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1"/>
  </p:notesMasterIdLst>
  <p:sldIdLst>
    <p:sldId id="402" r:id="rId2"/>
    <p:sldId id="403" r:id="rId3"/>
    <p:sldId id="404" r:id="rId4"/>
    <p:sldId id="405" r:id="rId5"/>
    <p:sldId id="406" r:id="rId6"/>
    <p:sldId id="407" r:id="rId7"/>
    <p:sldId id="408" r:id="rId8"/>
    <p:sldId id="409" r:id="rId9"/>
    <p:sldId id="410" r:id="rId10"/>
    <p:sldId id="411" r:id="rId11"/>
    <p:sldId id="412" r:id="rId12"/>
    <p:sldId id="413" r:id="rId13"/>
    <p:sldId id="414" r:id="rId14"/>
    <p:sldId id="415" r:id="rId15"/>
    <p:sldId id="416" r:id="rId16"/>
    <p:sldId id="417" r:id="rId17"/>
    <p:sldId id="418" r:id="rId18"/>
    <p:sldId id="419" r:id="rId19"/>
    <p:sldId id="420" r:id="rId20"/>
    <p:sldId id="421" r:id="rId21"/>
    <p:sldId id="422" r:id="rId22"/>
    <p:sldId id="423" r:id="rId23"/>
    <p:sldId id="424" r:id="rId24"/>
    <p:sldId id="425" r:id="rId25"/>
    <p:sldId id="426" r:id="rId26"/>
    <p:sldId id="427" r:id="rId27"/>
    <p:sldId id="428" r:id="rId28"/>
    <p:sldId id="429" r:id="rId29"/>
    <p:sldId id="430" r:id="rId30"/>
    <p:sldId id="431" r:id="rId31"/>
    <p:sldId id="432" r:id="rId32"/>
    <p:sldId id="433" r:id="rId33"/>
    <p:sldId id="434" r:id="rId34"/>
    <p:sldId id="435" r:id="rId35"/>
    <p:sldId id="436" r:id="rId36"/>
    <p:sldId id="437" r:id="rId37"/>
    <p:sldId id="438" r:id="rId38"/>
    <p:sldId id="439" r:id="rId39"/>
    <p:sldId id="440" r:id="rId40"/>
    <p:sldId id="441" r:id="rId41"/>
    <p:sldId id="442" r:id="rId42"/>
    <p:sldId id="443" r:id="rId43"/>
    <p:sldId id="444" r:id="rId44"/>
    <p:sldId id="445" r:id="rId45"/>
    <p:sldId id="446" r:id="rId46"/>
    <p:sldId id="447" r:id="rId47"/>
    <p:sldId id="448" r:id="rId48"/>
    <p:sldId id="449" r:id="rId49"/>
    <p:sldId id="450" r:id="rId50"/>
    <p:sldId id="451" r:id="rId51"/>
    <p:sldId id="452" r:id="rId52"/>
    <p:sldId id="453" r:id="rId53"/>
    <p:sldId id="454" r:id="rId54"/>
    <p:sldId id="455" r:id="rId55"/>
    <p:sldId id="456" r:id="rId56"/>
    <p:sldId id="457" r:id="rId57"/>
    <p:sldId id="458" r:id="rId58"/>
    <p:sldId id="459" r:id="rId59"/>
    <p:sldId id="460" r:id="rId60"/>
    <p:sldId id="461" r:id="rId61"/>
    <p:sldId id="462" r:id="rId62"/>
    <p:sldId id="463" r:id="rId63"/>
    <p:sldId id="464" r:id="rId64"/>
    <p:sldId id="465" r:id="rId65"/>
    <p:sldId id="466" r:id="rId66"/>
    <p:sldId id="467" r:id="rId67"/>
    <p:sldId id="468" r:id="rId68"/>
    <p:sldId id="469" r:id="rId69"/>
    <p:sldId id="470" r:id="rId70"/>
    <p:sldId id="471" r:id="rId71"/>
    <p:sldId id="472" r:id="rId72"/>
    <p:sldId id="473" r:id="rId73"/>
    <p:sldId id="474" r:id="rId74"/>
    <p:sldId id="475" r:id="rId75"/>
    <p:sldId id="476" r:id="rId76"/>
    <p:sldId id="477" r:id="rId77"/>
    <p:sldId id="478" r:id="rId78"/>
    <p:sldId id="479" r:id="rId79"/>
    <p:sldId id="480" r:id="rId80"/>
    <p:sldId id="481" r:id="rId81"/>
    <p:sldId id="482" r:id="rId82"/>
    <p:sldId id="483" r:id="rId83"/>
    <p:sldId id="484" r:id="rId84"/>
    <p:sldId id="485" r:id="rId85"/>
    <p:sldId id="486" r:id="rId86"/>
    <p:sldId id="487" r:id="rId87"/>
    <p:sldId id="488" r:id="rId88"/>
    <p:sldId id="489" r:id="rId89"/>
    <p:sldId id="490" r:id="rId90"/>
    <p:sldId id="491" r:id="rId91"/>
    <p:sldId id="492" r:id="rId92"/>
    <p:sldId id="493" r:id="rId93"/>
    <p:sldId id="494" r:id="rId94"/>
    <p:sldId id="495" r:id="rId95"/>
    <p:sldId id="496" r:id="rId96"/>
    <p:sldId id="497" r:id="rId97"/>
    <p:sldId id="498" r:id="rId98"/>
    <p:sldId id="499" r:id="rId99"/>
    <p:sldId id="500"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Feuille_de_calcul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Feuille_de_calcul_Microsoft_Excel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rgbClr val="C0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322A-4BDA-92A6-8E13B0C05E3C}"/>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322A-4BDA-92A6-8E13B0C05E3C}"/>
              </c:ext>
            </c:extLst>
          </c:dPt>
          <c:dPt>
            <c:idx val="2"/>
            <c:bubble3D val="0"/>
            <c:spPr>
              <a:solidFill>
                <a:srgbClr val="00B05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322A-4BDA-92A6-8E13B0C05E3C}"/>
              </c:ext>
            </c:extLst>
          </c:dPt>
          <c:dLbls>
            <c:delete val="1"/>
          </c:dLbls>
          <c:cat>
            <c:strRef>
              <c:f>Feuil1!$A$3:$A$5</c:f>
              <c:strCache>
                <c:ptCount val="3"/>
                <c:pt idx="0">
                  <c:v>Le réchauffement climatique n'existe pas</c:v>
                </c:pt>
                <c:pt idx="1">
                  <c:v>Le réchauffement climatique est causée par des phénomènes naturels</c:v>
                </c:pt>
                <c:pt idx="2">
                  <c:v>Le réchauffement climatique est causée majoritairment par l'activité humaine</c:v>
                </c:pt>
              </c:strCache>
            </c:strRef>
          </c:cat>
          <c:val>
            <c:numRef>
              <c:f>Feuil1!$B$3:$B$5</c:f>
              <c:numCache>
                <c:formatCode>General</c:formatCode>
                <c:ptCount val="3"/>
                <c:pt idx="0">
                  <c:v>6</c:v>
                </c:pt>
                <c:pt idx="1">
                  <c:v>27</c:v>
                </c:pt>
                <c:pt idx="2">
                  <c:v>67</c:v>
                </c:pt>
              </c:numCache>
            </c:numRef>
          </c:val>
          <c:extLst>
            <c:ext xmlns:c16="http://schemas.microsoft.com/office/drawing/2014/chart" uri="{C3380CC4-5D6E-409C-BE32-E72D297353CC}">
              <c16:uniqueId val="{00000006-322A-4BDA-92A6-8E13B0C05E3C}"/>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2">
                <a:lumMod val="60000"/>
                <a:lumOff val="40000"/>
              </a:schemeClr>
            </a:solidFill>
            <a:ln>
              <a:noFill/>
            </a:ln>
            <a:effectLst/>
          </c:spPr>
          <c:invertIfNegative val="0"/>
          <c:cat>
            <c:strRef>
              <c:f>Feuil2!$A$3:$A$6</c:f>
              <c:strCache>
                <c:ptCount val="4"/>
                <c:pt idx="0">
                  <c:v>Moins de 18 ans</c:v>
                </c:pt>
                <c:pt idx="1">
                  <c:v>18 à 35 ans</c:v>
                </c:pt>
                <c:pt idx="2">
                  <c:v>36 à 59</c:v>
                </c:pt>
                <c:pt idx="3">
                  <c:v>60 +</c:v>
                </c:pt>
              </c:strCache>
            </c:strRef>
          </c:cat>
          <c:val>
            <c:numRef>
              <c:f>Feuil2!$B$3:$B$6</c:f>
              <c:numCache>
                <c:formatCode>General</c:formatCode>
                <c:ptCount val="4"/>
                <c:pt idx="0">
                  <c:v>69</c:v>
                </c:pt>
                <c:pt idx="1">
                  <c:v>65</c:v>
                </c:pt>
                <c:pt idx="2">
                  <c:v>66</c:v>
                </c:pt>
                <c:pt idx="3">
                  <c:v>58</c:v>
                </c:pt>
              </c:numCache>
            </c:numRef>
          </c:val>
          <c:extLst>
            <c:ext xmlns:c16="http://schemas.microsoft.com/office/drawing/2014/chart" uri="{C3380CC4-5D6E-409C-BE32-E72D297353CC}">
              <c16:uniqueId val="{00000000-08DF-43F7-B892-BA9D4125C9C8}"/>
            </c:ext>
          </c:extLst>
        </c:ser>
        <c:dLbls>
          <c:showLegendKey val="0"/>
          <c:showVal val="0"/>
          <c:showCatName val="0"/>
          <c:showSerName val="0"/>
          <c:showPercent val="0"/>
          <c:showBubbleSize val="0"/>
        </c:dLbls>
        <c:gapWidth val="219"/>
        <c:overlap val="-27"/>
        <c:axId val="948160863"/>
        <c:axId val="948161279"/>
      </c:barChart>
      <c:catAx>
        <c:axId val="9481608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948161279"/>
        <c:crosses val="autoZero"/>
        <c:auto val="1"/>
        <c:lblAlgn val="ctr"/>
        <c:lblOffset val="100"/>
        <c:noMultiLvlLbl val="0"/>
      </c:catAx>
      <c:valAx>
        <c:axId val="948161279"/>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94816086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6">
                <a:lumMod val="60000"/>
                <a:lumOff val="40000"/>
              </a:schemeClr>
            </a:solidFill>
            <a:ln>
              <a:noFill/>
            </a:ln>
            <a:effectLst/>
          </c:spPr>
          <c:invertIfNegative val="0"/>
          <c:cat>
            <c:strRef>
              <c:f>Feuil3!$B$3:$B$6</c:f>
              <c:strCache>
                <c:ptCount val="4"/>
                <c:pt idx="0">
                  <c:v>Faire tout ce qu'il est possible urgemment</c:v>
                </c:pt>
                <c:pt idx="1">
                  <c:v>Agir en douceur tout en apprenant plus sur ce que l'on doit faire</c:v>
                </c:pt>
                <c:pt idx="2">
                  <c:v>Le monde en fait déjà assez</c:v>
                </c:pt>
                <c:pt idx="3">
                  <c:v>Ne rien faire</c:v>
                </c:pt>
              </c:strCache>
            </c:strRef>
          </c:cat>
          <c:val>
            <c:numRef>
              <c:f>Feuil3!$C$3:$C$6</c:f>
              <c:numCache>
                <c:formatCode>General</c:formatCode>
                <c:ptCount val="4"/>
                <c:pt idx="0">
                  <c:v>59</c:v>
                </c:pt>
                <c:pt idx="1">
                  <c:v>20</c:v>
                </c:pt>
                <c:pt idx="2">
                  <c:v>10</c:v>
                </c:pt>
                <c:pt idx="3">
                  <c:v>11</c:v>
                </c:pt>
              </c:numCache>
            </c:numRef>
          </c:val>
          <c:extLst>
            <c:ext xmlns:c16="http://schemas.microsoft.com/office/drawing/2014/chart" uri="{C3380CC4-5D6E-409C-BE32-E72D297353CC}">
              <c16:uniqueId val="{00000000-3CBA-4922-A0AE-28BB7037E894}"/>
            </c:ext>
          </c:extLst>
        </c:ser>
        <c:dLbls>
          <c:showLegendKey val="0"/>
          <c:showVal val="0"/>
          <c:showCatName val="0"/>
          <c:showSerName val="0"/>
          <c:showPercent val="0"/>
          <c:showBubbleSize val="0"/>
        </c:dLbls>
        <c:gapWidth val="219"/>
        <c:overlap val="-27"/>
        <c:axId val="1143281407"/>
        <c:axId val="1143276415"/>
      </c:barChart>
      <c:catAx>
        <c:axId val="11432814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900" b="1" i="0" u="none" strike="noStrike" kern="1200" baseline="0">
                <a:solidFill>
                  <a:schemeClr val="tx1">
                    <a:lumMod val="65000"/>
                    <a:lumOff val="35000"/>
                  </a:schemeClr>
                </a:solidFill>
                <a:latin typeface="+mn-lt"/>
                <a:ea typeface="+mn-ea"/>
                <a:cs typeface="+mn-cs"/>
              </a:defRPr>
            </a:pPr>
            <a:endParaRPr lang="en-US"/>
          </a:p>
        </c:txPr>
        <c:crossAx val="1143276415"/>
        <c:crosses val="autoZero"/>
        <c:auto val="1"/>
        <c:lblAlgn val="ctr"/>
        <c:lblOffset val="100"/>
        <c:noMultiLvlLbl val="0"/>
      </c:catAx>
      <c:valAx>
        <c:axId val="11432764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14328140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3C8854-7A75-4286-B70A-5C49F4C80CD3}" type="datetimeFigureOut">
              <a:rPr lang="en-GB" smtClean="0"/>
              <a:t>07/04/2023</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D46702-C2B7-41AD-84F5-2988831F6EE6}" type="slidenum">
              <a:rPr lang="en-GB" smtClean="0"/>
              <a:t>‹N°›</a:t>
            </a:fld>
            <a:endParaRPr lang="en-GB"/>
          </a:p>
        </p:txBody>
      </p:sp>
    </p:spTree>
    <p:extLst>
      <p:ext uri="{BB962C8B-B14F-4D97-AF65-F5344CB8AC3E}">
        <p14:creationId xmlns:p14="http://schemas.microsoft.com/office/powerpoint/2010/main" val="1690192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onlinelibrary-wiley-com.ezpum.biu-montpellier.fr/action/doSearch?ContribAuthorRaw=Stringer,+Lindsay+C" TargetMode="External"/><Relationship Id="rId13" Type="http://schemas.openxmlformats.org/officeDocument/2006/relationships/hyperlink" Target="https://onlinelibrary-wiley-com.ezpum.biu-montpellier.fr/doi/10.1111/gcb.15871" TargetMode="External"/><Relationship Id="rId3" Type="http://schemas.openxmlformats.org/officeDocument/2006/relationships/hyperlink" Target="https://onlinelibrary-wiley-com.ezpum.biu-montpellier.fr/action/doSearch?ContribAuthorRaw=Lyon,+Christopher" TargetMode="External"/><Relationship Id="rId7" Type="http://schemas.openxmlformats.org/officeDocument/2006/relationships/hyperlink" Target="https://onlinelibrary-wiley-com.ezpum.biu-montpellier.fr/action/doSearch?ContribAuthorRaw=Beckerman,+Andrew+P" TargetMode="External"/><Relationship Id="rId12" Type="http://schemas.openxmlformats.org/officeDocument/2006/relationships/hyperlink" Target="https://onlinelibrary-wiley-com.ezpum.biu-montpellier.fr/action/doSearch?ContribAuthorRaw=O'Higgins,+Paul"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onlinelibrary-wiley-com.ezpum.biu-montpellier.fr/action/doSearch?ContribAuthorRaw=Hill,+Daniel+J" TargetMode="External"/><Relationship Id="rId11" Type="http://schemas.openxmlformats.org/officeDocument/2006/relationships/hyperlink" Target="https://onlinelibrary-wiley-com.ezpum.biu-montpellier.fr/action/doSearch?ContribAuthorRaw=Burke,+Ariane" TargetMode="External"/><Relationship Id="rId5" Type="http://schemas.openxmlformats.org/officeDocument/2006/relationships/hyperlink" Target="https://onlinelibrary-wiley-com.ezpum.biu-montpellier.fr/action/doSearch?ContribAuthorRaw=Smith,+Christopher+J" TargetMode="External"/><Relationship Id="rId15" Type="http://schemas.openxmlformats.org/officeDocument/2006/relationships/hyperlink" Target="https://onlinelibrary-wiley-com.ezpum.biu-montpellier.fr/doi/10.1111/gcb.15871#citedby-section" TargetMode="External"/><Relationship Id="rId10" Type="http://schemas.openxmlformats.org/officeDocument/2006/relationships/hyperlink" Target="https://onlinelibrary-wiley-com.ezpum.biu-montpellier.fr/action/doSearch?ContribAuthorRaw=McKay,+James" TargetMode="External"/><Relationship Id="rId4" Type="http://schemas.openxmlformats.org/officeDocument/2006/relationships/hyperlink" Target="https://onlinelibrary-wiley-com.ezpum.biu-montpellier.fr/action/doSearch?ContribAuthorRaw=Saupe,+Erin+E" TargetMode="External"/><Relationship Id="rId9" Type="http://schemas.openxmlformats.org/officeDocument/2006/relationships/hyperlink" Target="https://onlinelibrary-wiley-com.ezpum.biu-montpellier.fr/action/doSearch?ContribAuthorRaw=Marchant,+Robert" TargetMode="External"/><Relationship Id="rId14" Type="http://schemas.openxmlformats.org/officeDocument/2006/relationships/hyperlink" Target="https://doi-org.ezpum.biu-montpellier.fr/10.1111/gcb.15871"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b="1" dirty="0" smtClean="0"/>
          </a:p>
          <a:p>
            <a:r>
              <a:rPr lang="en-GB" b="1" dirty="0" smtClean="0"/>
              <a:t>https://theconversation.com/nos-projections-climatiques-pour-lan-2500-montrent-que-la-terre-sera-inhospitaliere-pour-les-humains-169977</a:t>
            </a:r>
          </a:p>
          <a:p>
            <a:endParaRPr lang="en-GB" b="1" dirty="0" smtClean="0"/>
          </a:p>
          <a:p>
            <a:r>
              <a:rPr lang="en-GB" b="1" dirty="0" smtClean="0"/>
              <a:t>Climate change research and action must look beyond 2100</a:t>
            </a:r>
          </a:p>
          <a:p>
            <a:r>
              <a:rPr lang="en-GB" dirty="0" smtClean="0">
                <a:hlinkClick r:id="rId3"/>
              </a:rPr>
              <a:t>Christopher Lyon</a:t>
            </a:r>
            <a:r>
              <a:rPr lang="en-GB" dirty="0" smtClean="0"/>
              <a:t>, </a:t>
            </a:r>
            <a:r>
              <a:rPr lang="en-GB" dirty="0" smtClean="0">
                <a:hlinkClick r:id="rId4"/>
              </a:rPr>
              <a:t>Erin E. </a:t>
            </a:r>
            <a:r>
              <a:rPr lang="en-GB" dirty="0" err="1" smtClean="0">
                <a:hlinkClick r:id="rId4"/>
              </a:rPr>
              <a:t>Saupe</a:t>
            </a:r>
            <a:r>
              <a:rPr lang="en-GB" dirty="0" smtClean="0"/>
              <a:t>, </a:t>
            </a:r>
            <a:r>
              <a:rPr lang="en-GB" dirty="0" smtClean="0">
                <a:hlinkClick r:id="rId5"/>
              </a:rPr>
              <a:t>Christopher J. Smith</a:t>
            </a:r>
            <a:r>
              <a:rPr lang="en-GB" dirty="0" smtClean="0"/>
              <a:t>, </a:t>
            </a:r>
            <a:r>
              <a:rPr lang="en-GB" dirty="0" smtClean="0">
                <a:hlinkClick r:id="rId6"/>
              </a:rPr>
              <a:t>Daniel J. Hill</a:t>
            </a:r>
            <a:r>
              <a:rPr lang="en-GB" dirty="0" smtClean="0"/>
              <a:t>, </a:t>
            </a:r>
            <a:r>
              <a:rPr lang="en-GB" dirty="0" smtClean="0">
                <a:hlinkClick r:id="rId7"/>
              </a:rPr>
              <a:t>Andrew P. Beckerman</a:t>
            </a:r>
            <a:r>
              <a:rPr lang="en-GB" dirty="0" smtClean="0"/>
              <a:t>, </a:t>
            </a:r>
            <a:r>
              <a:rPr lang="en-GB" dirty="0" smtClean="0">
                <a:hlinkClick r:id="rId8"/>
              </a:rPr>
              <a:t>Lindsay C. Stringer</a:t>
            </a:r>
            <a:r>
              <a:rPr lang="en-GB" dirty="0" smtClean="0"/>
              <a:t>, </a:t>
            </a:r>
            <a:r>
              <a:rPr lang="en-GB" dirty="0" smtClean="0">
                <a:hlinkClick r:id="rId9"/>
              </a:rPr>
              <a:t>Robert Marchant</a:t>
            </a:r>
            <a:r>
              <a:rPr lang="en-GB" dirty="0" smtClean="0"/>
              <a:t>, </a:t>
            </a:r>
            <a:r>
              <a:rPr lang="en-GB" dirty="0" smtClean="0">
                <a:hlinkClick r:id="rId10"/>
              </a:rPr>
              <a:t>James McKay</a:t>
            </a:r>
            <a:r>
              <a:rPr lang="en-GB" dirty="0" smtClean="0"/>
              <a:t>, </a:t>
            </a:r>
            <a:r>
              <a:rPr lang="en-GB" dirty="0" smtClean="0">
                <a:hlinkClick r:id="rId11"/>
              </a:rPr>
              <a:t>Ariane Burke</a:t>
            </a:r>
            <a:r>
              <a:rPr lang="en-GB" dirty="0" smtClean="0"/>
              <a:t>, </a:t>
            </a:r>
            <a:r>
              <a:rPr lang="en-GB" dirty="0" smtClean="0">
                <a:hlinkClick r:id="rId12"/>
              </a:rPr>
              <a:t>Paul O’Higgins</a:t>
            </a:r>
            <a:r>
              <a:rPr lang="en-GB" dirty="0" smtClean="0">
                <a:hlinkClick r:id="rId13"/>
              </a:rPr>
              <a:t> … See all authors </a:t>
            </a:r>
            <a:endParaRPr lang="en-GB" dirty="0" smtClean="0"/>
          </a:p>
          <a:p>
            <a:r>
              <a:rPr lang="en-GB" dirty="0" smtClean="0"/>
              <a:t>First published: 24 September 2021</a:t>
            </a:r>
          </a:p>
          <a:p>
            <a:r>
              <a:rPr lang="en-GB" dirty="0" smtClean="0">
                <a:hlinkClick r:id="rId14"/>
              </a:rPr>
              <a:t>https://doi-org.ezpum.biu-montpellier.fr/10.1111/gcb.15871</a:t>
            </a:r>
            <a:endParaRPr lang="en-GB" dirty="0" smtClean="0"/>
          </a:p>
          <a:p>
            <a:r>
              <a:rPr lang="en-GB" dirty="0" smtClean="0"/>
              <a:t>Citations: </a:t>
            </a:r>
            <a:r>
              <a:rPr lang="en-GB" dirty="0" smtClean="0">
                <a:hlinkClick r:id="rId15"/>
              </a:rPr>
              <a:t>1</a:t>
            </a:r>
            <a:endParaRPr lang="en-GB" dirty="0" smtClean="0"/>
          </a:p>
          <a:p>
            <a:endParaRPr lang="en-GB" dirty="0"/>
          </a:p>
        </p:txBody>
      </p:sp>
      <p:sp>
        <p:nvSpPr>
          <p:cNvPr id="4" name="Espace réservé du numéro de diapositive 3"/>
          <p:cNvSpPr>
            <a:spLocks noGrp="1"/>
          </p:cNvSpPr>
          <p:nvPr>
            <p:ph type="sldNum" sz="quarter" idx="10"/>
          </p:nvPr>
        </p:nvSpPr>
        <p:spPr/>
        <p:txBody>
          <a:bodyPr/>
          <a:lstStyle/>
          <a:p>
            <a:fld id="{8B34D41B-A2CA-465F-A9C1-08E3C7772EE9}" type="slidenum">
              <a:rPr lang="en-GB" smtClean="0"/>
              <a:t>1</a:t>
            </a:fld>
            <a:endParaRPr lang="en-GB"/>
          </a:p>
        </p:txBody>
      </p:sp>
    </p:spTree>
    <p:extLst>
      <p:ext uri="{BB962C8B-B14F-4D97-AF65-F5344CB8AC3E}">
        <p14:creationId xmlns:p14="http://schemas.microsoft.com/office/powerpoint/2010/main" val="1040389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Léonard </a:t>
            </a:r>
            <a:r>
              <a:rPr lang="en-GB" b="1" dirty="0" err="1" smtClean="0"/>
              <a:t>Chemineau</a:t>
            </a:r>
            <a:endParaRPr lang="en-GB" b="1" dirty="0" smtClean="0"/>
          </a:p>
          <a:p>
            <a:r>
              <a:rPr lang="en-GB" dirty="0" smtClean="0"/>
              <a:t>https://dogieda.org/posts/158194</a:t>
            </a:r>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17</a:t>
            </a:fld>
            <a:endParaRPr lang="en-GB"/>
          </a:p>
        </p:txBody>
      </p:sp>
    </p:spTree>
    <p:extLst>
      <p:ext uri="{BB962C8B-B14F-4D97-AF65-F5344CB8AC3E}">
        <p14:creationId xmlns:p14="http://schemas.microsoft.com/office/powerpoint/2010/main" val="3222467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Léonard </a:t>
            </a:r>
            <a:r>
              <a:rPr lang="en-GB" b="1" dirty="0" err="1" smtClean="0"/>
              <a:t>Chemineau</a:t>
            </a:r>
            <a:endParaRPr lang="en-GB" b="1" dirty="0" smtClean="0"/>
          </a:p>
          <a:p>
            <a:r>
              <a:rPr lang="en-GB" dirty="0" smtClean="0"/>
              <a:t>https://dogieda.org/posts/158194</a:t>
            </a:r>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18</a:t>
            </a:fld>
            <a:endParaRPr lang="en-GB"/>
          </a:p>
        </p:txBody>
      </p:sp>
    </p:spTree>
    <p:extLst>
      <p:ext uri="{BB962C8B-B14F-4D97-AF65-F5344CB8AC3E}">
        <p14:creationId xmlns:p14="http://schemas.microsoft.com/office/powerpoint/2010/main" val="2241617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Faire un schéma de ce genre pour montrer que le problème est individuel, collectif, institutionnel, modèle de société</a:t>
            </a:r>
            <a:endParaRPr lang="en-GB" dirty="0" smtClean="0"/>
          </a:p>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21</a:t>
            </a:fld>
            <a:endParaRPr lang="en-GB"/>
          </a:p>
        </p:txBody>
      </p:sp>
    </p:spTree>
    <p:extLst>
      <p:ext uri="{BB962C8B-B14F-4D97-AF65-F5344CB8AC3E}">
        <p14:creationId xmlns:p14="http://schemas.microsoft.com/office/powerpoint/2010/main" val="882132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Etude basée sur l’article : https://www.nature.com/articles/s41893-022-00955-z</a:t>
            </a:r>
          </a:p>
          <a:p>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Global carbon inequality over 1990–2019</a:t>
            </a:r>
          </a:p>
          <a:p>
            <a:endParaRPr lang="fr-FR" dirty="0" smtClean="0"/>
          </a:p>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22</a:t>
            </a:fld>
            <a:endParaRPr lang="en-GB"/>
          </a:p>
        </p:txBody>
      </p:sp>
    </p:spTree>
    <p:extLst>
      <p:ext uri="{BB962C8B-B14F-4D97-AF65-F5344CB8AC3E}">
        <p14:creationId xmlns:p14="http://schemas.microsoft.com/office/powerpoint/2010/main" val="1312276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b="1" dirty="0" smtClean="0"/>
              <a:t>Discrepancy in scientific authority and media visibility of climate change scientists and contrarians</a:t>
            </a:r>
          </a:p>
          <a:p>
            <a:endParaRPr lang="fr-FR"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In climate news, statements from large businesses and opponents of climate action receive heightened visibility</a:t>
            </a:r>
          </a:p>
          <a:p>
            <a:endParaRPr lang="en-GB" b="1"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23</a:t>
            </a:fld>
            <a:endParaRPr lang="en-GB"/>
          </a:p>
        </p:txBody>
      </p:sp>
    </p:spTree>
    <p:extLst>
      <p:ext uri="{BB962C8B-B14F-4D97-AF65-F5344CB8AC3E}">
        <p14:creationId xmlns:p14="http://schemas.microsoft.com/office/powerpoint/2010/main" val="4142847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b="1" dirty="0" smtClean="0"/>
              <a:t>Consensus on consensus: a synthesis of consensus estimates on human-caused global warming </a:t>
            </a:r>
            <a:r>
              <a:rPr lang="en-GB" dirty="0" smtClean="0"/>
              <a:t>John Cook 2016</a:t>
            </a:r>
            <a:endParaRPr lang="en-GB" b="1" dirty="0" smtClean="0"/>
          </a:p>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25</a:t>
            </a:fld>
            <a:endParaRPr lang="en-GB"/>
          </a:p>
        </p:txBody>
      </p:sp>
    </p:spTree>
    <p:extLst>
      <p:ext uri="{BB962C8B-B14F-4D97-AF65-F5344CB8AC3E}">
        <p14:creationId xmlns:p14="http://schemas.microsoft.com/office/powerpoint/2010/main" val="3501150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Faire un schéma de ce genre pour montrer que le problème est individuel, collectif, institutionnel, modèle de société</a:t>
            </a:r>
            <a:endParaRPr lang="en-GB" dirty="0" smtClean="0"/>
          </a:p>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27</a:t>
            </a:fld>
            <a:endParaRPr lang="en-GB"/>
          </a:p>
        </p:txBody>
      </p:sp>
    </p:spTree>
    <p:extLst>
      <p:ext uri="{BB962C8B-B14F-4D97-AF65-F5344CB8AC3E}">
        <p14:creationId xmlns:p14="http://schemas.microsoft.com/office/powerpoint/2010/main" val="1268060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b="1" dirty="0" smtClean="0"/>
              <a:t>Early warnings and emerging accountability: Total’s responses to global warming, 1971–2021</a:t>
            </a:r>
          </a:p>
          <a:p>
            <a:endParaRPr lang="fr-FR" b="1" dirty="0" smtClean="0"/>
          </a:p>
          <a:p>
            <a:r>
              <a:rPr lang="fr-FR" b="1" dirty="0" smtClean="0"/>
              <a:t>Autre</a:t>
            </a:r>
            <a:r>
              <a:rPr lang="fr-FR" b="1" baseline="0" dirty="0" smtClean="0"/>
              <a:t> document sur les entreprises pétrolières et gazières : https://theconversation.com/oil-companies-are-thinking-about-a-low-carbon-future-but-arent-making-big-investments-in-it-yet-122365</a:t>
            </a:r>
          </a:p>
          <a:p>
            <a:endParaRPr lang="fr-FR" b="1" baseline="0" dirty="0" smtClean="0"/>
          </a:p>
          <a:p>
            <a:r>
              <a:rPr lang="fr-FR" b="1" baseline="0" dirty="0" smtClean="0"/>
              <a:t>Cet article contient des études et graphiques qui montrent le faible investissement de la part de ses industries dans des énergies faibles </a:t>
            </a:r>
            <a:r>
              <a:rPr lang="fr-FR" b="1" baseline="0" smtClean="0"/>
              <a:t>en carbone </a:t>
            </a:r>
            <a:endParaRPr lang="en-GB" b="1"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32</a:t>
            </a:fld>
            <a:endParaRPr lang="en-GB"/>
          </a:p>
        </p:txBody>
      </p:sp>
    </p:spTree>
    <p:extLst>
      <p:ext uri="{BB962C8B-B14F-4D97-AF65-F5344CB8AC3E}">
        <p14:creationId xmlns:p14="http://schemas.microsoft.com/office/powerpoint/2010/main" val="1488091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Faire un schéma de ce genre pour montrer que le problème est individuel, collectif, institutionnel, modèle de société</a:t>
            </a:r>
            <a:endParaRPr lang="en-GB" dirty="0" smtClean="0"/>
          </a:p>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33</a:t>
            </a:fld>
            <a:endParaRPr lang="en-GB"/>
          </a:p>
        </p:txBody>
      </p:sp>
    </p:spTree>
    <p:extLst>
      <p:ext uri="{BB962C8B-B14F-4D97-AF65-F5344CB8AC3E}">
        <p14:creationId xmlns:p14="http://schemas.microsoft.com/office/powerpoint/2010/main" val="4134239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The social shortfall and ecological overshoot of nations </a:t>
            </a:r>
          </a:p>
          <a:p>
            <a:r>
              <a:rPr lang="fr-FR" dirty="0" smtClean="0"/>
              <a:t>Etude de</a:t>
            </a:r>
            <a:r>
              <a:rPr lang="fr-FR" baseline="0" dirty="0" smtClean="0"/>
              <a:t> 2021</a:t>
            </a:r>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44</a:t>
            </a:fld>
            <a:endParaRPr lang="en-GB"/>
          </a:p>
        </p:txBody>
      </p:sp>
    </p:spTree>
    <p:extLst>
      <p:ext uri="{BB962C8B-B14F-4D97-AF65-F5344CB8AC3E}">
        <p14:creationId xmlns:p14="http://schemas.microsoft.com/office/powerpoint/2010/main" val="3683965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Faire un schéma de ce genre pour montrer que le problème est individuel, collectif, institutionnel, modèle de société</a:t>
            </a:r>
            <a:endParaRPr lang="en-GB" dirty="0" smtClean="0"/>
          </a:p>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2</a:t>
            </a:fld>
            <a:endParaRPr lang="en-GB"/>
          </a:p>
        </p:txBody>
      </p:sp>
    </p:spTree>
    <p:extLst>
      <p:ext uri="{BB962C8B-B14F-4D97-AF65-F5344CB8AC3E}">
        <p14:creationId xmlns:p14="http://schemas.microsoft.com/office/powerpoint/2010/main" val="3883221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https://www.science.org/doi/10.1126/science.aax0848</a:t>
            </a:r>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52</a:t>
            </a:fld>
            <a:endParaRPr lang="en-GB"/>
          </a:p>
        </p:txBody>
      </p:sp>
    </p:spTree>
    <p:extLst>
      <p:ext uri="{BB962C8B-B14F-4D97-AF65-F5344CB8AC3E}">
        <p14:creationId xmlns:p14="http://schemas.microsoft.com/office/powerpoint/2010/main" val="3025937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https://www.nature.com/articles/s41467-020-17966-z</a:t>
            </a:r>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54</a:t>
            </a:fld>
            <a:endParaRPr lang="en-GB"/>
          </a:p>
        </p:txBody>
      </p:sp>
    </p:spTree>
    <p:extLst>
      <p:ext uri="{BB962C8B-B14F-4D97-AF65-F5344CB8AC3E}">
        <p14:creationId xmlns:p14="http://schemas.microsoft.com/office/powerpoint/2010/main" val="161537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https://www.science.org/doi/10.1126/sciadv.aay1052</a:t>
            </a:r>
          </a:p>
          <a:p>
            <a:endParaRPr lang="fr-FR" dirty="0" smtClean="0"/>
          </a:p>
          <a:p>
            <a:endParaRPr lang="fr-FR" dirty="0" smtClean="0"/>
          </a:p>
          <a:p>
            <a:r>
              <a:rPr lang="fr-FR" dirty="0" smtClean="0"/>
              <a:t>La photosynthèse C3 et C4 sont deux types de voies métaboliques utilisées par les plantes pour fixer le dioxyde de carbone (CO2) atmosphérique en sucres utilisables pour la croissance et le métabolisme. La principale différence entre les deux voies réside dans la façon dont le CO2 est fixé et concentré dans la plante.</a:t>
            </a:r>
          </a:p>
          <a:p>
            <a:r>
              <a:rPr lang="fr-FR" dirty="0" smtClean="0"/>
              <a:t>La photosynthèse C3 est la voie métabolique la plus courante dans les plantes et se produit dans toutes les parties de la plante. Dans ce processus, le CO2 est fixé par une enzyme appelée </a:t>
            </a:r>
            <a:r>
              <a:rPr lang="fr-FR" dirty="0" err="1" smtClean="0"/>
              <a:t>Rubisco</a:t>
            </a:r>
            <a:r>
              <a:rPr lang="fr-FR" dirty="0" smtClean="0"/>
              <a:t> dans les cellules chlorophylliennes des feuilles. Le produit de cette réaction est une molécule à trois carbones appelée acide 3-phosphoglycérique (3-PGA), qui est ensuite convertie en sucres utilisables pour la croissance et le métabolisme.</a:t>
            </a:r>
          </a:p>
          <a:p>
            <a:r>
              <a:rPr lang="fr-FR" dirty="0" smtClean="0"/>
              <a:t>En revanche, la photosynthèse C4 se produit dans certaines plantes, notamment les graminées, et est caractérisée par la fixation initiale du CO2 dans les cellules spéciales appelées cellules en </a:t>
            </a:r>
            <a:r>
              <a:rPr lang="fr-FR" dirty="0" err="1" smtClean="0"/>
              <a:t>Kranz</a:t>
            </a:r>
            <a:r>
              <a:rPr lang="fr-FR" dirty="0" smtClean="0"/>
              <a:t> qui se trouvent dans les tissus de la lame de la feuille. Ces cellules concentrent le CO2 en le convertissant en une molécule à quatre carbones appelée acide oxaloacétique (OAA), qui est ensuite transportée aux cellules chlorophylliennes des feuilles où la photosynthèse C3 se poursuit normalement.</a:t>
            </a:r>
          </a:p>
          <a:p>
            <a:r>
              <a:rPr lang="fr-FR" dirty="0" smtClean="0"/>
              <a:t>En résumé, la principale différence entre la photosynthèse C3 et C4 réside dans le lieu de fixation du CO2 et dans le processus de concentration du CO2. La photosynthèse C4 est plus efficace que la photosynthèse C3 dans les environnements chauds et secs car elle permet aux plantes de maintenir une concentration plus élevée de CO2 autour de </a:t>
            </a:r>
            <a:r>
              <a:rPr lang="fr-FR" dirty="0" err="1" smtClean="0"/>
              <a:t>Rubisco</a:t>
            </a:r>
            <a:r>
              <a:rPr lang="fr-FR" dirty="0" smtClean="0"/>
              <a:t>, réduisant ainsi la perte d'eau par transpiration et augmentant l'efficacité de la photosynthèse.</a:t>
            </a:r>
          </a:p>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55</a:t>
            </a:fld>
            <a:endParaRPr lang="en-GB"/>
          </a:p>
        </p:txBody>
      </p:sp>
    </p:spTree>
    <p:extLst>
      <p:ext uri="{BB962C8B-B14F-4D97-AF65-F5344CB8AC3E}">
        <p14:creationId xmlns:p14="http://schemas.microsoft.com/office/powerpoint/2010/main" val="749648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smtClean="0">
                <a:latin typeface="Tahoma" panose="020B0604030504040204" pitchFamily="34" charset="0"/>
                <a:ea typeface="Tahoma" panose="020B0604030504040204" pitchFamily="34" charset="0"/>
                <a:cs typeface="Tahoma" panose="020B0604030504040204" pitchFamily="34" charset="0"/>
              </a:rPr>
              <a:t>Pour capter le carbone émis chaque année : 36 GTCO2/an il faudrait créer 1 million environ de centrale</a:t>
            </a:r>
          </a:p>
          <a:p>
            <a:endParaRPr lang="fr-FR" sz="1200" dirty="0" smtClean="0">
              <a:latin typeface="Tahoma" panose="020B0604030504040204" pitchFamily="34" charset="0"/>
              <a:ea typeface="Tahoma" panose="020B0604030504040204" pitchFamily="34" charset="0"/>
              <a:cs typeface="Tahoma" panose="020B0604030504040204" pitchFamily="34" charset="0"/>
            </a:endParaRPr>
          </a:p>
          <a:p>
            <a:pPr algn="ctr"/>
            <a:r>
              <a:rPr lang="fr-FR" sz="1200" dirty="0" smtClean="0">
                <a:latin typeface="Tahoma" panose="020B0604030504040204" pitchFamily="34" charset="0"/>
                <a:ea typeface="Tahoma" panose="020B0604030504040204" pitchFamily="34" charset="0"/>
                <a:cs typeface="Tahoma" panose="020B0604030504040204" pitchFamily="34" charset="0"/>
              </a:rPr>
              <a:t>500 kWh/t CO2 électricité </a:t>
            </a:r>
          </a:p>
          <a:p>
            <a:pPr algn="ctr"/>
            <a:r>
              <a:rPr lang="fr-FR" sz="1200" dirty="0" smtClean="0">
                <a:latin typeface="Tahoma" panose="020B0604030504040204" pitchFamily="34" charset="0"/>
                <a:ea typeface="Tahoma" panose="020B0604030504040204" pitchFamily="34" charset="0"/>
                <a:cs typeface="Tahoma" panose="020B0604030504040204" pitchFamily="34" charset="0"/>
              </a:rPr>
              <a:t>1500 kWh/t CO2 de chaleur</a:t>
            </a:r>
          </a:p>
          <a:p>
            <a:endParaRPr lang="fr-FR" sz="1200" dirty="0" smtClean="0">
              <a:latin typeface="Tahoma" panose="020B0604030504040204" pitchFamily="34" charset="0"/>
              <a:ea typeface="Tahoma" panose="020B0604030504040204" pitchFamily="34" charset="0"/>
              <a:cs typeface="Tahoma" panose="020B0604030504040204" pitchFamily="34" charset="0"/>
            </a:endParaRPr>
          </a:p>
          <a:p>
            <a:r>
              <a:rPr lang="fr-FR" sz="1200" dirty="0" smtClean="0">
                <a:latin typeface="Tahoma" panose="020B0604030504040204" pitchFamily="34" charset="0"/>
                <a:ea typeface="Tahoma" panose="020B0604030504040204" pitchFamily="34" charset="0"/>
                <a:cs typeface="Tahoma" panose="020B0604030504040204" pitchFamily="34" charset="0"/>
              </a:rPr>
              <a:t>Cela nécessiterait une quantité d’énergie gigantesque à déployer pour compenser le carbone émis </a:t>
            </a:r>
          </a:p>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60</a:t>
            </a:fld>
            <a:endParaRPr lang="en-GB"/>
          </a:p>
        </p:txBody>
      </p:sp>
    </p:spTree>
    <p:extLst>
      <p:ext uri="{BB962C8B-B14F-4D97-AF65-F5344CB8AC3E}">
        <p14:creationId xmlns:p14="http://schemas.microsoft.com/office/powerpoint/2010/main" val="34435377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66</a:t>
            </a:fld>
            <a:endParaRPr lang="en-GB"/>
          </a:p>
        </p:txBody>
      </p:sp>
    </p:spTree>
    <p:extLst>
      <p:ext uri="{BB962C8B-B14F-4D97-AF65-F5344CB8AC3E}">
        <p14:creationId xmlns:p14="http://schemas.microsoft.com/office/powerpoint/2010/main" val="23938665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Perspective • The following article is Open access </a:t>
            </a:r>
            <a:r>
              <a:rPr lang="en-GB" b="1" dirty="0" smtClean="0"/>
              <a:t>Global fossil carbon emissions rebound near pre-COVID-19 levels </a:t>
            </a:r>
            <a:r>
              <a:rPr lang="en-GB" dirty="0" smtClean="0"/>
              <a:t>R B Jackson</a:t>
            </a:r>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71</a:t>
            </a:fld>
            <a:endParaRPr lang="en-GB"/>
          </a:p>
        </p:txBody>
      </p:sp>
    </p:spTree>
    <p:extLst>
      <p:ext uri="{BB962C8B-B14F-4D97-AF65-F5344CB8AC3E}">
        <p14:creationId xmlns:p14="http://schemas.microsoft.com/office/powerpoint/2010/main" val="17609403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Perspective • The following article is Open access </a:t>
            </a:r>
            <a:r>
              <a:rPr lang="en-GB" b="1" dirty="0" smtClean="0"/>
              <a:t>Global fossil carbon emissions rebound near pre-COVID-19 levels </a:t>
            </a:r>
            <a:r>
              <a:rPr lang="en-GB" dirty="0" smtClean="0"/>
              <a:t>R B Jackson</a:t>
            </a:r>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72</a:t>
            </a:fld>
            <a:endParaRPr lang="en-GB"/>
          </a:p>
        </p:txBody>
      </p:sp>
    </p:spTree>
    <p:extLst>
      <p:ext uri="{BB962C8B-B14F-4D97-AF65-F5344CB8AC3E}">
        <p14:creationId xmlns:p14="http://schemas.microsoft.com/office/powerpoint/2010/main" val="2114330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Perspective • The following article is Open access </a:t>
            </a:r>
            <a:r>
              <a:rPr lang="en-GB" b="1" dirty="0" smtClean="0"/>
              <a:t>Global fossil carbon emissions rebound near pre-COVID-19 levels </a:t>
            </a:r>
            <a:r>
              <a:rPr lang="en-GB" dirty="0" smtClean="0"/>
              <a:t>R B Jackson</a:t>
            </a:r>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73</a:t>
            </a:fld>
            <a:endParaRPr lang="en-GB"/>
          </a:p>
        </p:txBody>
      </p:sp>
    </p:spTree>
    <p:extLst>
      <p:ext uri="{BB962C8B-B14F-4D97-AF65-F5344CB8AC3E}">
        <p14:creationId xmlns:p14="http://schemas.microsoft.com/office/powerpoint/2010/main" val="28640656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Perspective • The following article is Open access </a:t>
            </a:r>
            <a:r>
              <a:rPr lang="en-GB" b="1" dirty="0" smtClean="0"/>
              <a:t>Global fossil carbon emissions rebound near pre-COVID-19 levels </a:t>
            </a:r>
            <a:r>
              <a:rPr lang="en-GB" dirty="0" smtClean="0"/>
              <a:t>R B Jackson</a:t>
            </a:r>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74</a:t>
            </a:fld>
            <a:endParaRPr lang="en-GB"/>
          </a:p>
        </p:txBody>
      </p:sp>
    </p:spTree>
    <p:extLst>
      <p:ext uri="{BB962C8B-B14F-4D97-AF65-F5344CB8AC3E}">
        <p14:creationId xmlns:p14="http://schemas.microsoft.com/office/powerpoint/2010/main" val="27101531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Perspective • The following article is Open access </a:t>
            </a:r>
            <a:r>
              <a:rPr lang="en-GB" b="1" dirty="0" smtClean="0"/>
              <a:t>Global fossil carbon emissions rebound near pre-COVID-19 levels </a:t>
            </a:r>
            <a:r>
              <a:rPr lang="en-GB" dirty="0" smtClean="0"/>
              <a:t>R B Jackson</a:t>
            </a:r>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75</a:t>
            </a:fld>
            <a:endParaRPr lang="en-GB"/>
          </a:p>
        </p:txBody>
      </p:sp>
    </p:spTree>
    <p:extLst>
      <p:ext uri="{BB962C8B-B14F-4D97-AF65-F5344CB8AC3E}">
        <p14:creationId xmlns:p14="http://schemas.microsoft.com/office/powerpoint/2010/main" val="2262913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https://www3.weforum.org/docs/WEF_More_Sustainable_World.pdf</a:t>
            </a:r>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3</a:t>
            </a:fld>
            <a:endParaRPr lang="en-GB"/>
          </a:p>
        </p:txBody>
      </p:sp>
    </p:spTree>
    <p:extLst>
      <p:ext uri="{BB962C8B-B14F-4D97-AF65-F5344CB8AC3E}">
        <p14:creationId xmlns:p14="http://schemas.microsoft.com/office/powerpoint/2010/main" val="31944579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Perspective • The following article is Open access </a:t>
            </a:r>
            <a:r>
              <a:rPr lang="en-GB" b="1" dirty="0" smtClean="0"/>
              <a:t>Global fossil carbon emissions rebound near pre-COVID-19 levels </a:t>
            </a:r>
            <a:r>
              <a:rPr lang="en-GB" dirty="0" smtClean="0"/>
              <a:t>R B Jackson</a:t>
            </a:r>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76</a:t>
            </a:fld>
            <a:endParaRPr lang="en-GB"/>
          </a:p>
        </p:txBody>
      </p:sp>
    </p:spTree>
    <p:extLst>
      <p:ext uri="{BB962C8B-B14F-4D97-AF65-F5344CB8AC3E}">
        <p14:creationId xmlns:p14="http://schemas.microsoft.com/office/powerpoint/2010/main" val="27420205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Perspective • The following article is Open access </a:t>
            </a:r>
            <a:r>
              <a:rPr lang="en-GB" b="1" dirty="0" smtClean="0"/>
              <a:t>Global fossil carbon emissions rebound near pre-COVID-19 levels </a:t>
            </a:r>
            <a:r>
              <a:rPr lang="en-GB" dirty="0" smtClean="0"/>
              <a:t>R B Jackson</a:t>
            </a:r>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77</a:t>
            </a:fld>
            <a:endParaRPr lang="en-GB"/>
          </a:p>
        </p:txBody>
      </p:sp>
    </p:spTree>
    <p:extLst>
      <p:ext uri="{BB962C8B-B14F-4D97-AF65-F5344CB8AC3E}">
        <p14:creationId xmlns:p14="http://schemas.microsoft.com/office/powerpoint/2010/main" val="3489007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Perspective • The following article is Open access </a:t>
            </a:r>
            <a:r>
              <a:rPr lang="en-GB" b="1" dirty="0" smtClean="0"/>
              <a:t>Global fossil carbon emissions rebound near pre-COVID-19 levels </a:t>
            </a:r>
            <a:r>
              <a:rPr lang="en-GB" dirty="0" smtClean="0"/>
              <a:t>R B Jackson</a:t>
            </a:r>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78</a:t>
            </a:fld>
            <a:endParaRPr lang="en-GB"/>
          </a:p>
        </p:txBody>
      </p:sp>
    </p:spTree>
    <p:extLst>
      <p:ext uri="{BB962C8B-B14F-4D97-AF65-F5344CB8AC3E}">
        <p14:creationId xmlns:p14="http://schemas.microsoft.com/office/powerpoint/2010/main" val="32917365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En effet, l'économie circulaire est une stratégie visant à améliorer l'efficacité de l'usage des ressources vierges par les cycles économiques. Gains d'efficacité qui sont la cause principale de génération d'un effet rebond.</a:t>
            </a:r>
            <a:endParaRPr lang="en-GB"/>
          </a:p>
        </p:txBody>
      </p:sp>
      <p:sp>
        <p:nvSpPr>
          <p:cNvPr id="4" name="Espace réservé du numéro de diapositive 3"/>
          <p:cNvSpPr>
            <a:spLocks noGrp="1"/>
          </p:cNvSpPr>
          <p:nvPr>
            <p:ph type="sldNum" sz="quarter" idx="10"/>
          </p:nvPr>
        </p:nvSpPr>
        <p:spPr/>
        <p:txBody>
          <a:bodyPr/>
          <a:lstStyle/>
          <a:p>
            <a:fld id="{8B34D41B-A2CA-465F-A9C1-08E3C7772EE9}" type="slidenum">
              <a:rPr lang="en-GB" smtClean="0"/>
              <a:t>80</a:t>
            </a:fld>
            <a:endParaRPr lang="en-GB"/>
          </a:p>
        </p:txBody>
      </p:sp>
    </p:spTree>
    <p:extLst>
      <p:ext uri="{BB962C8B-B14F-4D97-AF65-F5344CB8AC3E}">
        <p14:creationId xmlns:p14="http://schemas.microsoft.com/office/powerpoint/2010/main" val="13421755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En effet, l'économie circulaire est une stratégie visant à améliorer l'efficacité de l'usage des ressources vierges par les cycles économiques. Gains d'efficacité qui sont la cause principale de génération d'un effet rebond.</a:t>
            </a:r>
            <a:endParaRPr lang="en-GB"/>
          </a:p>
        </p:txBody>
      </p:sp>
      <p:sp>
        <p:nvSpPr>
          <p:cNvPr id="4" name="Espace réservé du numéro de diapositive 3"/>
          <p:cNvSpPr>
            <a:spLocks noGrp="1"/>
          </p:cNvSpPr>
          <p:nvPr>
            <p:ph type="sldNum" sz="quarter" idx="10"/>
          </p:nvPr>
        </p:nvSpPr>
        <p:spPr/>
        <p:txBody>
          <a:bodyPr/>
          <a:lstStyle/>
          <a:p>
            <a:fld id="{8B34D41B-A2CA-465F-A9C1-08E3C7772EE9}" type="slidenum">
              <a:rPr lang="en-GB" smtClean="0"/>
              <a:t>81</a:t>
            </a:fld>
            <a:endParaRPr lang="en-GB"/>
          </a:p>
        </p:txBody>
      </p:sp>
    </p:spTree>
    <p:extLst>
      <p:ext uri="{BB962C8B-B14F-4D97-AF65-F5344CB8AC3E}">
        <p14:creationId xmlns:p14="http://schemas.microsoft.com/office/powerpoint/2010/main" val="17675767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Tucker suppose deux prisonniers (complices d'un crime) retenus dans des cellules séparées et qui ne peuvent pas communiquer ; l'autorité pénitentiaire offre à chacun des prisonniers les choix suivants : </a:t>
            </a:r>
          </a:p>
          <a:p>
            <a:r>
              <a:rPr lang="fr-FR" dirty="0" smtClean="0"/>
              <a:t>si un seul des deux prisonniers dénonce l'autre, il est remis en liberté alors que le second obtient la peine maximale (10 ans) ;</a:t>
            </a:r>
          </a:p>
          <a:p>
            <a:r>
              <a:rPr lang="fr-FR" dirty="0" smtClean="0"/>
              <a:t>si les deux se dénoncent entre eux, ils seront condamnés à une peine plus légère (5 ans) ;</a:t>
            </a:r>
          </a:p>
          <a:p>
            <a:r>
              <a:rPr lang="fr-FR" dirty="0" smtClean="0"/>
              <a:t>si les deux refusent de dénoncer, la peine sera minimale (6 mois), faute d'éléments au dossier.</a:t>
            </a:r>
          </a:p>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94</a:t>
            </a:fld>
            <a:endParaRPr lang="en-GB"/>
          </a:p>
        </p:txBody>
      </p:sp>
    </p:spTree>
    <p:extLst>
      <p:ext uri="{BB962C8B-B14F-4D97-AF65-F5344CB8AC3E}">
        <p14:creationId xmlns:p14="http://schemas.microsoft.com/office/powerpoint/2010/main" val="31024845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Tucker suppose deux prisonniers (complices d'un crime) retenus dans des cellules séparées et qui ne peuvent pas communiquer ; l'autorité pénitentiaire offre à chacun des prisonniers les choix suivants : </a:t>
            </a:r>
          </a:p>
          <a:p>
            <a:r>
              <a:rPr lang="fr-FR" dirty="0" smtClean="0"/>
              <a:t>si un seul des deux prisonniers dénonce l'autre, il est remis en liberté alors que le second obtient la peine maximale (10 ans) ;</a:t>
            </a:r>
          </a:p>
          <a:p>
            <a:r>
              <a:rPr lang="fr-FR" dirty="0" smtClean="0"/>
              <a:t>si les deux se dénoncent entre eux, ils seront condamnés à une peine plus légère (5 ans) ;</a:t>
            </a:r>
          </a:p>
          <a:p>
            <a:r>
              <a:rPr lang="fr-FR" dirty="0" smtClean="0"/>
              <a:t>si les deux refusent de dénoncer, la peine sera minimale (6 mois), faute d'éléments au dossier.</a:t>
            </a:r>
          </a:p>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95</a:t>
            </a:fld>
            <a:endParaRPr lang="en-GB"/>
          </a:p>
        </p:txBody>
      </p:sp>
    </p:spTree>
    <p:extLst>
      <p:ext uri="{BB962C8B-B14F-4D97-AF65-F5344CB8AC3E}">
        <p14:creationId xmlns:p14="http://schemas.microsoft.com/office/powerpoint/2010/main" val="868934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Tucker suppose deux prisonniers (complices d'un crime) retenus dans des cellules séparées et qui ne peuvent pas communiquer ; l'autorité pénitentiaire offre à chacun des prisonniers les choix suivants : </a:t>
            </a:r>
          </a:p>
          <a:p>
            <a:r>
              <a:rPr lang="fr-FR" dirty="0" smtClean="0"/>
              <a:t>si un seul des deux prisonniers dénonce l'autre, il est remis en liberté alors que le second obtient la peine maximale (10 ans) ;</a:t>
            </a:r>
          </a:p>
          <a:p>
            <a:r>
              <a:rPr lang="fr-FR" dirty="0" smtClean="0"/>
              <a:t>si les deux se dénoncent entre eux, ils seront condamnés à une peine plus légère (5 ans) ;</a:t>
            </a:r>
          </a:p>
          <a:p>
            <a:r>
              <a:rPr lang="fr-FR" dirty="0" smtClean="0"/>
              <a:t>si les deux refusent de dénoncer, la peine sera minimale (6 mois), faute d'éléments au dossier.</a:t>
            </a:r>
          </a:p>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96</a:t>
            </a:fld>
            <a:endParaRPr lang="en-GB"/>
          </a:p>
        </p:txBody>
      </p:sp>
    </p:spTree>
    <p:extLst>
      <p:ext uri="{BB962C8B-B14F-4D97-AF65-F5344CB8AC3E}">
        <p14:creationId xmlns:p14="http://schemas.microsoft.com/office/powerpoint/2010/main" val="8353078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Tucker suppose deux prisonniers (complices d'un crime) retenus dans des cellules séparées et qui ne peuvent pas communiquer ; l'autorité pénitentiaire offre à chacun des prisonniers les choix suivants : </a:t>
            </a:r>
          </a:p>
          <a:p>
            <a:r>
              <a:rPr lang="fr-FR" dirty="0" smtClean="0"/>
              <a:t>si un seul des deux prisonniers dénonce l'autre, il est remis en liberté alors que le second obtient la peine maximale (10 ans) ;</a:t>
            </a:r>
          </a:p>
          <a:p>
            <a:r>
              <a:rPr lang="fr-FR" dirty="0" smtClean="0"/>
              <a:t>si les deux se dénoncent entre eux, ils seront condamnés à une peine plus légère (5 ans) ;</a:t>
            </a:r>
          </a:p>
          <a:p>
            <a:r>
              <a:rPr lang="fr-FR" dirty="0" smtClean="0"/>
              <a:t>si les deux refusent de dénoncer, la peine sera minimale (6 mois), faute d'éléments au dossier.</a:t>
            </a:r>
          </a:p>
          <a:p>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97</a:t>
            </a:fld>
            <a:endParaRPr lang="en-GB"/>
          </a:p>
        </p:txBody>
      </p:sp>
    </p:spTree>
    <p:extLst>
      <p:ext uri="{BB962C8B-B14F-4D97-AF65-F5344CB8AC3E}">
        <p14:creationId xmlns:p14="http://schemas.microsoft.com/office/powerpoint/2010/main" val="1094560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https://www.undp.org/sites/g/files/zskgke326/files/publications/UNDP-Oxford-Peoples-Climate-Vote-Results.pdf</a:t>
            </a:r>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4</a:t>
            </a:fld>
            <a:endParaRPr lang="en-GB"/>
          </a:p>
        </p:txBody>
      </p:sp>
    </p:spTree>
    <p:extLst>
      <p:ext uri="{BB962C8B-B14F-4D97-AF65-F5344CB8AC3E}">
        <p14:creationId xmlns:p14="http://schemas.microsoft.com/office/powerpoint/2010/main" val="2920771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https://www.undp.org/sites/g/files/zskgke326/files/publications/UNDP-Oxford-Peoples-Climate-Vote-Results.pdf</a:t>
            </a:r>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5</a:t>
            </a:fld>
            <a:endParaRPr lang="en-GB"/>
          </a:p>
        </p:txBody>
      </p:sp>
    </p:spTree>
    <p:extLst>
      <p:ext uri="{BB962C8B-B14F-4D97-AF65-F5344CB8AC3E}">
        <p14:creationId xmlns:p14="http://schemas.microsoft.com/office/powerpoint/2010/main" val="2187866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https://www.ipsos.com/sites/default/files/ct/news/documents/2021-04/Environmental%20Perils%20of%20Perception%202021_0.pdf</a:t>
            </a:r>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6</a:t>
            </a:fld>
            <a:endParaRPr lang="en-GB"/>
          </a:p>
        </p:txBody>
      </p:sp>
    </p:spTree>
    <p:extLst>
      <p:ext uri="{BB962C8B-B14F-4D97-AF65-F5344CB8AC3E}">
        <p14:creationId xmlns:p14="http://schemas.microsoft.com/office/powerpoint/2010/main" val="518772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https://donanto.org/2019/11/03/what-reduces-our-personal-co2-footprint-we-have-no-clue/</a:t>
            </a:r>
          </a:p>
          <a:p>
            <a:endParaRPr lang="fr-FR" dirty="0" smtClean="0"/>
          </a:p>
          <a:p>
            <a:r>
              <a:rPr lang="fr-FR" dirty="0" smtClean="0"/>
              <a:t>Sondage fait sur 1500 allemands de plus de 19 ans</a:t>
            </a:r>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8</a:t>
            </a:fld>
            <a:endParaRPr lang="en-GB"/>
          </a:p>
        </p:txBody>
      </p:sp>
    </p:spTree>
    <p:extLst>
      <p:ext uri="{BB962C8B-B14F-4D97-AF65-F5344CB8AC3E}">
        <p14:creationId xmlns:p14="http://schemas.microsoft.com/office/powerpoint/2010/main" val="1628901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Léonard </a:t>
            </a:r>
            <a:r>
              <a:rPr lang="en-GB" b="1" dirty="0" err="1" smtClean="0"/>
              <a:t>Chemineau</a:t>
            </a:r>
            <a:endParaRPr lang="en-GB" b="1" dirty="0" smtClean="0"/>
          </a:p>
          <a:p>
            <a:r>
              <a:rPr lang="en-GB" dirty="0" smtClean="0"/>
              <a:t>https://dogieda.org/posts/158194</a:t>
            </a:r>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11</a:t>
            </a:fld>
            <a:endParaRPr lang="en-GB"/>
          </a:p>
        </p:txBody>
      </p:sp>
    </p:spTree>
    <p:extLst>
      <p:ext uri="{BB962C8B-B14F-4D97-AF65-F5344CB8AC3E}">
        <p14:creationId xmlns:p14="http://schemas.microsoft.com/office/powerpoint/2010/main" val="3262977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Léonard </a:t>
            </a:r>
            <a:r>
              <a:rPr lang="en-GB" b="1" dirty="0" err="1" smtClean="0"/>
              <a:t>Chemineau</a:t>
            </a:r>
            <a:endParaRPr lang="en-GB" b="1" dirty="0" smtClean="0"/>
          </a:p>
          <a:p>
            <a:r>
              <a:rPr lang="en-GB" dirty="0" smtClean="0"/>
              <a:t>https://dogieda.org/posts/158194</a:t>
            </a:r>
            <a:endParaRPr lang="en-GB" dirty="0"/>
          </a:p>
        </p:txBody>
      </p:sp>
      <p:sp>
        <p:nvSpPr>
          <p:cNvPr id="4" name="Espace réservé du numéro de diapositive 3"/>
          <p:cNvSpPr>
            <a:spLocks noGrp="1"/>
          </p:cNvSpPr>
          <p:nvPr>
            <p:ph type="sldNum" sz="quarter" idx="10"/>
          </p:nvPr>
        </p:nvSpPr>
        <p:spPr/>
        <p:txBody>
          <a:bodyPr/>
          <a:lstStyle/>
          <a:p>
            <a:fld id="{45717B53-3804-4548-91F3-A97B66A5A88F}" type="slidenum">
              <a:rPr lang="en-GB" smtClean="0"/>
              <a:t>16</a:t>
            </a:fld>
            <a:endParaRPr lang="en-GB"/>
          </a:p>
        </p:txBody>
      </p:sp>
    </p:spTree>
    <p:extLst>
      <p:ext uri="{BB962C8B-B14F-4D97-AF65-F5344CB8AC3E}">
        <p14:creationId xmlns:p14="http://schemas.microsoft.com/office/powerpoint/2010/main" val="2187270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en-GB"/>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GB"/>
          </a:p>
        </p:txBody>
      </p:sp>
      <p:sp>
        <p:nvSpPr>
          <p:cNvPr id="4" name="Espace réservé de la date 3"/>
          <p:cNvSpPr>
            <a:spLocks noGrp="1"/>
          </p:cNvSpPr>
          <p:nvPr>
            <p:ph type="dt" sz="half" idx="10"/>
          </p:nvPr>
        </p:nvSpPr>
        <p:spPr/>
        <p:txBody>
          <a:bodyPr/>
          <a:lstStyle/>
          <a:p>
            <a:fld id="{F72E8CA1-3A2C-46DF-A92B-5DD55698369C}" type="datetimeFigureOut">
              <a:rPr lang="en-GB" smtClean="0"/>
              <a:t>07/04/2023</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AFD39370-E467-41D6-A264-B194E9A59236}" type="slidenum">
              <a:rPr lang="en-GB" smtClean="0"/>
              <a:t>‹N°›</a:t>
            </a:fld>
            <a:endParaRPr lang="en-GB"/>
          </a:p>
        </p:txBody>
      </p:sp>
    </p:spTree>
    <p:extLst>
      <p:ext uri="{BB962C8B-B14F-4D97-AF65-F5344CB8AC3E}">
        <p14:creationId xmlns:p14="http://schemas.microsoft.com/office/powerpoint/2010/main" val="2582970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10"/>
          </p:nvPr>
        </p:nvSpPr>
        <p:spPr/>
        <p:txBody>
          <a:bodyPr/>
          <a:lstStyle/>
          <a:p>
            <a:fld id="{F72E8CA1-3A2C-46DF-A92B-5DD55698369C}" type="datetimeFigureOut">
              <a:rPr lang="en-GB" smtClean="0"/>
              <a:t>07/04/2023</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AFD39370-E467-41D6-A264-B194E9A59236}" type="slidenum">
              <a:rPr lang="en-GB" smtClean="0"/>
              <a:t>‹N°›</a:t>
            </a:fld>
            <a:endParaRPr lang="en-GB"/>
          </a:p>
        </p:txBody>
      </p:sp>
    </p:spTree>
    <p:extLst>
      <p:ext uri="{BB962C8B-B14F-4D97-AF65-F5344CB8AC3E}">
        <p14:creationId xmlns:p14="http://schemas.microsoft.com/office/powerpoint/2010/main" val="2860016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en-GB"/>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10"/>
          </p:nvPr>
        </p:nvSpPr>
        <p:spPr/>
        <p:txBody>
          <a:bodyPr/>
          <a:lstStyle/>
          <a:p>
            <a:fld id="{F72E8CA1-3A2C-46DF-A92B-5DD55698369C}" type="datetimeFigureOut">
              <a:rPr lang="en-GB" smtClean="0"/>
              <a:t>07/04/2023</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AFD39370-E467-41D6-A264-B194E9A59236}" type="slidenum">
              <a:rPr lang="en-GB" smtClean="0"/>
              <a:t>‹N°›</a:t>
            </a:fld>
            <a:endParaRPr lang="en-GB"/>
          </a:p>
        </p:txBody>
      </p:sp>
    </p:spTree>
    <p:extLst>
      <p:ext uri="{BB962C8B-B14F-4D97-AF65-F5344CB8AC3E}">
        <p14:creationId xmlns:p14="http://schemas.microsoft.com/office/powerpoint/2010/main" val="565599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10"/>
          </p:nvPr>
        </p:nvSpPr>
        <p:spPr/>
        <p:txBody>
          <a:bodyPr/>
          <a:lstStyle/>
          <a:p>
            <a:fld id="{F72E8CA1-3A2C-46DF-A92B-5DD55698369C}" type="datetimeFigureOut">
              <a:rPr lang="en-GB" smtClean="0"/>
              <a:t>07/04/2023</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AFD39370-E467-41D6-A264-B194E9A59236}" type="slidenum">
              <a:rPr lang="en-GB" smtClean="0"/>
              <a:t>‹N°›</a:t>
            </a:fld>
            <a:endParaRPr lang="en-GB"/>
          </a:p>
        </p:txBody>
      </p:sp>
    </p:spTree>
    <p:extLst>
      <p:ext uri="{BB962C8B-B14F-4D97-AF65-F5344CB8AC3E}">
        <p14:creationId xmlns:p14="http://schemas.microsoft.com/office/powerpoint/2010/main" val="3198609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en-GB"/>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F72E8CA1-3A2C-46DF-A92B-5DD55698369C}" type="datetimeFigureOut">
              <a:rPr lang="en-GB" smtClean="0"/>
              <a:t>07/04/2023</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AFD39370-E467-41D6-A264-B194E9A59236}" type="slidenum">
              <a:rPr lang="en-GB" smtClean="0"/>
              <a:t>‹N°›</a:t>
            </a:fld>
            <a:endParaRPr lang="en-GB"/>
          </a:p>
        </p:txBody>
      </p:sp>
    </p:spTree>
    <p:extLst>
      <p:ext uri="{BB962C8B-B14F-4D97-AF65-F5344CB8AC3E}">
        <p14:creationId xmlns:p14="http://schemas.microsoft.com/office/powerpoint/2010/main" val="2555439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5" name="Espace réservé de la date 4"/>
          <p:cNvSpPr>
            <a:spLocks noGrp="1"/>
          </p:cNvSpPr>
          <p:nvPr>
            <p:ph type="dt" sz="half" idx="10"/>
          </p:nvPr>
        </p:nvSpPr>
        <p:spPr/>
        <p:txBody>
          <a:bodyPr/>
          <a:lstStyle/>
          <a:p>
            <a:fld id="{F72E8CA1-3A2C-46DF-A92B-5DD55698369C}" type="datetimeFigureOut">
              <a:rPr lang="en-GB" smtClean="0"/>
              <a:t>07/04/2023</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AFD39370-E467-41D6-A264-B194E9A59236}" type="slidenum">
              <a:rPr lang="en-GB" smtClean="0"/>
              <a:t>‹N°›</a:t>
            </a:fld>
            <a:endParaRPr lang="en-GB"/>
          </a:p>
        </p:txBody>
      </p:sp>
    </p:spTree>
    <p:extLst>
      <p:ext uri="{BB962C8B-B14F-4D97-AF65-F5344CB8AC3E}">
        <p14:creationId xmlns:p14="http://schemas.microsoft.com/office/powerpoint/2010/main" val="541269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en-GB"/>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7" name="Espace réservé de la date 6"/>
          <p:cNvSpPr>
            <a:spLocks noGrp="1"/>
          </p:cNvSpPr>
          <p:nvPr>
            <p:ph type="dt" sz="half" idx="10"/>
          </p:nvPr>
        </p:nvSpPr>
        <p:spPr/>
        <p:txBody>
          <a:bodyPr/>
          <a:lstStyle/>
          <a:p>
            <a:fld id="{F72E8CA1-3A2C-46DF-A92B-5DD55698369C}" type="datetimeFigureOut">
              <a:rPr lang="en-GB" smtClean="0"/>
              <a:t>07/04/2023</a:t>
            </a:fld>
            <a:endParaRPr lang="en-GB"/>
          </a:p>
        </p:txBody>
      </p:sp>
      <p:sp>
        <p:nvSpPr>
          <p:cNvPr id="8" name="Espace réservé du pied de page 7"/>
          <p:cNvSpPr>
            <a:spLocks noGrp="1"/>
          </p:cNvSpPr>
          <p:nvPr>
            <p:ph type="ftr" sz="quarter" idx="11"/>
          </p:nvPr>
        </p:nvSpPr>
        <p:spPr/>
        <p:txBody>
          <a:bodyPr/>
          <a:lstStyle/>
          <a:p>
            <a:endParaRPr lang="en-GB"/>
          </a:p>
        </p:txBody>
      </p:sp>
      <p:sp>
        <p:nvSpPr>
          <p:cNvPr id="9" name="Espace réservé du numéro de diapositive 8"/>
          <p:cNvSpPr>
            <a:spLocks noGrp="1"/>
          </p:cNvSpPr>
          <p:nvPr>
            <p:ph type="sldNum" sz="quarter" idx="12"/>
          </p:nvPr>
        </p:nvSpPr>
        <p:spPr/>
        <p:txBody>
          <a:bodyPr/>
          <a:lstStyle/>
          <a:p>
            <a:fld id="{AFD39370-E467-41D6-A264-B194E9A59236}" type="slidenum">
              <a:rPr lang="en-GB" smtClean="0"/>
              <a:t>‹N°›</a:t>
            </a:fld>
            <a:endParaRPr lang="en-GB"/>
          </a:p>
        </p:txBody>
      </p:sp>
    </p:spTree>
    <p:extLst>
      <p:ext uri="{BB962C8B-B14F-4D97-AF65-F5344CB8AC3E}">
        <p14:creationId xmlns:p14="http://schemas.microsoft.com/office/powerpoint/2010/main" val="1168839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e la date 2"/>
          <p:cNvSpPr>
            <a:spLocks noGrp="1"/>
          </p:cNvSpPr>
          <p:nvPr>
            <p:ph type="dt" sz="half" idx="10"/>
          </p:nvPr>
        </p:nvSpPr>
        <p:spPr/>
        <p:txBody>
          <a:bodyPr/>
          <a:lstStyle/>
          <a:p>
            <a:fld id="{F72E8CA1-3A2C-46DF-A92B-5DD55698369C}" type="datetimeFigureOut">
              <a:rPr lang="en-GB" smtClean="0"/>
              <a:t>07/04/2023</a:t>
            </a:fld>
            <a:endParaRPr lang="en-GB"/>
          </a:p>
        </p:txBody>
      </p:sp>
      <p:sp>
        <p:nvSpPr>
          <p:cNvPr id="4" name="Espace réservé du pied de page 3"/>
          <p:cNvSpPr>
            <a:spLocks noGrp="1"/>
          </p:cNvSpPr>
          <p:nvPr>
            <p:ph type="ftr" sz="quarter" idx="11"/>
          </p:nvPr>
        </p:nvSpPr>
        <p:spPr/>
        <p:txBody>
          <a:bodyPr/>
          <a:lstStyle/>
          <a:p>
            <a:endParaRPr lang="en-GB"/>
          </a:p>
        </p:txBody>
      </p:sp>
      <p:sp>
        <p:nvSpPr>
          <p:cNvPr id="5" name="Espace réservé du numéro de diapositive 4"/>
          <p:cNvSpPr>
            <a:spLocks noGrp="1"/>
          </p:cNvSpPr>
          <p:nvPr>
            <p:ph type="sldNum" sz="quarter" idx="12"/>
          </p:nvPr>
        </p:nvSpPr>
        <p:spPr/>
        <p:txBody>
          <a:bodyPr/>
          <a:lstStyle/>
          <a:p>
            <a:fld id="{AFD39370-E467-41D6-A264-B194E9A59236}" type="slidenum">
              <a:rPr lang="en-GB" smtClean="0"/>
              <a:t>‹N°›</a:t>
            </a:fld>
            <a:endParaRPr lang="en-GB"/>
          </a:p>
        </p:txBody>
      </p:sp>
    </p:spTree>
    <p:extLst>
      <p:ext uri="{BB962C8B-B14F-4D97-AF65-F5344CB8AC3E}">
        <p14:creationId xmlns:p14="http://schemas.microsoft.com/office/powerpoint/2010/main" val="1385175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72E8CA1-3A2C-46DF-A92B-5DD55698369C}" type="datetimeFigureOut">
              <a:rPr lang="en-GB" smtClean="0"/>
              <a:t>07/04/2023</a:t>
            </a:fld>
            <a:endParaRPr lang="en-GB"/>
          </a:p>
        </p:txBody>
      </p:sp>
      <p:sp>
        <p:nvSpPr>
          <p:cNvPr id="3" name="Espace réservé du pied de page 2"/>
          <p:cNvSpPr>
            <a:spLocks noGrp="1"/>
          </p:cNvSpPr>
          <p:nvPr>
            <p:ph type="ftr" sz="quarter" idx="11"/>
          </p:nvPr>
        </p:nvSpPr>
        <p:spPr/>
        <p:txBody>
          <a:bodyPr/>
          <a:lstStyle/>
          <a:p>
            <a:endParaRPr lang="en-GB"/>
          </a:p>
        </p:txBody>
      </p:sp>
      <p:sp>
        <p:nvSpPr>
          <p:cNvPr id="4" name="Espace réservé du numéro de diapositive 3"/>
          <p:cNvSpPr>
            <a:spLocks noGrp="1"/>
          </p:cNvSpPr>
          <p:nvPr>
            <p:ph type="sldNum" sz="quarter" idx="12"/>
          </p:nvPr>
        </p:nvSpPr>
        <p:spPr/>
        <p:txBody>
          <a:bodyPr/>
          <a:lstStyle/>
          <a:p>
            <a:fld id="{AFD39370-E467-41D6-A264-B194E9A59236}" type="slidenum">
              <a:rPr lang="en-GB" smtClean="0"/>
              <a:t>‹N°›</a:t>
            </a:fld>
            <a:endParaRPr lang="en-GB"/>
          </a:p>
        </p:txBody>
      </p:sp>
    </p:spTree>
    <p:extLst>
      <p:ext uri="{BB962C8B-B14F-4D97-AF65-F5344CB8AC3E}">
        <p14:creationId xmlns:p14="http://schemas.microsoft.com/office/powerpoint/2010/main" val="993016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GB"/>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F72E8CA1-3A2C-46DF-A92B-5DD55698369C}" type="datetimeFigureOut">
              <a:rPr lang="en-GB" smtClean="0"/>
              <a:t>07/04/2023</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AFD39370-E467-41D6-A264-B194E9A59236}" type="slidenum">
              <a:rPr lang="en-GB" smtClean="0"/>
              <a:t>‹N°›</a:t>
            </a:fld>
            <a:endParaRPr lang="en-GB"/>
          </a:p>
        </p:txBody>
      </p:sp>
    </p:spTree>
    <p:extLst>
      <p:ext uri="{BB962C8B-B14F-4D97-AF65-F5344CB8AC3E}">
        <p14:creationId xmlns:p14="http://schemas.microsoft.com/office/powerpoint/2010/main" val="125321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GB"/>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F72E8CA1-3A2C-46DF-A92B-5DD55698369C}" type="datetimeFigureOut">
              <a:rPr lang="en-GB" smtClean="0"/>
              <a:t>07/04/2023</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AFD39370-E467-41D6-A264-B194E9A59236}" type="slidenum">
              <a:rPr lang="en-GB" smtClean="0"/>
              <a:t>‹N°›</a:t>
            </a:fld>
            <a:endParaRPr lang="en-GB"/>
          </a:p>
        </p:txBody>
      </p:sp>
    </p:spTree>
    <p:extLst>
      <p:ext uri="{BB962C8B-B14F-4D97-AF65-F5344CB8AC3E}">
        <p14:creationId xmlns:p14="http://schemas.microsoft.com/office/powerpoint/2010/main" val="2689512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en-GB"/>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2E8CA1-3A2C-46DF-A92B-5DD55698369C}" type="datetimeFigureOut">
              <a:rPr lang="en-GB" smtClean="0"/>
              <a:t>07/04/2023</a:t>
            </a:fld>
            <a:endParaRPr lang="en-GB"/>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39370-E467-41D6-A264-B194E9A59236}" type="slidenum">
              <a:rPr lang="en-GB" smtClean="0"/>
              <a:t>‹N°›</a:t>
            </a:fld>
            <a:endParaRPr lang="en-GB"/>
          </a:p>
        </p:txBody>
      </p:sp>
    </p:spTree>
    <p:extLst>
      <p:ext uri="{BB962C8B-B14F-4D97-AF65-F5344CB8AC3E}">
        <p14:creationId xmlns:p14="http://schemas.microsoft.com/office/powerpoint/2010/main" val="1463788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ledinerdusiecle.bonpote.com/" TargetMode="Externa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1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75.png"/><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2.jp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1.png"/><Relationship Id="rId5" Type="http://schemas.microsoft.com/office/2007/relationships/hdphoto" Target="../media/hdphoto2.wdp"/><Relationship Id="rId4" Type="http://schemas.openxmlformats.org/officeDocument/2006/relationships/image" Target="../media/image87.png"/></Relationships>
</file>

<file path=ppt/slides/_rels/slide51.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92.jp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microsoft.com/office/2007/relationships/hdphoto" Target="../media/hdphoto3.wdp"/><Relationship Id="rId4" Type="http://schemas.openxmlformats.org/officeDocument/2006/relationships/image" Target="../media/image93.png"/></Relationships>
</file>

<file path=ppt/slides/_rels/slide5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87.png"/><Relationship Id="rId7" Type="http://schemas.openxmlformats.org/officeDocument/2006/relationships/image" Target="../media/image9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10" Type="http://schemas.openxmlformats.org/officeDocument/2006/relationships/image" Target="../media/image99.png"/><Relationship Id="rId4" Type="http://schemas.microsoft.com/office/2007/relationships/hdphoto" Target="../media/hdphoto2.wdp"/><Relationship Id="rId9" Type="http://schemas.openxmlformats.org/officeDocument/2006/relationships/image" Target="../media/image98.png"/></Relationships>
</file>

<file path=ppt/slides/_rels/slide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2.jpg"/></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01.png"/><Relationship Id="rId4" Type="http://schemas.microsoft.com/office/2007/relationships/hdphoto" Target="../media/hdphoto2.wdp"/></Relationships>
</file>

<file path=ppt/slides/_rels/slide5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2.jpeg"/><Relationship Id="rId7" Type="http://schemas.openxmlformats.org/officeDocument/2006/relationships/image" Target="../media/image10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3.png"/><Relationship Id="rId5" Type="http://schemas.microsoft.com/office/2007/relationships/hdphoto" Target="../media/hdphoto2.wdp"/><Relationship Id="rId4" Type="http://schemas.openxmlformats.org/officeDocument/2006/relationships/image" Target="../media/image87.png"/></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107.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106.png"/><Relationship Id="rId5" Type="http://schemas.microsoft.com/office/2007/relationships/hdphoto" Target="../media/hdphoto2.wdp"/><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108.jpg"/></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5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image" Target="../media/image114.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7.png"/><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6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6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6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2.png"/><Relationship Id="rId7" Type="http://schemas.openxmlformats.org/officeDocument/2006/relationships/image" Target="../media/image135.png"/><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66.png"/><Relationship Id="rId4" Type="http://schemas.openxmlformats.org/officeDocument/2006/relationships/image" Target="../media/image13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8.jpg"/></Relationships>
</file>

<file path=ppt/slides/_rels/slide7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39.jpg"/></Relationships>
</file>

<file path=ppt/slides/_rels/slide7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39.jpg"/></Relationships>
</file>

<file path=ppt/slides/_rels/slide73.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74.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75.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44.png"/><Relationship Id="rId4" Type="http://schemas.openxmlformats.org/officeDocument/2006/relationships/image" Target="../media/image143.png"/></Relationships>
</file>

<file path=ppt/slides/_rels/slide7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147.png"/><Relationship Id="rId4" Type="http://schemas.openxmlformats.org/officeDocument/2006/relationships/image" Target="../media/image146.png"/></Relationships>
</file>

<file path=ppt/slides/_rels/slide7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46.png"/><Relationship Id="rId4" Type="http://schemas.openxmlformats.org/officeDocument/2006/relationships/image" Target="../media/image148.png"/></Relationships>
</file>

<file path=ppt/slides/_rels/slide7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51.jpg"/></Relationships>
</file>

<file path=ppt/slides/_rels/slide81.xml.rels><?xml version="1.0" encoding="UTF-8" standalone="yes"?>
<Relationships xmlns="http://schemas.openxmlformats.org/package/2006/relationships"><Relationship Id="rId3" Type="http://schemas.openxmlformats.org/officeDocument/2006/relationships/image" Target="../media/image151.jpg"/><Relationship Id="rId7" Type="http://schemas.openxmlformats.org/officeDocument/2006/relationships/image" Target="../media/image15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8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37.png"/><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83.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43.png"/><Relationship Id="rId7" Type="http://schemas.openxmlformats.org/officeDocument/2006/relationships/image" Target="../media/image161.png"/><Relationship Id="rId2"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png"/><Relationship Id="rId10" Type="http://schemas.openxmlformats.org/officeDocument/2006/relationships/image" Target="../media/image164.png"/><Relationship Id="rId4" Type="http://schemas.openxmlformats.org/officeDocument/2006/relationships/image" Target="../media/image144.png"/><Relationship Id="rId9" Type="http://schemas.openxmlformats.org/officeDocument/2006/relationships/image" Target="../media/image163.png"/></Relationships>
</file>

<file path=ppt/slides/_rels/slide84.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166.png"/><Relationship Id="rId2"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59.png"/><Relationship Id="rId4" Type="http://schemas.openxmlformats.org/officeDocument/2006/relationships/image" Target="../media/image144.png"/></Relationships>
</file>

<file path=ppt/slides/_rels/slide8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159.png"/><Relationship Id="rId4" Type="http://schemas.openxmlformats.org/officeDocument/2006/relationships/image" Target="../media/image144.png"/></Relationships>
</file>

<file path=ppt/slides/_rels/slide8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31.png"/><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8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69.png"/><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88.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31.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9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75.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 Id="rId4" Type="http://schemas.openxmlformats.org/officeDocument/2006/relationships/image" Target="../media/image178.png"/></Relationships>
</file>

<file path=ppt/slides/_rels/slide94.xml.rels><?xml version="1.0" encoding="UTF-8" standalone="yes"?>
<Relationships xmlns="http://schemas.openxmlformats.org/package/2006/relationships"><Relationship Id="rId8" Type="http://schemas.openxmlformats.org/officeDocument/2006/relationships/image" Target="../media/image184.jpg"/><Relationship Id="rId3" Type="http://schemas.openxmlformats.org/officeDocument/2006/relationships/image" Target="../media/image179.jpg"/><Relationship Id="rId7" Type="http://schemas.openxmlformats.org/officeDocument/2006/relationships/image" Target="../media/image183.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82.jpg"/><Relationship Id="rId5" Type="http://schemas.openxmlformats.org/officeDocument/2006/relationships/image" Target="../media/image181.jpg"/><Relationship Id="rId4" Type="http://schemas.openxmlformats.org/officeDocument/2006/relationships/image" Target="../media/image180.jpg"/></Relationships>
</file>

<file path=ppt/slides/_rels/slide95.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89.jpg"/><Relationship Id="rId4" Type="http://schemas.openxmlformats.org/officeDocument/2006/relationships/image" Target="../media/image188.jpg"/></Relationships>
</file>

<file path=ppt/slides/_rels/slide98.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image" Target="../media/image190.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 Id="rId5" Type="http://schemas.openxmlformats.org/officeDocument/2006/relationships/image" Target="../media/image195.png"/><Relationship Id="rId4" Type="http://schemas.openxmlformats.org/officeDocument/2006/relationships/image" Target="../media/image19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527409"/>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8" name="Rectangle 7"/>
          <p:cNvSpPr/>
          <p:nvPr/>
        </p:nvSpPr>
        <p:spPr>
          <a:xfrm>
            <a:off x="0" y="6396335"/>
            <a:ext cx="7772400" cy="451406"/>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III. Les raisons de ces problèmes </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 name="Image 1"/>
          <p:cNvPicPr>
            <a:picLocks noChangeAspect="1"/>
          </p:cNvPicPr>
          <p:nvPr/>
        </p:nvPicPr>
        <p:blipFill>
          <a:blip r:embed="rId3"/>
          <a:stretch>
            <a:fillRect/>
          </a:stretch>
        </p:blipFill>
        <p:spPr>
          <a:xfrm>
            <a:off x="1125415" y="0"/>
            <a:ext cx="9931791" cy="6621194"/>
          </a:xfrm>
          <a:prstGeom prst="rect">
            <a:avLst/>
          </a:prstGeom>
          <a:ln>
            <a:noFill/>
          </a:ln>
          <a:effectLst>
            <a:softEdge rad="112500"/>
          </a:effectLst>
        </p:spPr>
      </p:pic>
      <p:sp>
        <p:nvSpPr>
          <p:cNvPr id="6" name="Bulle ronde 5"/>
          <p:cNvSpPr/>
          <p:nvPr/>
        </p:nvSpPr>
        <p:spPr>
          <a:xfrm>
            <a:off x="7240022" y="0"/>
            <a:ext cx="3746845" cy="1638300"/>
          </a:xfrm>
          <a:prstGeom prst="wedgeEllipseCallout">
            <a:avLst>
              <a:gd name="adj1" fmla="val -78505"/>
              <a:gd name="adj2" fmla="val 5765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smtClean="0">
                <a:solidFill>
                  <a:schemeClr val="tx2">
                    <a:lumMod val="50000"/>
                  </a:schemeClr>
                </a:solidFill>
                <a:latin typeface="Comic Sans MS" panose="030F0702030302020204" pitchFamily="66" charset="0"/>
                <a:ea typeface="Tahoma" panose="020B0604030504040204" pitchFamily="34" charset="0"/>
                <a:cs typeface="Tahoma" panose="020B0604030504040204" pitchFamily="34" charset="0"/>
              </a:rPr>
              <a:t>Moi ??? </a:t>
            </a:r>
          </a:p>
          <a:p>
            <a:pPr algn="ctr"/>
            <a:r>
              <a:rPr lang="fr-FR" sz="2800" b="1" dirty="0" smtClean="0">
                <a:solidFill>
                  <a:schemeClr val="tx2">
                    <a:lumMod val="50000"/>
                  </a:schemeClr>
                </a:solidFill>
                <a:latin typeface="Comic Sans MS" panose="030F0702030302020204" pitchFamily="66" charset="0"/>
                <a:ea typeface="Tahoma" panose="020B0604030504040204" pitchFamily="34" charset="0"/>
                <a:cs typeface="Tahoma" panose="020B0604030504040204" pitchFamily="34" charset="0"/>
              </a:rPr>
              <a:t>Responsable ?</a:t>
            </a:r>
            <a:endParaRPr lang="en-GB" sz="2800" b="1" dirty="0">
              <a:solidFill>
                <a:schemeClr val="tx2">
                  <a:lumMod val="50000"/>
                </a:schemeClr>
              </a:solidFill>
              <a:latin typeface="Comic Sans MS" panose="030F0702030302020204" pitchFamily="66"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83385180"/>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8449" y="2143211"/>
            <a:ext cx="5467174" cy="4073581"/>
          </a:xfrm>
          <a:prstGeom prst="rect">
            <a:avLst/>
          </a:prstGeom>
        </p:spPr>
      </p:pic>
      <p:sp>
        <p:nvSpPr>
          <p:cNvPr id="7" name="Rectangle 6"/>
          <p:cNvSpPr/>
          <p:nvPr/>
        </p:nvSpPr>
        <p:spPr>
          <a:xfrm>
            <a:off x="0" y="386333"/>
            <a:ext cx="12192000" cy="1477328"/>
          </a:xfrm>
          <a:prstGeom prst="rect">
            <a:avLst/>
          </a:prstGeom>
          <a:solidFill>
            <a:schemeClr val="bg1">
              <a:lumMod val="95000"/>
            </a:schemeClr>
          </a:solidFill>
        </p:spPr>
        <p:txBody>
          <a:bodyPr wrap="square">
            <a:spAutoFit/>
          </a:bodyPr>
          <a:lstStyle/>
          <a:p>
            <a:pPr algn="ctr">
              <a:lnSpc>
                <a:spcPct val="150000"/>
              </a:lnSpc>
            </a:pPr>
            <a:r>
              <a:rPr lang="fr-FR" sz="6600" b="1" dirty="0" smtClean="0">
                <a:solidFill>
                  <a:srgbClr val="C00000"/>
                </a:solidFill>
                <a:latin typeface="Gabriola" panose="04040605051002020D02" pitchFamily="82" charset="0"/>
              </a:rPr>
              <a:t>Les discours de l’inaction climatique</a:t>
            </a:r>
            <a:endParaRPr lang="fr-FR" sz="6600" b="1" dirty="0">
              <a:solidFill>
                <a:srgbClr val="C00000"/>
              </a:solidFill>
              <a:latin typeface="Gabriola" panose="04040605051002020D02" pitchFamily="82" charset="0"/>
              <a:ea typeface="Tahoma" panose="020B0604030504040204" pitchFamily="34" charset="0"/>
              <a:cs typeface="Tahoma" panose="020B0604030504040204" pitchFamily="34" charset="0"/>
            </a:endParaRPr>
          </a:p>
        </p:txBody>
      </p:sp>
      <p:sp>
        <p:nvSpPr>
          <p:cNvPr id="9" name="Rectangle 8"/>
          <p:cNvSpPr/>
          <p:nvPr/>
        </p:nvSpPr>
        <p:spPr>
          <a:xfrm rot="20827413">
            <a:off x="8237035" y="2450231"/>
            <a:ext cx="3281669" cy="1615827"/>
          </a:xfrm>
          <a:prstGeom prst="rect">
            <a:avLst/>
          </a:prstGeom>
        </p:spPr>
        <p:txBody>
          <a:bodyPr wrap="none">
            <a:spAutoFit/>
          </a:bodyPr>
          <a:lstStyle/>
          <a:p>
            <a:pPr algn="ctr">
              <a:lnSpc>
                <a:spcPct val="150000"/>
              </a:lnSpc>
            </a:pPr>
            <a:r>
              <a:rPr lang="fr-FR" sz="6600" b="1" dirty="0" smtClean="0">
                <a:solidFill>
                  <a:schemeClr val="accent1">
                    <a:lumMod val="50000"/>
                  </a:schemeClr>
                </a:solidFill>
                <a:latin typeface="Gabriola" panose="04040605051002020D02" pitchFamily="82" charset="0"/>
              </a:rPr>
              <a:t>…Bla </a:t>
            </a:r>
            <a:r>
              <a:rPr lang="fr-FR" sz="6600" b="1" dirty="0" err="1" smtClean="0">
                <a:solidFill>
                  <a:schemeClr val="accent1">
                    <a:lumMod val="50000"/>
                  </a:schemeClr>
                </a:solidFill>
                <a:latin typeface="Gabriola" panose="04040605051002020D02" pitchFamily="82" charset="0"/>
              </a:rPr>
              <a:t>bla</a:t>
            </a:r>
            <a:r>
              <a:rPr lang="fr-FR" sz="6600" b="1" dirty="0" smtClean="0">
                <a:solidFill>
                  <a:schemeClr val="accent1">
                    <a:lumMod val="50000"/>
                  </a:schemeClr>
                </a:solidFill>
                <a:latin typeface="Gabriola" panose="04040605051002020D02" pitchFamily="82" charset="0"/>
              </a:rPr>
              <a:t> </a:t>
            </a:r>
            <a:r>
              <a:rPr lang="fr-FR" sz="6600" b="1" dirty="0" err="1" smtClean="0">
                <a:solidFill>
                  <a:schemeClr val="accent1">
                    <a:lumMod val="50000"/>
                  </a:schemeClr>
                </a:solidFill>
                <a:latin typeface="Gabriola" panose="04040605051002020D02" pitchFamily="82" charset="0"/>
              </a:rPr>
              <a:t>bla</a:t>
            </a:r>
            <a:endParaRPr lang="fr-FR" sz="6600" b="1" dirty="0">
              <a:solidFill>
                <a:schemeClr val="accent1">
                  <a:lumMod val="50000"/>
                </a:schemeClr>
              </a:solidFill>
              <a:latin typeface="Gabriola" panose="04040605051002020D02" pitchFamily="82" charset="0"/>
              <a:ea typeface="Tahoma" panose="020B0604030504040204" pitchFamily="34" charset="0"/>
              <a:cs typeface="Tahoma" panose="020B0604030504040204" pitchFamily="34" charset="0"/>
            </a:endParaRPr>
          </a:p>
        </p:txBody>
      </p:sp>
      <p:sp>
        <p:nvSpPr>
          <p:cNvPr id="10" name="Rectangle 9"/>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Tree>
    <p:extLst>
      <p:ext uri="{BB962C8B-B14F-4D97-AF65-F5344CB8AC3E}">
        <p14:creationId xmlns:p14="http://schemas.microsoft.com/office/powerpoint/2010/main" val="10879841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stretch>
            <a:fillRect/>
          </a:stretch>
        </p:blipFill>
        <p:spPr>
          <a:xfrm>
            <a:off x="478302" y="1314361"/>
            <a:ext cx="4628271" cy="4628271"/>
          </a:xfrm>
          <a:prstGeom prst="rect">
            <a:avLst/>
          </a:prstGeom>
        </p:spPr>
      </p:pic>
      <p:sp>
        <p:nvSpPr>
          <p:cNvPr id="11" name="Rectangle 10"/>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fr-FR" b="1" dirty="0">
                <a:solidFill>
                  <a:srgbClr val="E7E6E6">
                    <a:lumMod val="25000"/>
                  </a:srgbClr>
                </a:solidFill>
                <a:latin typeface="Tahoma" panose="020B0604030504040204" pitchFamily="34" charset="0"/>
                <a:ea typeface="Tahoma" panose="020B0604030504040204" pitchFamily="34" charset="0"/>
                <a:cs typeface="Tahoma" panose="020B0604030504040204" pitchFamily="34" charset="0"/>
              </a:rPr>
              <a:t>III. Les raisons de ces problèmes </a:t>
            </a:r>
          </a:p>
        </p:txBody>
      </p:sp>
      <p:sp>
        <p:nvSpPr>
          <p:cNvPr id="14" name="Rectangle 1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Baskerville Old Face" panose="02020602080505020303" pitchFamily="18" charset="0"/>
              </a:rPr>
              <a:t>Individuel : </a:t>
            </a:r>
            <a:r>
              <a:rPr lang="fr-FR" sz="2400" b="1" dirty="0" smtClean="0">
                <a:latin typeface="Baskerville Old Face" panose="02020602080505020303" pitchFamily="18" charset="0"/>
              </a:rPr>
              <a:t>les discours de l’inaction climatique</a:t>
            </a:r>
            <a:endParaRPr lang="fr-FR" sz="2400" b="1" dirty="0">
              <a:latin typeface="Baskerville Old Face" panose="02020602080505020303" pitchFamily="18" charset="0"/>
            </a:endParaRPr>
          </a:p>
        </p:txBody>
      </p:sp>
      <p:sp>
        <p:nvSpPr>
          <p:cNvPr id="3" name="Rectangle 2"/>
          <p:cNvSpPr/>
          <p:nvPr/>
        </p:nvSpPr>
        <p:spPr>
          <a:xfrm>
            <a:off x="5303520" y="970671"/>
            <a:ext cx="5598942" cy="3812346"/>
          </a:xfrm>
          <a:prstGeom prst="wedgeRectCallout">
            <a:avLst>
              <a:gd name="adj1" fmla="val 73555"/>
              <a:gd name="adj2" fmla="val 8219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fr-FR" sz="2000" dirty="0">
                <a:solidFill>
                  <a:schemeClr val="tx2">
                    <a:lumMod val="50000"/>
                  </a:schemeClr>
                </a:solidFill>
                <a:latin typeface="Times New Roman" panose="02020603050405020304" pitchFamily="18" charset="0"/>
                <a:cs typeface="Times New Roman" panose="02020603050405020304" pitchFamily="18" charset="0"/>
              </a:rPr>
              <a:t>Un français =  empreinte carbone 4 à 5x supérieure à ce qu'il faudrait en moyenne</a:t>
            </a:r>
          </a:p>
          <a:p>
            <a:pPr marL="285750" indent="-285750" algn="ctr">
              <a:buFont typeface="Arial" panose="020B0604020202020204" pitchFamily="34" charset="0"/>
              <a:buChar char="•"/>
            </a:pPr>
            <a:endParaRPr lang="fr-FR" sz="2000" dirty="0">
              <a:solidFill>
                <a:schemeClr val="tx2">
                  <a:lumMod val="50000"/>
                </a:schemeClr>
              </a:solidFill>
              <a:latin typeface="Times New Roman" panose="02020603050405020304" pitchFamily="18" charset="0"/>
              <a:cs typeface="Times New Roman" panose="02020603050405020304" pitchFamily="18" charset="0"/>
            </a:endParaRPr>
          </a:p>
          <a:p>
            <a:pPr marL="285750" indent="-285750" algn="ctr">
              <a:buFont typeface="Arial" panose="020B0604020202020204" pitchFamily="34" charset="0"/>
              <a:buChar char="•"/>
            </a:pPr>
            <a:r>
              <a:rPr lang="fr-FR" sz="2000" dirty="0">
                <a:solidFill>
                  <a:schemeClr val="tx2">
                    <a:lumMod val="50000"/>
                  </a:schemeClr>
                </a:solidFill>
                <a:latin typeface="Times New Roman" panose="02020603050405020304" pitchFamily="18" charset="0"/>
                <a:cs typeface="Times New Roman" panose="02020603050405020304" pitchFamily="18" charset="0"/>
              </a:rPr>
              <a:t>La France est le </a:t>
            </a:r>
            <a:r>
              <a:rPr lang="fr-FR" sz="2000" b="1" dirty="0">
                <a:solidFill>
                  <a:schemeClr val="tx2">
                    <a:lumMod val="50000"/>
                  </a:schemeClr>
                </a:solidFill>
                <a:latin typeface="Times New Roman" panose="02020603050405020304" pitchFamily="18" charset="0"/>
                <a:cs typeface="Times New Roman" panose="02020603050405020304" pitchFamily="18" charset="0"/>
              </a:rPr>
              <a:t>8e plus grand émetteur historique de CO2</a:t>
            </a:r>
            <a:r>
              <a:rPr lang="fr-FR" sz="2000" dirty="0">
                <a:solidFill>
                  <a:schemeClr val="tx2">
                    <a:lumMod val="50000"/>
                  </a:schemeClr>
                </a:solidFill>
                <a:latin typeface="Times New Roman" panose="02020603050405020304" pitchFamily="18" charset="0"/>
                <a:cs typeface="Times New Roman" panose="02020603050405020304" pitchFamily="18" charset="0"/>
              </a:rPr>
              <a:t>. </a:t>
            </a:r>
            <a:endParaRPr lang="fr-FR" sz="2000" dirty="0" smtClean="0">
              <a:solidFill>
                <a:schemeClr val="tx2">
                  <a:lumMod val="50000"/>
                </a:schemeClr>
              </a:solidFill>
              <a:latin typeface="Times New Roman" panose="02020603050405020304" pitchFamily="18" charset="0"/>
              <a:cs typeface="Times New Roman" panose="02020603050405020304" pitchFamily="18" charset="0"/>
            </a:endParaRPr>
          </a:p>
          <a:p>
            <a:pPr marL="285750" indent="-285750" algn="ctr">
              <a:buFont typeface="Arial" panose="020B0604020202020204" pitchFamily="34" charset="0"/>
              <a:buChar char="•"/>
            </a:pPr>
            <a:endParaRPr lang="fr-FR" sz="2000" dirty="0">
              <a:solidFill>
                <a:schemeClr val="tx2">
                  <a:lumMod val="50000"/>
                </a:schemeClr>
              </a:solidFill>
              <a:latin typeface="Times New Roman" panose="02020603050405020304" pitchFamily="18" charset="0"/>
              <a:cs typeface="Times New Roman" panose="02020603050405020304" pitchFamily="18" charset="0"/>
            </a:endParaRPr>
          </a:p>
          <a:p>
            <a:pPr marL="285750" indent="-285750" algn="ctr">
              <a:buFont typeface="Arial" panose="020B0604020202020204" pitchFamily="34" charset="0"/>
              <a:buChar char="•"/>
            </a:pPr>
            <a:r>
              <a:rPr lang="fr-FR" sz="2000" dirty="0" smtClean="0">
                <a:solidFill>
                  <a:schemeClr val="tx2">
                    <a:lumMod val="50000"/>
                  </a:schemeClr>
                </a:solidFill>
                <a:latin typeface="Times New Roman" panose="02020603050405020304" pitchFamily="18" charset="0"/>
                <a:cs typeface="Times New Roman" panose="02020603050405020304" pitchFamily="18" charset="0"/>
              </a:rPr>
              <a:t> </a:t>
            </a:r>
            <a:r>
              <a:rPr lang="fr-FR" sz="2000" dirty="0">
                <a:solidFill>
                  <a:schemeClr val="tx2">
                    <a:lumMod val="50000"/>
                  </a:schemeClr>
                </a:solidFill>
                <a:latin typeface="Times New Roman" panose="02020603050405020304" pitchFamily="18" charset="0"/>
                <a:cs typeface="Times New Roman" panose="02020603050405020304" pitchFamily="18" charset="0"/>
              </a:rPr>
              <a:t>La France c’est 1% ou moins des émissions ,oui mais c'est le cas de 200 autres pays. </a:t>
            </a:r>
            <a:endParaRPr lang="fr-FR" sz="2000" dirty="0" smtClean="0">
              <a:solidFill>
                <a:schemeClr val="tx2">
                  <a:lumMod val="50000"/>
                </a:schemeClr>
              </a:solidFill>
              <a:latin typeface="Times New Roman" panose="02020603050405020304" pitchFamily="18" charset="0"/>
              <a:cs typeface="Times New Roman" panose="02020603050405020304" pitchFamily="18" charset="0"/>
            </a:endParaRPr>
          </a:p>
          <a:p>
            <a:pPr algn="ctr"/>
            <a:endParaRPr lang="fr-FR" sz="2000" b="1" dirty="0" smtClean="0">
              <a:solidFill>
                <a:schemeClr val="tx2">
                  <a:lumMod val="50000"/>
                </a:schemeClr>
              </a:solidFill>
              <a:latin typeface="Times New Roman" panose="02020603050405020304" pitchFamily="18" charset="0"/>
              <a:cs typeface="Times New Roman" panose="02020603050405020304" pitchFamily="18" charset="0"/>
            </a:endParaRPr>
          </a:p>
          <a:p>
            <a:pPr algn="ctr"/>
            <a:r>
              <a:rPr lang="fr-FR" sz="2000" b="1" dirty="0" smtClean="0">
                <a:solidFill>
                  <a:schemeClr val="tx2">
                    <a:lumMod val="50000"/>
                  </a:schemeClr>
                </a:solidFill>
                <a:latin typeface="Times New Roman" panose="02020603050405020304" pitchFamily="18" charset="0"/>
                <a:cs typeface="Times New Roman" panose="02020603050405020304" pitchFamily="18" charset="0"/>
              </a:rPr>
              <a:t>Si </a:t>
            </a:r>
            <a:r>
              <a:rPr lang="fr-FR" sz="2000" b="1" dirty="0">
                <a:solidFill>
                  <a:schemeClr val="tx2">
                    <a:lumMod val="50000"/>
                  </a:schemeClr>
                </a:solidFill>
                <a:latin typeface="Times New Roman" panose="02020603050405020304" pitchFamily="18" charset="0"/>
                <a:cs typeface="Times New Roman" panose="02020603050405020304" pitchFamily="18" charset="0"/>
              </a:rPr>
              <a:t>tout le monde attendait que l'autre agisse pour commencer à aussi </a:t>
            </a:r>
            <a:r>
              <a:rPr lang="fr-FR" sz="2000" b="1" dirty="0" smtClean="0">
                <a:solidFill>
                  <a:schemeClr val="tx2">
                    <a:lumMod val="50000"/>
                  </a:schemeClr>
                </a:solidFill>
                <a:latin typeface="Times New Roman" panose="02020603050405020304" pitchFamily="18" charset="0"/>
                <a:cs typeface="Times New Roman" panose="02020603050405020304" pitchFamily="18" charset="0"/>
              </a:rPr>
              <a:t>agir…..</a:t>
            </a:r>
            <a:endParaRPr lang="en-GB" sz="2000" b="1" dirty="0">
              <a:solidFill>
                <a:schemeClr val="tx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558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Baskerville Old Face" panose="02020602080505020303" pitchFamily="18" charset="0"/>
              </a:rPr>
              <a:t>Individuel : les discours de l’inaction </a:t>
            </a:r>
            <a:r>
              <a:rPr lang="fr-FR" sz="2400" b="1" dirty="0" smtClean="0">
                <a:latin typeface="Baskerville Old Face" panose="02020602080505020303" pitchFamily="18" charset="0"/>
              </a:rPr>
              <a:t>climatique</a:t>
            </a:r>
            <a:endParaRPr lang="fr-FR" sz="2400" b="1" dirty="0">
              <a:latin typeface="Baskerville Old Face" panose="02020602080505020303" pitchFamily="18" charset="0"/>
            </a:endParaRPr>
          </a:p>
        </p:txBody>
      </p:sp>
      <p:pic>
        <p:nvPicPr>
          <p:cNvPr id="11" name="Image 10"/>
          <p:cNvPicPr>
            <a:picLocks noChangeAspect="1"/>
          </p:cNvPicPr>
          <p:nvPr/>
        </p:nvPicPr>
        <p:blipFill>
          <a:blip r:embed="rId2"/>
          <a:stretch>
            <a:fillRect/>
          </a:stretch>
        </p:blipFill>
        <p:spPr>
          <a:xfrm>
            <a:off x="1259742" y="3575458"/>
            <a:ext cx="1231243" cy="1219405"/>
          </a:xfrm>
          <a:prstGeom prst="rect">
            <a:avLst/>
          </a:prstGeom>
        </p:spPr>
      </p:pic>
      <p:pic>
        <p:nvPicPr>
          <p:cNvPr id="12" name="Image 11"/>
          <p:cNvPicPr>
            <a:picLocks noChangeAspect="1"/>
          </p:cNvPicPr>
          <p:nvPr/>
        </p:nvPicPr>
        <p:blipFill>
          <a:blip r:embed="rId3"/>
          <a:stretch>
            <a:fillRect/>
          </a:stretch>
        </p:blipFill>
        <p:spPr>
          <a:xfrm>
            <a:off x="9396993" y="3773662"/>
            <a:ext cx="1425084" cy="1286534"/>
          </a:xfrm>
          <a:prstGeom prst="rect">
            <a:avLst/>
          </a:prstGeom>
          <a:ln>
            <a:noFill/>
          </a:ln>
          <a:effectLst>
            <a:softEdge rad="112500"/>
          </a:effectLst>
        </p:spPr>
      </p:pic>
      <p:sp>
        <p:nvSpPr>
          <p:cNvPr id="13" name="ZoneTexte 12"/>
          <p:cNvSpPr txBox="1"/>
          <p:nvPr/>
        </p:nvSpPr>
        <p:spPr>
          <a:xfrm>
            <a:off x="923443" y="4673488"/>
            <a:ext cx="2129246" cy="369332"/>
          </a:xfrm>
          <a:prstGeom prst="rect">
            <a:avLst/>
          </a:prstGeom>
          <a:noFill/>
        </p:spPr>
        <p:txBody>
          <a:bodyPr wrap="square" rtlCol="0">
            <a:spAutoFit/>
          </a:bodyPr>
          <a:lstStyle/>
          <a:p>
            <a:r>
              <a:rPr lang="fr-FR" b="1" dirty="0" smtClean="0">
                <a:solidFill>
                  <a:schemeClr val="bg2">
                    <a:lumMod val="25000"/>
                  </a:schemeClr>
                </a:solidFill>
              </a:rPr>
              <a:t>Usine du monde</a:t>
            </a:r>
            <a:endParaRPr lang="en-GB" b="1" dirty="0">
              <a:solidFill>
                <a:schemeClr val="bg2">
                  <a:lumMod val="25000"/>
                </a:schemeClr>
              </a:solidFill>
            </a:endParaRPr>
          </a:p>
        </p:txBody>
      </p:sp>
      <p:sp>
        <p:nvSpPr>
          <p:cNvPr id="14" name="ZoneTexte 13"/>
          <p:cNvSpPr txBox="1"/>
          <p:nvPr/>
        </p:nvSpPr>
        <p:spPr>
          <a:xfrm>
            <a:off x="9015046" y="4995706"/>
            <a:ext cx="2129246" cy="369332"/>
          </a:xfrm>
          <a:prstGeom prst="rect">
            <a:avLst/>
          </a:prstGeom>
          <a:noFill/>
        </p:spPr>
        <p:txBody>
          <a:bodyPr wrap="square" rtlCol="0">
            <a:spAutoFit/>
          </a:bodyPr>
          <a:lstStyle/>
          <a:p>
            <a:pPr algn="ctr"/>
            <a:r>
              <a:rPr lang="fr-FR" b="1" dirty="0" smtClean="0">
                <a:solidFill>
                  <a:schemeClr val="bg2">
                    <a:lumMod val="25000"/>
                  </a:schemeClr>
                </a:solidFill>
              </a:rPr>
              <a:t>Mode de vie</a:t>
            </a:r>
            <a:endParaRPr lang="en-GB" b="1" dirty="0">
              <a:solidFill>
                <a:schemeClr val="bg2">
                  <a:lumMod val="25000"/>
                </a:schemeClr>
              </a:solidFill>
            </a:endParaRPr>
          </a:p>
        </p:txBody>
      </p:sp>
      <p:sp>
        <p:nvSpPr>
          <p:cNvPr id="15" name="Flèche droite rayée 14"/>
          <p:cNvSpPr/>
          <p:nvPr/>
        </p:nvSpPr>
        <p:spPr>
          <a:xfrm rot="10800000">
            <a:off x="2477923" y="3928905"/>
            <a:ext cx="953588" cy="600892"/>
          </a:xfrm>
          <a:prstGeom prst="striped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lèche droite rayée 15"/>
          <p:cNvSpPr/>
          <p:nvPr/>
        </p:nvSpPr>
        <p:spPr>
          <a:xfrm>
            <a:off x="8388029" y="4355624"/>
            <a:ext cx="953588" cy="600892"/>
          </a:xfrm>
          <a:prstGeom prst="striped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Image 16"/>
          <p:cNvPicPr>
            <a:picLocks noChangeAspect="1"/>
          </p:cNvPicPr>
          <p:nvPr/>
        </p:nvPicPr>
        <p:blipFill rotWithShape="1">
          <a:blip r:embed="rId4" cstate="print">
            <a:extLst>
              <a:ext uri="{28A0092B-C50C-407E-A947-70E740481C1C}">
                <a14:useLocalDpi xmlns:a14="http://schemas.microsoft.com/office/drawing/2010/main" val="0"/>
              </a:ext>
            </a:extLst>
          </a:blip>
          <a:srcRect b="13143"/>
          <a:stretch/>
        </p:blipFill>
        <p:spPr>
          <a:xfrm>
            <a:off x="3472098" y="2658533"/>
            <a:ext cx="4802012" cy="3806614"/>
          </a:xfrm>
          <a:prstGeom prst="rect">
            <a:avLst/>
          </a:prstGeom>
        </p:spPr>
      </p:pic>
      <p:pic>
        <p:nvPicPr>
          <p:cNvPr id="21" name="Image 20"/>
          <p:cNvPicPr>
            <a:picLocks noChangeAspect="1"/>
          </p:cNvPicPr>
          <p:nvPr/>
        </p:nvPicPr>
        <p:blipFill>
          <a:blip r:embed="rId5"/>
          <a:stretch>
            <a:fillRect/>
          </a:stretch>
        </p:blipFill>
        <p:spPr>
          <a:xfrm>
            <a:off x="0" y="825500"/>
            <a:ext cx="2444750" cy="1629833"/>
          </a:xfrm>
          <a:prstGeom prst="rect">
            <a:avLst/>
          </a:prstGeom>
        </p:spPr>
      </p:pic>
      <p:pic>
        <p:nvPicPr>
          <p:cNvPr id="22" name="Image 21"/>
          <p:cNvPicPr>
            <a:picLocks noChangeAspect="1"/>
          </p:cNvPicPr>
          <p:nvPr/>
        </p:nvPicPr>
        <p:blipFill>
          <a:blip r:embed="rId6"/>
          <a:stretch>
            <a:fillRect/>
          </a:stretch>
        </p:blipFill>
        <p:spPr>
          <a:xfrm>
            <a:off x="9739086" y="834831"/>
            <a:ext cx="2452914" cy="1635276"/>
          </a:xfrm>
          <a:prstGeom prst="rect">
            <a:avLst/>
          </a:prstGeom>
        </p:spPr>
      </p:pic>
      <p:sp>
        <p:nvSpPr>
          <p:cNvPr id="23" name="Titre 1"/>
          <p:cNvSpPr>
            <a:spLocks noGrp="1"/>
          </p:cNvSpPr>
          <p:nvPr>
            <p:ph type="title"/>
          </p:nvPr>
        </p:nvSpPr>
        <p:spPr>
          <a:xfrm>
            <a:off x="2447777" y="829993"/>
            <a:ext cx="7301133" cy="1620000"/>
          </a:xfrm>
          <a:solidFill>
            <a:schemeClr val="accent3">
              <a:lumMod val="20000"/>
              <a:lumOff val="80000"/>
            </a:schemeClr>
          </a:solidFill>
        </p:spPr>
        <p:txBody>
          <a:bodyPr>
            <a:noAutofit/>
          </a:bodyPr>
          <a:lstStyle/>
          <a:p>
            <a:pPr algn="ctr"/>
            <a:r>
              <a:rPr lang="fr-FR" sz="3200" dirty="0" smtClean="0">
                <a:latin typeface="Tahoma" panose="020B0604030504040204" pitchFamily="34" charset="0"/>
                <a:ea typeface="Tahoma" panose="020B0604030504040204" pitchFamily="34" charset="0"/>
                <a:cs typeface="Tahoma" panose="020B0604030504040204" pitchFamily="34" charset="0"/>
              </a:rPr>
              <a:t>« Oui mais quand même, USA &amp; CHINE sont les plus gros pollueurs à quoi ça sert d’agir, la France c’est une goutte d’eau »</a:t>
            </a:r>
            <a:endParaRPr lang="en-GB" sz="3200"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fr-FR" b="1" dirty="0">
                <a:solidFill>
                  <a:srgbClr val="E7E6E6">
                    <a:lumMod val="25000"/>
                  </a:srgbClr>
                </a:solidFill>
                <a:latin typeface="Tahoma" panose="020B0604030504040204" pitchFamily="34" charset="0"/>
                <a:ea typeface="Tahoma" panose="020B0604030504040204" pitchFamily="34" charset="0"/>
                <a:cs typeface="Tahoma" panose="020B0604030504040204" pitchFamily="34" charset="0"/>
              </a:rPr>
              <a:t>III. Les raisons de ces problèmes </a:t>
            </a:r>
          </a:p>
        </p:txBody>
      </p:sp>
    </p:spTree>
    <p:extLst>
      <p:ext uri="{BB962C8B-B14F-4D97-AF65-F5344CB8AC3E}">
        <p14:creationId xmlns:p14="http://schemas.microsoft.com/office/powerpoint/2010/main" val="115548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Baskerville Old Face" panose="02020602080505020303" pitchFamily="18" charset="0"/>
              </a:rPr>
              <a:t>Individuel : les discours de l’inaction </a:t>
            </a:r>
            <a:r>
              <a:rPr lang="fr-FR" sz="2400" b="1" dirty="0" smtClean="0">
                <a:latin typeface="Baskerville Old Face" panose="02020602080505020303" pitchFamily="18" charset="0"/>
              </a:rPr>
              <a:t>climatique</a:t>
            </a:r>
            <a:endParaRPr lang="fr-FR" sz="2400" b="1" dirty="0">
              <a:latin typeface="Baskerville Old Face" panose="02020602080505020303" pitchFamily="18" charset="0"/>
            </a:endParaRPr>
          </a:p>
        </p:txBody>
      </p:sp>
      <p:pic>
        <p:nvPicPr>
          <p:cNvPr id="18" name="Image 17"/>
          <p:cNvPicPr>
            <a:picLocks noChangeAspect="1"/>
          </p:cNvPicPr>
          <p:nvPr/>
        </p:nvPicPr>
        <p:blipFill>
          <a:blip r:embed="rId2"/>
          <a:stretch>
            <a:fillRect/>
          </a:stretch>
        </p:blipFill>
        <p:spPr>
          <a:xfrm>
            <a:off x="169333" y="2685353"/>
            <a:ext cx="2726267" cy="1879988"/>
          </a:xfrm>
          <a:prstGeom prst="rect">
            <a:avLst/>
          </a:prstGeom>
        </p:spPr>
      </p:pic>
      <p:pic>
        <p:nvPicPr>
          <p:cNvPr id="19" name="Image 18"/>
          <p:cNvPicPr>
            <a:picLocks noChangeAspect="1"/>
          </p:cNvPicPr>
          <p:nvPr/>
        </p:nvPicPr>
        <p:blipFill>
          <a:blip r:embed="rId3"/>
          <a:stretch>
            <a:fillRect/>
          </a:stretch>
        </p:blipFill>
        <p:spPr>
          <a:xfrm>
            <a:off x="0" y="4588933"/>
            <a:ext cx="2802594" cy="1887231"/>
          </a:xfrm>
          <a:prstGeom prst="rect">
            <a:avLst/>
          </a:prstGeom>
        </p:spPr>
      </p:pic>
      <p:sp>
        <p:nvSpPr>
          <p:cNvPr id="4" name="ZoneTexte 3"/>
          <p:cNvSpPr txBox="1"/>
          <p:nvPr/>
        </p:nvSpPr>
        <p:spPr>
          <a:xfrm>
            <a:off x="2963333" y="3793066"/>
            <a:ext cx="8466667" cy="2308324"/>
          </a:xfrm>
          <a:prstGeom prst="rect">
            <a:avLst/>
          </a:prstGeom>
          <a:noFill/>
        </p:spPr>
        <p:txBody>
          <a:bodyPr wrap="square" rtlCol="0">
            <a:spAutoFit/>
          </a:bodyPr>
          <a:lstStyle/>
          <a:p>
            <a:pPr marL="342900" indent="-342900" algn="ctr">
              <a:buFont typeface="Arial" panose="020B0604020202020204" pitchFamily="34" charset="0"/>
              <a:buChar char="•"/>
            </a:pPr>
            <a:r>
              <a:rPr lang="fr-FR" sz="2400" b="1" dirty="0" smtClean="0">
                <a:latin typeface="Tahoma" panose="020B0604030504040204" pitchFamily="34" charset="0"/>
                <a:ea typeface="Tahoma" panose="020B0604030504040204" pitchFamily="34" charset="0"/>
                <a:cs typeface="Tahoma" panose="020B0604030504040204" pitchFamily="34" charset="0"/>
              </a:rPr>
              <a:t>L’Europe et la France sont déjà en décrues d’énergies fossiles </a:t>
            </a:r>
          </a:p>
          <a:p>
            <a:pPr marL="342900" indent="-342900" algn="ctr">
              <a:buFont typeface="Arial" panose="020B0604020202020204" pitchFamily="34" charset="0"/>
              <a:buChar char="•"/>
            </a:pPr>
            <a:endParaRPr lang="fr-FR" sz="2400" b="1" dirty="0">
              <a:latin typeface="Tahoma" panose="020B0604030504040204" pitchFamily="34" charset="0"/>
              <a:ea typeface="Tahoma" panose="020B0604030504040204" pitchFamily="34" charset="0"/>
              <a:cs typeface="Tahoma" panose="020B0604030504040204" pitchFamily="34" charset="0"/>
            </a:endParaRPr>
          </a:p>
          <a:p>
            <a:pPr marL="342900" indent="-342900" algn="ctr">
              <a:buFont typeface="Arial" panose="020B0604020202020204" pitchFamily="34" charset="0"/>
              <a:buChar char="•"/>
            </a:pPr>
            <a:r>
              <a:rPr lang="fr-FR" sz="2400" b="1" dirty="0" smtClean="0">
                <a:latin typeface="Tahoma" panose="020B0604030504040204" pitchFamily="34" charset="0"/>
                <a:ea typeface="Tahoma" panose="020B0604030504040204" pitchFamily="34" charset="0"/>
                <a:cs typeface="Tahoma" panose="020B0604030504040204" pitchFamily="34" charset="0"/>
              </a:rPr>
              <a:t>Sans prévoir un changement de mode de vie et de société on risque des conséquences majeures et des accroissements des inégalités </a:t>
            </a:r>
            <a:endParaRPr lang="en-GB" sz="2400" b="1" dirty="0">
              <a:latin typeface="Tahoma" panose="020B0604030504040204" pitchFamily="34" charset="0"/>
              <a:ea typeface="Tahoma" panose="020B0604030504040204" pitchFamily="34" charset="0"/>
              <a:cs typeface="Tahoma" panose="020B0604030504040204" pitchFamily="34" charset="0"/>
            </a:endParaRPr>
          </a:p>
        </p:txBody>
      </p:sp>
      <p:pic>
        <p:nvPicPr>
          <p:cNvPr id="12" name="Image 11"/>
          <p:cNvPicPr>
            <a:picLocks noChangeAspect="1"/>
          </p:cNvPicPr>
          <p:nvPr/>
        </p:nvPicPr>
        <p:blipFill>
          <a:blip r:embed="rId4"/>
          <a:stretch>
            <a:fillRect/>
          </a:stretch>
        </p:blipFill>
        <p:spPr>
          <a:xfrm>
            <a:off x="0" y="825500"/>
            <a:ext cx="2444750" cy="1629833"/>
          </a:xfrm>
          <a:prstGeom prst="rect">
            <a:avLst/>
          </a:prstGeom>
        </p:spPr>
      </p:pic>
      <p:pic>
        <p:nvPicPr>
          <p:cNvPr id="13" name="Image 12"/>
          <p:cNvPicPr>
            <a:picLocks noChangeAspect="1"/>
          </p:cNvPicPr>
          <p:nvPr/>
        </p:nvPicPr>
        <p:blipFill>
          <a:blip r:embed="rId5"/>
          <a:stretch>
            <a:fillRect/>
          </a:stretch>
        </p:blipFill>
        <p:spPr>
          <a:xfrm>
            <a:off x="9739086" y="834831"/>
            <a:ext cx="2452914" cy="1635276"/>
          </a:xfrm>
          <a:prstGeom prst="rect">
            <a:avLst/>
          </a:prstGeom>
        </p:spPr>
      </p:pic>
      <p:sp>
        <p:nvSpPr>
          <p:cNvPr id="14" name="Titre 1"/>
          <p:cNvSpPr>
            <a:spLocks noGrp="1"/>
          </p:cNvSpPr>
          <p:nvPr>
            <p:ph type="title"/>
          </p:nvPr>
        </p:nvSpPr>
        <p:spPr>
          <a:xfrm>
            <a:off x="2447777" y="829993"/>
            <a:ext cx="7301133" cy="1620000"/>
          </a:xfrm>
          <a:solidFill>
            <a:schemeClr val="accent3">
              <a:lumMod val="20000"/>
              <a:lumOff val="80000"/>
            </a:schemeClr>
          </a:solidFill>
        </p:spPr>
        <p:txBody>
          <a:bodyPr>
            <a:noAutofit/>
          </a:bodyPr>
          <a:lstStyle/>
          <a:p>
            <a:pPr algn="ctr"/>
            <a:r>
              <a:rPr lang="fr-FR" sz="3200" dirty="0" smtClean="0">
                <a:latin typeface="Tahoma" panose="020B0604030504040204" pitchFamily="34" charset="0"/>
                <a:ea typeface="Tahoma" panose="020B0604030504040204" pitchFamily="34" charset="0"/>
                <a:cs typeface="Tahoma" panose="020B0604030504040204" pitchFamily="34" charset="0"/>
              </a:rPr>
              <a:t>« Oui mais quand même, USA &amp; CHINE sont les plus gros pollueurs à quoi ça sert d’agir, la France c’est une goutte d’eau »</a:t>
            </a:r>
            <a:endParaRPr lang="en-GB" sz="3200" dirty="0">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fr-FR" b="1" dirty="0">
                <a:solidFill>
                  <a:srgbClr val="E7E6E6">
                    <a:lumMod val="25000"/>
                  </a:srgbClr>
                </a:solidFill>
                <a:latin typeface="Tahoma" panose="020B0604030504040204" pitchFamily="34" charset="0"/>
                <a:ea typeface="Tahoma" panose="020B0604030504040204" pitchFamily="34" charset="0"/>
                <a:cs typeface="Tahoma" panose="020B0604030504040204" pitchFamily="34" charset="0"/>
              </a:rPr>
              <a:t>III. Les raisons de ces problèmes </a:t>
            </a:r>
          </a:p>
        </p:txBody>
      </p:sp>
    </p:spTree>
    <p:extLst>
      <p:ext uri="{BB962C8B-B14F-4D97-AF65-F5344CB8AC3E}">
        <p14:creationId xmlns:p14="http://schemas.microsoft.com/office/powerpoint/2010/main" val="18755978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Baskerville Old Face" panose="02020602080505020303" pitchFamily="18" charset="0"/>
              </a:rPr>
              <a:t>Individuel : les discours de l’inaction </a:t>
            </a:r>
            <a:r>
              <a:rPr lang="fr-FR" sz="2400" b="1" dirty="0" smtClean="0">
                <a:latin typeface="Baskerville Old Face" panose="02020602080505020303" pitchFamily="18" charset="0"/>
              </a:rPr>
              <a:t>climatique</a:t>
            </a:r>
            <a:endParaRPr lang="fr-FR" sz="2400" b="1" dirty="0">
              <a:latin typeface="Baskerville Old Face" panose="02020602080505020303" pitchFamily="18" charset="0"/>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Rectangle 6"/>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III. Les raisons de ces problèmes </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1" name="Image 10"/>
          <p:cNvPicPr>
            <a:picLocks noChangeAspect="1"/>
          </p:cNvPicPr>
          <p:nvPr/>
        </p:nvPicPr>
        <p:blipFill>
          <a:blip r:embed="rId2"/>
          <a:stretch>
            <a:fillRect/>
          </a:stretch>
        </p:blipFill>
        <p:spPr>
          <a:xfrm>
            <a:off x="0" y="4591701"/>
            <a:ext cx="2878667" cy="1944569"/>
          </a:xfrm>
          <a:prstGeom prst="rect">
            <a:avLst/>
          </a:prstGeom>
        </p:spPr>
      </p:pic>
      <p:pic>
        <p:nvPicPr>
          <p:cNvPr id="2" name="Image 1"/>
          <p:cNvPicPr>
            <a:picLocks noChangeAspect="1"/>
          </p:cNvPicPr>
          <p:nvPr/>
        </p:nvPicPr>
        <p:blipFill>
          <a:blip r:embed="rId3"/>
          <a:stretch>
            <a:fillRect/>
          </a:stretch>
        </p:blipFill>
        <p:spPr>
          <a:xfrm>
            <a:off x="0" y="2807905"/>
            <a:ext cx="2878667" cy="1848762"/>
          </a:xfrm>
          <a:prstGeom prst="rect">
            <a:avLst/>
          </a:prstGeom>
        </p:spPr>
      </p:pic>
      <p:sp>
        <p:nvSpPr>
          <p:cNvPr id="13" name="ZoneTexte 12"/>
          <p:cNvSpPr txBox="1"/>
          <p:nvPr/>
        </p:nvSpPr>
        <p:spPr>
          <a:xfrm>
            <a:off x="2963333" y="3793066"/>
            <a:ext cx="8466667" cy="2308324"/>
          </a:xfrm>
          <a:prstGeom prst="rect">
            <a:avLst/>
          </a:prstGeom>
          <a:noFill/>
        </p:spPr>
        <p:txBody>
          <a:bodyPr wrap="square" rtlCol="0">
            <a:spAutoFit/>
          </a:bodyPr>
          <a:lstStyle/>
          <a:p>
            <a:pPr marL="342900" indent="-342900" algn="ctr">
              <a:buFont typeface="Arial" panose="020B0604020202020204" pitchFamily="34" charset="0"/>
              <a:buChar char="•"/>
            </a:pPr>
            <a:r>
              <a:rPr lang="fr-FR" sz="2400" b="1" dirty="0" smtClean="0">
                <a:latin typeface="Tahoma" panose="020B0604030504040204" pitchFamily="34" charset="0"/>
                <a:ea typeface="Tahoma" panose="020B0604030504040204" pitchFamily="34" charset="0"/>
                <a:cs typeface="Tahoma" panose="020B0604030504040204" pitchFamily="34" charset="0"/>
              </a:rPr>
              <a:t>Les USA, la Chine et leurs partenaires en énergies fossiles sont ou seront en décrus énergétiques rapidement </a:t>
            </a:r>
          </a:p>
          <a:p>
            <a:pPr marL="342900" indent="-342900" algn="ctr">
              <a:buFont typeface="Arial" panose="020B0604020202020204" pitchFamily="34" charset="0"/>
              <a:buChar char="•"/>
            </a:pPr>
            <a:endParaRPr lang="fr-FR" sz="2400" b="1" dirty="0">
              <a:latin typeface="Tahoma" panose="020B0604030504040204" pitchFamily="34" charset="0"/>
              <a:ea typeface="Tahoma" panose="020B0604030504040204" pitchFamily="34" charset="0"/>
              <a:cs typeface="Tahoma" panose="020B0604030504040204" pitchFamily="34" charset="0"/>
            </a:endParaRPr>
          </a:p>
          <a:p>
            <a:pPr marL="342900" indent="-342900" algn="ctr">
              <a:buFont typeface="Arial" panose="020B0604020202020204" pitchFamily="34" charset="0"/>
              <a:buChar char="•"/>
            </a:pPr>
            <a:endParaRPr lang="fr-FR" sz="2400" b="1" dirty="0" smtClean="0">
              <a:latin typeface="Tahoma" panose="020B0604030504040204" pitchFamily="34" charset="0"/>
              <a:ea typeface="Tahoma" panose="020B0604030504040204" pitchFamily="34" charset="0"/>
              <a:cs typeface="Tahoma" panose="020B0604030504040204" pitchFamily="34" charset="0"/>
            </a:endParaRPr>
          </a:p>
          <a:p>
            <a:pPr marL="342900" indent="-342900" algn="ctr">
              <a:buFont typeface="Arial" panose="020B0604020202020204" pitchFamily="34" charset="0"/>
              <a:buChar char="•"/>
            </a:pPr>
            <a:r>
              <a:rPr lang="fr-FR" sz="2400" b="1" dirty="0" smtClean="0">
                <a:latin typeface="Tahoma" panose="020B0604030504040204" pitchFamily="34" charset="0"/>
                <a:ea typeface="Tahoma" panose="020B0604030504040204" pitchFamily="34" charset="0"/>
                <a:cs typeface="Tahoma" panose="020B0604030504040204" pitchFamily="34" charset="0"/>
              </a:rPr>
              <a:t>Ils vont aussi devoir faire avec moins </a:t>
            </a:r>
            <a:endParaRPr lang="en-GB" sz="2400" b="1" dirty="0">
              <a:latin typeface="Tahoma" panose="020B0604030504040204" pitchFamily="34" charset="0"/>
              <a:ea typeface="Tahoma" panose="020B0604030504040204" pitchFamily="34" charset="0"/>
              <a:cs typeface="Tahoma" panose="020B0604030504040204" pitchFamily="34" charset="0"/>
            </a:endParaRPr>
          </a:p>
        </p:txBody>
      </p:sp>
      <p:pic>
        <p:nvPicPr>
          <p:cNvPr id="12" name="Image 11"/>
          <p:cNvPicPr>
            <a:picLocks noChangeAspect="1"/>
          </p:cNvPicPr>
          <p:nvPr/>
        </p:nvPicPr>
        <p:blipFill>
          <a:blip r:embed="rId4"/>
          <a:stretch>
            <a:fillRect/>
          </a:stretch>
        </p:blipFill>
        <p:spPr>
          <a:xfrm>
            <a:off x="0" y="825500"/>
            <a:ext cx="2444750" cy="1629833"/>
          </a:xfrm>
          <a:prstGeom prst="rect">
            <a:avLst/>
          </a:prstGeom>
        </p:spPr>
      </p:pic>
      <p:pic>
        <p:nvPicPr>
          <p:cNvPr id="14" name="Image 13"/>
          <p:cNvPicPr>
            <a:picLocks noChangeAspect="1"/>
          </p:cNvPicPr>
          <p:nvPr/>
        </p:nvPicPr>
        <p:blipFill>
          <a:blip r:embed="rId5"/>
          <a:stretch>
            <a:fillRect/>
          </a:stretch>
        </p:blipFill>
        <p:spPr>
          <a:xfrm>
            <a:off x="9739086" y="834831"/>
            <a:ext cx="2452914" cy="1635276"/>
          </a:xfrm>
          <a:prstGeom prst="rect">
            <a:avLst/>
          </a:prstGeom>
        </p:spPr>
      </p:pic>
      <p:sp>
        <p:nvSpPr>
          <p:cNvPr id="15" name="Titre 1"/>
          <p:cNvSpPr>
            <a:spLocks noGrp="1"/>
          </p:cNvSpPr>
          <p:nvPr>
            <p:ph type="title"/>
          </p:nvPr>
        </p:nvSpPr>
        <p:spPr>
          <a:xfrm>
            <a:off x="2447777" y="829993"/>
            <a:ext cx="7301133" cy="1620000"/>
          </a:xfrm>
          <a:solidFill>
            <a:schemeClr val="accent3">
              <a:lumMod val="20000"/>
              <a:lumOff val="80000"/>
            </a:schemeClr>
          </a:solidFill>
        </p:spPr>
        <p:txBody>
          <a:bodyPr>
            <a:noAutofit/>
          </a:bodyPr>
          <a:lstStyle/>
          <a:p>
            <a:pPr algn="ctr"/>
            <a:r>
              <a:rPr lang="fr-FR" sz="3200" dirty="0" smtClean="0">
                <a:latin typeface="Tahoma" panose="020B0604030504040204" pitchFamily="34" charset="0"/>
                <a:ea typeface="Tahoma" panose="020B0604030504040204" pitchFamily="34" charset="0"/>
                <a:cs typeface="Tahoma" panose="020B0604030504040204" pitchFamily="34" charset="0"/>
              </a:rPr>
              <a:t>« Oui mais quand même, USA &amp; CHINE sont les plus gros pollueurs à quoi ça sert d’agir, la France c’est une goutte d’eau »</a:t>
            </a:r>
            <a:endParaRPr lang="en-GB" sz="3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879985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Baskerville Old Face" panose="02020602080505020303" pitchFamily="18" charset="0"/>
              </a:rPr>
              <a:t>Individuel : les discours de l’inaction </a:t>
            </a:r>
            <a:r>
              <a:rPr lang="fr-FR" sz="2400" b="1" dirty="0" smtClean="0">
                <a:latin typeface="Baskerville Old Face" panose="02020602080505020303" pitchFamily="18" charset="0"/>
              </a:rPr>
              <a:t>climatique</a:t>
            </a:r>
            <a:endParaRPr lang="fr-FR" sz="2400" b="1" dirty="0">
              <a:latin typeface="Baskerville Old Face" panose="02020602080505020303" pitchFamily="18" charset="0"/>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Rectangle 6"/>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III. Les raisons de ces problèmes </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Image 7"/>
          <p:cNvPicPr>
            <a:picLocks noChangeAspect="1"/>
          </p:cNvPicPr>
          <p:nvPr/>
        </p:nvPicPr>
        <p:blipFill>
          <a:blip r:embed="rId2"/>
          <a:stretch>
            <a:fillRect/>
          </a:stretch>
        </p:blipFill>
        <p:spPr>
          <a:xfrm>
            <a:off x="0" y="825500"/>
            <a:ext cx="2444750" cy="1629833"/>
          </a:xfrm>
          <a:prstGeom prst="rect">
            <a:avLst/>
          </a:prstGeom>
        </p:spPr>
      </p:pic>
      <p:pic>
        <p:nvPicPr>
          <p:cNvPr id="9" name="Image 8"/>
          <p:cNvPicPr>
            <a:picLocks noChangeAspect="1"/>
          </p:cNvPicPr>
          <p:nvPr/>
        </p:nvPicPr>
        <p:blipFill>
          <a:blip r:embed="rId3"/>
          <a:stretch>
            <a:fillRect/>
          </a:stretch>
        </p:blipFill>
        <p:spPr>
          <a:xfrm>
            <a:off x="9739086" y="834831"/>
            <a:ext cx="2452914" cy="1635276"/>
          </a:xfrm>
          <a:prstGeom prst="rect">
            <a:avLst/>
          </a:prstGeom>
        </p:spPr>
      </p:pic>
      <p:sp>
        <p:nvSpPr>
          <p:cNvPr id="10" name="Titre 1"/>
          <p:cNvSpPr>
            <a:spLocks noGrp="1"/>
          </p:cNvSpPr>
          <p:nvPr>
            <p:ph type="title"/>
          </p:nvPr>
        </p:nvSpPr>
        <p:spPr>
          <a:xfrm>
            <a:off x="2447777" y="829993"/>
            <a:ext cx="7301133" cy="1620000"/>
          </a:xfrm>
          <a:solidFill>
            <a:schemeClr val="accent3">
              <a:lumMod val="20000"/>
              <a:lumOff val="80000"/>
            </a:schemeClr>
          </a:solidFill>
        </p:spPr>
        <p:txBody>
          <a:bodyPr>
            <a:noAutofit/>
          </a:bodyPr>
          <a:lstStyle/>
          <a:p>
            <a:pPr algn="ctr"/>
            <a:r>
              <a:rPr lang="fr-FR" sz="3200" dirty="0" smtClean="0">
                <a:latin typeface="Tahoma" panose="020B0604030504040204" pitchFamily="34" charset="0"/>
                <a:ea typeface="Tahoma" panose="020B0604030504040204" pitchFamily="34" charset="0"/>
                <a:cs typeface="Tahoma" panose="020B0604030504040204" pitchFamily="34" charset="0"/>
              </a:rPr>
              <a:t>« Oui mais quand même, USA &amp; CHINE sont les plus gros pollueurs à quoi ça sert d’agir, la France c’est une goutte d’eau »</a:t>
            </a:r>
            <a:endParaRPr lang="en-GB" sz="3200" dirty="0">
              <a:latin typeface="Tahoma" panose="020B0604030504040204" pitchFamily="34" charset="0"/>
              <a:ea typeface="Tahoma" panose="020B0604030504040204" pitchFamily="34" charset="0"/>
              <a:cs typeface="Tahoma" panose="020B0604030504040204" pitchFamily="34" charset="0"/>
            </a:endParaRPr>
          </a:p>
        </p:txBody>
      </p:sp>
      <p:pic>
        <p:nvPicPr>
          <p:cNvPr id="3" name="Image 2"/>
          <p:cNvPicPr>
            <a:picLocks noChangeAspect="1"/>
          </p:cNvPicPr>
          <p:nvPr/>
        </p:nvPicPr>
        <p:blipFill>
          <a:blip r:embed="rId4"/>
          <a:stretch>
            <a:fillRect/>
          </a:stretch>
        </p:blipFill>
        <p:spPr>
          <a:xfrm>
            <a:off x="3905909" y="4674266"/>
            <a:ext cx="4421188" cy="1768475"/>
          </a:xfrm>
          <a:prstGeom prst="rect">
            <a:avLst/>
          </a:prstGeom>
        </p:spPr>
      </p:pic>
      <p:sp>
        <p:nvSpPr>
          <p:cNvPr id="12" name="ZoneTexte 11"/>
          <p:cNvSpPr txBox="1"/>
          <p:nvPr/>
        </p:nvSpPr>
        <p:spPr>
          <a:xfrm>
            <a:off x="0" y="3500510"/>
            <a:ext cx="12192000" cy="1015663"/>
          </a:xfrm>
          <a:prstGeom prst="rect">
            <a:avLst/>
          </a:prstGeom>
          <a:noFill/>
        </p:spPr>
        <p:txBody>
          <a:bodyPr wrap="square" rtlCol="0">
            <a:spAutoFit/>
          </a:bodyPr>
          <a:lstStyle/>
          <a:p>
            <a:pPr algn="ctr">
              <a:lnSpc>
                <a:spcPct val="150000"/>
              </a:lnSpc>
            </a:pPr>
            <a:r>
              <a:rPr lang="fr-FR" sz="2000" b="1" dirty="0" smtClean="0">
                <a:latin typeface="Tahoma" panose="020B0604030504040204" pitchFamily="34" charset="0"/>
                <a:ea typeface="Tahoma" panose="020B0604030504040204" pitchFamily="34" charset="0"/>
                <a:cs typeface="Tahoma" panose="020B0604030504040204" pitchFamily="34" charset="0"/>
              </a:rPr>
              <a:t>Si nous montrons une société « sobre » où la qualité de vie et le bien-être sont respectés, cela peut inciter d’autres pays à suivre un chemin similaire</a:t>
            </a:r>
            <a:endParaRPr lang="en-GB" sz="20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797103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a:latin typeface="Baskerville Old Face" panose="02020602080505020303" pitchFamily="18" charset="0"/>
              </a:rPr>
              <a:t>Individuel : les discours de l’inaction climatique</a:t>
            </a:r>
            <a:endParaRPr lang="fr-FR" sz="2400" b="1" dirty="0">
              <a:latin typeface="Baskerville Old Face" panose="02020602080505020303" pitchFamily="18" charset="0"/>
            </a:endParaRPr>
          </a:p>
        </p:txBody>
      </p:sp>
      <p:sp>
        <p:nvSpPr>
          <p:cNvPr id="2" name="Bulle ronde 1"/>
          <p:cNvSpPr/>
          <p:nvPr/>
        </p:nvSpPr>
        <p:spPr>
          <a:xfrm>
            <a:off x="5008098" y="872197"/>
            <a:ext cx="5514535" cy="3770141"/>
          </a:xfrm>
          <a:prstGeom prst="wedgeEllipseCallout">
            <a:avLst>
              <a:gd name="adj1" fmla="val 81244"/>
              <a:gd name="adj2" fmla="val 83322"/>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000" dirty="0">
                <a:solidFill>
                  <a:schemeClr val="tx2">
                    <a:lumMod val="50000"/>
                  </a:schemeClr>
                </a:solidFill>
              </a:rPr>
              <a:t>Non seulement le </a:t>
            </a:r>
            <a:r>
              <a:rPr lang="fr-FR" sz="2000" b="1" dirty="0">
                <a:solidFill>
                  <a:schemeClr val="tx2">
                    <a:lumMod val="50000"/>
                  </a:schemeClr>
                </a:solidFill>
              </a:rPr>
              <a:t>pari technologique </a:t>
            </a:r>
            <a:r>
              <a:rPr lang="fr-FR" sz="2000" dirty="0">
                <a:solidFill>
                  <a:schemeClr val="tx2">
                    <a:lumMod val="50000"/>
                  </a:schemeClr>
                </a:solidFill>
              </a:rPr>
              <a:t>est </a:t>
            </a:r>
            <a:r>
              <a:rPr lang="fr-FR" sz="2000" b="1" dirty="0">
                <a:solidFill>
                  <a:schemeClr val="tx2">
                    <a:lumMod val="50000"/>
                  </a:schemeClr>
                </a:solidFill>
              </a:rPr>
              <a:t>extrêmement risqué</a:t>
            </a:r>
            <a:r>
              <a:rPr lang="fr-FR" sz="2000" dirty="0">
                <a:solidFill>
                  <a:schemeClr val="tx2">
                    <a:lumMod val="50000"/>
                  </a:schemeClr>
                </a:solidFill>
              </a:rPr>
              <a:t>, mais pour l’instant, nous n’avons </a:t>
            </a:r>
            <a:r>
              <a:rPr lang="fr-FR" sz="2000" b="1" dirty="0">
                <a:solidFill>
                  <a:schemeClr val="tx2">
                    <a:lumMod val="50000"/>
                  </a:schemeClr>
                </a:solidFill>
              </a:rPr>
              <a:t>pas l’ombre d’un iota</a:t>
            </a:r>
            <a:r>
              <a:rPr lang="fr-FR" sz="2000" dirty="0">
                <a:solidFill>
                  <a:schemeClr val="tx2">
                    <a:lumMod val="50000"/>
                  </a:schemeClr>
                </a:solidFill>
              </a:rPr>
              <a:t> qui prouverait qu’il est possible qu’</a:t>
            </a:r>
            <a:r>
              <a:rPr lang="fr-FR" sz="2000" b="1" dirty="0">
                <a:solidFill>
                  <a:schemeClr val="tx2">
                    <a:lumMod val="50000"/>
                  </a:schemeClr>
                </a:solidFill>
              </a:rPr>
              <a:t>une énergie propre </a:t>
            </a:r>
            <a:r>
              <a:rPr lang="fr-FR" sz="2000" dirty="0">
                <a:solidFill>
                  <a:schemeClr val="tx2">
                    <a:lumMod val="50000"/>
                  </a:schemeClr>
                </a:solidFill>
              </a:rPr>
              <a:t>remplace toutes les énergies existantes</a:t>
            </a:r>
            <a:endParaRPr lang="en-GB" sz="2000" dirty="0">
              <a:solidFill>
                <a:schemeClr val="tx2">
                  <a:lumMod val="50000"/>
                </a:schemeClr>
              </a:solidFill>
            </a:endParaRPr>
          </a:p>
        </p:txBody>
      </p:sp>
      <p:pic>
        <p:nvPicPr>
          <p:cNvPr id="6" name="Imag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6443" y="787790"/>
            <a:ext cx="5148775" cy="5148775"/>
          </a:xfrm>
          <a:prstGeom prst="rect">
            <a:avLst/>
          </a:prstGeom>
        </p:spPr>
      </p:pic>
      <p:sp>
        <p:nvSpPr>
          <p:cNvPr id="7" name="Rectangle 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fr-FR" b="1" dirty="0">
                <a:solidFill>
                  <a:srgbClr val="E7E6E6">
                    <a:lumMod val="25000"/>
                  </a:srgbClr>
                </a:solidFill>
                <a:latin typeface="Tahoma" panose="020B0604030504040204" pitchFamily="34" charset="0"/>
                <a:ea typeface="Tahoma" panose="020B0604030504040204" pitchFamily="34" charset="0"/>
                <a:cs typeface="Tahoma" panose="020B0604030504040204" pitchFamily="34" charset="0"/>
              </a:rPr>
              <a:t>III. Les raisons de ces problèmes </a:t>
            </a:r>
          </a:p>
        </p:txBody>
      </p:sp>
    </p:spTree>
    <p:extLst>
      <p:ext uri="{BB962C8B-B14F-4D97-AF65-F5344CB8AC3E}">
        <p14:creationId xmlns:p14="http://schemas.microsoft.com/office/powerpoint/2010/main" val="177495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a:latin typeface="Baskerville Old Face" panose="02020602080505020303" pitchFamily="18" charset="0"/>
              </a:rPr>
              <a:t>Individuel : les discours de l’inaction climatique</a:t>
            </a:r>
            <a:endParaRPr lang="fr-FR" sz="2400" b="1" dirty="0">
              <a:latin typeface="Baskerville Old Face" panose="02020602080505020303" pitchFamily="18" charset="0"/>
            </a:endParaRPr>
          </a:p>
        </p:txBody>
      </p:sp>
      <p:sp>
        <p:nvSpPr>
          <p:cNvPr id="2" name="Bulle ronde 1"/>
          <p:cNvSpPr/>
          <p:nvPr/>
        </p:nvSpPr>
        <p:spPr>
          <a:xfrm>
            <a:off x="5008098" y="872197"/>
            <a:ext cx="5514535" cy="3770141"/>
          </a:xfrm>
          <a:prstGeom prst="wedgeEllipseCallout">
            <a:avLst>
              <a:gd name="adj1" fmla="val 80989"/>
              <a:gd name="adj2" fmla="val 878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000" dirty="0">
                <a:solidFill>
                  <a:schemeClr val="tx2">
                    <a:lumMod val="50000"/>
                  </a:schemeClr>
                </a:solidFill>
              </a:rPr>
              <a:t>La littérature scientifique est très claire : </a:t>
            </a:r>
            <a:r>
              <a:rPr lang="fr-FR" sz="2000" b="1" dirty="0">
                <a:solidFill>
                  <a:schemeClr val="tx2">
                    <a:lumMod val="50000"/>
                  </a:schemeClr>
                </a:solidFill>
              </a:rPr>
              <a:t>nous avons notre avenir climatique entre nos mains</a:t>
            </a:r>
            <a:r>
              <a:rPr lang="fr-FR" sz="2000" dirty="0">
                <a:solidFill>
                  <a:schemeClr val="tx2">
                    <a:lumMod val="50000"/>
                  </a:schemeClr>
                </a:solidFill>
              </a:rPr>
              <a:t>. </a:t>
            </a:r>
            <a:endParaRPr lang="fr-FR" sz="2000" dirty="0" smtClean="0">
              <a:solidFill>
                <a:schemeClr val="tx2">
                  <a:lumMod val="50000"/>
                </a:schemeClr>
              </a:solidFill>
            </a:endParaRPr>
          </a:p>
          <a:p>
            <a:pPr algn="ctr">
              <a:lnSpc>
                <a:spcPct val="150000"/>
              </a:lnSpc>
            </a:pPr>
            <a:r>
              <a:rPr lang="fr-FR" sz="2000" dirty="0" smtClean="0">
                <a:solidFill>
                  <a:schemeClr val="tx2">
                    <a:lumMod val="50000"/>
                  </a:schemeClr>
                </a:solidFill>
              </a:rPr>
              <a:t>Nos </a:t>
            </a:r>
            <a:r>
              <a:rPr lang="fr-FR" sz="2000" dirty="0">
                <a:solidFill>
                  <a:schemeClr val="tx2">
                    <a:lumMod val="50000"/>
                  </a:schemeClr>
                </a:solidFill>
              </a:rPr>
              <a:t>actions individuelles et collectives peuvent opérer des changements dont nous tirerons les bénéfices rapidement.</a:t>
            </a:r>
            <a:endParaRPr lang="en-GB" sz="2000" dirty="0">
              <a:solidFill>
                <a:schemeClr val="tx2">
                  <a:lumMod val="50000"/>
                </a:schemeClr>
              </a:solidFill>
            </a:endParaRPr>
          </a:p>
        </p:txBody>
      </p:sp>
      <p:pic>
        <p:nvPicPr>
          <p:cNvPr id="7" name="Image 6"/>
          <p:cNvPicPr>
            <a:picLocks noChangeAspect="1"/>
          </p:cNvPicPr>
          <p:nvPr/>
        </p:nvPicPr>
        <p:blipFill>
          <a:blip r:embed="rId3">
            <a:clrChange>
              <a:clrFrom>
                <a:srgbClr val="FFFFFF"/>
              </a:clrFrom>
              <a:clrTo>
                <a:srgbClr val="FFFFFF">
                  <a:alpha val="0"/>
                </a:srgbClr>
              </a:clrTo>
            </a:clrChange>
          </a:blip>
          <a:stretch>
            <a:fillRect/>
          </a:stretch>
        </p:blipFill>
        <p:spPr>
          <a:xfrm>
            <a:off x="0" y="1012875"/>
            <a:ext cx="5022430" cy="5022430"/>
          </a:xfrm>
          <a:prstGeom prst="rect">
            <a:avLst/>
          </a:prstGeom>
        </p:spPr>
      </p:pic>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fr-FR" b="1" dirty="0">
                <a:solidFill>
                  <a:srgbClr val="E7E6E6">
                    <a:lumMod val="25000"/>
                  </a:srgbClr>
                </a:solidFill>
                <a:latin typeface="Tahoma" panose="020B0604030504040204" pitchFamily="34" charset="0"/>
                <a:ea typeface="Tahoma" panose="020B0604030504040204" pitchFamily="34" charset="0"/>
                <a:cs typeface="Tahoma" panose="020B0604030504040204" pitchFamily="34" charset="0"/>
              </a:rPr>
              <a:t>III. Les raisons de ces problèmes </a:t>
            </a:r>
          </a:p>
        </p:txBody>
      </p:sp>
    </p:spTree>
    <p:extLst>
      <p:ext uri="{BB962C8B-B14F-4D97-AF65-F5344CB8AC3E}">
        <p14:creationId xmlns:p14="http://schemas.microsoft.com/office/powerpoint/2010/main" val="249044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575582"/>
            <a:ext cx="4557932" cy="4557932"/>
          </a:xfrm>
          <a:prstGeom prst="rect">
            <a:avLst/>
          </a:prstGeom>
        </p:spPr>
      </p:pic>
      <p:pic>
        <p:nvPicPr>
          <p:cNvPr id="9" name="Image 8"/>
          <p:cNvPicPr>
            <a:picLocks noChangeAspect="1"/>
          </p:cNvPicPr>
          <p:nvPr/>
        </p:nvPicPr>
        <p:blipFill>
          <a:blip r:embed="rId4"/>
          <a:stretch>
            <a:fillRect/>
          </a:stretch>
        </p:blipFill>
        <p:spPr>
          <a:xfrm>
            <a:off x="7765366" y="1585935"/>
            <a:ext cx="4426634" cy="4906303"/>
          </a:xfrm>
          <a:prstGeom prst="rect">
            <a:avLst/>
          </a:prstGeom>
        </p:spPr>
      </p:pic>
      <p:pic>
        <p:nvPicPr>
          <p:cNvPr id="10" name="Image 9"/>
          <p:cNvPicPr>
            <a:picLocks noChangeAspect="1"/>
          </p:cNvPicPr>
          <p:nvPr/>
        </p:nvPicPr>
        <p:blipFill>
          <a:blip r:embed="rId5">
            <a:clrChange>
              <a:clrFrom>
                <a:srgbClr val="FFFFFF"/>
              </a:clrFrom>
              <a:clrTo>
                <a:srgbClr val="FFFFFF">
                  <a:alpha val="0"/>
                </a:srgbClr>
              </a:clrTo>
            </a:clrChange>
          </a:blip>
          <a:stretch>
            <a:fillRect/>
          </a:stretch>
        </p:blipFill>
        <p:spPr>
          <a:xfrm>
            <a:off x="3812344" y="574428"/>
            <a:ext cx="5079625" cy="5697418"/>
          </a:xfrm>
          <a:prstGeom prst="rect">
            <a:avLst/>
          </a:prstGeom>
        </p:spPr>
      </p:pic>
      <p:sp>
        <p:nvSpPr>
          <p:cNvPr id="20" name="Ellipse 19"/>
          <p:cNvSpPr/>
          <p:nvPr/>
        </p:nvSpPr>
        <p:spPr>
          <a:xfrm>
            <a:off x="7146386" y="3010483"/>
            <a:ext cx="1012874" cy="12379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à coins arrondis 21"/>
          <p:cNvSpPr/>
          <p:nvPr/>
        </p:nvSpPr>
        <p:spPr>
          <a:xfrm rot="20438731">
            <a:off x="9737820" y="5962443"/>
            <a:ext cx="243571" cy="51248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fr-FR" b="1" dirty="0">
                <a:solidFill>
                  <a:srgbClr val="E7E6E6">
                    <a:lumMod val="25000"/>
                  </a:srgbClr>
                </a:solidFill>
                <a:latin typeface="Tahoma" panose="020B0604030504040204" pitchFamily="34" charset="0"/>
                <a:ea typeface="Tahoma" panose="020B0604030504040204" pitchFamily="34" charset="0"/>
                <a:cs typeface="Tahoma" panose="020B0604030504040204" pitchFamily="34" charset="0"/>
              </a:rPr>
              <a:t>III. Les raisons de ces problèmes </a:t>
            </a:r>
          </a:p>
        </p:txBody>
      </p:sp>
      <p:sp>
        <p:nvSpPr>
          <p:cNvPr id="11" name="Rectangle 10"/>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a:latin typeface="Baskerville Old Face" panose="02020602080505020303" pitchFamily="18" charset="0"/>
              </a:rPr>
              <a:t>Individuel : les discours de l’inaction climatique</a:t>
            </a:r>
            <a:endParaRPr lang="fr-FR" sz="2400" b="1" dirty="0">
              <a:latin typeface="Baskerville Old Face" panose="02020602080505020303" pitchFamily="18" charset="0"/>
            </a:endParaRPr>
          </a:p>
        </p:txBody>
      </p:sp>
    </p:spTree>
    <p:extLst>
      <p:ext uri="{BB962C8B-B14F-4D97-AF65-F5344CB8AC3E}">
        <p14:creationId xmlns:p14="http://schemas.microsoft.com/office/powerpoint/2010/main" val="119297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057765" y="5973466"/>
            <a:ext cx="3738844" cy="646331"/>
          </a:xfrm>
          <a:prstGeom prst="rect">
            <a:avLst/>
          </a:prstGeom>
        </p:spPr>
        <p:txBody>
          <a:bodyPr wrap="none">
            <a:spAutoFit/>
          </a:bodyPr>
          <a:lstStyle/>
          <a:p>
            <a:r>
              <a:rPr lang="en-GB" dirty="0">
                <a:hlinkClick r:id="rId2"/>
              </a:rPr>
              <a:t>https://ledinerdusiecle.bonpote.com</a:t>
            </a:r>
            <a:r>
              <a:rPr lang="en-GB" dirty="0" smtClean="0">
                <a:hlinkClick r:id="rId2"/>
              </a:rPr>
              <a:t>/</a:t>
            </a:r>
            <a:endParaRPr lang="en-GB" dirty="0" smtClean="0"/>
          </a:p>
          <a:p>
            <a:endParaRPr lang="en-GB" dirty="0"/>
          </a:p>
        </p:txBody>
      </p:sp>
      <p:pic>
        <p:nvPicPr>
          <p:cNvPr id="6" name="Image 5"/>
          <p:cNvPicPr>
            <a:picLocks noChangeAspect="1"/>
          </p:cNvPicPr>
          <p:nvPr/>
        </p:nvPicPr>
        <p:blipFill>
          <a:blip r:embed="rId3"/>
          <a:stretch>
            <a:fillRect/>
          </a:stretch>
        </p:blipFill>
        <p:spPr>
          <a:xfrm>
            <a:off x="3770725" y="1317586"/>
            <a:ext cx="8421275" cy="4391638"/>
          </a:xfrm>
          <a:prstGeom prst="rect">
            <a:avLst/>
          </a:prstGeom>
        </p:spPr>
      </p:pic>
      <p:pic>
        <p:nvPicPr>
          <p:cNvPr id="7" name="Image 6"/>
          <p:cNvPicPr>
            <a:picLocks noChangeAspect="1"/>
          </p:cNvPicPr>
          <p:nvPr/>
        </p:nvPicPr>
        <p:blipFill rotWithShape="1">
          <a:blip r:embed="rId4"/>
          <a:srcRect b="50376"/>
          <a:stretch/>
        </p:blipFill>
        <p:spPr>
          <a:xfrm>
            <a:off x="28136" y="2096086"/>
            <a:ext cx="3635459" cy="3010488"/>
          </a:xfrm>
          <a:prstGeom prst="rect">
            <a:avLst/>
          </a:prstGeom>
        </p:spPr>
      </p:pic>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Baskerville Old Face" panose="02020602080505020303" pitchFamily="18" charset="0"/>
              </a:rPr>
              <a:t>Individuel : les discours de l’inaction </a:t>
            </a:r>
            <a:r>
              <a:rPr lang="fr-FR" sz="2400" b="1" dirty="0" smtClean="0">
                <a:latin typeface="Baskerville Old Face" panose="02020602080505020303" pitchFamily="18" charset="0"/>
              </a:rPr>
              <a:t>climatique</a:t>
            </a:r>
            <a:endParaRPr lang="fr-FR" sz="2400" b="1" dirty="0">
              <a:latin typeface="Baskerville Old Face" panose="02020602080505020303" pitchFamily="18" charset="0"/>
            </a:endParaRPr>
          </a:p>
        </p:txBody>
      </p:sp>
      <p:sp>
        <p:nvSpPr>
          <p:cNvPr id="9" name="Rectangle 8"/>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fr-FR" b="1" dirty="0">
                <a:solidFill>
                  <a:srgbClr val="E7E6E6">
                    <a:lumMod val="25000"/>
                  </a:srgbClr>
                </a:solidFill>
                <a:latin typeface="Tahoma" panose="020B0604030504040204" pitchFamily="34" charset="0"/>
                <a:ea typeface="Tahoma" panose="020B0604030504040204" pitchFamily="34" charset="0"/>
                <a:cs typeface="Tahoma" panose="020B0604030504040204" pitchFamily="34" charset="0"/>
              </a:rPr>
              <a:t>III. Les raisons de ces problèmes </a:t>
            </a:r>
          </a:p>
        </p:txBody>
      </p:sp>
    </p:spTree>
    <p:extLst>
      <p:ext uri="{BB962C8B-B14F-4D97-AF65-F5344CB8AC3E}">
        <p14:creationId xmlns:p14="http://schemas.microsoft.com/office/powerpoint/2010/main" val="16941818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1219200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Ellipse 5"/>
          <p:cNvSpPr/>
          <p:nvPr/>
        </p:nvSpPr>
        <p:spPr>
          <a:xfrm>
            <a:off x="4950373" y="2454165"/>
            <a:ext cx="1560786" cy="1534511"/>
          </a:xfrm>
          <a:prstGeom prst="ellipse">
            <a:avLst/>
          </a:prstGeom>
          <a:solidFill>
            <a:schemeClr val="accent6">
              <a:lumMod val="40000"/>
              <a:lumOff val="60000"/>
            </a:scheme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Image 2"/>
          <p:cNvPicPr>
            <a:picLocks noChangeAspect="1"/>
          </p:cNvPicPr>
          <p:nvPr/>
        </p:nvPicPr>
        <p:blipFill rotWithShape="1">
          <a:blip r:embed="rId3">
            <a:clrChange>
              <a:clrFrom>
                <a:srgbClr val="FFFFFF"/>
              </a:clrFrom>
              <a:clrTo>
                <a:srgbClr val="FFFFFF">
                  <a:alpha val="0"/>
                </a:srgbClr>
              </a:clrTo>
            </a:clrChange>
          </a:blip>
          <a:srcRect l="38475" t="23149" r="40927" b="21678"/>
          <a:stretch/>
        </p:blipFill>
        <p:spPr>
          <a:xfrm>
            <a:off x="5486401" y="2648608"/>
            <a:ext cx="441434" cy="1182413"/>
          </a:xfrm>
          <a:prstGeom prst="rect">
            <a:avLst/>
          </a:prstGeom>
        </p:spPr>
      </p:pic>
    </p:spTree>
    <p:extLst>
      <p:ext uri="{BB962C8B-B14F-4D97-AF65-F5344CB8AC3E}">
        <p14:creationId xmlns:p14="http://schemas.microsoft.com/office/powerpoint/2010/main" val="22906278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505243" y="739174"/>
            <a:ext cx="8060788" cy="4716294"/>
          </a:xfrm>
          <a:prstGeom prst="rect">
            <a:avLst/>
          </a:prstGeom>
        </p:spPr>
      </p:pic>
      <p:sp>
        <p:nvSpPr>
          <p:cNvPr id="5" name="ZoneTexte 4"/>
          <p:cNvSpPr txBox="1"/>
          <p:nvPr/>
        </p:nvSpPr>
        <p:spPr>
          <a:xfrm>
            <a:off x="4390291" y="5569028"/>
            <a:ext cx="2477918" cy="333937"/>
          </a:xfrm>
          <a:prstGeom prst="rect">
            <a:avLst/>
          </a:prstGeom>
          <a:noFill/>
        </p:spPr>
        <p:txBody>
          <a:bodyPr wrap="square" rtlCol="0">
            <a:spAutoFit/>
          </a:bodyPr>
          <a:lstStyle/>
          <a:p>
            <a:r>
              <a:rPr lang="fr-FR" i="1" dirty="0" smtClean="0">
                <a:solidFill>
                  <a:schemeClr val="bg1">
                    <a:lumMod val="50000"/>
                  </a:schemeClr>
                </a:solidFill>
              </a:rPr>
              <a:t>Source : Carbone 4</a:t>
            </a:r>
            <a:endParaRPr lang="en-GB" i="1" dirty="0">
              <a:solidFill>
                <a:schemeClr val="bg1">
                  <a:lumMod val="50000"/>
                </a:schemeClr>
              </a:solidFill>
            </a:endParaRPr>
          </a:p>
        </p:txBody>
      </p:sp>
      <p:sp>
        <p:nvSpPr>
          <p:cNvPr id="6" name="Rectangle à coins arrondis 5"/>
          <p:cNvSpPr/>
          <p:nvPr/>
        </p:nvSpPr>
        <p:spPr>
          <a:xfrm>
            <a:off x="4149969" y="956603"/>
            <a:ext cx="787791" cy="3417277"/>
          </a:xfrm>
          <a:prstGeom prst="roundRect">
            <a:avLst/>
          </a:prstGeom>
          <a:solidFill>
            <a:srgbClr val="FFFF0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à coins arrondis 6"/>
          <p:cNvSpPr/>
          <p:nvPr/>
        </p:nvSpPr>
        <p:spPr>
          <a:xfrm>
            <a:off x="7467600" y="2194560"/>
            <a:ext cx="1029286" cy="2194560"/>
          </a:xfrm>
          <a:prstGeom prst="roundRect">
            <a:avLst/>
          </a:prstGeom>
          <a:solidFill>
            <a:srgbClr val="FFFF0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0" y="-14068"/>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Individuel : tout les individus n’ont pas la même empreinte !</a:t>
            </a:r>
            <a:endParaRPr lang="fr-FR" sz="2400" b="1" dirty="0">
              <a:latin typeface="Baskerville Old Face" panose="02020602080505020303" pitchFamily="18" charset="0"/>
            </a:endParaRPr>
          </a:p>
        </p:txBody>
      </p:sp>
      <p:sp>
        <p:nvSpPr>
          <p:cNvPr id="10" name="Rectangle 9"/>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fr-FR" b="1" dirty="0">
                <a:solidFill>
                  <a:srgbClr val="E7E6E6">
                    <a:lumMod val="25000"/>
                  </a:srgbClr>
                </a:solidFill>
                <a:latin typeface="Tahoma" panose="020B0604030504040204" pitchFamily="34" charset="0"/>
                <a:ea typeface="Tahoma" panose="020B0604030504040204" pitchFamily="34" charset="0"/>
                <a:cs typeface="Tahoma" panose="020B0604030504040204" pitchFamily="34" charset="0"/>
              </a:rPr>
              <a:t>III. Les raisons de ces problèmes </a:t>
            </a:r>
          </a:p>
        </p:txBody>
      </p:sp>
    </p:spTree>
    <p:extLst>
      <p:ext uri="{BB962C8B-B14F-4D97-AF65-F5344CB8AC3E}">
        <p14:creationId xmlns:p14="http://schemas.microsoft.com/office/powerpoint/2010/main" val="214172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Ellipse 6"/>
          <p:cNvSpPr/>
          <p:nvPr/>
        </p:nvSpPr>
        <p:spPr>
          <a:xfrm>
            <a:off x="3641835" y="1567793"/>
            <a:ext cx="4256688" cy="3398344"/>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Ellipse 5"/>
          <p:cNvSpPr/>
          <p:nvPr/>
        </p:nvSpPr>
        <p:spPr>
          <a:xfrm>
            <a:off x="4950373" y="2454165"/>
            <a:ext cx="1560786" cy="1534511"/>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Image 2"/>
          <p:cNvPicPr>
            <a:picLocks noChangeAspect="1"/>
          </p:cNvPicPr>
          <p:nvPr/>
        </p:nvPicPr>
        <p:blipFill rotWithShape="1">
          <a:blip r:embed="rId3">
            <a:clrChange>
              <a:clrFrom>
                <a:srgbClr val="FFFFFF"/>
              </a:clrFrom>
              <a:clrTo>
                <a:srgbClr val="FFFFFF">
                  <a:alpha val="0"/>
                </a:srgbClr>
              </a:clrTo>
            </a:clrChange>
          </a:blip>
          <a:srcRect l="38475" t="23149" r="40927" b="21678"/>
          <a:stretch/>
        </p:blipFill>
        <p:spPr>
          <a:xfrm>
            <a:off x="5486401" y="2648608"/>
            <a:ext cx="441434" cy="1182413"/>
          </a:xfrm>
          <a:prstGeom prst="rect">
            <a:avLst/>
          </a:prstGeom>
        </p:spPr>
      </p:pic>
      <p:pic>
        <p:nvPicPr>
          <p:cNvPr id="11" name="Image 10"/>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5547"/>
          <a:stretch/>
        </p:blipFill>
        <p:spPr>
          <a:xfrm>
            <a:off x="6517731" y="2337957"/>
            <a:ext cx="1301966" cy="1186091"/>
          </a:xfrm>
          <a:prstGeom prst="rect">
            <a:avLst/>
          </a:prstGeom>
        </p:spPr>
      </p:pic>
    </p:spTree>
    <p:extLst>
      <p:ext uri="{BB962C8B-B14F-4D97-AF65-F5344CB8AC3E}">
        <p14:creationId xmlns:p14="http://schemas.microsoft.com/office/powerpoint/2010/main" val="378945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Effect transition="in" filter="fade">
                                      <p:cBhvr>
                                        <p:cTn id="9" dur="20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2000" fill="hold"/>
                                        <p:tgtEl>
                                          <p:spTgt spid="11"/>
                                        </p:tgtEl>
                                        <p:attrNameLst>
                                          <p:attrName>ppt_w</p:attrName>
                                        </p:attrNameLst>
                                      </p:cBhvr>
                                      <p:tavLst>
                                        <p:tav tm="0">
                                          <p:val>
                                            <p:fltVal val="0"/>
                                          </p:val>
                                        </p:tav>
                                        <p:tav tm="100000">
                                          <p:val>
                                            <p:strVal val="#ppt_w"/>
                                          </p:val>
                                        </p:tav>
                                      </p:tavLst>
                                    </p:anim>
                                    <p:anim calcmode="lin" valueType="num">
                                      <p:cBhvr>
                                        <p:cTn id="13" dur="2000" fill="hold"/>
                                        <p:tgtEl>
                                          <p:spTgt spid="11"/>
                                        </p:tgtEl>
                                        <p:attrNameLst>
                                          <p:attrName>ppt_h</p:attrName>
                                        </p:attrNameLst>
                                      </p:cBhvr>
                                      <p:tavLst>
                                        <p:tav tm="0">
                                          <p:val>
                                            <p:fltVal val="0"/>
                                          </p:val>
                                        </p:tav>
                                        <p:tav tm="100000">
                                          <p:val>
                                            <p:strVal val="#ppt_h"/>
                                          </p:val>
                                        </p:tav>
                                      </p:tavLst>
                                    </p:anim>
                                    <p:animEffect transition="in" filter="fade">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2529840" y="419835"/>
            <a:ext cx="7209499" cy="6103816"/>
          </a:xfrm>
          <a:prstGeom prst="rect">
            <a:avLst/>
          </a:prstGeom>
        </p:spPr>
      </p:pic>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Une inégalité criante</a:t>
            </a:r>
            <a:endParaRPr lang="fr-FR" sz="2400" b="1" dirty="0">
              <a:latin typeface="Baskerville Old Face" panose="02020602080505020303" pitchFamily="18" charset="0"/>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Rectangle 6"/>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III. Les raisons de ces problèmes </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910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Un manque de considération journalistique</a:t>
            </a:r>
            <a:endParaRPr lang="fr-FR" sz="2400" b="1" dirty="0">
              <a:latin typeface="Baskerville Old Face" panose="02020602080505020303" pitchFamily="18" charset="0"/>
            </a:endParaRPr>
          </a:p>
        </p:txBody>
      </p:sp>
      <p:pic>
        <p:nvPicPr>
          <p:cNvPr id="5" name="Image 4"/>
          <p:cNvPicPr>
            <a:picLocks noChangeAspect="1"/>
          </p:cNvPicPr>
          <p:nvPr/>
        </p:nvPicPr>
        <p:blipFill rotWithShape="1">
          <a:blip r:embed="rId3"/>
          <a:srcRect b="14565"/>
          <a:stretch/>
        </p:blipFill>
        <p:spPr>
          <a:xfrm>
            <a:off x="3962399" y="460718"/>
            <a:ext cx="5909734" cy="3113555"/>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74662"/>
            <a:ext cx="3994270" cy="2658005"/>
          </a:xfrm>
          <a:prstGeom prst="rect">
            <a:avLst/>
          </a:prstGeom>
        </p:spPr>
      </p:pic>
      <p:pic>
        <p:nvPicPr>
          <p:cNvPr id="7" name="Image 6"/>
          <p:cNvPicPr>
            <a:picLocks noChangeAspect="1"/>
          </p:cNvPicPr>
          <p:nvPr/>
        </p:nvPicPr>
        <p:blipFill>
          <a:blip r:embed="rId5"/>
          <a:stretch>
            <a:fillRect/>
          </a:stretch>
        </p:blipFill>
        <p:spPr>
          <a:xfrm>
            <a:off x="6519335" y="3511974"/>
            <a:ext cx="5672665" cy="3176693"/>
          </a:xfrm>
          <a:prstGeom prst="rect">
            <a:avLst/>
          </a:prstGeom>
        </p:spPr>
      </p:pic>
      <p:pic>
        <p:nvPicPr>
          <p:cNvPr id="8" name="Image 7"/>
          <p:cNvPicPr>
            <a:picLocks noChangeAspect="1"/>
          </p:cNvPicPr>
          <p:nvPr/>
        </p:nvPicPr>
        <p:blipFill>
          <a:blip r:embed="rId6"/>
          <a:stretch>
            <a:fillRect/>
          </a:stretch>
        </p:blipFill>
        <p:spPr>
          <a:xfrm>
            <a:off x="0" y="3031595"/>
            <a:ext cx="4842933" cy="3436938"/>
          </a:xfrm>
          <a:prstGeom prst="rect">
            <a:avLst/>
          </a:prstGeom>
        </p:spPr>
      </p:pic>
      <p:pic>
        <p:nvPicPr>
          <p:cNvPr id="9" name="Image 8"/>
          <p:cNvPicPr>
            <a:picLocks noChangeAspect="1"/>
          </p:cNvPicPr>
          <p:nvPr/>
        </p:nvPicPr>
        <p:blipFill>
          <a:blip r:embed="rId7"/>
          <a:stretch>
            <a:fillRect/>
          </a:stretch>
        </p:blipFill>
        <p:spPr>
          <a:xfrm>
            <a:off x="4618565" y="3522135"/>
            <a:ext cx="1988501" cy="3251200"/>
          </a:xfrm>
          <a:prstGeom prst="rect">
            <a:avLst/>
          </a:prstGeom>
        </p:spPr>
      </p:pic>
      <p:pic>
        <p:nvPicPr>
          <p:cNvPr id="10" name="Imag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04401" y="451906"/>
            <a:ext cx="2387599" cy="3342639"/>
          </a:xfrm>
          <a:prstGeom prst="rect">
            <a:avLst/>
          </a:prstGeom>
        </p:spPr>
      </p:pic>
      <p:sp>
        <p:nvSpPr>
          <p:cNvPr id="11" name="Rectangle 10"/>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2" name="Rectangle 11"/>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III. Les raisons de ces problèmes </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536233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Un manque de considération journalistique</a:t>
            </a:r>
            <a:endParaRPr lang="fr-FR" sz="2400" b="1" dirty="0">
              <a:latin typeface="Baskerville Old Face" panose="02020602080505020303" pitchFamily="18" charset="0"/>
            </a:endParaRPr>
          </a:p>
        </p:txBody>
      </p:sp>
      <p:sp>
        <p:nvSpPr>
          <p:cNvPr id="5" name="Rectangle 4"/>
          <p:cNvSpPr/>
          <p:nvPr/>
        </p:nvSpPr>
        <p:spPr>
          <a:xfrm>
            <a:off x="0" y="492815"/>
            <a:ext cx="12201525" cy="3046988"/>
          </a:xfrm>
          <a:prstGeom prst="rect">
            <a:avLst/>
          </a:prstGeom>
          <a:solidFill>
            <a:schemeClr val="accent1">
              <a:lumMod val="20000"/>
              <a:lumOff val="80000"/>
            </a:schemeClr>
          </a:solidFill>
        </p:spPr>
        <p:txBody>
          <a:bodyPr wrap="square">
            <a:spAutoFit/>
          </a:bodyPr>
          <a:lstStyle/>
          <a:p>
            <a:pPr algn="ctr">
              <a:lnSpc>
                <a:spcPct val="150000"/>
              </a:lnSpc>
            </a:pPr>
            <a:r>
              <a:rPr lang="fr-FR" sz="3600" b="1" dirty="0" smtClean="0">
                <a:latin typeface="Tahoma" panose="020B0604030504040204" pitchFamily="34" charset="0"/>
                <a:ea typeface="Tahoma" panose="020B0604030504040204" pitchFamily="34" charset="0"/>
                <a:cs typeface="Tahoma" panose="020B0604030504040204" pitchFamily="34" charset="0"/>
              </a:rPr>
              <a:t>La </a:t>
            </a:r>
            <a:r>
              <a:rPr lang="fr-FR" sz="3600" b="1" dirty="0">
                <a:latin typeface="Tahoma" panose="020B0604030504040204" pitchFamily="34" charset="0"/>
                <a:ea typeface="Tahoma" panose="020B0604030504040204" pitchFamily="34" charset="0"/>
                <a:cs typeface="Tahoma" panose="020B0604030504040204" pitchFamily="34" charset="0"/>
              </a:rPr>
              <a:t>visibilité des négateurs du climat a été </a:t>
            </a:r>
            <a:r>
              <a:rPr lang="fr-FR" sz="36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49 % plus importante </a:t>
            </a:r>
            <a:r>
              <a:rPr lang="fr-FR" sz="3600" b="1" dirty="0">
                <a:latin typeface="Tahoma" panose="020B0604030504040204" pitchFamily="34" charset="0"/>
                <a:ea typeface="Tahoma" panose="020B0604030504040204" pitchFamily="34" charset="0"/>
                <a:cs typeface="Tahoma" panose="020B0604030504040204" pitchFamily="34" charset="0"/>
              </a:rPr>
              <a:t>que celle </a:t>
            </a:r>
            <a:r>
              <a:rPr lang="fr-FR" sz="3600" b="1" dirty="0" smtClean="0">
                <a:latin typeface="Tahoma" panose="020B0604030504040204" pitchFamily="34" charset="0"/>
                <a:ea typeface="Tahoma" panose="020B0604030504040204" pitchFamily="34" charset="0"/>
                <a:cs typeface="Tahoma" panose="020B0604030504040204" pitchFamily="34" charset="0"/>
              </a:rPr>
              <a:t>des scientifiques parlant de </a:t>
            </a:r>
            <a:r>
              <a:rPr lang="fr-FR" sz="3600" b="1" dirty="0">
                <a:latin typeface="Tahoma" panose="020B0604030504040204" pitchFamily="34" charset="0"/>
                <a:ea typeface="Tahoma" panose="020B0604030504040204" pitchFamily="34" charset="0"/>
                <a:cs typeface="Tahoma" panose="020B0604030504040204" pitchFamily="34" charset="0"/>
              </a:rPr>
              <a:t>changement </a:t>
            </a:r>
            <a:r>
              <a:rPr lang="fr-FR" sz="3600" b="1" dirty="0" smtClean="0">
                <a:latin typeface="Tahoma" panose="020B0604030504040204" pitchFamily="34" charset="0"/>
                <a:ea typeface="Tahoma" panose="020B0604030504040204" pitchFamily="34" charset="0"/>
                <a:cs typeface="Tahoma" panose="020B0604030504040204" pitchFamily="34" charset="0"/>
              </a:rPr>
              <a:t>climatique</a:t>
            </a:r>
            <a:endParaRPr lang="fr-FR" b="1" i="1" dirty="0" smtClean="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fr-FR" b="1" i="1" dirty="0" smtClean="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Petersen et al., 2019</a:t>
            </a:r>
            <a:endParaRPr lang="en-GB" b="1" i="1"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0" y="3592670"/>
            <a:ext cx="12191999" cy="2923877"/>
          </a:xfrm>
          <a:prstGeom prst="rect">
            <a:avLst/>
          </a:prstGeom>
          <a:solidFill>
            <a:schemeClr val="accent2">
              <a:lumMod val="20000"/>
              <a:lumOff val="80000"/>
            </a:schemeClr>
          </a:solidFill>
        </p:spPr>
        <p:txBody>
          <a:bodyPr wrap="square">
            <a:spAutoFit/>
          </a:bodyPr>
          <a:lstStyle/>
          <a:p>
            <a:pPr algn="ctr">
              <a:lnSpc>
                <a:spcPct val="200000"/>
              </a:lnSpc>
            </a:pPr>
            <a:r>
              <a:rPr lang="fr-FR" sz="3600" b="1" dirty="0">
                <a:latin typeface="Tahoma" panose="020B0604030504040204" pitchFamily="34" charset="0"/>
                <a:ea typeface="Tahoma" panose="020B0604030504040204" pitchFamily="34" charset="0"/>
                <a:cs typeface="Tahoma" panose="020B0604030504040204" pitchFamily="34" charset="0"/>
              </a:rPr>
              <a:t>Les communiqués </a:t>
            </a:r>
            <a:r>
              <a:rPr lang="fr-FR" sz="3600" b="1" dirty="0" smtClean="0">
                <a:latin typeface="Tahoma" panose="020B0604030504040204" pitchFamily="34" charset="0"/>
                <a:ea typeface="Tahoma" panose="020B0604030504040204" pitchFamily="34" charset="0"/>
                <a:cs typeface="Tahoma" panose="020B0604030504040204" pitchFamily="34" charset="0"/>
              </a:rPr>
              <a:t>climato sceptiques </a:t>
            </a:r>
            <a:r>
              <a:rPr lang="fr-FR" sz="3600" b="1" dirty="0">
                <a:latin typeface="Tahoma" panose="020B0604030504040204" pitchFamily="34" charset="0"/>
                <a:ea typeface="Tahoma" panose="020B0604030504040204" pitchFamily="34" charset="0"/>
                <a:cs typeface="Tahoma" panose="020B0604030504040204" pitchFamily="34" charset="0"/>
              </a:rPr>
              <a:t>sont </a:t>
            </a:r>
            <a:r>
              <a:rPr lang="fr-FR" sz="36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deux fois plus </a:t>
            </a:r>
            <a:r>
              <a:rPr lang="fr-FR" sz="3600" b="1" dirty="0" smtClean="0">
                <a:latin typeface="Tahoma" panose="020B0604030504040204" pitchFamily="34" charset="0"/>
                <a:ea typeface="Tahoma" panose="020B0604030504040204" pitchFamily="34" charset="0"/>
                <a:cs typeface="Tahoma" panose="020B0604030504040204" pitchFamily="34" charset="0"/>
              </a:rPr>
              <a:t>relayés </a:t>
            </a:r>
          </a:p>
          <a:p>
            <a:pPr algn="ctr">
              <a:lnSpc>
                <a:spcPct val="200000"/>
              </a:lnSpc>
            </a:pPr>
            <a:r>
              <a:rPr lang="fr-FR" b="1" i="1" dirty="0" err="1" smtClean="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Wetts</a:t>
            </a:r>
            <a:r>
              <a:rPr lang="fr-FR" b="1" i="1" dirty="0" smtClean="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 2020</a:t>
            </a:r>
          </a:p>
        </p:txBody>
      </p:sp>
      <p:sp>
        <p:nvSpPr>
          <p:cNvPr id="7" name="Rectangle 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8" name="Rectangle 7"/>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III. Les raisons de ces problèmes </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2275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Un manque de considération journalistique</a:t>
            </a:r>
            <a:endParaRPr lang="fr-FR" sz="2400" b="1" dirty="0">
              <a:latin typeface="Baskerville Old Face" panose="02020602080505020303" pitchFamily="18" charset="0"/>
            </a:endParaRPr>
          </a:p>
        </p:txBody>
      </p:sp>
      <p:sp>
        <p:nvSpPr>
          <p:cNvPr id="7" name="Rectangle 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8" name="Rectangle 7"/>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III. Les raisons de ces problèmes </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 name="Image 2"/>
          <p:cNvPicPr>
            <a:picLocks noChangeAspect="1"/>
          </p:cNvPicPr>
          <p:nvPr/>
        </p:nvPicPr>
        <p:blipFill rotWithShape="1">
          <a:blip r:embed="rId3"/>
          <a:srcRect l="1157"/>
          <a:stretch/>
        </p:blipFill>
        <p:spPr>
          <a:xfrm>
            <a:off x="2573868" y="1761068"/>
            <a:ext cx="7539843" cy="3725333"/>
          </a:xfrm>
          <a:prstGeom prst="rect">
            <a:avLst/>
          </a:prstGeom>
        </p:spPr>
      </p:pic>
      <p:sp>
        <p:nvSpPr>
          <p:cNvPr id="9" name="ZoneTexte 8"/>
          <p:cNvSpPr txBox="1"/>
          <p:nvPr/>
        </p:nvSpPr>
        <p:spPr>
          <a:xfrm>
            <a:off x="0" y="5672666"/>
            <a:ext cx="12107334" cy="707886"/>
          </a:xfrm>
          <a:prstGeom prst="rect">
            <a:avLst/>
          </a:prstGeom>
          <a:noFill/>
        </p:spPr>
        <p:txBody>
          <a:bodyPr wrap="square" rtlCol="0">
            <a:spAutoFit/>
          </a:bodyPr>
          <a:lstStyle/>
          <a:p>
            <a:pPr marL="342900" indent="-342900" algn="ctr">
              <a:buFont typeface="Arial" panose="020B0604020202020204" pitchFamily="34" charset="0"/>
              <a:buChar char="•"/>
            </a:pPr>
            <a:r>
              <a:rPr lang="fr-FR" sz="2000" b="1" dirty="0" smtClean="0">
                <a:latin typeface="Tahoma" panose="020B0604030504040204" pitchFamily="34" charset="0"/>
                <a:ea typeface="Tahoma" panose="020B0604030504040204" pitchFamily="34" charset="0"/>
                <a:cs typeface="Tahoma" panose="020B0604030504040204" pitchFamily="34" charset="0"/>
              </a:rPr>
              <a:t>Les quelques études niant l’impact de l’Homme sont le plus souvent financés par l’industrie ou réalisé par des scientifiques peu ou non experts du domaine du climat</a:t>
            </a:r>
            <a:endParaRPr lang="en-GB" sz="2000" b="1"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7810470" y="4802200"/>
            <a:ext cx="1718227" cy="338554"/>
          </a:xfrm>
          <a:prstGeom prst="rect">
            <a:avLst/>
          </a:prstGeom>
        </p:spPr>
        <p:txBody>
          <a:bodyPr wrap="none">
            <a:spAutoFit/>
          </a:bodyPr>
          <a:lstStyle/>
          <a:p>
            <a:r>
              <a:rPr lang="en-GB" sz="1600" i="1" dirty="0" smtClean="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Cook et al., 2016</a:t>
            </a:r>
            <a:endParaRPr lang="en-GB" sz="1600" b="1" i="1"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135467" y="884535"/>
            <a:ext cx="11734800" cy="707886"/>
          </a:xfrm>
          <a:prstGeom prst="rect">
            <a:avLst/>
          </a:prstGeom>
        </p:spPr>
        <p:txBody>
          <a:bodyPr wrap="square">
            <a:spAutoFit/>
          </a:bodyPr>
          <a:lstStyle/>
          <a:p>
            <a:pPr marL="342900" indent="-342900" algn="ctr">
              <a:buFont typeface="Arial" panose="020B0604020202020204" pitchFamily="34" charset="0"/>
              <a:buChar char="•"/>
            </a:pPr>
            <a:r>
              <a:rPr lang="fr-FR" sz="2000" b="1" dirty="0">
                <a:latin typeface="Tahoma" panose="020B0604030504040204" pitchFamily="34" charset="0"/>
                <a:ea typeface="Tahoma" panose="020B0604030504040204" pitchFamily="34" charset="0"/>
                <a:cs typeface="Tahoma" panose="020B0604030504040204" pitchFamily="34" charset="0"/>
              </a:rPr>
              <a:t>Le </a:t>
            </a:r>
            <a:r>
              <a:rPr lang="fr-FR" sz="2000" b="1" dirty="0" smtClean="0">
                <a:latin typeface="Tahoma" panose="020B0604030504040204" pitchFamily="34" charset="0"/>
                <a:ea typeface="Tahoma" panose="020B0604030504040204" pitchFamily="34" charset="0"/>
                <a:cs typeface="Tahoma" panose="020B0604030504040204" pitchFamily="34" charset="0"/>
              </a:rPr>
              <a:t>consensus </a:t>
            </a:r>
            <a:r>
              <a:rPr lang="fr-FR" sz="2000" b="1" dirty="0">
                <a:latin typeface="Tahoma" panose="020B0604030504040204" pitchFamily="34" charset="0"/>
                <a:ea typeface="Tahoma" panose="020B0604030504040204" pitchFamily="34" charset="0"/>
                <a:cs typeface="Tahoma" panose="020B0604030504040204" pitchFamily="34" charset="0"/>
              </a:rPr>
              <a:t>scientifiques sur le réchauffement climatique d’origine humaine actuelle est de </a:t>
            </a:r>
            <a:r>
              <a:rPr lang="fr-FR" sz="2000" b="1" dirty="0">
                <a:solidFill>
                  <a:srgbClr val="00B0F0"/>
                </a:solidFill>
                <a:latin typeface="Tahoma" panose="020B0604030504040204" pitchFamily="34" charset="0"/>
                <a:ea typeface="Tahoma" panose="020B0604030504040204" pitchFamily="34" charset="0"/>
                <a:cs typeface="Tahoma" panose="020B0604030504040204" pitchFamily="34" charset="0"/>
              </a:rPr>
              <a:t>97%</a:t>
            </a:r>
            <a:r>
              <a:rPr lang="fr-FR" sz="2000" b="1" dirty="0">
                <a:latin typeface="Tahoma" panose="020B0604030504040204" pitchFamily="34" charset="0"/>
                <a:ea typeface="Tahoma" panose="020B0604030504040204" pitchFamily="34" charset="0"/>
                <a:cs typeface="Tahoma" panose="020B0604030504040204" pitchFamily="34" charset="0"/>
              </a:rPr>
              <a:t> en moyenne</a:t>
            </a:r>
          </a:p>
        </p:txBody>
      </p:sp>
      <p:sp>
        <p:nvSpPr>
          <p:cNvPr id="12" name="Rectangle à coins arrondis 11"/>
          <p:cNvSpPr/>
          <p:nvPr/>
        </p:nvSpPr>
        <p:spPr>
          <a:xfrm>
            <a:off x="0" y="2032001"/>
            <a:ext cx="2455333" cy="2997199"/>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bg1"/>
                </a:solidFill>
                <a:latin typeface="Bell MT" panose="02020503060305020303" pitchFamily="18" charset="0"/>
              </a:rPr>
              <a:t>Niveau de consensus de différentes études sur réchauffement climatique d’origine humaine</a:t>
            </a:r>
            <a:endParaRPr lang="en-GB" sz="2400" b="1" dirty="0">
              <a:solidFill>
                <a:schemeClr val="bg1"/>
              </a:solidFill>
              <a:latin typeface="Bell MT" panose="02020503060305020303" pitchFamily="18" charset="0"/>
            </a:endParaRPr>
          </a:p>
        </p:txBody>
      </p:sp>
    </p:spTree>
    <p:extLst>
      <p:ext uri="{BB962C8B-B14F-4D97-AF65-F5344CB8AC3E}">
        <p14:creationId xmlns:p14="http://schemas.microsoft.com/office/powerpoint/2010/main" val="84585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Baskerville Old Face" panose="02020602080505020303" pitchFamily="18" charset="0"/>
              </a:rPr>
              <a:t>Les risques </a:t>
            </a:r>
            <a:r>
              <a:rPr lang="fr-FR" sz="2400" b="1" dirty="0" smtClean="0">
                <a:latin typeface="Baskerville Old Face" panose="02020602080505020303" pitchFamily="18" charset="0"/>
              </a:rPr>
              <a:t>à venir si on ne s’adapte pas rapidement</a:t>
            </a:r>
            <a:endParaRPr lang="fr-FR" sz="2400" b="1" dirty="0">
              <a:latin typeface="Baskerville Old Face" panose="02020602080505020303" pitchFamily="18" charset="0"/>
            </a:endParaRPr>
          </a:p>
        </p:txBody>
      </p:sp>
      <p:sp>
        <p:nvSpPr>
          <p:cNvPr id="10" name="Rectangle 9"/>
          <p:cNvSpPr/>
          <p:nvPr/>
        </p:nvSpPr>
        <p:spPr>
          <a:xfrm>
            <a:off x="8617366" y="6138364"/>
            <a:ext cx="2781531" cy="307777"/>
          </a:xfrm>
          <a:prstGeom prst="rect">
            <a:avLst/>
          </a:prstGeom>
        </p:spPr>
        <p:txBody>
          <a:bodyPr wrap="none">
            <a:spAutoFit/>
          </a:bodyPr>
          <a:lstStyle/>
          <a:p>
            <a:pPr algn="ctr"/>
            <a:r>
              <a:rPr lang="fr-FR" sz="1400" b="1" i="1" dirty="0" smtClean="0">
                <a:solidFill>
                  <a:schemeClr val="bg1">
                    <a:lumMod val="50000"/>
                  </a:schemeClr>
                </a:solidFill>
                <a:latin typeface="FrutigerLTPro-BoldCn"/>
              </a:rPr>
              <a:t>Source : rapport du GIEC 2022</a:t>
            </a:r>
            <a:endParaRPr lang="en-GB" sz="1400" i="1" dirty="0">
              <a:solidFill>
                <a:schemeClr val="bg1">
                  <a:lumMod val="50000"/>
                </a:schemeClr>
              </a:solidFill>
            </a:endParaRPr>
          </a:p>
        </p:txBody>
      </p:sp>
      <p:pic>
        <p:nvPicPr>
          <p:cNvPr id="3" name="Image 2"/>
          <p:cNvPicPr>
            <a:picLocks noChangeAspect="1"/>
          </p:cNvPicPr>
          <p:nvPr/>
        </p:nvPicPr>
        <p:blipFill>
          <a:blip r:embed="rId2"/>
          <a:stretch>
            <a:fillRect/>
          </a:stretch>
        </p:blipFill>
        <p:spPr>
          <a:xfrm>
            <a:off x="4777100" y="1695123"/>
            <a:ext cx="3641035" cy="3695582"/>
          </a:xfrm>
          <a:prstGeom prst="rect">
            <a:avLst/>
          </a:prstGeom>
        </p:spPr>
      </p:pic>
      <p:pic>
        <p:nvPicPr>
          <p:cNvPr id="11" name="Image 10"/>
          <p:cNvPicPr>
            <a:picLocks noChangeAspect="1"/>
          </p:cNvPicPr>
          <p:nvPr/>
        </p:nvPicPr>
        <p:blipFill>
          <a:blip r:embed="rId3"/>
          <a:stretch>
            <a:fillRect/>
          </a:stretch>
        </p:blipFill>
        <p:spPr>
          <a:xfrm>
            <a:off x="8864445" y="4213855"/>
            <a:ext cx="1286054" cy="1057423"/>
          </a:xfrm>
          <a:prstGeom prst="rect">
            <a:avLst/>
          </a:prstGeom>
        </p:spPr>
      </p:pic>
      <p:pic>
        <p:nvPicPr>
          <p:cNvPr id="12" name="Image 11"/>
          <p:cNvPicPr>
            <a:picLocks noChangeAspect="1"/>
          </p:cNvPicPr>
          <p:nvPr/>
        </p:nvPicPr>
        <p:blipFill>
          <a:blip r:embed="rId4"/>
          <a:stretch>
            <a:fillRect/>
          </a:stretch>
        </p:blipFill>
        <p:spPr>
          <a:xfrm>
            <a:off x="520821" y="1186047"/>
            <a:ext cx="4363059" cy="4391638"/>
          </a:xfrm>
          <a:prstGeom prst="rect">
            <a:avLst/>
          </a:prstGeom>
        </p:spPr>
      </p:pic>
      <p:pic>
        <p:nvPicPr>
          <p:cNvPr id="14" name="Image 13"/>
          <p:cNvPicPr>
            <a:picLocks noChangeAspect="1"/>
          </p:cNvPicPr>
          <p:nvPr/>
        </p:nvPicPr>
        <p:blipFill>
          <a:blip r:embed="rId5"/>
          <a:stretch>
            <a:fillRect/>
          </a:stretch>
        </p:blipFill>
        <p:spPr>
          <a:xfrm>
            <a:off x="8843478" y="2870523"/>
            <a:ext cx="1295581" cy="1228896"/>
          </a:xfrm>
          <a:prstGeom prst="rect">
            <a:avLst/>
          </a:prstGeom>
        </p:spPr>
      </p:pic>
      <p:sp>
        <p:nvSpPr>
          <p:cNvPr id="2" name="Rectangle 1"/>
          <p:cNvSpPr/>
          <p:nvPr/>
        </p:nvSpPr>
        <p:spPr>
          <a:xfrm>
            <a:off x="8525022" y="872197"/>
            <a:ext cx="3666978" cy="143490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Plus on tardera à agir, plus notre marge de manœuvre et d’adaptation sera réduite</a:t>
            </a:r>
            <a:endParaRPr lang="en-GB"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Connecteur droit avec flèche 6"/>
          <p:cNvCxnSpPr>
            <a:stCxn id="2" idx="1"/>
          </p:cNvCxnSpPr>
          <p:nvPr/>
        </p:nvCxnSpPr>
        <p:spPr>
          <a:xfrm flipH="1">
            <a:off x="6485207" y="1589650"/>
            <a:ext cx="2039815" cy="1842867"/>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a:stCxn id="2" idx="1"/>
          </p:cNvCxnSpPr>
          <p:nvPr/>
        </p:nvCxnSpPr>
        <p:spPr>
          <a:xfrm flipH="1">
            <a:off x="7230794" y="1589650"/>
            <a:ext cx="1294228" cy="1828799"/>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fr-FR" b="1" dirty="0">
                <a:solidFill>
                  <a:srgbClr val="E7E6E6">
                    <a:lumMod val="25000"/>
                  </a:srgbClr>
                </a:solidFill>
                <a:latin typeface="Tahoma" panose="020B0604030504040204" pitchFamily="34" charset="0"/>
                <a:ea typeface="Tahoma" panose="020B0604030504040204" pitchFamily="34" charset="0"/>
                <a:cs typeface="Tahoma" panose="020B0604030504040204" pitchFamily="34" charset="0"/>
              </a:rPr>
              <a:t>III. Les raisons de ces problèmes </a:t>
            </a:r>
          </a:p>
        </p:txBody>
      </p:sp>
    </p:spTree>
    <p:extLst>
      <p:ext uri="{BB962C8B-B14F-4D97-AF65-F5344CB8AC3E}">
        <p14:creationId xmlns:p14="http://schemas.microsoft.com/office/powerpoint/2010/main" val="295820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Ellipse 12"/>
          <p:cNvSpPr/>
          <p:nvPr/>
        </p:nvSpPr>
        <p:spPr>
          <a:xfrm>
            <a:off x="2081049" y="436178"/>
            <a:ext cx="7537666" cy="575967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Ellipse 6"/>
          <p:cNvSpPr/>
          <p:nvPr/>
        </p:nvSpPr>
        <p:spPr>
          <a:xfrm>
            <a:off x="3641835" y="1567793"/>
            <a:ext cx="4256688" cy="3398344"/>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Ellipse 5"/>
          <p:cNvSpPr/>
          <p:nvPr/>
        </p:nvSpPr>
        <p:spPr>
          <a:xfrm>
            <a:off x="4950373" y="2454165"/>
            <a:ext cx="1560786" cy="1534511"/>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Image 2"/>
          <p:cNvPicPr>
            <a:picLocks noChangeAspect="1"/>
          </p:cNvPicPr>
          <p:nvPr/>
        </p:nvPicPr>
        <p:blipFill rotWithShape="1">
          <a:blip r:embed="rId3">
            <a:clrChange>
              <a:clrFrom>
                <a:srgbClr val="FFFFFF"/>
              </a:clrFrom>
              <a:clrTo>
                <a:srgbClr val="FFFFFF">
                  <a:alpha val="0"/>
                </a:srgbClr>
              </a:clrTo>
            </a:clrChange>
          </a:blip>
          <a:srcRect l="38475" t="23149" r="40927" b="21678"/>
          <a:stretch/>
        </p:blipFill>
        <p:spPr>
          <a:xfrm>
            <a:off x="5486401" y="2648608"/>
            <a:ext cx="441434" cy="1182413"/>
          </a:xfrm>
          <a:prstGeom prst="rect">
            <a:avLst/>
          </a:prstGeom>
        </p:spPr>
      </p:pic>
      <p:pic>
        <p:nvPicPr>
          <p:cNvPr id="11" name="Image 10"/>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5547"/>
          <a:stretch/>
        </p:blipFill>
        <p:spPr>
          <a:xfrm>
            <a:off x="6517731" y="2337957"/>
            <a:ext cx="1301966" cy="1186091"/>
          </a:xfrm>
          <a:prstGeom prst="rect">
            <a:avLst/>
          </a:prstGeom>
        </p:spPr>
      </p:pic>
      <p:pic>
        <p:nvPicPr>
          <p:cNvPr id="12" name="Image 1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41486" y="2364827"/>
            <a:ext cx="1691245" cy="1347606"/>
          </a:xfrm>
          <a:prstGeom prst="rect">
            <a:avLst/>
          </a:prstGeom>
        </p:spPr>
      </p:pic>
    </p:spTree>
    <p:extLst>
      <p:ext uri="{BB962C8B-B14F-4D97-AF65-F5344CB8AC3E}">
        <p14:creationId xmlns:p14="http://schemas.microsoft.com/office/powerpoint/2010/main" val="2084226327"/>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000" fill="hold"/>
                                        <p:tgtEl>
                                          <p:spTgt spid="13"/>
                                        </p:tgtEl>
                                        <p:attrNameLst>
                                          <p:attrName>ppt_w</p:attrName>
                                        </p:attrNameLst>
                                      </p:cBhvr>
                                      <p:tavLst>
                                        <p:tav tm="0">
                                          <p:val>
                                            <p:fltVal val="0"/>
                                          </p:val>
                                        </p:tav>
                                        <p:tav tm="100000">
                                          <p:val>
                                            <p:strVal val="#ppt_w"/>
                                          </p:val>
                                        </p:tav>
                                      </p:tavLst>
                                    </p:anim>
                                    <p:anim calcmode="lin" valueType="num">
                                      <p:cBhvr>
                                        <p:cTn id="8" dur="2000" fill="hold"/>
                                        <p:tgtEl>
                                          <p:spTgt spid="13"/>
                                        </p:tgtEl>
                                        <p:attrNameLst>
                                          <p:attrName>ppt_h</p:attrName>
                                        </p:attrNameLst>
                                      </p:cBhvr>
                                      <p:tavLst>
                                        <p:tav tm="0">
                                          <p:val>
                                            <p:fltVal val="0"/>
                                          </p:val>
                                        </p:tav>
                                        <p:tav tm="100000">
                                          <p:val>
                                            <p:strVal val="#ppt_h"/>
                                          </p:val>
                                        </p:tav>
                                      </p:tavLst>
                                    </p:anim>
                                    <p:animEffect transition="in" filter="fade">
                                      <p:cBhvr>
                                        <p:cTn id="9" dur="20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2000" fill="hold"/>
                                        <p:tgtEl>
                                          <p:spTgt spid="12"/>
                                        </p:tgtEl>
                                        <p:attrNameLst>
                                          <p:attrName>ppt_w</p:attrName>
                                        </p:attrNameLst>
                                      </p:cBhvr>
                                      <p:tavLst>
                                        <p:tav tm="0">
                                          <p:val>
                                            <p:fltVal val="0"/>
                                          </p:val>
                                        </p:tav>
                                        <p:tav tm="100000">
                                          <p:val>
                                            <p:strVal val="#ppt_w"/>
                                          </p:val>
                                        </p:tav>
                                      </p:tavLst>
                                    </p:anim>
                                    <p:anim calcmode="lin" valueType="num">
                                      <p:cBhvr>
                                        <p:cTn id="13" dur="2000" fill="hold"/>
                                        <p:tgtEl>
                                          <p:spTgt spid="12"/>
                                        </p:tgtEl>
                                        <p:attrNameLst>
                                          <p:attrName>ppt_h</p:attrName>
                                        </p:attrNameLst>
                                      </p:cBhvr>
                                      <p:tavLst>
                                        <p:tav tm="0">
                                          <p:val>
                                            <p:fltVal val="0"/>
                                          </p:val>
                                        </p:tav>
                                        <p:tav tm="100000">
                                          <p:val>
                                            <p:strVal val="#ppt_h"/>
                                          </p:val>
                                        </p:tav>
                                      </p:tavLst>
                                    </p:anim>
                                    <p:animEffect transition="in" filter="fade">
                                      <p:cBhvr>
                                        <p:cTn id="1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0" y="1744656"/>
            <a:ext cx="5884504" cy="4418019"/>
          </a:xfrm>
          <a:prstGeom prst="rect">
            <a:avLst/>
          </a:prstGeom>
        </p:spPr>
      </p:pic>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Quand les grands boivent, les petits trinquent</a:t>
            </a:r>
            <a:endParaRPr lang="fr-FR" sz="2400" b="1" dirty="0">
              <a:latin typeface="Baskerville Old Face" panose="02020602080505020303" pitchFamily="18" charset="0"/>
            </a:endParaRP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5828" y="1693875"/>
            <a:ext cx="4812225" cy="4011599"/>
          </a:xfrm>
          <a:prstGeom prst="rect">
            <a:avLst/>
          </a:prstGeom>
        </p:spPr>
      </p:pic>
      <p:sp>
        <p:nvSpPr>
          <p:cNvPr id="10" name="Rectangle 9"/>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III. Les raisons de ces problèmes </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962026" y="615023"/>
            <a:ext cx="10382250" cy="77562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Qui émet le plus de CO2 actuellement et qui a contribué le plus aux émissions de CO2 ?</a:t>
            </a:r>
            <a:endParaRPr lang="en-GB"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7979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Quand les grands boivent, les petits trinquent</a:t>
            </a:r>
            <a:endParaRPr lang="fr-FR" sz="2400" b="1" dirty="0">
              <a:latin typeface="Baskerville Old Face" panose="02020602080505020303" pitchFamily="18" charset="0"/>
            </a:endParaRPr>
          </a:p>
        </p:txBody>
      </p:sp>
      <p:sp>
        <p:nvSpPr>
          <p:cNvPr id="10" name="Rectangle 9"/>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III. Les raisons de ces problèmes </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6372224" y="615023"/>
            <a:ext cx="4972051" cy="77562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Quels sont les pays les plus vulnérables au changement climatique ?</a:t>
            </a:r>
            <a:endParaRPr lang="en-GB"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3209" y="1676400"/>
            <a:ext cx="5450900" cy="4226682"/>
          </a:xfrm>
          <a:prstGeom prst="rect">
            <a:avLst/>
          </a:prstGeom>
        </p:spPr>
      </p:pic>
      <p:pic>
        <p:nvPicPr>
          <p:cNvPr id="13" name="Image 12"/>
          <p:cNvPicPr>
            <a:picLocks noChangeAspect="1"/>
          </p:cNvPicPr>
          <p:nvPr/>
        </p:nvPicPr>
        <p:blipFill>
          <a:blip r:embed="rId3"/>
          <a:stretch>
            <a:fillRect/>
          </a:stretch>
        </p:blipFill>
        <p:spPr>
          <a:xfrm>
            <a:off x="0" y="1744656"/>
            <a:ext cx="5884504" cy="4418019"/>
          </a:xfrm>
          <a:prstGeom prst="rect">
            <a:avLst/>
          </a:prstGeom>
        </p:spPr>
      </p:pic>
      <p:sp>
        <p:nvSpPr>
          <p:cNvPr id="14" name="Rectangle 13"/>
          <p:cNvSpPr/>
          <p:nvPr/>
        </p:nvSpPr>
        <p:spPr>
          <a:xfrm>
            <a:off x="238124" y="615023"/>
            <a:ext cx="4972051" cy="77562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Quels sont les pays qui émettent plus de CO2 ?</a:t>
            </a:r>
            <a:endParaRPr lang="en-GB"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588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phique 3"/>
          <p:cNvGraphicFramePr>
            <a:graphicFrameLocks/>
          </p:cNvGraphicFramePr>
          <p:nvPr>
            <p:extLst/>
          </p:nvPr>
        </p:nvGraphicFramePr>
        <p:xfrm>
          <a:off x="2416629" y="1587273"/>
          <a:ext cx="7021286" cy="4242027"/>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Connecteur droit 5"/>
          <p:cNvCxnSpPr/>
          <p:nvPr/>
        </p:nvCxnSpPr>
        <p:spPr>
          <a:xfrm>
            <a:off x="3090041" y="4966138"/>
            <a:ext cx="2037131" cy="210019"/>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a:endCxn id="16" idx="3"/>
          </p:cNvCxnSpPr>
          <p:nvPr/>
        </p:nvCxnSpPr>
        <p:spPr>
          <a:xfrm flipH="1" flipV="1">
            <a:off x="5602546" y="1092123"/>
            <a:ext cx="673070" cy="644150"/>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5143500" y="4914899"/>
            <a:ext cx="1387928" cy="584775"/>
          </a:xfrm>
          <a:prstGeom prst="rect">
            <a:avLst/>
          </a:prstGeom>
          <a:noFill/>
        </p:spPr>
        <p:txBody>
          <a:bodyPr wrap="square" rtlCol="0">
            <a:spAutoFit/>
          </a:bodyPr>
          <a:lstStyle/>
          <a:p>
            <a:r>
              <a:rPr lang="fr-FR"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67 %</a:t>
            </a:r>
            <a:endPar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0" name="ZoneTexte 9"/>
          <p:cNvSpPr txBox="1"/>
          <p:nvPr/>
        </p:nvSpPr>
        <p:spPr>
          <a:xfrm rot="2126588">
            <a:off x="6716488" y="2977242"/>
            <a:ext cx="1387928" cy="584775"/>
          </a:xfrm>
          <a:prstGeom prst="rect">
            <a:avLst/>
          </a:prstGeom>
          <a:noFill/>
        </p:spPr>
        <p:txBody>
          <a:bodyPr wrap="square" rtlCol="0">
            <a:spAutoFit/>
          </a:bodyPr>
          <a:lstStyle/>
          <a:p>
            <a:r>
              <a:rPr lang="fr-FR" sz="3200" b="1" dirty="0">
                <a:solidFill>
                  <a:schemeClr val="bg1"/>
                </a:solidFill>
                <a:latin typeface="Tahoma" panose="020B0604030504040204" pitchFamily="34" charset="0"/>
                <a:ea typeface="Tahoma" panose="020B0604030504040204" pitchFamily="34" charset="0"/>
                <a:cs typeface="Tahoma" panose="020B0604030504040204" pitchFamily="34" charset="0"/>
              </a:rPr>
              <a:t>2</a:t>
            </a:r>
            <a:r>
              <a:rPr lang="fr-FR"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7 %</a:t>
            </a:r>
            <a:endPar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1" name="ZoneTexte 10"/>
          <p:cNvSpPr txBox="1"/>
          <p:nvPr/>
        </p:nvSpPr>
        <p:spPr>
          <a:xfrm rot="18069094">
            <a:off x="5627918" y="1790700"/>
            <a:ext cx="1387928" cy="584775"/>
          </a:xfrm>
          <a:prstGeom prst="rect">
            <a:avLst/>
          </a:prstGeom>
          <a:noFill/>
        </p:spPr>
        <p:txBody>
          <a:bodyPr wrap="square" rtlCol="0">
            <a:spAutoFit/>
          </a:bodyPr>
          <a:lstStyle/>
          <a:p>
            <a:r>
              <a:rPr lang="fr-FR" sz="3200" b="1" dirty="0">
                <a:solidFill>
                  <a:schemeClr val="bg1"/>
                </a:solidFill>
                <a:latin typeface="Tahoma" panose="020B0604030504040204" pitchFamily="34" charset="0"/>
                <a:ea typeface="Tahoma" panose="020B0604030504040204" pitchFamily="34" charset="0"/>
                <a:cs typeface="Tahoma" panose="020B0604030504040204" pitchFamily="34" charset="0"/>
              </a:rPr>
              <a:t>6</a:t>
            </a:r>
            <a:r>
              <a:rPr lang="fr-FR"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2" name="Connecteur droit 11"/>
          <p:cNvCxnSpPr/>
          <p:nvPr/>
        </p:nvCxnSpPr>
        <p:spPr>
          <a:xfrm flipV="1">
            <a:off x="7211223" y="2191407"/>
            <a:ext cx="1428280" cy="597590"/>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387366" y="738180"/>
            <a:ext cx="4215180" cy="707886"/>
          </a:xfrm>
          <a:prstGeom prst="rect">
            <a:avLst/>
          </a:prstGeom>
        </p:spPr>
        <p:txBody>
          <a:bodyPr wrap="square">
            <a:spAutoFit/>
          </a:bodyPr>
          <a:lstStyle/>
          <a:p>
            <a:pPr algn="ctr"/>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Le réchauffement climatique </a:t>
            </a:r>
            <a:r>
              <a:rPr lang="fr-FR" sz="20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n'existe pas</a:t>
            </a:r>
            <a:endParaRPr lang="fr-FR" sz="20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p:cNvSpPr/>
          <p:nvPr/>
        </p:nvSpPr>
        <p:spPr>
          <a:xfrm>
            <a:off x="8599715" y="1734235"/>
            <a:ext cx="3592285" cy="1015663"/>
          </a:xfrm>
          <a:prstGeom prst="rect">
            <a:avLst/>
          </a:prstGeom>
        </p:spPr>
        <p:txBody>
          <a:bodyPr wrap="square">
            <a:spAutoFit/>
          </a:bodyPr>
          <a:lstStyle/>
          <a:p>
            <a:pPr algn="ctr"/>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Le réchauffement climatique est </a:t>
            </a:r>
            <a:r>
              <a:rPr lang="fr-FR" sz="2000" b="1" dirty="0" smtClean="0">
                <a:solidFill>
                  <a:schemeClr val="accent2"/>
                </a:solidFill>
                <a:latin typeface="Tahoma" panose="020B0604030504040204" pitchFamily="34" charset="0"/>
                <a:ea typeface="Tahoma" panose="020B0604030504040204" pitchFamily="34" charset="0"/>
                <a:cs typeface="Tahoma" panose="020B0604030504040204" pitchFamily="34" charset="0"/>
              </a:rPr>
              <a:t>causé par des phénomènes naturels</a:t>
            </a:r>
            <a:endParaRPr lang="fr-FR" sz="2000" b="1" dirty="0">
              <a:solidFill>
                <a:schemeClr val="accent2"/>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angle 17"/>
          <p:cNvSpPr/>
          <p:nvPr/>
        </p:nvSpPr>
        <p:spPr>
          <a:xfrm>
            <a:off x="195943" y="4379465"/>
            <a:ext cx="3020786" cy="1323439"/>
          </a:xfrm>
          <a:prstGeom prst="rect">
            <a:avLst/>
          </a:prstGeom>
        </p:spPr>
        <p:txBody>
          <a:bodyPr wrap="square">
            <a:spAutoFit/>
          </a:bodyPr>
          <a:lstStyle/>
          <a:p>
            <a:pPr algn="ctr"/>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Le réchauffement climatique est </a:t>
            </a:r>
            <a:r>
              <a:rPr lang="fr-FR"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causé principalement par les activités humaines</a:t>
            </a:r>
            <a:endParaRPr lang="fr-FR"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1" name="Ellipse 20"/>
          <p:cNvSpPr/>
          <p:nvPr/>
        </p:nvSpPr>
        <p:spPr>
          <a:xfrm>
            <a:off x="4966138" y="4540470"/>
            <a:ext cx="1481959" cy="1324304"/>
          </a:xfrm>
          <a:prstGeom prst="ellipse">
            <a:avLst/>
          </a:prstGeom>
          <a:solidFill>
            <a:srgbClr val="FFFF00">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24" name="Rectangle 23"/>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III. Les raisons de ces problèmes </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9" name="Rectangle 28"/>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Individuel : une méconnaissance croissante du problème</a:t>
            </a:r>
            <a:endParaRPr lang="fr-FR" sz="2400" b="1" dirty="0">
              <a:latin typeface="Baskerville Old Face" panose="02020602080505020303" pitchFamily="18" charset="0"/>
            </a:endParaRPr>
          </a:p>
        </p:txBody>
      </p:sp>
      <p:sp>
        <p:nvSpPr>
          <p:cNvPr id="30" name="ZoneTexte 29"/>
          <p:cNvSpPr txBox="1"/>
          <p:nvPr/>
        </p:nvSpPr>
        <p:spPr>
          <a:xfrm>
            <a:off x="4193632" y="6164318"/>
            <a:ext cx="4099034" cy="338554"/>
          </a:xfrm>
          <a:prstGeom prst="rect">
            <a:avLst/>
          </a:prstGeom>
          <a:noFill/>
        </p:spPr>
        <p:txBody>
          <a:bodyPr wrap="square" rtlCol="0">
            <a:spAutoFit/>
          </a:bodyPr>
          <a:lstStyle/>
          <a:p>
            <a:r>
              <a:rPr lang="fr-FR" sz="1600" i="1" dirty="0" smtClean="0">
                <a:solidFill>
                  <a:schemeClr val="tx2">
                    <a:lumMod val="75000"/>
                  </a:schemeClr>
                </a:solidFill>
              </a:rPr>
              <a:t>Source : Word </a:t>
            </a:r>
            <a:r>
              <a:rPr lang="fr-FR" sz="1600" i="1" dirty="0" err="1" smtClean="0">
                <a:solidFill>
                  <a:schemeClr val="tx2">
                    <a:lumMod val="75000"/>
                  </a:schemeClr>
                </a:solidFill>
              </a:rPr>
              <a:t>Economic</a:t>
            </a:r>
            <a:r>
              <a:rPr lang="fr-FR" sz="1600" i="1" dirty="0" smtClean="0">
                <a:solidFill>
                  <a:schemeClr val="tx2">
                    <a:lumMod val="75000"/>
                  </a:schemeClr>
                </a:solidFill>
              </a:rPr>
              <a:t> Forum 2020</a:t>
            </a:r>
            <a:endParaRPr lang="en-GB" sz="1600" i="1" dirty="0">
              <a:solidFill>
                <a:schemeClr val="tx2">
                  <a:lumMod val="75000"/>
                </a:schemeClr>
              </a:solidFill>
            </a:endParaRPr>
          </a:p>
        </p:txBody>
      </p:sp>
    </p:spTree>
    <p:extLst>
      <p:ext uri="{BB962C8B-B14F-4D97-AF65-F5344CB8AC3E}">
        <p14:creationId xmlns:p14="http://schemas.microsoft.com/office/powerpoint/2010/main" val="409334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Rectangle 5"/>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III. Les raisons de ces problèmes </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Un manque de considération politique</a:t>
            </a:r>
            <a:endParaRPr lang="fr-FR" sz="2400" b="1" dirty="0">
              <a:latin typeface="Baskerville Old Face" panose="02020602080505020303" pitchFamily="18" charset="0"/>
            </a:endParaRPr>
          </a:p>
        </p:txBody>
      </p:sp>
      <p:pic>
        <p:nvPicPr>
          <p:cNvPr id="8" name="Image 7"/>
          <p:cNvPicPr>
            <a:picLocks noChangeAspect="1"/>
          </p:cNvPicPr>
          <p:nvPr/>
        </p:nvPicPr>
        <p:blipFill>
          <a:blip r:embed="rId2"/>
          <a:stretch>
            <a:fillRect/>
          </a:stretch>
        </p:blipFill>
        <p:spPr>
          <a:xfrm>
            <a:off x="0" y="913703"/>
            <a:ext cx="1356902" cy="1257243"/>
          </a:xfrm>
          <a:prstGeom prst="rect">
            <a:avLst/>
          </a:prstGeom>
        </p:spPr>
      </p:pic>
      <p:sp>
        <p:nvSpPr>
          <p:cNvPr id="9" name="Rectangle 8"/>
          <p:cNvSpPr/>
          <p:nvPr/>
        </p:nvSpPr>
        <p:spPr>
          <a:xfrm>
            <a:off x="1336431" y="907564"/>
            <a:ext cx="10855569" cy="1323439"/>
          </a:xfrm>
          <a:prstGeom prst="rect">
            <a:avLst/>
          </a:prstGeom>
          <a:solidFill>
            <a:schemeClr val="tx2">
              <a:lumMod val="20000"/>
              <a:lumOff val="80000"/>
            </a:schemeClr>
          </a:solidFill>
        </p:spPr>
        <p:txBody>
          <a:bodyPr wrap="square">
            <a:spAutoFit/>
          </a:bodyPr>
          <a:lstStyle/>
          <a:p>
            <a:pPr algn="ctr"/>
            <a:r>
              <a:rPr lang="fr-FR" sz="2000" b="1" dirty="0" smtClean="0">
                <a:latin typeface="Tahoma" panose="020B0604030504040204" pitchFamily="34" charset="0"/>
                <a:ea typeface="Tahoma" panose="020B0604030504040204" pitchFamily="34" charset="0"/>
                <a:cs typeface="Tahoma" panose="020B0604030504040204" pitchFamily="34" charset="0"/>
              </a:rPr>
              <a:t>Ronald </a:t>
            </a:r>
            <a:r>
              <a:rPr lang="fr-FR" sz="2000" b="1" dirty="0">
                <a:latin typeface="Tahoma" panose="020B0604030504040204" pitchFamily="34" charset="0"/>
                <a:ea typeface="Tahoma" panose="020B0604030504040204" pitchFamily="34" charset="0"/>
                <a:cs typeface="Tahoma" panose="020B0604030504040204" pitchFamily="34" charset="0"/>
              </a:rPr>
              <a:t>Reagan </a:t>
            </a:r>
            <a:r>
              <a:rPr lang="fr-FR" sz="2000" dirty="0" smtClean="0">
                <a:latin typeface="Tahoma" panose="020B0604030504040204" pitchFamily="34" charset="0"/>
                <a:ea typeface="Tahoma" panose="020B0604030504040204" pitchFamily="34" charset="0"/>
                <a:cs typeface="Tahoma" panose="020B0604030504040204" pitchFamily="34" charset="0"/>
              </a:rPr>
              <a:t>/ discours </a:t>
            </a:r>
            <a:r>
              <a:rPr lang="fr-FR" sz="2000" dirty="0">
                <a:latin typeface="Tahoma" panose="020B0604030504040204" pitchFamily="34" charset="0"/>
                <a:ea typeface="Tahoma" panose="020B0604030504040204" pitchFamily="34" charset="0"/>
                <a:cs typeface="Tahoma" panose="020B0604030504040204" pitchFamily="34" charset="0"/>
              </a:rPr>
              <a:t>à l'université de Caroline du Sud en 1983 : </a:t>
            </a:r>
            <a:endParaRPr lang="fr-FR" sz="2000" dirty="0" smtClean="0">
              <a:latin typeface="Tahoma" panose="020B0604030504040204" pitchFamily="34" charset="0"/>
              <a:ea typeface="Tahoma" panose="020B0604030504040204" pitchFamily="34" charset="0"/>
              <a:cs typeface="Tahoma" panose="020B0604030504040204" pitchFamily="34" charset="0"/>
            </a:endParaRPr>
          </a:p>
          <a:p>
            <a:pPr algn="ctr"/>
            <a:r>
              <a:rPr lang="fr-FR" sz="2200" i="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fr-FR" sz="2200" i="1" dirty="0">
                <a:solidFill>
                  <a:srgbClr val="C00000"/>
                </a:solidFill>
                <a:latin typeface="Tahoma" panose="020B0604030504040204" pitchFamily="34" charset="0"/>
                <a:ea typeface="Tahoma" panose="020B0604030504040204" pitchFamily="34" charset="0"/>
                <a:cs typeface="Tahoma" panose="020B0604030504040204" pitchFamily="34" charset="0"/>
              </a:rPr>
              <a:t>Il n'y a pas de limite à la croissance, car il n'y a pas de limite à l'intelligence humaine, à son imagination et à ses </a:t>
            </a:r>
            <a:r>
              <a:rPr lang="fr-FR" sz="2200" i="1" dirty="0" smtClean="0">
                <a:solidFill>
                  <a:srgbClr val="C00000"/>
                </a:solidFill>
                <a:latin typeface="Tahoma" panose="020B0604030504040204" pitchFamily="34" charset="0"/>
                <a:ea typeface="Tahoma" panose="020B0604030504040204" pitchFamily="34" charset="0"/>
                <a:cs typeface="Tahoma" panose="020B0604030504040204" pitchFamily="34" charset="0"/>
              </a:rPr>
              <a:t>prodiges »</a:t>
            </a:r>
          </a:p>
          <a:p>
            <a:pPr algn="ctr"/>
            <a:endParaRPr lang="en-GB" sz="1600" i="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10" name="Image 9"/>
          <p:cNvPicPr>
            <a:picLocks noChangeAspect="1"/>
          </p:cNvPicPr>
          <p:nvPr/>
        </p:nvPicPr>
        <p:blipFill>
          <a:blip r:embed="rId3"/>
          <a:stretch>
            <a:fillRect/>
          </a:stretch>
        </p:blipFill>
        <p:spPr>
          <a:xfrm>
            <a:off x="10960869" y="2616591"/>
            <a:ext cx="1231131" cy="1223890"/>
          </a:xfrm>
          <a:prstGeom prst="rect">
            <a:avLst/>
          </a:prstGeom>
        </p:spPr>
      </p:pic>
      <p:sp>
        <p:nvSpPr>
          <p:cNvPr id="11" name="Rectangle 10"/>
          <p:cNvSpPr/>
          <p:nvPr/>
        </p:nvSpPr>
        <p:spPr>
          <a:xfrm>
            <a:off x="0" y="2630658"/>
            <a:ext cx="10944666" cy="1200329"/>
          </a:xfrm>
          <a:prstGeom prst="rect">
            <a:avLst/>
          </a:prstGeom>
          <a:solidFill>
            <a:schemeClr val="tx2">
              <a:lumMod val="20000"/>
              <a:lumOff val="80000"/>
            </a:schemeClr>
          </a:solidFill>
        </p:spPr>
        <p:txBody>
          <a:bodyPr wrap="square">
            <a:spAutoFit/>
          </a:bodyPr>
          <a:lstStyle/>
          <a:p>
            <a:pPr algn="ctr"/>
            <a:r>
              <a:rPr lang="fr-FR" sz="2400" b="1" dirty="0" smtClean="0"/>
              <a:t>George </a:t>
            </a:r>
            <a:r>
              <a:rPr lang="fr-FR" sz="2400" b="1" dirty="0"/>
              <a:t>Bush </a:t>
            </a:r>
            <a:r>
              <a:rPr lang="fr-FR" sz="2400" b="1" dirty="0" smtClean="0"/>
              <a:t>père,</a:t>
            </a:r>
            <a:r>
              <a:rPr lang="fr-FR" sz="2400" dirty="0" smtClean="0"/>
              <a:t> au Sommet de la Terre en 1992, déclare</a:t>
            </a:r>
          </a:p>
          <a:p>
            <a:pPr algn="ctr"/>
            <a:r>
              <a:rPr lang="fr-FR" sz="2400" dirty="0" smtClean="0"/>
              <a:t>  </a:t>
            </a:r>
          </a:p>
          <a:p>
            <a:pPr algn="ctr"/>
            <a:r>
              <a:rPr lang="fr-FR" sz="2400" i="1" dirty="0" smtClean="0">
                <a:solidFill>
                  <a:srgbClr val="C00000"/>
                </a:solidFill>
              </a:rPr>
              <a:t>« </a:t>
            </a:r>
            <a:r>
              <a:rPr lang="fr-FR" sz="2400" i="1" dirty="0">
                <a:solidFill>
                  <a:srgbClr val="C00000"/>
                </a:solidFill>
              </a:rPr>
              <a:t>Le mode de vie des Américains n'est pas négociable ». </a:t>
            </a:r>
            <a:endParaRPr lang="fr-FR" sz="2400" i="1" dirty="0" smtClean="0">
              <a:solidFill>
                <a:srgbClr val="C00000"/>
              </a:solidFill>
            </a:endParaRPr>
          </a:p>
        </p:txBody>
      </p:sp>
      <p:pic>
        <p:nvPicPr>
          <p:cNvPr id="12" name="Image 11"/>
          <p:cNvPicPr>
            <a:picLocks noChangeAspect="1"/>
          </p:cNvPicPr>
          <p:nvPr/>
        </p:nvPicPr>
        <p:blipFill>
          <a:blip r:embed="rId4"/>
          <a:stretch>
            <a:fillRect/>
          </a:stretch>
        </p:blipFill>
        <p:spPr>
          <a:xfrm>
            <a:off x="-1" y="4557932"/>
            <a:ext cx="2234173" cy="1406769"/>
          </a:xfrm>
          <a:prstGeom prst="rect">
            <a:avLst/>
          </a:prstGeom>
        </p:spPr>
      </p:pic>
      <p:sp>
        <p:nvSpPr>
          <p:cNvPr id="14" name="Rectangle 13"/>
          <p:cNvSpPr/>
          <p:nvPr/>
        </p:nvSpPr>
        <p:spPr>
          <a:xfrm>
            <a:off x="2222695" y="4529796"/>
            <a:ext cx="9969304" cy="1477328"/>
          </a:xfrm>
          <a:prstGeom prst="rect">
            <a:avLst/>
          </a:prstGeom>
          <a:solidFill>
            <a:schemeClr val="tx2">
              <a:lumMod val="20000"/>
              <a:lumOff val="80000"/>
            </a:schemeClr>
          </a:solidFill>
        </p:spPr>
        <p:txBody>
          <a:bodyPr wrap="square">
            <a:spAutoFit/>
          </a:bodyPr>
          <a:lstStyle/>
          <a:p>
            <a:pPr algn="ctr"/>
            <a:r>
              <a:rPr lang="fr-FR" sz="2400" b="1" i="1" dirty="0" smtClean="0"/>
              <a:t>Emmanuel Macron </a:t>
            </a:r>
            <a:r>
              <a:rPr lang="fr-FR" sz="2400" i="1" dirty="0" smtClean="0"/>
              <a:t>2020, conférence sur la 5G</a:t>
            </a:r>
            <a:endParaRPr lang="en-GB" sz="2400" dirty="0"/>
          </a:p>
          <a:p>
            <a:pPr algn="ctr"/>
            <a:r>
              <a:rPr lang="fr-FR" sz="2200" i="1" dirty="0" smtClean="0">
                <a:solidFill>
                  <a:srgbClr val="C00000"/>
                </a:solidFill>
              </a:rPr>
              <a:t>«J’entends </a:t>
            </a:r>
            <a:r>
              <a:rPr lang="fr-FR" sz="2200" i="1" dirty="0">
                <a:solidFill>
                  <a:srgbClr val="C00000"/>
                </a:solidFill>
              </a:rPr>
              <a:t>beaucoup de voix qui s’élèvent pour nous expliquer qu’il faudrait relever la complexité des problèmes contemporains en revenant à la lampe à huile ! Je ne crois pas que le modèle amish permette de régler les défis de l’écologie </a:t>
            </a:r>
            <a:r>
              <a:rPr lang="fr-FR" sz="2200" i="1" dirty="0" smtClean="0">
                <a:solidFill>
                  <a:srgbClr val="C00000"/>
                </a:solidFill>
              </a:rPr>
              <a:t>contemporaine »</a:t>
            </a:r>
            <a:endParaRPr lang="en-GB" sz="2200" dirty="0"/>
          </a:p>
        </p:txBody>
      </p:sp>
    </p:spTree>
    <p:extLst>
      <p:ext uri="{BB962C8B-B14F-4D97-AF65-F5344CB8AC3E}">
        <p14:creationId xmlns:p14="http://schemas.microsoft.com/office/powerpoint/2010/main" val="2630989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10780"/>
            <a:ext cx="6960795" cy="5819682"/>
          </a:xfrm>
          <a:prstGeom prst="rect">
            <a:avLst/>
          </a:prstGeom>
        </p:spPr>
      </p:pic>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Rectangle 5"/>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III. Les raisons de ces problèmes </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grandes entreprises responsables ?</a:t>
            </a:r>
            <a:endParaRPr lang="fr-FR" sz="2400" b="1" dirty="0">
              <a:latin typeface="Baskerville Old Face" panose="02020602080505020303" pitchFamily="18" charset="0"/>
            </a:endParaRPr>
          </a:p>
        </p:txBody>
      </p:sp>
      <p:sp>
        <p:nvSpPr>
          <p:cNvPr id="2" name="ZoneTexte 1"/>
          <p:cNvSpPr txBox="1"/>
          <p:nvPr/>
        </p:nvSpPr>
        <p:spPr>
          <a:xfrm>
            <a:off x="6860622" y="588324"/>
            <a:ext cx="5331378" cy="2251065"/>
          </a:xfrm>
          <a:prstGeom prst="rect">
            <a:avLst/>
          </a:prstGeom>
          <a:noFill/>
        </p:spPr>
        <p:txBody>
          <a:bodyPr wrap="square" rtlCol="0">
            <a:spAutoFit/>
          </a:bodyPr>
          <a:lstStyle/>
          <a:p>
            <a:pPr algn="ctr">
              <a:lnSpc>
                <a:spcPct val="150000"/>
              </a:lnSpc>
            </a:pPr>
            <a:r>
              <a:rPr lang="fr-FR" sz="2400" b="1" dirty="0" smtClean="0"/>
              <a:t>Les 20 plus grandes entreprises mondiales sont responsables de 1/3 des émissions de gaz à effets de serre sur terre.  </a:t>
            </a:r>
            <a:r>
              <a:rPr lang="fr-FR" sz="1400" b="1" i="1" dirty="0" smtClean="0"/>
              <a:t>(1965 à 2017)</a:t>
            </a:r>
            <a:endParaRPr lang="en-GB" sz="1400" b="1" i="1" dirty="0"/>
          </a:p>
        </p:txBody>
      </p:sp>
      <p:pic>
        <p:nvPicPr>
          <p:cNvPr id="3" name="Image 2"/>
          <p:cNvPicPr>
            <a:picLocks noChangeAspect="1"/>
          </p:cNvPicPr>
          <p:nvPr/>
        </p:nvPicPr>
        <p:blipFill rotWithShape="1">
          <a:blip r:embed="rId3"/>
          <a:srcRect l="2175" t="6063" r="5383"/>
          <a:stretch/>
        </p:blipFill>
        <p:spPr>
          <a:xfrm>
            <a:off x="7088851" y="2921577"/>
            <a:ext cx="5103149" cy="33385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9" name="Connecteur droit 8"/>
          <p:cNvCxnSpPr/>
          <p:nvPr/>
        </p:nvCxnSpPr>
        <p:spPr>
          <a:xfrm flipV="1">
            <a:off x="6035040" y="2897945"/>
            <a:ext cx="1026942" cy="998806"/>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6063175" y="4965895"/>
            <a:ext cx="998807" cy="1294228"/>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5" name="Rectangle à coins arrondis 14"/>
          <p:cNvSpPr/>
          <p:nvPr/>
        </p:nvSpPr>
        <p:spPr>
          <a:xfrm>
            <a:off x="7076049" y="2926081"/>
            <a:ext cx="1758462" cy="3137094"/>
          </a:xfrm>
          <a:prstGeom prst="roundRect">
            <a:avLst/>
          </a:prstGeom>
          <a:solidFill>
            <a:srgbClr val="FFFF00">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Image 15"/>
          <p:cNvPicPr>
            <a:picLocks noChangeAspect="1"/>
          </p:cNvPicPr>
          <p:nvPr/>
        </p:nvPicPr>
        <p:blipFill>
          <a:blip r:embed="rId4"/>
          <a:stretch>
            <a:fillRect/>
          </a:stretch>
        </p:blipFill>
        <p:spPr>
          <a:xfrm>
            <a:off x="9973408" y="4557932"/>
            <a:ext cx="1962443" cy="1308295"/>
          </a:xfrm>
          <a:prstGeom prst="rect">
            <a:avLst/>
          </a:prstGeom>
          <a:ln>
            <a:noFill/>
          </a:ln>
          <a:effectLst>
            <a:softEdge rad="112500"/>
          </a:effectLst>
        </p:spPr>
      </p:pic>
    </p:spTree>
    <p:extLst>
      <p:ext uri="{BB962C8B-B14F-4D97-AF65-F5344CB8AC3E}">
        <p14:creationId xmlns:p14="http://schemas.microsoft.com/office/powerpoint/2010/main" val="95743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p:cNvSpPr/>
          <p:nvPr/>
        </p:nvSpPr>
        <p:spPr>
          <a:xfrm>
            <a:off x="379980" y="878884"/>
            <a:ext cx="1856783" cy="591611"/>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1970’s</a:t>
            </a:r>
            <a:endParaRPr lang="en-GB" sz="24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 name="Ellipse 5"/>
          <p:cNvSpPr/>
          <p:nvPr/>
        </p:nvSpPr>
        <p:spPr>
          <a:xfrm>
            <a:off x="3905972" y="878884"/>
            <a:ext cx="1565221" cy="596343"/>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1980</a:t>
            </a:r>
            <a:endParaRPr lang="en-GB" sz="24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Image 7"/>
          <p:cNvPicPr>
            <a:picLocks noChangeAspect="1"/>
          </p:cNvPicPr>
          <p:nvPr/>
        </p:nvPicPr>
        <p:blipFill>
          <a:blip r:embed="rId5"/>
          <a:stretch>
            <a:fillRect/>
          </a:stretch>
        </p:blipFill>
        <p:spPr>
          <a:xfrm>
            <a:off x="1998535" y="4686922"/>
            <a:ext cx="5501391" cy="15179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Ellipse 8"/>
          <p:cNvSpPr/>
          <p:nvPr/>
        </p:nvSpPr>
        <p:spPr>
          <a:xfrm>
            <a:off x="7071857" y="878884"/>
            <a:ext cx="1565221" cy="596343"/>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1982</a:t>
            </a:r>
            <a:endParaRPr lang="en-GB" sz="24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1" name="Ellipse 10"/>
          <p:cNvSpPr/>
          <p:nvPr/>
        </p:nvSpPr>
        <p:spPr>
          <a:xfrm>
            <a:off x="9804412" y="878884"/>
            <a:ext cx="1856783" cy="591611"/>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1980-90</a:t>
            </a:r>
            <a:endParaRPr lang="en-GB" sz="24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à coins arrondis 12"/>
          <p:cNvSpPr/>
          <p:nvPr/>
        </p:nvSpPr>
        <p:spPr>
          <a:xfrm>
            <a:off x="56272" y="1885072"/>
            <a:ext cx="2504049" cy="2672861"/>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1600" b="1" dirty="0">
                <a:solidFill>
                  <a:prstClr val="black"/>
                </a:solidFill>
                <a:latin typeface="Tahoma" panose="020B0604030504040204" pitchFamily="34" charset="0"/>
                <a:ea typeface="Tahoma" panose="020B0604030504040204" pitchFamily="34" charset="0"/>
                <a:cs typeface="Tahoma" panose="020B0604030504040204" pitchFamily="34" charset="0"/>
              </a:rPr>
              <a:t>American Petroleum Institute forme </a:t>
            </a:r>
            <a:endParaRPr lang="fr-FR" sz="1600" b="1"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pPr lvl="0" algn="ctr"/>
            <a:r>
              <a:rPr lang="fr-FR" sz="16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fr-FR" sz="1600" b="1" dirty="0">
                <a:solidFill>
                  <a:prstClr val="black"/>
                </a:solidFill>
                <a:latin typeface="Tahoma" panose="020B0604030504040204" pitchFamily="34" charset="0"/>
                <a:ea typeface="Tahoma" panose="020B0604030504040204" pitchFamily="34" charset="0"/>
                <a:cs typeface="Tahoma" panose="020B0604030504040204" pitchFamily="34" charset="0"/>
              </a:rPr>
              <a:t>CO2 and </a:t>
            </a:r>
            <a:r>
              <a:rPr lang="fr-FR" sz="1600" b="1" dirty="0" err="1">
                <a:solidFill>
                  <a:prstClr val="black"/>
                </a:solidFill>
                <a:latin typeface="Tahoma" panose="020B0604030504040204" pitchFamily="34" charset="0"/>
                <a:ea typeface="Tahoma" panose="020B0604030504040204" pitchFamily="34" charset="0"/>
                <a:cs typeface="Tahoma" panose="020B0604030504040204" pitchFamily="34" charset="0"/>
              </a:rPr>
              <a:t>Climate</a:t>
            </a:r>
            <a:r>
              <a:rPr lang="fr-FR" sz="1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fr-FR" sz="1600" b="1" dirty="0" err="1">
                <a:solidFill>
                  <a:prstClr val="black"/>
                </a:solidFill>
                <a:latin typeface="Tahoma" panose="020B0604030504040204" pitchFamily="34" charset="0"/>
                <a:ea typeface="Tahoma" panose="020B0604030504040204" pitchFamily="34" charset="0"/>
                <a:cs typeface="Tahoma" panose="020B0604030504040204" pitchFamily="34" charset="0"/>
              </a:rPr>
              <a:t>Task</a:t>
            </a:r>
            <a:r>
              <a:rPr lang="fr-FR" sz="1600" b="1" dirty="0">
                <a:solidFill>
                  <a:prstClr val="black"/>
                </a:solidFill>
                <a:latin typeface="Tahoma" panose="020B0604030504040204" pitchFamily="34" charset="0"/>
                <a:ea typeface="Tahoma" panose="020B0604030504040204" pitchFamily="34" charset="0"/>
                <a:cs typeface="Tahoma" panose="020B0604030504040204" pitchFamily="34" charset="0"/>
              </a:rPr>
              <a:t> Force</a:t>
            </a:r>
            <a:r>
              <a:rPr lang="fr-FR"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fr-FR" sz="16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pPr lvl="0" algn="ctr"/>
            <a:endParaRPr lang="fr-FR" sz="16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lvl="0" algn="ctr"/>
            <a:r>
              <a:rPr lang="fr-FR"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Obj</a:t>
            </a:r>
            <a:r>
              <a:rPr lang="fr-FR"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fr-FR" sz="1600" dirty="0">
                <a:solidFill>
                  <a:prstClr val="black"/>
                </a:solidFill>
                <a:latin typeface="Tahoma" panose="020B0604030504040204" pitchFamily="34" charset="0"/>
                <a:ea typeface="Tahoma" panose="020B0604030504040204" pitchFamily="34" charset="0"/>
                <a:cs typeface="Tahoma" panose="020B0604030504040204" pitchFamily="34" charset="0"/>
              </a:rPr>
              <a:t>:surveiller et de discuter en privé des derniers développements de la science du </a:t>
            </a:r>
            <a:r>
              <a:rPr lang="fr-FR"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climat</a:t>
            </a:r>
            <a:endParaRPr lang="fr-FR" sz="16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à coins arrondis 13"/>
          <p:cNvSpPr/>
          <p:nvPr/>
        </p:nvSpPr>
        <p:spPr>
          <a:xfrm>
            <a:off x="2980007" y="2895603"/>
            <a:ext cx="3420793" cy="1634195"/>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a:t>
            </a:r>
            <a:r>
              <a:rPr lang="fr-FR" sz="16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CO2 </a:t>
            </a:r>
            <a:r>
              <a:rPr lang="fr-FR" sz="1600" b="1" dirty="0">
                <a:solidFill>
                  <a:prstClr val="black"/>
                </a:solidFill>
                <a:latin typeface="Tahoma" panose="020B0604030504040204" pitchFamily="34" charset="0"/>
                <a:ea typeface="Tahoma" panose="020B0604030504040204" pitchFamily="34" charset="0"/>
                <a:cs typeface="Tahoma" panose="020B0604030504040204" pitchFamily="34" charset="0"/>
              </a:rPr>
              <a:t>and </a:t>
            </a:r>
            <a:r>
              <a:rPr lang="fr-FR" sz="1600" b="1" dirty="0" err="1">
                <a:solidFill>
                  <a:prstClr val="black"/>
                </a:solidFill>
                <a:latin typeface="Tahoma" panose="020B0604030504040204" pitchFamily="34" charset="0"/>
                <a:ea typeface="Tahoma" panose="020B0604030504040204" pitchFamily="34" charset="0"/>
                <a:cs typeface="Tahoma" panose="020B0604030504040204" pitchFamily="34" charset="0"/>
              </a:rPr>
              <a:t>Climate</a:t>
            </a:r>
            <a:r>
              <a:rPr lang="fr-FR" sz="1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fr-FR" sz="1600" b="1" dirty="0" err="1">
                <a:solidFill>
                  <a:prstClr val="black"/>
                </a:solidFill>
                <a:latin typeface="Tahoma" panose="020B0604030504040204" pitchFamily="34" charset="0"/>
                <a:ea typeface="Tahoma" panose="020B0604030504040204" pitchFamily="34" charset="0"/>
                <a:cs typeface="Tahoma" panose="020B0604030504040204" pitchFamily="34" charset="0"/>
              </a:rPr>
              <a:t>Task</a:t>
            </a:r>
            <a:r>
              <a:rPr lang="fr-FR" sz="1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fr-FR" sz="16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Force’</a:t>
            </a:r>
            <a:r>
              <a:rPr lang="fr-FR" sz="1600"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 </a:t>
            </a:r>
            <a:r>
              <a:rPr lang="fr-FR" sz="16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remet un</a:t>
            </a:r>
            <a:r>
              <a:rPr lang="fr-FR" sz="16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 rapport </a:t>
            </a:r>
            <a:r>
              <a:rPr lang="fr-FR" sz="16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confidentielle aux patrons de l’industrie </a:t>
            </a:r>
            <a:r>
              <a:rPr lang="fr-FR" sz="1600"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pétrolière sur </a:t>
            </a:r>
            <a:r>
              <a:rPr lang="fr-FR" sz="16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GES et climat </a:t>
            </a:r>
            <a:endParaRPr lang="en-GB" sz="16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à coins arrondis 14"/>
          <p:cNvSpPr/>
          <p:nvPr/>
        </p:nvSpPr>
        <p:spPr>
          <a:xfrm>
            <a:off x="6508653" y="1964789"/>
            <a:ext cx="2705686" cy="181707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Exxon sort un </a:t>
            </a:r>
            <a:r>
              <a:rPr lang="fr-FR" sz="16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rapport</a:t>
            </a:r>
            <a:r>
              <a:rPr lang="fr-FR" sz="16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 confidentiel sur CO2 et climat </a:t>
            </a:r>
            <a:r>
              <a:rPr lang="fr-FR" sz="16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très précis sur les prédictions climatiques </a:t>
            </a:r>
            <a:endParaRPr lang="en-GB" sz="16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à coins arrondis 16"/>
          <p:cNvSpPr/>
          <p:nvPr/>
        </p:nvSpPr>
        <p:spPr>
          <a:xfrm>
            <a:off x="9308123" y="3622432"/>
            <a:ext cx="2883877" cy="2778367"/>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Les grands groupes pétroliers forment une coalition </a:t>
            </a:r>
            <a:r>
              <a:rPr lang="fr-FR" sz="16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 Global </a:t>
            </a:r>
            <a:r>
              <a:rPr lang="fr-FR" sz="1600" b="1" dirty="0" err="1">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Climate</a:t>
            </a:r>
            <a:r>
              <a:rPr lang="fr-FR" sz="16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 Coalition »</a:t>
            </a:r>
            <a:r>
              <a:rPr lang="fr-FR" sz="16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 afin de </a:t>
            </a:r>
            <a:r>
              <a:rPr lang="fr-FR" sz="16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brouiller l’opinion publique à propos du réchauffement climatique </a:t>
            </a:r>
            <a:r>
              <a:rPr lang="fr-FR" sz="16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et de </a:t>
            </a:r>
            <a:r>
              <a:rPr lang="fr-FR" sz="16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restreindre toute action politique</a:t>
            </a:r>
            <a:endParaRPr lang="en-GB" sz="16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a:p>
            <a:pPr algn="ctr"/>
            <a:endParaRPr lang="en-GB" sz="16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angle 17"/>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9" name="Rectangle 18"/>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III. Les raisons de ces problèmes </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ectangle 19"/>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Baskerville Old Face" panose="02020602080505020303" pitchFamily="18" charset="0"/>
              </a:rPr>
              <a:t>Ils savaient mais ils n’ont rien </a:t>
            </a:r>
            <a:r>
              <a:rPr lang="fr-FR" sz="2400" b="1" dirty="0" smtClean="0">
                <a:latin typeface="Baskerville Old Face" panose="02020602080505020303" pitchFamily="18" charset="0"/>
              </a:rPr>
              <a:t>fait</a:t>
            </a:r>
            <a:endParaRPr lang="fr-FR" sz="2400" b="1" dirty="0">
              <a:latin typeface="Baskerville Old Face" panose="02020602080505020303" pitchFamily="18" charset="0"/>
            </a:endParaRPr>
          </a:p>
        </p:txBody>
      </p:sp>
      <p:cxnSp>
        <p:nvCxnSpPr>
          <p:cNvPr id="22" name="Connecteur droit 21"/>
          <p:cNvCxnSpPr>
            <a:stCxn id="4" idx="6"/>
            <a:endCxn id="6" idx="2"/>
          </p:cNvCxnSpPr>
          <p:nvPr/>
        </p:nvCxnSpPr>
        <p:spPr>
          <a:xfrm>
            <a:off x="2236763" y="1174690"/>
            <a:ext cx="1669209" cy="2366"/>
          </a:xfrm>
          <a:prstGeom prst="line">
            <a:avLst/>
          </a:prstGeom>
          <a:ln w="28575">
            <a:solidFill>
              <a:schemeClr val="bg2">
                <a:lumMod val="1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Connecteur droit 22"/>
          <p:cNvCxnSpPr>
            <a:stCxn id="6" idx="6"/>
            <a:endCxn id="9" idx="2"/>
          </p:cNvCxnSpPr>
          <p:nvPr/>
        </p:nvCxnSpPr>
        <p:spPr>
          <a:xfrm>
            <a:off x="5471193" y="1177056"/>
            <a:ext cx="1600664" cy="0"/>
          </a:xfrm>
          <a:prstGeom prst="line">
            <a:avLst/>
          </a:prstGeom>
          <a:ln w="28575">
            <a:solidFill>
              <a:schemeClr val="bg2">
                <a:lumMod val="1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Connecteur droit 26"/>
          <p:cNvCxnSpPr>
            <a:stCxn id="11" idx="2"/>
            <a:endCxn id="9" idx="6"/>
          </p:cNvCxnSpPr>
          <p:nvPr/>
        </p:nvCxnSpPr>
        <p:spPr>
          <a:xfrm flipH="1">
            <a:off x="8637078" y="1174690"/>
            <a:ext cx="1167334" cy="2366"/>
          </a:xfrm>
          <a:prstGeom prst="line">
            <a:avLst/>
          </a:prstGeom>
          <a:ln w="28575">
            <a:solidFill>
              <a:schemeClr val="bg2">
                <a:lumMod val="1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a:stCxn id="4" idx="4"/>
            <a:endCxn id="13" idx="0"/>
          </p:cNvCxnSpPr>
          <p:nvPr/>
        </p:nvCxnSpPr>
        <p:spPr>
          <a:xfrm flipH="1">
            <a:off x="1308297" y="1470495"/>
            <a:ext cx="75" cy="414577"/>
          </a:xfrm>
          <a:prstGeom prst="straightConnector1">
            <a:avLst/>
          </a:prstGeom>
          <a:ln w="57150">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a:stCxn id="6" idx="4"/>
            <a:endCxn id="14" idx="0"/>
          </p:cNvCxnSpPr>
          <p:nvPr/>
        </p:nvCxnSpPr>
        <p:spPr>
          <a:xfrm>
            <a:off x="4688583" y="1475227"/>
            <a:ext cx="1821" cy="1420376"/>
          </a:xfrm>
          <a:prstGeom prst="straightConnector1">
            <a:avLst/>
          </a:prstGeom>
          <a:ln w="57150">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eur droit avec flèche 36"/>
          <p:cNvCxnSpPr>
            <a:stCxn id="9" idx="4"/>
            <a:endCxn id="15" idx="0"/>
          </p:cNvCxnSpPr>
          <p:nvPr/>
        </p:nvCxnSpPr>
        <p:spPr>
          <a:xfrm>
            <a:off x="7854468" y="1475227"/>
            <a:ext cx="7028" cy="489562"/>
          </a:xfrm>
          <a:prstGeom prst="straightConnector1">
            <a:avLst/>
          </a:prstGeom>
          <a:ln w="57150">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a:stCxn id="11" idx="4"/>
            <a:endCxn id="17" idx="0"/>
          </p:cNvCxnSpPr>
          <p:nvPr/>
        </p:nvCxnSpPr>
        <p:spPr>
          <a:xfrm>
            <a:off x="10732804" y="1470495"/>
            <a:ext cx="17258" cy="2151937"/>
          </a:xfrm>
          <a:prstGeom prst="straightConnector1">
            <a:avLst/>
          </a:prstGeom>
          <a:ln w="57150">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5" name="448177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16967" y="1608667"/>
            <a:ext cx="9307642" cy="52493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4" name="Image 43"/>
          <p:cNvPicPr>
            <a:picLocks noChangeAspect="1"/>
          </p:cNvPicPr>
          <p:nvPr/>
        </p:nvPicPr>
        <p:blipFill>
          <a:blip r:embed="rId7"/>
          <a:stretch>
            <a:fillRect/>
          </a:stretch>
        </p:blipFill>
        <p:spPr>
          <a:xfrm>
            <a:off x="2455335" y="1553860"/>
            <a:ext cx="7078132" cy="4718755"/>
          </a:xfrm>
          <a:prstGeom prst="rect">
            <a:avLst/>
          </a:prstGeom>
          <a:ln>
            <a:noFill/>
          </a:ln>
          <a:effectLst>
            <a:softEdge rad="112500"/>
          </a:effectLst>
        </p:spPr>
      </p:pic>
      <p:sp>
        <p:nvSpPr>
          <p:cNvPr id="2" name="ZoneTexte 1"/>
          <p:cNvSpPr txBox="1"/>
          <p:nvPr/>
        </p:nvSpPr>
        <p:spPr>
          <a:xfrm>
            <a:off x="4622799" y="6214534"/>
            <a:ext cx="3234267" cy="307777"/>
          </a:xfrm>
          <a:prstGeom prst="rect">
            <a:avLst/>
          </a:prstGeom>
          <a:noFill/>
        </p:spPr>
        <p:txBody>
          <a:bodyPr wrap="square" rtlCol="0">
            <a:spAutoFit/>
          </a:bodyPr>
          <a:lstStyle/>
          <a:p>
            <a:r>
              <a:rPr lang="fr-FR" sz="1400" i="1" dirty="0" smtClean="0"/>
              <a:t>Bonneuil et al., 2021</a:t>
            </a:r>
            <a:endParaRPr lang="en-GB" sz="1400" i="1" dirty="0"/>
          </a:p>
        </p:txBody>
      </p:sp>
    </p:spTree>
    <p:extLst>
      <p:ext uri="{BB962C8B-B14F-4D97-AF65-F5344CB8AC3E}">
        <p14:creationId xmlns:p14="http://schemas.microsoft.com/office/powerpoint/2010/main" val="381698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4"/>
                                        </p:tgtEl>
                                      </p:cBhvr>
                                    </p:animEffect>
                                    <p:set>
                                      <p:cBhvr>
                                        <p:cTn id="7" dur="1" fill="hold">
                                          <p:stCondLst>
                                            <p:cond delay="499"/>
                                          </p:stCondLst>
                                        </p:cTn>
                                        <p:tgtEl>
                                          <p:spTgt spid="4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1000"/>
                                        <p:tgtEl>
                                          <p:spTgt spid="34"/>
                                        </p:tgtEl>
                                      </p:cBhvr>
                                    </p:animEffect>
                                    <p:anim calcmode="lin" valueType="num">
                                      <p:cBhvr>
                                        <p:cTn id="25" dur="1000" fill="hold"/>
                                        <p:tgtEl>
                                          <p:spTgt spid="34"/>
                                        </p:tgtEl>
                                        <p:attrNameLst>
                                          <p:attrName>ppt_x</p:attrName>
                                        </p:attrNameLst>
                                      </p:cBhvr>
                                      <p:tavLst>
                                        <p:tav tm="0">
                                          <p:val>
                                            <p:strVal val="#ppt_x"/>
                                          </p:val>
                                        </p:tav>
                                        <p:tav tm="100000">
                                          <p:val>
                                            <p:strVal val="#ppt_x"/>
                                          </p:val>
                                        </p:tav>
                                      </p:tavLst>
                                    </p:anim>
                                    <p:anim calcmode="lin" valueType="num">
                                      <p:cBhvr>
                                        <p:cTn id="26" dur="1000" fill="hold"/>
                                        <p:tgtEl>
                                          <p:spTgt spid="34"/>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1000"/>
                                        <p:tgtEl>
                                          <p:spTgt spid="37"/>
                                        </p:tgtEl>
                                      </p:cBhvr>
                                    </p:animEffect>
                                    <p:anim calcmode="lin" valueType="num">
                                      <p:cBhvr>
                                        <p:cTn id="42" dur="1000" fill="hold"/>
                                        <p:tgtEl>
                                          <p:spTgt spid="37"/>
                                        </p:tgtEl>
                                        <p:attrNameLst>
                                          <p:attrName>ppt_x</p:attrName>
                                        </p:attrNameLst>
                                      </p:cBhvr>
                                      <p:tavLst>
                                        <p:tav tm="0">
                                          <p:val>
                                            <p:strVal val="#ppt_x"/>
                                          </p:val>
                                        </p:tav>
                                        <p:tav tm="100000">
                                          <p:val>
                                            <p:strVal val="#ppt_x"/>
                                          </p:val>
                                        </p:tav>
                                      </p:tavLst>
                                    </p:anim>
                                    <p:anim calcmode="lin" valueType="num">
                                      <p:cBhvr>
                                        <p:cTn id="43" dur="1000" fill="hold"/>
                                        <p:tgtEl>
                                          <p:spTgt spid="37"/>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500"/>
                                        <p:tgtEl>
                                          <p:spTgt spid="45"/>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83317" fill="hold"/>
                                        <p:tgtEl>
                                          <p:spTgt spid="45"/>
                                        </p:tgtEl>
                                      </p:cBhvr>
                                    </p:cmd>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45"/>
                                        </p:tgtEl>
                                      </p:cBhvr>
                                    </p:animEffect>
                                    <p:set>
                                      <p:cBhvr>
                                        <p:cTn id="62" dur="1" fill="hold">
                                          <p:stCondLst>
                                            <p:cond delay="499"/>
                                          </p:stCondLst>
                                        </p:cTn>
                                        <p:tgtEl>
                                          <p:spTgt spid="45"/>
                                        </p:tgtEl>
                                        <p:attrNameLst>
                                          <p:attrName>style.visibility</p:attrName>
                                        </p:attrNameLst>
                                      </p:cBhvr>
                                      <p:to>
                                        <p:strVal val="hidden"/>
                                      </p:to>
                                    </p:set>
                                    <p:cmd type="call" cmd="stop">
                                      <p:cBhvr>
                                        <p:cTn id="63" dur="1">
                                          <p:stCondLst>
                                            <p:cond delay="499"/>
                                          </p:stCondLst>
                                        </p:cTn>
                                        <p:tgtEl>
                                          <p:spTgt spid="45"/>
                                        </p:tgtEl>
                                      </p:cBhvr>
                                    </p:cmd>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nodeType="click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fade">
                                      <p:cBhvr>
                                        <p:cTn id="68" dur="1000"/>
                                        <p:tgtEl>
                                          <p:spTgt spid="40"/>
                                        </p:tgtEl>
                                      </p:cBhvr>
                                    </p:animEffect>
                                    <p:anim calcmode="lin" valueType="num">
                                      <p:cBhvr>
                                        <p:cTn id="69" dur="1000" fill="hold"/>
                                        <p:tgtEl>
                                          <p:spTgt spid="40"/>
                                        </p:tgtEl>
                                        <p:attrNameLst>
                                          <p:attrName>ppt_x</p:attrName>
                                        </p:attrNameLst>
                                      </p:cBhvr>
                                      <p:tavLst>
                                        <p:tav tm="0">
                                          <p:val>
                                            <p:strVal val="#ppt_x"/>
                                          </p:val>
                                        </p:tav>
                                        <p:tav tm="100000">
                                          <p:val>
                                            <p:strVal val="#ppt_x"/>
                                          </p:val>
                                        </p:tav>
                                      </p:tavLst>
                                    </p:anim>
                                    <p:anim calcmode="lin" valueType="num">
                                      <p:cBhvr>
                                        <p:cTn id="70" dur="1000" fill="hold"/>
                                        <p:tgtEl>
                                          <p:spTgt spid="40"/>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1000"/>
                                        <p:tgtEl>
                                          <p:spTgt spid="17"/>
                                        </p:tgtEl>
                                      </p:cBhvr>
                                    </p:animEffect>
                                    <p:anim calcmode="lin" valueType="num">
                                      <p:cBhvr>
                                        <p:cTn id="74" dur="1000" fill="hold"/>
                                        <p:tgtEl>
                                          <p:spTgt spid="17"/>
                                        </p:tgtEl>
                                        <p:attrNameLst>
                                          <p:attrName>ppt_x</p:attrName>
                                        </p:attrNameLst>
                                      </p:cBhvr>
                                      <p:tavLst>
                                        <p:tav tm="0">
                                          <p:val>
                                            <p:strVal val="#ppt_x"/>
                                          </p:val>
                                        </p:tav>
                                        <p:tav tm="100000">
                                          <p:val>
                                            <p:strVal val="#ppt_x"/>
                                          </p:val>
                                        </p:tav>
                                      </p:tavLst>
                                    </p:anim>
                                    <p:anim calcmode="lin" valueType="num">
                                      <p:cBhvr>
                                        <p:cTn id="7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76" fill="hold" display="0">
                  <p:stCondLst>
                    <p:cond delay="indefinite"/>
                  </p:stCondLst>
                </p:cTn>
                <p:tgtEl>
                  <p:spTgt spid="45"/>
                </p:tgtEl>
              </p:cMediaNode>
            </p:video>
          </p:childTnLst>
        </p:cTn>
      </p:par>
    </p:tnLst>
    <p:bldLst>
      <p:bldP spid="13" grpId="0" animBg="1"/>
      <p:bldP spid="14" grpId="0" animBg="1"/>
      <p:bldP spid="15" grpId="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Ellipse 12"/>
          <p:cNvSpPr/>
          <p:nvPr/>
        </p:nvSpPr>
        <p:spPr>
          <a:xfrm>
            <a:off x="2081049" y="436178"/>
            <a:ext cx="7537666" cy="575967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Ellipse 6"/>
          <p:cNvSpPr/>
          <p:nvPr/>
        </p:nvSpPr>
        <p:spPr>
          <a:xfrm>
            <a:off x="3641835" y="1567793"/>
            <a:ext cx="4256688" cy="3398344"/>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Ellipse 5"/>
          <p:cNvSpPr/>
          <p:nvPr/>
        </p:nvSpPr>
        <p:spPr>
          <a:xfrm>
            <a:off x="4950373" y="2454165"/>
            <a:ext cx="1560786" cy="1534511"/>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Image 2"/>
          <p:cNvPicPr>
            <a:picLocks noChangeAspect="1"/>
          </p:cNvPicPr>
          <p:nvPr/>
        </p:nvPicPr>
        <p:blipFill rotWithShape="1">
          <a:blip r:embed="rId3">
            <a:clrChange>
              <a:clrFrom>
                <a:srgbClr val="FFFFFF"/>
              </a:clrFrom>
              <a:clrTo>
                <a:srgbClr val="FFFFFF">
                  <a:alpha val="0"/>
                </a:srgbClr>
              </a:clrTo>
            </a:clrChange>
          </a:blip>
          <a:srcRect l="38475" t="23149" r="40927" b="21678"/>
          <a:stretch/>
        </p:blipFill>
        <p:spPr>
          <a:xfrm>
            <a:off x="5486401" y="2648608"/>
            <a:ext cx="441434" cy="1182413"/>
          </a:xfrm>
          <a:prstGeom prst="rect">
            <a:avLst/>
          </a:prstGeom>
        </p:spPr>
      </p:pic>
      <p:pic>
        <p:nvPicPr>
          <p:cNvPr id="11" name="Image 10"/>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5547"/>
          <a:stretch/>
        </p:blipFill>
        <p:spPr>
          <a:xfrm>
            <a:off x="6517731" y="2337957"/>
            <a:ext cx="1301966" cy="1186091"/>
          </a:xfrm>
          <a:prstGeom prst="rect">
            <a:avLst/>
          </a:prstGeom>
        </p:spPr>
      </p:pic>
      <p:pic>
        <p:nvPicPr>
          <p:cNvPr id="12" name="Image 1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41486" y="2364827"/>
            <a:ext cx="1691245" cy="1347606"/>
          </a:xfrm>
          <a:prstGeom prst="rect">
            <a:avLst/>
          </a:prstGeom>
        </p:spPr>
      </p:pic>
      <p:sp>
        <p:nvSpPr>
          <p:cNvPr id="2" name="ZoneTexte 1"/>
          <p:cNvSpPr txBox="1"/>
          <p:nvPr/>
        </p:nvSpPr>
        <p:spPr>
          <a:xfrm>
            <a:off x="9875520" y="1381760"/>
            <a:ext cx="1686560" cy="3154710"/>
          </a:xfrm>
          <a:prstGeom prst="rect">
            <a:avLst/>
          </a:prstGeom>
          <a:noFill/>
        </p:spPr>
        <p:txBody>
          <a:bodyPr wrap="square" rtlCol="0">
            <a:spAutoFit/>
          </a:bodyPr>
          <a:lstStyle/>
          <a:p>
            <a:r>
              <a:rPr lang="fr-FR" sz="19900" b="1" dirty="0">
                <a:solidFill>
                  <a:schemeClr val="accent1">
                    <a:lumMod val="50000"/>
                  </a:schemeClr>
                </a:solidFill>
              </a:rPr>
              <a:t>?</a:t>
            </a:r>
            <a:endParaRPr lang="en-GB" sz="19900" b="1" dirty="0">
              <a:solidFill>
                <a:schemeClr val="accent1">
                  <a:lumMod val="50000"/>
                </a:schemeClr>
              </a:solidFill>
            </a:endParaRPr>
          </a:p>
        </p:txBody>
      </p:sp>
    </p:spTree>
    <p:extLst>
      <p:ext uri="{BB962C8B-B14F-4D97-AF65-F5344CB8AC3E}">
        <p14:creationId xmlns:p14="http://schemas.microsoft.com/office/powerpoint/2010/main" val="3233069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8" name="Rectangle 7"/>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III. Les raisons de ces problèmes </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problème au modèle de croissance ?</a:t>
            </a:r>
            <a:endParaRPr lang="fr-FR" sz="2400" b="1" dirty="0">
              <a:latin typeface="Baskerville Old Face" panose="02020602080505020303" pitchFamily="18" charset="0"/>
            </a:endParaRPr>
          </a:p>
        </p:txBody>
      </p:sp>
      <p:pic>
        <p:nvPicPr>
          <p:cNvPr id="13" name="Image 12"/>
          <p:cNvPicPr>
            <a:picLocks noChangeAspect="1"/>
          </p:cNvPicPr>
          <p:nvPr/>
        </p:nvPicPr>
        <p:blipFill>
          <a:blip r:embed="rId2"/>
          <a:stretch>
            <a:fillRect/>
          </a:stretch>
        </p:blipFill>
        <p:spPr>
          <a:xfrm>
            <a:off x="2218100" y="768196"/>
            <a:ext cx="7843305" cy="5490313"/>
          </a:xfrm>
          <a:prstGeom prst="rect">
            <a:avLst/>
          </a:prstGeom>
          <a:ln>
            <a:noFill/>
          </a:ln>
          <a:effectLst>
            <a:softEdge rad="112500"/>
          </a:effectLst>
        </p:spPr>
      </p:pic>
    </p:spTree>
    <p:extLst>
      <p:ext uri="{BB962C8B-B14F-4D97-AF65-F5344CB8AC3E}">
        <p14:creationId xmlns:p14="http://schemas.microsoft.com/office/powerpoint/2010/main" val="273840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 y="547967"/>
            <a:ext cx="2153265" cy="1641136"/>
          </a:xfrm>
          <a:prstGeom prst="rect">
            <a:avLst/>
          </a:prstGeom>
        </p:spPr>
      </p:pic>
      <p:sp>
        <p:nvSpPr>
          <p:cNvPr id="5" name="Rectangle 4"/>
          <p:cNvSpPr/>
          <p:nvPr/>
        </p:nvSpPr>
        <p:spPr>
          <a:xfrm>
            <a:off x="2430231" y="822476"/>
            <a:ext cx="3539752" cy="707886"/>
          </a:xfrm>
          <a:prstGeom prst="rect">
            <a:avLst/>
          </a:prstGeom>
        </p:spPr>
        <p:txBody>
          <a:bodyPr wrap="none">
            <a:spAutoFit/>
          </a:bodyPr>
          <a:lstStyle/>
          <a:p>
            <a:r>
              <a:rPr lang="fr-FR" sz="4000" b="1" u="sng" dirty="0">
                <a:latin typeface="Baskerville Old Face" panose="02020602080505020303" pitchFamily="18" charset="0"/>
              </a:rPr>
              <a:t>Dennis </a:t>
            </a:r>
            <a:r>
              <a:rPr lang="fr-FR" sz="4000" b="1" u="sng" dirty="0" err="1" smtClean="0">
                <a:latin typeface="Baskerville Old Face" panose="02020602080505020303" pitchFamily="18" charset="0"/>
              </a:rPr>
              <a:t>Meadow</a:t>
            </a:r>
            <a:endParaRPr lang="fr-FR" sz="4000" b="1" u="sng" dirty="0">
              <a:latin typeface="Baskerville Old Face" panose="02020602080505020303" pitchFamily="18" charset="0"/>
            </a:endParaRPr>
          </a:p>
        </p:txBody>
      </p:sp>
      <p:sp>
        <p:nvSpPr>
          <p:cNvPr id="6" name="ZoneTexte 5"/>
          <p:cNvSpPr txBox="1"/>
          <p:nvPr/>
        </p:nvSpPr>
        <p:spPr>
          <a:xfrm>
            <a:off x="2097741" y="1767754"/>
            <a:ext cx="10094259" cy="258532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fr-FR" dirty="0" smtClean="0">
                <a:latin typeface="Tahoma" panose="020B0604030504040204" pitchFamily="34" charset="0"/>
                <a:ea typeface="Tahoma" panose="020B0604030504040204" pitchFamily="34" charset="0"/>
                <a:cs typeface="Tahoma" panose="020B0604030504040204" pitchFamily="34" charset="0"/>
              </a:rPr>
              <a:t>Auteur principal du rapport </a:t>
            </a:r>
            <a:r>
              <a:rPr lang="fr-FR" b="1" i="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Les limites à la croissance » </a:t>
            </a:r>
            <a:r>
              <a:rPr lang="fr-FR" dirty="0" smtClean="0">
                <a:latin typeface="Tahoma" panose="020B0604030504040204" pitchFamily="34" charset="0"/>
                <a:ea typeface="Tahoma" panose="020B0604030504040204" pitchFamily="34" charset="0"/>
                <a:cs typeface="Tahoma" panose="020B0604030504040204" pitchFamily="34" charset="0"/>
              </a:rPr>
              <a:t>en 1972 délivré au Club de Rome</a:t>
            </a:r>
          </a:p>
          <a:p>
            <a:pPr marL="285750" indent="-285750">
              <a:lnSpc>
                <a:spcPct val="150000"/>
              </a:lnSpc>
              <a:buFont typeface="Arial" panose="020B0604020202020204" pitchFamily="34" charset="0"/>
              <a:buChar char="•"/>
            </a:pPr>
            <a:endParaRPr lang="fr-FR" dirty="0" smtClean="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Arial" panose="020B0604020202020204" pitchFamily="34" charset="0"/>
              <a:buChar char="•"/>
            </a:pPr>
            <a:r>
              <a:rPr lang="fr-FR" dirty="0" smtClean="0">
                <a:latin typeface="Tahoma" panose="020B0604030504040204" pitchFamily="34" charset="0"/>
                <a:ea typeface="Tahoma" panose="020B0604030504040204" pitchFamily="34" charset="0"/>
                <a:cs typeface="Tahoma" panose="020B0604030504040204" pitchFamily="34" charset="0"/>
              </a:rPr>
              <a:t>Rapport qui annonce que l’idée d’une </a:t>
            </a:r>
            <a:r>
              <a:rPr lang="fr-FR" b="1" dirty="0" smtClean="0">
                <a:latin typeface="Tahoma" panose="020B0604030504040204" pitchFamily="34" charset="0"/>
                <a:ea typeface="Tahoma" panose="020B0604030504040204" pitchFamily="34" charset="0"/>
                <a:cs typeface="Tahoma" panose="020B0604030504040204" pitchFamily="34" charset="0"/>
              </a:rPr>
              <a:t>croissance perpétuelle et frénétique de la démographie et de la consommation dans un monde fini et aux ressources limitées amènera à un effondrement</a:t>
            </a:r>
          </a:p>
        </p:txBody>
      </p:sp>
      <p:sp>
        <p:nvSpPr>
          <p:cNvPr id="7" name="Rectangle 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8" name="Rectangle 7"/>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III. Les raisons de ces problèmes </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Une croissance infinie dans un monde fini</a:t>
            </a:r>
            <a:endParaRPr lang="fr-FR" sz="2400" b="1" dirty="0">
              <a:latin typeface="Baskerville Old Face" panose="02020602080505020303" pitchFamily="18" charset="0"/>
            </a:endParaRPr>
          </a:p>
        </p:txBody>
      </p:sp>
      <p:sp>
        <p:nvSpPr>
          <p:cNvPr id="11" name="Rectangle 10"/>
          <p:cNvSpPr/>
          <p:nvPr/>
        </p:nvSpPr>
        <p:spPr>
          <a:xfrm>
            <a:off x="0" y="4546031"/>
            <a:ext cx="12191999" cy="1708160"/>
          </a:xfrm>
          <a:prstGeom prst="rect">
            <a:avLst/>
          </a:prstGeom>
          <a:solidFill>
            <a:schemeClr val="accent1">
              <a:lumMod val="20000"/>
              <a:lumOff val="80000"/>
            </a:schemeClr>
          </a:solidFill>
        </p:spPr>
        <p:txBody>
          <a:bodyPr wrap="square">
            <a:spAutoFit/>
          </a:bodyPr>
          <a:lstStyle/>
          <a:p>
            <a:pPr algn="ctr">
              <a:lnSpc>
                <a:spcPct val="150000"/>
              </a:lnSpc>
            </a:pPr>
            <a:r>
              <a:rPr lang="fr-FR" b="1" i="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 le </a:t>
            </a:r>
            <a:r>
              <a:rPr lang="fr-FR" b="1" i="1" dirty="0">
                <a:solidFill>
                  <a:srgbClr val="FF0000"/>
                </a:solidFill>
                <a:latin typeface="Tahoma" panose="020B0604030504040204" pitchFamily="34" charset="0"/>
                <a:ea typeface="Tahoma" panose="020B0604030504040204" pitchFamily="34" charset="0"/>
                <a:cs typeface="Tahoma" panose="020B0604030504040204" pitchFamily="34" charset="0"/>
              </a:rPr>
              <a:t>changement climatique n’est pas un problème en lui-même</a:t>
            </a:r>
            <a:r>
              <a:rPr lang="fr-FR" b="1" i="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 C’est un symptôme. Le problème sous-jacent est la croissance physique continue de population et de la consommation matérielle dans un monde fini. Le changement climatique est une conséquence de cette </a:t>
            </a:r>
            <a:r>
              <a:rPr lang="fr-FR" b="1" i="1" dirty="0">
                <a:solidFill>
                  <a:srgbClr val="C00000"/>
                </a:solidFill>
                <a:latin typeface="Tahoma" panose="020B0604030504040204" pitchFamily="34" charset="0"/>
                <a:ea typeface="Tahoma" panose="020B0604030504040204" pitchFamily="34" charset="0"/>
                <a:cs typeface="Tahoma" panose="020B0604030504040204" pitchFamily="34" charset="0"/>
              </a:rPr>
              <a:t>croissance </a:t>
            </a:r>
            <a:r>
              <a:rPr lang="fr-FR" b="1" i="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continue » </a:t>
            </a:r>
          </a:p>
          <a:p>
            <a:pPr algn="ctr">
              <a:lnSpc>
                <a:spcPct val="150000"/>
              </a:lnSpc>
            </a:pPr>
            <a:r>
              <a:rPr lang="fr-FR" sz="1600" b="1" i="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Interview à Sismique, 2 novembre 2021</a:t>
            </a:r>
            <a:endParaRPr lang="fr-FR" sz="1600" b="1" i="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4580" y="514141"/>
            <a:ext cx="5839420" cy="5945593"/>
          </a:xfrm>
          <a:prstGeom prst="rect">
            <a:avLst/>
          </a:prstGeom>
        </p:spPr>
      </p:pic>
    </p:spTree>
    <p:extLst>
      <p:ext uri="{BB962C8B-B14F-4D97-AF65-F5344CB8AC3E}">
        <p14:creationId xmlns:p14="http://schemas.microsoft.com/office/powerpoint/2010/main" val="80968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xit" presetSubtype="0" fill="hold" nodeType="with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288318" y="1745907"/>
            <a:ext cx="8744024" cy="3894977"/>
          </a:xfrm>
          <a:prstGeom prst="rect">
            <a:avLst/>
          </a:prstGeom>
          <a:noFill/>
        </p:spPr>
        <p:txBody>
          <a:bodyPr wrap="square" rtlCol="0">
            <a:spAutoFit/>
          </a:bodyPr>
          <a:lstStyle/>
          <a:p>
            <a:pPr algn="ctr">
              <a:lnSpc>
                <a:spcPct val="150000"/>
              </a:lnSpc>
            </a:pPr>
            <a:r>
              <a:rPr lang="fr-FR" sz="2400" i="1" dirty="0" smtClean="0">
                <a:latin typeface="Tahoma" panose="020B0604030504040204" pitchFamily="34" charset="0"/>
                <a:ea typeface="Tahoma" panose="020B0604030504040204" pitchFamily="34" charset="0"/>
                <a:cs typeface="Tahoma" panose="020B0604030504040204" pitchFamily="34" charset="0"/>
              </a:rPr>
              <a:t>« </a:t>
            </a:r>
            <a:r>
              <a:rPr lang="fr-FR" sz="2400" b="1" i="1" dirty="0" smtClean="0">
                <a:solidFill>
                  <a:srgbClr val="C00000"/>
                </a:solidFill>
                <a:latin typeface="Tahoma" panose="020B0604030504040204" pitchFamily="34" charset="0"/>
                <a:ea typeface="Tahoma" panose="020B0604030504040204" pitchFamily="34" charset="0"/>
                <a:cs typeface="Tahoma" panose="020B0604030504040204" pitchFamily="34" charset="0"/>
              </a:rPr>
              <a:t>Les ressources naturelles sont inépuisables</a:t>
            </a:r>
            <a:r>
              <a:rPr lang="fr-FR" sz="2400" i="1" dirty="0" smtClean="0">
                <a:latin typeface="Tahoma" panose="020B0604030504040204" pitchFamily="34" charset="0"/>
                <a:ea typeface="Tahoma" panose="020B0604030504040204" pitchFamily="34" charset="0"/>
                <a:cs typeface="Tahoma" panose="020B0604030504040204" pitchFamily="34" charset="0"/>
              </a:rPr>
              <a:t>, car sans cela, nous ne les obtiendrions pas gratuitement. Ne pouvant ni être multipliées ni épuisées, </a:t>
            </a:r>
            <a:r>
              <a:rPr lang="fr-FR" sz="2400" b="1" i="1" dirty="0" smtClean="0">
                <a:solidFill>
                  <a:srgbClr val="C00000"/>
                </a:solidFill>
                <a:latin typeface="Tahoma" panose="020B0604030504040204" pitchFamily="34" charset="0"/>
                <a:ea typeface="Tahoma" panose="020B0604030504040204" pitchFamily="34" charset="0"/>
                <a:cs typeface="Tahoma" panose="020B0604030504040204" pitchFamily="34" charset="0"/>
              </a:rPr>
              <a:t>elles ne sont pas l’objet des sciences économiques </a:t>
            </a:r>
            <a:r>
              <a:rPr lang="fr-FR" sz="2400" i="1" dirty="0" smtClean="0">
                <a:latin typeface="Tahoma" panose="020B0604030504040204" pitchFamily="34" charset="0"/>
                <a:ea typeface="Tahoma" panose="020B0604030504040204" pitchFamily="34" charset="0"/>
                <a:cs typeface="Tahoma" panose="020B0604030504040204" pitchFamily="34" charset="0"/>
              </a:rPr>
              <a:t>» </a:t>
            </a:r>
          </a:p>
          <a:p>
            <a:pPr algn="ctr">
              <a:lnSpc>
                <a:spcPct val="150000"/>
              </a:lnSpc>
            </a:pPr>
            <a:r>
              <a:rPr lang="fr-FR" sz="2400" i="1" dirty="0" smtClean="0">
                <a:latin typeface="Tahoma" panose="020B0604030504040204" pitchFamily="34" charset="0"/>
                <a:ea typeface="Tahoma" panose="020B0604030504040204" pitchFamily="34" charset="0"/>
                <a:cs typeface="Tahoma" panose="020B0604030504040204" pitchFamily="34" charset="0"/>
              </a:rPr>
              <a:t>(traité d’économie politique)</a:t>
            </a:r>
          </a:p>
          <a:p>
            <a:pPr algn="ctr">
              <a:lnSpc>
                <a:spcPct val="150000"/>
              </a:lnSpc>
            </a:pPr>
            <a:endParaRPr lang="fr-FR" sz="2400" i="1" dirty="0" smtClean="0">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fr-FR" sz="2400" i="1" dirty="0" smtClean="0">
                <a:latin typeface="Tahoma" panose="020B0604030504040204" pitchFamily="34" charset="0"/>
                <a:ea typeface="Tahoma" panose="020B0604030504040204" pitchFamily="34" charset="0"/>
                <a:cs typeface="Tahoma" panose="020B0604030504040204" pitchFamily="34" charset="0"/>
              </a:rPr>
              <a:t>Jean Baptiste Say : économiste classique français</a:t>
            </a:r>
            <a:endParaRPr lang="en-GB" sz="2400" i="1"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Rectangle 6"/>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III. Les raisons de ces problèmes </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Un modèle économique crée sans prendre en considération l’environnement</a:t>
            </a:r>
            <a:endParaRPr lang="fr-FR" sz="2400" b="1" dirty="0">
              <a:latin typeface="Baskerville Old Face" panose="02020602080505020303" pitchFamily="18" charset="0"/>
            </a:endParaRPr>
          </a:p>
        </p:txBody>
      </p:sp>
      <p:pic>
        <p:nvPicPr>
          <p:cNvPr id="3" name="Image 2"/>
          <p:cNvPicPr>
            <a:picLocks noChangeAspect="1"/>
          </p:cNvPicPr>
          <p:nvPr/>
        </p:nvPicPr>
        <p:blipFill rotWithShape="1">
          <a:blip r:embed="rId2"/>
          <a:srcRect b="24718"/>
          <a:stretch/>
        </p:blipFill>
        <p:spPr>
          <a:xfrm>
            <a:off x="0" y="1433928"/>
            <a:ext cx="3218967" cy="3965387"/>
          </a:xfrm>
          <a:prstGeom prst="rect">
            <a:avLst/>
          </a:prstGeom>
        </p:spPr>
      </p:pic>
    </p:spTree>
    <p:extLst>
      <p:ext uri="{BB962C8B-B14F-4D97-AF65-F5344CB8AC3E}">
        <p14:creationId xmlns:p14="http://schemas.microsoft.com/office/powerpoint/2010/main" val="318660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Rectangle 6"/>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III. Les raisons de ces problèmes </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Un modèle économique crée sans prendre en considération l’environnement</a:t>
            </a:r>
            <a:endParaRPr lang="fr-FR" sz="2400" b="1" dirty="0">
              <a:latin typeface="Baskerville Old Face" panose="02020602080505020303" pitchFamily="18" charset="0"/>
            </a:endParaRPr>
          </a:p>
        </p:txBody>
      </p:sp>
      <p:sp>
        <p:nvSpPr>
          <p:cNvPr id="10" name="ZoneTexte 9"/>
          <p:cNvSpPr txBox="1"/>
          <p:nvPr/>
        </p:nvSpPr>
        <p:spPr>
          <a:xfrm>
            <a:off x="4214614" y="691927"/>
            <a:ext cx="2968053" cy="1200329"/>
          </a:xfrm>
          <a:prstGeom prst="rect">
            <a:avLst/>
          </a:prstGeom>
          <a:noFill/>
        </p:spPr>
        <p:txBody>
          <a:bodyPr wrap="square" rtlCol="0">
            <a:spAutoFit/>
          </a:bodyPr>
          <a:lstStyle/>
          <a:p>
            <a:pPr algn="ctr"/>
            <a:r>
              <a:rPr lang="fr-FR" sz="7200" b="1" u="sng" dirty="0" smtClean="0">
                <a:solidFill>
                  <a:srgbClr val="002060"/>
                </a:solidFill>
                <a:latin typeface="Arial Black" panose="020B0A04020102020204" pitchFamily="34" charset="0"/>
              </a:rPr>
              <a:t>P.I.B</a:t>
            </a:r>
            <a:endParaRPr lang="en-GB" sz="7200" b="1" u="sng" dirty="0">
              <a:solidFill>
                <a:srgbClr val="002060"/>
              </a:solidFill>
              <a:latin typeface="Arial Black" panose="020B0A04020102020204" pitchFamily="34" charset="0"/>
            </a:endParaRPr>
          </a:p>
        </p:txBody>
      </p:sp>
      <p:pic>
        <p:nvPicPr>
          <p:cNvPr id="2" name="Image 1"/>
          <p:cNvPicPr>
            <a:picLocks noChangeAspect="1"/>
          </p:cNvPicPr>
          <p:nvPr/>
        </p:nvPicPr>
        <p:blipFill>
          <a:blip r:embed="rId2">
            <a:clrChange>
              <a:clrFrom>
                <a:srgbClr val="FFFFFF"/>
              </a:clrFrom>
              <a:clrTo>
                <a:srgbClr val="FFFFFF">
                  <a:alpha val="0"/>
                </a:srgbClr>
              </a:clrTo>
            </a:clrChange>
          </a:blip>
          <a:stretch>
            <a:fillRect/>
          </a:stretch>
        </p:blipFill>
        <p:spPr>
          <a:xfrm>
            <a:off x="0" y="2743199"/>
            <a:ext cx="3483053" cy="1866446"/>
          </a:xfrm>
          <a:prstGeom prst="rect">
            <a:avLst/>
          </a:prstGeom>
        </p:spPr>
      </p:pic>
      <p:sp>
        <p:nvSpPr>
          <p:cNvPr id="18" name="ZoneTexte 17"/>
          <p:cNvSpPr txBox="1"/>
          <p:nvPr/>
        </p:nvSpPr>
        <p:spPr>
          <a:xfrm>
            <a:off x="-14514" y="5352559"/>
            <a:ext cx="12192000" cy="830997"/>
          </a:xfrm>
          <a:prstGeom prst="rect">
            <a:avLst/>
          </a:prstGeom>
          <a:solidFill>
            <a:schemeClr val="accent2">
              <a:lumMod val="40000"/>
              <a:lumOff val="60000"/>
            </a:schemeClr>
          </a:solidFill>
        </p:spPr>
        <p:txBody>
          <a:bodyPr wrap="square" rtlCol="0">
            <a:spAutoFit/>
          </a:bodyPr>
          <a:lstStyle/>
          <a:p>
            <a:pPr marL="285750" indent="-285750" algn="ctr">
              <a:buFont typeface="Wingdings" panose="05000000000000000000" pitchFamily="2" charset="2"/>
              <a:buChar char="Ø"/>
            </a:pPr>
            <a:r>
              <a:rPr lang="fr-FR" sz="24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Ne</a:t>
            </a:r>
            <a:r>
              <a:rPr lang="fr-FR" sz="2400"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 </a:t>
            </a:r>
            <a:r>
              <a:rPr lang="fr-FR" sz="24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prend pas en considération </a:t>
            </a:r>
            <a:r>
              <a:rPr lang="fr-FR" sz="2400"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l’impact environnemental de la création / production / consommation de ressources</a:t>
            </a:r>
            <a:endParaRPr lang="en-GB" sz="24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2801257" y="3077366"/>
            <a:ext cx="9390743" cy="1338828"/>
          </a:xfrm>
          <a:prstGeom prst="rect">
            <a:avLst/>
          </a:prstGeom>
          <a:solidFill>
            <a:schemeClr val="tx2">
              <a:lumMod val="20000"/>
              <a:lumOff val="80000"/>
            </a:schemeClr>
          </a:solidFill>
        </p:spPr>
        <p:txBody>
          <a:bodyPr wrap="square">
            <a:spAutoFit/>
          </a:bodyPr>
          <a:lstStyle/>
          <a:p>
            <a:pPr algn="ctr">
              <a:lnSpc>
                <a:spcPct val="150000"/>
              </a:lnSpc>
            </a:pPr>
            <a:r>
              <a:rPr lang="fr-FR"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Le produit intérieur brut (PIB) d'une économie est une </a:t>
            </a:r>
            <a:r>
              <a:rPr lang="fr-FR"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mesure de la production totale</a:t>
            </a:r>
            <a:r>
              <a:rPr lang="fr-FR"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 Plus précisément, il s'agit de la </a:t>
            </a:r>
            <a:r>
              <a:rPr lang="fr-FR"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valeur monétaire de tous les biens et services finaux produits</a:t>
            </a:r>
            <a:r>
              <a:rPr lang="fr-FR"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 dans un pays ou une région au cours d'une période donnée. </a:t>
            </a:r>
            <a:endParaRPr lang="en-GB"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ZoneTexte 18"/>
          <p:cNvSpPr txBox="1"/>
          <p:nvPr/>
        </p:nvSpPr>
        <p:spPr>
          <a:xfrm>
            <a:off x="789354" y="4499775"/>
            <a:ext cx="11542378" cy="769441"/>
          </a:xfrm>
          <a:prstGeom prst="rect">
            <a:avLst/>
          </a:prstGeom>
          <a:noFill/>
        </p:spPr>
        <p:txBody>
          <a:bodyPr wrap="square" rtlCol="0">
            <a:spAutoFit/>
          </a:bodyPr>
          <a:lstStyle/>
          <a:p>
            <a:pPr algn="ctr"/>
            <a:r>
              <a:rPr lang="fr-FR" sz="4400" b="1" u="sng" dirty="0" smtClean="0">
                <a:solidFill>
                  <a:srgbClr val="C00000"/>
                </a:solidFill>
                <a:latin typeface="Tahoma" panose="020B0604030504040204" pitchFamily="34" charset="0"/>
                <a:ea typeface="Tahoma" panose="020B0604030504040204" pitchFamily="34" charset="0"/>
                <a:cs typeface="Tahoma" panose="020B0604030504040204" pitchFamily="34" charset="0"/>
              </a:rPr>
              <a:t>Pas un indicateur magique</a:t>
            </a:r>
            <a:endParaRPr lang="en-GB" sz="4400" b="1" u="sng"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8947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lèche droite 12"/>
          <p:cNvSpPr/>
          <p:nvPr/>
        </p:nvSpPr>
        <p:spPr>
          <a:xfrm>
            <a:off x="3265714" y="3540771"/>
            <a:ext cx="2583543" cy="523229"/>
          </a:xfrm>
          <a:prstGeom prst="rightArrow">
            <a:avLst/>
          </a:prstGeom>
          <a:solidFill>
            <a:srgbClr val="BDD7EE"/>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Rectangle 6"/>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III. Les raisons de ces problèmes </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Un modèle économique crée sans prendre en considération l’environnement</a:t>
            </a:r>
            <a:endParaRPr lang="fr-FR" sz="2400" b="1" dirty="0">
              <a:latin typeface="Baskerville Old Face" panose="02020602080505020303" pitchFamily="18" charset="0"/>
            </a:endParaRPr>
          </a:p>
        </p:txBody>
      </p:sp>
      <p:sp>
        <p:nvSpPr>
          <p:cNvPr id="10" name="ZoneTexte 9"/>
          <p:cNvSpPr txBox="1"/>
          <p:nvPr/>
        </p:nvSpPr>
        <p:spPr>
          <a:xfrm>
            <a:off x="4214614" y="691927"/>
            <a:ext cx="2968053" cy="1200329"/>
          </a:xfrm>
          <a:prstGeom prst="rect">
            <a:avLst/>
          </a:prstGeom>
          <a:noFill/>
        </p:spPr>
        <p:txBody>
          <a:bodyPr wrap="square" rtlCol="0">
            <a:spAutoFit/>
          </a:bodyPr>
          <a:lstStyle/>
          <a:p>
            <a:pPr algn="ctr"/>
            <a:r>
              <a:rPr lang="fr-FR" sz="7200" b="1" u="sng" dirty="0" smtClean="0">
                <a:solidFill>
                  <a:srgbClr val="002060"/>
                </a:solidFill>
                <a:latin typeface="Arial Black" panose="020B0A04020102020204" pitchFamily="34" charset="0"/>
              </a:rPr>
              <a:t>P.I.B</a:t>
            </a:r>
            <a:endParaRPr lang="en-GB" sz="7200" b="1" u="sng" dirty="0">
              <a:solidFill>
                <a:srgbClr val="002060"/>
              </a:solidFill>
              <a:latin typeface="Arial Black" panose="020B0A04020102020204" pitchFamily="34" charset="0"/>
            </a:endParaRPr>
          </a:p>
        </p:txBody>
      </p:sp>
      <p:pic>
        <p:nvPicPr>
          <p:cNvPr id="14" name="Image 13"/>
          <p:cNvPicPr>
            <a:picLocks noChangeAspect="1"/>
          </p:cNvPicPr>
          <p:nvPr/>
        </p:nvPicPr>
        <p:blipFill>
          <a:blip r:embed="rId2"/>
          <a:stretch>
            <a:fillRect/>
          </a:stretch>
        </p:blipFill>
        <p:spPr>
          <a:xfrm>
            <a:off x="6585109" y="2344413"/>
            <a:ext cx="5489061" cy="3112769"/>
          </a:xfrm>
          <a:prstGeom prst="rect">
            <a:avLst/>
          </a:prstGeom>
        </p:spPr>
      </p:pic>
      <p:sp>
        <p:nvSpPr>
          <p:cNvPr id="15" name="ZoneTexte 14"/>
          <p:cNvSpPr txBox="1"/>
          <p:nvPr/>
        </p:nvSpPr>
        <p:spPr>
          <a:xfrm>
            <a:off x="3443514" y="3273804"/>
            <a:ext cx="2169886" cy="400110"/>
          </a:xfrm>
          <a:prstGeom prst="rect">
            <a:avLst/>
          </a:prstGeom>
          <a:noFill/>
        </p:spPr>
        <p:txBody>
          <a:bodyPr wrap="square" rtlCol="0">
            <a:spAutoFit/>
          </a:bodyPr>
          <a:lstStyle/>
          <a:p>
            <a:r>
              <a:rPr lang="fr-FR" sz="2000" b="1" i="1" dirty="0" smtClean="0">
                <a:solidFill>
                  <a:schemeClr val="bg2">
                    <a:lumMod val="25000"/>
                  </a:schemeClr>
                </a:solidFill>
              </a:rPr>
              <a:t>Pour l’augmenter</a:t>
            </a:r>
            <a:endParaRPr lang="en-GB" sz="2000" b="1" i="1" dirty="0">
              <a:solidFill>
                <a:schemeClr val="bg2">
                  <a:lumMod val="25000"/>
                </a:schemeClr>
              </a:solidFill>
            </a:endParaRPr>
          </a:p>
        </p:txBody>
      </p:sp>
      <p:pic>
        <p:nvPicPr>
          <p:cNvPr id="16" name="Image 15"/>
          <p:cNvPicPr>
            <a:picLocks noChangeAspect="1"/>
          </p:cNvPicPr>
          <p:nvPr/>
        </p:nvPicPr>
        <p:blipFill>
          <a:blip r:embed="rId3"/>
          <a:stretch>
            <a:fillRect/>
          </a:stretch>
        </p:blipFill>
        <p:spPr>
          <a:xfrm>
            <a:off x="5890276" y="3599543"/>
            <a:ext cx="667816" cy="617062"/>
          </a:xfrm>
          <a:prstGeom prst="rect">
            <a:avLst/>
          </a:prstGeom>
        </p:spPr>
      </p:pic>
      <p:sp>
        <p:nvSpPr>
          <p:cNvPr id="17" name="ZoneTexte 16"/>
          <p:cNvSpPr txBox="1"/>
          <p:nvPr/>
        </p:nvSpPr>
        <p:spPr>
          <a:xfrm>
            <a:off x="3140528" y="4032176"/>
            <a:ext cx="3018972" cy="400110"/>
          </a:xfrm>
          <a:prstGeom prst="rect">
            <a:avLst/>
          </a:prstGeom>
          <a:noFill/>
        </p:spPr>
        <p:txBody>
          <a:bodyPr wrap="square" rtlCol="0">
            <a:spAutoFit/>
          </a:bodyPr>
          <a:lstStyle/>
          <a:p>
            <a:r>
              <a:rPr lang="fr-FR" sz="2000" b="1" i="1" dirty="0" smtClean="0">
                <a:solidFill>
                  <a:schemeClr val="bg2">
                    <a:lumMod val="25000"/>
                  </a:schemeClr>
                </a:solidFill>
              </a:rPr>
              <a:t>Il faut utiliser de l’</a:t>
            </a:r>
            <a:r>
              <a:rPr lang="fr-FR" sz="2000" b="1" i="1" dirty="0">
                <a:solidFill>
                  <a:schemeClr val="bg2">
                    <a:lumMod val="25000"/>
                  </a:schemeClr>
                </a:solidFill>
              </a:rPr>
              <a:t>é</a:t>
            </a:r>
            <a:r>
              <a:rPr lang="fr-FR" sz="2000" b="1" i="1" dirty="0" smtClean="0">
                <a:solidFill>
                  <a:schemeClr val="bg2">
                    <a:lumMod val="25000"/>
                  </a:schemeClr>
                </a:solidFill>
              </a:rPr>
              <a:t>nergie</a:t>
            </a:r>
            <a:endParaRPr lang="en-GB" sz="2000" b="1" i="1" dirty="0">
              <a:solidFill>
                <a:schemeClr val="bg2">
                  <a:lumMod val="25000"/>
                </a:schemeClr>
              </a:solidFill>
            </a:endParaRPr>
          </a:p>
        </p:txBody>
      </p:sp>
      <p:pic>
        <p:nvPicPr>
          <p:cNvPr id="18" name="Image 17"/>
          <p:cNvPicPr>
            <a:picLocks noChangeAspect="1"/>
          </p:cNvPicPr>
          <p:nvPr/>
        </p:nvPicPr>
        <p:blipFill>
          <a:blip r:embed="rId4">
            <a:clrChange>
              <a:clrFrom>
                <a:srgbClr val="FFFFFF"/>
              </a:clrFrom>
              <a:clrTo>
                <a:srgbClr val="FFFFFF">
                  <a:alpha val="0"/>
                </a:srgbClr>
              </a:clrTo>
            </a:clrChange>
          </a:blip>
          <a:stretch>
            <a:fillRect/>
          </a:stretch>
        </p:blipFill>
        <p:spPr>
          <a:xfrm>
            <a:off x="0" y="2743199"/>
            <a:ext cx="3483053" cy="1866446"/>
          </a:xfrm>
          <a:prstGeom prst="rect">
            <a:avLst/>
          </a:prstGeom>
        </p:spPr>
      </p:pic>
    </p:spTree>
    <p:extLst>
      <p:ext uri="{BB962C8B-B14F-4D97-AF65-F5344CB8AC3E}">
        <p14:creationId xmlns:p14="http://schemas.microsoft.com/office/powerpoint/2010/main" val="117381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t="2243"/>
          <a:stretch/>
        </p:blipFill>
        <p:spPr>
          <a:xfrm>
            <a:off x="3149600" y="2076149"/>
            <a:ext cx="7692571" cy="4397222"/>
          </a:xfrm>
          <a:prstGeom prst="rect">
            <a:avLst/>
          </a:prstGeom>
        </p:spPr>
      </p:pic>
      <p:sp>
        <p:nvSpPr>
          <p:cNvPr id="9" name="Rectangle 8"/>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0" name="Rectangle 9"/>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III. Les raisons de ces problèmes </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Un modèle économique crée sans prendre en considération l’environnement</a:t>
            </a:r>
            <a:endParaRPr lang="fr-FR" sz="2400" b="1" dirty="0">
              <a:latin typeface="Baskerville Old Face" panose="02020602080505020303" pitchFamily="18" charset="0"/>
            </a:endParaRPr>
          </a:p>
        </p:txBody>
      </p:sp>
      <p:pic>
        <p:nvPicPr>
          <p:cNvPr id="13" name="Image 12"/>
          <p:cNvPicPr>
            <a:picLocks noChangeAspect="1"/>
          </p:cNvPicPr>
          <p:nvPr/>
        </p:nvPicPr>
        <p:blipFill>
          <a:blip r:embed="rId3"/>
          <a:stretch>
            <a:fillRect/>
          </a:stretch>
        </p:blipFill>
        <p:spPr>
          <a:xfrm>
            <a:off x="10430767" y="4817205"/>
            <a:ext cx="1228012" cy="1194368"/>
          </a:xfrm>
          <a:prstGeom prst="rect">
            <a:avLst/>
          </a:prstGeom>
        </p:spPr>
      </p:pic>
      <p:sp>
        <p:nvSpPr>
          <p:cNvPr id="16" name="ZoneTexte 15"/>
          <p:cNvSpPr txBox="1"/>
          <p:nvPr/>
        </p:nvSpPr>
        <p:spPr>
          <a:xfrm>
            <a:off x="4214614" y="691927"/>
            <a:ext cx="2968053" cy="1200329"/>
          </a:xfrm>
          <a:prstGeom prst="rect">
            <a:avLst/>
          </a:prstGeom>
          <a:noFill/>
        </p:spPr>
        <p:txBody>
          <a:bodyPr wrap="square" rtlCol="0">
            <a:spAutoFit/>
          </a:bodyPr>
          <a:lstStyle/>
          <a:p>
            <a:pPr algn="ctr"/>
            <a:r>
              <a:rPr lang="fr-FR" sz="7200" b="1" u="sng" dirty="0" smtClean="0">
                <a:solidFill>
                  <a:srgbClr val="002060"/>
                </a:solidFill>
                <a:latin typeface="Arial Black" panose="020B0A04020102020204" pitchFamily="34" charset="0"/>
              </a:rPr>
              <a:t>P.I.B</a:t>
            </a:r>
            <a:endParaRPr lang="en-GB" sz="7200" b="1" u="sng" dirty="0">
              <a:solidFill>
                <a:srgbClr val="002060"/>
              </a:solidFill>
              <a:latin typeface="Arial Black" panose="020B0A04020102020204" pitchFamily="34" charset="0"/>
            </a:endParaRPr>
          </a:p>
        </p:txBody>
      </p:sp>
      <p:pic>
        <p:nvPicPr>
          <p:cNvPr id="17" name="Image 16"/>
          <p:cNvPicPr>
            <a:picLocks noChangeAspect="1"/>
          </p:cNvPicPr>
          <p:nvPr/>
        </p:nvPicPr>
        <p:blipFill>
          <a:blip r:embed="rId4">
            <a:clrChange>
              <a:clrFrom>
                <a:srgbClr val="FFFFFF"/>
              </a:clrFrom>
              <a:clrTo>
                <a:srgbClr val="FFFFFF">
                  <a:alpha val="0"/>
                </a:srgbClr>
              </a:clrTo>
            </a:clrChange>
          </a:blip>
          <a:stretch>
            <a:fillRect/>
          </a:stretch>
        </p:blipFill>
        <p:spPr>
          <a:xfrm>
            <a:off x="0" y="2743199"/>
            <a:ext cx="3483053" cy="1866446"/>
          </a:xfrm>
          <a:prstGeom prst="rect">
            <a:avLst/>
          </a:prstGeom>
        </p:spPr>
      </p:pic>
      <p:sp>
        <p:nvSpPr>
          <p:cNvPr id="2" name="Rectangle à coins arrondis 1"/>
          <p:cNvSpPr/>
          <p:nvPr/>
        </p:nvSpPr>
        <p:spPr>
          <a:xfrm>
            <a:off x="8418285" y="3643086"/>
            <a:ext cx="3628571" cy="972457"/>
          </a:xfrm>
          <a:prstGeom prst="roundRect">
            <a:avLst/>
          </a:prstGeom>
          <a:solidFill>
            <a:srgbClr val="C00000">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smtClean="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Pourquoi l’augmenter ?</a:t>
            </a:r>
            <a:endParaRPr lang="en-GB" sz="2800" b="1"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6427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phique 3"/>
          <p:cNvGraphicFramePr>
            <a:graphicFrameLocks/>
          </p:cNvGraphicFramePr>
          <p:nvPr>
            <p:extLst/>
          </p:nvPr>
        </p:nvGraphicFramePr>
        <p:xfrm>
          <a:off x="326571" y="1186541"/>
          <a:ext cx="8539843" cy="4659087"/>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Connecteur droit avec flèche 6"/>
          <p:cNvCxnSpPr/>
          <p:nvPr/>
        </p:nvCxnSpPr>
        <p:spPr>
          <a:xfrm flipV="1">
            <a:off x="898072" y="2220685"/>
            <a:ext cx="8180615" cy="16330"/>
          </a:xfrm>
          <a:prstGeom prst="straightConnector1">
            <a:avLst/>
          </a:prstGeom>
          <a:ln w="38100">
            <a:solidFill>
              <a:schemeClr val="accent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 name="Rectangle à coins arrondis 10"/>
          <p:cNvSpPr/>
          <p:nvPr/>
        </p:nvSpPr>
        <p:spPr>
          <a:xfrm>
            <a:off x="9323613" y="1910443"/>
            <a:ext cx="2465615" cy="75111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600" b="1" dirty="0" smtClean="0">
                <a:solidFill>
                  <a:schemeClr val="tx2">
                    <a:lumMod val="75000"/>
                  </a:schemeClr>
                </a:solidFill>
              </a:rPr>
              <a:t>Moyenne : 64 %</a:t>
            </a:r>
            <a:endParaRPr lang="en-GB" sz="2600" b="1" dirty="0">
              <a:solidFill>
                <a:schemeClr val="tx2">
                  <a:lumMod val="75000"/>
                </a:schemeClr>
              </a:solidFill>
            </a:endParaRPr>
          </a:p>
        </p:txBody>
      </p:sp>
      <p:sp>
        <p:nvSpPr>
          <p:cNvPr id="12" name="Rectangle 11"/>
          <p:cNvSpPr/>
          <p:nvPr/>
        </p:nvSpPr>
        <p:spPr>
          <a:xfrm>
            <a:off x="0" y="538871"/>
            <a:ext cx="9680028" cy="461665"/>
          </a:xfrm>
          <a:prstGeom prst="rect">
            <a:avLst/>
          </a:prstGeom>
        </p:spPr>
        <p:txBody>
          <a:bodyPr wrap="square">
            <a:spAutoFit/>
          </a:bodyPr>
          <a:lstStyle/>
          <a:p>
            <a:pPr algn="ctr"/>
            <a:r>
              <a:rPr lang="en-GB" sz="2400" i="1" u="sng" dirty="0">
                <a:solidFill>
                  <a:schemeClr val="tx2">
                    <a:lumMod val="75000"/>
                  </a:schemeClr>
                </a:solidFill>
              </a:rPr>
              <a:t>Figure 31. </a:t>
            </a:r>
            <a:r>
              <a:rPr lang="en-GB" sz="2400" i="1" u="sng" dirty="0" err="1">
                <a:solidFill>
                  <a:schemeClr val="tx2">
                    <a:lumMod val="75000"/>
                  </a:schemeClr>
                </a:solidFill>
              </a:rPr>
              <a:t>Croyance</a:t>
            </a:r>
            <a:r>
              <a:rPr lang="en-GB" sz="2400" i="1" u="sng" dirty="0">
                <a:solidFill>
                  <a:schemeClr val="tx2">
                    <a:lumMod val="75000"/>
                  </a:schemeClr>
                </a:solidFill>
              </a:rPr>
              <a:t> du public </a:t>
            </a:r>
            <a:r>
              <a:rPr lang="en-GB" sz="2400" i="1" u="sng" dirty="0" err="1">
                <a:solidFill>
                  <a:schemeClr val="tx2">
                    <a:lumMod val="75000"/>
                  </a:schemeClr>
                </a:solidFill>
              </a:rPr>
              <a:t>en</a:t>
            </a:r>
            <a:r>
              <a:rPr lang="en-GB" sz="2400" i="1" u="sng" dirty="0">
                <a:solidFill>
                  <a:schemeClr val="tx2">
                    <a:lumMod val="75000"/>
                  </a:schemeClr>
                </a:solidFill>
              </a:rPr>
              <a:t> </a:t>
            </a:r>
            <a:r>
              <a:rPr lang="en-GB" sz="2400" i="1" u="sng" dirty="0" err="1">
                <a:solidFill>
                  <a:schemeClr val="tx2">
                    <a:lumMod val="75000"/>
                  </a:schemeClr>
                </a:solidFill>
              </a:rPr>
              <a:t>l'urgence</a:t>
            </a:r>
            <a:r>
              <a:rPr lang="en-GB" sz="2400" i="1" u="sng" dirty="0">
                <a:solidFill>
                  <a:schemeClr val="tx2">
                    <a:lumMod val="75000"/>
                  </a:schemeClr>
                </a:solidFill>
              </a:rPr>
              <a:t> </a:t>
            </a:r>
            <a:r>
              <a:rPr lang="en-GB" sz="2400" i="1" u="sng" dirty="0" err="1">
                <a:solidFill>
                  <a:schemeClr val="tx2">
                    <a:lumMod val="75000"/>
                  </a:schemeClr>
                </a:solidFill>
              </a:rPr>
              <a:t>climatique</a:t>
            </a:r>
            <a:r>
              <a:rPr lang="en-GB" sz="2400" i="1" u="sng" dirty="0">
                <a:solidFill>
                  <a:schemeClr val="tx2">
                    <a:lumMod val="75000"/>
                  </a:schemeClr>
                </a:solidFill>
              </a:rPr>
              <a:t>, par </a:t>
            </a:r>
            <a:r>
              <a:rPr lang="en-GB" sz="2400" i="1" u="sng" dirty="0" err="1">
                <a:solidFill>
                  <a:schemeClr val="tx2">
                    <a:lumMod val="75000"/>
                  </a:schemeClr>
                </a:solidFill>
              </a:rPr>
              <a:t>groupe</a:t>
            </a:r>
            <a:r>
              <a:rPr lang="en-GB" sz="2400" i="1" u="sng" dirty="0">
                <a:solidFill>
                  <a:schemeClr val="tx2">
                    <a:lumMod val="75000"/>
                  </a:schemeClr>
                </a:solidFill>
              </a:rPr>
              <a:t> </a:t>
            </a:r>
            <a:r>
              <a:rPr lang="en-GB" sz="2400" i="1" u="sng" dirty="0" err="1" smtClean="0">
                <a:solidFill>
                  <a:schemeClr val="tx2">
                    <a:lumMod val="75000"/>
                  </a:schemeClr>
                </a:solidFill>
              </a:rPr>
              <a:t>d'âge</a:t>
            </a:r>
            <a:r>
              <a:rPr lang="en-GB" sz="2400" i="1" u="sng" dirty="0" smtClean="0">
                <a:solidFill>
                  <a:schemeClr val="tx2">
                    <a:lumMod val="75000"/>
                  </a:schemeClr>
                </a:solidFill>
              </a:rPr>
              <a:t> </a:t>
            </a:r>
          </a:p>
        </p:txBody>
      </p:sp>
      <p:sp>
        <p:nvSpPr>
          <p:cNvPr id="14" name="ZoneTexte 13"/>
          <p:cNvSpPr txBox="1"/>
          <p:nvPr/>
        </p:nvSpPr>
        <p:spPr>
          <a:xfrm>
            <a:off x="1534886" y="3412670"/>
            <a:ext cx="751114" cy="400110"/>
          </a:xfrm>
          <a:prstGeom prst="rect">
            <a:avLst/>
          </a:prstGeom>
          <a:noFill/>
        </p:spPr>
        <p:txBody>
          <a:bodyPr wrap="square" rtlCol="0">
            <a:spAutoFit/>
          </a:bodyPr>
          <a:lstStyle/>
          <a:p>
            <a:r>
              <a:rPr lang="fr-FR" sz="2000" b="1" dirty="0" smtClean="0">
                <a:latin typeface="+mj-lt"/>
                <a:ea typeface="Tahoma" panose="020B0604030504040204" pitchFamily="34" charset="0"/>
                <a:cs typeface="Tahoma" panose="020B0604030504040204" pitchFamily="34" charset="0"/>
              </a:rPr>
              <a:t>69 %</a:t>
            </a:r>
            <a:endParaRPr lang="en-GB" sz="2000" b="1" dirty="0">
              <a:latin typeface="+mj-lt"/>
              <a:ea typeface="Tahoma" panose="020B0604030504040204" pitchFamily="34" charset="0"/>
              <a:cs typeface="Tahoma" panose="020B0604030504040204" pitchFamily="34" charset="0"/>
            </a:endParaRPr>
          </a:p>
        </p:txBody>
      </p:sp>
      <p:sp>
        <p:nvSpPr>
          <p:cNvPr id="15" name="ZoneTexte 14"/>
          <p:cNvSpPr txBox="1"/>
          <p:nvPr/>
        </p:nvSpPr>
        <p:spPr>
          <a:xfrm>
            <a:off x="3473382" y="3412670"/>
            <a:ext cx="840991" cy="400110"/>
          </a:xfrm>
          <a:prstGeom prst="rect">
            <a:avLst/>
          </a:prstGeom>
          <a:noFill/>
        </p:spPr>
        <p:txBody>
          <a:bodyPr wrap="square" rtlCol="0">
            <a:spAutoFit/>
          </a:bodyPr>
          <a:lstStyle/>
          <a:p>
            <a:r>
              <a:rPr lang="fr-FR" sz="2000" b="1" dirty="0" smtClean="0">
                <a:latin typeface="+mj-lt"/>
                <a:ea typeface="Tahoma" panose="020B0604030504040204" pitchFamily="34" charset="0"/>
                <a:cs typeface="Tahoma" panose="020B0604030504040204" pitchFamily="34" charset="0"/>
              </a:rPr>
              <a:t>65  %</a:t>
            </a:r>
            <a:endParaRPr lang="en-GB" sz="2000" b="1" dirty="0">
              <a:latin typeface="+mj-lt"/>
              <a:ea typeface="Tahoma" panose="020B0604030504040204" pitchFamily="34" charset="0"/>
              <a:cs typeface="Tahoma" panose="020B0604030504040204" pitchFamily="34" charset="0"/>
            </a:endParaRPr>
          </a:p>
        </p:txBody>
      </p:sp>
      <p:sp>
        <p:nvSpPr>
          <p:cNvPr id="16" name="ZoneTexte 15"/>
          <p:cNvSpPr txBox="1"/>
          <p:nvPr/>
        </p:nvSpPr>
        <p:spPr>
          <a:xfrm>
            <a:off x="5436439" y="3412670"/>
            <a:ext cx="840991" cy="400110"/>
          </a:xfrm>
          <a:prstGeom prst="rect">
            <a:avLst/>
          </a:prstGeom>
          <a:noFill/>
        </p:spPr>
        <p:txBody>
          <a:bodyPr wrap="square" rtlCol="0">
            <a:spAutoFit/>
          </a:bodyPr>
          <a:lstStyle/>
          <a:p>
            <a:r>
              <a:rPr lang="fr-FR" sz="2000" b="1" dirty="0" smtClean="0">
                <a:latin typeface="+mj-lt"/>
                <a:ea typeface="Tahoma" panose="020B0604030504040204" pitchFamily="34" charset="0"/>
                <a:cs typeface="Tahoma" panose="020B0604030504040204" pitchFamily="34" charset="0"/>
              </a:rPr>
              <a:t>66  %</a:t>
            </a:r>
            <a:endParaRPr lang="en-GB" sz="2000" b="1" dirty="0">
              <a:latin typeface="+mj-lt"/>
              <a:ea typeface="Tahoma" panose="020B0604030504040204" pitchFamily="34" charset="0"/>
              <a:cs typeface="Tahoma" panose="020B0604030504040204" pitchFamily="34" charset="0"/>
            </a:endParaRPr>
          </a:p>
        </p:txBody>
      </p:sp>
      <p:sp>
        <p:nvSpPr>
          <p:cNvPr id="17" name="ZoneTexte 16"/>
          <p:cNvSpPr txBox="1"/>
          <p:nvPr/>
        </p:nvSpPr>
        <p:spPr>
          <a:xfrm>
            <a:off x="7415825" y="3412670"/>
            <a:ext cx="840991" cy="400110"/>
          </a:xfrm>
          <a:prstGeom prst="rect">
            <a:avLst/>
          </a:prstGeom>
          <a:noFill/>
        </p:spPr>
        <p:txBody>
          <a:bodyPr wrap="square" rtlCol="0">
            <a:spAutoFit/>
          </a:bodyPr>
          <a:lstStyle/>
          <a:p>
            <a:r>
              <a:rPr lang="fr-FR" sz="2000" b="1" dirty="0" smtClean="0">
                <a:latin typeface="+mj-lt"/>
                <a:ea typeface="Tahoma" panose="020B0604030504040204" pitchFamily="34" charset="0"/>
                <a:cs typeface="Tahoma" panose="020B0604030504040204" pitchFamily="34" charset="0"/>
              </a:rPr>
              <a:t>58  %</a:t>
            </a:r>
            <a:endParaRPr lang="en-GB" sz="2000" b="1" dirty="0">
              <a:latin typeface="+mj-lt"/>
              <a:ea typeface="Tahoma" panose="020B0604030504040204" pitchFamily="34" charset="0"/>
              <a:cs typeface="Tahoma" panose="020B0604030504040204" pitchFamily="34" charset="0"/>
            </a:endParaRPr>
          </a:p>
        </p:txBody>
      </p:sp>
      <p:sp>
        <p:nvSpPr>
          <p:cNvPr id="19" name="Ellipse 18"/>
          <p:cNvSpPr/>
          <p:nvPr/>
        </p:nvSpPr>
        <p:spPr>
          <a:xfrm>
            <a:off x="10505087" y="1655381"/>
            <a:ext cx="1481959" cy="1324304"/>
          </a:xfrm>
          <a:prstGeom prst="ellipse">
            <a:avLst/>
          </a:prstGeom>
          <a:solidFill>
            <a:srgbClr val="FFFF00">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a:latin typeface="Baskerville Old Face" panose="02020602080505020303" pitchFamily="18" charset="0"/>
              </a:rPr>
              <a:t>Individuel : une méconnaissance croissante du problème</a:t>
            </a:r>
            <a:endParaRPr lang="fr-FR" sz="2400" b="1" dirty="0">
              <a:latin typeface="Baskerville Old Face" panose="02020602080505020303" pitchFamily="18" charset="0"/>
            </a:endParaRPr>
          </a:p>
        </p:txBody>
      </p:sp>
      <p:sp>
        <p:nvSpPr>
          <p:cNvPr id="21" name="Rectangle 20"/>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22" name="Rectangle 21"/>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III. Les raisons de ces problèmes </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3" name="ZoneTexte 22"/>
          <p:cNvSpPr txBox="1"/>
          <p:nvPr/>
        </p:nvSpPr>
        <p:spPr>
          <a:xfrm>
            <a:off x="4004446" y="6164318"/>
            <a:ext cx="4099034" cy="338554"/>
          </a:xfrm>
          <a:prstGeom prst="rect">
            <a:avLst/>
          </a:prstGeom>
          <a:noFill/>
        </p:spPr>
        <p:txBody>
          <a:bodyPr wrap="square" rtlCol="0">
            <a:spAutoFit/>
          </a:bodyPr>
          <a:lstStyle/>
          <a:p>
            <a:r>
              <a:rPr lang="fr-FR" sz="1600" i="1" dirty="0" smtClean="0">
                <a:solidFill>
                  <a:schemeClr val="tx2">
                    <a:lumMod val="75000"/>
                  </a:schemeClr>
                </a:solidFill>
              </a:rPr>
              <a:t>Source : Oxford, UNDP 2021, figure modifiée</a:t>
            </a:r>
            <a:endParaRPr lang="en-GB" sz="1600" i="1" dirty="0">
              <a:solidFill>
                <a:schemeClr val="tx2">
                  <a:lumMod val="75000"/>
                </a:schemeClr>
              </a:solidFill>
            </a:endParaRPr>
          </a:p>
        </p:txBody>
      </p:sp>
    </p:spTree>
    <p:extLst>
      <p:ext uri="{BB962C8B-B14F-4D97-AF65-F5344CB8AC3E}">
        <p14:creationId xmlns:p14="http://schemas.microsoft.com/office/powerpoint/2010/main" val="49331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0" name="Rectangle 9"/>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III. Les raisons de ces problèmes </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Un modèle économique crée sans prendre en considération l’environnement</a:t>
            </a:r>
            <a:endParaRPr lang="fr-FR" sz="2400" b="1" dirty="0">
              <a:latin typeface="Baskerville Old Face" panose="02020602080505020303" pitchFamily="18" charset="0"/>
            </a:endParaRPr>
          </a:p>
        </p:txBody>
      </p:sp>
      <p:sp>
        <p:nvSpPr>
          <p:cNvPr id="16" name="ZoneTexte 15"/>
          <p:cNvSpPr txBox="1"/>
          <p:nvPr/>
        </p:nvSpPr>
        <p:spPr>
          <a:xfrm>
            <a:off x="4214614" y="691927"/>
            <a:ext cx="2968053" cy="1200329"/>
          </a:xfrm>
          <a:prstGeom prst="rect">
            <a:avLst/>
          </a:prstGeom>
          <a:noFill/>
        </p:spPr>
        <p:txBody>
          <a:bodyPr wrap="square" rtlCol="0">
            <a:spAutoFit/>
          </a:bodyPr>
          <a:lstStyle/>
          <a:p>
            <a:pPr algn="ctr"/>
            <a:r>
              <a:rPr lang="fr-FR" sz="7200" b="1" u="sng" dirty="0" smtClean="0">
                <a:solidFill>
                  <a:srgbClr val="002060"/>
                </a:solidFill>
                <a:latin typeface="Arial Black" panose="020B0A04020102020204" pitchFamily="34" charset="0"/>
              </a:rPr>
              <a:t>P.I.B</a:t>
            </a:r>
            <a:endParaRPr lang="en-GB" sz="7200" b="1" u="sng" dirty="0">
              <a:solidFill>
                <a:srgbClr val="002060"/>
              </a:solidFill>
              <a:latin typeface="Arial Black" panose="020B0A04020102020204" pitchFamily="34" charset="0"/>
            </a:endParaRPr>
          </a:p>
        </p:txBody>
      </p:sp>
      <p:pic>
        <p:nvPicPr>
          <p:cNvPr id="12" name="Image 11"/>
          <p:cNvPicPr>
            <a:picLocks noChangeAspect="1"/>
          </p:cNvPicPr>
          <p:nvPr/>
        </p:nvPicPr>
        <p:blipFill>
          <a:blip r:embed="rId2">
            <a:clrChange>
              <a:clrFrom>
                <a:srgbClr val="FFFFFF"/>
              </a:clrFrom>
              <a:clrTo>
                <a:srgbClr val="FFFFFF">
                  <a:alpha val="0"/>
                </a:srgbClr>
              </a:clrTo>
            </a:clrChange>
          </a:blip>
          <a:stretch>
            <a:fillRect/>
          </a:stretch>
        </p:blipFill>
        <p:spPr>
          <a:xfrm>
            <a:off x="0" y="2743199"/>
            <a:ext cx="3483053" cy="1866446"/>
          </a:xfrm>
          <a:prstGeom prst="rect">
            <a:avLst/>
          </a:prstGeom>
        </p:spPr>
      </p:pic>
      <p:pic>
        <p:nvPicPr>
          <p:cNvPr id="2" name="Image 1"/>
          <p:cNvPicPr>
            <a:picLocks noChangeAspect="1"/>
          </p:cNvPicPr>
          <p:nvPr/>
        </p:nvPicPr>
        <p:blipFill rotWithShape="1">
          <a:blip r:embed="rId3">
            <a:clrChange>
              <a:clrFrom>
                <a:srgbClr val="FCFFFA"/>
              </a:clrFrom>
              <a:clrTo>
                <a:srgbClr val="FCFFFA">
                  <a:alpha val="0"/>
                </a:srgbClr>
              </a:clrTo>
            </a:clrChange>
          </a:blip>
          <a:srcRect b="10240"/>
          <a:stretch/>
        </p:blipFill>
        <p:spPr>
          <a:xfrm>
            <a:off x="3521301" y="2346323"/>
            <a:ext cx="4316413" cy="3257655"/>
          </a:xfrm>
          <a:prstGeom prst="rect">
            <a:avLst/>
          </a:prstGeom>
        </p:spPr>
      </p:pic>
      <p:sp>
        <p:nvSpPr>
          <p:cNvPr id="15" name="Rectangle 14"/>
          <p:cNvSpPr/>
          <p:nvPr/>
        </p:nvSpPr>
        <p:spPr>
          <a:xfrm>
            <a:off x="8128000" y="2480496"/>
            <a:ext cx="4064000" cy="3323987"/>
          </a:xfrm>
          <a:prstGeom prst="rect">
            <a:avLst/>
          </a:prstGeom>
          <a:solidFill>
            <a:schemeClr val="tx2">
              <a:lumMod val="20000"/>
              <a:lumOff val="80000"/>
            </a:schemeClr>
          </a:solidFill>
        </p:spPr>
        <p:txBody>
          <a:bodyPr wrap="square">
            <a:spAutoFit/>
          </a:bodyPr>
          <a:lstStyle/>
          <a:p>
            <a:pPr algn="ctr">
              <a:lnSpc>
                <a:spcPct val="150000"/>
              </a:lnSpc>
            </a:pPr>
            <a:r>
              <a:rPr lang="fr-FR" sz="2000"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Plus le </a:t>
            </a:r>
            <a:r>
              <a:rPr lang="fr-FR" sz="20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gâteau grossit</a:t>
            </a:r>
            <a:r>
              <a:rPr lang="fr-FR" sz="2000"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 Plus il est </a:t>
            </a:r>
            <a:r>
              <a:rPr lang="fr-FR" sz="20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facile de le découper </a:t>
            </a:r>
            <a:r>
              <a:rPr lang="fr-FR" sz="2000"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et de le </a:t>
            </a:r>
            <a:r>
              <a:rPr lang="fr-FR" sz="20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partager équitablement </a:t>
            </a:r>
          </a:p>
          <a:p>
            <a:pPr algn="ctr">
              <a:lnSpc>
                <a:spcPct val="150000"/>
              </a:lnSpc>
            </a:pPr>
            <a:r>
              <a:rPr lang="fr-FR" sz="2000"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a:t>
            </a:r>
            <a:endParaRPr lang="fr-FR" sz="20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fr-FR" sz="2000"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Plus </a:t>
            </a:r>
            <a:r>
              <a:rPr lang="fr-FR" sz="20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l’économie grossit</a:t>
            </a:r>
            <a:r>
              <a:rPr lang="fr-FR" sz="2000"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 plus on </a:t>
            </a:r>
            <a:r>
              <a:rPr lang="fr-FR" sz="20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augmente la qualité de vie </a:t>
            </a:r>
            <a:r>
              <a:rPr lang="fr-FR" sz="2000"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et la </a:t>
            </a:r>
            <a:r>
              <a:rPr lang="fr-FR" sz="20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richesse </a:t>
            </a:r>
            <a:r>
              <a:rPr lang="fr-FR" sz="2000"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par habitant</a:t>
            </a:r>
            <a:endParaRPr lang="en-GB" sz="20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à coins arrondis 16"/>
          <p:cNvSpPr/>
          <p:nvPr/>
        </p:nvSpPr>
        <p:spPr>
          <a:xfrm>
            <a:off x="783771" y="5428343"/>
            <a:ext cx="7097486" cy="856343"/>
          </a:xfrm>
          <a:prstGeom prst="roundRect">
            <a:avLst/>
          </a:prstGeom>
          <a:solidFill>
            <a:srgbClr val="C00000">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L’argent fait-il le bonheur ?</a:t>
            </a:r>
            <a:endParaRPr lang="en-GB" sz="3600" b="1"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46612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1200" y="4744135"/>
            <a:ext cx="4279900" cy="646331"/>
          </a:xfrm>
          <a:prstGeom prst="rect">
            <a:avLst/>
          </a:prstGeom>
        </p:spPr>
        <p:txBody>
          <a:bodyPr wrap="square">
            <a:spAutoFit/>
          </a:bodyPr>
          <a:lstStyle/>
          <a:p>
            <a:pPr algn="ctr"/>
            <a:r>
              <a:rPr lang="fr-FR" i="1" dirty="0" smtClean="0">
                <a:solidFill>
                  <a:schemeClr val="tx2">
                    <a:lumMod val="50000"/>
                  </a:schemeClr>
                </a:solidFill>
              </a:rPr>
              <a:t>Echelle </a:t>
            </a:r>
            <a:r>
              <a:rPr lang="fr-FR" i="1" dirty="0">
                <a:solidFill>
                  <a:schemeClr val="tx2">
                    <a:lumMod val="50000"/>
                  </a:schemeClr>
                </a:solidFill>
              </a:rPr>
              <a:t>allant de 0 à </a:t>
            </a:r>
            <a:r>
              <a:rPr lang="fr-FR" i="1" dirty="0" smtClean="0">
                <a:solidFill>
                  <a:schemeClr val="tx2">
                    <a:lumMod val="50000"/>
                  </a:schemeClr>
                </a:solidFill>
              </a:rPr>
              <a:t>10 : 10 </a:t>
            </a:r>
            <a:r>
              <a:rPr lang="fr-FR" i="1" dirty="0">
                <a:solidFill>
                  <a:schemeClr val="tx2">
                    <a:lumMod val="50000"/>
                  </a:schemeClr>
                </a:solidFill>
              </a:rPr>
              <a:t>représente la plus grande satisfaction </a:t>
            </a:r>
            <a:r>
              <a:rPr lang="fr-FR" i="1" dirty="0" smtClean="0">
                <a:solidFill>
                  <a:schemeClr val="tx2">
                    <a:lumMod val="50000"/>
                  </a:schemeClr>
                </a:solidFill>
              </a:rPr>
              <a:t>possible</a:t>
            </a:r>
            <a:endParaRPr lang="en-GB" i="1" dirty="0">
              <a:solidFill>
                <a:schemeClr val="tx2">
                  <a:lumMod val="50000"/>
                </a:schemeClr>
              </a:solidFill>
            </a:endParaRPr>
          </a:p>
        </p:txBody>
      </p:sp>
      <p:pic>
        <p:nvPicPr>
          <p:cNvPr id="5" name="Image 4"/>
          <p:cNvPicPr>
            <a:picLocks noChangeAspect="1"/>
          </p:cNvPicPr>
          <p:nvPr/>
        </p:nvPicPr>
        <p:blipFill rotWithShape="1">
          <a:blip r:embed="rId2"/>
          <a:srcRect l="22487" t="13213" r="23192" b="29235"/>
          <a:stretch/>
        </p:blipFill>
        <p:spPr>
          <a:xfrm>
            <a:off x="1752097" y="2264069"/>
            <a:ext cx="2022929" cy="2311917"/>
          </a:xfrm>
          <a:prstGeom prst="rect">
            <a:avLst/>
          </a:prstGeom>
        </p:spPr>
      </p:pic>
      <p:pic>
        <p:nvPicPr>
          <p:cNvPr id="6" name="Image 5"/>
          <p:cNvPicPr>
            <a:picLocks noChangeAspect="1"/>
          </p:cNvPicPr>
          <p:nvPr/>
        </p:nvPicPr>
        <p:blipFill>
          <a:blip r:embed="rId3">
            <a:clrChange>
              <a:clrFrom>
                <a:srgbClr val="FFFFFF"/>
              </a:clrFrom>
              <a:clrTo>
                <a:srgbClr val="FFFFFF">
                  <a:alpha val="0"/>
                </a:srgbClr>
              </a:clrTo>
            </a:clrChange>
          </a:blip>
          <a:stretch>
            <a:fillRect/>
          </a:stretch>
        </p:blipFill>
        <p:spPr>
          <a:xfrm>
            <a:off x="7425871" y="2234644"/>
            <a:ext cx="3390138" cy="1816656"/>
          </a:xfrm>
          <a:prstGeom prst="rect">
            <a:avLst/>
          </a:prstGeom>
        </p:spPr>
      </p:pic>
      <p:pic>
        <p:nvPicPr>
          <p:cNvPr id="7" name="Image 6"/>
          <p:cNvPicPr>
            <a:picLocks noChangeAspect="1"/>
          </p:cNvPicPr>
          <p:nvPr/>
        </p:nvPicPr>
        <p:blipFill>
          <a:blip r:embed="rId4"/>
          <a:stretch>
            <a:fillRect/>
          </a:stretch>
        </p:blipFill>
        <p:spPr>
          <a:xfrm>
            <a:off x="8334375" y="4229099"/>
            <a:ext cx="1470025" cy="1470025"/>
          </a:xfrm>
          <a:prstGeom prst="rect">
            <a:avLst/>
          </a:prstGeom>
        </p:spPr>
      </p:pic>
      <p:sp>
        <p:nvSpPr>
          <p:cNvPr id="8" name="Rectangle à coins arrondis 7"/>
          <p:cNvSpPr/>
          <p:nvPr/>
        </p:nvSpPr>
        <p:spPr>
          <a:xfrm>
            <a:off x="2358571" y="907143"/>
            <a:ext cx="7097486" cy="856343"/>
          </a:xfrm>
          <a:prstGeom prst="roundRect">
            <a:avLst/>
          </a:prstGeom>
          <a:solidFill>
            <a:srgbClr val="C00000">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L’argent fait-il le bonheur ?</a:t>
            </a:r>
            <a:endParaRPr lang="en-GB" sz="3600" b="1"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 name="Double flèche horizontale 8"/>
          <p:cNvSpPr/>
          <p:nvPr/>
        </p:nvSpPr>
        <p:spPr>
          <a:xfrm>
            <a:off x="4406900" y="2984500"/>
            <a:ext cx="2768600" cy="508000"/>
          </a:xfrm>
          <a:prstGeom prst="leftRightArrow">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ZoneTexte 9"/>
          <p:cNvSpPr txBox="1"/>
          <p:nvPr/>
        </p:nvSpPr>
        <p:spPr>
          <a:xfrm>
            <a:off x="5219700" y="1752600"/>
            <a:ext cx="1638300" cy="2215991"/>
          </a:xfrm>
          <a:prstGeom prst="rect">
            <a:avLst/>
          </a:prstGeom>
          <a:noFill/>
        </p:spPr>
        <p:txBody>
          <a:bodyPr wrap="square" rtlCol="0">
            <a:spAutoFit/>
          </a:bodyPr>
          <a:lstStyle/>
          <a:p>
            <a:r>
              <a:rPr lang="fr-FR" sz="138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a:t>
            </a:r>
            <a:endParaRPr lang="en-GB" sz="138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Un modèle économique crée sans prendre en considération l’environnement</a:t>
            </a:r>
            <a:endParaRPr lang="fr-FR" sz="2400" b="1" dirty="0">
              <a:latin typeface="Baskerville Old Face" panose="02020602080505020303" pitchFamily="18" charset="0"/>
            </a:endParaRPr>
          </a:p>
        </p:txBody>
      </p:sp>
    </p:spTree>
    <p:extLst>
      <p:ext uri="{BB962C8B-B14F-4D97-AF65-F5344CB8AC3E}">
        <p14:creationId xmlns:p14="http://schemas.microsoft.com/office/powerpoint/2010/main" val="31483460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t="16536"/>
          <a:stretch/>
        </p:blipFill>
        <p:spPr>
          <a:xfrm>
            <a:off x="1610481" y="852714"/>
            <a:ext cx="8702526" cy="5127171"/>
          </a:xfrm>
          <a:prstGeom prst="rect">
            <a:avLst/>
          </a:prstGeom>
        </p:spPr>
      </p:pic>
      <p:pic>
        <p:nvPicPr>
          <p:cNvPr id="5" name="Image 4"/>
          <p:cNvPicPr>
            <a:picLocks noChangeAspect="1"/>
          </p:cNvPicPr>
          <p:nvPr/>
        </p:nvPicPr>
        <p:blipFill rotWithShape="1">
          <a:blip r:embed="rId3"/>
          <a:srcRect l="22487" t="13213" r="23192" b="29235"/>
          <a:stretch/>
        </p:blipFill>
        <p:spPr>
          <a:xfrm>
            <a:off x="0" y="1988978"/>
            <a:ext cx="1640113" cy="1874413"/>
          </a:xfrm>
          <a:prstGeom prst="rect">
            <a:avLst/>
          </a:prstGeom>
        </p:spPr>
      </p:pic>
      <p:pic>
        <p:nvPicPr>
          <p:cNvPr id="6" name="Image 5"/>
          <p:cNvPicPr>
            <a:picLocks noChangeAspect="1"/>
          </p:cNvPicPr>
          <p:nvPr/>
        </p:nvPicPr>
        <p:blipFill>
          <a:blip r:embed="rId4">
            <a:clrChange>
              <a:clrFrom>
                <a:srgbClr val="FFFFFF"/>
              </a:clrFrom>
              <a:clrTo>
                <a:srgbClr val="FFFFFF">
                  <a:alpha val="0"/>
                </a:srgbClr>
              </a:clrTo>
            </a:clrChange>
          </a:blip>
          <a:stretch>
            <a:fillRect/>
          </a:stretch>
        </p:blipFill>
        <p:spPr>
          <a:xfrm>
            <a:off x="10029371" y="4593216"/>
            <a:ext cx="2380344" cy="1275543"/>
          </a:xfrm>
          <a:prstGeom prst="rect">
            <a:avLst/>
          </a:prstGeom>
        </p:spPr>
      </p:pic>
      <p:sp>
        <p:nvSpPr>
          <p:cNvPr id="7" name="Rectangle 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Un modèle économique crée sans prendre en considération l’environnement</a:t>
            </a:r>
            <a:endParaRPr lang="fr-FR" sz="2400" b="1" dirty="0">
              <a:latin typeface="Baskerville Old Face" panose="02020602080505020303" pitchFamily="18" charset="0"/>
            </a:endParaRPr>
          </a:p>
        </p:txBody>
      </p:sp>
      <p:cxnSp>
        <p:nvCxnSpPr>
          <p:cNvPr id="12" name="Connecteur droit 11"/>
          <p:cNvCxnSpPr/>
          <p:nvPr/>
        </p:nvCxnSpPr>
        <p:spPr>
          <a:xfrm flipV="1">
            <a:off x="2946400" y="1520372"/>
            <a:ext cx="5631543" cy="2688771"/>
          </a:xfrm>
          <a:prstGeom prst="line">
            <a:avLst/>
          </a:prstGeom>
          <a:ln w="57150">
            <a:solidFill>
              <a:srgbClr val="C00000"/>
            </a:solidFill>
            <a:prstDash val="dash"/>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a:blip r:embed="rId5"/>
          <a:stretch>
            <a:fillRect/>
          </a:stretch>
        </p:blipFill>
        <p:spPr>
          <a:xfrm>
            <a:off x="10612437" y="3044371"/>
            <a:ext cx="1176790" cy="1176790"/>
          </a:xfrm>
          <a:prstGeom prst="rect">
            <a:avLst/>
          </a:prstGeom>
        </p:spPr>
      </p:pic>
      <p:sp>
        <p:nvSpPr>
          <p:cNvPr id="3" name="ZoneTexte 2"/>
          <p:cNvSpPr txBox="1"/>
          <p:nvPr/>
        </p:nvSpPr>
        <p:spPr>
          <a:xfrm>
            <a:off x="8810171" y="3392715"/>
            <a:ext cx="2031999" cy="646331"/>
          </a:xfrm>
          <a:prstGeom prst="rect">
            <a:avLst/>
          </a:prstGeom>
          <a:noFill/>
        </p:spPr>
        <p:txBody>
          <a:bodyPr wrap="square" rtlCol="0">
            <a:spAutoFit/>
          </a:bodyPr>
          <a:lstStyle/>
          <a:p>
            <a:pPr algn="ctr"/>
            <a:r>
              <a:rPr lang="fr-FR" b="1" dirty="0" smtClean="0">
                <a:solidFill>
                  <a:srgbClr val="C00000"/>
                </a:solidFill>
                <a:latin typeface="Tahoma" panose="020B0604030504040204" pitchFamily="34" charset="0"/>
                <a:ea typeface="Tahoma" panose="020B0604030504040204" pitchFamily="34" charset="0"/>
                <a:cs typeface="Tahoma" panose="020B0604030504040204" pitchFamily="34" charset="0"/>
              </a:rPr>
              <a:t>Echelle logarithmique</a:t>
            </a:r>
            <a:endParaRPr lang="en-GB"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Connecteur droit avec flèche 10"/>
          <p:cNvCxnSpPr/>
          <p:nvPr/>
        </p:nvCxnSpPr>
        <p:spPr>
          <a:xfrm flipH="1">
            <a:off x="4706257" y="4853214"/>
            <a:ext cx="965200" cy="0"/>
          </a:xfrm>
          <a:prstGeom prst="straightConnector1">
            <a:avLst/>
          </a:prstGeom>
          <a:ln w="38100">
            <a:solidFill>
              <a:srgbClr val="1F4E79"/>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flipH="1">
            <a:off x="7855857" y="4853214"/>
            <a:ext cx="965200" cy="0"/>
          </a:xfrm>
          <a:prstGeom prst="straightConnector1">
            <a:avLst/>
          </a:prstGeom>
          <a:ln w="38100">
            <a:solidFill>
              <a:srgbClr val="1F4E79"/>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Flèche courbée vers le bas 22"/>
          <p:cNvSpPr/>
          <p:nvPr/>
        </p:nvSpPr>
        <p:spPr>
          <a:xfrm>
            <a:off x="5152572" y="4118428"/>
            <a:ext cx="3615871" cy="444500"/>
          </a:xfrm>
          <a:prstGeom prst="curvedDown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ZoneTexte 24"/>
          <p:cNvSpPr txBox="1"/>
          <p:nvPr/>
        </p:nvSpPr>
        <p:spPr>
          <a:xfrm>
            <a:off x="4820557" y="4479470"/>
            <a:ext cx="977900" cy="400110"/>
          </a:xfrm>
          <a:prstGeom prst="rect">
            <a:avLst/>
          </a:prstGeom>
          <a:noFill/>
        </p:spPr>
        <p:txBody>
          <a:bodyPr wrap="square" rtlCol="0">
            <a:spAutoFit/>
          </a:bodyPr>
          <a:lstStyle/>
          <a:p>
            <a:r>
              <a:rPr lang="fr-FR" sz="2000" b="1" dirty="0" smtClean="0">
                <a:solidFill>
                  <a:srgbClr val="C00000"/>
                </a:solidFill>
              </a:rPr>
              <a:t>5000</a:t>
            </a:r>
            <a:endParaRPr lang="en-GB" sz="2000" b="1" dirty="0">
              <a:solidFill>
                <a:srgbClr val="C00000"/>
              </a:solidFill>
            </a:endParaRPr>
          </a:p>
        </p:txBody>
      </p:sp>
      <p:sp>
        <p:nvSpPr>
          <p:cNvPr id="26" name="ZoneTexte 25"/>
          <p:cNvSpPr txBox="1"/>
          <p:nvPr/>
        </p:nvSpPr>
        <p:spPr>
          <a:xfrm>
            <a:off x="7839528" y="4479470"/>
            <a:ext cx="977900" cy="400110"/>
          </a:xfrm>
          <a:prstGeom prst="rect">
            <a:avLst/>
          </a:prstGeom>
          <a:noFill/>
        </p:spPr>
        <p:txBody>
          <a:bodyPr wrap="square" rtlCol="0">
            <a:spAutoFit/>
          </a:bodyPr>
          <a:lstStyle/>
          <a:p>
            <a:r>
              <a:rPr lang="fr-FR" sz="2000" b="1" dirty="0" smtClean="0">
                <a:solidFill>
                  <a:srgbClr val="C00000"/>
                </a:solidFill>
              </a:rPr>
              <a:t>50 000</a:t>
            </a:r>
            <a:endParaRPr lang="en-GB" sz="2000" b="1" dirty="0">
              <a:solidFill>
                <a:srgbClr val="C00000"/>
              </a:solidFill>
            </a:endParaRPr>
          </a:p>
        </p:txBody>
      </p:sp>
      <p:sp>
        <p:nvSpPr>
          <p:cNvPr id="27" name="Non égal 26"/>
          <p:cNvSpPr/>
          <p:nvPr/>
        </p:nvSpPr>
        <p:spPr>
          <a:xfrm>
            <a:off x="6435271" y="4363357"/>
            <a:ext cx="1016000" cy="381000"/>
          </a:xfrm>
          <a:prstGeom prst="mathNotEqual">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Rectangle à coins arrondis 27"/>
          <p:cNvSpPr/>
          <p:nvPr/>
        </p:nvSpPr>
        <p:spPr>
          <a:xfrm>
            <a:off x="1625600" y="720273"/>
            <a:ext cx="5294086" cy="700314"/>
          </a:xfrm>
          <a:prstGeom prst="roundRect">
            <a:avLst/>
          </a:prstGeom>
          <a:solidFill>
            <a:srgbClr val="FFC000">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Il semble avoir une relation entre PIB / satisfaction de vie</a:t>
            </a:r>
            <a:endParaRPr lang="en-GB" b="1"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0451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animBg="1"/>
      <p:bldP spid="25" grpId="0"/>
      <p:bldP spid="26" grpId="0"/>
      <p:bldP spid="27" grpId="0" animBg="1"/>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srcRect l="22487" t="13213" r="23192" b="29235"/>
          <a:stretch/>
        </p:blipFill>
        <p:spPr>
          <a:xfrm>
            <a:off x="377371" y="2732835"/>
            <a:ext cx="1640113" cy="1874413"/>
          </a:xfrm>
          <a:prstGeom prst="rect">
            <a:avLst/>
          </a:prstGeom>
        </p:spPr>
      </p:pic>
      <p:pic>
        <p:nvPicPr>
          <p:cNvPr id="6" name="Image 5"/>
          <p:cNvPicPr>
            <a:picLocks noChangeAspect="1"/>
          </p:cNvPicPr>
          <p:nvPr/>
        </p:nvPicPr>
        <p:blipFill>
          <a:blip r:embed="rId3">
            <a:clrChange>
              <a:clrFrom>
                <a:srgbClr val="FFFFFF"/>
              </a:clrFrom>
              <a:clrTo>
                <a:srgbClr val="FFFFFF">
                  <a:alpha val="0"/>
                </a:srgbClr>
              </a:clrTo>
            </a:clrChange>
          </a:blip>
          <a:stretch>
            <a:fillRect/>
          </a:stretch>
        </p:blipFill>
        <p:spPr>
          <a:xfrm>
            <a:off x="9318171" y="5104844"/>
            <a:ext cx="2380344" cy="1275543"/>
          </a:xfrm>
          <a:prstGeom prst="rect">
            <a:avLst/>
          </a:prstGeom>
        </p:spPr>
      </p:pic>
      <p:sp>
        <p:nvSpPr>
          <p:cNvPr id="7" name="Rectangle 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Un modèle économique crée sans prendre en considération l’environnement</a:t>
            </a:r>
            <a:endParaRPr lang="fr-FR" sz="2400" b="1" dirty="0">
              <a:latin typeface="Baskerville Old Face" panose="02020602080505020303" pitchFamily="18" charset="0"/>
            </a:endParaRPr>
          </a:p>
        </p:txBody>
      </p:sp>
      <p:pic>
        <p:nvPicPr>
          <p:cNvPr id="15" name="Image 14"/>
          <p:cNvPicPr>
            <a:picLocks noChangeAspect="1"/>
          </p:cNvPicPr>
          <p:nvPr/>
        </p:nvPicPr>
        <p:blipFill>
          <a:blip r:embed="rId4"/>
          <a:stretch>
            <a:fillRect/>
          </a:stretch>
        </p:blipFill>
        <p:spPr>
          <a:xfrm>
            <a:off x="2033211" y="1366779"/>
            <a:ext cx="7529889" cy="4424642"/>
          </a:xfrm>
          <a:prstGeom prst="rect">
            <a:avLst/>
          </a:prstGeom>
        </p:spPr>
      </p:pic>
      <p:cxnSp>
        <p:nvCxnSpPr>
          <p:cNvPr id="12" name="Connecteur droit 11"/>
          <p:cNvCxnSpPr/>
          <p:nvPr/>
        </p:nvCxnSpPr>
        <p:spPr>
          <a:xfrm flipV="1">
            <a:off x="2487386" y="2152650"/>
            <a:ext cx="2351314" cy="2314122"/>
          </a:xfrm>
          <a:prstGeom prst="line">
            <a:avLst/>
          </a:prstGeom>
          <a:ln w="571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838700" y="1219200"/>
            <a:ext cx="4933950" cy="1962150"/>
          </a:xfrm>
          <a:prstGeom prst="rect">
            <a:avLst/>
          </a:prstGeom>
          <a:solidFill>
            <a:srgbClr val="FFFF00">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ZoneTexte 21"/>
          <p:cNvSpPr txBox="1"/>
          <p:nvPr/>
        </p:nvSpPr>
        <p:spPr>
          <a:xfrm>
            <a:off x="10160001" y="3062516"/>
            <a:ext cx="2031999" cy="369332"/>
          </a:xfrm>
          <a:prstGeom prst="rect">
            <a:avLst/>
          </a:prstGeom>
          <a:noFill/>
        </p:spPr>
        <p:txBody>
          <a:bodyPr wrap="square" rtlCol="0">
            <a:spAutoFit/>
          </a:bodyPr>
          <a:lstStyle/>
          <a:p>
            <a:pPr algn="ctr"/>
            <a:r>
              <a:rPr lang="fr-FR" b="1" dirty="0" smtClean="0">
                <a:solidFill>
                  <a:srgbClr val="C00000"/>
                </a:solidFill>
                <a:latin typeface="Tahoma" panose="020B0604030504040204" pitchFamily="34" charset="0"/>
                <a:ea typeface="Tahoma" panose="020B0604030504040204" pitchFamily="34" charset="0"/>
                <a:cs typeface="Tahoma" panose="020B0604030504040204" pitchFamily="34" charset="0"/>
              </a:rPr>
              <a:t>Echelle linéaire</a:t>
            </a:r>
            <a:endParaRPr lang="en-GB"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23" name="Image 22"/>
          <p:cNvPicPr>
            <a:picLocks noChangeAspect="1"/>
          </p:cNvPicPr>
          <p:nvPr/>
        </p:nvPicPr>
        <p:blipFill>
          <a:blip r:embed="rId5"/>
          <a:stretch>
            <a:fillRect/>
          </a:stretch>
        </p:blipFill>
        <p:spPr>
          <a:xfrm>
            <a:off x="10498137" y="3441699"/>
            <a:ext cx="1122363" cy="1122363"/>
          </a:xfrm>
          <a:prstGeom prst="rect">
            <a:avLst/>
          </a:prstGeom>
        </p:spPr>
      </p:pic>
      <p:sp>
        <p:nvSpPr>
          <p:cNvPr id="24" name="Rectangle à coins arrondis 23"/>
          <p:cNvSpPr/>
          <p:nvPr/>
        </p:nvSpPr>
        <p:spPr>
          <a:xfrm>
            <a:off x="2044700" y="863600"/>
            <a:ext cx="2668815" cy="1231901"/>
          </a:xfrm>
          <a:prstGeom prst="roundRect">
            <a:avLst/>
          </a:prstGeom>
          <a:solidFill>
            <a:schemeClr val="accent2">
              <a:lumMod val="20000"/>
              <a:lumOff val="80000"/>
              <a:alpha val="6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smtClean="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Il semble avoir une relation entre PIB / satisfaction de vie entre 0 et 40 000$</a:t>
            </a:r>
            <a:endParaRPr lang="en-GB" sz="1600" b="1"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5" name="Rectangle à coins arrondis 24"/>
          <p:cNvSpPr/>
          <p:nvPr/>
        </p:nvSpPr>
        <p:spPr>
          <a:xfrm>
            <a:off x="5301760" y="2601687"/>
            <a:ext cx="4497615" cy="573314"/>
          </a:xfrm>
          <a:prstGeom prst="roundRect">
            <a:avLst/>
          </a:prstGeom>
          <a:solidFill>
            <a:srgbClr val="FFC000">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smtClean="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Après 40 000$ il y a une stabilisation de la satisfaction de vie</a:t>
            </a:r>
            <a:endParaRPr lang="en-GB" sz="1600" b="1"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1375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1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2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Rectangle 5"/>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III. Les raisons de ces problèmes </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La croissance &amp; qualité de vie</a:t>
            </a:r>
            <a:endParaRPr lang="fr-FR" sz="2400" b="1" dirty="0">
              <a:latin typeface="Baskerville Old Face" panose="02020602080505020303" pitchFamily="18" charset="0"/>
            </a:endParaRPr>
          </a:p>
        </p:txBody>
      </p:sp>
      <p:sp>
        <p:nvSpPr>
          <p:cNvPr id="2" name="ZoneTexte 1"/>
          <p:cNvSpPr txBox="1"/>
          <p:nvPr/>
        </p:nvSpPr>
        <p:spPr>
          <a:xfrm>
            <a:off x="348342" y="1770521"/>
            <a:ext cx="2206172" cy="461665"/>
          </a:xfrm>
          <a:prstGeom prst="rect">
            <a:avLst/>
          </a:prstGeom>
          <a:noFill/>
        </p:spPr>
        <p:txBody>
          <a:bodyPr wrap="square" rtlCol="0">
            <a:spAutoFit/>
          </a:bodyPr>
          <a:lstStyle/>
          <a:p>
            <a:pPr algn="ctr"/>
            <a:r>
              <a:rPr lang="fr-FR"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Costa-Rica</a:t>
            </a:r>
          </a:p>
        </p:txBody>
      </p:sp>
      <p:pic>
        <p:nvPicPr>
          <p:cNvPr id="3" name="Image 2"/>
          <p:cNvPicPr>
            <a:picLocks noChangeAspect="1"/>
          </p:cNvPicPr>
          <p:nvPr/>
        </p:nvPicPr>
        <p:blipFill>
          <a:blip r:embed="rId3"/>
          <a:stretch>
            <a:fillRect/>
          </a:stretch>
        </p:blipFill>
        <p:spPr>
          <a:xfrm>
            <a:off x="394608" y="2380342"/>
            <a:ext cx="2025165" cy="1214437"/>
          </a:xfrm>
          <a:prstGeom prst="rect">
            <a:avLst/>
          </a:prstGeom>
        </p:spPr>
      </p:pic>
      <p:pic>
        <p:nvPicPr>
          <p:cNvPr id="4" name="Image 3"/>
          <p:cNvPicPr>
            <a:picLocks noChangeAspect="1"/>
          </p:cNvPicPr>
          <p:nvPr/>
        </p:nvPicPr>
        <p:blipFill>
          <a:blip r:embed="rId4"/>
          <a:stretch>
            <a:fillRect/>
          </a:stretch>
        </p:blipFill>
        <p:spPr>
          <a:xfrm>
            <a:off x="3466199" y="2336798"/>
            <a:ext cx="1962149" cy="1308099"/>
          </a:xfrm>
          <a:prstGeom prst="rect">
            <a:avLst/>
          </a:prstGeom>
        </p:spPr>
      </p:pic>
      <p:pic>
        <p:nvPicPr>
          <p:cNvPr id="8" name="Image 7"/>
          <p:cNvPicPr>
            <a:picLocks noChangeAspect="1"/>
          </p:cNvPicPr>
          <p:nvPr/>
        </p:nvPicPr>
        <p:blipFill>
          <a:blip r:embed="rId5"/>
          <a:stretch>
            <a:fillRect/>
          </a:stretch>
        </p:blipFill>
        <p:spPr>
          <a:xfrm>
            <a:off x="6821712" y="2246288"/>
            <a:ext cx="1930401" cy="1403641"/>
          </a:xfrm>
          <a:prstGeom prst="rect">
            <a:avLst/>
          </a:prstGeom>
        </p:spPr>
      </p:pic>
      <p:pic>
        <p:nvPicPr>
          <p:cNvPr id="9" name="Image 8"/>
          <p:cNvPicPr>
            <a:picLocks noChangeAspect="1"/>
          </p:cNvPicPr>
          <p:nvPr/>
        </p:nvPicPr>
        <p:blipFill>
          <a:blip r:embed="rId6"/>
          <a:stretch>
            <a:fillRect/>
          </a:stretch>
        </p:blipFill>
        <p:spPr>
          <a:xfrm>
            <a:off x="9688286" y="2206171"/>
            <a:ext cx="1981200" cy="1320800"/>
          </a:xfrm>
          <a:prstGeom prst="rect">
            <a:avLst/>
          </a:prstGeom>
        </p:spPr>
      </p:pic>
      <p:sp>
        <p:nvSpPr>
          <p:cNvPr id="11" name="Rectangle 10"/>
          <p:cNvSpPr/>
          <p:nvPr/>
        </p:nvSpPr>
        <p:spPr>
          <a:xfrm>
            <a:off x="2955755" y="1770521"/>
            <a:ext cx="2858543" cy="461665"/>
          </a:xfrm>
          <a:prstGeom prst="rect">
            <a:avLst/>
          </a:prstGeom>
        </p:spPr>
        <p:txBody>
          <a:bodyPr wrap="square">
            <a:spAutoFit/>
          </a:bodyPr>
          <a:lstStyle/>
          <a:p>
            <a:pPr algn="ctr"/>
            <a:r>
              <a:rPr lang="fr-FR"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France</a:t>
            </a:r>
            <a:endParaRPr lang="fr-FR" sz="24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6055875" y="1770521"/>
            <a:ext cx="3344308" cy="461665"/>
          </a:xfrm>
          <a:prstGeom prst="rect">
            <a:avLst/>
          </a:prstGeom>
        </p:spPr>
        <p:txBody>
          <a:bodyPr wrap="square">
            <a:spAutoFit/>
          </a:bodyPr>
          <a:lstStyle/>
          <a:p>
            <a:pPr algn="ctr"/>
            <a:r>
              <a:rPr lang="fr-FR"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Finlande</a:t>
            </a:r>
            <a:endParaRPr lang="fr-FR" sz="24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12"/>
          <p:cNvSpPr/>
          <p:nvPr/>
        </p:nvSpPr>
        <p:spPr>
          <a:xfrm>
            <a:off x="10294908" y="1770521"/>
            <a:ext cx="848487" cy="461665"/>
          </a:xfrm>
          <a:prstGeom prst="rect">
            <a:avLst/>
          </a:prstGeom>
        </p:spPr>
        <p:txBody>
          <a:bodyPr wrap="square">
            <a:spAutoFit/>
          </a:bodyPr>
          <a:lstStyle/>
          <a:p>
            <a:pPr algn="ctr"/>
            <a:r>
              <a:rPr lang="fr-FR"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USA</a:t>
            </a:r>
            <a:endParaRPr lang="fr-FR" sz="24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p:cNvSpPr/>
          <p:nvPr/>
        </p:nvSpPr>
        <p:spPr>
          <a:xfrm>
            <a:off x="3600479" y="5421477"/>
            <a:ext cx="5536772" cy="707886"/>
          </a:xfrm>
          <a:prstGeom prst="rect">
            <a:avLst/>
          </a:prstGeom>
        </p:spPr>
        <p:txBody>
          <a:bodyPr wrap="none">
            <a:spAutoFit/>
          </a:bodyPr>
          <a:lstStyle/>
          <a:p>
            <a:r>
              <a:rPr lang="fr-FR" sz="4000" b="1" dirty="0">
                <a:solidFill>
                  <a:schemeClr val="accent6">
                    <a:lumMod val="75000"/>
                  </a:schemeClr>
                </a:solidFill>
                <a:latin typeface="Bell MT" panose="02020503060305020303" pitchFamily="18" charset="0"/>
              </a:rPr>
              <a:t>Qualité de vie similaire </a:t>
            </a:r>
          </a:p>
        </p:txBody>
      </p:sp>
      <p:sp>
        <p:nvSpPr>
          <p:cNvPr id="15" name="Rectangle 14"/>
          <p:cNvSpPr/>
          <p:nvPr/>
        </p:nvSpPr>
        <p:spPr>
          <a:xfrm>
            <a:off x="3934066" y="529715"/>
            <a:ext cx="4970782" cy="923330"/>
          </a:xfrm>
          <a:prstGeom prst="rect">
            <a:avLst/>
          </a:prstGeom>
        </p:spPr>
        <p:txBody>
          <a:bodyPr wrap="square">
            <a:spAutoFit/>
          </a:bodyPr>
          <a:lstStyle/>
          <a:p>
            <a:r>
              <a:rPr lang="fr-FR" sz="5400" b="1" u="sng" dirty="0" smtClean="0">
                <a:solidFill>
                  <a:schemeClr val="accent1">
                    <a:lumMod val="50000"/>
                  </a:schemeClr>
                </a:solidFill>
                <a:latin typeface="Bell MT" panose="02020503060305020303" pitchFamily="18" charset="0"/>
              </a:rPr>
              <a:t>P.I.B / Habitant</a:t>
            </a:r>
            <a:endParaRPr lang="fr-FR" sz="5400" b="1" u="sng" dirty="0">
              <a:solidFill>
                <a:schemeClr val="accent1">
                  <a:lumMod val="50000"/>
                </a:schemeClr>
              </a:solidFill>
              <a:latin typeface="Bell MT" panose="02020503060305020303" pitchFamily="18" charset="0"/>
            </a:endParaRPr>
          </a:p>
        </p:txBody>
      </p:sp>
      <p:sp>
        <p:nvSpPr>
          <p:cNvPr id="16" name="Rectangle 15"/>
          <p:cNvSpPr/>
          <p:nvPr/>
        </p:nvSpPr>
        <p:spPr>
          <a:xfrm>
            <a:off x="6829921" y="4158734"/>
            <a:ext cx="1794081" cy="400110"/>
          </a:xfrm>
          <a:prstGeom prst="rect">
            <a:avLst/>
          </a:prstGeom>
        </p:spPr>
        <p:txBody>
          <a:bodyPr wrap="none">
            <a:spAutoFit/>
          </a:bodyPr>
          <a:lstStyle/>
          <a:p>
            <a:r>
              <a:rPr lang="fr-FR" sz="20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48773 euros</a:t>
            </a:r>
          </a:p>
        </p:txBody>
      </p:sp>
      <p:sp>
        <p:nvSpPr>
          <p:cNvPr id="17" name="Rectangle 16"/>
          <p:cNvSpPr/>
          <p:nvPr/>
        </p:nvSpPr>
        <p:spPr>
          <a:xfrm>
            <a:off x="3595815" y="4202278"/>
            <a:ext cx="1869423" cy="400110"/>
          </a:xfrm>
          <a:prstGeom prst="rect">
            <a:avLst/>
          </a:prstGeom>
        </p:spPr>
        <p:txBody>
          <a:bodyPr wrap="none">
            <a:spAutoFit/>
          </a:bodyPr>
          <a:lstStyle/>
          <a:p>
            <a:r>
              <a:rPr lang="fr-FR" sz="20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39030 euros </a:t>
            </a:r>
            <a:endParaRPr lang="en-GB" sz="20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angle 17"/>
          <p:cNvSpPr/>
          <p:nvPr/>
        </p:nvSpPr>
        <p:spPr>
          <a:xfrm>
            <a:off x="353968" y="4129706"/>
            <a:ext cx="1794081" cy="400110"/>
          </a:xfrm>
          <a:prstGeom prst="rect">
            <a:avLst/>
          </a:prstGeom>
        </p:spPr>
        <p:txBody>
          <a:bodyPr wrap="none">
            <a:spAutoFit/>
          </a:bodyPr>
          <a:lstStyle/>
          <a:p>
            <a:r>
              <a:rPr lang="fr-FR" sz="20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12140 euros</a:t>
            </a:r>
            <a:endParaRPr lang="fr-FR" sz="20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p:cNvSpPr/>
          <p:nvPr/>
        </p:nvSpPr>
        <p:spPr>
          <a:xfrm>
            <a:off x="9851470" y="4129706"/>
            <a:ext cx="1869423" cy="400110"/>
          </a:xfrm>
          <a:prstGeom prst="rect">
            <a:avLst/>
          </a:prstGeom>
        </p:spPr>
        <p:txBody>
          <a:bodyPr wrap="none">
            <a:spAutoFit/>
          </a:bodyPr>
          <a:lstStyle/>
          <a:p>
            <a:r>
              <a:rPr lang="fr-FR" sz="20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63413 euros </a:t>
            </a:r>
          </a:p>
        </p:txBody>
      </p:sp>
      <p:cxnSp>
        <p:nvCxnSpPr>
          <p:cNvPr id="23" name="Connecteur en arc 22"/>
          <p:cNvCxnSpPr>
            <a:stCxn id="18" idx="2"/>
            <a:endCxn id="14" idx="0"/>
          </p:cNvCxnSpPr>
          <p:nvPr/>
        </p:nvCxnSpPr>
        <p:spPr>
          <a:xfrm rot="16200000" flipH="1">
            <a:off x="3364107" y="2416718"/>
            <a:ext cx="891661" cy="5117856"/>
          </a:xfrm>
          <a:prstGeom prst="curvedConnector3">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en arc 23"/>
          <p:cNvCxnSpPr>
            <a:stCxn id="17" idx="2"/>
            <a:endCxn id="14" idx="0"/>
          </p:cNvCxnSpPr>
          <p:nvPr/>
        </p:nvCxnSpPr>
        <p:spPr>
          <a:xfrm rot="16200000" flipH="1">
            <a:off x="5040152" y="4092763"/>
            <a:ext cx="819089" cy="1838338"/>
          </a:xfrm>
          <a:prstGeom prst="curvedConnector3">
            <a:avLst>
              <a:gd name="adj1" fmla="val 50000"/>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en arc 26"/>
          <p:cNvCxnSpPr>
            <a:stCxn id="16" idx="2"/>
            <a:endCxn id="14" idx="0"/>
          </p:cNvCxnSpPr>
          <p:nvPr/>
        </p:nvCxnSpPr>
        <p:spPr>
          <a:xfrm rot="5400000">
            <a:off x="6616598" y="4311112"/>
            <a:ext cx="862633" cy="1358097"/>
          </a:xfrm>
          <a:prstGeom prst="curvedConnector3">
            <a:avLst>
              <a:gd name="adj1" fmla="val 50000"/>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en arc 29"/>
          <p:cNvCxnSpPr>
            <a:stCxn id="19" idx="2"/>
            <a:endCxn id="14" idx="0"/>
          </p:cNvCxnSpPr>
          <p:nvPr/>
        </p:nvCxnSpPr>
        <p:spPr>
          <a:xfrm rot="5400000">
            <a:off x="8131694" y="2766988"/>
            <a:ext cx="891661" cy="4417317"/>
          </a:xfrm>
          <a:prstGeom prst="curvedConnector3">
            <a:avLst>
              <a:gd name="adj1" fmla="val 50000"/>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5390709" y="6198783"/>
            <a:ext cx="3083441" cy="307777"/>
          </a:xfrm>
          <a:prstGeom prst="rect">
            <a:avLst/>
          </a:prstGeom>
          <a:noFill/>
        </p:spPr>
        <p:txBody>
          <a:bodyPr wrap="square" rtlCol="0">
            <a:spAutoFit/>
          </a:bodyPr>
          <a:lstStyle/>
          <a:p>
            <a:r>
              <a:rPr lang="fr-FR" sz="1400" i="1" dirty="0" err="1" smtClean="0">
                <a:solidFill>
                  <a:schemeClr val="tx2">
                    <a:lumMod val="75000"/>
                  </a:schemeClr>
                </a:solidFill>
              </a:rPr>
              <a:t>Fanning</a:t>
            </a:r>
            <a:r>
              <a:rPr lang="fr-FR" sz="1400" i="1" dirty="0" smtClean="0">
                <a:solidFill>
                  <a:schemeClr val="tx2">
                    <a:lumMod val="75000"/>
                  </a:schemeClr>
                </a:solidFill>
              </a:rPr>
              <a:t> et al., 2021</a:t>
            </a:r>
            <a:endParaRPr lang="en-GB" sz="1400" i="1" dirty="0">
              <a:solidFill>
                <a:schemeClr val="tx2">
                  <a:lumMod val="75000"/>
                </a:schemeClr>
              </a:solidFill>
            </a:endParaRPr>
          </a:p>
        </p:txBody>
      </p:sp>
    </p:spTree>
    <p:extLst>
      <p:ext uri="{BB962C8B-B14F-4D97-AF65-F5344CB8AC3E}">
        <p14:creationId xmlns:p14="http://schemas.microsoft.com/office/powerpoint/2010/main" val="248620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Rectangle 5"/>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III. Les raisons de ces problèmes </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La croissance : quand est-ce que l’on s’arrête ?</a:t>
            </a:r>
            <a:endParaRPr lang="fr-FR" sz="2400" b="1" dirty="0">
              <a:latin typeface="Baskerville Old Face" panose="02020602080505020303" pitchFamily="18" charset="0"/>
            </a:endParaRPr>
          </a:p>
        </p:txBody>
      </p:sp>
      <p:sp>
        <p:nvSpPr>
          <p:cNvPr id="3" name="Rectangle 2"/>
          <p:cNvSpPr/>
          <p:nvPr/>
        </p:nvSpPr>
        <p:spPr>
          <a:xfrm>
            <a:off x="0" y="712217"/>
            <a:ext cx="12192000" cy="430887"/>
          </a:xfrm>
          <a:prstGeom prst="rect">
            <a:avLst/>
          </a:prstGeom>
          <a:solidFill>
            <a:schemeClr val="accent4">
              <a:lumMod val="20000"/>
              <a:lumOff val="80000"/>
            </a:schemeClr>
          </a:solidFill>
        </p:spPr>
        <p:txBody>
          <a:bodyPr wrap="square">
            <a:spAutoFit/>
          </a:bodyPr>
          <a:lstStyle/>
          <a:p>
            <a:pPr algn="ctr"/>
            <a:r>
              <a:rPr lang="fr-FR" sz="2200" b="1" dirty="0" smtClean="0">
                <a:latin typeface="Tahoma" panose="020B0604030504040204" pitchFamily="34" charset="0"/>
                <a:ea typeface="Tahoma" panose="020B0604030504040204" pitchFamily="34" charset="0"/>
                <a:cs typeface="Tahoma" panose="020B0604030504040204" pitchFamily="34" charset="0"/>
              </a:rPr>
              <a:t>Imaginons un PIB/habitant de 1000 euros et une </a:t>
            </a:r>
            <a:r>
              <a:rPr lang="fr-FR" sz="22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croissance de 2% </a:t>
            </a:r>
            <a:r>
              <a:rPr lang="fr-FR" sz="2200" b="1" dirty="0" smtClean="0">
                <a:latin typeface="Tahoma" panose="020B0604030504040204" pitchFamily="34" charset="0"/>
                <a:ea typeface="Tahoma" panose="020B0604030504040204" pitchFamily="34" charset="0"/>
                <a:cs typeface="Tahoma" panose="020B0604030504040204" pitchFamily="34" charset="0"/>
              </a:rPr>
              <a:t>par an</a:t>
            </a:r>
            <a:endParaRPr lang="fr-FR" sz="2200" b="1" dirty="0">
              <a:latin typeface="Tahoma" panose="020B0604030504040204" pitchFamily="34" charset="0"/>
              <a:ea typeface="Tahoma" panose="020B0604030504040204" pitchFamily="34" charset="0"/>
              <a:cs typeface="Tahoma" panose="020B0604030504040204" pitchFamily="34" charset="0"/>
            </a:endParaRPr>
          </a:p>
        </p:txBody>
      </p:sp>
      <p:sp>
        <p:nvSpPr>
          <p:cNvPr id="4" name="ZoneTexte 3"/>
          <p:cNvSpPr txBox="1"/>
          <p:nvPr/>
        </p:nvSpPr>
        <p:spPr>
          <a:xfrm>
            <a:off x="5059110" y="1509485"/>
            <a:ext cx="3744686" cy="400110"/>
          </a:xfrm>
          <a:prstGeom prst="rect">
            <a:avLst/>
          </a:prstGeom>
          <a:noFill/>
        </p:spPr>
        <p:txBody>
          <a:bodyPr wrap="square" rtlCol="0">
            <a:spAutoFit/>
          </a:bodyPr>
          <a:lstStyle/>
          <a:p>
            <a:pPr marL="342900" indent="-342900">
              <a:buFont typeface="Courier New" panose="02070309020205020404" pitchFamily="49" charset="0"/>
              <a:buChar char="o"/>
            </a:pPr>
            <a:r>
              <a:rPr lang="fr-FR" sz="2000" b="1" dirty="0" smtClean="0">
                <a:latin typeface="Times New Roman" panose="02020603050405020304" pitchFamily="18" charset="0"/>
                <a:cs typeface="Times New Roman" panose="02020603050405020304" pitchFamily="18" charset="0"/>
                <a:sym typeface="Wingdings" panose="05000000000000000000" pitchFamily="2" charset="2"/>
              </a:rPr>
              <a:t>Année 1 : </a:t>
            </a:r>
            <a:r>
              <a:rPr lang="fr-FR" sz="2000" b="1"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1000</a:t>
            </a:r>
            <a:r>
              <a:rPr lang="fr-FR" sz="2000" b="1" dirty="0" smtClean="0">
                <a:latin typeface="Times New Roman" panose="02020603050405020304" pitchFamily="18" charset="0"/>
                <a:cs typeface="Times New Roman" panose="02020603050405020304" pitchFamily="18" charset="0"/>
                <a:sym typeface="Wingdings" panose="05000000000000000000" pitchFamily="2" charset="2"/>
              </a:rPr>
              <a:t> Pib/habitant</a:t>
            </a:r>
            <a:endParaRPr lang="en-GB" sz="2000" b="1" dirty="0">
              <a:latin typeface="Times New Roman" panose="02020603050405020304" pitchFamily="18" charset="0"/>
              <a:cs typeface="Times New Roman" panose="02020603050405020304" pitchFamily="18" charset="0"/>
            </a:endParaRPr>
          </a:p>
        </p:txBody>
      </p:sp>
      <p:sp>
        <p:nvSpPr>
          <p:cNvPr id="8" name="ZoneTexte 7"/>
          <p:cNvSpPr txBox="1"/>
          <p:nvPr/>
        </p:nvSpPr>
        <p:spPr>
          <a:xfrm>
            <a:off x="5059110" y="2197143"/>
            <a:ext cx="4933179" cy="400110"/>
          </a:xfrm>
          <a:prstGeom prst="rect">
            <a:avLst/>
          </a:prstGeom>
          <a:noFill/>
        </p:spPr>
        <p:txBody>
          <a:bodyPr wrap="square" rtlCol="0">
            <a:spAutoFit/>
          </a:bodyPr>
          <a:lstStyle/>
          <a:p>
            <a:pPr marL="342900" indent="-342900">
              <a:buFont typeface="Courier New" panose="02070309020205020404" pitchFamily="49" charset="0"/>
              <a:buChar char="o"/>
            </a:pPr>
            <a:r>
              <a:rPr lang="fr-FR" sz="2000" b="1" dirty="0" smtClean="0">
                <a:latin typeface="Times New Roman" panose="02020603050405020304" pitchFamily="18" charset="0"/>
                <a:cs typeface="Times New Roman" panose="02020603050405020304" pitchFamily="18" charset="0"/>
                <a:sym typeface="Wingdings" panose="05000000000000000000" pitchFamily="2" charset="2"/>
              </a:rPr>
              <a:t>Année 10 : 1195 Pib/habitant</a:t>
            </a:r>
            <a:endParaRPr lang="en-GB" sz="2000" b="1" dirty="0">
              <a:latin typeface="Times New Roman" panose="02020603050405020304" pitchFamily="18" charset="0"/>
              <a:cs typeface="Times New Roman" panose="02020603050405020304" pitchFamily="18" charset="0"/>
            </a:endParaRPr>
          </a:p>
        </p:txBody>
      </p:sp>
      <p:sp>
        <p:nvSpPr>
          <p:cNvPr id="9" name="ZoneTexte 8"/>
          <p:cNvSpPr txBox="1"/>
          <p:nvPr/>
        </p:nvSpPr>
        <p:spPr>
          <a:xfrm>
            <a:off x="5059110" y="3018616"/>
            <a:ext cx="4933179" cy="400110"/>
          </a:xfrm>
          <a:prstGeom prst="rect">
            <a:avLst/>
          </a:prstGeom>
          <a:noFill/>
        </p:spPr>
        <p:txBody>
          <a:bodyPr wrap="square" rtlCol="0">
            <a:spAutoFit/>
          </a:bodyPr>
          <a:lstStyle/>
          <a:p>
            <a:pPr marL="342900" indent="-342900">
              <a:buFont typeface="Courier New" panose="02070309020205020404" pitchFamily="49" charset="0"/>
              <a:buChar char="o"/>
            </a:pPr>
            <a:r>
              <a:rPr lang="fr-FR" sz="2000" b="1" dirty="0" smtClean="0">
                <a:latin typeface="Times New Roman" panose="02020603050405020304" pitchFamily="18" charset="0"/>
                <a:cs typeface="Times New Roman" panose="02020603050405020304" pitchFamily="18" charset="0"/>
                <a:sym typeface="Wingdings" panose="05000000000000000000" pitchFamily="2" charset="2"/>
              </a:rPr>
              <a:t>Année 20: 1456 Pib/habitant</a:t>
            </a:r>
            <a:endParaRPr lang="en-GB" sz="2000" b="1" dirty="0">
              <a:latin typeface="Times New Roman" panose="02020603050405020304" pitchFamily="18" charset="0"/>
              <a:cs typeface="Times New Roman" panose="02020603050405020304" pitchFamily="18" charset="0"/>
            </a:endParaRPr>
          </a:p>
        </p:txBody>
      </p:sp>
      <p:sp>
        <p:nvSpPr>
          <p:cNvPr id="10" name="ZoneTexte 9"/>
          <p:cNvSpPr txBox="1"/>
          <p:nvPr/>
        </p:nvSpPr>
        <p:spPr>
          <a:xfrm>
            <a:off x="5059110" y="3732294"/>
            <a:ext cx="4933179" cy="400110"/>
          </a:xfrm>
          <a:prstGeom prst="rect">
            <a:avLst/>
          </a:prstGeom>
          <a:noFill/>
        </p:spPr>
        <p:txBody>
          <a:bodyPr wrap="square" rtlCol="0">
            <a:spAutoFit/>
          </a:bodyPr>
          <a:lstStyle/>
          <a:p>
            <a:pPr marL="342900" indent="-342900">
              <a:buFont typeface="Courier New" panose="02070309020205020404" pitchFamily="49" charset="0"/>
              <a:buChar char="o"/>
            </a:pPr>
            <a:r>
              <a:rPr lang="fr-FR" sz="2000" b="1" dirty="0" smtClean="0">
                <a:latin typeface="Times New Roman" panose="02020603050405020304" pitchFamily="18" charset="0"/>
                <a:cs typeface="Times New Roman" panose="02020603050405020304" pitchFamily="18" charset="0"/>
                <a:sym typeface="Wingdings" panose="05000000000000000000" pitchFamily="2" charset="2"/>
              </a:rPr>
              <a:t>Année 36 : </a:t>
            </a:r>
            <a:r>
              <a:rPr lang="fr-FR" sz="2000" b="1"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2000</a:t>
            </a:r>
            <a:r>
              <a:rPr lang="fr-FR" sz="2000" b="1" dirty="0" smtClean="0">
                <a:latin typeface="Times New Roman" panose="02020603050405020304" pitchFamily="18" charset="0"/>
                <a:cs typeface="Times New Roman" panose="02020603050405020304" pitchFamily="18" charset="0"/>
                <a:sym typeface="Wingdings" panose="05000000000000000000" pitchFamily="2" charset="2"/>
              </a:rPr>
              <a:t> Pib/habitant</a:t>
            </a:r>
            <a:endParaRPr lang="en-GB" sz="2000" b="1" dirty="0">
              <a:latin typeface="Times New Roman" panose="02020603050405020304" pitchFamily="18" charset="0"/>
              <a:cs typeface="Times New Roman" panose="02020603050405020304" pitchFamily="18" charset="0"/>
            </a:endParaRPr>
          </a:p>
        </p:txBody>
      </p:sp>
      <p:sp>
        <p:nvSpPr>
          <p:cNvPr id="11" name="ZoneTexte 10"/>
          <p:cNvSpPr txBox="1"/>
          <p:nvPr/>
        </p:nvSpPr>
        <p:spPr>
          <a:xfrm>
            <a:off x="5059110" y="4531465"/>
            <a:ext cx="4933179" cy="400110"/>
          </a:xfrm>
          <a:prstGeom prst="rect">
            <a:avLst/>
          </a:prstGeom>
          <a:noFill/>
        </p:spPr>
        <p:txBody>
          <a:bodyPr wrap="square" rtlCol="0">
            <a:spAutoFit/>
          </a:bodyPr>
          <a:lstStyle/>
          <a:p>
            <a:pPr marL="342900" indent="-342900">
              <a:buFont typeface="Courier New" panose="02070309020205020404" pitchFamily="49" charset="0"/>
              <a:buChar char="o"/>
            </a:pPr>
            <a:r>
              <a:rPr lang="fr-FR" sz="2000" b="1" dirty="0" smtClean="0">
                <a:latin typeface="Times New Roman" panose="02020603050405020304" pitchFamily="18" charset="0"/>
                <a:cs typeface="Times New Roman" panose="02020603050405020304" pitchFamily="18" charset="0"/>
                <a:sym typeface="Wingdings" panose="05000000000000000000" pitchFamily="2" charset="2"/>
              </a:rPr>
              <a:t>Année 57: 3031 Pib/habitant</a:t>
            </a:r>
            <a:endParaRPr lang="en-GB" sz="2000" b="1" dirty="0">
              <a:latin typeface="Times New Roman" panose="02020603050405020304" pitchFamily="18" charset="0"/>
              <a:cs typeface="Times New Roman" panose="02020603050405020304" pitchFamily="18" charset="0"/>
            </a:endParaRPr>
          </a:p>
        </p:txBody>
      </p:sp>
      <p:sp>
        <p:nvSpPr>
          <p:cNvPr id="12" name="ZoneTexte 11"/>
          <p:cNvSpPr txBox="1"/>
          <p:nvPr/>
        </p:nvSpPr>
        <p:spPr>
          <a:xfrm>
            <a:off x="5059110" y="5859520"/>
            <a:ext cx="4933179" cy="400110"/>
          </a:xfrm>
          <a:prstGeom prst="rect">
            <a:avLst/>
          </a:prstGeom>
          <a:noFill/>
        </p:spPr>
        <p:txBody>
          <a:bodyPr wrap="square" rtlCol="0">
            <a:spAutoFit/>
          </a:bodyPr>
          <a:lstStyle/>
          <a:p>
            <a:pPr marL="342900" indent="-342900">
              <a:buFont typeface="Courier New" panose="02070309020205020404" pitchFamily="49" charset="0"/>
              <a:buChar char="o"/>
            </a:pPr>
            <a:r>
              <a:rPr lang="fr-FR" sz="2000" b="1" dirty="0" smtClean="0">
                <a:latin typeface="Times New Roman" panose="02020603050405020304" pitchFamily="18" charset="0"/>
                <a:cs typeface="Times New Roman" panose="02020603050405020304" pitchFamily="18" charset="0"/>
                <a:sym typeface="Wingdings" panose="05000000000000000000" pitchFamily="2" charset="2"/>
              </a:rPr>
              <a:t>Année 200: </a:t>
            </a:r>
            <a:r>
              <a:rPr lang="fr-FR" sz="2000" b="1"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51 455 </a:t>
            </a:r>
            <a:r>
              <a:rPr lang="fr-FR" sz="2000" b="1" dirty="0" smtClean="0">
                <a:latin typeface="Times New Roman" panose="02020603050405020304" pitchFamily="18" charset="0"/>
                <a:cs typeface="Times New Roman" panose="02020603050405020304" pitchFamily="18" charset="0"/>
                <a:sym typeface="Wingdings" panose="05000000000000000000" pitchFamily="2" charset="2"/>
              </a:rPr>
              <a:t>Pib/habitant</a:t>
            </a:r>
            <a:endParaRPr lang="en-GB" sz="2000" b="1" dirty="0">
              <a:latin typeface="Times New Roman" panose="02020603050405020304" pitchFamily="18" charset="0"/>
              <a:cs typeface="Times New Roman" panose="02020603050405020304" pitchFamily="18" charset="0"/>
            </a:endParaRPr>
          </a:p>
        </p:txBody>
      </p:sp>
      <p:sp>
        <p:nvSpPr>
          <p:cNvPr id="13" name="ZoneTexte 12"/>
          <p:cNvSpPr txBox="1"/>
          <p:nvPr/>
        </p:nvSpPr>
        <p:spPr>
          <a:xfrm>
            <a:off x="5259303" y="4891314"/>
            <a:ext cx="1248229" cy="1015663"/>
          </a:xfrm>
          <a:prstGeom prst="rect">
            <a:avLst/>
          </a:prstGeom>
          <a:noFill/>
        </p:spPr>
        <p:txBody>
          <a:bodyPr wrap="square" rtlCol="0">
            <a:spAutoFit/>
          </a:bodyPr>
          <a:lstStyle/>
          <a:p>
            <a:pPr marL="342900" indent="-342900">
              <a:buFont typeface="Courier New" panose="02070309020205020404" pitchFamily="49" charset="0"/>
              <a:buChar char="o"/>
            </a:pPr>
            <a:r>
              <a:rPr lang="fr-FR" sz="2000" b="1" dirty="0" smtClean="0"/>
              <a:t>.</a:t>
            </a:r>
          </a:p>
          <a:p>
            <a:pPr marL="342900" indent="-342900">
              <a:buFont typeface="Courier New" panose="02070309020205020404" pitchFamily="49" charset="0"/>
              <a:buChar char="o"/>
            </a:pPr>
            <a:r>
              <a:rPr lang="fr-FR" sz="2000" b="1" dirty="0" smtClean="0"/>
              <a:t>.</a:t>
            </a:r>
          </a:p>
          <a:p>
            <a:pPr marL="342900" indent="-342900">
              <a:buFont typeface="Courier New" panose="02070309020205020404" pitchFamily="49" charset="0"/>
              <a:buChar char="o"/>
            </a:pPr>
            <a:r>
              <a:rPr lang="fr-FR" sz="2000" b="1" dirty="0"/>
              <a:t>.</a:t>
            </a:r>
            <a:endParaRPr lang="en-GB" sz="2000" b="1" dirty="0"/>
          </a:p>
        </p:txBody>
      </p:sp>
      <p:pic>
        <p:nvPicPr>
          <p:cNvPr id="14" name="Image 13"/>
          <p:cNvPicPr>
            <a:picLocks noChangeAspect="1"/>
          </p:cNvPicPr>
          <p:nvPr/>
        </p:nvPicPr>
        <p:blipFill>
          <a:blip r:embed="rId2"/>
          <a:stretch>
            <a:fillRect/>
          </a:stretch>
        </p:blipFill>
        <p:spPr>
          <a:xfrm>
            <a:off x="0" y="2454335"/>
            <a:ext cx="3784209" cy="2834165"/>
          </a:xfrm>
          <a:prstGeom prst="rect">
            <a:avLst/>
          </a:prstGeom>
        </p:spPr>
      </p:pic>
      <p:cxnSp>
        <p:nvCxnSpPr>
          <p:cNvPr id="17" name="Connecteur droit avec flèche 16"/>
          <p:cNvCxnSpPr/>
          <p:nvPr/>
        </p:nvCxnSpPr>
        <p:spPr>
          <a:xfrm flipH="1">
            <a:off x="4292600" y="2110153"/>
            <a:ext cx="0" cy="3960000"/>
          </a:xfrm>
          <a:prstGeom prst="straightConnector1">
            <a:avLst/>
          </a:prstGeom>
          <a:ln w="57150">
            <a:solidFill>
              <a:schemeClr val="tx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8" name="Image 17"/>
          <p:cNvPicPr>
            <a:picLocks noChangeAspect="1"/>
          </p:cNvPicPr>
          <p:nvPr/>
        </p:nvPicPr>
        <p:blipFill>
          <a:blip r:embed="rId3">
            <a:clrChange>
              <a:clrFrom>
                <a:srgbClr val="FFFFFF"/>
              </a:clrFrom>
              <a:clrTo>
                <a:srgbClr val="FFFFFF">
                  <a:alpha val="0"/>
                </a:srgbClr>
              </a:clrTo>
            </a:clrChange>
          </a:blip>
          <a:stretch>
            <a:fillRect/>
          </a:stretch>
        </p:blipFill>
        <p:spPr>
          <a:xfrm>
            <a:off x="4176199" y="1336433"/>
            <a:ext cx="748663" cy="748663"/>
          </a:xfrm>
          <a:prstGeom prst="rect">
            <a:avLst/>
          </a:prstGeom>
        </p:spPr>
      </p:pic>
      <p:sp>
        <p:nvSpPr>
          <p:cNvPr id="19" name="Flèche courbée vers le bas 18"/>
          <p:cNvSpPr/>
          <p:nvPr/>
        </p:nvSpPr>
        <p:spPr>
          <a:xfrm rot="5400000">
            <a:off x="7766879" y="2575319"/>
            <a:ext cx="2486956" cy="631181"/>
          </a:xfrm>
          <a:prstGeom prst="curvedDown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Rectangle à coins arrondis 19"/>
          <p:cNvSpPr/>
          <p:nvPr/>
        </p:nvSpPr>
        <p:spPr>
          <a:xfrm>
            <a:off x="9551964" y="2067115"/>
            <a:ext cx="2441973" cy="573314"/>
          </a:xfrm>
          <a:prstGeom prst="roundRect">
            <a:avLst/>
          </a:prstGeom>
          <a:solidFill>
            <a:srgbClr val="FFC000">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smtClean="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L’économie a doublé en 36 ans</a:t>
            </a:r>
            <a:endParaRPr lang="en-GB" sz="1600" b="1"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1" name="Image 20"/>
          <p:cNvPicPr>
            <a:picLocks noChangeAspect="1"/>
          </p:cNvPicPr>
          <p:nvPr/>
        </p:nvPicPr>
        <p:blipFill rotWithShape="1">
          <a:blip r:embed="rId4"/>
          <a:srcRect t="2243"/>
          <a:stretch/>
        </p:blipFill>
        <p:spPr>
          <a:xfrm>
            <a:off x="9340949" y="2893624"/>
            <a:ext cx="2743199" cy="1568066"/>
          </a:xfrm>
          <a:prstGeom prst="rect">
            <a:avLst/>
          </a:prstGeom>
        </p:spPr>
      </p:pic>
      <p:pic>
        <p:nvPicPr>
          <p:cNvPr id="22" name="Image 21"/>
          <p:cNvPicPr>
            <a:picLocks noChangeAspect="1"/>
          </p:cNvPicPr>
          <p:nvPr/>
        </p:nvPicPr>
        <p:blipFill>
          <a:blip r:embed="rId5"/>
          <a:stretch>
            <a:fillRect/>
          </a:stretch>
        </p:blipFill>
        <p:spPr>
          <a:xfrm>
            <a:off x="11528047" y="3486008"/>
            <a:ext cx="513898" cy="499818"/>
          </a:xfrm>
          <a:prstGeom prst="rect">
            <a:avLst/>
          </a:prstGeom>
        </p:spPr>
      </p:pic>
      <p:sp>
        <p:nvSpPr>
          <p:cNvPr id="2" name="Rectangle 1"/>
          <p:cNvSpPr/>
          <p:nvPr/>
        </p:nvSpPr>
        <p:spPr>
          <a:xfrm>
            <a:off x="4025900" y="2057400"/>
            <a:ext cx="4775200" cy="850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4025900" y="2865120"/>
            <a:ext cx="4775200" cy="919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4025900" y="3771900"/>
            <a:ext cx="4775200" cy="927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4025900" y="4622800"/>
            <a:ext cx="4775200" cy="927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4017705" y="5524500"/>
            <a:ext cx="505527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26685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1000"/>
                                        <p:tgtEl>
                                          <p:spTgt spid="23"/>
                                        </p:tgtEl>
                                      </p:cBhvr>
                                    </p:animEffect>
                                    <p:set>
                                      <p:cBhvr>
                                        <p:cTn id="12" dur="1" fill="hold">
                                          <p:stCondLst>
                                            <p:cond delay="99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1" fill="hold" grpId="0" nodeType="clickEffect">
                                  <p:stCondLst>
                                    <p:cond delay="0"/>
                                  </p:stCondLst>
                                  <p:childTnLst>
                                    <p:animEffect transition="out" filter="wipe(up)">
                                      <p:cBhvr>
                                        <p:cTn id="16" dur="1000"/>
                                        <p:tgtEl>
                                          <p:spTgt spid="24"/>
                                        </p:tgtEl>
                                      </p:cBhvr>
                                    </p:animEffect>
                                    <p:set>
                                      <p:cBhvr>
                                        <p:cTn id="17" dur="1" fill="hold">
                                          <p:stCondLst>
                                            <p:cond delay="9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xit" presetSubtype="1" fill="hold" grpId="0" nodeType="clickEffect">
                                  <p:stCondLst>
                                    <p:cond delay="0"/>
                                  </p:stCondLst>
                                  <p:childTnLst>
                                    <p:animEffect transition="out" filter="wipe(up)">
                                      <p:cBhvr>
                                        <p:cTn id="35" dur="1000"/>
                                        <p:tgtEl>
                                          <p:spTgt spid="25"/>
                                        </p:tgtEl>
                                      </p:cBhvr>
                                    </p:animEffect>
                                    <p:set>
                                      <p:cBhvr>
                                        <p:cTn id="36" dur="1" fill="hold">
                                          <p:stCondLst>
                                            <p:cond delay="999"/>
                                          </p:stCondLst>
                                        </p:cTn>
                                        <p:tgtEl>
                                          <p:spTgt spid="2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xit" presetSubtype="1" fill="hold" grpId="0" nodeType="clickEffect">
                                  <p:stCondLst>
                                    <p:cond delay="0"/>
                                  </p:stCondLst>
                                  <p:childTnLst>
                                    <p:animEffect transition="out" filter="wipe(up)">
                                      <p:cBhvr>
                                        <p:cTn id="40" dur="1000"/>
                                        <p:tgtEl>
                                          <p:spTgt spid="26"/>
                                        </p:tgtEl>
                                      </p:cBhvr>
                                    </p:animEffect>
                                    <p:set>
                                      <p:cBhvr>
                                        <p:cTn id="41" dur="1" fill="hold">
                                          <p:stCondLst>
                                            <p:cond delay="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 grpId="0" animBg="1"/>
      <p:bldP spid="23" grpId="0" animBg="1"/>
      <p:bldP spid="24" grpId="0" animBg="1"/>
      <p:bldP spid="25" grpId="0" animBg="1"/>
      <p:bldP spid="2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Rectangle 5"/>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III. Les raisons de ces problèmes </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La croissance &amp; la pauvreté et inégalité</a:t>
            </a:r>
            <a:endParaRPr lang="fr-FR" sz="2400" b="1" dirty="0">
              <a:latin typeface="Baskerville Old Face" panose="02020602080505020303" pitchFamily="18" charset="0"/>
            </a:endParaRPr>
          </a:p>
        </p:txBody>
      </p:sp>
      <p:sp>
        <p:nvSpPr>
          <p:cNvPr id="3" name="ZoneTexte 2"/>
          <p:cNvSpPr txBox="1"/>
          <p:nvPr/>
        </p:nvSpPr>
        <p:spPr>
          <a:xfrm>
            <a:off x="72570" y="798286"/>
            <a:ext cx="12061371" cy="5601533"/>
          </a:xfrm>
          <a:prstGeom prst="rect">
            <a:avLst/>
          </a:prstGeom>
          <a:noFill/>
        </p:spPr>
        <p:txBody>
          <a:bodyPr wrap="square" rtlCol="0">
            <a:spAutoFit/>
          </a:bodyPr>
          <a:lstStyle/>
          <a:p>
            <a:pPr algn="ctr"/>
            <a:r>
              <a:rPr lang="fr-FR" sz="3600" b="1"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Répartition </a:t>
            </a:r>
          </a:p>
          <a:p>
            <a:endParaRPr lang="fr-FR" dirty="0"/>
          </a:p>
          <a:p>
            <a:pPr algn="ctr"/>
            <a:r>
              <a:rPr lang="fr-FR" sz="2800" u="sng" dirty="0" smtClean="0">
                <a:latin typeface="Tahoma" panose="020B0604030504040204" pitchFamily="34" charset="0"/>
                <a:ea typeface="Tahoma" panose="020B0604030504040204" pitchFamily="34" charset="0"/>
                <a:cs typeface="Tahoma" panose="020B0604030504040204" pitchFamily="34" charset="0"/>
              </a:rPr>
              <a:t>Entre 1983 et 2015 en France:</a:t>
            </a:r>
          </a:p>
          <a:p>
            <a:pPr algn="ctr"/>
            <a:endParaRPr lang="fr-FR" dirty="0"/>
          </a:p>
          <a:p>
            <a:pPr algn="ctr"/>
            <a:endParaRPr lang="fr-FR" sz="2400" dirty="0" smtClean="0">
              <a:latin typeface="Bell MT" panose="02020503060305020303" pitchFamily="18" charset="0"/>
            </a:endParaRPr>
          </a:p>
          <a:p>
            <a:pPr algn="ctr"/>
            <a:endParaRPr lang="fr-FR" sz="2400" dirty="0" smtClean="0">
              <a:latin typeface="Bell MT" panose="02020503060305020303" pitchFamily="18" charset="0"/>
            </a:endParaRPr>
          </a:p>
          <a:p>
            <a:pPr algn="ctr"/>
            <a:r>
              <a:rPr lang="fr-FR" sz="2400" dirty="0" smtClean="0">
                <a:latin typeface="Bell MT" panose="02020503060305020303" pitchFamily="18" charset="0"/>
              </a:rPr>
              <a:t> </a:t>
            </a:r>
            <a:endParaRPr lang="fr-FR" dirty="0" smtClean="0"/>
          </a:p>
          <a:p>
            <a:endParaRPr lang="fr-FR" dirty="0"/>
          </a:p>
          <a:p>
            <a:endParaRPr lang="fr-FR" dirty="0" smtClean="0"/>
          </a:p>
          <a:p>
            <a:endParaRPr lang="fr-FR" dirty="0"/>
          </a:p>
          <a:p>
            <a:endParaRPr lang="fr-FR" dirty="0" smtClean="0"/>
          </a:p>
          <a:p>
            <a:endParaRPr lang="fr-FR" dirty="0" smtClean="0"/>
          </a:p>
          <a:p>
            <a:endParaRPr lang="fr-FR" dirty="0" smtClean="0"/>
          </a:p>
          <a:p>
            <a:endParaRPr lang="fr-FR" dirty="0" smtClean="0"/>
          </a:p>
          <a:p>
            <a:endParaRPr lang="fr-FR" dirty="0" smtClean="0"/>
          </a:p>
          <a:p>
            <a:pPr algn="ctr"/>
            <a:r>
              <a:rPr lang="fr-FR" sz="24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Pas forcement besoin de faire croitre le gâteau : surtout de mieux le répartir</a:t>
            </a:r>
          </a:p>
          <a:p>
            <a:endParaRPr lang="fr-FR" dirty="0"/>
          </a:p>
        </p:txBody>
      </p:sp>
      <p:sp>
        <p:nvSpPr>
          <p:cNvPr id="2" name="Égal 1"/>
          <p:cNvSpPr/>
          <p:nvPr/>
        </p:nvSpPr>
        <p:spPr>
          <a:xfrm>
            <a:off x="5211966" y="4085214"/>
            <a:ext cx="1878149" cy="537028"/>
          </a:xfrm>
          <a:prstGeom prst="mathEqual">
            <a:avLst>
              <a:gd name="adj1" fmla="val 36745"/>
              <a:gd name="adj2" fmla="val 1176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ZoneTexte 8"/>
          <p:cNvSpPr txBox="1"/>
          <p:nvPr/>
        </p:nvSpPr>
        <p:spPr>
          <a:xfrm>
            <a:off x="5390709" y="6198783"/>
            <a:ext cx="3083441" cy="307777"/>
          </a:xfrm>
          <a:prstGeom prst="rect">
            <a:avLst/>
          </a:prstGeom>
          <a:noFill/>
        </p:spPr>
        <p:txBody>
          <a:bodyPr wrap="square" rtlCol="0">
            <a:spAutoFit/>
          </a:bodyPr>
          <a:lstStyle/>
          <a:p>
            <a:r>
              <a:rPr lang="fr-FR" sz="1400" i="1" dirty="0" smtClean="0">
                <a:solidFill>
                  <a:schemeClr val="tx2">
                    <a:lumMod val="75000"/>
                  </a:schemeClr>
                </a:solidFill>
              </a:rPr>
              <a:t>Piketty 2017</a:t>
            </a:r>
            <a:endParaRPr lang="en-GB" sz="1400" i="1" dirty="0">
              <a:solidFill>
                <a:schemeClr val="tx2">
                  <a:lumMod val="75000"/>
                </a:schemeClr>
              </a:solidFill>
            </a:endParaRPr>
          </a:p>
        </p:txBody>
      </p:sp>
      <p:sp>
        <p:nvSpPr>
          <p:cNvPr id="4" name="Rectangle 3"/>
          <p:cNvSpPr/>
          <p:nvPr/>
        </p:nvSpPr>
        <p:spPr>
          <a:xfrm>
            <a:off x="7199066" y="2583153"/>
            <a:ext cx="4992934" cy="830997"/>
          </a:xfrm>
          <a:prstGeom prst="rect">
            <a:avLst/>
          </a:prstGeom>
        </p:spPr>
        <p:txBody>
          <a:bodyPr wrap="square">
            <a:spAutoFit/>
          </a:bodyPr>
          <a:lstStyle/>
          <a:p>
            <a:pPr algn="ctr"/>
            <a:r>
              <a:rPr lang="fr-FR" sz="2400" b="1" dirty="0">
                <a:solidFill>
                  <a:schemeClr val="accent4">
                    <a:lumMod val="75000"/>
                  </a:schemeClr>
                </a:solidFill>
                <a:latin typeface="Bell MT" panose="02020503060305020303" pitchFamily="18" charset="0"/>
              </a:rPr>
              <a:t>1% les plus riches ont capté 20% de la croissance</a:t>
            </a:r>
          </a:p>
        </p:txBody>
      </p:sp>
      <p:sp>
        <p:nvSpPr>
          <p:cNvPr id="8" name="Rectangle 7"/>
          <p:cNvSpPr/>
          <p:nvPr/>
        </p:nvSpPr>
        <p:spPr>
          <a:xfrm>
            <a:off x="248529" y="2472787"/>
            <a:ext cx="4773637" cy="830997"/>
          </a:xfrm>
          <a:prstGeom prst="rect">
            <a:avLst/>
          </a:prstGeom>
        </p:spPr>
        <p:txBody>
          <a:bodyPr wrap="square">
            <a:spAutoFit/>
          </a:bodyPr>
          <a:lstStyle/>
          <a:p>
            <a:pPr algn="ctr"/>
            <a:r>
              <a:rPr lang="fr-FR" sz="2400" b="1" dirty="0">
                <a:solidFill>
                  <a:srgbClr val="C00000"/>
                </a:solidFill>
                <a:latin typeface="Bell MT" panose="02020503060305020303" pitchFamily="18" charset="0"/>
              </a:rPr>
              <a:t>50% français les plus pauvres ont capté 20% de la croissance</a:t>
            </a:r>
          </a:p>
        </p:txBody>
      </p:sp>
      <p:pic>
        <p:nvPicPr>
          <p:cNvPr id="10" name="Image 9"/>
          <p:cNvPicPr>
            <a:picLocks noChangeAspect="1"/>
          </p:cNvPicPr>
          <p:nvPr/>
        </p:nvPicPr>
        <p:blipFill rotWithShape="1">
          <a:blip r:embed="rId2"/>
          <a:srcRect b="9877"/>
          <a:stretch/>
        </p:blipFill>
        <p:spPr>
          <a:xfrm>
            <a:off x="8847763" y="3559126"/>
            <a:ext cx="1956225" cy="1673744"/>
          </a:xfrm>
          <a:prstGeom prst="rect">
            <a:avLst/>
          </a:prstGeom>
        </p:spPr>
      </p:pic>
      <p:pic>
        <p:nvPicPr>
          <p:cNvPr id="11" name="Image 10"/>
          <p:cNvPicPr>
            <a:picLocks noChangeAspect="1"/>
          </p:cNvPicPr>
          <p:nvPr/>
        </p:nvPicPr>
        <p:blipFill>
          <a:blip r:embed="rId3"/>
          <a:stretch>
            <a:fillRect/>
          </a:stretch>
        </p:blipFill>
        <p:spPr>
          <a:xfrm>
            <a:off x="687411" y="3348111"/>
            <a:ext cx="2554809" cy="2145177"/>
          </a:xfrm>
          <a:prstGeom prst="rect">
            <a:avLst/>
          </a:prstGeom>
        </p:spPr>
      </p:pic>
      <p:pic>
        <p:nvPicPr>
          <p:cNvPr id="12" name="Image 11"/>
          <p:cNvPicPr>
            <a:picLocks noChangeAspect="1"/>
          </p:cNvPicPr>
          <p:nvPr/>
        </p:nvPicPr>
        <p:blipFill rotWithShape="1">
          <a:blip r:embed="rId4">
            <a:clrChange>
              <a:clrFrom>
                <a:srgbClr val="FFFFFF"/>
              </a:clrFrom>
              <a:clrTo>
                <a:srgbClr val="FFFFFF">
                  <a:alpha val="0"/>
                </a:srgbClr>
              </a:clrTo>
            </a:clrChange>
          </a:blip>
          <a:srcRect l="10408" t="3383" r="9398" b="2805"/>
          <a:stretch/>
        </p:blipFill>
        <p:spPr>
          <a:xfrm>
            <a:off x="2940147" y="3812344"/>
            <a:ext cx="1800665" cy="1266092"/>
          </a:xfrm>
          <a:prstGeom prst="rect">
            <a:avLst/>
          </a:prstGeom>
        </p:spPr>
      </p:pic>
      <p:pic>
        <p:nvPicPr>
          <p:cNvPr id="13" name="Image 12"/>
          <p:cNvPicPr>
            <a:picLocks noChangeAspect="1"/>
          </p:cNvPicPr>
          <p:nvPr/>
        </p:nvPicPr>
        <p:blipFill rotWithShape="1">
          <a:blip r:embed="rId5"/>
          <a:srcRect l="21055" t="1441" r="21259" b="4231"/>
          <a:stretch/>
        </p:blipFill>
        <p:spPr>
          <a:xfrm>
            <a:off x="7498080" y="3646376"/>
            <a:ext cx="1589649" cy="1572738"/>
          </a:xfrm>
          <a:prstGeom prst="rect">
            <a:avLst/>
          </a:prstGeom>
        </p:spPr>
      </p:pic>
    </p:spTree>
    <p:extLst>
      <p:ext uri="{BB962C8B-B14F-4D97-AF65-F5344CB8AC3E}">
        <p14:creationId xmlns:p14="http://schemas.microsoft.com/office/powerpoint/2010/main" val="420531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5" end="15"/>
                                            </p:txEl>
                                          </p:spTgt>
                                        </p:tgtEl>
                                        <p:attrNameLst>
                                          <p:attrName>style.visibility</p:attrName>
                                        </p:attrNameLst>
                                      </p:cBhvr>
                                      <p:to>
                                        <p:strVal val="visible"/>
                                      </p:to>
                                    </p:set>
                                    <p:animEffect transition="in" filter="fade">
                                      <p:cBhvr>
                                        <p:cTn id="7"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5" name="Rectangle 4"/>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III. Les raisons de ces problèmes </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Un manque de considération en recherche économique</a:t>
            </a:r>
            <a:endParaRPr lang="fr-FR" sz="2400" b="1" dirty="0">
              <a:latin typeface="Baskerville Old Face" panose="02020602080505020303" pitchFamily="18" charset="0"/>
            </a:endParaRPr>
          </a:p>
        </p:txBody>
      </p:sp>
      <p:pic>
        <p:nvPicPr>
          <p:cNvPr id="7" name="Image 6"/>
          <p:cNvPicPr>
            <a:picLocks noChangeAspect="1"/>
          </p:cNvPicPr>
          <p:nvPr/>
        </p:nvPicPr>
        <p:blipFill>
          <a:blip r:embed="rId2"/>
          <a:stretch>
            <a:fillRect/>
          </a:stretch>
        </p:blipFill>
        <p:spPr>
          <a:xfrm>
            <a:off x="242319" y="1070788"/>
            <a:ext cx="7030431" cy="10288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2562600"/>
            <a:ext cx="12192000" cy="2708434"/>
          </a:xfrm>
          <a:prstGeom prst="rect">
            <a:avLst/>
          </a:prstGeom>
        </p:spPr>
        <p:txBody>
          <a:bodyPr wrap="square">
            <a:spAutoFit/>
          </a:bodyPr>
          <a:lstStyle/>
          <a:p>
            <a:pPr marL="285750" indent="-285750">
              <a:lnSpc>
                <a:spcPct val="250000"/>
              </a:lnSpc>
              <a:buFont typeface="Arial" panose="020B0604020202020204" pitchFamily="34" charset="0"/>
              <a:buChar char="•"/>
            </a:pPr>
            <a:r>
              <a:rPr lang="fr-FR" sz="2200" dirty="0" smtClean="0">
                <a:latin typeface="Tahoma" panose="020B0604030504040204" pitchFamily="34" charset="0"/>
                <a:ea typeface="Tahoma" panose="020B0604030504040204" pitchFamily="34" charset="0"/>
                <a:cs typeface="Tahoma" panose="020B0604030504040204" pitchFamily="34" charset="0"/>
              </a:rPr>
              <a:t>Analyse </a:t>
            </a:r>
            <a:r>
              <a:rPr lang="fr-FR" sz="2200" b="1" dirty="0" smtClean="0">
                <a:latin typeface="Tahoma" panose="020B0604030504040204" pitchFamily="34" charset="0"/>
                <a:ea typeface="Tahoma" panose="020B0604030504040204" pitchFamily="34" charset="0"/>
                <a:cs typeface="Tahoma" panose="020B0604030504040204" pitchFamily="34" charset="0"/>
              </a:rPr>
              <a:t>de 77</a:t>
            </a:r>
            <a:r>
              <a:rPr lang="fr-FR" sz="2200" b="1" dirty="0">
                <a:latin typeface="Tahoma" panose="020B0604030504040204" pitchFamily="34" charset="0"/>
                <a:ea typeface="Tahoma" panose="020B0604030504040204" pitchFamily="34" charset="0"/>
                <a:cs typeface="Tahoma" panose="020B0604030504040204" pitchFamily="34" charset="0"/>
              </a:rPr>
              <a:t> 000 articles publiés </a:t>
            </a:r>
            <a:r>
              <a:rPr lang="fr-FR" sz="2200" dirty="0">
                <a:latin typeface="Tahoma" panose="020B0604030504040204" pitchFamily="34" charset="0"/>
                <a:ea typeface="Tahoma" panose="020B0604030504040204" pitchFamily="34" charset="0"/>
                <a:cs typeface="Tahoma" panose="020B0604030504040204" pitchFamily="34" charset="0"/>
              </a:rPr>
              <a:t>par les revues académiques les plus réputées en </a:t>
            </a:r>
            <a:r>
              <a:rPr lang="fr-FR" sz="2200" dirty="0" smtClean="0">
                <a:latin typeface="Tahoma" panose="020B0604030504040204" pitchFamily="34" charset="0"/>
                <a:ea typeface="Tahoma" panose="020B0604030504040204" pitchFamily="34" charset="0"/>
                <a:cs typeface="Tahoma" panose="020B0604030504040204" pitchFamily="34" charset="0"/>
              </a:rPr>
              <a:t>économie</a:t>
            </a:r>
          </a:p>
          <a:p>
            <a:pPr marL="285750" indent="-285750">
              <a:lnSpc>
                <a:spcPct val="250000"/>
              </a:lnSpc>
              <a:buFont typeface="Arial" panose="020B0604020202020204" pitchFamily="34" charset="0"/>
              <a:buChar char="•"/>
            </a:pPr>
            <a:r>
              <a:rPr lang="fr-FR" sz="2200" b="1" dirty="0" smtClean="0">
                <a:latin typeface="Tahoma" panose="020B0604030504040204" pitchFamily="34" charset="0"/>
                <a:ea typeface="Tahoma" panose="020B0604030504040204" pitchFamily="34" charset="0"/>
                <a:cs typeface="Tahoma" panose="020B0604030504040204" pitchFamily="34" charset="0"/>
              </a:rPr>
              <a:t>57</a:t>
            </a:r>
            <a:r>
              <a:rPr lang="fr-FR" sz="2200" dirty="0" smtClean="0">
                <a:latin typeface="Tahoma" panose="020B0604030504040204" pitchFamily="34" charset="0"/>
                <a:ea typeface="Tahoma" panose="020B0604030504040204" pitchFamily="34" charset="0"/>
                <a:cs typeface="Tahoma" panose="020B0604030504040204" pitchFamily="34" charset="0"/>
              </a:rPr>
              <a:t> articles seulement </a:t>
            </a:r>
            <a:r>
              <a:rPr lang="fr-FR" sz="2200" b="1" dirty="0">
                <a:solidFill>
                  <a:srgbClr val="C00000"/>
                </a:solidFill>
                <a:latin typeface="Tahoma" panose="020B0604030504040204" pitchFamily="34" charset="0"/>
                <a:ea typeface="Tahoma" panose="020B0604030504040204" pitchFamily="34" charset="0"/>
                <a:cs typeface="Tahoma" panose="020B0604030504040204" pitchFamily="34" charset="0"/>
              </a:rPr>
              <a:t>concernaient le thème du changement </a:t>
            </a:r>
            <a:r>
              <a:rPr lang="fr-FR" sz="22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climatique soit </a:t>
            </a:r>
            <a:r>
              <a:rPr lang="fr-FR" sz="2400" b="1" u="sng" dirty="0" smtClean="0">
                <a:solidFill>
                  <a:srgbClr val="C00000"/>
                </a:solidFill>
                <a:latin typeface="Tahoma" panose="020B0604030504040204" pitchFamily="34" charset="0"/>
                <a:ea typeface="Tahoma" panose="020B0604030504040204" pitchFamily="34" charset="0"/>
                <a:cs typeface="Tahoma" panose="020B0604030504040204" pitchFamily="34" charset="0"/>
              </a:rPr>
              <a:t>0,074 %</a:t>
            </a:r>
            <a:endParaRPr lang="en-GB" sz="2400" b="1" u="sng"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9" name="Image 8"/>
          <p:cNvPicPr>
            <a:picLocks noChangeAspect="1"/>
          </p:cNvPicPr>
          <p:nvPr/>
        </p:nvPicPr>
        <p:blipFill>
          <a:blip r:embed="rId3"/>
          <a:stretch>
            <a:fillRect/>
          </a:stretch>
        </p:blipFill>
        <p:spPr>
          <a:xfrm>
            <a:off x="10540440" y="5225143"/>
            <a:ext cx="1651560" cy="1115918"/>
          </a:xfrm>
          <a:prstGeom prst="rect">
            <a:avLst/>
          </a:prstGeom>
        </p:spPr>
      </p:pic>
    </p:spTree>
    <p:extLst>
      <p:ext uri="{BB962C8B-B14F-4D97-AF65-F5344CB8AC3E}">
        <p14:creationId xmlns:p14="http://schemas.microsoft.com/office/powerpoint/2010/main" val="2531546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IV. Les fausses bonnes solutions</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angle 1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Il y a bien des solutions « simples » à ce problème énergie/climat ? </a:t>
            </a:r>
            <a:endParaRPr lang="fr-FR" sz="2400" b="1" dirty="0">
              <a:latin typeface="Baskerville Old Face" panose="02020602080505020303" pitchFamily="18" charset="0"/>
            </a:endParaRPr>
          </a:p>
        </p:txBody>
      </p:sp>
      <p:pic>
        <p:nvPicPr>
          <p:cNvPr id="3" name="Image 2"/>
          <p:cNvPicPr>
            <a:picLocks noChangeAspect="1"/>
          </p:cNvPicPr>
          <p:nvPr/>
        </p:nvPicPr>
        <p:blipFill rotWithShape="1">
          <a:blip r:embed="rId2"/>
          <a:srcRect b="17781"/>
          <a:stretch/>
        </p:blipFill>
        <p:spPr>
          <a:xfrm>
            <a:off x="1042218" y="653145"/>
            <a:ext cx="9948602" cy="5109027"/>
          </a:xfrm>
          <a:prstGeom prst="rect">
            <a:avLst/>
          </a:prstGeom>
        </p:spPr>
      </p:pic>
    </p:spTree>
    <p:extLst>
      <p:ext uri="{BB962C8B-B14F-4D97-AF65-F5344CB8AC3E}">
        <p14:creationId xmlns:p14="http://schemas.microsoft.com/office/powerpoint/2010/main" val="18917215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324985" y="814682"/>
            <a:ext cx="8593932" cy="5922180"/>
          </a:xfrm>
          <a:prstGeom prst="rect">
            <a:avLst/>
          </a:prstGeom>
        </p:spPr>
      </p:pic>
      <p:grpSp>
        <p:nvGrpSpPr>
          <p:cNvPr id="21" name="Groupe 20"/>
          <p:cNvGrpSpPr/>
          <p:nvPr/>
        </p:nvGrpSpPr>
        <p:grpSpPr>
          <a:xfrm>
            <a:off x="10135332" y="667074"/>
            <a:ext cx="1744397" cy="1741984"/>
            <a:chOff x="9791111" y="2743199"/>
            <a:chExt cx="1744397" cy="1741984"/>
          </a:xfrm>
        </p:grpSpPr>
        <p:pic>
          <p:nvPicPr>
            <p:cNvPr id="14" name="Image 13"/>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b="49918"/>
            <a:stretch/>
          </p:blipFill>
          <p:spPr>
            <a:xfrm>
              <a:off x="9791111" y="2771335"/>
              <a:ext cx="1728000" cy="1713848"/>
            </a:xfrm>
            <a:prstGeom prst="rect">
              <a:avLst/>
            </a:prstGeom>
          </p:spPr>
        </p:pic>
        <p:sp>
          <p:nvSpPr>
            <p:cNvPr id="15" name="Rectangle à coins arrondis 14"/>
            <p:cNvSpPr/>
            <p:nvPr/>
          </p:nvSpPr>
          <p:spPr>
            <a:xfrm>
              <a:off x="9791114" y="2743199"/>
              <a:ext cx="1744394" cy="1702191"/>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 name="Groupe 21"/>
          <p:cNvGrpSpPr/>
          <p:nvPr/>
        </p:nvGrpSpPr>
        <p:grpSpPr>
          <a:xfrm>
            <a:off x="10114767" y="2783061"/>
            <a:ext cx="1785526" cy="1702191"/>
            <a:chOff x="9691367" y="672903"/>
            <a:chExt cx="1785526" cy="1702191"/>
          </a:xfrm>
        </p:grpSpPr>
        <p:pic>
          <p:nvPicPr>
            <p:cNvPr id="11" name="Image 10"/>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r="7740" b="50622"/>
            <a:stretch/>
          </p:blipFill>
          <p:spPr>
            <a:xfrm>
              <a:off x="9691367" y="719157"/>
              <a:ext cx="1760080" cy="1587945"/>
            </a:xfrm>
            <a:prstGeom prst="rect">
              <a:avLst/>
            </a:prstGeom>
          </p:spPr>
        </p:pic>
        <p:sp>
          <p:nvSpPr>
            <p:cNvPr id="16" name="Rectangle à coins arrondis 15"/>
            <p:cNvSpPr/>
            <p:nvPr/>
          </p:nvSpPr>
          <p:spPr>
            <a:xfrm>
              <a:off x="9732499" y="672903"/>
              <a:ext cx="1744394" cy="1702191"/>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Groupe 19"/>
          <p:cNvGrpSpPr/>
          <p:nvPr/>
        </p:nvGrpSpPr>
        <p:grpSpPr>
          <a:xfrm>
            <a:off x="10092547" y="4865076"/>
            <a:ext cx="1829966" cy="1704536"/>
            <a:chOff x="9797125" y="4865076"/>
            <a:chExt cx="1829966" cy="1704536"/>
          </a:xfrm>
        </p:grpSpPr>
        <p:pic>
          <p:nvPicPr>
            <p:cNvPr id="19" name="Image 18"/>
            <p:cNvPicPr>
              <a:picLocks noChangeAspect="1"/>
            </p:cNvPicPr>
            <p:nvPr/>
          </p:nvPicPr>
          <p:blipFill rotWithShape="1">
            <a:blip r:embed="rId7"/>
            <a:srcRect b="50690"/>
            <a:stretch/>
          </p:blipFill>
          <p:spPr>
            <a:xfrm>
              <a:off x="9797125" y="4909625"/>
              <a:ext cx="1829966" cy="1659987"/>
            </a:xfrm>
            <a:prstGeom prst="rect">
              <a:avLst/>
            </a:prstGeom>
            <a:ln>
              <a:noFill/>
            </a:ln>
          </p:spPr>
        </p:pic>
        <p:sp>
          <p:nvSpPr>
            <p:cNvPr id="18" name="Rectangle à coins arrondis 17"/>
            <p:cNvSpPr/>
            <p:nvPr/>
          </p:nvSpPr>
          <p:spPr>
            <a:xfrm>
              <a:off x="9830972" y="4865076"/>
              <a:ext cx="1744394" cy="1702191"/>
            </a:xfrm>
            <a:prstGeom prst="roundRect">
              <a:avLst/>
            </a:prstGeom>
            <a:noFill/>
            <a:ln w="38100">
              <a:solidFill>
                <a:srgbClr val="BDD7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2" name="Connecteur en arc 31"/>
          <p:cNvCxnSpPr>
            <a:stCxn id="34" idx="6"/>
            <a:endCxn id="15" idx="1"/>
          </p:cNvCxnSpPr>
          <p:nvPr/>
        </p:nvCxnSpPr>
        <p:spPr>
          <a:xfrm flipV="1">
            <a:off x="8016240" y="1518170"/>
            <a:ext cx="2119095" cy="1836975"/>
          </a:xfrm>
          <a:prstGeom prst="curvedConnector3">
            <a:avLst/>
          </a:prstGeom>
          <a:ln w="57150">
            <a:solidFill>
              <a:srgbClr val="1F4E79"/>
            </a:solidFill>
            <a:tailEnd type="triangle"/>
          </a:ln>
        </p:spPr>
        <p:style>
          <a:lnRef idx="1">
            <a:schemeClr val="accent1"/>
          </a:lnRef>
          <a:fillRef idx="0">
            <a:schemeClr val="accent1"/>
          </a:fillRef>
          <a:effectRef idx="0">
            <a:schemeClr val="accent1"/>
          </a:effectRef>
          <a:fontRef idx="minor">
            <a:schemeClr val="tx1"/>
          </a:fontRef>
        </p:style>
      </p:cxnSp>
      <p:sp>
        <p:nvSpPr>
          <p:cNvPr id="34" name="Ellipse 33"/>
          <p:cNvSpPr/>
          <p:nvPr/>
        </p:nvSpPr>
        <p:spPr>
          <a:xfrm>
            <a:off x="7889631" y="3249637"/>
            <a:ext cx="126609" cy="211015"/>
          </a:xfrm>
          <a:prstGeom prst="ellipse">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 name="Connecteur en arc 35"/>
          <p:cNvCxnSpPr>
            <a:stCxn id="37" idx="6"/>
            <a:endCxn id="16" idx="1"/>
          </p:cNvCxnSpPr>
          <p:nvPr/>
        </p:nvCxnSpPr>
        <p:spPr>
          <a:xfrm flipV="1">
            <a:off x="8016240" y="3634157"/>
            <a:ext cx="2139659" cy="126606"/>
          </a:xfrm>
          <a:prstGeom prst="curvedConnector3">
            <a:avLst>
              <a:gd name="adj1" fmla="val 50000"/>
            </a:avLst>
          </a:prstGeom>
          <a:ln w="571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Ellipse 36"/>
          <p:cNvSpPr/>
          <p:nvPr/>
        </p:nvSpPr>
        <p:spPr>
          <a:xfrm>
            <a:off x="7889631" y="3655255"/>
            <a:ext cx="126609" cy="211015"/>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Connecteur en arc 39"/>
          <p:cNvCxnSpPr>
            <a:stCxn id="41" idx="6"/>
            <a:endCxn id="19" idx="1"/>
          </p:cNvCxnSpPr>
          <p:nvPr/>
        </p:nvCxnSpPr>
        <p:spPr>
          <a:xfrm>
            <a:off x="8016240" y="4478215"/>
            <a:ext cx="2076307" cy="1261404"/>
          </a:xfrm>
          <a:prstGeom prst="curvedConnector3">
            <a:avLst/>
          </a:prstGeom>
          <a:ln w="57150">
            <a:solidFill>
              <a:srgbClr val="BDD7EE"/>
            </a:solidFill>
            <a:tailEnd type="triangle"/>
          </a:ln>
        </p:spPr>
        <p:style>
          <a:lnRef idx="1">
            <a:schemeClr val="accent1"/>
          </a:lnRef>
          <a:fillRef idx="0">
            <a:schemeClr val="accent1"/>
          </a:fillRef>
          <a:effectRef idx="0">
            <a:schemeClr val="accent1"/>
          </a:effectRef>
          <a:fontRef idx="minor">
            <a:schemeClr val="tx1"/>
          </a:fontRef>
        </p:style>
      </p:cxnSp>
      <p:sp>
        <p:nvSpPr>
          <p:cNvPr id="41" name="Ellipse 40"/>
          <p:cNvSpPr/>
          <p:nvPr/>
        </p:nvSpPr>
        <p:spPr>
          <a:xfrm>
            <a:off x="7889631" y="4372707"/>
            <a:ext cx="126609" cy="211015"/>
          </a:xfrm>
          <a:prstGeom prst="ellipse">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ZoneTexte 1"/>
          <p:cNvSpPr txBox="1"/>
          <p:nvPr/>
        </p:nvSpPr>
        <p:spPr>
          <a:xfrm>
            <a:off x="162560" y="318347"/>
            <a:ext cx="8869680" cy="523220"/>
          </a:xfrm>
          <a:prstGeom prst="rect">
            <a:avLst/>
          </a:prstGeom>
          <a:noFill/>
        </p:spPr>
        <p:txBody>
          <a:bodyPr wrap="square" rtlCol="0">
            <a:spAutoFit/>
          </a:bodyPr>
          <a:lstStyle/>
          <a:p>
            <a:pPr algn="ctr"/>
            <a:r>
              <a:rPr lang="fr-FR" sz="2800" b="1" u="sng"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Les sources d’émissions et de captation du CO2 </a:t>
            </a:r>
            <a:endParaRPr lang="en-GB" sz="2800" b="1" u="sng"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768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par>
                                <p:cTn id="19" presetID="10"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par>
                                <p:cTn id="22" presetID="10"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500"/>
                                        <p:tgtEl>
                                          <p:spTgt spid="41"/>
                                        </p:tgtEl>
                                      </p:cBhvr>
                                    </p:animEffect>
                                  </p:childTnLst>
                                </p:cTn>
                              </p:par>
                              <p:par>
                                <p:cTn id="30" presetID="10" presetClass="entr" presetSubtype="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par>
                                <p:cTn id="33" presetID="10"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animBg="1"/>
      <p:bldP spid="4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phique 3"/>
          <p:cNvGraphicFramePr>
            <a:graphicFrameLocks/>
          </p:cNvGraphicFramePr>
          <p:nvPr>
            <p:extLst/>
          </p:nvPr>
        </p:nvGraphicFramePr>
        <p:xfrm>
          <a:off x="1" y="628648"/>
          <a:ext cx="12192000" cy="4983876"/>
        </p:xfrm>
        <a:graphic>
          <a:graphicData uri="http://schemas.openxmlformats.org/drawingml/2006/chart">
            <c:chart xmlns:c="http://schemas.openxmlformats.org/drawingml/2006/chart" xmlns:r="http://schemas.openxmlformats.org/officeDocument/2006/relationships" r:id="rId3"/>
          </a:graphicData>
        </a:graphic>
      </p:graphicFrame>
      <p:sp>
        <p:nvSpPr>
          <p:cNvPr id="5" name="ZoneTexte 4"/>
          <p:cNvSpPr txBox="1"/>
          <p:nvPr/>
        </p:nvSpPr>
        <p:spPr>
          <a:xfrm>
            <a:off x="1682967" y="2877206"/>
            <a:ext cx="832757" cy="461665"/>
          </a:xfrm>
          <a:prstGeom prst="rect">
            <a:avLst/>
          </a:prstGeom>
          <a:noFill/>
        </p:spPr>
        <p:txBody>
          <a:bodyPr wrap="square" rtlCol="0">
            <a:spAutoFit/>
          </a:bodyPr>
          <a:lstStyle/>
          <a:p>
            <a:r>
              <a:rPr lang="fr-FR" sz="2400" b="1" dirty="0">
                <a:latin typeface="+mj-lt"/>
                <a:ea typeface="Tahoma" panose="020B0604030504040204" pitchFamily="34" charset="0"/>
                <a:cs typeface="Tahoma" panose="020B0604030504040204" pitchFamily="34" charset="0"/>
              </a:rPr>
              <a:t>5</a:t>
            </a:r>
            <a:r>
              <a:rPr lang="fr-FR" sz="2400" b="1" dirty="0" smtClean="0">
                <a:latin typeface="+mj-lt"/>
                <a:ea typeface="Tahoma" panose="020B0604030504040204" pitchFamily="34" charset="0"/>
                <a:cs typeface="Tahoma" panose="020B0604030504040204" pitchFamily="34" charset="0"/>
              </a:rPr>
              <a:t>9 %</a:t>
            </a:r>
            <a:endParaRPr lang="en-GB" sz="2400" b="1" dirty="0">
              <a:latin typeface="+mj-lt"/>
              <a:ea typeface="Tahoma" panose="020B0604030504040204" pitchFamily="34" charset="0"/>
              <a:cs typeface="Tahoma" panose="020B0604030504040204" pitchFamily="34" charset="0"/>
            </a:endParaRPr>
          </a:p>
        </p:txBody>
      </p:sp>
      <p:sp>
        <p:nvSpPr>
          <p:cNvPr id="6" name="ZoneTexte 5"/>
          <p:cNvSpPr txBox="1"/>
          <p:nvPr/>
        </p:nvSpPr>
        <p:spPr>
          <a:xfrm>
            <a:off x="4506023" y="3775281"/>
            <a:ext cx="840991" cy="461665"/>
          </a:xfrm>
          <a:prstGeom prst="rect">
            <a:avLst/>
          </a:prstGeom>
          <a:noFill/>
        </p:spPr>
        <p:txBody>
          <a:bodyPr wrap="square" rtlCol="0">
            <a:spAutoFit/>
          </a:bodyPr>
          <a:lstStyle/>
          <a:p>
            <a:r>
              <a:rPr lang="fr-FR" sz="2400" b="1" dirty="0" smtClean="0">
                <a:latin typeface="+mj-lt"/>
                <a:ea typeface="Tahoma" panose="020B0604030504040204" pitchFamily="34" charset="0"/>
                <a:cs typeface="Tahoma" panose="020B0604030504040204" pitchFamily="34" charset="0"/>
              </a:rPr>
              <a:t>20  %</a:t>
            </a:r>
            <a:endParaRPr lang="en-GB" sz="2400" b="1" dirty="0">
              <a:latin typeface="+mj-lt"/>
              <a:ea typeface="Tahoma" panose="020B0604030504040204" pitchFamily="34" charset="0"/>
              <a:cs typeface="Tahoma" panose="020B0604030504040204" pitchFamily="34" charset="0"/>
            </a:endParaRPr>
          </a:p>
        </p:txBody>
      </p:sp>
      <p:sp>
        <p:nvSpPr>
          <p:cNvPr id="7" name="ZoneTexte 6"/>
          <p:cNvSpPr txBox="1"/>
          <p:nvPr/>
        </p:nvSpPr>
        <p:spPr>
          <a:xfrm>
            <a:off x="7402623" y="3947581"/>
            <a:ext cx="840991" cy="461665"/>
          </a:xfrm>
          <a:prstGeom prst="rect">
            <a:avLst/>
          </a:prstGeom>
          <a:noFill/>
        </p:spPr>
        <p:txBody>
          <a:bodyPr wrap="square" rtlCol="0">
            <a:spAutoFit/>
          </a:bodyPr>
          <a:lstStyle/>
          <a:p>
            <a:r>
              <a:rPr lang="fr-FR" sz="2400" b="1" dirty="0" smtClean="0">
                <a:latin typeface="+mj-lt"/>
                <a:ea typeface="Tahoma" panose="020B0604030504040204" pitchFamily="34" charset="0"/>
                <a:cs typeface="Tahoma" panose="020B0604030504040204" pitchFamily="34" charset="0"/>
              </a:rPr>
              <a:t>10  %</a:t>
            </a:r>
            <a:endParaRPr lang="en-GB" sz="2400" b="1" dirty="0">
              <a:latin typeface="+mj-lt"/>
              <a:ea typeface="Tahoma" panose="020B0604030504040204" pitchFamily="34" charset="0"/>
              <a:cs typeface="Tahoma" panose="020B0604030504040204" pitchFamily="34" charset="0"/>
            </a:endParaRPr>
          </a:p>
        </p:txBody>
      </p:sp>
      <p:sp>
        <p:nvSpPr>
          <p:cNvPr id="8" name="ZoneTexte 7"/>
          <p:cNvSpPr txBox="1"/>
          <p:nvPr/>
        </p:nvSpPr>
        <p:spPr>
          <a:xfrm>
            <a:off x="10250242" y="3931816"/>
            <a:ext cx="840991" cy="461665"/>
          </a:xfrm>
          <a:prstGeom prst="rect">
            <a:avLst/>
          </a:prstGeom>
          <a:noFill/>
        </p:spPr>
        <p:txBody>
          <a:bodyPr wrap="square" rtlCol="0">
            <a:spAutoFit/>
          </a:bodyPr>
          <a:lstStyle/>
          <a:p>
            <a:r>
              <a:rPr lang="fr-FR" sz="2400" b="1" dirty="0" smtClean="0">
                <a:latin typeface="+mj-lt"/>
                <a:ea typeface="Tahoma" panose="020B0604030504040204" pitchFamily="34" charset="0"/>
                <a:cs typeface="Tahoma" panose="020B0604030504040204" pitchFamily="34" charset="0"/>
              </a:rPr>
              <a:t>11 %</a:t>
            </a:r>
            <a:endParaRPr lang="en-GB" sz="2400" b="1" dirty="0">
              <a:latin typeface="+mj-lt"/>
              <a:ea typeface="Tahoma" panose="020B0604030504040204" pitchFamily="34" charset="0"/>
              <a:cs typeface="Tahoma" panose="020B0604030504040204" pitchFamily="34" charset="0"/>
            </a:endParaRPr>
          </a:p>
        </p:txBody>
      </p:sp>
      <p:sp>
        <p:nvSpPr>
          <p:cNvPr id="11" name="Rectangle 10"/>
          <p:cNvSpPr/>
          <p:nvPr/>
        </p:nvSpPr>
        <p:spPr>
          <a:xfrm>
            <a:off x="835572" y="5502195"/>
            <a:ext cx="10893973" cy="461665"/>
          </a:xfrm>
          <a:prstGeom prst="rect">
            <a:avLst/>
          </a:prstGeom>
        </p:spPr>
        <p:txBody>
          <a:bodyPr wrap="square">
            <a:spAutoFit/>
          </a:bodyPr>
          <a:lstStyle/>
          <a:p>
            <a:r>
              <a:rPr lang="fr-FR" sz="2400" i="1" u="sng" dirty="0">
                <a:solidFill>
                  <a:schemeClr val="tx2">
                    <a:lumMod val="75000"/>
                  </a:schemeClr>
                </a:solidFill>
              </a:rPr>
              <a:t>Figure 4. Urgence de la réponse parmi les personnes qui croient à l'urgence climatique</a:t>
            </a:r>
          </a:p>
        </p:txBody>
      </p:sp>
      <p:sp>
        <p:nvSpPr>
          <p:cNvPr id="12" name="Ellipse 11"/>
          <p:cNvSpPr/>
          <p:nvPr/>
        </p:nvSpPr>
        <p:spPr>
          <a:xfrm>
            <a:off x="1289376" y="2479067"/>
            <a:ext cx="1481959" cy="1324304"/>
          </a:xfrm>
          <a:prstGeom prst="ellipse">
            <a:avLst/>
          </a:prstGeom>
          <a:solidFill>
            <a:srgbClr val="FFFF00">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4" name="Rectangle 13"/>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III. Les raisons de ces problèmes </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1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a:latin typeface="Baskerville Old Face" panose="02020602080505020303" pitchFamily="18" charset="0"/>
              </a:rPr>
              <a:t>Individuel : une méconnaissance croissante du problème</a:t>
            </a:r>
            <a:endParaRPr lang="fr-FR" sz="2400" b="1" dirty="0">
              <a:latin typeface="Baskerville Old Face" panose="02020602080505020303" pitchFamily="18" charset="0"/>
            </a:endParaRPr>
          </a:p>
        </p:txBody>
      </p:sp>
      <p:sp>
        <p:nvSpPr>
          <p:cNvPr id="16" name="ZoneTexte 15"/>
          <p:cNvSpPr txBox="1"/>
          <p:nvPr/>
        </p:nvSpPr>
        <p:spPr>
          <a:xfrm>
            <a:off x="4004446" y="6148552"/>
            <a:ext cx="4099034" cy="338554"/>
          </a:xfrm>
          <a:prstGeom prst="rect">
            <a:avLst/>
          </a:prstGeom>
          <a:noFill/>
        </p:spPr>
        <p:txBody>
          <a:bodyPr wrap="square" rtlCol="0">
            <a:spAutoFit/>
          </a:bodyPr>
          <a:lstStyle/>
          <a:p>
            <a:r>
              <a:rPr lang="fr-FR" sz="1600" i="1" dirty="0" smtClean="0">
                <a:solidFill>
                  <a:schemeClr val="tx2">
                    <a:lumMod val="75000"/>
                  </a:schemeClr>
                </a:solidFill>
              </a:rPr>
              <a:t>Source : Oxford, UNDP 2021, figure modifiée</a:t>
            </a:r>
            <a:endParaRPr lang="en-GB" sz="1600" i="1" dirty="0">
              <a:solidFill>
                <a:schemeClr val="tx2">
                  <a:lumMod val="75000"/>
                </a:schemeClr>
              </a:solidFill>
            </a:endParaRPr>
          </a:p>
        </p:txBody>
      </p:sp>
    </p:spTree>
    <p:extLst>
      <p:ext uri="{BB962C8B-B14F-4D97-AF65-F5344CB8AC3E}">
        <p14:creationId xmlns:p14="http://schemas.microsoft.com/office/powerpoint/2010/main" val="125920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IV. Les fausses bonnes solutions</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6" name="Image 15"/>
          <p:cNvPicPr>
            <a:picLocks noChangeAspect="1"/>
          </p:cNvPicPr>
          <p:nvPr/>
        </p:nvPicPr>
        <p:blipFill>
          <a:blip r:embed="rId2"/>
          <a:stretch>
            <a:fillRect/>
          </a:stretch>
        </p:blipFill>
        <p:spPr>
          <a:xfrm>
            <a:off x="3272820" y="2529150"/>
            <a:ext cx="7297293" cy="13236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Image 16"/>
          <p:cNvPicPr>
            <a:picLocks noChangeAspect="1"/>
          </p:cNvPicPr>
          <p:nvPr/>
        </p:nvPicPr>
        <p:blipFill>
          <a:blip r:embed="rId3">
            <a:clrChange>
              <a:clrFrom>
                <a:srgbClr val="F7F7F7"/>
              </a:clrFrom>
              <a:clrTo>
                <a:srgbClr val="F7F7F7">
                  <a:alpha val="0"/>
                </a:srgbClr>
              </a:clrTo>
            </a:clrChange>
          </a:blip>
          <a:stretch>
            <a:fillRect/>
          </a:stretch>
        </p:blipFill>
        <p:spPr>
          <a:xfrm>
            <a:off x="9931836" y="2517132"/>
            <a:ext cx="1266927" cy="1340968"/>
          </a:xfrm>
          <a:prstGeom prst="rect">
            <a:avLst/>
          </a:prstGeom>
        </p:spPr>
      </p:pic>
      <p:sp>
        <p:nvSpPr>
          <p:cNvPr id="18" name="Rectangle 1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mécanismes de compensation : photosynthèse</a:t>
            </a:r>
            <a:endParaRPr lang="fr-FR" sz="2400" b="1" dirty="0">
              <a:latin typeface="Baskerville Old Face" panose="02020602080505020303" pitchFamily="18" charset="0"/>
            </a:endParaRPr>
          </a:p>
        </p:txBody>
      </p:sp>
      <p:grpSp>
        <p:nvGrpSpPr>
          <p:cNvPr id="9" name="Groupe 8"/>
          <p:cNvGrpSpPr/>
          <p:nvPr/>
        </p:nvGrpSpPr>
        <p:grpSpPr>
          <a:xfrm>
            <a:off x="422127" y="2543912"/>
            <a:ext cx="1785526" cy="1702191"/>
            <a:chOff x="9691367" y="672903"/>
            <a:chExt cx="1785526" cy="1702191"/>
          </a:xfrm>
        </p:grpSpPr>
        <p:pic>
          <p:nvPicPr>
            <p:cNvPr id="11" name="Image 10"/>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11200"/>
                      </a14:imgEffect>
                    </a14:imgLayer>
                  </a14:imgProps>
                </a:ext>
              </a:extLst>
            </a:blip>
            <a:srcRect r="7740" b="50622"/>
            <a:stretch/>
          </p:blipFill>
          <p:spPr>
            <a:xfrm>
              <a:off x="9691367" y="719157"/>
              <a:ext cx="1760080" cy="1587945"/>
            </a:xfrm>
            <a:prstGeom prst="rect">
              <a:avLst/>
            </a:prstGeom>
          </p:spPr>
        </p:pic>
        <p:sp>
          <p:nvSpPr>
            <p:cNvPr id="13" name="Rectangle à coins arrondis 12"/>
            <p:cNvSpPr/>
            <p:nvPr/>
          </p:nvSpPr>
          <p:spPr>
            <a:xfrm>
              <a:off x="9732499" y="672903"/>
              <a:ext cx="1744394" cy="1702191"/>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 name="Image 13"/>
          <p:cNvPicPr>
            <a:picLocks noChangeAspect="1"/>
          </p:cNvPicPr>
          <p:nvPr/>
        </p:nvPicPr>
        <p:blipFill>
          <a:blip r:embed="rId6">
            <a:clrChange>
              <a:clrFrom>
                <a:srgbClr val="FFFFFF"/>
              </a:clrFrom>
              <a:clrTo>
                <a:srgbClr val="FFFFFF">
                  <a:alpha val="0"/>
                </a:srgbClr>
              </a:clrTo>
            </a:clrChange>
          </a:blip>
          <a:stretch>
            <a:fillRect/>
          </a:stretch>
        </p:blipFill>
        <p:spPr>
          <a:xfrm rot="20352986" flipH="1">
            <a:off x="4503274" y="4318563"/>
            <a:ext cx="2418031" cy="1400175"/>
          </a:xfrm>
          <a:prstGeom prst="rect">
            <a:avLst/>
          </a:prstGeom>
        </p:spPr>
      </p:pic>
      <p:pic>
        <p:nvPicPr>
          <p:cNvPr id="15" name="Image 14"/>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83780" y="4136140"/>
            <a:ext cx="1755530" cy="1893697"/>
          </a:xfrm>
          <a:prstGeom prst="rect">
            <a:avLst/>
          </a:prstGeom>
        </p:spPr>
      </p:pic>
    </p:spTree>
    <p:extLst>
      <p:ext uri="{BB962C8B-B14F-4D97-AF65-F5344CB8AC3E}">
        <p14:creationId xmlns:p14="http://schemas.microsoft.com/office/powerpoint/2010/main" val="350916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mécanismes de compensation </a:t>
            </a:r>
            <a:r>
              <a:rPr lang="fr-FR" sz="2400" b="1" dirty="0">
                <a:latin typeface="Baskerville Old Face" panose="02020602080505020303" pitchFamily="18" charset="0"/>
              </a:rPr>
              <a:t>: </a:t>
            </a:r>
            <a:r>
              <a:rPr lang="fr-FR" sz="2400" b="1" dirty="0" smtClean="0">
                <a:latin typeface="Baskerville Old Face" panose="02020602080505020303" pitchFamily="18" charset="0"/>
              </a:rPr>
              <a:t>photosynthèse</a:t>
            </a:r>
            <a:endParaRPr lang="fr-FR" sz="2400" b="1" dirty="0">
              <a:latin typeface="Baskerville Old Face" panose="02020602080505020303" pitchFamily="18" charset="0"/>
            </a:endParaRPr>
          </a:p>
        </p:txBody>
      </p:sp>
      <p:sp>
        <p:nvSpPr>
          <p:cNvPr id="14" name="Rectangle 1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IV. Les fausses bonnes solutions</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18" name="Groupe 17"/>
          <p:cNvGrpSpPr/>
          <p:nvPr/>
        </p:nvGrpSpPr>
        <p:grpSpPr>
          <a:xfrm>
            <a:off x="422127" y="2543912"/>
            <a:ext cx="1785526" cy="1702191"/>
            <a:chOff x="9691367" y="672903"/>
            <a:chExt cx="1785526" cy="1702191"/>
          </a:xfrm>
        </p:grpSpPr>
        <p:pic>
          <p:nvPicPr>
            <p:cNvPr id="19" name="Image 18"/>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Lst>
            </a:blip>
            <a:srcRect r="7740" b="50622"/>
            <a:stretch/>
          </p:blipFill>
          <p:spPr>
            <a:xfrm>
              <a:off x="9691367" y="719157"/>
              <a:ext cx="1760080" cy="1587945"/>
            </a:xfrm>
            <a:prstGeom prst="rect">
              <a:avLst/>
            </a:prstGeom>
          </p:spPr>
        </p:pic>
        <p:sp>
          <p:nvSpPr>
            <p:cNvPr id="20" name="Rectangle à coins arrondis 19"/>
            <p:cNvSpPr/>
            <p:nvPr/>
          </p:nvSpPr>
          <p:spPr>
            <a:xfrm>
              <a:off x="9732499" y="672903"/>
              <a:ext cx="1744394" cy="1702191"/>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e 22"/>
          <p:cNvGrpSpPr/>
          <p:nvPr/>
        </p:nvGrpSpPr>
        <p:grpSpPr>
          <a:xfrm>
            <a:off x="2530503" y="230246"/>
            <a:ext cx="3747458" cy="3747458"/>
            <a:chOff x="9405678" y="677139"/>
            <a:chExt cx="3747458" cy="3747458"/>
          </a:xfrm>
        </p:grpSpPr>
        <p:pic>
          <p:nvPicPr>
            <p:cNvPr id="24" name="Picture 6" descr="Nuage De Poussière De Fumée De Puanteur Toxique De Vapeur D'odeur Verte Ou  Pet Dans Le Style De Dessin Animé Comique | Vecteur Premium">
              <a:extLst>
                <a:ext uri="{FF2B5EF4-FFF2-40B4-BE49-F238E27FC236}">
                  <a16:creationId xmlns:a16="http://schemas.microsoft.com/office/drawing/2014/main" id="{89D1E0E6-6E4C-0529-4854-E81C2E232D8C}"/>
                </a:ext>
              </a:extLst>
            </p:cNvPr>
            <p:cNvPicPr>
              <a:picLocks noChangeAspect="1" noChangeArrowheads="1"/>
            </p:cNvPicPr>
            <p:nvPr/>
          </p:nvPicPr>
          <p:blipFill>
            <a:blip r:embed="rId4" cstate="print">
              <a:grayscl/>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405678" y="677139"/>
              <a:ext cx="3747458" cy="3747458"/>
            </a:xfrm>
            <a:prstGeom prst="rect">
              <a:avLst/>
            </a:prstGeom>
            <a:noFill/>
            <a:extLst>
              <a:ext uri="{909E8E84-426E-40DD-AFC4-6F175D3DCCD1}">
                <a14:hiddenFill xmlns:a14="http://schemas.microsoft.com/office/drawing/2010/main">
                  <a:solidFill>
                    <a:srgbClr val="FFFFFF"/>
                  </a:solidFill>
                </a14:hiddenFill>
              </a:ext>
            </a:extLst>
          </p:spPr>
        </p:pic>
        <p:sp>
          <p:nvSpPr>
            <p:cNvPr id="25" name="ZoneTexte 24">
              <a:extLst>
                <a:ext uri="{FF2B5EF4-FFF2-40B4-BE49-F238E27FC236}">
                  <a16:creationId xmlns:a16="http://schemas.microsoft.com/office/drawing/2014/main" id="{51398CCC-D3EF-DEB8-39E0-4333B824C012}"/>
                </a:ext>
              </a:extLst>
            </p:cNvPr>
            <p:cNvSpPr txBox="1"/>
            <p:nvPr/>
          </p:nvSpPr>
          <p:spPr>
            <a:xfrm>
              <a:off x="10873766" y="1263033"/>
              <a:ext cx="5627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CO</a:t>
              </a:r>
              <a:r>
                <a:rPr kumimoji="0" lang="fr-FR" sz="1800" b="1" i="0" u="none" strike="noStrike" kern="1200" cap="none" spc="0" normalizeH="0" baseline="-25000" noProof="0" dirty="0">
                  <a:ln>
                    <a:noFill/>
                  </a:ln>
                  <a:solidFill>
                    <a:prstClr val="black"/>
                  </a:solidFill>
                  <a:effectLst/>
                  <a:uLnTx/>
                  <a:uFillTx/>
                  <a:latin typeface="Calibri" panose="020F0502020204030204"/>
                  <a:ea typeface="+mn-ea"/>
                  <a:cs typeface="+mn-cs"/>
                </a:rPr>
                <a:t>2</a:t>
              </a:r>
            </a:p>
          </p:txBody>
        </p:sp>
        <p:sp>
          <p:nvSpPr>
            <p:cNvPr id="26" name="ZoneTexte 25">
              <a:extLst>
                <a:ext uri="{FF2B5EF4-FFF2-40B4-BE49-F238E27FC236}">
                  <a16:creationId xmlns:a16="http://schemas.microsoft.com/office/drawing/2014/main" id="{2508FC92-0ADA-E971-98E8-CA4A069F7F10}"/>
                </a:ext>
              </a:extLst>
            </p:cNvPr>
            <p:cNvSpPr txBox="1"/>
            <p:nvPr/>
          </p:nvSpPr>
          <p:spPr>
            <a:xfrm>
              <a:off x="11430028" y="1516027"/>
              <a:ext cx="56270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N</a:t>
              </a:r>
              <a:r>
                <a:rPr kumimoji="0" lang="fr-FR" sz="1600" b="1"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O</a:t>
              </a:r>
            </a:p>
          </p:txBody>
        </p:sp>
        <p:sp>
          <p:nvSpPr>
            <p:cNvPr id="27" name="ZoneTexte 26">
              <a:extLst>
                <a:ext uri="{FF2B5EF4-FFF2-40B4-BE49-F238E27FC236}">
                  <a16:creationId xmlns:a16="http://schemas.microsoft.com/office/drawing/2014/main" id="{7CF2DEA0-72BD-9DDD-B9D6-84E5AF10CA68}"/>
                </a:ext>
              </a:extLst>
            </p:cNvPr>
            <p:cNvSpPr txBox="1"/>
            <p:nvPr/>
          </p:nvSpPr>
          <p:spPr>
            <a:xfrm>
              <a:off x="11831816" y="1841264"/>
              <a:ext cx="5627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CH</a:t>
              </a:r>
              <a:r>
                <a:rPr kumimoji="0" lang="fr-FR" sz="1800" b="1" i="0" u="none" strike="noStrike" kern="1200" cap="none" spc="0" normalizeH="0" baseline="-25000" noProof="0" dirty="0">
                  <a:ln>
                    <a:noFill/>
                  </a:ln>
                  <a:solidFill>
                    <a:prstClr val="black"/>
                  </a:solidFill>
                  <a:effectLst/>
                  <a:uLnTx/>
                  <a:uFillTx/>
                  <a:latin typeface="Calibri" panose="020F0502020204030204"/>
                  <a:ea typeface="+mn-ea"/>
                  <a:cs typeface="+mn-cs"/>
                </a:rPr>
                <a:t>4</a:t>
              </a:r>
            </a:p>
          </p:txBody>
        </p:sp>
        <p:sp>
          <p:nvSpPr>
            <p:cNvPr id="28" name="ZoneTexte 27">
              <a:extLst>
                <a:ext uri="{FF2B5EF4-FFF2-40B4-BE49-F238E27FC236}">
                  <a16:creationId xmlns:a16="http://schemas.microsoft.com/office/drawing/2014/main" id="{B9318D6C-E5AF-30AF-A6D4-8C49108016EC}"/>
                </a:ext>
              </a:extLst>
            </p:cNvPr>
            <p:cNvSpPr txBox="1"/>
            <p:nvPr/>
          </p:nvSpPr>
          <p:spPr>
            <a:xfrm>
              <a:off x="10912007" y="2017928"/>
              <a:ext cx="56270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rPr>
                <a:t>PHC</a:t>
              </a:r>
              <a:endParaRPr kumimoji="0" lang="fr-FR" sz="14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29" name="ZoneTexte 28">
              <a:extLst>
                <a:ext uri="{FF2B5EF4-FFF2-40B4-BE49-F238E27FC236}">
                  <a16:creationId xmlns:a16="http://schemas.microsoft.com/office/drawing/2014/main" id="{F7F768A6-C1BA-9163-C398-8D7B63DCFD0B}"/>
                </a:ext>
              </a:extLst>
            </p:cNvPr>
            <p:cNvSpPr txBox="1"/>
            <p:nvPr/>
          </p:nvSpPr>
          <p:spPr>
            <a:xfrm>
              <a:off x="10615342" y="2472684"/>
              <a:ext cx="56270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rPr>
                <a:t>HFC</a:t>
              </a:r>
              <a:endParaRPr kumimoji="0" lang="fr-FR" sz="14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30" name="ZoneTexte 29">
              <a:extLst>
                <a:ext uri="{FF2B5EF4-FFF2-40B4-BE49-F238E27FC236}">
                  <a16:creationId xmlns:a16="http://schemas.microsoft.com/office/drawing/2014/main" id="{A9EE95CD-293E-F83E-3ADA-ED609FB87F18}"/>
                </a:ext>
              </a:extLst>
            </p:cNvPr>
            <p:cNvSpPr txBox="1"/>
            <p:nvPr/>
          </p:nvSpPr>
          <p:spPr>
            <a:xfrm>
              <a:off x="11193361" y="2653332"/>
              <a:ext cx="56270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rPr>
                <a:t>SF</a:t>
              </a:r>
              <a:r>
                <a:rPr kumimoji="0" lang="fr-FR" sz="1400" b="1" i="0" u="none" strike="noStrike" kern="1200" cap="none" spc="0" normalizeH="0" baseline="-25000" noProof="0" dirty="0">
                  <a:ln>
                    <a:noFill/>
                  </a:ln>
                  <a:solidFill>
                    <a:prstClr val="black"/>
                  </a:solidFill>
                  <a:effectLst/>
                  <a:uLnTx/>
                  <a:uFillTx/>
                  <a:latin typeface="Calibri" panose="020F0502020204030204"/>
                  <a:ea typeface="+mn-ea"/>
                  <a:cs typeface="+mn-cs"/>
                </a:rPr>
                <a:t>6</a:t>
              </a:r>
            </a:p>
          </p:txBody>
        </p:sp>
      </p:grpSp>
      <p:pic>
        <p:nvPicPr>
          <p:cNvPr id="31" name="Image 30"/>
          <p:cNvPicPr>
            <a:picLocks noChangeAspect="1"/>
          </p:cNvPicPr>
          <p:nvPr/>
        </p:nvPicPr>
        <p:blipFill>
          <a:blip r:embed="rId6">
            <a:clrChange>
              <a:clrFrom>
                <a:srgbClr val="FFFFFF"/>
              </a:clrFrom>
              <a:clrTo>
                <a:srgbClr val="FFFFFF">
                  <a:alpha val="0"/>
                </a:srgbClr>
              </a:clrTo>
            </a:clrChange>
          </a:blip>
          <a:stretch>
            <a:fillRect/>
          </a:stretch>
        </p:blipFill>
        <p:spPr>
          <a:xfrm rot="20352986" flipH="1">
            <a:off x="3180911" y="3038403"/>
            <a:ext cx="2418031" cy="1400175"/>
          </a:xfrm>
          <a:prstGeom prst="rect">
            <a:avLst/>
          </a:prstGeom>
        </p:spPr>
      </p:pic>
      <p:pic>
        <p:nvPicPr>
          <p:cNvPr id="32" name="Image 31"/>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36470" y="2476153"/>
            <a:ext cx="1755530" cy="1893697"/>
          </a:xfrm>
          <a:prstGeom prst="rect">
            <a:avLst/>
          </a:prstGeom>
        </p:spPr>
      </p:pic>
      <p:sp>
        <p:nvSpPr>
          <p:cNvPr id="33" name="Flèche droite rayée 32"/>
          <p:cNvSpPr/>
          <p:nvPr/>
        </p:nvSpPr>
        <p:spPr>
          <a:xfrm>
            <a:off x="5613010" y="3277773"/>
            <a:ext cx="1772529" cy="801859"/>
          </a:xfrm>
          <a:prstGeom prst="striped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ZoneTexte 33"/>
          <p:cNvSpPr txBox="1"/>
          <p:nvPr/>
        </p:nvSpPr>
        <p:spPr>
          <a:xfrm>
            <a:off x="7272998" y="3390314"/>
            <a:ext cx="3446583" cy="1077218"/>
          </a:xfrm>
          <a:prstGeom prst="rect">
            <a:avLst/>
          </a:prstGeom>
          <a:noFill/>
        </p:spPr>
        <p:txBody>
          <a:bodyPr wrap="square" rtlCol="0">
            <a:spAutoFit/>
          </a:bodyPr>
          <a:lstStyle/>
          <a:p>
            <a:pPr algn="ctr"/>
            <a:r>
              <a:rPr lang="fr-FR" sz="32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26,2 Milliards d’arbres</a:t>
            </a:r>
            <a:endParaRPr lang="en-GB" sz="32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5" name="ZoneTexte 34"/>
          <p:cNvSpPr txBox="1"/>
          <p:nvPr/>
        </p:nvSpPr>
        <p:spPr>
          <a:xfrm>
            <a:off x="3151163" y="4656406"/>
            <a:ext cx="9040837" cy="1200329"/>
          </a:xfrm>
          <a:prstGeom prst="rect">
            <a:avLst/>
          </a:prstGeom>
          <a:solidFill>
            <a:schemeClr val="accent1">
              <a:lumMod val="20000"/>
              <a:lumOff val="80000"/>
            </a:schemeClr>
          </a:solidFill>
        </p:spPr>
        <p:txBody>
          <a:bodyPr wrap="square" rtlCol="0">
            <a:spAutoFit/>
          </a:bodyPr>
          <a:lstStyle/>
          <a:p>
            <a:pPr algn="ctr">
              <a:lnSpc>
                <a:spcPct val="150000"/>
              </a:lnSpc>
            </a:pPr>
            <a:r>
              <a:rPr lang="fr-FR" sz="2400" b="1" dirty="0" smtClean="0">
                <a:latin typeface="Tahoma" panose="020B0604030504040204" pitchFamily="34" charset="0"/>
                <a:ea typeface="Tahoma" panose="020B0604030504040204" pitchFamily="34" charset="0"/>
                <a:cs typeface="Tahoma" panose="020B0604030504040204" pitchFamily="34" charset="0"/>
              </a:rPr>
              <a:t>Combien d’arbres </a:t>
            </a:r>
            <a:r>
              <a:rPr lang="fr-FR" sz="2400" dirty="0" smtClean="0">
                <a:latin typeface="Tahoma" panose="020B0604030504040204" pitchFamily="34" charset="0"/>
                <a:ea typeface="Tahoma" panose="020B0604030504040204" pitchFamily="34" charset="0"/>
                <a:cs typeface="Tahoma" panose="020B0604030504040204" pitchFamily="34" charset="0"/>
              </a:rPr>
              <a:t>faudrait-il planter pour </a:t>
            </a:r>
            <a:r>
              <a:rPr lang="fr-FR" sz="2400" b="1" dirty="0" smtClean="0">
                <a:latin typeface="Tahoma" panose="020B0604030504040204" pitchFamily="34" charset="0"/>
                <a:ea typeface="Tahoma" panose="020B0604030504040204" pitchFamily="34" charset="0"/>
                <a:cs typeface="Tahoma" panose="020B0604030504040204" pitchFamily="34" charset="0"/>
              </a:rPr>
              <a:t>‘compenser</a:t>
            </a:r>
            <a:r>
              <a:rPr lang="fr-FR" sz="2400" dirty="0" smtClean="0">
                <a:latin typeface="Tahoma" panose="020B0604030504040204" pitchFamily="34" charset="0"/>
                <a:ea typeface="Tahoma" panose="020B0604030504040204" pitchFamily="34" charset="0"/>
                <a:cs typeface="Tahoma" panose="020B0604030504040204" pitchFamily="34" charset="0"/>
              </a:rPr>
              <a:t>’ les émissions GES sur une année du </a:t>
            </a:r>
            <a:r>
              <a:rPr lang="fr-FR" sz="2400" b="1" dirty="0" smtClean="0">
                <a:latin typeface="Tahoma" panose="020B0604030504040204" pitchFamily="34" charset="0"/>
                <a:ea typeface="Tahoma" panose="020B0604030504040204" pitchFamily="34" charset="0"/>
                <a:cs typeface="Tahoma" panose="020B0604030504040204" pitchFamily="34" charset="0"/>
              </a:rPr>
              <a:t>secteur de l’aviation ?</a:t>
            </a:r>
            <a:endParaRPr lang="en-GB" sz="24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9752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IV. Les fausses bonnes solutions</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18" name="Groupe 17"/>
          <p:cNvGrpSpPr/>
          <p:nvPr/>
        </p:nvGrpSpPr>
        <p:grpSpPr>
          <a:xfrm>
            <a:off x="422127" y="2543912"/>
            <a:ext cx="1785526" cy="1702191"/>
            <a:chOff x="9691367" y="672903"/>
            <a:chExt cx="1785526" cy="1702191"/>
          </a:xfrm>
        </p:grpSpPr>
        <p:pic>
          <p:nvPicPr>
            <p:cNvPr id="19" name="Image 18"/>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r="7740" b="50622"/>
            <a:stretch/>
          </p:blipFill>
          <p:spPr>
            <a:xfrm>
              <a:off x="9691367" y="719157"/>
              <a:ext cx="1760080" cy="1587945"/>
            </a:xfrm>
            <a:prstGeom prst="rect">
              <a:avLst/>
            </a:prstGeom>
          </p:spPr>
        </p:pic>
        <p:sp>
          <p:nvSpPr>
            <p:cNvPr id="20" name="Rectangle à coins arrondis 19"/>
            <p:cNvSpPr/>
            <p:nvPr/>
          </p:nvSpPr>
          <p:spPr>
            <a:xfrm>
              <a:off x="9732499" y="672903"/>
              <a:ext cx="1744394" cy="1702191"/>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1" name="Image 20"/>
          <p:cNvPicPr>
            <a:picLocks noChangeAspect="1"/>
          </p:cNvPicPr>
          <p:nvPr/>
        </p:nvPicPr>
        <p:blipFill>
          <a:blip r:embed="rId5"/>
          <a:stretch>
            <a:fillRect/>
          </a:stretch>
        </p:blipFill>
        <p:spPr>
          <a:xfrm>
            <a:off x="4432667" y="507563"/>
            <a:ext cx="4692214" cy="2376315"/>
          </a:xfrm>
          <a:prstGeom prst="rect">
            <a:avLst/>
          </a:prstGeom>
        </p:spPr>
      </p:pic>
      <p:grpSp>
        <p:nvGrpSpPr>
          <p:cNvPr id="22" name="Groupe 21"/>
          <p:cNvGrpSpPr/>
          <p:nvPr/>
        </p:nvGrpSpPr>
        <p:grpSpPr>
          <a:xfrm>
            <a:off x="9464773" y="649703"/>
            <a:ext cx="990600" cy="1016000"/>
            <a:chOff x="38100" y="5003800"/>
            <a:chExt cx="990600" cy="1016000"/>
          </a:xfrm>
        </p:grpSpPr>
        <p:pic>
          <p:nvPicPr>
            <p:cNvPr id="36" name="Image 35"/>
            <p:cNvPicPr>
              <a:picLocks noChangeAspect="1"/>
            </p:cNvPicPr>
            <p:nvPr/>
          </p:nvPicPr>
          <p:blipFill>
            <a:blip r:embed="rId6">
              <a:clrChange>
                <a:clrFrom>
                  <a:srgbClr val="FFFFFF"/>
                </a:clrFrom>
                <a:clrTo>
                  <a:srgbClr val="FFFFFF">
                    <a:alpha val="0"/>
                  </a:srgbClr>
                </a:clrTo>
              </a:clrChange>
            </a:blip>
            <a:stretch>
              <a:fillRect/>
            </a:stretch>
          </p:blipFill>
          <p:spPr>
            <a:xfrm>
              <a:off x="76200" y="5034643"/>
              <a:ext cx="900792" cy="900792"/>
            </a:xfrm>
            <a:prstGeom prst="rect">
              <a:avLst/>
            </a:prstGeom>
          </p:spPr>
        </p:pic>
        <p:sp>
          <p:nvSpPr>
            <p:cNvPr id="37" name="Ellipse 36"/>
            <p:cNvSpPr/>
            <p:nvPr/>
          </p:nvSpPr>
          <p:spPr>
            <a:xfrm>
              <a:off x="38100" y="5003800"/>
              <a:ext cx="990600" cy="1016000"/>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 name="Groupe 37"/>
          <p:cNvGrpSpPr/>
          <p:nvPr/>
        </p:nvGrpSpPr>
        <p:grpSpPr>
          <a:xfrm>
            <a:off x="10831610" y="649703"/>
            <a:ext cx="990600" cy="1016000"/>
            <a:chOff x="1117600" y="5410200"/>
            <a:chExt cx="990600" cy="1016000"/>
          </a:xfrm>
        </p:grpSpPr>
        <p:pic>
          <p:nvPicPr>
            <p:cNvPr id="39" name="Image 38"/>
            <p:cNvPicPr>
              <a:picLocks noChangeAspect="1"/>
            </p:cNvPicPr>
            <p:nvPr/>
          </p:nvPicPr>
          <p:blipFill>
            <a:blip r:embed="rId7"/>
            <a:stretch>
              <a:fillRect/>
            </a:stretch>
          </p:blipFill>
          <p:spPr>
            <a:xfrm>
              <a:off x="1232723" y="5562514"/>
              <a:ext cx="732602" cy="662830"/>
            </a:xfrm>
            <a:prstGeom prst="rect">
              <a:avLst/>
            </a:prstGeom>
          </p:spPr>
        </p:pic>
        <p:sp>
          <p:nvSpPr>
            <p:cNvPr id="40" name="Ellipse 39"/>
            <p:cNvSpPr/>
            <p:nvPr/>
          </p:nvSpPr>
          <p:spPr>
            <a:xfrm>
              <a:off x="1117600" y="5410200"/>
              <a:ext cx="990600" cy="1016000"/>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 name="Groupe 40"/>
          <p:cNvGrpSpPr/>
          <p:nvPr/>
        </p:nvGrpSpPr>
        <p:grpSpPr>
          <a:xfrm>
            <a:off x="9469316" y="2126810"/>
            <a:ext cx="990600" cy="1016000"/>
            <a:chOff x="2070100" y="4978400"/>
            <a:chExt cx="990600" cy="1016000"/>
          </a:xfrm>
        </p:grpSpPr>
        <p:pic>
          <p:nvPicPr>
            <p:cNvPr id="42" name="Image 41"/>
            <p:cNvPicPr>
              <a:picLocks noChangeAspect="1"/>
            </p:cNvPicPr>
            <p:nvPr/>
          </p:nvPicPr>
          <p:blipFill rotWithShape="1">
            <a:blip r:embed="rId8">
              <a:clrChange>
                <a:clrFrom>
                  <a:srgbClr val="FFFFFF"/>
                </a:clrFrom>
                <a:clrTo>
                  <a:srgbClr val="FFFFFF">
                    <a:alpha val="0"/>
                  </a:srgbClr>
                </a:clrTo>
              </a:clrChange>
            </a:blip>
            <a:srcRect l="-1" t="41111" r="44603"/>
            <a:stretch/>
          </p:blipFill>
          <p:spPr>
            <a:xfrm>
              <a:off x="2179637" y="4997612"/>
              <a:ext cx="741363" cy="788093"/>
            </a:xfrm>
            <a:prstGeom prst="rect">
              <a:avLst/>
            </a:prstGeom>
          </p:spPr>
        </p:pic>
        <p:sp>
          <p:nvSpPr>
            <p:cNvPr id="43" name="Ellipse 42"/>
            <p:cNvSpPr/>
            <p:nvPr/>
          </p:nvSpPr>
          <p:spPr>
            <a:xfrm>
              <a:off x="2070100" y="4978400"/>
              <a:ext cx="990600" cy="1016000"/>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 name="Groupe 43"/>
          <p:cNvGrpSpPr/>
          <p:nvPr/>
        </p:nvGrpSpPr>
        <p:grpSpPr>
          <a:xfrm>
            <a:off x="10836154" y="2123635"/>
            <a:ext cx="1027113" cy="1022350"/>
            <a:chOff x="3548062" y="5133975"/>
            <a:chExt cx="1027113" cy="1022350"/>
          </a:xfrm>
        </p:grpSpPr>
        <p:pic>
          <p:nvPicPr>
            <p:cNvPr id="45" name="Image 44"/>
            <p:cNvPicPr>
              <a:picLocks noChangeAspect="1"/>
            </p:cNvPicPr>
            <p:nvPr/>
          </p:nvPicPr>
          <p:blipFill>
            <a:blip r:embed="rId9">
              <a:clrChange>
                <a:clrFrom>
                  <a:srgbClr val="FFFFFF"/>
                </a:clrFrom>
                <a:clrTo>
                  <a:srgbClr val="FFFFFF">
                    <a:alpha val="0"/>
                  </a:srgbClr>
                </a:clrTo>
              </a:clrChange>
              <a:grayscl/>
            </a:blip>
            <a:stretch>
              <a:fillRect/>
            </a:stretch>
          </p:blipFill>
          <p:spPr>
            <a:xfrm>
              <a:off x="3548062" y="5133975"/>
              <a:ext cx="947737" cy="947737"/>
            </a:xfrm>
            <a:prstGeom prst="rect">
              <a:avLst/>
            </a:prstGeom>
          </p:spPr>
        </p:pic>
        <p:sp>
          <p:nvSpPr>
            <p:cNvPr id="46" name="Ellipse 45"/>
            <p:cNvSpPr/>
            <p:nvPr/>
          </p:nvSpPr>
          <p:spPr>
            <a:xfrm>
              <a:off x="3584575" y="5140325"/>
              <a:ext cx="990600" cy="1016000"/>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7" name="Multiplication 46"/>
          <p:cNvSpPr/>
          <p:nvPr/>
        </p:nvSpPr>
        <p:spPr>
          <a:xfrm>
            <a:off x="9483823" y="198853"/>
            <a:ext cx="847725" cy="1857375"/>
          </a:xfrm>
          <a:prstGeom prst="mathMultiply">
            <a:avLst/>
          </a:prstGeom>
          <a:solidFill>
            <a:srgbClr val="FF0000">
              <a:alpha val="6509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Multiplication 47"/>
          <p:cNvSpPr/>
          <p:nvPr/>
        </p:nvSpPr>
        <p:spPr>
          <a:xfrm>
            <a:off x="10923004" y="208378"/>
            <a:ext cx="847725" cy="1857375"/>
          </a:xfrm>
          <a:prstGeom prst="mathMultiply">
            <a:avLst/>
          </a:prstGeom>
          <a:solidFill>
            <a:srgbClr val="FF0000">
              <a:alpha val="6509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9" name="Image 48"/>
          <p:cNvPicPr>
            <a:picLocks noChangeAspect="1"/>
          </p:cNvPicPr>
          <p:nvPr/>
        </p:nvPicPr>
        <p:blipFill>
          <a:blip r:embed="rId10"/>
          <a:stretch>
            <a:fillRect/>
          </a:stretch>
        </p:blipFill>
        <p:spPr>
          <a:xfrm>
            <a:off x="4403187" y="3896749"/>
            <a:ext cx="4739139" cy="2379711"/>
          </a:xfrm>
          <a:prstGeom prst="rect">
            <a:avLst/>
          </a:prstGeom>
        </p:spPr>
      </p:pic>
      <p:grpSp>
        <p:nvGrpSpPr>
          <p:cNvPr id="50" name="Groupe 49"/>
          <p:cNvGrpSpPr/>
          <p:nvPr/>
        </p:nvGrpSpPr>
        <p:grpSpPr>
          <a:xfrm>
            <a:off x="9476497" y="3826658"/>
            <a:ext cx="990600" cy="1016000"/>
            <a:chOff x="38100" y="5003800"/>
            <a:chExt cx="990600" cy="1016000"/>
          </a:xfrm>
        </p:grpSpPr>
        <p:pic>
          <p:nvPicPr>
            <p:cNvPr id="51" name="Image 50"/>
            <p:cNvPicPr>
              <a:picLocks noChangeAspect="1"/>
            </p:cNvPicPr>
            <p:nvPr/>
          </p:nvPicPr>
          <p:blipFill>
            <a:blip r:embed="rId6">
              <a:clrChange>
                <a:clrFrom>
                  <a:srgbClr val="FFFFFF"/>
                </a:clrFrom>
                <a:clrTo>
                  <a:srgbClr val="FFFFFF">
                    <a:alpha val="0"/>
                  </a:srgbClr>
                </a:clrTo>
              </a:clrChange>
            </a:blip>
            <a:stretch>
              <a:fillRect/>
            </a:stretch>
          </p:blipFill>
          <p:spPr>
            <a:xfrm>
              <a:off x="76200" y="5034643"/>
              <a:ext cx="900792" cy="900792"/>
            </a:xfrm>
            <a:prstGeom prst="rect">
              <a:avLst/>
            </a:prstGeom>
          </p:spPr>
        </p:pic>
        <p:sp>
          <p:nvSpPr>
            <p:cNvPr id="52" name="Ellipse 51"/>
            <p:cNvSpPr/>
            <p:nvPr/>
          </p:nvSpPr>
          <p:spPr>
            <a:xfrm>
              <a:off x="38100" y="5003800"/>
              <a:ext cx="990600" cy="1016000"/>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3" name="Groupe 52"/>
          <p:cNvGrpSpPr/>
          <p:nvPr/>
        </p:nvGrpSpPr>
        <p:grpSpPr>
          <a:xfrm>
            <a:off x="10843334" y="3826658"/>
            <a:ext cx="990600" cy="1016000"/>
            <a:chOff x="1117600" y="5410200"/>
            <a:chExt cx="990600" cy="1016000"/>
          </a:xfrm>
        </p:grpSpPr>
        <p:pic>
          <p:nvPicPr>
            <p:cNvPr id="54" name="Image 53"/>
            <p:cNvPicPr>
              <a:picLocks noChangeAspect="1"/>
            </p:cNvPicPr>
            <p:nvPr/>
          </p:nvPicPr>
          <p:blipFill>
            <a:blip r:embed="rId7"/>
            <a:stretch>
              <a:fillRect/>
            </a:stretch>
          </p:blipFill>
          <p:spPr>
            <a:xfrm>
              <a:off x="1232723" y="5562514"/>
              <a:ext cx="732602" cy="662830"/>
            </a:xfrm>
            <a:prstGeom prst="rect">
              <a:avLst/>
            </a:prstGeom>
          </p:spPr>
        </p:pic>
        <p:sp>
          <p:nvSpPr>
            <p:cNvPr id="55" name="Ellipse 54"/>
            <p:cNvSpPr/>
            <p:nvPr/>
          </p:nvSpPr>
          <p:spPr>
            <a:xfrm>
              <a:off x="1117600" y="5410200"/>
              <a:ext cx="990600" cy="1016000"/>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6" name="Groupe 55"/>
          <p:cNvGrpSpPr/>
          <p:nvPr/>
        </p:nvGrpSpPr>
        <p:grpSpPr>
          <a:xfrm>
            <a:off x="9481040" y="5303765"/>
            <a:ext cx="990600" cy="1016000"/>
            <a:chOff x="2070100" y="4978400"/>
            <a:chExt cx="990600" cy="1016000"/>
          </a:xfrm>
        </p:grpSpPr>
        <p:pic>
          <p:nvPicPr>
            <p:cNvPr id="57" name="Image 56"/>
            <p:cNvPicPr>
              <a:picLocks noChangeAspect="1"/>
            </p:cNvPicPr>
            <p:nvPr/>
          </p:nvPicPr>
          <p:blipFill rotWithShape="1">
            <a:blip r:embed="rId8">
              <a:clrChange>
                <a:clrFrom>
                  <a:srgbClr val="FFFFFF"/>
                </a:clrFrom>
                <a:clrTo>
                  <a:srgbClr val="FFFFFF">
                    <a:alpha val="0"/>
                  </a:srgbClr>
                </a:clrTo>
              </a:clrChange>
            </a:blip>
            <a:srcRect l="-1" t="41111" r="44603"/>
            <a:stretch/>
          </p:blipFill>
          <p:spPr>
            <a:xfrm>
              <a:off x="2179637" y="4997612"/>
              <a:ext cx="741363" cy="788093"/>
            </a:xfrm>
            <a:prstGeom prst="rect">
              <a:avLst/>
            </a:prstGeom>
          </p:spPr>
        </p:pic>
        <p:sp>
          <p:nvSpPr>
            <p:cNvPr id="58" name="Ellipse 57"/>
            <p:cNvSpPr/>
            <p:nvPr/>
          </p:nvSpPr>
          <p:spPr>
            <a:xfrm>
              <a:off x="2070100" y="4978400"/>
              <a:ext cx="990600" cy="1016000"/>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9" name="Groupe 58"/>
          <p:cNvGrpSpPr/>
          <p:nvPr/>
        </p:nvGrpSpPr>
        <p:grpSpPr>
          <a:xfrm>
            <a:off x="10847878" y="5300590"/>
            <a:ext cx="1027113" cy="1022350"/>
            <a:chOff x="3548062" y="5133975"/>
            <a:chExt cx="1027113" cy="1022350"/>
          </a:xfrm>
        </p:grpSpPr>
        <p:pic>
          <p:nvPicPr>
            <p:cNvPr id="60" name="Image 59"/>
            <p:cNvPicPr>
              <a:picLocks noChangeAspect="1"/>
            </p:cNvPicPr>
            <p:nvPr/>
          </p:nvPicPr>
          <p:blipFill>
            <a:blip r:embed="rId9">
              <a:clrChange>
                <a:clrFrom>
                  <a:srgbClr val="FFFFFF"/>
                </a:clrFrom>
                <a:clrTo>
                  <a:srgbClr val="FFFFFF">
                    <a:alpha val="0"/>
                  </a:srgbClr>
                </a:clrTo>
              </a:clrChange>
              <a:grayscl/>
            </a:blip>
            <a:stretch>
              <a:fillRect/>
            </a:stretch>
          </p:blipFill>
          <p:spPr>
            <a:xfrm>
              <a:off x="3548062" y="5133975"/>
              <a:ext cx="947737" cy="947737"/>
            </a:xfrm>
            <a:prstGeom prst="rect">
              <a:avLst/>
            </a:prstGeom>
          </p:spPr>
        </p:pic>
        <p:sp>
          <p:nvSpPr>
            <p:cNvPr id="61" name="Ellipse 60"/>
            <p:cNvSpPr/>
            <p:nvPr/>
          </p:nvSpPr>
          <p:spPr>
            <a:xfrm>
              <a:off x="3584575" y="5140325"/>
              <a:ext cx="990600" cy="1016000"/>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2" name="Rectangle à coins arrondis 61"/>
          <p:cNvSpPr/>
          <p:nvPr/>
        </p:nvSpPr>
        <p:spPr>
          <a:xfrm>
            <a:off x="4839287" y="3023718"/>
            <a:ext cx="4009291" cy="802694"/>
          </a:xfrm>
          <a:prstGeom prst="roundRect">
            <a:avLst/>
          </a:prstGeom>
          <a:solidFill>
            <a:schemeClr val="accent6">
              <a:lumMod val="40000"/>
              <a:lumOff val="60000"/>
              <a:alpha val="6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Un problème d’espace pour planter autant d’arbres</a:t>
            </a:r>
            <a:endParaRPr lang="en-GB" b="1"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 name="ZoneTexte 1"/>
          <p:cNvSpPr txBox="1"/>
          <p:nvPr/>
        </p:nvSpPr>
        <p:spPr>
          <a:xfrm>
            <a:off x="6147582" y="6274190"/>
            <a:ext cx="2616591" cy="307777"/>
          </a:xfrm>
          <a:prstGeom prst="rect">
            <a:avLst/>
          </a:prstGeom>
          <a:noFill/>
        </p:spPr>
        <p:txBody>
          <a:bodyPr wrap="square" rtlCol="0">
            <a:spAutoFit/>
          </a:bodyPr>
          <a:lstStyle/>
          <a:p>
            <a:r>
              <a:rPr lang="fr-FR" sz="1400" i="1" dirty="0" err="1" smtClean="0">
                <a:solidFill>
                  <a:schemeClr val="tx2">
                    <a:lumMod val="75000"/>
                  </a:schemeClr>
                </a:solidFill>
              </a:rPr>
              <a:t>Bastin</a:t>
            </a:r>
            <a:r>
              <a:rPr lang="fr-FR" sz="1400" i="1" dirty="0" smtClean="0">
                <a:solidFill>
                  <a:schemeClr val="tx2">
                    <a:lumMod val="75000"/>
                  </a:schemeClr>
                </a:solidFill>
              </a:rPr>
              <a:t> et al., 2019</a:t>
            </a:r>
            <a:endParaRPr lang="en-GB" sz="1400" i="1" dirty="0">
              <a:solidFill>
                <a:schemeClr val="tx2">
                  <a:lumMod val="75000"/>
                </a:schemeClr>
              </a:solidFill>
            </a:endParaRPr>
          </a:p>
        </p:txBody>
      </p:sp>
      <p:sp>
        <p:nvSpPr>
          <p:cNvPr id="63" name="Rectangle 62"/>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mécanismes de compensation </a:t>
            </a:r>
            <a:r>
              <a:rPr lang="fr-FR" sz="2400" b="1" dirty="0">
                <a:latin typeface="Baskerville Old Face" panose="02020602080505020303" pitchFamily="18" charset="0"/>
              </a:rPr>
              <a:t>: </a:t>
            </a:r>
            <a:r>
              <a:rPr lang="fr-FR" sz="2400" b="1" dirty="0" smtClean="0">
                <a:latin typeface="Baskerville Old Face" panose="02020602080505020303" pitchFamily="18" charset="0"/>
              </a:rPr>
              <a:t>photosynthèse</a:t>
            </a:r>
            <a:endParaRPr lang="fr-FR" sz="2400" b="1" dirty="0">
              <a:latin typeface="Baskerville Old Face" panose="02020602080505020303" pitchFamily="18" charset="0"/>
            </a:endParaRPr>
          </a:p>
        </p:txBody>
      </p:sp>
    </p:spTree>
    <p:extLst>
      <p:ext uri="{BB962C8B-B14F-4D97-AF65-F5344CB8AC3E}">
        <p14:creationId xmlns:p14="http://schemas.microsoft.com/office/powerpoint/2010/main" val="428051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IV. Les fausses bonnes solutions</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9" name="Groupe 8"/>
          <p:cNvGrpSpPr/>
          <p:nvPr/>
        </p:nvGrpSpPr>
        <p:grpSpPr>
          <a:xfrm>
            <a:off x="422127" y="2543912"/>
            <a:ext cx="1785526" cy="1702191"/>
            <a:chOff x="9691367" y="672903"/>
            <a:chExt cx="1785526" cy="1702191"/>
          </a:xfrm>
        </p:grpSpPr>
        <p:pic>
          <p:nvPicPr>
            <p:cNvPr id="11" name="Image 10"/>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Lst>
            </a:blip>
            <a:srcRect r="7740" b="50622"/>
            <a:stretch/>
          </p:blipFill>
          <p:spPr>
            <a:xfrm>
              <a:off x="9691367" y="719157"/>
              <a:ext cx="1760080" cy="1587945"/>
            </a:xfrm>
            <a:prstGeom prst="rect">
              <a:avLst/>
            </a:prstGeom>
          </p:spPr>
        </p:pic>
        <p:sp>
          <p:nvSpPr>
            <p:cNvPr id="13" name="Rectangle à coins arrondis 12"/>
            <p:cNvSpPr/>
            <p:nvPr/>
          </p:nvSpPr>
          <p:spPr>
            <a:xfrm>
              <a:off x="9732499" y="672903"/>
              <a:ext cx="1744394" cy="1702191"/>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ZoneTexte 11"/>
          <p:cNvSpPr txBox="1"/>
          <p:nvPr/>
        </p:nvSpPr>
        <p:spPr>
          <a:xfrm>
            <a:off x="2821214" y="4850493"/>
            <a:ext cx="8804729" cy="1107996"/>
          </a:xfrm>
          <a:prstGeom prst="rect">
            <a:avLst/>
          </a:prstGeom>
          <a:solidFill>
            <a:schemeClr val="accent5">
              <a:lumMod val="20000"/>
              <a:lumOff val="80000"/>
            </a:schemeClr>
          </a:solidFill>
        </p:spPr>
        <p:txBody>
          <a:bodyPr wrap="square" rtlCol="0">
            <a:spAutoFit/>
          </a:bodyPr>
          <a:lstStyle/>
          <a:p>
            <a:pPr algn="ctr">
              <a:lnSpc>
                <a:spcPct val="150000"/>
              </a:lnSpc>
            </a:pPr>
            <a:r>
              <a:rPr lang="fr-FR" sz="2000" dirty="0" smtClean="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Un jeune arbre a une photosynthèse moindre qu’un arbre plus vieux</a:t>
            </a:r>
          </a:p>
          <a:p>
            <a:pPr algn="ctr">
              <a:lnSpc>
                <a:spcPct val="150000"/>
              </a:lnSpc>
            </a:pPr>
            <a:r>
              <a:rPr lang="fr-FR" sz="2400" b="1" dirty="0" smtClean="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Moins de captation de CO2</a:t>
            </a:r>
            <a:endParaRPr lang="en-GB" sz="2400" b="1"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ZoneTexte 18"/>
          <p:cNvSpPr txBox="1"/>
          <p:nvPr/>
        </p:nvSpPr>
        <p:spPr>
          <a:xfrm>
            <a:off x="3179536" y="3900714"/>
            <a:ext cx="2745014" cy="461665"/>
          </a:xfrm>
          <a:prstGeom prst="rect">
            <a:avLst/>
          </a:prstGeom>
          <a:noFill/>
        </p:spPr>
        <p:txBody>
          <a:bodyPr wrap="square" rtlCol="0">
            <a:spAutoFit/>
          </a:bodyPr>
          <a:lstStyle/>
          <a:p>
            <a:r>
              <a:rPr lang="en-GB" sz="2400" b="1" dirty="0" smtClean="0">
                <a:latin typeface="Tahoma" panose="020B0604030504040204" pitchFamily="34" charset="0"/>
                <a:ea typeface="Tahoma" panose="020B0604030504040204" pitchFamily="34" charset="0"/>
                <a:cs typeface="Tahoma" panose="020B0604030504040204" pitchFamily="34" charset="0"/>
              </a:rPr>
              <a:t>≈30KG/CO2/AN</a:t>
            </a:r>
            <a:endParaRPr lang="en-GB" sz="2400" b="1" dirty="0">
              <a:latin typeface="Tahoma" panose="020B0604030504040204" pitchFamily="34" charset="0"/>
              <a:ea typeface="Tahoma" panose="020B0604030504040204" pitchFamily="34" charset="0"/>
              <a:cs typeface="Tahoma" panose="020B0604030504040204" pitchFamily="34" charset="0"/>
            </a:endParaRPr>
          </a:p>
        </p:txBody>
      </p:sp>
      <p:sp>
        <p:nvSpPr>
          <p:cNvPr id="20" name="ZoneTexte 19"/>
          <p:cNvSpPr txBox="1"/>
          <p:nvPr/>
        </p:nvSpPr>
        <p:spPr>
          <a:xfrm>
            <a:off x="8431892" y="3880757"/>
            <a:ext cx="2826657" cy="461665"/>
          </a:xfrm>
          <a:prstGeom prst="rect">
            <a:avLst/>
          </a:prstGeom>
          <a:noFill/>
        </p:spPr>
        <p:txBody>
          <a:bodyPr wrap="square" rtlCol="0">
            <a:spAutoFit/>
          </a:bodyPr>
          <a:lstStyle/>
          <a:p>
            <a:r>
              <a:rPr lang="en-GB" sz="2400" b="1" dirty="0" smtClean="0">
                <a:latin typeface="Tahoma" panose="020B0604030504040204" pitchFamily="34" charset="0"/>
                <a:ea typeface="Tahoma" panose="020B0604030504040204" pitchFamily="34" charset="0"/>
                <a:cs typeface="Tahoma" panose="020B0604030504040204" pitchFamily="34" charset="0"/>
              </a:rPr>
              <a:t>≈10KG/CO2/AN</a:t>
            </a:r>
            <a:endParaRPr lang="en-GB" sz="2400" b="1" dirty="0">
              <a:latin typeface="Tahoma" panose="020B0604030504040204" pitchFamily="34" charset="0"/>
              <a:ea typeface="Tahoma" panose="020B0604030504040204" pitchFamily="34" charset="0"/>
              <a:cs typeface="Tahoma" panose="020B0604030504040204" pitchFamily="34" charset="0"/>
            </a:endParaRPr>
          </a:p>
        </p:txBody>
      </p:sp>
      <p:pic>
        <p:nvPicPr>
          <p:cNvPr id="21" name="Image 20"/>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06754" y="817558"/>
            <a:ext cx="2727989" cy="2942692"/>
          </a:xfrm>
          <a:prstGeom prst="rect">
            <a:avLst/>
          </a:prstGeom>
        </p:spPr>
      </p:pic>
      <p:pic>
        <p:nvPicPr>
          <p:cNvPr id="22" name="Image 21"/>
          <p:cNvPicPr>
            <a:picLocks noChangeAspect="1"/>
          </p:cNvPicPr>
          <p:nvPr/>
        </p:nvPicPr>
        <p:blipFill rotWithShape="1">
          <a:blip r:embed="rId5"/>
          <a:srcRect l="72978" t="-5164" r="317" b="-1"/>
          <a:stretch/>
        </p:blipFill>
        <p:spPr>
          <a:xfrm>
            <a:off x="9231993" y="2355002"/>
            <a:ext cx="1087664" cy="1543067"/>
          </a:xfrm>
          <a:prstGeom prst="rect">
            <a:avLst/>
          </a:prstGeom>
        </p:spPr>
      </p:pic>
      <p:sp>
        <p:nvSpPr>
          <p:cNvPr id="23" name="Rectangle à coins arrondis 22"/>
          <p:cNvSpPr/>
          <p:nvPr/>
        </p:nvSpPr>
        <p:spPr>
          <a:xfrm>
            <a:off x="5274715" y="2061029"/>
            <a:ext cx="4009291" cy="1910526"/>
          </a:xfrm>
          <a:prstGeom prst="roundRect">
            <a:avLst/>
          </a:prstGeom>
          <a:solidFill>
            <a:srgbClr val="FF0000">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smtClean="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Allons planter des arbres qui grandissent vite !!!</a:t>
            </a:r>
            <a:endParaRPr lang="en-GB" sz="2800" b="1"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mécanismes de compensation </a:t>
            </a:r>
            <a:r>
              <a:rPr lang="fr-FR" sz="2400" b="1" dirty="0">
                <a:latin typeface="Baskerville Old Face" panose="02020602080505020303" pitchFamily="18" charset="0"/>
              </a:rPr>
              <a:t>: </a:t>
            </a:r>
            <a:r>
              <a:rPr lang="fr-FR" sz="2400" b="1" dirty="0" smtClean="0">
                <a:latin typeface="Baskerville Old Face" panose="02020602080505020303" pitchFamily="18" charset="0"/>
              </a:rPr>
              <a:t>photosynthèse</a:t>
            </a:r>
            <a:endParaRPr lang="fr-FR" sz="2400" b="1" dirty="0">
              <a:latin typeface="Baskerville Old Face" panose="02020602080505020303" pitchFamily="18" charset="0"/>
            </a:endParaRPr>
          </a:p>
        </p:txBody>
      </p:sp>
    </p:spTree>
    <p:extLst>
      <p:ext uri="{BB962C8B-B14F-4D97-AF65-F5344CB8AC3E}">
        <p14:creationId xmlns:p14="http://schemas.microsoft.com/office/powerpoint/2010/main" val="2337626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IV. Les fausses bonnes solutions</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9" name="Groupe 8"/>
          <p:cNvGrpSpPr/>
          <p:nvPr/>
        </p:nvGrpSpPr>
        <p:grpSpPr>
          <a:xfrm>
            <a:off x="422127" y="2543912"/>
            <a:ext cx="1785526" cy="1702191"/>
            <a:chOff x="9691367" y="672903"/>
            <a:chExt cx="1785526" cy="1702191"/>
          </a:xfrm>
        </p:grpSpPr>
        <p:pic>
          <p:nvPicPr>
            <p:cNvPr id="11" name="Image 10"/>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r="7740" b="50622"/>
            <a:stretch/>
          </p:blipFill>
          <p:spPr>
            <a:xfrm>
              <a:off x="9691367" y="719157"/>
              <a:ext cx="1760080" cy="1587945"/>
            </a:xfrm>
            <a:prstGeom prst="rect">
              <a:avLst/>
            </a:prstGeom>
          </p:spPr>
        </p:pic>
        <p:sp>
          <p:nvSpPr>
            <p:cNvPr id="13" name="Rectangle à coins arrondis 12"/>
            <p:cNvSpPr/>
            <p:nvPr/>
          </p:nvSpPr>
          <p:spPr>
            <a:xfrm>
              <a:off x="9732499" y="672903"/>
              <a:ext cx="1744394" cy="1702191"/>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ZoneTexte 11"/>
          <p:cNvSpPr txBox="1"/>
          <p:nvPr/>
        </p:nvSpPr>
        <p:spPr>
          <a:xfrm>
            <a:off x="2821214" y="5416550"/>
            <a:ext cx="8804729" cy="570990"/>
          </a:xfrm>
          <a:prstGeom prst="rect">
            <a:avLst/>
          </a:prstGeom>
          <a:solidFill>
            <a:schemeClr val="accent5">
              <a:lumMod val="20000"/>
              <a:lumOff val="80000"/>
            </a:schemeClr>
          </a:solidFill>
        </p:spPr>
        <p:txBody>
          <a:bodyPr wrap="square" rtlCol="0">
            <a:spAutoFit/>
          </a:bodyPr>
          <a:lstStyle/>
          <a:p>
            <a:pPr algn="ctr">
              <a:lnSpc>
                <a:spcPct val="150000"/>
              </a:lnSpc>
            </a:pPr>
            <a:r>
              <a:rPr lang="fr-FR" sz="2400" dirty="0" smtClean="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Plus un arbre pousse vite, plus sa durée de vie s’amoindrit …</a:t>
            </a:r>
            <a:endParaRPr lang="en-GB" sz="2800" b="1"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4" name="Image 13"/>
          <p:cNvPicPr>
            <a:picLocks noChangeAspect="1"/>
          </p:cNvPicPr>
          <p:nvPr/>
        </p:nvPicPr>
        <p:blipFill>
          <a:blip r:embed="rId5"/>
          <a:stretch>
            <a:fillRect/>
          </a:stretch>
        </p:blipFill>
        <p:spPr>
          <a:xfrm>
            <a:off x="4610128" y="1288033"/>
            <a:ext cx="5505421" cy="4124751"/>
          </a:xfrm>
          <a:prstGeom prst="rect">
            <a:avLst/>
          </a:prstGeom>
        </p:spPr>
      </p:pic>
      <p:sp>
        <p:nvSpPr>
          <p:cNvPr id="15" name="ZoneTexte 14"/>
          <p:cNvSpPr txBox="1"/>
          <p:nvPr/>
        </p:nvSpPr>
        <p:spPr>
          <a:xfrm>
            <a:off x="3543301" y="682171"/>
            <a:ext cx="8191500" cy="461665"/>
          </a:xfrm>
          <a:prstGeom prst="rect">
            <a:avLst/>
          </a:prstGeom>
          <a:noFill/>
        </p:spPr>
        <p:txBody>
          <a:bodyPr wrap="square" rtlCol="0">
            <a:spAutoFit/>
          </a:bodyPr>
          <a:lstStyle/>
          <a:p>
            <a:pPr algn="ctr"/>
            <a:r>
              <a:rPr lang="fr-FR" sz="2400" b="1" u="sng"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Vitesse de croissance et durée de vie des arbres </a:t>
            </a:r>
          </a:p>
        </p:txBody>
      </p:sp>
      <p:sp>
        <p:nvSpPr>
          <p:cNvPr id="2" name="Rectangle 1"/>
          <p:cNvSpPr/>
          <p:nvPr/>
        </p:nvSpPr>
        <p:spPr>
          <a:xfrm>
            <a:off x="6028242" y="6074620"/>
            <a:ext cx="2893228" cy="338554"/>
          </a:xfrm>
          <a:prstGeom prst="rect">
            <a:avLst/>
          </a:prstGeom>
        </p:spPr>
        <p:txBody>
          <a:bodyPr wrap="none">
            <a:spAutoFit/>
          </a:bodyPr>
          <a:lstStyle/>
          <a:p>
            <a:pPr algn="ctr"/>
            <a:r>
              <a:rPr lang="fr-FR" sz="1600" i="1"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a:t>
            </a:r>
            <a:r>
              <a:rPr lang="fr-FR" sz="1600" i="1"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Briennen</a:t>
            </a:r>
            <a:r>
              <a:rPr lang="fr-FR" sz="1600" i="1"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et al., Nature 2020)</a:t>
            </a:r>
            <a:endParaRPr lang="en-GB" sz="1600" i="1"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6" name="Rectangle 15"/>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mécanismes de compensation </a:t>
            </a:r>
            <a:r>
              <a:rPr lang="fr-FR" sz="2400" b="1" dirty="0">
                <a:latin typeface="Baskerville Old Face" panose="02020602080505020303" pitchFamily="18" charset="0"/>
              </a:rPr>
              <a:t>: </a:t>
            </a:r>
            <a:r>
              <a:rPr lang="fr-FR" sz="2400" b="1" dirty="0" smtClean="0">
                <a:latin typeface="Baskerville Old Face" panose="02020602080505020303" pitchFamily="18" charset="0"/>
              </a:rPr>
              <a:t>photosynthèse</a:t>
            </a:r>
            <a:endParaRPr lang="fr-FR" sz="2400" b="1" dirty="0">
              <a:latin typeface="Baskerville Old Face" panose="02020602080505020303" pitchFamily="18" charset="0"/>
            </a:endParaRPr>
          </a:p>
        </p:txBody>
      </p:sp>
    </p:spTree>
    <p:extLst>
      <p:ext uri="{BB962C8B-B14F-4D97-AF65-F5344CB8AC3E}">
        <p14:creationId xmlns:p14="http://schemas.microsoft.com/office/powerpoint/2010/main" val="328031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204686" y="5386442"/>
            <a:ext cx="10987314" cy="952890"/>
          </a:xfrm>
          <a:prstGeom prst="rect">
            <a:avLst/>
          </a:prstGeom>
          <a:solidFill>
            <a:schemeClr val="accent1">
              <a:lumMod val="20000"/>
              <a:lumOff val="80000"/>
            </a:schemeClr>
          </a:solidFill>
        </p:spPr>
        <p:txBody>
          <a:bodyPr wrap="square" rtlCol="0">
            <a:spAutoFit/>
          </a:bodyPr>
          <a:lstStyle/>
          <a:p>
            <a:pPr algn="ctr">
              <a:lnSpc>
                <a:spcPct val="150000"/>
              </a:lnSpc>
            </a:pPr>
            <a:r>
              <a:rPr lang="fr-FR" sz="2000" b="1" dirty="0" smtClean="0">
                <a:latin typeface="Tahoma" panose="020B0604030504040204" pitchFamily="34" charset="0"/>
                <a:ea typeface="Tahoma" panose="020B0604030504040204" pitchFamily="34" charset="0"/>
                <a:cs typeface="Tahoma" panose="020B0604030504040204" pitchFamily="34" charset="0"/>
              </a:rPr>
              <a:t>A partir d’une certaine température, les plantes ont tendances à rejeter plus de CO2 qu’à en capturer</a:t>
            </a:r>
            <a:endParaRPr lang="en-GB" sz="2000" b="1" dirty="0">
              <a:latin typeface="Tahoma" panose="020B0604030504040204" pitchFamily="34" charset="0"/>
              <a:ea typeface="Tahoma" panose="020B0604030504040204" pitchFamily="34" charset="0"/>
              <a:cs typeface="Tahoma" panose="020B0604030504040204" pitchFamily="34" charset="0"/>
            </a:endParaRP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0203" y="1428888"/>
            <a:ext cx="4837053" cy="3883462"/>
          </a:xfrm>
          <a:prstGeom prst="rect">
            <a:avLst/>
          </a:prstGeom>
        </p:spPr>
      </p:pic>
      <p:grpSp>
        <p:nvGrpSpPr>
          <p:cNvPr id="6" name="Groupe 5"/>
          <p:cNvGrpSpPr/>
          <p:nvPr/>
        </p:nvGrpSpPr>
        <p:grpSpPr>
          <a:xfrm>
            <a:off x="422127" y="2543912"/>
            <a:ext cx="1785526" cy="1702191"/>
            <a:chOff x="9691367" y="672903"/>
            <a:chExt cx="1785526" cy="1702191"/>
          </a:xfrm>
        </p:grpSpPr>
        <p:pic>
          <p:nvPicPr>
            <p:cNvPr id="7" name="Image 6"/>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11200"/>
                      </a14:imgEffect>
                    </a14:imgLayer>
                  </a14:imgProps>
                </a:ext>
              </a:extLst>
            </a:blip>
            <a:srcRect r="7740" b="50622"/>
            <a:stretch/>
          </p:blipFill>
          <p:spPr>
            <a:xfrm>
              <a:off x="9691367" y="719157"/>
              <a:ext cx="1760080" cy="1587945"/>
            </a:xfrm>
            <a:prstGeom prst="rect">
              <a:avLst/>
            </a:prstGeom>
          </p:spPr>
        </p:pic>
        <p:sp>
          <p:nvSpPr>
            <p:cNvPr id="8" name="Rectangle à coins arrondis 7"/>
            <p:cNvSpPr/>
            <p:nvPr/>
          </p:nvSpPr>
          <p:spPr>
            <a:xfrm>
              <a:off x="9732499" y="672903"/>
              <a:ext cx="1744394" cy="1702191"/>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IV. Les fausses bonnes solutions</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3120571" y="475999"/>
            <a:ext cx="7344229" cy="1039002"/>
          </a:xfrm>
          <a:prstGeom prst="rect">
            <a:avLst/>
          </a:prstGeom>
        </p:spPr>
        <p:txBody>
          <a:bodyPr wrap="square">
            <a:spAutoFit/>
          </a:bodyPr>
          <a:lstStyle/>
          <a:p>
            <a:pPr algn="ctr">
              <a:lnSpc>
                <a:spcPct val="150000"/>
              </a:lnSpc>
            </a:pPr>
            <a:r>
              <a:rPr lang="fr-FR" sz="2200" b="1" u="sng"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Influence de la température sur les processus de photosynthèse et de </a:t>
            </a:r>
            <a:r>
              <a:rPr lang="fr-FR" sz="2200" b="1" u="sng"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respiration</a:t>
            </a:r>
            <a:endParaRPr lang="fr-FR" sz="2200" b="1" u="sng"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6086299" y="4855420"/>
            <a:ext cx="2893228" cy="338554"/>
          </a:xfrm>
          <a:prstGeom prst="rect">
            <a:avLst/>
          </a:prstGeom>
        </p:spPr>
        <p:txBody>
          <a:bodyPr wrap="none">
            <a:spAutoFit/>
          </a:bodyPr>
          <a:lstStyle/>
          <a:p>
            <a:pPr algn="ctr"/>
            <a:r>
              <a:rPr lang="fr-FR" sz="1600" i="1"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a:t>
            </a:r>
            <a:r>
              <a:rPr lang="fr-FR" sz="1600" i="1"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Briennen</a:t>
            </a:r>
            <a:r>
              <a:rPr lang="fr-FR" sz="1600" i="1"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et al., Nature 2020)</a:t>
            </a:r>
            <a:endParaRPr lang="en-GB" sz="1600" i="1"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3" name="Image 12"/>
          <p:cNvPicPr>
            <a:picLocks noChangeAspect="1"/>
          </p:cNvPicPr>
          <p:nvPr/>
        </p:nvPicPr>
        <p:blipFill rotWithShape="1">
          <a:blip r:embed="rId6">
            <a:clrChange>
              <a:clrFrom>
                <a:srgbClr val="FFFFFF"/>
              </a:clrFrom>
              <a:clrTo>
                <a:srgbClr val="FFFFFF">
                  <a:alpha val="0"/>
                </a:srgbClr>
              </a:clrTo>
            </a:clrChange>
            <a:duotone>
              <a:schemeClr val="accent2">
                <a:shade val="45000"/>
                <a:satMod val="135000"/>
              </a:schemeClr>
              <a:prstClr val="white"/>
            </a:duotone>
          </a:blip>
          <a:srcRect t="15829" b="14848"/>
          <a:stretch/>
        </p:blipFill>
        <p:spPr>
          <a:xfrm>
            <a:off x="8724899" y="1422399"/>
            <a:ext cx="1319841" cy="986971"/>
          </a:xfrm>
          <a:prstGeom prst="rect">
            <a:avLst/>
          </a:prstGeom>
        </p:spPr>
      </p:pic>
      <p:pic>
        <p:nvPicPr>
          <p:cNvPr id="14" name="Image 13"/>
          <p:cNvPicPr>
            <a:picLocks noChangeAspect="1"/>
          </p:cNvPicPr>
          <p:nvPr/>
        </p:nvPicPr>
        <p:blipFill>
          <a:blip r:embed="rId7">
            <a:clrChange>
              <a:clrFrom>
                <a:srgbClr val="FCFEFC"/>
              </a:clrFrom>
              <a:clrTo>
                <a:srgbClr val="FCFEFC">
                  <a:alpha val="0"/>
                </a:srgbClr>
              </a:clrTo>
            </a:clrChange>
            <a:duotone>
              <a:schemeClr val="accent6">
                <a:shade val="45000"/>
                <a:satMod val="135000"/>
              </a:schemeClr>
              <a:prstClr val="white"/>
            </a:duotone>
          </a:blip>
          <a:stretch>
            <a:fillRect/>
          </a:stretch>
        </p:blipFill>
        <p:spPr>
          <a:xfrm>
            <a:off x="8931728" y="4285341"/>
            <a:ext cx="821872" cy="821872"/>
          </a:xfrm>
          <a:prstGeom prst="rect">
            <a:avLst/>
          </a:prstGeom>
        </p:spPr>
      </p:pic>
      <p:pic>
        <p:nvPicPr>
          <p:cNvPr id="15" name="Image 14"/>
          <p:cNvPicPr>
            <a:picLocks noChangeAspect="1"/>
          </p:cNvPicPr>
          <p:nvPr/>
        </p:nvPicPr>
        <p:blipFill rotWithShape="1">
          <a:blip r:embed="rId8">
            <a:clrChange>
              <a:clrFrom>
                <a:srgbClr val="FFFFFF"/>
              </a:clrFrom>
              <a:clrTo>
                <a:srgbClr val="FFFFFF">
                  <a:alpha val="0"/>
                </a:srgbClr>
              </a:clrTo>
            </a:clrChange>
          </a:blip>
          <a:srcRect b="9942"/>
          <a:stretch/>
        </p:blipFill>
        <p:spPr>
          <a:xfrm>
            <a:off x="9927771" y="2334783"/>
            <a:ext cx="2090058" cy="2030388"/>
          </a:xfrm>
          <a:prstGeom prst="rect">
            <a:avLst/>
          </a:prstGeom>
        </p:spPr>
      </p:pic>
      <p:sp>
        <p:nvSpPr>
          <p:cNvPr id="17" name="Rectangle 1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mécanismes de compensation </a:t>
            </a:r>
            <a:r>
              <a:rPr lang="fr-FR" sz="2400" b="1" dirty="0">
                <a:latin typeface="Baskerville Old Face" panose="02020602080505020303" pitchFamily="18" charset="0"/>
              </a:rPr>
              <a:t>: </a:t>
            </a:r>
            <a:r>
              <a:rPr lang="fr-FR" sz="2400" b="1" dirty="0" smtClean="0">
                <a:latin typeface="Baskerville Old Face" panose="02020602080505020303" pitchFamily="18" charset="0"/>
              </a:rPr>
              <a:t>photosynthèse</a:t>
            </a:r>
            <a:endParaRPr lang="fr-FR" sz="2400" b="1" dirty="0">
              <a:latin typeface="Baskerville Old Face" panose="02020602080505020303" pitchFamily="18" charset="0"/>
            </a:endParaRPr>
          </a:p>
        </p:txBody>
      </p:sp>
    </p:spTree>
    <p:extLst>
      <p:ext uri="{BB962C8B-B14F-4D97-AF65-F5344CB8AC3E}">
        <p14:creationId xmlns:p14="http://schemas.microsoft.com/office/powerpoint/2010/main" val="107390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IV. Les fausses bonnes solutions</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6" name="Image 15"/>
          <p:cNvPicPr>
            <a:picLocks noChangeAspect="1"/>
          </p:cNvPicPr>
          <p:nvPr/>
        </p:nvPicPr>
        <p:blipFill>
          <a:blip r:embed="rId2"/>
          <a:stretch>
            <a:fillRect/>
          </a:stretch>
        </p:blipFill>
        <p:spPr>
          <a:xfrm>
            <a:off x="3229277" y="656807"/>
            <a:ext cx="7297293" cy="13236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Image 16"/>
          <p:cNvPicPr>
            <a:picLocks noChangeAspect="1"/>
          </p:cNvPicPr>
          <p:nvPr/>
        </p:nvPicPr>
        <p:blipFill>
          <a:blip r:embed="rId3">
            <a:clrChange>
              <a:clrFrom>
                <a:srgbClr val="F7F7F7"/>
              </a:clrFrom>
              <a:clrTo>
                <a:srgbClr val="F7F7F7">
                  <a:alpha val="0"/>
                </a:srgbClr>
              </a:clrTo>
            </a:clrChange>
          </a:blip>
          <a:stretch>
            <a:fillRect/>
          </a:stretch>
        </p:blipFill>
        <p:spPr>
          <a:xfrm>
            <a:off x="9888293" y="644789"/>
            <a:ext cx="1266927" cy="1340968"/>
          </a:xfrm>
          <a:prstGeom prst="rect">
            <a:avLst/>
          </a:prstGeom>
        </p:spPr>
      </p:pic>
      <p:grpSp>
        <p:nvGrpSpPr>
          <p:cNvPr id="9" name="Groupe 8"/>
          <p:cNvGrpSpPr/>
          <p:nvPr/>
        </p:nvGrpSpPr>
        <p:grpSpPr>
          <a:xfrm>
            <a:off x="422127" y="2543912"/>
            <a:ext cx="1785526" cy="1702191"/>
            <a:chOff x="9691367" y="672903"/>
            <a:chExt cx="1785526" cy="1702191"/>
          </a:xfrm>
        </p:grpSpPr>
        <p:pic>
          <p:nvPicPr>
            <p:cNvPr id="11" name="Image 10"/>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11200"/>
                      </a14:imgEffect>
                    </a14:imgLayer>
                  </a14:imgProps>
                </a:ext>
              </a:extLst>
            </a:blip>
            <a:srcRect r="7740" b="50622"/>
            <a:stretch/>
          </p:blipFill>
          <p:spPr>
            <a:xfrm>
              <a:off x="9691367" y="719157"/>
              <a:ext cx="1760080" cy="1587945"/>
            </a:xfrm>
            <a:prstGeom prst="rect">
              <a:avLst/>
            </a:prstGeom>
          </p:spPr>
        </p:pic>
        <p:sp>
          <p:nvSpPr>
            <p:cNvPr id="13" name="Rectangle à coins arrondis 12"/>
            <p:cNvSpPr/>
            <p:nvPr/>
          </p:nvSpPr>
          <p:spPr>
            <a:xfrm>
              <a:off x="9732499" y="672903"/>
              <a:ext cx="1744394" cy="1702191"/>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 name="Image 3"/>
          <p:cNvPicPr>
            <a:picLocks noChangeAspect="1"/>
          </p:cNvPicPr>
          <p:nvPr/>
        </p:nvPicPr>
        <p:blipFill rotWithShape="1">
          <a:blip r:embed="rId6"/>
          <a:srcRect l="17354" t="5059"/>
          <a:stretch/>
        </p:blipFill>
        <p:spPr>
          <a:xfrm>
            <a:off x="3307385" y="2377066"/>
            <a:ext cx="5791200" cy="22003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Image 18"/>
          <p:cNvPicPr>
            <a:picLocks noChangeAspect="1"/>
          </p:cNvPicPr>
          <p:nvPr/>
        </p:nvPicPr>
        <p:blipFill>
          <a:blip r:embed="rId7"/>
          <a:stretch>
            <a:fillRect/>
          </a:stretch>
        </p:blipFill>
        <p:spPr>
          <a:xfrm>
            <a:off x="7031050" y="3574166"/>
            <a:ext cx="4477375" cy="26578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Rectangle à coins arrondis 20"/>
          <p:cNvSpPr/>
          <p:nvPr/>
        </p:nvSpPr>
        <p:spPr>
          <a:xfrm>
            <a:off x="7058100" y="4671258"/>
            <a:ext cx="4420828" cy="508001"/>
          </a:xfrm>
          <a:prstGeom prst="roundRect">
            <a:avLst/>
          </a:prstGeom>
          <a:solidFill>
            <a:srgbClr val="FFFF0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mécanismes de compensation </a:t>
            </a:r>
            <a:r>
              <a:rPr lang="fr-FR" sz="2400" b="1" dirty="0">
                <a:latin typeface="Baskerville Old Face" panose="02020602080505020303" pitchFamily="18" charset="0"/>
              </a:rPr>
              <a:t>: </a:t>
            </a:r>
            <a:r>
              <a:rPr lang="fr-FR" sz="2400" b="1" dirty="0" smtClean="0">
                <a:latin typeface="Baskerville Old Face" panose="02020602080505020303" pitchFamily="18" charset="0"/>
              </a:rPr>
              <a:t>photosynthèse</a:t>
            </a:r>
            <a:endParaRPr lang="fr-FR" sz="2400" b="1" dirty="0">
              <a:latin typeface="Baskerville Old Face" panose="02020602080505020303" pitchFamily="18" charset="0"/>
            </a:endParaRPr>
          </a:p>
        </p:txBody>
      </p:sp>
    </p:spTree>
    <p:extLst>
      <p:ext uri="{BB962C8B-B14F-4D97-AF65-F5344CB8AC3E}">
        <p14:creationId xmlns:p14="http://schemas.microsoft.com/office/powerpoint/2010/main" val="4219520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IV. Les fausses bonnes solutions</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15" name="Groupe 14"/>
          <p:cNvGrpSpPr/>
          <p:nvPr/>
        </p:nvGrpSpPr>
        <p:grpSpPr>
          <a:xfrm>
            <a:off x="386419" y="2559179"/>
            <a:ext cx="1744397" cy="1741984"/>
            <a:chOff x="9791111" y="2743199"/>
            <a:chExt cx="1744397" cy="1741984"/>
          </a:xfrm>
        </p:grpSpPr>
        <p:pic>
          <p:nvPicPr>
            <p:cNvPr id="16" name="Image 15"/>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Lst>
            </a:blip>
            <a:srcRect b="49918"/>
            <a:stretch/>
          </p:blipFill>
          <p:spPr>
            <a:xfrm>
              <a:off x="9791111" y="2771335"/>
              <a:ext cx="1728000" cy="1713848"/>
            </a:xfrm>
            <a:prstGeom prst="rect">
              <a:avLst/>
            </a:prstGeom>
          </p:spPr>
        </p:pic>
        <p:sp>
          <p:nvSpPr>
            <p:cNvPr id="17" name="Rectangle à coins arrondis 16"/>
            <p:cNvSpPr/>
            <p:nvPr/>
          </p:nvSpPr>
          <p:spPr>
            <a:xfrm>
              <a:off x="9791114" y="2743199"/>
              <a:ext cx="1744394" cy="1702191"/>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2351" y="1290319"/>
            <a:ext cx="6135297" cy="4595551"/>
          </a:xfrm>
          <a:prstGeom prst="rect">
            <a:avLst/>
          </a:prstGeom>
          <a:ln>
            <a:noFill/>
          </a:ln>
          <a:effectLst>
            <a:softEdge rad="112500"/>
          </a:effectLst>
        </p:spPr>
      </p:pic>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mécanismes de compensation </a:t>
            </a:r>
            <a:r>
              <a:rPr lang="fr-FR" sz="2400" b="1" dirty="0">
                <a:latin typeface="Baskerville Old Face" panose="02020602080505020303" pitchFamily="18" charset="0"/>
              </a:rPr>
              <a:t>: </a:t>
            </a:r>
            <a:r>
              <a:rPr lang="fr-FR" sz="2400" b="1" dirty="0" smtClean="0">
                <a:latin typeface="Baskerville Old Face" panose="02020602080505020303" pitchFamily="18" charset="0"/>
              </a:rPr>
              <a:t>océans</a:t>
            </a:r>
            <a:endParaRPr lang="fr-FR" sz="2400" b="1" dirty="0">
              <a:latin typeface="Baskerville Old Face" panose="02020602080505020303" pitchFamily="18" charset="0"/>
            </a:endParaRPr>
          </a:p>
        </p:txBody>
      </p:sp>
    </p:spTree>
    <p:extLst>
      <p:ext uri="{BB962C8B-B14F-4D97-AF65-F5344CB8AC3E}">
        <p14:creationId xmlns:p14="http://schemas.microsoft.com/office/powerpoint/2010/main" val="4215388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IV. Les fausses bonnes solutions</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15" name="Groupe 14"/>
          <p:cNvGrpSpPr/>
          <p:nvPr/>
        </p:nvGrpSpPr>
        <p:grpSpPr>
          <a:xfrm>
            <a:off x="386419" y="2559179"/>
            <a:ext cx="1744397" cy="1741984"/>
            <a:chOff x="9791111" y="2743199"/>
            <a:chExt cx="1744397" cy="1741984"/>
          </a:xfrm>
        </p:grpSpPr>
        <p:pic>
          <p:nvPicPr>
            <p:cNvPr id="16" name="Image 15"/>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Lst>
            </a:blip>
            <a:srcRect b="49918"/>
            <a:stretch/>
          </p:blipFill>
          <p:spPr>
            <a:xfrm>
              <a:off x="9791111" y="2771335"/>
              <a:ext cx="1728000" cy="1713848"/>
            </a:xfrm>
            <a:prstGeom prst="rect">
              <a:avLst/>
            </a:prstGeom>
          </p:spPr>
        </p:pic>
        <p:sp>
          <p:nvSpPr>
            <p:cNvPr id="17" name="Rectangle à coins arrondis 16"/>
            <p:cNvSpPr/>
            <p:nvPr/>
          </p:nvSpPr>
          <p:spPr>
            <a:xfrm>
              <a:off x="9791114" y="2743199"/>
              <a:ext cx="1744394" cy="1702191"/>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Image 17"/>
          <p:cNvPicPr>
            <a:picLocks noChangeAspect="1"/>
          </p:cNvPicPr>
          <p:nvPr/>
        </p:nvPicPr>
        <p:blipFill rotWithShape="1">
          <a:blip r:embed="rId4"/>
          <a:srcRect l="59734" t="-464" r="23761" b="53828"/>
          <a:stretch/>
        </p:blipFill>
        <p:spPr>
          <a:xfrm>
            <a:off x="7800032" y="1589986"/>
            <a:ext cx="499905" cy="1288218"/>
          </a:xfrm>
          <a:prstGeom prst="rect">
            <a:avLst/>
          </a:prstGeom>
        </p:spPr>
      </p:pic>
      <p:pic>
        <p:nvPicPr>
          <p:cNvPr id="19" name="Image 18"/>
          <p:cNvPicPr>
            <a:picLocks noChangeAspect="1"/>
          </p:cNvPicPr>
          <p:nvPr/>
        </p:nvPicPr>
        <p:blipFill rotWithShape="1">
          <a:blip r:embed="rId4"/>
          <a:srcRect l="78568" t="50812"/>
          <a:stretch/>
        </p:blipFill>
        <p:spPr>
          <a:xfrm>
            <a:off x="7809830" y="4104543"/>
            <a:ext cx="701123" cy="1467546"/>
          </a:xfrm>
          <a:prstGeom prst="rect">
            <a:avLst/>
          </a:prstGeom>
        </p:spPr>
      </p:pic>
      <p:sp>
        <p:nvSpPr>
          <p:cNvPr id="20" name="ZoneTexte 19"/>
          <p:cNvSpPr txBox="1"/>
          <p:nvPr/>
        </p:nvSpPr>
        <p:spPr>
          <a:xfrm>
            <a:off x="8426548" y="1635076"/>
            <a:ext cx="3765452" cy="1295868"/>
          </a:xfrm>
          <a:prstGeom prst="rect">
            <a:avLst/>
          </a:prstGeom>
          <a:solidFill>
            <a:schemeClr val="accent1">
              <a:lumMod val="40000"/>
              <a:lumOff val="60000"/>
            </a:schemeClr>
          </a:solidFill>
        </p:spPr>
        <p:txBody>
          <a:bodyPr wrap="square" rtlCol="0">
            <a:spAutoFit/>
          </a:bodyPr>
          <a:lstStyle/>
          <a:p>
            <a:pPr marL="285750" indent="-285750" algn="ctr">
              <a:lnSpc>
                <a:spcPct val="150000"/>
              </a:lnSpc>
              <a:buFont typeface="Arial" panose="020B0604020202020204" pitchFamily="34" charset="0"/>
              <a:buChar char="•"/>
            </a:pPr>
            <a:r>
              <a:rPr lang="fr-FR" b="1" dirty="0" smtClean="0">
                <a:solidFill>
                  <a:schemeClr val="tx2">
                    <a:lumMod val="75000"/>
                  </a:schemeClr>
                </a:solidFill>
              </a:rPr>
              <a:t>Plus les eaux sont froides </a:t>
            </a:r>
          </a:p>
          <a:p>
            <a:pPr algn="ctr">
              <a:lnSpc>
                <a:spcPct val="150000"/>
              </a:lnSpc>
            </a:pPr>
            <a:r>
              <a:rPr lang="fr-FR" dirty="0" smtClean="0">
                <a:sym typeface="Wingdings" panose="05000000000000000000" pitchFamily="2" charset="2"/>
              </a:rPr>
              <a:t> plus la quantité de CO2 stockée est importante</a:t>
            </a:r>
            <a:endParaRPr lang="en-GB" dirty="0"/>
          </a:p>
        </p:txBody>
      </p:sp>
      <p:sp>
        <p:nvSpPr>
          <p:cNvPr id="21" name="ZoneTexte 20"/>
          <p:cNvSpPr txBox="1"/>
          <p:nvPr/>
        </p:nvSpPr>
        <p:spPr>
          <a:xfrm>
            <a:off x="8510954" y="3981450"/>
            <a:ext cx="3681046" cy="1711366"/>
          </a:xfrm>
          <a:prstGeom prst="rect">
            <a:avLst/>
          </a:prstGeom>
          <a:solidFill>
            <a:schemeClr val="accent2">
              <a:lumMod val="40000"/>
              <a:lumOff val="60000"/>
            </a:schemeClr>
          </a:solidFill>
        </p:spPr>
        <p:txBody>
          <a:bodyPr wrap="square" rtlCol="0">
            <a:spAutoFit/>
          </a:bodyPr>
          <a:lstStyle/>
          <a:p>
            <a:pPr marL="285750" indent="-285750" algn="ctr">
              <a:lnSpc>
                <a:spcPct val="150000"/>
              </a:lnSpc>
              <a:buFont typeface="Arial" panose="020B0604020202020204" pitchFamily="34" charset="0"/>
              <a:buChar char="•"/>
            </a:pPr>
            <a:r>
              <a:rPr lang="fr-FR" b="1" dirty="0" smtClean="0">
                <a:solidFill>
                  <a:srgbClr val="C00000"/>
                </a:solidFill>
              </a:rPr>
              <a:t>Plus les eaux sont chaudes </a:t>
            </a:r>
          </a:p>
          <a:p>
            <a:pPr algn="ctr">
              <a:lnSpc>
                <a:spcPct val="150000"/>
              </a:lnSpc>
            </a:pPr>
            <a:r>
              <a:rPr lang="fr-FR" dirty="0" smtClean="0">
                <a:sym typeface="Wingdings" panose="05000000000000000000" pitchFamily="2" charset="2"/>
              </a:rPr>
              <a:t> moins la quantité de CO2 stockée est importante, voir il y a relargage de CO2 dans l’atmosphère</a:t>
            </a:r>
            <a:endParaRPr lang="en-GB" dirty="0"/>
          </a:p>
        </p:txBody>
      </p:sp>
      <p:pic>
        <p:nvPicPr>
          <p:cNvPr id="22" name="Image 21"/>
          <p:cNvPicPr>
            <a:picLocks noChangeAspect="1"/>
          </p:cNvPicPr>
          <p:nvPr/>
        </p:nvPicPr>
        <p:blipFill rotWithShape="1">
          <a:blip r:embed="rId5"/>
          <a:srcRect t="872"/>
          <a:stretch/>
        </p:blipFill>
        <p:spPr>
          <a:xfrm>
            <a:off x="2393373" y="464234"/>
            <a:ext cx="5076946" cy="6035039"/>
          </a:xfrm>
          <a:prstGeom prst="rect">
            <a:avLst/>
          </a:prstGeom>
        </p:spPr>
      </p:pic>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mécanismes de compensation </a:t>
            </a:r>
            <a:r>
              <a:rPr lang="fr-FR" sz="2400" b="1" dirty="0">
                <a:latin typeface="Baskerville Old Face" panose="02020602080505020303" pitchFamily="18" charset="0"/>
              </a:rPr>
              <a:t>: </a:t>
            </a:r>
            <a:r>
              <a:rPr lang="fr-FR" sz="2400" b="1" dirty="0" smtClean="0">
                <a:latin typeface="Baskerville Old Face" panose="02020602080505020303" pitchFamily="18" charset="0"/>
              </a:rPr>
              <a:t>océans</a:t>
            </a:r>
            <a:endParaRPr lang="fr-FR" sz="2400" b="1" dirty="0">
              <a:latin typeface="Baskerville Old Face" panose="02020602080505020303" pitchFamily="18" charset="0"/>
            </a:endParaRPr>
          </a:p>
        </p:txBody>
      </p:sp>
    </p:spTree>
    <p:extLst>
      <p:ext uri="{BB962C8B-B14F-4D97-AF65-F5344CB8AC3E}">
        <p14:creationId xmlns:p14="http://schemas.microsoft.com/office/powerpoint/2010/main" val="3940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IV. Les fausses bonnes solutions</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10" name="Groupe 9"/>
          <p:cNvGrpSpPr/>
          <p:nvPr/>
        </p:nvGrpSpPr>
        <p:grpSpPr>
          <a:xfrm>
            <a:off x="529865" y="2726787"/>
            <a:ext cx="1829966" cy="1704536"/>
            <a:chOff x="9797125" y="4865076"/>
            <a:chExt cx="1829966" cy="1704536"/>
          </a:xfrm>
        </p:grpSpPr>
        <p:pic>
          <p:nvPicPr>
            <p:cNvPr id="11" name="Image 10"/>
            <p:cNvPicPr>
              <a:picLocks noChangeAspect="1"/>
            </p:cNvPicPr>
            <p:nvPr/>
          </p:nvPicPr>
          <p:blipFill rotWithShape="1">
            <a:blip r:embed="rId2"/>
            <a:srcRect b="50690"/>
            <a:stretch/>
          </p:blipFill>
          <p:spPr>
            <a:xfrm>
              <a:off x="9797125" y="4909625"/>
              <a:ext cx="1829966" cy="1659987"/>
            </a:xfrm>
            <a:prstGeom prst="rect">
              <a:avLst/>
            </a:prstGeom>
            <a:ln>
              <a:noFill/>
            </a:ln>
          </p:spPr>
        </p:pic>
        <p:sp>
          <p:nvSpPr>
            <p:cNvPr id="12" name="Rectangle à coins arrondis 11"/>
            <p:cNvSpPr/>
            <p:nvPr/>
          </p:nvSpPr>
          <p:spPr>
            <a:xfrm>
              <a:off x="9830972" y="4865076"/>
              <a:ext cx="1744394" cy="1702191"/>
            </a:xfrm>
            <a:prstGeom prst="roundRect">
              <a:avLst/>
            </a:prstGeom>
            <a:noFill/>
            <a:ln w="38100">
              <a:solidFill>
                <a:srgbClr val="BDD7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Image 17"/>
          <p:cNvPicPr>
            <a:picLocks noChangeAspect="1"/>
          </p:cNvPicPr>
          <p:nvPr/>
        </p:nvPicPr>
        <p:blipFill rotWithShape="1">
          <a:blip r:embed="rId3"/>
          <a:srcRect l="5657" t="56951" r="2455" b="-1"/>
          <a:stretch/>
        </p:blipFill>
        <p:spPr>
          <a:xfrm>
            <a:off x="3820885" y="2225283"/>
            <a:ext cx="7877629" cy="40101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Image 18"/>
          <p:cNvPicPr>
            <a:picLocks noChangeAspect="1"/>
          </p:cNvPicPr>
          <p:nvPr/>
        </p:nvPicPr>
        <p:blipFill>
          <a:blip r:embed="rId4"/>
          <a:stretch>
            <a:fillRect/>
          </a:stretch>
        </p:blipFill>
        <p:spPr>
          <a:xfrm>
            <a:off x="10203542" y="674531"/>
            <a:ext cx="1436916" cy="1436916"/>
          </a:xfrm>
          <a:prstGeom prst="rect">
            <a:avLst/>
          </a:prstGeom>
        </p:spPr>
      </p:pic>
      <p:sp>
        <p:nvSpPr>
          <p:cNvPr id="20" name="ZoneTexte 19"/>
          <p:cNvSpPr txBox="1"/>
          <p:nvPr/>
        </p:nvSpPr>
        <p:spPr>
          <a:xfrm>
            <a:off x="4743879" y="1291771"/>
            <a:ext cx="5648350" cy="584775"/>
          </a:xfrm>
          <a:prstGeom prst="rect">
            <a:avLst/>
          </a:prstGeom>
          <a:noFill/>
        </p:spPr>
        <p:txBody>
          <a:bodyPr wrap="square" rtlCol="0">
            <a:spAutoFit/>
          </a:bodyPr>
          <a:lstStyle/>
          <a:p>
            <a:pPr algn="ctr"/>
            <a:r>
              <a:rPr lang="fr-FR" sz="3200" b="1" u="sng"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Nous sommes sauvés !</a:t>
            </a:r>
            <a:endParaRPr lang="en-GB" sz="3200" b="1" u="sng"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1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mécanismes de compensation </a:t>
            </a:r>
            <a:r>
              <a:rPr lang="fr-FR" sz="2400" b="1" dirty="0">
                <a:latin typeface="Baskerville Old Face" panose="02020602080505020303" pitchFamily="18" charset="0"/>
              </a:rPr>
              <a:t>: </a:t>
            </a:r>
            <a:r>
              <a:rPr lang="fr-FR" sz="2400" b="1" dirty="0" smtClean="0">
                <a:latin typeface="Baskerville Old Face" panose="02020602080505020303" pitchFamily="18" charset="0"/>
              </a:rPr>
              <a:t>capture CO2</a:t>
            </a:r>
            <a:endParaRPr lang="fr-FR" sz="2400" b="1" dirty="0">
              <a:latin typeface="Baskerville Old Face" panose="02020602080505020303" pitchFamily="18" charset="0"/>
            </a:endParaRPr>
          </a:p>
        </p:txBody>
      </p:sp>
    </p:spTree>
    <p:extLst>
      <p:ext uri="{BB962C8B-B14F-4D97-AF65-F5344CB8AC3E}">
        <p14:creationId xmlns:p14="http://schemas.microsoft.com/office/powerpoint/2010/main" val="363132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4493177" y="719256"/>
            <a:ext cx="6140105" cy="5353404"/>
          </a:xfrm>
          <a:prstGeom prst="rect">
            <a:avLst/>
          </a:prstGeom>
        </p:spPr>
      </p:pic>
      <p:sp>
        <p:nvSpPr>
          <p:cNvPr id="5" name="Rectangle 4"/>
          <p:cNvSpPr/>
          <p:nvPr/>
        </p:nvSpPr>
        <p:spPr>
          <a:xfrm>
            <a:off x="-1" y="2246050"/>
            <a:ext cx="3168869" cy="1938992"/>
          </a:xfrm>
          <a:prstGeom prst="rect">
            <a:avLst/>
          </a:prstGeom>
          <a:solidFill>
            <a:schemeClr val="accent2">
              <a:lumMod val="20000"/>
              <a:lumOff val="80000"/>
            </a:schemeClr>
          </a:solidFill>
        </p:spPr>
        <p:txBody>
          <a:bodyPr wrap="square">
            <a:spAutoFit/>
          </a:bodyPr>
          <a:lstStyle/>
          <a:p>
            <a:pPr>
              <a:lnSpc>
                <a:spcPct val="150000"/>
              </a:lnSpc>
            </a:pPr>
            <a:r>
              <a:rPr lang="fr-FR" sz="2000" dirty="0" smtClean="0">
                <a:latin typeface="Tahoma" panose="020B0604030504040204" pitchFamily="34" charset="0"/>
                <a:ea typeface="Tahoma" panose="020B0604030504040204" pitchFamily="34" charset="0"/>
                <a:cs typeface="Tahoma" panose="020B0604030504040204" pitchFamily="34" charset="0"/>
              </a:rPr>
              <a:t>Pensez vous savoir quelles actions doivent être réalisées pour atténuer le changement climatique ?</a:t>
            </a:r>
            <a:endParaRPr lang="en-GB" sz="2000"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4426779" y="1043928"/>
            <a:ext cx="4660356" cy="202674"/>
          </a:xfrm>
          <a:prstGeom prst="rect">
            <a:avLst/>
          </a:prstGeom>
          <a:solidFill>
            <a:srgbClr val="FF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517662" y="2810792"/>
            <a:ext cx="3795103" cy="197043"/>
          </a:xfrm>
          <a:prstGeom prst="rect">
            <a:avLst/>
          </a:prstGeom>
          <a:solidFill>
            <a:srgbClr val="FF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9" name="Rectangle 8"/>
          <p:cNvSpPr/>
          <p:nvPr/>
        </p:nvSpPr>
        <p:spPr>
          <a:xfrm>
            <a:off x="0" y="6396335"/>
            <a:ext cx="7772400" cy="507831"/>
          </a:xfrm>
          <a:prstGeom prst="rect">
            <a:avLst/>
          </a:prstGeom>
        </p:spPr>
        <p:txBody>
          <a:bodyPr wrap="square">
            <a:spAutoFit/>
          </a:bodyPr>
          <a:lstStyle/>
          <a:p>
            <a:pPr>
              <a:lnSpc>
                <a:spcPct val="150000"/>
              </a:lnSpc>
            </a:pPr>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III. Les raisons de ces problèmes </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a:latin typeface="Baskerville Old Face" panose="02020602080505020303" pitchFamily="18" charset="0"/>
              </a:rPr>
              <a:t>Individuel : une méconnaissance croissante du problème</a:t>
            </a:r>
            <a:endParaRPr lang="fr-FR" sz="2400" b="1" dirty="0">
              <a:latin typeface="Baskerville Old Face" panose="02020602080505020303" pitchFamily="18" charset="0"/>
            </a:endParaRPr>
          </a:p>
        </p:txBody>
      </p:sp>
      <p:sp>
        <p:nvSpPr>
          <p:cNvPr id="14" name="ZoneTexte 13"/>
          <p:cNvSpPr txBox="1"/>
          <p:nvPr/>
        </p:nvSpPr>
        <p:spPr>
          <a:xfrm>
            <a:off x="6132791" y="6180083"/>
            <a:ext cx="4099034" cy="338554"/>
          </a:xfrm>
          <a:prstGeom prst="rect">
            <a:avLst/>
          </a:prstGeom>
          <a:noFill/>
        </p:spPr>
        <p:txBody>
          <a:bodyPr wrap="square" rtlCol="0">
            <a:spAutoFit/>
          </a:bodyPr>
          <a:lstStyle/>
          <a:p>
            <a:r>
              <a:rPr lang="fr-FR" sz="1600" i="1" dirty="0" smtClean="0">
                <a:solidFill>
                  <a:schemeClr val="tx2">
                    <a:lumMod val="75000"/>
                  </a:schemeClr>
                </a:solidFill>
              </a:rPr>
              <a:t>Source : Ipsos 2021 ; </a:t>
            </a:r>
            <a:r>
              <a:rPr lang="fr-FR" sz="1600" i="1" dirty="0" err="1" smtClean="0">
                <a:solidFill>
                  <a:schemeClr val="tx2">
                    <a:lumMod val="75000"/>
                  </a:schemeClr>
                </a:solidFill>
              </a:rPr>
              <a:t>Perils</a:t>
            </a:r>
            <a:r>
              <a:rPr lang="fr-FR" sz="1600" i="1" dirty="0" smtClean="0">
                <a:solidFill>
                  <a:schemeClr val="tx2">
                    <a:lumMod val="75000"/>
                  </a:schemeClr>
                </a:solidFill>
              </a:rPr>
              <a:t> of perception</a:t>
            </a:r>
            <a:endParaRPr lang="en-GB" sz="1600" i="1" dirty="0">
              <a:solidFill>
                <a:schemeClr val="tx2">
                  <a:lumMod val="75000"/>
                </a:schemeClr>
              </a:solidFill>
            </a:endParaRPr>
          </a:p>
        </p:txBody>
      </p:sp>
      <p:pic>
        <p:nvPicPr>
          <p:cNvPr id="3" name="Image 2"/>
          <p:cNvPicPr>
            <a:picLocks noChangeAspect="1"/>
          </p:cNvPicPr>
          <p:nvPr/>
        </p:nvPicPr>
        <p:blipFill>
          <a:blip r:embed="rId4">
            <a:clrChange>
              <a:clrFrom>
                <a:srgbClr val="FFFFFF"/>
              </a:clrFrom>
              <a:clrTo>
                <a:srgbClr val="FFFFFF">
                  <a:alpha val="0"/>
                </a:srgbClr>
              </a:clrTo>
            </a:clrChange>
          </a:blip>
          <a:stretch>
            <a:fillRect/>
          </a:stretch>
        </p:blipFill>
        <p:spPr>
          <a:xfrm>
            <a:off x="3221502" y="604910"/>
            <a:ext cx="1096401" cy="1096401"/>
          </a:xfrm>
          <a:prstGeom prst="rect">
            <a:avLst/>
          </a:prstGeom>
        </p:spPr>
      </p:pic>
      <p:sp>
        <p:nvSpPr>
          <p:cNvPr id="11" name="ZoneTexte 10"/>
          <p:cNvSpPr txBox="1"/>
          <p:nvPr/>
        </p:nvSpPr>
        <p:spPr>
          <a:xfrm>
            <a:off x="2110154" y="844062"/>
            <a:ext cx="1252026" cy="584775"/>
          </a:xfrm>
          <a:prstGeom prst="rect">
            <a:avLst/>
          </a:prstGeom>
          <a:noFill/>
        </p:spPr>
        <p:txBody>
          <a:bodyPr wrap="square" rtlCol="0">
            <a:spAutoFit/>
          </a:bodyPr>
          <a:lstStyle/>
          <a:p>
            <a:pPr algn="ctr"/>
            <a:r>
              <a:rPr lang="fr-FR" sz="3200" b="1" u="sng" dirty="0" smtClean="0"/>
              <a:t>69 %</a:t>
            </a:r>
            <a:endParaRPr lang="en-GB" sz="3200" b="1" u="sng" dirty="0"/>
          </a:p>
        </p:txBody>
      </p:sp>
      <p:pic>
        <p:nvPicPr>
          <p:cNvPr id="12" name="Imag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48912" y="2477085"/>
            <a:ext cx="731051" cy="731051"/>
          </a:xfrm>
          <a:prstGeom prst="rect">
            <a:avLst/>
          </a:prstGeom>
        </p:spPr>
      </p:pic>
      <p:sp>
        <p:nvSpPr>
          <p:cNvPr id="15" name="ZoneTexte 14"/>
          <p:cNvSpPr txBox="1"/>
          <p:nvPr/>
        </p:nvSpPr>
        <p:spPr>
          <a:xfrm>
            <a:off x="3275428" y="2515773"/>
            <a:ext cx="1252026" cy="584775"/>
          </a:xfrm>
          <a:prstGeom prst="rect">
            <a:avLst/>
          </a:prstGeom>
          <a:noFill/>
        </p:spPr>
        <p:txBody>
          <a:bodyPr wrap="square" rtlCol="0">
            <a:spAutoFit/>
          </a:bodyPr>
          <a:lstStyle/>
          <a:p>
            <a:pPr algn="ctr"/>
            <a:r>
              <a:rPr lang="fr-FR" sz="3200" b="1" u="sng" dirty="0" smtClean="0"/>
              <a:t>72 %</a:t>
            </a:r>
            <a:endParaRPr lang="en-GB" sz="3200" b="1" u="sng" dirty="0"/>
          </a:p>
        </p:txBody>
      </p:sp>
    </p:spTree>
    <p:extLst>
      <p:ext uri="{BB962C8B-B14F-4D97-AF65-F5344CB8AC3E}">
        <p14:creationId xmlns:p14="http://schemas.microsoft.com/office/powerpoint/2010/main" val="31460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3323771" y="817337"/>
            <a:ext cx="8723085" cy="3508653"/>
          </a:xfrm>
          <a:prstGeom prst="rect">
            <a:avLst/>
          </a:prstGeom>
          <a:noFill/>
        </p:spPr>
        <p:txBody>
          <a:bodyPr wrap="square" rtlCol="0">
            <a:spAutoFit/>
          </a:bodyPr>
          <a:lstStyle/>
          <a:p>
            <a:pPr algn="ctr"/>
            <a:r>
              <a:rPr lang="fr-FR" sz="2000" b="1" dirty="0" smtClean="0">
                <a:latin typeface="Tahoma" panose="020B0604030504040204" pitchFamily="34" charset="0"/>
                <a:ea typeface="Tahoma" panose="020B0604030504040204" pitchFamily="34" charset="0"/>
                <a:cs typeface="Tahoma" panose="020B0604030504040204" pitchFamily="34" charset="0"/>
              </a:rPr>
              <a:t>Actuellement la meilleure centrale (en construction) à capter du carbone permettrait d’en capturer</a:t>
            </a:r>
          </a:p>
          <a:p>
            <a:pPr algn="ctr"/>
            <a:r>
              <a:rPr lang="fr-FR" sz="2000" b="1" dirty="0" smtClean="0">
                <a:latin typeface="Tahoma" panose="020B0604030504040204" pitchFamily="34" charset="0"/>
                <a:ea typeface="Tahoma" panose="020B0604030504040204" pitchFamily="34" charset="0"/>
                <a:cs typeface="Tahoma" panose="020B0604030504040204" pitchFamily="34" charset="0"/>
              </a:rPr>
              <a:t> 36 000 Tonnes / an</a:t>
            </a:r>
          </a:p>
          <a:p>
            <a:endParaRPr lang="fr-FR" sz="2000" dirty="0" smtClean="0">
              <a:latin typeface="Tahoma" panose="020B0604030504040204" pitchFamily="34" charset="0"/>
              <a:ea typeface="Tahoma" panose="020B0604030504040204" pitchFamily="34" charset="0"/>
              <a:cs typeface="Tahoma" panose="020B0604030504040204" pitchFamily="34" charset="0"/>
            </a:endParaRPr>
          </a:p>
          <a:p>
            <a:pPr algn="ctr"/>
            <a:r>
              <a:rPr lang="fr-FR" sz="2400" b="1" dirty="0" smtClean="0">
                <a:latin typeface="Tahoma" panose="020B0604030504040204" pitchFamily="34" charset="0"/>
                <a:ea typeface="Tahoma" panose="020B0604030504040204" pitchFamily="34" charset="0"/>
                <a:cs typeface="Tahoma" panose="020B0604030504040204" pitchFamily="34" charset="0"/>
              </a:rPr>
              <a:t>Rappel : </a:t>
            </a:r>
            <a:r>
              <a:rPr lang="fr-FR" sz="2400" dirty="0" smtClean="0">
                <a:latin typeface="Tahoma" panose="020B0604030504040204" pitchFamily="34" charset="0"/>
                <a:ea typeface="Tahoma" panose="020B0604030504040204" pitchFamily="34" charset="0"/>
                <a:cs typeface="Tahoma" panose="020B0604030504040204" pitchFamily="34" charset="0"/>
              </a:rPr>
              <a:t>les émissions de CO2/an sont de 36 000 000 000 Tonnes / an </a:t>
            </a:r>
          </a:p>
          <a:p>
            <a:pPr algn="ctr"/>
            <a:endParaRPr lang="fr-FR" sz="20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a:p>
            <a:pPr algn="ctr"/>
            <a:r>
              <a:rPr lang="fr-FR" sz="20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Pour capter tout le CO2/émis/an cela </a:t>
            </a:r>
            <a:r>
              <a:rPr lang="fr-FR" sz="28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nécessiterait donc 1 million de centrale à capter du carbone </a:t>
            </a:r>
            <a:endParaRPr lang="fr-FR" sz="2800" b="1" dirty="0">
              <a:solidFill>
                <a:srgbClr val="C00000"/>
              </a:solidFill>
              <a:latin typeface="Tahoma" panose="020B0604030504040204" pitchFamily="34" charset="0"/>
              <a:ea typeface="Tahoma" panose="020B0604030504040204" pitchFamily="34" charset="0"/>
              <a:cs typeface="Tahoma" panose="020B0604030504040204" pitchFamily="34" charset="0"/>
            </a:endParaRPr>
          </a:p>
          <a:p>
            <a:endParaRPr lang="en-GB" sz="2000" dirty="0">
              <a:latin typeface="Tahoma" panose="020B0604030504040204" pitchFamily="34" charset="0"/>
              <a:ea typeface="Tahoma" panose="020B0604030504040204" pitchFamily="34" charset="0"/>
              <a:cs typeface="Tahoma" panose="020B0604030504040204" pitchFamily="34" charset="0"/>
            </a:endParaRPr>
          </a:p>
        </p:txBody>
      </p:sp>
      <p:sp>
        <p:nvSpPr>
          <p:cNvPr id="9" name="ZoneTexte 8"/>
          <p:cNvSpPr txBox="1"/>
          <p:nvPr/>
        </p:nvSpPr>
        <p:spPr>
          <a:xfrm>
            <a:off x="3280229" y="4362317"/>
            <a:ext cx="8911771" cy="830997"/>
          </a:xfrm>
          <a:prstGeom prst="rect">
            <a:avLst/>
          </a:prstGeom>
          <a:solidFill>
            <a:schemeClr val="accent1">
              <a:lumMod val="40000"/>
              <a:lumOff val="60000"/>
            </a:schemeClr>
          </a:solidFill>
        </p:spPr>
        <p:txBody>
          <a:bodyPr wrap="square" rtlCol="0">
            <a:spAutoFit/>
          </a:bodyPr>
          <a:lstStyle/>
          <a:p>
            <a:pPr algn="ctr"/>
            <a:r>
              <a:rPr lang="fr-FR" sz="2400" dirty="0" smtClean="0">
                <a:latin typeface="Tahoma" panose="020B0604030504040204" pitchFamily="34" charset="0"/>
                <a:ea typeface="Tahoma" panose="020B0604030504040204" pitchFamily="34" charset="0"/>
                <a:cs typeface="Tahoma" panose="020B0604030504040204" pitchFamily="34" charset="0"/>
              </a:rPr>
              <a:t>Cela serait un peu comme payer des gens à faire des trous et d’autres à les reboucher </a:t>
            </a:r>
            <a:endParaRPr lang="en-GB" sz="2400" dirty="0">
              <a:latin typeface="Tahoma" panose="020B0604030504040204" pitchFamily="34" charset="0"/>
              <a:ea typeface="Tahoma" panose="020B0604030504040204" pitchFamily="34" charset="0"/>
              <a:cs typeface="Tahoma" panose="020B0604030504040204" pitchFamily="34" charset="0"/>
            </a:endParaRPr>
          </a:p>
        </p:txBody>
      </p:sp>
      <p:pic>
        <p:nvPicPr>
          <p:cNvPr id="2" name="Image 1"/>
          <p:cNvPicPr>
            <a:picLocks noChangeAspect="1"/>
          </p:cNvPicPr>
          <p:nvPr/>
        </p:nvPicPr>
        <p:blipFill>
          <a:blip r:embed="rId3"/>
          <a:stretch>
            <a:fillRect/>
          </a:stretch>
        </p:blipFill>
        <p:spPr>
          <a:xfrm>
            <a:off x="6713085" y="5234021"/>
            <a:ext cx="2065155" cy="1227739"/>
          </a:xfrm>
          <a:prstGeom prst="rect">
            <a:avLst/>
          </a:prstGeom>
        </p:spPr>
      </p:pic>
      <p:grpSp>
        <p:nvGrpSpPr>
          <p:cNvPr id="11" name="Groupe 10"/>
          <p:cNvGrpSpPr/>
          <p:nvPr/>
        </p:nvGrpSpPr>
        <p:grpSpPr>
          <a:xfrm>
            <a:off x="529865" y="2726787"/>
            <a:ext cx="1829966" cy="1704536"/>
            <a:chOff x="9797125" y="4865076"/>
            <a:chExt cx="1829966" cy="1704536"/>
          </a:xfrm>
        </p:grpSpPr>
        <p:pic>
          <p:nvPicPr>
            <p:cNvPr id="12" name="Image 11"/>
            <p:cNvPicPr>
              <a:picLocks noChangeAspect="1"/>
            </p:cNvPicPr>
            <p:nvPr/>
          </p:nvPicPr>
          <p:blipFill rotWithShape="1">
            <a:blip r:embed="rId4"/>
            <a:srcRect b="50690"/>
            <a:stretch/>
          </p:blipFill>
          <p:spPr>
            <a:xfrm>
              <a:off x="9797125" y="4909625"/>
              <a:ext cx="1829966" cy="1659987"/>
            </a:xfrm>
            <a:prstGeom prst="rect">
              <a:avLst/>
            </a:prstGeom>
            <a:ln>
              <a:noFill/>
            </a:ln>
          </p:spPr>
        </p:pic>
        <p:sp>
          <p:nvSpPr>
            <p:cNvPr id="13" name="Rectangle à coins arrondis 12"/>
            <p:cNvSpPr/>
            <p:nvPr/>
          </p:nvSpPr>
          <p:spPr>
            <a:xfrm>
              <a:off x="9830972" y="4865076"/>
              <a:ext cx="1744394" cy="1702191"/>
            </a:xfrm>
            <a:prstGeom prst="roundRect">
              <a:avLst/>
            </a:prstGeom>
            <a:noFill/>
            <a:ln w="38100">
              <a:solidFill>
                <a:srgbClr val="BDD7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Rectangle 9"/>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IV. Les fausses bonnes solutions</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mécanismes de compensation </a:t>
            </a:r>
            <a:r>
              <a:rPr lang="fr-FR" sz="2400" b="1" dirty="0">
                <a:latin typeface="Baskerville Old Face" panose="02020602080505020303" pitchFamily="18" charset="0"/>
              </a:rPr>
              <a:t>: </a:t>
            </a:r>
            <a:r>
              <a:rPr lang="fr-FR" sz="2400" b="1" dirty="0" smtClean="0">
                <a:latin typeface="Baskerville Old Face" panose="02020602080505020303" pitchFamily="18" charset="0"/>
              </a:rPr>
              <a:t>capture CO2</a:t>
            </a:r>
            <a:endParaRPr lang="fr-FR" sz="2400" b="1" dirty="0">
              <a:latin typeface="Baskerville Old Face" panose="02020602080505020303" pitchFamily="18" charset="0"/>
            </a:endParaRPr>
          </a:p>
        </p:txBody>
      </p:sp>
    </p:spTree>
    <p:extLst>
      <p:ext uri="{BB962C8B-B14F-4D97-AF65-F5344CB8AC3E}">
        <p14:creationId xmlns:p14="http://schemas.microsoft.com/office/powerpoint/2010/main" val="338086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5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mécanismes de compensation : une fausse promesse</a:t>
            </a:r>
            <a:endParaRPr lang="fr-FR" sz="2400" b="1" dirty="0">
              <a:latin typeface="Baskerville Old Face" panose="02020602080505020303" pitchFamily="18" charset="0"/>
            </a:endParaRPr>
          </a:p>
        </p:txBody>
      </p:sp>
      <p:sp>
        <p:nvSpPr>
          <p:cNvPr id="2" name="Accolade fermante 1"/>
          <p:cNvSpPr/>
          <p:nvPr/>
        </p:nvSpPr>
        <p:spPr>
          <a:xfrm>
            <a:off x="1988454" y="1494971"/>
            <a:ext cx="1043214" cy="4029529"/>
          </a:xfrm>
          <a:prstGeom prst="rightBrace">
            <a:avLst>
              <a:gd name="adj1" fmla="val 70349"/>
              <a:gd name="adj2" fmla="val 33830"/>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 name="ZoneTexte 2"/>
          <p:cNvSpPr txBox="1"/>
          <p:nvPr/>
        </p:nvSpPr>
        <p:spPr>
          <a:xfrm>
            <a:off x="3222169" y="2141765"/>
            <a:ext cx="8607879" cy="1469248"/>
          </a:xfrm>
          <a:prstGeom prst="rect">
            <a:avLst/>
          </a:prstGeom>
          <a:noFill/>
        </p:spPr>
        <p:txBody>
          <a:bodyPr wrap="square" rtlCol="0">
            <a:spAutoFit/>
          </a:bodyPr>
          <a:lstStyle/>
          <a:p>
            <a:pPr algn="ctr">
              <a:lnSpc>
                <a:spcPct val="150000"/>
              </a:lnSpc>
            </a:pPr>
            <a:r>
              <a:rPr lang="fr-FR" sz="3200" b="1" dirty="0" smtClean="0">
                <a:latin typeface="Tahoma" panose="020B0604030504040204" pitchFamily="34" charset="0"/>
                <a:ea typeface="Tahoma" panose="020B0604030504040204" pitchFamily="34" charset="0"/>
                <a:cs typeface="Tahoma" panose="020B0604030504040204" pitchFamily="34" charset="0"/>
              </a:rPr>
              <a:t>On ne remet pas en question l’idée de polluer ou de produire moins de GES</a:t>
            </a:r>
            <a:endParaRPr lang="en-GB" sz="3200" b="1" dirty="0">
              <a:latin typeface="Tahoma" panose="020B0604030504040204" pitchFamily="34" charset="0"/>
              <a:ea typeface="Tahoma" panose="020B0604030504040204" pitchFamily="34" charset="0"/>
              <a:cs typeface="Tahoma" panose="020B0604030504040204" pitchFamily="34" charset="0"/>
            </a:endParaRPr>
          </a:p>
        </p:txBody>
      </p:sp>
      <p:pic>
        <p:nvPicPr>
          <p:cNvPr id="4" name="Image 3"/>
          <p:cNvPicPr>
            <a:picLocks noChangeAspect="1"/>
          </p:cNvPicPr>
          <p:nvPr/>
        </p:nvPicPr>
        <p:blipFill>
          <a:blip r:embed="rId2"/>
          <a:stretch>
            <a:fillRect/>
          </a:stretch>
        </p:blipFill>
        <p:spPr>
          <a:xfrm>
            <a:off x="10406202" y="3986406"/>
            <a:ext cx="1785798" cy="1840745"/>
          </a:xfrm>
          <a:prstGeom prst="rect">
            <a:avLst/>
          </a:prstGeom>
        </p:spPr>
      </p:pic>
      <p:sp>
        <p:nvSpPr>
          <p:cNvPr id="12" name="Rectangle 11"/>
          <p:cNvSpPr/>
          <p:nvPr/>
        </p:nvSpPr>
        <p:spPr>
          <a:xfrm>
            <a:off x="2868383" y="4447067"/>
            <a:ext cx="8420100" cy="738215"/>
          </a:xfrm>
          <a:prstGeom prst="rect">
            <a:avLst/>
          </a:prstGeom>
        </p:spPr>
        <p:txBody>
          <a:bodyPr wrap="square">
            <a:spAutoFit/>
          </a:bodyPr>
          <a:lstStyle/>
          <a:p>
            <a:pPr algn="ctr">
              <a:lnSpc>
                <a:spcPct val="150000"/>
              </a:lnSpc>
            </a:pPr>
            <a:r>
              <a:rPr lang="fr-FR"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fr-FR"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Un pansement sur un cancer</a:t>
            </a:r>
          </a:p>
        </p:txBody>
      </p:sp>
      <p:sp>
        <p:nvSpPr>
          <p:cNvPr id="15" name="Rectangle 1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IV. Les fausses bonnes solutions</a:t>
            </a:r>
            <a:endParaRPr lang="fr-F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11" name="Groupe 10"/>
          <p:cNvGrpSpPr/>
          <p:nvPr/>
        </p:nvGrpSpPr>
        <p:grpSpPr>
          <a:xfrm>
            <a:off x="159654" y="681589"/>
            <a:ext cx="1744397" cy="1741984"/>
            <a:chOff x="9791111" y="2743199"/>
            <a:chExt cx="1744397" cy="1741984"/>
          </a:xfrm>
        </p:grpSpPr>
        <p:pic>
          <p:nvPicPr>
            <p:cNvPr id="13" name="Image 12"/>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b="49918"/>
            <a:stretch/>
          </p:blipFill>
          <p:spPr>
            <a:xfrm>
              <a:off x="9791111" y="2771335"/>
              <a:ext cx="1728000" cy="1713848"/>
            </a:xfrm>
            <a:prstGeom prst="rect">
              <a:avLst/>
            </a:prstGeom>
          </p:spPr>
        </p:pic>
        <p:sp>
          <p:nvSpPr>
            <p:cNvPr id="16" name="Rectangle à coins arrondis 15"/>
            <p:cNvSpPr/>
            <p:nvPr/>
          </p:nvSpPr>
          <p:spPr>
            <a:xfrm>
              <a:off x="9791114" y="2743199"/>
              <a:ext cx="1744394" cy="1702191"/>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e 17"/>
          <p:cNvGrpSpPr/>
          <p:nvPr/>
        </p:nvGrpSpPr>
        <p:grpSpPr>
          <a:xfrm>
            <a:off x="139089" y="2608890"/>
            <a:ext cx="1785526" cy="1702191"/>
            <a:chOff x="9691367" y="672903"/>
            <a:chExt cx="1785526" cy="1702191"/>
          </a:xfrm>
        </p:grpSpPr>
        <p:pic>
          <p:nvPicPr>
            <p:cNvPr id="19" name="Image 18"/>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r="7740" b="50622"/>
            <a:stretch/>
          </p:blipFill>
          <p:spPr>
            <a:xfrm>
              <a:off x="9691367" y="719157"/>
              <a:ext cx="1760080" cy="1587945"/>
            </a:xfrm>
            <a:prstGeom prst="rect">
              <a:avLst/>
            </a:prstGeom>
          </p:spPr>
        </p:pic>
        <p:sp>
          <p:nvSpPr>
            <p:cNvPr id="21" name="Rectangle à coins arrondis 20"/>
            <p:cNvSpPr/>
            <p:nvPr/>
          </p:nvSpPr>
          <p:spPr>
            <a:xfrm>
              <a:off x="9732499" y="672903"/>
              <a:ext cx="1744394" cy="1702191"/>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 name="Groupe 21"/>
          <p:cNvGrpSpPr/>
          <p:nvPr/>
        </p:nvGrpSpPr>
        <p:grpSpPr>
          <a:xfrm>
            <a:off x="116869" y="4458676"/>
            <a:ext cx="1829966" cy="1704536"/>
            <a:chOff x="9797125" y="4865076"/>
            <a:chExt cx="1829966" cy="1704536"/>
          </a:xfrm>
        </p:grpSpPr>
        <p:pic>
          <p:nvPicPr>
            <p:cNvPr id="23" name="Image 22"/>
            <p:cNvPicPr>
              <a:picLocks noChangeAspect="1"/>
            </p:cNvPicPr>
            <p:nvPr/>
          </p:nvPicPr>
          <p:blipFill rotWithShape="1">
            <a:blip r:embed="rId7"/>
            <a:srcRect b="50690"/>
            <a:stretch/>
          </p:blipFill>
          <p:spPr>
            <a:xfrm>
              <a:off x="9797125" y="4909625"/>
              <a:ext cx="1829966" cy="1659987"/>
            </a:xfrm>
            <a:prstGeom prst="rect">
              <a:avLst/>
            </a:prstGeom>
            <a:ln>
              <a:noFill/>
            </a:ln>
          </p:spPr>
        </p:pic>
        <p:sp>
          <p:nvSpPr>
            <p:cNvPr id="24" name="Rectangle à coins arrondis 23"/>
            <p:cNvSpPr/>
            <p:nvPr/>
          </p:nvSpPr>
          <p:spPr>
            <a:xfrm>
              <a:off x="9830972" y="4865076"/>
              <a:ext cx="1744394" cy="1702191"/>
            </a:xfrm>
            <a:prstGeom prst="roundRect">
              <a:avLst/>
            </a:prstGeom>
            <a:noFill/>
            <a:ln w="38100">
              <a:solidFill>
                <a:srgbClr val="BDD7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1894439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e 17"/>
          <p:cNvGrpSpPr/>
          <p:nvPr/>
        </p:nvGrpSpPr>
        <p:grpSpPr>
          <a:xfrm>
            <a:off x="420915" y="1157206"/>
            <a:ext cx="1872263" cy="1963366"/>
            <a:chOff x="348420" y="983035"/>
            <a:chExt cx="1872263" cy="1963366"/>
          </a:xfrm>
        </p:grpSpPr>
        <p:pic>
          <p:nvPicPr>
            <p:cNvPr id="5" name="Image 4"/>
            <p:cNvPicPr>
              <a:picLocks noChangeAspect="1"/>
            </p:cNvPicPr>
            <p:nvPr/>
          </p:nvPicPr>
          <p:blipFill>
            <a:blip r:embed="rId2"/>
            <a:stretch>
              <a:fillRect/>
            </a:stretch>
          </p:blipFill>
          <p:spPr>
            <a:xfrm>
              <a:off x="348420" y="983035"/>
              <a:ext cx="1872263" cy="1828209"/>
            </a:xfrm>
            <a:prstGeom prst="rect">
              <a:avLst/>
            </a:prstGeom>
          </p:spPr>
        </p:pic>
        <p:sp>
          <p:nvSpPr>
            <p:cNvPr id="8" name="Ellipse 7"/>
            <p:cNvSpPr/>
            <p:nvPr/>
          </p:nvSpPr>
          <p:spPr>
            <a:xfrm>
              <a:off x="406399" y="1016001"/>
              <a:ext cx="1698171" cy="1930400"/>
            </a:xfrm>
            <a:prstGeom prst="ellipse">
              <a:avLst/>
            </a:prstGeom>
            <a:noFill/>
            <a:ln w="38100">
              <a:solidFill>
                <a:srgbClr val="BDD7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e 16"/>
          <p:cNvGrpSpPr/>
          <p:nvPr/>
        </p:nvGrpSpPr>
        <p:grpSpPr>
          <a:xfrm>
            <a:off x="7113674" y="4521200"/>
            <a:ext cx="1703754" cy="1930400"/>
            <a:chOff x="5023617" y="2605315"/>
            <a:chExt cx="1703754" cy="1930400"/>
          </a:xfrm>
        </p:grpSpPr>
        <p:pic>
          <p:nvPicPr>
            <p:cNvPr id="6" name="Image 5"/>
            <p:cNvPicPr>
              <a:picLocks noChangeAspect="1"/>
            </p:cNvPicPr>
            <p:nvPr/>
          </p:nvPicPr>
          <p:blipFill>
            <a:blip r:embed="rId3"/>
            <a:stretch>
              <a:fillRect/>
            </a:stretch>
          </p:blipFill>
          <p:spPr>
            <a:xfrm>
              <a:off x="5023617" y="2794926"/>
              <a:ext cx="1629969" cy="1563889"/>
            </a:xfrm>
            <a:prstGeom prst="rect">
              <a:avLst/>
            </a:prstGeom>
          </p:spPr>
        </p:pic>
        <p:sp>
          <p:nvSpPr>
            <p:cNvPr id="9" name="Ellipse 8"/>
            <p:cNvSpPr/>
            <p:nvPr/>
          </p:nvSpPr>
          <p:spPr>
            <a:xfrm>
              <a:off x="5029200" y="2605315"/>
              <a:ext cx="1698171" cy="1930400"/>
            </a:xfrm>
            <a:prstGeom prst="ellipse">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 name="Groupe 18"/>
          <p:cNvGrpSpPr/>
          <p:nvPr/>
        </p:nvGrpSpPr>
        <p:grpSpPr>
          <a:xfrm>
            <a:off x="10072915" y="2815773"/>
            <a:ext cx="1698171" cy="1930400"/>
            <a:chOff x="7489371" y="1509487"/>
            <a:chExt cx="1698171" cy="1930400"/>
          </a:xfrm>
        </p:grpSpPr>
        <p:pic>
          <p:nvPicPr>
            <p:cNvPr id="7" name="Image 6"/>
            <p:cNvPicPr>
              <a:picLocks noChangeAspect="1"/>
            </p:cNvPicPr>
            <p:nvPr/>
          </p:nvPicPr>
          <p:blipFill>
            <a:blip r:embed="rId4"/>
            <a:stretch>
              <a:fillRect/>
            </a:stretch>
          </p:blipFill>
          <p:spPr>
            <a:xfrm>
              <a:off x="7542664" y="1618706"/>
              <a:ext cx="1585918" cy="1541864"/>
            </a:xfrm>
            <a:prstGeom prst="rect">
              <a:avLst/>
            </a:prstGeom>
          </p:spPr>
        </p:pic>
        <p:sp>
          <p:nvSpPr>
            <p:cNvPr id="10" name="Ellipse 9"/>
            <p:cNvSpPr/>
            <p:nvPr/>
          </p:nvSpPr>
          <p:spPr>
            <a:xfrm>
              <a:off x="7489371" y="1509487"/>
              <a:ext cx="1698171" cy="1930400"/>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e 15"/>
          <p:cNvGrpSpPr/>
          <p:nvPr/>
        </p:nvGrpSpPr>
        <p:grpSpPr>
          <a:xfrm>
            <a:off x="2039256" y="4666344"/>
            <a:ext cx="1698171" cy="1930400"/>
            <a:chOff x="2300514" y="3650344"/>
            <a:chExt cx="1698171" cy="1930400"/>
          </a:xfrm>
        </p:grpSpPr>
        <p:pic>
          <p:nvPicPr>
            <p:cNvPr id="12" name="Image 11"/>
            <p:cNvPicPr>
              <a:picLocks noChangeAspect="1"/>
            </p:cNvPicPr>
            <p:nvPr/>
          </p:nvPicPr>
          <p:blipFill rotWithShape="1">
            <a:blip r:embed="rId5">
              <a:clrChange>
                <a:clrFrom>
                  <a:srgbClr val="F5F5F5"/>
                </a:clrFrom>
                <a:clrTo>
                  <a:srgbClr val="F5F5F5">
                    <a:alpha val="0"/>
                  </a:srgbClr>
                </a:clrTo>
              </a:clrChange>
            </a:blip>
            <a:srcRect b="23079"/>
            <a:stretch/>
          </p:blipFill>
          <p:spPr>
            <a:xfrm>
              <a:off x="2440894" y="4005943"/>
              <a:ext cx="1415186" cy="1088570"/>
            </a:xfrm>
            <a:prstGeom prst="rect">
              <a:avLst/>
            </a:prstGeom>
          </p:spPr>
        </p:pic>
        <p:sp>
          <p:nvSpPr>
            <p:cNvPr id="13" name="Ellipse 12"/>
            <p:cNvSpPr/>
            <p:nvPr/>
          </p:nvSpPr>
          <p:spPr>
            <a:xfrm>
              <a:off x="2300514" y="3650344"/>
              <a:ext cx="1698171" cy="193040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Groupe 19"/>
          <p:cNvGrpSpPr/>
          <p:nvPr/>
        </p:nvGrpSpPr>
        <p:grpSpPr>
          <a:xfrm>
            <a:off x="5747657" y="362857"/>
            <a:ext cx="1698171" cy="1930400"/>
            <a:chOff x="7460342" y="3875315"/>
            <a:chExt cx="1698171" cy="1930400"/>
          </a:xfrm>
        </p:grpSpPr>
        <p:pic>
          <p:nvPicPr>
            <p:cNvPr id="14" name="Image 13"/>
            <p:cNvPicPr>
              <a:picLocks noChangeAspect="1"/>
            </p:cNvPicPr>
            <p:nvPr/>
          </p:nvPicPr>
          <p:blipFill rotWithShape="1">
            <a:blip r:embed="rId6">
              <a:clrChange>
                <a:clrFrom>
                  <a:srgbClr val="FFFFFF"/>
                </a:clrFrom>
                <a:clrTo>
                  <a:srgbClr val="FFFFFF">
                    <a:alpha val="0"/>
                  </a:srgbClr>
                </a:clrTo>
              </a:clrChange>
            </a:blip>
            <a:srcRect b="15502"/>
            <a:stretch/>
          </p:blipFill>
          <p:spPr>
            <a:xfrm>
              <a:off x="7534728" y="4158290"/>
              <a:ext cx="1536701" cy="1400681"/>
            </a:xfrm>
            <a:prstGeom prst="rect">
              <a:avLst/>
            </a:prstGeom>
          </p:spPr>
        </p:pic>
        <p:sp>
          <p:nvSpPr>
            <p:cNvPr id="15" name="Ellipse 14"/>
            <p:cNvSpPr/>
            <p:nvPr/>
          </p:nvSpPr>
          <p:spPr>
            <a:xfrm>
              <a:off x="7460342" y="3875315"/>
              <a:ext cx="1698171" cy="1930400"/>
            </a:xfrm>
            <a:prstGeom prst="ellipse">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5" name="Connecteur droit 24"/>
          <p:cNvCxnSpPr>
            <a:stCxn id="8" idx="4"/>
            <a:endCxn id="13" idx="2"/>
          </p:cNvCxnSpPr>
          <p:nvPr/>
        </p:nvCxnSpPr>
        <p:spPr>
          <a:xfrm>
            <a:off x="1327980" y="3120572"/>
            <a:ext cx="711276" cy="2510972"/>
          </a:xfrm>
          <a:prstGeom prst="line">
            <a:avLst/>
          </a:prstGeom>
          <a:ln w="381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6" name="Connecteur droit 25"/>
          <p:cNvCxnSpPr>
            <a:stCxn id="9" idx="2"/>
            <a:endCxn id="13" idx="6"/>
          </p:cNvCxnSpPr>
          <p:nvPr/>
        </p:nvCxnSpPr>
        <p:spPr>
          <a:xfrm flipH="1">
            <a:off x="3737427" y="5486400"/>
            <a:ext cx="3381830" cy="145144"/>
          </a:xfrm>
          <a:prstGeom prst="line">
            <a:avLst/>
          </a:prstGeom>
          <a:ln w="381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0" name="Connecteur droit 29"/>
          <p:cNvCxnSpPr>
            <a:stCxn id="9" idx="6"/>
            <a:endCxn id="10" idx="4"/>
          </p:cNvCxnSpPr>
          <p:nvPr/>
        </p:nvCxnSpPr>
        <p:spPr>
          <a:xfrm flipV="1">
            <a:off x="8817428" y="4746173"/>
            <a:ext cx="2104573" cy="740227"/>
          </a:xfrm>
          <a:prstGeom prst="line">
            <a:avLst/>
          </a:prstGeom>
          <a:ln w="381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3" name="Connecteur droit 32"/>
          <p:cNvCxnSpPr>
            <a:stCxn id="8" idx="6"/>
            <a:endCxn id="15" idx="2"/>
          </p:cNvCxnSpPr>
          <p:nvPr/>
        </p:nvCxnSpPr>
        <p:spPr>
          <a:xfrm flipV="1">
            <a:off x="2177065" y="1328057"/>
            <a:ext cx="3570592" cy="827315"/>
          </a:xfrm>
          <a:prstGeom prst="line">
            <a:avLst/>
          </a:prstGeom>
          <a:ln w="381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Connecteur droit 35"/>
          <p:cNvCxnSpPr>
            <a:stCxn id="10" idx="0"/>
            <a:endCxn id="15" idx="6"/>
          </p:cNvCxnSpPr>
          <p:nvPr/>
        </p:nvCxnSpPr>
        <p:spPr>
          <a:xfrm flipH="1" flipV="1">
            <a:off x="7445828" y="1328057"/>
            <a:ext cx="3476173" cy="1487716"/>
          </a:xfrm>
          <a:prstGeom prst="line">
            <a:avLst/>
          </a:prstGeom>
          <a:ln w="381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3" name="Connecteur droit 42"/>
          <p:cNvCxnSpPr>
            <a:stCxn id="8" idx="5"/>
            <a:endCxn id="13" idx="0"/>
          </p:cNvCxnSpPr>
          <p:nvPr/>
        </p:nvCxnSpPr>
        <p:spPr>
          <a:xfrm>
            <a:off x="1928374" y="2837871"/>
            <a:ext cx="959968" cy="1828473"/>
          </a:xfrm>
          <a:prstGeom prst="line">
            <a:avLst/>
          </a:prstGeom>
          <a:ln w="381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8" name="Connecteur droit 47"/>
          <p:cNvCxnSpPr>
            <a:stCxn id="8" idx="5"/>
            <a:endCxn id="15" idx="4"/>
          </p:cNvCxnSpPr>
          <p:nvPr/>
        </p:nvCxnSpPr>
        <p:spPr>
          <a:xfrm flipV="1">
            <a:off x="1928374" y="2293257"/>
            <a:ext cx="4668369" cy="544614"/>
          </a:xfrm>
          <a:prstGeom prst="line">
            <a:avLst/>
          </a:prstGeom>
          <a:ln w="381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1" name="Connecteur droit 50"/>
          <p:cNvCxnSpPr>
            <a:stCxn id="9" idx="0"/>
            <a:endCxn id="15" idx="4"/>
          </p:cNvCxnSpPr>
          <p:nvPr/>
        </p:nvCxnSpPr>
        <p:spPr>
          <a:xfrm flipH="1" flipV="1">
            <a:off x="6596743" y="2293257"/>
            <a:ext cx="1371600" cy="2227943"/>
          </a:xfrm>
          <a:prstGeom prst="line">
            <a:avLst/>
          </a:prstGeom>
          <a:ln w="381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5" name="Connecteur droit 54"/>
          <p:cNvCxnSpPr>
            <a:stCxn id="10" idx="2"/>
            <a:endCxn id="15" idx="4"/>
          </p:cNvCxnSpPr>
          <p:nvPr/>
        </p:nvCxnSpPr>
        <p:spPr>
          <a:xfrm flipH="1" flipV="1">
            <a:off x="6596743" y="2293257"/>
            <a:ext cx="3476172" cy="1487716"/>
          </a:xfrm>
          <a:prstGeom prst="line">
            <a:avLst/>
          </a:prstGeom>
          <a:ln w="38100">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90" name="Groupe 89"/>
          <p:cNvGrpSpPr/>
          <p:nvPr/>
        </p:nvGrpSpPr>
        <p:grpSpPr>
          <a:xfrm>
            <a:off x="4005942" y="3077031"/>
            <a:ext cx="1698171" cy="1930400"/>
            <a:chOff x="3904342" y="2931888"/>
            <a:chExt cx="1698171" cy="1930400"/>
          </a:xfrm>
        </p:grpSpPr>
        <p:pic>
          <p:nvPicPr>
            <p:cNvPr id="62" name="Image 61"/>
            <p:cNvPicPr>
              <a:picLocks noChangeAspect="1"/>
            </p:cNvPicPr>
            <p:nvPr/>
          </p:nvPicPr>
          <p:blipFill>
            <a:blip r:embed="rId7">
              <a:clrChange>
                <a:clrFrom>
                  <a:srgbClr val="FFFFFF"/>
                </a:clrFrom>
                <a:clrTo>
                  <a:srgbClr val="FFFFFF">
                    <a:alpha val="0"/>
                  </a:srgbClr>
                </a:clrTo>
              </a:clrChange>
            </a:blip>
            <a:stretch>
              <a:fillRect/>
            </a:stretch>
          </p:blipFill>
          <p:spPr>
            <a:xfrm>
              <a:off x="4138433" y="3247794"/>
              <a:ext cx="1217338" cy="1215349"/>
            </a:xfrm>
            <a:prstGeom prst="rect">
              <a:avLst/>
            </a:prstGeom>
          </p:spPr>
        </p:pic>
        <p:sp>
          <p:nvSpPr>
            <p:cNvPr id="64" name="Ellipse 63"/>
            <p:cNvSpPr/>
            <p:nvPr/>
          </p:nvSpPr>
          <p:spPr>
            <a:xfrm>
              <a:off x="3904342" y="2931888"/>
              <a:ext cx="1698171" cy="19304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67" name="Connecteur droit 66"/>
          <p:cNvCxnSpPr>
            <a:stCxn id="64" idx="5"/>
            <a:endCxn id="6" idx="1"/>
          </p:cNvCxnSpPr>
          <p:nvPr/>
        </p:nvCxnSpPr>
        <p:spPr>
          <a:xfrm>
            <a:off x="5455422" y="4724730"/>
            <a:ext cx="1658252" cy="768026"/>
          </a:xfrm>
          <a:prstGeom prst="line">
            <a:avLst/>
          </a:prstGeom>
          <a:ln w="381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1" name="Connecteur droit 70"/>
          <p:cNvCxnSpPr>
            <a:stCxn id="64" idx="0"/>
            <a:endCxn id="15" idx="4"/>
          </p:cNvCxnSpPr>
          <p:nvPr/>
        </p:nvCxnSpPr>
        <p:spPr>
          <a:xfrm flipV="1">
            <a:off x="4855028" y="2293257"/>
            <a:ext cx="1741715" cy="783774"/>
          </a:xfrm>
          <a:prstGeom prst="line">
            <a:avLst/>
          </a:prstGeom>
          <a:ln w="38100">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Connecteur droit 71"/>
          <p:cNvCxnSpPr>
            <a:stCxn id="64" idx="6"/>
            <a:endCxn id="10" idx="2"/>
          </p:cNvCxnSpPr>
          <p:nvPr/>
        </p:nvCxnSpPr>
        <p:spPr>
          <a:xfrm flipV="1">
            <a:off x="5704113" y="3780973"/>
            <a:ext cx="4368802" cy="261258"/>
          </a:xfrm>
          <a:prstGeom prst="line">
            <a:avLst/>
          </a:prstGeom>
          <a:ln w="381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5" name="Connecteur droit 74"/>
          <p:cNvCxnSpPr>
            <a:stCxn id="8" idx="5"/>
            <a:endCxn id="64" idx="2"/>
          </p:cNvCxnSpPr>
          <p:nvPr/>
        </p:nvCxnSpPr>
        <p:spPr>
          <a:xfrm>
            <a:off x="1928374" y="2837871"/>
            <a:ext cx="2077568" cy="1204360"/>
          </a:xfrm>
          <a:prstGeom prst="line">
            <a:avLst/>
          </a:prstGeom>
          <a:ln w="381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8" name="Connecteur droit 77"/>
          <p:cNvCxnSpPr>
            <a:stCxn id="64" idx="4"/>
            <a:endCxn id="13" idx="6"/>
          </p:cNvCxnSpPr>
          <p:nvPr/>
        </p:nvCxnSpPr>
        <p:spPr>
          <a:xfrm flipH="1">
            <a:off x="3737427" y="5007431"/>
            <a:ext cx="1117601" cy="624113"/>
          </a:xfrm>
          <a:prstGeom prst="line">
            <a:avLst/>
          </a:prstGeom>
          <a:ln w="38100">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Connecteur droit 81"/>
          <p:cNvCxnSpPr>
            <a:stCxn id="8" idx="5"/>
            <a:endCxn id="10" idx="0"/>
          </p:cNvCxnSpPr>
          <p:nvPr/>
        </p:nvCxnSpPr>
        <p:spPr>
          <a:xfrm flipV="1">
            <a:off x="1928374" y="2815773"/>
            <a:ext cx="8993627" cy="22098"/>
          </a:xfrm>
          <a:prstGeom prst="line">
            <a:avLst/>
          </a:prstGeom>
          <a:ln w="381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1653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11590"/>
            <a:ext cx="12192000" cy="5509200"/>
          </a:xfrm>
          <a:prstGeom prst="rect">
            <a:avLst/>
          </a:prstGeom>
          <a:solidFill>
            <a:schemeClr val="bg1">
              <a:lumMod val="95000"/>
            </a:schemeClr>
          </a:solidFill>
        </p:spPr>
        <p:txBody>
          <a:bodyPr wrap="square">
            <a:spAutoFit/>
          </a:bodyPr>
          <a:lstStyle/>
          <a:p>
            <a:pPr algn="ctr">
              <a:lnSpc>
                <a:spcPct val="200000"/>
              </a:lnSpc>
            </a:pPr>
            <a:r>
              <a:rPr lang="fr-FR" sz="2200" i="1"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Ceux qui </a:t>
            </a:r>
            <a:r>
              <a:rPr lang="fr-FR" sz="2200" b="1" i="1"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cherchent des solutions simples aux problèmes complexes </a:t>
            </a:r>
            <a:r>
              <a:rPr lang="fr-FR" sz="2200" i="1"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peuvent être animés de la meilleure des intentions ; mais il y a malheureusement un péché originel de l’intelligence aussi </a:t>
            </a:r>
            <a:r>
              <a:rPr lang="fr-FR" sz="2200" i="1" dirty="0" smtClean="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bien </a:t>
            </a:r>
            <a:r>
              <a:rPr lang="fr-FR" sz="2200" i="1"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que de la volonté. Ce péché originel de l’intelligence est </a:t>
            </a:r>
            <a:r>
              <a:rPr lang="fr-FR" sz="2200" b="1" i="1"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notre habitude de la simplification</a:t>
            </a:r>
            <a:r>
              <a:rPr lang="fr-FR" sz="2200" i="1"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arbitraire poussée à l’excès. Ceux qui agissent sans prendre de précautions à l’encontre de ce vice de leur nature intellectuelle, se condamnent et condamnent leurs semblables, à une désillusion perpétuelle. » </a:t>
            </a:r>
            <a:endParaRPr lang="fr-FR" sz="22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endParaRPr>
          </a:p>
          <a:p>
            <a:pPr algn="ctr">
              <a:lnSpc>
                <a:spcPct val="200000"/>
              </a:lnSpc>
            </a:pPr>
            <a:r>
              <a:rPr lang="en-GB" sz="2200" b="1"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Aldous Huxley </a:t>
            </a:r>
            <a:endParaRPr lang="en-GB" sz="22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endParaRPr>
          </a:p>
          <a:p>
            <a:pPr algn="ctr">
              <a:lnSpc>
                <a:spcPct val="200000"/>
              </a:lnSpc>
            </a:pPr>
            <a:r>
              <a:rPr lang="fr-FR" sz="2200" b="1"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Les portes de la perception </a:t>
            </a:r>
            <a:endParaRPr lang="en-GB" sz="22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744419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971693" y="0"/>
            <a:ext cx="4206239" cy="3910818"/>
          </a:xfrm>
          <a:prstGeom prst="rect">
            <a:avLst/>
          </a:prstGeom>
          <a:solidFill>
            <a:schemeClr val="accent2">
              <a:lumMod val="20000"/>
              <a:lumOff val="8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p:cNvSpPr/>
          <p:nvPr/>
        </p:nvSpPr>
        <p:spPr>
          <a:xfrm>
            <a:off x="4049152" y="0"/>
            <a:ext cx="3927231" cy="3910818"/>
          </a:xfrm>
          <a:prstGeom prst="rect">
            <a:avLst/>
          </a:prstGeom>
          <a:solidFill>
            <a:schemeClr val="accent5">
              <a:lumMod val="20000"/>
              <a:lumOff val="8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p:cNvSpPr/>
          <p:nvPr/>
        </p:nvSpPr>
        <p:spPr>
          <a:xfrm>
            <a:off x="0" y="0"/>
            <a:ext cx="4079631" cy="3910818"/>
          </a:xfrm>
          <a:prstGeom prst="rect">
            <a:avLst/>
          </a:prstGeom>
          <a:solidFill>
            <a:schemeClr val="accent6">
              <a:lumMod val="40000"/>
              <a:lumOff val="6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Image 3"/>
          <p:cNvPicPr>
            <a:picLocks noChangeAspect="1"/>
          </p:cNvPicPr>
          <p:nvPr/>
        </p:nvPicPr>
        <p:blipFill>
          <a:blip r:embed="rId2"/>
          <a:stretch>
            <a:fillRect/>
          </a:stretch>
        </p:blipFill>
        <p:spPr>
          <a:xfrm>
            <a:off x="5403483" y="5181526"/>
            <a:ext cx="1249753" cy="1249753"/>
          </a:xfrm>
          <a:prstGeom prst="rect">
            <a:avLst/>
          </a:prstGeom>
        </p:spPr>
      </p:pic>
      <p:pic>
        <p:nvPicPr>
          <p:cNvPr id="6" name="Image 5"/>
          <p:cNvPicPr>
            <a:picLocks noChangeAspect="1"/>
          </p:cNvPicPr>
          <p:nvPr/>
        </p:nvPicPr>
        <p:blipFill>
          <a:blip r:embed="rId3"/>
          <a:stretch>
            <a:fillRect/>
          </a:stretch>
        </p:blipFill>
        <p:spPr>
          <a:xfrm>
            <a:off x="1" y="0"/>
            <a:ext cx="4093697" cy="2912823"/>
          </a:xfrm>
          <a:prstGeom prst="rect">
            <a:avLst/>
          </a:prstGeom>
        </p:spPr>
      </p:pic>
      <p:pic>
        <p:nvPicPr>
          <p:cNvPr id="7" name="Image 6"/>
          <p:cNvPicPr>
            <a:picLocks noChangeAspect="1"/>
          </p:cNvPicPr>
          <p:nvPr/>
        </p:nvPicPr>
        <p:blipFill rotWithShape="1">
          <a:blip r:embed="rId4"/>
          <a:srcRect r="20615"/>
          <a:stretch/>
        </p:blipFill>
        <p:spPr>
          <a:xfrm>
            <a:off x="7989596" y="0"/>
            <a:ext cx="4202404" cy="2954215"/>
          </a:xfrm>
          <a:prstGeom prst="rect">
            <a:avLst/>
          </a:prstGeom>
        </p:spPr>
      </p:pic>
      <p:grpSp>
        <p:nvGrpSpPr>
          <p:cNvPr id="12" name="Groupe 11"/>
          <p:cNvGrpSpPr/>
          <p:nvPr/>
        </p:nvGrpSpPr>
        <p:grpSpPr>
          <a:xfrm>
            <a:off x="4093698" y="1"/>
            <a:ext cx="3882684" cy="2926080"/>
            <a:chOff x="4065563" y="0"/>
            <a:chExt cx="3924886" cy="2926081"/>
          </a:xfrm>
        </p:grpSpPr>
        <p:sp>
          <p:nvSpPr>
            <p:cNvPr id="11" name="Rectangle 10"/>
            <p:cNvSpPr/>
            <p:nvPr/>
          </p:nvSpPr>
          <p:spPr>
            <a:xfrm>
              <a:off x="4065563" y="1"/>
              <a:ext cx="3924886" cy="2926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Image 7"/>
            <p:cNvPicPr>
              <a:picLocks noChangeAspect="1"/>
            </p:cNvPicPr>
            <p:nvPr/>
          </p:nvPicPr>
          <p:blipFill rotWithShape="1">
            <a:blip r:embed="rId5"/>
            <a:srcRect b="10463"/>
            <a:stretch/>
          </p:blipFill>
          <p:spPr>
            <a:xfrm>
              <a:off x="4377325" y="0"/>
              <a:ext cx="3205162" cy="2869809"/>
            </a:xfrm>
            <a:prstGeom prst="rect">
              <a:avLst/>
            </a:prstGeom>
          </p:spPr>
        </p:pic>
      </p:grpSp>
      <p:sp>
        <p:nvSpPr>
          <p:cNvPr id="14" name="ZoneTexte 13"/>
          <p:cNvSpPr txBox="1"/>
          <p:nvPr/>
        </p:nvSpPr>
        <p:spPr>
          <a:xfrm>
            <a:off x="126610" y="3052689"/>
            <a:ext cx="3910818" cy="830997"/>
          </a:xfrm>
          <a:prstGeom prst="rect">
            <a:avLst/>
          </a:prstGeom>
          <a:noFill/>
        </p:spPr>
        <p:txBody>
          <a:bodyPr wrap="square" rtlCol="0">
            <a:spAutoFit/>
          </a:bodyPr>
          <a:lstStyle/>
          <a:p>
            <a:pPr algn="ctr"/>
            <a:r>
              <a:rPr lang="fr-FR" sz="24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Développement durable / Croissance verte</a:t>
            </a:r>
            <a:endParaRPr lang="en-GB" sz="24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5" name="ZoneTexte 14"/>
          <p:cNvSpPr txBox="1"/>
          <p:nvPr/>
        </p:nvSpPr>
        <p:spPr>
          <a:xfrm>
            <a:off x="4006948" y="3176954"/>
            <a:ext cx="3910818" cy="461665"/>
          </a:xfrm>
          <a:prstGeom prst="rect">
            <a:avLst/>
          </a:prstGeom>
          <a:noFill/>
        </p:spPr>
        <p:txBody>
          <a:bodyPr wrap="square" rtlCol="0">
            <a:spAutoFit/>
          </a:bodyPr>
          <a:lstStyle/>
          <a:p>
            <a:pPr algn="ctr"/>
            <a:r>
              <a:rPr lang="fr-FR" sz="2400" b="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Décroissance</a:t>
            </a:r>
            <a:endParaRPr lang="en-GB" sz="24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6" name="ZoneTexte 15"/>
          <p:cNvSpPr txBox="1"/>
          <p:nvPr/>
        </p:nvSpPr>
        <p:spPr>
          <a:xfrm>
            <a:off x="8154573" y="3244947"/>
            <a:ext cx="3910818" cy="461665"/>
          </a:xfrm>
          <a:prstGeom prst="rect">
            <a:avLst/>
          </a:prstGeom>
          <a:noFill/>
        </p:spPr>
        <p:txBody>
          <a:bodyPr wrap="square" rtlCol="0">
            <a:spAutoFit/>
          </a:bodyPr>
          <a:lstStyle/>
          <a:p>
            <a:pPr algn="ctr"/>
            <a:r>
              <a:rPr lang="fr-FR"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Effondrement</a:t>
            </a:r>
            <a:endParaRPr lang="en-GB" sz="24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cxnSp>
        <p:nvCxnSpPr>
          <p:cNvPr id="18" name="Connecteur en arc 17"/>
          <p:cNvCxnSpPr>
            <a:stCxn id="24" idx="2"/>
            <a:endCxn id="14" idx="2"/>
          </p:cNvCxnSpPr>
          <p:nvPr/>
        </p:nvCxnSpPr>
        <p:spPr>
          <a:xfrm rot="10800000">
            <a:off x="2082019" y="3883687"/>
            <a:ext cx="3798278" cy="1032973"/>
          </a:xfrm>
          <a:prstGeom prst="curvedConnector2">
            <a:avLst/>
          </a:prstGeom>
          <a:ln w="57150">
            <a:solidFill>
              <a:schemeClr val="tx2">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Connecteur en arc 18"/>
          <p:cNvCxnSpPr>
            <a:stCxn id="24" idx="6"/>
            <a:endCxn id="13" idx="2"/>
          </p:cNvCxnSpPr>
          <p:nvPr/>
        </p:nvCxnSpPr>
        <p:spPr>
          <a:xfrm flipV="1">
            <a:off x="6161651" y="3910818"/>
            <a:ext cx="3913162" cy="1005841"/>
          </a:xfrm>
          <a:prstGeom prst="curvedConnector2">
            <a:avLst/>
          </a:prstGeom>
          <a:ln w="57150">
            <a:solidFill>
              <a:schemeClr val="tx2">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a:stCxn id="24" idx="0"/>
            <a:endCxn id="10" idx="2"/>
          </p:cNvCxnSpPr>
          <p:nvPr/>
        </p:nvCxnSpPr>
        <p:spPr>
          <a:xfrm flipH="1" flipV="1">
            <a:off x="6012768" y="3910818"/>
            <a:ext cx="8206" cy="872198"/>
          </a:xfrm>
          <a:prstGeom prst="straightConnector1">
            <a:avLst/>
          </a:prstGeom>
          <a:ln w="57150">
            <a:solidFill>
              <a:schemeClr val="tx2">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4" name="Ellipse 23"/>
          <p:cNvSpPr/>
          <p:nvPr/>
        </p:nvSpPr>
        <p:spPr>
          <a:xfrm>
            <a:off x="5880297" y="4783016"/>
            <a:ext cx="281354" cy="267286"/>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ZoneTexte 30"/>
          <p:cNvSpPr txBox="1"/>
          <p:nvPr/>
        </p:nvSpPr>
        <p:spPr>
          <a:xfrm>
            <a:off x="6372665" y="4712676"/>
            <a:ext cx="1139483" cy="1200329"/>
          </a:xfrm>
          <a:prstGeom prst="rect">
            <a:avLst/>
          </a:prstGeom>
          <a:noFill/>
        </p:spPr>
        <p:txBody>
          <a:bodyPr wrap="square" rtlCol="0">
            <a:spAutoFit/>
          </a:bodyPr>
          <a:lstStyle/>
          <a:p>
            <a:r>
              <a:rPr lang="fr-FR" sz="72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a:t>
            </a:r>
            <a:endParaRPr lang="en-GB" sz="72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20" name="Rectangle 19"/>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3178118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12"/>
                                        </p:tgtEl>
                                        <p:attrNameLst>
                                          <p:attrName>style.opacity</p:attrName>
                                        </p:attrNameLst>
                                      </p:cBhvr>
                                      <p:to>
                                        <p:strVal val="0.5"/>
                                      </p:to>
                                    </p:set>
                                    <p:animEffect filter="image" prLst="opacity: 0.5">
                                      <p:cBhvr rctx="IE">
                                        <p:cTn id="7" dur="indefinite"/>
                                        <p:tgtEl>
                                          <p:spTgt spid="12"/>
                                        </p:tgtEl>
                                      </p:cBhvr>
                                    </p:animEffect>
                                  </p:childTnLst>
                                </p:cTn>
                              </p:par>
                              <p:par>
                                <p:cTn id="8" presetID="9" presetClass="emph" presetSubtype="0" grpId="0" nodeType="withEffect">
                                  <p:stCondLst>
                                    <p:cond delay="0"/>
                                  </p:stCondLst>
                                  <p:childTnLst>
                                    <p:set>
                                      <p:cBhvr rctx="PPT">
                                        <p:cTn id="9" dur="indefinite"/>
                                        <p:tgtEl>
                                          <p:spTgt spid="15"/>
                                        </p:tgtEl>
                                        <p:attrNameLst>
                                          <p:attrName>style.opacity</p:attrName>
                                        </p:attrNameLst>
                                      </p:cBhvr>
                                      <p:to>
                                        <p:strVal val="0.5"/>
                                      </p:to>
                                    </p:set>
                                    <p:animEffect filter="image" prLst="opacity: 0.5">
                                      <p:cBhvr rctx="IE">
                                        <p:cTn id="10" dur="indefinite"/>
                                        <p:tgtEl>
                                          <p:spTgt spid="15"/>
                                        </p:tgtEl>
                                      </p:cBhvr>
                                    </p:animEffect>
                                  </p:childTnLst>
                                </p:cTn>
                              </p:par>
                              <p:par>
                                <p:cTn id="11" presetID="9" presetClass="emph" presetSubtype="0" grpId="0" nodeType="withEffect">
                                  <p:stCondLst>
                                    <p:cond delay="0"/>
                                  </p:stCondLst>
                                  <p:childTnLst>
                                    <p:set>
                                      <p:cBhvr rctx="PPT">
                                        <p:cTn id="12" dur="indefinite"/>
                                        <p:tgtEl>
                                          <p:spTgt spid="10"/>
                                        </p:tgtEl>
                                        <p:attrNameLst>
                                          <p:attrName>style.opacity</p:attrName>
                                        </p:attrNameLst>
                                      </p:cBhvr>
                                      <p:to>
                                        <p:strVal val="0.5"/>
                                      </p:to>
                                    </p:set>
                                    <p:animEffect filter="image" prLst="opacity: 0.5">
                                      <p:cBhvr rctx="IE">
                                        <p:cTn id="13" dur="indefinite"/>
                                        <p:tgtEl>
                                          <p:spTgt spid="10"/>
                                        </p:tgtEl>
                                      </p:cBhvr>
                                    </p:animEffect>
                                  </p:childTnLst>
                                </p:cTn>
                              </p:par>
                              <p:par>
                                <p:cTn id="14" presetID="9" presetClass="emph" presetSubtype="0" grpId="0" nodeType="withEffect">
                                  <p:stCondLst>
                                    <p:cond delay="0"/>
                                  </p:stCondLst>
                                  <p:childTnLst>
                                    <p:set>
                                      <p:cBhvr rctx="PPT">
                                        <p:cTn id="15" dur="indefinite"/>
                                        <p:tgtEl>
                                          <p:spTgt spid="16"/>
                                        </p:tgtEl>
                                        <p:attrNameLst>
                                          <p:attrName>style.opacity</p:attrName>
                                        </p:attrNameLst>
                                      </p:cBhvr>
                                      <p:to>
                                        <p:strVal val="0.5"/>
                                      </p:to>
                                    </p:set>
                                    <p:animEffect filter="image" prLst="opacity: 0.5">
                                      <p:cBhvr rctx="IE">
                                        <p:cTn id="16" dur="indefinite"/>
                                        <p:tgtEl>
                                          <p:spTgt spid="16"/>
                                        </p:tgtEl>
                                      </p:cBhvr>
                                    </p:animEffect>
                                  </p:childTnLst>
                                </p:cTn>
                              </p:par>
                              <p:par>
                                <p:cTn id="17" presetID="9" presetClass="emph" presetSubtype="0" grpId="0" nodeType="withEffect">
                                  <p:stCondLst>
                                    <p:cond delay="0"/>
                                  </p:stCondLst>
                                  <p:childTnLst>
                                    <p:set>
                                      <p:cBhvr rctx="PPT">
                                        <p:cTn id="18" dur="indefinite"/>
                                        <p:tgtEl>
                                          <p:spTgt spid="13"/>
                                        </p:tgtEl>
                                        <p:attrNameLst>
                                          <p:attrName>style.opacity</p:attrName>
                                        </p:attrNameLst>
                                      </p:cBhvr>
                                      <p:to>
                                        <p:strVal val="0.5"/>
                                      </p:to>
                                    </p:set>
                                    <p:animEffect filter="image" prLst="opacity: 0.5">
                                      <p:cBhvr rctx="IE">
                                        <p:cTn id="19" dur="indefinite"/>
                                        <p:tgtEl>
                                          <p:spTgt spid="13"/>
                                        </p:tgtEl>
                                      </p:cBhvr>
                                    </p:animEffect>
                                  </p:childTnLst>
                                </p:cTn>
                              </p:par>
                              <p:par>
                                <p:cTn id="20" presetID="9" presetClass="emph" presetSubtype="0" nodeType="withEffect">
                                  <p:stCondLst>
                                    <p:cond delay="0"/>
                                  </p:stCondLst>
                                  <p:childTnLst>
                                    <p:set>
                                      <p:cBhvr rctx="PPT">
                                        <p:cTn id="21" dur="indefinite"/>
                                        <p:tgtEl>
                                          <p:spTgt spid="7"/>
                                        </p:tgtEl>
                                        <p:attrNameLst>
                                          <p:attrName>style.opacity</p:attrName>
                                        </p:attrNameLst>
                                      </p:cBhvr>
                                      <p:to>
                                        <p:strVal val="0.5"/>
                                      </p:to>
                                    </p:set>
                                    <p:animEffect filter="image" prLst="opacity: 0.5">
                                      <p:cBhvr rctx="IE">
                                        <p:cTn id="22" dur="indefinite"/>
                                        <p:tgtEl>
                                          <p:spTgt spid="7"/>
                                        </p:tgtEl>
                                      </p:cBhvr>
                                    </p:animEffect>
                                  </p:childTnLst>
                                </p:cTn>
                              </p:par>
                              <p:par>
                                <p:cTn id="23" presetID="9" presetClass="emph" presetSubtype="0" nodeType="withEffect">
                                  <p:stCondLst>
                                    <p:cond delay="0"/>
                                  </p:stCondLst>
                                  <p:childTnLst>
                                    <p:set>
                                      <p:cBhvr rctx="PPT">
                                        <p:cTn id="24" dur="13900"/>
                                        <p:tgtEl>
                                          <p:spTgt spid="23"/>
                                        </p:tgtEl>
                                        <p:attrNameLst>
                                          <p:attrName>style.opacity</p:attrName>
                                        </p:attrNameLst>
                                      </p:cBhvr>
                                      <p:to>
                                        <p:strVal val="0.5"/>
                                      </p:to>
                                    </p:set>
                                    <p:animEffect filter="image" prLst="opacity: 0.5">
                                      <p:cBhvr rctx="IE">
                                        <p:cTn id="25" dur="139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15" grpId="0"/>
      <p:bldP spid="1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65" y="1558590"/>
            <a:ext cx="5500833" cy="41203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Aux origines du développement durable : les CFC</a:t>
            </a:r>
            <a:endParaRPr lang="fr-FR" sz="2400" b="1" dirty="0">
              <a:latin typeface="Baskerville Old Face" panose="02020602080505020303" pitchFamily="18" charset="0"/>
            </a:endParaRPr>
          </a:p>
        </p:txBody>
      </p:sp>
      <p:sp>
        <p:nvSpPr>
          <p:cNvPr id="7" name="Rectangle 6"/>
          <p:cNvSpPr/>
          <p:nvPr/>
        </p:nvSpPr>
        <p:spPr>
          <a:xfrm>
            <a:off x="5964702" y="1322474"/>
            <a:ext cx="6227298" cy="5078313"/>
          </a:xfrm>
          <a:prstGeom prst="rect">
            <a:avLst/>
          </a:prstGeom>
        </p:spPr>
        <p:txBody>
          <a:bodyPr wrap="square">
            <a:spAutoFit/>
          </a:bodyPr>
          <a:lstStyle/>
          <a:p>
            <a:pPr>
              <a:lnSpc>
                <a:spcPct val="200000"/>
              </a:lnSpc>
            </a:pPr>
            <a:r>
              <a:rPr lang="fr-FR" b="1" dirty="0"/>
              <a:t>Ces gaz, </a:t>
            </a:r>
            <a:r>
              <a:rPr lang="fr-FR" dirty="0"/>
              <a:t>une fois émis, s'élèvent lentement dans l'atmosphère ; au-dessus de 20 km d'altitude, ils sont progressivement dissociés par le rayonnement solaire ultraviolet, ce qui conduit à la production de radicaux chlorés </a:t>
            </a:r>
            <a:r>
              <a:rPr lang="fr-FR" b="1" dirty="0"/>
              <a:t>susceptibles de détruire l'ozone</a:t>
            </a:r>
            <a:r>
              <a:rPr lang="fr-FR" dirty="0" smtClean="0"/>
              <a:t>.</a:t>
            </a:r>
          </a:p>
          <a:p>
            <a:pPr>
              <a:lnSpc>
                <a:spcPct val="200000"/>
              </a:lnSpc>
            </a:pPr>
            <a:r>
              <a:rPr lang="fr-FR" dirty="0" smtClean="0"/>
              <a:t> </a:t>
            </a:r>
          </a:p>
          <a:p>
            <a:pPr>
              <a:lnSpc>
                <a:spcPct val="200000"/>
              </a:lnSpc>
            </a:pPr>
            <a:r>
              <a:rPr lang="fr-FR" dirty="0" smtClean="0"/>
              <a:t>Leur </a:t>
            </a:r>
            <a:r>
              <a:rPr lang="fr-FR" dirty="0"/>
              <a:t>durée de vie peut atteindre plusieurs dizaines d'années, de sorte que leur effet destructeur ne se manifeste que longtemps après leur émission</a:t>
            </a:r>
            <a:r>
              <a:rPr lang="fr-FR" dirty="0" smtClean="0"/>
              <a:t>.</a:t>
            </a:r>
          </a:p>
          <a:p>
            <a:pPr algn="ctr">
              <a:lnSpc>
                <a:spcPct val="200000"/>
              </a:lnSpc>
            </a:pPr>
            <a:r>
              <a:rPr lang="fr-FR" b="1" dirty="0" smtClean="0"/>
              <a:t> « </a:t>
            </a:r>
            <a:r>
              <a:rPr lang="fr-FR" b="1" dirty="0" err="1" smtClean="0"/>
              <a:t>Larouse</a:t>
            </a:r>
            <a:r>
              <a:rPr lang="fr-FR" b="1" dirty="0" smtClean="0"/>
              <a:t> »</a:t>
            </a:r>
            <a:endParaRPr lang="en-GB" b="1" dirty="0"/>
          </a:p>
        </p:txBody>
      </p:sp>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2004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758" y="757090"/>
            <a:ext cx="6696743" cy="5603603"/>
          </a:xfrm>
          <a:prstGeom prst="rect">
            <a:avLst/>
          </a:prstGeom>
        </p:spPr>
      </p:pic>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Aux origines du développement durable : les CFC</a:t>
            </a:r>
            <a:endParaRPr lang="fr-FR" sz="2400" b="1" dirty="0">
              <a:latin typeface="Baskerville Old Face" panose="02020602080505020303" pitchFamily="18" charset="0"/>
            </a:endParaRPr>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5194" y="2098929"/>
            <a:ext cx="1481228" cy="110949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7" name="Rectangle 6"/>
          <p:cNvSpPr/>
          <p:nvPr/>
        </p:nvSpPr>
        <p:spPr>
          <a:xfrm>
            <a:off x="7299158" y="914511"/>
            <a:ext cx="4892842" cy="6247864"/>
          </a:xfrm>
          <a:prstGeom prst="rect">
            <a:avLst/>
          </a:prstGeom>
        </p:spPr>
        <p:txBody>
          <a:bodyPr wrap="square">
            <a:spAutoFit/>
          </a:bodyPr>
          <a:lstStyle/>
          <a:p>
            <a:pPr>
              <a:lnSpc>
                <a:spcPct val="200000"/>
              </a:lnSpc>
            </a:pPr>
            <a:r>
              <a:rPr lang="fr-FR" sz="2000" b="1" dirty="0" smtClean="0"/>
              <a:t>Sans couche d’ozone</a:t>
            </a:r>
            <a:r>
              <a:rPr lang="fr-FR" sz="2000" dirty="0" smtClean="0"/>
              <a:t>, les êtres vivants sont directement touchés par les rayons U.V du soleil favorisant les </a:t>
            </a:r>
            <a:r>
              <a:rPr lang="fr-FR" sz="2000" b="1" dirty="0" smtClean="0"/>
              <a:t>brûlures et risques de cancer chez l’Homme</a:t>
            </a:r>
          </a:p>
          <a:p>
            <a:pPr>
              <a:lnSpc>
                <a:spcPct val="200000"/>
              </a:lnSpc>
            </a:pPr>
            <a:endParaRPr lang="fr-FR" sz="2000" dirty="0"/>
          </a:p>
          <a:p>
            <a:pPr>
              <a:lnSpc>
                <a:spcPct val="200000"/>
              </a:lnSpc>
            </a:pPr>
            <a:r>
              <a:rPr lang="fr-FR" sz="2000" dirty="0" smtClean="0"/>
              <a:t>Les premières études sur l’effets des CFC sur la couche d’ozone remontent aux années 1970 </a:t>
            </a:r>
            <a:r>
              <a:rPr lang="en-GB" sz="2000" dirty="0" smtClean="0"/>
              <a:t>(Molina </a:t>
            </a:r>
            <a:r>
              <a:rPr lang="en-GB" sz="2000" dirty="0"/>
              <a:t>et al., 1974, Farman et al., 1985)</a:t>
            </a:r>
          </a:p>
          <a:p>
            <a:pPr>
              <a:lnSpc>
                <a:spcPct val="200000"/>
              </a:lnSpc>
            </a:pPr>
            <a:endParaRPr lang="en-GB" sz="2000" dirty="0"/>
          </a:p>
        </p:txBody>
      </p:sp>
      <p:sp>
        <p:nvSpPr>
          <p:cNvPr id="8" name="Rectangle 7"/>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92007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développement durable</a:t>
            </a:r>
            <a:endParaRPr lang="fr-FR" sz="2400" b="1" dirty="0">
              <a:latin typeface="Baskerville Old Face" panose="02020602080505020303" pitchFamily="18" charset="0"/>
            </a:endParaRPr>
          </a:p>
        </p:txBody>
      </p:sp>
      <p:sp>
        <p:nvSpPr>
          <p:cNvPr id="3" name="ZoneTexte 2"/>
          <p:cNvSpPr txBox="1"/>
          <p:nvPr/>
        </p:nvSpPr>
        <p:spPr>
          <a:xfrm>
            <a:off x="0" y="687046"/>
            <a:ext cx="12435840" cy="5878532"/>
          </a:xfrm>
          <a:prstGeom prst="rect">
            <a:avLst/>
          </a:prstGeom>
          <a:noFill/>
        </p:spPr>
        <p:txBody>
          <a:bodyPr wrap="square" rtlCol="0">
            <a:spAutoFit/>
          </a:bodyPr>
          <a:lstStyle/>
          <a:p>
            <a:pPr marL="285750" indent="-285750">
              <a:lnSpc>
                <a:spcPct val="200000"/>
              </a:lnSpc>
              <a:buFont typeface="Wingdings" panose="05000000000000000000" pitchFamily="2" charset="2"/>
              <a:buChar char="§"/>
            </a:pPr>
            <a:r>
              <a:rPr lang="fr-FR" sz="2000" dirty="0" smtClean="0">
                <a:latin typeface="Tahoma" panose="020B0604030504040204" pitchFamily="34" charset="0"/>
                <a:ea typeface="Tahoma" panose="020B0604030504040204" pitchFamily="34" charset="0"/>
                <a:cs typeface="Tahoma" panose="020B0604030504040204" pitchFamily="34" charset="0"/>
              </a:rPr>
              <a:t>Problématiques de l’ozone dans les années 1970 (Molina et al., 1974, Farman et al., 1985)</a:t>
            </a:r>
          </a:p>
          <a:p>
            <a:pPr marL="285750" indent="-285750">
              <a:lnSpc>
                <a:spcPct val="200000"/>
              </a:lnSpc>
              <a:buFont typeface="Wingdings" panose="05000000000000000000" pitchFamily="2" charset="2"/>
              <a:buChar char="§"/>
            </a:pPr>
            <a:endParaRPr lang="fr-FR" sz="2000" dirty="0" smtClean="0">
              <a:latin typeface="Tahoma" panose="020B0604030504040204" pitchFamily="34" charset="0"/>
              <a:ea typeface="Tahoma" panose="020B0604030504040204" pitchFamily="34" charset="0"/>
              <a:cs typeface="Tahoma" panose="020B0604030504040204" pitchFamily="34" charset="0"/>
            </a:endParaRPr>
          </a:p>
          <a:p>
            <a:pPr marL="285750" indent="-285750">
              <a:lnSpc>
                <a:spcPct val="200000"/>
              </a:lnSpc>
              <a:buFont typeface="Wingdings" panose="05000000000000000000" pitchFamily="2" charset="2"/>
              <a:buChar char="§"/>
            </a:pPr>
            <a:r>
              <a:rPr lang="fr-FR" sz="2000" dirty="0" smtClean="0">
                <a:latin typeface="Tahoma" panose="020B0604030504040204" pitchFamily="34" charset="0"/>
                <a:ea typeface="Tahoma" panose="020B0604030504040204" pitchFamily="34" charset="0"/>
                <a:cs typeface="Tahoma" panose="020B0604030504040204" pitchFamily="34" charset="0"/>
              </a:rPr>
              <a:t>Solutions trouvées contre ce problème à travers le </a:t>
            </a:r>
            <a:r>
              <a:rPr lang="fr-FR" sz="2000" b="1" dirty="0" smtClean="0">
                <a:latin typeface="Tahoma" panose="020B0604030504040204" pitchFamily="34" charset="0"/>
                <a:ea typeface="Tahoma" panose="020B0604030504040204" pitchFamily="34" charset="0"/>
                <a:cs typeface="Tahoma" panose="020B0604030504040204" pitchFamily="34" charset="0"/>
              </a:rPr>
              <a:t>Protocole de Montréal</a:t>
            </a:r>
          </a:p>
          <a:p>
            <a:pPr marL="285750" indent="-285750">
              <a:lnSpc>
                <a:spcPct val="200000"/>
              </a:lnSpc>
              <a:buFont typeface="Wingdings" panose="05000000000000000000" pitchFamily="2" charset="2"/>
              <a:buChar char="§"/>
            </a:pPr>
            <a:r>
              <a:rPr lang="fr-FR" sz="2000" dirty="0" smtClean="0">
                <a:latin typeface="Tahoma" panose="020B0604030504040204" pitchFamily="34" charset="0"/>
                <a:ea typeface="Tahoma" panose="020B0604030504040204" pitchFamily="34" charset="0"/>
                <a:cs typeface="Tahoma" panose="020B0604030504040204" pitchFamily="34" charset="0"/>
              </a:rPr>
              <a:t>S’ajoute à cela la crise du pétrole dans les années 1970 et des crises environnementales</a:t>
            </a:r>
          </a:p>
          <a:p>
            <a:pPr algn="ctr">
              <a:lnSpc>
                <a:spcPct val="200000"/>
              </a:lnSpc>
            </a:pPr>
            <a:endParaRPr lang="fr-FR" sz="2000" dirty="0">
              <a:latin typeface="Tahoma" panose="020B0604030504040204" pitchFamily="34" charset="0"/>
              <a:ea typeface="Tahoma" panose="020B0604030504040204" pitchFamily="34" charset="0"/>
              <a:cs typeface="Tahoma" panose="020B0604030504040204" pitchFamily="34" charset="0"/>
            </a:endParaRPr>
          </a:p>
          <a:p>
            <a:pPr algn="ctr">
              <a:lnSpc>
                <a:spcPct val="200000"/>
              </a:lnSpc>
            </a:pPr>
            <a:endParaRPr lang="fr-FR" sz="2000" dirty="0" smtClean="0">
              <a:latin typeface="Tahoma" panose="020B0604030504040204" pitchFamily="34" charset="0"/>
              <a:ea typeface="Tahoma" panose="020B0604030504040204" pitchFamily="34" charset="0"/>
              <a:cs typeface="Tahoma" panose="020B0604030504040204" pitchFamily="34" charset="0"/>
            </a:endParaRPr>
          </a:p>
          <a:p>
            <a:pPr>
              <a:lnSpc>
                <a:spcPct val="200000"/>
              </a:lnSpc>
            </a:pPr>
            <a:r>
              <a:rPr lang="fr-FR" sz="2400" u="sng" dirty="0" smtClean="0">
                <a:latin typeface="Tahoma" panose="020B0604030504040204" pitchFamily="34" charset="0"/>
                <a:ea typeface="Tahoma" panose="020B0604030504040204" pitchFamily="34" charset="0"/>
                <a:cs typeface="Tahoma" panose="020B0604030504040204" pitchFamily="34" charset="0"/>
              </a:rPr>
              <a:t>Pousse à l’élaboration du </a:t>
            </a:r>
            <a:r>
              <a:rPr lang="fr-FR" sz="2400" b="1" u="sng" dirty="0" smtClean="0">
                <a:latin typeface="Tahoma" panose="020B0604030504040204" pitchFamily="34" charset="0"/>
                <a:ea typeface="Tahoma" panose="020B0604030504040204" pitchFamily="34" charset="0"/>
                <a:cs typeface="Tahoma" panose="020B0604030504040204" pitchFamily="34" charset="0"/>
              </a:rPr>
              <a:t>rapport </a:t>
            </a:r>
            <a:r>
              <a:rPr lang="fr-FR" sz="2400" b="1" i="1" u="sng" dirty="0" err="1" smtClean="0">
                <a:latin typeface="Tahoma" panose="020B0604030504040204" pitchFamily="34" charset="0"/>
                <a:ea typeface="Tahoma" panose="020B0604030504040204" pitchFamily="34" charset="0"/>
                <a:cs typeface="Tahoma" panose="020B0604030504040204" pitchFamily="34" charset="0"/>
              </a:rPr>
              <a:t>Brutland</a:t>
            </a:r>
            <a:r>
              <a:rPr lang="fr-FR" sz="2400" b="1" i="1" u="sng" dirty="0" smtClean="0">
                <a:latin typeface="Tahoma" panose="020B0604030504040204" pitchFamily="34" charset="0"/>
                <a:ea typeface="Tahoma" panose="020B0604030504040204" pitchFamily="34" charset="0"/>
                <a:cs typeface="Tahoma" panose="020B0604030504040204" pitchFamily="34" charset="0"/>
              </a:rPr>
              <a:t> en 1987 </a:t>
            </a:r>
            <a:r>
              <a:rPr lang="fr-FR" sz="2400" u="sng" dirty="0" smtClean="0">
                <a:latin typeface="Tahoma" panose="020B0604030504040204" pitchFamily="34" charset="0"/>
                <a:ea typeface="Tahoma" panose="020B0604030504040204" pitchFamily="34" charset="0"/>
                <a:cs typeface="Tahoma" panose="020B0604030504040204" pitchFamily="34" charset="0"/>
              </a:rPr>
              <a:t>qui aboutit à l’idée</a:t>
            </a:r>
          </a:p>
          <a:p>
            <a:pPr>
              <a:lnSpc>
                <a:spcPct val="200000"/>
              </a:lnSpc>
            </a:pPr>
            <a:r>
              <a:rPr lang="fr-FR" sz="2400" u="sng" dirty="0" smtClean="0">
                <a:latin typeface="Tahoma" panose="020B0604030504040204" pitchFamily="34" charset="0"/>
                <a:ea typeface="Tahoma" panose="020B0604030504040204" pitchFamily="34" charset="0"/>
                <a:cs typeface="Tahoma" panose="020B0604030504040204" pitchFamily="34" charset="0"/>
              </a:rPr>
              <a:t> de </a:t>
            </a:r>
            <a:r>
              <a:rPr lang="fr-FR" sz="2400" b="1" u="sng" dirty="0" smtClean="0">
                <a:solidFill>
                  <a:srgbClr val="00B050"/>
                </a:solidFill>
                <a:latin typeface="Tahoma" panose="020B0604030504040204" pitchFamily="34" charset="0"/>
                <a:ea typeface="Tahoma" panose="020B0604030504040204" pitchFamily="34" charset="0"/>
                <a:cs typeface="Tahoma" panose="020B0604030504040204" pitchFamily="34" charset="0"/>
              </a:rPr>
              <a:t>Développement durable</a:t>
            </a:r>
          </a:p>
          <a:p>
            <a:pPr marL="285750" indent="-285750">
              <a:lnSpc>
                <a:spcPct val="200000"/>
              </a:lnSpc>
              <a:buFont typeface="Wingdings" panose="05000000000000000000" pitchFamily="2" charset="2"/>
              <a:buChar char="§"/>
            </a:pPr>
            <a:endParaRPr lang="fr-FR" sz="2000" b="1" dirty="0" smtClean="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pic>
        <p:nvPicPr>
          <p:cNvPr id="6" name="Image 5"/>
          <p:cNvPicPr>
            <a:picLocks noChangeAspect="1"/>
          </p:cNvPicPr>
          <p:nvPr/>
        </p:nvPicPr>
        <p:blipFill>
          <a:blip r:embed="rId2"/>
          <a:stretch>
            <a:fillRect/>
          </a:stretch>
        </p:blipFill>
        <p:spPr>
          <a:xfrm>
            <a:off x="10649243" y="3892841"/>
            <a:ext cx="1542757" cy="2421872"/>
          </a:xfrm>
          <a:prstGeom prst="rect">
            <a:avLst/>
          </a:prstGeom>
        </p:spPr>
      </p:pic>
      <p:pic>
        <p:nvPicPr>
          <p:cNvPr id="7" name="Image 6"/>
          <p:cNvPicPr>
            <a:picLocks noChangeAspect="1"/>
          </p:cNvPicPr>
          <p:nvPr/>
        </p:nvPicPr>
        <p:blipFill>
          <a:blip r:embed="rId3"/>
          <a:stretch>
            <a:fillRect/>
          </a:stretch>
        </p:blipFill>
        <p:spPr>
          <a:xfrm>
            <a:off x="10548839" y="523469"/>
            <a:ext cx="1643161" cy="1374036"/>
          </a:xfrm>
          <a:prstGeom prst="rect">
            <a:avLst/>
          </a:prstGeom>
        </p:spPr>
      </p:pic>
      <p:pic>
        <p:nvPicPr>
          <p:cNvPr id="9" name="Image 8"/>
          <p:cNvPicPr>
            <a:picLocks noChangeAspect="1"/>
          </p:cNvPicPr>
          <p:nvPr/>
        </p:nvPicPr>
        <p:blipFill rotWithShape="1">
          <a:blip r:embed="rId4"/>
          <a:srcRect r="4812"/>
          <a:stretch/>
        </p:blipFill>
        <p:spPr>
          <a:xfrm>
            <a:off x="10336824" y="2289294"/>
            <a:ext cx="1855176" cy="1119336"/>
          </a:xfrm>
          <a:prstGeom prst="rect">
            <a:avLst/>
          </a:prstGeom>
        </p:spPr>
      </p:pic>
    </p:spTree>
    <p:extLst>
      <p:ext uri="{BB962C8B-B14F-4D97-AF65-F5344CB8AC3E}">
        <p14:creationId xmlns:p14="http://schemas.microsoft.com/office/powerpoint/2010/main" val="178737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développement durable</a:t>
            </a:r>
            <a:endParaRPr lang="fr-FR" sz="2400" b="1" dirty="0">
              <a:latin typeface="Baskerville Old Face" panose="02020602080505020303" pitchFamily="18" charset="0"/>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6335" y="487143"/>
            <a:ext cx="5142095" cy="4908362"/>
          </a:xfrm>
          <a:prstGeom prst="rect">
            <a:avLst/>
          </a:prstGeom>
        </p:spPr>
      </p:pic>
      <p:sp>
        <p:nvSpPr>
          <p:cNvPr id="2" name="ZoneTexte 1"/>
          <p:cNvSpPr txBox="1"/>
          <p:nvPr/>
        </p:nvSpPr>
        <p:spPr>
          <a:xfrm>
            <a:off x="478301" y="5532304"/>
            <a:ext cx="11043139" cy="584775"/>
          </a:xfrm>
          <a:prstGeom prst="rect">
            <a:avLst/>
          </a:prstGeom>
          <a:noFill/>
        </p:spPr>
        <p:txBody>
          <a:bodyPr wrap="square" rtlCol="0">
            <a:spAutoFit/>
          </a:bodyPr>
          <a:lstStyle/>
          <a:p>
            <a:pPr algn="ctr"/>
            <a:r>
              <a:rPr lang="fr-FR" sz="3200" b="1" dirty="0" smtClean="0">
                <a:latin typeface="Tahoma" panose="020B0604030504040204" pitchFamily="34" charset="0"/>
                <a:ea typeface="Tahoma" panose="020B0604030504040204" pitchFamily="34" charset="0"/>
                <a:cs typeface="Tahoma" panose="020B0604030504040204" pitchFamily="34" charset="0"/>
              </a:rPr>
              <a:t>Combiner à la fois : </a:t>
            </a:r>
            <a:r>
              <a:rPr lang="fr-FR" sz="3200" b="1" dirty="0" smtClean="0">
                <a:solidFill>
                  <a:srgbClr val="00B050"/>
                </a:solidFill>
                <a:latin typeface="Tahoma" panose="020B0604030504040204" pitchFamily="34" charset="0"/>
                <a:ea typeface="Tahoma" panose="020B0604030504040204" pitchFamily="34" charset="0"/>
                <a:cs typeface="Tahoma" panose="020B0604030504040204" pitchFamily="34" charset="0"/>
              </a:rPr>
              <a:t>l’écologie, </a:t>
            </a:r>
            <a:r>
              <a:rPr lang="fr-FR" sz="32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l’économie</a:t>
            </a:r>
            <a:r>
              <a:rPr lang="fr-FR" sz="3200" b="1" dirty="0" smtClean="0">
                <a:solidFill>
                  <a:srgbClr val="00B050"/>
                </a:solidFill>
                <a:latin typeface="Tahoma" panose="020B0604030504040204" pitchFamily="34" charset="0"/>
                <a:ea typeface="Tahoma" panose="020B0604030504040204" pitchFamily="34" charset="0"/>
                <a:cs typeface="Tahoma" panose="020B0604030504040204" pitchFamily="34" charset="0"/>
              </a:rPr>
              <a:t> </a:t>
            </a:r>
            <a:r>
              <a:rPr lang="fr-FR" sz="3200" b="1" dirty="0" smtClean="0">
                <a:latin typeface="Tahoma" panose="020B0604030504040204" pitchFamily="34" charset="0"/>
                <a:ea typeface="Tahoma" panose="020B0604030504040204" pitchFamily="34" charset="0"/>
                <a:cs typeface="Tahoma" panose="020B0604030504040204" pitchFamily="34" charset="0"/>
              </a:rPr>
              <a:t>et le </a:t>
            </a:r>
            <a:r>
              <a:rPr lang="fr-FR" sz="32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social</a:t>
            </a:r>
            <a:endParaRPr lang="en-GB" sz="32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2269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développement durable</a:t>
            </a:r>
            <a:endParaRPr lang="fr-FR" sz="2400" b="1" dirty="0">
              <a:latin typeface="Baskerville Old Face" panose="02020602080505020303" pitchFamily="18" charset="0"/>
            </a:endParaRPr>
          </a:p>
        </p:txBody>
      </p:sp>
      <p:pic>
        <p:nvPicPr>
          <p:cNvPr id="6" name="Image 5"/>
          <p:cNvPicPr>
            <a:picLocks noChangeAspect="1"/>
          </p:cNvPicPr>
          <p:nvPr/>
        </p:nvPicPr>
        <p:blipFill>
          <a:blip r:embed="rId2"/>
          <a:stretch>
            <a:fillRect/>
          </a:stretch>
        </p:blipFill>
        <p:spPr>
          <a:xfrm>
            <a:off x="0" y="829993"/>
            <a:ext cx="3825897" cy="2011681"/>
          </a:xfrm>
          <a:prstGeom prst="rect">
            <a:avLst/>
          </a:prstGeom>
        </p:spPr>
      </p:pic>
      <p:pic>
        <p:nvPicPr>
          <p:cNvPr id="3" name="Image 2"/>
          <p:cNvPicPr>
            <a:picLocks noChangeAspect="1"/>
          </p:cNvPicPr>
          <p:nvPr/>
        </p:nvPicPr>
        <p:blipFill>
          <a:blip r:embed="rId3"/>
          <a:stretch>
            <a:fillRect/>
          </a:stretch>
        </p:blipFill>
        <p:spPr>
          <a:xfrm>
            <a:off x="0" y="3842432"/>
            <a:ext cx="3685735" cy="2452689"/>
          </a:xfrm>
          <a:prstGeom prst="rect">
            <a:avLst/>
          </a:prstGeom>
        </p:spPr>
      </p:pic>
      <p:pic>
        <p:nvPicPr>
          <p:cNvPr id="5" name="Image 4"/>
          <p:cNvPicPr>
            <a:picLocks noChangeAspect="1"/>
          </p:cNvPicPr>
          <p:nvPr/>
        </p:nvPicPr>
        <p:blipFill>
          <a:blip r:embed="rId4"/>
          <a:stretch>
            <a:fillRect/>
          </a:stretch>
        </p:blipFill>
        <p:spPr>
          <a:xfrm>
            <a:off x="8468750" y="1927275"/>
            <a:ext cx="3331570" cy="2495462"/>
          </a:xfrm>
          <a:prstGeom prst="rect">
            <a:avLst/>
          </a:prstGeom>
        </p:spPr>
      </p:pic>
      <p:sp>
        <p:nvSpPr>
          <p:cNvPr id="9" name="ZoneTexte 8"/>
          <p:cNvSpPr txBox="1"/>
          <p:nvPr/>
        </p:nvSpPr>
        <p:spPr>
          <a:xfrm>
            <a:off x="3530991" y="1280159"/>
            <a:ext cx="2379785" cy="830997"/>
          </a:xfrm>
          <a:prstGeom prst="rect">
            <a:avLst/>
          </a:prstGeom>
          <a:solidFill>
            <a:srgbClr val="BDD7EE">
              <a:alpha val="69804"/>
            </a:srgbClr>
          </a:solidFill>
        </p:spPr>
        <p:txBody>
          <a:bodyPr wrap="square" rtlCol="0">
            <a:spAutoFit/>
          </a:bodyPr>
          <a:lstStyle/>
          <a:p>
            <a:pPr algn="ctr"/>
            <a:r>
              <a:rPr lang="fr-FR" sz="2400"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Croissance économique</a:t>
            </a:r>
            <a:endParaRPr lang="fr-FR"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0" name="Image 9"/>
          <p:cNvPicPr>
            <a:picLocks noChangeAspect="1"/>
          </p:cNvPicPr>
          <p:nvPr/>
        </p:nvPicPr>
        <p:blipFill rotWithShape="1">
          <a:blip r:embed="rId5">
            <a:clrChange>
              <a:clrFrom>
                <a:srgbClr val="FFFFFF"/>
              </a:clrFrom>
              <a:clrTo>
                <a:srgbClr val="FFFFFF">
                  <a:alpha val="0"/>
                </a:srgbClr>
              </a:clrTo>
            </a:clrChange>
          </a:blip>
          <a:srcRect b="10240"/>
          <a:stretch/>
        </p:blipFill>
        <p:spPr>
          <a:xfrm>
            <a:off x="7769745" y="883728"/>
            <a:ext cx="1557136" cy="1175192"/>
          </a:xfrm>
          <a:prstGeom prst="rect">
            <a:avLst/>
          </a:prstGeom>
        </p:spPr>
      </p:pic>
      <p:pic>
        <p:nvPicPr>
          <p:cNvPr id="11" name="Image 10"/>
          <p:cNvPicPr>
            <a:picLocks noChangeAspect="1"/>
          </p:cNvPicPr>
          <p:nvPr/>
        </p:nvPicPr>
        <p:blipFill>
          <a:blip r:embed="rId6">
            <a:clrChange>
              <a:clrFrom>
                <a:srgbClr val="F6F6F6"/>
              </a:clrFrom>
              <a:clrTo>
                <a:srgbClr val="F6F6F6">
                  <a:alpha val="0"/>
                </a:srgbClr>
              </a:clrTo>
            </a:clrChange>
          </a:blip>
          <a:stretch>
            <a:fillRect/>
          </a:stretch>
        </p:blipFill>
        <p:spPr>
          <a:xfrm>
            <a:off x="7781705" y="4756051"/>
            <a:ext cx="1321192" cy="1321192"/>
          </a:xfrm>
          <a:prstGeom prst="rect">
            <a:avLst/>
          </a:prstGeom>
        </p:spPr>
      </p:pic>
      <p:cxnSp>
        <p:nvCxnSpPr>
          <p:cNvPr id="13" name="Connecteur droit avec flèche 12"/>
          <p:cNvCxnSpPr>
            <a:stCxn id="9" idx="3"/>
            <a:endCxn id="5" idx="1"/>
          </p:cNvCxnSpPr>
          <p:nvPr/>
        </p:nvCxnSpPr>
        <p:spPr>
          <a:xfrm>
            <a:off x="5910776" y="1695658"/>
            <a:ext cx="2557974" cy="147934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a:stCxn id="15" idx="3"/>
            <a:endCxn id="5" idx="1"/>
          </p:cNvCxnSpPr>
          <p:nvPr/>
        </p:nvCxnSpPr>
        <p:spPr>
          <a:xfrm flipV="1">
            <a:off x="6105378" y="3175006"/>
            <a:ext cx="2363372" cy="1880486"/>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3432517" y="4639993"/>
            <a:ext cx="2672861" cy="830997"/>
          </a:xfrm>
          <a:prstGeom prst="rect">
            <a:avLst/>
          </a:prstGeom>
          <a:solidFill>
            <a:srgbClr val="C5E0B4">
              <a:alpha val="69804"/>
            </a:srgbClr>
          </a:solidFill>
        </p:spPr>
        <p:txBody>
          <a:bodyPr wrap="square" rtlCol="0">
            <a:spAutoFit/>
          </a:bodyPr>
          <a:lstStyle/>
          <a:p>
            <a:pPr algn="ctr"/>
            <a:r>
              <a:rPr lang="fr-FR" sz="2400"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Pression environnementale</a:t>
            </a:r>
            <a:endParaRPr lang="fr-FR" sz="24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ZoneTexte 17"/>
          <p:cNvSpPr txBox="1"/>
          <p:nvPr/>
        </p:nvSpPr>
        <p:spPr>
          <a:xfrm>
            <a:off x="9029115" y="4091354"/>
            <a:ext cx="2379785" cy="830997"/>
          </a:xfrm>
          <a:prstGeom prst="rect">
            <a:avLst/>
          </a:prstGeom>
          <a:solidFill>
            <a:srgbClr val="F8CBAD">
              <a:alpha val="69804"/>
            </a:srgbClr>
          </a:solidFill>
        </p:spPr>
        <p:txBody>
          <a:bodyPr wrap="square" rtlCol="0">
            <a:spAutoFit/>
          </a:bodyPr>
          <a:lstStyle/>
          <a:p>
            <a:pPr algn="ctr"/>
            <a:r>
              <a:rPr lang="fr-FR" sz="2400" dirty="0" smtClean="0">
                <a:solidFill>
                  <a:srgbClr val="C00000"/>
                </a:solidFill>
                <a:latin typeface="Tahoma" panose="020B0604030504040204" pitchFamily="34" charset="0"/>
                <a:ea typeface="Tahoma" panose="020B0604030504040204" pitchFamily="34" charset="0"/>
                <a:cs typeface="Tahoma" panose="020B0604030504040204" pitchFamily="34" charset="0"/>
              </a:rPr>
              <a:t>↗ Qualité de vie et bien être</a:t>
            </a:r>
            <a:endParaRPr lang="fr-FR" sz="24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24" name="Image 23"/>
          <p:cNvPicPr>
            <a:picLocks noChangeAspect="1"/>
          </p:cNvPicPr>
          <p:nvPr/>
        </p:nvPicPr>
        <p:blipFill>
          <a:blip r:embed="rId7"/>
          <a:stretch>
            <a:fillRect/>
          </a:stretch>
        </p:blipFill>
        <p:spPr>
          <a:xfrm>
            <a:off x="6877137" y="4669829"/>
            <a:ext cx="857370" cy="838317"/>
          </a:xfrm>
          <a:prstGeom prst="rect">
            <a:avLst/>
          </a:prstGeom>
        </p:spPr>
      </p:pic>
      <p:pic>
        <p:nvPicPr>
          <p:cNvPr id="25" name="Image 24"/>
          <p:cNvPicPr>
            <a:picLocks noChangeAspect="1"/>
          </p:cNvPicPr>
          <p:nvPr/>
        </p:nvPicPr>
        <p:blipFill>
          <a:blip r:embed="rId8"/>
          <a:stretch>
            <a:fillRect/>
          </a:stretch>
        </p:blipFill>
        <p:spPr>
          <a:xfrm>
            <a:off x="6919117" y="1204857"/>
            <a:ext cx="885949" cy="790685"/>
          </a:xfrm>
          <a:prstGeom prst="rect">
            <a:avLst/>
          </a:prstGeom>
        </p:spPr>
      </p:pic>
      <p:sp>
        <p:nvSpPr>
          <p:cNvPr id="27" name="Rectangle à coins arrondis 26"/>
          <p:cNvSpPr/>
          <p:nvPr/>
        </p:nvSpPr>
        <p:spPr>
          <a:xfrm>
            <a:off x="1452880" y="2794000"/>
            <a:ext cx="6167120" cy="1046480"/>
          </a:xfrm>
          <a:prstGeom prst="roundRect">
            <a:avLst/>
          </a:prstGeom>
          <a:solidFill>
            <a:schemeClr val="accent4">
              <a:lumMod val="40000"/>
              <a:lumOff val="60000"/>
              <a:alpha val="6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DECOUPLAGE / CROISSANCE VERTE</a:t>
            </a:r>
            <a:endParaRPr lang="en-GB" sz="40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4848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10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750"/>
                                        <p:tgtEl>
                                          <p:spTgt spid="25"/>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4247567" y="700377"/>
            <a:ext cx="6030167" cy="5268060"/>
          </a:xfrm>
          <a:prstGeom prst="rect">
            <a:avLst/>
          </a:prstGeom>
        </p:spPr>
      </p:pic>
      <p:sp>
        <p:nvSpPr>
          <p:cNvPr id="5" name="ZoneTexte 4"/>
          <p:cNvSpPr txBox="1"/>
          <p:nvPr/>
        </p:nvSpPr>
        <p:spPr>
          <a:xfrm>
            <a:off x="-2" y="2084989"/>
            <a:ext cx="3840481" cy="2862322"/>
          </a:xfrm>
          <a:prstGeom prst="rect">
            <a:avLst/>
          </a:prstGeom>
          <a:solidFill>
            <a:schemeClr val="accent2">
              <a:lumMod val="20000"/>
              <a:lumOff val="80000"/>
            </a:schemeClr>
          </a:solidFill>
        </p:spPr>
        <p:txBody>
          <a:bodyPr wrap="square" rtlCol="0">
            <a:spAutoFit/>
          </a:bodyPr>
          <a:lstStyle/>
          <a:p>
            <a:pPr>
              <a:lnSpc>
                <a:spcPct val="150000"/>
              </a:lnSpc>
            </a:pPr>
            <a:r>
              <a:rPr lang="fr-FR" sz="2000" dirty="0" smtClean="0">
                <a:latin typeface="Tahoma" panose="020B0604030504040204" pitchFamily="34" charset="0"/>
                <a:ea typeface="Tahoma" panose="020B0604030504040204" pitchFamily="34" charset="0"/>
                <a:cs typeface="Tahoma" panose="020B0604030504040204" pitchFamily="34" charset="0"/>
              </a:rPr>
              <a:t>Laquelle de ces actions </a:t>
            </a:r>
            <a:r>
              <a:rPr lang="fr-FR" sz="2000" dirty="0">
                <a:latin typeface="Tahoma" panose="020B0604030504040204" pitchFamily="34" charset="0"/>
                <a:ea typeface="Tahoma" panose="020B0604030504040204" pitchFamily="34" charset="0"/>
                <a:cs typeface="Tahoma" panose="020B0604030504040204" pitchFamily="34" charset="0"/>
              </a:rPr>
              <a:t>réduirait le plus les émissions de gaz à effet de serre d'un individu : </a:t>
            </a:r>
            <a:endParaRPr lang="fr-FR" sz="2000" dirty="0" smtClean="0">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fr-FR" sz="2000" dirty="0">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fr-FR" sz="2000" b="1" dirty="0" smtClean="0">
                <a:latin typeface="Tahoma" panose="020B0604030504040204" pitchFamily="34" charset="0"/>
                <a:ea typeface="Tahoma" panose="020B0604030504040204" pitchFamily="34" charset="0"/>
                <a:cs typeface="Tahoma" panose="020B0604030504040204" pitchFamily="34" charset="0"/>
              </a:rPr>
              <a:t>Manger local (de tout) ou être végétarien ? </a:t>
            </a:r>
            <a:endParaRPr lang="en-GB" sz="2000" b="1"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4399708" y="934106"/>
            <a:ext cx="4032000" cy="195943"/>
          </a:xfrm>
          <a:prstGeom prst="rect">
            <a:avLst/>
          </a:prstGeom>
          <a:solidFill>
            <a:srgbClr val="FF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363094" y="1445735"/>
            <a:ext cx="3600000" cy="190499"/>
          </a:xfrm>
          <a:prstGeom prst="rect">
            <a:avLst/>
          </a:prstGeom>
          <a:solidFill>
            <a:srgbClr val="FF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fr-FR" b="1">
                <a:solidFill>
                  <a:srgbClr val="E7E6E6">
                    <a:lumMod val="25000"/>
                  </a:srgbClr>
                </a:solidFill>
                <a:latin typeface="Tahoma" panose="020B0604030504040204" pitchFamily="34" charset="0"/>
                <a:ea typeface="Tahoma" panose="020B0604030504040204" pitchFamily="34" charset="0"/>
                <a:cs typeface="Tahoma" panose="020B0604030504040204" pitchFamily="34" charset="0"/>
              </a:rPr>
              <a:t>III. Les raisons de ces problèmes </a:t>
            </a:r>
            <a:endParaRPr lang="fr-FR" b="1" dirty="0">
              <a:solidFill>
                <a:srgbClr val="E7E6E6">
                  <a:lumMod val="2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a:latin typeface="Baskerville Old Face" panose="02020602080505020303" pitchFamily="18" charset="0"/>
              </a:rPr>
              <a:t>Individuel : une méconnaissance croissante du problème</a:t>
            </a:r>
            <a:endParaRPr lang="fr-FR" sz="2400" b="1" dirty="0">
              <a:latin typeface="Baskerville Old Face" panose="02020602080505020303" pitchFamily="18" charset="0"/>
            </a:endParaRPr>
          </a:p>
        </p:txBody>
      </p:sp>
      <p:pic>
        <p:nvPicPr>
          <p:cNvPr id="13" name="Image 1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49143" y="544402"/>
            <a:ext cx="2143125" cy="2143125"/>
          </a:xfrm>
          <a:prstGeom prst="rect">
            <a:avLst/>
          </a:prstGeom>
        </p:spPr>
      </p:pic>
      <p:pic>
        <p:nvPicPr>
          <p:cNvPr id="18" name="Image 1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12261" y="2388967"/>
            <a:ext cx="2143125" cy="2143125"/>
          </a:xfrm>
          <a:prstGeom prst="rect">
            <a:avLst/>
          </a:prstGeom>
        </p:spPr>
      </p:pic>
      <p:sp>
        <p:nvSpPr>
          <p:cNvPr id="19" name="ZoneTexte 18"/>
          <p:cNvSpPr txBox="1"/>
          <p:nvPr/>
        </p:nvSpPr>
        <p:spPr>
          <a:xfrm>
            <a:off x="6132791" y="6180083"/>
            <a:ext cx="4099034" cy="338554"/>
          </a:xfrm>
          <a:prstGeom prst="rect">
            <a:avLst/>
          </a:prstGeom>
          <a:noFill/>
        </p:spPr>
        <p:txBody>
          <a:bodyPr wrap="square" rtlCol="0">
            <a:spAutoFit/>
          </a:bodyPr>
          <a:lstStyle/>
          <a:p>
            <a:r>
              <a:rPr lang="fr-FR" sz="1600" i="1" dirty="0" smtClean="0">
                <a:solidFill>
                  <a:schemeClr val="tx2">
                    <a:lumMod val="75000"/>
                  </a:schemeClr>
                </a:solidFill>
              </a:rPr>
              <a:t>Source : Ipsos 2021 ; </a:t>
            </a:r>
            <a:r>
              <a:rPr lang="fr-FR" sz="1600" i="1" dirty="0" err="1" smtClean="0">
                <a:solidFill>
                  <a:schemeClr val="tx2">
                    <a:lumMod val="75000"/>
                  </a:schemeClr>
                </a:solidFill>
              </a:rPr>
              <a:t>Perils</a:t>
            </a:r>
            <a:r>
              <a:rPr lang="fr-FR" sz="1600" i="1" dirty="0" smtClean="0">
                <a:solidFill>
                  <a:schemeClr val="tx2">
                    <a:lumMod val="75000"/>
                  </a:schemeClr>
                </a:solidFill>
              </a:rPr>
              <a:t> of perception</a:t>
            </a:r>
            <a:endParaRPr lang="en-GB" sz="1600" i="1" dirty="0">
              <a:solidFill>
                <a:schemeClr val="tx2">
                  <a:lumMod val="75000"/>
                </a:schemeClr>
              </a:solidFill>
            </a:endParaRPr>
          </a:p>
        </p:txBody>
      </p:sp>
      <p:pic>
        <p:nvPicPr>
          <p:cNvPr id="11" name="Image 10"/>
          <p:cNvPicPr>
            <a:picLocks noChangeAspect="1"/>
          </p:cNvPicPr>
          <p:nvPr/>
        </p:nvPicPr>
        <p:blipFill>
          <a:blip r:embed="rId5">
            <a:clrChange>
              <a:clrFrom>
                <a:srgbClr val="FFFFFF"/>
              </a:clrFrom>
              <a:clrTo>
                <a:srgbClr val="FFFFFF">
                  <a:alpha val="0"/>
                </a:srgbClr>
              </a:clrTo>
            </a:clrChange>
          </a:blip>
          <a:stretch>
            <a:fillRect/>
          </a:stretch>
        </p:blipFill>
        <p:spPr>
          <a:xfrm>
            <a:off x="3404383" y="533693"/>
            <a:ext cx="815926" cy="815926"/>
          </a:xfrm>
          <a:prstGeom prst="rect">
            <a:avLst/>
          </a:prstGeom>
        </p:spPr>
      </p:pic>
      <p:sp>
        <p:nvSpPr>
          <p:cNvPr id="12" name="ZoneTexte 11"/>
          <p:cNvSpPr txBox="1"/>
          <p:nvPr/>
        </p:nvSpPr>
        <p:spPr>
          <a:xfrm>
            <a:off x="2208628" y="604911"/>
            <a:ext cx="1252026" cy="584775"/>
          </a:xfrm>
          <a:prstGeom prst="rect">
            <a:avLst/>
          </a:prstGeom>
          <a:noFill/>
        </p:spPr>
        <p:txBody>
          <a:bodyPr wrap="square" rtlCol="0">
            <a:spAutoFit/>
          </a:bodyPr>
          <a:lstStyle/>
          <a:p>
            <a:pPr algn="ctr"/>
            <a:r>
              <a:rPr lang="fr-FR" sz="3200" b="1" u="sng" dirty="0" smtClean="0"/>
              <a:t>57 %</a:t>
            </a:r>
            <a:endParaRPr lang="en-GB" sz="3200" b="1" u="sng" dirty="0"/>
          </a:p>
        </p:txBody>
      </p:sp>
      <p:pic>
        <p:nvPicPr>
          <p:cNvPr id="14" name="Imag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8912" y="1140654"/>
            <a:ext cx="731051" cy="731051"/>
          </a:xfrm>
          <a:prstGeom prst="rect">
            <a:avLst/>
          </a:prstGeom>
        </p:spPr>
      </p:pic>
      <p:sp>
        <p:nvSpPr>
          <p:cNvPr id="15" name="ZoneTexte 14"/>
          <p:cNvSpPr txBox="1"/>
          <p:nvPr/>
        </p:nvSpPr>
        <p:spPr>
          <a:xfrm>
            <a:off x="3275428" y="1221546"/>
            <a:ext cx="1252026" cy="584775"/>
          </a:xfrm>
          <a:prstGeom prst="rect">
            <a:avLst/>
          </a:prstGeom>
          <a:noFill/>
        </p:spPr>
        <p:txBody>
          <a:bodyPr wrap="square" rtlCol="0">
            <a:spAutoFit/>
          </a:bodyPr>
          <a:lstStyle/>
          <a:p>
            <a:pPr algn="ctr"/>
            <a:r>
              <a:rPr lang="fr-FR" sz="3200" b="1" u="sng" dirty="0" smtClean="0"/>
              <a:t>70 %</a:t>
            </a:r>
            <a:endParaRPr lang="en-GB" sz="3200" b="1" u="sng" dirty="0"/>
          </a:p>
        </p:txBody>
      </p:sp>
    </p:spTree>
    <p:extLst>
      <p:ext uri="{BB962C8B-B14F-4D97-AF65-F5344CB8AC3E}">
        <p14:creationId xmlns:p14="http://schemas.microsoft.com/office/powerpoint/2010/main" val="87642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a:stretch>
            <a:fillRect/>
          </a:stretch>
        </p:blipFill>
        <p:spPr>
          <a:xfrm>
            <a:off x="3381829" y="900332"/>
            <a:ext cx="8810171" cy="4208695"/>
          </a:xfrm>
          <a:prstGeom prst="rect">
            <a:avLst/>
          </a:prstGeom>
        </p:spPr>
      </p:pic>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développement durable</a:t>
            </a:r>
            <a:endParaRPr lang="fr-FR" sz="2400" b="1" dirty="0">
              <a:latin typeface="Baskerville Old Face" panose="02020602080505020303" pitchFamily="18" charset="0"/>
            </a:endParaRPr>
          </a:p>
        </p:txBody>
      </p:sp>
      <p:sp>
        <p:nvSpPr>
          <p:cNvPr id="8" name="Rectangle 7"/>
          <p:cNvSpPr/>
          <p:nvPr/>
        </p:nvSpPr>
        <p:spPr>
          <a:xfrm>
            <a:off x="0" y="1843314"/>
            <a:ext cx="2815771" cy="301897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600" dirty="0" smtClean="0">
                <a:solidFill>
                  <a:schemeClr val="accent5">
                    <a:lumMod val="50000"/>
                  </a:schemeClr>
                </a:solidFill>
              </a:rPr>
              <a:t>Augmenter son économie tout en réduisant ses émissions de CO2..</a:t>
            </a:r>
          </a:p>
          <a:p>
            <a:pPr algn="ctr"/>
            <a:endParaRPr lang="fr-FR" sz="2600" b="1" dirty="0" smtClean="0">
              <a:solidFill>
                <a:schemeClr val="accent5">
                  <a:lumMod val="50000"/>
                </a:schemeClr>
              </a:solidFill>
            </a:endParaRPr>
          </a:p>
          <a:p>
            <a:pPr algn="ctr"/>
            <a:r>
              <a:rPr lang="fr-FR" sz="2600" b="1" dirty="0" smtClean="0">
                <a:solidFill>
                  <a:schemeClr val="accent5">
                    <a:lumMod val="50000"/>
                  </a:schemeClr>
                </a:solidFill>
              </a:rPr>
              <a:t>Est-ce possible ?</a:t>
            </a:r>
            <a:endParaRPr lang="en-GB" sz="2600" b="1" dirty="0">
              <a:solidFill>
                <a:schemeClr val="accent5">
                  <a:lumMod val="50000"/>
                </a:schemeClr>
              </a:solidFill>
            </a:endParaRPr>
          </a:p>
        </p:txBody>
      </p:sp>
      <p:sp>
        <p:nvSpPr>
          <p:cNvPr id="9" name="Rectangle à coins arrondis 8"/>
          <p:cNvSpPr/>
          <p:nvPr/>
        </p:nvSpPr>
        <p:spPr>
          <a:xfrm>
            <a:off x="4332849" y="5288617"/>
            <a:ext cx="6995058" cy="1138816"/>
          </a:xfrm>
          <a:prstGeom prst="roundRect">
            <a:avLst/>
          </a:prstGeom>
          <a:solidFill>
            <a:schemeClr val="accent4">
              <a:lumMod val="40000"/>
              <a:lumOff val="60000"/>
              <a:alpha val="6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Croissance verte :</a:t>
            </a:r>
          </a:p>
          <a:p>
            <a:pPr algn="ctr"/>
            <a:r>
              <a:rPr lang="fr-FR" sz="36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réalité ou mythe ?</a:t>
            </a:r>
            <a:endParaRPr lang="en-GB" sz="3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3" name="Connecteur droit avec flèche 2"/>
          <p:cNvCxnSpPr/>
          <p:nvPr/>
        </p:nvCxnSpPr>
        <p:spPr>
          <a:xfrm>
            <a:off x="5381625" y="1990725"/>
            <a:ext cx="19050" cy="971550"/>
          </a:xfrm>
          <a:prstGeom prst="straightConnector1">
            <a:avLst/>
          </a:prstGeom>
          <a:ln w="38100">
            <a:solidFill>
              <a:schemeClr val="bg2">
                <a:lumMod val="1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a:off x="5438775" y="3686175"/>
            <a:ext cx="19050" cy="971550"/>
          </a:xfrm>
          <a:prstGeom prst="straightConnector1">
            <a:avLst/>
          </a:prstGeom>
          <a:ln w="38100">
            <a:solidFill>
              <a:schemeClr val="bg2">
                <a:lumMod val="1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8601075" y="3724275"/>
            <a:ext cx="19050" cy="971550"/>
          </a:xfrm>
          <a:prstGeom prst="straightConnector1">
            <a:avLst/>
          </a:prstGeom>
          <a:ln w="38100">
            <a:solidFill>
              <a:schemeClr val="bg2">
                <a:lumMod val="1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a:off x="8639175" y="2028825"/>
            <a:ext cx="19050" cy="971550"/>
          </a:xfrm>
          <a:prstGeom prst="straightConnector1">
            <a:avLst/>
          </a:prstGeom>
          <a:ln w="38100">
            <a:solidFill>
              <a:schemeClr val="bg2">
                <a:lumMod val="1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a:off x="11268075" y="2047875"/>
            <a:ext cx="19050" cy="971550"/>
          </a:xfrm>
          <a:prstGeom prst="straightConnector1">
            <a:avLst/>
          </a:prstGeom>
          <a:ln w="38100">
            <a:solidFill>
              <a:schemeClr val="bg2">
                <a:lumMod val="1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a:off x="11334750" y="3743325"/>
            <a:ext cx="19050" cy="971550"/>
          </a:xfrm>
          <a:prstGeom prst="straightConnector1">
            <a:avLst/>
          </a:prstGeom>
          <a:ln w="38100">
            <a:solidFill>
              <a:schemeClr val="bg2">
                <a:lumMod val="1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58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3654271" y="626098"/>
            <a:ext cx="7770363" cy="4715858"/>
          </a:xfrm>
          <a:prstGeom prst="rect">
            <a:avLst/>
          </a:prstGeom>
        </p:spPr>
      </p:pic>
      <p:pic>
        <p:nvPicPr>
          <p:cNvPr id="6" name="Image 5"/>
          <p:cNvPicPr>
            <a:picLocks noChangeAspect="1"/>
          </p:cNvPicPr>
          <p:nvPr/>
        </p:nvPicPr>
        <p:blipFill rotWithShape="1">
          <a:blip r:embed="rId4">
            <a:extLst>
              <a:ext uri="{28A0092B-C50C-407E-A947-70E740481C1C}">
                <a14:useLocalDpi xmlns:a14="http://schemas.microsoft.com/office/drawing/2010/main" val="0"/>
              </a:ext>
            </a:extLst>
          </a:blip>
          <a:srcRect l="25231" t="21777" r="24516" b="28006"/>
          <a:stretch/>
        </p:blipFill>
        <p:spPr>
          <a:xfrm>
            <a:off x="390617" y="2547891"/>
            <a:ext cx="1331650" cy="1422702"/>
          </a:xfrm>
          <a:prstGeom prst="rect">
            <a:avLst/>
          </a:prstGeom>
        </p:spPr>
      </p:pic>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développement durable</a:t>
            </a:r>
            <a:endParaRPr lang="fr-FR" sz="2400" b="1" dirty="0">
              <a:latin typeface="Baskerville Old Face" panose="02020602080505020303" pitchFamily="18" charset="0"/>
            </a:endParaRPr>
          </a:p>
        </p:txBody>
      </p:sp>
      <p:sp>
        <p:nvSpPr>
          <p:cNvPr id="9" name="Rectangle à coins arrondis 8"/>
          <p:cNvSpPr/>
          <p:nvPr/>
        </p:nvSpPr>
        <p:spPr>
          <a:xfrm>
            <a:off x="2831976" y="5288617"/>
            <a:ext cx="9152877" cy="1138816"/>
          </a:xfrm>
          <a:prstGeom prst="roundRect">
            <a:avLst/>
          </a:prstGeom>
          <a:solidFill>
            <a:schemeClr val="accent4">
              <a:lumMod val="40000"/>
              <a:lumOff val="60000"/>
              <a:alpha val="6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Les émissions mondiales de CO2 n’ont jamais réellement diminué depuis 1990</a:t>
            </a:r>
            <a:endParaRPr lang="en-GB" sz="28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8926259" y="4352748"/>
            <a:ext cx="1397498" cy="276999"/>
          </a:xfrm>
          <a:prstGeom prst="rect">
            <a:avLst/>
          </a:prstGeom>
        </p:spPr>
        <p:txBody>
          <a:bodyPr wrap="none">
            <a:spAutoFit/>
          </a:bodyPr>
          <a:lstStyle/>
          <a:p>
            <a:r>
              <a:rPr lang="en-GB" sz="1200" i="1" dirty="0" smtClean="0">
                <a:solidFill>
                  <a:schemeClr val="bg2">
                    <a:lumMod val="10000"/>
                  </a:schemeClr>
                </a:solidFill>
              </a:rPr>
              <a:t>Jackson et al., 2022</a:t>
            </a:r>
            <a:endParaRPr lang="en-GB" sz="1200" i="1" dirty="0">
              <a:solidFill>
                <a:schemeClr val="bg2">
                  <a:lumMod val="10000"/>
                </a:schemeClr>
              </a:solidFill>
            </a:endParaRPr>
          </a:p>
        </p:txBody>
      </p:sp>
      <p:sp>
        <p:nvSpPr>
          <p:cNvPr id="3" name="ZoneTexte 2"/>
          <p:cNvSpPr txBox="1"/>
          <p:nvPr/>
        </p:nvSpPr>
        <p:spPr>
          <a:xfrm>
            <a:off x="133350" y="3914775"/>
            <a:ext cx="1771650" cy="830997"/>
          </a:xfrm>
          <a:prstGeom prst="rect">
            <a:avLst/>
          </a:prstGeom>
          <a:noFill/>
        </p:spPr>
        <p:txBody>
          <a:bodyPr wrap="square" rtlCol="0">
            <a:spAutoFit/>
          </a:bodyPr>
          <a:lstStyle/>
          <a:p>
            <a:pPr algn="ctr"/>
            <a:r>
              <a:rPr lang="fr-FR" sz="24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Vision globale</a:t>
            </a:r>
            <a:endParaRPr lang="en-GB"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91548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3661843" y="845298"/>
            <a:ext cx="7644332" cy="4179424"/>
          </a:xfrm>
          <a:prstGeom prst="rect">
            <a:avLst/>
          </a:prstGeom>
        </p:spPr>
      </p:pic>
      <p:pic>
        <p:nvPicPr>
          <p:cNvPr id="6" name="Image 5"/>
          <p:cNvPicPr>
            <a:picLocks noChangeAspect="1"/>
          </p:cNvPicPr>
          <p:nvPr/>
        </p:nvPicPr>
        <p:blipFill rotWithShape="1">
          <a:blip r:embed="rId4">
            <a:extLst>
              <a:ext uri="{28A0092B-C50C-407E-A947-70E740481C1C}">
                <a14:useLocalDpi xmlns:a14="http://schemas.microsoft.com/office/drawing/2010/main" val="0"/>
              </a:ext>
            </a:extLst>
          </a:blip>
          <a:srcRect l="25231" t="21777" r="24516" b="28006"/>
          <a:stretch/>
        </p:blipFill>
        <p:spPr>
          <a:xfrm>
            <a:off x="390617" y="2547891"/>
            <a:ext cx="1331650" cy="1422702"/>
          </a:xfrm>
          <a:prstGeom prst="rect">
            <a:avLst/>
          </a:prstGeom>
        </p:spPr>
      </p:pic>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développement durable</a:t>
            </a:r>
            <a:endParaRPr lang="fr-FR" sz="2400" b="1" dirty="0">
              <a:latin typeface="Baskerville Old Face" panose="02020602080505020303" pitchFamily="18" charset="0"/>
            </a:endParaRPr>
          </a:p>
        </p:txBody>
      </p:sp>
      <p:sp>
        <p:nvSpPr>
          <p:cNvPr id="9" name="Rectangle à coins arrondis 8"/>
          <p:cNvSpPr/>
          <p:nvPr/>
        </p:nvSpPr>
        <p:spPr>
          <a:xfrm>
            <a:off x="2831976" y="5288617"/>
            <a:ext cx="9152877" cy="1138816"/>
          </a:xfrm>
          <a:prstGeom prst="roundRect">
            <a:avLst/>
          </a:prstGeom>
          <a:solidFill>
            <a:schemeClr val="accent4">
              <a:lumMod val="40000"/>
              <a:lumOff val="60000"/>
              <a:alpha val="6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Les sources d’énergie utilisées, qui émettent des GES, n’ont jamais diminué depuis 1960</a:t>
            </a:r>
            <a:endParaRPr lang="en-GB" sz="28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9631109" y="4486098"/>
            <a:ext cx="1397498" cy="276999"/>
          </a:xfrm>
          <a:prstGeom prst="rect">
            <a:avLst/>
          </a:prstGeom>
        </p:spPr>
        <p:txBody>
          <a:bodyPr wrap="none">
            <a:spAutoFit/>
          </a:bodyPr>
          <a:lstStyle/>
          <a:p>
            <a:r>
              <a:rPr lang="en-GB" sz="1200" i="1" dirty="0" smtClean="0">
                <a:solidFill>
                  <a:schemeClr val="bg2">
                    <a:lumMod val="10000"/>
                  </a:schemeClr>
                </a:solidFill>
              </a:rPr>
              <a:t>Jackson et al., 2022</a:t>
            </a:r>
            <a:endParaRPr lang="en-GB" sz="1200" i="1" dirty="0">
              <a:solidFill>
                <a:schemeClr val="bg2">
                  <a:lumMod val="10000"/>
                </a:schemeClr>
              </a:solidFill>
            </a:endParaRPr>
          </a:p>
        </p:txBody>
      </p:sp>
      <p:sp>
        <p:nvSpPr>
          <p:cNvPr id="3" name="ZoneTexte 2"/>
          <p:cNvSpPr txBox="1"/>
          <p:nvPr/>
        </p:nvSpPr>
        <p:spPr>
          <a:xfrm>
            <a:off x="133350" y="3914775"/>
            <a:ext cx="1771650" cy="830997"/>
          </a:xfrm>
          <a:prstGeom prst="rect">
            <a:avLst/>
          </a:prstGeom>
          <a:noFill/>
        </p:spPr>
        <p:txBody>
          <a:bodyPr wrap="square" rtlCol="0">
            <a:spAutoFit/>
          </a:bodyPr>
          <a:lstStyle/>
          <a:p>
            <a:pPr algn="ctr"/>
            <a:r>
              <a:rPr lang="fr-FR" sz="24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Vision globale</a:t>
            </a:r>
            <a:endParaRPr lang="en-GB"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9744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a:extLst>
              <a:ext uri="{28A0092B-C50C-407E-A947-70E740481C1C}">
                <a14:useLocalDpi xmlns:a14="http://schemas.microsoft.com/office/drawing/2010/main" val="0"/>
              </a:ext>
            </a:extLst>
          </a:blip>
          <a:srcRect l="25231" t="21777" r="24516" b="28006"/>
          <a:stretch/>
        </p:blipFill>
        <p:spPr>
          <a:xfrm>
            <a:off x="390617" y="2547891"/>
            <a:ext cx="1331650" cy="1422702"/>
          </a:xfrm>
          <a:prstGeom prst="rect">
            <a:avLst/>
          </a:prstGeom>
        </p:spPr>
      </p:pic>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développement durable</a:t>
            </a:r>
            <a:endParaRPr lang="fr-FR" sz="2400" b="1" dirty="0">
              <a:latin typeface="Baskerville Old Face" panose="02020602080505020303" pitchFamily="18" charset="0"/>
            </a:endParaRPr>
          </a:p>
        </p:txBody>
      </p:sp>
      <p:sp>
        <p:nvSpPr>
          <p:cNvPr id="9" name="Rectangle à coins arrondis 8"/>
          <p:cNvSpPr/>
          <p:nvPr/>
        </p:nvSpPr>
        <p:spPr>
          <a:xfrm>
            <a:off x="2831976" y="5288617"/>
            <a:ext cx="9169524" cy="1138816"/>
          </a:xfrm>
          <a:prstGeom prst="roundRect">
            <a:avLst/>
          </a:prstGeom>
          <a:solidFill>
            <a:schemeClr val="accent4">
              <a:lumMod val="40000"/>
              <a:lumOff val="60000"/>
              <a:alpha val="6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La croissance économique (PIB) et l’</a:t>
            </a:r>
            <a:r>
              <a:rPr lang="fr-FR" sz="28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é</a:t>
            </a:r>
            <a:r>
              <a:rPr lang="fr-FR" sz="28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nergie consommée </a:t>
            </a:r>
            <a:r>
              <a:rPr lang="fr-FR" sz="1400" b="1" i="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(et donc émission GES)</a:t>
            </a:r>
            <a:r>
              <a:rPr lang="fr-FR" sz="2000" b="1" i="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fr-FR" sz="28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sont fortement associées </a:t>
            </a:r>
            <a:endParaRPr lang="en-GB" sz="28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ZoneTexte 2"/>
          <p:cNvSpPr txBox="1"/>
          <p:nvPr/>
        </p:nvSpPr>
        <p:spPr>
          <a:xfrm>
            <a:off x="133350" y="3914775"/>
            <a:ext cx="1771650" cy="830997"/>
          </a:xfrm>
          <a:prstGeom prst="rect">
            <a:avLst/>
          </a:prstGeom>
          <a:noFill/>
        </p:spPr>
        <p:txBody>
          <a:bodyPr wrap="square" rtlCol="0">
            <a:spAutoFit/>
          </a:bodyPr>
          <a:lstStyle/>
          <a:p>
            <a:pPr algn="ctr"/>
            <a:r>
              <a:rPr lang="fr-FR" sz="24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Vision globale</a:t>
            </a:r>
            <a:endParaRPr lang="en-GB"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0" name="Image 9"/>
          <p:cNvPicPr>
            <a:picLocks noChangeAspect="1"/>
          </p:cNvPicPr>
          <p:nvPr/>
        </p:nvPicPr>
        <p:blipFill rotWithShape="1">
          <a:blip r:embed="rId4"/>
          <a:srcRect t="1536"/>
          <a:stretch/>
        </p:blipFill>
        <p:spPr>
          <a:xfrm>
            <a:off x="3829333" y="638175"/>
            <a:ext cx="7510782" cy="4324349"/>
          </a:xfrm>
          <a:prstGeom prst="rect">
            <a:avLst/>
          </a:prstGeom>
        </p:spPr>
      </p:pic>
      <p:sp>
        <p:nvSpPr>
          <p:cNvPr id="11" name="Rectangle 10"/>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063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a:extLst>
              <a:ext uri="{28A0092B-C50C-407E-A947-70E740481C1C}">
                <a14:useLocalDpi xmlns:a14="http://schemas.microsoft.com/office/drawing/2010/main" val="0"/>
              </a:ext>
            </a:extLst>
          </a:blip>
          <a:srcRect l="25231" t="21777" r="24516" b="28006"/>
          <a:stretch/>
        </p:blipFill>
        <p:spPr>
          <a:xfrm>
            <a:off x="390617" y="2547891"/>
            <a:ext cx="1331650" cy="1422702"/>
          </a:xfrm>
          <a:prstGeom prst="rect">
            <a:avLst/>
          </a:prstGeom>
        </p:spPr>
      </p:pic>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développement durable</a:t>
            </a:r>
            <a:endParaRPr lang="fr-FR" sz="2400" b="1" dirty="0">
              <a:latin typeface="Baskerville Old Face" panose="02020602080505020303" pitchFamily="18" charset="0"/>
            </a:endParaRPr>
          </a:p>
        </p:txBody>
      </p:sp>
      <p:sp>
        <p:nvSpPr>
          <p:cNvPr id="9" name="Rectangle à coins arrondis 8"/>
          <p:cNvSpPr/>
          <p:nvPr/>
        </p:nvSpPr>
        <p:spPr>
          <a:xfrm>
            <a:off x="2831976" y="5288617"/>
            <a:ext cx="9152877" cy="1138816"/>
          </a:xfrm>
          <a:prstGeom prst="roundRect">
            <a:avLst/>
          </a:prstGeom>
          <a:solidFill>
            <a:schemeClr val="accent4">
              <a:lumMod val="40000"/>
              <a:lumOff val="60000"/>
              <a:alpha val="6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La faute à la chine et aux pays émergents ?</a:t>
            </a:r>
            <a:endParaRPr lang="en-GB" sz="28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ZoneTexte 2"/>
          <p:cNvSpPr txBox="1"/>
          <p:nvPr/>
        </p:nvSpPr>
        <p:spPr>
          <a:xfrm>
            <a:off x="133350" y="3914775"/>
            <a:ext cx="1771650" cy="830997"/>
          </a:xfrm>
          <a:prstGeom prst="rect">
            <a:avLst/>
          </a:prstGeom>
          <a:noFill/>
        </p:spPr>
        <p:txBody>
          <a:bodyPr wrap="square" rtlCol="0">
            <a:spAutoFit/>
          </a:bodyPr>
          <a:lstStyle/>
          <a:p>
            <a:pPr algn="ctr"/>
            <a:r>
              <a:rPr lang="fr-FR" sz="24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Vision globale</a:t>
            </a:r>
            <a:endParaRPr lang="en-GB"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1" name="Image 10"/>
          <p:cNvPicPr>
            <a:picLocks noChangeAspect="1"/>
          </p:cNvPicPr>
          <p:nvPr/>
        </p:nvPicPr>
        <p:blipFill>
          <a:blip r:embed="rId4"/>
          <a:stretch>
            <a:fillRect/>
          </a:stretch>
        </p:blipFill>
        <p:spPr>
          <a:xfrm>
            <a:off x="3685661" y="742950"/>
            <a:ext cx="7728617" cy="4124599"/>
          </a:xfrm>
          <a:prstGeom prst="rect">
            <a:avLst/>
          </a:prstGeom>
        </p:spPr>
      </p:pic>
      <p:sp>
        <p:nvSpPr>
          <p:cNvPr id="2" name="Larme 1"/>
          <p:cNvSpPr/>
          <p:nvPr/>
        </p:nvSpPr>
        <p:spPr>
          <a:xfrm>
            <a:off x="8039099" y="1790700"/>
            <a:ext cx="3000376" cy="1304925"/>
          </a:xfrm>
          <a:prstGeom prst="teardrop">
            <a:avLst/>
          </a:prstGeom>
          <a:solidFill>
            <a:srgbClr val="C00000">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0389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a:extLst>
              <a:ext uri="{28A0092B-C50C-407E-A947-70E740481C1C}">
                <a14:useLocalDpi xmlns:a14="http://schemas.microsoft.com/office/drawing/2010/main" val="0"/>
              </a:ext>
            </a:extLst>
          </a:blip>
          <a:srcRect l="25231" t="21777" r="24516" b="28006"/>
          <a:stretch/>
        </p:blipFill>
        <p:spPr>
          <a:xfrm>
            <a:off x="390617" y="2547891"/>
            <a:ext cx="1331650" cy="1422702"/>
          </a:xfrm>
          <a:prstGeom prst="rect">
            <a:avLst/>
          </a:prstGeom>
        </p:spPr>
      </p:pic>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développement durable</a:t>
            </a:r>
            <a:endParaRPr lang="fr-FR" sz="2400" b="1" dirty="0">
              <a:latin typeface="Baskerville Old Face" panose="02020602080505020303" pitchFamily="18" charset="0"/>
            </a:endParaRPr>
          </a:p>
        </p:txBody>
      </p:sp>
      <p:sp>
        <p:nvSpPr>
          <p:cNvPr id="3" name="ZoneTexte 2"/>
          <p:cNvSpPr txBox="1"/>
          <p:nvPr/>
        </p:nvSpPr>
        <p:spPr>
          <a:xfrm>
            <a:off x="133350" y="3914775"/>
            <a:ext cx="1771650" cy="830997"/>
          </a:xfrm>
          <a:prstGeom prst="rect">
            <a:avLst/>
          </a:prstGeom>
          <a:noFill/>
        </p:spPr>
        <p:txBody>
          <a:bodyPr wrap="square" rtlCol="0">
            <a:spAutoFit/>
          </a:bodyPr>
          <a:lstStyle/>
          <a:p>
            <a:pPr algn="ctr"/>
            <a:r>
              <a:rPr lang="fr-FR" sz="24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Vision globale</a:t>
            </a:r>
            <a:endParaRPr lang="en-GB"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0" name="Image 9"/>
          <p:cNvPicPr>
            <a:picLocks noChangeAspect="1"/>
          </p:cNvPicPr>
          <p:nvPr/>
        </p:nvPicPr>
        <p:blipFill>
          <a:blip r:embed="rId4"/>
          <a:stretch>
            <a:fillRect/>
          </a:stretch>
        </p:blipFill>
        <p:spPr>
          <a:xfrm>
            <a:off x="2612292" y="2213383"/>
            <a:ext cx="1231243" cy="1219405"/>
          </a:xfrm>
          <a:prstGeom prst="rect">
            <a:avLst/>
          </a:prstGeom>
        </p:spPr>
      </p:pic>
      <p:pic>
        <p:nvPicPr>
          <p:cNvPr id="12" name="Image 11"/>
          <p:cNvPicPr>
            <a:picLocks noChangeAspect="1"/>
          </p:cNvPicPr>
          <p:nvPr/>
        </p:nvPicPr>
        <p:blipFill>
          <a:blip r:embed="rId5"/>
          <a:stretch>
            <a:fillRect/>
          </a:stretch>
        </p:blipFill>
        <p:spPr>
          <a:xfrm>
            <a:off x="10749543" y="2411587"/>
            <a:ext cx="1425084" cy="1286534"/>
          </a:xfrm>
          <a:prstGeom prst="rect">
            <a:avLst/>
          </a:prstGeom>
          <a:ln>
            <a:noFill/>
          </a:ln>
          <a:effectLst>
            <a:softEdge rad="112500"/>
          </a:effectLst>
        </p:spPr>
      </p:pic>
      <p:sp>
        <p:nvSpPr>
          <p:cNvPr id="13" name="ZoneTexte 12"/>
          <p:cNvSpPr txBox="1"/>
          <p:nvPr/>
        </p:nvSpPr>
        <p:spPr>
          <a:xfrm>
            <a:off x="2275993" y="3311413"/>
            <a:ext cx="2129246" cy="369332"/>
          </a:xfrm>
          <a:prstGeom prst="rect">
            <a:avLst/>
          </a:prstGeom>
          <a:noFill/>
        </p:spPr>
        <p:txBody>
          <a:bodyPr wrap="square" rtlCol="0">
            <a:spAutoFit/>
          </a:bodyPr>
          <a:lstStyle/>
          <a:p>
            <a:r>
              <a:rPr lang="fr-FR" b="1" dirty="0" smtClean="0">
                <a:solidFill>
                  <a:schemeClr val="bg2">
                    <a:lumMod val="25000"/>
                  </a:schemeClr>
                </a:solidFill>
              </a:rPr>
              <a:t>Usine du monde</a:t>
            </a:r>
            <a:endParaRPr lang="en-GB" b="1" dirty="0">
              <a:solidFill>
                <a:schemeClr val="bg2">
                  <a:lumMod val="25000"/>
                </a:schemeClr>
              </a:solidFill>
            </a:endParaRPr>
          </a:p>
        </p:txBody>
      </p:sp>
      <p:sp>
        <p:nvSpPr>
          <p:cNvPr id="14" name="ZoneTexte 13"/>
          <p:cNvSpPr txBox="1"/>
          <p:nvPr/>
        </p:nvSpPr>
        <p:spPr>
          <a:xfrm>
            <a:off x="10367596" y="3633631"/>
            <a:ext cx="2129246" cy="369332"/>
          </a:xfrm>
          <a:prstGeom prst="rect">
            <a:avLst/>
          </a:prstGeom>
          <a:noFill/>
        </p:spPr>
        <p:txBody>
          <a:bodyPr wrap="square" rtlCol="0">
            <a:spAutoFit/>
          </a:bodyPr>
          <a:lstStyle/>
          <a:p>
            <a:pPr algn="ctr"/>
            <a:r>
              <a:rPr lang="fr-FR" b="1" dirty="0" smtClean="0">
                <a:solidFill>
                  <a:schemeClr val="bg2">
                    <a:lumMod val="25000"/>
                  </a:schemeClr>
                </a:solidFill>
              </a:rPr>
              <a:t>Mode de vie</a:t>
            </a:r>
            <a:endParaRPr lang="en-GB" b="1" dirty="0">
              <a:solidFill>
                <a:schemeClr val="bg2">
                  <a:lumMod val="25000"/>
                </a:schemeClr>
              </a:solidFill>
            </a:endParaRPr>
          </a:p>
        </p:txBody>
      </p:sp>
      <p:sp>
        <p:nvSpPr>
          <p:cNvPr id="15" name="Flèche droite rayée 14"/>
          <p:cNvSpPr/>
          <p:nvPr/>
        </p:nvSpPr>
        <p:spPr>
          <a:xfrm rot="10800000">
            <a:off x="3830473" y="2566830"/>
            <a:ext cx="953588" cy="600892"/>
          </a:xfrm>
          <a:prstGeom prst="striped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lèche droite rayée 15"/>
          <p:cNvSpPr/>
          <p:nvPr/>
        </p:nvSpPr>
        <p:spPr>
          <a:xfrm>
            <a:off x="9740579" y="2993549"/>
            <a:ext cx="953588" cy="600892"/>
          </a:xfrm>
          <a:prstGeom prst="striped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Image 16"/>
          <p:cNvPicPr>
            <a:picLocks noChangeAspect="1"/>
          </p:cNvPicPr>
          <p:nvPr/>
        </p:nvPicPr>
        <p:blipFill rotWithShape="1">
          <a:blip r:embed="rId6" cstate="print">
            <a:extLst>
              <a:ext uri="{28A0092B-C50C-407E-A947-70E740481C1C}">
                <a14:useLocalDpi xmlns:a14="http://schemas.microsoft.com/office/drawing/2010/main" val="0"/>
              </a:ext>
            </a:extLst>
          </a:blip>
          <a:srcRect b="13143"/>
          <a:stretch/>
        </p:blipFill>
        <p:spPr>
          <a:xfrm>
            <a:off x="4824648" y="1296458"/>
            <a:ext cx="4802012" cy="3806614"/>
          </a:xfrm>
          <a:prstGeom prst="rect">
            <a:avLst/>
          </a:prstGeom>
        </p:spPr>
      </p:pic>
      <p:sp>
        <p:nvSpPr>
          <p:cNvPr id="18" name="Rectangle à coins arrondis 17"/>
          <p:cNvSpPr/>
          <p:nvPr/>
        </p:nvSpPr>
        <p:spPr>
          <a:xfrm>
            <a:off x="1984444" y="5288617"/>
            <a:ext cx="10000410" cy="1138816"/>
          </a:xfrm>
          <a:prstGeom prst="roundRect">
            <a:avLst/>
          </a:prstGeom>
          <a:solidFill>
            <a:schemeClr val="accent4">
              <a:lumMod val="40000"/>
              <a:lumOff val="60000"/>
              <a:alpha val="6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Les pays qui ont « réussi » un découplage, l’ont fait en grande partie au détriment de leurs industries</a:t>
            </a:r>
            <a:endParaRPr lang="en-GB" sz="2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1922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animBg="1"/>
      <p:bldP spid="1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développement durable</a:t>
            </a:r>
            <a:endParaRPr lang="fr-FR" sz="2400" b="1" dirty="0">
              <a:latin typeface="Baskerville Old Face" panose="02020602080505020303" pitchFamily="18" charset="0"/>
            </a:endParaRPr>
          </a:p>
        </p:txBody>
      </p:sp>
      <p:sp>
        <p:nvSpPr>
          <p:cNvPr id="19" name="Rectangle à coins arrondis 18"/>
          <p:cNvSpPr/>
          <p:nvPr/>
        </p:nvSpPr>
        <p:spPr>
          <a:xfrm>
            <a:off x="304800" y="3155017"/>
            <a:ext cx="11699104" cy="1138816"/>
          </a:xfrm>
          <a:prstGeom prst="roundRect">
            <a:avLst/>
          </a:prstGeom>
          <a:solidFill>
            <a:schemeClr val="accent4">
              <a:lumMod val="40000"/>
              <a:lumOff val="60000"/>
              <a:alpha val="6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L’efficacité énergétique de nos appareils/industrie va s’améliorer et donc entraîner une baisse des émissions de GES</a:t>
            </a:r>
            <a:endParaRPr lang="en-GB" sz="2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Image 3"/>
          <p:cNvPicPr>
            <a:picLocks noChangeAspect="1"/>
          </p:cNvPicPr>
          <p:nvPr/>
        </p:nvPicPr>
        <p:blipFill>
          <a:blip r:embed="rId3"/>
          <a:stretch>
            <a:fillRect/>
          </a:stretch>
        </p:blipFill>
        <p:spPr>
          <a:xfrm>
            <a:off x="1543050" y="1067257"/>
            <a:ext cx="3186814" cy="1476535"/>
          </a:xfrm>
          <a:prstGeom prst="rect">
            <a:avLst/>
          </a:prstGeom>
        </p:spPr>
      </p:pic>
      <p:sp>
        <p:nvSpPr>
          <p:cNvPr id="5" name="Flèche droite rayée 4"/>
          <p:cNvSpPr/>
          <p:nvPr/>
        </p:nvSpPr>
        <p:spPr>
          <a:xfrm>
            <a:off x="5019675" y="1581149"/>
            <a:ext cx="1590675" cy="733425"/>
          </a:xfrm>
          <a:prstGeom prst="striped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Image 5"/>
          <p:cNvPicPr>
            <a:picLocks noChangeAspect="1"/>
          </p:cNvPicPr>
          <p:nvPr/>
        </p:nvPicPr>
        <p:blipFill>
          <a:blip r:embed="rId4">
            <a:clrChange>
              <a:clrFrom>
                <a:srgbClr val="FFFFFF"/>
              </a:clrFrom>
              <a:clrTo>
                <a:srgbClr val="FFFFFF">
                  <a:alpha val="0"/>
                </a:srgbClr>
              </a:clrTo>
            </a:clrChange>
          </a:blip>
          <a:stretch>
            <a:fillRect/>
          </a:stretch>
        </p:blipFill>
        <p:spPr>
          <a:xfrm>
            <a:off x="328612" y="4763434"/>
            <a:ext cx="2081213" cy="1384953"/>
          </a:xfrm>
          <a:prstGeom prst="rect">
            <a:avLst/>
          </a:prstGeom>
        </p:spPr>
      </p:pic>
      <p:pic>
        <p:nvPicPr>
          <p:cNvPr id="10" name="Image 9"/>
          <p:cNvPicPr>
            <a:picLocks noChangeAspect="1"/>
          </p:cNvPicPr>
          <p:nvPr/>
        </p:nvPicPr>
        <p:blipFill>
          <a:blip r:embed="rId4">
            <a:clrChange>
              <a:clrFrom>
                <a:srgbClr val="FFFFFF"/>
              </a:clrFrom>
              <a:clrTo>
                <a:srgbClr val="FFFFFF">
                  <a:alpha val="0"/>
                </a:srgbClr>
              </a:clrTo>
            </a:clrChange>
            <a:duotone>
              <a:prstClr val="black"/>
              <a:schemeClr val="accent6">
                <a:tint val="45000"/>
                <a:satMod val="400000"/>
              </a:schemeClr>
            </a:duotone>
          </a:blip>
          <a:stretch>
            <a:fillRect/>
          </a:stretch>
        </p:blipFill>
        <p:spPr>
          <a:xfrm>
            <a:off x="6596062" y="4706284"/>
            <a:ext cx="2081213" cy="1384953"/>
          </a:xfrm>
          <a:prstGeom prst="rect">
            <a:avLst/>
          </a:prstGeom>
        </p:spPr>
      </p:pic>
      <p:sp>
        <p:nvSpPr>
          <p:cNvPr id="9" name="ZoneTexte 8"/>
          <p:cNvSpPr txBox="1"/>
          <p:nvPr/>
        </p:nvSpPr>
        <p:spPr>
          <a:xfrm>
            <a:off x="6772275" y="1647825"/>
            <a:ext cx="5248275" cy="646331"/>
          </a:xfrm>
          <a:prstGeom prst="rect">
            <a:avLst/>
          </a:prstGeom>
          <a:noFill/>
        </p:spPr>
        <p:txBody>
          <a:bodyPr wrap="square" rtlCol="0">
            <a:spAutoFit/>
          </a:bodyPr>
          <a:lstStyle/>
          <a:p>
            <a:pPr algn="ctr"/>
            <a:r>
              <a:rPr lang="fr-FR" sz="3600" b="1" u="sng"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Efficacité énergétique</a:t>
            </a:r>
            <a:endParaRPr lang="en-GB" sz="3600" b="1" u="sng"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1" name="Image 10"/>
          <p:cNvPicPr>
            <a:picLocks noChangeAspect="1"/>
          </p:cNvPicPr>
          <p:nvPr/>
        </p:nvPicPr>
        <p:blipFill>
          <a:blip r:embed="rId5">
            <a:clrChange>
              <a:clrFrom>
                <a:srgbClr val="FFFFFF"/>
              </a:clrFrom>
              <a:clrTo>
                <a:srgbClr val="FFFFFF">
                  <a:alpha val="0"/>
                </a:srgbClr>
              </a:clrTo>
            </a:clrChange>
          </a:blip>
          <a:stretch>
            <a:fillRect/>
          </a:stretch>
        </p:blipFill>
        <p:spPr>
          <a:xfrm>
            <a:off x="3852863" y="5181600"/>
            <a:ext cx="709612" cy="709612"/>
          </a:xfrm>
          <a:prstGeom prst="rect">
            <a:avLst/>
          </a:prstGeom>
        </p:spPr>
      </p:pic>
      <p:sp>
        <p:nvSpPr>
          <p:cNvPr id="12" name="ZoneTexte 11"/>
          <p:cNvSpPr txBox="1"/>
          <p:nvPr/>
        </p:nvSpPr>
        <p:spPr>
          <a:xfrm>
            <a:off x="2133599" y="4914900"/>
            <a:ext cx="1781175" cy="1200329"/>
          </a:xfrm>
          <a:prstGeom prst="rect">
            <a:avLst/>
          </a:prstGeom>
          <a:noFill/>
        </p:spPr>
        <p:txBody>
          <a:bodyPr wrap="square" rtlCol="0">
            <a:spAutoFit/>
          </a:bodyPr>
          <a:lstStyle/>
          <a:p>
            <a:pPr algn="ctr"/>
            <a:r>
              <a:rPr lang="fr-FR" dirty="0" smtClean="0"/>
              <a:t>Avec </a:t>
            </a:r>
            <a:r>
              <a:rPr lang="fr-FR" b="1" dirty="0" smtClean="0">
                <a:solidFill>
                  <a:srgbClr val="C00000"/>
                </a:solidFill>
              </a:rPr>
              <a:t>1L </a:t>
            </a:r>
            <a:r>
              <a:rPr lang="fr-FR" dirty="0" smtClean="0"/>
              <a:t>d’essence je vais pouvoir parcourir </a:t>
            </a:r>
            <a:r>
              <a:rPr lang="fr-FR" dirty="0" smtClean="0">
                <a:solidFill>
                  <a:srgbClr val="C00000"/>
                </a:solidFill>
              </a:rPr>
              <a:t>30 km</a:t>
            </a:r>
            <a:endParaRPr lang="en-GB" dirty="0">
              <a:solidFill>
                <a:srgbClr val="C00000"/>
              </a:solidFill>
            </a:endParaRPr>
          </a:p>
        </p:txBody>
      </p:sp>
      <p:sp>
        <p:nvSpPr>
          <p:cNvPr id="14" name="ZoneTexte 13"/>
          <p:cNvSpPr txBox="1"/>
          <p:nvPr/>
        </p:nvSpPr>
        <p:spPr>
          <a:xfrm>
            <a:off x="8381999" y="4876800"/>
            <a:ext cx="1762125" cy="1200329"/>
          </a:xfrm>
          <a:prstGeom prst="rect">
            <a:avLst/>
          </a:prstGeom>
          <a:noFill/>
        </p:spPr>
        <p:txBody>
          <a:bodyPr wrap="square" rtlCol="0">
            <a:spAutoFit/>
          </a:bodyPr>
          <a:lstStyle/>
          <a:p>
            <a:pPr algn="ctr"/>
            <a:r>
              <a:rPr lang="fr-FR" dirty="0" smtClean="0"/>
              <a:t>Avec </a:t>
            </a:r>
            <a:r>
              <a:rPr lang="fr-FR" b="1" dirty="0" smtClean="0">
                <a:solidFill>
                  <a:schemeClr val="accent6">
                    <a:lumMod val="50000"/>
                  </a:schemeClr>
                </a:solidFill>
              </a:rPr>
              <a:t>1L </a:t>
            </a:r>
            <a:r>
              <a:rPr lang="fr-FR" dirty="0" smtClean="0"/>
              <a:t>d’essence je vais pouvoir parcourir </a:t>
            </a:r>
            <a:r>
              <a:rPr lang="fr-FR" b="1" dirty="0" smtClean="0">
                <a:solidFill>
                  <a:schemeClr val="accent6">
                    <a:lumMod val="50000"/>
                  </a:schemeClr>
                </a:solidFill>
              </a:rPr>
              <a:t>50 km</a:t>
            </a:r>
            <a:endParaRPr lang="en-GB" b="1" dirty="0">
              <a:solidFill>
                <a:schemeClr val="accent6">
                  <a:lumMod val="50000"/>
                </a:schemeClr>
              </a:solidFill>
            </a:endParaRPr>
          </a:p>
        </p:txBody>
      </p:sp>
      <p:pic>
        <p:nvPicPr>
          <p:cNvPr id="15" name="Image 14"/>
          <p:cNvPicPr>
            <a:picLocks noChangeAspect="1"/>
          </p:cNvPicPr>
          <p:nvPr/>
        </p:nvPicPr>
        <p:blipFill>
          <a:blip r:embed="rId5">
            <a:clrChange>
              <a:clrFrom>
                <a:srgbClr val="FFFFFF"/>
              </a:clrFrom>
              <a:clrTo>
                <a:srgbClr val="FFFFFF">
                  <a:alpha val="0"/>
                </a:srgbClr>
              </a:clrTo>
            </a:clrChange>
          </a:blip>
          <a:stretch>
            <a:fillRect/>
          </a:stretch>
        </p:blipFill>
        <p:spPr>
          <a:xfrm>
            <a:off x="10101263" y="5219700"/>
            <a:ext cx="709612" cy="709612"/>
          </a:xfrm>
          <a:prstGeom prst="rect">
            <a:avLst/>
          </a:prstGeom>
        </p:spPr>
      </p:pic>
      <p:sp>
        <p:nvSpPr>
          <p:cNvPr id="16" name="Rectangle 1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680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développement durable</a:t>
            </a:r>
            <a:endParaRPr lang="fr-FR" sz="2400" b="1" dirty="0">
              <a:latin typeface="Baskerville Old Face" panose="02020602080505020303" pitchFamily="18" charset="0"/>
            </a:endParaRPr>
          </a:p>
        </p:txBody>
      </p:sp>
      <p:sp>
        <p:nvSpPr>
          <p:cNvPr id="3" name="ZoneTexte 2"/>
          <p:cNvSpPr txBox="1"/>
          <p:nvPr/>
        </p:nvSpPr>
        <p:spPr>
          <a:xfrm>
            <a:off x="133350" y="3914775"/>
            <a:ext cx="1771650" cy="830997"/>
          </a:xfrm>
          <a:prstGeom prst="rect">
            <a:avLst/>
          </a:prstGeom>
          <a:noFill/>
        </p:spPr>
        <p:txBody>
          <a:bodyPr wrap="square" rtlCol="0">
            <a:spAutoFit/>
          </a:bodyPr>
          <a:lstStyle/>
          <a:p>
            <a:pPr algn="ctr"/>
            <a:r>
              <a:rPr lang="fr-FR" sz="24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Effet rebond</a:t>
            </a:r>
            <a:endParaRPr lang="en-GB"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 name="Image 1"/>
          <p:cNvPicPr>
            <a:picLocks noChangeAspect="1"/>
          </p:cNvPicPr>
          <p:nvPr/>
        </p:nvPicPr>
        <p:blipFill>
          <a:blip r:embed="rId3">
            <a:clrChange>
              <a:clrFrom>
                <a:srgbClr val="FFFFFF"/>
              </a:clrFrom>
              <a:clrTo>
                <a:srgbClr val="FFFFFF">
                  <a:alpha val="0"/>
                </a:srgbClr>
              </a:clrTo>
            </a:clrChange>
          </a:blip>
          <a:stretch>
            <a:fillRect/>
          </a:stretch>
        </p:blipFill>
        <p:spPr>
          <a:xfrm>
            <a:off x="0" y="2128837"/>
            <a:ext cx="2143125" cy="2143125"/>
          </a:xfrm>
          <a:prstGeom prst="rect">
            <a:avLst/>
          </a:prstGeom>
        </p:spPr>
      </p:pic>
      <p:sp>
        <p:nvSpPr>
          <p:cNvPr id="19" name="Rectangle à coins arrondis 18"/>
          <p:cNvSpPr/>
          <p:nvPr/>
        </p:nvSpPr>
        <p:spPr>
          <a:xfrm>
            <a:off x="2095501" y="5705474"/>
            <a:ext cx="9860778" cy="750533"/>
          </a:xfrm>
          <a:prstGeom prst="roundRect">
            <a:avLst/>
          </a:prstGeom>
          <a:solidFill>
            <a:schemeClr val="accent4">
              <a:lumMod val="40000"/>
              <a:lumOff val="60000"/>
              <a:alpha val="6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Le secteur aérien : </a:t>
            </a:r>
            <a:r>
              <a:rPr lang="fr-FR" sz="2400" b="1" dirty="0" smtClean="0">
                <a:solidFill>
                  <a:schemeClr val="accent1">
                    <a:lumMod val="50000"/>
                  </a:schemeClr>
                </a:solidFill>
                <a:latin typeface="Calibri" panose="020F0502020204030204" pitchFamily="34" charset="0"/>
                <a:ea typeface="Tahoma" panose="020B0604030504040204" pitchFamily="34" charset="0"/>
                <a:cs typeface="Calibri" panose="020F0502020204030204" pitchFamily="34" charset="0"/>
              </a:rPr>
              <a:t>↗ augmentation efficience énergétique, mais en même </a:t>
            </a:r>
            <a:r>
              <a:rPr lang="fr-FR" sz="2400" b="1" dirty="0">
                <a:solidFill>
                  <a:schemeClr val="accent1">
                    <a:lumMod val="50000"/>
                  </a:schemeClr>
                </a:solidFill>
                <a:latin typeface="Calibri" panose="020F0502020204030204" pitchFamily="34" charset="0"/>
                <a:ea typeface="Tahoma" panose="020B0604030504040204" pitchFamily="34" charset="0"/>
                <a:cs typeface="Calibri" panose="020F0502020204030204" pitchFamily="34" charset="0"/>
              </a:rPr>
              <a:t>temps </a:t>
            </a:r>
            <a:r>
              <a:rPr lang="fr-FR" sz="2400" b="1" dirty="0" smtClean="0">
                <a:solidFill>
                  <a:schemeClr val="accent1">
                    <a:lumMod val="50000"/>
                  </a:schemeClr>
                </a:solidFill>
                <a:latin typeface="Calibri" panose="020F0502020204030204" pitchFamily="34" charset="0"/>
                <a:ea typeface="Tahoma" panose="020B0604030504040204" pitchFamily="34" charset="0"/>
                <a:cs typeface="Calibri" panose="020F0502020204030204" pitchFamily="34" charset="0"/>
              </a:rPr>
              <a:t>↗</a:t>
            </a:r>
            <a:r>
              <a:rPr lang="fr-FR" b="1" dirty="0" smtClean="0">
                <a:solidFill>
                  <a:schemeClr val="accent1">
                    <a:lumMod val="50000"/>
                  </a:schemeClr>
                </a:solidFill>
                <a:latin typeface="Calibri" panose="020F0502020204030204" pitchFamily="34" charset="0"/>
                <a:ea typeface="Tahoma" panose="020B0604030504040204" pitchFamily="34" charset="0"/>
                <a:cs typeface="Calibri" panose="020F0502020204030204" pitchFamily="34" charset="0"/>
              </a:rPr>
              <a:t>++</a:t>
            </a:r>
            <a:r>
              <a:rPr lang="fr-FR" sz="2400" b="1" dirty="0" smtClean="0">
                <a:solidFill>
                  <a:schemeClr val="accent1">
                    <a:lumMod val="50000"/>
                  </a:schemeClr>
                </a:solidFill>
                <a:latin typeface="Calibri" panose="020F0502020204030204" pitchFamily="34" charset="0"/>
                <a:ea typeface="Tahoma" panose="020B0604030504040204" pitchFamily="34" charset="0"/>
                <a:cs typeface="Calibri" panose="020F0502020204030204" pitchFamily="34" charset="0"/>
              </a:rPr>
              <a:t> du nombre de passagers et de km parcourus</a:t>
            </a:r>
            <a:endParaRPr lang="en-GB"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0" name="Image 19"/>
          <p:cNvPicPr>
            <a:picLocks noChangeAspect="1"/>
          </p:cNvPicPr>
          <p:nvPr/>
        </p:nvPicPr>
        <p:blipFill>
          <a:blip r:embed="rId4"/>
          <a:stretch>
            <a:fillRect/>
          </a:stretch>
        </p:blipFill>
        <p:spPr>
          <a:xfrm>
            <a:off x="11309129" y="913587"/>
            <a:ext cx="902328" cy="1168131"/>
          </a:xfrm>
          <a:prstGeom prst="rect">
            <a:avLst/>
          </a:prstGeom>
          <a:ln>
            <a:noFill/>
          </a:ln>
          <a:effectLst>
            <a:softEdge rad="112500"/>
          </a:effectLst>
        </p:spPr>
      </p:pic>
      <p:sp>
        <p:nvSpPr>
          <p:cNvPr id="21" name="ZoneTexte 20"/>
          <p:cNvSpPr txBox="1"/>
          <p:nvPr/>
        </p:nvSpPr>
        <p:spPr>
          <a:xfrm>
            <a:off x="5613683" y="1472667"/>
            <a:ext cx="2978331" cy="369332"/>
          </a:xfrm>
          <a:prstGeom prst="rect">
            <a:avLst/>
          </a:prstGeom>
          <a:noFill/>
        </p:spPr>
        <p:txBody>
          <a:bodyPr wrap="square" rtlCol="0">
            <a:spAutoFit/>
          </a:bodyPr>
          <a:lstStyle/>
          <a:p>
            <a:pPr algn="ctr"/>
            <a:r>
              <a:rPr lang="fr-FR"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Paradoxe de </a:t>
            </a:r>
            <a:r>
              <a:rPr lang="fr-FR" dirty="0" err="1"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Jevon</a:t>
            </a:r>
            <a:endParaRPr lang="en-GB"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ectangle 21"/>
          <p:cNvSpPr/>
          <p:nvPr/>
        </p:nvSpPr>
        <p:spPr>
          <a:xfrm>
            <a:off x="2274297" y="507857"/>
            <a:ext cx="9831978" cy="880369"/>
          </a:xfrm>
          <a:prstGeom prst="rect">
            <a:avLst/>
          </a:prstGeom>
        </p:spPr>
        <p:txBody>
          <a:bodyPr wrap="square">
            <a:spAutoFit/>
          </a:bodyPr>
          <a:lstStyle/>
          <a:p>
            <a:pPr algn="ctr">
              <a:lnSpc>
                <a:spcPct val="150000"/>
              </a:lnSpc>
            </a:pPr>
            <a:r>
              <a:rPr lang="fr-FR" i="1" dirty="0" smtClean="0"/>
              <a:t>« à </a:t>
            </a:r>
            <a:r>
              <a:rPr lang="fr-FR" i="1" dirty="0"/>
              <a:t>mesure que les améliorations technologiques augmentent l'efficacité avec laquelle une ressource est employée, la consommation totale de cette ressource peut augmenter au lieu de </a:t>
            </a:r>
            <a:r>
              <a:rPr lang="fr-FR" i="1" dirty="0" smtClean="0"/>
              <a:t>diminuer »</a:t>
            </a:r>
            <a:endParaRPr lang="en-GB" i="1" dirty="0"/>
          </a:p>
        </p:txBody>
      </p:sp>
      <p:pic>
        <p:nvPicPr>
          <p:cNvPr id="4" name="Image 3"/>
          <p:cNvPicPr>
            <a:picLocks noChangeAspect="1"/>
          </p:cNvPicPr>
          <p:nvPr/>
        </p:nvPicPr>
        <p:blipFill>
          <a:blip r:embed="rId5"/>
          <a:stretch>
            <a:fillRect/>
          </a:stretch>
        </p:blipFill>
        <p:spPr>
          <a:xfrm>
            <a:off x="2524125" y="2088212"/>
            <a:ext cx="9586074" cy="3362547"/>
          </a:xfrm>
          <a:prstGeom prst="rect">
            <a:avLst/>
          </a:prstGeom>
        </p:spPr>
      </p:pic>
      <p:pic>
        <p:nvPicPr>
          <p:cNvPr id="29" name="Image 28"/>
          <p:cNvPicPr>
            <a:picLocks noChangeAspect="1"/>
          </p:cNvPicPr>
          <p:nvPr/>
        </p:nvPicPr>
        <p:blipFill>
          <a:blip r:embed="rId6">
            <a:clrChange>
              <a:clrFrom>
                <a:srgbClr val="FFFFFF"/>
              </a:clrFrom>
              <a:clrTo>
                <a:srgbClr val="FFFFFF">
                  <a:alpha val="0"/>
                </a:srgbClr>
              </a:clrTo>
            </a:clrChange>
          </a:blip>
          <a:stretch>
            <a:fillRect/>
          </a:stretch>
        </p:blipFill>
        <p:spPr>
          <a:xfrm rot="20352986" flipH="1">
            <a:off x="4385460" y="3174227"/>
            <a:ext cx="754079" cy="436654"/>
          </a:xfrm>
          <a:prstGeom prst="rect">
            <a:avLst/>
          </a:prstGeom>
        </p:spPr>
      </p:pic>
      <p:sp>
        <p:nvSpPr>
          <p:cNvPr id="12" name="Rectangle 11"/>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4079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développement durable</a:t>
            </a:r>
            <a:endParaRPr lang="fr-FR" sz="2400" b="1" dirty="0">
              <a:latin typeface="Baskerville Old Face" panose="02020602080505020303" pitchFamily="18" charset="0"/>
            </a:endParaRPr>
          </a:p>
        </p:txBody>
      </p:sp>
      <p:sp>
        <p:nvSpPr>
          <p:cNvPr id="3" name="ZoneTexte 2"/>
          <p:cNvSpPr txBox="1"/>
          <p:nvPr/>
        </p:nvSpPr>
        <p:spPr>
          <a:xfrm>
            <a:off x="133350" y="3914775"/>
            <a:ext cx="1771650" cy="830997"/>
          </a:xfrm>
          <a:prstGeom prst="rect">
            <a:avLst/>
          </a:prstGeom>
          <a:noFill/>
        </p:spPr>
        <p:txBody>
          <a:bodyPr wrap="square" rtlCol="0">
            <a:spAutoFit/>
          </a:bodyPr>
          <a:lstStyle/>
          <a:p>
            <a:pPr algn="ctr"/>
            <a:r>
              <a:rPr lang="fr-FR" sz="24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Effet rebond</a:t>
            </a:r>
            <a:endParaRPr lang="en-GB"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 name="Image 1"/>
          <p:cNvPicPr>
            <a:picLocks noChangeAspect="1"/>
          </p:cNvPicPr>
          <p:nvPr/>
        </p:nvPicPr>
        <p:blipFill>
          <a:blip r:embed="rId3">
            <a:clrChange>
              <a:clrFrom>
                <a:srgbClr val="FFFFFF"/>
              </a:clrFrom>
              <a:clrTo>
                <a:srgbClr val="FFFFFF">
                  <a:alpha val="0"/>
                </a:srgbClr>
              </a:clrTo>
            </a:clrChange>
          </a:blip>
          <a:stretch>
            <a:fillRect/>
          </a:stretch>
        </p:blipFill>
        <p:spPr>
          <a:xfrm>
            <a:off x="0" y="2128837"/>
            <a:ext cx="2143125" cy="2143125"/>
          </a:xfrm>
          <a:prstGeom prst="rect">
            <a:avLst/>
          </a:prstGeom>
        </p:spPr>
      </p:pic>
      <p:sp>
        <p:nvSpPr>
          <p:cNvPr id="21" name="ZoneTexte 20"/>
          <p:cNvSpPr txBox="1"/>
          <p:nvPr/>
        </p:nvSpPr>
        <p:spPr>
          <a:xfrm>
            <a:off x="5613683" y="1472667"/>
            <a:ext cx="2978331" cy="369332"/>
          </a:xfrm>
          <a:prstGeom prst="rect">
            <a:avLst/>
          </a:prstGeom>
          <a:noFill/>
        </p:spPr>
        <p:txBody>
          <a:bodyPr wrap="square" rtlCol="0">
            <a:spAutoFit/>
          </a:bodyPr>
          <a:lstStyle/>
          <a:p>
            <a:pPr algn="ctr"/>
            <a:r>
              <a:rPr lang="fr-FR"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Paradoxe de </a:t>
            </a:r>
            <a:r>
              <a:rPr lang="fr-FR" dirty="0" err="1"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Jevon</a:t>
            </a:r>
            <a:endParaRPr lang="en-GB"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ectangle 21"/>
          <p:cNvSpPr/>
          <p:nvPr/>
        </p:nvSpPr>
        <p:spPr>
          <a:xfrm>
            <a:off x="2274297" y="507857"/>
            <a:ext cx="9831978" cy="880369"/>
          </a:xfrm>
          <a:prstGeom prst="rect">
            <a:avLst/>
          </a:prstGeom>
        </p:spPr>
        <p:txBody>
          <a:bodyPr wrap="square">
            <a:spAutoFit/>
          </a:bodyPr>
          <a:lstStyle/>
          <a:p>
            <a:pPr algn="ctr">
              <a:lnSpc>
                <a:spcPct val="150000"/>
              </a:lnSpc>
            </a:pPr>
            <a:r>
              <a:rPr lang="fr-FR" i="1" dirty="0" smtClean="0"/>
              <a:t>« à </a:t>
            </a:r>
            <a:r>
              <a:rPr lang="fr-FR" i="1" dirty="0"/>
              <a:t>mesure que les améliorations technologiques augmentent l'efficacité avec laquelle une ressource est employée, la consommation totale de cette ressource peut augmenter au lieu de </a:t>
            </a:r>
            <a:r>
              <a:rPr lang="fr-FR" i="1" dirty="0" smtClean="0"/>
              <a:t>diminuer »</a:t>
            </a:r>
            <a:endParaRPr lang="en-GB" i="1" dirty="0"/>
          </a:p>
        </p:txBody>
      </p:sp>
      <p:pic>
        <p:nvPicPr>
          <p:cNvPr id="31" name="Image 30"/>
          <p:cNvPicPr>
            <a:picLocks noChangeAspect="1"/>
          </p:cNvPicPr>
          <p:nvPr/>
        </p:nvPicPr>
        <p:blipFill>
          <a:blip r:embed="rId4"/>
          <a:stretch>
            <a:fillRect/>
          </a:stretch>
        </p:blipFill>
        <p:spPr>
          <a:xfrm>
            <a:off x="2641600" y="2144039"/>
            <a:ext cx="4435476" cy="4272064"/>
          </a:xfrm>
          <a:prstGeom prst="rect">
            <a:avLst/>
          </a:prstGeom>
        </p:spPr>
      </p:pic>
      <p:sp>
        <p:nvSpPr>
          <p:cNvPr id="32" name="Rectangle 31"/>
          <p:cNvSpPr/>
          <p:nvPr/>
        </p:nvSpPr>
        <p:spPr>
          <a:xfrm>
            <a:off x="7061200" y="4098836"/>
            <a:ext cx="4838700" cy="938719"/>
          </a:xfrm>
          <a:prstGeom prst="rect">
            <a:avLst/>
          </a:prstGeom>
        </p:spPr>
        <p:txBody>
          <a:bodyPr wrap="square">
            <a:spAutoFit/>
          </a:bodyPr>
          <a:lstStyle/>
          <a:p>
            <a:pPr algn="ctr"/>
            <a:r>
              <a:rPr lang="fr-FR" sz="2000" i="1" u="sng" dirty="0">
                <a:solidFill>
                  <a:schemeClr val="bg2">
                    <a:lumMod val="25000"/>
                  </a:schemeClr>
                </a:solidFill>
              </a:rPr>
              <a:t>L'exemple de la Katy </a:t>
            </a:r>
            <a:r>
              <a:rPr lang="fr-FR" sz="2000" i="1" u="sng" dirty="0" err="1">
                <a:solidFill>
                  <a:schemeClr val="bg2">
                    <a:lumMod val="25000"/>
                  </a:schemeClr>
                </a:solidFill>
              </a:rPr>
              <a:t>Freeway</a:t>
            </a:r>
            <a:r>
              <a:rPr lang="fr-FR" sz="2000" i="1" u="sng" dirty="0">
                <a:solidFill>
                  <a:schemeClr val="bg2">
                    <a:lumMod val="25000"/>
                  </a:schemeClr>
                </a:solidFill>
              </a:rPr>
              <a:t> à Houston : </a:t>
            </a:r>
            <a:endParaRPr lang="fr-FR" sz="2000" i="1" u="sng" dirty="0" smtClean="0">
              <a:solidFill>
                <a:schemeClr val="bg2">
                  <a:lumMod val="25000"/>
                </a:schemeClr>
              </a:solidFill>
            </a:endParaRPr>
          </a:p>
          <a:p>
            <a:pPr algn="ctr"/>
            <a:r>
              <a:rPr lang="fr-FR" sz="2400" b="1" i="1" dirty="0" smtClean="0">
                <a:solidFill>
                  <a:schemeClr val="bg2">
                    <a:lumMod val="25000"/>
                  </a:schemeClr>
                </a:solidFill>
              </a:rPr>
              <a:t>26 voies </a:t>
            </a:r>
          </a:p>
          <a:p>
            <a:pPr algn="ctr"/>
            <a:r>
              <a:rPr lang="fr-FR" sz="1100" i="1" dirty="0" smtClean="0">
                <a:solidFill>
                  <a:schemeClr val="bg2">
                    <a:lumMod val="25000"/>
                  </a:schemeClr>
                </a:solidFill>
              </a:rPr>
              <a:t>(via </a:t>
            </a:r>
            <a:r>
              <a:rPr lang="fr-FR" sz="1100" i="1" dirty="0" err="1">
                <a:solidFill>
                  <a:schemeClr val="bg2">
                    <a:lumMod val="25000"/>
                  </a:schemeClr>
                </a:solidFill>
              </a:rPr>
              <a:t>Wikimedia</a:t>
            </a:r>
            <a:r>
              <a:rPr lang="fr-FR" sz="1100" i="1" dirty="0">
                <a:solidFill>
                  <a:schemeClr val="bg2">
                    <a:lumMod val="25000"/>
                  </a:schemeClr>
                </a:solidFill>
              </a:rPr>
              <a:t> Commons</a:t>
            </a:r>
            <a:r>
              <a:rPr lang="fr-FR" sz="1100" i="1" dirty="0" smtClean="0">
                <a:solidFill>
                  <a:schemeClr val="bg2">
                    <a:lumMod val="25000"/>
                  </a:schemeClr>
                </a:solidFill>
              </a:rPr>
              <a:t>)</a:t>
            </a:r>
            <a:endParaRPr lang="en-GB" sz="1100" i="1" dirty="0">
              <a:solidFill>
                <a:schemeClr val="bg2">
                  <a:lumMod val="25000"/>
                </a:schemeClr>
              </a:solidFill>
            </a:endParaRPr>
          </a:p>
        </p:txBody>
      </p:sp>
      <p:pic>
        <p:nvPicPr>
          <p:cNvPr id="11" name="Image 10"/>
          <p:cNvPicPr>
            <a:picLocks noChangeAspect="1"/>
          </p:cNvPicPr>
          <p:nvPr/>
        </p:nvPicPr>
        <p:blipFill>
          <a:blip r:embed="rId5"/>
          <a:stretch>
            <a:fillRect/>
          </a:stretch>
        </p:blipFill>
        <p:spPr>
          <a:xfrm>
            <a:off x="11309129" y="913587"/>
            <a:ext cx="902328" cy="1168131"/>
          </a:xfrm>
          <a:prstGeom prst="rect">
            <a:avLst/>
          </a:prstGeom>
          <a:ln>
            <a:noFill/>
          </a:ln>
          <a:effectLst>
            <a:softEdge rad="112500"/>
          </a:effectLst>
        </p:spPr>
      </p:pic>
      <p:sp>
        <p:nvSpPr>
          <p:cNvPr id="12" name="Rectangle 11"/>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0405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8975" y="1262062"/>
            <a:ext cx="2386013" cy="2386013"/>
          </a:xfrm>
          <a:prstGeom prst="rect">
            <a:avLst/>
          </a:prstGeom>
        </p:spPr>
      </p:pic>
      <p:sp>
        <p:nvSpPr>
          <p:cNvPr id="6" name="Rectangle 5"/>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développement durable</a:t>
            </a:r>
            <a:endParaRPr lang="fr-FR" sz="2400" b="1" dirty="0">
              <a:latin typeface="Baskerville Old Face" panose="02020602080505020303" pitchFamily="18" charset="0"/>
            </a:endParaRPr>
          </a:p>
        </p:txBody>
      </p:sp>
      <p:pic>
        <p:nvPicPr>
          <p:cNvPr id="7" name="Image 6"/>
          <p:cNvPicPr>
            <a:picLocks noChangeAspect="1"/>
          </p:cNvPicPr>
          <p:nvPr/>
        </p:nvPicPr>
        <p:blipFill>
          <a:blip r:embed="rId3"/>
          <a:stretch>
            <a:fillRect/>
          </a:stretch>
        </p:blipFill>
        <p:spPr>
          <a:xfrm>
            <a:off x="304801" y="2057400"/>
            <a:ext cx="4093697" cy="2912823"/>
          </a:xfrm>
          <a:prstGeom prst="rect">
            <a:avLst/>
          </a:prstGeom>
        </p:spPr>
      </p:pic>
      <p:sp>
        <p:nvSpPr>
          <p:cNvPr id="8" name="Organigramme : Opération manuelle 7"/>
          <p:cNvSpPr/>
          <p:nvPr/>
        </p:nvSpPr>
        <p:spPr>
          <a:xfrm rot="14496114">
            <a:off x="1105740" y="3635456"/>
            <a:ext cx="482599" cy="724462"/>
          </a:xfrm>
          <a:prstGeom prst="flowChartManualOperation">
            <a:avLst/>
          </a:prstGeom>
          <a:solidFill>
            <a:srgbClr val="C00000">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à coins arrondis 8"/>
          <p:cNvSpPr/>
          <p:nvPr/>
        </p:nvSpPr>
        <p:spPr>
          <a:xfrm>
            <a:off x="4581524" y="3838575"/>
            <a:ext cx="7289029" cy="2169758"/>
          </a:xfrm>
          <a:prstGeom prst="roundRect">
            <a:avLst/>
          </a:prstGeom>
          <a:solidFill>
            <a:schemeClr val="accent4">
              <a:lumMod val="40000"/>
              <a:lumOff val="60000"/>
              <a:alpha val="6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Le recyclage va permettre de réduire nos déchets, de ne pas extraire de nouveaux matériaux et donc de réduire nos émissions GES</a:t>
            </a:r>
            <a:endParaRPr lang="en-GB" sz="2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7193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825486" y="1862548"/>
            <a:ext cx="8717302" cy="3959619"/>
          </a:xfrm>
          <a:prstGeom prst="rect">
            <a:avLst/>
          </a:prstGeom>
        </p:spPr>
      </p:pic>
      <p:sp>
        <p:nvSpPr>
          <p:cNvPr id="6" name="Rectangle 5"/>
          <p:cNvSpPr/>
          <p:nvPr/>
        </p:nvSpPr>
        <p:spPr>
          <a:xfrm>
            <a:off x="1486214" y="1702922"/>
            <a:ext cx="4688114" cy="856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2">
                    <a:lumMod val="75000"/>
                  </a:schemeClr>
                </a:solidFill>
              </a:rPr>
              <a:t>Opinion </a:t>
            </a:r>
            <a:r>
              <a:rPr lang="fr-FR" b="1" i="1" dirty="0" smtClean="0">
                <a:solidFill>
                  <a:schemeClr val="tx2">
                    <a:lumMod val="75000"/>
                  </a:schemeClr>
                </a:solidFill>
              </a:rPr>
              <a:t>(% des répondants)</a:t>
            </a:r>
            <a:endParaRPr lang="en-GB" b="1" i="1" dirty="0">
              <a:solidFill>
                <a:schemeClr val="tx2">
                  <a:lumMod val="75000"/>
                </a:schemeClr>
              </a:solidFill>
            </a:endParaRPr>
          </a:p>
        </p:txBody>
      </p:sp>
      <p:sp>
        <p:nvSpPr>
          <p:cNvPr id="7" name="Rectangle 6"/>
          <p:cNvSpPr/>
          <p:nvPr/>
        </p:nvSpPr>
        <p:spPr>
          <a:xfrm>
            <a:off x="6428328" y="1695665"/>
            <a:ext cx="4659085" cy="856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chemeClr val="tx2">
                    <a:lumMod val="75000"/>
                  </a:schemeClr>
                </a:solidFill>
              </a:rPr>
              <a:t>Faits (réduction en kg en CO2 par personne</a:t>
            </a:r>
            <a:endParaRPr lang="en-GB" sz="2000" b="1" dirty="0">
              <a:solidFill>
                <a:schemeClr val="tx2">
                  <a:lumMod val="75000"/>
                </a:schemeClr>
              </a:solidFill>
            </a:endParaRPr>
          </a:p>
        </p:txBody>
      </p:sp>
      <p:sp>
        <p:nvSpPr>
          <p:cNvPr id="8" name="Rectangle 7"/>
          <p:cNvSpPr/>
          <p:nvPr/>
        </p:nvSpPr>
        <p:spPr>
          <a:xfrm>
            <a:off x="6580728" y="1848065"/>
            <a:ext cx="4659085" cy="856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chemeClr val="tx2">
                    <a:lumMod val="75000"/>
                  </a:schemeClr>
                </a:solidFill>
              </a:rPr>
              <a:t>Faits : réduction en kg en CO2 par personne</a:t>
            </a:r>
            <a:endParaRPr lang="en-GB" sz="2000" b="1" dirty="0">
              <a:solidFill>
                <a:schemeClr val="tx2">
                  <a:lumMod val="75000"/>
                </a:schemeClr>
              </a:solidFill>
            </a:endParaRPr>
          </a:p>
        </p:txBody>
      </p:sp>
      <p:sp>
        <p:nvSpPr>
          <p:cNvPr id="10" name="Rectangle 9"/>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fr-FR" b="1" dirty="0">
                <a:solidFill>
                  <a:srgbClr val="E7E6E6">
                    <a:lumMod val="25000"/>
                  </a:srgbClr>
                </a:solidFill>
                <a:latin typeface="Tahoma" panose="020B0604030504040204" pitchFamily="34" charset="0"/>
                <a:ea typeface="Tahoma" panose="020B0604030504040204" pitchFamily="34" charset="0"/>
                <a:cs typeface="Tahoma" panose="020B0604030504040204" pitchFamily="34" charset="0"/>
              </a:rPr>
              <a:t>III. Les raisons de ces problèmes </a:t>
            </a:r>
          </a:p>
        </p:txBody>
      </p:sp>
      <p:sp>
        <p:nvSpPr>
          <p:cNvPr id="11" name="Rectangle 10"/>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a:latin typeface="Baskerville Old Face" panose="02020602080505020303" pitchFamily="18" charset="0"/>
              </a:rPr>
              <a:t>Individuel : une méconnaissance croissante du problème</a:t>
            </a:r>
            <a:endParaRPr lang="fr-FR" sz="2400" b="1" dirty="0">
              <a:latin typeface="Baskerville Old Face" panose="02020602080505020303" pitchFamily="18" charset="0"/>
            </a:endParaRPr>
          </a:p>
        </p:txBody>
      </p:sp>
      <p:sp>
        <p:nvSpPr>
          <p:cNvPr id="12" name="Rectangle à coins arrondis 11"/>
          <p:cNvSpPr/>
          <p:nvPr/>
        </p:nvSpPr>
        <p:spPr>
          <a:xfrm>
            <a:off x="1671145" y="2601306"/>
            <a:ext cx="8198069" cy="457200"/>
          </a:xfrm>
          <a:prstGeom prst="roundRect">
            <a:avLst/>
          </a:prstGeom>
          <a:solidFill>
            <a:srgbClr val="FFFF00">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à coins arrondis 12"/>
          <p:cNvSpPr/>
          <p:nvPr/>
        </p:nvSpPr>
        <p:spPr>
          <a:xfrm>
            <a:off x="1713186" y="3526216"/>
            <a:ext cx="8198069" cy="457200"/>
          </a:xfrm>
          <a:prstGeom prst="roundRect">
            <a:avLst/>
          </a:prstGeom>
          <a:solidFill>
            <a:srgbClr val="FFFF00">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ZoneTexte 13"/>
          <p:cNvSpPr txBox="1"/>
          <p:nvPr/>
        </p:nvSpPr>
        <p:spPr>
          <a:xfrm>
            <a:off x="3957150" y="6180083"/>
            <a:ext cx="4099034" cy="338554"/>
          </a:xfrm>
          <a:prstGeom prst="rect">
            <a:avLst/>
          </a:prstGeom>
          <a:noFill/>
        </p:spPr>
        <p:txBody>
          <a:bodyPr wrap="square" rtlCol="0">
            <a:spAutoFit/>
          </a:bodyPr>
          <a:lstStyle/>
          <a:p>
            <a:r>
              <a:rPr lang="fr-FR" sz="1600" i="1" dirty="0" smtClean="0">
                <a:solidFill>
                  <a:schemeClr val="tx2">
                    <a:lumMod val="75000"/>
                  </a:schemeClr>
                </a:solidFill>
              </a:rPr>
              <a:t>Source : </a:t>
            </a:r>
            <a:r>
              <a:rPr lang="fr-FR" sz="1600" i="1" dirty="0" err="1" smtClean="0">
                <a:solidFill>
                  <a:schemeClr val="tx2">
                    <a:lumMod val="75000"/>
                  </a:schemeClr>
                </a:solidFill>
              </a:rPr>
              <a:t>German</a:t>
            </a:r>
            <a:r>
              <a:rPr lang="fr-FR" sz="1600" i="1" dirty="0" smtClean="0">
                <a:solidFill>
                  <a:schemeClr val="tx2">
                    <a:lumMod val="75000"/>
                  </a:schemeClr>
                </a:solidFill>
              </a:rPr>
              <a:t> </a:t>
            </a:r>
            <a:r>
              <a:rPr lang="fr-FR" sz="1600" i="1" dirty="0" err="1" smtClean="0">
                <a:solidFill>
                  <a:schemeClr val="tx2">
                    <a:lumMod val="75000"/>
                  </a:schemeClr>
                </a:solidFill>
              </a:rPr>
              <a:t>Environment</a:t>
            </a:r>
            <a:r>
              <a:rPr lang="fr-FR" sz="1600" i="1" dirty="0" smtClean="0">
                <a:solidFill>
                  <a:schemeClr val="tx2">
                    <a:lumMod val="75000"/>
                  </a:schemeClr>
                </a:solidFill>
              </a:rPr>
              <a:t> Agency 2019</a:t>
            </a:r>
            <a:endParaRPr lang="en-GB" sz="1600" i="1" dirty="0">
              <a:solidFill>
                <a:schemeClr val="tx2">
                  <a:lumMod val="75000"/>
                </a:schemeClr>
              </a:solidFill>
            </a:endParaRPr>
          </a:p>
        </p:txBody>
      </p:sp>
      <p:sp>
        <p:nvSpPr>
          <p:cNvPr id="15" name="ZoneTexte 14"/>
          <p:cNvSpPr txBox="1"/>
          <p:nvPr/>
        </p:nvSpPr>
        <p:spPr>
          <a:xfrm>
            <a:off x="0" y="618798"/>
            <a:ext cx="12192000" cy="1015663"/>
          </a:xfrm>
          <a:prstGeom prst="rect">
            <a:avLst/>
          </a:prstGeom>
          <a:solidFill>
            <a:schemeClr val="accent1">
              <a:lumMod val="20000"/>
              <a:lumOff val="80000"/>
            </a:schemeClr>
          </a:solidFill>
        </p:spPr>
        <p:txBody>
          <a:bodyPr wrap="square" rtlCol="0">
            <a:spAutoFit/>
          </a:bodyPr>
          <a:lstStyle/>
          <a:p>
            <a:pPr algn="ctr">
              <a:lnSpc>
                <a:spcPct val="150000"/>
              </a:lnSpc>
            </a:pPr>
            <a:r>
              <a:rPr lang="fr-FR" sz="2000" dirty="0" smtClean="0">
                <a:latin typeface="Tahoma" panose="020B0604030504040204" pitchFamily="34" charset="0"/>
                <a:ea typeface="Tahoma" panose="020B0604030504040204" pitchFamily="34" charset="0"/>
                <a:cs typeface="Tahoma" panose="020B0604030504040204" pitchFamily="34" charset="0"/>
              </a:rPr>
              <a:t>Quelles sont les </a:t>
            </a:r>
            <a:r>
              <a:rPr lang="fr-FR" sz="2000" b="1" dirty="0" smtClean="0">
                <a:latin typeface="Tahoma" panose="020B0604030504040204" pitchFamily="34" charset="0"/>
                <a:ea typeface="Tahoma" panose="020B0604030504040204" pitchFamily="34" charset="0"/>
                <a:cs typeface="Tahoma" panose="020B0604030504040204" pitchFamily="34" charset="0"/>
              </a:rPr>
              <a:t>actions qui ont le plus fort impact de réduction de l’empreinte carbone </a:t>
            </a:r>
            <a:r>
              <a:rPr lang="fr-FR" sz="2000" dirty="0" smtClean="0">
                <a:latin typeface="Tahoma" panose="020B0604030504040204" pitchFamily="34" charset="0"/>
                <a:ea typeface="Tahoma" panose="020B0604030504040204" pitchFamily="34" charset="0"/>
                <a:cs typeface="Tahoma" panose="020B0604030504040204" pitchFamily="34" charset="0"/>
              </a:rPr>
              <a:t>au niveau individuel ?</a:t>
            </a:r>
            <a:endParaRPr lang="fr-FR"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7070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3044139" y="1647825"/>
            <a:ext cx="6831089" cy="3419475"/>
          </a:xfrm>
          <a:prstGeom prst="rect">
            <a:avLst/>
          </a:prstGeom>
        </p:spPr>
      </p:pic>
      <p:sp>
        <p:nvSpPr>
          <p:cNvPr id="6" name="Rectangle 5"/>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Et le recyclage alors ? </a:t>
            </a:r>
            <a:endParaRPr lang="fr-FR" sz="2400" b="1" dirty="0">
              <a:latin typeface="Baskerville Old Face" panose="02020602080505020303" pitchFamily="18" charset="0"/>
            </a:endParaRPr>
          </a:p>
        </p:txBody>
      </p:sp>
      <p:sp>
        <p:nvSpPr>
          <p:cNvPr id="7" name="ZoneTexte 6"/>
          <p:cNvSpPr txBox="1"/>
          <p:nvPr/>
        </p:nvSpPr>
        <p:spPr>
          <a:xfrm>
            <a:off x="3235324" y="765175"/>
            <a:ext cx="8147051" cy="5262979"/>
          </a:xfrm>
          <a:prstGeom prst="rect">
            <a:avLst/>
          </a:prstGeom>
          <a:noFill/>
        </p:spPr>
        <p:txBody>
          <a:bodyPr wrap="square" rtlCol="0">
            <a:spAutoFit/>
          </a:bodyPr>
          <a:lstStyle/>
          <a:p>
            <a:pPr marL="342900" indent="-342900">
              <a:lnSpc>
                <a:spcPct val="150000"/>
              </a:lnSpc>
              <a:buFont typeface="+mj-lt"/>
              <a:buAutoNum type="arabicPeriod"/>
            </a:pPr>
            <a:r>
              <a:rPr lang="fr-FR" sz="1600"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Dans un </a:t>
            </a:r>
            <a:r>
              <a:rPr lang="fr-FR" sz="16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monde pris par la croissance </a:t>
            </a:r>
            <a:r>
              <a:rPr lang="fr-FR" sz="1600"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le </a:t>
            </a:r>
            <a:r>
              <a:rPr lang="fr-FR" sz="16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recyclage ne couvrirait qu’une partie infime</a:t>
            </a:r>
            <a:r>
              <a:rPr lang="fr-FR" sz="1600"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de la construction des nouveaux équipements</a:t>
            </a:r>
          </a:p>
          <a:p>
            <a:pPr marL="342900" indent="-342900">
              <a:lnSpc>
                <a:spcPct val="150000"/>
              </a:lnSpc>
              <a:buFont typeface="+mj-lt"/>
              <a:buAutoNum type="arabicPeriod"/>
            </a:pPr>
            <a:endParaRPr lang="fr-FR" sz="1600"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nSpc>
                <a:spcPct val="150000"/>
              </a:lnSpc>
              <a:buFont typeface="+mj-lt"/>
              <a:buAutoNum type="arabicPeriod"/>
            </a:pPr>
            <a:endParaRPr lang="fr-FR" sz="16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nSpc>
                <a:spcPct val="150000"/>
              </a:lnSpc>
              <a:buFont typeface="+mj-lt"/>
              <a:buAutoNum type="arabicPeriod"/>
            </a:pPr>
            <a:endParaRPr lang="fr-FR" sz="1600"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nSpc>
                <a:spcPct val="150000"/>
              </a:lnSpc>
              <a:buFont typeface="+mj-lt"/>
              <a:buAutoNum type="arabicPeriod"/>
            </a:pPr>
            <a:endParaRPr lang="fr-FR" sz="1600"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nSpc>
                <a:spcPct val="150000"/>
              </a:lnSpc>
              <a:buFont typeface="+mj-lt"/>
              <a:buAutoNum type="arabicPeriod"/>
            </a:pPr>
            <a:endParaRPr lang="fr-FR" sz="16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nSpc>
                <a:spcPct val="150000"/>
              </a:lnSpc>
              <a:buFont typeface="+mj-lt"/>
              <a:buAutoNum type="arabicPeriod"/>
            </a:pPr>
            <a:endParaRPr lang="fr-FR" sz="1600"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nSpc>
                <a:spcPct val="150000"/>
              </a:lnSpc>
              <a:buFont typeface="+mj-lt"/>
              <a:buAutoNum type="arabicPeriod"/>
            </a:pPr>
            <a:endParaRPr lang="fr-FR" sz="1600"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nSpc>
                <a:spcPct val="150000"/>
              </a:lnSpc>
              <a:buFont typeface="+mj-lt"/>
              <a:buAutoNum type="arabicPeriod"/>
            </a:pPr>
            <a:endParaRPr lang="fr-FR" sz="16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nSpc>
                <a:spcPct val="150000"/>
              </a:lnSpc>
              <a:buFont typeface="+mj-lt"/>
              <a:buAutoNum type="arabicPeriod"/>
            </a:pPr>
            <a:endParaRPr lang="fr-FR" sz="1600"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nSpc>
                <a:spcPct val="150000"/>
              </a:lnSpc>
              <a:buFont typeface="+mj-lt"/>
              <a:buAutoNum type="arabicPeriod"/>
            </a:pPr>
            <a:endParaRPr lang="fr-FR" sz="16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nSpc>
                <a:spcPct val="150000"/>
              </a:lnSpc>
              <a:buFont typeface="+mj-lt"/>
              <a:buAutoNum type="arabicPeriod"/>
            </a:pPr>
            <a:endParaRPr lang="fr-FR" sz="16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nSpc>
                <a:spcPct val="150000"/>
              </a:lnSpc>
              <a:buFont typeface="+mj-lt"/>
              <a:buAutoNum type="arabicPeriod"/>
            </a:pPr>
            <a:r>
              <a:rPr lang="fr-FR" sz="1600"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Le </a:t>
            </a:r>
            <a:r>
              <a:rPr lang="fr-FR" sz="16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recyclage pourrait entraîner un effet rebond </a:t>
            </a:r>
            <a:r>
              <a:rPr lang="fr-FR" sz="1600"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gain d’efficacité</a:t>
            </a:r>
            <a:endParaRPr lang="en-GB" sz="16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 name="Image 2"/>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80976" y="2190749"/>
            <a:ext cx="1923072" cy="1914525"/>
          </a:xfrm>
          <a:prstGeom prst="rect">
            <a:avLst/>
          </a:prstGeom>
        </p:spPr>
      </p:pic>
      <p:sp>
        <p:nvSpPr>
          <p:cNvPr id="8" name="ZoneTexte 7"/>
          <p:cNvSpPr txBox="1"/>
          <p:nvPr/>
        </p:nvSpPr>
        <p:spPr>
          <a:xfrm>
            <a:off x="219075" y="3914775"/>
            <a:ext cx="1771650" cy="461665"/>
          </a:xfrm>
          <a:prstGeom prst="rect">
            <a:avLst/>
          </a:prstGeom>
          <a:noFill/>
        </p:spPr>
        <p:txBody>
          <a:bodyPr wrap="square" rtlCol="0">
            <a:spAutoFit/>
          </a:bodyPr>
          <a:lstStyle/>
          <a:p>
            <a:pPr algn="ctr"/>
            <a:r>
              <a:rPr lang="fr-FR" sz="24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Recyclage</a:t>
            </a:r>
            <a:endParaRPr lang="en-GB"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5" name="Image 4"/>
          <p:cNvPicPr>
            <a:picLocks noChangeAspect="1"/>
          </p:cNvPicPr>
          <p:nvPr/>
        </p:nvPicPr>
        <p:blipFill>
          <a:blip r:embed="rId5"/>
          <a:stretch>
            <a:fillRect/>
          </a:stretch>
        </p:blipFill>
        <p:spPr>
          <a:xfrm>
            <a:off x="10939462" y="676275"/>
            <a:ext cx="1109663" cy="1109663"/>
          </a:xfrm>
          <a:prstGeom prst="rect">
            <a:avLst/>
          </a:prstGeom>
        </p:spPr>
      </p:pic>
      <p:sp>
        <p:nvSpPr>
          <p:cNvPr id="10" name="Rectangle 9"/>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4243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Et le recyclage alors ? </a:t>
            </a:r>
            <a:endParaRPr lang="fr-FR" sz="2400" b="1" dirty="0">
              <a:latin typeface="Baskerville Old Face" panose="02020602080505020303" pitchFamily="18" charset="0"/>
            </a:endParaRPr>
          </a:p>
        </p:txBody>
      </p:sp>
      <p:pic>
        <p:nvPicPr>
          <p:cNvPr id="3" name="Image 2"/>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80976" y="2190749"/>
            <a:ext cx="1923072" cy="1914525"/>
          </a:xfrm>
          <a:prstGeom prst="rect">
            <a:avLst/>
          </a:prstGeom>
        </p:spPr>
      </p:pic>
      <p:sp>
        <p:nvSpPr>
          <p:cNvPr id="8" name="ZoneTexte 7"/>
          <p:cNvSpPr txBox="1"/>
          <p:nvPr/>
        </p:nvSpPr>
        <p:spPr>
          <a:xfrm>
            <a:off x="219075" y="3914775"/>
            <a:ext cx="1771650" cy="461665"/>
          </a:xfrm>
          <a:prstGeom prst="rect">
            <a:avLst/>
          </a:prstGeom>
          <a:noFill/>
        </p:spPr>
        <p:txBody>
          <a:bodyPr wrap="square" rtlCol="0">
            <a:spAutoFit/>
          </a:bodyPr>
          <a:lstStyle/>
          <a:p>
            <a:pPr algn="ctr"/>
            <a:r>
              <a:rPr lang="fr-FR" sz="24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Recyclage</a:t>
            </a:r>
            <a:endParaRPr lang="en-GB"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0" name="Image 9"/>
          <p:cNvPicPr>
            <a:picLocks noChangeAspect="1"/>
          </p:cNvPicPr>
          <p:nvPr/>
        </p:nvPicPr>
        <p:blipFill>
          <a:blip r:embed="rId4"/>
          <a:stretch>
            <a:fillRect/>
          </a:stretch>
        </p:blipFill>
        <p:spPr>
          <a:xfrm>
            <a:off x="2869403" y="1750981"/>
            <a:ext cx="5121871" cy="3828337"/>
          </a:xfrm>
          <a:prstGeom prst="rect">
            <a:avLst/>
          </a:prstGeom>
        </p:spPr>
      </p:pic>
      <p:sp>
        <p:nvSpPr>
          <p:cNvPr id="11" name="ZoneTexte 10"/>
          <p:cNvSpPr txBox="1"/>
          <p:nvPr/>
        </p:nvSpPr>
        <p:spPr>
          <a:xfrm>
            <a:off x="7859391" y="2044638"/>
            <a:ext cx="4089591" cy="338554"/>
          </a:xfrm>
          <a:prstGeom prst="rect">
            <a:avLst/>
          </a:prstGeom>
          <a:noFill/>
        </p:spPr>
        <p:txBody>
          <a:bodyPr wrap="square" rtlCol="0">
            <a:spAutoFit/>
          </a:bodyPr>
          <a:lstStyle/>
          <a:p>
            <a:pPr marL="285750" indent="-285750">
              <a:buFont typeface="Wingdings" panose="05000000000000000000" pitchFamily="2" charset="2"/>
              <a:buChar char="v"/>
            </a:pPr>
            <a:r>
              <a:rPr lang="fr-FR" sz="1600" smtClean="0">
                <a:latin typeface="Tahoma" panose="020B0604030504040204" pitchFamily="34" charset="0"/>
                <a:ea typeface="Tahoma" panose="020B0604030504040204" pitchFamily="34" charset="0"/>
                <a:cs typeface="Tahoma" panose="020B0604030504040204" pitchFamily="34" charset="0"/>
              </a:rPr>
              <a:t>La part du recyclage est assez faible</a:t>
            </a:r>
            <a:endParaRPr lang="en-GB" sz="1600">
              <a:latin typeface="Tahoma" panose="020B0604030504040204" pitchFamily="34" charset="0"/>
              <a:ea typeface="Tahoma" panose="020B0604030504040204" pitchFamily="34" charset="0"/>
              <a:cs typeface="Tahoma" panose="020B0604030504040204" pitchFamily="34" charset="0"/>
            </a:endParaRPr>
          </a:p>
        </p:txBody>
      </p:sp>
      <p:pic>
        <p:nvPicPr>
          <p:cNvPr id="12" name="Image 11"/>
          <p:cNvPicPr>
            <a:picLocks noChangeAspect="1"/>
          </p:cNvPicPr>
          <p:nvPr/>
        </p:nvPicPr>
        <p:blipFill>
          <a:blip r:embed="rId5"/>
          <a:stretch>
            <a:fillRect/>
          </a:stretch>
        </p:blipFill>
        <p:spPr>
          <a:xfrm>
            <a:off x="10790823" y="3167538"/>
            <a:ext cx="1401177" cy="874334"/>
          </a:xfrm>
          <a:prstGeom prst="rect">
            <a:avLst/>
          </a:prstGeom>
        </p:spPr>
      </p:pic>
      <p:pic>
        <p:nvPicPr>
          <p:cNvPr id="13" name="Image 12"/>
          <p:cNvPicPr>
            <a:picLocks noChangeAspect="1"/>
          </p:cNvPicPr>
          <p:nvPr/>
        </p:nvPicPr>
        <p:blipFill>
          <a:blip r:embed="rId6"/>
          <a:stretch>
            <a:fillRect/>
          </a:stretch>
        </p:blipFill>
        <p:spPr>
          <a:xfrm>
            <a:off x="10254038" y="5223268"/>
            <a:ext cx="1807749" cy="1109438"/>
          </a:xfrm>
          <a:prstGeom prst="rect">
            <a:avLst/>
          </a:prstGeom>
        </p:spPr>
      </p:pic>
      <p:sp>
        <p:nvSpPr>
          <p:cNvPr id="14" name="ZoneTexte 13"/>
          <p:cNvSpPr txBox="1"/>
          <p:nvPr/>
        </p:nvSpPr>
        <p:spPr>
          <a:xfrm>
            <a:off x="7883455" y="3081571"/>
            <a:ext cx="4089591" cy="338554"/>
          </a:xfrm>
          <a:prstGeom prst="rect">
            <a:avLst/>
          </a:prstGeom>
          <a:noFill/>
        </p:spPr>
        <p:txBody>
          <a:bodyPr wrap="square" rtlCol="0">
            <a:spAutoFit/>
          </a:bodyPr>
          <a:lstStyle/>
          <a:p>
            <a:pPr marL="285750" indent="-285750">
              <a:buFont typeface="Wingdings" panose="05000000000000000000" pitchFamily="2" charset="2"/>
              <a:buChar char="v"/>
            </a:pPr>
            <a:r>
              <a:rPr lang="fr-FR" sz="1600" smtClean="0">
                <a:latin typeface="Tahoma" panose="020B0604030504040204" pitchFamily="34" charset="0"/>
                <a:ea typeface="Tahoma" panose="020B0604030504040204" pitchFamily="34" charset="0"/>
                <a:cs typeface="Tahoma" panose="020B0604030504040204" pitchFamily="34" charset="0"/>
              </a:rPr>
              <a:t>Le recyclage est compliqué </a:t>
            </a:r>
            <a:endParaRPr lang="en-GB" sz="1600">
              <a:latin typeface="Tahoma" panose="020B0604030504040204" pitchFamily="34" charset="0"/>
              <a:ea typeface="Tahoma" panose="020B0604030504040204" pitchFamily="34" charset="0"/>
              <a:cs typeface="Tahoma" panose="020B0604030504040204" pitchFamily="34" charset="0"/>
            </a:endParaRPr>
          </a:p>
        </p:txBody>
      </p:sp>
      <p:sp>
        <p:nvSpPr>
          <p:cNvPr id="15" name="ZoneTexte 14"/>
          <p:cNvSpPr txBox="1"/>
          <p:nvPr/>
        </p:nvSpPr>
        <p:spPr>
          <a:xfrm>
            <a:off x="7923560" y="4237798"/>
            <a:ext cx="3545351" cy="830997"/>
          </a:xfrm>
          <a:prstGeom prst="rect">
            <a:avLst/>
          </a:prstGeom>
          <a:noFill/>
        </p:spPr>
        <p:txBody>
          <a:bodyPr wrap="square" rtlCol="0">
            <a:spAutoFit/>
          </a:bodyPr>
          <a:lstStyle/>
          <a:p>
            <a:pPr marL="285750" indent="-285750">
              <a:buFont typeface="Wingdings" panose="05000000000000000000" pitchFamily="2" charset="2"/>
              <a:buChar char="v"/>
            </a:pPr>
            <a:r>
              <a:rPr lang="fr-FR" sz="1600" dirty="0" smtClean="0">
                <a:latin typeface="Tahoma" panose="020B0604030504040204" pitchFamily="34" charset="0"/>
                <a:ea typeface="Tahoma" panose="020B0604030504040204" pitchFamily="34" charset="0"/>
                <a:cs typeface="Tahoma" panose="020B0604030504040204" pitchFamily="34" charset="0"/>
              </a:rPr>
              <a:t>Une partie des déchets du numériques partent dans des pays en développement</a:t>
            </a:r>
            <a:endParaRPr lang="en-GB" sz="1600" dirty="0">
              <a:latin typeface="Tahoma" panose="020B0604030504040204" pitchFamily="34" charset="0"/>
              <a:ea typeface="Tahoma" panose="020B0604030504040204" pitchFamily="34" charset="0"/>
              <a:cs typeface="Tahoma" panose="020B0604030504040204" pitchFamily="34" charset="0"/>
            </a:endParaRPr>
          </a:p>
        </p:txBody>
      </p:sp>
      <p:pic>
        <p:nvPicPr>
          <p:cNvPr id="16" name="Image 15"/>
          <p:cNvPicPr>
            <a:picLocks noChangeAspect="1"/>
          </p:cNvPicPr>
          <p:nvPr/>
        </p:nvPicPr>
        <p:blipFill rotWithShape="1">
          <a:blip r:embed="rId7"/>
          <a:srcRect b="10965"/>
          <a:stretch/>
        </p:blipFill>
        <p:spPr>
          <a:xfrm>
            <a:off x="2176956" y="2801569"/>
            <a:ext cx="1097721" cy="836578"/>
          </a:xfrm>
          <a:prstGeom prst="rect">
            <a:avLst/>
          </a:prstGeom>
        </p:spPr>
      </p:pic>
      <p:sp>
        <p:nvSpPr>
          <p:cNvPr id="17" name="Rectangle à coins arrondis 16"/>
          <p:cNvSpPr/>
          <p:nvPr/>
        </p:nvSpPr>
        <p:spPr>
          <a:xfrm>
            <a:off x="2480553" y="963037"/>
            <a:ext cx="9260732" cy="651753"/>
          </a:xfrm>
          <a:prstGeom prst="roundRect">
            <a:avLst/>
          </a:prstGeom>
          <a:solidFill>
            <a:schemeClr val="accent4">
              <a:lumMod val="40000"/>
              <a:lumOff val="60000"/>
              <a:alpha val="6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Exemple du recyclage des appareils électroniques</a:t>
            </a:r>
            <a:endParaRPr lang="en-GB" sz="2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angle 17"/>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73705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Et le recyclage alors ? </a:t>
            </a:r>
            <a:endParaRPr lang="fr-FR" sz="2400" b="1" dirty="0">
              <a:latin typeface="Baskerville Old Face" panose="02020602080505020303" pitchFamily="18" charset="0"/>
            </a:endParaRPr>
          </a:p>
        </p:txBody>
      </p:sp>
      <p:pic>
        <p:nvPicPr>
          <p:cNvPr id="13" name="Image 12"/>
          <p:cNvPicPr/>
          <p:nvPr/>
        </p:nvPicPr>
        <p:blipFill rotWithShape="1">
          <a:blip r:embed="rId2"/>
          <a:srcRect l="259" t="103"/>
          <a:stretch/>
        </p:blipFill>
        <p:spPr>
          <a:xfrm>
            <a:off x="4202350" y="1945532"/>
            <a:ext cx="5700408" cy="3151761"/>
          </a:xfrm>
          <a:prstGeom prst="rect">
            <a:avLst/>
          </a:prstGeom>
        </p:spPr>
      </p:pic>
      <p:pic>
        <p:nvPicPr>
          <p:cNvPr id="11" name="Image 10"/>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021" t="12642" r="13771" b="18388"/>
          <a:stretch/>
        </p:blipFill>
        <p:spPr>
          <a:xfrm>
            <a:off x="8044776" y="1656587"/>
            <a:ext cx="755446" cy="775327"/>
          </a:xfrm>
          <a:prstGeom prst="rect">
            <a:avLst/>
          </a:prstGeom>
        </p:spPr>
      </p:pic>
      <p:pic>
        <p:nvPicPr>
          <p:cNvPr id="14" name="Image 13"/>
          <p:cNvPicPr>
            <a:picLocks noChangeAspect="1"/>
          </p:cNvPicPr>
          <p:nvPr/>
        </p:nvPicPr>
        <p:blipFill rotWithShape="1">
          <a:blip r:embed="rId3">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15021" t="12642" r="13771" b="18388"/>
          <a:stretch/>
        </p:blipFill>
        <p:spPr>
          <a:xfrm>
            <a:off x="619327" y="2655734"/>
            <a:ext cx="1228929" cy="1261270"/>
          </a:xfrm>
          <a:prstGeom prst="rect">
            <a:avLst/>
          </a:prstGeom>
        </p:spPr>
      </p:pic>
      <p:sp>
        <p:nvSpPr>
          <p:cNvPr id="15" name="ZoneTexte 14"/>
          <p:cNvSpPr txBox="1"/>
          <p:nvPr/>
        </p:nvSpPr>
        <p:spPr>
          <a:xfrm>
            <a:off x="219075" y="3914775"/>
            <a:ext cx="2047470" cy="830997"/>
          </a:xfrm>
          <a:prstGeom prst="rect">
            <a:avLst/>
          </a:prstGeom>
          <a:noFill/>
        </p:spPr>
        <p:txBody>
          <a:bodyPr wrap="square" rtlCol="0">
            <a:spAutoFit/>
          </a:bodyPr>
          <a:lstStyle/>
          <a:p>
            <a:pPr algn="ctr"/>
            <a:r>
              <a:rPr lang="fr-FR" sz="24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Focalisation CO2</a:t>
            </a:r>
            <a:endParaRPr lang="en-GB"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6" name="Rectangle à coins arrondis 15"/>
          <p:cNvSpPr/>
          <p:nvPr/>
        </p:nvSpPr>
        <p:spPr>
          <a:xfrm>
            <a:off x="2178996" y="5301574"/>
            <a:ext cx="9854119" cy="1225686"/>
          </a:xfrm>
          <a:prstGeom prst="roundRect">
            <a:avLst/>
          </a:prstGeom>
          <a:solidFill>
            <a:schemeClr val="accent4">
              <a:lumMod val="40000"/>
              <a:lumOff val="60000"/>
              <a:alpha val="6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La croissance verte, associée à la logique de découplage, repose sur la réduction des émissions de CO2 </a:t>
            </a:r>
            <a:endParaRPr lang="en-GB" sz="2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7" name="Image 16"/>
          <p:cNvPicPr>
            <a:picLocks noChangeAspect="1"/>
          </p:cNvPicPr>
          <p:nvPr/>
        </p:nvPicPr>
        <p:blipFill>
          <a:blip r:embed="rId4"/>
          <a:stretch>
            <a:fillRect/>
          </a:stretch>
        </p:blipFill>
        <p:spPr>
          <a:xfrm>
            <a:off x="5661497" y="625906"/>
            <a:ext cx="2986392" cy="1383675"/>
          </a:xfrm>
          <a:prstGeom prst="rect">
            <a:avLst/>
          </a:prstGeom>
        </p:spPr>
      </p:pic>
      <p:sp>
        <p:nvSpPr>
          <p:cNvPr id="10" name="Rectangle 9"/>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3510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Et le recyclage alors ? </a:t>
            </a:r>
            <a:endParaRPr lang="fr-FR" sz="2400" b="1" dirty="0">
              <a:latin typeface="Baskerville Old Face" panose="02020602080505020303" pitchFamily="18" charset="0"/>
            </a:endParaRPr>
          </a:p>
        </p:txBody>
      </p:sp>
      <p:pic>
        <p:nvPicPr>
          <p:cNvPr id="14" name="Image 13"/>
          <p:cNvPicPr>
            <a:picLocks noChangeAspect="1"/>
          </p:cNvPicPr>
          <p:nvPr/>
        </p:nvPicPr>
        <p:blipFill rotWithShape="1">
          <a:blip r:embed="rId2">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15021" t="12642" r="13771" b="18388"/>
          <a:stretch/>
        </p:blipFill>
        <p:spPr>
          <a:xfrm>
            <a:off x="619327" y="2655734"/>
            <a:ext cx="1228929" cy="1261270"/>
          </a:xfrm>
          <a:prstGeom prst="rect">
            <a:avLst/>
          </a:prstGeom>
        </p:spPr>
      </p:pic>
      <p:sp>
        <p:nvSpPr>
          <p:cNvPr id="15" name="ZoneTexte 14"/>
          <p:cNvSpPr txBox="1"/>
          <p:nvPr/>
        </p:nvSpPr>
        <p:spPr>
          <a:xfrm>
            <a:off x="219075" y="3914775"/>
            <a:ext cx="2047470" cy="830997"/>
          </a:xfrm>
          <a:prstGeom prst="rect">
            <a:avLst/>
          </a:prstGeom>
          <a:noFill/>
        </p:spPr>
        <p:txBody>
          <a:bodyPr wrap="square" rtlCol="0">
            <a:spAutoFit/>
          </a:bodyPr>
          <a:lstStyle/>
          <a:p>
            <a:pPr algn="ctr"/>
            <a:r>
              <a:rPr lang="fr-FR" sz="24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Focalisation CO2</a:t>
            </a:r>
            <a:endParaRPr lang="en-GB"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0" name="Image 9"/>
          <p:cNvPicPr>
            <a:picLocks noChangeAspect="1"/>
          </p:cNvPicPr>
          <p:nvPr/>
        </p:nvPicPr>
        <p:blipFill>
          <a:blip r:embed="rId3">
            <a:clrChange>
              <a:clrFrom>
                <a:srgbClr val="FFFFFF"/>
              </a:clrFrom>
              <a:clrTo>
                <a:srgbClr val="FFFFFF">
                  <a:alpha val="0"/>
                </a:srgbClr>
              </a:clrTo>
            </a:clrChange>
          </a:blip>
          <a:stretch>
            <a:fillRect/>
          </a:stretch>
        </p:blipFill>
        <p:spPr>
          <a:xfrm>
            <a:off x="3324731" y="921008"/>
            <a:ext cx="2081213" cy="1384953"/>
          </a:xfrm>
          <a:prstGeom prst="rect">
            <a:avLst/>
          </a:prstGeom>
        </p:spPr>
      </p:pic>
      <p:pic>
        <p:nvPicPr>
          <p:cNvPr id="18" name="Image 17"/>
          <p:cNvPicPr>
            <a:picLocks noChangeAspect="1"/>
          </p:cNvPicPr>
          <p:nvPr/>
        </p:nvPicPr>
        <p:blipFill>
          <a:blip r:embed="rId4">
            <a:clrChange>
              <a:clrFrom>
                <a:srgbClr val="FFFFFF"/>
              </a:clrFrom>
              <a:clrTo>
                <a:srgbClr val="FFFFFF">
                  <a:alpha val="0"/>
                </a:srgbClr>
              </a:clrTo>
            </a:clrChange>
          </a:blip>
          <a:stretch>
            <a:fillRect/>
          </a:stretch>
        </p:blipFill>
        <p:spPr>
          <a:xfrm>
            <a:off x="5166098" y="979250"/>
            <a:ext cx="1001238" cy="1001238"/>
          </a:xfrm>
          <a:prstGeom prst="rect">
            <a:avLst/>
          </a:prstGeom>
        </p:spPr>
      </p:pic>
      <p:pic>
        <p:nvPicPr>
          <p:cNvPr id="2" name="Image 1"/>
          <p:cNvPicPr>
            <a:picLocks noChangeAspect="1"/>
          </p:cNvPicPr>
          <p:nvPr/>
        </p:nvPicPr>
        <p:blipFill>
          <a:blip r:embed="rId5"/>
          <a:stretch>
            <a:fillRect/>
          </a:stretch>
        </p:blipFill>
        <p:spPr>
          <a:xfrm>
            <a:off x="9358313" y="668501"/>
            <a:ext cx="2198148" cy="1462768"/>
          </a:xfrm>
          <a:prstGeom prst="rect">
            <a:avLst/>
          </a:prstGeom>
        </p:spPr>
      </p:pic>
      <p:sp>
        <p:nvSpPr>
          <p:cNvPr id="19" name="Flèche droite rayée 18"/>
          <p:cNvSpPr/>
          <p:nvPr/>
        </p:nvSpPr>
        <p:spPr>
          <a:xfrm>
            <a:off x="6926295" y="1250408"/>
            <a:ext cx="1590675" cy="733425"/>
          </a:xfrm>
          <a:prstGeom prst="striped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à coins arrondis 19"/>
          <p:cNvSpPr/>
          <p:nvPr/>
        </p:nvSpPr>
        <p:spPr>
          <a:xfrm>
            <a:off x="2548648" y="2311331"/>
            <a:ext cx="9513650" cy="1025256"/>
          </a:xfrm>
          <a:prstGeom prst="roundRect">
            <a:avLst/>
          </a:prstGeom>
          <a:solidFill>
            <a:schemeClr val="accent1">
              <a:lumMod val="40000"/>
              <a:lumOff val="60000"/>
              <a:alpha val="6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Remplacer les voitures thermiques par des voitures électriques peut favoriser la diminution des émissions de CO2</a:t>
            </a:r>
            <a:endParaRPr lang="en-GB"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1" name="Image 20"/>
          <p:cNvPicPr>
            <a:picLocks noChangeAspect="1"/>
          </p:cNvPicPr>
          <p:nvPr/>
        </p:nvPicPr>
        <p:blipFill>
          <a:blip r:embed="rId6"/>
          <a:stretch>
            <a:fillRect/>
          </a:stretch>
        </p:blipFill>
        <p:spPr>
          <a:xfrm>
            <a:off x="4310674" y="3362326"/>
            <a:ext cx="5472612" cy="3176784"/>
          </a:xfrm>
          <a:prstGeom prst="rect">
            <a:avLst/>
          </a:prstGeom>
        </p:spPr>
      </p:pic>
      <p:pic>
        <p:nvPicPr>
          <p:cNvPr id="22" name="Image 21"/>
          <p:cNvPicPr>
            <a:picLocks noChangeAspect="1"/>
          </p:cNvPicPr>
          <p:nvPr/>
        </p:nvPicPr>
        <p:blipFill>
          <a:blip r:embed="rId7"/>
          <a:stretch>
            <a:fillRect/>
          </a:stretch>
        </p:blipFill>
        <p:spPr>
          <a:xfrm>
            <a:off x="9462727" y="5883350"/>
            <a:ext cx="877510" cy="609227"/>
          </a:xfrm>
          <a:prstGeom prst="rect">
            <a:avLst/>
          </a:prstGeom>
        </p:spPr>
      </p:pic>
      <p:pic>
        <p:nvPicPr>
          <p:cNvPr id="13" name="Image 12"/>
          <p:cNvPicPr>
            <a:picLocks noChangeAspect="1"/>
          </p:cNvPicPr>
          <p:nvPr/>
        </p:nvPicPr>
        <p:blipFill>
          <a:blip r:embed="rId8">
            <a:clrChange>
              <a:clrFrom>
                <a:srgbClr val="FFFFFF"/>
              </a:clrFrom>
              <a:clrTo>
                <a:srgbClr val="FFFFFF">
                  <a:alpha val="0"/>
                </a:srgbClr>
              </a:clrTo>
            </a:clrChange>
            <a:duotone>
              <a:schemeClr val="accent2">
                <a:shade val="45000"/>
                <a:satMod val="135000"/>
              </a:schemeClr>
              <a:prstClr val="white"/>
            </a:duotone>
          </a:blip>
          <a:stretch>
            <a:fillRect/>
          </a:stretch>
        </p:blipFill>
        <p:spPr>
          <a:xfrm>
            <a:off x="9330765" y="3226324"/>
            <a:ext cx="2861235" cy="2323585"/>
          </a:xfrm>
          <a:prstGeom prst="rect">
            <a:avLst/>
          </a:prstGeom>
        </p:spPr>
      </p:pic>
      <p:sp>
        <p:nvSpPr>
          <p:cNvPr id="16" name="Rectangle 1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 name="Image 2"/>
          <p:cNvPicPr>
            <a:picLocks noChangeAspect="1"/>
          </p:cNvPicPr>
          <p:nvPr/>
        </p:nvPicPr>
        <p:blipFill>
          <a:blip r:embed="rId9">
            <a:clrChange>
              <a:clrFrom>
                <a:srgbClr val="FFFFFF"/>
              </a:clrFrom>
              <a:clrTo>
                <a:srgbClr val="FFFFFF">
                  <a:alpha val="0"/>
                </a:srgbClr>
              </a:clrTo>
            </a:clrChange>
          </a:blip>
          <a:stretch>
            <a:fillRect/>
          </a:stretch>
        </p:blipFill>
        <p:spPr>
          <a:xfrm>
            <a:off x="8872538" y="4890627"/>
            <a:ext cx="757238" cy="567197"/>
          </a:xfrm>
          <a:prstGeom prst="rect">
            <a:avLst/>
          </a:prstGeom>
        </p:spPr>
      </p:pic>
      <p:pic>
        <p:nvPicPr>
          <p:cNvPr id="4" name="Image 3"/>
          <p:cNvPicPr>
            <a:picLocks noChangeAspect="1"/>
          </p:cNvPicPr>
          <p:nvPr/>
        </p:nvPicPr>
        <p:blipFill>
          <a:blip r:embed="rId10">
            <a:clrChange>
              <a:clrFrom>
                <a:srgbClr val="FFFFFF"/>
              </a:clrFrom>
              <a:clrTo>
                <a:srgbClr val="FFFFFF">
                  <a:alpha val="0"/>
                </a:srgbClr>
              </a:clrTo>
            </a:clrChange>
          </a:blip>
          <a:stretch>
            <a:fillRect/>
          </a:stretch>
        </p:blipFill>
        <p:spPr>
          <a:xfrm>
            <a:off x="9153525" y="3820300"/>
            <a:ext cx="685800" cy="518337"/>
          </a:xfrm>
          <a:prstGeom prst="rect">
            <a:avLst/>
          </a:prstGeom>
        </p:spPr>
      </p:pic>
    </p:spTree>
    <p:extLst>
      <p:ext uri="{BB962C8B-B14F-4D97-AF65-F5344CB8AC3E}">
        <p14:creationId xmlns:p14="http://schemas.microsoft.com/office/powerpoint/2010/main" val="141979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Et le recyclage alors ? </a:t>
            </a:r>
            <a:endParaRPr lang="fr-FR" sz="2400" b="1" dirty="0">
              <a:latin typeface="Baskerville Old Face" panose="02020602080505020303" pitchFamily="18" charset="0"/>
            </a:endParaRPr>
          </a:p>
        </p:txBody>
      </p:sp>
      <p:pic>
        <p:nvPicPr>
          <p:cNvPr id="14" name="Image 13"/>
          <p:cNvPicPr>
            <a:picLocks noChangeAspect="1"/>
          </p:cNvPicPr>
          <p:nvPr/>
        </p:nvPicPr>
        <p:blipFill rotWithShape="1">
          <a:blip r:embed="rId2">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15021" t="12642" r="13771" b="18388"/>
          <a:stretch/>
        </p:blipFill>
        <p:spPr>
          <a:xfrm>
            <a:off x="619327" y="2655734"/>
            <a:ext cx="1228929" cy="1261270"/>
          </a:xfrm>
          <a:prstGeom prst="rect">
            <a:avLst/>
          </a:prstGeom>
        </p:spPr>
      </p:pic>
      <p:sp>
        <p:nvSpPr>
          <p:cNvPr id="15" name="ZoneTexte 14"/>
          <p:cNvSpPr txBox="1"/>
          <p:nvPr/>
        </p:nvSpPr>
        <p:spPr>
          <a:xfrm>
            <a:off x="219075" y="3914775"/>
            <a:ext cx="2047470" cy="830997"/>
          </a:xfrm>
          <a:prstGeom prst="rect">
            <a:avLst/>
          </a:prstGeom>
          <a:noFill/>
        </p:spPr>
        <p:txBody>
          <a:bodyPr wrap="square" rtlCol="0">
            <a:spAutoFit/>
          </a:bodyPr>
          <a:lstStyle/>
          <a:p>
            <a:pPr algn="ctr"/>
            <a:r>
              <a:rPr lang="fr-FR" sz="24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Focalisation CO2</a:t>
            </a:r>
            <a:endParaRPr lang="en-GB"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0" name="Image 9"/>
          <p:cNvPicPr>
            <a:picLocks noChangeAspect="1"/>
          </p:cNvPicPr>
          <p:nvPr/>
        </p:nvPicPr>
        <p:blipFill>
          <a:blip r:embed="rId3">
            <a:clrChange>
              <a:clrFrom>
                <a:srgbClr val="FFFFFF"/>
              </a:clrFrom>
              <a:clrTo>
                <a:srgbClr val="FFFFFF">
                  <a:alpha val="0"/>
                </a:srgbClr>
              </a:clrTo>
            </a:clrChange>
          </a:blip>
          <a:stretch>
            <a:fillRect/>
          </a:stretch>
        </p:blipFill>
        <p:spPr>
          <a:xfrm>
            <a:off x="3324731" y="921008"/>
            <a:ext cx="2081213" cy="1384953"/>
          </a:xfrm>
          <a:prstGeom prst="rect">
            <a:avLst/>
          </a:prstGeom>
        </p:spPr>
      </p:pic>
      <p:pic>
        <p:nvPicPr>
          <p:cNvPr id="18" name="Image 17"/>
          <p:cNvPicPr>
            <a:picLocks noChangeAspect="1"/>
          </p:cNvPicPr>
          <p:nvPr/>
        </p:nvPicPr>
        <p:blipFill>
          <a:blip r:embed="rId4">
            <a:clrChange>
              <a:clrFrom>
                <a:srgbClr val="FFFFFF"/>
              </a:clrFrom>
              <a:clrTo>
                <a:srgbClr val="FFFFFF">
                  <a:alpha val="0"/>
                </a:srgbClr>
              </a:clrTo>
            </a:clrChange>
          </a:blip>
          <a:stretch>
            <a:fillRect/>
          </a:stretch>
        </p:blipFill>
        <p:spPr>
          <a:xfrm>
            <a:off x="5166098" y="979250"/>
            <a:ext cx="1001238" cy="1001238"/>
          </a:xfrm>
          <a:prstGeom prst="rect">
            <a:avLst/>
          </a:prstGeom>
        </p:spPr>
      </p:pic>
      <p:pic>
        <p:nvPicPr>
          <p:cNvPr id="2" name="Image 1"/>
          <p:cNvPicPr>
            <a:picLocks noChangeAspect="1"/>
          </p:cNvPicPr>
          <p:nvPr/>
        </p:nvPicPr>
        <p:blipFill>
          <a:blip r:embed="rId5"/>
          <a:stretch>
            <a:fillRect/>
          </a:stretch>
        </p:blipFill>
        <p:spPr>
          <a:xfrm>
            <a:off x="9358313" y="668501"/>
            <a:ext cx="2198148" cy="1462768"/>
          </a:xfrm>
          <a:prstGeom prst="rect">
            <a:avLst/>
          </a:prstGeom>
        </p:spPr>
      </p:pic>
      <p:sp>
        <p:nvSpPr>
          <p:cNvPr id="19" name="Flèche droite rayée 18"/>
          <p:cNvSpPr/>
          <p:nvPr/>
        </p:nvSpPr>
        <p:spPr>
          <a:xfrm>
            <a:off x="6926295" y="1250408"/>
            <a:ext cx="1590675" cy="733425"/>
          </a:xfrm>
          <a:prstGeom prst="striped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à coins arrondis 19"/>
          <p:cNvSpPr/>
          <p:nvPr/>
        </p:nvSpPr>
        <p:spPr>
          <a:xfrm>
            <a:off x="2548648" y="2311331"/>
            <a:ext cx="9513650" cy="1025256"/>
          </a:xfrm>
          <a:prstGeom prst="roundRect">
            <a:avLst/>
          </a:prstGeom>
          <a:solidFill>
            <a:schemeClr val="accent1">
              <a:lumMod val="40000"/>
              <a:lumOff val="60000"/>
              <a:alpha val="6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Remplacer les voitures thermiques par des voitures électriques peut favoriser la diminution des émissions de CO2 </a:t>
            </a:r>
            <a:endParaRPr lang="en-GB"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 name="Image 2"/>
          <p:cNvPicPr>
            <a:picLocks noChangeAspect="1"/>
          </p:cNvPicPr>
          <p:nvPr/>
        </p:nvPicPr>
        <p:blipFill>
          <a:blip r:embed="rId6"/>
          <a:stretch>
            <a:fillRect/>
          </a:stretch>
        </p:blipFill>
        <p:spPr>
          <a:xfrm>
            <a:off x="7387887" y="3560323"/>
            <a:ext cx="3507465" cy="2628033"/>
          </a:xfrm>
          <a:prstGeom prst="rect">
            <a:avLst/>
          </a:prstGeom>
        </p:spPr>
      </p:pic>
      <p:pic>
        <p:nvPicPr>
          <p:cNvPr id="4" name="Image 3"/>
          <p:cNvPicPr>
            <a:picLocks noChangeAspect="1"/>
          </p:cNvPicPr>
          <p:nvPr/>
        </p:nvPicPr>
        <p:blipFill>
          <a:blip r:embed="rId7"/>
          <a:stretch>
            <a:fillRect/>
          </a:stretch>
        </p:blipFill>
        <p:spPr>
          <a:xfrm>
            <a:off x="3406501" y="3329426"/>
            <a:ext cx="3198580" cy="2131506"/>
          </a:xfrm>
          <a:prstGeom prst="rect">
            <a:avLst/>
          </a:prstGeom>
        </p:spPr>
      </p:pic>
      <p:sp>
        <p:nvSpPr>
          <p:cNvPr id="16" name="Rectangle à coins arrondis 15"/>
          <p:cNvSpPr/>
          <p:nvPr/>
        </p:nvSpPr>
        <p:spPr>
          <a:xfrm>
            <a:off x="2383278" y="5437762"/>
            <a:ext cx="4679004" cy="872246"/>
          </a:xfrm>
          <a:prstGeom prst="roundRect">
            <a:avLst/>
          </a:prstGeom>
          <a:solidFill>
            <a:srgbClr val="C00000">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latin typeface="Tahoma" panose="020B0604030504040204" pitchFamily="34" charset="0"/>
                <a:ea typeface="Tahoma" panose="020B0604030504040204" pitchFamily="34" charset="0"/>
                <a:cs typeface="Tahoma" panose="020B0604030504040204" pitchFamily="34" charset="0"/>
              </a:rPr>
              <a:t>Ne prend pas en considération les impacts environnementaux et de santé humaine : mines</a:t>
            </a:r>
            <a:endParaRPr lang="en-GB"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3954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Et le recyclage alors ? </a:t>
            </a:r>
            <a:endParaRPr lang="fr-FR" sz="2400" b="1" dirty="0">
              <a:latin typeface="Baskerville Old Face" panose="02020602080505020303" pitchFamily="18" charset="0"/>
            </a:endParaRPr>
          </a:p>
        </p:txBody>
      </p:sp>
      <p:pic>
        <p:nvPicPr>
          <p:cNvPr id="14" name="Image 13"/>
          <p:cNvPicPr>
            <a:picLocks noChangeAspect="1"/>
          </p:cNvPicPr>
          <p:nvPr/>
        </p:nvPicPr>
        <p:blipFill rotWithShape="1">
          <a:blip r:embed="rId2">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15021" t="12642" r="13771" b="18388"/>
          <a:stretch/>
        </p:blipFill>
        <p:spPr>
          <a:xfrm>
            <a:off x="619327" y="2655734"/>
            <a:ext cx="1228929" cy="1261270"/>
          </a:xfrm>
          <a:prstGeom prst="rect">
            <a:avLst/>
          </a:prstGeom>
        </p:spPr>
      </p:pic>
      <p:sp>
        <p:nvSpPr>
          <p:cNvPr id="15" name="ZoneTexte 14"/>
          <p:cNvSpPr txBox="1"/>
          <p:nvPr/>
        </p:nvSpPr>
        <p:spPr>
          <a:xfrm>
            <a:off x="219075" y="3914775"/>
            <a:ext cx="2047470" cy="830997"/>
          </a:xfrm>
          <a:prstGeom prst="rect">
            <a:avLst/>
          </a:prstGeom>
          <a:noFill/>
        </p:spPr>
        <p:txBody>
          <a:bodyPr wrap="square" rtlCol="0">
            <a:spAutoFit/>
          </a:bodyPr>
          <a:lstStyle/>
          <a:p>
            <a:pPr algn="ctr"/>
            <a:r>
              <a:rPr lang="fr-FR" sz="24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Focalisation CO2</a:t>
            </a:r>
            <a:endParaRPr lang="en-GB"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0" name="Image 9"/>
          <p:cNvPicPr>
            <a:picLocks noChangeAspect="1"/>
          </p:cNvPicPr>
          <p:nvPr/>
        </p:nvPicPr>
        <p:blipFill>
          <a:blip r:embed="rId3">
            <a:clrChange>
              <a:clrFrom>
                <a:srgbClr val="FFFFFF"/>
              </a:clrFrom>
              <a:clrTo>
                <a:srgbClr val="FFFFFF">
                  <a:alpha val="0"/>
                </a:srgbClr>
              </a:clrTo>
            </a:clrChange>
          </a:blip>
          <a:stretch>
            <a:fillRect/>
          </a:stretch>
        </p:blipFill>
        <p:spPr>
          <a:xfrm>
            <a:off x="3324731" y="921008"/>
            <a:ext cx="2081213" cy="1384953"/>
          </a:xfrm>
          <a:prstGeom prst="rect">
            <a:avLst/>
          </a:prstGeom>
        </p:spPr>
      </p:pic>
      <p:pic>
        <p:nvPicPr>
          <p:cNvPr id="18" name="Image 17"/>
          <p:cNvPicPr>
            <a:picLocks noChangeAspect="1"/>
          </p:cNvPicPr>
          <p:nvPr/>
        </p:nvPicPr>
        <p:blipFill>
          <a:blip r:embed="rId4">
            <a:clrChange>
              <a:clrFrom>
                <a:srgbClr val="FFFFFF"/>
              </a:clrFrom>
              <a:clrTo>
                <a:srgbClr val="FFFFFF">
                  <a:alpha val="0"/>
                </a:srgbClr>
              </a:clrTo>
            </a:clrChange>
          </a:blip>
          <a:stretch>
            <a:fillRect/>
          </a:stretch>
        </p:blipFill>
        <p:spPr>
          <a:xfrm>
            <a:off x="5166098" y="979250"/>
            <a:ext cx="1001238" cy="1001238"/>
          </a:xfrm>
          <a:prstGeom prst="rect">
            <a:avLst/>
          </a:prstGeom>
        </p:spPr>
      </p:pic>
      <p:pic>
        <p:nvPicPr>
          <p:cNvPr id="2" name="Image 1"/>
          <p:cNvPicPr>
            <a:picLocks noChangeAspect="1"/>
          </p:cNvPicPr>
          <p:nvPr/>
        </p:nvPicPr>
        <p:blipFill>
          <a:blip r:embed="rId5"/>
          <a:stretch>
            <a:fillRect/>
          </a:stretch>
        </p:blipFill>
        <p:spPr>
          <a:xfrm>
            <a:off x="9358313" y="668501"/>
            <a:ext cx="2198148" cy="1462768"/>
          </a:xfrm>
          <a:prstGeom prst="rect">
            <a:avLst/>
          </a:prstGeom>
        </p:spPr>
      </p:pic>
      <p:sp>
        <p:nvSpPr>
          <p:cNvPr id="19" name="Flèche droite rayée 18"/>
          <p:cNvSpPr/>
          <p:nvPr/>
        </p:nvSpPr>
        <p:spPr>
          <a:xfrm>
            <a:off x="6926295" y="1250408"/>
            <a:ext cx="1590675" cy="733425"/>
          </a:xfrm>
          <a:prstGeom prst="striped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à coins arrondis 19"/>
          <p:cNvSpPr/>
          <p:nvPr/>
        </p:nvSpPr>
        <p:spPr>
          <a:xfrm>
            <a:off x="2548648" y="2311331"/>
            <a:ext cx="9513650" cy="1025256"/>
          </a:xfrm>
          <a:prstGeom prst="roundRect">
            <a:avLst/>
          </a:prstGeom>
          <a:solidFill>
            <a:schemeClr val="accent1">
              <a:lumMod val="40000"/>
              <a:lumOff val="60000"/>
              <a:alpha val="6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Remplacer les voitures thermiques par des voitures électriques peut favoriser la diminution des émissions de CO2 </a:t>
            </a:r>
            <a:endParaRPr lang="en-GB"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5" name="Image 4"/>
          <p:cNvPicPr>
            <a:picLocks noChangeAspect="1"/>
          </p:cNvPicPr>
          <p:nvPr/>
        </p:nvPicPr>
        <p:blipFill rotWithShape="1">
          <a:blip r:embed="rId6"/>
          <a:srcRect r="7249"/>
          <a:stretch/>
        </p:blipFill>
        <p:spPr>
          <a:xfrm>
            <a:off x="3794985" y="3686782"/>
            <a:ext cx="3692935" cy="25742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Rectangle à coins arrondis 15"/>
          <p:cNvSpPr/>
          <p:nvPr/>
        </p:nvSpPr>
        <p:spPr>
          <a:xfrm>
            <a:off x="7730249" y="4523361"/>
            <a:ext cx="3962399" cy="872246"/>
          </a:xfrm>
          <a:prstGeom prst="roundRect">
            <a:avLst/>
          </a:prstGeom>
          <a:solidFill>
            <a:srgbClr val="C00000">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latin typeface="Tahoma" panose="020B0604030504040204" pitchFamily="34" charset="0"/>
                <a:ea typeface="Tahoma" panose="020B0604030504040204" pitchFamily="34" charset="0"/>
                <a:cs typeface="Tahoma" panose="020B0604030504040204" pitchFamily="34" charset="0"/>
              </a:rPr>
              <a:t>Toujours une crise de la biodiversité</a:t>
            </a:r>
            <a:endParaRPr lang="en-GB"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12"/>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28151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développement durable : passages du rapport </a:t>
            </a:r>
            <a:r>
              <a:rPr lang="fr-FR" sz="2400" b="1" dirty="0" err="1" smtClean="0">
                <a:latin typeface="Baskerville Old Face" panose="02020602080505020303" pitchFamily="18" charset="0"/>
              </a:rPr>
              <a:t>Brutland</a:t>
            </a:r>
            <a:endParaRPr lang="fr-FR" sz="2400" b="1" dirty="0">
              <a:latin typeface="Baskerville Old Face" panose="02020602080505020303" pitchFamily="18" charset="0"/>
            </a:endParaRPr>
          </a:p>
        </p:txBody>
      </p:sp>
      <p:sp>
        <p:nvSpPr>
          <p:cNvPr id="3" name="ZoneTexte 2"/>
          <p:cNvSpPr txBox="1"/>
          <p:nvPr/>
        </p:nvSpPr>
        <p:spPr>
          <a:xfrm>
            <a:off x="-9728" y="2806413"/>
            <a:ext cx="12192000" cy="1754326"/>
          </a:xfrm>
          <a:prstGeom prst="rect">
            <a:avLst/>
          </a:prstGeom>
          <a:solidFill>
            <a:schemeClr val="accent1">
              <a:lumMod val="20000"/>
              <a:lumOff val="80000"/>
            </a:schemeClr>
          </a:solidFill>
        </p:spPr>
        <p:txBody>
          <a:bodyPr wrap="square" rtlCol="0">
            <a:spAutoFit/>
          </a:bodyPr>
          <a:lstStyle/>
          <a:p>
            <a:pPr>
              <a:lnSpc>
                <a:spcPct val="200000"/>
              </a:lnSpc>
            </a:pPr>
            <a:r>
              <a:rPr lang="fr-FR"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Il est essentiel de </a:t>
            </a:r>
            <a:r>
              <a:rPr lang="fr-FR"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revitaliser la croissance économique </a:t>
            </a:r>
            <a:r>
              <a:rPr lang="fr-FR"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mondiale si l’on veut que de vastes secteurs du monde en développement échappent à des catastrophes économiques, sociales et écologiques. Concrètement, cela implique une accélération de la croissance économique aussi bien dans les pays industrialisés qu’en développement ……. »</a:t>
            </a:r>
          </a:p>
        </p:txBody>
      </p:sp>
      <p:pic>
        <p:nvPicPr>
          <p:cNvPr id="5" name="Image 4"/>
          <p:cNvPicPr>
            <a:picLocks noChangeAspect="1"/>
          </p:cNvPicPr>
          <p:nvPr/>
        </p:nvPicPr>
        <p:blipFill>
          <a:blip r:embed="rId2"/>
          <a:stretch>
            <a:fillRect/>
          </a:stretch>
        </p:blipFill>
        <p:spPr>
          <a:xfrm>
            <a:off x="4414040" y="4857382"/>
            <a:ext cx="2521781" cy="1325969"/>
          </a:xfrm>
          <a:prstGeom prst="rect">
            <a:avLst/>
          </a:prstGeom>
        </p:spPr>
      </p:pic>
      <p:pic>
        <p:nvPicPr>
          <p:cNvPr id="6" name="Image 5"/>
          <p:cNvPicPr>
            <a:picLocks noChangeAspect="1"/>
          </p:cNvPicPr>
          <p:nvPr/>
        </p:nvPicPr>
        <p:blipFill>
          <a:blip r:embed="rId3"/>
          <a:stretch>
            <a:fillRect/>
          </a:stretch>
        </p:blipFill>
        <p:spPr>
          <a:xfrm>
            <a:off x="5162845" y="634075"/>
            <a:ext cx="1300158" cy="2041032"/>
          </a:xfrm>
          <a:prstGeom prst="rect">
            <a:avLst/>
          </a:prstGeom>
        </p:spPr>
      </p:pic>
      <p:pic>
        <p:nvPicPr>
          <p:cNvPr id="7" name="Image 6"/>
          <p:cNvPicPr>
            <a:picLocks noChangeAspect="1"/>
          </p:cNvPicPr>
          <p:nvPr/>
        </p:nvPicPr>
        <p:blipFill rotWithShape="1">
          <a:blip r:embed="rId4"/>
          <a:srcRect l="13405" t="24213" r="15617" b="24724"/>
          <a:stretch/>
        </p:blipFill>
        <p:spPr>
          <a:xfrm>
            <a:off x="6634264" y="735593"/>
            <a:ext cx="992221" cy="713828"/>
          </a:xfrm>
          <a:prstGeom prst="rect">
            <a:avLst/>
          </a:prstGeom>
        </p:spPr>
      </p:pic>
      <p:sp>
        <p:nvSpPr>
          <p:cNvPr id="9" name="Rectangle 8"/>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43525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développement durable : passages du rapport </a:t>
            </a:r>
            <a:r>
              <a:rPr lang="fr-FR" sz="2400" b="1" dirty="0" err="1" smtClean="0">
                <a:latin typeface="Baskerville Old Face" panose="02020602080505020303" pitchFamily="18" charset="0"/>
              </a:rPr>
              <a:t>Brutland</a:t>
            </a:r>
            <a:endParaRPr lang="fr-FR" sz="2400" b="1" dirty="0">
              <a:latin typeface="Baskerville Old Face" panose="02020602080505020303" pitchFamily="18" charset="0"/>
            </a:endParaRPr>
          </a:p>
        </p:txBody>
      </p:sp>
      <p:sp>
        <p:nvSpPr>
          <p:cNvPr id="3" name="ZoneTexte 2"/>
          <p:cNvSpPr txBox="1"/>
          <p:nvPr/>
        </p:nvSpPr>
        <p:spPr>
          <a:xfrm>
            <a:off x="0" y="2822557"/>
            <a:ext cx="12192000" cy="2217274"/>
          </a:xfrm>
          <a:prstGeom prst="rect">
            <a:avLst/>
          </a:prstGeom>
          <a:solidFill>
            <a:schemeClr val="accent1">
              <a:lumMod val="20000"/>
              <a:lumOff val="80000"/>
            </a:schemeClr>
          </a:solidFill>
        </p:spPr>
        <p:txBody>
          <a:bodyPr wrap="square" rtlCol="0">
            <a:spAutoFit/>
          </a:bodyPr>
          <a:lstStyle/>
          <a:p>
            <a:pPr algn="ctr">
              <a:lnSpc>
                <a:spcPct val="200000"/>
              </a:lnSpc>
            </a:pPr>
            <a:r>
              <a:rPr lang="fr-FR" dirty="0" smtClean="0">
                <a:latin typeface="Tahoma" panose="020B0604030504040204" pitchFamily="34" charset="0"/>
                <a:ea typeface="Tahoma" panose="020B0604030504040204" pitchFamily="34" charset="0"/>
                <a:cs typeface="Tahoma" panose="020B0604030504040204" pitchFamily="34" charset="0"/>
              </a:rPr>
              <a:t>« </a:t>
            </a:r>
            <a:r>
              <a:rPr lang="fr-FR" i="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sur le </a:t>
            </a:r>
            <a:r>
              <a:rPr lang="fr-FR" b="1" i="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plan démographique ou celui de l’exploitation des ressources</a:t>
            </a:r>
            <a:r>
              <a:rPr lang="fr-FR" i="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fr-FR" b="1" i="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il n’existe pas de limite fixe dont le dépassement signifierait la catastrophe </a:t>
            </a:r>
            <a:r>
              <a:rPr lang="fr-FR" b="1" i="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écologique</a:t>
            </a:r>
            <a:r>
              <a:rPr lang="fr-FR" i="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Qu’il s’agisse de l’énergie, des matières premières, de l’eau, du sol, ces limites ne sont pas les mêmes. […]. </a:t>
            </a:r>
            <a:r>
              <a:rPr lang="fr-FR" b="1" i="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L’amélioration des connaissances et des techniques peut permettre de consolider </a:t>
            </a:r>
            <a:r>
              <a:rPr lang="fr-FR" i="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la base de ressources »</a:t>
            </a:r>
            <a:endParaRPr lang="fr-FR" i="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6" name="Image 5"/>
          <p:cNvPicPr>
            <a:picLocks noChangeAspect="1"/>
          </p:cNvPicPr>
          <p:nvPr/>
        </p:nvPicPr>
        <p:blipFill rotWithShape="1">
          <a:blip r:embed="rId2"/>
          <a:srcRect b="50203"/>
          <a:stretch/>
        </p:blipFill>
        <p:spPr>
          <a:xfrm>
            <a:off x="4990288" y="5044422"/>
            <a:ext cx="1654061" cy="1337672"/>
          </a:xfrm>
          <a:prstGeom prst="rect">
            <a:avLst/>
          </a:prstGeom>
        </p:spPr>
      </p:pic>
      <p:pic>
        <p:nvPicPr>
          <p:cNvPr id="9" name="Image 8"/>
          <p:cNvPicPr>
            <a:picLocks noChangeAspect="1"/>
          </p:cNvPicPr>
          <p:nvPr/>
        </p:nvPicPr>
        <p:blipFill>
          <a:blip r:embed="rId3"/>
          <a:stretch>
            <a:fillRect/>
          </a:stretch>
        </p:blipFill>
        <p:spPr>
          <a:xfrm>
            <a:off x="5162845" y="634075"/>
            <a:ext cx="1300158" cy="2041032"/>
          </a:xfrm>
          <a:prstGeom prst="rect">
            <a:avLst/>
          </a:prstGeom>
        </p:spPr>
      </p:pic>
      <p:pic>
        <p:nvPicPr>
          <p:cNvPr id="10" name="Image 9"/>
          <p:cNvPicPr>
            <a:picLocks noChangeAspect="1"/>
          </p:cNvPicPr>
          <p:nvPr/>
        </p:nvPicPr>
        <p:blipFill rotWithShape="1">
          <a:blip r:embed="rId4"/>
          <a:srcRect l="13405" t="24213" r="15617" b="24724"/>
          <a:stretch/>
        </p:blipFill>
        <p:spPr>
          <a:xfrm>
            <a:off x="6634264" y="735593"/>
            <a:ext cx="992221" cy="713828"/>
          </a:xfrm>
          <a:prstGeom prst="rect">
            <a:avLst/>
          </a:prstGeom>
        </p:spPr>
      </p:pic>
      <p:sp>
        <p:nvSpPr>
          <p:cNvPr id="11" name="Rectangle 10"/>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3242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Pourquoi le concept de développement durable a si bien marché ? </a:t>
            </a:r>
            <a:endParaRPr lang="fr-FR" sz="2400" b="1" dirty="0">
              <a:latin typeface="Baskerville Old Face" panose="02020602080505020303" pitchFamily="18" charset="0"/>
            </a:endParaRPr>
          </a:p>
        </p:txBody>
      </p:sp>
      <p:sp>
        <p:nvSpPr>
          <p:cNvPr id="2" name="ZoneTexte 1"/>
          <p:cNvSpPr txBox="1"/>
          <p:nvPr/>
        </p:nvSpPr>
        <p:spPr>
          <a:xfrm>
            <a:off x="0" y="4748465"/>
            <a:ext cx="12191999" cy="1200329"/>
          </a:xfrm>
          <a:prstGeom prst="rect">
            <a:avLst/>
          </a:prstGeom>
          <a:solidFill>
            <a:schemeClr val="accent1">
              <a:lumMod val="20000"/>
              <a:lumOff val="80000"/>
            </a:schemeClr>
          </a:solidFill>
        </p:spPr>
        <p:txBody>
          <a:bodyPr wrap="square" rtlCol="0">
            <a:spAutoFit/>
          </a:bodyPr>
          <a:lstStyle/>
          <a:p>
            <a:pPr algn="ctr">
              <a:lnSpc>
                <a:spcPct val="150000"/>
              </a:lnSpc>
            </a:pPr>
            <a:r>
              <a:rPr lang="fr-FR"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Le développement durable a été crée et pensé pour être compatible avec la </a:t>
            </a:r>
            <a:r>
              <a:rPr lang="fr-FR"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logique de croissance </a:t>
            </a:r>
            <a:r>
              <a:rPr lang="fr-FR" sz="2400" b="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et de </a:t>
            </a:r>
            <a:r>
              <a:rPr lang="fr-FR"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marchandisation de l’environnement </a:t>
            </a:r>
            <a:endParaRPr lang="en-GB" sz="24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5" name="Image 4"/>
          <p:cNvPicPr>
            <a:picLocks noChangeAspect="1"/>
          </p:cNvPicPr>
          <p:nvPr/>
        </p:nvPicPr>
        <p:blipFill>
          <a:blip r:embed="rId2"/>
          <a:stretch>
            <a:fillRect/>
          </a:stretch>
        </p:blipFill>
        <p:spPr>
          <a:xfrm>
            <a:off x="3341769" y="673769"/>
            <a:ext cx="5581893" cy="4186420"/>
          </a:xfrm>
          <a:prstGeom prst="rect">
            <a:avLst/>
          </a:prstGeom>
          <a:ln>
            <a:noFill/>
          </a:ln>
          <a:effectLst>
            <a:softEdge rad="112500"/>
          </a:effectLst>
        </p:spPr>
      </p:pic>
      <p:sp>
        <p:nvSpPr>
          <p:cNvPr id="7" name="ZoneTexte 6"/>
          <p:cNvSpPr txBox="1"/>
          <p:nvPr/>
        </p:nvSpPr>
        <p:spPr>
          <a:xfrm>
            <a:off x="3485774" y="647677"/>
            <a:ext cx="5422232" cy="1107996"/>
          </a:xfrm>
          <a:prstGeom prst="rect">
            <a:avLst/>
          </a:prstGeom>
          <a:noFill/>
        </p:spPr>
        <p:txBody>
          <a:bodyPr wrap="square" rtlCol="0">
            <a:spAutoFit/>
          </a:bodyPr>
          <a:lstStyle/>
          <a:p>
            <a:pPr algn="ctr"/>
            <a:r>
              <a:rPr lang="fr-FR" sz="6600" b="1" dirty="0" smtClean="0">
                <a:solidFill>
                  <a:schemeClr val="accent4">
                    <a:lumMod val="75000"/>
                  </a:schemeClr>
                </a:solidFill>
              </a:rPr>
              <a:t>Compatibilité</a:t>
            </a:r>
            <a:endParaRPr lang="en-GB" sz="6600" b="1" dirty="0">
              <a:solidFill>
                <a:schemeClr val="accent4">
                  <a:lumMod val="75000"/>
                </a:schemeClr>
              </a:solidFill>
            </a:endParaRPr>
          </a:p>
        </p:txBody>
      </p:sp>
      <p:sp>
        <p:nvSpPr>
          <p:cNvPr id="9" name="Rectangle 8"/>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00377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développement durable</a:t>
            </a:r>
            <a:endParaRPr lang="fr-FR" sz="2400" b="1" dirty="0">
              <a:latin typeface="Baskerville Old Face" panose="02020602080505020303" pitchFamily="18" charset="0"/>
            </a:endParaRPr>
          </a:p>
        </p:txBody>
      </p:sp>
      <p:sp>
        <p:nvSpPr>
          <p:cNvPr id="10" name="ZoneTexte 9"/>
          <p:cNvSpPr txBox="1"/>
          <p:nvPr/>
        </p:nvSpPr>
        <p:spPr>
          <a:xfrm>
            <a:off x="7198468" y="5455486"/>
            <a:ext cx="4857345" cy="866904"/>
          </a:xfrm>
          <a:prstGeom prst="rect">
            <a:avLst/>
          </a:prstGeom>
          <a:noFill/>
        </p:spPr>
        <p:txBody>
          <a:bodyPr wrap="square" rtlCol="0">
            <a:spAutoFit/>
          </a:bodyPr>
          <a:lstStyle/>
          <a:p>
            <a:pPr algn="ctr">
              <a:lnSpc>
                <a:spcPct val="150000"/>
              </a:lnSpc>
            </a:pPr>
            <a:r>
              <a:rPr lang="fr-FR" b="1" dirty="0" smtClean="0">
                <a:latin typeface="Tahoma" panose="020B0604030504040204" pitchFamily="34" charset="0"/>
                <a:ea typeface="Tahoma" panose="020B0604030504040204" pitchFamily="34" charset="0"/>
                <a:cs typeface="Tahoma" panose="020B0604030504040204" pitchFamily="34" charset="0"/>
              </a:rPr>
              <a:t>N’a pas permit de</a:t>
            </a:r>
            <a:r>
              <a:rPr lang="fr-FR" dirty="0" smtClean="0">
                <a:latin typeface="Tahoma" panose="020B0604030504040204" pitchFamily="34" charset="0"/>
                <a:ea typeface="Tahoma" panose="020B0604030504040204" pitchFamily="34" charset="0"/>
                <a:cs typeface="Tahoma" panose="020B0604030504040204" pitchFamily="34" charset="0"/>
              </a:rPr>
              <a:t> </a:t>
            </a:r>
            <a:r>
              <a:rPr lang="fr-FR" b="1" dirty="0" smtClean="0">
                <a:latin typeface="Tahoma" panose="020B0604030504040204" pitchFamily="34" charset="0"/>
                <a:ea typeface="Tahoma" panose="020B0604030504040204" pitchFamily="34" charset="0"/>
                <a:cs typeface="Tahoma" panose="020B0604030504040204" pitchFamily="34" charset="0"/>
              </a:rPr>
              <a:t>régler / diminuer le problème climatique  </a:t>
            </a:r>
          </a:p>
        </p:txBody>
      </p:sp>
      <p:pic>
        <p:nvPicPr>
          <p:cNvPr id="3" name="Imag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67710" y="453856"/>
            <a:ext cx="1760706" cy="1760706"/>
          </a:xfrm>
          <a:prstGeom prst="rect">
            <a:avLst/>
          </a:prstGeom>
        </p:spPr>
      </p:pic>
      <p:sp>
        <p:nvSpPr>
          <p:cNvPr id="4" name="Rectangle 3"/>
          <p:cNvSpPr/>
          <p:nvPr/>
        </p:nvSpPr>
        <p:spPr>
          <a:xfrm>
            <a:off x="466928" y="1968856"/>
            <a:ext cx="4795737" cy="507831"/>
          </a:xfrm>
          <a:prstGeom prst="rect">
            <a:avLst/>
          </a:prstGeom>
        </p:spPr>
        <p:txBody>
          <a:bodyPr wrap="square">
            <a:spAutoFit/>
          </a:bodyPr>
          <a:lstStyle/>
          <a:p>
            <a:pPr algn="ctr">
              <a:lnSpc>
                <a:spcPct val="150000"/>
              </a:lnSpc>
            </a:pPr>
            <a:r>
              <a:rPr lang="fr-FR" b="1" dirty="0">
                <a:latin typeface="Tahoma" panose="020B0604030504040204" pitchFamily="34" charset="0"/>
                <a:ea typeface="Tahoma" panose="020B0604030504040204" pitchFamily="34" charset="0"/>
                <a:cs typeface="Tahoma" panose="020B0604030504040204" pitchFamily="34" charset="0"/>
              </a:rPr>
              <a:t>Confiance excessive dans la technologie</a:t>
            </a:r>
          </a:p>
        </p:txBody>
      </p:sp>
      <p:pic>
        <p:nvPicPr>
          <p:cNvPr id="5" name="Image 4"/>
          <p:cNvPicPr>
            <a:picLocks noChangeAspect="1"/>
          </p:cNvPicPr>
          <p:nvPr/>
        </p:nvPicPr>
        <p:blipFill>
          <a:blip r:embed="rId3"/>
          <a:stretch>
            <a:fillRect/>
          </a:stretch>
        </p:blipFill>
        <p:spPr>
          <a:xfrm>
            <a:off x="1857325" y="3306856"/>
            <a:ext cx="1848914" cy="1840697"/>
          </a:xfrm>
          <a:prstGeom prst="rect">
            <a:avLst/>
          </a:prstGeom>
        </p:spPr>
      </p:pic>
      <p:sp>
        <p:nvSpPr>
          <p:cNvPr id="9" name="Rectangle 8"/>
          <p:cNvSpPr/>
          <p:nvPr/>
        </p:nvSpPr>
        <p:spPr>
          <a:xfrm>
            <a:off x="107006" y="5236671"/>
            <a:ext cx="5476671" cy="1154162"/>
          </a:xfrm>
          <a:prstGeom prst="rect">
            <a:avLst/>
          </a:prstGeom>
        </p:spPr>
        <p:txBody>
          <a:bodyPr wrap="square">
            <a:spAutoFit/>
          </a:bodyPr>
          <a:lstStyle/>
          <a:p>
            <a:pPr algn="ctr">
              <a:lnSpc>
                <a:spcPct val="150000"/>
              </a:lnSpc>
            </a:pPr>
            <a:r>
              <a:rPr lang="fr-FR" b="1" dirty="0">
                <a:latin typeface="Tahoma" panose="020B0604030504040204" pitchFamily="34" charset="0"/>
                <a:ea typeface="Tahoma" panose="020B0604030504040204" pitchFamily="34" charset="0"/>
                <a:cs typeface="Tahoma" panose="020B0604030504040204" pitchFamily="34" charset="0"/>
              </a:rPr>
              <a:t>S’affranchit des contraintes </a:t>
            </a:r>
            <a:r>
              <a:rPr lang="fr-FR" b="1" dirty="0" smtClean="0">
                <a:latin typeface="Tahoma" panose="020B0604030504040204" pitchFamily="34" charset="0"/>
                <a:ea typeface="Tahoma" panose="020B0604030504040204" pitchFamily="34" charset="0"/>
                <a:cs typeface="Tahoma" panose="020B0604030504040204" pitchFamily="34" charset="0"/>
              </a:rPr>
              <a:t>écologiques</a:t>
            </a:r>
          </a:p>
          <a:p>
            <a:pPr algn="ctr">
              <a:lnSpc>
                <a:spcPct val="150000"/>
              </a:lnSpc>
            </a:pPr>
            <a:r>
              <a:rPr lang="fr-FR" sz="1600" dirty="0" smtClean="0">
                <a:latin typeface="Tahoma" panose="020B0604030504040204" pitchFamily="34" charset="0"/>
                <a:ea typeface="Tahoma" panose="020B0604030504040204" pitchFamily="34" charset="0"/>
                <a:cs typeface="Tahoma" panose="020B0604030504040204" pitchFamily="34" charset="0"/>
              </a:rPr>
              <a:t> </a:t>
            </a:r>
            <a:r>
              <a:rPr lang="fr-FR" sz="1200" i="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sur le plan </a:t>
            </a:r>
            <a:r>
              <a:rPr lang="fr-FR" sz="1200" i="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de l’exploitation </a:t>
            </a:r>
            <a:r>
              <a:rPr lang="fr-FR" sz="1200" i="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des ressources, il n’existe pas de limite fixe dont le dépassement signifierait la catastrophe écologique »</a:t>
            </a:r>
          </a:p>
        </p:txBody>
      </p:sp>
      <p:sp>
        <p:nvSpPr>
          <p:cNvPr id="12" name="Rectangle 11"/>
          <p:cNvSpPr/>
          <p:nvPr/>
        </p:nvSpPr>
        <p:spPr>
          <a:xfrm>
            <a:off x="7013643" y="2020284"/>
            <a:ext cx="4786009" cy="866904"/>
          </a:xfrm>
          <a:prstGeom prst="rect">
            <a:avLst/>
          </a:prstGeom>
        </p:spPr>
        <p:txBody>
          <a:bodyPr wrap="square">
            <a:spAutoFit/>
          </a:bodyPr>
          <a:lstStyle/>
          <a:p>
            <a:pPr algn="ctr">
              <a:lnSpc>
                <a:spcPct val="150000"/>
              </a:lnSpc>
            </a:pPr>
            <a:r>
              <a:rPr lang="fr-FR" b="1" dirty="0">
                <a:latin typeface="Tahoma" panose="020B0604030504040204" pitchFamily="34" charset="0"/>
                <a:ea typeface="Tahoma" panose="020B0604030504040204" pitchFamily="34" charset="0"/>
                <a:cs typeface="Tahoma" panose="020B0604030504040204" pitchFamily="34" charset="0"/>
              </a:rPr>
              <a:t>Amène en aucun cas à reconsidérer l’idée de croissance </a:t>
            </a:r>
            <a:endParaRPr lang="fr-FR" b="1" dirty="0" smtClean="0">
              <a:latin typeface="Tahoma" panose="020B0604030504040204" pitchFamily="34" charset="0"/>
              <a:ea typeface="Tahoma" panose="020B0604030504040204" pitchFamily="34" charset="0"/>
              <a:cs typeface="Tahoma" panose="020B0604030504040204" pitchFamily="34" charset="0"/>
            </a:endParaRPr>
          </a:p>
        </p:txBody>
      </p:sp>
      <p:pic>
        <p:nvPicPr>
          <p:cNvPr id="13" name="Image 12"/>
          <p:cNvPicPr>
            <a:picLocks noChangeAspect="1"/>
          </p:cNvPicPr>
          <p:nvPr/>
        </p:nvPicPr>
        <p:blipFill>
          <a:blip r:embed="rId4"/>
          <a:stretch>
            <a:fillRect/>
          </a:stretch>
        </p:blipFill>
        <p:spPr>
          <a:xfrm>
            <a:off x="8139734" y="577211"/>
            <a:ext cx="2521781" cy="1325969"/>
          </a:xfrm>
          <a:prstGeom prst="rect">
            <a:avLst/>
          </a:prstGeom>
        </p:spPr>
      </p:pic>
      <p:pic>
        <p:nvPicPr>
          <p:cNvPr id="14" name="Image 13"/>
          <p:cNvPicPr>
            <a:picLocks noChangeAspect="1"/>
          </p:cNvPicPr>
          <p:nvPr/>
        </p:nvPicPr>
        <p:blipFill>
          <a:blip r:embed="rId5"/>
          <a:stretch>
            <a:fillRect/>
          </a:stretch>
        </p:blipFill>
        <p:spPr>
          <a:xfrm>
            <a:off x="8346332" y="3617660"/>
            <a:ext cx="2616741" cy="15881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Rectangle à coins arrondis 14"/>
          <p:cNvSpPr/>
          <p:nvPr/>
        </p:nvSpPr>
        <p:spPr>
          <a:xfrm>
            <a:off x="4581728" y="3249040"/>
            <a:ext cx="3239310" cy="1177046"/>
          </a:xfrm>
          <a:prstGeom prst="roundRect">
            <a:avLst/>
          </a:prstGeom>
          <a:solidFill>
            <a:schemeClr val="accent6">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Tahoma" panose="020B0604030504040204" pitchFamily="34" charset="0"/>
                <a:ea typeface="Tahoma" panose="020B0604030504040204" pitchFamily="34" charset="0"/>
                <a:cs typeface="Tahoma" panose="020B0604030504040204" pitchFamily="34" charset="0"/>
              </a:rPr>
              <a:t>Développement durable / croissance verte</a:t>
            </a:r>
            <a:endParaRPr lang="en-GB" sz="2800" dirty="0">
              <a:latin typeface="Tahoma" panose="020B0604030504040204" pitchFamily="34" charset="0"/>
              <a:ea typeface="Tahoma" panose="020B0604030504040204" pitchFamily="34" charset="0"/>
              <a:cs typeface="Tahoma" panose="020B0604030504040204" pitchFamily="34" charset="0"/>
            </a:endParaRPr>
          </a:p>
        </p:txBody>
      </p:sp>
      <p:sp>
        <p:nvSpPr>
          <p:cNvPr id="16" name="Rectangle 1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4531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9"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Baskerville Old Face" panose="02020602080505020303" pitchFamily="18" charset="0"/>
              </a:rPr>
              <a:t>Individuel : une méconnaissance croissante du </a:t>
            </a:r>
            <a:r>
              <a:rPr lang="fr-FR" sz="2400" b="1" dirty="0" smtClean="0">
                <a:latin typeface="Baskerville Old Face" panose="02020602080505020303" pitchFamily="18" charset="0"/>
              </a:rPr>
              <a:t>problème</a:t>
            </a:r>
            <a:endParaRPr lang="fr-FR" sz="2400" b="1" dirty="0">
              <a:latin typeface="Baskerville Old Face" panose="02020602080505020303" pitchFamily="18" charset="0"/>
            </a:endParaRPr>
          </a:p>
        </p:txBody>
      </p:sp>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fr-FR" b="1" dirty="0">
                <a:solidFill>
                  <a:srgbClr val="E7E6E6">
                    <a:lumMod val="25000"/>
                  </a:srgbClr>
                </a:solidFill>
                <a:latin typeface="Tahoma" panose="020B0604030504040204" pitchFamily="34" charset="0"/>
                <a:ea typeface="Tahoma" panose="020B0604030504040204" pitchFamily="34" charset="0"/>
                <a:cs typeface="Tahoma" panose="020B0604030504040204" pitchFamily="34" charset="0"/>
              </a:rPr>
              <a:t>III. Les raisons de ces problèmes </a:t>
            </a:r>
          </a:p>
        </p:txBody>
      </p:sp>
      <p:pic>
        <p:nvPicPr>
          <p:cNvPr id="7" name="Image 6"/>
          <p:cNvPicPr>
            <a:picLocks noChangeAspect="1"/>
          </p:cNvPicPr>
          <p:nvPr/>
        </p:nvPicPr>
        <p:blipFill>
          <a:blip r:embed="rId2"/>
          <a:stretch>
            <a:fillRect/>
          </a:stretch>
        </p:blipFill>
        <p:spPr>
          <a:xfrm>
            <a:off x="3025120" y="703386"/>
            <a:ext cx="9166880" cy="5487864"/>
          </a:xfrm>
          <a:prstGeom prst="rect">
            <a:avLst/>
          </a:prstGeom>
        </p:spPr>
      </p:pic>
      <p:pic>
        <p:nvPicPr>
          <p:cNvPr id="8" name="Image 7"/>
          <p:cNvPicPr>
            <a:picLocks noChangeAspect="1"/>
          </p:cNvPicPr>
          <p:nvPr/>
        </p:nvPicPr>
        <p:blipFill>
          <a:blip r:embed="rId3">
            <a:clrChange>
              <a:clrFrom>
                <a:srgbClr val="FEFEFF"/>
              </a:clrFrom>
              <a:clrTo>
                <a:srgbClr val="FEFEFF">
                  <a:alpha val="0"/>
                </a:srgbClr>
              </a:clrTo>
            </a:clrChange>
          </a:blip>
          <a:stretch>
            <a:fillRect/>
          </a:stretch>
        </p:blipFill>
        <p:spPr>
          <a:xfrm>
            <a:off x="1263482" y="4514635"/>
            <a:ext cx="677860" cy="2013346"/>
          </a:xfrm>
          <a:prstGeom prst="rect">
            <a:avLst/>
          </a:prstGeom>
        </p:spPr>
      </p:pic>
      <p:sp>
        <p:nvSpPr>
          <p:cNvPr id="9" name="Rectangle à coins arrondis 8"/>
          <p:cNvSpPr/>
          <p:nvPr/>
        </p:nvSpPr>
        <p:spPr>
          <a:xfrm>
            <a:off x="42204" y="584906"/>
            <a:ext cx="2895600" cy="3695700"/>
          </a:xfrm>
          <a:prstGeom prst="wedgeRoundRectCallout">
            <a:avLst>
              <a:gd name="adj1" fmla="val -7477"/>
              <a:gd name="adj2" fmla="val 67016"/>
              <a:gd name="adj3" fmla="val 1666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900" b="1" dirty="0" smtClean="0">
                <a:solidFill>
                  <a:schemeClr val="accent3">
                    <a:lumMod val="50000"/>
                  </a:schemeClr>
                </a:solidFill>
              </a:rPr>
              <a:t>Bon ok, cette année j’ai roulé 110 000km en voiture, j’ai pris 4 fois l’avion, je mange encore de la viande tous les jours</a:t>
            </a:r>
          </a:p>
          <a:p>
            <a:pPr algn="ctr"/>
            <a:r>
              <a:rPr lang="fr-FR" sz="1900" b="1" dirty="0" smtClean="0">
                <a:solidFill>
                  <a:schemeClr val="accent3">
                    <a:lumMod val="50000"/>
                  </a:schemeClr>
                </a:solidFill>
              </a:rPr>
              <a:t>Mais attention</a:t>
            </a:r>
          </a:p>
          <a:p>
            <a:pPr algn="ctr"/>
            <a:r>
              <a:rPr lang="fr-FR" sz="1900" b="1" dirty="0" smtClean="0">
                <a:solidFill>
                  <a:schemeClr val="accent3">
                    <a:lumMod val="50000"/>
                  </a:schemeClr>
                </a:solidFill>
              </a:rPr>
              <a:t>Je suis </a:t>
            </a:r>
            <a:r>
              <a:rPr lang="fr-FR" sz="1900" b="1" dirty="0" smtClean="0">
                <a:solidFill>
                  <a:srgbClr val="00B050"/>
                </a:solidFill>
              </a:rPr>
              <a:t>écolo</a:t>
            </a:r>
            <a:r>
              <a:rPr lang="fr-FR" sz="1900" b="1" dirty="0" smtClean="0">
                <a:solidFill>
                  <a:schemeClr val="accent3">
                    <a:lumMod val="50000"/>
                  </a:schemeClr>
                </a:solidFill>
              </a:rPr>
              <a:t>, je </a:t>
            </a:r>
            <a:r>
              <a:rPr lang="fr-FR" sz="1900" b="1" dirty="0" smtClean="0">
                <a:solidFill>
                  <a:srgbClr val="00B050"/>
                </a:solidFill>
              </a:rPr>
              <a:t>trie mes déchets</a:t>
            </a:r>
            <a:r>
              <a:rPr lang="fr-FR" sz="1900" b="1" dirty="0" smtClean="0">
                <a:solidFill>
                  <a:schemeClr val="accent3">
                    <a:lumMod val="50000"/>
                  </a:schemeClr>
                </a:solidFill>
              </a:rPr>
              <a:t> et </a:t>
            </a:r>
            <a:r>
              <a:rPr lang="fr-FR" sz="1900" b="1" dirty="0" smtClean="0">
                <a:solidFill>
                  <a:srgbClr val="00B050"/>
                </a:solidFill>
              </a:rPr>
              <a:t>j’achète mes vêtements sur </a:t>
            </a:r>
            <a:r>
              <a:rPr lang="fr-FR" sz="1900" b="1" dirty="0" err="1" smtClean="0">
                <a:solidFill>
                  <a:srgbClr val="00B050"/>
                </a:solidFill>
              </a:rPr>
              <a:t>Vinted</a:t>
            </a:r>
            <a:r>
              <a:rPr lang="fr-FR" sz="1900" b="1" dirty="0" smtClean="0">
                <a:solidFill>
                  <a:schemeClr val="accent3">
                    <a:lumMod val="50000"/>
                  </a:schemeClr>
                </a:solidFill>
              </a:rPr>
              <a:t>…..</a:t>
            </a:r>
            <a:endParaRPr lang="en-GB" sz="1900" b="1" dirty="0">
              <a:solidFill>
                <a:schemeClr val="accent3">
                  <a:lumMod val="50000"/>
                </a:schemeClr>
              </a:solidFill>
            </a:endParaRPr>
          </a:p>
        </p:txBody>
      </p:sp>
      <p:sp>
        <p:nvSpPr>
          <p:cNvPr id="10" name="Rectangle 9"/>
          <p:cNvSpPr/>
          <p:nvPr/>
        </p:nvSpPr>
        <p:spPr>
          <a:xfrm>
            <a:off x="7581900" y="2609850"/>
            <a:ext cx="1276350" cy="2095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9086850" y="3562350"/>
            <a:ext cx="1200150" cy="190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72747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971693" y="0"/>
            <a:ext cx="4206239" cy="3910818"/>
          </a:xfrm>
          <a:prstGeom prst="rect">
            <a:avLst/>
          </a:prstGeom>
          <a:solidFill>
            <a:schemeClr val="accent2">
              <a:lumMod val="20000"/>
              <a:lumOff val="8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p:cNvSpPr/>
          <p:nvPr/>
        </p:nvSpPr>
        <p:spPr>
          <a:xfrm>
            <a:off x="4049152" y="0"/>
            <a:ext cx="3927231" cy="3910818"/>
          </a:xfrm>
          <a:prstGeom prst="rect">
            <a:avLst/>
          </a:prstGeom>
          <a:solidFill>
            <a:schemeClr val="accent5">
              <a:lumMod val="20000"/>
              <a:lumOff val="8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p:cNvSpPr/>
          <p:nvPr/>
        </p:nvSpPr>
        <p:spPr>
          <a:xfrm>
            <a:off x="0" y="0"/>
            <a:ext cx="4079631" cy="3910818"/>
          </a:xfrm>
          <a:prstGeom prst="rect">
            <a:avLst/>
          </a:prstGeom>
          <a:solidFill>
            <a:schemeClr val="accent6">
              <a:lumMod val="40000"/>
              <a:lumOff val="6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Image 3"/>
          <p:cNvPicPr>
            <a:picLocks noChangeAspect="1"/>
          </p:cNvPicPr>
          <p:nvPr/>
        </p:nvPicPr>
        <p:blipFill>
          <a:blip r:embed="rId2"/>
          <a:stretch>
            <a:fillRect/>
          </a:stretch>
        </p:blipFill>
        <p:spPr>
          <a:xfrm>
            <a:off x="5393323" y="5140886"/>
            <a:ext cx="1249753" cy="1249753"/>
          </a:xfrm>
          <a:prstGeom prst="rect">
            <a:avLst/>
          </a:prstGeom>
        </p:spPr>
      </p:pic>
      <p:pic>
        <p:nvPicPr>
          <p:cNvPr id="6" name="Image 5"/>
          <p:cNvPicPr>
            <a:picLocks noChangeAspect="1"/>
          </p:cNvPicPr>
          <p:nvPr/>
        </p:nvPicPr>
        <p:blipFill>
          <a:blip r:embed="rId3"/>
          <a:stretch>
            <a:fillRect/>
          </a:stretch>
        </p:blipFill>
        <p:spPr>
          <a:xfrm>
            <a:off x="1" y="0"/>
            <a:ext cx="4093697" cy="2912823"/>
          </a:xfrm>
          <a:prstGeom prst="rect">
            <a:avLst/>
          </a:prstGeom>
        </p:spPr>
      </p:pic>
      <p:pic>
        <p:nvPicPr>
          <p:cNvPr id="7" name="Image 6"/>
          <p:cNvPicPr>
            <a:picLocks noChangeAspect="1"/>
          </p:cNvPicPr>
          <p:nvPr/>
        </p:nvPicPr>
        <p:blipFill rotWithShape="1">
          <a:blip r:embed="rId4"/>
          <a:srcRect r="20615"/>
          <a:stretch/>
        </p:blipFill>
        <p:spPr>
          <a:xfrm>
            <a:off x="7989596" y="0"/>
            <a:ext cx="4202404" cy="2954215"/>
          </a:xfrm>
          <a:prstGeom prst="rect">
            <a:avLst/>
          </a:prstGeom>
        </p:spPr>
      </p:pic>
      <p:grpSp>
        <p:nvGrpSpPr>
          <p:cNvPr id="12" name="Groupe 11"/>
          <p:cNvGrpSpPr/>
          <p:nvPr/>
        </p:nvGrpSpPr>
        <p:grpSpPr>
          <a:xfrm>
            <a:off x="4093698" y="1"/>
            <a:ext cx="3882684" cy="2926080"/>
            <a:chOff x="4065563" y="0"/>
            <a:chExt cx="3924886" cy="2926081"/>
          </a:xfrm>
        </p:grpSpPr>
        <p:sp>
          <p:nvSpPr>
            <p:cNvPr id="11" name="Rectangle 10"/>
            <p:cNvSpPr/>
            <p:nvPr/>
          </p:nvSpPr>
          <p:spPr>
            <a:xfrm>
              <a:off x="4065563" y="1"/>
              <a:ext cx="3924886" cy="2926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Image 7"/>
            <p:cNvPicPr>
              <a:picLocks noChangeAspect="1"/>
            </p:cNvPicPr>
            <p:nvPr/>
          </p:nvPicPr>
          <p:blipFill rotWithShape="1">
            <a:blip r:embed="rId5"/>
            <a:srcRect b="10463"/>
            <a:stretch/>
          </p:blipFill>
          <p:spPr>
            <a:xfrm>
              <a:off x="4377325" y="0"/>
              <a:ext cx="3205162" cy="2869809"/>
            </a:xfrm>
            <a:prstGeom prst="rect">
              <a:avLst/>
            </a:prstGeom>
          </p:spPr>
        </p:pic>
      </p:grpSp>
      <p:sp>
        <p:nvSpPr>
          <p:cNvPr id="14" name="ZoneTexte 13"/>
          <p:cNvSpPr txBox="1"/>
          <p:nvPr/>
        </p:nvSpPr>
        <p:spPr>
          <a:xfrm>
            <a:off x="126610" y="3052689"/>
            <a:ext cx="3910818" cy="830997"/>
          </a:xfrm>
          <a:prstGeom prst="rect">
            <a:avLst/>
          </a:prstGeom>
          <a:noFill/>
        </p:spPr>
        <p:txBody>
          <a:bodyPr wrap="square" rtlCol="0">
            <a:spAutoFit/>
          </a:bodyPr>
          <a:lstStyle/>
          <a:p>
            <a:pPr algn="ctr"/>
            <a:r>
              <a:rPr lang="fr-FR" sz="24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Développement durable / Croissance verte</a:t>
            </a:r>
            <a:endParaRPr lang="en-GB" sz="24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5" name="ZoneTexte 14"/>
          <p:cNvSpPr txBox="1"/>
          <p:nvPr/>
        </p:nvSpPr>
        <p:spPr>
          <a:xfrm>
            <a:off x="4006948" y="3176954"/>
            <a:ext cx="3910818" cy="461665"/>
          </a:xfrm>
          <a:prstGeom prst="rect">
            <a:avLst/>
          </a:prstGeom>
          <a:noFill/>
        </p:spPr>
        <p:txBody>
          <a:bodyPr wrap="square" rtlCol="0">
            <a:spAutoFit/>
          </a:bodyPr>
          <a:lstStyle/>
          <a:p>
            <a:pPr algn="ctr"/>
            <a:r>
              <a:rPr lang="fr-FR" sz="2400" b="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Décroissance</a:t>
            </a:r>
            <a:endParaRPr lang="en-GB" sz="24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6" name="ZoneTexte 15"/>
          <p:cNvSpPr txBox="1"/>
          <p:nvPr/>
        </p:nvSpPr>
        <p:spPr>
          <a:xfrm>
            <a:off x="8154573" y="3244947"/>
            <a:ext cx="3910818" cy="461665"/>
          </a:xfrm>
          <a:prstGeom prst="rect">
            <a:avLst/>
          </a:prstGeom>
          <a:noFill/>
        </p:spPr>
        <p:txBody>
          <a:bodyPr wrap="square" rtlCol="0">
            <a:spAutoFit/>
          </a:bodyPr>
          <a:lstStyle/>
          <a:p>
            <a:pPr algn="ctr"/>
            <a:r>
              <a:rPr lang="fr-FR"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Effondrement</a:t>
            </a:r>
            <a:endParaRPr lang="en-GB" sz="24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cxnSp>
        <p:nvCxnSpPr>
          <p:cNvPr id="18" name="Connecteur en arc 17"/>
          <p:cNvCxnSpPr>
            <a:stCxn id="24" idx="2"/>
            <a:endCxn id="14" idx="2"/>
          </p:cNvCxnSpPr>
          <p:nvPr/>
        </p:nvCxnSpPr>
        <p:spPr>
          <a:xfrm rot="10800000">
            <a:off x="2082019" y="3883687"/>
            <a:ext cx="3798278" cy="1032973"/>
          </a:xfrm>
          <a:prstGeom prst="curvedConnector2">
            <a:avLst/>
          </a:prstGeom>
          <a:ln w="57150">
            <a:solidFill>
              <a:schemeClr val="tx2">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Connecteur en arc 18"/>
          <p:cNvCxnSpPr>
            <a:stCxn id="24" idx="6"/>
            <a:endCxn id="13" idx="2"/>
          </p:cNvCxnSpPr>
          <p:nvPr/>
        </p:nvCxnSpPr>
        <p:spPr>
          <a:xfrm flipV="1">
            <a:off x="6161651" y="3910818"/>
            <a:ext cx="3913162" cy="1005841"/>
          </a:xfrm>
          <a:prstGeom prst="curvedConnector2">
            <a:avLst/>
          </a:prstGeom>
          <a:ln w="57150">
            <a:solidFill>
              <a:schemeClr val="tx2">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a:stCxn id="24" idx="0"/>
            <a:endCxn id="10" idx="2"/>
          </p:cNvCxnSpPr>
          <p:nvPr/>
        </p:nvCxnSpPr>
        <p:spPr>
          <a:xfrm flipH="1" flipV="1">
            <a:off x="6012768" y="3910818"/>
            <a:ext cx="8206" cy="872198"/>
          </a:xfrm>
          <a:prstGeom prst="straightConnector1">
            <a:avLst/>
          </a:prstGeom>
          <a:ln w="57150">
            <a:solidFill>
              <a:schemeClr val="tx2">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4" name="Ellipse 23"/>
          <p:cNvSpPr/>
          <p:nvPr/>
        </p:nvSpPr>
        <p:spPr>
          <a:xfrm>
            <a:off x="5880297" y="4783016"/>
            <a:ext cx="281354" cy="267286"/>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ZoneTexte 30"/>
          <p:cNvSpPr txBox="1"/>
          <p:nvPr/>
        </p:nvSpPr>
        <p:spPr>
          <a:xfrm>
            <a:off x="6372665" y="4712676"/>
            <a:ext cx="1139483" cy="1200329"/>
          </a:xfrm>
          <a:prstGeom prst="rect">
            <a:avLst/>
          </a:prstGeom>
          <a:noFill/>
        </p:spPr>
        <p:txBody>
          <a:bodyPr wrap="square" rtlCol="0">
            <a:spAutoFit/>
          </a:bodyPr>
          <a:lstStyle/>
          <a:p>
            <a:r>
              <a:rPr lang="fr-FR" sz="72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a:t>
            </a:r>
            <a:endParaRPr lang="en-GB" sz="72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20" name="Rectangle 19"/>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40074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9"/>
                                        </p:tgtEl>
                                        <p:attrNameLst>
                                          <p:attrName>style.opacity</p:attrName>
                                        </p:attrNameLst>
                                      </p:cBhvr>
                                      <p:to>
                                        <p:strVal val="0.5"/>
                                      </p:to>
                                    </p:set>
                                    <p:animEffect filter="image" prLst="opacity: 0.5">
                                      <p:cBhvr rctx="IE">
                                        <p:cTn id="7" dur="indefinite"/>
                                        <p:tgtEl>
                                          <p:spTgt spid="9"/>
                                        </p:tgtEl>
                                      </p:cBhvr>
                                    </p:animEffect>
                                  </p:childTnLst>
                                </p:cTn>
                              </p:par>
                              <p:par>
                                <p:cTn id="8" presetID="9" presetClass="emph" presetSubtype="0" grpId="0" nodeType="withEffect">
                                  <p:stCondLst>
                                    <p:cond delay="0"/>
                                  </p:stCondLst>
                                  <p:childTnLst>
                                    <p:set>
                                      <p:cBhvr rctx="PPT">
                                        <p:cTn id="9" dur="indefinite"/>
                                        <p:tgtEl>
                                          <p:spTgt spid="14"/>
                                        </p:tgtEl>
                                        <p:attrNameLst>
                                          <p:attrName>style.opacity</p:attrName>
                                        </p:attrNameLst>
                                      </p:cBhvr>
                                      <p:to>
                                        <p:strVal val="0.5"/>
                                      </p:to>
                                    </p:set>
                                    <p:animEffect filter="image" prLst="opacity: 0.5">
                                      <p:cBhvr rctx="IE">
                                        <p:cTn id="10" dur="indefinite"/>
                                        <p:tgtEl>
                                          <p:spTgt spid="14"/>
                                        </p:tgtEl>
                                      </p:cBhvr>
                                    </p:animEffect>
                                  </p:childTnLst>
                                </p:cTn>
                              </p:par>
                              <p:par>
                                <p:cTn id="11" presetID="9" presetClass="emph" presetSubtype="0" nodeType="withEffect">
                                  <p:stCondLst>
                                    <p:cond delay="0"/>
                                  </p:stCondLst>
                                  <p:childTnLst>
                                    <p:set>
                                      <p:cBhvr rctx="PPT">
                                        <p:cTn id="12" dur="indefinite"/>
                                        <p:tgtEl>
                                          <p:spTgt spid="12"/>
                                        </p:tgtEl>
                                        <p:attrNameLst>
                                          <p:attrName>style.opacity</p:attrName>
                                        </p:attrNameLst>
                                      </p:cBhvr>
                                      <p:to>
                                        <p:strVal val="0.5"/>
                                      </p:to>
                                    </p:set>
                                    <p:animEffect filter="image" prLst="opacity: 0.5">
                                      <p:cBhvr rctx="IE">
                                        <p:cTn id="13" dur="indefinite"/>
                                        <p:tgtEl>
                                          <p:spTgt spid="12"/>
                                        </p:tgtEl>
                                      </p:cBhvr>
                                    </p:animEffect>
                                  </p:childTnLst>
                                </p:cTn>
                              </p:par>
                              <p:par>
                                <p:cTn id="14" presetID="9" presetClass="emph" presetSubtype="0" grpId="0" nodeType="withEffect">
                                  <p:stCondLst>
                                    <p:cond delay="0"/>
                                  </p:stCondLst>
                                  <p:childTnLst>
                                    <p:set>
                                      <p:cBhvr rctx="PPT">
                                        <p:cTn id="15" dur="indefinite"/>
                                        <p:tgtEl>
                                          <p:spTgt spid="15"/>
                                        </p:tgtEl>
                                        <p:attrNameLst>
                                          <p:attrName>style.opacity</p:attrName>
                                        </p:attrNameLst>
                                      </p:cBhvr>
                                      <p:to>
                                        <p:strVal val="0.5"/>
                                      </p:to>
                                    </p:set>
                                    <p:animEffect filter="image" prLst="opacity: 0.5">
                                      <p:cBhvr rctx="IE">
                                        <p:cTn id="16" dur="indefinite"/>
                                        <p:tgtEl>
                                          <p:spTgt spid="15"/>
                                        </p:tgtEl>
                                      </p:cBhvr>
                                    </p:animEffect>
                                  </p:childTnLst>
                                </p:cTn>
                              </p:par>
                              <p:par>
                                <p:cTn id="17" presetID="9" presetClass="emph" presetSubtype="0" grpId="0" nodeType="withEffect">
                                  <p:stCondLst>
                                    <p:cond delay="0"/>
                                  </p:stCondLst>
                                  <p:childTnLst>
                                    <p:set>
                                      <p:cBhvr rctx="PPT">
                                        <p:cTn id="18" dur="indefinite"/>
                                        <p:tgtEl>
                                          <p:spTgt spid="10"/>
                                        </p:tgtEl>
                                        <p:attrNameLst>
                                          <p:attrName>style.opacity</p:attrName>
                                        </p:attrNameLst>
                                      </p:cBhvr>
                                      <p:to>
                                        <p:strVal val="0.5"/>
                                      </p:to>
                                    </p:set>
                                    <p:animEffect filter="image" prLst="opacity: 0.5">
                                      <p:cBhvr rctx="IE">
                                        <p:cTn id="19" dur="indefinite"/>
                                        <p:tgtEl>
                                          <p:spTgt spid="10"/>
                                        </p:tgtEl>
                                      </p:cBhvr>
                                    </p:animEffect>
                                  </p:childTnLst>
                                </p:cTn>
                              </p:par>
                              <p:par>
                                <p:cTn id="20" presetID="9" presetClass="emph" presetSubtype="0" nodeType="withEffect">
                                  <p:stCondLst>
                                    <p:cond delay="0"/>
                                  </p:stCondLst>
                                  <p:childTnLst>
                                    <p:set>
                                      <p:cBhvr rctx="PPT">
                                        <p:cTn id="21" dur="indefinite"/>
                                        <p:tgtEl>
                                          <p:spTgt spid="18"/>
                                        </p:tgtEl>
                                        <p:attrNameLst>
                                          <p:attrName>style.opacity</p:attrName>
                                        </p:attrNameLst>
                                      </p:cBhvr>
                                      <p:to>
                                        <p:strVal val="0.5"/>
                                      </p:to>
                                    </p:set>
                                    <p:animEffect filter="image" prLst="opacity: 0.5">
                                      <p:cBhvr rctx="IE">
                                        <p:cTn id="22" dur="indefinite"/>
                                        <p:tgtEl>
                                          <p:spTgt spid="18"/>
                                        </p:tgtEl>
                                      </p:cBhvr>
                                    </p:animEffect>
                                  </p:childTnLst>
                                </p:cTn>
                              </p:par>
                              <p:par>
                                <p:cTn id="23" presetID="9" presetClass="emph" presetSubtype="0" nodeType="withEffect">
                                  <p:stCondLst>
                                    <p:cond delay="0"/>
                                  </p:stCondLst>
                                  <p:childTnLst>
                                    <p:set>
                                      <p:cBhvr rctx="PPT">
                                        <p:cTn id="24" dur="indefinite"/>
                                        <p:tgtEl>
                                          <p:spTgt spid="23"/>
                                        </p:tgtEl>
                                        <p:attrNameLst>
                                          <p:attrName>style.opacity</p:attrName>
                                        </p:attrNameLst>
                                      </p:cBhvr>
                                      <p:to>
                                        <p:strVal val="0.5"/>
                                      </p:to>
                                    </p:set>
                                    <p:animEffect filter="image" prLst="opacity: 0.5">
                                      <p:cBhvr rctx="IE">
                                        <p:cTn id="25" dur="indefinite"/>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14" grpId="0"/>
      <p:bldP spid="1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L’effondrement ou la </a:t>
            </a:r>
            <a:r>
              <a:rPr lang="fr-FR" sz="2400" b="1" dirty="0" err="1" smtClean="0">
                <a:latin typeface="Baskerville Old Face" panose="02020602080505020303" pitchFamily="18" charset="0"/>
              </a:rPr>
              <a:t>collapsologie</a:t>
            </a:r>
            <a:endParaRPr lang="fr-FR" sz="2400" b="1" dirty="0">
              <a:latin typeface="Baskerville Old Face" panose="02020602080505020303" pitchFamily="18" charset="0"/>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61040" y="826851"/>
            <a:ext cx="1330960" cy="2110902"/>
          </a:xfrm>
          <a:prstGeom prst="rect">
            <a:avLst/>
          </a:prstGeom>
        </p:spPr>
      </p:pic>
      <p:sp>
        <p:nvSpPr>
          <p:cNvPr id="10" name="ZoneTexte 9"/>
          <p:cNvSpPr txBox="1"/>
          <p:nvPr/>
        </p:nvSpPr>
        <p:spPr>
          <a:xfrm>
            <a:off x="0" y="1090367"/>
            <a:ext cx="8132323" cy="2031325"/>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fr-FR" dirty="0" smtClean="0">
                <a:latin typeface="Tahoma" panose="020B0604030504040204" pitchFamily="34" charset="0"/>
                <a:ea typeface="Tahoma" panose="020B0604030504040204" pitchFamily="34" charset="0"/>
                <a:cs typeface="Tahoma" panose="020B0604030504040204" pitchFamily="34" charset="0"/>
              </a:rPr>
              <a:t>L’idée d’</a:t>
            </a:r>
            <a:r>
              <a:rPr lang="fr-FR" b="1" dirty="0" smtClean="0">
                <a:latin typeface="Tahoma" panose="020B0604030504040204" pitchFamily="34" charset="0"/>
                <a:ea typeface="Tahoma" panose="020B0604030504040204" pitchFamily="34" charset="0"/>
                <a:cs typeface="Tahoma" panose="020B0604030504040204" pitchFamily="34" charset="0"/>
              </a:rPr>
              <a:t>effondrement / </a:t>
            </a:r>
            <a:r>
              <a:rPr lang="fr-FR" b="1" dirty="0" err="1" smtClean="0">
                <a:latin typeface="Tahoma" panose="020B0604030504040204" pitchFamily="34" charset="0"/>
                <a:ea typeface="Tahoma" panose="020B0604030504040204" pitchFamily="34" charset="0"/>
                <a:cs typeface="Tahoma" panose="020B0604030504040204" pitchFamily="34" charset="0"/>
              </a:rPr>
              <a:t>collapsologie</a:t>
            </a:r>
            <a:r>
              <a:rPr lang="fr-FR" dirty="0" smtClean="0">
                <a:latin typeface="Tahoma" panose="020B0604030504040204" pitchFamily="34" charset="0"/>
                <a:ea typeface="Tahoma" panose="020B0604030504040204" pitchFamily="34" charset="0"/>
                <a:cs typeface="Tahoma" panose="020B0604030504040204" pitchFamily="34" charset="0"/>
              </a:rPr>
              <a:t> de notre société moderne émerge suite au rapport :</a:t>
            </a:r>
          </a:p>
          <a:p>
            <a:pPr>
              <a:lnSpc>
                <a:spcPct val="150000"/>
              </a:lnSpc>
            </a:pPr>
            <a:endParaRPr lang="fr-FR" sz="2400" i="1" dirty="0">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fr-FR" sz="2400" i="1" dirty="0" smtClean="0">
                <a:latin typeface="Tahoma" panose="020B0604030504040204" pitchFamily="34" charset="0"/>
                <a:ea typeface="Tahoma" panose="020B0604030504040204" pitchFamily="34" charset="0"/>
                <a:cs typeface="Tahoma" panose="020B0604030504040204" pitchFamily="34" charset="0"/>
              </a:rPr>
              <a:t>« </a:t>
            </a:r>
            <a:r>
              <a:rPr lang="fr-FR" sz="2400" i="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The </a:t>
            </a:r>
            <a:r>
              <a:rPr lang="fr-FR" sz="2400" i="1" dirty="0" err="1"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limits</a:t>
            </a:r>
            <a:r>
              <a:rPr lang="fr-FR" sz="2400" i="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 to </a:t>
            </a:r>
            <a:r>
              <a:rPr lang="fr-FR" sz="2400" i="1" dirty="0" err="1"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growth</a:t>
            </a:r>
            <a:r>
              <a:rPr lang="fr-FR" sz="2400" dirty="0" smtClean="0">
                <a:latin typeface="Tahoma" panose="020B0604030504040204" pitchFamily="34" charset="0"/>
                <a:ea typeface="Tahoma" panose="020B0604030504040204" pitchFamily="34" charset="0"/>
                <a:cs typeface="Tahoma" panose="020B0604030504040204" pitchFamily="34" charset="0"/>
              </a:rPr>
              <a:t> » </a:t>
            </a:r>
            <a:r>
              <a:rPr lang="fr-FR" dirty="0" smtClean="0">
                <a:latin typeface="Tahoma" panose="020B0604030504040204" pitchFamily="34" charset="0"/>
                <a:ea typeface="Tahoma" panose="020B0604030504040204" pitchFamily="34" charset="0"/>
                <a:cs typeface="Tahoma" panose="020B0604030504040204" pitchFamily="34" charset="0"/>
              </a:rPr>
              <a:t>1972 </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3690" y="865760"/>
            <a:ext cx="2598678" cy="2645925"/>
          </a:xfrm>
          <a:prstGeom prst="rect">
            <a:avLst/>
          </a:prstGeom>
        </p:spPr>
      </p:pic>
      <p:sp>
        <p:nvSpPr>
          <p:cNvPr id="4" name="Rectangle 3"/>
          <p:cNvSpPr/>
          <p:nvPr/>
        </p:nvSpPr>
        <p:spPr>
          <a:xfrm>
            <a:off x="0" y="5207488"/>
            <a:ext cx="12192000" cy="866904"/>
          </a:xfrm>
          <a:prstGeom prst="rect">
            <a:avLst/>
          </a:prstGeom>
          <a:solidFill>
            <a:srgbClr val="9DC3E6">
              <a:alpha val="78824"/>
            </a:srgbClr>
          </a:solidFill>
        </p:spPr>
        <p:txBody>
          <a:bodyPr wrap="square">
            <a:spAutoFit/>
          </a:bodyPr>
          <a:lstStyle/>
          <a:p>
            <a:pPr algn="ctr">
              <a:lnSpc>
                <a:spcPct val="150000"/>
              </a:lnSpc>
            </a:pPr>
            <a:r>
              <a:rPr lang="fr-FR" dirty="0" smtClean="0">
                <a:latin typeface="Tahoma" panose="020B0604030504040204" pitchFamily="34" charset="0"/>
                <a:ea typeface="Tahoma" panose="020B0604030504040204" pitchFamily="34" charset="0"/>
                <a:cs typeface="Tahoma" panose="020B0604030504040204" pitchFamily="34" charset="0"/>
              </a:rPr>
              <a:t>L’idée </a:t>
            </a:r>
            <a:r>
              <a:rPr lang="fr-FR" dirty="0">
                <a:latin typeface="Tahoma" panose="020B0604030504040204" pitchFamily="34" charset="0"/>
                <a:ea typeface="Tahoma" panose="020B0604030504040204" pitchFamily="34" charset="0"/>
                <a:cs typeface="Tahoma" panose="020B0604030504040204" pitchFamily="34" charset="0"/>
              </a:rPr>
              <a:t>est qu’avec </a:t>
            </a:r>
            <a:r>
              <a:rPr lang="fr-FR" dirty="0" smtClean="0">
                <a:latin typeface="Tahoma" panose="020B0604030504040204" pitchFamily="34" charset="0"/>
                <a:ea typeface="Tahoma" panose="020B0604030504040204" pitchFamily="34" charset="0"/>
                <a:cs typeface="Tahoma" panose="020B0604030504040204" pitchFamily="34" charset="0"/>
              </a:rPr>
              <a:t>une </a:t>
            </a:r>
            <a:r>
              <a:rPr lang="fr-FR" b="1" dirty="0" smtClean="0">
                <a:latin typeface="Tahoma" panose="020B0604030504040204" pitchFamily="34" charset="0"/>
                <a:ea typeface="Tahoma" panose="020B0604030504040204" pitchFamily="34" charset="0"/>
                <a:cs typeface="Tahoma" panose="020B0604030504040204" pitchFamily="34" charset="0"/>
              </a:rPr>
              <a:t>croissance </a:t>
            </a:r>
            <a:r>
              <a:rPr lang="fr-FR" b="1" dirty="0">
                <a:latin typeface="Tahoma" panose="020B0604030504040204" pitchFamily="34" charset="0"/>
                <a:ea typeface="Tahoma" panose="020B0604030504040204" pitchFamily="34" charset="0"/>
                <a:cs typeface="Tahoma" panose="020B0604030504040204" pitchFamily="34" charset="0"/>
              </a:rPr>
              <a:t>sans limite</a:t>
            </a:r>
            <a:r>
              <a:rPr lang="fr-FR" dirty="0">
                <a:latin typeface="Tahoma" panose="020B0604030504040204" pitchFamily="34" charset="0"/>
                <a:ea typeface="Tahoma" panose="020B0604030504040204" pitchFamily="34" charset="0"/>
                <a:cs typeface="Tahoma" panose="020B0604030504040204" pitchFamily="34" charset="0"/>
              </a:rPr>
              <a:t>, </a:t>
            </a:r>
            <a:r>
              <a:rPr lang="fr-FR" b="1" dirty="0">
                <a:latin typeface="Tahoma" panose="020B0604030504040204" pitchFamily="34" charset="0"/>
                <a:ea typeface="Tahoma" panose="020B0604030504040204" pitchFamily="34" charset="0"/>
                <a:cs typeface="Tahoma" panose="020B0604030504040204" pitchFamily="34" charset="0"/>
              </a:rPr>
              <a:t>nous allons droit vers un effondrement </a:t>
            </a:r>
            <a:r>
              <a:rPr lang="fr-FR" dirty="0">
                <a:latin typeface="Tahoma" panose="020B0604030504040204" pitchFamily="34" charset="0"/>
                <a:ea typeface="Tahoma" panose="020B0604030504040204" pitchFamily="34" charset="0"/>
                <a:cs typeface="Tahoma" panose="020B0604030504040204" pitchFamily="34" charset="0"/>
              </a:rPr>
              <a:t>à la fois des populations, des ressources, et de notre environnement </a:t>
            </a:r>
          </a:p>
        </p:txBody>
      </p:sp>
      <p:sp>
        <p:nvSpPr>
          <p:cNvPr id="5" name="Rectangle 4"/>
          <p:cNvSpPr/>
          <p:nvPr/>
        </p:nvSpPr>
        <p:spPr>
          <a:xfrm>
            <a:off x="0" y="3975542"/>
            <a:ext cx="12192000" cy="507831"/>
          </a:xfrm>
          <a:prstGeom prst="rect">
            <a:avLst/>
          </a:prstGeom>
        </p:spPr>
        <p:txBody>
          <a:bodyPr wrap="square">
            <a:spAutoFit/>
          </a:bodyPr>
          <a:lstStyle/>
          <a:p>
            <a:pPr marL="285750" indent="-285750">
              <a:lnSpc>
                <a:spcPct val="150000"/>
              </a:lnSpc>
              <a:buFont typeface="Wingdings" panose="05000000000000000000" pitchFamily="2" charset="2"/>
              <a:buChar char="§"/>
            </a:pPr>
            <a:r>
              <a:rPr lang="fr-FR" dirty="0">
                <a:latin typeface="Tahoma" panose="020B0604030504040204" pitchFamily="34" charset="0"/>
                <a:ea typeface="Tahoma" panose="020B0604030504040204" pitchFamily="34" charset="0"/>
                <a:cs typeface="Tahoma" panose="020B0604030504040204" pitchFamily="34" charset="0"/>
              </a:rPr>
              <a:t>Le terme émerge en France suite à l’ouvrage </a:t>
            </a:r>
            <a:r>
              <a:rPr lang="fr-FR" b="1" i="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 </a:t>
            </a:r>
            <a:r>
              <a:rPr lang="fr-FR" i="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Comment tout peut s’effondrer</a:t>
            </a:r>
            <a:r>
              <a:rPr lang="fr-FR" i="1" dirty="0">
                <a:latin typeface="Tahoma" panose="020B0604030504040204" pitchFamily="34" charset="0"/>
                <a:ea typeface="Tahoma" panose="020B0604030504040204" pitchFamily="34" charset="0"/>
                <a:cs typeface="Tahoma" panose="020B0604030504040204" pitchFamily="34" charset="0"/>
              </a:rPr>
              <a:t> » </a:t>
            </a:r>
            <a:r>
              <a:rPr lang="fr-FR" dirty="0" smtClean="0">
                <a:latin typeface="Tahoma" panose="020B0604030504040204" pitchFamily="34" charset="0"/>
                <a:ea typeface="Tahoma" panose="020B0604030504040204" pitchFamily="34" charset="0"/>
                <a:cs typeface="Tahoma" panose="020B0604030504040204" pitchFamily="34" charset="0"/>
              </a:rPr>
              <a:t>2015,Servigne &amp; </a:t>
            </a:r>
            <a:r>
              <a:rPr lang="fr-FR" dirty="0">
                <a:latin typeface="Tahoma" panose="020B0604030504040204" pitchFamily="34" charset="0"/>
                <a:ea typeface="Tahoma" panose="020B0604030504040204" pitchFamily="34" charset="0"/>
                <a:cs typeface="Tahoma" panose="020B0604030504040204" pitchFamily="34" charset="0"/>
              </a:rPr>
              <a:t>Stevens</a:t>
            </a:r>
          </a:p>
        </p:txBody>
      </p:sp>
      <p:sp>
        <p:nvSpPr>
          <p:cNvPr id="9" name="Rectangle 8"/>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66139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18495" r="20424"/>
          <a:stretch/>
        </p:blipFill>
        <p:spPr>
          <a:xfrm>
            <a:off x="0" y="1896892"/>
            <a:ext cx="2439860" cy="3994469"/>
          </a:xfrm>
          <a:prstGeom prst="rect">
            <a:avLst/>
          </a:prstGeom>
        </p:spPr>
      </p:pic>
      <p:sp>
        <p:nvSpPr>
          <p:cNvPr id="9" name="Rectangle 8"/>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Pourquoi une société/civilisation s’effondrent ? </a:t>
            </a:r>
            <a:endParaRPr lang="fr-FR" sz="2400" b="1" dirty="0">
              <a:latin typeface="Baskerville Old Face" panose="02020602080505020303" pitchFamily="18" charset="0"/>
            </a:endParaRPr>
          </a:p>
        </p:txBody>
      </p:sp>
      <p:sp>
        <p:nvSpPr>
          <p:cNvPr id="10" name="Rectangle 9"/>
          <p:cNvSpPr/>
          <p:nvPr/>
        </p:nvSpPr>
        <p:spPr>
          <a:xfrm>
            <a:off x="3250118" y="2051749"/>
            <a:ext cx="8737599" cy="4093428"/>
          </a:xfrm>
          <a:prstGeom prst="rect">
            <a:avLst/>
          </a:prstGeom>
        </p:spPr>
        <p:txBody>
          <a:bodyPr wrap="square">
            <a:spAutoFit/>
          </a:bodyPr>
          <a:lstStyle/>
          <a:p>
            <a:pPr>
              <a:lnSpc>
                <a:spcPct val="150000"/>
              </a:lnSpc>
            </a:pPr>
            <a:r>
              <a:rPr lang="fr-FR" sz="20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Cinq grands facteurs interviennent dans l’effondrement*: </a:t>
            </a:r>
          </a:p>
          <a:p>
            <a:pPr>
              <a:lnSpc>
                <a:spcPct val="150000"/>
              </a:lnSpc>
            </a:pPr>
            <a:endParaRPr lang="fr-FR" sz="20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200000"/>
              </a:lnSpc>
              <a:buFont typeface="Arial" panose="020B0604020202020204" pitchFamily="34" charset="0"/>
              <a:buChar char="•"/>
            </a:pPr>
            <a:r>
              <a:rPr lang="fr-FR" sz="2000" dirty="0" smtClean="0">
                <a:latin typeface="Tahoma" panose="020B0604030504040204" pitchFamily="34" charset="0"/>
                <a:ea typeface="Tahoma" panose="020B0604030504040204" pitchFamily="34" charset="0"/>
                <a:cs typeface="Tahoma" panose="020B0604030504040204" pitchFamily="34" charset="0"/>
              </a:rPr>
              <a:t>Dommages environnementaux </a:t>
            </a:r>
          </a:p>
          <a:p>
            <a:pPr marL="285750" indent="-285750">
              <a:lnSpc>
                <a:spcPct val="200000"/>
              </a:lnSpc>
              <a:buFont typeface="Arial" panose="020B0604020202020204" pitchFamily="34" charset="0"/>
              <a:buChar char="•"/>
            </a:pPr>
            <a:r>
              <a:rPr lang="fr-FR" sz="2000" dirty="0" smtClean="0">
                <a:latin typeface="Tahoma" panose="020B0604030504040204" pitchFamily="34" charset="0"/>
                <a:ea typeface="Tahoma" panose="020B0604030504040204" pitchFamily="34" charset="0"/>
                <a:cs typeface="Tahoma" panose="020B0604030504040204" pitchFamily="34" charset="0"/>
              </a:rPr>
              <a:t>Changement climatique </a:t>
            </a:r>
          </a:p>
          <a:p>
            <a:pPr marL="285750" indent="-285750">
              <a:lnSpc>
                <a:spcPct val="200000"/>
              </a:lnSpc>
              <a:buFont typeface="Arial" panose="020B0604020202020204" pitchFamily="34" charset="0"/>
              <a:buChar char="•"/>
            </a:pPr>
            <a:r>
              <a:rPr lang="fr-FR" sz="2000" dirty="0">
                <a:latin typeface="Tahoma" panose="020B0604030504040204" pitchFamily="34" charset="0"/>
                <a:ea typeface="Tahoma" panose="020B0604030504040204" pitchFamily="34" charset="0"/>
                <a:cs typeface="Tahoma" panose="020B0604030504040204" pitchFamily="34" charset="0"/>
              </a:rPr>
              <a:t>V</a:t>
            </a:r>
            <a:r>
              <a:rPr lang="fr-FR" sz="2000" dirty="0" smtClean="0">
                <a:latin typeface="Tahoma" panose="020B0604030504040204" pitchFamily="34" charset="0"/>
                <a:ea typeface="Tahoma" panose="020B0604030504040204" pitchFamily="34" charset="0"/>
                <a:cs typeface="Tahoma" panose="020B0604030504040204" pitchFamily="34" charset="0"/>
              </a:rPr>
              <a:t>oisins hostiles </a:t>
            </a:r>
          </a:p>
          <a:p>
            <a:pPr marL="285750" indent="-285750">
              <a:lnSpc>
                <a:spcPct val="200000"/>
              </a:lnSpc>
              <a:buFont typeface="Arial" panose="020B0604020202020204" pitchFamily="34" charset="0"/>
              <a:buChar char="•"/>
            </a:pPr>
            <a:r>
              <a:rPr lang="fr-FR" sz="2000" dirty="0">
                <a:latin typeface="Tahoma" panose="020B0604030504040204" pitchFamily="34" charset="0"/>
                <a:ea typeface="Tahoma" panose="020B0604030504040204" pitchFamily="34" charset="0"/>
                <a:cs typeface="Tahoma" panose="020B0604030504040204" pitchFamily="34" charset="0"/>
              </a:rPr>
              <a:t>R</a:t>
            </a:r>
            <a:r>
              <a:rPr lang="fr-FR" sz="2000" dirty="0" smtClean="0">
                <a:latin typeface="Tahoma" panose="020B0604030504040204" pitchFamily="34" charset="0"/>
                <a:ea typeface="Tahoma" panose="020B0604030504040204" pitchFamily="34" charset="0"/>
                <a:cs typeface="Tahoma" panose="020B0604030504040204" pitchFamily="34" charset="0"/>
              </a:rPr>
              <a:t>apports de dépendance avec des partenaires commerciaux </a:t>
            </a:r>
          </a:p>
          <a:p>
            <a:pPr marL="285750" indent="-285750">
              <a:lnSpc>
                <a:spcPct val="200000"/>
              </a:lnSpc>
              <a:buFont typeface="Arial" panose="020B0604020202020204" pitchFamily="34" charset="0"/>
              <a:buChar char="•"/>
            </a:pPr>
            <a:r>
              <a:rPr lang="fr-FR" sz="2000" dirty="0" smtClean="0">
                <a:latin typeface="Tahoma" panose="020B0604030504040204" pitchFamily="34" charset="0"/>
                <a:ea typeface="Tahoma" panose="020B0604030504040204" pitchFamily="34" charset="0"/>
                <a:cs typeface="Tahoma" panose="020B0604030504040204" pitchFamily="34" charset="0"/>
              </a:rPr>
              <a:t>Réponses apportées par une société</a:t>
            </a:r>
            <a:endParaRPr lang="en-GB" sz="2000" dirty="0">
              <a:latin typeface="Tahoma" panose="020B0604030504040204" pitchFamily="34" charset="0"/>
              <a:ea typeface="Tahoma" panose="020B0604030504040204" pitchFamily="34" charset="0"/>
              <a:cs typeface="Tahoma" panose="020B0604030504040204" pitchFamily="34" charset="0"/>
            </a:endParaRPr>
          </a:p>
        </p:txBody>
      </p:sp>
      <p:sp>
        <p:nvSpPr>
          <p:cNvPr id="8" name="ZoneTexte 7"/>
          <p:cNvSpPr txBox="1"/>
          <p:nvPr/>
        </p:nvSpPr>
        <p:spPr>
          <a:xfrm>
            <a:off x="0" y="721468"/>
            <a:ext cx="12192000" cy="646331"/>
          </a:xfrm>
          <a:prstGeom prst="rect">
            <a:avLst/>
          </a:prstGeom>
          <a:solidFill>
            <a:srgbClr val="D6DCE5">
              <a:alpha val="78824"/>
            </a:srgbClr>
          </a:solidFill>
        </p:spPr>
        <p:txBody>
          <a:bodyPr wrap="square" rtlCol="0">
            <a:spAutoFit/>
          </a:bodyPr>
          <a:lstStyle/>
          <a:p>
            <a:pPr algn="ctr"/>
            <a:r>
              <a:rPr lang="fr-FR" b="1" dirty="0" smtClean="0">
                <a:latin typeface="Tahoma" panose="020B0604030504040204" pitchFamily="34" charset="0"/>
                <a:ea typeface="Tahoma" panose="020B0604030504040204" pitchFamily="34" charset="0"/>
                <a:cs typeface="Tahoma" panose="020B0604030504040204" pitchFamily="34" charset="0"/>
              </a:rPr>
              <a:t>Effondrement* : </a:t>
            </a:r>
            <a:r>
              <a:rPr lang="fr-FR" sz="1700" i="1" dirty="0" smtClean="0">
                <a:latin typeface="Tahoma" panose="020B0604030504040204" pitchFamily="34" charset="0"/>
                <a:ea typeface="Tahoma" panose="020B0604030504040204" pitchFamily="34" charset="0"/>
                <a:cs typeface="Tahoma" panose="020B0604030504040204" pitchFamily="34" charset="0"/>
              </a:rPr>
              <a:t>« réduction drastique de la population humaine et/ou de la complexité politique/économique/sociale, sur une zone étendues et une durée importante »</a:t>
            </a:r>
            <a:endParaRPr lang="en-GB" sz="1700" i="1" dirty="0">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0614498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à coins arrondis 14"/>
          <p:cNvSpPr/>
          <p:nvPr/>
        </p:nvSpPr>
        <p:spPr>
          <a:xfrm>
            <a:off x="4208834" y="894945"/>
            <a:ext cx="3784059" cy="5408579"/>
          </a:xfrm>
          <a:prstGeom prst="roundRect">
            <a:avLst/>
          </a:prstGeom>
          <a:solidFill>
            <a:schemeClr val="accent4">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à coins arrondis 15"/>
          <p:cNvSpPr/>
          <p:nvPr/>
        </p:nvSpPr>
        <p:spPr>
          <a:xfrm>
            <a:off x="8291209" y="894945"/>
            <a:ext cx="3784059" cy="5408579"/>
          </a:xfrm>
          <a:prstGeom prst="roundRect">
            <a:avLst/>
          </a:prstGeom>
          <a:solidFill>
            <a:schemeClr val="accent6">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à coins arrondis 1"/>
          <p:cNvSpPr/>
          <p:nvPr/>
        </p:nvSpPr>
        <p:spPr>
          <a:xfrm>
            <a:off x="136187" y="894945"/>
            <a:ext cx="3784059" cy="5408579"/>
          </a:xfrm>
          <a:prstGeom prst="roundRect">
            <a:avLst/>
          </a:prstGeom>
          <a:solidFill>
            <a:srgbClr val="9DC3E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ZoneTexte 6"/>
          <p:cNvSpPr txBox="1"/>
          <p:nvPr/>
        </p:nvSpPr>
        <p:spPr>
          <a:xfrm>
            <a:off x="398834" y="1048734"/>
            <a:ext cx="3142034" cy="461665"/>
          </a:xfrm>
          <a:prstGeom prst="rect">
            <a:avLst/>
          </a:prstGeom>
          <a:noFill/>
        </p:spPr>
        <p:txBody>
          <a:bodyPr wrap="square" rtlCol="0">
            <a:spAutoFit/>
          </a:bodyPr>
          <a:lstStyle/>
          <a:p>
            <a:pPr algn="ctr"/>
            <a:r>
              <a:rPr lang="fr-FR"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Îles de Pacques</a:t>
            </a:r>
            <a:endParaRPr lang="en-GB" sz="2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8" name="ZoneTexte 7"/>
          <p:cNvSpPr txBox="1"/>
          <p:nvPr/>
        </p:nvSpPr>
        <p:spPr>
          <a:xfrm>
            <a:off x="4470902" y="1058462"/>
            <a:ext cx="3142034" cy="523220"/>
          </a:xfrm>
          <a:prstGeom prst="rect">
            <a:avLst/>
          </a:prstGeom>
          <a:noFill/>
        </p:spPr>
        <p:txBody>
          <a:bodyPr wrap="square" rtlCol="0">
            <a:spAutoFit/>
          </a:bodyPr>
          <a:lstStyle/>
          <a:p>
            <a:pPr algn="ctr"/>
            <a:r>
              <a:rPr lang="fr-FR" sz="28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Mayas</a:t>
            </a:r>
            <a:endParaRPr lang="en-GB" sz="28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 name="ZoneTexte 8"/>
          <p:cNvSpPr txBox="1"/>
          <p:nvPr/>
        </p:nvSpPr>
        <p:spPr>
          <a:xfrm>
            <a:off x="8516644" y="1126555"/>
            <a:ext cx="3142034" cy="461665"/>
          </a:xfrm>
          <a:prstGeom prst="rect">
            <a:avLst/>
          </a:prstGeom>
          <a:noFill/>
        </p:spPr>
        <p:txBody>
          <a:bodyPr wrap="square" rtlCol="0">
            <a:spAutoFit/>
          </a:bodyPr>
          <a:lstStyle/>
          <a:p>
            <a:pPr algn="ctr"/>
            <a:r>
              <a:rPr lang="fr-FR" sz="2400" b="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Vikings Groenland</a:t>
            </a:r>
            <a:endParaRPr lang="en-GB" sz="2400"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Pourquoi une société/civilisation s’effondrent : 3 situations</a:t>
            </a:r>
            <a:endParaRPr lang="fr-FR" sz="2400" b="1" dirty="0">
              <a:latin typeface="Baskerville Old Face" panose="02020602080505020303" pitchFamily="18" charset="0"/>
            </a:endParaRPr>
          </a:p>
        </p:txBody>
      </p:sp>
      <p:sp>
        <p:nvSpPr>
          <p:cNvPr id="11" name="ZoneTexte 10"/>
          <p:cNvSpPr txBox="1"/>
          <p:nvPr/>
        </p:nvSpPr>
        <p:spPr>
          <a:xfrm>
            <a:off x="203199" y="3628572"/>
            <a:ext cx="3715657" cy="1569660"/>
          </a:xfrm>
          <a:prstGeom prst="rect">
            <a:avLst/>
          </a:prstGeom>
          <a:noFill/>
        </p:spPr>
        <p:txBody>
          <a:bodyPr wrap="square" rtlCol="0">
            <a:spAutoFit/>
          </a:bodyPr>
          <a:lstStyle/>
          <a:p>
            <a:pPr marL="285750" indent="-285750">
              <a:buFont typeface="Arial" panose="020B0604020202020204" pitchFamily="34" charset="0"/>
              <a:buChar char="•"/>
            </a:pPr>
            <a:r>
              <a:rPr lang="fr-FR" sz="1600" dirty="0" smtClean="0">
                <a:latin typeface="Tahoma" panose="020B0604030504040204" pitchFamily="34" charset="0"/>
                <a:ea typeface="Tahoma" panose="020B0604030504040204" pitchFamily="34" charset="0"/>
                <a:cs typeface="Tahoma" panose="020B0604030504040204" pitchFamily="34" charset="0"/>
              </a:rPr>
              <a:t>Dégradation de l’environnement : </a:t>
            </a:r>
            <a:r>
              <a:rPr lang="fr-FR" sz="1600" dirty="0" smtClean="0">
                <a:solidFill>
                  <a:srgbClr val="C00000"/>
                </a:solidFill>
                <a:latin typeface="Tahoma" panose="020B0604030504040204" pitchFamily="34" charset="0"/>
                <a:ea typeface="Tahoma" panose="020B0604030504040204" pitchFamily="34" charset="0"/>
                <a:cs typeface="Tahoma" panose="020B0604030504040204" pitchFamily="34" charset="0"/>
              </a:rPr>
              <a:t>destruction des forêts / érosion des sols / sur exploitation de la pêche </a:t>
            </a:r>
          </a:p>
          <a:p>
            <a:pPr marL="285750" indent="-285750">
              <a:buFont typeface="Arial" panose="020B0604020202020204" pitchFamily="34" charset="0"/>
              <a:buChar char="•"/>
            </a:pPr>
            <a:endParaRPr lang="fr-FR" sz="1600"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fr-FR" sz="1600" dirty="0" smtClean="0">
                <a:latin typeface="Tahoma" panose="020B0604030504040204" pitchFamily="34" charset="0"/>
                <a:ea typeface="Tahoma" panose="020B0604030504040204" pitchFamily="34" charset="0"/>
                <a:cs typeface="Tahoma" panose="020B0604030504040204" pitchFamily="34" charset="0"/>
              </a:rPr>
              <a:t>Réponse apportées par une société : </a:t>
            </a:r>
            <a:r>
              <a:rPr lang="fr-FR" sz="1600" dirty="0" smtClean="0">
                <a:solidFill>
                  <a:srgbClr val="C00000"/>
                </a:solidFill>
                <a:latin typeface="Tahoma" panose="020B0604030504040204" pitchFamily="34" charset="0"/>
                <a:ea typeface="Tahoma" panose="020B0604030504040204" pitchFamily="34" charset="0"/>
                <a:cs typeface="Tahoma" panose="020B0604030504040204" pitchFamily="34" charset="0"/>
              </a:rPr>
              <a:t>refus de l’élite sociale</a:t>
            </a:r>
            <a:endParaRPr lang="en-GB" sz="16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12"/>
          <p:cNvSpPr/>
          <p:nvPr/>
        </p:nvSpPr>
        <p:spPr>
          <a:xfrm>
            <a:off x="8490858" y="3179664"/>
            <a:ext cx="3701142" cy="3139321"/>
          </a:xfrm>
          <a:prstGeom prst="rect">
            <a:avLst/>
          </a:prstGeom>
        </p:spPr>
        <p:txBody>
          <a:bodyPr wrap="square">
            <a:spAutoFit/>
          </a:bodyPr>
          <a:lstStyle/>
          <a:p>
            <a:pPr marL="285750" indent="-285750">
              <a:lnSpc>
                <a:spcPct val="150000"/>
              </a:lnSpc>
              <a:buFont typeface="Arial" panose="020B0604020202020204" pitchFamily="34" charset="0"/>
              <a:buChar char="•"/>
            </a:pPr>
            <a:r>
              <a:rPr lang="fr-FR" sz="1600" dirty="0">
                <a:latin typeface="Tahoma" panose="020B0604030504040204" pitchFamily="34" charset="0"/>
                <a:ea typeface="Tahoma" panose="020B0604030504040204" pitchFamily="34" charset="0"/>
                <a:cs typeface="Tahoma" panose="020B0604030504040204" pitchFamily="34" charset="0"/>
              </a:rPr>
              <a:t>Dommages environnementaux </a:t>
            </a:r>
            <a:r>
              <a:rPr lang="fr-FR" sz="1600" dirty="0" smtClean="0">
                <a:latin typeface="Tahoma" panose="020B0604030504040204" pitchFamily="34" charset="0"/>
                <a:ea typeface="Tahoma" panose="020B0604030504040204" pitchFamily="34" charset="0"/>
                <a:cs typeface="Tahoma" panose="020B0604030504040204" pitchFamily="34" charset="0"/>
              </a:rPr>
              <a:t>: </a:t>
            </a:r>
            <a:r>
              <a:rPr lang="fr-FR" sz="1600" dirty="0" smtClean="0">
                <a:solidFill>
                  <a:srgbClr val="C00000"/>
                </a:solidFill>
                <a:latin typeface="Tahoma" panose="020B0604030504040204" pitchFamily="34" charset="0"/>
                <a:ea typeface="Tahoma" panose="020B0604030504040204" pitchFamily="34" charset="0"/>
                <a:cs typeface="Tahoma" panose="020B0604030504040204" pitchFamily="34" charset="0"/>
              </a:rPr>
              <a:t>agriculture non adaptée au terrain</a:t>
            </a:r>
            <a:endParaRPr lang="fr-FR" sz="1600" dirty="0">
              <a:solidFill>
                <a:srgbClr val="C00000"/>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Arial" panose="020B0604020202020204" pitchFamily="34" charset="0"/>
              <a:buChar char="•"/>
            </a:pPr>
            <a:r>
              <a:rPr lang="fr-FR" sz="1600" dirty="0">
                <a:latin typeface="Tahoma" panose="020B0604030504040204" pitchFamily="34" charset="0"/>
                <a:ea typeface="Tahoma" panose="020B0604030504040204" pitchFamily="34" charset="0"/>
                <a:cs typeface="Tahoma" panose="020B0604030504040204" pitchFamily="34" charset="0"/>
              </a:rPr>
              <a:t>Changement climatique </a:t>
            </a:r>
            <a:r>
              <a:rPr lang="fr-FR" sz="1600" dirty="0" smtClean="0">
                <a:solidFill>
                  <a:srgbClr val="C00000"/>
                </a:solidFill>
                <a:latin typeface="Tahoma" panose="020B0604030504040204" pitchFamily="34" charset="0"/>
                <a:ea typeface="Tahoma" panose="020B0604030504040204" pitchFamily="34" charset="0"/>
                <a:cs typeface="Tahoma" panose="020B0604030504040204" pitchFamily="34" charset="0"/>
              </a:rPr>
              <a:t>: froid</a:t>
            </a:r>
            <a:endParaRPr lang="fr-FR" sz="1600" dirty="0">
              <a:solidFill>
                <a:srgbClr val="C00000"/>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Arial" panose="020B0604020202020204" pitchFamily="34" charset="0"/>
              <a:buChar char="•"/>
            </a:pPr>
            <a:r>
              <a:rPr lang="fr-FR" sz="1600" dirty="0">
                <a:latin typeface="Tahoma" panose="020B0604030504040204" pitchFamily="34" charset="0"/>
                <a:ea typeface="Tahoma" panose="020B0604030504040204" pitchFamily="34" charset="0"/>
                <a:cs typeface="Tahoma" panose="020B0604030504040204" pitchFamily="34" charset="0"/>
              </a:rPr>
              <a:t>Voisins hostiles </a:t>
            </a:r>
            <a:r>
              <a:rPr lang="fr-FR" sz="1600" dirty="0" smtClean="0">
                <a:latin typeface="Tahoma" panose="020B0604030504040204" pitchFamily="34" charset="0"/>
                <a:ea typeface="Tahoma" panose="020B0604030504040204" pitchFamily="34" charset="0"/>
                <a:cs typeface="Tahoma" panose="020B0604030504040204" pitchFamily="34" charset="0"/>
              </a:rPr>
              <a:t>: </a:t>
            </a:r>
            <a:r>
              <a:rPr lang="fr-FR" sz="1600" dirty="0" smtClean="0">
                <a:solidFill>
                  <a:srgbClr val="C00000"/>
                </a:solidFill>
                <a:latin typeface="Tahoma" panose="020B0604030504040204" pitchFamily="34" charset="0"/>
                <a:ea typeface="Tahoma" panose="020B0604030504040204" pitchFamily="34" charset="0"/>
                <a:cs typeface="Tahoma" panose="020B0604030504040204" pitchFamily="34" charset="0"/>
              </a:rPr>
              <a:t>Inuits</a:t>
            </a:r>
            <a:endParaRPr lang="fr-FR" sz="1600" dirty="0">
              <a:solidFill>
                <a:srgbClr val="C00000"/>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Arial" panose="020B0604020202020204" pitchFamily="34" charset="0"/>
              <a:buChar char="•"/>
            </a:pPr>
            <a:r>
              <a:rPr lang="fr-FR" sz="1600" dirty="0">
                <a:latin typeface="Tahoma" panose="020B0604030504040204" pitchFamily="34" charset="0"/>
                <a:ea typeface="Tahoma" panose="020B0604030504040204" pitchFamily="34" charset="0"/>
                <a:cs typeface="Tahoma" panose="020B0604030504040204" pitchFamily="34" charset="0"/>
              </a:rPr>
              <a:t>Rapports de dépendance avec des partenaires commerciaux </a:t>
            </a:r>
            <a:r>
              <a:rPr lang="fr-FR" sz="1600" dirty="0" smtClean="0">
                <a:latin typeface="Tahoma" panose="020B0604030504040204" pitchFamily="34" charset="0"/>
                <a:ea typeface="Tahoma" panose="020B0604030504040204" pitchFamily="34" charset="0"/>
                <a:cs typeface="Tahoma" panose="020B0604030504040204" pitchFamily="34" charset="0"/>
              </a:rPr>
              <a:t>: </a:t>
            </a:r>
            <a:r>
              <a:rPr lang="fr-FR" sz="1600" dirty="0" smtClean="0">
                <a:solidFill>
                  <a:srgbClr val="C00000"/>
                </a:solidFill>
                <a:latin typeface="Tahoma" panose="020B0604030504040204" pitchFamily="34" charset="0"/>
                <a:ea typeface="Tahoma" panose="020B0604030504040204" pitchFamily="34" charset="0"/>
                <a:cs typeface="Tahoma" panose="020B0604030504040204" pitchFamily="34" charset="0"/>
              </a:rPr>
              <a:t>Europe</a:t>
            </a:r>
            <a:endParaRPr lang="fr-FR" sz="1600" dirty="0">
              <a:solidFill>
                <a:srgbClr val="C00000"/>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Arial" panose="020B0604020202020204" pitchFamily="34" charset="0"/>
              <a:buChar char="•"/>
            </a:pPr>
            <a:r>
              <a:rPr lang="fr-FR" sz="1600" dirty="0">
                <a:latin typeface="Tahoma" panose="020B0604030504040204" pitchFamily="34" charset="0"/>
                <a:ea typeface="Tahoma" panose="020B0604030504040204" pitchFamily="34" charset="0"/>
                <a:cs typeface="Tahoma" panose="020B0604030504040204" pitchFamily="34" charset="0"/>
              </a:rPr>
              <a:t>Réponses apportées par une </a:t>
            </a:r>
            <a:r>
              <a:rPr lang="fr-FR" sz="1600" dirty="0" smtClean="0">
                <a:latin typeface="Tahoma" panose="020B0604030504040204" pitchFamily="34" charset="0"/>
                <a:ea typeface="Tahoma" panose="020B0604030504040204" pitchFamily="34" charset="0"/>
                <a:cs typeface="Tahoma" panose="020B0604030504040204" pitchFamily="34" charset="0"/>
              </a:rPr>
              <a:t>société : </a:t>
            </a:r>
            <a:r>
              <a:rPr lang="fr-FR" sz="1600" dirty="0" smtClean="0">
                <a:solidFill>
                  <a:srgbClr val="C00000"/>
                </a:solidFill>
                <a:latin typeface="Tahoma" panose="020B0604030504040204" pitchFamily="34" charset="0"/>
                <a:ea typeface="Tahoma" panose="020B0604030504040204" pitchFamily="34" charset="0"/>
                <a:cs typeface="Tahoma" panose="020B0604030504040204" pitchFamily="34" charset="0"/>
              </a:rPr>
              <a:t>refus d’adaptation</a:t>
            </a:r>
            <a:endParaRPr lang="en-GB" sz="16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p:cNvSpPr/>
          <p:nvPr/>
        </p:nvSpPr>
        <p:spPr>
          <a:xfrm>
            <a:off x="4332515" y="3507938"/>
            <a:ext cx="3701142" cy="2308324"/>
          </a:xfrm>
          <a:prstGeom prst="rect">
            <a:avLst/>
          </a:prstGeom>
        </p:spPr>
        <p:txBody>
          <a:bodyPr wrap="square">
            <a:spAutoFit/>
          </a:bodyPr>
          <a:lstStyle/>
          <a:p>
            <a:pPr marL="285750" indent="-285750">
              <a:lnSpc>
                <a:spcPct val="150000"/>
              </a:lnSpc>
              <a:buFont typeface="Arial" panose="020B0604020202020204" pitchFamily="34" charset="0"/>
              <a:buChar char="•"/>
            </a:pPr>
            <a:r>
              <a:rPr lang="fr-FR" sz="1600" dirty="0">
                <a:latin typeface="Tahoma" panose="020B0604030504040204" pitchFamily="34" charset="0"/>
                <a:ea typeface="Tahoma" panose="020B0604030504040204" pitchFamily="34" charset="0"/>
                <a:cs typeface="Tahoma" panose="020B0604030504040204" pitchFamily="34" charset="0"/>
              </a:rPr>
              <a:t>Dommages environnementaux </a:t>
            </a:r>
            <a:r>
              <a:rPr lang="fr-FR" sz="1600" dirty="0" smtClean="0">
                <a:latin typeface="Tahoma" panose="020B0604030504040204" pitchFamily="34" charset="0"/>
                <a:ea typeface="Tahoma" panose="020B0604030504040204" pitchFamily="34" charset="0"/>
                <a:cs typeface="Tahoma" panose="020B0604030504040204" pitchFamily="34" charset="0"/>
              </a:rPr>
              <a:t>: </a:t>
            </a:r>
            <a:r>
              <a:rPr lang="fr-FR" sz="1600" dirty="0" smtClean="0">
                <a:solidFill>
                  <a:srgbClr val="C00000"/>
                </a:solidFill>
                <a:latin typeface="Tahoma" panose="020B0604030504040204" pitchFamily="34" charset="0"/>
                <a:ea typeface="Tahoma" panose="020B0604030504040204" pitchFamily="34" charset="0"/>
                <a:cs typeface="Tahoma" panose="020B0604030504040204" pitchFamily="34" charset="0"/>
              </a:rPr>
              <a:t>sur exploitation et démographie ↗</a:t>
            </a:r>
            <a:endParaRPr lang="fr-FR" sz="1600" dirty="0">
              <a:solidFill>
                <a:srgbClr val="C00000"/>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Arial" panose="020B0604020202020204" pitchFamily="34" charset="0"/>
              <a:buChar char="•"/>
            </a:pPr>
            <a:r>
              <a:rPr lang="fr-FR" sz="1600" dirty="0" smtClean="0">
                <a:latin typeface="Tahoma" panose="020B0604030504040204" pitchFamily="34" charset="0"/>
                <a:ea typeface="Tahoma" panose="020B0604030504040204" pitchFamily="34" charset="0"/>
                <a:cs typeface="Tahoma" panose="020B0604030504040204" pitchFamily="34" charset="0"/>
              </a:rPr>
              <a:t>Voisins </a:t>
            </a:r>
            <a:r>
              <a:rPr lang="fr-FR" sz="1600" dirty="0">
                <a:latin typeface="Tahoma" panose="020B0604030504040204" pitchFamily="34" charset="0"/>
                <a:ea typeface="Tahoma" panose="020B0604030504040204" pitchFamily="34" charset="0"/>
                <a:cs typeface="Tahoma" panose="020B0604030504040204" pitchFamily="34" charset="0"/>
              </a:rPr>
              <a:t>hostiles </a:t>
            </a:r>
            <a:r>
              <a:rPr lang="fr-FR" sz="1600" dirty="0" smtClean="0">
                <a:latin typeface="Tahoma" panose="020B0604030504040204" pitchFamily="34" charset="0"/>
                <a:ea typeface="Tahoma" panose="020B0604030504040204" pitchFamily="34" charset="0"/>
                <a:cs typeface="Tahoma" panose="020B0604030504040204" pitchFamily="34" charset="0"/>
              </a:rPr>
              <a:t>: </a:t>
            </a:r>
            <a:r>
              <a:rPr lang="fr-FR" sz="1600" dirty="0" smtClean="0">
                <a:solidFill>
                  <a:srgbClr val="C00000"/>
                </a:solidFill>
                <a:latin typeface="Tahoma" panose="020B0604030504040204" pitchFamily="34" charset="0"/>
                <a:ea typeface="Tahoma" panose="020B0604030504040204" pitchFamily="34" charset="0"/>
                <a:cs typeface="Tahoma" panose="020B0604030504040204" pitchFamily="34" charset="0"/>
              </a:rPr>
              <a:t>Tribus</a:t>
            </a:r>
          </a:p>
          <a:p>
            <a:pPr marL="285750" indent="-285750">
              <a:lnSpc>
                <a:spcPct val="150000"/>
              </a:lnSpc>
              <a:buFont typeface="Arial" panose="020B0604020202020204" pitchFamily="34" charset="0"/>
              <a:buChar char="•"/>
            </a:pPr>
            <a:r>
              <a:rPr lang="fr-FR" sz="1600" dirty="0" smtClean="0">
                <a:latin typeface="Tahoma" panose="020B0604030504040204" pitchFamily="34" charset="0"/>
                <a:ea typeface="Tahoma" panose="020B0604030504040204" pitchFamily="34" charset="0"/>
                <a:cs typeface="Tahoma" panose="020B0604030504040204" pitchFamily="34" charset="0"/>
              </a:rPr>
              <a:t>Réponses </a:t>
            </a:r>
            <a:r>
              <a:rPr lang="fr-FR" sz="1600" dirty="0">
                <a:latin typeface="Tahoma" panose="020B0604030504040204" pitchFamily="34" charset="0"/>
                <a:ea typeface="Tahoma" panose="020B0604030504040204" pitchFamily="34" charset="0"/>
                <a:cs typeface="Tahoma" panose="020B0604030504040204" pitchFamily="34" charset="0"/>
              </a:rPr>
              <a:t>apportées par une </a:t>
            </a:r>
            <a:r>
              <a:rPr lang="fr-FR" sz="1600" dirty="0" smtClean="0">
                <a:latin typeface="Tahoma" panose="020B0604030504040204" pitchFamily="34" charset="0"/>
                <a:ea typeface="Tahoma" panose="020B0604030504040204" pitchFamily="34" charset="0"/>
                <a:cs typeface="Tahoma" panose="020B0604030504040204" pitchFamily="34" charset="0"/>
              </a:rPr>
              <a:t>société : </a:t>
            </a:r>
            <a:r>
              <a:rPr lang="fr-FR" sz="1600" dirty="0" smtClean="0">
                <a:solidFill>
                  <a:srgbClr val="C00000"/>
                </a:solidFill>
                <a:latin typeface="Tahoma" panose="020B0604030504040204" pitchFamily="34" charset="0"/>
                <a:ea typeface="Tahoma" panose="020B0604030504040204" pitchFamily="34" charset="0"/>
                <a:cs typeface="Tahoma" panose="020B0604030504040204" pitchFamily="34" charset="0"/>
              </a:rPr>
              <a:t>refus d’adaptation des élites</a:t>
            </a:r>
            <a:endParaRPr lang="en-GB" sz="16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18" name="Image 17"/>
          <p:cNvPicPr>
            <a:picLocks noChangeAspect="1"/>
          </p:cNvPicPr>
          <p:nvPr/>
        </p:nvPicPr>
        <p:blipFill rotWithShape="1">
          <a:blip r:embed="rId2"/>
          <a:srcRect b="50948"/>
          <a:stretch/>
        </p:blipFill>
        <p:spPr>
          <a:xfrm>
            <a:off x="818828" y="1716479"/>
            <a:ext cx="2245386" cy="1522832"/>
          </a:xfrm>
          <a:prstGeom prst="rect">
            <a:avLst/>
          </a:prstGeom>
        </p:spPr>
      </p:pic>
      <p:pic>
        <p:nvPicPr>
          <p:cNvPr id="19" name="Image 18"/>
          <p:cNvPicPr>
            <a:picLocks noChangeAspect="1"/>
          </p:cNvPicPr>
          <p:nvPr/>
        </p:nvPicPr>
        <p:blipFill rotWithShape="1">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l="25310" t="28392" r="29548" b="31064"/>
          <a:stretch/>
        </p:blipFill>
        <p:spPr>
          <a:xfrm>
            <a:off x="4901120" y="1745045"/>
            <a:ext cx="2175956" cy="1368007"/>
          </a:xfrm>
          <a:prstGeom prst="rect">
            <a:avLst/>
          </a:prstGeom>
        </p:spPr>
      </p:pic>
      <p:pic>
        <p:nvPicPr>
          <p:cNvPr id="21" name="Image 20"/>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866"/>
          <a:stretch/>
        </p:blipFill>
        <p:spPr>
          <a:xfrm>
            <a:off x="8871727" y="1566153"/>
            <a:ext cx="2600325" cy="1474550"/>
          </a:xfrm>
          <a:prstGeom prst="rect">
            <a:avLst/>
          </a:prstGeom>
        </p:spPr>
      </p:pic>
      <p:sp>
        <p:nvSpPr>
          <p:cNvPr id="17" name="Rectangle 1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5781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7654" y="5136023"/>
            <a:ext cx="1663700" cy="1109133"/>
          </a:xfrm>
          <a:prstGeom prst="rect">
            <a:avLst/>
          </a:prstGeom>
        </p:spPr>
      </p:pic>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Pourquoi les sociétés s’effondrent-elles ?</a:t>
            </a:r>
            <a:endParaRPr lang="fr-FR" sz="2400" b="1" dirty="0">
              <a:latin typeface="Baskerville Old Face" panose="02020602080505020303" pitchFamily="18" charset="0"/>
            </a:endParaRPr>
          </a:p>
        </p:txBody>
      </p:sp>
      <p:sp>
        <p:nvSpPr>
          <p:cNvPr id="5" name="ZoneTexte 4"/>
          <p:cNvSpPr txBox="1"/>
          <p:nvPr/>
        </p:nvSpPr>
        <p:spPr>
          <a:xfrm>
            <a:off x="0" y="540073"/>
            <a:ext cx="12192000" cy="923330"/>
          </a:xfrm>
          <a:prstGeom prst="rect">
            <a:avLst/>
          </a:prstGeom>
          <a:noFill/>
        </p:spPr>
        <p:txBody>
          <a:bodyPr wrap="square" rtlCol="0">
            <a:spAutoFit/>
          </a:bodyPr>
          <a:lstStyle/>
          <a:p>
            <a:r>
              <a:rPr lang="fr-FR" sz="2000" b="1" dirty="0"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4 raisons peuvent expliquer pourquoi une société s’</a:t>
            </a:r>
            <a:r>
              <a:rPr lang="fr-FR" sz="20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e</a:t>
            </a:r>
            <a:r>
              <a:rPr lang="fr-FR" sz="2000" b="1" dirty="0"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ffondre :</a:t>
            </a:r>
          </a:p>
          <a:p>
            <a:endParaRPr lang="fr-FR" dirty="0"/>
          </a:p>
          <a:p>
            <a:pPr marL="342900" indent="-342900">
              <a:buFont typeface="+mj-lt"/>
              <a:buAutoNum type="arabicPeriod"/>
            </a:pPr>
            <a:r>
              <a:rPr lang="fr-FR" sz="1600" b="1" dirty="0" smtClean="0">
                <a:latin typeface="Tahoma" panose="020B0604030504040204" pitchFamily="34" charset="0"/>
                <a:ea typeface="Tahoma" panose="020B0604030504040204" pitchFamily="34" charset="0"/>
                <a:cs typeface="Tahoma" panose="020B0604030504040204" pitchFamily="34" charset="0"/>
              </a:rPr>
              <a:t>Echouer à anticiper un problème avant qu’il ne survienne vraiment</a:t>
            </a:r>
          </a:p>
        </p:txBody>
      </p:sp>
      <p:sp>
        <p:nvSpPr>
          <p:cNvPr id="2" name="Rectangle 1"/>
          <p:cNvSpPr/>
          <p:nvPr/>
        </p:nvSpPr>
        <p:spPr>
          <a:xfrm>
            <a:off x="0" y="2502238"/>
            <a:ext cx="5994400" cy="1169551"/>
          </a:xfrm>
          <a:prstGeom prst="rect">
            <a:avLst/>
          </a:prstGeom>
        </p:spPr>
        <p:txBody>
          <a:bodyPr wrap="square">
            <a:spAutoFit/>
          </a:bodyPr>
          <a:lstStyle/>
          <a:p>
            <a:r>
              <a:rPr lang="fr-FR" sz="1600" b="1" u="sng"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Pas </a:t>
            </a:r>
            <a:r>
              <a:rPr lang="fr-FR" sz="1600" b="1" u="sng"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d’expérience </a:t>
            </a:r>
            <a:r>
              <a:rPr lang="fr-FR" sz="1600" b="1" u="sng"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antérieure de problèmes similaires </a:t>
            </a:r>
            <a:r>
              <a:rPr lang="fr-FR" sz="16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endParaRPr lang="fr-FR" sz="16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endParaRPr>
          </a:p>
          <a:p>
            <a:endParaRPr lang="fr-FR" dirty="0">
              <a:sym typeface="Wingdings" panose="05000000000000000000" pitchFamily="2" charset="2"/>
            </a:endParaRPr>
          </a:p>
          <a:p>
            <a:pPr algn="ctr"/>
            <a:r>
              <a:rPr lang="fr-FR" dirty="0" smtClean="0">
                <a:solidFill>
                  <a:srgbClr val="C00000"/>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Introduction d’espèces invasives en Australie par les colons</a:t>
            </a:r>
            <a:endParaRPr lang="fr-FR"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6438900" y="2485936"/>
            <a:ext cx="5321300" cy="1754326"/>
          </a:xfrm>
          <a:prstGeom prst="rect">
            <a:avLst/>
          </a:prstGeom>
        </p:spPr>
        <p:txBody>
          <a:bodyPr wrap="square">
            <a:spAutoFit/>
          </a:bodyPr>
          <a:lstStyle/>
          <a:p>
            <a:pPr algn="ctr"/>
            <a:r>
              <a:rPr lang="fr-FR" b="1" u="sng"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Mauvaise analogie </a:t>
            </a:r>
            <a:r>
              <a:rPr lang="fr-FR" b="1" u="sng"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t>
            </a:r>
          </a:p>
          <a:p>
            <a:pPr algn="ctr"/>
            <a:endParaRPr lang="fr-FR" b="1" u="sng"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endParaRPr>
          </a:p>
          <a:p>
            <a:pPr algn="ctr"/>
            <a:r>
              <a:rPr lang="fr-FR" dirty="0" smtClean="0">
                <a:solidFill>
                  <a:srgbClr val="C00000"/>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Construction de la ligne </a:t>
            </a:r>
            <a:r>
              <a:rPr lang="fr-FR" dirty="0" err="1" smtClean="0">
                <a:solidFill>
                  <a:srgbClr val="C00000"/>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maginot</a:t>
            </a:r>
            <a:r>
              <a:rPr lang="fr-FR" dirty="0" smtClean="0">
                <a:solidFill>
                  <a:srgbClr val="C00000"/>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et invasion de la France durant seconde guerre mondiale </a:t>
            </a:r>
          </a:p>
          <a:p>
            <a:endParaRPr lang="fr-FR"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endParaRPr>
          </a:p>
          <a:p>
            <a:endParaRPr lang="fr-FR"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endParaRPr>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0154" y="5144489"/>
            <a:ext cx="1651000" cy="1100667"/>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554" y="5136023"/>
            <a:ext cx="1663700" cy="1109134"/>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2495" y="3924299"/>
            <a:ext cx="1724024" cy="1149349"/>
          </a:xfrm>
          <a:prstGeom prst="rect">
            <a:avLst/>
          </a:prstGeom>
        </p:spPr>
      </p:pic>
      <p:pic>
        <p:nvPicPr>
          <p:cNvPr id="10" name="Imag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36694" y="4053349"/>
            <a:ext cx="1409701" cy="1017126"/>
          </a:xfrm>
          <a:prstGeom prst="rect">
            <a:avLst/>
          </a:prstGeom>
        </p:spPr>
      </p:pic>
      <p:pic>
        <p:nvPicPr>
          <p:cNvPr id="13" name="Imag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78524" y="4279900"/>
            <a:ext cx="3870476" cy="2032000"/>
          </a:xfrm>
          <a:prstGeom prst="rect">
            <a:avLst/>
          </a:prstGeom>
        </p:spPr>
      </p:pic>
      <p:sp>
        <p:nvSpPr>
          <p:cNvPr id="15" name="Rectangle 1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3560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Pourquoi les sociétés s’effondrent-elles ?</a:t>
            </a:r>
            <a:endParaRPr lang="fr-FR" sz="2400" b="1" dirty="0">
              <a:latin typeface="Baskerville Old Face" panose="02020602080505020303" pitchFamily="18" charset="0"/>
            </a:endParaRPr>
          </a:p>
        </p:txBody>
      </p:sp>
      <p:sp>
        <p:nvSpPr>
          <p:cNvPr id="5" name="ZoneTexte 4"/>
          <p:cNvSpPr txBox="1"/>
          <p:nvPr/>
        </p:nvSpPr>
        <p:spPr>
          <a:xfrm>
            <a:off x="0" y="540073"/>
            <a:ext cx="12192000" cy="1692771"/>
          </a:xfrm>
          <a:prstGeom prst="rect">
            <a:avLst/>
          </a:prstGeom>
          <a:noFill/>
        </p:spPr>
        <p:txBody>
          <a:bodyPr wrap="square" rtlCol="0">
            <a:spAutoFit/>
          </a:bodyPr>
          <a:lstStyle/>
          <a:p>
            <a:r>
              <a:rPr lang="fr-FR" sz="2000" b="1" dirty="0"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4 raisons peuvent expliquer pourquoi une société s’</a:t>
            </a:r>
            <a:r>
              <a:rPr lang="fr-FR" sz="20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e</a:t>
            </a:r>
            <a:r>
              <a:rPr lang="fr-FR" sz="2000" b="1" dirty="0"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ffondre :</a:t>
            </a:r>
          </a:p>
          <a:p>
            <a:endParaRPr lang="fr-FR" dirty="0"/>
          </a:p>
          <a:p>
            <a:pPr marL="342900" indent="-342900">
              <a:buFont typeface="+mj-lt"/>
              <a:buAutoNum type="arabicPeriod"/>
            </a:pPr>
            <a:r>
              <a:rPr lang="fr-FR" sz="16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Echouer à anticiper un problème avant qu’il ne survienne vraiment</a:t>
            </a:r>
          </a:p>
          <a:p>
            <a:pPr marL="342900" indent="-342900">
              <a:buFont typeface="+mj-lt"/>
              <a:buAutoNum type="arabicPeriod"/>
            </a:pPr>
            <a:r>
              <a:rPr lang="fr-FR" sz="16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Echouer à percevoir le problème lorsqu’il apparaît </a:t>
            </a:r>
          </a:p>
          <a:p>
            <a:pPr marL="342900" indent="-342900">
              <a:buFont typeface="+mj-lt"/>
              <a:buAutoNum type="arabicPeriod"/>
            </a:pPr>
            <a:endParaRPr lang="fr-FR" sz="1600" b="1" dirty="0" smtClean="0">
              <a:latin typeface="Tahoma" panose="020B0604030504040204" pitchFamily="34" charset="0"/>
              <a:ea typeface="Tahoma" panose="020B0604030504040204" pitchFamily="34" charset="0"/>
              <a:cs typeface="Tahoma" panose="020B0604030504040204" pitchFamily="34" charset="0"/>
            </a:endParaRPr>
          </a:p>
          <a:p>
            <a:pPr marL="342900" indent="-342900">
              <a:buFont typeface="+mj-lt"/>
              <a:buAutoNum type="arabicPeriod"/>
            </a:pPr>
            <a:endParaRPr lang="fr-FR" sz="1600" b="1" dirty="0">
              <a:latin typeface="Tahoma" panose="020B0604030504040204" pitchFamily="34" charset="0"/>
              <a:ea typeface="Tahoma" panose="020B0604030504040204" pitchFamily="34" charset="0"/>
              <a:cs typeface="Tahoma" panose="020B0604030504040204" pitchFamily="34" charset="0"/>
            </a:endParaRPr>
          </a:p>
        </p:txBody>
      </p:sp>
      <p:sp>
        <p:nvSpPr>
          <p:cNvPr id="14" name="Rectangle 13"/>
          <p:cNvSpPr/>
          <p:nvPr/>
        </p:nvSpPr>
        <p:spPr>
          <a:xfrm>
            <a:off x="1971472" y="2041977"/>
            <a:ext cx="8267700" cy="1323439"/>
          </a:xfrm>
          <a:prstGeom prst="rect">
            <a:avLst/>
          </a:prstGeom>
        </p:spPr>
        <p:txBody>
          <a:bodyPr wrap="square">
            <a:spAutoFit/>
          </a:bodyPr>
          <a:lstStyle/>
          <a:p>
            <a:pPr algn="ctr"/>
            <a:r>
              <a:rPr lang="fr-FR" sz="2000" b="1" u="sng"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Normalité rampante:</a:t>
            </a:r>
          </a:p>
          <a:p>
            <a:pPr algn="ctr"/>
            <a:endParaRPr lang="fr-FR" sz="2000" b="1" u="sng"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endParaRPr>
          </a:p>
          <a:p>
            <a:pPr algn="ctr"/>
            <a:r>
              <a:rPr lang="fr-FR" sz="2000" dirty="0" smtClean="0">
                <a:solidFill>
                  <a:srgbClr val="C00000"/>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Observer un phénomène destructeur « lent »</a:t>
            </a:r>
            <a:endParaRPr lang="fr-FR" sz="2000" dirty="0">
              <a:solidFill>
                <a:srgbClr val="C00000"/>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endParaRPr>
          </a:p>
          <a:p>
            <a:endParaRPr lang="fr-FR" sz="20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endParaRPr>
          </a:p>
        </p:txBody>
      </p:sp>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7950" y="3113229"/>
            <a:ext cx="5697706" cy="3418624"/>
          </a:xfrm>
          <a:prstGeom prst="rect">
            <a:avLst/>
          </a:prstGeom>
        </p:spPr>
      </p:pic>
      <p:sp>
        <p:nvSpPr>
          <p:cNvPr id="7" name="Rectangle 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0428061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Pourquoi les sociétés s’effondrent-elles ?</a:t>
            </a:r>
            <a:endParaRPr lang="fr-FR" sz="2400" b="1" dirty="0">
              <a:latin typeface="Baskerville Old Face" panose="02020602080505020303" pitchFamily="18" charset="0"/>
            </a:endParaRPr>
          </a:p>
        </p:txBody>
      </p:sp>
      <p:sp>
        <p:nvSpPr>
          <p:cNvPr id="5" name="ZoneTexte 4"/>
          <p:cNvSpPr txBox="1"/>
          <p:nvPr/>
        </p:nvSpPr>
        <p:spPr>
          <a:xfrm>
            <a:off x="0" y="540073"/>
            <a:ext cx="12192000" cy="2400657"/>
          </a:xfrm>
          <a:prstGeom prst="rect">
            <a:avLst/>
          </a:prstGeom>
          <a:noFill/>
        </p:spPr>
        <p:txBody>
          <a:bodyPr wrap="square" rtlCol="0">
            <a:spAutoFit/>
          </a:bodyPr>
          <a:lstStyle/>
          <a:p>
            <a:r>
              <a:rPr lang="fr-FR" sz="2000" b="1" dirty="0"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4 raisons peuvent expliquer pourquoi une société s’</a:t>
            </a:r>
            <a:r>
              <a:rPr lang="fr-FR" sz="20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e</a:t>
            </a:r>
            <a:r>
              <a:rPr lang="fr-FR" sz="2000" b="1" dirty="0"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ffondre :</a:t>
            </a:r>
          </a:p>
          <a:p>
            <a:endParaRPr lang="fr-FR" dirty="0"/>
          </a:p>
          <a:p>
            <a:pPr marL="342900" indent="-342900">
              <a:buFont typeface="+mj-lt"/>
              <a:buAutoNum type="arabicPeriod"/>
            </a:pPr>
            <a:r>
              <a:rPr lang="fr-FR" sz="16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Echouer à anticiper un problème avant qu’il ne survienne vraiment</a:t>
            </a:r>
          </a:p>
          <a:p>
            <a:pPr marL="342900" indent="-342900">
              <a:buFont typeface="+mj-lt"/>
              <a:buAutoNum type="arabicPeriod"/>
            </a:pPr>
            <a:r>
              <a:rPr lang="fr-FR"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Echouer à percevoir le problème lorsqu’il apparaît </a:t>
            </a:r>
            <a:endParaRPr lang="fr-FR" sz="16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mj-lt"/>
              <a:buAutoNum type="arabicPeriod"/>
            </a:pPr>
            <a:r>
              <a:rPr lang="fr-FR" sz="16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Echouer dans la tentative de résolution du problème </a:t>
            </a:r>
          </a:p>
          <a:p>
            <a:pPr marL="342900" indent="-342900">
              <a:buFont typeface="+mj-lt"/>
              <a:buAutoNum type="arabicPeriod"/>
            </a:pPr>
            <a:endParaRPr lang="fr-FR" sz="16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mj-lt"/>
              <a:buAutoNum type="arabicPeriod"/>
            </a:pPr>
            <a:endParaRPr lang="fr-FR"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mj-lt"/>
              <a:buAutoNum type="arabicPeriod"/>
            </a:pPr>
            <a:endParaRPr lang="fr-FR" sz="1600" b="1" dirty="0" smtClean="0">
              <a:latin typeface="Tahoma" panose="020B0604030504040204" pitchFamily="34" charset="0"/>
              <a:ea typeface="Tahoma" panose="020B0604030504040204" pitchFamily="34" charset="0"/>
              <a:cs typeface="Tahoma" panose="020B0604030504040204" pitchFamily="34" charset="0"/>
            </a:endParaRPr>
          </a:p>
          <a:p>
            <a:pPr marL="342900" indent="-342900">
              <a:buFont typeface="+mj-lt"/>
              <a:buAutoNum type="arabicPeriod"/>
            </a:pPr>
            <a:endParaRPr lang="fr-FR" sz="1600" b="1"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0" y="2502238"/>
            <a:ext cx="6324600" cy="1169551"/>
          </a:xfrm>
          <a:prstGeom prst="rect">
            <a:avLst/>
          </a:prstGeom>
        </p:spPr>
        <p:txBody>
          <a:bodyPr wrap="square">
            <a:spAutoFit/>
          </a:bodyPr>
          <a:lstStyle/>
          <a:p>
            <a:pPr algn="ctr"/>
            <a:r>
              <a:rPr lang="fr-FR" sz="1600" b="1" u="sng"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Dilemme du prisonnier</a:t>
            </a:r>
            <a:r>
              <a:rPr lang="fr-FR" sz="16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p>
          <a:p>
            <a:endParaRPr lang="fr-FR" dirty="0">
              <a:sym typeface="Wingdings" panose="05000000000000000000" pitchFamily="2" charset="2"/>
            </a:endParaRPr>
          </a:p>
          <a:p>
            <a:pPr algn="ctr"/>
            <a:r>
              <a:rPr lang="fr-FR" dirty="0" smtClean="0">
                <a:solidFill>
                  <a:srgbClr val="C00000"/>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En </a:t>
            </a:r>
            <a:r>
              <a:rPr lang="fr-FR" dirty="0">
                <a:solidFill>
                  <a:srgbClr val="C00000"/>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l'absence de communication entre </a:t>
            </a:r>
            <a:r>
              <a:rPr lang="fr-FR" dirty="0" smtClean="0">
                <a:solidFill>
                  <a:srgbClr val="C00000"/>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deux </a:t>
            </a:r>
            <a:r>
              <a:rPr lang="fr-FR" dirty="0">
                <a:solidFill>
                  <a:srgbClr val="C00000"/>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joueurs, chacun choisira de trahir l'autre si le jeu n'est joué qu'une fois</a:t>
            </a:r>
            <a:endParaRPr lang="fr-FR"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6438900" y="2485936"/>
            <a:ext cx="5321300" cy="2031325"/>
          </a:xfrm>
          <a:prstGeom prst="rect">
            <a:avLst/>
          </a:prstGeom>
        </p:spPr>
        <p:txBody>
          <a:bodyPr wrap="square">
            <a:spAutoFit/>
          </a:bodyPr>
          <a:lstStyle/>
          <a:p>
            <a:pPr algn="ctr"/>
            <a:r>
              <a:rPr lang="fr-FR" b="1" u="sng"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Comportement rationnel</a:t>
            </a:r>
          </a:p>
          <a:p>
            <a:pPr algn="ctr"/>
            <a:endParaRPr lang="fr-FR" b="1" u="sng"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endParaRPr>
          </a:p>
          <a:p>
            <a:pPr algn="ctr"/>
            <a:r>
              <a:rPr lang="fr-FR" dirty="0" smtClean="0">
                <a:solidFill>
                  <a:srgbClr val="C00000"/>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Favoriser les profits à court termes d’une minorité d’individus qui seront dommageables à long terme pour la société</a:t>
            </a:r>
          </a:p>
          <a:p>
            <a:endParaRPr lang="fr-FR"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endParaRPr>
          </a:p>
          <a:p>
            <a:endParaRPr lang="fr-FR"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endParaRPr>
          </a:p>
        </p:txBody>
      </p:sp>
      <p:pic>
        <p:nvPicPr>
          <p:cNvPr id="3" name="Image 2"/>
          <p:cNvPicPr>
            <a:picLocks noChangeAspect="1"/>
          </p:cNvPicPr>
          <p:nvPr/>
        </p:nvPicPr>
        <p:blipFill>
          <a:blip r:embed="rId3"/>
          <a:stretch>
            <a:fillRect/>
          </a:stretch>
        </p:blipFill>
        <p:spPr>
          <a:xfrm>
            <a:off x="344487" y="3986212"/>
            <a:ext cx="4290604" cy="2046288"/>
          </a:xfrm>
          <a:prstGeom prst="rect">
            <a:avLst/>
          </a:prstGeom>
        </p:spPr>
      </p:pic>
      <p:sp>
        <p:nvSpPr>
          <p:cNvPr id="9" name="Rectangle 8"/>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4520142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Pourquoi les sociétés s’effondrent-elles ?</a:t>
            </a:r>
            <a:endParaRPr lang="fr-FR" sz="2400" b="1" dirty="0">
              <a:latin typeface="Baskerville Old Face" panose="02020602080505020303" pitchFamily="18" charset="0"/>
            </a:endParaRPr>
          </a:p>
        </p:txBody>
      </p:sp>
      <p:sp>
        <p:nvSpPr>
          <p:cNvPr id="5" name="ZoneTexte 4"/>
          <p:cNvSpPr txBox="1"/>
          <p:nvPr/>
        </p:nvSpPr>
        <p:spPr>
          <a:xfrm>
            <a:off x="0" y="540073"/>
            <a:ext cx="12192000" cy="2646878"/>
          </a:xfrm>
          <a:prstGeom prst="rect">
            <a:avLst/>
          </a:prstGeom>
          <a:noFill/>
        </p:spPr>
        <p:txBody>
          <a:bodyPr wrap="square" rtlCol="0">
            <a:spAutoFit/>
          </a:bodyPr>
          <a:lstStyle/>
          <a:p>
            <a:r>
              <a:rPr lang="fr-FR" sz="2000" b="1" dirty="0"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4 raisons peuvent expliquer pourquoi une société s’</a:t>
            </a:r>
            <a:r>
              <a:rPr lang="fr-FR" sz="20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e</a:t>
            </a:r>
            <a:r>
              <a:rPr lang="fr-FR" sz="2000" b="1" dirty="0"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ffondre :</a:t>
            </a:r>
          </a:p>
          <a:p>
            <a:endParaRPr lang="fr-FR" dirty="0"/>
          </a:p>
          <a:p>
            <a:pPr marL="342900" indent="-342900">
              <a:buFont typeface="+mj-lt"/>
              <a:buAutoNum type="arabicPeriod"/>
            </a:pPr>
            <a:r>
              <a:rPr lang="fr-FR" sz="16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Echouer à anticiper un problème avant qu’il ne survienne vraiment</a:t>
            </a:r>
          </a:p>
          <a:p>
            <a:pPr marL="342900" indent="-342900">
              <a:buFont typeface="+mj-lt"/>
              <a:buAutoNum type="arabicPeriod"/>
            </a:pPr>
            <a:r>
              <a:rPr lang="fr-FR"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Echouer à percevoir le problème lorsqu’il apparaît </a:t>
            </a:r>
            <a:endParaRPr lang="fr-FR" sz="16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mj-lt"/>
              <a:buAutoNum type="arabicPeriod"/>
            </a:pPr>
            <a:r>
              <a:rPr lang="fr-FR"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Echouer dans la tentative de résolution du problème</a:t>
            </a:r>
            <a:r>
              <a:rPr lang="fr-FR" sz="1600" dirty="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 </a:t>
            </a:r>
            <a:endParaRPr lang="fr-FR" sz="1600" dirty="0"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mj-lt"/>
              <a:buAutoNum type="arabicPeriod"/>
            </a:pPr>
            <a:r>
              <a:rPr lang="fr-FR" sz="16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Echouer à résoudre le </a:t>
            </a:r>
            <a:r>
              <a:rPr lang="fr-FR" sz="16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problème</a:t>
            </a:r>
          </a:p>
          <a:p>
            <a:pPr marL="342900" indent="-342900">
              <a:buFont typeface="+mj-lt"/>
              <a:buAutoNum type="arabicPeriod"/>
            </a:pPr>
            <a:endParaRPr lang="fr-FR" sz="16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mj-lt"/>
              <a:buAutoNum type="arabicPeriod"/>
            </a:pPr>
            <a:endParaRPr lang="fr-FR"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mj-lt"/>
              <a:buAutoNum type="arabicPeriod"/>
            </a:pPr>
            <a:endParaRPr lang="fr-FR" sz="1600" b="1" dirty="0" smtClean="0">
              <a:latin typeface="Tahoma" panose="020B0604030504040204" pitchFamily="34" charset="0"/>
              <a:ea typeface="Tahoma" panose="020B0604030504040204" pitchFamily="34" charset="0"/>
              <a:cs typeface="Tahoma" panose="020B0604030504040204" pitchFamily="34" charset="0"/>
            </a:endParaRPr>
          </a:p>
          <a:p>
            <a:pPr marL="342900" indent="-342900">
              <a:buFont typeface="+mj-lt"/>
              <a:buAutoNum type="arabicPeriod"/>
            </a:pPr>
            <a:endParaRPr lang="fr-FR" sz="1600" b="1"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0" y="2502238"/>
            <a:ext cx="6324600" cy="892552"/>
          </a:xfrm>
          <a:prstGeom prst="rect">
            <a:avLst/>
          </a:prstGeom>
        </p:spPr>
        <p:txBody>
          <a:bodyPr wrap="square">
            <a:spAutoFit/>
          </a:bodyPr>
          <a:lstStyle/>
          <a:p>
            <a:pPr algn="ctr"/>
            <a:r>
              <a:rPr lang="fr-FR" sz="1600" b="1" u="sng"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Action à faible impact</a:t>
            </a:r>
            <a:endParaRPr lang="fr-FR" sz="16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endParaRPr>
          </a:p>
          <a:p>
            <a:endParaRPr lang="fr-FR" dirty="0">
              <a:sym typeface="Wingdings" panose="05000000000000000000" pitchFamily="2" charset="2"/>
            </a:endParaRPr>
          </a:p>
          <a:p>
            <a:pPr algn="ctr"/>
            <a:r>
              <a:rPr lang="fr-FR" dirty="0" smtClean="0">
                <a:solidFill>
                  <a:srgbClr val="C00000"/>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Eteindre la wifi / arrêter le mails rigolos</a:t>
            </a:r>
            <a:endParaRPr lang="fr-FR"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6438900" y="2485936"/>
            <a:ext cx="5321300" cy="1754326"/>
          </a:xfrm>
          <a:prstGeom prst="rect">
            <a:avLst/>
          </a:prstGeom>
        </p:spPr>
        <p:txBody>
          <a:bodyPr wrap="square">
            <a:spAutoFit/>
          </a:bodyPr>
          <a:lstStyle/>
          <a:p>
            <a:pPr algn="ctr"/>
            <a:r>
              <a:rPr lang="fr-FR" b="1" u="sng"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Barrières sociales / religieuses</a:t>
            </a:r>
          </a:p>
          <a:p>
            <a:pPr algn="ctr"/>
            <a:endParaRPr lang="fr-FR" b="1" u="sng"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endParaRPr>
          </a:p>
          <a:p>
            <a:pPr algn="ctr"/>
            <a:r>
              <a:rPr lang="fr-FR" dirty="0" smtClean="0">
                <a:solidFill>
                  <a:srgbClr val="C00000"/>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Les vikings du Groenland n’auraient pas appris ou voulu adopter certains comportements des Inuits pour vivre sur ce territoire</a:t>
            </a:r>
            <a:endParaRPr lang="fr-FR"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endParaRPr>
          </a:p>
          <a:p>
            <a:endParaRPr lang="fr-FR"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endParaRPr>
          </a:p>
        </p:txBody>
      </p:sp>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l="3798" t="21454" r="6343" b="26909"/>
          <a:stretch/>
        </p:blipFill>
        <p:spPr>
          <a:xfrm>
            <a:off x="1803400" y="3556000"/>
            <a:ext cx="2781300" cy="2841328"/>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3912" y="4411472"/>
            <a:ext cx="2215388" cy="1527604"/>
          </a:xfrm>
          <a:prstGeom prst="rect">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9855" y="4445000"/>
            <a:ext cx="2504849" cy="1727200"/>
          </a:xfrm>
          <a:prstGeom prst="rect">
            <a:avLst/>
          </a:prstGeom>
        </p:spPr>
      </p:pic>
      <p:sp>
        <p:nvSpPr>
          <p:cNvPr id="11" name="Rectangle 10"/>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5934822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Et dans notre situation ? </a:t>
            </a:r>
            <a:endParaRPr lang="fr-FR" sz="2400" b="1" dirty="0">
              <a:latin typeface="Baskerville Old Face" panose="02020602080505020303" pitchFamily="18" charset="0"/>
            </a:endParaRPr>
          </a:p>
        </p:txBody>
      </p:sp>
      <p:sp>
        <p:nvSpPr>
          <p:cNvPr id="5" name="Rectangle 4"/>
          <p:cNvSpPr/>
          <p:nvPr/>
        </p:nvSpPr>
        <p:spPr>
          <a:xfrm>
            <a:off x="241300" y="607536"/>
            <a:ext cx="11950700" cy="5262979"/>
          </a:xfrm>
          <a:prstGeom prst="rect">
            <a:avLst/>
          </a:prstGeom>
        </p:spPr>
        <p:txBody>
          <a:bodyPr wrap="square">
            <a:spAutoFit/>
          </a:bodyPr>
          <a:lstStyle/>
          <a:p>
            <a:pPr marL="342900" indent="-342900">
              <a:buFont typeface="+mj-lt"/>
              <a:buAutoNum type="arabicPeriod"/>
            </a:pPr>
            <a:r>
              <a:rPr lang="fr-FR" sz="16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Echouer à anticiper un problème avant qu’il ne survienne </a:t>
            </a:r>
            <a:r>
              <a:rPr lang="fr-FR" sz="16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vraiment</a:t>
            </a:r>
          </a:p>
          <a:p>
            <a:pPr marL="342900" indent="-342900">
              <a:buFont typeface="+mj-lt"/>
              <a:buAutoNum type="arabicPeriod"/>
            </a:pPr>
            <a:endParaRPr lang="fr-FR" sz="16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fr-FR" sz="1600" b="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Le problème de l’impact de l’Homme sur le climat est connu à partir des années 1970</a:t>
            </a:r>
            <a:endParaRPr lang="fr-FR" sz="1600"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a:p>
            <a:endParaRPr lang="fr-FR" sz="16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fr-FR" sz="16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2.   Echouer </a:t>
            </a:r>
            <a:r>
              <a:rPr lang="fr-FR" sz="16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à percevoir le problème lorsqu’il apparaît </a:t>
            </a:r>
            <a:endParaRPr lang="fr-FR" sz="16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fr-FR" sz="16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fr-FR" sz="1600" dirty="0" smtClean="0">
                <a:solidFill>
                  <a:srgbClr val="C00000"/>
                </a:solidFill>
                <a:latin typeface="Tahoma" panose="020B0604030504040204" pitchFamily="34" charset="0"/>
                <a:ea typeface="Tahoma" panose="020B0604030504040204" pitchFamily="34" charset="0"/>
                <a:cs typeface="Tahoma" panose="020B0604030504040204" pitchFamily="34" charset="0"/>
              </a:rPr>
              <a:t>Le changement climatique est un processus lent et rapide à la fois. Cela a conduit à du climato-scepticisme et au phénomène de normalité rampante</a:t>
            </a:r>
          </a:p>
          <a:p>
            <a:endParaRPr lang="fr-FR" sz="16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fr-FR" sz="16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3.   Echouer </a:t>
            </a:r>
            <a:r>
              <a:rPr lang="fr-FR" sz="16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dans la tentative de résolution du problème </a:t>
            </a:r>
            <a:endParaRPr lang="fr-FR" sz="16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mj-lt"/>
              <a:buAutoNum type="arabicPeriod"/>
            </a:pPr>
            <a:endParaRPr lang="fr-FR" sz="1600" dirty="0"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a:p>
            <a:r>
              <a:rPr lang="fr-FR" sz="1600" dirty="0" smtClean="0">
                <a:solidFill>
                  <a:srgbClr val="C00000"/>
                </a:solidFill>
                <a:latin typeface="Tahoma" panose="020B0604030504040204" pitchFamily="34" charset="0"/>
                <a:ea typeface="Tahoma" panose="020B0604030504040204" pitchFamily="34" charset="0"/>
                <a:cs typeface="Tahoma" panose="020B0604030504040204" pitchFamily="34" charset="0"/>
              </a:rPr>
              <a:t>Comportement rationnel : </a:t>
            </a:r>
          </a:p>
          <a:p>
            <a:pPr marL="285750" indent="-285750">
              <a:buFont typeface="Wingdings" panose="05000000000000000000" pitchFamily="2" charset="2"/>
              <a:buChar char="à"/>
            </a:pPr>
            <a:r>
              <a:rPr lang="fr-FR" sz="1600" dirty="0" smtClean="0">
                <a:solidFill>
                  <a:srgbClr val="C00000"/>
                </a:solidFill>
                <a:latin typeface="Tahoma" panose="020B0604030504040204" pitchFamily="34" charset="0"/>
                <a:ea typeface="Tahoma" panose="020B0604030504040204" pitchFamily="34" charset="0"/>
                <a:cs typeface="Tahoma" panose="020B0604030504040204" pitchFamily="34" charset="0"/>
              </a:rPr>
              <a:t>Société mondialisée qui est prise dans une course effrénée à la compétition</a:t>
            </a:r>
          </a:p>
          <a:p>
            <a:pPr marL="285750" indent="-285750">
              <a:buFont typeface="Wingdings" panose="05000000000000000000" pitchFamily="2" charset="2"/>
              <a:buChar char="à"/>
            </a:pPr>
            <a:r>
              <a:rPr lang="fr-FR" sz="1600" dirty="0" smtClean="0">
                <a:solidFill>
                  <a:srgbClr val="C00000"/>
                </a:solidFill>
                <a:latin typeface="Tahoma" panose="020B0604030504040204" pitchFamily="34" charset="0"/>
                <a:ea typeface="Tahoma" panose="020B0604030504040204" pitchFamily="34" charset="0"/>
                <a:cs typeface="Tahoma" panose="020B0604030504040204" pitchFamily="34" charset="0"/>
              </a:rPr>
              <a:t>Préférer des profits à courts termes </a:t>
            </a:r>
          </a:p>
          <a:p>
            <a:endParaRPr lang="fr-FR" sz="1600" dirty="0">
              <a:solidFill>
                <a:srgbClr val="C00000"/>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mj-lt"/>
              <a:buAutoNum type="arabicPeriod"/>
            </a:pPr>
            <a:endParaRPr lang="fr-FR" sz="1600" dirty="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mj-lt"/>
              <a:buAutoNum type="arabicPeriod"/>
            </a:pPr>
            <a:endParaRPr lang="fr-FR" sz="1600" dirty="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buAutoNum type="arabicPeriod" startAt="4"/>
            </a:pPr>
            <a:r>
              <a:rPr lang="fr-FR" sz="16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Echouer </a:t>
            </a:r>
            <a:r>
              <a:rPr lang="fr-FR" sz="16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à résoudre le </a:t>
            </a:r>
            <a:r>
              <a:rPr lang="fr-FR" sz="16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problème</a:t>
            </a:r>
          </a:p>
          <a:p>
            <a:pPr marL="342900" indent="-342900">
              <a:buAutoNum type="arabicPeriod" startAt="4"/>
            </a:pPr>
            <a:endParaRPr lang="fr-FR" sz="16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a:p>
            <a:endParaRPr lang="fr-FR" sz="16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a:p>
            <a:r>
              <a:rPr lang="fr-FR" sz="1600" dirty="0" smtClean="0">
                <a:solidFill>
                  <a:srgbClr val="C00000"/>
                </a:solidFill>
                <a:latin typeface="Tahoma" panose="020B0604030504040204" pitchFamily="34" charset="0"/>
                <a:ea typeface="Tahoma" panose="020B0604030504040204" pitchFamily="34" charset="0"/>
                <a:cs typeface="Tahoma" panose="020B0604030504040204" pitchFamily="34" charset="0"/>
              </a:rPr>
              <a:t>Des actions insuffisantes </a:t>
            </a:r>
            <a:endParaRPr lang="fr-FR" sz="16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8863" y="2826439"/>
            <a:ext cx="2363788" cy="1486764"/>
          </a:xfrm>
          <a:prstGeom prst="rect">
            <a:avLst/>
          </a:prstGeom>
        </p:spPr>
      </p:pic>
      <p:pic>
        <p:nvPicPr>
          <p:cNvPr id="7" name="Image 6"/>
          <p:cNvPicPr>
            <a:picLocks noChangeAspect="1"/>
          </p:cNvPicPr>
          <p:nvPr/>
        </p:nvPicPr>
        <p:blipFill rotWithShape="1">
          <a:blip r:embed="rId3">
            <a:extLst>
              <a:ext uri="{28A0092B-C50C-407E-A947-70E740481C1C}">
                <a14:useLocalDpi xmlns:a14="http://schemas.microsoft.com/office/drawing/2010/main" val="0"/>
              </a:ext>
            </a:extLst>
          </a:blip>
          <a:srcRect l="9223" t="5555" r="18285"/>
          <a:stretch/>
        </p:blipFill>
        <p:spPr>
          <a:xfrm>
            <a:off x="4343400" y="3962400"/>
            <a:ext cx="3389854" cy="2572657"/>
          </a:xfrm>
          <a:prstGeom prst="rect">
            <a:avLst/>
          </a:prstGeom>
        </p:spPr>
      </p:pic>
      <p:sp>
        <p:nvSpPr>
          <p:cNvPr id="8" name="Rectangle 7"/>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2009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6" end="6"/>
                                            </p:txEl>
                                          </p:spTgt>
                                        </p:tgtEl>
                                        <p:attrNameLst>
                                          <p:attrName>style.visibility</p:attrName>
                                        </p:attrNameLst>
                                      </p:cBhvr>
                                      <p:to>
                                        <p:strVal val="visible"/>
                                      </p:to>
                                    </p:set>
                                    <p:animEffect transition="in" filter="fade">
                                      <p:cBhvr>
                                        <p:cTn id="12" dur="500"/>
                                        <p:tgtEl>
                                          <p:spTgt spid="5">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0" end="10"/>
                                            </p:txEl>
                                          </p:spTgt>
                                        </p:tgtEl>
                                        <p:attrNameLst>
                                          <p:attrName>style.visibility</p:attrName>
                                        </p:attrNameLst>
                                      </p:cBhvr>
                                      <p:to>
                                        <p:strVal val="visible"/>
                                      </p:to>
                                    </p:set>
                                    <p:animEffect transition="in" filter="fade">
                                      <p:cBhvr>
                                        <p:cTn id="17" dur="500"/>
                                        <p:tgtEl>
                                          <p:spTgt spid="5">
                                            <p:txEl>
                                              <p:pRg st="10" end="1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11" end="11"/>
                                            </p:txEl>
                                          </p:spTgt>
                                        </p:tgtEl>
                                        <p:attrNameLst>
                                          <p:attrName>style.visibility</p:attrName>
                                        </p:attrNameLst>
                                      </p:cBhvr>
                                      <p:to>
                                        <p:strVal val="visible"/>
                                      </p:to>
                                    </p:set>
                                    <p:animEffect transition="in" filter="fade">
                                      <p:cBhvr>
                                        <p:cTn id="20" dur="500"/>
                                        <p:tgtEl>
                                          <p:spTgt spid="5">
                                            <p:txEl>
                                              <p:pRg st="11" end="1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12" end="12"/>
                                            </p:txEl>
                                          </p:spTgt>
                                        </p:tgtEl>
                                        <p:attrNameLst>
                                          <p:attrName>style.visibility</p:attrName>
                                        </p:attrNameLst>
                                      </p:cBhvr>
                                      <p:to>
                                        <p:strVal val="visible"/>
                                      </p:to>
                                    </p:set>
                                    <p:animEffect transition="in" filter="fade">
                                      <p:cBhvr>
                                        <p:cTn id="23" dur="500"/>
                                        <p:tgtEl>
                                          <p:spTgt spid="5">
                                            <p:txEl>
                                              <p:pRg st="12" end="1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19" end="19"/>
                                            </p:txEl>
                                          </p:spTgt>
                                        </p:tgtEl>
                                        <p:attrNameLst>
                                          <p:attrName>style.visibility</p:attrName>
                                        </p:attrNameLst>
                                      </p:cBhvr>
                                      <p:to>
                                        <p:strVal val="visible"/>
                                      </p:to>
                                    </p:set>
                                    <p:animEffect transition="in" filter="fade">
                                      <p:cBhvr>
                                        <p:cTn id="31" dur="500"/>
                                        <p:tgtEl>
                                          <p:spTgt spid="5">
                                            <p:txEl>
                                              <p:pRg st="19" end="19"/>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Collapsologie</a:t>
            </a:r>
            <a:endParaRPr lang="fr-FR" sz="2400" b="1" dirty="0">
              <a:latin typeface="Baskerville Old Face" panose="02020602080505020303" pitchFamily="18" charset="0"/>
            </a:endParaRPr>
          </a:p>
        </p:txBody>
      </p:sp>
      <p:pic>
        <p:nvPicPr>
          <p:cNvPr id="3" name="Image 2"/>
          <p:cNvPicPr>
            <a:picLocks noChangeAspect="1"/>
          </p:cNvPicPr>
          <p:nvPr/>
        </p:nvPicPr>
        <p:blipFill>
          <a:blip r:embed="rId2"/>
          <a:stretch>
            <a:fillRect/>
          </a:stretch>
        </p:blipFill>
        <p:spPr>
          <a:xfrm>
            <a:off x="1066192" y="851746"/>
            <a:ext cx="2513587" cy="1755268"/>
          </a:xfrm>
          <a:prstGeom prst="rect">
            <a:avLst/>
          </a:prstGeom>
        </p:spPr>
      </p:pic>
      <p:pic>
        <p:nvPicPr>
          <p:cNvPr id="4" name="Image 3"/>
          <p:cNvPicPr>
            <a:picLocks noChangeAspect="1"/>
          </p:cNvPicPr>
          <p:nvPr/>
        </p:nvPicPr>
        <p:blipFill>
          <a:blip r:embed="rId3"/>
          <a:stretch>
            <a:fillRect/>
          </a:stretch>
        </p:blipFill>
        <p:spPr>
          <a:xfrm>
            <a:off x="943887" y="3812330"/>
            <a:ext cx="2619375" cy="1743075"/>
          </a:xfrm>
          <a:prstGeom prst="rect">
            <a:avLst/>
          </a:prstGeom>
        </p:spPr>
      </p:pic>
      <p:pic>
        <p:nvPicPr>
          <p:cNvPr id="5" name="Image 4"/>
          <p:cNvPicPr>
            <a:picLocks noChangeAspect="1"/>
          </p:cNvPicPr>
          <p:nvPr/>
        </p:nvPicPr>
        <p:blipFill rotWithShape="1">
          <a:blip r:embed="rId4"/>
          <a:srcRect b="9894"/>
          <a:stretch/>
        </p:blipFill>
        <p:spPr>
          <a:xfrm>
            <a:off x="9007003" y="797040"/>
            <a:ext cx="1742061" cy="1693242"/>
          </a:xfrm>
          <a:prstGeom prst="rect">
            <a:avLst/>
          </a:prstGeom>
        </p:spPr>
      </p:pic>
      <p:pic>
        <p:nvPicPr>
          <p:cNvPr id="6" name="Image 5"/>
          <p:cNvPicPr>
            <a:picLocks noChangeAspect="1"/>
          </p:cNvPicPr>
          <p:nvPr/>
        </p:nvPicPr>
        <p:blipFill rotWithShape="1">
          <a:blip r:embed="rId5"/>
          <a:srcRect b="19281"/>
          <a:stretch/>
        </p:blipFill>
        <p:spPr>
          <a:xfrm>
            <a:off x="9350816" y="4036667"/>
            <a:ext cx="1573346" cy="1585920"/>
          </a:xfrm>
          <a:prstGeom prst="rect">
            <a:avLst/>
          </a:prstGeom>
        </p:spPr>
      </p:pic>
      <p:sp>
        <p:nvSpPr>
          <p:cNvPr id="9" name="ZoneTexte 8"/>
          <p:cNvSpPr txBox="1"/>
          <p:nvPr/>
        </p:nvSpPr>
        <p:spPr>
          <a:xfrm>
            <a:off x="291826" y="2762655"/>
            <a:ext cx="4280173" cy="369332"/>
          </a:xfrm>
          <a:prstGeom prst="rect">
            <a:avLst/>
          </a:prstGeom>
          <a:noFill/>
        </p:spPr>
        <p:txBody>
          <a:bodyPr wrap="square" rtlCol="0">
            <a:spAutoFit/>
          </a:bodyPr>
          <a:lstStyle/>
          <a:p>
            <a:pPr algn="ctr"/>
            <a:r>
              <a:rPr lang="fr-FR" dirty="0" smtClean="0">
                <a:latin typeface="Tahoma" panose="020B0604030504040204" pitchFamily="34" charset="0"/>
                <a:ea typeface="Tahoma" panose="020B0604030504040204" pitchFamily="34" charset="0"/>
                <a:cs typeface="Tahoma" panose="020B0604030504040204" pitchFamily="34" charset="0"/>
              </a:rPr>
              <a:t>Collapsologie n’est </a:t>
            </a:r>
            <a:r>
              <a:rPr lang="fr-FR" b="1" dirty="0" smtClean="0">
                <a:latin typeface="Tahoma" panose="020B0604030504040204" pitchFamily="34" charset="0"/>
                <a:ea typeface="Tahoma" panose="020B0604030504040204" pitchFamily="34" charset="0"/>
                <a:cs typeface="Tahoma" panose="020B0604030504040204" pitchFamily="34" charset="0"/>
              </a:rPr>
              <a:t>pas une science</a:t>
            </a:r>
            <a:endParaRPr lang="fr-FR" b="1" dirty="0">
              <a:latin typeface="Tahoma" panose="020B0604030504040204" pitchFamily="34" charset="0"/>
              <a:ea typeface="Tahoma" panose="020B0604030504040204" pitchFamily="34" charset="0"/>
              <a:cs typeface="Tahoma" panose="020B0604030504040204" pitchFamily="34" charset="0"/>
            </a:endParaRPr>
          </a:p>
        </p:txBody>
      </p:sp>
      <p:sp>
        <p:nvSpPr>
          <p:cNvPr id="11" name="ZoneTexte 10"/>
          <p:cNvSpPr txBox="1"/>
          <p:nvPr/>
        </p:nvSpPr>
        <p:spPr>
          <a:xfrm>
            <a:off x="356682" y="5736077"/>
            <a:ext cx="3589506" cy="646331"/>
          </a:xfrm>
          <a:prstGeom prst="rect">
            <a:avLst/>
          </a:prstGeom>
          <a:noFill/>
        </p:spPr>
        <p:txBody>
          <a:bodyPr wrap="square" rtlCol="0">
            <a:spAutoFit/>
          </a:bodyPr>
          <a:lstStyle/>
          <a:p>
            <a:pPr algn="ctr"/>
            <a:r>
              <a:rPr lang="fr-FR" dirty="0" smtClean="0">
                <a:latin typeface="Tahoma" panose="020B0604030504040204" pitchFamily="34" charset="0"/>
                <a:ea typeface="Tahoma" panose="020B0604030504040204" pitchFamily="34" charset="0"/>
                <a:cs typeface="Tahoma" panose="020B0604030504040204" pitchFamily="34" charset="0"/>
              </a:rPr>
              <a:t>Collapsologie peut amener à un certain </a:t>
            </a:r>
            <a:r>
              <a:rPr lang="fr-FR" b="1" dirty="0" smtClean="0">
                <a:latin typeface="Tahoma" panose="020B0604030504040204" pitchFamily="34" charset="0"/>
                <a:ea typeface="Tahoma" panose="020B0604030504040204" pitchFamily="34" charset="0"/>
                <a:cs typeface="Tahoma" panose="020B0604030504040204" pitchFamily="34" charset="0"/>
              </a:rPr>
              <a:t>fatalisme</a:t>
            </a:r>
            <a:endParaRPr lang="fr-FR" b="1" dirty="0">
              <a:latin typeface="Tahoma" panose="020B0604030504040204" pitchFamily="34" charset="0"/>
              <a:ea typeface="Tahoma" panose="020B0604030504040204" pitchFamily="34" charset="0"/>
              <a:cs typeface="Tahoma" panose="020B0604030504040204" pitchFamily="34" charset="0"/>
            </a:endParaRPr>
          </a:p>
        </p:txBody>
      </p:sp>
      <p:sp>
        <p:nvSpPr>
          <p:cNvPr id="12" name="ZoneTexte 11"/>
          <p:cNvSpPr txBox="1"/>
          <p:nvPr/>
        </p:nvSpPr>
        <p:spPr>
          <a:xfrm>
            <a:off x="8106383" y="2756171"/>
            <a:ext cx="3683540" cy="646331"/>
          </a:xfrm>
          <a:prstGeom prst="rect">
            <a:avLst/>
          </a:prstGeom>
          <a:noFill/>
        </p:spPr>
        <p:txBody>
          <a:bodyPr wrap="square" rtlCol="0">
            <a:spAutoFit/>
          </a:bodyPr>
          <a:lstStyle/>
          <a:p>
            <a:pPr algn="ctr"/>
            <a:r>
              <a:rPr lang="fr-FR" dirty="0" smtClean="0">
                <a:latin typeface="Tahoma" panose="020B0604030504040204" pitchFamily="34" charset="0"/>
                <a:ea typeface="Tahoma" panose="020B0604030504040204" pitchFamily="34" charset="0"/>
                <a:cs typeface="Tahoma" panose="020B0604030504040204" pitchFamily="34" charset="0"/>
              </a:rPr>
              <a:t>Collapsologie </a:t>
            </a:r>
            <a:r>
              <a:rPr lang="fr-FR" b="1" dirty="0" smtClean="0">
                <a:latin typeface="Tahoma" panose="020B0604030504040204" pitchFamily="34" charset="0"/>
                <a:ea typeface="Tahoma" panose="020B0604030504040204" pitchFamily="34" charset="0"/>
                <a:cs typeface="Tahoma" panose="020B0604030504040204" pitchFamily="34" charset="0"/>
              </a:rPr>
              <a:t>propose un constat mais pas de solution</a:t>
            </a:r>
            <a:endParaRPr lang="fr-FR" b="1" dirty="0">
              <a:latin typeface="Tahoma" panose="020B0604030504040204" pitchFamily="34" charset="0"/>
              <a:ea typeface="Tahoma" panose="020B0604030504040204" pitchFamily="34" charset="0"/>
              <a:cs typeface="Tahoma" panose="020B0604030504040204" pitchFamily="34" charset="0"/>
            </a:endParaRPr>
          </a:p>
        </p:txBody>
      </p:sp>
      <p:sp>
        <p:nvSpPr>
          <p:cNvPr id="13" name="ZoneTexte 12"/>
          <p:cNvSpPr txBox="1"/>
          <p:nvPr/>
        </p:nvSpPr>
        <p:spPr>
          <a:xfrm>
            <a:off x="8365787" y="5690682"/>
            <a:ext cx="3589506" cy="646331"/>
          </a:xfrm>
          <a:prstGeom prst="rect">
            <a:avLst/>
          </a:prstGeom>
          <a:noFill/>
        </p:spPr>
        <p:txBody>
          <a:bodyPr wrap="square" rtlCol="0">
            <a:spAutoFit/>
          </a:bodyPr>
          <a:lstStyle/>
          <a:p>
            <a:pPr algn="ctr"/>
            <a:r>
              <a:rPr lang="fr-FR" dirty="0" smtClean="0">
                <a:latin typeface="Tahoma" panose="020B0604030504040204" pitchFamily="34" charset="0"/>
                <a:ea typeface="Tahoma" panose="020B0604030504040204" pitchFamily="34" charset="0"/>
                <a:cs typeface="Tahoma" panose="020B0604030504040204" pitchFamily="34" charset="0"/>
              </a:rPr>
              <a:t>Collapsologie peut favoriser l’inaction </a:t>
            </a:r>
            <a:r>
              <a:rPr lang="fr-FR" b="1" dirty="0" smtClean="0">
                <a:latin typeface="Tahoma" panose="020B0604030504040204" pitchFamily="34" charset="0"/>
                <a:ea typeface="Tahoma" panose="020B0604030504040204" pitchFamily="34" charset="0"/>
                <a:cs typeface="Tahoma" panose="020B0604030504040204" pitchFamily="34" charset="0"/>
              </a:rPr>
              <a:t>« tout est foutue »</a:t>
            </a:r>
            <a:endParaRPr lang="fr-FR" b="1" dirty="0">
              <a:latin typeface="Tahoma" panose="020B0604030504040204" pitchFamily="34" charset="0"/>
              <a:ea typeface="Tahoma" panose="020B0604030504040204" pitchFamily="34" charset="0"/>
              <a:cs typeface="Tahoma" panose="020B0604030504040204" pitchFamily="34" charset="0"/>
            </a:endParaRPr>
          </a:p>
        </p:txBody>
      </p:sp>
      <p:sp>
        <p:nvSpPr>
          <p:cNvPr id="14" name="Rectangle à coins arrondis 13"/>
          <p:cNvSpPr/>
          <p:nvPr/>
        </p:nvSpPr>
        <p:spPr>
          <a:xfrm>
            <a:off x="4640094" y="3365770"/>
            <a:ext cx="3239310" cy="1108953"/>
          </a:xfrm>
          <a:prstGeom prst="roundRect">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Tahoma" panose="020B0604030504040204" pitchFamily="34" charset="0"/>
                <a:ea typeface="Tahoma" panose="020B0604030504040204" pitchFamily="34" charset="0"/>
                <a:cs typeface="Tahoma" panose="020B0604030504040204" pitchFamily="34" charset="0"/>
              </a:rPr>
              <a:t>Effondrement / Collapsologie</a:t>
            </a:r>
            <a:endParaRPr lang="en-GB" sz="2800" dirty="0">
              <a:latin typeface="Tahoma" panose="020B0604030504040204" pitchFamily="34" charset="0"/>
              <a:ea typeface="Tahoma" panose="020B0604030504040204" pitchFamily="34" charset="0"/>
              <a:cs typeface="Tahoma" panose="020B0604030504040204" pitchFamily="34" charset="0"/>
            </a:endParaRPr>
          </a:p>
        </p:txBody>
      </p:sp>
      <p:sp>
        <p:nvSpPr>
          <p:cNvPr id="15" name="Multiplication 14"/>
          <p:cNvSpPr/>
          <p:nvPr/>
        </p:nvSpPr>
        <p:spPr>
          <a:xfrm>
            <a:off x="1556427" y="593386"/>
            <a:ext cx="1429966" cy="2266545"/>
          </a:xfrm>
          <a:prstGeom prst="mathMultiply">
            <a:avLst/>
          </a:prstGeom>
          <a:solidFill>
            <a:srgbClr val="C00000">
              <a:alpha val="7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Multiplication 15"/>
          <p:cNvSpPr/>
          <p:nvPr/>
        </p:nvSpPr>
        <p:spPr>
          <a:xfrm>
            <a:off x="9383951" y="541505"/>
            <a:ext cx="1429966" cy="2266545"/>
          </a:xfrm>
          <a:prstGeom prst="mathMultiply">
            <a:avLst/>
          </a:prstGeom>
          <a:solidFill>
            <a:srgbClr val="C00000">
              <a:alpha val="7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 Vers quel modèle de société  ?</a:t>
            </a:r>
            <a:endParaRPr lang="fr-FR" sz="2000"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1937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4835</Words>
  <Application>Microsoft Office PowerPoint</Application>
  <PresentationFormat>Grand écran</PresentationFormat>
  <Paragraphs>710</Paragraphs>
  <Slides>99</Slides>
  <Notes>38</Notes>
  <HiddenSlides>0</HiddenSlides>
  <MMClips>1</MMClips>
  <ScaleCrop>false</ScaleCrop>
  <HeadingPairs>
    <vt:vector size="6" baseType="variant">
      <vt:variant>
        <vt:lpstr>Polices utilisées</vt:lpstr>
      </vt:variant>
      <vt:variant>
        <vt:i4>13</vt:i4>
      </vt:variant>
      <vt:variant>
        <vt:lpstr>Thème</vt:lpstr>
      </vt:variant>
      <vt:variant>
        <vt:i4>1</vt:i4>
      </vt:variant>
      <vt:variant>
        <vt:lpstr>Titres des diapositives</vt:lpstr>
      </vt:variant>
      <vt:variant>
        <vt:i4>99</vt:i4>
      </vt:variant>
    </vt:vector>
  </HeadingPairs>
  <TitlesOfParts>
    <vt:vector size="113" baseType="lpstr">
      <vt:lpstr>Arial</vt:lpstr>
      <vt:lpstr>Arial Black</vt:lpstr>
      <vt:lpstr>Baskerville Old Face</vt:lpstr>
      <vt:lpstr>Bell MT</vt:lpstr>
      <vt:lpstr>Calibri</vt:lpstr>
      <vt:lpstr>Calibri Light</vt:lpstr>
      <vt:lpstr>Comic Sans MS</vt:lpstr>
      <vt:lpstr>Courier New</vt:lpstr>
      <vt:lpstr>FrutigerLTPro-BoldCn</vt:lpstr>
      <vt:lpstr>Gabriola</vt:lpstr>
      <vt:lpstr>Tahoma</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Oui mais quand même, USA &amp; CHINE sont les plus gros pollueurs à quoi ça sert d’agir, la France c’est une goutte d’eau »</vt:lpstr>
      <vt:lpstr>« Oui mais quand même, USA &amp; CHINE sont les plus gros pollueurs à quoi ça sert d’agir, la France c’est une goutte d’eau »</vt:lpstr>
      <vt:lpstr>« Oui mais quand même, USA &amp; CHINE sont les plus gros pollueurs à quoi ça sert d’agir, la France c’est une goutte d’eau »</vt:lpstr>
      <vt:lpstr>« Oui mais quand même, USA &amp; CHINE sont les plus gros pollueurs à quoi ça sert d’agir, la France c’est une goutte d’eau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hognon louis</dc:creator>
  <cp:lastModifiedBy>hognon louis</cp:lastModifiedBy>
  <cp:revision>1</cp:revision>
  <dcterms:created xsi:type="dcterms:W3CDTF">2023-04-07T07:10:58Z</dcterms:created>
  <dcterms:modified xsi:type="dcterms:W3CDTF">2023-04-07T07:11:16Z</dcterms:modified>
</cp:coreProperties>
</file>