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0" r:id="rId2"/>
    <p:sldId id="281" r:id="rId3"/>
    <p:sldId id="293" r:id="rId4"/>
    <p:sldId id="282" r:id="rId5"/>
    <p:sldId id="289" r:id="rId6"/>
    <p:sldId id="283" r:id="rId7"/>
    <p:sldId id="292" r:id="rId8"/>
    <p:sldId id="268" r:id="rId9"/>
    <p:sldId id="263" r:id="rId10"/>
    <p:sldId id="264" r:id="rId11"/>
    <p:sldId id="265" r:id="rId12"/>
    <p:sldId id="290" r:id="rId13"/>
    <p:sldId id="294" r:id="rId14"/>
    <p:sldId id="295" r:id="rId15"/>
    <p:sldId id="296" r:id="rId16"/>
    <p:sldId id="291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E981F-5616-40E1-9E2C-7F24E3558D01}" type="datetimeFigureOut">
              <a:rPr lang="fr-FR" smtClean="0"/>
              <a:t>24/03/2026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E0DD7-1376-47EA-A1A3-608F968C8E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873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0" name="Shape 2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Donné en photocopie</a:t>
            </a:r>
          </a:p>
        </p:txBody>
      </p:sp>
    </p:spTree>
    <p:extLst>
      <p:ext uri="{BB962C8B-B14F-4D97-AF65-F5344CB8AC3E}">
        <p14:creationId xmlns:p14="http://schemas.microsoft.com/office/powerpoint/2010/main" val="2288106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Donné en photocopie</a:t>
            </a:r>
          </a:p>
        </p:txBody>
      </p:sp>
    </p:spTree>
    <p:extLst>
      <p:ext uri="{BB962C8B-B14F-4D97-AF65-F5344CB8AC3E}">
        <p14:creationId xmlns:p14="http://schemas.microsoft.com/office/powerpoint/2010/main" val="72402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8E0DD7-1376-47EA-A1A3-608F968C8E4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476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325713-8D42-B378-FD57-710D403E9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F9A47EA-3024-CD0C-CBB4-3A22072C3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4E017F-562E-5994-3C03-8E325600A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FDB6-9717-4EE0-9641-A611E9350FBF}" type="datetimeFigureOut">
              <a:rPr lang="fr-FR" smtClean="0"/>
              <a:t>24/03/2026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7A284A-EB1F-A3FB-66DA-C6145E637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E0E2B9-03B6-10AB-06D2-8FCE86505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F686-1D4B-4211-A6B2-F1CAA57C3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747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235F29-7E81-3BAE-C074-148B07293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A40C9FE-54D7-9420-48EE-FB4A00960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3DB279-E866-6473-C18D-A3B65B414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FDB6-9717-4EE0-9641-A611E9350FBF}" type="datetimeFigureOut">
              <a:rPr lang="fr-FR" smtClean="0"/>
              <a:t>24/03/2026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F088D1-B608-4F0E-789E-F2F39EA8A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EF8F61-D9F7-17A9-CCB9-E178E6C3E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F686-1D4B-4211-A6B2-F1CAA57C3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31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6D83BAE-6558-29A2-857A-C73233E02D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F1F295D-AF90-9FCA-B5E6-63EBFD67A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3EE4C0-40F4-03A1-3F86-EB841C8F9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FDB6-9717-4EE0-9641-A611E9350FBF}" type="datetimeFigureOut">
              <a:rPr lang="fr-FR" smtClean="0"/>
              <a:t>24/03/2026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5CBB27-BD2E-28DD-0EE7-D918EC2E6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4788F7-AB99-19D7-5C0D-7C2AD256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F686-1D4B-4211-A6B2-F1CAA57C3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17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6AB5A2-F7F7-0C15-459D-93E696D9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DF9983-1687-96BE-312D-22496C76B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741B32-2144-9351-7C3D-4CF571FCF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FDB6-9717-4EE0-9641-A611E9350FBF}" type="datetimeFigureOut">
              <a:rPr lang="fr-FR" smtClean="0"/>
              <a:t>24/03/2026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B727B8-56A4-0154-EDA7-C79F3BE92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7CA5D8-9D74-D8F4-978C-0D0AA8A36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F686-1D4B-4211-A6B2-F1CAA57C3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093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5F81F8-CA84-CB4F-97C2-81DD13CF0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843BD8-E929-1FFF-6077-068EA9839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1D1D31-C673-FCD6-F579-FE14AF854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FDB6-9717-4EE0-9641-A611E9350FBF}" type="datetimeFigureOut">
              <a:rPr lang="fr-FR" smtClean="0"/>
              <a:t>24/03/2026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B47E7B-903F-5F70-3BF1-0712E8820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AAF623-A6E5-EB73-92D8-1D8DF36E3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F686-1D4B-4211-A6B2-F1CAA57C3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364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CECB18-DC84-A7EB-E59F-B726B5DC8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4CB1CF-6A09-0BA8-3DAA-E1A81895B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3BAA55B-2767-C771-0559-2D1832768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DB4F2E-DAFB-A221-5769-D111F37EB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FDB6-9717-4EE0-9641-A611E9350FBF}" type="datetimeFigureOut">
              <a:rPr lang="fr-FR" smtClean="0"/>
              <a:t>24/03/2026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D4C93D-6649-3138-9B64-F30F694CF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230CE3-D352-9F35-C059-7D6EDC4A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F686-1D4B-4211-A6B2-F1CAA57C3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45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8CEE60-C6F0-8196-D3DB-C7371ED6F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9B4488-480F-9EED-1AB1-481951E5B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CAF2213-5C7E-3C8C-A8D6-185DDD634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94E5CCC-0F7F-7E5B-9F60-D18D89B0E0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588E18E-6950-0D8B-061E-661A2F0D61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B567A6F-5BC5-EA07-F95B-CCE9EA7D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FDB6-9717-4EE0-9641-A611E9350FBF}" type="datetimeFigureOut">
              <a:rPr lang="fr-FR" smtClean="0"/>
              <a:t>24/03/2026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D8EB088-1DB5-DE9E-E8BD-7E9974BCF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D5E88D3-9285-F7EB-E09B-715AEE4D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F686-1D4B-4211-A6B2-F1CAA57C3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896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05EB7E-5F0B-AC2D-DABB-FCC7C9813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0F6677D-C97A-BD0E-7688-C23CB8D1C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FDB6-9717-4EE0-9641-A611E9350FBF}" type="datetimeFigureOut">
              <a:rPr lang="fr-FR" smtClean="0"/>
              <a:t>24/03/2026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61C96D9-2CD6-04CB-674F-A4836393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BB986AB-227A-32E0-016E-9F0D7FEE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F686-1D4B-4211-A6B2-F1CAA57C3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619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BA64958-52C5-E5FC-668F-BD7C76B0F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FDB6-9717-4EE0-9641-A611E9350FBF}" type="datetimeFigureOut">
              <a:rPr lang="fr-FR" smtClean="0"/>
              <a:t>24/03/2026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BB6410C-B5D4-F824-621B-F26421950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D68BD5-12D1-BBA3-D669-F95162C56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F686-1D4B-4211-A6B2-F1CAA57C3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913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3EDD98-6C8A-8209-DFF3-AA5C4C0A6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E99839-57BD-2E05-56C1-6B57B44E2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40AE5C-16EE-3A85-1340-F046E256B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8A634D-CB8B-FBE9-47B6-7EFB4866F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FDB6-9717-4EE0-9641-A611E9350FBF}" type="datetimeFigureOut">
              <a:rPr lang="fr-FR" smtClean="0"/>
              <a:t>24/03/2026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57D70C-6207-F02E-BA8B-E8963145E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FE1B28-A72C-C3DE-F771-81E66317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F686-1D4B-4211-A6B2-F1CAA57C3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33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29E53-A6DA-9DC1-14DE-26E776880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765CE31-A98D-BD31-1316-23CBD26E64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7480D99-D94A-8C99-6226-0E4715496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871290-6B04-2DE5-FBA2-222EBF7F6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FDB6-9717-4EE0-9641-A611E9350FBF}" type="datetimeFigureOut">
              <a:rPr lang="fr-FR" smtClean="0"/>
              <a:t>24/03/2026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864C5FD-C574-1D21-501C-2BD347AD2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087EF5-4B30-93ED-771B-11B89E52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F686-1D4B-4211-A6B2-F1CAA57C3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274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66396D4-7639-5321-66B3-3FCB60F88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01DE4D-D9A4-A710-7DDA-89B0BB9DA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28A2CE-52FE-F252-4188-FFBE3DAC2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EFDB6-9717-4EE0-9641-A611E9350FBF}" type="datetimeFigureOut">
              <a:rPr lang="fr-FR" smtClean="0"/>
              <a:t>24/03/2026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FDE3D8-10BC-054B-A208-C74E532F4F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B27AD3-4C42-7F3C-0449-1C2273AE4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BF686-1D4B-4211-A6B2-F1CAA57C3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89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aurence.ginod@umontpellier.fr" TargetMode="External"/><Relationship Id="rId2" Type="http://schemas.openxmlformats.org/officeDocument/2006/relationships/hyperlink" Target="mailto:pauline.boisson@umontpellier.f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ac-nancy-metz.fr/ien57metz-nord/spip.php?article57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27548" y="2620165"/>
            <a:ext cx="7992888" cy="2592288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UE stage et didactique </a:t>
            </a:r>
            <a:br>
              <a:rPr lang="fr-FR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3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(IAYR 601)</a:t>
            </a:r>
            <a:br>
              <a:rPr lang="fr-FR" sz="3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TD 4 : Mise en œuvre et analyse d’activités</a:t>
            </a:r>
            <a:br>
              <a:rPr lang="fr-FR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Mercredi 25 mars 2026</a:t>
            </a:r>
            <a:endParaRPr lang="fr-FR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47528" y="5517232"/>
            <a:ext cx="8352928" cy="792088"/>
          </a:xfrm>
        </p:spPr>
        <p:txBody>
          <a:bodyPr/>
          <a:lstStyle/>
          <a:p>
            <a:r>
              <a:rPr lang="fr-FR" altLang="fr-FR" sz="20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pauline.boisson@umontpellier.fr</a:t>
            </a:r>
            <a:endParaRPr lang="fr-FR" altLang="fr-F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altLang="fr-FR" sz="20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laurence.ginod@umontpellier.fr</a:t>
            </a:r>
            <a:r>
              <a:rPr lang="fr-FR" alt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015CFAF-7820-645A-14B7-69D06A0ED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689" y="124449"/>
            <a:ext cx="2135521" cy="178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Capture d’écran 2025-02-06 à 17.09.15.png" descr="Capture d’écran 2025-02-06 à 17.09.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327" y="-44271"/>
            <a:ext cx="4568932" cy="6630758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GO 2019"/>
          <p:cNvSpPr txBox="1"/>
          <p:nvPr/>
        </p:nvSpPr>
        <p:spPr>
          <a:xfrm>
            <a:off x="8672124" y="6295932"/>
            <a:ext cx="646011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sz="1266"/>
              <a:t>GO 2019</a:t>
            </a:r>
          </a:p>
        </p:txBody>
      </p:sp>
      <p:pic>
        <p:nvPicPr>
          <p:cNvPr id="204" name="Capture d’écran 2025-02-06 à 17.22.36.png" descr="Capture d’écran 2025-02-06 à 17.22.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881" y="-4589"/>
            <a:ext cx="4773328" cy="6775699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GO 2018"/>
          <p:cNvSpPr txBox="1"/>
          <p:nvPr/>
        </p:nvSpPr>
        <p:spPr>
          <a:xfrm>
            <a:off x="5115166" y="6295932"/>
            <a:ext cx="646011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sz="1266"/>
              <a:t>GO 2018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Capture d’écran 2025-02-06 à 17.20.45.png" descr="Capture d’écran 2025-02-06 à 17.20.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717" y="267891"/>
            <a:ext cx="4625579" cy="6322219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GO 2023"/>
          <p:cNvSpPr txBox="1"/>
          <p:nvPr/>
        </p:nvSpPr>
        <p:spPr>
          <a:xfrm>
            <a:off x="8672124" y="6295932"/>
            <a:ext cx="646011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sz="1266"/>
              <a:t>GO 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0E6525-1A63-1119-20BE-E49082E73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Méthodologie de la planification de votre enseignement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B9E514-AC2F-E1C7-3DDB-93082ECC4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dirty="0"/>
              <a:t>Outils utiles : programmation et progression</a:t>
            </a:r>
          </a:p>
          <a:p>
            <a:pPr marL="0" indent="0" algn="just">
              <a:buNone/>
            </a:pPr>
            <a:r>
              <a:rPr lang="fr-FR" dirty="0"/>
              <a:t>Les deux termes « programmation » et « progression », bien que se recoupant généralement dans les pratiques, renvoient à des logiques différentes :</a:t>
            </a:r>
          </a:p>
          <a:p>
            <a:pPr algn="just"/>
            <a:r>
              <a:rPr lang="fr-FR" dirty="0"/>
              <a:t>Une logique </a:t>
            </a:r>
            <a:r>
              <a:rPr lang="fr-FR" u="sng" dirty="0"/>
              <a:t>temporelle</a:t>
            </a:r>
            <a:r>
              <a:rPr lang="fr-FR" dirty="0"/>
              <a:t> pour la programmation : programmation des apprentissages à l’intérieur des cycles, par année ou par période.</a:t>
            </a:r>
          </a:p>
          <a:p>
            <a:pPr algn="just"/>
            <a:r>
              <a:rPr lang="fr-FR" dirty="0"/>
              <a:t>Une logique </a:t>
            </a:r>
            <a:r>
              <a:rPr lang="fr-FR" u="sng" dirty="0"/>
              <a:t>didactique</a:t>
            </a:r>
            <a:r>
              <a:rPr lang="fr-FR" dirty="0"/>
              <a:t> pour la progression : organisation de savoirs, selon un ordre progressif de difficultés, en séquences ou séances.</a:t>
            </a:r>
          </a:p>
          <a:p>
            <a:pPr marL="0" indent="0">
              <a:buNone/>
            </a:pPr>
            <a:r>
              <a:rPr lang="fr-FR" dirty="0"/>
              <a:t>Source : </a:t>
            </a:r>
            <a:r>
              <a:rPr lang="fr-FR" dirty="0">
                <a:hlinkClick r:id="rId3"/>
              </a:rPr>
              <a:t>https://sites.ac-nancy-metz.fr/ien57metz-nord/spip.php?article573</a:t>
            </a:r>
            <a:endParaRPr lang="fr-FR" dirty="0"/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000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DC0E5-C273-D4AC-9E55-7E47521A3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 2023">
            <a:extLst>
              <a:ext uri="{FF2B5EF4-FFF2-40B4-BE49-F238E27FC236}">
                <a16:creationId xmlns:a16="http://schemas.microsoft.com/office/drawing/2014/main" id="{7AEB773E-B299-F533-85D2-F85D86AF9C2C}"/>
              </a:ext>
            </a:extLst>
          </p:cNvPr>
          <p:cNvSpPr txBox="1"/>
          <p:nvPr/>
        </p:nvSpPr>
        <p:spPr>
          <a:xfrm>
            <a:off x="8672124" y="6295932"/>
            <a:ext cx="607539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 sz="1266" dirty="0"/>
              <a:t>PB</a:t>
            </a:r>
            <a:r>
              <a:rPr sz="1266" dirty="0"/>
              <a:t> 202</a:t>
            </a:r>
            <a:r>
              <a:rPr lang="fr-FR" sz="1266" dirty="0"/>
              <a:t>3</a:t>
            </a:r>
            <a:endParaRPr sz="1266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F1CC6F7-D04B-F9E9-4D25-6977E098B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562" y="295135"/>
            <a:ext cx="9366825" cy="572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55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29242-168F-4F98-D0E8-745D94B7D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 2023">
            <a:extLst>
              <a:ext uri="{FF2B5EF4-FFF2-40B4-BE49-F238E27FC236}">
                <a16:creationId xmlns:a16="http://schemas.microsoft.com/office/drawing/2014/main" id="{350DE9E5-8F84-2F69-379D-AEB2BEC3416B}"/>
              </a:ext>
            </a:extLst>
          </p:cNvPr>
          <p:cNvSpPr txBox="1"/>
          <p:nvPr/>
        </p:nvSpPr>
        <p:spPr>
          <a:xfrm>
            <a:off x="10631590" y="5916511"/>
            <a:ext cx="607539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 sz="1266" dirty="0"/>
              <a:t>PB</a:t>
            </a:r>
            <a:r>
              <a:rPr sz="1266" dirty="0"/>
              <a:t> 202</a:t>
            </a:r>
            <a:r>
              <a:rPr lang="fr-FR" sz="1266" dirty="0"/>
              <a:t>3</a:t>
            </a:r>
            <a:endParaRPr sz="1266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F0FC42C-0A6B-B6C1-1CCE-1059D4E5E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410" y="136022"/>
            <a:ext cx="7233469" cy="516191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54CB1D3-1363-4235-D8B1-745213928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915" y="4918436"/>
            <a:ext cx="7219964" cy="193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00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7D5BD-B1CC-0905-FF4A-2D16546B5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 2023">
            <a:extLst>
              <a:ext uri="{FF2B5EF4-FFF2-40B4-BE49-F238E27FC236}">
                <a16:creationId xmlns:a16="http://schemas.microsoft.com/office/drawing/2014/main" id="{4B6E10C2-722D-B961-C30E-5C59564C8F4E}"/>
              </a:ext>
            </a:extLst>
          </p:cNvPr>
          <p:cNvSpPr txBox="1"/>
          <p:nvPr/>
        </p:nvSpPr>
        <p:spPr>
          <a:xfrm>
            <a:off x="8672124" y="6295932"/>
            <a:ext cx="607539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 sz="1266" dirty="0"/>
              <a:t>PB</a:t>
            </a:r>
            <a:r>
              <a:rPr sz="1266" dirty="0"/>
              <a:t> 202</a:t>
            </a:r>
            <a:r>
              <a:rPr lang="fr-FR" sz="1266" dirty="0"/>
              <a:t>3</a:t>
            </a:r>
            <a:endParaRPr sz="1266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AD84D4A-665B-2820-A566-8326B15C5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851" y="416615"/>
            <a:ext cx="9150298" cy="569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77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7F3EE3-E332-258C-9E8C-B631A7F71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Pour la prochaine fois</a:t>
            </a:r>
            <a:b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33F062-5EF7-B880-82F0-468D7848C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- Demander à vos tuteurs et tutrices « comment préparent-il leurs séances ? », « quels outils utilisent-ils ? », …</a:t>
            </a:r>
          </a:p>
        </p:txBody>
      </p:sp>
    </p:spTree>
    <p:extLst>
      <p:ext uri="{BB962C8B-B14F-4D97-AF65-F5344CB8AC3E}">
        <p14:creationId xmlns:p14="http://schemas.microsoft.com/office/powerpoint/2010/main" val="863994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F48364-93A9-C92D-E9E8-4FB74FAFE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232" y="544847"/>
            <a:ext cx="10852483" cy="2387600"/>
          </a:xfrm>
        </p:spPr>
        <p:txBody>
          <a:bodyPr>
            <a:norm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Mise en œuvre de votre séance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9E4D7C8-2757-786C-4B56-71DAF870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231" y="3602037"/>
            <a:ext cx="11153273" cy="2594225"/>
          </a:xfrm>
        </p:spPr>
        <p:txBody>
          <a:bodyPr>
            <a:normAutofit/>
          </a:bodyPr>
          <a:lstStyle/>
          <a:p>
            <a:r>
              <a:rPr lang="fr-FR" b="1" dirty="0"/>
              <a:t>OBJECTIFS</a:t>
            </a:r>
            <a:r>
              <a:rPr lang="fr-FR" dirty="0"/>
              <a:t> : </a:t>
            </a:r>
          </a:p>
          <a:p>
            <a:r>
              <a:rPr lang="fr-FR" dirty="0"/>
              <a:t>- Appréhender la conception d’une activité inscrite dans une démarche scientifique</a:t>
            </a:r>
          </a:p>
          <a:p>
            <a:r>
              <a:rPr lang="fr-FR" dirty="0"/>
              <a:t>- Revenir sur une activité/une séance proposée</a:t>
            </a:r>
          </a:p>
          <a:p>
            <a:r>
              <a:rPr lang="fr-FR" dirty="0"/>
              <a:t>- Connaître quelques outils de préparation</a:t>
            </a:r>
          </a:p>
        </p:txBody>
      </p:sp>
    </p:spTree>
    <p:extLst>
      <p:ext uri="{BB962C8B-B14F-4D97-AF65-F5344CB8AC3E}">
        <p14:creationId xmlns:p14="http://schemas.microsoft.com/office/powerpoint/2010/main" val="653815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0D3C0-0DA0-C857-BFAE-EB42CEB0C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5D1541-C178-7CD8-9D47-F91F4F176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Prise en main d’une classe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E9645C-5F70-04AC-BD35-F533FDEC0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Avez-vous pu voir avec vos tuteurs et tutrices la date de prise en charge d’une classe ? </a:t>
            </a: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(soit le 03/04 soit le 10/04 soit le 17/04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0" indent="0">
              <a:buNone/>
            </a:pPr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Quel niveau</a:t>
            </a:r>
          </a:p>
          <a:p>
            <a:pPr>
              <a:buFontTx/>
              <a:buChar char="-"/>
            </a:pP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Quelle partie du programme</a:t>
            </a:r>
          </a:p>
          <a:p>
            <a:pPr>
              <a:buFontTx/>
              <a:buChar char="-"/>
            </a:pP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Quelle durée</a:t>
            </a:r>
          </a:p>
          <a:p>
            <a:pPr>
              <a:buFontTx/>
              <a:buChar char="-"/>
            </a:pP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Quelles modalités (demi-groupe ou classe entière)</a:t>
            </a:r>
          </a:p>
        </p:txBody>
      </p:sp>
    </p:spTree>
    <p:extLst>
      <p:ext uri="{BB962C8B-B14F-4D97-AF65-F5344CB8AC3E}">
        <p14:creationId xmlns:p14="http://schemas.microsoft.com/office/powerpoint/2010/main" val="2038313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1DBCBE-247A-4E43-0D6D-1D4B9F052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8033"/>
          </a:xfrm>
        </p:spPr>
        <p:txBody>
          <a:bodyPr/>
          <a:lstStyle/>
          <a:p>
            <a:r>
              <a:rPr lang="fr-FR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Vos activités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D9D78E-51C6-3367-0969-71C147E18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66568"/>
            <a:ext cx="10688053" cy="4510395"/>
          </a:xfrm>
        </p:spPr>
        <p:txBody>
          <a:bodyPr>
            <a:normAutofit/>
          </a:bodyPr>
          <a:lstStyle/>
          <a:p>
            <a:pPr marL="0" indent="0">
              <a:buSzTx/>
              <a:buNone/>
              <a:defRPr sz="4000"/>
            </a:pP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Vous avez 1h pour finaliser votre activité.</a:t>
            </a:r>
          </a:p>
          <a:p>
            <a:pPr marL="0" indent="0">
              <a:buSzTx/>
              <a:buNone/>
              <a:defRPr sz="4000"/>
            </a:pP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Vous aurez 20 minutes pour : </a:t>
            </a:r>
            <a:b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- situer votre activité dans votre démarche </a:t>
            </a:r>
            <a:b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- faire vivre votre activité à vos 5 « élèves »</a:t>
            </a:r>
            <a:b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+ 5 à 10 minutes de retour sur vos activités. </a:t>
            </a:r>
            <a:b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=&gt; Repérer les écarts entre votre préparation et la réalité. Discuter avec « les élèves » de leur retour vécu. Discuter de l’intégration dans la démarche, problématisation, trace écrite, matériel …</a:t>
            </a:r>
          </a:p>
          <a:p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427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88D785-1EBC-BBBD-597B-161969D8F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Les sujets :</a:t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8AD6A6-6B1B-A46D-E0DA-3F84BDC41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75" y="1419726"/>
            <a:ext cx="11550314" cy="507314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fr-FR" dirty="0">
                <a:highlight>
                  <a:srgbClr val="00FF00"/>
                </a:highlight>
              </a:rPr>
              <a:t>• Sujet 1- 6ème : Observation de cellules à partir du matériel concret de votre choix.</a:t>
            </a:r>
          </a:p>
          <a:p>
            <a:pPr marL="0" indent="0" algn="just">
              <a:buNone/>
            </a:pPr>
            <a:r>
              <a:rPr lang="fr-FR" dirty="0"/>
              <a:t>• Sujet 2- 6ème : Classification du vivant à partir du matériel concret de votre choix.</a:t>
            </a:r>
          </a:p>
          <a:p>
            <a:pPr marL="0" indent="0" algn="just">
              <a:buNone/>
            </a:pPr>
            <a:r>
              <a:rPr lang="fr-FR" dirty="0"/>
              <a:t>• Sujet 3- 6ème : Développement et croissance (animal) à partir du matériel concret de votre choix. </a:t>
            </a:r>
          </a:p>
          <a:p>
            <a:pPr marL="0" indent="0" algn="just">
              <a:buNone/>
            </a:pPr>
            <a:r>
              <a:rPr lang="fr-FR" dirty="0">
                <a:highlight>
                  <a:srgbClr val="00FF00"/>
                </a:highlight>
              </a:rPr>
              <a:t>• Sujet 4- 6ème : Rôle de la levure dans la fabrication de la pâte à pain à partir du matériel concret de votre choix.</a:t>
            </a:r>
          </a:p>
          <a:p>
            <a:pPr marL="0" indent="0" algn="just">
              <a:buNone/>
            </a:pPr>
            <a:r>
              <a:rPr lang="fr-FR" dirty="0">
                <a:highlight>
                  <a:srgbClr val="00FF00"/>
                </a:highlight>
              </a:rPr>
              <a:t>• Sujet 5- 6ème : La structure de la fleur à partir du matériel concret de votre choix.</a:t>
            </a:r>
          </a:p>
          <a:p>
            <a:pPr marL="0" indent="0" algn="just">
              <a:buNone/>
            </a:pPr>
            <a:r>
              <a:rPr lang="fr-FR" dirty="0"/>
              <a:t>• Sujet 6- 6ème : Chaine alimentaire à partir du matériel concret de votre choix.</a:t>
            </a:r>
          </a:p>
          <a:p>
            <a:pPr marL="0" indent="0" algn="just">
              <a:buNone/>
            </a:pPr>
            <a:r>
              <a:rPr lang="fr-FR" dirty="0">
                <a:highlight>
                  <a:srgbClr val="00FF00"/>
                </a:highlight>
              </a:rPr>
              <a:t>• Sujet 7- C4 : Mise en évidence du rejet de CO</a:t>
            </a:r>
            <a:r>
              <a:rPr lang="fr-FR" baseline="-25000" dirty="0">
                <a:highlight>
                  <a:srgbClr val="00FF00"/>
                </a:highlight>
              </a:rPr>
              <a:t>2</a:t>
            </a:r>
            <a:r>
              <a:rPr lang="fr-FR" dirty="0">
                <a:highlight>
                  <a:srgbClr val="00FF00"/>
                </a:highlight>
              </a:rPr>
              <a:t> respiratoire à partir du matériel concret de votre choix.</a:t>
            </a:r>
          </a:p>
          <a:p>
            <a:pPr marL="0" indent="0" algn="just">
              <a:buNone/>
            </a:pPr>
            <a:r>
              <a:rPr lang="fr-FR" dirty="0"/>
              <a:t>• Sujet 8 - 6ème : étude de la biodiversité actuelle et / ou fossile</a:t>
            </a:r>
          </a:p>
        </p:txBody>
      </p:sp>
    </p:spTree>
    <p:extLst>
      <p:ext uri="{BB962C8B-B14F-4D97-AF65-F5344CB8AC3E}">
        <p14:creationId xmlns:p14="http://schemas.microsoft.com/office/powerpoint/2010/main" val="3653741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C2783F-E8CB-22E1-30CC-7D85EEDA7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Retour sur les activités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CD3BF5-9A65-62C1-3586-D6A333B5A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Qu’en avez-vous pensé ?</a:t>
            </a:r>
          </a:p>
          <a:p>
            <a:pPr marL="0" indent="0">
              <a:buNone/>
            </a:pP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Qu’avez-vous mis en place en termes de préparation?</a:t>
            </a:r>
          </a:p>
          <a:p>
            <a:pPr marL="0" indent="0">
              <a:buNone/>
            </a:pP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Qu’a-t-il manqué à votre préparation? Que souhaitez-vous conserver dans votre méthode de préparation?</a:t>
            </a:r>
          </a:p>
          <a:p>
            <a:pPr marL="0" indent="0">
              <a:buNone/>
            </a:pPr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107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532602-CF8E-FA6F-26E3-8E8F2DEB0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79" y="365125"/>
            <a:ext cx="11321715" cy="1325563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 incontournables de la préparation d’activités de classe :</a:t>
            </a:r>
            <a:br>
              <a:rPr lang="fr-FR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3BBA86-405C-156C-A912-E68A0A6FB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979" y="1504335"/>
            <a:ext cx="11321715" cy="48242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• Aller voir les programmes pour voir exactement les attentes : connaissances et capacités (ou compétences) qui seront les objectifs de la séance ; liens avec d’autres disciplines éventuellement.</a:t>
            </a:r>
          </a:p>
          <a:p>
            <a:pPr marL="0" indent="0" algn="just">
              <a:buNone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• Vérifier ses connaissances scientifiques personnelles (éventuellement)</a:t>
            </a:r>
          </a:p>
          <a:p>
            <a:pPr marL="0" indent="0" algn="just">
              <a:buNone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• Chercher une ou des activités à faire faire aux élèves ; si possible des activités avec du concret. Ressources = manuels scolaires, sites Internet, matériel présent dans l’établissement</a:t>
            </a:r>
          </a:p>
          <a:p>
            <a:pPr marL="0" indent="0" algn="just">
              <a:buNone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• Ne pas oublier les étapes d’une séance de classe :</a:t>
            </a:r>
          </a:p>
          <a:p>
            <a:pPr marL="0" indent="0" algn="just">
              <a:buNone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	- Rappel de la séance précédente       comment introduire la nouvelle notion</a:t>
            </a:r>
          </a:p>
          <a:p>
            <a:pPr marL="0" indent="0" algn="just">
              <a:buNone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	- Ne pas oublier les consignes à donner aux élèves (fiche activité)</a:t>
            </a:r>
          </a:p>
          <a:p>
            <a:pPr marL="0" indent="0" algn="just">
              <a:buNone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	- Penser au matériel y compris les documents photocopiés</a:t>
            </a:r>
          </a:p>
          <a:p>
            <a:pPr marL="0" indent="0" algn="just">
              <a:buNone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	- Prévoir ce que les élèves vont « produire » : quelle sera la trace de l’activité dans le cahier (expression des résultats)</a:t>
            </a:r>
          </a:p>
          <a:p>
            <a:pPr marL="0" indent="0" algn="just">
              <a:buNone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• Donner du sens à l’activité pour les élèves (situation déclenchante et problématisation)</a:t>
            </a:r>
          </a:p>
          <a:p>
            <a:pPr marL="0" indent="0" algn="just">
              <a:buNone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• Prévoir l’organisation du travail dans la classe (travail individuel, en binôme …)</a:t>
            </a:r>
          </a:p>
          <a:p>
            <a:pPr marL="0" indent="0" algn="just">
              <a:buNone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• Prévoir la durée des différentes phases de la séance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F8885A28-4232-82C8-2C2D-BDCDC4685499}"/>
              </a:ext>
            </a:extLst>
          </p:cNvPr>
          <p:cNvCxnSpPr>
            <a:cxnSpLocks/>
          </p:cNvCxnSpPr>
          <p:nvPr/>
        </p:nvCxnSpPr>
        <p:spPr>
          <a:xfrm>
            <a:off x="5340727" y="3894608"/>
            <a:ext cx="3128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672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 Box 1"/>
          <p:cNvSpPr txBox="1"/>
          <p:nvPr/>
        </p:nvSpPr>
        <p:spPr>
          <a:xfrm>
            <a:off x="1948201" y="228601"/>
            <a:ext cx="8295600" cy="462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3400">
                <a:solidFill>
                  <a:srgbClr val="5E5E5E"/>
                </a:solidFill>
              </a:defRPr>
            </a:lvl1pPr>
          </a:lstStyle>
          <a:p>
            <a:r>
              <a:rPr sz="2391">
                <a:latin typeface="Verdana" panose="020B0604030504040204" pitchFamily="34" charset="0"/>
                <a:ea typeface="Verdana" panose="020B0604030504040204" pitchFamily="34" charset="0"/>
              </a:rPr>
              <a:t>Canevas d’une démarche d’investigation en sciences</a:t>
            </a:r>
          </a:p>
        </p:txBody>
      </p:sp>
      <p:sp>
        <p:nvSpPr>
          <p:cNvPr id="217" name="Rectangle 3"/>
          <p:cNvSpPr txBox="1"/>
          <p:nvPr/>
        </p:nvSpPr>
        <p:spPr>
          <a:xfrm>
            <a:off x="6396564" y="3543299"/>
            <a:ext cx="1953995" cy="635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>
              <a:tabLst>
                <a:tab pos="312528" algn="l"/>
                <a:tab pos="625056" algn="l"/>
                <a:tab pos="946513" algn="l"/>
                <a:tab pos="1259041" algn="l"/>
                <a:tab pos="1571569" algn="l"/>
                <a:tab pos="1893026" algn="l"/>
                <a:tab pos="2205554" algn="l"/>
                <a:tab pos="2518082" algn="l"/>
                <a:tab pos="2839540" algn="l"/>
                <a:tab pos="3152068" algn="l"/>
                <a:tab pos="3473525" algn="l"/>
                <a:tab pos="3786053" algn="l"/>
                <a:tab pos="4098581" algn="l"/>
                <a:tab pos="4420038" algn="l"/>
                <a:tab pos="4732566" algn="l"/>
                <a:tab pos="5045094" algn="l"/>
                <a:tab pos="5366551" algn="l"/>
                <a:tab pos="5679079" algn="l"/>
                <a:tab pos="6000537" algn="l"/>
                <a:tab pos="6313065" algn="l"/>
              </a:tabLst>
              <a:defRPr sz="2500">
                <a:solidFill>
                  <a:srgbClr val="0000FF"/>
                </a:solidFill>
              </a:defRPr>
            </a:pPr>
            <a:r>
              <a:rPr sz="1758">
                <a:latin typeface="Verdana" panose="020B0604030504040204" pitchFamily="34" charset="0"/>
                <a:ea typeface="Verdana" panose="020B0604030504040204" pitchFamily="34" charset="0"/>
              </a:rPr>
              <a:t>Construction de </a:t>
            </a:r>
            <a:endParaRPr sz="2250">
              <a:solidFill>
                <a:srgbClr val="F272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tabLst>
                <a:tab pos="312528" algn="l"/>
                <a:tab pos="625056" algn="l"/>
                <a:tab pos="946513" algn="l"/>
                <a:tab pos="1259041" algn="l"/>
                <a:tab pos="1571569" algn="l"/>
                <a:tab pos="1893026" algn="l"/>
                <a:tab pos="2205554" algn="l"/>
                <a:tab pos="2518082" algn="l"/>
                <a:tab pos="2839540" algn="l"/>
                <a:tab pos="3152068" algn="l"/>
                <a:tab pos="3473525" algn="l"/>
                <a:tab pos="3786053" algn="l"/>
                <a:tab pos="4098581" algn="l"/>
                <a:tab pos="4420038" algn="l"/>
                <a:tab pos="4732566" algn="l"/>
                <a:tab pos="5045094" algn="l"/>
                <a:tab pos="5366551" algn="l"/>
                <a:tab pos="5679079" algn="l"/>
                <a:tab pos="6000537" algn="l"/>
                <a:tab pos="6313065" algn="l"/>
              </a:tabLst>
              <a:defRPr sz="2500">
                <a:solidFill>
                  <a:srgbClr val="0000FF"/>
                </a:solidFill>
              </a:defRPr>
            </a:pPr>
            <a:r>
              <a:rPr sz="1758">
                <a:latin typeface="Verdana" panose="020B0604030504040204" pitchFamily="34" charset="0"/>
                <a:ea typeface="Verdana" panose="020B0604030504040204" pitchFamily="34" charset="0"/>
              </a:rPr>
              <a:t>modèles</a:t>
            </a:r>
          </a:p>
        </p:txBody>
      </p:sp>
      <p:sp>
        <p:nvSpPr>
          <p:cNvPr id="218" name="Rectangle 4"/>
          <p:cNvSpPr txBox="1"/>
          <p:nvPr/>
        </p:nvSpPr>
        <p:spPr>
          <a:xfrm>
            <a:off x="4776710" y="3570078"/>
            <a:ext cx="1571263" cy="635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>
              <a:tabLst>
                <a:tab pos="312528" algn="l"/>
                <a:tab pos="625056" algn="l"/>
                <a:tab pos="946513" algn="l"/>
                <a:tab pos="1259041" algn="l"/>
                <a:tab pos="1571569" algn="l"/>
                <a:tab pos="1893026" algn="l"/>
                <a:tab pos="2205554" algn="l"/>
                <a:tab pos="2518082" algn="l"/>
                <a:tab pos="2839540" algn="l"/>
                <a:tab pos="3152068" algn="l"/>
                <a:tab pos="3473525" algn="l"/>
                <a:tab pos="3786053" algn="l"/>
                <a:tab pos="4098581" algn="l"/>
                <a:tab pos="4420038" algn="l"/>
                <a:tab pos="4732566" algn="l"/>
                <a:tab pos="5045094" algn="l"/>
                <a:tab pos="5366551" algn="l"/>
                <a:tab pos="5679079" algn="l"/>
                <a:tab pos="6000537" algn="l"/>
                <a:tab pos="6313065" algn="l"/>
              </a:tabLst>
              <a:defRPr sz="2500">
                <a:solidFill>
                  <a:srgbClr val="0000FF"/>
                </a:solidFill>
              </a:defRPr>
            </a:pPr>
            <a:r>
              <a:rPr sz="1758">
                <a:latin typeface="Verdana" panose="020B0604030504040204" pitchFamily="34" charset="0"/>
                <a:ea typeface="Verdana" panose="020B0604030504040204" pitchFamily="34" charset="0"/>
              </a:rPr>
              <a:t>Observations</a:t>
            </a:r>
            <a:endParaRPr sz="2250">
              <a:solidFill>
                <a:srgbClr val="F272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tabLst>
                <a:tab pos="312528" algn="l"/>
                <a:tab pos="625056" algn="l"/>
                <a:tab pos="946513" algn="l"/>
                <a:tab pos="1259041" algn="l"/>
                <a:tab pos="1571569" algn="l"/>
                <a:tab pos="1893026" algn="l"/>
                <a:tab pos="2205554" algn="l"/>
                <a:tab pos="2518082" algn="l"/>
                <a:tab pos="2839540" algn="l"/>
                <a:tab pos="3152068" algn="l"/>
                <a:tab pos="3473525" algn="l"/>
                <a:tab pos="3786053" algn="l"/>
                <a:tab pos="4098581" algn="l"/>
                <a:tab pos="4420038" algn="l"/>
                <a:tab pos="4732566" algn="l"/>
                <a:tab pos="5045094" algn="l"/>
                <a:tab pos="5366551" algn="l"/>
                <a:tab pos="5679079" algn="l"/>
                <a:tab pos="6000537" algn="l"/>
                <a:tab pos="6313065" algn="l"/>
              </a:tabLst>
              <a:defRPr sz="2500">
                <a:solidFill>
                  <a:srgbClr val="0000FF"/>
                </a:solidFill>
              </a:defRPr>
            </a:pPr>
            <a:r>
              <a:rPr sz="1758">
                <a:latin typeface="Verdana" panose="020B0604030504040204" pitchFamily="34" charset="0"/>
                <a:ea typeface="Verdana" panose="020B0604030504040204" pitchFamily="34" charset="0"/>
              </a:rPr>
              <a:t>directes</a:t>
            </a:r>
          </a:p>
        </p:txBody>
      </p:sp>
      <p:sp>
        <p:nvSpPr>
          <p:cNvPr id="219" name="Rectangle 5"/>
          <p:cNvSpPr txBox="1"/>
          <p:nvPr/>
        </p:nvSpPr>
        <p:spPr>
          <a:xfrm>
            <a:off x="8220146" y="3544662"/>
            <a:ext cx="1644616" cy="635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>
              <a:tabLst>
                <a:tab pos="312528" algn="l"/>
                <a:tab pos="625056" algn="l"/>
                <a:tab pos="946513" algn="l"/>
                <a:tab pos="1259041" algn="l"/>
                <a:tab pos="1571569" algn="l"/>
                <a:tab pos="1893026" algn="l"/>
                <a:tab pos="2205554" algn="l"/>
                <a:tab pos="2518082" algn="l"/>
                <a:tab pos="2839540" algn="l"/>
                <a:tab pos="3152068" algn="l"/>
                <a:tab pos="3473525" algn="l"/>
                <a:tab pos="3786053" algn="l"/>
                <a:tab pos="4098581" algn="l"/>
                <a:tab pos="4420038" algn="l"/>
                <a:tab pos="4732566" algn="l"/>
                <a:tab pos="5045094" algn="l"/>
                <a:tab pos="5366551" algn="l"/>
                <a:tab pos="5679079" algn="l"/>
                <a:tab pos="6000537" algn="l"/>
                <a:tab pos="6313065" algn="l"/>
              </a:tabLst>
              <a:defRPr sz="2500">
                <a:solidFill>
                  <a:srgbClr val="0000FF"/>
                </a:solidFill>
              </a:defRPr>
            </a:pPr>
            <a:r>
              <a:rPr sz="1758">
                <a:latin typeface="Verdana" panose="020B0604030504040204" pitchFamily="34" charset="0"/>
                <a:ea typeface="Verdana" panose="020B0604030504040204" pitchFamily="34" charset="0"/>
              </a:rPr>
              <a:t>Recherche</a:t>
            </a:r>
            <a:endParaRPr sz="2250">
              <a:solidFill>
                <a:srgbClr val="F272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tabLst>
                <a:tab pos="312528" algn="l"/>
                <a:tab pos="625056" algn="l"/>
                <a:tab pos="946513" algn="l"/>
                <a:tab pos="1259041" algn="l"/>
                <a:tab pos="1571569" algn="l"/>
                <a:tab pos="1893026" algn="l"/>
                <a:tab pos="2205554" algn="l"/>
                <a:tab pos="2518082" algn="l"/>
                <a:tab pos="2839540" algn="l"/>
                <a:tab pos="3152068" algn="l"/>
                <a:tab pos="3473525" algn="l"/>
                <a:tab pos="3786053" algn="l"/>
                <a:tab pos="4098581" algn="l"/>
                <a:tab pos="4420038" algn="l"/>
                <a:tab pos="4732566" algn="l"/>
                <a:tab pos="5045094" algn="l"/>
                <a:tab pos="5366551" algn="l"/>
                <a:tab pos="5679079" algn="l"/>
                <a:tab pos="6000537" algn="l"/>
                <a:tab pos="6313065" algn="l"/>
              </a:tabLst>
              <a:defRPr sz="2500">
                <a:solidFill>
                  <a:srgbClr val="0000FF"/>
                </a:solidFill>
              </a:defRPr>
            </a:pPr>
            <a:r>
              <a:rPr sz="1758">
                <a:latin typeface="Verdana" panose="020B0604030504040204" pitchFamily="34" charset="0"/>
                <a:ea typeface="Verdana" panose="020B0604030504040204" pitchFamily="34" charset="0"/>
              </a:rPr>
              <a:t>documentaire</a:t>
            </a:r>
          </a:p>
        </p:txBody>
      </p:sp>
      <p:sp>
        <p:nvSpPr>
          <p:cNvPr id="220" name="Rectangle 6"/>
          <p:cNvSpPr txBox="1"/>
          <p:nvPr/>
        </p:nvSpPr>
        <p:spPr>
          <a:xfrm>
            <a:off x="3351238" y="3570078"/>
            <a:ext cx="1450653" cy="635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>
              <a:tabLst>
                <a:tab pos="312528" algn="l"/>
                <a:tab pos="625056" algn="l"/>
                <a:tab pos="946513" algn="l"/>
                <a:tab pos="1259041" algn="l"/>
                <a:tab pos="1571569" algn="l"/>
                <a:tab pos="1893026" algn="l"/>
                <a:tab pos="2205554" algn="l"/>
                <a:tab pos="2518082" algn="l"/>
                <a:tab pos="2839540" algn="l"/>
                <a:tab pos="3152068" algn="l"/>
                <a:tab pos="3473525" algn="l"/>
                <a:tab pos="3786053" algn="l"/>
                <a:tab pos="4098581" algn="l"/>
                <a:tab pos="4420038" algn="l"/>
                <a:tab pos="4732566" algn="l"/>
                <a:tab pos="5045094" algn="l"/>
                <a:tab pos="5366551" algn="l"/>
                <a:tab pos="5679079" algn="l"/>
                <a:tab pos="6000537" algn="l"/>
                <a:tab pos="6313065" algn="l"/>
              </a:tabLst>
              <a:defRPr sz="2500">
                <a:solidFill>
                  <a:srgbClr val="0000FF"/>
                </a:solidFill>
              </a:defRPr>
            </a:pPr>
            <a:r>
              <a:rPr sz="1758">
                <a:latin typeface="Verdana" panose="020B0604030504040204" pitchFamily="34" charset="0"/>
                <a:ea typeface="Verdana" panose="020B0604030504040204" pitchFamily="34" charset="0"/>
              </a:rPr>
              <a:t>Expériences</a:t>
            </a:r>
            <a:endParaRPr sz="2250">
              <a:solidFill>
                <a:srgbClr val="F272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tabLst>
                <a:tab pos="312528" algn="l"/>
                <a:tab pos="625056" algn="l"/>
                <a:tab pos="946513" algn="l"/>
                <a:tab pos="1259041" algn="l"/>
                <a:tab pos="1571569" algn="l"/>
                <a:tab pos="1893026" algn="l"/>
                <a:tab pos="2205554" algn="l"/>
                <a:tab pos="2518082" algn="l"/>
                <a:tab pos="2839540" algn="l"/>
                <a:tab pos="3152068" algn="l"/>
                <a:tab pos="3473525" algn="l"/>
                <a:tab pos="3786053" algn="l"/>
                <a:tab pos="4098581" algn="l"/>
                <a:tab pos="4420038" algn="l"/>
                <a:tab pos="4732566" algn="l"/>
                <a:tab pos="5045094" algn="l"/>
                <a:tab pos="5366551" algn="l"/>
                <a:tab pos="5679079" algn="l"/>
                <a:tab pos="6000537" algn="l"/>
                <a:tab pos="6313065" algn="l"/>
              </a:tabLst>
              <a:defRPr sz="2500">
                <a:solidFill>
                  <a:srgbClr val="0000FF"/>
                </a:solidFill>
              </a:defRPr>
            </a:pPr>
            <a:r>
              <a:rPr sz="1758">
                <a:latin typeface="Verdana" panose="020B0604030504040204" pitchFamily="34" charset="0"/>
                <a:ea typeface="Verdana" panose="020B0604030504040204" pitchFamily="34" charset="0"/>
              </a:rPr>
              <a:t>protocole</a:t>
            </a:r>
          </a:p>
        </p:txBody>
      </p:sp>
      <p:sp>
        <p:nvSpPr>
          <p:cNvPr id="221" name="Rectangle 7"/>
          <p:cNvSpPr txBox="1"/>
          <p:nvPr/>
        </p:nvSpPr>
        <p:spPr>
          <a:xfrm>
            <a:off x="4236710" y="4433004"/>
            <a:ext cx="3803861" cy="36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500">
                <a:solidFill>
                  <a:srgbClr val="0000FF"/>
                </a:solidFill>
              </a:defRPr>
            </a:lvl1pPr>
          </a:lstStyle>
          <a:p>
            <a:r>
              <a:rPr sz="1758" dirty="0" err="1">
                <a:latin typeface="Verdana" panose="020B0604030504040204" pitchFamily="34" charset="0"/>
                <a:ea typeface="Verdana" panose="020B0604030504040204" pitchFamily="34" charset="0"/>
              </a:rPr>
              <a:t>Résultats</a:t>
            </a:r>
            <a:r>
              <a:rPr sz="1758" dirty="0">
                <a:latin typeface="Verdana" panose="020B0604030504040204" pitchFamily="34" charset="0"/>
                <a:ea typeface="Verdana" panose="020B0604030504040204" pitchFamily="34" charset="0"/>
              </a:rPr>
              <a:t> : </a:t>
            </a:r>
            <a:r>
              <a:rPr sz="1758" dirty="0" err="1">
                <a:latin typeface="Verdana" panose="020B0604030504040204" pitchFamily="34" charset="0"/>
                <a:ea typeface="Verdana" panose="020B0604030504040204" pitchFamily="34" charset="0"/>
              </a:rPr>
              <a:t>relevés</a:t>
            </a:r>
            <a:r>
              <a:rPr sz="1758" dirty="0">
                <a:latin typeface="Verdana" panose="020B0604030504040204" pitchFamily="34" charset="0"/>
                <a:ea typeface="Verdana" panose="020B0604030504040204" pitchFamily="34" charset="0"/>
              </a:rPr>
              <a:t> et expression</a:t>
            </a:r>
          </a:p>
        </p:txBody>
      </p:sp>
      <p:sp>
        <p:nvSpPr>
          <p:cNvPr id="222" name="Rectangle 8"/>
          <p:cNvSpPr txBox="1"/>
          <p:nvPr/>
        </p:nvSpPr>
        <p:spPr>
          <a:xfrm>
            <a:off x="4244691" y="5195682"/>
            <a:ext cx="3058465" cy="36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500">
                <a:solidFill>
                  <a:srgbClr val="0000FF"/>
                </a:solidFill>
              </a:defRPr>
            </a:lvl1pPr>
          </a:lstStyle>
          <a:p>
            <a:r>
              <a:rPr sz="1758" dirty="0" err="1">
                <a:latin typeface="Verdana" panose="020B0604030504040204" pitchFamily="34" charset="0"/>
                <a:ea typeface="Verdana" panose="020B0604030504040204" pitchFamily="34" charset="0"/>
              </a:rPr>
              <a:t>Analyse</a:t>
            </a:r>
            <a:r>
              <a:rPr sz="1758" dirty="0">
                <a:latin typeface="Verdana" panose="020B0604030504040204" pitchFamily="34" charset="0"/>
                <a:ea typeface="Verdana" panose="020B0604030504040204" pitchFamily="34" charset="0"/>
              </a:rPr>
              <a:t> : mise </a:t>
            </a:r>
            <a:r>
              <a:rPr sz="1758" dirty="0" err="1">
                <a:latin typeface="Verdana" panose="020B0604030504040204" pitchFamily="34" charset="0"/>
                <a:ea typeface="Verdana" panose="020B0604030504040204" pitchFamily="34" charset="0"/>
              </a:rPr>
              <a:t>en</a:t>
            </a:r>
            <a:r>
              <a:rPr sz="1758" dirty="0">
                <a:latin typeface="Verdana" panose="020B0604030504040204" pitchFamily="34" charset="0"/>
                <a:ea typeface="Verdana" panose="020B0604030504040204" pitchFamily="34" charset="0"/>
              </a:rPr>
              <a:t> relation</a:t>
            </a:r>
          </a:p>
        </p:txBody>
      </p:sp>
      <p:sp>
        <p:nvSpPr>
          <p:cNvPr id="223" name="Rectangle 9"/>
          <p:cNvSpPr txBox="1"/>
          <p:nvPr/>
        </p:nvSpPr>
        <p:spPr>
          <a:xfrm>
            <a:off x="3920043" y="6019800"/>
            <a:ext cx="3398302" cy="635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algn="ctr">
              <a:tabLst>
                <a:tab pos="312528" algn="l"/>
                <a:tab pos="625056" algn="l"/>
                <a:tab pos="946513" algn="l"/>
                <a:tab pos="1259041" algn="l"/>
                <a:tab pos="1571569" algn="l"/>
                <a:tab pos="1893026" algn="l"/>
                <a:tab pos="2205554" algn="l"/>
                <a:tab pos="2518082" algn="l"/>
                <a:tab pos="2839540" algn="l"/>
                <a:tab pos="3152068" algn="l"/>
                <a:tab pos="3473525" algn="l"/>
                <a:tab pos="3786053" algn="l"/>
                <a:tab pos="4098581" algn="l"/>
                <a:tab pos="4420038" algn="l"/>
                <a:tab pos="4732566" algn="l"/>
                <a:tab pos="5045094" algn="l"/>
                <a:tab pos="5366551" algn="l"/>
                <a:tab pos="5679079" algn="l"/>
                <a:tab pos="6000537" algn="l"/>
                <a:tab pos="6313065" algn="l"/>
              </a:tabLst>
              <a:defRPr sz="2500">
                <a:solidFill>
                  <a:srgbClr val="0000FF"/>
                </a:solidFill>
              </a:defRPr>
            </a:pPr>
            <a:r>
              <a:rPr sz="1758" dirty="0">
                <a:latin typeface="Verdana" panose="020B0604030504040204" pitchFamily="34" charset="0"/>
                <a:ea typeface="Verdana" panose="020B0604030504040204" pitchFamily="34" charset="0"/>
              </a:rPr>
              <a:t>Conclusion</a:t>
            </a:r>
            <a:endParaRPr sz="2250" dirty="0">
              <a:solidFill>
                <a:srgbClr val="F272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tabLst>
                <a:tab pos="312528" algn="l"/>
                <a:tab pos="625056" algn="l"/>
                <a:tab pos="946513" algn="l"/>
                <a:tab pos="1259041" algn="l"/>
                <a:tab pos="1571569" algn="l"/>
                <a:tab pos="1893026" algn="l"/>
                <a:tab pos="2205554" algn="l"/>
                <a:tab pos="2518082" algn="l"/>
                <a:tab pos="2839540" algn="l"/>
                <a:tab pos="3152068" algn="l"/>
                <a:tab pos="3473525" algn="l"/>
                <a:tab pos="3786053" algn="l"/>
                <a:tab pos="4098581" algn="l"/>
                <a:tab pos="4420038" algn="l"/>
                <a:tab pos="4732566" algn="l"/>
                <a:tab pos="5045094" algn="l"/>
                <a:tab pos="5366551" algn="l"/>
                <a:tab pos="5679079" algn="l"/>
                <a:tab pos="6000537" algn="l"/>
                <a:tab pos="6313065" algn="l"/>
              </a:tabLst>
              <a:defRPr sz="2500">
                <a:solidFill>
                  <a:srgbClr val="0000FF"/>
                </a:solidFill>
              </a:defRPr>
            </a:pPr>
            <a:r>
              <a:rPr sz="1758" dirty="0" err="1">
                <a:latin typeface="Verdana" panose="020B0604030504040204" pitchFamily="34" charset="0"/>
                <a:ea typeface="Verdana" panose="020B0604030504040204" pitchFamily="34" charset="0"/>
              </a:rPr>
              <a:t>Réponse</a:t>
            </a:r>
            <a:r>
              <a:rPr sz="1758" dirty="0">
                <a:latin typeface="Verdana" panose="020B0604030504040204" pitchFamily="34" charset="0"/>
                <a:ea typeface="Verdana" panose="020B0604030504040204" pitchFamily="34" charset="0"/>
              </a:rPr>
              <a:t> au </a:t>
            </a:r>
            <a:r>
              <a:rPr sz="1758" dirty="0" err="1">
                <a:latin typeface="Verdana" panose="020B0604030504040204" pitchFamily="34" charset="0"/>
                <a:ea typeface="Verdana" panose="020B0604030504040204" pitchFamily="34" charset="0"/>
              </a:rPr>
              <a:t>questionnement</a:t>
            </a:r>
            <a:r>
              <a:rPr sz="1758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224" name="Rectangle 10"/>
          <p:cNvSpPr txBox="1"/>
          <p:nvPr/>
        </p:nvSpPr>
        <p:spPr>
          <a:xfrm>
            <a:off x="3829512" y="763468"/>
            <a:ext cx="3888820" cy="36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500">
                <a:solidFill>
                  <a:srgbClr val="0000FF"/>
                </a:solidFill>
              </a:defRPr>
            </a:lvl1pPr>
          </a:lstStyle>
          <a:p>
            <a:r>
              <a:rPr sz="1758" dirty="0">
                <a:latin typeface="Verdana" panose="020B0604030504040204" pitchFamily="34" charset="0"/>
                <a:ea typeface="Verdana" panose="020B0604030504040204" pitchFamily="34" charset="0"/>
              </a:rPr>
              <a:t>Situation de </a:t>
            </a:r>
            <a:r>
              <a:rPr sz="1758" dirty="0" err="1">
                <a:latin typeface="Verdana" panose="020B0604030504040204" pitchFamily="34" charset="0"/>
                <a:ea typeface="Verdana" panose="020B0604030504040204" pitchFamily="34" charset="0"/>
              </a:rPr>
              <a:t>départ</a:t>
            </a:r>
            <a:r>
              <a:rPr sz="1758" dirty="0">
                <a:latin typeface="Verdana" panose="020B0604030504040204" pitchFamily="34" charset="0"/>
                <a:ea typeface="Verdana" panose="020B0604030504040204" pitchFamily="34" charset="0"/>
              </a:rPr>
              <a:t> qui </a:t>
            </a:r>
            <a:r>
              <a:rPr sz="1758" dirty="0" err="1">
                <a:latin typeface="Verdana" panose="020B0604030504040204" pitchFamily="34" charset="0"/>
                <a:ea typeface="Verdana" panose="020B0604030504040204" pitchFamily="34" charset="0"/>
              </a:rPr>
              <a:t>interroge</a:t>
            </a:r>
            <a:r>
              <a:rPr sz="1758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225" name="Rectangle 11"/>
          <p:cNvSpPr txBox="1"/>
          <p:nvPr/>
        </p:nvSpPr>
        <p:spPr>
          <a:xfrm>
            <a:off x="2091047" y="2438399"/>
            <a:ext cx="8158357" cy="635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algn="ctr">
              <a:tabLst>
                <a:tab pos="312528" algn="l"/>
                <a:tab pos="625056" algn="l"/>
                <a:tab pos="946513" algn="l"/>
                <a:tab pos="1259041" algn="l"/>
                <a:tab pos="1571569" algn="l"/>
                <a:tab pos="1893026" algn="l"/>
                <a:tab pos="2205554" algn="l"/>
                <a:tab pos="2518082" algn="l"/>
                <a:tab pos="2839540" algn="l"/>
                <a:tab pos="3152068" algn="l"/>
                <a:tab pos="3473525" algn="l"/>
                <a:tab pos="3786053" algn="l"/>
                <a:tab pos="4098581" algn="l"/>
                <a:tab pos="4420038" algn="l"/>
                <a:tab pos="4732566" algn="l"/>
                <a:tab pos="5045094" algn="l"/>
                <a:tab pos="5366551" algn="l"/>
                <a:tab pos="5679079" algn="l"/>
                <a:tab pos="6000537" algn="l"/>
                <a:tab pos="6313065" algn="l"/>
              </a:tabLst>
              <a:defRPr sz="2500">
                <a:solidFill>
                  <a:srgbClr val="0000FF"/>
                </a:solidFill>
              </a:defRPr>
            </a:pPr>
            <a:r>
              <a:rPr sz="1758" dirty="0">
                <a:latin typeface="Verdana" panose="020B0604030504040204" pitchFamily="34" charset="0"/>
                <a:ea typeface="Verdana" panose="020B0604030504040204" pitchFamily="34" charset="0"/>
              </a:rPr>
              <a:t>Elaboration </a:t>
            </a:r>
            <a:r>
              <a:rPr sz="1758" dirty="0" err="1">
                <a:latin typeface="Verdana" panose="020B0604030504040204" pitchFamily="34" charset="0"/>
                <a:ea typeface="Verdana" panose="020B0604030504040204" pitchFamily="34" charset="0"/>
              </a:rPr>
              <a:t>d'hypothèses</a:t>
            </a:r>
            <a:r>
              <a:rPr sz="1758" dirty="0">
                <a:latin typeface="Verdana" panose="020B0604030504040204" pitchFamily="34" charset="0"/>
                <a:ea typeface="Verdana" panose="020B0604030504040204" pitchFamily="34" charset="0"/>
              </a:rPr>
              <a:t> : </a:t>
            </a:r>
            <a:r>
              <a:rPr sz="1758" dirty="0" err="1">
                <a:latin typeface="Verdana" panose="020B0604030504040204" pitchFamily="34" charset="0"/>
                <a:ea typeface="Verdana" panose="020B0604030504040204" pitchFamily="34" charset="0"/>
              </a:rPr>
              <a:t>réponses</a:t>
            </a:r>
            <a:r>
              <a:rPr sz="1758" dirty="0">
                <a:latin typeface="Verdana" panose="020B0604030504040204" pitchFamily="34" charset="0"/>
                <a:ea typeface="Verdana" panose="020B0604030504040204" pitchFamily="34" charset="0"/>
              </a:rPr>
              <a:t> a priori </a:t>
            </a:r>
            <a:r>
              <a:rPr sz="1758" dirty="0" err="1">
                <a:latin typeface="Verdana" panose="020B0604030504040204" pitchFamily="34" charset="0"/>
                <a:ea typeface="Verdana" panose="020B0604030504040204" pitchFamily="34" charset="0"/>
              </a:rPr>
              <a:t>qu’il</a:t>
            </a:r>
            <a:r>
              <a:rPr sz="1758" dirty="0">
                <a:latin typeface="Verdana" panose="020B0604030504040204" pitchFamily="34" charset="0"/>
                <a:ea typeface="Verdana" panose="020B0604030504040204" pitchFamily="34" charset="0"/>
              </a:rPr>
              <a:t> faut </a:t>
            </a:r>
            <a:r>
              <a:rPr sz="1758" dirty="0" err="1">
                <a:latin typeface="Verdana" panose="020B0604030504040204" pitchFamily="34" charset="0"/>
                <a:ea typeface="Verdana" panose="020B0604030504040204" pitchFamily="34" charset="0"/>
              </a:rPr>
              <a:t>éprouver</a:t>
            </a:r>
            <a:endParaRPr sz="2250" dirty="0">
              <a:solidFill>
                <a:srgbClr val="F272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tabLst>
                <a:tab pos="312528" algn="l"/>
                <a:tab pos="625056" algn="l"/>
                <a:tab pos="946513" algn="l"/>
                <a:tab pos="1259041" algn="l"/>
                <a:tab pos="1571569" algn="l"/>
                <a:tab pos="1893026" algn="l"/>
                <a:tab pos="2205554" algn="l"/>
                <a:tab pos="2518082" algn="l"/>
                <a:tab pos="2839540" algn="l"/>
                <a:tab pos="3152068" algn="l"/>
                <a:tab pos="3473525" algn="l"/>
                <a:tab pos="3786053" algn="l"/>
                <a:tab pos="4098581" algn="l"/>
                <a:tab pos="4420038" algn="l"/>
                <a:tab pos="4732566" algn="l"/>
                <a:tab pos="5045094" algn="l"/>
                <a:tab pos="5366551" algn="l"/>
                <a:tab pos="5679079" algn="l"/>
                <a:tab pos="6000537" algn="l"/>
                <a:tab pos="6313065" algn="l"/>
              </a:tabLst>
              <a:defRPr sz="2500">
                <a:solidFill>
                  <a:srgbClr val="0000FF"/>
                </a:solidFill>
              </a:defRPr>
            </a:pPr>
            <a:r>
              <a:rPr sz="1758" dirty="0">
                <a:latin typeface="Verdana" panose="020B0604030504040204" pitchFamily="34" charset="0"/>
                <a:ea typeface="Verdana" panose="020B0604030504040204" pitchFamily="34" charset="0"/>
              </a:rPr>
              <a:t>Et conception de </a:t>
            </a:r>
            <a:r>
              <a:rPr sz="1758" dirty="0" err="1">
                <a:latin typeface="Verdana" panose="020B0604030504040204" pitchFamily="34" charset="0"/>
                <a:ea typeface="Verdana" panose="020B0604030504040204" pitchFamily="34" charset="0"/>
              </a:rPr>
              <a:t>l'investigation</a:t>
            </a:r>
            <a:endParaRPr sz="1758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6" name="Rectangle 12"/>
          <p:cNvSpPr txBox="1"/>
          <p:nvPr/>
        </p:nvSpPr>
        <p:spPr>
          <a:xfrm>
            <a:off x="3920415" y="1690305"/>
            <a:ext cx="3708578" cy="36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500">
                <a:solidFill>
                  <a:srgbClr val="0000FF"/>
                </a:solidFill>
              </a:defRPr>
            </a:lvl1pPr>
          </a:lstStyle>
          <a:p>
            <a:r>
              <a:rPr sz="1758" dirty="0">
                <a:latin typeface="Verdana" panose="020B0604030504040204" pitchFamily="34" charset="0"/>
                <a:ea typeface="Verdana" panose="020B0604030504040204" pitchFamily="34" charset="0"/>
              </a:rPr>
              <a:t>Formulation du </a:t>
            </a:r>
            <a:r>
              <a:rPr sz="1758" dirty="0" err="1">
                <a:latin typeface="Verdana" panose="020B0604030504040204" pitchFamily="34" charset="0"/>
                <a:ea typeface="Verdana" panose="020B0604030504040204" pitchFamily="34" charset="0"/>
              </a:rPr>
              <a:t>questionnement</a:t>
            </a:r>
            <a:endParaRPr sz="1758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7" name="Line 13"/>
          <p:cNvSpPr/>
          <p:nvPr/>
        </p:nvSpPr>
        <p:spPr>
          <a:xfrm>
            <a:off x="5531737" y="1247970"/>
            <a:ext cx="1589" cy="457201"/>
          </a:xfrm>
          <a:prstGeom prst="line">
            <a:avLst/>
          </a:prstGeom>
          <a:ln w="28440" cap="sq">
            <a:solidFill>
              <a:srgbClr val="000000"/>
            </a:solidFill>
            <a:miter/>
            <a:tailEnd type="triangle"/>
          </a:ln>
        </p:spPr>
        <p:txBody>
          <a:bodyPr lIns="32145" tIns="32145" rIns="32145" bIns="32145"/>
          <a:lstStyle/>
          <a:p>
            <a:pPr>
              <a:defRPr>
                <a:solidFill>
                  <a:srgbClr val="F27200"/>
                </a:solidFill>
              </a:defRPr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8" name="Line 14"/>
          <p:cNvSpPr/>
          <p:nvPr/>
        </p:nvSpPr>
        <p:spPr>
          <a:xfrm>
            <a:off x="5575483" y="2040757"/>
            <a:ext cx="1589" cy="457201"/>
          </a:xfrm>
          <a:prstGeom prst="line">
            <a:avLst/>
          </a:prstGeom>
          <a:ln w="28440" cap="sq">
            <a:solidFill>
              <a:srgbClr val="000000"/>
            </a:solidFill>
            <a:miter/>
            <a:tailEnd type="triangle"/>
          </a:ln>
        </p:spPr>
        <p:txBody>
          <a:bodyPr lIns="32145" tIns="32145" rIns="32145" bIns="32145"/>
          <a:lstStyle/>
          <a:p>
            <a:pPr>
              <a:defRPr>
                <a:solidFill>
                  <a:srgbClr val="F27200"/>
                </a:solidFill>
              </a:defRPr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9" name="Line 15"/>
          <p:cNvSpPr/>
          <p:nvPr/>
        </p:nvSpPr>
        <p:spPr>
          <a:xfrm flipH="1">
            <a:off x="4086820" y="3116262"/>
            <a:ext cx="625307" cy="502462"/>
          </a:xfrm>
          <a:prstGeom prst="line">
            <a:avLst/>
          </a:prstGeom>
          <a:ln w="28440" cap="sq">
            <a:solidFill>
              <a:srgbClr val="000000"/>
            </a:solidFill>
            <a:miter/>
            <a:tailEnd type="triangle"/>
          </a:ln>
        </p:spPr>
        <p:txBody>
          <a:bodyPr lIns="32145" tIns="32145" rIns="32145" bIns="32145"/>
          <a:lstStyle/>
          <a:p>
            <a:pPr>
              <a:defRPr>
                <a:solidFill>
                  <a:srgbClr val="F27200"/>
                </a:solidFill>
              </a:defRPr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0" name="Line 16"/>
          <p:cNvSpPr/>
          <p:nvPr/>
        </p:nvSpPr>
        <p:spPr>
          <a:xfrm>
            <a:off x="5410201" y="3116263"/>
            <a:ext cx="1588" cy="457201"/>
          </a:xfrm>
          <a:prstGeom prst="line">
            <a:avLst/>
          </a:prstGeom>
          <a:ln w="28440" cap="sq">
            <a:solidFill>
              <a:srgbClr val="000000"/>
            </a:solidFill>
            <a:miter/>
            <a:tailEnd type="triangle"/>
          </a:ln>
        </p:spPr>
        <p:txBody>
          <a:bodyPr lIns="32145" tIns="32145" rIns="32145" bIns="32145"/>
          <a:lstStyle/>
          <a:p>
            <a:pPr>
              <a:defRPr>
                <a:solidFill>
                  <a:srgbClr val="F27200"/>
                </a:solidFill>
              </a:defRPr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1" name="Line 17"/>
          <p:cNvSpPr/>
          <p:nvPr/>
        </p:nvSpPr>
        <p:spPr>
          <a:xfrm>
            <a:off x="6934202" y="3079750"/>
            <a:ext cx="134937" cy="461964"/>
          </a:xfrm>
          <a:prstGeom prst="line">
            <a:avLst/>
          </a:prstGeom>
          <a:ln w="28440" cap="sq">
            <a:solidFill>
              <a:srgbClr val="000000"/>
            </a:solidFill>
            <a:miter/>
            <a:tailEnd type="triangle"/>
          </a:ln>
        </p:spPr>
        <p:txBody>
          <a:bodyPr lIns="32145" tIns="32145" rIns="32145" bIns="32145"/>
          <a:lstStyle/>
          <a:p>
            <a:pPr>
              <a:defRPr>
                <a:solidFill>
                  <a:srgbClr val="F27200"/>
                </a:solidFill>
              </a:defRPr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2" name="Line 18"/>
          <p:cNvSpPr/>
          <p:nvPr/>
        </p:nvSpPr>
        <p:spPr>
          <a:xfrm>
            <a:off x="8001001" y="2971800"/>
            <a:ext cx="457201" cy="533400"/>
          </a:xfrm>
          <a:prstGeom prst="line">
            <a:avLst/>
          </a:prstGeom>
          <a:ln w="28440" cap="sq">
            <a:solidFill>
              <a:srgbClr val="000000"/>
            </a:solidFill>
            <a:miter/>
            <a:tailEnd type="triangle"/>
          </a:ln>
        </p:spPr>
        <p:txBody>
          <a:bodyPr lIns="32145" tIns="32145" rIns="32145" bIns="32145"/>
          <a:lstStyle/>
          <a:p>
            <a:pPr>
              <a:defRPr>
                <a:solidFill>
                  <a:srgbClr val="F27200"/>
                </a:solidFill>
              </a:defRPr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3" name="Line 19"/>
          <p:cNvSpPr/>
          <p:nvPr/>
        </p:nvSpPr>
        <p:spPr>
          <a:xfrm>
            <a:off x="5638800" y="5562600"/>
            <a:ext cx="1588" cy="457201"/>
          </a:xfrm>
          <a:prstGeom prst="line">
            <a:avLst/>
          </a:prstGeom>
          <a:ln w="28440" cap="sq">
            <a:solidFill>
              <a:srgbClr val="000000"/>
            </a:solidFill>
            <a:miter/>
            <a:tailEnd type="triangle"/>
          </a:ln>
        </p:spPr>
        <p:txBody>
          <a:bodyPr lIns="32145" tIns="32145" rIns="32145" bIns="32145"/>
          <a:lstStyle/>
          <a:p>
            <a:pPr>
              <a:defRPr>
                <a:solidFill>
                  <a:srgbClr val="F27200"/>
                </a:solidFill>
              </a:defRPr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4" name="Line 20"/>
          <p:cNvSpPr/>
          <p:nvPr/>
        </p:nvSpPr>
        <p:spPr>
          <a:xfrm>
            <a:off x="5638800" y="4800601"/>
            <a:ext cx="1588" cy="457201"/>
          </a:xfrm>
          <a:prstGeom prst="line">
            <a:avLst/>
          </a:prstGeom>
          <a:ln w="28440" cap="sq">
            <a:solidFill>
              <a:srgbClr val="000000"/>
            </a:solidFill>
            <a:miter/>
            <a:tailEnd type="triangle"/>
          </a:ln>
        </p:spPr>
        <p:txBody>
          <a:bodyPr lIns="32145" tIns="32145" rIns="32145" bIns="32145"/>
          <a:lstStyle/>
          <a:p>
            <a:pPr>
              <a:defRPr>
                <a:solidFill>
                  <a:srgbClr val="F27200"/>
                </a:solidFill>
              </a:defRPr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5" name="Line 21"/>
          <p:cNvSpPr/>
          <p:nvPr/>
        </p:nvSpPr>
        <p:spPr>
          <a:xfrm flipH="1">
            <a:off x="9290050" y="2835413"/>
            <a:ext cx="920751" cy="1588"/>
          </a:xfrm>
          <a:prstGeom prst="line">
            <a:avLst/>
          </a:prstGeom>
          <a:ln w="28440" cap="sq">
            <a:solidFill>
              <a:srgbClr val="000000"/>
            </a:solidFill>
            <a:miter/>
            <a:tailEnd type="triangle"/>
          </a:ln>
        </p:spPr>
        <p:txBody>
          <a:bodyPr lIns="32145" tIns="32145" rIns="32145" bIns="32145"/>
          <a:lstStyle/>
          <a:p>
            <a:pPr>
              <a:defRPr>
                <a:solidFill>
                  <a:srgbClr val="F27200"/>
                </a:solidFill>
              </a:defRPr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6" name="Line 22"/>
          <p:cNvSpPr/>
          <p:nvPr/>
        </p:nvSpPr>
        <p:spPr>
          <a:xfrm flipH="1">
            <a:off x="7824192" y="6324600"/>
            <a:ext cx="2389783" cy="57240"/>
          </a:xfrm>
          <a:prstGeom prst="line">
            <a:avLst/>
          </a:prstGeom>
          <a:ln w="28440" cap="sq">
            <a:solidFill>
              <a:srgbClr val="000000"/>
            </a:solidFill>
            <a:miter/>
            <a:tailEnd type="triangle"/>
          </a:ln>
        </p:spPr>
        <p:txBody>
          <a:bodyPr lIns="32145" tIns="32145" rIns="32145" bIns="32145"/>
          <a:lstStyle/>
          <a:p>
            <a:pPr>
              <a:defRPr>
                <a:solidFill>
                  <a:srgbClr val="F27200"/>
                </a:solidFill>
              </a:defRPr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7" name="Line 23"/>
          <p:cNvSpPr/>
          <p:nvPr/>
        </p:nvSpPr>
        <p:spPr>
          <a:xfrm flipH="1">
            <a:off x="8378826" y="1905001"/>
            <a:ext cx="1835151" cy="1589"/>
          </a:xfrm>
          <a:prstGeom prst="line">
            <a:avLst/>
          </a:prstGeom>
          <a:ln w="28440" cap="sq">
            <a:solidFill>
              <a:srgbClr val="000000"/>
            </a:solidFill>
            <a:miter/>
            <a:tailEnd type="triangle"/>
          </a:ln>
        </p:spPr>
        <p:txBody>
          <a:bodyPr lIns="32145" tIns="32145" rIns="32145" bIns="32145"/>
          <a:lstStyle/>
          <a:p>
            <a:pPr>
              <a:defRPr>
                <a:solidFill>
                  <a:srgbClr val="F27200"/>
                </a:solidFill>
              </a:defRPr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8" name="Line 24"/>
          <p:cNvSpPr/>
          <p:nvPr/>
        </p:nvSpPr>
        <p:spPr>
          <a:xfrm flipH="1">
            <a:off x="8455026" y="990600"/>
            <a:ext cx="1758951" cy="1588"/>
          </a:xfrm>
          <a:prstGeom prst="line">
            <a:avLst/>
          </a:prstGeom>
          <a:ln w="28440" cap="sq">
            <a:solidFill>
              <a:srgbClr val="000000"/>
            </a:solidFill>
            <a:miter/>
            <a:tailEnd type="triangle"/>
          </a:ln>
        </p:spPr>
        <p:txBody>
          <a:bodyPr lIns="32145" tIns="32145" rIns="32145" bIns="32145"/>
          <a:lstStyle/>
          <a:p>
            <a:pPr>
              <a:defRPr>
                <a:solidFill>
                  <a:srgbClr val="F27200"/>
                </a:solidFill>
              </a:defRPr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9" name="Line 25"/>
          <p:cNvSpPr/>
          <p:nvPr/>
        </p:nvSpPr>
        <p:spPr>
          <a:xfrm flipV="1">
            <a:off x="10210800" y="987426"/>
            <a:ext cx="1588" cy="5340350"/>
          </a:xfrm>
          <a:prstGeom prst="line">
            <a:avLst/>
          </a:prstGeom>
          <a:ln w="28440" cap="sq">
            <a:solidFill>
              <a:srgbClr val="000000"/>
            </a:solidFill>
            <a:miter/>
          </a:ln>
        </p:spPr>
        <p:txBody>
          <a:bodyPr lIns="32145" tIns="32145" rIns="32145" bIns="32145"/>
          <a:lstStyle/>
          <a:p>
            <a:pPr>
              <a:defRPr>
                <a:solidFill>
                  <a:srgbClr val="F27200"/>
                </a:solidFill>
              </a:defRPr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0" name="Rectangle 6"/>
          <p:cNvSpPr txBox="1"/>
          <p:nvPr/>
        </p:nvSpPr>
        <p:spPr>
          <a:xfrm>
            <a:off x="2091046" y="3613366"/>
            <a:ext cx="1211806" cy="635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>
              <a:tabLst>
                <a:tab pos="312528" algn="l"/>
                <a:tab pos="625056" algn="l"/>
                <a:tab pos="946513" algn="l"/>
                <a:tab pos="1259041" algn="l"/>
                <a:tab pos="1571569" algn="l"/>
                <a:tab pos="1893026" algn="l"/>
                <a:tab pos="2205554" algn="l"/>
                <a:tab pos="2518082" algn="l"/>
                <a:tab pos="2839540" algn="l"/>
                <a:tab pos="3152068" algn="l"/>
                <a:tab pos="3473525" algn="l"/>
                <a:tab pos="3786053" algn="l"/>
                <a:tab pos="4098581" algn="l"/>
                <a:tab pos="4420038" algn="l"/>
                <a:tab pos="4732566" algn="l"/>
                <a:tab pos="5045094" algn="l"/>
                <a:tab pos="5366551" algn="l"/>
                <a:tab pos="5679079" algn="l"/>
                <a:tab pos="6000537" algn="l"/>
                <a:tab pos="6313065" algn="l"/>
              </a:tabLst>
              <a:defRPr sz="2500">
                <a:solidFill>
                  <a:srgbClr val="0000FF"/>
                </a:solidFill>
              </a:defRPr>
            </a:pPr>
            <a:r>
              <a:rPr sz="1758">
                <a:latin typeface="Verdana" panose="020B0604030504040204" pitchFamily="34" charset="0"/>
                <a:ea typeface="Verdana" panose="020B0604030504040204" pitchFamily="34" charset="0"/>
              </a:rPr>
              <a:t>Enquête</a:t>
            </a:r>
            <a:endParaRPr sz="2250">
              <a:solidFill>
                <a:srgbClr val="F272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tabLst>
                <a:tab pos="312528" algn="l"/>
                <a:tab pos="625056" algn="l"/>
                <a:tab pos="946513" algn="l"/>
                <a:tab pos="1259041" algn="l"/>
                <a:tab pos="1571569" algn="l"/>
                <a:tab pos="1893026" algn="l"/>
                <a:tab pos="2205554" algn="l"/>
                <a:tab pos="2518082" algn="l"/>
                <a:tab pos="2839540" algn="l"/>
                <a:tab pos="3152068" algn="l"/>
                <a:tab pos="3473525" algn="l"/>
                <a:tab pos="3786053" algn="l"/>
                <a:tab pos="4098581" algn="l"/>
                <a:tab pos="4420038" algn="l"/>
                <a:tab pos="4732566" algn="l"/>
                <a:tab pos="5045094" algn="l"/>
                <a:tab pos="5366551" algn="l"/>
                <a:tab pos="5679079" algn="l"/>
                <a:tab pos="6000537" algn="l"/>
                <a:tab pos="6313065" algn="l"/>
              </a:tabLst>
              <a:defRPr sz="2500">
                <a:solidFill>
                  <a:srgbClr val="0000FF"/>
                </a:solidFill>
              </a:defRPr>
            </a:pPr>
            <a:r>
              <a:rPr sz="1758">
                <a:latin typeface="Verdana" panose="020B0604030504040204" pitchFamily="34" charset="0"/>
                <a:ea typeface="Verdana" panose="020B0604030504040204" pitchFamily="34" charset="0"/>
              </a:rPr>
              <a:t>interview </a:t>
            </a:r>
          </a:p>
        </p:txBody>
      </p:sp>
      <p:sp>
        <p:nvSpPr>
          <p:cNvPr id="241" name="Line 15"/>
          <p:cNvSpPr/>
          <p:nvPr/>
        </p:nvSpPr>
        <p:spPr>
          <a:xfrm flipH="1">
            <a:off x="2955128" y="3056306"/>
            <a:ext cx="1382616" cy="673544"/>
          </a:xfrm>
          <a:prstGeom prst="line">
            <a:avLst/>
          </a:prstGeom>
          <a:ln w="28440" cap="sq">
            <a:solidFill>
              <a:srgbClr val="000000"/>
            </a:solidFill>
            <a:miter/>
            <a:tailEnd type="triangle"/>
          </a:ln>
        </p:spPr>
        <p:txBody>
          <a:bodyPr lIns="32145" tIns="32145" rIns="32145" bIns="32145"/>
          <a:lstStyle/>
          <a:p>
            <a:pPr>
              <a:defRPr>
                <a:solidFill>
                  <a:srgbClr val="F27200"/>
                </a:solidFill>
              </a:defRPr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2" name="Line 16"/>
          <p:cNvSpPr/>
          <p:nvPr/>
        </p:nvSpPr>
        <p:spPr>
          <a:xfrm>
            <a:off x="5638801" y="4191810"/>
            <a:ext cx="2749" cy="245042"/>
          </a:xfrm>
          <a:prstGeom prst="line">
            <a:avLst/>
          </a:prstGeom>
          <a:ln w="28440" cap="sq">
            <a:solidFill>
              <a:srgbClr val="000000"/>
            </a:solidFill>
            <a:miter/>
            <a:tailEnd type="triangle"/>
          </a:ln>
        </p:spPr>
        <p:txBody>
          <a:bodyPr lIns="32145" tIns="32145" rIns="32145" bIns="32145"/>
          <a:lstStyle/>
          <a:p>
            <a:pPr>
              <a:defRPr>
                <a:solidFill>
                  <a:srgbClr val="F27200"/>
                </a:solidFill>
              </a:defRPr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3" name="Line 16"/>
          <p:cNvSpPr/>
          <p:nvPr/>
        </p:nvSpPr>
        <p:spPr>
          <a:xfrm flipH="1">
            <a:off x="6411634" y="4179339"/>
            <a:ext cx="336215" cy="199601"/>
          </a:xfrm>
          <a:prstGeom prst="line">
            <a:avLst/>
          </a:prstGeom>
          <a:ln w="28440" cap="sq">
            <a:solidFill>
              <a:srgbClr val="000000"/>
            </a:solidFill>
            <a:miter/>
            <a:tailEnd type="triangle"/>
          </a:ln>
        </p:spPr>
        <p:txBody>
          <a:bodyPr lIns="32145" tIns="32145" rIns="32145" bIns="32145"/>
          <a:lstStyle/>
          <a:p>
            <a:pPr>
              <a:defRPr>
                <a:solidFill>
                  <a:srgbClr val="F27200"/>
                </a:solidFill>
              </a:defRPr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4" name="Line 16"/>
          <p:cNvSpPr/>
          <p:nvPr/>
        </p:nvSpPr>
        <p:spPr>
          <a:xfrm flipH="1">
            <a:off x="7628994" y="4179339"/>
            <a:ext cx="707117" cy="324401"/>
          </a:xfrm>
          <a:prstGeom prst="line">
            <a:avLst/>
          </a:prstGeom>
          <a:ln w="28440" cap="sq">
            <a:solidFill>
              <a:srgbClr val="000000"/>
            </a:solidFill>
            <a:miter/>
            <a:tailEnd type="triangle"/>
          </a:ln>
        </p:spPr>
        <p:txBody>
          <a:bodyPr lIns="32145" tIns="32145" rIns="32145" bIns="32145"/>
          <a:lstStyle/>
          <a:p>
            <a:pPr>
              <a:defRPr>
                <a:solidFill>
                  <a:srgbClr val="F27200"/>
                </a:solidFill>
              </a:defRPr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5" name="Line 16"/>
          <p:cNvSpPr/>
          <p:nvPr/>
        </p:nvSpPr>
        <p:spPr>
          <a:xfrm>
            <a:off x="4009745" y="4179339"/>
            <a:ext cx="838718" cy="212463"/>
          </a:xfrm>
          <a:prstGeom prst="line">
            <a:avLst/>
          </a:prstGeom>
          <a:ln w="28440" cap="sq">
            <a:solidFill>
              <a:srgbClr val="000000"/>
            </a:solidFill>
            <a:miter/>
            <a:tailEnd type="triangle"/>
          </a:ln>
        </p:spPr>
        <p:txBody>
          <a:bodyPr lIns="32145" tIns="32145" rIns="32145" bIns="32145"/>
          <a:lstStyle/>
          <a:p>
            <a:pPr>
              <a:defRPr>
                <a:solidFill>
                  <a:srgbClr val="F27200"/>
                </a:solidFill>
              </a:defRPr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6" name="Line 16"/>
          <p:cNvSpPr/>
          <p:nvPr/>
        </p:nvSpPr>
        <p:spPr>
          <a:xfrm>
            <a:off x="2837642" y="4254131"/>
            <a:ext cx="1603129" cy="182723"/>
          </a:xfrm>
          <a:prstGeom prst="line">
            <a:avLst/>
          </a:prstGeom>
          <a:ln w="28440" cap="sq">
            <a:solidFill>
              <a:srgbClr val="000000"/>
            </a:solidFill>
            <a:miter/>
            <a:tailEnd type="triangle"/>
          </a:ln>
        </p:spPr>
        <p:txBody>
          <a:bodyPr lIns="32145" tIns="32145" rIns="32145" bIns="32145"/>
          <a:lstStyle/>
          <a:p>
            <a:pPr>
              <a:defRPr>
                <a:solidFill>
                  <a:srgbClr val="F27200"/>
                </a:solidFill>
              </a:defRPr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949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" name="Espace réservé du contenu 2"/>
          <p:cNvGraphicFramePr/>
          <p:nvPr/>
        </p:nvGraphicFramePr>
        <p:xfrm>
          <a:off x="1843063" y="502296"/>
          <a:ext cx="8229599" cy="2366559"/>
        </p:xfrm>
        <a:graphic>
          <a:graphicData uri="http://schemas.openxmlformats.org/drawingml/2006/table">
            <a:tbl>
              <a:tblPr/>
              <a:tblGrid>
                <a:gridCol w="3269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8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9563">
                <a:tc>
                  <a:txBody>
                    <a:bodyPr/>
                    <a:lstStyle/>
                    <a:p>
                      <a:pPr algn="l" defTabSz="1300480">
                        <a:defRPr sz="1400" u="sng">
                          <a:solidFill>
                            <a:srgbClr val="000000"/>
                          </a:solidFill>
                          <a:sym typeface="Calibri"/>
                        </a:defRPr>
                      </a:pPr>
                      <a:r>
                        <a:rPr sz="1000"/>
                        <a:t>Séance n°</a:t>
                      </a:r>
                      <a:r>
                        <a:rPr sz="1000" u="none"/>
                        <a:t> :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400" u="sng">
                          <a:solidFill>
                            <a:srgbClr val="000000"/>
                          </a:solidFill>
                          <a:sym typeface="Calibri"/>
                        </a:defRPr>
                      </a:pPr>
                      <a:endParaRPr sz="1000"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400" u="sng">
                          <a:solidFill>
                            <a:srgbClr val="000000"/>
                          </a:solidFill>
                          <a:sym typeface="Calibri"/>
                        </a:defRPr>
                      </a:pPr>
                      <a:r>
                        <a:rPr sz="1000"/>
                        <a:t>Niveau</a:t>
                      </a:r>
                      <a:r>
                        <a:rPr sz="1000" u="none"/>
                        <a:t> :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563">
                <a:tc gridSpan="3">
                  <a:txBody>
                    <a:bodyPr/>
                    <a:lstStyle/>
                    <a:p>
                      <a:pPr algn="l" defTabSz="1300480">
                        <a:tabLst>
                          <a:tab pos="12941300" algn="l"/>
                        </a:tabLst>
                        <a:defRPr sz="1400" u="sng">
                          <a:solidFill>
                            <a:srgbClr val="000000"/>
                          </a:solidFill>
                          <a:sym typeface="Calibri"/>
                        </a:defRPr>
                      </a:pPr>
                      <a:r>
                        <a:rPr sz="1000"/>
                        <a:t>Référence aux programmes d’enseignement</a:t>
                      </a:r>
                      <a:r>
                        <a:rPr sz="1000" u="none"/>
                        <a:t> :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69">
                <a:tc gridSpan="3">
                  <a:txBody>
                    <a:bodyPr/>
                    <a:lstStyle/>
                    <a:p>
                      <a:pPr algn="l" defTabSz="1300480">
                        <a:defRPr sz="1400" u="sng">
                          <a:solidFill>
                            <a:srgbClr val="000000"/>
                          </a:solidFill>
                          <a:sym typeface="Calibri"/>
                        </a:defRPr>
                      </a:pPr>
                      <a:r>
                        <a:rPr sz="1000"/>
                        <a:t>Objectifs de connaissances</a:t>
                      </a:r>
                      <a:r>
                        <a:rPr sz="1000" u="none"/>
                        <a:t> :   </a:t>
                      </a:r>
                      <a:r>
                        <a:rPr sz="1000" u="none">
                          <a:solidFill>
                            <a:srgbClr val="FF0000"/>
                          </a:solidFill>
                        </a:rPr>
                        <a:t> 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  <a:p>
                      <a:pPr algn="l" defTabSz="1300480">
                        <a:defRPr sz="1400">
                          <a:solidFill>
                            <a:srgbClr val="0000FF"/>
                          </a:solidFill>
                          <a:sym typeface="Calibri"/>
                        </a:defRPr>
                      </a:pPr>
                      <a:endParaRPr sz="1000">
                        <a:solidFill>
                          <a:srgbClr val="FF0000"/>
                        </a:solidFill>
                      </a:endParaRPr>
                    </a:p>
                    <a:p>
                      <a:pPr algn="l" defTabSz="1300480">
                        <a:defRPr sz="1400" u="sng">
                          <a:solidFill>
                            <a:srgbClr val="000000"/>
                          </a:solidFill>
                          <a:sym typeface="Calibri"/>
                        </a:defRPr>
                      </a:pPr>
                      <a:r>
                        <a:rPr sz="1000"/>
                        <a:t>Objectifs de capacités ou de compétences</a:t>
                      </a:r>
                      <a:r>
                        <a:rPr sz="1000" u="none"/>
                        <a:t> :</a:t>
                      </a:r>
                      <a:r>
                        <a:rPr sz="1000" u="none">
                          <a:solidFill>
                            <a:srgbClr val="0000FF"/>
                          </a:solidFill>
                        </a:rPr>
                        <a:t>             </a:t>
                      </a:r>
                      <a:endParaRPr sz="1000">
                        <a:solidFill>
                          <a:srgbClr val="0000FF"/>
                        </a:solidFill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520">
                <a:tc gridSpan="2">
                  <a:txBody>
                    <a:bodyPr/>
                    <a:lstStyle/>
                    <a:p>
                      <a:pPr algn="l" defTabSz="1300480">
                        <a:defRPr sz="1400" u="sng">
                          <a:solidFill>
                            <a:srgbClr val="000000"/>
                          </a:solidFill>
                          <a:sym typeface="Calibri"/>
                        </a:defRPr>
                      </a:pPr>
                      <a:r>
                        <a:rPr sz="1000"/>
                        <a:t>Titre de la séquence</a:t>
                      </a:r>
                      <a:r>
                        <a:rPr sz="1000" u="none"/>
                        <a:t> :</a:t>
                      </a:r>
                      <a:endParaRPr sz="1100"/>
                    </a:p>
                    <a:p>
                      <a:pPr algn="l" defTabSz="1300480">
                        <a:defRPr sz="1400">
                          <a:solidFill>
                            <a:srgbClr val="0000FF"/>
                          </a:solidFill>
                          <a:sym typeface="Calibri"/>
                        </a:defRPr>
                      </a:pPr>
                      <a:r>
                        <a:rPr sz="1000"/>
                        <a:t> 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1300480">
                        <a:defRPr sz="2400">
                          <a:solidFill>
                            <a:srgbClr val="000000"/>
                          </a:solidFill>
                          <a:sym typeface="Calibri"/>
                        </a:defRPr>
                      </a:pPr>
                      <a:endParaRPr sz="1700"/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44">
                <a:tc gridSpan="3">
                  <a:txBody>
                    <a:bodyPr/>
                    <a:lstStyle/>
                    <a:p>
                      <a:pPr algn="l" defTabSz="1300480">
                        <a:defRPr sz="1400" u="sng">
                          <a:solidFill>
                            <a:srgbClr val="000000"/>
                          </a:solidFill>
                          <a:sym typeface="Calibri"/>
                        </a:defRPr>
                      </a:pPr>
                      <a:r>
                        <a:rPr sz="1000"/>
                        <a:t>Supports ; matériel</a:t>
                      </a:r>
                      <a:r>
                        <a:rPr sz="1000" u="none"/>
                        <a:t> :  </a:t>
                      </a:r>
                      <a:endParaRPr sz="1100"/>
                    </a:p>
                    <a:p>
                      <a:pPr algn="l" defTabSz="1300480">
                        <a:defRPr sz="1400">
                          <a:solidFill>
                            <a:srgbClr val="000000"/>
                          </a:solidFill>
                          <a:sym typeface="Calibri"/>
                        </a:defRPr>
                      </a:pPr>
                      <a:r>
                        <a:rPr sz="1000"/>
                        <a:t>                  </a:t>
                      </a:r>
                    </a:p>
                    <a:p>
                      <a:pPr algn="l" defTabSz="1300480">
                        <a:defRPr sz="1400">
                          <a:solidFill>
                            <a:srgbClr val="000000"/>
                          </a:solidFill>
                          <a:sym typeface="Calibri"/>
                        </a:defRPr>
                      </a:pPr>
                      <a:endParaRPr sz="1000"/>
                    </a:p>
                    <a:p>
                      <a:pPr algn="l" defTabSz="1300480">
                        <a:defRPr sz="1400">
                          <a:solidFill>
                            <a:srgbClr val="000000"/>
                          </a:solidFill>
                          <a:sym typeface="Calibri"/>
                        </a:defRPr>
                      </a:pPr>
                      <a:endParaRPr sz="1000"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7" name="Tableau 5"/>
          <p:cNvGraphicFramePr/>
          <p:nvPr/>
        </p:nvGraphicFramePr>
        <p:xfrm>
          <a:off x="1847527" y="3048773"/>
          <a:ext cx="8220669" cy="2072515"/>
        </p:xfrm>
        <a:graphic>
          <a:graphicData uri="http://schemas.openxmlformats.org/drawingml/2006/table">
            <a:tbl>
              <a:tblPr/>
              <a:tblGrid>
                <a:gridCol w="418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71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1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833">
                <a:tc>
                  <a:txBody>
                    <a:bodyPr/>
                    <a:lstStyle/>
                    <a:p>
                      <a:pPr defTabSz="130048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ym typeface="Calibri"/>
                        </a:rPr>
                        <a:t>Durée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ym typeface="Calibri"/>
                        </a:rPr>
                        <a:t>Organisation de la classe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ym typeface="Calibri"/>
                        </a:rPr>
                        <a:t>Déroulement et consignes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ym typeface="Calibri"/>
                        </a:rPr>
                        <a:t>Remarques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682">
                <a:tc>
                  <a:txBody>
                    <a:bodyPr/>
                    <a:lstStyle/>
                    <a:p>
                      <a:pPr defTabSz="1300480">
                        <a:defRPr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800"/>
                        <a:t> </a:t>
                      </a:r>
                      <a:endParaRPr sz="1000"/>
                    </a:p>
                    <a:p>
                      <a:pPr defTabSz="1300480">
                        <a:defRPr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800"/>
                        <a:t> </a:t>
                      </a:r>
                      <a:endParaRPr sz="1000"/>
                    </a:p>
                    <a:p>
                      <a:pPr defTabSz="1300480">
                        <a:defRPr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800"/>
                        <a:t> </a:t>
                      </a:r>
                      <a:endParaRPr sz="1000"/>
                    </a:p>
                    <a:p>
                      <a:pPr defTabSz="1300480">
                        <a:defRPr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800"/>
                        <a:t> 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800"/>
                        <a:t> </a:t>
                      </a:r>
                      <a:endParaRPr sz="1000"/>
                    </a:p>
                    <a:p>
                      <a:pPr defTabSz="1300480">
                        <a:defRPr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800"/>
                        <a:t> </a:t>
                      </a:r>
                      <a:endParaRPr sz="1000"/>
                    </a:p>
                    <a:p>
                      <a:pPr defTabSz="1300480">
                        <a:defRPr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800"/>
                        <a:t> </a:t>
                      </a:r>
                      <a:endParaRPr sz="1000"/>
                    </a:p>
                    <a:p>
                      <a:pPr defTabSz="1300480">
                        <a:defRPr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800"/>
                        <a:t>  </a:t>
                      </a:r>
                      <a:endParaRPr sz="1000"/>
                    </a:p>
                    <a:p>
                      <a:pPr defTabSz="1300480">
                        <a:defRPr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800"/>
                        <a:t> </a:t>
                      </a:r>
                      <a:endParaRPr sz="1000"/>
                    </a:p>
                    <a:p>
                      <a:pPr defTabSz="1300480">
                        <a:defRPr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800"/>
                        <a:t> 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8" name="Espace réservé du contenu 2"/>
          <p:cNvGraphicFramePr/>
          <p:nvPr/>
        </p:nvGraphicFramePr>
        <p:xfrm>
          <a:off x="1847527" y="5301208"/>
          <a:ext cx="8220670" cy="845195"/>
        </p:xfrm>
        <a:graphic>
          <a:graphicData uri="http://schemas.openxmlformats.org/drawingml/2006/table">
            <a:tbl>
              <a:tblPr/>
              <a:tblGrid>
                <a:gridCol w="8220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5195">
                <a:tc>
                  <a:txBody>
                    <a:bodyPr/>
                    <a:lstStyle/>
                    <a:p>
                      <a:pPr algn="l" defTabSz="1300480">
                        <a:defRPr sz="1400" u="sng">
                          <a:solidFill>
                            <a:srgbClr val="000000"/>
                          </a:solidFill>
                          <a:sym typeface="Calibri"/>
                        </a:defRPr>
                      </a:pPr>
                      <a:r>
                        <a:rPr sz="1000"/>
                        <a:t>Productions attendues</a:t>
                      </a:r>
                      <a:r>
                        <a:rPr sz="1000" u="none"/>
                        <a:t> :  </a:t>
                      </a:r>
                      <a:endParaRPr sz="1100"/>
                    </a:p>
                    <a:p>
                      <a:pPr algn="l" defTabSz="1300480">
                        <a:defRPr sz="1400">
                          <a:solidFill>
                            <a:srgbClr val="000000"/>
                          </a:solidFill>
                          <a:sym typeface="Calibri"/>
                        </a:defRPr>
                      </a:pPr>
                      <a:r>
                        <a:rPr sz="1000"/>
                        <a:t>                  </a:t>
                      </a:r>
                    </a:p>
                    <a:p>
                      <a:pPr algn="l" defTabSz="1300480">
                        <a:defRPr sz="1400">
                          <a:solidFill>
                            <a:srgbClr val="000000"/>
                          </a:solidFill>
                          <a:sym typeface="Calibri"/>
                        </a:defRPr>
                      </a:pPr>
                      <a:endParaRPr sz="1000"/>
                    </a:p>
                    <a:p>
                      <a:pPr algn="l" defTabSz="1300480">
                        <a:defRPr sz="1400">
                          <a:solidFill>
                            <a:srgbClr val="000000"/>
                          </a:solidFill>
                          <a:sym typeface="Calibri"/>
                        </a:defRPr>
                      </a:pPr>
                      <a:endParaRPr sz="1000"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851</Words>
  <Application>Microsoft Office PowerPoint</Application>
  <PresentationFormat>Grand écran</PresentationFormat>
  <Paragraphs>108</Paragraphs>
  <Slides>16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Verdana</vt:lpstr>
      <vt:lpstr>Thème Office</vt:lpstr>
      <vt:lpstr>UE stage et didactique  (IAYR 601)  TD 4 : Mise en œuvre et analyse d’activités  Mercredi 25 mars 2026</vt:lpstr>
      <vt:lpstr>Mise en œuvre de votre séance</vt:lpstr>
      <vt:lpstr>Prise en main d’une classe</vt:lpstr>
      <vt:lpstr>Vos activités</vt:lpstr>
      <vt:lpstr>Les sujets : </vt:lpstr>
      <vt:lpstr>Retour sur les activités</vt:lpstr>
      <vt:lpstr>Des incontournables de la préparation d’activités de classe : </vt:lpstr>
      <vt:lpstr>Présentation PowerPoint</vt:lpstr>
      <vt:lpstr>Présentation PowerPoint</vt:lpstr>
      <vt:lpstr>Présentation PowerPoint</vt:lpstr>
      <vt:lpstr>Présentation PowerPoint</vt:lpstr>
      <vt:lpstr>Méthodologie de la planification de votre enseignement</vt:lpstr>
      <vt:lpstr>Présentation PowerPoint</vt:lpstr>
      <vt:lpstr>Présentation PowerPoint</vt:lpstr>
      <vt:lpstr>Présentation PowerPoint</vt:lpstr>
      <vt:lpstr>Pour la prochaine fois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laurence ginod</dc:creator>
  <cp:lastModifiedBy>laurence ginod</cp:lastModifiedBy>
  <cp:revision>17</cp:revision>
  <dcterms:created xsi:type="dcterms:W3CDTF">2026-03-15T18:56:05Z</dcterms:created>
  <dcterms:modified xsi:type="dcterms:W3CDTF">2026-03-24T22:55:16Z</dcterms:modified>
</cp:coreProperties>
</file>