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notesMasterIdLst>
    <p:notesMasterId r:id="rId16"/>
  </p:notesMasterIdLst>
  <p:sldIdLst>
    <p:sldId id="256" r:id="rId2"/>
    <p:sldId id="270" r:id="rId3"/>
    <p:sldId id="269" r:id="rId4"/>
    <p:sldId id="264" r:id="rId5"/>
    <p:sldId id="266" r:id="rId6"/>
    <p:sldId id="267" r:id="rId7"/>
    <p:sldId id="265" r:id="rId8"/>
    <p:sldId id="257" r:id="rId9"/>
    <p:sldId id="263" r:id="rId10"/>
    <p:sldId id="261" r:id="rId11"/>
    <p:sldId id="258" r:id="rId12"/>
    <p:sldId id="268" r:id="rId13"/>
    <p:sldId id="260" r:id="rId14"/>
    <p:sldId id="26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8AC3B-C92C-4E30-8167-1662F45AC84D}" type="datetimeFigureOut">
              <a:rPr lang="fr-FR" smtClean="0"/>
              <a:t>07/02/2025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AD8AA-6825-4545-9E36-8CCDB566241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0830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D8AA-6825-4545-9E36-8CCDB566241D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3134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D8AA-6825-4545-9E36-8CCDB566241D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8844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C35B-0454-4B6E-9771-EB692ADF4178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46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1307-567A-4356-A4CA-955BE75B6C52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356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B221-195A-4A4D-989A-9EA11940A0DE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3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C02C-939E-4FFC-8537-62A6C679EB09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965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FE11-B344-45A7-ADB7-6AC0C0A1FC44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2383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05867-0C9B-4A0C-B1AB-1F663C01CD7A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866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387D-D681-4CFA-B86A-3F2C53A4D464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28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09321-F7B9-4948-A50B-1CE3E6A25D6B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80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F551-BFC2-4533-B530-6A4E1EBCC2FA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9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85C439E-B483-4D97-9D13-0A0FEE20A9D2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658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AE71-7581-467A-801D-BDFF26D9FE9A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47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5F3499-8956-422C-8AB3-3133D9467105}" type="datetime1">
              <a:rPr lang="en-US" smtClean="0"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66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Rédaction d’un article scientifique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UE 5.4 S4</a:t>
            </a:r>
          </a:p>
          <a:p>
            <a:endParaRPr lang="fr-FR" dirty="0" smtClean="0"/>
          </a:p>
          <a:p>
            <a:r>
              <a:rPr lang="fr-FR" dirty="0" smtClean="0"/>
              <a:t>Année 23-24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59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/>
              <a:t>L’introduction: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Pose le contexte (QQOQCP)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Suscite auprès du lecteur  de </a:t>
            </a:r>
            <a:r>
              <a:rPr lang="fr-FR" dirty="0" smtClean="0"/>
              <a:t>l’intérêt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Souligne en quoi la démarche entreprise est nécessaire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Pose la problématique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Ne </a:t>
            </a:r>
            <a:r>
              <a:rPr lang="fr-FR" dirty="0"/>
              <a:t>doit pas dépasser plus de 10 à 15 % de l’ensemble des mots de l’article.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66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2800" dirty="0" smtClean="0"/>
              <a:t>Le corps du texte :</a:t>
            </a:r>
          </a:p>
          <a:p>
            <a:pPr marL="0" indent="0">
              <a:buNone/>
            </a:pPr>
            <a:r>
              <a:rPr lang="fr-FR" dirty="0" smtClean="0"/>
              <a:t>Se divise en trois parties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Matériel et méthodes: comment avez-vous obtenu les résultats qui vont être présentés? </a:t>
            </a:r>
            <a:r>
              <a:rPr lang="fr-FR" dirty="0"/>
              <a:t> 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Le </a:t>
            </a:r>
            <a:r>
              <a:rPr lang="fr-FR" dirty="0"/>
              <a:t>but de cette partie est de faire connaître tous les détails possibles du travail entrepris pour permettre aux </a:t>
            </a:r>
            <a:r>
              <a:rPr lang="fr-FR" dirty="0" smtClean="0"/>
              <a:t> lecteurs  sa </a:t>
            </a:r>
            <a:r>
              <a:rPr lang="fr-FR" dirty="0"/>
              <a:t>reproduction pour vérification si nécessaire.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Le </a:t>
            </a:r>
            <a:r>
              <a:rPr lang="fr-FR" dirty="0"/>
              <a:t>principe est de décrire dans un ordre logique et/ou chronologique </a:t>
            </a:r>
            <a:r>
              <a:rPr lang="fr-FR" dirty="0" smtClean="0"/>
              <a:t>l’expérimentation:</a:t>
            </a:r>
          </a:p>
          <a:p>
            <a:pPr marL="0" indent="0">
              <a:buNone/>
            </a:pPr>
            <a:r>
              <a:rPr lang="fr-FR" dirty="0" smtClean="0"/>
              <a:t>Le recueil de données, l’échantillon, l’enquête, la problématique, le projet éducatif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83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Les résultats : présentation des principaux </a:t>
            </a:r>
            <a:r>
              <a:rPr lang="fr-FR" dirty="0" smtClean="0"/>
              <a:t>résultats sans les interpréter. </a:t>
            </a:r>
            <a:r>
              <a:rPr lang="fr-FR" dirty="0"/>
              <a:t>Les classer, les regrouper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L’utilisation de tableaux et schémas dans cette partie permet au lecteur d’identifier les principaux résultats.</a:t>
            </a:r>
          </a:p>
          <a:p>
            <a:pPr marL="0" indent="0">
              <a:buNone/>
            </a:pPr>
            <a:r>
              <a:rPr lang="fr-FR" dirty="0" smtClean="0"/>
              <a:t>Les résultats proviennent des 3 grilles d’évaluation.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Discussion : Analyse des </a:t>
            </a:r>
            <a:r>
              <a:rPr lang="fr-FR" dirty="0" smtClean="0"/>
              <a:t>résultats</a:t>
            </a:r>
          </a:p>
          <a:p>
            <a:pPr marL="0" indent="0">
              <a:buNone/>
            </a:pPr>
            <a:r>
              <a:rPr lang="fr-FR" dirty="0" smtClean="0"/>
              <a:t>Il s’agit de mettre en perspective les résultats avec le projet tel qu’il a été conçu </a:t>
            </a:r>
            <a:r>
              <a:rPr lang="fr-FR" dirty="0"/>
              <a:t>et tel qu’il s’est déroulé</a:t>
            </a:r>
            <a:r>
              <a:rPr lang="fr-FR" dirty="0" smtClean="0"/>
              <a:t>, c’est à dire l’analyse des déterminants, de l’enquête, de la problématique des objectifs et des actions, le choix des méthodes pédagogiques, la durée, les différents ateliers. </a:t>
            </a:r>
            <a:endParaRPr lang="fr-FR" dirty="0"/>
          </a:p>
          <a:p>
            <a:pPr marL="0" indent="0">
              <a:buNone/>
            </a:pPr>
            <a:r>
              <a:rPr lang="fr-FR" sz="2800" dirty="0"/>
              <a:t>La conclusion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Au choix, permet soit de se projeter sur d’autres questions ou d’élargir le thème, soit de clore le débat.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0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Les incontournables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Les sous titres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Entre les paragraphes du texte, ils permettent d’alléger la présentation et de comprendre le déroulé du texte.</a:t>
            </a:r>
          </a:p>
          <a:p>
            <a:r>
              <a:rPr lang="fr-FR" sz="2800" dirty="0" smtClean="0"/>
              <a:t>L’illustration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Tableau, graphique, schéma, dessin, photo. Elle attire l’attention du lecteur et doit permettre des allers retours avec le texte qui facilitent la compréhension.</a:t>
            </a:r>
          </a:p>
          <a:p>
            <a:r>
              <a:rPr lang="fr-FR" sz="2800" dirty="0" smtClean="0"/>
              <a:t>Les mots clés: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Positionnés soit directement après l’abstract, soit en fin de l’article, soit dans un encart.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Permettent le référencement de l’article dans les centres de documentation et les moteurs de recherche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32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incontournables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Les sources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Impérativement citées soit directement dans l’article soit dans un encart ou en fin d’article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  <a:p>
            <a:r>
              <a:rPr lang="fr-FR" sz="2800" dirty="0"/>
              <a:t>Les auteurs </a:t>
            </a:r>
            <a:r>
              <a:rPr lang="fr-FR" sz="2800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Nom et prénom, Etudiants infirmiers 2eme année, </a:t>
            </a:r>
            <a:r>
              <a:rPr lang="fr-FR" smtClean="0"/>
              <a:t>Promotion 2021/2024, </a:t>
            </a:r>
            <a:r>
              <a:rPr lang="fr-FR" dirty="0" smtClean="0"/>
              <a:t>IFSI d’ALès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  <a:p>
            <a:pPr marL="0" indent="0">
              <a:buNone/>
            </a:pPr>
            <a:r>
              <a:rPr lang="fr-FR" sz="2800" dirty="0" smtClean="0"/>
              <a:t>La mise en page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Une ou plusieurs colonnes. Positionnement du titre, des différents encarts, de l’illustration, des auteurs, des sources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1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Préambule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47413"/>
              </p:ext>
            </p:extLst>
          </p:nvPr>
        </p:nvGraphicFramePr>
        <p:xfrm>
          <a:off x="1096963" y="1846260"/>
          <a:ext cx="10058400" cy="3022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7936">
                <a:tc>
                  <a:txBody>
                    <a:bodyPr/>
                    <a:lstStyle/>
                    <a:p>
                      <a:r>
                        <a:rPr lang="fr-FR" dirty="0" smtClean="0"/>
                        <a:t>Analyser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Critiquer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Porter un jugement de valeur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436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73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Préambule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Analyser</a:t>
            </a:r>
            <a:r>
              <a:rPr lang="fr-FR" dirty="0"/>
              <a:t>, </a:t>
            </a:r>
            <a:r>
              <a:rPr lang="fr-FR" dirty="0" smtClean="0"/>
              <a:t>c’est attirer l’attention sur ce </a:t>
            </a:r>
            <a:r>
              <a:rPr lang="fr-FR" dirty="0"/>
              <a:t>qui est énoncé de façon claire aussi bien que </a:t>
            </a:r>
            <a:r>
              <a:rPr lang="fr-FR" dirty="0" smtClean="0"/>
              <a:t>mettre </a:t>
            </a:r>
            <a:r>
              <a:rPr lang="fr-FR" smtClean="0"/>
              <a:t>en lumière </a:t>
            </a:r>
            <a:r>
              <a:rPr lang="fr-FR" dirty="0"/>
              <a:t>ce qui est </a:t>
            </a:r>
            <a:r>
              <a:rPr lang="fr-FR" dirty="0" smtClean="0"/>
              <a:t>sous-entendu, et faire des liens.</a:t>
            </a:r>
          </a:p>
          <a:p>
            <a:pPr fontAlgn="t">
              <a:buFont typeface="Wingdings" panose="05000000000000000000" pitchFamily="2" charset="2"/>
              <a:buChar char="§"/>
            </a:pPr>
            <a:endParaRPr lang="fr-F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Critiquer, c’est mettre en évidence la portée et les limites.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Le jugement de valeur implique une approche subjective, une référence à ses propres valeurs ou un idéal.</a:t>
            </a:r>
          </a:p>
          <a:p>
            <a:pPr fontAlgn="t"/>
            <a:r>
              <a:rPr lang="fr-FR" b="1" dirty="0" smtClean="0"/>
              <a:t>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6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L’article scientifique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L’article scientifique n’est pas un article de journal.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L’article scientifique n’a pas vocation à divertir.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L’article scientifique n’est pas un satisfecit du travail effectué.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L’article scientifique permet au chercheur de présenter ses recherches et ses résultats pour les soumettre à la critique de la communauté scientifique.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L’article scientifique permet au chercheur de partager les connaissances issues des résultats de ses recherches.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2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questions à se poser avant l’écriture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Pourquoi ai-je entrepris ce </a:t>
            </a:r>
            <a:r>
              <a:rPr lang="fr-FR" dirty="0" smtClean="0"/>
              <a:t>projet?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Pourquoi </a:t>
            </a:r>
            <a:r>
              <a:rPr lang="fr-FR" dirty="0"/>
              <a:t>dois-je écrire sur le sujet choisi ? </a:t>
            </a:r>
            <a:endParaRPr lang="fr-F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Qu’est-ce </a:t>
            </a:r>
            <a:r>
              <a:rPr lang="fr-FR" dirty="0"/>
              <a:t>que je souhaite apporter </a:t>
            </a:r>
            <a:r>
              <a:rPr lang="fr-FR" dirty="0" smtClean="0"/>
              <a:t>comme contribution </a:t>
            </a:r>
            <a:r>
              <a:rPr lang="fr-FR" dirty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Dans </a:t>
            </a:r>
            <a:r>
              <a:rPr lang="fr-FR" dirty="0"/>
              <a:t>quel cadre ou projet plus général </a:t>
            </a:r>
            <a:r>
              <a:rPr lang="fr-FR" dirty="0" smtClean="0"/>
              <a:t>le travail </a:t>
            </a:r>
            <a:r>
              <a:rPr lang="fr-FR" dirty="0" err="1" smtClean="0"/>
              <a:t>a-t-il</a:t>
            </a:r>
            <a:r>
              <a:rPr lang="fr-FR" dirty="0" smtClean="0"/>
              <a:t> </a:t>
            </a:r>
            <a:r>
              <a:rPr lang="fr-FR" dirty="0"/>
              <a:t>été </a:t>
            </a:r>
            <a:r>
              <a:rPr lang="fr-FR" dirty="0" smtClean="0"/>
              <a:t>mené </a:t>
            </a:r>
            <a:r>
              <a:rPr lang="fr-FR" dirty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Quelles </a:t>
            </a:r>
            <a:r>
              <a:rPr lang="fr-FR" dirty="0"/>
              <a:t>sont les approches ou méthodes utilisées dans le cadre </a:t>
            </a:r>
            <a:r>
              <a:rPr lang="fr-FR" dirty="0" smtClean="0"/>
              <a:t>du projet?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Quels </a:t>
            </a:r>
            <a:r>
              <a:rPr lang="fr-FR" dirty="0"/>
              <a:t>sont les principaux résultats </a:t>
            </a:r>
            <a:r>
              <a:rPr lang="fr-FR" dirty="0" smtClean="0"/>
              <a:t>du projet?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Qu’ai-je </a:t>
            </a:r>
            <a:r>
              <a:rPr lang="fr-FR" dirty="0"/>
              <a:t>appris en réalisant </a:t>
            </a:r>
            <a:r>
              <a:rPr lang="fr-FR" dirty="0" smtClean="0"/>
              <a:t>ce travail?  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Comment </a:t>
            </a:r>
            <a:r>
              <a:rPr lang="fr-FR" dirty="0"/>
              <a:t>ces résultats peuvent-ils </a:t>
            </a:r>
            <a:r>
              <a:rPr lang="fr-FR" dirty="0" smtClean="0"/>
              <a:t> être intéressants ou utiles?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65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 que doit mettre en avant l’article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Exposer le contexte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Montrer le cheminement vers la problématique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Expliciter </a:t>
            </a:r>
            <a:r>
              <a:rPr lang="fr-FR" dirty="0"/>
              <a:t>les hypothèses de l’expérimentation s’il y en a </a:t>
            </a:r>
            <a:r>
              <a:rPr lang="fr-FR" dirty="0" smtClean="0"/>
              <a:t> 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Conclure </a:t>
            </a:r>
            <a:r>
              <a:rPr lang="fr-FR" dirty="0"/>
              <a:t>dans les limites des résultats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Démontrer </a:t>
            </a:r>
            <a:r>
              <a:rPr lang="fr-FR" dirty="0"/>
              <a:t>comment l’étude a pu aider à résoudre la question de la problématique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Exposer </a:t>
            </a:r>
            <a:r>
              <a:rPr lang="fr-FR" dirty="0"/>
              <a:t>et </a:t>
            </a:r>
            <a:r>
              <a:rPr lang="fr-FR" dirty="0" smtClean="0"/>
              <a:t>discuter </a:t>
            </a:r>
            <a:r>
              <a:rPr lang="fr-FR" dirty="0"/>
              <a:t>les implications théoriques et pratiques qui peuvent  être tirées de l’étude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6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consignes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L’article ne doit pas dépasser une page recto verso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Il doit être lisible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Les illustrations ne doivent pas remplacer l’analyse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Le nombre d’illustration doit être </a:t>
            </a:r>
            <a:r>
              <a:rPr lang="fr-FR" dirty="0" smtClean="0"/>
              <a:t>limité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Les 3 grilles d’évaluation remplies à l’issue du projet servent à l’analyse des résultats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Les résultats doivent être analysés au regard des méthodes pédagogiques utilisées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Les résultats doivent être analysés au regard des objectifs.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Les résultats doivent questionner la pertinence des objectifs et la cohérence du projet.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Relire le dossier en intégralité avant de commencer l’analyse.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2022 Florent </a:t>
            </a:r>
            <a:r>
              <a:rPr lang="en-US" dirty="0" err="1" smtClean="0"/>
              <a:t>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23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Le titre 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dirty="0" smtClean="0"/>
              <a:t>Doit attirer l’attention du lecteur pour susciter l’envie d’en savoir plus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dirty="0" smtClean="0"/>
              <a:t>Doit être le reflet du contenu de l’article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2800" dirty="0" smtClean="0"/>
              <a:t>L’abstract :</a:t>
            </a:r>
            <a:endParaRPr lang="fr-FR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 C’est </a:t>
            </a:r>
            <a:r>
              <a:rPr lang="fr-FR" dirty="0"/>
              <a:t>un résumé de </a:t>
            </a:r>
            <a:r>
              <a:rPr lang="fr-FR" dirty="0" smtClean="0"/>
              <a:t>l’article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dirty="0" smtClean="0"/>
              <a:t>Doit permettre au lecteur de cerner le contenu de l’article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 Sa </a:t>
            </a:r>
            <a:r>
              <a:rPr lang="fr-FR" dirty="0"/>
              <a:t>présentation le distingue du corps de texte de l’article (encadré, gras, italique</a:t>
            </a:r>
            <a:r>
              <a:rPr lang="fr-FR" sz="2800" dirty="0" smtClean="0"/>
              <a:t>…)</a:t>
            </a:r>
            <a:endParaRPr lang="fr-FR" sz="2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52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286603"/>
            <a:ext cx="10239632" cy="5768545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2022 Florent Pastre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61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437</TotalTime>
  <Words>907</Words>
  <Application>Microsoft Office PowerPoint</Application>
  <PresentationFormat>Grand écran</PresentationFormat>
  <Paragraphs>127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Wingdings</vt:lpstr>
      <vt:lpstr>Rétrospective</vt:lpstr>
      <vt:lpstr>Rédaction d’un article scientifique</vt:lpstr>
      <vt:lpstr>Préambule</vt:lpstr>
      <vt:lpstr>Préambule</vt:lpstr>
      <vt:lpstr>L’article scientifique</vt:lpstr>
      <vt:lpstr>Les questions à se poser avant l’écriture</vt:lpstr>
      <vt:lpstr>Ce que doit mettre en avant l’article</vt:lpstr>
      <vt:lpstr>Les consignes</vt:lpstr>
      <vt:lpstr>Le plan</vt:lpstr>
      <vt:lpstr>Présentation PowerPoint</vt:lpstr>
      <vt:lpstr>Le plan</vt:lpstr>
      <vt:lpstr>Le plan</vt:lpstr>
      <vt:lpstr>Le plan</vt:lpstr>
      <vt:lpstr> Les incontournables</vt:lpstr>
      <vt:lpstr>Les incontournables</vt:lpstr>
    </vt:vector>
  </TitlesOfParts>
  <Company>CH 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Rédaction d’un article scientifique</dc:title>
  <dc:creator>PASTRE Florent</dc:creator>
  <cp:lastModifiedBy>BOTONI Isaline</cp:lastModifiedBy>
  <cp:revision>33</cp:revision>
  <dcterms:created xsi:type="dcterms:W3CDTF">2019-06-17T07:52:47Z</dcterms:created>
  <dcterms:modified xsi:type="dcterms:W3CDTF">2025-02-07T08:43:51Z</dcterms:modified>
</cp:coreProperties>
</file>