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embeddedFontLst>
    <p:embeddedFont>
      <p:font typeface="Montserrat"/>
      <p:regular r:id="rId41"/>
      <p:bold r:id="rId42"/>
      <p:italic r:id="rId43"/>
      <p:boldItalic r:id="rId44"/>
    </p:embeddedFont>
    <p:embeddedFont>
      <p:font typeface="Monda"/>
      <p:regular r:id="rId45"/>
      <p:bold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Montserrat-bold.fntdata"/><Relationship Id="rId41" Type="http://schemas.openxmlformats.org/officeDocument/2006/relationships/font" Target="fonts/Montserrat-regular.fntdata"/><Relationship Id="rId44" Type="http://schemas.openxmlformats.org/officeDocument/2006/relationships/font" Target="fonts/Montserrat-boldItalic.fntdata"/><Relationship Id="rId43" Type="http://schemas.openxmlformats.org/officeDocument/2006/relationships/font" Target="fonts/Montserrat-italic.fntdata"/><Relationship Id="rId46" Type="http://schemas.openxmlformats.org/officeDocument/2006/relationships/font" Target="fonts/Monda-bold.fntdata"/><Relationship Id="rId45" Type="http://schemas.openxmlformats.org/officeDocument/2006/relationships/font" Target="fonts/Monda-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9fc813e370_1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19fc813e370_1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9fc813e370_1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19fc813e370_1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9fc813e370_1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g19fc813e370_1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a966dc17d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1a966dc17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a966dc17d3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1a966dc17d3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aa2267dac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aa2267dac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1aa2267dac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aa2267dac5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1aa2267dac5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aa2267dac5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1aa2267dac5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aa2267dac5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1aa2267dac5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aa2267dac5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1aa2267dac5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9fc813e370_1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19fc813e370_1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aa2267dac5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g1aa2267dac5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aa2267dac5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1aa2267dac5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aa2267dac5_0_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1aa2267dac5_0_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aa2267dac5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1aa2267dac5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aa2267dac5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g1aa2267dac5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aa2267dac5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1aa2267dac5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aa2267dac5_0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1aa2267dac5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aa2267dac5_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1aa2267dac5_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aa2267dac5_0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1aa2267dac5_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aa2267dac5_0_1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1aa2267dac5_0_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614b6e0932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614b6e0932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1614b6e0932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aa2267dac5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g1aa2267dac5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aa2267dac5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g1aa2267dac5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aa2267dac5_0_1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1aa2267dac5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aa2267dac5_0_1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1aa2267dac5_0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aa2267dac5_0_1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g1aa2267dac5_0_1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aa2267dac5_0_2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g1aa2267dac5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614b6e0932_0_2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FR"/>
              <a:t>Podium : 1/ TVA 2/ IR 3/ IS</a:t>
            </a:r>
            <a:endParaRPr/>
          </a:p>
          <a:p>
            <a:pPr indent="0" lvl="0" marL="0" rtl="0" algn="l">
              <a:spcBef>
                <a:spcPts val="0"/>
              </a:spcBef>
              <a:spcAft>
                <a:spcPts val="0"/>
              </a:spcAft>
              <a:buNone/>
            </a:pPr>
            <a:r>
              <a:rPr lang="fr-FR"/>
              <a:t>Premier impôt : TVA, impôt sur la consommation</a:t>
            </a:r>
            <a:endParaRPr/>
          </a:p>
          <a:p>
            <a:pPr indent="0" lvl="0" marL="0" rtl="0" algn="l">
              <a:spcBef>
                <a:spcPts val="0"/>
              </a:spcBef>
              <a:spcAft>
                <a:spcPts val="0"/>
              </a:spcAft>
              <a:buNone/>
            </a:pPr>
            <a:r>
              <a:rPr lang="fr-FR"/>
              <a:t>Ce sont les revenus qui sont le plus taxés</a:t>
            </a:r>
            <a:endParaRPr/>
          </a:p>
          <a:p>
            <a:pPr indent="0" lvl="0" marL="0" rtl="0" algn="l">
              <a:spcBef>
                <a:spcPts val="0"/>
              </a:spcBef>
              <a:spcAft>
                <a:spcPts val="0"/>
              </a:spcAft>
              <a:buNone/>
            </a:pPr>
            <a:r>
              <a:rPr lang="fr-FR"/>
              <a:t>Les impôts sur capital et patrimoine ne sont pas ceux qui rapportent le plus </a:t>
            </a:r>
            <a:endParaRPr/>
          </a:p>
          <a:p>
            <a:pPr indent="0" lvl="0" marL="0" rtl="0" algn="l">
              <a:spcBef>
                <a:spcPts val="0"/>
              </a:spcBef>
              <a:spcAft>
                <a:spcPts val="0"/>
              </a:spcAft>
              <a:buNone/>
            </a:pPr>
            <a:r>
              <a:t/>
            </a:r>
            <a:endParaRPr/>
          </a:p>
        </p:txBody>
      </p:sp>
      <p:sp>
        <p:nvSpPr>
          <p:cNvPr id="242" name="Google Shape;242;g1614b6e0932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9fc813e370_1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FR" sz="1100">
                <a:latin typeface="Arial"/>
                <a:ea typeface="Arial"/>
                <a:cs typeface="Arial"/>
                <a:sym typeface="Arial"/>
              </a:rPr>
              <a:t>Toutes les missions ne sont pas dans le périmètre du budget principal. Par exemple, la charge de la dette (Rbt + intérêts) en 2022 se monte à 51,4 Milliards €. </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fr-FR" sz="1100">
                <a:latin typeface="Arial"/>
                <a:ea typeface="Arial"/>
                <a:cs typeface="Arial"/>
                <a:sym typeface="Arial"/>
              </a:rPr>
              <a:t>La mission </a:t>
            </a:r>
            <a:r>
              <a:rPr b="1" lang="fr-FR" sz="1100">
                <a:latin typeface="Arial"/>
                <a:ea typeface="Arial"/>
                <a:cs typeface="Arial"/>
                <a:sym typeface="Arial"/>
              </a:rPr>
              <a:t>Remboursements et dégrèvements</a:t>
            </a:r>
            <a:r>
              <a:rPr lang="fr-FR" sz="1100">
                <a:latin typeface="Arial"/>
                <a:ea typeface="Arial"/>
                <a:cs typeface="Arial"/>
                <a:sym typeface="Arial"/>
              </a:rPr>
              <a:t> regroupe ainsi les dépenses liées à des situations dans lesquelles l'</a:t>
            </a:r>
            <a:r>
              <a:rPr b="1" lang="fr-FR" sz="1100">
                <a:latin typeface="Arial"/>
                <a:ea typeface="Arial"/>
                <a:cs typeface="Arial"/>
                <a:sym typeface="Arial"/>
              </a:rPr>
              <a:t>État</a:t>
            </a:r>
            <a:r>
              <a:rPr lang="fr-FR" sz="1100">
                <a:latin typeface="Arial"/>
                <a:ea typeface="Arial"/>
                <a:cs typeface="Arial"/>
                <a:sym typeface="Arial"/>
              </a:rPr>
              <a:t> est amené à restituer des impôts, des taxes ou des contributions aux contribuables, ou dans lesquelles l'</a:t>
            </a:r>
            <a:r>
              <a:rPr b="1" lang="fr-FR" sz="1100">
                <a:latin typeface="Arial"/>
                <a:ea typeface="Arial"/>
                <a:cs typeface="Arial"/>
                <a:sym typeface="Arial"/>
              </a:rPr>
              <a:t>État</a:t>
            </a:r>
            <a:r>
              <a:rPr lang="fr-FR" sz="1100">
                <a:latin typeface="Arial"/>
                <a:ea typeface="Arial"/>
                <a:cs typeface="Arial"/>
                <a:sym typeface="Arial"/>
              </a:rPr>
              <a:t> ne recouvre pas certaines créances sur les contribuables.</a:t>
            </a:r>
            <a:endParaRPr sz="1100">
              <a:latin typeface="Arial"/>
              <a:ea typeface="Arial"/>
              <a:cs typeface="Arial"/>
              <a:sym typeface="Arial"/>
            </a:endParaRPr>
          </a:p>
          <a:p>
            <a:pPr indent="0" lvl="0" marL="0" rtl="0" algn="l">
              <a:spcBef>
                <a:spcPts val="0"/>
              </a:spcBef>
              <a:spcAft>
                <a:spcPts val="0"/>
              </a:spcAft>
              <a:buNone/>
            </a:pPr>
            <a:r>
              <a:rPr lang="fr-FR" sz="1100">
                <a:latin typeface="Arial"/>
                <a:ea typeface="Arial"/>
                <a:cs typeface="Arial"/>
                <a:sym typeface="Arial"/>
              </a:rPr>
              <a:t>Ex : prise en charge des services à la personnes → réductions d’impôts.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250" name="Google Shape;250;g19fc813e370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9fc813e370_1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19fc813e370_1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9fc813e370_1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19fc813e370_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9fc813e370_1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g19fc813e370_1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9fc813e370_1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fr-FR"/>
              <a:t>Pas présenté par missions mais pas nature</a:t>
            </a:r>
            <a:endParaRPr/>
          </a:p>
        </p:txBody>
      </p:sp>
      <p:sp>
        <p:nvSpPr>
          <p:cNvPr id="282" name="Google Shape;282;g19fc813e370_1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2"/>
          <p:cNvGrpSpPr/>
          <p:nvPr/>
        </p:nvGrpSpPr>
        <p:grpSpPr>
          <a:xfrm>
            <a:off x="9649215" y="4068923"/>
            <a:ext cx="1080904" cy="1080902"/>
            <a:chOff x="9685338" y="4460675"/>
            <a:chExt cx="1080904" cy="1080902"/>
          </a:xfrm>
        </p:grpSpPr>
        <p:sp>
          <p:nvSpPr>
            <p:cNvPr id="23" name="Google Shape;23;p2"/>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7" name="Google Shape;27;p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Rockwell"/>
                <a:ea typeface="Rockwell"/>
                <a:cs typeface="Rockwell"/>
                <a:sym typeface="Rockwell"/>
              </a:defRPr>
            </a:lvl1pPr>
            <a:lvl2pPr indent="0" lvl="1" marL="0" algn="ctr">
              <a:spcBef>
                <a:spcPts val="0"/>
              </a:spcBef>
              <a:buNone/>
              <a:defRPr b="1" i="0" sz="2800" u="none" cap="none" strike="noStrike">
                <a:solidFill>
                  <a:srgbClr val="FFFFFF"/>
                </a:solidFill>
                <a:latin typeface="Rockwell"/>
                <a:ea typeface="Rockwell"/>
                <a:cs typeface="Rockwell"/>
                <a:sym typeface="Rockwell"/>
              </a:defRPr>
            </a:lvl2pPr>
            <a:lvl3pPr indent="0" lvl="2" marL="0" algn="ctr">
              <a:spcBef>
                <a:spcPts val="0"/>
              </a:spcBef>
              <a:buNone/>
              <a:defRPr b="1" i="0" sz="2800" u="none" cap="none" strike="noStrike">
                <a:solidFill>
                  <a:srgbClr val="FFFFFF"/>
                </a:solidFill>
                <a:latin typeface="Rockwell"/>
                <a:ea typeface="Rockwell"/>
                <a:cs typeface="Rockwell"/>
                <a:sym typeface="Rockwell"/>
              </a:defRPr>
            </a:lvl3pPr>
            <a:lvl4pPr indent="0" lvl="3" marL="0" algn="ctr">
              <a:spcBef>
                <a:spcPts val="0"/>
              </a:spcBef>
              <a:buNone/>
              <a:defRPr b="1" i="0" sz="2800" u="none" cap="none" strike="noStrike">
                <a:solidFill>
                  <a:srgbClr val="FFFFFF"/>
                </a:solidFill>
                <a:latin typeface="Rockwell"/>
                <a:ea typeface="Rockwell"/>
                <a:cs typeface="Rockwell"/>
                <a:sym typeface="Rockwell"/>
              </a:defRPr>
            </a:lvl4pPr>
            <a:lvl5pPr indent="0" lvl="4" marL="0" algn="ctr">
              <a:spcBef>
                <a:spcPts val="0"/>
              </a:spcBef>
              <a:buNone/>
              <a:defRPr b="1" i="0" sz="2800" u="none" cap="none" strike="noStrike">
                <a:solidFill>
                  <a:srgbClr val="FFFFFF"/>
                </a:solidFill>
                <a:latin typeface="Rockwell"/>
                <a:ea typeface="Rockwell"/>
                <a:cs typeface="Rockwell"/>
                <a:sym typeface="Rockwell"/>
              </a:defRPr>
            </a:lvl5pPr>
            <a:lvl6pPr indent="0" lvl="5" marL="0" algn="ctr">
              <a:spcBef>
                <a:spcPts val="0"/>
              </a:spcBef>
              <a:buNone/>
              <a:defRPr b="1" i="0" sz="2800" u="none" cap="none" strike="noStrike">
                <a:solidFill>
                  <a:srgbClr val="FFFFFF"/>
                </a:solidFill>
                <a:latin typeface="Rockwell"/>
                <a:ea typeface="Rockwell"/>
                <a:cs typeface="Rockwell"/>
                <a:sym typeface="Rockwell"/>
              </a:defRPr>
            </a:lvl6pPr>
            <a:lvl7pPr indent="0" lvl="6" marL="0" algn="ctr">
              <a:spcBef>
                <a:spcPts val="0"/>
              </a:spcBef>
              <a:buNone/>
              <a:defRPr b="1" i="0" sz="2800" u="none" cap="none" strike="noStrike">
                <a:solidFill>
                  <a:srgbClr val="FFFFFF"/>
                </a:solidFill>
                <a:latin typeface="Rockwell"/>
                <a:ea typeface="Rockwell"/>
                <a:cs typeface="Rockwell"/>
                <a:sym typeface="Rockwell"/>
              </a:defRPr>
            </a:lvl7pPr>
            <a:lvl8pPr indent="0" lvl="7" marL="0" algn="ctr">
              <a:spcBef>
                <a:spcPts val="0"/>
              </a:spcBef>
              <a:buNone/>
              <a:defRPr b="1" i="0" sz="2800" u="none" cap="none" strike="noStrike">
                <a:solidFill>
                  <a:srgbClr val="FFFFFF"/>
                </a:solidFill>
                <a:latin typeface="Rockwell"/>
                <a:ea typeface="Rockwell"/>
                <a:cs typeface="Rockwell"/>
                <a:sym typeface="Rockwell"/>
              </a:defRPr>
            </a:lvl8pPr>
            <a:lvl9pPr indent="0" lvl="8" mar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84" name="Shape 84"/>
        <p:cNvGrpSpPr/>
        <p:nvPr/>
      </p:nvGrpSpPr>
      <p:grpSpPr>
        <a:xfrm>
          <a:off x="0" y="0"/>
          <a:ext cx="0" cy="0"/>
          <a:chOff x="0" y="0"/>
          <a:chExt cx="0" cy="0"/>
        </a:xfrm>
      </p:grpSpPr>
      <p:sp>
        <p:nvSpPr>
          <p:cNvPr id="85" name="Google Shape;85;p11"/>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1"/>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1"/>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88" name="Google Shape;88;p11"/>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9" name="Google Shape;89;p1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91" name="Google Shape;91;p11"/>
          <p:cNvGrpSpPr/>
          <p:nvPr/>
        </p:nvGrpSpPr>
        <p:grpSpPr>
          <a:xfrm>
            <a:off x="11401725" y="6229681"/>
            <a:ext cx="457200" cy="457200"/>
            <a:chOff x="11361456" y="6195813"/>
            <a:chExt cx="548640" cy="548640"/>
          </a:xfrm>
        </p:grpSpPr>
        <p:sp>
          <p:nvSpPr>
            <p:cNvPr id="92" name="Google Shape;92;p11"/>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5" name="Shape 95"/>
        <p:cNvGrpSpPr/>
        <p:nvPr/>
      </p:nvGrpSpPr>
      <p:grpSpPr>
        <a:xfrm>
          <a:off x="0" y="0"/>
          <a:ext cx="0" cy="0"/>
          <a:chOff x="0" y="0"/>
          <a:chExt cx="0" cy="0"/>
        </a:xfrm>
      </p:grpSpPr>
      <p:sp>
        <p:nvSpPr>
          <p:cNvPr id="96" name="Google Shape;96;p1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2"/>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8" name="Google Shape;98;p1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1" name="Shape 101"/>
        <p:cNvGrpSpPr/>
        <p:nvPr/>
      </p:nvGrpSpPr>
      <p:grpSpPr>
        <a:xfrm>
          <a:off x="0" y="0"/>
          <a:ext cx="0" cy="0"/>
          <a:chOff x="0" y="0"/>
          <a:chExt cx="0" cy="0"/>
        </a:xfrm>
      </p:grpSpPr>
      <p:sp>
        <p:nvSpPr>
          <p:cNvPr id="102" name="Google Shape;102;p13"/>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3"/>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04" name="Google Shape;104;p1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ec fond blanc">
  <p:cSld name="avec fond blanc">
    <p:spTree>
      <p:nvGrpSpPr>
        <p:cNvPr id="107" name="Shape 107"/>
        <p:cNvGrpSpPr/>
        <p:nvPr/>
      </p:nvGrpSpPr>
      <p:grpSpPr>
        <a:xfrm>
          <a:off x="0" y="0"/>
          <a:ext cx="0" cy="0"/>
          <a:chOff x="0" y="0"/>
          <a:chExt cx="0" cy="0"/>
        </a:xfrm>
      </p:grpSpPr>
      <p:sp>
        <p:nvSpPr>
          <p:cNvPr id="108" name="Google Shape;108;p14"/>
          <p:cNvSpPr txBox="1"/>
          <p:nvPr>
            <p:ph idx="1" type="subTitle"/>
          </p:nvPr>
        </p:nvSpPr>
        <p:spPr>
          <a:xfrm>
            <a:off x="1699" y="6190456"/>
            <a:ext cx="3021959" cy="47890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1700"/>
              <a:buNone/>
              <a:defRPr sz="2000">
                <a:solidFill>
                  <a:srgbClr val="004A75"/>
                </a:solidFill>
                <a:latin typeface="Monda"/>
                <a:ea typeface="Monda"/>
                <a:cs typeface="Monda"/>
                <a:sym typeface="Monda"/>
              </a:defRPr>
            </a:lvl1pPr>
            <a:lvl2pPr lvl="1" algn="ctr">
              <a:lnSpc>
                <a:spcPct val="90000"/>
              </a:lnSpc>
              <a:spcBef>
                <a:spcPts val="400"/>
              </a:spcBef>
              <a:spcAft>
                <a:spcPts val="0"/>
              </a:spcAft>
              <a:buSzPts val="1530"/>
              <a:buNone/>
              <a:defRPr>
                <a:solidFill>
                  <a:srgbClr val="888888"/>
                </a:solidFill>
              </a:defRPr>
            </a:lvl2pPr>
            <a:lvl3pPr lvl="2" algn="ctr">
              <a:lnSpc>
                <a:spcPct val="90000"/>
              </a:lnSpc>
              <a:spcBef>
                <a:spcPts val="400"/>
              </a:spcBef>
              <a:spcAft>
                <a:spcPts val="0"/>
              </a:spcAft>
              <a:buSzPts val="1360"/>
              <a:buNone/>
              <a:defRPr>
                <a:solidFill>
                  <a:srgbClr val="888888"/>
                </a:solidFill>
              </a:defRPr>
            </a:lvl3pPr>
            <a:lvl4pPr lvl="3" algn="ctr">
              <a:lnSpc>
                <a:spcPct val="90000"/>
              </a:lnSpc>
              <a:spcBef>
                <a:spcPts val="400"/>
              </a:spcBef>
              <a:spcAft>
                <a:spcPts val="0"/>
              </a:spcAft>
              <a:buSzPts val="1360"/>
              <a:buNone/>
              <a:defRPr>
                <a:solidFill>
                  <a:srgbClr val="888888"/>
                </a:solidFill>
              </a:defRPr>
            </a:lvl4pPr>
            <a:lvl5pPr lvl="4" algn="ctr">
              <a:lnSpc>
                <a:spcPct val="90000"/>
              </a:lnSpc>
              <a:spcBef>
                <a:spcPts val="400"/>
              </a:spcBef>
              <a:spcAft>
                <a:spcPts val="0"/>
              </a:spcAft>
              <a:buSzPts val="1360"/>
              <a:buNone/>
              <a:defRPr>
                <a:solidFill>
                  <a:srgbClr val="888888"/>
                </a:solidFill>
              </a:defRPr>
            </a:lvl5pPr>
            <a:lvl6pPr lvl="5" algn="ctr">
              <a:lnSpc>
                <a:spcPct val="90000"/>
              </a:lnSpc>
              <a:spcBef>
                <a:spcPts val="400"/>
              </a:spcBef>
              <a:spcAft>
                <a:spcPts val="0"/>
              </a:spcAft>
              <a:buSzPts val="1360"/>
              <a:buNone/>
              <a:defRPr>
                <a:solidFill>
                  <a:srgbClr val="888888"/>
                </a:solidFill>
              </a:defRPr>
            </a:lvl6pPr>
            <a:lvl7pPr lvl="6" algn="ctr">
              <a:lnSpc>
                <a:spcPct val="90000"/>
              </a:lnSpc>
              <a:spcBef>
                <a:spcPts val="400"/>
              </a:spcBef>
              <a:spcAft>
                <a:spcPts val="0"/>
              </a:spcAft>
              <a:buSzPts val="1360"/>
              <a:buNone/>
              <a:defRPr>
                <a:solidFill>
                  <a:srgbClr val="888888"/>
                </a:solidFill>
              </a:defRPr>
            </a:lvl7pPr>
            <a:lvl8pPr lvl="7" algn="ctr">
              <a:lnSpc>
                <a:spcPct val="90000"/>
              </a:lnSpc>
              <a:spcBef>
                <a:spcPts val="400"/>
              </a:spcBef>
              <a:spcAft>
                <a:spcPts val="0"/>
              </a:spcAft>
              <a:buSzPts val="1360"/>
              <a:buNone/>
              <a:defRPr>
                <a:solidFill>
                  <a:srgbClr val="888888"/>
                </a:solidFill>
              </a:defRPr>
            </a:lvl8pPr>
            <a:lvl9pPr lvl="8" algn="ctr">
              <a:lnSpc>
                <a:spcPct val="90000"/>
              </a:lnSpc>
              <a:spcBef>
                <a:spcPts val="400"/>
              </a:spcBef>
              <a:spcAft>
                <a:spcPts val="200"/>
              </a:spcAft>
              <a:buSzPts val="1360"/>
              <a:buNone/>
              <a:defRPr>
                <a:solidFill>
                  <a:srgbClr val="888888"/>
                </a:solidFill>
              </a:defRPr>
            </a:lvl9pPr>
          </a:lstStyle>
          <a:p/>
        </p:txBody>
      </p:sp>
      <p:sp>
        <p:nvSpPr>
          <p:cNvPr id="109" name="Google Shape;109;p14"/>
          <p:cNvSpPr txBox="1"/>
          <p:nvPr>
            <p:ph idx="2" type="body"/>
          </p:nvPr>
        </p:nvSpPr>
        <p:spPr>
          <a:xfrm>
            <a:off x="3215682" y="6237312"/>
            <a:ext cx="5952660" cy="50405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200"/>
              </a:spcBef>
              <a:spcAft>
                <a:spcPts val="0"/>
              </a:spcAft>
              <a:buSzPts val="1700"/>
              <a:buNone/>
              <a:defRPr sz="2000">
                <a:solidFill>
                  <a:schemeClr val="lt1"/>
                </a:solidFill>
                <a:latin typeface="Monda"/>
                <a:ea typeface="Monda"/>
                <a:cs typeface="Monda"/>
                <a:sym typeface="Monda"/>
              </a:defRPr>
            </a:lvl1pPr>
            <a:lvl2pPr indent="-325755" lvl="1" marL="914400" algn="l">
              <a:lnSpc>
                <a:spcPct val="90000"/>
              </a:lnSpc>
              <a:spcBef>
                <a:spcPts val="400"/>
              </a:spcBef>
              <a:spcAft>
                <a:spcPts val="0"/>
              </a:spcAft>
              <a:buSzPts val="1530"/>
              <a:buChar char="▪"/>
              <a:defRPr>
                <a:solidFill>
                  <a:srgbClr val="004A75"/>
                </a:solidFill>
                <a:latin typeface="Monda"/>
                <a:ea typeface="Monda"/>
                <a:cs typeface="Monda"/>
                <a:sym typeface="Monda"/>
              </a:defRPr>
            </a:lvl2pPr>
            <a:lvl3pPr indent="-314960" lvl="2" marL="1371600" algn="l">
              <a:lnSpc>
                <a:spcPct val="90000"/>
              </a:lnSpc>
              <a:spcBef>
                <a:spcPts val="400"/>
              </a:spcBef>
              <a:spcAft>
                <a:spcPts val="0"/>
              </a:spcAft>
              <a:buSzPts val="1360"/>
              <a:buChar char="▪"/>
              <a:defRPr>
                <a:solidFill>
                  <a:srgbClr val="004A75"/>
                </a:solidFill>
                <a:latin typeface="Monda"/>
                <a:ea typeface="Monda"/>
                <a:cs typeface="Monda"/>
                <a:sym typeface="Monda"/>
              </a:defRPr>
            </a:lvl3pPr>
            <a:lvl4pPr indent="-314960" lvl="3" marL="1828800" algn="l">
              <a:lnSpc>
                <a:spcPct val="90000"/>
              </a:lnSpc>
              <a:spcBef>
                <a:spcPts val="400"/>
              </a:spcBef>
              <a:spcAft>
                <a:spcPts val="0"/>
              </a:spcAft>
              <a:buSzPts val="1360"/>
              <a:buChar char="▪"/>
              <a:defRPr>
                <a:solidFill>
                  <a:srgbClr val="004A75"/>
                </a:solidFill>
                <a:latin typeface="Monda"/>
                <a:ea typeface="Monda"/>
                <a:cs typeface="Monda"/>
                <a:sym typeface="Monda"/>
              </a:defRPr>
            </a:lvl4pPr>
            <a:lvl5pPr indent="-314960" lvl="4" marL="2286000" algn="l">
              <a:lnSpc>
                <a:spcPct val="90000"/>
              </a:lnSpc>
              <a:spcBef>
                <a:spcPts val="400"/>
              </a:spcBef>
              <a:spcAft>
                <a:spcPts val="0"/>
              </a:spcAft>
              <a:buSzPts val="1360"/>
              <a:buChar char="▪"/>
              <a:defRPr>
                <a:solidFill>
                  <a:srgbClr val="004A75"/>
                </a:solidFill>
                <a:latin typeface="Monda"/>
                <a:ea typeface="Monda"/>
                <a:cs typeface="Monda"/>
                <a:sym typeface="Monda"/>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10" name="Google Shape;110;p14"/>
          <p:cNvSpPr txBox="1"/>
          <p:nvPr>
            <p:ph type="ctrTitle"/>
          </p:nvPr>
        </p:nvSpPr>
        <p:spPr>
          <a:xfrm>
            <a:off x="914400" y="1598936"/>
            <a:ext cx="10363200" cy="1470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4A75"/>
              </a:buClr>
              <a:buSzPts val="4000"/>
              <a:buFont typeface="Monda"/>
              <a:buNone/>
              <a:defRPr sz="4000">
                <a:solidFill>
                  <a:srgbClr val="004A75"/>
                </a:solidFill>
                <a:latin typeface="Monda"/>
                <a:ea typeface="Monda"/>
                <a:cs typeface="Monda"/>
                <a:sym typeface="Mond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20" name="Shape 120"/>
        <p:cNvGrpSpPr/>
        <p:nvPr/>
      </p:nvGrpSpPr>
      <p:grpSpPr>
        <a:xfrm>
          <a:off x="0" y="0"/>
          <a:ext cx="0" cy="0"/>
          <a:chOff x="0" y="0"/>
          <a:chExt cx="0" cy="0"/>
        </a:xfrm>
      </p:grpSpPr>
      <p:sp>
        <p:nvSpPr>
          <p:cNvPr id="121" name="Google Shape;121;p16"/>
          <p:cNvSpPr/>
          <p:nvPr/>
        </p:nvSpPr>
        <p:spPr>
          <a:xfrm>
            <a:off x="920834" y="1346946"/>
            <a:ext cx="10223100" cy="80700"/>
          </a:xfrm>
          <a:prstGeom prst="rect">
            <a:avLst/>
          </a:prstGeom>
          <a:blipFill rotWithShape="1">
            <a:blip r:embed="rId2">
              <a:alphaModFix amt="85000"/>
            </a:blip>
            <a:tile algn="ctr" flip="xy" tx="0" sx="92002" ty="-76200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920834" y="4299696"/>
            <a:ext cx="10223100" cy="80700"/>
          </a:xfrm>
          <a:prstGeom prst="rect">
            <a:avLst/>
          </a:prstGeom>
          <a:blipFill rotWithShape="1">
            <a:blip r:embed="rId2">
              <a:alphaModFix amt="85000"/>
            </a:blip>
            <a:tile algn="ctr" flip="xy" tx="0" sx="92002" ty="-7175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920834" y="1484779"/>
            <a:ext cx="10223100" cy="27432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16"/>
          <p:cNvGrpSpPr/>
          <p:nvPr/>
        </p:nvGrpSpPr>
        <p:grpSpPr>
          <a:xfrm>
            <a:off x="9649215" y="4068923"/>
            <a:ext cx="1080900" cy="1080900"/>
            <a:chOff x="9685338" y="4460675"/>
            <a:chExt cx="1080900" cy="1080900"/>
          </a:xfrm>
        </p:grpSpPr>
        <p:sp>
          <p:nvSpPr>
            <p:cNvPr id="125" name="Google Shape;125;p16"/>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16"/>
          <p:cNvSpPr txBox="1"/>
          <p:nvPr>
            <p:ph type="ctrTitle"/>
          </p:nvPr>
        </p:nvSpPr>
        <p:spPr>
          <a:xfrm>
            <a:off x="1051560" y="1432223"/>
            <a:ext cx="9966900" cy="3035700"/>
          </a:xfrm>
          <a:prstGeom prst="rect">
            <a:avLst/>
          </a:prstGeom>
          <a:noFill/>
          <a:ln>
            <a:noFill/>
          </a:ln>
        </p:spPr>
        <p:txBody>
          <a:bodyPr anchorCtr="0" anchor="ctr" bIns="45700" lIns="91425" spcFirstLastPara="1" rIns="91425" wrap="square" tIns="45700">
            <a:noAutofit/>
          </a:bodyPr>
          <a:lstStyle>
            <a:lvl1pPr lvl="0" rtl="0" algn="l">
              <a:lnSpc>
                <a:spcPct val="80000"/>
              </a:lnSpc>
              <a:spcBef>
                <a:spcPts val="0"/>
              </a:spcBef>
              <a:spcAft>
                <a:spcPts val="0"/>
              </a:spcAft>
              <a:buSzPts val="9600"/>
              <a:buFont typeface="Rockwell"/>
              <a:buNone/>
              <a:defRPr sz="96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16"/>
          <p:cNvSpPr txBox="1"/>
          <p:nvPr>
            <p:ph idx="1" type="subTitle"/>
          </p:nvPr>
        </p:nvSpPr>
        <p:spPr>
          <a:xfrm>
            <a:off x="1069848" y="4389120"/>
            <a:ext cx="7891200" cy="1069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200"/>
              </a:spcBef>
              <a:spcAft>
                <a:spcPts val="0"/>
              </a:spcAft>
              <a:buSzPts val="1870"/>
              <a:buNone/>
              <a:defRPr sz="2200">
                <a:solidFill>
                  <a:schemeClr val="dk1"/>
                </a:solidFill>
              </a:defRPr>
            </a:lvl1pPr>
            <a:lvl2pPr lvl="1" rtl="0" algn="ctr">
              <a:lnSpc>
                <a:spcPct val="90000"/>
              </a:lnSpc>
              <a:spcBef>
                <a:spcPts val="400"/>
              </a:spcBef>
              <a:spcAft>
                <a:spcPts val="0"/>
              </a:spcAft>
              <a:buSzPts val="1870"/>
              <a:buNone/>
              <a:defRPr sz="2200"/>
            </a:lvl2pPr>
            <a:lvl3pPr lvl="2" rtl="0" algn="ctr">
              <a:lnSpc>
                <a:spcPct val="90000"/>
              </a:lnSpc>
              <a:spcBef>
                <a:spcPts val="400"/>
              </a:spcBef>
              <a:spcAft>
                <a:spcPts val="0"/>
              </a:spcAft>
              <a:buSzPts val="1870"/>
              <a:buNone/>
              <a:defRPr sz="2200"/>
            </a:lvl3pPr>
            <a:lvl4pPr lvl="3" rtl="0" algn="ctr">
              <a:lnSpc>
                <a:spcPct val="90000"/>
              </a:lnSpc>
              <a:spcBef>
                <a:spcPts val="400"/>
              </a:spcBef>
              <a:spcAft>
                <a:spcPts val="0"/>
              </a:spcAft>
              <a:buSzPts val="1700"/>
              <a:buNone/>
              <a:defRPr sz="2000"/>
            </a:lvl4pPr>
            <a:lvl5pPr lvl="4" rtl="0" algn="ctr">
              <a:lnSpc>
                <a:spcPct val="90000"/>
              </a:lnSpc>
              <a:spcBef>
                <a:spcPts val="400"/>
              </a:spcBef>
              <a:spcAft>
                <a:spcPts val="0"/>
              </a:spcAft>
              <a:buSzPts val="1700"/>
              <a:buNone/>
              <a:defRPr sz="2000"/>
            </a:lvl5pPr>
            <a:lvl6pPr lvl="5" rtl="0" algn="ctr">
              <a:lnSpc>
                <a:spcPct val="90000"/>
              </a:lnSpc>
              <a:spcBef>
                <a:spcPts val="400"/>
              </a:spcBef>
              <a:spcAft>
                <a:spcPts val="0"/>
              </a:spcAft>
              <a:buSzPts val="1700"/>
              <a:buNone/>
              <a:defRPr sz="2000"/>
            </a:lvl6pPr>
            <a:lvl7pPr lvl="6" rtl="0" algn="ctr">
              <a:lnSpc>
                <a:spcPct val="90000"/>
              </a:lnSpc>
              <a:spcBef>
                <a:spcPts val="400"/>
              </a:spcBef>
              <a:spcAft>
                <a:spcPts val="0"/>
              </a:spcAft>
              <a:buSzPts val="1700"/>
              <a:buNone/>
              <a:defRPr sz="2000"/>
            </a:lvl7pPr>
            <a:lvl8pPr lvl="7" rtl="0" algn="ctr">
              <a:lnSpc>
                <a:spcPct val="90000"/>
              </a:lnSpc>
              <a:spcBef>
                <a:spcPts val="400"/>
              </a:spcBef>
              <a:spcAft>
                <a:spcPts val="0"/>
              </a:spcAft>
              <a:buSzPts val="1700"/>
              <a:buNone/>
              <a:defRPr sz="2000"/>
            </a:lvl8pPr>
            <a:lvl9pPr lvl="8" rtl="0" algn="ctr">
              <a:lnSpc>
                <a:spcPct val="90000"/>
              </a:lnSpc>
              <a:spcBef>
                <a:spcPts val="400"/>
              </a:spcBef>
              <a:spcAft>
                <a:spcPts val="200"/>
              </a:spcAft>
              <a:buSzPts val="1700"/>
              <a:buNone/>
              <a:defRPr sz="2000"/>
            </a:lvl9pPr>
          </a:lstStyle>
          <a:p/>
        </p:txBody>
      </p:sp>
      <p:sp>
        <p:nvSpPr>
          <p:cNvPr id="129" name="Google Shape;129;p16"/>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16"/>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16"/>
          <p:cNvSpPr txBox="1"/>
          <p:nvPr>
            <p:ph idx="12" type="sldNum"/>
          </p:nvPr>
        </p:nvSpPr>
        <p:spPr>
          <a:xfrm>
            <a:off x="9592733" y="4289334"/>
            <a:ext cx="1194000" cy="6402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i="0" sz="2800" u="none" cap="none" strike="noStrike">
                <a:solidFill>
                  <a:srgbClr val="FFFFFF"/>
                </a:solidFill>
                <a:latin typeface="Rockwell"/>
                <a:ea typeface="Rockwell"/>
                <a:cs typeface="Rockwell"/>
                <a:sym typeface="Rockwell"/>
              </a:defRPr>
            </a:lvl1pPr>
            <a:lvl2pPr indent="0" lvl="1" marL="0" rtl="0" algn="ctr">
              <a:spcBef>
                <a:spcPts val="0"/>
              </a:spcBef>
              <a:buNone/>
              <a:defRPr b="1" i="0" sz="2800" u="none" cap="none" strike="noStrike">
                <a:solidFill>
                  <a:srgbClr val="FFFFFF"/>
                </a:solidFill>
                <a:latin typeface="Rockwell"/>
                <a:ea typeface="Rockwell"/>
                <a:cs typeface="Rockwell"/>
                <a:sym typeface="Rockwell"/>
              </a:defRPr>
            </a:lvl2pPr>
            <a:lvl3pPr indent="0" lvl="2" marL="0" rtl="0" algn="ctr">
              <a:spcBef>
                <a:spcPts val="0"/>
              </a:spcBef>
              <a:buNone/>
              <a:defRPr b="1" i="0" sz="2800" u="none" cap="none" strike="noStrike">
                <a:solidFill>
                  <a:srgbClr val="FFFFFF"/>
                </a:solidFill>
                <a:latin typeface="Rockwell"/>
                <a:ea typeface="Rockwell"/>
                <a:cs typeface="Rockwell"/>
                <a:sym typeface="Rockwell"/>
              </a:defRPr>
            </a:lvl3pPr>
            <a:lvl4pPr indent="0" lvl="3" marL="0" rtl="0" algn="ctr">
              <a:spcBef>
                <a:spcPts val="0"/>
              </a:spcBef>
              <a:buNone/>
              <a:defRPr b="1" i="0" sz="2800" u="none" cap="none" strike="noStrike">
                <a:solidFill>
                  <a:srgbClr val="FFFFFF"/>
                </a:solidFill>
                <a:latin typeface="Rockwell"/>
                <a:ea typeface="Rockwell"/>
                <a:cs typeface="Rockwell"/>
                <a:sym typeface="Rockwell"/>
              </a:defRPr>
            </a:lvl4pPr>
            <a:lvl5pPr indent="0" lvl="4" marL="0" rtl="0" algn="ctr">
              <a:spcBef>
                <a:spcPts val="0"/>
              </a:spcBef>
              <a:buNone/>
              <a:defRPr b="1" i="0" sz="2800" u="none" cap="none" strike="noStrike">
                <a:solidFill>
                  <a:srgbClr val="FFFFFF"/>
                </a:solidFill>
                <a:latin typeface="Rockwell"/>
                <a:ea typeface="Rockwell"/>
                <a:cs typeface="Rockwell"/>
                <a:sym typeface="Rockwell"/>
              </a:defRPr>
            </a:lvl5pPr>
            <a:lvl6pPr indent="0" lvl="5" marL="0" rtl="0" algn="ctr">
              <a:spcBef>
                <a:spcPts val="0"/>
              </a:spcBef>
              <a:buNone/>
              <a:defRPr b="1" i="0" sz="2800" u="none" cap="none" strike="noStrike">
                <a:solidFill>
                  <a:srgbClr val="FFFFFF"/>
                </a:solidFill>
                <a:latin typeface="Rockwell"/>
                <a:ea typeface="Rockwell"/>
                <a:cs typeface="Rockwell"/>
                <a:sym typeface="Rockwell"/>
              </a:defRPr>
            </a:lvl6pPr>
            <a:lvl7pPr indent="0" lvl="6" marL="0" rtl="0" algn="ctr">
              <a:spcBef>
                <a:spcPts val="0"/>
              </a:spcBef>
              <a:buNone/>
              <a:defRPr b="1" i="0" sz="2800" u="none" cap="none" strike="noStrike">
                <a:solidFill>
                  <a:srgbClr val="FFFFFF"/>
                </a:solidFill>
                <a:latin typeface="Rockwell"/>
                <a:ea typeface="Rockwell"/>
                <a:cs typeface="Rockwell"/>
                <a:sym typeface="Rockwell"/>
              </a:defRPr>
            </a:lvl7pPr>
            <a:lvl8pPr indent="0" lvl="7" marL="0" rtl="0" algn="ctr">
              <a:spcBef>
                <a:spcPts val="0"/>
              </a:spcBef>
              <a:buNone/>
              <a:defRPr b="1" i="0" sz="2800" u="none" cap="none" strike="noStrike">
                <a:solidFill>
                  <a:srgbClr val="FFFFFF"/>
                </a:solidFill>
                <a:latin typeface="Rockwell"/>
                <a:ea typeface="Rockwell"/>
                <a:cs typeface="Rockwell"/>
                <a:sym typeface="Rockwell"/>
              </a:defRPr>
            </a:lvl8pPr>
            <a:lvl9pPr indent="0" lvl="8" marL="0" rt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32" name="Shape 132"/>
        <p:cNvGrpSpPr/>
        <p:nvPr/>
      </p:nvGrpSpPr>
      <p:grpSpPr>
        <a:xfrm>
          <a:off x="0" y="0"/>
          <a:ext cx="0" cy="0"/>
          <a:chOff x="0" y="0"/>
          <a:chExt cx="0" cy="0"/>
        </a:xfrm>
      </p:grpSpPr>
      <p:sp>
        <p:nvSpPr>
          <p:cNvPr id="133" name="Google Shape;133;p17"/>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17"/>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17"/>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e colonne">
  <p:cSld name="Une colonne">
    <p:spTree>
      <p:nvGrpSpPr>
        <p:cNvPr id="136" name="Shape 136"/>
        <p:cNvGrpSpPr/>
        <p:nvPr/>
      </p:nvGrpSpPr>
      <p:grpSpPr>
        <a:xfrm>
          <a:off x="0" y="0"/>
          <a:ext cx="0" cy="0"/>
          <a:chOff x="0" y="0"/>
          <a:chExt cx="0" cy="0"/>
        </a:xfrm>
      </p:grpSpPr>
      <p:sp>
        <p:nvSpPr>
          <p:cNvPr id="137" name="Google Shape;137;p18"/>
          <p:cNvSpPr txBox="1"/>
          <p:nvPr>
            <p:ph type="title"/>
          </p:nvPr>
        </p:nvSpPr>
        <p:spPr>
          <a:xfrm>
            <a:off x="653244" y="-36181"/>
            <a:ext cx="11043900" cy="14334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9CDD"/>
              </a:buClr>
              <a:buSzPts val="5400"/>
              <a:buFont typeface="Rockwell"/>
              <a:buNone/>
              <a:defRPr>
                <a:solidFill>
                  <a:srgbClr val="009CDD"/>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p18"/>
          <p:cNvSpPr txBox="1"/>
          <p:nvPr>
            <p:ph idx="1" type="body"/>
          </p:nvPr>
        </p:nvSpPr>
        <p:spPr>
          <a:xfrm>
            <a:off x="623393" y="2204864"/>
            <a:ext cx="11039700" cy="4320600"/>
          </a:xfrm>
          <a:prstGeom prst="rect">
            <a:avLst/>
          </a:prstGeom>
          <a:noFill/>
          <a:ln>
            <a:noFill/>
          </a:ln>
        </p:spPr>
        <p:txBody>
          <a:bodyPr anchorCtr="0" anchor="t" bIns="45700" lIns="91425" spcFirstLastPara="1" rIns="91425" wrap="square" tIns="45700">
            <a:normAutofit/>
          </a:bodyPr>
          <a:lstStyle>
            <a:lvl1pPr indent="-336550" lvl="0" marL="457200" rtl="0" algn="l">
              <a:lnSpc>
                <a:spcPct val="130000"/>
              </a:lnSpc>
              <a:spcBef>
                <a:spcPts val="1000"/>
              </a:spcBef>
              <a:spcAft>
                <a:spcPts val="0"/>
              </a:spcAft>
              <a:buSzPts val="1700"/>
              <a:buChar char="▪"/>
              <a:defRPr/>
            </a:lvl1pPr>
            <a:lvl2pPr indent="-325755" lvl="1" marL="914400" rtl="0" algn="l">
              <a:lnSpc>
                <a:spcPct val="144444"/>
              </a:lnSpc>
              <a:spcBef>
                <a:spcPts val="400"/>
              </a:spcBef>
              <a:spcAft>
                <a:spcPts val="0"/>
              </a:spcAft>
              <a:buClr>
                <a:srgbClr val="FEA022"/>
              </a:buClr>
              <a:buSzPts val="1530"/>
              <a:buFont typeface="Noto Sans Symbols"/>
              <a:buChar char="❑"/>
              <a:defRPr/>
            </a:lvl2pPr>
            <a:lvl3pPr indent="-314960" lvl="2" marL="1371600" rtl="0" algn="l">
              <a:lnSpc>
                <a:spcPct val="162500"/>
              </a:lnSpc>
              <a:spcBef>
                <a:spcPts val="400"/>
              </a:spcBef>
              <a:spcAft>
                <a:spcPts val="0"/>
              </a:spcAft>
              <a:buClr>
                <a:srgbClr val="FEA022"/>
              </a:buClr>
              <a:buSzPts val="1360"/>
              <a:buFont typeface="Noto Sans Symbols"/>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39" name="Shape 139"/>
        <p:cNvGrpSpPr/>
        <p:nvPr/>
      </p:nvGrpSpPr>
      <p:grpSpPr>
        <a:xfrm>
          <a:off x="0" y="0"/>
          <a:ext cx="0" cy="0"/>
          <a:chOff x="0" y="0"/>
          <a:chExt cx="0" cy="0"/>
        </a:xfrm>
      </p:grpSpPr>
      <p:sp>
        <p:nvSpPr>
          <p:cNvPr id="140" name="Google Shape;140;p19"/>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 name="Google Shape;141;p19"/>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19"/>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19"/>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44" name="Shape 144"/>
        <p:cNvGrpSpPr/>
        <p:nvPr/>
      </p:nvGrpSpPr>
      <p:grpSpPr>
        <a:xfrm>
          <a:off x="0" y="0"/>
          <a:ext cx="0" cy="0"/>
          <a:chOff x="0" y="0"/>
          <a:chExt cx="0" cy="0"/>
        </a:xfrm>
      </p:grpSpPr>
      <p:sp>
        <p:nvSpPr>
          <p:cNvPr id="145" name="Google Shape;145;p20"/>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p20"/>
          <p:cNvSpPr txBox="1"/>
          <p:nvPr>
            <p:ph idx="1" type="body"/>
          </p:nvPr>
        </p:nvSpPr>
        <p:spPr>
          <a:xfrm>
            <a:off x="1069848" y="2121408"/>
            <a:ext cx="10058400" cy="40509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147" name="Google Shape;147;p20"/>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0"/>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p20"/>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spTree>
      <p:nvGrpSpPr>
        <p:cNvPr id="150" name="Shape 150"/>
        <p:cNvGrpSpPr/>
        <p:nvPr/>
      </p:nvGrpSpPr>
      <p:grpSpPr>
        <a:xfrm>
          <a:off x="0" y="0"/>
          <a:ext cx="0" cy="0"/>
          <a:chOff x="0" y="0"/>
          <a:chExt cx="0" cy="0"/>
        </a:xfrm>
      </p:grpSpPr>
      <p:sp>
        <p:nvSpPr>
          <p:cNvPr id="151" name="Google Shape;151;p21"/>
          <p:cNvSpPr/>
          <p:nvPr/>
        </p:nvSpPr>
        <p:spPr>
          <a:xfrm>
            <a:off x="0" y="4917989"/>
            <a:ext cx="12192000" cy="19401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txBox="1"/>
          <p:nvPr>
            <p:ph type="title"/>
          </p:nvPr>
        </p:nvSpPr>
        <p:spPr>
          <a:xfrm>
            <a:off x="2167128" y="1225296"/>
            <a:ext cx="9281100" cy="35205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SzPts val="8000"/>
              <a:buFont typeface="Rockwell"/>
              <a:buNone/>
              <a:defRPr b="0" sz="8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3" name="Google Shape;153;p21"/>
          <p:cNvSpPr txBox="1"/>
          <p:nvPr>
            <p:ph idx="1" type="body"/>
          </p:nvPr>
        </p:nvSpPr>
        <p:spPr>
          <a:xfrm>
            <a:off x="2165774" y="5020056"/>
            <a:ext cx="9052500" cy="106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1700"/>
              <a:buNone/>
              <a:defRPr sz="2000">
                <a:solidFill>
                  <a:schemeClr val="dk1"/>
                </a:solidFill>
              </a:defRPr>
            </a:lvl1pPr>
            <a:lvl2pPr indent="-228600" lvl="1" marL="914400" rtl="0" algn="l">
              <a:lnSpc>
                <a:spcPct val="90000"/>
              </a:lnSpc>
              <a:spcBef>
                <a:spcPts val="400"/>
              </a:spcBef>
              <a:spcAft>
                <a:spcPts val="0"/>
              </a:spcAft>
              <a:buSzPts val="1530"/>
              <a:buNone/>
              <a:defRPr sz="1800">
                <a:solidFill>
                  <a:srgbClr val="888888"/>
                </a:solidFill>
              </a:defRPr>
            </a:lvl2pPr>
            <a:lvl3pPr indent="-228600" lvl="2" marL="1371600" rtl="0" algn="l">
              <a:lnSpc>
                <a:spcPct val="90000"/>
              </a:lnSpc>
              <a:spcBef>
                <a:spcPts val="400"/>
              </a:spcBef>
              <a:spcAft>
                <a:spcPts val="0"/>
              </a:spcAft>
              <a:buSzPts val="1360"/>
              <a:buNone/>
              <a:defRPr sz="1600">
                <a:solidFill>
                  <a:srgbClr val="888888"/>
                </a:solidFill>
              </a:defRPr>
            </a:lvl3pPr>
            <a:lvl4pPr indent="-228600" lvl="3" marL="1828800" rtl="0" algn="l">
              <a:lnSpc>
                <a:spcPct val="90000"/>
              </a:lnSpc>
              <a:spcBef>
                <a:spcPts val="400"/>
              </a:spcBef>
              <a:spcAft>
                <a:spcPts val="0"/>
              </a:spcAft>
              <a:buSzPts val="1190"/>
              <a:buNone/>
              <a:defRPr sz="1400">
                <a:solidFill>
                  <a:srgbClr val="888888"/>
                </a:solidFill>
              </a:defRPr>
            </a:lvl4pPr>
            <a:lvl5pPr indent="-228600" lvl="4" marL="2286000" rtl="0" algn="l">
              <a:lnSpc>
                <a:spcPct val="90000"/>
              </a:lnSpc>
              <a:spcBef>
                <a:spcPts val="400"/>
              </a:spcBef>
              <a:spcAft>
                <a:spcPts val="0"/>
              </a:spcAft>
              <a:buSzPts val="1190"/>
              <a:buNone/>
              <a:defRPr sz="1400">
                <a:solidFill>
                  <a:srgbClr val="888888"/>
                </a:solidFill>
              </a:defRPr>
            </a:lvl5pPr>
            <a:lvl6pPr indent="-228600" lvl="5" marL="2743200" rtl="0" algn="l">
              <a:lnSpc>
                <a:spcPct val="90000"/>
              </a:lnSpc>
              <a:spcBef>
                <a:spcPts val="400"/>
              </a:spcBef>
              <a:spcAft>
                <a:spcPts val="0"/>
              </a:spcAft>
              <a:buSzPts val="1190"/>
              <a:buNone/>
              <a:defRPr sz="1400">
                <a:solidFill>
                  <a:srgbClr val="888888"/>
                </a:solidFill>
              </a:defRPr>
            </a:lvl6pPr>
            <a:lvl7pPr indent="-228600" lvl="6" marL="3200400" rtl="0" algn="l">
              <a:lnSpc>
                <a:spcPct val="90000"/>
              </a:lnSpc>
              <a:spcBef>
                <a:spcPts val="400"/>
              </a:spcBef>
              <a:spcAft>
                <a:spcPts val="0"/>
              </a:spcAft>
              <a:buSzPts val="1190"/>
              <a:buNone/>
              <a:defRPr sz="1400">
                <a:solidFill>
                  <a:srgbClr val="888888"/>
                </a:solidFill>
              </a:defRPr>
            </a:lvl7pPr>
            <a:lvl8pPr indent="-228600" lvl="7" marL="3657600" rtl="0" algn="l">
              <a:lnSpc>
                <a:spcPct val="90000"/>
              </a:lnSpc>
              <a:spcBef>
                <a:spcPts val="400"/>
              </a:spcBef>
              <a:spcAft>
                <a:spcPts val="0"/>
              </a:spcAft>
              <a:buSzPts val="1190"/>
              <a:buNone/>
              <a:defRPr sz="1400">
                <a:solidFill>
                  <a:srgbClr val="888888"/>
                </a:solidFill>
              </a:defRPr>
            </a:lvl8pPr>
            <a:lvl9pPr indent="-228600" lvl="8" marL="4114800" rtl="0" algn="l">
              <a:lnSpc>
                <a:spcPct val="90000"/>
              </a:lnSpc>
              <a:spcBef>
                <a:spcPts val="400"/>
              </a:spcBef>
              <a:spcAft>
                <a:spcPts val="200"/>
              </a:spcAft>
              <a:buSzPts val="1190"/>
              <a:buNone/>
              <a:defRPr sz="1400">
                <a:solidFill>
                  <a:srgbClr val="888888"/>
                </a:solidFill>
              </a:defRPr>
            </a:lvl9pPr>
          </a:lstStyle>
          <a:p/>
        </p:txBody>
      </p:sp>
      <p:sp>
        <p:nvSpPr>
          <p:cNvPr id="154" name="Google Shape;154;p21"/>
          <p:cNvSpPr txBox="1"/>
          <p:nvPr>
            <p:ph idx="10" type="dt"/>
          </p:nvPr>
        </p:nvSpPr>
        <p:spPr>
          <a:xfrm>
            <a:off x="8593667" y="6272784"/>
            <a:ext cx="2644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21"/>
          <p:cNvSpPr txBox="1"/>
          <p:nvPr>
            <p:ph idx="11" type="ftr"/>
          </p:nvPr>
        </p:nvSpPr>
        <p:spPr>
          <a:xfrm>
            <a:off x="2182708"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56" name="Google Shape;156;p21"/>
          <p:cNvGrpSpPr/>
          <p:nvPr/>
        </p:nvGrpSpPr>
        <p:grpSpPr>
          <a:xfrm>
            <a:off x="897399" y="2325848"/>
            <a:ext cx="1080900" cy="1080900"/>
            <a:chOff x="9685338" y="4460675"/>
            <a:chExt cx="1080900" cy="1080900"/>
          </a:xfrm>
        </p:grpSpPr>
        <p:sp>
          <p:nvSpPr>
            <p:cNvPr id="157" name="Google Shape;157;p21"/>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21"/>
          <p:cNvSpPr txBox="1"/>
          <p:nvPr>
            <p:ph idx="12" type="sldNum"/>
          </p:nvPr>
        </p:nvSpPr>
        <p:spPr>
          <a:xfrm>
            <a:off x="843702" y="2506133"/>
            <a:ext cx="1188300" cy="7203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2800">
                <a:solidFill>
                  <a:srgbClr val="FFFFFF"/>
                </a:solidFill>
                <a:latin typeface="Rockwell"/>
                <a:ea typeface="Rockwell"/>
                <a:cs typeface="Rockwell"/>
                <a:sym typeface="Rockwell"/>
              </a:defRPr>
            </a:lvl1pPr>
            <a:lvl2pPr indent="0" lvl="1" marL="0" rtl="0" algn="ctr">
              <a:spcBef>
                <a:spcPts val="0"/>
              </a:spcBef>
              <a:buNone/>
              <a:defRPr b="1" sz="2800">
                <a:solidFill>
                  <a:srgbClr val="FFFFFF"/>
                </a:solidFill>
                <a:latin typeface="Rockwell"/>
                <a:ea typeface="Rockwell"/>
                <a:cs typeface="Rockwell"/>
                <a:sym typeface="Rockwell"/>
              </a:defRPr>
            </a:lvl2pPr>
            <a:lvl3pPr indent="0" lvl="2" marL="0" rtl="0" algn="ctr">
              <a:spcBef>
                <a:spcPts val="0"/>
              </a:spcBef>
              <a:buNone/>
              <a:defRPr b="1" sz="2800">
                <a:solidFill>
                  <a:srgbClr val="FFFFFF"/>
                </a:solidFill>
                <a:latin typeface="Rockwell"/>
                <a:ea typeface="Rockwell"/>
                <a:cs typeface="Rockwell"/>
                <a:sym typeface="Rockwell"/>
              </a:defRPr>
            </a:lvl3pPr>
            <a:lvl4pPr indent="0" lvl="3" marL="0" rtl="0" algn="ctr">
              <a:spcBef>
                <a:spcPts val="0"/>
              </a:spcBef>
              <a:buNone/>
              <a:defRPr b="1" sz="2800">
                <a:solidFill>
                  <a:srgbClr val="FFFFFF"/>
                </a:solidFill>
                <a:latin typeface="Rockwell"/>
                <a:ea typeface="Rockwell"/>
                <a:cs typeface="Rockwell"/>
                <a:sym typeface="Rockwell"/>
              </a:defRPr>
            </a:lvl4pPr>
            <a:lvl5pPr indent="0" lvl="4" marL="0" rtl="0" algn="ctr">
              <a:spcBef>
                <a:spcPts val="0"/>
              </a:spcBef>
              <a:buNone/>
              <a:defRPr b="1" sz="2800">
                <a:solidFill>
                  <a:srgbClr val="FFFFFF"/>
                </a:solidFill>
                <a:latin typeface="Rockwell"/>
                <a:ea typeface="Rockwell"/>
                <a:cs typeface="Rockwell"/>
                <a:sym typeface="Rockwell"/>
              </a:defRPr>
            </a:lvl5pPr>
            <a:lvl6pPr indent="0" lvl="5" marL="0" rtl="0" algn="ctr">
              <a:spcBef>
                <a:spcPts val="0"/>
              </a:spcBef>
              <a:buNone/>
              <a:defRPr b="1" sz="2800">
                <a:solidFill>
                  <a:srgbClr val="FFFFFF"/>
                </a:solidFill>
                <a:latin typeface="Rockwell"/>
                <a:ea typeface="Rockwell"/>
                <a:cs typeface="Rockwell"/>
                <a:sym typeface="Rockwell"/>
              </a:defRPr>
            </a:lvl6pPr>
            <a:lvl7pPr indent="0" lvl="6" marL="0" rtl="0" algn="ctr">
              <a:spcBef>
                <a:spcPts val="0"/>
              </a:spcBef>
              <a:buNone/>
              <a:defRPr b="1" sz="2800">
                <a:solidFill>
                  <a:srgbClr val="FFFFFF"/>
                </a:solidFill>
                <a:latin typeface="Rockwell"/>
                <a:ea typeface="Rockwell"/>
                <a:cs typeface="Rockwell"/>
                <a:sym typeface="Rockwell"/>
              </a:defRPr>
            </a:lvl7pPr>
            <a:lvl8pPr indent="0" lvl="7" marL="0" rtl="0" algn="ctr">
              <a:spcBef>
                <a:spcPts val="0"/>
              </a:spcBef>
              <a:buNone/>
              <a:defRPr b="1" sz="2800">
                <a:solidFill>
                  <a:srgbClr val="FFFFFF"/>
                </a:solidFill>
                <a:latin typeface="Rockwell"/>
                <a:ea typeface="Rockwell"/>
                <a:cs typeface="Rockwell"/>
                <a:sym typeface="Rockwell"/>
              </a:defRPr>
            </a:lvl8pPr>
            <a:lvl9pPr indent="0" lvl="8" marL="0" rt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30" name="Shape 30"/>
        <p:cNvGrpSpPr/>
        <p:nvPr/>
      </p:nvGrpSpPr>
      <p:grpSpPr>
        <a:xfrm>
          <a:off x="0" y="0"/>
          <a:ext cx="0" cy="0"/>
          <a:chOff x="0" y="0"/>
          <a:chExt cx="0" cy="0"/>
        </a:xfrm>
      </p:grpSpPr>
      <p:sp>
        <p:nvSpPr>
          <p:cNvPr id="31" name="Google Shape;31;p3"/>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
          <p:cNvSpPr/>
          <p:nvPr>
            <p:ph idx="2" type="pic"/>
          </p:nvPr>
        </p:nvSpPr>
        <p:spPr>
          <a:xfrm>
            <a:off x="0" y="0"/>
            <a:ext cx="8303740" cy="6858000"/>
          </a:xfrm>
          <a:prstGeom prst="rect">
            <a:avLst/>
          </a:prstGeom>
          <a:solidFill>
            <a:srgbClr val="E1DFDF"/>
          </a:solidFill>
          <a:ln>
            <a:noFill/>
          </a:ln>
        </p:spPr>
      </p:sp>
      <p:sp>
        <p:nvSpPr>
          <p:cNvPr id="34" name="Google Shape;34;p3"/>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35" name="Google Shape;35;p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36" name="Google Shape;36;p3"/>
          <p:cNvGrpSpPr/>
          <p:nvPr/>
        </p:nvGrpSpPr>
        <p:grpSpPr>
          <a:xfrm>
            <a:off x="11401725" y="6229681"/>
            <a:ext cx="457200" cy="457200"/>
            <a:chOff x="11361456" y="6195813"/>
            <a:chExt cx="548640" cy="548640"/>
          </a:xfrm>
        </p:grpSpPr>
        <p:sp>
          <p:nvSpPr>
            <p:cNvPr id="37" name="Google Shape;37;p3"/>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60" name="Shape 160"/>
        <p:cNvGrpSpPr/>
        <p:nvPr/>
      </p:nvGrpSpPr>
      <p:grpSpPr>
        <a:xfrm>
          <a:off x="0" y="0"/>
          <a:ext cx="0" cy="0"/>
          <a:chOff x="0" y="0"/>
          <a:chExt cx="0" cy="0"/>
        </a:xfrm>
      </p:grpSpPr>
      <p:sp>
        <p:nvSpPr>
          <p:cNvPr id="161" name="Google Shape;161;p22"/>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22"/>
          <p:cNvSpPr txBox="1"/>
          <p:nvPr>
            <p:ph idx="1" type="body"/>
          </p:nvPr>
        </p:nvSpPr>
        <p:spPr>
          <a:xfrm>
            <a:off x="1069848" y="2194560"/>
            <a:ext cx="4755000" cy="39777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63" name="Google Shape;163;p22"/>
          <p:cNvSpPr txBox="1"/>
          <p:nvPr>
            <p:ph idx="2" type="body"/>
          </p:nvPr>
        </p:nvSpPr>
        <p:spPr>
          <a:xfrm>
            <a:off x="6364224" y="2194560"/>
            <a:ext cx="4755000" cy="39777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64" name="Google Shape;164;p22"/>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p22"/>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6" name="Google Shape;166;p22"/>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67" name="Shape 167"/>
        <p:cNvGrpSpPr/>
        <p:nvPr/>
      </p:nvGrpSpPr>
      <p:grpSpPr>
        <a:xfrm>
          <a:off x="0" y="0"/>
          <a:ext cx="0" cy="0"/>
          <a:chOff x="0" y="0"/>
          <a:chExt cx="0" cy="0"/>
        </a:xfrm>
      </p:grpSpPr>
      <p:sp>
        <p:nvSpPr>
          <p:cNvPr id="168" name="Google Shape;168;p23"/>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23"/>
          <p:cNvSpPr txBox="1"/>
          <p:nvPr>
            <p:ph idx="1" type="body"/>
          </p:nvPr>
        </p:nvSpPr>
        <p:spPr>
          <a:xfrm>
            <a:off x="1066800" y="2048256"/>
            <a:ext cx="4755000" cy="640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1700"/>
              <a:buNone/>
              <a:defRPr b="1" sz="2000">
                <a:solidFill>
                  <a:srgbClr val="9E3611"/>
                </a:solidFill>
              </a:defRPr>
            </a:lvl1pPr>
            <a:lvl2pPr indent="-228600" lvl="1" marL="914400" rtl="0" algn="l">
              <a:lnSpc>
                <a:spcPct val="90000"/>
              </a:lnSpc>
              <a:spcBef>
                <a:spcPts val="400"/>
              </a:spcBef>
              <a:spcAft>
                <a:spcPts val="0"/>
              </a:spcAft>
              <a:buSzPts val="1700"/>
              <a:buNone/>
              <a:defRPr b="1" sz="2000"/>
            </a:lvl2pPr>
            <a:lvl3pPr indent="-228600" lvl="2" marL="1371600" rtl="0" algn="l">
              <a:lnSpc>
                <a:spcPct val="90000"/>
              </a:lnSpc>
              <a:spcBef>
                <a:spcPts val="400"/>
              </a:spcBef>
              <a:spcAft>
                <a:spcPts val="0"/>
              </a:spcAft>
              <a:buSzPts val="1530"/>
              <a:buNone/>
              <a:defRPr b="1" sz="1800"/>
            </a:lvl3pPr>
            <a:lvl4pPr indent="-228600" lvl="3" marL="1828800" rtl="0" algn="l">
              <a:lnSpc>
                <a:spcPct val="90000"/>
              </a:lnSpc>
              <a:spcBef>
                <a:spcPts val="400"/>
              </a:spcBef>
              <a:spcAft>
                <a:spcPts val="0"/>
              </a:spcAft>
              <a:buSzPts val="1360"/>
              <a:buNone/>
              <a:defRPr b="1" sz="1600"/>
            </a:lvl4pPr>
            <a:lvl5pPr indent="-228600" lvl="4" marL="2286000" rtl="0" algn="l">
              <a:lnSpc>
                <a:spcPct val="90000"/>
              </a:lnSpc>
              <a:spcBef>
                <a:spcPts val="400"/>
              </a:spcBef>
              <a:spcAft>
                <a:spcPts val="0"/>
              </a:spcAft>
              <a:buSzPts val="1360"/>
              <a:buNone/>
              <a:defRPr b="1" sz="1600"/>
            </a:lvl5pPr>
            <a:lvl6pPr indent="-228600" lvl="5" marL="2743200" rtl="0" algn="l">
              <a:lnSpc>
                <a:spcPct val="90000"/>
              </a:lnSpc>
              <a:spcBef>
                <a:spcPts val="400"/>
              </a:spcBef>
              <a:spcAft>
                <a:spcPts val="0"/>
              </a:spcAft>
              <a:buSzPts val="1360"/>
              <a:buNone/>
              <a:defRPr b="1" sz="1600"/>
            </a:lvl6pPr>
            <a:lvl7pPr indent="-228600" lvl="6" marL="3200400" rtl="0" algn="l">
              <a:lnSpc>
                <a:spcPct val="90000"/>
              </a:lnSpc>
              <a:spcBef>
                <a:spcPts val="400"/>
              </a:spcBef>
              <a:spcAft>
                <a:spcPts val="0"/>
              </a:spcAft>
              <a:buSzPts val="1360"/>
              <a:buNone/>
              <a:defRPr b="1" sz="1600"/>
            </a:lvl7pPr>
            <a:lvl8pPr indent="-228600" lvl="7" marL="3657600" rtl="0" algn="l">
              <a:lnSpc>
                <a:spcPct val="90000"/>
              </a:lnSpc>
              <a:spcBef>
                <a:spcPts val="400"/>
              </a:spcBef>
              <a:spcAft>
                <a:spcPts val="0"/>
              </a:spcAft>
              <a:buSzPts val="1360"/>
              <a:buNone/>
              <a:defRPr b="1" sz="1600"/>
            </a:lvl8pPr>
            <a:lvl9pPr indent="-228600" lvl="8" marL="4114800" rtl="0" algn="l">
              <a:lnSpc>
                <a:spcPct val="90000"/>
              </a:lnSpc>
              <a:spcBef>
                <a:spcPts val="400"/>
              </a:spcBef>
              <a:spcAft>
                <a:spcPts val="200"/>
              </a:spcAft>
              <a:buSzPts val="1360"/>
              <a:buNone/>
              <a:defRPr b="1" sz="1600"/>
            </a:lvl9pPr>
          </a:lstStyle>
          <a:p/>
        </p:txBody>
      </p:sp>
      <p:sp>
        <p:nvSpPr>
          <p:cNvPr id="170" name="Google Shape;170;p23"/>
          <p:cNvSpPr txBox="1"/>
          <p:nvPr>
            <p:ph idx="2" type="body"/>
          </p:nvPr>
        </p:nvSpPr>
        <p:spPr>
          <a:xfrm>
            <a:off x="1069848" y="2743200"/>
            <a:ext cx="4755000" cy="32919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71" name="Google Shape;171;p23"/>
          <p:cNvSpPr txBox="1"/>
          <p:nvPr>
            <p:ph idx="3" type="body"/>
          </p:nvPr>
        </p:nvSpPr>
        <p:spPr>
          <a:xfrm>
            <a:off x="6364224" y="2048256"/>
            <a:ext cx="4755000" cy="640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1700"/>
              <a:buNone/>
              <a:defRPr b="1" sz="2000">
                <a:solidFill>
                  <a:srgbClr val="9E3611"/>
                </a:solidFill>
              </a:defRPr>
            </a:lvl1pPr>
            <a:lvl2pPr indent="-228600" lvl="1" marL="914400" rtl="0" algn="l">
              <a:lnSpc>
                <a:spcPct val="90000"/>
              </a:lnSpc>
              <a:spcBef>
                <a:spcPts val="400"/>
              </a:spcBef>
              <a:spcAft>
                <a:spcPts val="0"/>
              </a:spcAft>
              <a:buSzPts val="1700"/>
              <a:buNone/>
              <a:defRPr b="1" sz="2000"/>
            </a:lvl2pPr>
            <a:lvl3pPr indent="-228600" lvl="2" marL="1371600" rtl="0" algn="l">
              <a:lnSpc>
                <a:spcPct val="90000"/>
              </a:lnSpc>
              <a:spcBef>
                <a:spcPts val="400"/>
              </a:spcBef>
              <a:spcAft>
                <a:spcPts val="0"/>
              </a:spcAft>
              <a:buSzPts val="1530"/>
              <a:buNone/>
              <a:defRPr b="1" sz="1800"/>
            </a:lvl3pPr>
            <a:lvl4pPr indent="-228600" lvl="3" marL="1828800" rtl="0" algn="l">
              <a:lnSpc>
                <a:spcPct val="90000"/>
              </a:lnSpc>
              <a:spcBef>
                <a:spcPts val="400"/>
              </a:spcBef>
              <a:spcAft>
                <a:spcPts val="0"/>
              </a:spcAft>
              <a:buSzPts val="1360"/>
              <a:buNone/>
              <a:defRPr b="1" sz="1600"/>
            </a:lvl4pPr>
            <a:lvl5pPr indent="-228600" lvl="4" marL="2286000" rtl="0" algn="l">
              <a:lnSpc>
                <a:spcPct val="90000"/>
              </a:lnSpc>
              <a:spcBef>
                <a:spcPts val="400"/>
              </a:spcBef>
              <a:spcAft>
                <a:spcPts val="0"/>
              </a:spcAft>
              <a:buSzPts val="1360"/>
              <a:buNone/>
              <a:defRPr b="1" sz="1600"/>
            </a:lvl5pPr>
            <a:lvl6pPr indent="-228600" lvl="5" marL="2743200" rtl="0" algn="l">
              <a:lnSpc>
                <a:spcPct val="90000"/>
              </a:lnSpc>
              <a:spcBef>
                <a:spcPts val="400"/>
              </a:spcBef>
              <a:spcAft>
                <a:spcPts val="0"/>
              </a:spcAft>
              <a:buSzPts val="1360"/>
              <a:buNone/>
              <a:defRPr b="1" sz="1600"/>
            </a:lvl6pPr>
            <a:lvl7pPr indent="-228600" lvl="6" marL="3200400" rtl="0" algn="l">
              <a:lnSpc>
                <a:spcPct val="90000"/>
              </a:lnSpc>
              <a:spcBef>
                <a:spcPts val="400"/>
              </a:spcBef>
              <a:spcAft>
                <a:spcPts val="0"/>
              </a:spcAft>
              <a:buSzPts val="1360"/>
              <a:buNone/>
              <a:defRPr b="1" sz="1600"/>
            </a:lvl7pPr>
            <a:lvl8pPr indent="-228600" lvl="7" marL="3657600" rtl="0" algn="l">
              <a:lnSpc>
                <a:spcPct val="90000"/>
              </a:lnSpc>
              <a:spcBef>
                <a:spcPts val="400"/>
              </a:spcBef>
              <a:spcAft>
                <a:spcPts val="0"/>
              </a:spcAft>
              <a:buSzPts val="1360"/>
              <a:buNone/>
              <a:defRPr b="1" sz="1600"/>
            </a:lvl8pPr>
            <a:lvl9pPr indent="-228600" lvl="8" marL="4114800" rtl="0" algn="l">
              <a:lnSpc>
                <a:spcPct val="90000"/>
              </a:lnSpc>
              <a:spcBef>
                <a:spcPts val="400"/>
              </a:spcBef>
              <a:spcAft>
                <a:spcPts val="200"/>
              </a:spcAft>
              <a:buSzPts val="1360"/>
              <a:buNone/>
              <a:defRPr b="1" sz="1600"/>
            </a:lvl9pPr>
          </a:lstStyle>
          <a:p/>
        </p:txBody>
      </p:sp>
      <p:sp>
        <p:nvSpPr>
          <p:cNvPr id="172" name="Google Shape;172;p23"/>
          <p:cNvSpPr txBox="1"/>
          <p:nvPr>
            <p:ph idx="4" type="body"/>
          </p:nvPr>
        </p:nvSpPr>
        <p:spPr>
          <a:xfrm>
            <a:off x="6364224" y="2743200"/>
            <a:ext cx="4755000" cy="32919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73" name="Google Shape;173;p23"/>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4" name="Google Shape;174;p23"/>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23"/>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176" name="Shape 176"/>
        <p:cNvGrpSpPr/>
        <p:nvPr/>
      </p:nvGrpSpPr>
      <p:grpSpPr>
        <a:xfrm>
          <a:off x="0" y="0"/>
          <a:ext cx="0" cy="0"/>
          <a:chOff x="0" y="0"/>
          <a:chExt cx="0" cy="0"/>
        </a:xfrm>
      </p:grpSpPr>
      <p:sp>
        <p:nvSpPr>
          <p:cNvPr id="177" name="Google Shape;177;p24"/>
          <p:cNvSpPr/>
          <p:nvPr/>
        </p:nvSpPr>
        <p:spPr>
          <a:xfrm>
            <a:off x="8303740" y="0"/>
            <a:ext cx="3888300" cy="68580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txBox="1"/>
          <p:nvPr>
            <p:ph type="title"/>
          </p:nvPr>
        </p:nvSpPr>
        <p:spPr>
          <a:xfrm>
            <a:off x="8549640" y="685800"/>
            <a:ext cx="3200400" cy="1737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3200"/>
              <a:buFont typeface="Rockwell"/>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 name="Google Shape;179;p24"/>
          <p:cNvSpPr txBox="1"/>
          <p:nvPr>
            <p:ph idx="1" type="body"/>
          </p:nvPr>
        </p:nvSpPr>
        <p:spPr>
          <a:xfrm>
            <a:off x="838200" y="685800"/>
            <a:ext cx="6711600" cy="50202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80" name="Google Shape;180;p24"/>
          <p:cNvSpPr txBox="1"/>
          <p:nvPr>
            <p:ph idx="2" type="body"/>
          </p:nvPr>
        </p:nvSpPr>
        <p:spPr>
          <a:xfrm>
            <a:off x="8549640" y="2423160"/>
            <a:ext cx="3200400" cy="329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SzPts val="1190"/>
              <a:buNone/>
              <a:defRPr sz="1400">
                <a:solidFill>
                  <a:srgbClr val="9E3611"/>
                </a:solidFill>
              </a:defRPr>
            </a:lvl1pPr>
            <a:lvl2pPr indent="-228600" lvl="1" marL="914400" rtl="0" algn="l">
              <a:lnSpc>
                <a:spcPct val="90000"/>
              </a:lnSpc>
              <a:spcBef>
                <a:spcPts val="400"/>
              </a:spcBef>
              <a:spcAft>
                <a:spcPts val="0"/>
              </a:spcAft>
              <a:buSzPts val="1020"/>
              <a:buNone/>
              <a:defRPr sz="1200"/>
            </a:lvl2pPr>
            <a:lvl3pPr indent="-228600" lvl="2" marL="1371600" rtl="0" algn="l">
              <a:lnSpc>
                <a:spcPct val="90000"/>
              </a:lnSpc>
              <a:spcBef>
                <a:spcPts val="400"/>
              </a:spcBef>
              <a:spcAft>
                <a:spcPts val="0"/>
              </a:spcAft>
              <a:buSzPts val="850"/>
              <a:buNone/>
              <a:defRPr sz="1000"/>
            </a:lvl3pPr>
            <a:lvl4pPr indent="-228600" lvl="3" marL="1828800" rtl="0" algn="l">
              <a:lnSpc>
                <a:spcPct val="90000"/>
              </a:lnSpc>
              <a:spcBef>
                <a:spcPts val="400"/>
              </a:spcBef>
              <a:spcAft>
                <a:spcPts val="0"/>
              </a:spcAft>
              <a:buSzPts val="765"/>
              <a:buNone/>
              <a:defRPr sz="900"/>
            </a:lvl4pPr>
            <a:lvl5pPr indent="-228600" lvl="4" marL="2286000" rtl="0" algn="l">
              <a:lnSpc>
                <a:spcPct val="90000"/>
              </a:lnSpc>
              <a:spcBef>
                <a:spcPts val="400"/>
              </a:spcBef>
              <a:spcAft>
                <a:spcPts val="0"/>
              </a:spcAft>
              <a:buSzPts val="765"/>
              <a:buNone/>
              <a:defRPr sz="900"/>
            </a:lvl5pPr>
            <a:lvl6pPr indent="-228600" lvl="5" marL="2743200" rtl="0" algn="l">
              <a:lnSpc>
                <a:spcPct val="90000"/>
              </a:lnSpc>
              <a:spcBef>
                <a:spcPts val="400"/>
              </a:spcBef>
              <a:spcAft>
                <a:spcPts val="0"/>
              </a:spcAft>
              <a:buSzPts val="765"/>
              <a:buNone/>
              <a:defRPr sz="900"/>
            </a:lvl6pPr>
            <a:lvl7pPr indent="-228600" lvl="6" marL="3200400" rtl="0" algn="l">
              <a:lnSpc>
                <a:spcPct val="90000"/>
              </a:lnSpc>
              <a:spcBef>
                <a:spcPts val="400"/>
              </a:spcBef>
              <a:spcAft>
                <a:spcPts val="0"/>
              </a:spcAft>
              <a:buSzPts val="765"/>
              <a:buNone/>
              <a:defRPr sz="900"/>
            </a:lvl7pPr>
            <a:lvl8pPr indent="-228600" lvl="7" marL="3657600" rtl="0" algn="l">
              <a:lnSpc>
                <a:spcPct val="90000"/>
              </a:lnSpc>
              <a:spcBef>
                <a:spcPts val="400"/>
              </a:spcBef>
              <a:spcAft>
                <a:spcPts val="0"/>
              </a:spcAft>
              <a:buSzPts val="765"/>
              <a:buNone/>
              <a:defRPr sz="900"/>
            </a:lvl8pPr>
            <a:lvl9pPr indent="-228600" lvl="8" marL="4114800" rtl="0" algn="l">
              <a:lnSpc>
                <a:spcPct val="90000"/>
              </a:lnSpc>
              <a:spcBef>
                <a:spcPts val="400"/>
              </a:spcBef>
              <a:spcAft>
                <a:spcPts val="200"/>
              </a:spcAft>
              <a:buSzPts val="765"/>
              <a:buNone/>
              <a:defRPr sz="900"/>
            </a:lvl9pPr>
          </a:lstStyle>
          <a:p/>
        </p:txBody>
      </p:sp>
      <p:sp>
        <p:nvSpPr>
          <p:cNvPr id="181" name="Google Shape;181;p24"/>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2" name="Google Shape;182;p24"/>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83" name="Google Shape;183;p24"/>
          <p:cNvGrpSpPr/>
          <p:nvPr/>
        </p:nvGrpSpPr>
        <p:grpSpPr>
          <a:xfrm>
            <a:off x="11401346" y="6229474"/>
            <a:ext cx="457232" cy="457232"/>
            <a:chOff x="11361456" y="6195813"/>
            <a:chExt cx="548700" cy="548700"/>
          </a:xfrm>
        </p:grpSpPr>
        <p:sp>
          <p:nvSpPr>
            <p:cNvPr id="184" name="Google Shape;184;p24"/>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24"/>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187" name="Shape 187"/>
        <p:cNvGrpSpPr/>
        <p:nvPr/>
      </p:nvGrpSpPr>
      <p:grpSpPr>
        <a:xfrm>
          <a:off x="0" y="0"/>
          <a:ext cx="0" cy="0"/>
          <a:chOff x="0" y="0"/>
          <a:chExt cx="0" cy="0"/>
        </a:xfrm>
      </p:grpSpPr>
      <p:sp>
        <p:nvSpPr>
          <p:cNvPr id="188" name="Google Shape;188;p25"/>
          <p:cNvSpPr/>
          <p:nvPr/>
        </p:nvSpPr>
        <p:spPr>
          <a:xfrm>
            <a:off x="8303740" y="0"/>
            <a:ext cx="3888300" cy="68580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txBox="1"/>
          <p:nvPr>
            <p:ph type="title"/>
          </p:nvPr>
        </p:nvSpPr>
        <p:spPr>
          <a:xfrm>
            <a:off x="8549640" y="685800"/>
            <a:ext cx="3200400" cy="1737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3200"/>
              <a:buFont typeface="Rockwell"/>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25"/>
          <p:cNvSpPr/>
          <p:nvPr>
            <p:ph idx="2" type="pic"/>
          </p:nvPr>
        </p:nvSpPr>
        <p:spPr>
          <a:xfrm>
            <a:off x="0" y="0"/>
            <a:ext cx="8303700" cy="6858000"/>
          </a:xfrm>
          <a:prstGeom prst="rect">
            <a:avLst/>
          </a:prstGeom>
          <a:solidFill>
            <a:srgbClr val="E1DFDF"/>
          </a:solidFill>
          <a:ln>
            <a:noFill/>
          </a:ln>
        </p:spPr>
      </p:sp>
      <p:sp>
        <p:nvSpPr>
          <p:cNvPr id="191" name="Google Shape;191;p25"/>
          <p:cNvSpPr txBox="1"/>
          <p:nvPr>
            <p:ph idx="1" type="body"/>
          </p:nvPr>
        </p:nvSpPr>
        <p:spPr>
          <a:xfrm>
            <a:off x="8549640" y="2423160"/>
            <a:ext cx="3200400" cy="329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SzPts val="1190"/>
              <a:buNone/>
              <a:defRPr sz="1400">
                <a:solidFill>
                  <a:srgbClr val="9E3611"/>
                </a:solidFill>
              </a:defRPr>
            </a:lvl1pPr>
            <a:lvl2pPr indent="-228600" lvl="1" marL="914400" rtl="0" algn="l">
              <a:lnSpc>
                <a:spcPct val="90000"/>
              </a:lnSpc>
              <a:spcBef>
                <a:spcPts val="400"/>
              </a:spcBef>
              <a:spcAft>
                <a:spcPts val="0"/>
              </a:spcAft>
              <a:buSzPts val="1020"/>
              <a:buNone/>
              <a:defRPr sz="1200"/>
            </a:lvl2pPr>
            <a:lvl3pPr indent="-228600" lvl="2" marL="1371600" rtl="0" algn="l">
              <a:lnSpc>
                <a:spcPct val="90000"/>
              </a:lnSpc>
              <a:spcBef>
                <a:spcPts val="400"/>
              </a:spcBef>
              <a:spcAft>
                <a:spcPts val="0"/>
              </a:spcAft>
              <a:buSzPts val="850"/>
              <a:buNone/>
              <a:defRPr sz="1000"/>
            </a:lvl3pPr>
            <a:lvl4pPr indent="-228600" lvl="3" marL="1828800" rtl="0" algn="l">
              <a:lnSpc>
                <a:spcPct val="90000"/>
              </a:lnSpc>
              <a:spcBef>
                <a:spcPts val="400"/>
              </a:spcBef>
              <a:spcAft>
                <a:spcPts val="0"/>
              </a:spcAft>
              <a:buSzPts val="765"/>
              <a:buNone/>
              <a:defRPr sz="900"/>
            </a:lvl4pPr>
            <a:lvl5pPr indent="-228600" lvl="4" marL="2286000" rtl="0" algn="l">
              <a:lnSpc>
                <a:spcPct val="90000"/>
              </a:lnSpc>
              <a:spcBef>
                <a:spcPts val="400"/>
              </a:spcBef>
              <a:spcAft>
                <a:spcPts val="0"/>
              </a:spcAft>
              <a:buSzPts val="765"/>
              <a:buNone/>
              <a:defRPr sz="900"/>
            </a:lvl5pPr>
            <a:lvl6pPr indent="-228600" lvl="5" marL="2743200" rtl="0" algn="l">
              <a:lnSpc>
                <a:spcPct val="90000"/>
              </a:lnSpc>
              <a:spcBef>
                <a:spcPts val="400"/>
              </a:spcBef>
              <a:spcAft>
                <a:spcPts val="0"/>
              </a:spcAft>
              <a:buSzPts val="765"/>
              <a:buNone/>
              <a:defRPr sz="900"/>
            </a:lvl6pPr>
            <a:lvl7pPr indent="-228600" lvl="6" marL="3200400" rtl="0" algn="l">
              <a:lnSpc>
                <a:spcPct val="90000"/>
              </a:lnSpc>
              <a:spcBef>
                <a:spcPts val="400"/>
              </a:spcBef>
              <a:spcAft>
                <a:spcPts val="0"/>
              </a:spcAft>
              <a:buSzPts val="765"/>
              <a:buNone/>
              <a:defRPr sz="900"/>
            </a:lvl7pPr>
            <a:lvl8pPr indent="-228600" lvl="7" marL="3657600" rtl="0" algn="l">
              <a:lnSpc>
                <a:spcPct val="90000"/>
              </a:lnSpc>
              <a:spcBef>
                <a:spcPts val="400"/>
              </a:spcBef>
              <a:spcAft>
                <a:spcPts val="0"/>
              </a:spcAft>
              <a:buSzPts val="765"/>
              <a:buNone/>
              <a:defRPr sz="900"/>
            </a:lvl8pPr>
            <a:lvl9pPr indent="-228600" lvl="8" marL="4114800" rtl="0" algn="l">
              <a:lnSpc>
                <a:spcPct val="90000"/>
              </a:lnSpc>
              <a:spcBef>
                <a:spcPts val="400"/>
              </a:spcBef>
              <a:spcAft>
                <a:spcPts val="200"/>
              </a:spcAft>
              <a:buSzPts val="765"/>
              <a:buNone/>
              <a:defRPr sz="900"/>
            </a:lvl9pPr>
          </a:lstStyle>
          <a:p/>
        </p:txBody>
      </p:sp>
      <p:sp>
        <p:nvSpPr>
          <p:cNvPr id="192" name="Google Shape;192;p25"/>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93" name="Google Shape;193;p25"/>
          <p:cNvGrpSpPr/>
          <p:nvPr/>
        </p:nvGrpSpPr>
        <p:grpSpPr>
          <a:xfrm>
            <a:off x="11401346" y="6229474"/>
            <a:ext cx="457232" cy="457232"/>
            <a:chOff x="11361456" y="6195813"/>
            <a:chExt cx="548700" cy="548700"/>
          </a:xfrm>
        </p:grpSpPr>
        <p:sp>
          <p:nvSpPr>
            <p:cNvPr id="194" name="Google Shape;194;p25"/>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25"/>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97" name="Shape 197"/>
        <p:cNvGrpSpPr/>
        <p:nvPr/>
      </p:nvGrpSpPr>
      <p:grpSpPr>
        <a:xfrm>
          <a:off x="0" y="0"/>
          <a:ext cx="0" cy="0"/>
          <a:chOff x="0" y="0"/>
          <a:chExt cx="0" cy="0"/>
        </a:xfrm>
      </p:grpSpPr>
      <p:sp>
        <p:nvSpPr>
          <p:cNvPr id="198" name="Google Shape;198;p26"/>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9" name="Google Shape;199;p26"/>
          <p:cNvSpPr txBox="1"/>
          <p:nvPr>
            <p:ph idx="1" type="body"/>
          </p:nvPr>
        </p:nvSpPr>
        <p:spPr>
          <a:xfrm rot="5400000">
            <a:off x="4073598" y="-882342"/>
            <a:ext cx="4050900" cy="100584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00" name="Google Shape;200;p26"/>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1" name="Google Shape;201;p26"/>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2" name="Google Shape;202;p26"/>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03" name="Shape 203"/>
        <p:cNvGrpSpPr/>
        <p:nvPr/>
      </p:nvGrpSpPr>
      <p:grpSpPr>
        <a:xfrm>
          <a:off x="0" y="0"/>
          <a:ext cx="0" cy="0"/>
          <a:chOff x="0" y="0"/>
          <a:chExt cx="0" cy="0"/>
        </a:xfrm>
      </p:grpSpPr>
      <p:sp>
        <p:nvSpPr>
          <p:cNvPr id="204" name="Google Shape;204;p27"/>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5" name="Google Shape;205;p27"/>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06" name="Google Shape;206;p27"/>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7"/>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8" name="Google Shape;208;p27"/>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ec fond blanc">
  <p:cSld name="avec fond blanc">
    <p:spTree>
      <p:nvGrpSpPr>
        <p:cNvPr id="209" name="Shape 209"/>
        <p:cNvGrpSpPr/>
        <p:nvPr/>
      </p:nvGrpSpPr>
      <p:grpSpPr>
        <a:xfrm>
          <a:off x="0" y="0"/>
          <a:ext cx="0" cy="0"/>
          <a:chOff x="0" y="0"/>
          <a:chExt cx="0" cy="0"/>
        </a:xfrm>
      </p:grpSpPr>
      <p:sp>
        <p:nvSpPr>
          <p:cNvPr id="210" name="Google Shape;210;p28"/>
          <p:cNvSpPr txBox="1"/>
          <p:nvPr>
            <p:ph idx="1" type="subTitle"/>
          </p:nvPr>
        </p:nvSpPr>
        <p:spPr>
          <a:xfrm>
            <a:off x="1699" y="6190456"/>
            <a:ext cx="3021900" cy="4788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200"/>
              </a:spcBef>
              <a:spcAft>
                <a:spcPts val="0"/>
              </a:spcAft>
              <a:buSzPts val="1700"/>
              <a:buNone/>
              <a:defRPr sz="2000">
                <a:solidFill>
                  <a:srgbClr val="004A75"/>
                </a:solidFill>
                <a:latin typeface="Monda"/>
                <a:ea typeface="Monda"/>
                <a:cs typeface="Monda"/>
                <a:sym typeface="Monda"/>
              </a:defRPr>
            </a:lvl1pPr>
            <a:lvl2pPr lvl="1" rtl="0" algn="ctr">
              <a:lnSpc>
                <a:spcPct val="90000"/>
              </a:lnSpc>
              <a:spcBef>
                <a:spcPts val="400"/>
              </a:spcBef>
              <a:spcAft>
                <a:spcPts val="0"/>
              </a:spcAft>
              <a:buSzPts val="1530"/>
              <a:buNone/>
              <a:defRPr>
                <a:solidFill>
                  <a:srgbClr val="888888"/>
                </a:solidFill>
              </a:defRPr>
            </a:lvl2pPr>
            <a:lvl3pPr lvl="2" rtl="0" algn="ctr">
              <a:lnSpc>
                <a:spcPct val="90000"/>
              </a:lnSpc>
              <a:spcBef>
                <a:spcPts val="400"/>
              </a:spcBef>
              <a:spcAft>
                <a:spcPts val="0"/>
              </a:spcAft>
              <a:buSzPts val="1360"/>
              <a:buNone/>
              <a:defRPr>
                <a:solidFill>
                  <a:srgbClr val="888888"/>
                </a:solidFill>
              </a:defRPr>
            </a:lvl3pPr>
            <a:lvl4pPr lvl="3" rtl="0" algn="ctr">
              <a:lnSpc>
                <a:spcPct val="90000"/>
              </a:lnSpc>
              <a:spcBef>
                <a:spcPts val="400"/>
              </a:spcBef>
              <a:spcAft>
                <a:spcPts val="0"/>
              </a:spcAft>
              <a:buSzPts val="1360"/>
              <a:buNone/>
              <a:defRPr>
                <a:solidFill>
                  <a:srgbClr val="888888"/>
                </a:solidFill>
              </a:defRPr>
            </a:lvl4pPr>
            <a:lvl5pPr lvl="4" rtl="0" algn="ctr">
              <a:lnSpc>
                <a:spcPct val="90000"/>
              </a:lnSpc>
              <a:spcBef>
                <a:spcPts val="400"/>
              </a:spcBef>
              <a:spcAft>
                <a:spcPts val="0"/>
              </a:spcAft>
              <a:buSzPts val="1360"/>
              <a:buNone/>
              <a:defRPr>
                <a:solidFill>
                  <a:srgbClr val="888888"/>
                </a:solidFill>
              </a:defRPr>
            </a:lvl5pPr>
            <a:lvl6pPr lvl="5" rtl="0" algn="ctr">
              <a:lnSpc>
                <a:spcPct val="90000"/>
              </a:lnSpc>
              <a:spcBef>
                <a:spcPts val="400"/>
              </a:spcBef>
              <a:spcAft>
                <a:spcPts val="0"/>
              </a:spcAft>
              <a:buSzPts val="1360"/>
              <a:buNone/>
              <a:defRPr>
                <a:solidFill>
                  <a:srgbClr val="888888"/>
                </a:solidFill>
              </a:defRPr>
            </a:lvl6pPr>
            <a:lvl7pPr lvl="6" rtl="0" algn="ctr">
              <a:lnSpc>
                <a:spcPct val="90000"/>
              </a:lnSpc>
              <a:spcBef>
                <a:spcPts val="400"/>
              </a:spcBef>
              <a:spcAft>
                <a:spcPts val="0"/>
              </a:spcAft>
              <a:buSzPts val="1360"/>
              <a:buNone/>
              <a:defRPr>
                <a:solidFill>
                  <a:srgbClr val="888888"/>
                </a:solidFill>
              </a:defRPr>
            </a:lvl7pPr>
            <a:lvl8pPr lvl="7" rtl="0" algn="ctr">
              <a:lnSpc>
                <a:spcPct val="90000"/>
              </a:lnSpc>
              <a:spcBef>
                <a:spcPts val="400"/>
              </a:spcBef>
              <a:spcAft>
                <a:spcPts val="0"/>
              </a:spcAft>
              <a:buSzPts val="1360"/>
              <a:buNone/>
              <a:defRPr>
                <a:solidFill>
                  <a:srgbClr val="888888"/>
                </a:solidFill>
              </a:defRPr>
            </a:lvl8pPr>
            <a:lvl9pPr lvl="8" rtl="0" algn="ctr">
              <a:lnSpc>
                <a:spcPct val="90000"/>
              </a:lnSpc>
              <a:spcBef>
                <a:spcPts val="400"/>
              </a:spcBef>
              <a:spcAft>
                <a:spcPts val="200"/>
              </a:spcAft>
              <a:buSzPts val="1360"/>
              <a:buNone/>
              <a:defRPr>
                <a:solidFill>
                  <a:srgbClr val="888888"/>
                </a:solidFill>
              </a:defRPr>
            </a:lvl9pPr>
          </a:lstStyle>
          <a:p/>
        </p:txBody>
      </p:sp>
      <p:sp>
        <p:nvSpPr>
          <p:cNvPr id="211" name="Google Shape;211;p28"/>
          <p:cNvSpPr txBox="1"/>
          <p:nvPr>
            <p:ph idx="2" type="body"/>
          </p:nvPr>
        </p:nvSpPr>
        <p:spPr>
          <a:xfrm>
            <a:off x="3215682" y="6237312"/>
            <a:ext cx="5952600" cy="5040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200"/>
              </a:spcBef>
              <a:spcAft>
                <a:spcPts val="0"/>
              </a:spcAft>
              <a:buSzPts val="1700"/>
              <a:buNone/>
              <a:defRPr sz="2000">
                <a:solidFill>
                  <a:schemeClr val="lt1"/>
                </a:solidFill>
                <a:latin typeface="Monda"/>
                <a:ea typeface="Monda"/>
                <a:cs typeface="Monda"/>
                <a:sym typeface="Monda"/>
              </a:defRPr>
            </a:lvl1pPr>
            <a:lvl2pPr indent="-325755" lvl="1" marL="914400" rtl="0" algn="l">
              <a:lnSpc>
                <a:spcPct val="90000"/>
              </a:lnSpc>
              <a:spcBef>
                <a:spcPts val="400"/>
              </a:spcBef>
              <a:spcAft>
                <a:spcPts val="0"/>
              </a:spcAft>
              <a:buSzPts val="1530"/>
              <a:buChar char="▪"/>
              <a:defRPr>
                <a:solidFill>
                  <a:srgbClr val="004A75"/>
                </a:solidFill>
                <a:latin typeface="Monda"/>
                <a:ea typeface="Monda"/>
                <a:cs typeface="Monda"/>
                <a:sym typeface="Monda"/>
              </a:defRPr>
            </a:lvl2pPr>
            <a:lvl3pPr indent="-314960" lvl="2" marL="1371600" rtl="0" algn="l">
              <a:lnSpc>
                <a:spcPct val="90000"/>
              </a:lnSpc>
              <a:spcBef>
                <a:spcPts val="400"/>
              </a:spcBef>
              <a:spcAft>
                <a:spcPts val="0"/>
              </a:spcAft>
              <a:buSzPts val="1360"/>
              <a:buChar char="▪"/>
              <a:defRPr>
                <a:solidFill>
                  <a:srgbClr val="004A75"/>
                </a:solidFill>
                <a:latin typeface="Monda"/>
                <a:ea typeface="Monda"/>
                <a:cs typeface="Monda"/>
                <a:sym typeface="Monda"/>
              </a:defRPr>
            </a:lvl3pPr>
            <a:lvl4pPr indent="-314960" lvl="3" marL="1828800" rtl="0" algn="l">
              <a:lnSpc>
                <a:spcPct val="90000"/>
              </a:lnSpc>
              <a:spcBef>
                <a:spcPts val="400"/>
              </a:spcBef>
              <a:spcAft>
                <a:spcPts val="0"/>
              </a:spcAft>
              <a:buSzPts val="1360"/>
              <a:buChar char="▪"/>
              <a:defRPr>
                <a:solidFill>
                  <a:srgbClr val="004A75"/>
                </a:solidFill>
                <a:latin typeface="Monda"/>
                <a:ea typeface="Monda"/>
                <a:cs typeface="Monda"/>
                <a:sym typeface="Monda"/>
              </a:defRPr>
            </a:lvl4pPr>
            <a:lvl5pPr indent="-314960" lvl="4" marL="2286000" rtl="0" algn="l">
              <a:lnSpc>
                <a:spcPct val="90000"/>
              </a:lnSpc>
              <a:spcBef>
                <a:spcPts val="400"/>
              </a:spcBef>
              <a:spcAft>
                <a:spcPts val="0"/>
              </a:spcAft>
              <a:buSzPts val="1360"/>
              <a:buChar char="▪"/>
              <a:defRPr>
                <a:solidFill>
                  <a:srgbClr val="004A75"/>
                </a:solidFill>
                <a:latin typeface="Monda"/>
                <a:ea typeface="Monda"/>
                <a:cs typeface="Monda"/>
                <a:sym typeface="Monda"/>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12" name="Google Shape;212;p28"/>
          <p:cNvSpPr txBox="1"/>
          <p:nvPr>
            <p:ph type="ctrTitle"/>
          </p:nvPr>
        </p:nvSpPr>
        <p:spPr>
          <a:xfrm>
            <a:off x="914400" y="1598936"/>
            <a:ext cx="10363200" cy="14700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4A75"/>
              </a:buClr>
              <a:buSzPts val="4000"/>
              <a:buFont typeface="Monda"/>
              <a:buNone/>
              <a:defRPr sz="4000">
                <a:solidFill>
                  <a:srgbClr val="004A75"/>
                </a:solidFill>
                <a:latin typeface="Monda"/>
                <a:ea typeface="Monda"/>
                <a:cs typeface="Monda"/>
                <a:sym typeface="Mond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AUTOLAYOUT_3">
    <p:bg>
      <p:bgPr>
        <a:solidFill>
          <a:srgbClr val="FFFFFF"/>
        </a:solidFill>
      </p:bgPr>
    </p:bg>
    <p:spTree>
      <p:nvGrpSpPr>
        <p:cNvPr id="213" name="Shape 213"/>
        <p:cNvGrpSpPr/>
        <p:nvPr/>
      </p:nvGrpSpPr>
      <p:grpSpPr>
        <a:xfrm>
          <a:off x="0" y="0"/>
          <a:ext cx="0" cy="0"/>
          <a:chOff x="0" y="0"/>
          <a:chExt cx="0" cy="0"/>
        </a:xfrm>
      </p:grpSpPr>
      <p:sp>
        <p:nvSpPr>
          <p:cNvPr id="214" name="Google Shape;214;p29"/>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p2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fr-FR"/>
              <a:t>‹#›</a:t>
            </a:fld>
            <a:endParaRPr/>
          </a:p>
        </p:txBody>
      </p:sp>
      <p:sp>
        <p:nvSpPr>
          <p:cNvPr id="216" name="Google Shape;216;p29"/>
          <p:cNvSpPr txBox="1"/>
          <p:nvPr>
            <p:ph type="title"/>
          </p:nvPr>
        </p:nvSpPr>
        <p:spPr>
          <a:xfrm>
            <a:off x="439133" y="1477833"/>
            <a:ext cx="5330100" cy="13656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None/>
              <a:defRPr b="1" sz="3700">
                <a:solidFill>
                  <a:srgbClr val="212121"/>
                </a:solidFill>
              </a:defRPr>
            </a:lvl1pPr>
            <a:lvl2pPr lvl="1" rtl="0" algn="l">
              <a:lnSpc>
                <a:spcPct val="100000"/>
              </a:lnSpc>
              <a:spcBef>
                <a:spcPts val="0"/>
              </a:spcBef>
              <a:spcAft>
                <a:spcPts val="0"/>
              </a:spcAft>
              <a:buNone/>
              <a:defRPr b="1" sz="3700">
                <a:solidFill>
                  <a:srgbClr val="212121"/>
                </a:solidFill>
              </a:defRPr>
            </a:lvl2pPr>
            <a:lvl3pPr lvl="2" rtl="0" algn="l">
              <a:lnSpc>
                <a:spcPct val="100000"/>
              </a:lnSpc>
              <a:spcBef>
                <a:spcPts val="0"/>
              </a:spcBef>
              <a:spcAft>
                <a:spcPts val="0"/>
              </a:spcAft>
              <a:buNone/>
              <a:defRPr b="1" sz="3700">
                <a:solidFill>
                  <a:srgbClr val="212121"/>
                </a:solidFill>
              </a:defRPr>
            </a:lvl3pPr>
            <a:lvl4pPr lvl="3" rtl="0" algn="l">
              <a:lnSpc>
                <a:spcPct val="100000"/>
              </a:lnSpc>
              <a:spcBef>
                <a:spcPts val="0"/>
              </a:spcBef>
              <a:spcAft>
                <a:spcPts val="0"/>
              </a:spcAft>
              <a:buNone/>
              <a:defRPr b="1" sz="3700">
                <a:solidFill>
                  <a:srgbClr val="212121"/>
                </a:solidFill>
              </a:defRPr>
            </a:lvl4pPr>
            <a:lvl5pPr lvl="4" rtl="0" algn="l">
              <a:lnSpc>
                <a:spcPct val="100000"/>
              </a:lnSpc>
              <a:spcBef>
                <a:spcPts val="0"/>
              </a:spcBef>
              <a:spcAft>
                <a:spcPts val="0"/>
              </a:spcAft>
              <a:buNone/>
              <a:defRPr b="1" sz="3700">
                <a:solidFill>
                  <a:srgbClr val="212121"/>
                </a:solidFill>
              </a:defRPr>
            </a:lvl5pPr>
            <a:lvl6pPr lvl="5" rtl="0" algn="l">
              <a:lnSpc>
                <a:spcPct val="100000"/>
              </a:lnSpc>
              <a:spcBef>
                <a:spcPts val="0"/>
              </a:spcBef>
              <a:spcAft>
                <a:spcPts val="0"/>
              </a:spcAft>
              <a:buNone/>
              <a:defRPr b="1" sz="3700">
                <a:solidFill>
                  <a:srgbClr val="212121"/>
                </a:solidFill>
              </a:defRPr>
            </a:lvl6pPr>
            <a:lvl7pPr lvl="6" rtl="0" algn="l">
              <a:lnSpc>
                <a:spcPct val="100000"/>
              </a:lnSpc>
              <a:spcBef>
                <a:spcPts val="0"/>
              </a:spcBef>
              <a:spcAft>
                <a:spcPts val="0"/>
              </a:spcAft>
              <a:buNone/>
              <a:defRPr b="1" sz="3700">
                <a:solidFill>
                  <a:srgbClr val="212121"/>
                </a:solidFill>
              </a:defRPr>
            </a:lvl7pPr>
            <a:lvl8pPr lvl="7" rtl="0" algn="l">
              <a:lnSpc>
                <a:spcPct val="100000"/>
              </a:lnSpc>
              <a:spcBef>
                <a:spcPts val="0"/>
              </a:spcBef>
              <a:spcAft>
                <a:spcPts val="0"/>
              </a:spcAft>
              <a:buNone/>
              <a:defRPr b="1" sz="3700">
                <a:solidFill>
                  <a:srgbClr val="212121"/>
                </a:solidFill>
              </a:defRPr>
            </a:lvl8pPr>
            <a:lvl9pPr lvl="8" rtl="0" algn="l">
              <a:lnSpc>
                <a:spcPct val="100000"/>
              </a:lnSpc>
              <a:spcBef>
                <a:spcPts val="0"/>
              </a:spcBef>
              <a:spcAft>
                <a:spcPts val="0"/>
              </a:spcAft>
              <a:buNone/>
              <a:defRPr b="1" sz="3700">
                <a:solidFill>
                  <a:srgbClr val="212121"/>
                </a:solidFill>
              </a:defRPr>
            </a:lvl9pPr>
          </a:lstStyle>
          <a:p/>
        </p:txBody>
      </p:sp>
      <p:sp>
        <p:nvSpPr>
          <p:cNvPr id="217" name="Google Shape;217;p29"/>
          <p:cNvSpPr txBox="1"/>
          <p:nvPr>
            <p:ph idx="1" type="body"/>
          </p:nvPr>
        </p:nvSpPr>
        <p:spPr>
          <a:xfrm>
            <a:off x="439133" y="2926800"/>
            <a:ext cx="5330100" cy="2446800"/>
          </a:xfrm>
          <a:prstGeom prst="rect">
            <a:avLst/>
          </a:prstGeom>
          <a:noFill/>
          <a:ln>
            <a:noFill/>
          </a:ln>
        </p:spPr>
        <p:txBody>
          <a:bodyPr anchorCtr="0" anchor="t" bIns="45700" lIns="91425" spcFirstLastPara="1" rIns="91425" wrap="square" tIns="45700">
            <a:normAutofit/>
          </a:bodyPr>
          <a:lstStyle>
            <a:lvl1pPr indent="-361950" lvl="0" marL="457200" rtl="0" algn="l">
              <a:lnSpc>
                <a:spcPct val="115000"/>
              </a:lnSpc>
              <a:spcBef>
                <a:spcPts val="1200"/>
              </a:spcBef>
              <a:spcAft>
                <a:spcPts val="0"/>
              </a:spcAft>
              <a:buClr>
                <a:srgbClr val="616161"/>
              </a:buClr>
              <a:buSzPts val="2100"/>
              <a:buChar char="▪"/>
              <a:defRPr sz="2100">
                <a:solidFill>
                  <a:srgbClr val="616161"/>
                </a:solidFill>
              </a:defRPr>
            </a:lvl1pPr>
            <a:lvl2pPr indent="-325755" lvl="1" marL="914400" rtl="0" algn="l">
              <a:lnSpc>
                <a:spcPct val="115000"/>
              </a:lnSpc>
              <a:spcBef>
                <a:spcPts val="2100"/>
              </a:spcBef>
              <a:spcAft>
                <a:spcPts val="0"/>
              </a:spcAft>
              <a:buClr>
                <a:srgbClr val="616161"/>
              </a:buClr>
              <a:buSzPts val="1530"/>
              <a:buChar char="▪"/>
              <a:defRPr sz="1900">
                <a:solidFill>
                  <a:srgbClr val="616161"/>
                </a:solidFill>
              </a:defRPr>
            </a:lvl2pPr>
            <a:lvl3pPr indent="-314960" lvl="2" marL="1371600" rtl="0" algn="l">
              <a:lnSpc>
                <a:spcPct val="115000"/>
              </a:lnSpc>
              <a:spcBef>
                <a:spcPts val="2100"/>
              </a:spcBef>
              <a:spcAft>
                <a:spcPts val="0"/>
              </a:spcAft>
              <a:buClr>
                <a:srgbClr val="616161"/>
              </a:buClr>
              <a:buSzPts val="1360"/>
              <a:buChar char="▪"/>
              <a:defRPr sz="1900">
                <a:solidFill>
                  <a:srgbClr val="616161"/>
                </a:solidFill>
              </a:defRPr>
            </a:lvl3pPr>
            <a:lvl4pPr indent="-314960" lvl="3" marL="1828800" rtl="0" algn="l">
              <a:lnSpc>
                <a:spcPct val="115000"/>
              </a:lnSpc>
              <a:spcBef>
                <a:spcPts val="2100"/>
              </a:spcBef>
              <a:spcAft>
                <a:spcPts val="0"/>
              </a:spcAft>
              <a:buClr>
                <a:srgbClr val="616161"/>
              </a:buClr>
              <a:buSzPts val="1360"/>
              <a:buChar char="▪"/>
              <a:defRPr sz="1900">
                <a:solidFill>
                  <a:srgbClr val="616161"/>
                </a:solidFill>
              </a:defRPr>
            </a:lvl4pPr>
            <a:lvl5pPr indent="-314960" lvl="4" marL="2286000" rtl="0" algn="l">
              <a:lnSpc>
                <a:spcPct val="115000"/>
              </a:lnSpc>
              <a:spcBef>
                <a:spcPts val="2100"/>
              </a:spcBef>
              <a:spcAft>
                <a:spcPts val="0"/>
              </a:spcAft>
              <a:buClr>
                <a:srgbClr val="616161"/>
              </a:buClr>
              <a:buSzPts val="1360"/>
              <a:buChar char="▪"/>
              <a:defRPr sz="1900">
                <a:solidFill>
                  <a:srgbClr val="616161"/>
                </a:solidFill>
              </a:defRPr>
            </a:lvl5pPr>
            <a:lvl6pPr indent="-314960" lvl="5" marL="2743200" rtl="0" algn="l">
              <a:lnSpc>
                <a:spcPct val="115000"/>
              </a:lnSpc>
              <a:spcBef>
                <a:spcPts val="2100"/>
              </a:spcBef>
              <a:spcAft>
                <a:spcPts val="0"/>
              </a:spcAft>
              <a:buClr>
                <a:srgbClr val="616161"/>
              </a:buClr>
              <a:buSzPts val="1360"/>
              <a:buChar char="▪"/>
              <a:defRPr sz="1900">
                <a:solidFill>
                  <a:srgbClr val="616161"/>
                </a:solidFill>
              </a:defRPr>
            </a:lvl6pPr>
            <a:lvl7pPr indent="-314960" lvl="6" marL="3200400" rtl="0" algn="l">
              <a:lnSpc>
                <a:spcPct val="115000"/>
              </a:lnSpc>
              <a:spcBef>
                <a:spcPts val="2100"/>
              </a:spcBef>
              <a:spcAft>
                <a:spcPts val="0"/>
              </a:spcAft>
              <a:buClr>
                <a:srgbClr val="616161"/>
              </a:buClr>
              <a:buSzPts val="1360"/>
              <a:buChar char="▪"/>
              <a:defRPr sz="1900">
                <a:solidFill>
                  <a:srgbClr val="616161"/>
                </a:solidFill>
              </a:defRPr>
            </a:lvl7pPr>
            <a:lvl8pPr indent="-314959" lvl="7" marL="3657600" rtl="0" algn="l">
              <a:lnSpc>
                <a:spcPct val="115000"/>
              </a:lnSpc>
              <a:spcBef>
                <a:spcPts val="2100"/>
              </a:spcBef>
              <a:spcAft>
                <a:spcPts val="0"/>
              </a:spcAft>
              <a:buClr>
                <a:srgbClr val="616161"/>
              </a:buClr>
              <a:buSzPts val="1360"/>
              <a:buChar char="▪"/>
              <a:defRPr sz="1900">
                <a:solidFill>
                  <a:srgbClr val="616161"/>
                </a:solidFill>
              </a:defRPr>
            </a:lvl8pPr>
            <a:lvl9pPr indent="-314959" lvl="8" marL="4114800" rtl="0" algn="l">
              <a:lnSpc>
                <a:spcPct val="115000"/>
              </a:lnSpc>
              <a:spcBef>
                <a:spcPts val="2100"/>
              </a:spcBef>
              <a:spcAft>
                <a:spcPts val="2100"/>
              </a:spcAft>
              <a:buClr>
                <a:srgbClr val="616161"/>
              </a:buClr>
              <a:buSzPts val="1360"/>
              <a:buChar char="▪"/>
              <a:defRPr sz="1900">
                <a:solidFill>
                  <a:srgbClr val="61616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e colonne">
  <p:cSld name="Une colonne">
    <p:spTree>
      <p:nvGrpSpPr>
        <p:cNvPr id="40" name="Shape 40"/>
        <p:cNvGrpSpPr/>
        <p:nvPr/>
      </p:nvGrpSpPr>
      <p:grpSpPr>
        <a:xfrm>
          <a:off x="0" y="0"/>
          <a:ext cx="0" cy="0"/>
          <a:chOff x="0" y="0"/>
          <a:chExt cx="0" cy="0"/>
        </a:xfrm>
      </p:grpSpPr>
      <p:sp>
        <p:nvSpPr>
          <p:cNvPr id="41" name="Google Shape;41;p4"/>
          <p:cNvSpPr txBox="1"/>
          <p:nvPr>
            <p:ph type="title"/>
          </p:nvPr>
        </p:nvSpPr>
        <p:spPr>
          <a:xfrm>
            <a:off x="653244" y="-36181"/>
            <a:ext cx="11043840" cy="143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9CDD"/>
              </a:buClr>
              <a:buSzPts val="5400"/>
              <a:buFont typeface="Rockwell"/>
              <a:buNone/>
              <a:defRPr>
                <a:solidFill>
                  <a:srgbClr val="009CD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
          <p:cNvSpPr txBox="1"/>
          <p:nvPr>
            <p:ph idx="1" type="body"/>
          </p:nvPr>
        </p:nvSpPr>
        <p:spPr>
          <a:xfrm>
            <a:off x="623393" y="2204864"/>
            <a:ext cx="11039607" cy="4320480"/>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SzPts val="1700"/>
              <a:buChar char="▪"/>
              <a:defRPr/>
            </a:lvl1pPr>
            <a:lvl2pPr indent="-325755" lvl="1" marL="914400" algn="l">
              <a:lnSpc>
                <a:spcPct val="144444"/>
              </a:lnSpc>
              <a:spcBef>
                <a:spcPts val="400"/>
              </a:spcBef>
              <a:spcAft>
                <a:spcPts val="0"/>
              </a:spcAft>
              <a:buClr>
                <a:srgbClr val="FEA022"/>
              </a:buClr>
              <a:buSzPts val="1530"/>
              <a:buFont typeface="Noto Sans Symbols"/>
              <a:buChar char="❑"/>
              <a:defRPr/>
            </a:lvl2pPr>
            <a:lvl3pPr indent="-314960" lvl="2" marL="1371600" algn="l">
              <a:lnSpc>
                <a:spcPct val="162500"/>
              </a:lnSpc>
              <a:spcBef>
                <a:spcPts val="400"/>
              </a:spcBef>
              <a:spcAft>
                <a:spcPts val="0"/>
              </a:spcAft>
              <a:buClr>
                <a:srgbClr val="FEA022"/>
              </a:buClr>
              <a:buSzPts val="1360"/>
              <a:buFont typeface="Noto Sans Symbols"/>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3" name="Shape 43"/>
        <p:cNvGrpSpPr/>
        <p:nvPr/>
      </p:nvGrpSpPr>
      <p:grpSpPr>
        <a:xfrm>
          <a:off x="0" y="0"/>
          <a:ext cx="0" cy="0"/>
          <a:chOff x="0" y="0"/>
          <a:chExt cx="0" cy="0"/>
        </a:xfrm>
      </p:grpSpPr>
      <p:sp>
        <p:nvSpPr>
          <p:cNvPr id="44" name="Google Shape;44;p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46" name="Google Shape;46;p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spTree>
      <p:nvGrpSpPr>
        <p:cNvPr id="49" name="Shape 49"/>
        <p:cNvGrpSpPr/>
        <p:nvPr/>
      </p:nvGrpSpPr>
      <p:grpSpPr>
        <a:xfrm>
          <a:off x="0" y="0"/>
          <a:ext cx="0" cy="0"/>
          <a:chOff x="0" y="0"/>
          <a:chExt cx="0" cy="0"/>
        </a:xfrm>
      </p:grpSpPr>
      <p:sp>
        <p:nvSpPr>
          <p:cNvPr id="50" name="Google Shape;50;p6"/>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53" name="Google Shape;53;p6"/>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55" name="Google Shape;55;p6"/>
          <p:cNvGrpSpPr/>
          <p:nvPr/>
        </p:nvGrpSpPr>
        <p:grpSpPr>
          <a:xfrm>
            <a:off x="897399" y="2325848"/>
            <a:ext cx="1080904" cy="1080902"/>
            <a:chOff x="9685338" y="4460675"/>
            <a:chExt cx="1080904" cy="1080902"/>
          </a:xfrm>
        </p:grpSpPr>
        <p:sp>
          <p:nvSpPr>
            <p:cNvPr id="56" name="Google Shape;56;p6"/>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6"/>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9" name="Shape 59"/>
        <p:cNvGrpSpPr/>
        <p:nvPr/>
      </p:nvGrpSpPr>
      <p:grpSpPr>
        <a:xfrm>
          <a:off x="0" y="0"/>
          <a:ext cx="0" cy="0"/>
          <a:chOff x="0" y="0"/>
          <a:chExt cx="0" cy="0"/>
        </a:xfrm>
      </p:grpSpPr>
      <p:sp>
        <p:nvSpPr>
          <p:cNvPr id="60" name="Google Shape;60;p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2" name="Google Shape;62;p7"/>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3" name="Google Shape;63;p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66" name="Shape 66"/>
        <p:cNvGrpSpPr/>
        <p:nvPr/>
      </p:nvGrpSpPr>
      <p:grpSpPr>
        <a:xfrm>
          <a:off x="0" y="0"/>
          <a:ext cx="0" cy="0"/>
          <a:chOff x="0" y="0"/>
          <a:chExt cx="0" cy="0"/>
        </a:xfrm>
      </p:grpSpPr>
      <p:sp>
        <p:nvSpPr>
          <p:cNvPr id="67" name="Google Shape;67;p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8"/>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69" name="Google Shape;69;p8"/>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0" name="Google Shape;70;p8"/>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71" name="Google Shape;71;p8"/>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2" name="Google Shape;72;p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75" name="Shape 75"/>
        <p:cNvGrpSpPr/>
        <p:nvPr/>
      </p:nvGrpSpPr>
      <p:grpSpPr>
        <a:xfrm>
          <a:off x="0" y="0"/>
          <a:ext cx="0" cy="0"/>
          <a:chOff x="0" y="0"/>
          <a:chExt cx="0" cy="0"/>
        </a:xfrm>
      </p:grpSpPr>
      <p:sp>
        <p:nvSpPr>
          <p:cNvPr id="76" name="Google Shape;76;p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80" name="Shape 80"/>
        <p:cNvGrpSpPr/>
        <p:nvPr/>
      </p:nvGrpSpPr>
      <p:grpSpPr>
        <a:xfrm>
          <a:off x="0" y="0"/>
          <a:ext cx="0" cy="0"/>
          <a:chOff x="0" y="0"/>
          <a:chExt cx="0" cy="0"/>
        </a:xfrm>
      </p:grpSpPr>
      <p:sp>
        <p:nvSpPr>
          <p:cNvPr id="81" name="Google Shape;81;p1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3.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3.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1"/>
          <p:cNvGrpSpPr/>
          <p:nvPr/>
        </p:nvGrpSpPr>
        <p:grpSpPr>
          <a:xfrm>
            <a:off x="11401725" y="6229681"/>
            <a:ext cx="457200" cy="457200"/>
            <a:chOff x="11361456" y="6195813"/>
            <a:chExt cx="548640" cy="548640"/>
          </a:xfrm>
        </p:grpSpPr>
        <p:sp>
          <p:nvSpPr>
            <p:cNvPr id="15" name="Google Shape;15;p1"/>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5"/>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3" name="Google Shape;113;p15"/>
          <p:cNvSpPr txBox="1"/>
          <p:nvPr>
            <p:ph idx="1" type="body"/>
          </p:nvPr>
        </p:nvSpPr>
        <p:spPr>
          <a:xfrm>
            <a:off x="1069848" y="2121408"/>
            <a:ext cx="10058400" cy="4050900"/>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14" name="Google Shape;114;p15"/>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5" name="Google Shape;115;p15"/>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16" name="Google Shape;116;p15"/>
          <p:cNvGrpSpPr/>
          <p:nvPr/>
        </p:nvGrpSpPr>
        <p:grpSpPr>
          <a:xfrm>
            <a:off x="11401346" y="6229474"/>
            <a:ext cx="457232" cy="457232"/>
            <a:chOff x="11361456" y="6195813"/>
            <a:chExt cx="548700" cy="548700"/>
          </a:xfrm>
        </p:grpSpPr>
        <p:sp>
          <p:nvSpPr>
            <p:cNvPr id="117" name="Google Shape;117;p15"/>
            <p:cNvSpPr/>
            <p:nvPr/>
          </p:nvSpPr>
          <p:spPr>
            <a:xfrm>
              <a:off x="11361456" y="6195813"/>
              <a:ext cx="548700" cy="548700"/>
            </a:xfrm>
            <a:prstGeom prst="ellipse">
              <a:avLst/>
            </a:prstGeom>
            <a:blipFill rotWithShape="1">
              <a:blip r:embed="rId1">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5"/>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hyperlink" Target="https://www.google.com/url?q=https://youtu.be/mB1ufMgEw6Q&amp;sa=D&amp;source=editors&amp;ust=1669904653751261&amp;usg=AOvVaw2tg5m_WgrO4PADlkEc3It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hyperlink" Target="https://www.les-crises.fr/images/1000-taux-defauts/0940-taux-souverains/01-meteo-des-taux-souverains-1.jpg" TargetMode="Externa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hyperlink" Target="https://docs.google.com/document/d/1osDX2oA44b00Hvj-VpMREXST2yTwS95VtubQMK-YeQk/edit#bookmark=id.nuck8yfcnzi0" TargetMode="External"/><Relationship Id="rId4" Type="http://schemas.openxmlformats.org/officeDocument/2006/relationships/hyperlink" Target="https://docs.google.com/document/d/1osDX2oA44b00Hvj-VpMREXST2yTwS95VtubQMK-YeQk/edit#bookmark=id.nuck8yfcnzi0" TargetMode="External"/><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image" Target="../media/image3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hyperlink" Target="https://www.lafinancepourtous.com/decryptages/vie-economique/politiques-economiques/comptes-publics/les-comptes-de-la-securite-sociale/" TargetMode="External"/><Relationship Id="rId4" Type="http://schemas.openxmlformats.org/officeDocument/2006/relationships/hyperlink" Target="https://www.lafinancepourtous.com/decryptages/vie-economique/politiques-economiques/comptes-publics/les-comptes-des-collectivites-local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30.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2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 Id="rId3"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5.xml"/><Relationship Id="rId3" Type="http://schemas.openxmlformats.org/officeDocument/2006/relationships/hyperlink" Target="https://docs.google.com/document/d/1osDX2oA44b00Hvj-VpMREXST2yTwS95VtubQMK-YeQk/edit#bookmark=id.epsbmdx8qphm" TargetMode="Externa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ctrTitle"/>
          </p:nvPr>
        </p:nvSpPr>
        <p:spPr>
          <a:xfrm>
            <a:off x="1051560" y="1432223"/>
            <a:ext cx="9966900" cy="303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5400"/>
              <a:buFont typeface="Rockwell"/>
              <a:buNone/>
            </a:pPr>
            <a:r>
              <a:rPr lang="fr-FR" sz="5400">
                <a:solidFill>
                  <a:schemeClr val="dk1"/>
                </a:solidFill>
              </a:rPr>
              <a:t>CHAPITRE 5 – </a:t>
            </a:r>
            <a:endParaRPr sz="5400">
              <a:solidFill>
                <a:schemeClr val="dk1"/>
              </a:solidFill>
            </a:endParaRPr>
          </a:p>
          <a:p>
            <a:pPr indent="0" lvl="0" marL="0" rtl="0" algn="l">
              <a:spcBef>
                <a:spcPts val="0"/>
              </a:spcBef>
              <a:spcAft>
                <a:spcPts val="0"/>
              </a:spcAft>
              <a:buClr>
                <a:schemeClr val="dk1"/>
              </a:buClr>
              <a:buSzPts val="5400"/>
              <a:buFont typeface="Rockwell"/>
              <a:buNone/>
            </a:pPr>
            <a:r>
              <a:rPr lang="fr-FR" sz="5400">
                <a:solidFill>
                  <a:schemeClr val="dk1"/>
                </a:solidFill>
              </a:rPr>
              <a:t>LES INTERVENTIONS ECONOMIQUES DE L’ETAT</a:t>
            </a:r>
            <a:endParaRPr sz="6600"/>
          </a:p>
        </p:txBody>
      </p:sp>
      <p:sp>
        <p:nvSpPr>
          <p:cNvPr id="223" name="Google Shape;223;p30"/>
          <p:cNvSpPr txBox="1"/>
          <p:nvPr>
            <p:ph idx="1" type="subTitle"/>
          </p:nvPr>
        </p:nvSpPr>
        <p:spPr>
          <a:xfrm>
            <a:off x="894945" y="4577170"/>
            <a:ext cx="8842500" cy="1069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70"/>
              <a:buFont typeface="Arial"/>
              <a:buNone/>
            </a:pPr>
            <a:r>
              <a:rPr b="1" lang="fr-FR">
                <a:latin typeface="Montserrat"/>
                <a:ea typeface="Montserrat"/>
                <a:cs typeface="Montserrat"/>
                <a:sym typeface="Montserrat"/>
              </a:rPr>
              <a:t>Comprendre le rôle de l’Etat dans l’économie</a:t>
            </a:r>
            <a:endParaRPr b="1">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ph type="title"/>
          </p:nvPr>
        </p:nvSpPr>
        <p:spPr>
          <a:xfrm>
            <a:off x="529302" y="371175"/>
            <a:ext cx="10654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déficit des comptes publics</a:t>
            </a:r>
            <a:endParaRPr b="1" sz="3200">
              <a:solidFill>
                <a:srgbClr val="002060"/>
              </a:solidFill>
            </a:endParaRPr>
          </a:p>
        </p:txBody>
      </p:sp>
      <p:cxnSp>
        <p:nvCxnSpPr>
          <p:cNvPr id="293" name="Google Shape;293;p3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94" name="Google Shape;294;p39"/>
          <p:cNvSpPr txBox="1"/>
          <p:nvPr/>
        </p:nvSpPr>
        <p:spPr>
          <a:xfrm>
            <a:off x="412500" y="1401050"/>
            <a:ext cx="11367000" cy="17625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200"/>
              </a:spcBef>
              <a:spcAft>
                <a:spcPts val="0"/>
              </a:spcAft>
              <a:buNone/>
            </a:pPr>
            <a:r>
              <a:rPr b="1" lang="fr-FR" sz="1500">
                <a:solidFill>
                  <a:schemeClr val="dk1"/>
                </a:solidFill>
                <a:latin typeface="Open Sans"/>
                <a:ea typeface="Open Sans"/>
                <a:cs typeface="Open Sans"/>
                <a:sym typeface="Open Sans"/>
              </a:rPr>
              <a:t>Un déficit de 6,5% du PIB en 2021 pour l’ensemble des administrations publiques, soit 160,9 milliards d’euro</a:t>
            </a:r>
            <a:endParaRPr b="1" sz="1500">
              <a:solidFill>
                <a:schemeClr val="dk1"/>
              </a:solidFill>
              <a:latin typeface="Open Sans"/>
              <a:ea typeface="Open Sans"/>
              <a:cs typeface="Open Sans"/>
              <a:sym typeface="Open Sans"/>
            </a:endParaRPr>
          </a:p>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On parle de déficit quand dépenses &gt; recettes. Ce déficit peut concerner le solde budgétaire primaire ou le solde budgétaire (intégrant les intérêts de la dette). Dans le traité de Maastricht, le déficit public ne doit pas dépasser 3% du PIB.</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1200"/>
              </a:spcAft>
              <a:buNone/>
            </a:pPr>
            <a:r>
              <a:t/>
            </a:r>
            <a:endParaRPr sz="1500">
              <a:solidFill>
                <a:schemeClr val="dk1"/>
              </a:solidFill>
              <a:latin typeface="Open Sans"/>
              <a:ea typeface="Open Sans"/>
              <a:cs typeface="Open Sans"/>
              <a:sym typeface="Open Sans"/>
            </a:endParaRPr>
          </a:p>
        </p:txBody>
      </p:sp>
      <p:pic>
        <p:nvPicPr>
          <p:cNvPr id="295" name="Google Shape;295;p39"/>
          <p:cNvPicPr preferRelativeResize="0"/>
          <p:nvPr/>
        </p:nvPicPr>
        <p:blipFill>
          <a:blip r:embed="rId3">
            <a:alphaModFix/>
          </a:blip>
          <a:stretch>
            <a:fillRect/>
          </a:stretch>
        </p:blipFill>
        <p:spPr>
          <a:xfrm>
            <a:off x="4608425" y="2639250"/>
            <a:ext cx="5943600" cy="3848100"/>
          </a:xfrm>
          <a:prstGeom prst="rect">
            <a:avLst/>
          </a:prstGeom>
          <a:noFill/>
          <a:ln>
            <a:noFill/>
          </a:ln>
        </p:spPr>
      </p:pic>
      <p:sp>
        <p:nvSpPr>
          <p:cNvPr id="296" name="Google Shape;296;p39"/>
          <p:cNvSpPr txBox="1"/>
          <p:nvPr/>
        </p:nvSpPr>
        <p:spPr>
          <a:xfrm>
            <a:off x="4475075" y="6487350"/>
            <a:ext cx="6827100" cy="3849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fr-FR" sz="1300">
                <a:solidFill>
                  <a:schemeClr val="dk1"/>
                </a:solidFill>
                <a:latin typeface="Open Sans"/>
                <a:ea typeface="Open Sans"/>
                <a:cs typeface="Open Sans"/>
                <a:sym typeface="Open Sans"/>
              </a:rPr>
              <a:t>Solde budgétaire = solde budgétaire primaire - intérêts de la dette</a:t>
            </a:r>
            <a:endParaRPr sz="1300">
              <a:solidFill>
                <a:schemeClr val="dk1"/>
              </a:solidFill>
              <a:latin typeface="Open Sans"/>
              <a:ea typeface="Open Sans"/>
              <a:cs typeface="Open Sans"/>
              <a:sym typeface="Open Sans"/>
            </a:endParaRPr>
          </a:p>
        </p:txBody>
      </p:sp>
      <p:sp>
        <p:nvSpPr>
          <p:cNvPr id="297" name="Google Shape;297;p39"/>
          <p:cNvSpPr txBox="1"/>
          <p:nvPr/>
        </p:nvSpPr>
        <p:spPr>
          <a:xfrm>
            <a:off x="529300" y="2993250"/>
            <a:ext cx="3592200" cy="3494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200"/>
              </a:spcBef>
              <a:spcAft>
                <a:spcPts val="0"/>
              </a:spcAft>
              <a:buNone/>
            </a:pPr>
            <a:r>
              <a:rPr b="1" lang="fr-FR" sz="1500">
                <a:solidFill>
                  <a:schemeClr val="dk1"/>
                </a:solidFill>
                <a:latin typeface="Open Sans"/>
                <a:ea typeface="Open Sans"/>
                <a:cs typeface="Open Sans"/>
                <a:sym typeface="Open Sans"/>
              </a:rPr>
              <a:t>Une dégradation continue des comptes publics</a:t>
            </a:r>
            <a:r>
              <a:rPr lang="fr-FR" sz="1500">
                <a:solidFill>
                  <a:schemeClr val="dk1"/>
                </a:solidFill>
                <a:latin typeface="Open Sans"/>
                <a:ea typeface="Open Sans"/>
                <a:cs typeface="Open Sans"/>
                <a:sym typeface="Open Sans"/>
              </a:rPr>
              <a:t> depuis les années 1960 avec des déficits récurrents depuis 1975.</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Raisons : </a:t>
            </a:r>
            <a:endParaRPr sz="1500">
              <a:solidFill>
                <a:schemeClr val="dk1"/>
              </a:solidFill>
              <a:latin typeface="Open Sans"/>
              <a:ea typeface="Open Sans"/>
              <a:cs typeface="Open Sans"/>
              <a:sym typeface="Open Sans"/>
            </a:endParaRPr>
          </a:p>
          <a:p>
            <a:pPr indent="-323850" lvl="0" marL="457200" rtl="0" algn="just">
              <a:lnSpc>
                <a:spcPct val="150000"/>
              </a:lnSpc>
              <a:spcBef>
                <a:spcPts val="120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crise économique </a:t>
            </a:r>
            <a:endParaRPr sz="1500">
              <a:solidFill>
                <a:schemeClr val="dk1"/>
              </a:solidFill>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vieillissement démographique </a:t>
            </a:r>
            <a:endParaRPr sz="1500">
              <a:solidFill>
                <a:schemeClr val="dk1"/>
              </a:solidFill>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plus récemment la crise sanitaire liée au Covid19</a:t>
            </a:r>
            <a:endParaRPr sz="15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0"/>
          <p:cNvSpPr txBox="1"/>
          <p:nvPr>
            <p:ph type="title"/>
          </p:nvPr>
        </p:nvSpPr>
        <p:spPr>
          <a:xfrm>
            <a:off x="529302" y="371175"/>
            <a:ext cx="10654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dette publique </a:t>
            </a:r>
            <a:endParaRPr b="1" sz="3200">
              <a:solidFill>
                <a:srgbClr val="002060"/>
              </a:solidFill>
            </a:endParaRPr>
          </a:p>
        </p:txBody>
      </p:sp>
      <p:cxnSp>
        <p:nvCxnSpPr>
          <p:cNvPr id="303" name="Google Shape;303;p40"/>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04" name="Google Shape;304;p40"/>
          <p:cNvSpPr txBox="1"/>
          <p:nvPr/>
        </p:nvSpPr>
        <p:spPr>
          <a:xfrm>
            <a:off x="442950" y="1534150"/>
            <a:ext cx="11367000" cy="11082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Clr>
                <a:schemeClr val="dk1"/>
              </a:buClr>
              <a:buSzPts val="1100"/>
              <a:buFont typeface="Arial"/>
              <a:buNone/>
            </a:pPr>
            <a:r>
              <a:rPr b="1" lang="fr-FR" sz="1500">
                <a:solidFill>
                  <a:schemeClr val="dk1"/>
                </a:solidFill>
                <a:latin typeface="Open Sans"/>
                <a:ea typeface="Open Sans"/>
                <a:cs typeface="Open Sans"/>
                <a:sym typeface="Open Sans"/>
              </a:rPr>
              <a:t>Une dette publique de 112,5% du PIB en 2021</a:t>
            </a:r>
            <a:endParaRPr b="1" sz="1500">
              <a:solidFill>
                <a:schemeClr val="dk1"/>
              </a:solidFill>
              <a:latin typeface="Open Sans"/>
              <a:ea typeface="Open Sans"/>
              <a:cs typeface="Open Sans"/>
              <a:sym typeface="Open Sans"/>
            </a:endParaRPr>
          </a:p>
          <a:p>
            <a:pPr indent="0" lvl="0" marL="0" rtl="0" algn="just">
              <a:lnSpc>
                <a:spcPct val="150000"/>
              </a:lnSpc>
              <a:spcBef>
                <a:spcPts val="0"/>
              </a:spcBef>
              <a:spcAft>
                <a:spcPts val="1200"/>
              </a:spcAft>
              <a:buClr>
                <a:schemeClr val="dk1"/>
              </a:buClr>
              <a:buSzPts val="1100"/>
              <a:buFont typeface="Arial"/>
              <a:buNone/>
            </a:pPr>
            <a:r>
              <a:rPr lang="fr-FR" sz="1500">
                <a:solidFill>
                  <a:schemeClr val="dk1"/>
                </a:solidFill>
                <a:latin typeface="Open Sans"/>
                <a:ea typeface="Open Sans"/>
                <a:cs typeface="Open Sans"/>
                <a:sym typeface="Open Sans"/>
              </a:rPr>
              <a:t>Un Etat s’endette pour financer son déficit. La dette au sens du traité de Maastricht était de 2 813 Md€, soit 112,5 % du PIB, fin 2021. Dans les accords de Maastricht, elle ne doit pas dépasser 60% du PIB.</a:t>
            </a:r>
            <a:endParaRPr sz="1500">
              <a:solidFill>
                <a:schemeClr val="dk1"/>
              </a:solidFill>
              <a:latin typeface="Open Sans"/>
              <a:ea typeface="Open Sans"/>
              <a:cs typeface="Open Sans"/>
              <a:sym typeface="Open Sans"/>
            </a:endParaRPr>
          </a:p>
        </p:txBody>
      </p:sp>
      <p:pic>
        <p:nvPicPr>
          <p:cNvPr id="305" name="Google Shape;305;p40"/>
          <p:cNvPicPr preferRelativeResize="0"/>
          <p:nvPr/>
        </p:nvPicPr>
        <p:blipFill>
          <a:blip r:embed="rId3">
            <a:alphaModFix/>
          </a:blip>
          <a:stretch>
            <a:fillRect/>
          </a:stretch>
        </p:blipFill>
        <p:spPr>
          <a:xfrm>
            <a:off x="6338350" y="2713656"/>
            <a:ext cx="5339100" cy="3427194"/>
          </a:xfrm>
          <a:prstGeom prst="rect">
            <a:avLst/>
          </a:prstGeom>
          <a:noFill/>
          <a:ln>
            <a:noFill/>
          </a:ln>
        </p:spPr>
      </p:pic>
      <p:sp>
        <p:nvSpPr>
          <p:cNvPr id="306" name="Google Shape;306;p40"/>
          <p:cNvSpPr txBox="1"/>
          <p:nvPr/>
        </p:nvSpPr>
        <p:spPr>
          <a:xfrm>
            <a:off x="529300" y="2993250"/>
            <a:ext cx="5339100" cy="3648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La France est au-dessus de la moyenne européenne (zone euro et UE à 27) :</a:t>
            </a:r>
            <a:endParaRPr sz="1500">
              <a:solidFill>
                <a:schemeClr val="dk1"/>
              </a:solidFill>
              <a:latin typeface="Open Sans"/>
              <a:ea typeface="Open Sans"/>
              <a:cs typeface="Open Sans"/>
              <a:sym typeface="Open Sans"/>
            </a:endParaRPr>
          </a:p>
          <a:p>
            <a:pPr indent="-323850" lvl="0" marL="457200" rtl="0" algn="just">
              <a:lnSpc>
                <a:spcPct val="150000"/>
              </a:lnSpc>
              <a:spcBef>
                <a:spcPts val="120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Les pays du “Sud” ont traditionnellement des endettements plus élevés.</a:t>
            </a:r>
            <a:endParaRPr sz="1500">
              <a:solidFill>
                <a:schemeClr val="dk1"/>
              </a:solidFill>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Les pays du “Nord” ont traditionnellement des endettements plus faibles.</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La crise du COVID a fait exploser l’endettement public dans l’ensemble des économies européennes (cf. déficits)</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1200"/>
              </a:spcAft>
              <a:buNone/>
            </a:pPr>
            <a:r>
              <a:rPr lang="fr-FR" sz="1500">
                <a:solidFill>
                  <a:schemeClr val="dk1"/>
                </a:solidFill>
                <a:latin typeface="Open Sans"/>
                <a:ea typeface="Open Sans"/>
                <a:cs typeface="Open Sans"/>
                <a:sym typeface="Open Sans"/>
              </a:rPr>
              <a:t>Voir </a:t>
            </a:r>
            <a:r>
              <a:rPr lang="fr-FR" sz="1500" u="sng">
                <a:solidFill>
                  <a:schemeClr val="hlink"/>
                </a:solidFill>
                <a:latin typeface="Open Sans"/>
                <a:ea typeface="Open Sans"/>
                <a:cs typeface="Open Sans"/>
                <a:sym typeface="Open Sans"/>
                <a:hlinkClick r:id="rId4"/>
              </a:rPr>
              <a:t>vidéo de la Banque de France </a:t>
            </a:r>
            <a:endParaRPr sz="15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1"/>
          <p:cNvSpPr txBox="1"/>
          <p:nvPr>
            <p:ph type="title"/>
          </p:nvPr>
        </p:nvSpPr>
        <p:spPr>
          <a:xfrm>
            <a:off x="529302" y="371175"/>
            <a:ext cx="10654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dette publique </a:t>
            </a:r>
            <a:endParaRPr b="1" sz="3200">
              <a:solidFill>
                <a:srgbClr val="002060"/>
              </a:solidFill>
            </a:endParaRPr>
          </a:p>
        </p:txBody>
      </p:sp>
      <p:cxnSp>
        <p:nvCxnSpPr>
          <p:cNvPr id="312" name="Google Shape;312;p41"/>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13" name="Google Shape;313;p41"/>
          <p:cNvSpPr txBox="1"/>
          <p:nvPr/>
        </p:nvSpPr>
        <p:spPr>
          <a:xfrm>
            <a:off x="442950" y="1534150"/>
            <a:ext cx="5055900" cy="44253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fr-FR" sz="1900">
                <a:solidFill>
                  <a:schemeClr val="dk1"/>
                </a:solidFill>
                <a:latin typeface="Open Sans"/>
                <a:ea typeface="Open Sans"/>
                <a:cs typeface="Open Sans"/>
                <a:sym typeface="Open Sans"/>
              </a:rPr>
              <a:t>La dynamique de la dette publique </a:t>
            </a:r>
            <a:endParaRPr b="1" sz="19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900">
                <a:solidFill>
                  <a:schemeClr val="dk1"/>
                </a:solidFill>
                <a:latin typeface="Open Sans"/>
                <a:ea typeface="Open Sans"/>
                <a:cs typeface="Open Sans"/>
                <a:sym typeface="Open Sans"/>
              </a:rPr>
              <a:t>La dynamique de la DP dépend de deux facteurs : </a:t>
            </a:r>
            <a:endParaRPr sz="1900">
              <a:solidFill>
                <a:schemeClr val="dk1"/>
              </a:solidFill>
              <a:latin typeface="Open Sans"/>
              <a:ea typeface="Open Sans"/>
              <a:cs typeface="Open Sans"/>
              <a:sym typeface="Open Sans"/>
            </a:endParaRPr>
          </a:p>
          <a:p>
            <a:pPr indent="-349250" lvl="0" marL="457200" rtl="0" algn="just">
              <a:lnSpc>
                <a:spcPct val="150000"/>
              </a:lnSpc>
              <a:spcBef>
                <a:spcPts val="0"/>
              </a:spcBef>
              <a:spcAft>
                <a:spcPts val="0"/>
              </a:spcAft>
              <a:buClr>
                <a:schemeClr val="dk1"/>
              </a:buClr>
              <a:buSzPts val="1900"/>
              <a:buFont typeface="Open Sans"/>
              <a:buChar char="-"/>
            </a:pPr>
            <a:r>
              <a:rPr lang="fr-FR" sz="1900">
                <a:solidFill>
                  <a:schemeClr val="dk1"/>
                </a:solidFill>
                <a:latin typeface="Open Sans"/>
                <a:ea typeface="Open Sans"/>
                <a:cs typeface="Open Sans"/>
                <a:sym typeface="Open Sans"/>
              </a:rPr>
              <a:t>de la dynamique du solde budgétaire primaire, lui-même fonction du taux de croissance du PIB. </a:t>
            </a:r>
            <a:endParaRPr sz="1900">
              <a:solidFill>
                <a:schemeClr val="dk1"/>
              </a:solidFill>
              <a:latin typeface="Open Sans"/>
              <a:ea typeface="Open Sans"/>
              <a:cs typeface="Open Sans"/>
              <a:sym typeface="Open Sans"/>
            </a:endParaRPr>
          </a:p>
          <a:p>
            <a:pPr indent="-349250" lvl="0" marL="457200" rtl="0" algn="just">
              <a:lnSpc>
                <a:spcPct val="150000"/>
              </a:lnSpc>
              <a:spcBef>
                <a:spcPts val="0"/>
              </a:spcBef>
              <a:spcAft>
                <a:spcPts val="0"/>
              </a:spcAft>
              <a:buClr>
                <a:schemeClr val="dk1"/>
              </a:buClr>
              <a:buSzPts val="1900"/>
              <a:buFont typeface="Open Sans"/>
              <a:buChar char="-"/>
            </a:pPr>
            <a:r>
              <a:rPr lang="fr-FR" sz="1900">
                <a:solidFill>
                  <a:schemeClr val="dk1"/>
                </a:solidFill>
                <a:latin typeface="Open Sans"/>
                <a:ea typeface="Open Sans"/>
                <a:cs typeface="Open Sans"/>
                <a:sym typeface="Open Sans"/>
              </a:rPr>
              <a:t>du taux d’intérêt sur la dette qui influence le service de la dette. </a:t>
            </a:r>
            <a:endParaRPr sz="19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900">
                <a:solidFill>
                  <a:schemeClr val="dk1"/>
                </a:solidFill>
                <a:latin typeface="Open Sans"/>
                <a:ea typeface="Open Sans"/>
                <a:cs typeface="Open Sans"/>
                <a:sym typeface="Open Sans"/>
              </a:rPr>
              <a:t>→ Quand tx d’intérêt &gt; tx de croissance, la dette s’accroît mécaniquement.</a:t>
            </a:r>
            <a:endParaRPr sz="1900">
              <a:solidFill>
                <a:schemeClr val="dk1"/>
              </a:solidFill>
              <a:latin typeface="Open Sans"/>
              <a:ea typeface="Open Sans"/>
              <a:cs typeface="Open Sans"/>
              <a:sym typeface="Open Sans"/>
            </a:endParaRPr>
          </a:p>
        </p:txBody>
      </p:sp>
      <p:pic>
        <p:nvPicPr>
          <p:cNvPr id="314" name="Google Shape;314;p41"/>
          <p:cNvPicPr preferRelativeResize="0"/>
          <p:nvPr/>
        </p:nvPicPr>
        <p:blipFill>
          <a:blip r:embed="rId3">
            <a:alphaModFix/>
          </a:blip>
          <a:stretch>
            <a:fillRect/>
          </a:stretch>
        </p:blipFill>
        <p:spPr>
          <a:xfrm>
            <a:off x="5730125" y="1743650"/>
            <a:ext cx="6380401" cy="400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514627" y="429925"/>
            <a:ext cx="10654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dette publique </a:t>
            </a:r>
            <a:endParaRPr b="1" sz="3200">
              <a:solidFill>
                <a:srgbClr val="002060"/>
              </a:solidFill>
            </a:endParaRPr>
          </a:p>
        </p:txBody>
      </p:sp>
      <p:cxnSp>
        <p:nvCxnSpPr>
          <p:cNvPr id="320" name="Google Shape;320;p4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21" name="Google Shape;321;p42"/>
          <p:cNvSpPr txBox="1"/>
          <p:nvPr/>
        </p:nvSpPr>
        <p:spPr>
          <a:xfrm>
            <a:off x="619175" y="1623350"/>
            <a:ext cx="6065700" cy="31092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fr-FR" sz="1900">
                <a:solidFill>
                  <a:schemeClr val="dk1"/>
                </a:solidFill>
                <a:latin typeface="Open Sans"/>
                <a:ea typeface="Open Sans"/>
                <a:cs typeface="Open Sans"/>
                <a:sym typeface="Open Sans"/>
              </a:rPr>
              <a:t>La dette publique est-elle trop élevée </a:t>
            </a:r>
            <a:r>
              <a:rPr b="1" lang="fr-FR" sz="1900">
                <a:solidFill>
                  <a:schemeClr val="dk1"/>
                </a:solidFill>
                <a:latin typeface="Open Sans"/>
                <a:ea typeface="Open Sans"/>
                <a:cs typeface="Open Sans"/>
                <a:sym typeface="Open Sans"/>
              </a:rPr>
              <a:t>(112,5% du PIB en 2021) ? </a:t>
            </a:r>
            <a:endParaRPr b="1" sz="19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900">
                <a:solidFill>
                  <a:schemeClr val="dk1"/>
                </a:solidFill>
                <a:latin typeface="Open Sans"/>
                <a:ea typeface="Open Sans"/>
                <a:cs typeface="Open Sans"/>
                <a:sym typeface="Open Sans"/>
              </a:rPr>
              <a:t>L’Etat un acteur économique à part :</a:t>
            </a:r>
            <a:endParaRPr sz="1900">
              <a:solidFill>
                <a:schemeClr val="dk1"/>
              </a:solidFill>
              <a:latin typeface="Open Sans"/>
              <a:ea typeface="Open Sans"/>
              <a:cs typeface="Open Sans"/>
              <a:sym typeface="Open Sans"/>
            </a:endParaRPr>
          </a:p>
          <a:p>
            <a:pPr indent="-349250" lvl="0" marL="457200" rtl="0" algn="just">
              <a:lnSpc>
                <a:spcPct val="150000"/>
              </a:lnSpc>
              <a:spcBef>
                <a:spcPts val="0"/>
              </a:spcBef>
              <a:spcAft>
                <a:spcPts val="0"/>
              </a:spcAft>
              <a:buClr>
                <a:schemeClr val="dk1"/>
              </a:buClr>
              <a:buSzPts val="1900"/>
              <a:buFont typeface="Open Sans"/>
              <a:buChar char="-"/>
            </a:pPr>
            <a:r>
              <a:rPr lang="fr-FR" sz="1900">
                <a:solidFill>
                  <a:schemeClr val="dk1"/>
                </a:solidFill>
                <a:latin typeface="Open Sans"/>
                <a:ea typeface="Open Sans"/>
                <a:cs typeface="Open Sans"/>
                <a:sym typeface="Open Sans"/>
              </a:rPr>
              <a:t>il est immortel </a:t>
            </a:r>
            <a:endParaRPr sz="1900">
              <a:solidFill>
                <a:schemeClr val="dk1"/>
              </a:solidFill>
              <a:latin typeface="Open Sans"/>
              <a:ea typeface="Open Sans"/>
              <a:cs typeface="Open Sans"/>
              <a:sym typeface="Open Sans"/>
            </a:endParaRPr>
          </a:p>
          <a:p>
            <a:pPr indent="-349250" lvl="0" marL="457200" rtl="0" algn="just">
              <a:lnSpc>
                <a:spcPct val="150000"/>
              </a:lnSpc>
              <a:spcBef>
                <a:spcPts val="0"/>
              </a:spcBef>
              <a:spcAft>
                <a:spcPts val="0"/>
              </a:spcAft>
              <a:buClr>
                <a:schemeClr val="dk1"/>
              </a:buClr>
              <a:buSzPts val="1900"/>
              <a:buFont typeface="Open Sans"/>
              <a:buChar char="-"/>
            </a:pPr>
            <a:r>
              <a:rPr lang="fr-FR" sz="1900">
                <a:solidFill>
                  <a:schemeClr val="dk1"/>
                </a:solidFill>
                <a:latin typeface="Open Sans"/>
                <a:ea typeface="Open Sans"/>
                <a:cs typeface="Open Sans"/>
                <a:sym typeface="Open Sans"/>
              </a:rPr>
              <a:t>il est en capacité de lever l’impôt et a donc très peu de probabilités de faire défaut (contre-ex : </a:t>
            </a:r>
            <a:r>
              <a:rPr lang="fr-FR" sz="1900" u="sng">
                <a:solidFill>
                  <a:schemeClr val="hlink"/>
                </a:solidFill>
                <a:latin typeface="Open Sans"/>
                <a:ea typeface="Open Sans"/>
                <a:cs typeface="Open Sans"/>
                <a:sym typeface="Open Sans"/>
                <a:hlinkClick r:id="rId3"/>
              </a:rPr>
              <a:t>Grèce</a:t>
            </a:r>
            <a:r>
              <a:rPr lang="fr-FR" sz="1900">
                <a:solidFill>
                  <a:schemeClr val="dk1"/>
                </a:solidFill>
                <a:latin typeface="Open Sans"/>
                <a:ea typeface="Open Sans"/>
                <a:cs typeface="Open Sans"/>
                <a:sym typeface="Open Sans"/>
              </a:rPr>
              <a:t>)</a:t>
            </a:r>
            <a:endParaRPr sz="1900">
              <a:solidFill>
                <a:schemeClr val="dk1"/>
              </a:solidFill>
              <a:latin typeface="Open Sans"/>
              <a:ea typeface="Open Sans"/>
              <a:cs typeface="Open Sans"/>
              <a:sym typeface="Open Sans"/>
            </a:endParaRPr>
          </a:p>
        </p:txBody>
      </p:sp>
      <p:pic>
        <p:nvPicPr>
          <p:cNvPr id="322" name="Google Shape;322;p42"/>
          <p:cNvPicPr preferRelativeResize="0"/>
          <p:nvPr/>
        </p:nvPicPr>
        <p:blipFill>
          <a:blip r:embed="rId4">
            <a:alphaModFix/>
          </a:blip>
          <a:stretch>
            <a:fillRect/>
          </a:stretch>
        </p:blipFill>
        <p:spPr>
          <a:xfrm>
            <a:off x="6851950" y="1758675"/>
            <a:ext cx="4591050" cy="3990975"/>
          </a:xfrm>
          <a:prstGeom prst="rect">
            <a:avLst/>
          </a:prstGeom>
          <a:noFill/>
          <a:ln>
            <a:noFill/>
          </a:ln>
        </p:spPr>
      </p:pic>
      <p:sp>
        <p:nvSpPr>
          <p:cNvPr id="323" name="Google Shape;323;p42"/>
          <p:cNvSpPr txBox="1"/>
          <p:nvPr/>
        </p:nvSpPr>
        <p:spPr>
          <a:xfrm>
            <a:off x="6946125" y="1160150"/>
            <a:ext cx="4922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a:t>Répartition de la dette publique française par type de détenteurs en 2017, en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3"/>
          <p:cNvSpPr txBox="1"/>
          <p:nvPr>
            <p:ph type="title"/>
          </p:nvPr>
        </p:nvSpPr>
        <p:spPr>
          <a:xfrm>
            <a:off x="514627" y="429925"/>
            <a:ext cx="10654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dette publique </a:t>
            </a:r>
            <a:endParaRPr b="1" sz="3200">
              <a:solidFill>
                <a:srgbClr val="002060"/>
              </a:solidFill>
            </a:endParaRPr>
          </a:p>
        </p:txBody>
      </p:sp>
      <p:cxnSp>
        <p:nvCxnSpPr>
          <p:cNvPr id="329" name="Google Shape;329;p4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30" name="Google Shape;330;p43"/>
          <p:cNvSpPr txBox="1"/>
          <p:nvPr/>
        </p:nvSpPr>
        <p:spPr>
          <a:xfrm>
            <a:off x="619175" y="1623350"/>
            <a:ext cx="5111100" cy="46176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fr-FR" sz="1800">
                <a:solidFill>
                  <a:schemeClr val="dk1"/>
                </a:solidFill>
                <a:latin typeface="Open Sans"/>
                <a:ea typeface="Open Sans"/>
                <a:cs typeface="Open Sans"/>
                <a:sym typeface="Open Sans"/>
              </a:rPr>
              <a:t>La dette publique représente un problème </a:t>
            </a:r>
            <a:endParaRPr b="1" sz="18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b="1" sz="18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800">
                <a:solidFill>
                  <a:schemeClr val="dk1"/>
                </a:solidFill>
                <a:latin typeface="Open Sans"/>
                <a:ea typeface="Open Sans"/>
                <a:cs typeface="Open Sans"/>
                <a:sym typeface="Open Sans"/>
              </a:rPr>
              <a:t>Si le poids des intérêts pèse sur la capacité d’action de l’Etat </a:t>
            </a:r>
            <a:endParaRPr sz="18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fr-FR" sz="1800">
                <a:solidFill>
                  <a:srgbClr val="009CDD"/>
                </a:solidFill>
                <a:latin typeface="Open Sans"/>
                <a:ea typeface="Open Sans"/>
                <a:cs typeface="Open Sans"/>
                <a:sym typeface="Open Sans"/>
              </a:rPr>
              <a:t>→ </a:t>
            </a:r>
            <a:r>
              <a:rPr lang="fr-FR" sz="1800">
                <a:solidFill>
                  <a:srgbClr val="009CDD"/>
                </a:solidFill>
                <a:latin typeface="Open Sans"/>
                <a:ea typeface="Open Sans"/>
                <a:cs typeface="Open Sans"/>
                <a:sym typeface="Open Sans"/>
              </a:rPr>
              <a:t>Est-ce le cas de la France ?</a:t>
            </a:r>
            <a:endParaRPr sz="1800">
              <a:solidFill>
                <a:srgbClr val="009CDD"/>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800">
              <a:solidFill>
                <a:srgbClr val="009CDD"/>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800">
                <a:solidFill>
                  <a:schemeClr val="dk1"/>
                </a:solidFill>
                <a:latin typeface="Open Sans"/>
                <a:ea typeface="Open Sans"/>
                <a:cs typeface="Open Sans"/>
                <a:sym typeface="Open Sans"/>
              </a:rPr>
              <a:t>Si </a:t>
            </a:r>
            <a:r>
              <a:rPr lang="fr-FR" sz="1800">
                <a:solidFill>
                  <a:schemeClr val="dk1"/>
                </a:solidFill>
                <a:latin typeface="Open Sans"/>
                <a:ea typeface="Open Sans"/>
                <a:cs typeface="Open Sans"/>
                <a:sym typeface="Open Sans"/>
              </a:rPr>
              <a:t>le déficit qu’elle finance est mal utilisé</a:t>
            </a:r>
            <a:endParaRPr sz="18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800">
              <a:solidFill>
                <a:srgbClr val="009CDD"/>
              </a:solidFill>
              <a:latin typeface="Open Sans"/>
              <a:ea typeface="Open Sans"/>
              <a:cs typeface="Open Sans"/>
              <a:sym typeface="Open Sans"/>
            </a:endParaRPr>
          </a:p>
          <a:p>
            <a:pPr indent="0" lvl="0" marL="0" rtl="0" algn="just">
              <a:lnSpc>
                <a:spcPct val="150000"/>
              </a:lnSpc>
              <a:spcBef>
                <a:spcPts val="0"/>
              </a:spcBef>
              <a:spcAft>
                <a:spcPts val="0"/>
              </a:spcAft>
              <a:buNone/>
            </a:pPr>
            <a:r>
              <a:rPr b="1" lang="fr-FR" sz="1800" u="sng">
                <a:solidFill>
                  <a:schemeClr val="hlink"/>
                </a:solidFill>
                <a:latin typeface="Open Sans"/>
                <a:ea typeface="Open Sans"/>
                <a:cs typeface="Open Sans"/>
                <a:sym typeface="Open Sans"/>
                <a:hlinkClick r:id="rId3"/>
              </a:rPr>
              <a:t>Document 1 “De l’utilité de la dette”</a:t>
            </a:r>
            <a:r>
              <a:rPr lang="fr-FR" sz="1800" u="sng">
                <a:solidFill>
                  <a:schemeClr val="hlink"/>
                </a:solidFill>
                <a:latin typeface="Open Sans"/>
                <a:ea typeface="Open Sans"/>
                <a:cs typeface="Open Sans"/>
                <a:sym typeface="Open Sans"/>
                <a:hlinkClick r:id="rId4"/>
              </a:rPr>
              <a:t> </a:t>
            </a:r>
            <a:endParaRPr sz="1800">
              <a:solidFill>
                <a:srgbClr val="009CDD"/>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800">
                <a:solidFill>
                  <a:srgbClr val="009CDD"/>
                </a:solidFill>
                <a:latin typeface="Open Sans"/>
                <a:ea typeface="Open Sans"/>
                <a:cs typeface="Open Sans"/>
                <a:sym typeface="Open Sans"/>
              </a:rPr>
              <a:t>Dans quelles</a:t>
            </a:r>
            <a:r>
              <a:rPr lang="fr-FR" sz="1800">
                <a:solidFill>
                  <a:srgbClr val="009CDD"/>
                </a:solidFill>
                <a:latin typeface="Open Sans"/>
                <a:ea typeface="Open Sans"/>
                <a:cs typeface="Open Sans"/>
                <a:sym typeface="Open Sans"/>
              </a:rPr>
              <a:t> conditions, la dette est-elle utile ? </a:t>
            </a:r>
            <a:endParaRPr sz="1800">
              <a:solidFill>
                <a:srgbClr val="009CDD"/>
              </a:solidFill>
              <a:latin typeface="Open Sans"/>
              <a:ea typeface="Open Sans"/>
              <a:cs typeface="Open Sans"/>
              <a:sym typeface="Open Sans"/>
            </a:endParaRPr>
          </a:p>
        </p:txBody>
      </p:sp>
      <p:pic>
        <p:nvPicPr>
          <p:cNvPr id="331" name="Google Shape;331;p43"/>
          <p:cNvPicPr preferRelativeResize="0"/>
          <p:nvPr/>
        </p:nvPicPr>
        <p:blipFill>
          <a:blip r:embed="rId5">
            <a:alphaModFix/>
          </a:blip>
          <a:stretch>
            <a:fillRect/>
          </a:stretch>
        </p:blipFill>
        <p:spPr>
          <a:xfrm>
            <a:off x="5919175" y="1682100"/>
            <a:ext cx="6105726" cy="4036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44"/>
          <p:cNvPicPr preferRelativeResize="0"/>
          <p:nvPr/>
        </p:nvPicPr>
        <p:blipFill rotWithShape="1">
          <a:blip r:embed="rId3">
            <a:alphaModFix/>
          </a:blip>
          <a:srcRect b="14488" l="0" r="0" t="14488"/>
          <a:stretch/>
        </p:blipFill>
        <p:spPr>
          <a:xfrm>
            <a:off x="2" y="0"/>
            <a:ext cx="12192000" cy="6858001"/>
          </a:xfrm>
          <a:prstGeom prst="rect">
            <a:avLst/>
          </a:prstGeom>
          <a:noFill/>
          <a:ln>
            <a:noFill/>
          </a:ln>
        </p:spPr>
      </p:pic>
      <p:sp>
        <p:nvSpPr>
          <p:cNvPr id="338" name="Google Shape;338;p44"/>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39" name="Google Shape;339;p44"/>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1 - Les interventions de l’Etat </a:t>
            </a:r>
            <a:endParaRPr/>
          </a:p>
        </p:txBody>
      </p:sp>
      <p:sp>
        <p:nvSpPr>
          <p:cNvPr id="340" name="Google Shape;340;p44"/>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5 - Les interventions économiques de l’Etat</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5"/>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Deux visions antagonistes du rôle de l’Etat </a:t>
            </a:r>
            <a:r>
              <a:rPr b="1" lang="fr-FR" sz="3200">
                <a:solidFill>
                  <a:schemeClr val="dk2"/>
                </a:solidFill>
                <a:latin typeface="Montserrat"/>
                <a:ea typeface="Montserrat"/>
                <a:cs typeface="Montserrat"/>
                <a:sym typeface="Montserrat"/>
              </a:rPr>
              <a:t> </a:t>
            </a:r>
            <a:endParaRPr b="1" sz="3200">
              <a:solidFill>
                <a:srgbClr val="002060"/>
              </a:solidFill>
            </a:endParaRPr>
          </a:p>
        </p:txBody>
      </p:sp>
      <p:cxnSp>
        <p:nvCxnSpPr>
          <p:cNvPr id="346" name="Google Shape;346;p45"/>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47" name="Google Shape;347;p45"/>
          <p:cNvSpPr txBox="1"/>
          <p:nvPr>
            <p:ph idx="1" type="body"/>
          </p:nvPr>
        </p:nvSpPr>
        <p:spPr>
          <a:xfrm>
            <a:off x="1069788" y="1622406"/>
            <a:ext cx="4755000" cy="640200"/>
          </a:xfrm>
          <a:prstGeom prst="rect">
            <a:avLst/>
          </a:prstGeom>
          <a:solidFill>
            <a:srgbClr val="B7B7B7"/>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Font typeface="Arial"/>
              <a:buNone/>
            </a:pPr>
            <a:r>
              <a:rPr lang="fr-FR" sz="1900">
                <a:solidFill>
                  <a:schemeClr val="dk1"/>
                </a:solidFill>
                <a:latin typeface="Open Sans"/>
                <a:ea typeface="Open Sans"/>
                <a:cs typeface="Open Sans"/>
                <a:sym typeface="Open Sans"/>
              </a:rPr>
              <a:t>Un État minimaliste concentré sur ses fonctions régaliennes</a:t>
            </a:r>
            <a:endParaRPr/>
          </a:p>
        </p:txBody>
      </p:sp>
      <p:sp>
        <p:nvSpPr>
          <p:cNvPr id="348" name="Google Shape;348;p45"/>
          <p:cNvSpPr txBox="1"/>
          <p:nvPr>
            <p:ph idx="2" type="body"/>
          </p:nvPr>
        </p:nvSpPr>
        <p:spPr>
          <a:xfrm>
            <a:off x="1072835" y="2317350"/>
            <a:ext cx="4755000" cy="3291900"/>
          </a:xfrm>
          <a:prstGeom prst="rect">
            <a:avLst/>
          </a:prstGeom>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a:bodyPr>
          <a:lstStyle/>
          <a:p>
            <a:pPr indent="-285750" lvl="0" marL="285750" rtl="0" algn="just">
              <a:lnSpc>
                <a:spcPct val="100000"/>
              </a:lnSpc>
              <a:spcBef>
                <a:spcPts val="0"/>
              </a:spcBef>
              <a:spcAft>
                <a:spcPts val="0"/>
              </a:spcAft>
              <a:buClr>
                <a:srgbClr val="002060"/>
              </a:buClr>
              <a:buSzPts val="2000"/>
              <a:buFont typeface="Arial"/>
              <a:buChar char="•"/>
            </a:pPr>
            <a:r>
              <a:rPr lang="fr-FR" sz="1800">
                <a:latin typeface="Open Sans"/>
                <a:ea typeface="Open Sans"/>
                <a:cs typeface="Open Sans"/>
                <a:sym typeface="Open Sans"/>
              </a:rPr>
              <a:t>Assurer la sécurité extérieure par la diplomatie et la défense du territoire </a:t>
            </a:r>
            <a:endParaRPr sz="1800">
              <a:latin typeface="Open Sans"/>
              <a:ea typeface="Open Sans"/>
              <a:cs typeface="Open Sans"/>
              <a:sym typeface="Open Sans"/>
            </a:endParaRPr>
          </a:p>
          <a:p>
            <a:pPr indent="-158750" lvl="0" marL="285750" rtl="0" algn="just">
              <a:lnSpc>
                <a:spcPct val="100000"/>
              </a:lnSpc>
              <a:spcBef>
                <a:spcPts val="0"/>
              </a:spcBef>
              <a:spcAft>
                <a:spcPts val="0"/>
              </a:spcAft>
              <a:buClr>
                <a:schemeClr val="dk1"/>
              </a:buClr>
              <a:buSzPts val="2000"/>
              <a:buFont typeface="Arial"/>
              <a:buNone/>
            </a:pPr>
            <a:r>
              <a:t/>
            </a:r>
            <a:endParaRPr sz="1800">
              <a:latin typeface="Open Sans"/>
              <a:ea typeface="Open Sans"/>
              <a:cs typeface="Open Sans"/>
              <a:sym typeface="Open Sans"/>
            </a:endParaRPr>
          </a:p>
          <a:p>
            <a:pPr indent="-285750" lvl="0" marL="285750" rtl="0" algn="just">
              <a:lnSpc>
                <a:spcPct val="100000"/>
              </a:lnSpc>
              <a:spcBef>
                <a:spcPts val="0"/>
              </a:spcBef>
              <a:spcAft>
                <a:spcPts val="0"/>
              </a:spcAft>
              <a:buClr>
                <a:srgbClr val="002060"/>
              </a:buClr>
              <a:buSzPts val="2000"/>
              <a:buFont typeface="Arial"/>
              <a:buChar char="•"/>
            </a:pPr>
            <a:r>
              <a:rPr lang="fr-FR" sz="1800">
                <a:latin typeface="Open Sans"/>
                <a:ea typeface="Open Sans"/>
                <a:cs typeface="Open Sans"/>
                <a:sym typeface="Open Sans"/>
              </a:rPr>
              <a:t>Assurer la sécurité intérieure et le maintien de l'ordre public, avec, notamment, des forces de police </a:t>
            </a:r>
            <a:endParaRPr sz="1800">
              <a:latin typeface="Open Sans"/>
              <a:ea typeface="Open Sans"/>
              <a:cs typeface="Open Sans"/>
              <a:sym typeface="Open Sans"/>
            </a:endParaRPr>
          </a:p>
          <a:p>
            <a:pPr indent="0" lvl="0" marL="0" rtl="0" algn="just">
              <a:lnSpc>
                <a:spcPct val="100000"/>
              </a:lnSpc>
              <a:spcBef>
                <a:spcPts val="0"/>
              </a:spcBef>
              <a:spcAft>
                <a:spcPts val="0"/>
              </a:spcAft>
              <a:buClr>
                <a:schemeClr val="dk1"/>
              </a:buClr>
              <a:buSzPts val="2000"/>
              <a:buFont typeface="Arial"/>
              <a:buNone/>
            </a:pPr>
            <a:r>
              <a:t/>
            </a:r>
            <a:endParaRPr sz="1800">
              <a:latin typeface="Open Sans"/>
              <a:ea typeface="Open Sans"/>
              <a:cs typeface="Open Sans"/>
              <a:sym typeface="Open Sans"/>
            </a:endParaRPr>
          </a:p>
          <a:p>
            <a:pPr indent="-285750" lvl="0" marL="285750" rtl="0" algn="just">
              <a:lnSpc>
                <a:spcPct val="100000"/>
              </a:lnSpc>
              <a:spcBef>
                <a:spcPts val="0"/>
              </a:spcBef>
              <a:spcAft>
                <a:spcPts val="0"/>
              </a:spcAft>
              <a:buClr>
                <a:srgbClr val="002060"/>
              </a:buClr>
              <a:buSzPts val="2000"/>
              <a:buFont typeface="Arial"/>
              <a:buChar char="•"/>
            </a:pPr>
            <a:r>
              <a:rPr lang="fr-FR" sz="1800">
                <a:latin typeface="Open Sans"/>
                <a:ea typeface="Open Sans"/>
                <a:cs typeface="Open Sans"/>
                <a:sym typeface="Open Sans"/>
              </a:rPr>
              <a:t>Définir le droit et rendre la justice  </a:t>
            </a:r>
            <a:endParaRPr sz="1400"/>
          </a:p>
          <a:p>
            <a:pPr indent="0" lvl="0" marL="0" rtl="0" algn="l">
              <a:spcBef>
                <a:spcPts val="1200"/>
              </a:spcBef>
              <a:spcAft>
                <a:spcPts val="0"/>
              </a:spcAft>
              <a:buNone/>
            </a:pPr>
            <a:r>
              <a:t/>
            </a:r>
            <a:endParaRPr/>
          </a:p>
        </p:txBody>
      </p:sp>
      <p:sp>
        <p:nvSpPr>
          <p:cNvPr id="349" name="Google Shape;349;p45"/>
          <p:cNvSpPr txBox="1"/>
          <p:nvPr>
            <p:ph idx="3" type="body"/>
          </p:nvPr>
        </p:nvSpPr>
        <p:spPr>
          <a:xfrm>
            <a:off x="6367211" y="1622406"/>
            <a:ext cx="4755000" cy="6402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Font typeface="Arial"/>
              <a:buNone/>
            </a:pPr>
            <a:r>
              <a:rPr lang="fr-FR" sz="1900">
                <a:solidFill>
                  <a:schemeClr val="dk1"/>
                </a:solidFill>
                <a:latin typeface="Open Sans"/>
                <a:ea typeface="Open Sans"/>
                <a:cs typeface="Open Sans"/>
                <a:sym typeface="Open Sans"/>
              </a:rPr>
              <a:t>Un État étendu présent dans de nombreux secteurs d’activité </a:t>
            </a:r>
            <a:endParaRPr/>
          </a:p>
        </p:txBody>
      </p:sp>
      <p:sp>
        <p:nvSpPr>
          <p:cNvPr id="350" name="Google Shape;350;p45"/>
          <p:cNvSpPr txBox="1"/>
          <p:nvPr>
            <p:ph idx="4" type="body"/>
          </p:nvPr>
        </p:nvSpPr>
        <p:spPr>
          <a:xfrm>
            <a:off x="6367211" y="2317350"/>
            <a:ext cx="4755000" cy="3291900"/>
          </a:xfrm>
          <a:prstGeom prst="rect">
            <a:avLst/>
          </a:prstGeom>
          <a:ln cap="flat" cmpd="sng" w="9525">
            <a:solidFill>
              <a:schemeClr val="accent5"/>
            </a:solidFill>
            <a:prstDash val="solid"/>
            <a:round/>
            <a:headEnd len="sm" w="sm" type="none"/>
            <a:tailEnd len="sm" w="sm" type="none"/>
          </a:ln>
        </p:spPr>
        <p:txBody>
          <a:bodyPr anchorCtr="0" anchor="t" bIns="45700" lIns="91425" spcFirstLastPara="1" rIns="91425" wrap="square" tIns="45700">
            <a:normAutofit/>
          </a:bodyPr>
          <a:lstStyle/>
          <a:p>
            <a:pPr indent="-342900" lvl="0" marL="457200" rtl="0" algn="just">
              <a:lnSpc>
                <a:spcPct val="100000"/>
              </a:lnSpc>
              <a:spcBef>
                <a:spcPts val="0"/>
              </a:spcBef>
              <a:spcAft>
                <a:spcPts val="0"/>
              </a:spcAft>
              <a:buClr>
                <a:schemeClr val="dk1"/>
              </a:buClr>
              <a:buSzPts val="1800"/>
              <a:buFont typeface="Open Sans"/>
              <a:buChar char="●"/>
            </a:pPr>
            <a:r>
              <a:rPr lang="fr-FR" sz="1800">
                <a:latin typeface="Open Sans"/>
                <a:ea typeface="Open Sans"/>
                <a:cs typeface="Open Sans"/>
                <a:sym typeface="Open Sans"/>
              </a:rPr>
              <a:t>Redistribution des richesses </a:t>
            </a:r>
            <a:endParaRPr sz="1800">
              <a:latin typeface="Open Sans"/>
              <a:ea typeface="Open Sans"/>
              <a:cs typeface="Open Sans"/>
              <a:sym typeface="Open Sans"/>
            </a:endParaRPr>
          </a:p>
          <a:p>
            <a:pPr indent="0" lvl="0" marL="0" rtl="0" algn="just">
              <a:lnSpc>
                <a:spcPct val="100000"/>
              </a:lnSpc>
              <a:spcBef>
                <a:spcPts val="0"/>
              </a:spcBef>
              <a:spcAft>
                <a:spcPts val="0"/>
              </a:spcAft>
              <a:buClr>
                <a:schemeClr val="dk1"/>
              </a:buClr>
              <a:buFont typeface="Arial"/>
              <a:buNone/>
            </a:pPr>
            <a:r>
              <a:t/>
            </a:r>
            <a:endParaRPr sz="1800">
              <a:latin typeface="Open Sans"/>
              <a:ea typeface="Open Sans"/>
              <a:cs typeface="Open Sans"/>
              <a:sym typeface="Open Sans"/>
            </a:endParaRPr>
          </a:p>
          <a:p>
            <a:pPr indent="-342900" lvl="0" marL="457200" rtl="0" algn="just">
              <a:lnSpc>
                <a:spcPct val="100000"/>
              </a:lnSpc>
              <a:spcBef>
                <a:spcPts val="0"/>
              </a:spcBef>
              <a:spcAft>
                <a:spcPts val="0"/>
              </a:spcAft>
              <a:buClr>
                <a:schemeClr val="dk1"/>
              </a:buClr>
              <a:buSzPts val="1800"/>
              <a:buFont typeface="Open Sans"/>
              <a:buChar char="●"/>
            </a:pPr>
            <a:r>
              <a:rPr lang="fr-FR" sz="1800">
                <a:latin typeface="Open Sans"/>
                <a:ea typeface="Open Sans"/>
                <a:cs typeface="Open Sans"/>
                <a:sym typeface="Open Sans"/>
              </a:rPr>
              <a:t>Allocation des ressources en direction de certains biens et services (production)</a:t>
            </a:r>
            <a:endParaRPr sz="1800">
              <a:latin typeface="Open Sans"/>
              <a:ea typeface="Open Sans"/>
              <a:cs typeface="Open Sans"/>
              <a:sym typeface="Open Sans"/>
            </a:endParaRPr>
          </a:p>
          <a:p>
            <a:pPr indent="0" lvl="0" marL="457200" rtl="0" algn="just">
              <a:lnSpc>
                <a:spcPct val="100000"/>
              </a:lnSpc>
              <a:spcBef>
                <a:spcPts val="0"/>
              </a:spcBef>
              <a:spcAft>
                <a:spcPts val="0"/>
              </a:spcAft>
              <a:buNone/>
            </a:pPr>
            <a:r>
              <a:t/>
            </a:r>
            <a:endParaRPr sz="1800">
              <a:latin typeface="Open Sans"/>
              <a:ea typeface="Open Sans"/>
              <a:cs typeface="Open Sans"/>
              <a:sym typeface="Open Sans"/>
            </a:endParaRPr>
          </a:p>
          <a:p>
            <a:pPr indent="-342900" lvl="0" marL="457200" rtl="0" algn="just">
              <a:lnSpc>
                <a:spcPct val="100000"/>
              </a:lnSpc>
              <a:spcBef>
                <a:spcPts val="0"/>
              </a:spcBef>
              <a:spcAft>
                <a:spcPts val="0"/>
              </a:spcAft>
              <a:buClr>
                <a:schemeClr val="dk1"/>
              </a:buClr>
              <a:buSzPts val="1800"/>
              <a:buFont typeface="Open Sans"/>
              <a:buChar char="●"/>
            </a:pPr>
            <a:r>
              <a:rPr lang="fr-FR" sz="1800">
                <a:latin typeface="Open Sans"/>
                <a:ea typeface="Open Sans"/>
                <a:cs typeface="Open Sans"/>
                <a:sym typeface="Open Sans"/>
              </a:rPr>
              <a:t>Régulation du fonctionnement des marchés (politique budgétaire)</a:t>
            </a:r>
            <a:endParaRPr sz="1800">
              <a:latin typeface="Open Sans"/>
              <a:ea typeface="Open Sans"/>
              <a:cs typeface="Open Sans"/>
              <a:sym typeface="Open Sans"/>
            </a:endParaRPr>
          </a:p>
          <a:p>
            <a:pPr indent="0" lvl="0" marL="0" rtl="0" algn="just">
              <a:lnSpc>
                <a:spcPct val="100000"/>
              </a:lnSpc>
              <a:spcBef>
                <a:spcPts val="0"/>
              </a:spcBef>
              <a:spcAft>
                <a:spcPts val="0"/>
              </a:spcAft>
              <a:buNone/>
            </a:pPr>
            <a:r>
              <a:t/>
            </a:r>
            <a:endParaRPr sz="1800">
              <a:latin typeface="Open Sans"/>
              <a:ea typeface="Open Sans"/>
              <a:cs typeface="Open Sans"/>
              <a:sym typeface="Open Sans"/>
            </a:endParaRPr>
          </a:p>
          <a:p>
            <a:pPr indent="0" lvl="0" marL="0" rtl="0" algn="just">
              <a:lnSpc>
                <a:spcPct val="100000"/>
              </a:lnSpc>
              <a:spcBef>
                <a:spcPts val="0"/>
              </a:spcBef>
              <a:spcAft>
                <a:spcPts val="0"/>
              </a:spcAft>
              <a:buNone/>
            </a:pPr>
            <a:r>
              <a:rPr i="1" lang="fr-FR" sz="1800">
                <a:latin typeface="Open Sans"/>
                <a:ea typeface="Open Sans"/>
                <a:cs typeface="Open Sans"/>
                <a:sym typeface="Open Sans"/>
              </a:rPr>
              <a:t>Classification de Musgrave</a:t>
            </a:r>
            <a:endParaRPr i="1" sz="18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6"/>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redistribution des richesses</a:t>
            </a:r>
            <a:r>
              <a:rPr b="1" lang="fr-FR" sz="3200">
                <a:solidFill>
                  <a:schemeClr val="dk2"/>
                </a:solidFill>
                <a:latin typeface="Montserrat"/>
                <a:ea typeface="Montserrat"/>
                <a:cs typeface="Montserrat"/>
                <a:sym typeface="Montserrat"/>
              </a:rPr>
              <a:t> </a:t>
            </a:r>
            <a:endParaRPr b="1" sz="3200">
              <a:solidFill>
                <a:srgbClr val="002060"/>
              </a:solidFill>
            </a:endParaRPr>
          </a:p>
        </p:txBody>
      </p:sp>
      <p:cxnSp>
        <p:nvCxnSpPr>
          <p:cNvPr id="356" name="Google Shape;356;p4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57" name="Google Shape;357;p46"/>
          <p:cNvSpPr txBox="1"/>
          <p:nvPr/>
        </p:nvSpPr>
        <p:spPr>
          <a:xfrm>
            <a:off x="417523" y="1687354"/>
            <a:ext cx="11425500" cy="12621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fr-FR" sz="2000">
                <a:solidFill>
                  <a:schemeClr val="dk1"/>
                </a:solidFill>
                <a:latin typeface="Open Sans"/>
                <a:ea typeface="Open Sans"/>
                <a:cs typeface="Open Sans"/>
                <a:sym typeface="Open Sans"/>
              </a:rPr>
              <a:t>La partage des richesses se fait dans les entreprises (partage de la valeur ajoutée). On parle de répartition primaire des revenus </a:t>
            </a:r>
            <a:endParaRPr sz="20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t/>
            </a:r>
            <a:endParaRPr sz="1600"/>
          </a:p>
        </p:txBody>
      </p:sp>
      <p:pic>
        <p:nvPicPr>
          <p:cNvPr id="358" name="Google Shape;358;p46"/>
          <p:cNvPicPr preferRelativeResize="0"/>
          <p:nvPr/>
        </p:nvPicPr>
        <p:blipFill>
          <a:blip r:embed="rId3">
            <a:alphaModFix/>
          </a:blip>
          <a:stretch>
            <a:fillRect/>
          </a:stretch>
        </p:blipFill>
        <p:spPr>
          <a:xfrm>
            <a:off x="1389975" y="2826450"/>
            <a:ext cx="8824199" cy="3436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7"/>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redistribution des richesses </a:t>
            </a:r>
            <a:endParaRPr b="1" sz="3200">
              <a:solidFill>
                <a:srgbClr val="002060"/>
              </a:solidFill>
            </a:endParaRPr>
          </a:p>
        </p:txBody>
      </p:sp>
      <p:cxnSp>
        <p:nvCxnSpPr>
          <p:cNvPr id="364" name="Google Shape;364;p47"/>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65" name="Google Shape;365;p47"/>
          <p:cNvSpPr txBox="1"/>
          <p:nvPr/>
        </p:nvSpPr>
        <p:spPr>
          <a:xfrm>
            <a:off x="417524" y="1687350"/>
            <a:ext cx="4637100" cy="47715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fr-FR" sz="2000">
                <a:solidFill>
                  <a:schemeClr val="dk1"/>
                </a:solidFill>
                <a:latin typeface="Open Sans"/>
                <a:ea typeface="Open Sans"/>
                <a:cs typeface="Open Sans"/>
                <a:sym typeface="Open Sans"/>
              </a:rPr>
              <a:t>Cette répartition primaire des revenus peut conduire à de très fortes inégalités </a:t>
            </a:r>
            <a:endParaRPr sz="2000">
              <a:solidFill>
                <a:schemeClr val="dk1"/>
              </a:solidFill>
              <a:latin typeface="Open Sans"/>
              <a:ea typeface="Open Sans"/>
              <a:cs typeface="Open Sans"/>
              <a:sym typeface="Open Sans"/>
            </a:endParaRPr>
          </a:p>
          <a:p>
            <a:pPr indent="-355600" lvl="0" marL="457200" marR="0" rtl="0" algn="l">
              <a:lnSpc>
                <a:spcPct val="150000"/>
              </a:lnSpc>
              <a:spcBef>
                <a:spcPts val="0"/>
              </a:spcBef>
              <a:spcAft>
                <a:spcPts val="0"/>
              </a:spcAft>
              <a:buClr>
                <a:schemeClr val="dk1"/>
              </a:buClr>
              <a:buSzPts val="2000"/>
              <a:buFont typeface="Open Sans"/>
              <a:buChar char="-"/>
            </a:pPr>
            <a:r>
              <a:rPr lang="fr-FR" sz="2000">
                <a:solidFill>
                  <a:schemeClr val="dk1"/>
                </a:solidFill>
                <a:latin typeface="Open Sans"/>
                <a:ea typeface="Open Sans"/>
                <a:cs typeface="Open Sans"/>
                <a:sym typeface="Open Sans"/>
              </a:rPr>
              <a:t>socialement + / - bien acceptées</a:t>
            </a:r>
            <a:endParaRPr sz="2000">
              <a:solidFill>
                <a:schemeClr val="dk1"/>
              </a:solidFill>
              <a:latin typeface="Open Sans"/>
              <a:ea typeface="Open Sans"/>
              <a:cs typeface="Open Sans"/>
              <a:sym typeface="Open Sans"/>
            </a:endParaRPr>
          </a:p>
          <a:p>
            <a:pPr indent="-355600" lvl="0" marL="457200" marR="0" rtl="0" algn="l">
              <a:lnSpc>
                <a:spcPct val="150000"/>
              </a:lnSpc>
              <a:spcBef>
                <a:spcPts val="0"/>
              </a:spcBef>
              <a:spcAft>
                <a:spcPts val="0"/>
              </a:spcAft>
              <a:buClr>
                <a:schemeClr val="dk1"/>
              </a:buClr>
              <a:buSzPts val="2000"/>
              <a:buFont typeface="Open Sans"/>
              <a:buChar char="-"/>
            </a:pPr>
            <a:r>
              <a:rPr lang="fr-FR" sz="2000">
                <a:solidFill>
                  <a:schemeClr val="dk1"/>
                </a:solidFill>
                <a:latin typeface="Open Sans"/>
                <a:ea typeface="Open Sans"/>
                <a:cs typeface="Open Sans"/>
                <a:sym typeface="Open Sans"/>
              </a:rPr>
              <a:t>source </a:t>
            </a:r>
            <a:r>
              <a:rPr lang="fr-FR" sz="2000">
                <a:solidFill>
                  <a:schemeClr val="dk1"/>
                </a:solidFill>
                <a:latin typeface="Open Sans"/>
                <a:ea typeface="Open Sans"/>
                <a:cs typeface="Open Sans"/>
                <a:sym typeface="Open Sans"/>
              </a:rPr>
              <a:t>d'inefficacités</a:t>
            </a:r>
            <a:r>
              <a:rPr lang="fr-FR" sz="2000">
                <a:solidFill>
                  <a:schemeClr val="dk1"/>
                </a:solidFill>
                <a:latin typeface="Open Sans"/>
                <a:ea typeface="Open Sans"/>
                <a:cs typeface="Open Sans"/>
                <a:sym typeface="Open Sans"/>
              </a:rPr>
              <a:t> économiques</a:t>
            </a:r>
            <a:endParaRPr sz="20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t/>
            </a:r>
            <a:endParaRPr sz="20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rPr lang="fr-FR" sz="1600">
                <a:solidFill>
                  <a:schemeClr val="dk1"/>
                </a:solidFill>
                <a:latin typeface="Open Sans"/>
                <a:ea typeface="Open Sans"/>
                <a:cs typeface="Open Sans"/>
                <a:sym typeface="Open Sans"/>
              </a:rPr>
              <a:t>Lecture : les 10% les plus pauvres possèdent 3,5% du revenu </a:t>
            </a:r>
            <a:r>
              <a:rPr lang="fr-FR" sz="1600">
                <a:solidFill>
                  <a:schemeClr val="dk1"/>
                </a:solidFill>
                <a:latin typeface="Open Sans"/>
                <a:ea typeface="Open Sans"/>
                <a:cs typeface="Open Sans"/>
                <a:sym typeface="Open Sans"/>
              </a:rPr>
              <a:t>global</a:t>
            </a:r>
            <a:r>
              <a:rPr lang="fr-FR" sz="1600">
                <a:solidFill>
                  <a:schemeClr val="dk1"/>
                </a:solidFill>
                <a:latin typeface="Open Sans"/>
                <a:ea typeface="Open Sans"/>
                <a:cs typeface="Open Sans"/>
                <a:sym typeface="Open Sans"/>
              </a:rPr>
              <a:t> en France en 2011. </a:t>
            </a:r>
            <a:endParaRPr sz="16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t/>
            </a:r>
            <a:endParaRPr sz="1600"/>
          </a:p>
        </p:txBody>
      </p:sp>
      <p:pic>
        <p:nvPicPr>
          <p:cNvPr id="366" name="Google Shape;366;p47"/>
          <p:cNvPicPr preferRelativeResize="0"/>
          <p:nvPr/>
        </p:nvPicPr>
        <p:blipFill>
          <a:blip r:embed="rId3">
            <a:alphaModFix/>
          </a:blip>
          <a:stretch>
            <a:fillRect/>
          </a:stretch>
        </p:blipFill>
        <p:spPr>
          <a:xfrm>
            <a:off x="5150400" y="1518100"/>
            <a:ext cx="6336150" cy="4235225"/>
          </a:xfrm>
          <a:prstGeom prst="rect">
            <a:avLst/>
          </a:prstGeom>
          <a:noFill/>
          <a:ln>
            <a:noFill/>
          </a:ln>
        </p:spPr>
      </p:pic>
      <p:sp>
        <p:nvSpPr>
          <p:cNvPr id="367" name="Google Shape;367;p47"/>
          <p:cNvSpPr txBox="1"/>
          <p:nvPr/>
        </p:nvSpPr>
        <p:spPr>
          <a:xfrm>
            <a:off x="5253175" y="6111300"/>
            <a:ext cx="5875200" cy="6402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fr-FR" sz="1700">
                <a:latin typeface="Open Sans"/>
                <a:ea typeface="Open Sans"/>
                <a:cs typeface="Open Sans"/>
                <a:sym typeface="Open Sans"/>
              </a:rPr>
              <a:t>Répartition du revenu global en France par tranche de niveaux de vie en 2011, en %</a:t>
            </a:r>
            <a:endParaRPr b="1" sz="1700">
              <a:latin typeface="Open Sans"/>
              <a:ea typeface="Open Sans"/>
              <a:cs typeface="Open Sans"/>
              <a:sym typeface="Open Sans"/>
            </a:endParaRPr>
          </a:p>
        </p:txBody>
      </p:sp>
      <p:cxnSp>
        <p:nvCxnSpPr>
          <p:cNvPr id="368" name="Google Shape;368;p47"/>
          <p:cNvCxnSpPr/>
          <p:nvPr/>
        </p:nvCxnSpPr>
        <p:spPr>
          <a:xfrm flipH="1" rot="10800000">
            <a:off x="2470050" y="4179300"/>
            <a:ext cx="2526000" cy="10134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8"/>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redistribution des richesses </a:t>
            </a:r>
            <a:endParaRPr b="1" sz="3200">
              <a:solidFill>
                <a:srgbClr val="002060"/>
              </a:solidFill>
            </a:endParaRPr>
          </a:p>
        </p:txBody>
      </p:sp>
      <p:cxnSp>
        <p:nvCxnSpPr>
          <p:cNvPr id="374" name="Google Shape;374;p4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75" name="Google Shape;375;p48"/>
          <p:cNvSpPr txBox="1"/>
          <p:nvPr/>
        </p:nvSpPr>
        <p:spPr>
          <a:xfrm>
            <a:off x="417527" y="1687350"/>
            <a:ext cx="10569900" cy="4094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lang="fr-FR" sz="2000">
                <a:solidFill>
                  <a:schemeClr val="dk1"/>
                </a:solidFill>
                <a:latin typeface="Open Sans"/>
                <a:ea typeface="Open Sans"/>
                <a:cs typeface="Open Sans"/>
                <a:sym typeface="Open Sans"/>
              </a:rPr>
              <a:t>L’Etat va corriger</a:t>
            </a:r>
            <a:r>
              <a:rPr lang="fr-FR" sz="2000">
                <a:solidFill>
                  <a:schemeClr val="dk1"/>
                </a:solidFill>
                <a:latin typeface="Open Sans"/>
                <a:ea typeface="Open Sans"/>
                <a:cs typeface="Open Sans"/>
                <a:sym typeface="Open Sans"/>
              </a:rPr>
              <a:t> cette répartition primaire : </a:t>
            </a:r>
            <a:endParaRPr sz="2000">
              <a:solidFill>
                <a:schemeClr val="dk1"/>
              </a:solidFill>
              <a:latin typeface="Open Sans"/>
              <a:ea typeface="Open Sans"/>
              <a:cs typeface="Open Sans"/>
              <a:sym typeface="Open Sans"/>
            </a:endParaRPr>
          </a:p>
          <a:p>
            <a:pPr indent="-355600" lvl="0" marL="457200" rtl="0" algn="just">
              <a:lnSpc>
                <a:spcPct val="150000"/>
              </a:lnSpc>
              <a:spcBef>
                <a:spcPts val="0"/>
              </a:spcBef>
              <a:spcAft>
                <a:spcPts val="0"/>
              </a:spcAft>
              <a:buClr>
                <a:schemeClr val="dk1"/>
              </a:buClr>
              <a:buSzPts val="2000"/>
              <a:buFont typeface="Open Sans"/>
              <a:buChar char="-"/>
            </a:pPr>
            <a:r>
              <a:rPr lang="fr-FR" sz="2000">
                <a:solidFill>
                  <a:schemeClr val="dk1"/>
                </a:solidFill>
                <a:latin typeface="Open Sans"/>
                <a:ea typeface="Open Sans"/>
                <a:cs typeface="Open Sans"/>
                <a:sym typeface="Open Sans"/>
              </a:rPr>
              <a:t>en modulant les prélèvements obligatoires (impôts et cotisations sociales) pour taxer plus les hauts revenus et moins les bas revenus </a:t>
            </a:r>
            <a:endParaRPr sz="2000">
              <a:solidFill>
                <a:schemeClr val="dk1"/>
              </a:solidFill>
              <a:latin typeface="Open Sans"/>
              <a:ea typeface="Open Sans"/>
              <a:cs typeface="Open Sans"/>
              <a:sym typeface="Open Sans"/>
            </a:endParaRPr>
          </a:p>
          <a:p>
            <a:pPr indent="-355600" lvl="0" marL="457200" rtl="0" algn="just">
              <a:lnSpc>
                <a:spcPct val="150000"/>
              </a:lnSpc>
              <a:spcBef>
                <a:spcPts val="0"/>
              </a:spcBef>
              <a:spcAft>
                <a:spcPts val="0"/>
              </a:spcAft>
              <a:buClr>
                <a:schemeClr val="dk1"/>
              </a:buClr>
              <a:buSzPts val="2000"/>
              <a:buFont typeface="Open Sans"/>
              <a:buChar char="-"/>
            </a:pPr>
            <a:r>
              <a:rPr lang="fr-FR" sz="2000">
                <a:solidFill>
                  <a:schemeClr val="dk1"/>
                </a:solidFill>
                <a:latin typeface="Open Sans"/>
                <a:ea typeface="Open Sans"/>
                <a:cs typeface="Open Sans"/>
                <a:sym typeface="Open Sans"/>
              </a:rPr>
              <a:t>en fournissant aux plus pauvres des revenus de transfert et en opérant des transferts non-monétaires (fourniture gratuite ou à faible coût de biens ou services) </a:t>
            </a:r>
            <a:endParaRPr sz="2000">
              <a:solidFill>
                <a:schemeClr val="dk1"/>
              </a:solidFill>
              <a:latin typeface="Open Sans"/>
              <a:ea typeface="Open Sans"/>
              <a:cs typeface="Open Sans"/>
              <a:sym typeface="Open Sans"/>
            </a:endParaRPr>
          </a:p>
          <a:p>
            <a:pPr indent="0" lvl="0" marL="457200" rtl="0" algn="just">
              <a:lnSpc>
                <a:spcPct val="150000"/>
              </a:lnSpc>
              <a:spcBef>
                <a:spcPts val="0"/>
              </a:spcBef>
              <a:spcAft>
                <a:spcPts val="0"/>
              </a:spcAft>
              <a:buNone/>
            </a:pPr>
            <a:r>
              <a:t/>
            </a:r>
            <a:endParaRPr sz="2000">
              <a:solidFill>
                <a:schemeClr val="dk1"/>
              </a:solidFill>
              <a:latin typeface="Open Sans"/>
              <a:ea typeface="Open Sans"/>
              <a:cs typeface="Open Sans"/>
              <a:sym typeface="Open Sans"/>
            </a:endParaRPr>
          </a:p>
          <a:p>
            <a:pPr indent="0" lvl="0" marL="0" rtl="0" algn="ctr">
              <a:lnSpc>
                <a:spcPct val="150000"/>
              </a:lnSpc>
              <a:spcBef>
                <a:spcPts val="0"/>
              </a:spcBef>
              <a:spcAft>
                <a:spcPts val="0"/>
              </a:spcAft>
              <a:buNone/>
            </a:pPr>
            <a:r>
              <a:rPr lang="fr-FR" sz="2000">
                <a:solidFill>
                  <a:schemeClr val="dk1"/>
                </a:solidFill>
                <a:latin typeface="Open Sans"/>
                <a:ea typeface="Open Sans"/>
                <a:cs typeface="Open Sans"/>
                <a:sym typeface="Open Sans"/>
              </a:rPr>
              <a:t>→ Répartition secondaire des revenus (après redistribution) a donc pour objectif de réduire les inégalités. </a:t>
            </a:r>
            <a:endParaRPr sz="20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Introduction</a:t>
            </a:r>
            <a:br>
              <a:rPr b="1" lang="fr-FR" sz="3200">
                <a:solidFill>
                  <a:srgbClr val="002060"/>
                </a:solidFill>
              </a:rPr>
            </a:br>
            <a:endParaRPr b="1" sz="3200">
              <a:solidFill>
                <a:srgbClr val="002060"/>
              </a:solidFill>
            </a:endParaRPr>
          </a:p>
        </p:txBody>
      </p:sp>
      <p:cxnSp>
        <p:nvCxnSpPr>
          <p:cNvPr id="229" name="Google Shape;229;p31"/>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30" name="Google Shape;230;p31"/>
          <p:cNvSpPr txBox="1"/>
          <p:nvPr/>
        </p:nvSpPr>
        <p:spPr>
          <a:xfrm>
            <a:off x="529300" y="1301425"/>
            <a:ext cx="10502400" cy="54489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1000"/>
              </a:spcBef>
              <a:spcAft>
                <a:spcPts val="0"/>
              </a:spcAft>
              <a:buNone/>
            </a:pPr>
            <a:r>
              <a:rPr b="1" lang="fr-FR" sz="1700">
                <a:solidFill>
                  <a:srgbClr val="980000"/>
                </a:solidFill>
                <a:latin typeface="Open Sans"/>
                <a:ea typeface="Open Sans"/>
                <a:cs typeface="Open Sans"/>
                <a:sym typeface="Open Sans"/>
              </a:rPr>
              <a:t>En comptabilité nationale, les administrations publiques désignent :</a:t>
            </a:r>
            <a:endParaRPr b="1" sz="1700">
              <a:solidFill>
                <a:srgbClr val="980000"/>
              </a:solidFill>
              <a:latin typeface="Open Sans"/>
              <a:ea typeface="Open Sans"/>
              <a:cs typeface="Open Sans"/>
              <a:sym typeface="Open Sans"/>
            </a:endParaRPr>
          </a:p>
          <a:p>
            <a:pPr indent="-336550" lvl="0" marL="457200" rtl="0" algn="l">
              <a:lnSpc>
                <a:spcPct val="150000"/>
              </a:lnSpc>
              <a:spcBef>
                <a:spcPts val="1000"/>
              </a:spcBef>
              <a:spcAft>
                <a:spcPts val="0"/>
              </a:spcAft>
              <a:buClr>
                <a:schemeClr val="dk1"/>
              </a:buClr>
              <a:buSzPts val="1700"/>
              <a:buFont typeface="Open Sans"/>
              <a:buChar char="●"/>
            </a:pPr>
            <a:r>
              <a:rPr b="1" lang="fr-FR" sz="1700">
                <a:solidFill>
                  <a:schemeClr val="dk1"/>
                </a:solidFill>
                <a:latin typeface="Open Sans"/>
                <a:ea typeface="Open Sans"/>
                <a:cs typeface="Open Sans"/>
                <a:sym typeface="Open Sans"/>
              </a:rPr>
              <a:t>L’État.</a:t>
            </a:r>
            <a:endParaRPr b="1" sz="1700">
              <a:solidFill>
                <a:schemeClr val="dk1"/>
              </a:solidFill>
              <a:latin typeface="Open Sans"/>
              <a:ea typeface="Open Sans"/>
              <a:cs typeface="Open Sans"/>
              <a:sym typeface="Open Sans"/>
            </a:endParaRPr>
          </a:p>
          <a:p>
            <a:pPr indent="-336550" lvl="0" marL="457200" rtl="0" algn="l">
              <a:lnSpc>
                <a:spcPct val="150000"/>
              </a:lnSpc>
              <a:spcBef>
                <a:spcPts val="0"/>
              </a:spcBef>
              <a:spcAft>
                <a:spcPts val="0"/>
              </a:spcAft>
              <a:buClr>
                <a:schemeClr val="dk1"/>
              </a:buClr>
              <a:buSzPts val="1700"/>
              <a:buFont typeface="Open Sans"/>
              <a:buChar char="●"/>
            </a:pPr>
            <a:r>
              <a:rPr b="1" lang="fr-FR" sz="1700">
                <a:solidFill>
                  <a:schemeClr val="dk1"/>
                </a:solidFill>
                <a:latin typeface="Open Sans"/>
                <a:ea typeface="Open Sans"/>
                <a:cs typeface="Open Sans"/>
                <a:sym typeface="Open Sans"/>
              </a:rPr>
              <a:t>Les organismes divers d’administration centrale : </a:t>
            </a:r>
            <a:r>
              <a:rPr lang="fr-FR" sz="1700">
                <a:solidFill>
                  <a:schemeClr val="dk1"/>
                </a:solidFill>
                <a:latin typeface="Open Sans"/>
                <a:ea typeface="Open Sans"/>
                <a:cs typeface="Open Sans"/>
                <a:sym typeface="Open Sans"/>
              </a:rPr>
              <a:t>Météo France, le CNRS (Centre National de la Recherche Scientifique), le CEA (Centre de l’Énergie Atomique), etc.</a:t>
            </a:r>
            <a:endParaRPr sz="1700">
              <a:solidFill>
                <a:schemeClr val="dk1"/>
              </a:solidFill>
              <a:latin typeface="Open Sans"/>
              <a:ea typeface="Open Sans"/>
              <a:cs typeface="Open Sans"/>
              <a:sym typeface="Open Sans"/>
            </a:endParaRPr>
          </a:p>
          <a:p>
            <a:pPr indent="-336550" lvl="0" marL="457200" rtl="0" algn="l">
              <a:lnSpc>
                <a:spcPct val="150000"/>
              </a:lnSpc>
              <a:spcBef>
                <a:spcPts val="0"/>
              </a:spcBef>
              <a:spcAft>
                <a:spcPts val="0"/>
              </a:spcAft>
              <a:buClr>
                <a:schemeClr val="dk1"/>
              </a:buClr>
              <a:buSzPts val="1700"/>
              <a:buFont typeface="Open Sans"/>
              <a:buChar char="●"/>
            </a:pPr>
            <a:r>
              <a:rPr b="1" lang="fr-FR" sz="1700">
                <a:solidFill>
                  <a:schemeClr val="dk1"/>
                </a:solidFill>
                <a:latin typeface="Open Sans"/>
                <a:ea typeface="Open Sans"/>
                <a:cs typeface="Open Sans"/>
                <a:sym typeface="Open Sans"/>
              </a:rPr>
              <a:t>Les</a:t>
            </a:r>
            <a:r>
              <a:rPr b="1" lang="fr-FR" sz="1700">
                <a:solidFill>
                  <a:schemeClr val="dk1"/>
                </a:solidFill>
                <a:uFill>
                  <a:noFill/>
                </a:uFill>
                <a:latin typeface="Open Sans"/>
                <a:ea typeface="Open Sans"/>
                <a:cs typeface="Open Sans"/>
                <a:sym typeface="Open Sans"/>
                <a:hlinkClick r:id="rId3">
                  <a:extLst>
                    <a:ext uri="{A12FA001-AC4F-418D-AE19-62706E023703}">
                      <ahyp:hlinkClr val="tx"/>
                    </a:ext>
                  </a:extLst>
                </a:hlinkClick>
              </a:rPr>
              <a:t> administrations de Sécurité sociale</a:t>
            </a:r>
            <a:r>
              <a:rPr lang="fr-FR" sz="1700">
                <a:solidFill>
                  <a:schemeClr val="dk1"/>
                </a:solidFill>
                <a:latin typeface="Open Sans"/>
                <a:ea typeface="Open Sans"/>
                <a:cs typeface="Open Sans"/>
                <a:sym typeface="Open Sans"/>
              </a:rPr>
              <a:t>, qui prennent en charge les allocations familiales, l’assurance maladie, l’assurance chômage et l’assurance vieillesse.</a:t>
            </a:r>
            <a:endParaRPr sz="1700">
              <a:solidFill>
                <a:schemeClr val="dk1"/>
              </a:solidFill>
              <a:latin typeface="Open Sans"/>
              <a:ea typeface="Open Sans"/>
              <a:cs typeface="Open Sans"/>
              <a:sym typeface="Open Sans"/>
            </a:endParaRPr>
          </a:p>
          <a:p>
            <a:pPr indent="-336550" lvl="0" marL="45720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L</a:t>
            </a:r>
            <a:r>
              <a:rPr b="1" lang="fr-FR" sz="1700">
                <a:solidFill>
                  <a:schemeClr val="dk1"/>
                </a:solidFill>
                <a:latin typeface="Open Sans"/>
                <a:ea typeface="Open Sans"/>
                <a:cs typeface="Open Sans"/>
                <a:sym typeface="Open Sans"/>
              </a:rPr>
              <a:t>es</a:t>
            </a:r>
            <a:r>
              <a:rPr b="1" lang="fr-FR" sz="1700">
                <a:solidFill>
                  <a:schemeClr val="dk1"/>
                </a:solidFill>
                <a:uFill>
                  <a:noFill/>
                </a:uFill>
                <a:latin typeface="Open Sans"/>
                <a:ea typeface="Open Sans"/>
                <a:cs typeface="Open Sans"/>
                <a:sym typeface="Open Sans"/>
                <a:hlinkClick r:id="rId4">
                  <a:extLst>
                    <a:ext uri="{A12FA001-AC4F-418D-AE19-62706E023703}">
                      <ahyp:hlinkClr val="tx"/>
                    </a:ext>
                  </a:extLst>
                </a:hlinkClick>
              </a:rPr>
              <a:t> administrations publiques locales</a:t>
            </a:r>
            <a:r>
              <a:rPr b="1" lang="fr-FR" sz="1700">
                <a:solidFill>
                  <a:schemeClr val="dk1"/>
                </a:solidFill>
                <a:latin typeface="Open Sans"/>
                <a:ea typeface="Open Sans"/>
                <a:cs typeface="Open Sans"/>
                <a:sym typeface="Open Sans"/>
              </a:rPr>
              <a:t>,</a:t>
            </a:r>
            <a:r>
              <a:rPr lang="fr-FR" sz="1700">
                <a:solidFill>
                  <a:schemeClr val="dk1"/>
                </a:solidFill>
                <a:latin typeface="Open Sans"/>
                <a:ea typeface="Open Sans"/>
                <a:cs typeface="Open Sans"/>
                <a:sym typeface="Open Sans"/>
              </a:rPr>
              <a:t> qui regroupent les régions, départements, communes, groupements de communes.</a:t>
            </a:r>
            <a:endParaRPr sz="1700">
              <a:solidFill>
                <a:schemeClr val="dk1"/>
              </a:solidFill>
              <a:latin typeface="Open Sans"/>
              <a:ea typeface="Open Sans"/>
              <a:cs typeface="Open Sans"/>
              <a:sym typeface="Open Sans"/>
            </a:endParaRPr>
          </a:p>
          <a:p>
            <a:pPr indent="0" lvl="0" marL="0" rtl="0" algn="l">
              <a:lnSpc>
                <a:spcPct val="150000"/>
              </a:lnSpc>
              <a:spcBef>
                <a:spcPts val="1000"/>
              </a:spcBef>
              <a:spcAft>
                <a:spcPts val="0"/>
              </a:spcAft>
              <a:buNone/>
            </a:pPr>
            <a:r>
              <a:rPr b="1" lang="fr-FR" sz="1700">
                <a:solidFill>
                  <a:srgbClr val="980000"/>
                </a:solidFill>
                <a:latin typeface="Open Sans"/>
                <a:ea typeface="Open Sans"/>
                <a:cs typeface="Open Sans"/>
                <a:sym typeface="Open Sans"/>
              </a:rPr>
              <a:t>L’Etat (au sens large) dispose de deux prérogatives : </a:t>
            </a:r>
            <a:endParaRPr b="1" sz="1700">
              <a:solidFill>
                <a:srgbClr val="980000"/>
              </a:solidFill>
              <a:latin typeface="Open Sans"/>
              <a:ea typeface="Open Sans"/>
              <a:cs typeface="Open Sans"/>
              <a:sym typeface="Open Sans"/>
            </a:endParaRPr>
          </a:p>
          <a:p>
            <a:pPr indent="-298450" lvl="0" marL="457200" rtl="0" algn="l">
              <a:lnSpc>
                <a:spcPct val="150000"/>
              </a:lnSpc>
              <a:spcBef>
                <a:spcPts val="0"/>
              </a:spcBef>
              <a:spcAft>
                <a:spcPts val="0"/>
              </a:spcAft>
              <a:buClr>
                <a:schemeClr val="dk1"/>
              </a:buClr>
              <a:buSzPts val="1100"/>
              <a:buFont typeface="Open Sans"/>
              <a:buChar char="-"/>
            </a:pPr>
            <a:r>
              <a:rPr lang="fr-FR" sz="1700">
                <a:solidFill>
                  <a:schemeClr val="dk1"/>
                </a:solidFill>
                <a:latin typeface="Open Sans"/>
                <a:ea typeface="Open Sans"/>
                <a:cs typeface="Open Sans"/>
                <a:sym typeface="Open Sans"/>
              </a:rPr>
              <a:t>Il</a:t>
            </a:r>
            <a:r>
              <a:rPr lang="fr-FR" sz="1700">
                <a:solidFill>
                  <a:schemeClr val="dk1"/>
                </a:solidFill>
                <a:latin typeface="Open Sans"/>
                <a:ea typeface="Open Sans"/>
                <a:cs typeface="Open Sans"/>
                <a:sym typeface="Open Sans"/>
              </a:rPr>
              <a:t> dispose du monopole de la</a:t>
            </a:r>
            <a:r>
              <a:rPr b="1" lang="fr-FR" sz="1700">
                <a:solidFill>
                  <a:schemeClr val="dk1"/>
                </a:solidFill>
                <a:latin typeface="Open Sans"/>
                <a:ea typeface="Open Sans"/>
                <a:cs typeface="Open Sans"/>
                <a:sym typeface="Open Sans"/>
              </a:rPr>
              <a:t> contrainte légale </a:t>
            </a:r>
            <a:endParaRPr b="1" sz="1700">
              <a:solidFill>
                <a:schemeClr val="dk1"/>
              </a:solidFill>
              <a:latin typeface="Open Sans"/>
              <a:ea typeface="Open Sans"/>
              <a:cs typeface="Open Sans"/>
              <a:sym typeface="Open Sans"/>
            </a:endParaRPr>
          </a:p>
          <a:p>
            <a:pPr indent="-298450" lvl="0" marL="457200" rtl="0" algn="l">
              <a:lnSpc>
                <a:spcPct val="150000"/>
              </a:lnSpc>
              <a:spcBef>
                <a:spcPts val="0"/>
              </a:spcBef>
              <a:spcAft>
                <a:spcPts val="0"/>
              </a:spcAft>
              <a:buClr>
                <a:schemeClr val="dk1"/>
              </a:buClr>
              <a:buSzPts val="1100"/>
              <a:buFont typeface="Open Sans"/>
              <a:buChar char="-"/>
            </a:pPr>
            <a:r>
              <a:rPr b="1" lang="fr-FR" sz="1700">
                <a:solidFill>
                  <a:schemeClr val="dk1"/>
                </a:solidFill>
                <a:latin typeface="Open Sans"/>
                <a:ea typeface="Open Sans"/>
                <a:cs typeface="Open Sans"/>
                <a:sym typeface="Open Sans"/>
              </a:rPr>
              <a:t>Il lève</a:t>
            </a:r>
            <a:r>
              <a:rPr b="1" lang="fr-FR" sz="1700">
                <a:solidFill>
                  <a:schemeClr val="dk1"/>
                </a:solidFill>
                <a:latin typeface="Open Sans"/>
                <a:ea typeface="Open Sans"/>
                <a:cs typeface="Open Sans"/>
                <a:sym typeface="Open Sans"/>
              </a:rPr>
              <a:t> l’impôt</a:t>
            </a:r>
            <a:r>
              <a:rPr lang="fr-FR" sz="1700">
                <a:solidFill>
                  <a:schemeClr val="dk1"/>
                </a:solidFill>
                <a:latin typeface="Open Sans"/>
                <a:ea typeface="Open Sans"/>
                <a:cs typeface="Open Sans"/>
                <a:sym typeface="Open Sans"/>
              </a:rPr>
              <a:t>, ce</a:t>
            </a:r>
            <a:r>
              <a:rPr b="1" lang="fr-FR" sz="1700">
                <a:solidFill>
                  <a:schemeClr val="dk1"/>
                </a:solidFill>
                <a:latin typeface="Open Sans"/>
                <a:ea typeface="Open Sans"/>
                <a:cs typeface="Open Sans"/>
                <a:sym typeface="Open Sans"/>
              </a:rPr>
              <a:t> </a:t>
            </a:r>
            <a:r>
              <a:rPr lang="fr-FR" sz="1700">
                <a:solidFill>
                  <a:schemeClr val="dk1"/>
                </a:solidFill>
                <a:latin typeface="Open Sans"/>
                <a:ea typeface="Open Sans"/>
                <a:cs typeface="Open Sans"/>
                <a:sym typeface="Open Sans"/>
              </a:rPr>
              <a:t>qui lui permet d’influencer le comportement des autres acteurs économiques et de procéder à des dépenses. </a:t>
            </a:r>
            <a:endParaRPr sz="1700">
              <a:solidFill>
                <a:schemeClr val="dk1"/>
              </a:solidFill>
              <a:latin typeface="Open Sans"/>
              <a:ea typeface="Open Sans"/>
              <a:cs typeface="Open Sans"/>
              <a:sym typeface="Open Sans"/>
            </a:endParaRPr>
          </a:p>
          <a:p>
            <a:pPr indent="0" lvl="0" marL="0" rtl="0" algn="ctr">
              <a:lnSpc>
                <a:spcPct val="150000"/>
              </a:lnSpc>
              <a:spcBef>
                <a:spcPts val="1000"/>
              </a:spcBef>
              <a:spcAft>
                <a:spcPts val="0"/>
              </a:spcAft>
              <a:buNone/>
            </a:pPr>
            <a:r>
              <a:rPr b="1" lang="fr-FR" sz="1700">
                <a:solidFill>
                  <a:srgbClr val="980000"/>
                </a:solidFill>
                <a:latin typeface="Open Sans"/>
                <a:ea typeface="Open Sans"/>
                <a:cs typeface="Open Sans"/>
                <a:sym typeface="Open Sans"/>
              </a:rPr>
              <a:t>→ Capacité à influence le fonctionnement de l’économie </a:t>
            </a:r>
            <a:endParaRPr sz="1800">
              <a:solidFill>
                <a:schemeClr val="dk1"/>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9"/>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redistribution des richesses </a:t>
            </a:r>
            <a:endParaRPr b="1" sz="3200">
              <a:solidFill>
                <a:srgbClr val="002060"/>
              </a:solidFill>
            </a:endParaRPr>
          </a:p>
        </p:txBody>
      </p:sp>
      <p:cxnSp>
        <p:nvCxnSpPr>
          <p:cNvPr id="381" name="Google Shape;381;p4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82" name="Google Shape;382;p49"/>
          <p:cNvSpPr txBox="1"/>
          <p:nvPr/>
        </p:nvSpPr>
        <p:spPr>
          <a:xfrm>
            <a:off x="417527" y="1687350"/>
            <a:ext cx="10569900" cy="4810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chemeClr val="dk1"/>
                </a:solidFill>
                <a:latin typeface="Open Sans"/>
                <a:ea typeface="Open Sans"/>
                <a:cs typeface="Open Sans"/>
                <a:sym typeface="Open Sans"/>
              </a:rPr>
              <a:t>Le rôle des prélèvements obligatoires dans la redistribution</a:t>
            </a:r>
            <a:endParaRPr b="1" sz="20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Font typeface="Arial"/>
              <a:buNone/>
            </a:pPr>
            <a:r>
              <a:t/>
            </a:r>
            <a:endParaRPr b="1" sz="5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b="1" lang="fr-FR" sz="1700">
                <a:solidFill>
                  <a:schemeClr val="dk1"/>
                </a:solidFill>
                <a:latin typeface="Open Sans"/>
                <a:ea typeface="Open Sans"/>
                <a:cs typeface="Open Sans"/>
                <a:sym typeface="Open Sans"/>
              </a:rPr>
              <a:t>Typologie des prélèvements obligatoires :</a:t>
            </a:r>
            <a:endParaRPr b="1" sz="1700">
              <a:solidFill>
                <a:schemeClr val="dk1"/>
              </a:solidFill>
              <a:latin typeface="Open Sans"/>
              <a:ea typeface="Open Sans"/>
              <a:cs typeface="Open Sans"/>
              <a:sym typeface="Open Sans"/>
            </a:endParaRPr>
          </a:p>
          <a:p>
            <a:pPr indent="-336550" lvl="0" marL="45720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La capitation : Le montant des impôts à acquitter est le même pour tous les assujettis quels que soient leurs revenus. </a:t>
            </a:r>
            <a:endParaRPr sz="1700">
              <a:solidFill>
                <a:schemeClr val="dk1"/>
              </a:solidFill>
              <a:latin typeface="Open Sans"/>
              <a:ea typeface="Open Sans"/>
              <a:cs typeface="Open Sans"/>
              <a:sym typeface="Open Sans"/>
            </a:endParaRPr>
          </a:p>
          <a:p>
            <a:pPr indent="-336550" lvl="0" marL="45720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L'impôt proportionnel : Les assujettis sont taxés proportionnellement à leurs revenus ou à leurs dépenses. </a:t>
            </a:r>
            <a:endParaRPr sz="1700">
              <a:solidFill>
                <a:schemeClr val="dk1"/>
              </a:solidFill>
              <a:latin typeface="Open Sans"/>
              <a:ea typeface="Open Sans"/>
              <a:cs typeface="Open Sans"/>
              <a:sym typeface="Open Sans"/>
            </a:endParaRPr>
          </a:p>
          <a:p>
            <a:pPr indent="-336550" lvl="0" marL="45720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L'impôt progressif : plus les revenus sont élevés, plus la part de l'impôt (rapportée au revenu) est élevée. </a:t>
            </a:r>
            <a:endParaRPr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500">
              <a:solidFill>
                <a:schemeClr val="dk1"/>
              </a:solidFill>
              <a:latin typeface="Open Sans"/>
              <a:ea typeface="Open Sans"/>
              <a:cs typeface="Open Sans"/>
              <a:sym typeface="Open Sans"/>
            </a:endParaRPr>
          </a:p>
          <a:p>
            <a:pPr indent="0" lvl="0" marL="0" rtl="0" algn="ctr">
              <a:lnSpc>
                <a:spcPct val="150000"/>
              </a:lnSpc>
              <a:spcBef>
                <a:spcPts val="0"/>
              </a:spcBef>
              <a:spcAft>
                <a:spcPts val="0"/>
              </a:spcAft>
              <a:buNone/>
            </a:pPr>
            <a:r>
              <a:rPr b="1" lang="fr-FR" sz="1700">
                <a:solidFill>
                  <a:schemeClr val="dk1"/>
                </a:solidFill>
                <a:latin typeface="Open Sans"/>
                <a:ea typeface="Open Sans"/>
                <a:cs typeface="Open Sans"/>
                <a:sym typeface="Open Sans"/>
              </a:rPr>
              <a:t>→ Seul l’impôt progressif permet la redistribution des plus riches vers les plus pauvres.</a:t>
            </a:r>
            <a:endParaRPr b="1" sz="17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b="1" lang="fr-FR" sz="1700">
                <a:solidFill>
                  <a:srgbClr val="009CDD"/>
                </a:solidFill>
                <a:latin typeface="Open Sans"/>
                <a:ea typeface="Open Sans"/>
                <a:cs typeface="Open Sans"/>
                <a:sym typeface="Open Sans"/>
              </a:rPr>
              <a:t>Question (rappel) : quels sont les 3 premiers impôts en France en termes de recettes fiscales ? Sont-ils redistributifs ? </a:t>
            </a:r>
            <a:endParaRPr b="1" sz="1700">
              <a:solidFill>
                <a:srgbClr val="009CDD"/>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0"/>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redistribution des richesses </a:t>
            </a:r>
            <a:endParaRPr b="1" sz="3200">
              <a:solidFill>
                <a:srgbClr val="002060"/>
              </a:solidFill>
            </a:endParaRPr>
          </a:p>
        </p:txBody>
      </p:sp>
      <p:cxnSp>
        <p:nvCxnSpPr>
          <p:cNvPr id="388" name="Google Shape;388;p50"/>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89" name="Google Shape;389;p50"/>
          <p:cNvSpPr txBox="1"/>
          <p:nvPr/>
        </p:nvSpPr>
        <p:spPr>
          <a:xfrm>
            <a:off x="417527" y="1467075"/>
            <a:ext cx="10569900" cy="16932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fr-FR" sz="2000">
                <a:solidFill>
                  <a:schemeClr val="dk1"/>
                </a:solidFill>
                <a:latin typeface="Open Sans"/>
                <a:ea typeface="Open Sans"/>
                <a:cs typeface="Open Sans"/>
                <a:sym typeface="Open Sans"/>
              </a:rPr>
              <a:t>Un système fiscal faiblement progressif et donc redistributif </a:t>
            </a:r>
            <a:endParaRPr b="1" sz="20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rPr lang="fr-FR" sz="1800">
                <a:solidFill>
                  <a:schemeClr val="dk1"/>
                </a:solidFill>
                <a:latin typeface="Open Sans"/>
                <a:ea typeface="Open Sans"/>
                <a:cs typeface="Open Sans"/>
                <a:sym typeface="Open Sans"/>
              </a:rPr>
              <a:t>Il n’y a que 3 impôts progressifs en France : IR, IFI, droits de succession, qui ne représentent que 5% du revenu des ménages.</a:t>
            </a:r>
            <a:endParaRPr sz="18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t/>
            </a:r>
            <a:endParaRPr sz="2000"/>
          </a:p>
        </p:txBody>
      </p:sp>
      <p:pic>
        <p:nvPicPr>
          <p:cNvPr id="390" name="Google Shape;390;p50"/>
          <p:cNvPicPr preferRelativeResize="0"/>
          <p:nvPr/>
        </p:nvPicPr>
        <p:blipFill>
          <a:blip r:embed="rId3">
            <a:alphaModFix/>
          </a:blip>
          <a:stretch>
            <a:fillRect/>
          </a:stretch>
        </p:blipFill>
        <p:spPr>
          <a:xfrm>
            <a:off x="1915800" y="2651775"/>
            <a:ext cx="7573350" cy="4141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51"/>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redistribution des richesses </a:t>
            </a:r>
            <a:endParaRPr b="1" sz="3200">
              <a:solidFill>
                <a:srgbClr val="002060"/>
              </a:solidFill>
            </a:endParaRPr>
          </a:p>
        </p:txBody>
      </p:sp>
      <p:cxnSp>
        <p:nvCxnSpPr>
          <p:cNvPr id="396" name="Google Shape;396;p51"/>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97" name="Google Shape;397;p51"/>
          <p:cNvSpPr txBox="1"/>
          <p:nvPr/>
        </p:nvSpPr>
        <p:spPr>
          <a:xfrm>
            <a:off x="667175" y="1717750"/>
            <a:ext cx="4269900" cy="17856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fr-FR" sz="2000">
                <a:solidFill>
                  <a:schemeClr val="dk1"/>
                </a:solidFill>
                <a:latin typeface="Open Sans"/>
                <a:ea typeface="Open Sans"/>
                <a:cs typeface="Open Sans"/>
                <a:sym typeface="Open Sans"/>
              </a:rPr>
              <a:t>La réduction des inégalités via la fiscalité a largement été remise en question depuis 20 ans…</a:t>
            </a:r>
            <a:endParaRPr sz="2000"/>
          </a:p>
        </p:txBody>
      </p:sp>
      <p:pic>
        <p:nvPicPr>
          <p:cNvPr id="398" name="Google Shape;398;p51"/>
          <p:cNvPicPr preferRelativeResize="0"/>
          <p:nvPr/>
        </p:nvPicPr>
        <p:blipFill>
          <a:blip r:embed="rId3">
            <a:alphaModFix/>
          </a:blip>
          <a:stretch>
            <a:fillRect/>
          </a:stretch>
        </p:blipFill>
        <p:spPr>
          <a:xfrm>
            <a:off x="5075659" y="1160150"/>
            <a:ext cx="5922466" cy="5697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2"/>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redistribution des richesses </a:t>
            </a:r>
            <a:endParaRPr b="1" sz="3200">
              <a:solidFill>
                <a:srgbClr val="002060"/>
              </a:solidFill>
            </a:endParaRPr>
          </a:p>
        </p:txBody>
      </p:sp>
      <p:cxnSp>
        <p:nvCxnSpPr>
          <p:cNvPr id="404" name="Google Shape;404;p5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05" name="Google Shape;405;p52"/>
          <p:cNvSpPr txBox="1"/>
          <p:nvPr/>
        </p:nvSpPr>
        <p:spPr>
          <a:xfrm>
            <a:off x="417527" y="1511125"/>
            <a:ext cx="10569900" cy="51231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chemeClr val="dk1"/>
                </a:solidFill>
                <a:latin typeface="Open Sans"/>
                <a:ea typeface="Open Sans"/>
                <a:cs typeface="Open Sans"/>
                <a:sym typeface="Open Sans"/>
              </a:rPr>
              <a:t>Le rôle des transferts dans la redistribution (ie dépenses publiques)</a:t>
            </a:r>
            <a:endParaRPr b="1" sz="20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b="1" sz="500">
              <a:solidFill>
                <a:schemeClr val="dk1"/>
              </a:solidFill>
              <a:latin typeface="Open Sans"/>
              <a:ea typeface="Open Sans"/>
              <a:cs typeface="Open Sans"/>
              <a:sym typeface="Open Sans"/>
            </a:endParaRPr>
          </a:p>
          <a:p>
            <a:pPr indent="-336550" lvl="0" marL="457200" rtl="0" algn="just">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Les transferts monétaires sont l’ensemble des allocations perçues par les ménages : Allocation logement (APL), Allocations familiales,, RSA, Allocation Adulte Handicapé, Bourse étudiant…. </a:t>
            </a:r>
            <a:endParaRPr sz="17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000">
              <a:solidFill>
                <a:schemeClr val="dk1"/>
              </a:solidFill>
              <a:latin typeface="Open Sans"/>
              <a:ea typeface="Open Sans"/>
              <a:cs typeface="Open Sans"/>
              <a:sym typeface="Open Sans"/>
            </a:endParaRPr>
          </a:p>
          <a:p>
            <a:pPr indent="0" lvl="0" marL="0" rtl="0" algn="ctr">
              <a:lnSpc>
                <a:spcPct val="150000"/>
              </a:lnSpc>
              <a:spcBef>
                <a:spcPts val="0"/>
              </a:spcBef>
              <a:spcAft>
                <a:spcPts val="0"/>
              </a:spcAft>
              <a:buNone/>
            </a:pPr>
            <a:r>
              <a:rPr lang="fr-FR" sz="1700">
                <a:solidFill>
                  <a:schemeClr val="dk1"/>
                </a:solidFill>
                <a:latin typeface="Open Sans"/>
                <a:ea typeface="Open Sans"/>
                <a:cs typeface="Open Sans"/>
                <a:sym typeface="Open Sans"/>
              </a:rPr>
              <a:t>→ Redistributives quand fournies sous condition de ressource, ce qui est le cas de la plupart. </a:t>
            </a:r>
            <a:endParaRPr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700">
              <a:solidFill>
                <a:schemeClr val="dk1"/>
              </a:solidFill>
              <a:latin typeface="Open Sans"/>
              <a:ea typeface="Open Sans"/>
              <a:cs typeface="Open Sans"/>
              <a:sym typeface="Open Sans"/>
            </a:endParaRPr>
          </a:p>
          <a:p>
            <a:pPr indent="-336550" lvl="0" marL="457200" rtl="0" algn="just">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Les transferts sociaux en nature sont l’ensemble des biens et services fournis à titre gratuit ou semi-gratuits.</a:t>
            </a:r>
            <a:endParaRPr sz="1700">
              <a:solidFill>
                <a:schemeClr val="dk1"/>
              </a:solidFill>
              <a:latin typeface="Open Sans"/>
              <a:ea typeface="Open Sans"/>
              <a:cs typeface="Open Sans"/>
              <a:sym typeface="Open Sans"/>
            </a:endParaRPr>
          </a:p>
          <a:p>
            <a:pPr indent="-330200" lvl="1" marL="914400" rtl="0" algn="just">
              <a:lnSpc>
                <a:spcPct val="150000"/>
              </a:lnSpc>
              <a:spcBef>
                <a:spcPts val="0"/>
              </a:spcBef>
              <a:spcAft>
                <a:spcPts val="0"/>
              </a:spcAft>
              <a:buClr>
                <a:schemeClr val="dk1"/>
              </a:buClr>
              <a:buSzPts val="1600"/>
              <a:buFont typeface="Open Sans"/>
              <a:buChar char="○"/>
            </a:pPr>
            <a:r>
              <a:rPr lang="fr-FR" sz="1600">
                <a:solidFill>
                  <a:schemeClr val="dk1"/>
                </a:solidFill>
                <a:latin typeface="Open Sans"/>
                <a:ea typeface="Open Sans"/>
                <a:cs typeface="Open Sans"/>
                <a:sym typeface="Open Sans"/>
              </a:rPr>
              <a:t>les remboursements de sécurité sociale,</a:t>
            </a:r>
            <a:endParaRPr sz="1600">
              <a:solidFill>
                <a:schemeClr val="dk1"/>
              </a:solidFill>
              <a:latin typeface="Open Sans"/>
              <a:ea typeface="Open Sans"/>
              <a:cs typeface="Open Sans"/>
              <a:sym typeface="Open Sans"/>
            </a:endParaRPr>
          </a:p>
          <a:p>
            <a:pPr indent="-330200" lvl="1" marL="914400" rtl="0" algn="just">
              <a:lnSpc>
                <a:spcPct val="150000"/>
              </a:lnSpc>
              <a:spcBef>
                <a:spcPts val="0"/>
              </a:spcBef>
              <a:spcAft>
                <a:spcPts val="0"/>
              </a:spcAft>
              <a:buClr>
                <a:schemeClr val="dk1"/>
              </a:buClr>
              <a:buSzPts val="1600"/>
              <a:buFont typeface="Open Sans"/>
              <a:buChar char="○"/>
            </a:pPr>
            <a:r>
              <a:rPr lang="fr-FR" sz="1600">
                <a:solidFill>
                  <a:schemeClr val="dk1"/>
                </a:solidFill>
                <a:latin typeface="Open Sans"/>
                <a:ea typeface="Open Sans"/>
                <a:cs typeface="Open Sans"/>
                <a:sym typeface="Open Sans"/>
              </a:rPr>
              <a:t>les autres prestations de sécurité sociale en nature,</a:t>
            </a:r>
            <a:endParaRPr sz="1600">
              <a:solidFill>
                <a:schemeClr val="dk1"/>
              </a:solidFill>
              <a:latin typeface="Open Sans"/>
              <a:ea typeface="Open Sans"/>
              <a:cs typeface="Open Sans"/>
              <a:sym typeface="Open Sans"/>
            </a:endParaRPr>
          </a:p>
          <a:p>
            <a:pPr indent="-330200" lvl="1" marL="914400" rtl="0" algn="just">
              <a:lnSpc>
                <a:spcPct val="150000"/>
              </a:lnSpc>
              <a:spcBef>
                <a:spcPts val="0"/>
              </a:spcBef>
              <a:spcAft>
                <a:spcPts val="0"/>
              </a:spcAft>
              <a:buClr>
                <a:schemeClr val="dk1"/>
              </a:buClr>
              <a:buSzPts val="1600"/>
              <a:buFont typeface="Open Sans"/>
              <a:buChar char="○"/>
            </a:pPr>
            <a:r>
              <a:rPr lang="fr-FR" sz="1600">
                <a:solidFill>
                  <a:schemeClr val="dk1"/>
                </a:solidFill>
                <a:latin typeface="Open Sans"/>
                <a:ea typeface="Open Sans"/>
                <a:cs typeface="Open Sans"/>
                <a:sym typeface="Open Sans"/>
              </a:rPr>
              <a:t>les prestations d’assistance sociale en nature,</a:t>
            </a:r>
            <a:endParaRPr sz="1600">
              <a:solidFill>
                <a:schemeClr val="dk1"/>
              </a:solidFill>
              <a:latin typeface="Open Sans"/>
              <a:ea typeface="Open Sans"/>
              <a:cs typeface="Open Sans"/>
              <a:sym typeface="Open Sans"/>
            </a:endParaRPr>
          </a:p>
          <a:p>
            <a:pPr indent="-330200" lvl="1" marL="914400" rtl="0" algn="just">
              <a:lnSpc>
                <a:spcPct val="150000"/>
              </a:lnSpc>
              <a:spcBef>
                <a:spcPts val="0"/>
              </a:spcBef>
              <a:spcAft>
                <a:spcPts val="0"/>
              </a:spcAft>
              <a:buClr>
                <a:schemeClr val="dk1"/>
              </a:buClr>
              <a:buSzPts val="1600"/>
              <a:buFont typeface="Open Sans"/>
              <a:buChar char="○"/>
            </a:pPr>
            <a:r>
              <a:rPr lang="fr-FR" sz="1600">
                <a:solidFill>
                  <a:schemeClr val="dk1"/>
                </a:solidFill>
                <a:latin typeface="Open Sans"/>
                <a:ea typeface="Open Sans"/>
                <a:cs typeface="Open Sans"/>
                <a:sym typeface="Open Sans"/>
              </a:rPr>
              <a:t>les transferts de biens et services non marchands individuels.</a:t>
            </a:r>
            <a:endParaRPr sz="1600">
              <a:solidFill>
                <a:schemeClr val="dk1"/>
              </a:solidFill>
              <a:latin typeface="Open Sans"/>
              <a:ea typeface="Open Sans"/>
              <a:cs typeface="Open Sans"/>
              <a:sym typeface="Open Sans"/>
            </a:endParaRPr>
          </a:p>
          <a:p>
            <a:pPr indent="0" lvl="0" marL="0" rtl="0" algn="ctr">
              <a:lnSpc>
                <a:spcPct val="150000"/>
              </a:lnSpc>
              <a:spcBef>
                <a:spcPts val="1000"/>
              </a:spcBef>
              <a:spcAft>
                <a:spcPts val="1000"/>
              </a:spcAft>
              <a:buNone/>
            </a:pPr>
            <a:r>
              <a:rPr lang="fr-FR" sz="1700">
                <a:solidFill>
                  <a:schemeClr val="dk1"/>
                </a:solidFill>
                <a:latin typeface="Open Sans"/>
                <a:ea typeface="Open Sans"/>
                <a:cs typeface="Open Sans"/>
                <a:sym typeface="Open Sans"/>
              </a:rPr>
              <a:t>→ Redistributifs quand égal accès de tous à ces biens et services</a:t>
            </a:r>
            <a:endParaRPr sz="1700">
              <a:solidFill>
                <a:schemeClr val="dk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3"/>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 redistribution des richesses </a:t>
            </a:r>
            <a:endParaRPr b="1" sz="3200">
              <a:solidFill>
                <a:srgbClr val="002060"/>
              </a:solidFill>
            </a:endParaRPr>
          </a:p>
        </p:txBody>
      </p:sp>
      <p:cxnSp>
        <p:nvCxnSpPr>
          <p:cNvPr id="411" name="Google Shape;411;p5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12" name="Google Shape;412;p53"/>
          <p:cNvSpPr txBox="1"/>
          <p:nvPr/>
        </p:nvSpPr>
        <p:spPr>
          <a:xfrm>
            <a:off x="417527" y="1511125"/>
            <a:ext cx="10569900" cy="400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chemeClr val="dk1"/>
                </a:solidFill>
                <a:latin typeface="Open Sans"/>
                <a:ea typeface="Open Sans"/>
                <a:cs typeface="Open Sans"/>
                <a:sym typeface="Open Sans"/>
              </a:rPr>
              <a:t>Le rôle des transferts dans la redistribution (ie dépenses publiques)</a:t>
            </a:r>
            <a:endParaRPr b="1" sz="2000">
              <a:solidFill>
                <a:schemeClr val="dk1"/>
              </a:solidFill>
              <a:latin typeface="Open Sans"/>
              <a:ea typeface="Open Sans"/>
              <a:cs typeface="Open Sans"/>
              <a:sym typeface="Open Sans"/>
            </a:endParaRPr>
          </a:p>
        </p:txBody>
      </p:sp>
      <p:pic>
        <p:nvPicPr>
          <p:cNvPr id="413" name="Google Shape;413;p53"/>
          <p:cNvPicPr preferRelativeResize="0"/>
          <p:nvPr/>
        </p:nvPicPr>
        <p:blipFill rotWithShape="1">
          <a:blip r:embed="rId3">
            <a:alphaModFix/>
          </a:blip>
          <a:srcRect b="7409" l="31089" r="32693" t="31052"/>
          <a:stretch/>
        </p:blipFill>
        <p:spPr>
          <a:xfrm>
            <a:off x="534225" y="2505175"/>
            <a:ext cx="4378801" cy="4180175"/>
          </a:xfrm>
          <a:prstGeom prst="rect">
            <a:avLst/>
          </a:prstGeom>
          <a:noFill/>
          <a:ln>
            <a:noFill/>
          </a:ln>
        </p:spPr>
      </p:pic>
      <p:sp>
        <p:nvSpPr>
          <p:cNvPr id="414" name="Google Shape;414;p53"/>
          <p:cNvSpPr txBox="1"/>
          <p:nvPr/>
        </p:nvSpPr>
        <p:spPr>
          <a:xfrm>
            <a:off x="639525" y="1911325"/>
            <a:ext cx="4273500" cy="4770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Clr>
                <a:schemeClr val="dk1"/>
              </a:buClr>
              <a:buSzPts val="1100"/>
              <a:buFont typeface="Arial"/>
              <a:buNone/>
            </a:pPr>
            <a:r>
              <a:rPr lang="fr-FR" sz="1900">
                <a:solidFill>
                  <a:schemeClr val="dk1"/>
                </a:solidFill>
                <a:latin typeface="Open Sans"/>
                <a:ea typeface="Open Sans"/>
                <a:cs typeface="Open Sans"/>
                <a:sym typeface="Open Sans"/>
              </a:rPr>
              <a:t>Une réduction de la pauvreté </a:t>
            </a:r>
            <a:endParaRPr sz="1300">
              <a:latin typeface="Rockwell"/>
              <a:ea typeface="Rockwell"/>
              <a:cs typeface="Rockwell"/>
              <a:sym typeface="Rockwell"/>
            </a:endParaRPr>
          </a:p>
        </p:txBody>
      </p:sp>
      <p:sp>
        <p:nvSpPr>
          <p:cNvPr id="415" name="Google Shape;415;p53"/>
          <p:cNvSpPr txBox="1"/>
          <p:nvPr/>
        </p:nvSpPr>
        <p:spPr>
          <a:xfrm>
            <a:off x="6607913" y="1911325"/>
            <a:ext cx="4273500" cy="4770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fr-FR" sz="1900">
                <a:solidFill>
                  <a:schemeClr val="dk1"/>
                </a:solidFill>
                <a:latin typeface="Open Sans"/>
                <a:ea typeface="Open Sans"/>
                <a:cs typeface="Open Sans"/>
                <a:sym typeface="Open Sans"/>
              </a:rPr>
              <a:t>Une réduction des inégalités </a:t>
            </a:r>
            <a:endParaRPr sz="1300">
              <a:latin typeface="Rockwell"/>
              <a:ea typeface="Rockwell"/>
              <a:cs typeface="Rockwell"/>
              <a:sym typeface="Rockwell"/>
            </a:endParaRPr>
          </a:p>
        </p:txBody>
      </p:sp>
      <p:pic>
        <p:nvPicPr>
          <p:cNvPr id="416" name="Google Shape;416;p53"/>
          <p:cNvPicPr preferRelativeResize="0"/>
          <p:nvPr/>
        </p:nvPicPr>
        <p:blipFill rotWithShape="1">
          <a:blip r:embed="rId4">
            <a:alphaModFix/>
          </a:blip>
          <a:srcRect b="7975" l="27082" r="27884" t="28777"/>
          <a:stretch/>
        </p:blipFill>
        <p:spPr>
          <a:xfrm>
            <a:off x="6179025" y="2571263"/>
            <a:ext cx="5131268" cy="4048000"/>
          </a:xfrm>
          <a:prstGeom prst="rect">
            <a:avLst/>
          </a:prstGeom>
          <a:noFill/>
          <a:ln>
            <a:noFill/>
          </a:ln>
        </p:spPr>
      </p:pic>
      <p:sp>
        <p:nvSpPr>
          <p:cNvPr id="417" name="Google Shape;417;p53"/>
          <p:cNvSpPr txBox="1"/>
          <p:nvPr/>
        </p:nvSpPr>
        <p:spPr>
          <a:xfrm>
            <a:off x="6179025" y="2505175"/>
            <a:ext cx="5131200" cy="3540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Clr>
                <a:schemeClr val="dk1"/>
              </a:buClr>
              <a:buSzPts val="1100"/>
              <a:buFont typeface="Arial"/>
              <a:buNone/>
            </a:pPr>
            <a:r>
              <a:rPr lang="fr-FR" sz="1100">
                <a:solidFill>
                  <a:schemeClr val="lt1"/>
                </a:solidFill>
                <a:latin typeface="Open Sans"/>
                <a:ea typeface="Open Sans"/>
                <a:cs typeface="Open Sans"/>
                <a:sym typeface="Open Sans"/>
              </a:rPr>
              <a:t>Contribution de chaque composante à la réduction de l'indice de Gini, en %</a:t>
            </a:r>
            <a:endParaRPr>
              <a:solidFill>
                <a:schemeClr val="lt1"/>
              </a:solidFill>
              <a:highlight>
                <a:schemeClr val="lt1"/>
              </a:highlight>
              <a:latin typeface="Rockwell"/>
              <a:ea typeface="Rockwell"/>
              <a:cs typeface="Rockwell"/>
              <a:sym typeface="Rockwe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4"/>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L’allocation des richesses (la production) </a:t>
            </a:r>
            <a:endParaRPr b="1" sz="3200">
              <a:solidFill>
                <a:srgbClr val="002060"/>
              </a:solidFill>
            </a:endParaRPr>
          </a:p>
        </p:txBody>
      </p:sp>
      <p:cxnSp>
        <p:nvCxnSpPr>
          <p:cNvPr id="423" name="Google Shape;423;p5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24" name="Google Shape;424;p54"/>
          <p:cNvSpPr txBox="1"/>
          <p:nvPr/>
        </p:nvSpPr>
        <p:spPr>
          <a:xfrm>
            <a:off x="766575" y="1511125"/>
            <a:ext cx="10220700" cy="45561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chemeClr val="dk1"/>
                </a:solidFill>
                <a:latin typeface="Open Sans"/>
                <a:ea typeface="Open Sans"/>
                <a:cs typeface="Open Sans"/>
                <a:sym typeface="Open Sans"/>
              </a:rPr>
              <a:t>Deux cas de figure : </a:t>
            </a:r>
            <a:endParaRPr b="1" sz="20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b="1" sz="1000">
              <a:solidFill>
                <a:schemeClr val="dk1"/>
              </a:solidFill>
              <a:latin typeface="Open Sans"/>
              <a:ea typeface="Open Sans"/>
              <a:cs typeface="Open Sans"/>
              <a:sym typeface="Open Sans"/>
            </a:endParaRPr>
          </a:p>
          <a:p>
            <a:pPr indent="-355600" lvl="0" marL="457200" rtl="0" algn="just">
              <a:lnSpc>
                <a:spcPct val="150000"/>
              </a:lnSpc>
              <a:spcBef>
                <a:spcPts val="0"/>
              </a:spcBef>
              <a:spcAft>
                <a:spcPts val="0"/>
              </a:spcAft>
              <a:buClr>
                <a:schemeClr val="dk1"/>
              </a:buClr>
              <a:buSzPts val="2000"/>
              <a:buFont typeface="Open Sans"/>
              <a:buChar char="●"/>
            </a:pPr>
            <a:r>
              <a:rPr b="1" lang="fr-FR" sz="2000">
                <a:solidFill>
                  <a:schemeClr val="dk1"/>
                </a:solidFill>
                <a:latin typeface="Open Sans"/>
                <a:ea typeface="Open Sans"/>
                <a:cs typeface="Open Sans"/>
                <a:sym typeface="Open Sans"/>
              </a:rPr>
              <a:t>Les services d’intérêt général</a:t>
            </a:r>
            <a:r>
              <a:rPr lang="fr-FR" sz="2000">
                <a:solidFill>
                  <a:schemeClr val="dk1"/>
                </a:solidFill>
                <a:latin typeface="Open Sans"/>
                <a:ea typeface="Open Sans"/>
                <a:cs typeface="Open Sans"/>
                <a:sym typeface="Open Sans"/>
              </a:rPr>
              <a:t> : la production de certains biens ou services que le marché n’est pas en capacité de rendre ou de manière trop onéreuse et qui sont néanmoins d’intérêt général.</a:t>
            </a:r>
            <a:endParaRPr sz="20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000">
              <a:solidFill>
                <a:schemeClr val="dk1"/>
              </a:solidFill>
              <a:latin typeface="Open Sans"/>
              <a:ea typeface="Open Sans"/>
              <a:cs typeface="Open Sans"/>
              <a:sym typeface="Open Sans"/>
            </a:endParaRPr>
          </a:p>
          <a:p>
            <a:pPr indent="-355600" lvl="0" marL="457200" rtl="0" algn="just">
              <a:lnSpc>
                <a:spcPct val="150000"/>
              </a:lnSpc>
              <a:spcBef>
                <a:spcPts val="0"/>
              </a:spcBef>
              <a:spcAft>
                <a:spcPts val="0"/>
              </a:spcAft>
              <a:buClr>
                <a:schemeClr val="dk1"/>
              </a:buClr>
              <a:buSzPts val="2000"/>
              <a:buFont typeface="Open Sans"/>
              <a:buChar char="●"/>
            </a:pPr>
            <a:r>
              <a:rPr b="1" lang="fr-FR" sz="2000">
                <a:solidFill>
                  <a:schemeClr val="dk1"/>
                </a:solidFill>
                <a:latin typeface="Open Sans"/>
                <a:ea typeface="Open Sans"/>
                <a:cs typeface="Open Sans"/>
                <a:sym typeface="Open Sans"/>
              </a:rPr>
              <a:t>La politique industrielle </a:t>
            </a:r>
            <a:r>
              <a:rPr lang="fr-FR" sz="2000">
                <a:solidFill>
                  <a:schemeClr val="dk1"/>
                </a:solidFill>
                <a:latin typeface="Open Sans"/>
                <a:ea typeface="Open Sans"/>
                <a:cs typeface="Open Sans"/>
                <a:sym typeface="Open Sans"/>
              </a:rPr>
              <a:t>:  la production dans certains secteurs jugés stratégiques (croissance économique, défense, etc…) et où l’Etat estime les investissements privés insuffisants ou mal orientés pour répondre aux enjeux identifiés.</a:t>
            </a:r>
            <a:endParaRPr sz="20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5"/>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L’allocation des richesses (la production) </a:t>
            </a:r>
            <a:endParaRPr b="1" sz="3200">
              <a:solidFill>
                <a:srgbClr val="002060"/>
              </a:solidFill>
            </a:endParaRPr>
          </a:p>
        </p:txBody>
      </p:sp>
      <p:cxnSp>
        <p:nvCxnSpPr>
          <p:cNvPr id="430" name="Google Shape;430;p55"/>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31" name="Google Shape;431;p55"/>
          <p:cNvSpPr txBox="1"/>
          <p:nvPr/>
        </p:nvSpPr>
        <p:spPr>
          <a:xfrm>
            <a:off x="766575" y="1511125"/>
            <a:ext cx="10220700" cy="44967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rgbClr val="9E3611"/>
                </a:solidFill>
                <a:latin typeface="Open Sans"/>
                <a:ea typeface="Open Sans"/>
                <a:cs typeface="Open Sans"/>
                <a:sym typeface="Open Sans"/>
              </a:rPr>
              <a:t>La production des services d’intérêt général</a:t>
            </a:r>
            <a:endParaRPr b="1" sz="1000">
              <a:solidFill>
                <a:srgbClr val="9E3611"/>
              </a:solidFill>
              <a:latin typeface="Open Sans"/>
              <a:ea typeface="Open Sans"/>
              <a:cs typeface="Open Sans"/>
              <a:sym typeface="Open Sans"/>
            </a:endParaRPr>
          </a:p>
          <a:p>
            <a:pPr indent="0" lvl="0" marL="0" rtl="0" algn="l">
              <a:lnSpc>
                <a:spcPct val="150000"/>
              </a:lnSpc>
              <a:spcBef>
                <a:spcPts val="1000"/>
              </a:spcBef>
              <a:spcAft>
                <a:spcPts val="0"/>
              </a:spcAft>
              <a:buNone/>
            </a:pPr>
            <a:r>
              <a:rPr b="1" lang="fr-FR" sz="1700">
                <a:solidFill>
                  <a:schemeClr val="dk1"/>
                </a:solidFill>
                <a:latin typeface="Open Sans"/>
                <a:ea typeface="Open Sans"/>
                <a:cs typeface="Open Sans"/>
                <a:sym typeface="Open Sans"/>
              </a:rPr>
              <a:t>1 - Lorsque les services d’intérêt général sont des « biens publics »</a:t>
            </a:r>
            <a:endParaRPr b="1" sz="17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b="1" sz="17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Font typeface="Arial"/>
              <a:buNone/>
            </a:pPr>
            <a:r>
              <a:rPr b="1" lang="fr-FR" sz="1700">
                <a:solidFill>
                  <a:schemeClr val="dk1"/>
                </a:solidFill>
                <a:latin typeface="Montserrat"/>
                <a:ea typeface="Montserrat"/>
                <a:cs typeface="Montserrat"/>
                <a:sym typeface="Montserrat"/>
              </a:rPr>
              <a:t>Rappel </a:t>
            </a:r>
            <a:endParaRPr b="1" sz="1700">
              <a:solidFill>
                <a:schemeClr val="dk1"/>
              </a:solidFill>
              <a:latin typeface="Montserrat"/>
              <a:ea typeface="Montserrat"/>
              <a:cs typeface="Montserrat"/>
              <a:sym typeface="Montserrat"/>
            </a:endParaRPr>
          </a:p>
          <a:p>
            <a:pPr indent="0" lvl="0" marL="0" rtl="0" algn="just">
              <a:spcBef>
                <a:spcPts val="0"/>
              </a:spcBef>
              <a:spcAft>
                <a:spcPts val="0"/>
              </a:spcAft>
              <a:buClr>
                <a:schemeClr val="dk1"/>
              </a:buClr>
              <a:buFont typeface="Arial"/>
              <a:buNone/>
            </a:pPr>
            <a:r>
              <a:t/>
            </a:r>
            <a:endParaRPr b="1" sz="500">
              <a:solidFill>
                <a:schemeClr val="dk1"/>
              </a:solidFill>
              <a:latin typeface="Montserrat"/>
              <a:ea typeface="Montserrat"/>
              <a:cs typeface="Montserrat"/>
              <a:sym typeface="Montserrat"/>
            </a:endParaRPr>
          </a:p>
          <a:p>
            <a:pPr indent="0" lvl="0" marL="0" rtl="0" algn="just">
              <a:lnSpc>
                <a:spcPct val="115000"/>
              </a:lnSpc>
              <a:spcBef>
                <a:spcPts val="0"/>
              </a:spcBef>
              <a:spcAft>
                <a:spcPts val="0"/>
              </a:spcAft>
              <a:buClr>
                <a:schemeClr val="dk1"/>
              </a:buClr>
              <a:buFont typeface="Arial"/>
              <a:buNone/>
            </a:pPr>
            <a:r>
              <a:rPr lang="fr-FR" sz="1700">
                <a:solidFill>
                  <a:schemeClr val="dk1"/>
                </a:solidFill>
                <a:latin typeface="Open Sans"/>
                <a:ea typeface="Open Sans"/>
                <a:cs typeface="Open Sans"/>
                <a:sym typeface="Open Sans"/>
              </a:rPr>
              <a:t>Les biens publics sont des biens, services qui se caractérisent par :</a:t>
            </a:r>
            <a:endParaRPr sz="1700">
              <a:solidFill>
                <a:schemeClr val="dk1"/>
              </a:solidFill>
              <a:latin typeface="Open Sans"/>
              <a:ea typeface="Open Sans"/>
              <a:cs typeface="Open Sans"/>
              <a:sym typeface="Open Sans"/>
            </a:endParaRPr>
          </a:p>
          <a:p>
            <a:pPr indent="-355600" lvl="0" marL="457200" rtl="0" algn="just">
              <a:lnSpc>
                <a:spcPct val="115000"/>
              </a:lnSpc>
              <a:spcBef>
                <a:spcPts val="0"/>
              </a:spcBef>
              <a:spcAft>
                <a:spcPts val="0"/>
              </a:spcAft>
              <a:buClr>
                <a:schemeClr val="dk1"/>
              </a:buClr>
              <a:buSzPts val="2000"/>
              <a:buFont typeface="Rockwell"/>
              <a:buChar char="-"/>
            </a:pPr>
            <a:r>
              <a:rPr lang="fr-FR" sz="1700">
                <a:solidFill>
                  <a:schemeClr val="dk1"/>
                </a:solidFill>
                <a:latin typeface="Open Sans"/>
                <a:ea typeface="Open Sans"/>
                <a:cs typeface="Open Sans"/>
                <a:sym typeface="Open Sans"/>
              </a:rPr>
              <a:t>La </a:t>
            </a:r>
            <a:r>
              <a:rPr b="1" lang="fr-FR" sz="1700">
                <a:solidFill>
                  <a:schemeClr val="dk1"/>
                </a:solidFill>
                <a:latin typeface="Open Sans"/>
                <a:ea typeface="Open Sans"/>
                <a:cs typeface="Open Sans"/>
                <a:sym typeface="Open Sans"/>
              </a:rPr>
              <a:t>non-rivalité </a:t>
            </a:r>
            <a:r>
              <a:rPr lang="fr-FR" sz="1700">
                <a:solidFill>
                  <a:schemeClr val="dk1"/>
                </a:solidFill>
                <a:latin typeface="Open Sans"/>
                <a:ea typeface="Open Sans"/>
                <a:cs typeface="Open Sans"/>
                <a:sym typeface="Open Sans"/>
              </a:rPr>
              <a:t>: la consommation du bien par un individu n'empêche pas sa consommation par un autre</a:t>
            </a:r>
            <a:endParaRPr sz="1700">
              <a:solidFill>
                <a:schemeClr val="dk1"/>
              </a:solidFill>
              <a:latin typeface="Open Sans"/>
              <a:ea typeface="Open Sans"/>
              <a:cs typeface="Open Sans"/>
              <a:sym typeface="Open Sans"/>
            </a:endParaRPr>
          </a:p>
          <a:p>
            <a:pPr indent="-355600" lvl="0" marL="457200" rtl="0" algn="just">
              <a:lnSpc>
                <a:spcPct val="115000"/>
              </a:lnSpc>
              <a:spcBef>
                <a:spcPts val="0"/>
              </a:spcBef>
              <a:spcAft>
                <a:spcPts val="0"/>
              </a:spcAft>
              <a:buClr>
                <a:schemeClr val="dk1"/>
              </a:buClr>
              <a:buSzPts val="2000"/>
              <a:buFont typeface="Rockwell"/>
              <a:buChar char="-"/>
            </a:pPr>
            <a:r>
              <a:rPr lang="fr-FR" sz="1700">
                <a:solidFill>
                  <a:schemeClr val="dk1"/>
                </a:solidFill>
                <a:latin typeface="Open Sans"/>
                <a:ea typeface="Open Sans"/>
                <a:cs typeface="Open Sans"/>
                <a:sym typeface="Open Sans"/>
              </a:rPr>
              <a:t>La </a:t>
            </a:r>
            <a:r>
              <a:rPr b="1" lang="fr-FR" sz="1700">
                <a:solidFill>
                  <a:schemeClr val="dk1"/>
                </a:solidFill>
                <a:latin typeface="Open Sans"/>
                <a:ea typeface="Open Sans"/>
                <a:cs typeface="Open Sans"/>
                <a:sym typeface="Open Sans"/>
              </a:rPr>
              <a:t>non-exclusion </a:t>
            </a:r>
            <a:r>
              <a:rPr lang="fr-FR" sz="1700">
                <a:solidFill>
                  <a:schemeClr val="dk1"/>
                </a:solidFill>
                <a:latin typeface="Open Sans"/>
                <a:ea typeface="Open Sans"/>
                <a:cs typeface="Open Sans"/>
                <a:sym typeface="Open Sans"/>
              </a:rPr>
              <a:t>: personne ne peut être physiquement exclu de la consommation de ce bien.</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b="1" lang="fr-FR" sz="1700">
                <a:solidFill>
                  <a:schemeClr val="dk1"/>
                </a:solidFill>
                <a:latin typeface="Open Sans"/>
                <a:ea typeface="Open Sans"/>
                <a:cs typeface="Open Sans"/>
                <a:sym typeface="Open Sans"/>
              </a:rPr>
              <a:t>→ Pas de marché car les consommateurs potentiels se comportent en passagers clandestins.</a:t>
            </a:r>
            <a:endParaRPr b="1"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Ex : qualité de l'air, météo, éclairage public, contrôle des épidémies, défense nationale, police, etc…</a:t>
            </a:r>
            <a:endParaRPr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6"/>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L’allocation des richesses (la production) </a:t>
            </a:r>
            <a:endParaRPr b="1" sz="3200">
              <a:solidFill>
                <a:srgbClr val="002060"/>
              </a:solidFill>
            </a:endParaRPr>
          </a:p>
        </p:txBody>
      </p:sp>
      <p:cxnSp>
        <p:nvCxnSpPr>
          <p:cNvPr id="437" name="Google Shape;437;p5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38" name="Google Shape;438;p56"/>
          <p:cNvSpPr txBox="1"/>
          <p:nvPr/>
        </p:nvSpPr>
        <p:spPr>
          <a:xfrm>
            <a:off x="766575" y="1511125"/>
            <a:ext cx="10220700" cy="40896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b="1" lang="fr-FR" sz="2000">
                <a:solidFill>
                  <a:srgbClr val="9E3611"/>
                </a:solidFill>
                <a:latin typeface="Open Sans"/>
                <a:ea typeface="Open Sans"/>
                <a:cs typeface="Open Sans"/>
                <a:sym typeface="Open Sans"/>
              </a:rPr>
              <a:t>La production des services d’intérêt général</a:t>
            </a:r>
            <a:endParaRPr b="1" sz="1000">
              <a:solidFill>
                <a:srgbClr val="9E3611"/>
              </a:solidFill>
              <a:latin typeface="Open Sans"/>
              <a:ea typeface="Open Sans"/>
              <a:cs typeface="Open Sans"/>
              <a:sym typeface="Open Sans"/>
            </a:endParaRPr>
          </a:p>
          <a:p>
            <a:pPr indent="0" lvl="0" marL="0" rtl="0" algn="l">
              <a:lnSpc>
                <a:spcPct val="150000"/>
              </a:lnSpc>
              <a:spcBef>
                <a:spcPts val="1000"/>
              </a:spcBef>
              <a:spcAft>
                <a:spcPts val="0"/>
              </a:spcAft>
              <a:buNone/>
            </a:pPr>
            <a:r>
              <a:rPr b="1" lang="fr-FR" sz="1700">
                <a:solidFill>
                  <a:schemeClr val="dk1"/>
                </a:solidFill>
                <a:latin typeface="Open Sans"/>
                <a:ea typeface="Open Sans"/>
                <a:cs typeface="Open Sans"/>
                <a:sym typeface="Open Sans"/>
              </a:rPr>
              <a:t>2</a:t>
            </a:r>
            <a:r>
              <a:rPr b="1" lang="fr-FR" sz="1700">
                <a:solidFill>
                  <a:schemeClr val="dk1"/>
                </a:solidFill>
                <a:latin typeface="Open Sans"/>
                <a:ea typeface="Open Sans"/>
                <a:cs typeface="Open Sans"/>
                <a:sym typeface="Open Sans"/>
              </a:rPr>
              <a:t> - Lorsque les services d’intérêt général sont en situation de monopole naturel</a:t>
            </a:r>
            <a:endParaRPr b="1" sz="17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b="1" sz="1700">
              <a:solidFill>
                <a:schemeClr val="dk1"/>
              </a:solidFill>
              <a:latin typeface="Montserrat"/>
              <a:ea typeface="Montserrat"/>
              <a:cs typeface="Montserrat"/>
              <a:sym typeface="Montserrat"/>
            </a:endParaRPr>
          </a:p>
          <a:p>
            <a:pPr indent="0" lvl="0" marL="0" rtl="0" algn="just">
              <a:spcBef>
                <a:spcPts val="0"/>
              </a:spcBef>
              <a:spcAft>
                <a:spcPts val="0"/>
              </a:spcAft>
              <a:buNone/>
            </a:pPr>
            <a:r>
              <a:rPr b="1" lang="fr-FR" sz="1700">
                <a:solidFill>
                  <a:schemeClr val="dk1"/>
                </a:solidFill>
                <a:latin typeface="Montserrat"/>
                <a:ea typeface="Montserrat"/>
                <a:cs typeface="Montserrat"/>
                <a:sym typeface="Montserrat"/>
              </a:rPr>
              <a:t>Rappel </a:t>
            </a:r>
            <a:endParaRPr b="1" sz="17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b="1" sz="500">
              <a:solidFill>
                <a:schemeClr val="dk1"/>
              </a:solidFill>
              <a:latin typeface="Montserrat"/>
              <a:ea typeface="Montserrat"/>
              <a:cs typeface="Montserrat"/>
              <a:sym typeface="Montserrat"/>
            </a:endParaRPr>
          </a:p>
          <a:p>
            <a:pPr indent="0" lvl="0" marL="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En présence d’économies d'échelle dans un secteur d’activité, on observe un mouvement de concentration des entreprises → situation de monopole. </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b="1" lang="fr-FR" sz="1700">
                <a:solidFill>
                  <a:schemeClr val="dk1"/>
                </a:solidFill>
                <a:latin typeface="Open Sans"/>
                <a:ea typeface="Open Sans"/>
                <a:cs typeface="Open Sans"/>
                <a:sym typeface="Open Sans"/>
              </a:rPr>
              <a:t>→ Les prix sont trop élevés et excluent une partie de la population de l’utilisation de ces services. </a:t>
            </a:r>
            <a:endParaRPr b="1"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Ex : énergie, eau, transports…. </a:t>
            </a:r>
            <a:endParaRPr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7"/>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L’allocation des richesses (la production) </a:t>
            </a:r>
            <a:endParaRPr b="1" sz="3200">
              <a:solidFill>
                <a:srgbClr val="002060"/>
              </a:solidFill>
            </a:endParaRPr>
          </a:p>
        </p:txBody>
      </p:sp>
      <p:cxnSp>
        <p:nvCxnSpPr>
          <p:cNvPr id="444" name="Google Shape;444;p57"/>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45" name="Google Shape;445;p57"/>
          <p:cNvSpPr txBox="1"/>
          <p:nvPr/>
        </p:nvSpPr>
        <p:spPr>
          <a:xfrm>
            <a:off x="766575" y="1511125"/>
            <a:ext cx="10220700" cy="4966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Clr>
                <a:schemeClr val="dk1"/>
              </a:buClr>
              <a:buSzPts val="1100"/>
              <a:buFont typeface="Arial"/>
              <a:buNone/>
            </a:pPr>
            <a:r>
              <a:rPr b="1" lang="fr-FR" sz="2000">
                <a:solidFill>
                  <a:srgbClr val="9E3611"/>
                </a:solidFill>
                <a:latin typeface="Open Sans"/>
                <a:ea typeface="Open Sans"/>
                <a:cs typeface="Open Sans"/>
                <a:sym typeface="Open Sans"/>
              </a:rPr>
              <a:t>La production des services d’intérêt général</a:t>
            </a:r>
            <a:endParaRPr b="1" sz="1000">
              <a:solidFill>
                <a:srgbClr val="9E3611"/>
              </a:solidFill>
              <a:latin typeface="Open Sans"/>
              <a:ea typeface="Open Sans"/>
              <a:cs typeface="Open Sans"/>
              <a:sym typeface="Open Sans"/>
            </a:endParaRPr>
          </a:p>
          <a:p>
            <a:pPr indent="0" lvl="0" marL="0" rtl="0" algn="l">
              <a:lnSpc>
                <a:spcPct val="150000"/>
              </a:lnSpc>
              <a:spcBef>
                <a:spcPts val="1000"/>
              </a:spcBef>
              <a:spcAft>
                <a:spcPts val="0"/>
              </a:spcAft>
              <a:buNone/>
            </a:pPr>
            <a:r>
              <a:rPr b="1" lang="fr-FR" sz="1700">
                <a:solidFill>
                  <a:schemeClr val="dk1"/>
                </a:solidFill>
                <a:latin typeface="Open Sans"/>
                <a:ea typeface="Open Sans"/>
                <a:cs typeface="Open Sans"/>
                <a:sym typeface="Open Sans"/>
              </a:rPr>
              <a:t>3</a:t>
            </a:r>
            <a:r>
              <a:rPr b="1" lang="fr-FR" sz="1700">
                <a:solidFill>
                  <a:schemeClr val="dk1"/>
                </a:solidFill>
                <a:latin typeface="Open Sans"/>
                <a:ea typeface="Open Sans"/>
                <a:cs typeface="Open Sans"/>
                <a:sym typeface="Open Sans"/>
              </a:rPr>
              <a:t> - Lorsque le coût de production des services d’intérêt général est trop élevé. </a:t>
            </a:r>
            <a:endParaRPr b="1" sz="17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b="1" sz="1700">
              <a:solidFill>
                <a:schemeClr val="dk1"/>
              </a:solidFill>
              <a:latin typeface="Montserrat"/>
              <a:ea typeface="Montserrat"/>
              <a:cs typeface="Montserrat"/>
              <a:sym typeface="Montserrat"/>
            </a:endParaRPr>
          </a:p>
          <a:p>
            <a:pPr indent="0" lvl="0" marL="0" rtl="0" algn="just">
              <a:spcBef>
                <a:spcPts val="0"/>
              </a:spcBef>
              <a:spcAft>
                <a:spcPts val="0"/>
              </a:spcAft>
              <a:buNone/>
            </a:pPr>
            <a:r>
              <a:rPr b="1" lang="fr-FR" sz="1700">
                <a:solidFill>
                  <a:schemeClr val="dk1"/>
                </a:solidFill>
                <a:latin typeface="Montserrat"/>
                <a:ea typeface="Montserrat"/>
                <a:cs typeface="Montserrat"/>
                <a:sym typeface="Montserrat"/>
              </a:rPr>
              <a:t>Le problème </a:t>
            </a:r>
            <a:endParaRPr b="1" sz="1700">
              <a:solidFill>
                <a:schemeClr val="dk1"/>
              </a:solidFill>
              <a:latin typeface="Montserrat"/>
              <a:ea typeface="Montserrat"/>
              <a:cs typeface="Montserrat"/>
              <a:sym typeface="Montserrat"/>
            </a:endParaRPr>
          </a:p>
          <a:p>
            <a:pPr indent="0" lvl="0" marL="0" rtl="0" algn="just">
              <a:spcBef>
                <a:spcPts val="0"/>
              </a:spcBef>
              <a:spcAft>
                <a:spcPts val="0"/>
              </a:spcAft>
              <a:buNone/>
            </a:pPr>
            <a:r>
              <a:t/>
            </a:r>
            <a:endParaRPr b="1" sz="500">
              <a:solidFill>
                <a:schemeClr val="dk1"/>
              </a:solidFill>
              <a:latin typeface="Montserrat"/>
              <a:ea typeface="Montserrat"/>
              <a:cs typeface="Montserrat"/>
              <a:sym typeface="Montserrat"/>
            </a:endParaRPr>
          </a:p>
          <a:p>
            <a:pPr indent="0" lvl="0" marL="0" rtl="0" algn="just">
              <a:lnSpc>
                <a:spcPct val="115000"/>
              </a:lnSpc>
              <a:spcBef>
                <a:spcPts val="0"/>
              </a:spcBef>
              <a:spcAft>
                <a:spcPts val="0"/>
              </a:spcAft>
              <a:buNone/>
            </a:pPr>
            <a:r>
              <a:rPr lang="fr-FR" sz="1700">
                <a:solidFill>
                  <a:schemeClr val="dk1"/>
                </a:solidFill>
                <a:latin typeface="Open Sans"/>
                <a:ea typeface="Open Sans"/>
                <a:cs typeface="Open Sans"/>
                <a:sym typeface="Open Sans"/>
              </a:rPr>
              <a:t>Certains secteurs comme la santé ou l’éducation, par ex., ont des coûts de revient très élevés. </a:t>
            </a:r>
            <a:endParaRPr sz="1700">
              <a:solidFill>
                <a:schemeClr val="dk1"/>
              </a:solidFill>
              <a:latin typeface="Open Sans"/>
              <a:ea typeface="Open Sans"/>
              <a:cs typeface="Open Sans"/>
              <a:sym typeface="Open Sans"/>
            </a:endParaRPr>
          </a:p>
          <a:p>
            <a:pPr indent="-336550" lvl="0" marL="457200" rtl="0" algn="just">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Santé : le prix d’une chimiothérapie pour une patiente atteinte d’un cancer du sein (entre 5.200 et 31.200 euros selon la molécule utilisée)</a:t>
            </a:r>
            <a:endParaRPr sz="1700">
              <a:solidFill>
                <a:schemeClr val="dk1"/>
              </a:solidFill>
              <a:latin typeface="Open Sans"/>
              <a:ea typeface="Open Sans"/>
              <a:cs typeface="Open Sans"/>
              <a:sym typeface="Open Sans"/>
            </a:endParaRPr>
          </a:p>
          <a:p>
            <a:pPr indent="-336550" lvl="0" marL="457200" rtl="0" algn="just">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Education : en moyenne le coût des études supérieures = 17 000 € / an et / personne. </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b="1" lang="fr-FR" sz="1700">
                <a:solidFill>
                  <a:schemeClr val="dk1"/>
                </a:solidFill>
                <a:latin typeface="Open Sans"/>
                <a:ea typeface="Open Sans"/>
                <a:cs typeface="Open Sans"/>
                <a:sym typeface="Open Sans"/>
              </a:rPr>
              <a:t>→ Les entreprises privées </a:t>
            </a:r>
            <a:r>
              <a:rPr b="1" lang="fr-FR" sz="1700">
                <a:solidFill>
                  <a:schemeClr val="dk1"/>
                </a:solidFill>
                <a:latin typeface="Open Sans"/>
                <a:ea typeface="Open Sans"/>
                <a:cs typeface="Open Sans"/>
                <a:sym typeface="Open Sans"/>
              </a:rPr>
              <a:t>proposent</a:t>
            </a:r>
            <a:r>
              <a:rPr b="1" lang="fr-FR" sz="1700">
                <a:solidFill>
                  <a:schemeClr val="dk1"/>
                </a:solidFill>
                <a:latin typeface="Open Sans"/>
                <a:ea typeface="Open Sans"/>
                <a:cs typeface="Open Sans"/>
                <a:sym typeface="Open Sans"/>
              </a:rPr>
              <a:t> des prix trop </a:t>
            </a:r>
            <a:r>
              <a:rPr b="1" lang="fr-FR" sz="1700">
                <a:solidFill>
                  <a:schemeClr val="dk1"/>
                </a:solidFill>
                <a:latin typeface="Open Sans"/>
                <a:ea typeface="Open Sans"/>
                <a:cs typeface="Open Sans"/>
                <a:sym typeface="Open Sans"/>
              </a:rPr>
              <a:t>élevés</a:t>
            </a:r>
            <a:r>
              <a:rPr b="1" lang="fr-FR" sz="1700">
                <a:solidFill>
                  <a:schemeClr val="dk1"/>
                </a:solidFill>
                <a:latin typeface="Open Sans"/>
                <a:ea typeface="Open Sans"/>
                <a:cs typeface="Open Sans"/>
                <a:sym typeface="Open Sans"/>
              </a:rPr>
              <a:t> : risque d’exclusion d’une partie de la population de l’utilisation de ces services. </a:t>
            </a:r>
            <a:endParaRPr b="1"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b="1"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b="1" lang="fr-FR" sz="1700">
                <a:solidFill>
                  <a:schemeClr val="dk1"/>
                </a:solidFill>
                <a:latin typeface="Open Sans"/>
                <a:ea typeface="Open Sans"/>
                <a:cs typeface="Open Sans"/>
                <a:sym typeface="Open Sans"/>
              </a:rPr>
              <a:t>Coexistence offre privée / offre publique. </a:t>
            </a:r>
            <a:endParaRPr b="1"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8"/>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L’allocation des richesses (la production) </a:t>
            </a:r>
            <a:endParaRPr b="1" sz="3200">
              <a:solidFill>
                <a:srgbClr val="002060"/>
              </a:solidFill>
            </a:endParaRPr>
          </a:p>
        </p:txBody>
      </p:sp>
      <p:cxnSp>
        <p:nvCxnSpPr>
          <p:cNvPr id="451" name="Google Shape;451;p5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52" name="Google Shape;452;p58"/>
          <p:cNvSpPr txBox="1"/>
          <p:nvPr/>
        </p:nvSpPr>
        <p:spPr>
          <a:xfrm>
            <a:off x="766575" y="3386700"/>
            <a:ext cx="6476100" cy="3140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fr-FR">
                <a:solidFill>
                  <a:schemeClr val="dk1"/>
                </a:solidFill>
                <a:latin typeface="Open Sans"/>
                <a:ea typeface="Open Sans"/>
                <a:cs typeface="Open Sans"/>
                <a:sym typeface="Open Sans"/>
              </a:rPr>
              <a:t>La valeur totale du portefeuille de l’APE est estimée à 124,8 Md€ au 30 juin 2021, la valorisation boursière du portefeuille coté de l’État s’établissant à 70,3 Md€, avec : </a:t>
            </a:r>
            <a:endParaRPr>
              <a:solidFill>
                <a:schemeClr val="dk1"/>
              </a:solidFill>
              <a:latin typeface="Open Sans"/>
              <a:ea typeface="Open Sans"/>
              <a:cs typeface="Open Sans"/>
              <a:sym typeface="Open Sans"/>
            </a:endParaRPr>
          </a:p>
          <a:p>
            <a:pPr indent="-317500" lvl="0" marL="457200" rtl="0" algn="just">
              <a:lnSpc>
                <a:spcPct val="150000"/>
              </a:lnSpc>
              <a:spcBef>
                <a:spcPts val="120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E</a:t>
            </a:r>
            <a:r>
              <a:rPr lang="fr-FR">
                <a:solidFill>
                  <a:schemeClr val="dk1"/>
                </a:solidFill>
                <a:latin typeface="Open Sans"/>
                <a:ea typeface="Open Sans"/>
                <a:cs typeface="Open Sans"/>
                <a:sym typeface="Open Sans"/>
              </a:rPr>
              <a:t>nergie : 53,4 % de la capitalisation boursière du portefeuille coté</a:t>
            </a:r>
            <a:endParaRPr>
              <a:solidFill>
                <a:schemeClr val="dk1"/>
              </a:solidFill>
              <a:latin typeface="Open Sans"/>
              <a:ea typeface="Open Sans"/>
              <a:cs typeface="Open Sans"/>
              <a:sym typeface="Open Sans"/>
            </a:endParaRPr>
          </a:p>
          <a:p>
            <a:pPr indent="-317500" lvl="0" marL="457200" rtl="0" algn="just">
              <a:lnSpc>
                <a:spcPct val="150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Aéronautique/défense : 27,9 %</a:t>
            </a:r>
            <a:endParaRPr>
              <a:solidFill>
                <a:schemeClr val="dk1"/>
              </a:solidFill>
              <a:latin typeface="Open Sans"/>
              <a:ea typeface="Open Sans"/>
              <a:cs typeface="Open Sans"/>
              <a:sym typeface="Open Sans"/>
            </a:endParaRPr>
          </a:p>
          <a:p>
            <a:pPr indent="-317500" lvl="0" marL="457200" rtl="0" algn="just">
              <a:lnSpc>
                <a:spcPct val="150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Infrastructures/transport aérien : 8,9 % </a:t>
            </a:r>
            <a:endParaRPr>
              <a:solidFill>
                <a:schemeClr val="dk1"/>
              </a:solidFill>
              <a:latin typeface="Open Sans"/>
              <a:ea typeface="Open Sans"/>
              <a:cs typeface="Open Sans"/>
              <a:sym typeface="Open Sans"/>
            </a:endParaRPr>
          </a:p>
          <a:p>
            <a:pPr indent="-317500" lvl="0" marL="457200" rtl="0" algn="just">
              <a:lnSpc>
                <a:spcPct val="150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Télécommunications : 4,9 %</a:t>
            </a:r>
            <a:endParaRPr>
              <a:solidFill>
                <a:schemeClr val="dk1"/>
              </a:solidFill>
              <a:latin typeface="Open Sans"/>
              <a:ea typeface="Open Sans"/>
              <a:cs typeface="Open Sans"/>
              <a:sym typeface="Open Sans"/>
            </a:endParaRPr>
          </a:p>
          <a:p>
            <a:pPr indent="-317500" lvl="0" marL="457200" rtl="0" algn="just">
              <a:lnSpc>
                <a:spcPct val="150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Services financiers : 2,8 %</a:t>
            </a:r>
            <a:endParaRPr>
              <a:solidFill>
                <a:schemeClr val="dk1"/>
              </a:solidFill>
              <a:latin typeface="Open Sans"/>
              <a:ea typeface="Open Sans"/>
              <a:cs typeface="Open Sans"/>
              <a:sym typeface="Open Sans"/>
            </a:endParaRPr>
          </a:p>
          <a:p>
            <a:pPr indent="-317500" lvl="0" marL="457200" rtl="0" algn="just">
              <a:lnSpc>
                <a:spcPct val="150000"/>
              </a:lnSpc>
              <a:spcBef>
                <a:spcPts val="0"/>
              </a:spcBef>
              <a:spcAft>
                <a:spcPts val="0"/>
              </a:spcAft>
              <a:buClr>
                <a:schemeClr val="dk1"/>
              </a:buClr>
              <a:buSzPts val="1400"/>
              <a:buFont typeface="Open Sans"/>
              <a:buChar char="-"/>
            </a:pPr>
            <a:r>
              <a:rPr lang="fr-FR">
                <a:solidFill>
                  <a:schemeClr val="dk1"/>
                </a:solidFill>
                <a:latin typeface="Open Sans"/>
                <a:ea typeface="Open Sans"/>
                <a:cs typeface="Open Sans"/>
                <a:sym typeface="Open Sans"/>
              </a:rPr>
              <a:t>Automobile : 2,2 %</a:t>
            </a:r>
            <a:endParaRPr>
              <a:solidFill>
                <a:schemeClr val="dk1"/>
              </a:solidFill>
              <a:latin typeface="Open Sans"/>
              <a:ea typeface="Open Sans"/>
              <a:cs typeface="Open Sans"/>
              <a:sym typeface="Open Sans"/>
            </a:endParaRPr>
          </a:p>
        </p:txBody>
      </p:sp>
      <p:pic>
        <p:nvPicPr>
          <p:cNvPr id="453" name="Google Shape;453;p58"/>
          <p:cNvPicPr preferRelativeResize="0"/>
          <p:nvPr/>
        </p:nvPicPr>
        <p:blipFill>
          <a:blip r:embed="rId3">
            <a:alphaModFix/>
          </a:blip>
          <a:stretch>
            <a:fillRect/>
          </a:stretch>
        </p:blipFill>
        <p:spPr>
          <a:xfrm>
            <a:off x="7414749" y="1756350"/>
            <a:ext cx="4315450" cy="5101650"/>
          </a:xfrm>
          <a:prstGeom prst="rect">
            <a:avLst/>
          </a:prstGeom>
          <a:noFill/>
          <a:ln cap="flat" cmpd="sng" w="25400">
            <a:solidFill>
              <a:srgbClr val="FFFFFF"/>
            </a:solidFill>
            <a:prstDash val="solid"/>
            <a:miter lim="8000"/>
            <a:headEnd len="sm" w="sm" type="none"/>
            <a:tailEnd len="sm" w="sm" type="none"/>
          </a:ln>
        </p:spPr>
      </p:pic>
      <p:sp>
        <p:nvSpPr>
          <p:cNvPr id="454" name="Google Shape;454;p58"/>
          <p:cNvSpPr txBox="1"/>
          <p:nvPr/>
        </p:nvSpPr>
        <p:spPr>
          <a:xfrm>
            <a:off x="766575" y="1511125"/>
            <a:ext cx="10220700" cy="15246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rgbClr val="9E3611"/>
                </a:solidFill>
                <a:latin typeface="Open Sans"/>
                <a:ea typeface="Open Sans"/>
                <a:cs typeface="Open Sans"/>
                <a:sym typeface="Open Sans"/>
              </a:rPr>
              <a:t>La politique industrielle </a:t>
            </a:r>
            <a:endParaRPr b="1" sz="2000">
              <a:solidFill>
                <a:srgbClr val="9E361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b="1" sz="1000">
              <a:solidFill>
                <a:srgbClr val="9E3611"/>
              </a:solidFill>
              <a:latin typeface="Open Sans"/>
              <a:ea typeface="Open Sans"/>
              <a:cs typeface="Open Sans"/>
              <a:sym typeface="Open Sans"/>
            </a:endParaRPr>
          </a:p>
          <a:p>
            <a:pPr indent="0" lvl="0" marL="0" rtl="0" algn="just">
              <a:lnSpc>
                <a:spcPct val="115000"/>
              </a:lnSpc>
              <a:spcBef>
                <a:spcPts val="0"/>
              </a:spcBef>
              <a:spcAft>
                <a:spcPts val="0"/>
              </a:spcAft>
              <a:buNone/>
            </a:pPr>
            <a:r>
              <a:rPr b="1" lang="fr-FR" sz="1700">
                <a:solidFill>
                  <a:schemeClr val="dk1"/>
                </a:solidFill>
                <a:latin typeface="Open Sans"/>
                <a:ea typeface="Open Sans"/>
                <a:cs typeface="Open Sans"/>
                <a:sym typeface="Open Sans"/>
              </a:rPr>
              <a:t>Objectif : </a:t>
            </a:r>
            <a:r>
              <a:rPr lang="fr-FR" sz="1700">
                <a:solidFill>
                  <a:schemeClr val="dk1"/>
                </a:solidFill>
                <a:latin typeface="Open Sans"/>
                <a:ea typeface="Open Sans"/>
                <a:cs typeface="Open Sans"/>
                <a:sym typeface="Open Sans"/>
              </a:rPr>
              <a:t>développer / préserver des secteurs d’activité jugés stratégiques.</a:t>
            </a:r>
            <a:r>
              <a:rPr b="1" lang="fr-FR" sz="1700">
                <a:solidFill>
                  <a:schemeClr val="dk1"/>
                </a:solidFill>
                <a:latin typeface="Open Sans"/>
                <a:ea typeface="Open Sans"/>
                <a:cs typeface="Open Sans"/>
                <a:sym typeface="Open Sans"/>
              </a:rPr>
              <a:t> </a:t>
            </a:r>
            <a:endParaRPr b="1" sz="17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t/>
            </a:r>
            <a:endParaRPr b="1" sz="10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b="1" lang="fr-FR" sz="1700">
                <a:solidFill>
                  <a:schemeClr val="dk1"/>
                </a:solidFill>
                <a:latin typeface="Open Sans"/>
                <a:ea typeface="Open Sans"/>
                <a:cs typeface="Open Sans"/>
                <a:sym typeface="Open Sans"/>
              </a:rPr>
              <a:t>Moyen : </a:t>
            </a:r>
            <a:r>
              <a:rPr lang="fr-FR" sz="1700">
                <a:solidFill>
                  <a:schemeClr val="dk1"/>
                </a:solidFill>
                <a:latin typeface="Open Sans"/>
                <a:ea typeface="Open Sans"/>
                <a:cs typeface="Open Sans"/>
                <a:sym typeface="Open Sans"/>
              </a:rPr>
              <a:t>nationalisations / prises de participation vs incitations fiscales</a:t>
            </a:r>
            <a:r>
              <a:rPr b="1" lang="fr-FR" sz="17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2"/>
          <p:cNvPicPr preferRelativeResize="0"/>
          <p:nvPr/>
        </p:nvPicPr>
        <p:blipFill rotWithShape="1">
          <a:blip r:embed="rId3">
            <a:alphaModFix/>
          </a:blip>
          <a:srcRect b="7834" l="0" r="0" t="7834"/>
          <a:stretch/>
        </p:blipFill>
        <p:spPr>
          <a:xfrm>
            <a:off x="2" y="0"/>
            <a:ext cx="12192000" cy="6858000"/>
          </a:xfrm>
          <a:prstGeom prst="rect">
            <a:avLst/>
          </a:prstGeom>
          <a:noFill/>
          <a:ln>
            <a:noFill/>
          </a:ln>
        </p:spPr>
      </p:pic>
      <p:sp>
        <p:nvSpPr>
          <p:cNvPr id="237" name="Google Shape;237;p32"/>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 name="Google Shape;238;p32"/>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1 - Le budget de l’Etat </a:t>
            </a:r>
            <a:endParaRPr/>
          </a:p>
        </p:txBody>
      </p:sp>
      <p:sp>
        <p:nvSpPr>
          <p:cNvPr id="239" name="Google Shape;239;p32"/>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5 - Les interventions économiques de l’Etat</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9"/>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L’allocation des richesses (la production) </a:t>
            </a:r>
            <a:endParaRPr b="1" sz="3200">
              <a:solidFill>
                <a:srgbClr val="002060"/>
              </a:solidFill>
            </a:endParaRPr>
          </a:p>
        </p:txBody>
      </p:sp>
      <p:cxnSp>
        <p:nvCxnSpPr>
          <p:cNvPr id="460" name="Google Shape;460;p5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61" name="Google Shape;461;p59"/>
          <p:cNvSpPr txBox="1"/>
          <p:nvPr/>
        </p:nvSpPr>
        <p:spPr>
          <a:xfrm>
            <a:off x="766575" y="1511125"/>
            <a:ext cx="10220700" cy="8619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rgbClr val="9E3611"/>
                </a:solidFill>
                <a:latin typeface="Open Sans"/>
                <a:ea typeface="Open Sans"/>
                <a:cs typeface="Open Sans"/>
                <a:sym typeface="Open Sans"/>
              </a:rPr>
              <a:t>La politique industrielle</a:t>
            </a:r>
            <a:endParaRPr b="1" sz="2000">
              <a:solidFill>
                <a:srgbClr val="9E3611"/>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100"/>
              <a:buFont typeface="Arial"/>
              <a:buNone/>
            </a:pPr>
            <a:r>
              <a:rPr lang="fr-FR" sz="1700">
                <a:solidFill>
                  <a:schemeClr val="dk1"/>
                </a:solidFill>
                <a:latin typeface="Open Sans"/>
                <a:ea typeface="Open Sans"/>
                <a:cs typeface="Open Sans"/>
                <a:sym typeface="Open Sans"/>
              </a:rPr>
              <a:t>La politique industrielle a évolué dans ses motivations et dans les secteurs d’activité concernés.</a:t>
            </a:r>
            <a:r>
              <a:rPr b="1" lang="fr-FR" sz="2000">
                <a:solidFill>
                  <a:srgbClr val="9E3611"/>
                </a:solidFill>
                <a:latin typeface="Open Sans"/>
                <a:ea typeface="Open Sans"/>
                <a:cs typeface="Open Sans"/>
                <a:sym typeface="Open Sans"/>
              </a:rPr>
              <a:t> </a:t>
            </a:r>
            <a:endParaRPr sz="1100">
              <a:solidFill>
                <a:schemeClr val="dk1"/>
              </a:solidFill>
              <a:latin typeface="Open Sans"/>
              <a:ea typeface="Open Sans"/>
              <a:cs typeface="Open Sans"/>
              <a:sym typeface="Open Sans"/>
            </a:endParaRPr>
          </a:p>
        </p:txBody>
      </p:sp>
      <p:pic>
        <p:nvPicPr>
          <p:cNvPr id="462" name="Google Shape;462;p59"/>
          <p:cNvPicPr preferRelativeResize="0"/>
          <p:nvPr/>
        </p:nvPicPr>
        <p:blipFill>
          <a:blip r:embed="rId3">
            <a:alphaModFix/>
          </a:blip>
          <a:stretch>
            <a:fillRect/>
          </a:stretch>
        </p:blipFill>
        <p:spPr>
          <a:xfrm>
            <a:off x="766575" y="2897600"/>
            <a:ext cx="9495249" cy="2859900"/>
          </a:xfrm>
          <a:prstGeom prst="rect">
            <a:avLst/>
          </a:prstGeom>
          <a:noFill/>
          <a:ln>
            <a:noFill/>
          </a:ln>
        </p:spPr>
      </p:pic>
      <p:sp>
        <p:nvSpPr>
          <p:cNvPr id="463" name="Google Shape;463;p59"/>
          <p:cNvSpPr txBox="1"/>
          <p:nvPr/>
        </p:nvSpPr>
        <p:spPr>
          <a:xfrm>
            <a:off x="869375" y="5926950"/>
            <a:ext cx="7357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700">
                <a:solidFill>
                  <a:schemeClr val="dk1"/>
                </a:solidFill>
                <a:latin typeface="Open Sans"/>
                <a:ea typeface="Open Sans"/>
                <a:cs typeface="Open Sans"/>
                <a:sym typeface="Open Sans"/>
              </a:rPr>
              <a:t>2022 - EDF ou le retour des nationalisations ?....</a:t>
            </a:r>
            <a:r>
              <a:rPr lang="fr-FR">
                <a:latin typeface="Rockwell"/>
                <a:ea typeface="Rockwell"/>
                <a:cs typeface="Rockwell"/>
                <a:sym typeface="Rockwell"/>
              </a:rPr>
              <a:t> </a:t>
            </a:r>
            <a:endParaRPr>
              <a:latin typeface="Rockwell"/>
              <a:ea typeface="Rockwell"/>
              <a:cs typeface="Rockwell"/>
              <a:sym typeface="Rockwe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0"/>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2700">
                <a:solidFill>
                  <a:schemeClr val="dk2"/>
                </a:solidFill>
                <a:latin typeface="Montserrat"/>
                <a:ea typeface="Montserrat"/>
                <a:cs typeface="Montserrat"/>
                <a:sym typeface="Montserrat"/>
              </a:rPr>
              <a:t>La régulation de l’économie via la politique budgétaire</a:t>
            </a:r>
            <a:endParaRPr b="1" sz="2700">
              <a:solidFill>
                <a:srgbClr val="002060"/>
              </a:solidFill>
            </a:endParaRPr>
          </a:p>
        </p:txBody>
      </p:sp>
      <p:cxnSp>
        <p:nvCxnSpPr>
          <p:cNvPr id="469" name="Google Shape;469;p60"/>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70" name="Google Shape;470;p60"/>
          <p:cNvSpPr txBox="1"/>
          <p:nvPr/>
        </p:nvSpPr>
        <p:spPr>
          <a:xfrm>
            <a:off x="766575" y="1511125"/>
            <a:ext cx="9765600" cy="400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rgbClr val="9E3611"/>
                </a:solidFill>
                <a:latin typeface="Open Sans"/>
                <a:ea typeface="Open Sans"/>
                <a:cs typeface="Open Sans"/>
                <a:sym typeface="Open Sans"/>
              </a:rPr>
              <a:t>Le fondement théorique de la politique budgétaire</a:t>
            </a:r>
            <a:endParaRPr sz="1700">
              <a:solidFill>
                <a:schemeClr val="dk1"/>
              </a:solidFill>
              <a:latin typeface="Open Sans"/>
              <a:ea typeface="Open Sans"/>
              <a:cs typeface="Open Sans"/>
              <a:sym typeface="Open Sans"/>
            </a:endParaRPr>
          </a:p>
        </p:txBody>
      </p:sp>
      <p:pic>
        <p:nvPicPr>
          <p:cNvPr id="471" name="Google Shape;471;p60"/>
          <p:cNvPicPr preferRelativeResize="0"/>
          <p:nvPr/>
        </p:nvPicPr>
        <p:blipFill>
          <a:blip r:embed="rId3">
            <a:alphaModFix/>
          </a:blip>
          <a:stretch>
            <a:fillRect/>
          </a:stretch>
        </p:blipFill>
        <p:spPr>
          <a:xfrm>
            <a:off x="5392402" y="2262300"/>
            <a:ext cx="6354999" cy="3336374"/>
          </a:xfrm>
          <a:prstGeom prst="rect">
            <a:avLst/>
          </a:prstGeom>
          <a:noFill/>
          <a:ln cap="flat" cmpd="sng" w="9525">
            <a:solidFill>
              <a:schemeClr val="dk1"/>
            </a:solidFill>
            <a:prstDash val="solid"/>
            <a:round/>
            <a:headEnd len="sm" w="sm" type="none"/>
            <a:tailEnd len="sm" w="sm" type="none"/>
          </a:ln>
        </p:spPr>
      </p:pic>
      <p:sp>
        <p:nvSpPr>
          <p:cNvPr id="472" name="Google Shape;472;p60"/>
          <p:cNvSpPr txBox="1"/>
          <p:nvPr/>
        </p:nvSpPr>
        <p:spPr>
          <a:xfrm>
            <a:off x="561000" y="2262300"/>
            <a:ext cx="4625700" cy="31938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None/>
            </a:pPr>
            <a:r>
              <a:rPr b="1" lang="fr-FR" sz="1700">
                <a:solidFill>
                  <a:schemeClr val="dk1"/>
                </a:solidFill>
                <a:latin typeface="Open Sans"/>
                <a:ea typeface="Open Sans"/>
                <a:cs typeface="Open Sans"/>
                <a:sym typeface="Open Sans"/>
              </a:rPr>
              <a:t>L</a:t>
            </a:r>
            <a:r>
              <a:rPr b="1" lang="fr-FR" sz="1700">
                <a:solidFill>
                  <a:schemeClr val="dk1"/>
                </a:solidFill>
                <a:latin typeface="Open Sans"/>
                <a:ea typeface="Open Sans"/>
                <a:cs typeface="Open Sans"/>
                <a:sym typeface="Open Sans"/>
              </a:rPr>
              <a:t>a crise de 1929</a:t>
            </a:r>
            <a:endParaRPr sz="1700">
              <a:solidFill>
                <a:schemeClr val="dk1"/>
              </a:solidFill>
              <a:latin typeface="Open Sans"/>
              <a:ea typeface="Open Sans"/>
              <a:cs typeface="Open Sans"/>
              <a:sym typeface="Open Sans"/>
            </a:endParaRPr>
          </a:p>
          <a:p>
            <a:pPr indent="-336550" lvl="0" marL="457200" marR="0" rtl="0" algn="just">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Production divisée par 2 entre 1929 et 1931 </a:t>
            </a:r>
            <a:endParaRPr sz="1700">
              <a:solidFill>
                <a:schemeClr val="dk1"/>
              </a:solidFill>
              <a:latin typeface="Open Sans"/>
              <a:ea typeface="Open Sans"/>
              <a:cs typeface="Open Sans"/>
              <a:sym typeface="Open Sans"/>
            </a:endParaRPr>
          </a:p>
          <a:p>
            <a:pPr indent="-336550" lvl="0" marL="457200" marR="0" rtl="0" algn="just">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Baisse des prix de 30% entre 1929 et 1933</a:t>
            </a:r>
            <a:endParaRPr sz="1700">
              <a:solidFill>
                <a:schemeClr val="dk1"/>
              </a:solidFill>
              <a:latin typeface="Open Sans"/>
              <a:ea typeface="Open Sans"/>
              <a:cs typeface="Open Sans"/>
              <a:sym typeface="Open Sans"/>
            </a:endParaRPr>
          </a:p>
          <a:p>
            <a:pPr indent="-336550" lvl="0" marL="457200" marR="0" rtl="0" algn="just">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Chômage multiplié par 10 entre 1929 (1,5 million) et 1933 (15 millions), soit 24% de chômeurs. </a:t>
            </a:r>
            <a:endParaRPr sz="1700">
              <a:solidFill>
                <a:schemeClr val="dk1"/>
              </a:solidFill>
              <a:latin typeface="Open Sans"/>
              <a:ea typeface="Open Sans"/>
              <a:cs typeface="Open Sans"/>
              <a:sym typeface="Open Sans"/>
            </a:endParaRPr>
          </a:p>
        </p:txBody>
      </p:sp>
      <p:sp>
        <p:nvSpPr>
          <p:cNvPr id="473" name="Google Shape;473;p60"/>
          <p:cNvSpPr txBox="1"/>
          <p:nvPr/>
        </p:nvSpPr>
        <p:spPr>
          <a:xfrm>
            <a:off x="690200" y="5807075"/>
            <a:ext cx="11134200" cy="838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fr-FR" sz="1700">
                <a:solidFill>
                  <a:schemeClr val="dk1"/>
                </a:solidFill>
                <a:latin typeface="Open Sans"/>
                <a:ea typeface="Open Sans"/>
                <a:cs typeface="Open Sans"/>
                <a:sym typeface="Open Sans"/>
              </a:rPr>
              <a:t>→ </a:t>
            </a:r>
            <a:r>
              <a:rPr lang="fr-FR" sz="1700">
                <a:solidFill>
                  <a:schemeClr val="dk1"/>
                </a:solidFill>
                <a:latin typeface="Open Sans"/>
                <a:ea typeface="Open Sans"/>
                <a:cs typeface="Open Sans"/>
                <a:sym typeface="Open Sans"/>
              </a:rPr>
              <a:t>Intervention massive des Pouvoirs Publics qui relancent l’économie via un plan massif d’investissements publics : </a:t>
            </a:r>
            <a:r>
              <a:rPr b="1" lang="fr-FR" sz="1700">
                <a:solidFill>
                  <a:schemeClr val="dk1"/>
                </a:solidFill>
                <a:latin typeface="Open Sans"/>
                <a:ea typeface="Open Sans"/>
                <a:cs typeface="Open Sans"/>
                <a:sym typeface="Open Sans"/>
              </a:rPr>
              <a:t>le NEW DEAL</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1"/>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2700">
                <a:solidFill>
                  <a:schemeClr val="dk2"/>
                </a:solidFill>
                <a:latin typeface="Montserrat"/>
                <a:ea typeface="Montserrat"/>
                <a:cs typeface="Montserrat"/>
                <a:sym typeface="Montserrat"/>
              </a:rPr>
              <a:t>La régulation de l’économie via la politique budgétaire</a:t>
            </a:r>
            <a:endParaRPr b="1" sz="2700">
              <a:solidFill>
                <a:srgbClr val="002060"/>
              </a:solidFill>
            </a:endParaRPr>
          </a:p>
        </p:txBody>
      </p:sp>
      <p:cxnSp>
        <p:nvCxnSpPr>
          <p:cNvPr id="479" name="Google Shape;479;p61"/>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80" name="Google Shape;480;p61"/>
          <p:cNvSpPr txBox="1"/>
          <p:nvPr/>
        </p:nvSpPr>
        <p:spPr>
          <a:xfrm>
            <a:off x="766575" y="1511125"/>
            <a:ext cx="9765600" cy="400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rgbClr val="9E3611"/>
                </a:solidFill>
                <a:latin typeface="Open Sans"/>
                <a:ea typeface="Open Sans"/>
                <a:cs typeface="Open Sans"/>
                <a:sym typeface="Open Sans"/>
              </a:rPr>
              <a:t>Le fondement théorique de la politique budgétaire</a:t>
            </a:r>
            <a:endParaRPr sz="1700">
              <a:solidFill>
                <a:schemeClr val="dk1"/>
              </a:solidFill>
              <a:latin typeface="Open Sans"/>
              <a:ea typeface="Open Sans"/>
              <a:cs typeface="Open Sans"/>
              <a:sym typeface="Open Sans"/>
            </a:endParaRPr>
          </a:p>
        </p:txBody>
      </p:sp>
      <p:sp>
        <p:nvSpPr>
          <p:cNvPr id="481" name="Google Shape;481;p61"/>
          <p:cNvSpPr txBox="1"/>
          <p:nvPr/>
        </p:nvSpPr>
        <p:spPr>
          <a:xfrm>
            <a:off x="561000" y="2262300"/>
            <a:ext cx="10749600" cy="42099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fr-FR" sz="1700">
                <a:solidFill>
                  <a:schemeClr val="dk1"/>
                </a:solidFill>
                <a:latin typeface="Open Sans"/>
                <a:ea typeface="Open Sans"/>
                <a:cs typeface="Open Sans"/>
                <a:sym typeface="Open Sans"/>
              </a:rPr>
              <a:t>Un échec de la théorie classique </a:t>
            </a:r>
            <a:r>
              <a:rPr b="1" lang="fr-FR" sz="1700">
                <a:solidFill>
                  <a:schemeClr val="dk1"/>
                </a:solidFill>
                <a:latin typeface="Open Sans"/>
                <a:ea typeface="Open Sans"/>
                <a:cs typeface="Open Sans"/>
                <a:sym typeface="Open Sans"/>
              </a:rPr>
              <a:t> </a:t>
            </a:r>
            <a:endParaRPr b="1"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700">
                <a:solidFill>
                  <a:schemeClr val="dk1"/>
                </a:solidFill>
                <a:latin typeface="Open Sans"/>
                <a:ea typeface="Open Sans"/>
                <a:cs typeface="Open Sans"/>
                <a:sym typeface="Open Sans"/>
              </a:rPr>
              <a:t>D’après la théorie économique classique, l</a:t>
            </a:r>
            <a:r>
              <a:rPr lang="fr-FR" sz="1700">
                <a:solidFill>
                  <a:schemeClr val="dk1"/>
                </a:solidFill>
                <a:latin typeface="Open Sans"/>
                <a:ea typeface="Open Sans"/>
                <a:cs typeface="Open Sans"/>
                <a:sym typeface="Open Sans"/>
              </a:rPr>
              <a:t>es marchés s'autorégulent via la variation des prix → pas besoin d’intervention publique.</a:t>
            </a:r>
            <a:endParaRPr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700">
                <a:solidFill>
                  <a:schemeClr val="dk1"/>
                </a:solidFill>
                <a:latin typeface="Open Sans"/>
                <a:ea typeface="Open Sans"/>
                <a:cs typeface="Open Sans"/>
                <a:sym typeface="Open Sans"/>
              </a:rPr>
              <a:t>Dans le cas de la crise de 1929, la baisse des prix ne relance pas la demande (de produits et de travail).</a:t>
            </a:r>
            <a:endParaRPr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b="1" lang="fr-FR" sz="1700">
                <a:solidFill>
                  <a:schemeClr val="dk1"/>
                </a:solidFill>
                <a:latin typeface="Open Sans"/>
                <a:ea typeface="Open Sans"/>
                <a:cs typeface="Open Sans"/>
                <a:sym typeface="Open Sans"/>
              </a:rPr>
              <a:t>L’apport de la théorie keynésienne </a:t>
            </a:r>
            <a:endParaRPr b="1"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700">
                <a:solidFill>
                  <a:schemeClr val="dk1"/>
                </a:solidFill>
                <a:latin typeface="Open Sans"/>
                <a:ea typeface="Open Sans"/>
                <a:cs typeface="Open Sans"/>
                <a:sym typeface="Open Sans"/>
              </a:rPr>
              <a:t>Ce qui compte dans la décision des entreprises d’embaucher, ce n’est pas le niveau du salaire (censé équilibrer le marché du travail) mais la demande qu’ils anticipent sur les marchés des biens et services. </a:t>
            </a:r>
            <a:endParaRPr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b="1" sz="10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b="1" lang="fr-FR" sz="1700">
                <a:solidFill>
                  <a:schemeClr val="dk1"/>
                </a:solidFill>
                <a:latin typeface="Open Sans"/>
                <a:ea typeface="Open Sans"/>
                <a:cs typeface="Open Sans"/>
                <a:sym typeface="Open Sans"/>
              </a:rPr>
              <a:t>→ L’Etat doit se substituer aux acteurs privés (consommateurs) pour relancer la demande adressée aux entreprises. </a:t>
            </a:r>
            <a:endParaRPr b="1" sz="1700">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2"/>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2700">
                <a:solidFill>
                  <a:schemeClr val="dk2"/>
                </a:solidFill>
                <a:latin typeface="Montserrat"/>
                <a:ea typeface="Montserrat"/>
                <a:cs typeface="Montserrat"/>
                <a:sym typeface="Montserrat"/>
              </a:rPr>
              <a:t>La régulation de l’économie via la politique budgétaire</a:t>
            </a:r>
            <a:endParaRPr b="1" sz="2700">
              <a:solidFill>
                <a:srgbClr val="002060"/>
              </a:solidFill>
            </a:endParaRPr>
          </a:p>
        </p:txBody>
      </p:sp>
      <p:cxnSp>
        <p:nvCxnSpPr>
          <p:cNvPr id="487" name="Google Shape;487;p6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88" name="Google Shape;488;p62"/>
          <p:cNvSpPr txBox="1"/>
          <p:nvPr/>
        </p:nvSpPr>
        <p:spPr>
          <a:xfrm>
            <a:off x="766575" y="1511125"/>
            <a:ext cx="9765600" cy="400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rgbClr val="9E3611"/>
                </a:solidFill>
                <a:latin typeface="Open Sans"/>
                <a:ea typeface="Open Sans"/>
                <a:cs typeface="Open Sans"/>
                <a:sym typeface="Open Sans"/>
              </a:rPr>
              <a:t>L’impact de la </a:t>
            </a:r>
            <a:r>
              <a:rPr b="1" lang="fr-FR" sz="2000">
                <a:solidFill>
                  <a:srgbClr val="9E3611"/>
                </a:solidFill>
                <a:latin typeface="Open Sans"/>
                <a:ea typeface="Open Sans"/>
                <a:cs typeface="Open Sans"/>
                <a:sym typeface="Open Sans"/>
              </a:rPr>
              <a:t>politique budgétaire : le multiplicateur keynésien</a:t>
            </a:r>
            <a:endParaRPr sz="1700">
              <a:solidFill>
                <a:schemeClr val="dk1"/>
              </a:solidFill>
              <a:latin typeface="Open Sans"/>
              <a:ea typeface="Open Sans"/>
              <a:cs typeface="Open Sans"/>
              <a:sym typeface="Open Sans"/>
            </a:endParaRPr>
          </a:p>
        </p:txBody>
      </p:sp>
      <p:sp>
        <p:nvSpPr>
          <p:cNvPr id="489" name="Google Shape;489;p62"/>
          <p:cNvSpPr txBox="1"/>
          <p:nvPr/>
        </p:nvSpPr>
        <p:spPr>
          <a:xfrm>
            <a:off x="766575" y="2165450"/>
            <a:ext cx="4229400" cy="3193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fr-FR" sz="1700">
                <a:solidFill>
                  <a:schemeClr val="dk1"/>
                </a:solidFill>
                <a:latin typeface="Open Sans"/>
                <a:ea typeface="Open Sans"/>
                <a:cs typeface="Open Sans"/>
                <a:sym typeface="Open Sans"/>
              </a:rPr>
              <a:t>D’après Keynes, chaque dollar </a:t>
            </a:r>
            <a:r>
              <a:rPr lang="fr-FR" sz="1700">
                <a:solidFill>
                  <a:schemeClr val="dk1"/>
                </a:solidFill>
                <a:latin typeface="Open Sans"/>
                <a:ea typeface="Open Sans"/>
                <a:cs typeface="Open Sans"/>
                <a:sym typeface="Open Sans"/>
              </a:rPr>
              <a:t>investi</a:t>
            </a:r>
            <a:r>
              <a:rPr lang="fr-FR" sz="1700">
                <a:solidFill>
                  <a:schemeClr val="dk1"/>
                </a:solidFill>
                <a:latin typeface="Open Sans"/>
                <a:ea typeface="Open Sans"/>
                <a:cs typeface="Open Sans"/>
                <a:sym typeface="Open Sans"/>
              </a:rPr>
              <a:t> génère + de un dollar de revenu grâce aux emplois créés qui génèrent eux aussi de la demande (privée). </a:t>
            </a:r>
            <a:endParaRPr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700">
                <a:solidFill>
                  <a:schemeClr val="dk1"/>
                </a:solidFill>
                <a:latin typeface="Open Sans"/>
                <a:ea typeface="Open Sans"/>
                <a:cs typeface="Open Sans"/>
                <a:sym typeface="Open Sans"/>
              </a:rPr>
              <a:t>L’ampleur du multiplicateur dépend de la </a:t>
            </a:r>
            <a:r>
              <a:rPr b="1" lang="fr-FR" sz="1700">
                <a:solidFill>
                  <a:schemeClr val="dk1"/>
                </a:solidFill>
                <a:latin typeface="Open Sans"/>
                <a:ea typeface="Open Sans"/>
                <a:cs typeface="Open Sans"/>
                <a:sym typeface="Open Sans"/>
              </a:rPr>
              <a:t>propension moyenne à consommer (PmC)</a:t>
            </a:r>
            <a:endParaRPr b="1" sz="1700">
              <a:solidFill>
                <a:schemeClr val="dk1"/>
              </a:solidFill>
              <a:latin typeface="Open Sans"/>
              <a:ea typeface="Open Sans"/>
              <a:cs typeface="Open Sans"/>
              <a:sym typeface="Open Sans"/>
            </a:endParaRPr>
          </a:p>
        </p:txBody>
      </p:sp>
      <p:pic>
        <p:nvPicPr>
          <p:cNvPr id="490" name="Google Shape;490;p62"/>
          <p:cNvPicPr preferRelativeResize="0"/>
          <p:nvPr/>
        </p:nvPicPr>
        <p:blipFill>
          <a:blip r:embed="rId3">
            <a:alphaModFix/>
          </a:blip>
          <a:stretch>
            <a:fillRect/>
          </a:stretch>
        </p:blipFill>
        <p:spPr>
          <a:xfrm>
            <a:off x="5383275" y="2262300"/>
            <a:ext cx="6597599" cy="439569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3"/>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2700">
                <a:solidFill>
                  <a:schemeClr val="dk2"/>
                </a:solidFill>
                <a:latin typeface="Montserrat"/>
                <a:ea typeface="Montserrat"/>
                <a:cs typeface="Montserrat"/>
                <a:sym typeface="Montserrat"/>
              </a:rPr>
              <a:t>La régulation de l’économie via la politique budgétaire</a:t>
            </a:r>
            <a:endParaRPr b="1" sz="2700">
              <a:solidFill>
                <a:srgbClr val="002060"/>
              </a:solidFill>
            </a:endParaRPr>
          </a:p>
        </p:txBody>
      </p:sp>
      <p:cxnSp>
        <p:nvCxnSpPr>
          <p:cNvPr id="496" name="Google Shape;496;p6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497" name="Google Shape;497;p63"/>
          <p:cNvSpPr txBox="1"/>
          <p:nvPr/>
        </p:nvSpPr>
        <p:spPr>
          <a:xfrm>
            <a:off x="766575" y="1511125"/>
            <a:ext cx="9765600" cy="400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rgbClr val="9E3611"/>
                </a:solidFill>
                <a:latin typeface="Open Sans"/>
                <a:ea typeface="Open Sans"/>
                <a:cs typeface="Open Sans"/>
                <a:sym typeface="Open Sans"/>
              </a:rPr>
              <a:t>Les limites de la politique budgétaire</a:t>
            </a:r>
            <a:endParaRPr sz="1700">
              <a:solidFill>
                <a:schemeClr val="dk1"/>
              </a:solidFill>
              <a:latin typeface="Open Sans"/>
              <a:ea typeface="Open Sans"/>
              <a:cs typeface="Open Sans"/>
              <a:sym typeface="Open Sans"/>
            </a:endParaRPr>
          </a:p>
        </p:txBody>
      </p:sp>
      <p:sp>
        <p:nvSpPr>
          <p:cNvPr id="498" name="Google Shape;498;p63"/>
          <p:cNvSpPr txBox="1"/>
          <p:nvPr/>
        </p:nvSpPr>
        <p:spPr>
          <a:xfrm>
            <a:off x="766575" y="2165450"/>
            <a:ext cx="10558800" cy="44406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None/>
            </a:pPr>
            <a:r>
              <a:rPr b="1" lang="fr-FR" sz="1700">
                <a:solidFill>
                  <a:schemeClr val="dk1"/>
                </a:solidFill>
                <a:latin typeface="Open Sans"/>
                <a:ea typeface="Open Sans"/>
                <a:cs typeface="Open Sans"/>
                <a:sym typeface="Open Sans"/>
              </a:rPr>
              <a:t>L’effet d’éviction par le taux d’intérêt : </a:t>
            </a:r>
            <a:endParaRPr b="1" sz="17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rPr lang="fr-FR" sz="1700">
                <a:solidFill>
                  <a:schemeClr val="dk1"/>
                </a:solidFill>
                <a:latin typeface="Open Sans"/>
                <a:ea typeface="Open Sans"/>
                <a:cs typeface="Open Sans"/>
                <a:sym typeface="Open Sans"/>
              </a:rPr>
              <a:t>Déficit public → hausse des taux d’intérêt → les investissements publics remplacent les investissements privés qui sont pénalisés. </a:t>
            </a:r>
            <a:endParaRPr sz="17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t/>
            </a:r>
            <a:endParaRPr sz="10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rPr b="1" lang="fr-FR" sz="1700">
                <a:solidFill>
                  <a:schemeClr val="dk1"/>
                </a:solidFill>
                <a:latin typeface="Open Sans"/>
                <a:ea typeface="Open Sans"/>
                <a:cs typeface="Open Sans"/>
                <a:sym typeface="Open Sans"/>
              </a:rPr>
              <a:t>L’effet d’éviction par l’extérieur : </a:t>
            </a:r>
            <a:endParaRPr b="1" sz="17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rPr lang="fr-FR" sz="1700">
                <a:solidFill>
                  <a:schemeClr val="dk1"/>
                </a:solidFill>
                <a:latin typeface="Open Sans"/>
                <a:ea typeface="Open Sans"/>
                <a:cs typeface="Open Sans"/>
                <a:sym typeface="Open Sans"/>
              </a:rPr>
              <a:t>En économie ouverte à la concurrence internationale, la relance de la demande initiée par la politique budgétaire expansionniste risque de générer surtout une relance des importations et non une reprise de la production nationale (ex : relance 1981)</a:t>
            </a:r>
            <a:endParaRPr sz="17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t/>
            </a:r>
            <a:endParaRPr sz="10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rPr b="1" lang="fr-FR" sz="1700">
                <a:solidFill>
                  <a:schemeClr val="dk1"/>
                </a:solidFill>
                <a:latin typeface="Open Sans"/>
                <a:ea typeface="Open Sans"/>
                <a:cs typeface="Open Sans"/>
                <a:sym typeface="Open Sans"/>
              </a:rPr>
              <a:t>L’effet du fardeau de la dette ou équivalence ricardienne : </a:t>
            </a:r>
            <a:endParaRPr b="1" sz="17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rPr lang="fr-FR" sz="1700">
                <a:solidFill>
                  <a:schemeClr val="dk1"/>
                </a:solidFill>
                <a:latin typeface="Open Sans"/>
                <a:ea typeface="Open Sans"/>
                <a:cs typeface="Open Sans"/>
                <a:sym typeface="Open Sans"/>
              </a:rPr>
              <a:t>Anticipation de hausse des impôts pour le remboursement de cette dette et le paiement des intérêts → réduction à zéro de la Propension Marginale à Consommer (PmC)</a:t>
            </a:r>
            <a:endParaRPr sz="1700">
              <a:solidFill>
                <a:schemeClr val="dk1"/>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4"/>
          <p:cNvSpPr txBox="1"/>
          <p:nvPr>
            <p:ph type="title"/>
          </p:nvPr>
        </p:nvSpPr>
        <p:spPr>
          <a:xfrm>
            <a:off x="1069850" y="484629"/>
            <a:ext cx="10058400" cy="640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2700">
                <a:solidFill>
                  <a:schemeClr val="dk2"/>
                </a:solidFill>
                <a:latin typeface="Montserrat"/>
                <a:ea typeface="Montserrat"/>
                <a:cs typeface="Montserrat"/>
                <a:sym typeface="Montserrat"/>
              </a:rPr>
              <a:t>La régulation de l’économie via la politique budgétaire</a:t>
            </a:r>
            <a:endParaRPr b="1" sz="2700">
              <a:solidFill>
                <a:srgbClr val="002060"/>
              </a:solidFill>
            </a:endParaRPr>
          </a:p>
        </p:txBody>
      </p:sp>
      <p:cxnSp>
        <p:nvCxnSpPr>
          <p:cNvPr id="504" name="Google Shape;504;p6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505" name="Google Shape;505;p64"/>
          <p:cNvSpPr txBox="1"/>
          <p:nvPr/>
        </p:nvSpPr>
        <p:spPr>
          <a:xfrm>
            <a:off x="766575" y="1511125"/>
            <a:ext cx="9765600" cy="4002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2000">
                <a:solidFill>
                  <a:srgbClr val="9E3611"/>
                </a:solidFill>
                <a:latin typeface="Open Sans"/>
                <a:ea typeface="Open Sans"/>
                <a:cs typeface="Open Sans"/>
                <a:sym typeface="Open Sans"/>
              </a:rPr>
              <a:t>Le retour en force des politiques budgétaires </a:t>
            </a:r>
            <a:endParaRPr sz="1700">
              <a:solidFill>
                <a:schemeClr val="dk1"/>
              </a:solidFill>
              <a:latin typeface="Open Sans"/>
              <a:ea typeface="Open Sans"/>
              <a:cs typeface="Open Sans"/>
              <a:sym typeface="Open Sans"/>
            </a:endParaRPr>
          </a:p>
        </p:txBody>
      </p:sp>
      <p:sp>
        <p:nvSpPr>
          <p:cNvPr id="506" name="Google Shape;506;p64"/>
          <p:cNvSpPr txBox="1"/>
          <p:nvPr/>
        </p:nvSpPr>
        <p:spPr>
          <a:xfrm>
            <a:off x="766575" y="2135475"/>
            <a:ext cx="4816800" cy="4371300"/>
          </a:xfrm>
          <a:prstGeom prst="rect">
            <a:avLst/>
          </a:prstGeom>
          <a:noFill/>
          <a:ln>
            <a:noFill/>
          </a:ln>
        </p:spPr>
        <p:txBody>
          <a:bodyPr anchorCtr="0" anchor="t" bIns="91425" lIns="91425" spcFirstLastPara="1" rIns="91425" wrap="square" tIns="91425">
            <a:spAutoFit/>
          </a:bodyPr>
          <a:lstStyle/>
          <a:p>
            <a:pPr indent="0" lvl="0" marL="0" marR="0" rtl="0" algn="just">
              <a:lnSpc>
                <a:spcPct val="150000"/>
              </a:lnSpc>
              <a:spcBef>
                <a:spcPts val="0"/>
              </a:spcBef>
              <a:spcAft>
                <a:spcPts val="0"/>
              </a:spcAft>
              <a:buNone/>
            </a:pPr>
            <a:r>
              <a:rPr b="1" lang="fr-FR" sz="1700">
                <a:solidFill>
                  <a:schemeClr val="dk1"/>
                </a:solidFill>
                <a:latin typeface="Open Sans"/>
                <a:ea typeface="Open Sans"/>
                <a:cs typeface="Open Sans"/>
                <a:sym typeface="Open Sans"/>
              </a:rPr>
              <a:t>Plus ou moins abandonnées depuis les années 1980 </a:t>
            </a:r>
            <a:endParaRPr b="1" sz="17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rPr lang="fr-FR" sz="1700">
                <a:solidFill>
                  <a:schemeClr val="dk1"/>
                </a:solidFill>
                <a:latin typeface="Open Sans"/>
                <a:ea typeface="Open Sans"/>
                <a:cs typeface="Open Sans"/>
                <a:sym typeface="Open Sans"/>
              </a:rPr>
              <a:t>En cause, ouverture croissante des économies, endettement public qui limite les marges de manoeuvre, vision libérale du rôle de l’Etat…</a:t>
            </a:r>
            <a:endParaRPr sz="17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t/>
            </a:r>
            <a:endParaRPr sz="1700">
              <a:solidFill>
                <a:schemeClr val="dk1"/>
              </a:solidFill>
              <a:latin typeface="Open Sans"/>
              <a:ea typeface="Open Sans"/>
              <a:cs typeface="Open Sans"/>
              <a:sym typeface="Open Sans"/>
            </a:endParaRPr>
          </a:p>
          <a:p>
            <a:pPr indent="0" lvl="0" marL="0" marR="0" rtl="0" algn="just">
              <a:lnSpc>
                <a:spcPct val="150000"/>
              </a:lnSpc>
              <a:spcBef>
                <a:spcPts val="0"/>
              </a:spcBef>
              <a:spcAft>
                <a:spcPts val="0"/>
              </a:spcAft>
              <a:buNone/>
            </a:pPr>
            <a:r>
              <a:rPr b="1" lang="fr-FR" sz="1700">
                <a:solidFill>
                  <a:schemeClr val="dk1"/>
                </a:solidFill>
                <a:latin typeface="Open Sans"/>
                <a:ea typeface="Open Sans"/>
                <a:cs typeface="Open Sans"/>
                <a:sym typeface="Open Sans"/>
              </a:rPr>
              <a:t>Les crises des subprimes et du Covid ont entraîné la mise en place de plans de relance dans tous les pays et au niveau européen </a:t>
            </a:r>
            <a:endParaRPr b="1" sz="1700">
              <a:solidFill>
                <a:schemeClr val="dk1"/>
              </a:solidFill>
              <a:latin typeface="Open Sans"/>
              <a:ea typeface="Open Sans"/>
              <a:cs typeface="Open Sans"/>
              <a:sym typeface="Open Sans"/>
            </a:endParaRPr>
          </a:p>
        </p:txBody>
      </p:sp>
      <p:pic>
        <p:nvPicPr>
          <p:cNvPr id="507" name="Google Shape;507;p64">
            <a:hlinkClick r:id="rId3"/>
          </p:cNvPr>
          <p:cNvPicPr preferRelativeResize="0"/>
          <p:nvPr/>
        </p:nvPicPr>
        <p:blipFill>
          <a:blip r:embed="rId4">
            <a:alphaModFix/>
          </a:blip>
          <a:stretch>
            <a:fillRect/>
          </a:stretch>
        </p:blipFill>
        <p:spPr>
          <a:xfrm>
            <a:off x="5820875" y="2040352"/>
            <a:ext cx="6371124" cy="44664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3"/>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Le budget de l’Etat - les recettes  </a:t>
            </a:r>
            <a:r>
              <a:rPr b="1" lang="fr-FR" sz="3200">
                <a:solidFill>
                  <a:schemeClr val="dk2"/>
                </a:solidFill>
                <a:latin typeface="Montserrat"/>
                <a:ea typeface="Montserrat"/>
                <a:cs typeface="Montserrat"/>
                <a:sym typeface="Montserrat"/>
              </a:rPr>
              <a:t> </a:t>
            </a:r>
            <a:br>
              <a:rPr b="1" lang="fr-FR" sz="3200">
                <a:solidFill>
                  <a:srgbClr val="002060"/>
                </a:solidFill>
              </a:rPr>
            </a:br>
            <a:endParaRPr b="1" sz="3200">
              <a:solidFill>
                <a:srgbClr val="002060"/>
              </a:solidFill>
            </a:endParaRPr>
          </a:p>
        </p:txBody>
      </p:sp>
      <p:cxnSp>
        <p:nvCxnSpPr>
          <p:cNvPr id="245" name="Google Shape;245;p3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descr="Recettes de l'Etat" id="246" name="Google Shape;246;p33"/>
          <p:cNvPicPr preferRelativeResize="0"/>
          <p:nvPr/>
        </p:nvPicPr>
        <p:blipFill>
          <a:blip r:embed="rId3">
            <a:alphaModFix/>
          </a:blip>
          <a:stretch>
            <a:fillRect/>
          </a:stretch>
        </p:blipFill>
        <p:spPr>
          <a:xfrm>
            <a:off x="5014925" y="1758674"/>
            <a:ext cx="7028575" cy="4629400"/>
          </a:xfrm>
          <a:prstGeom prst="rect">
            <a:avLst/>
          </a:prstGeom>
          <a:noFill/>
          <a:ln>
            <a:noFill/>
          </a:ln>
        </p:spPr>
      </p:pic>
      <p:sp>
        <p:nvSpPr>
          <p:cNvPr id="247" name="Google Shape;247;p33"/>
          <p:cNvSpPr txBox="1"/>
          <p:nvPr/>
        </p:nvSpPr>
        <p:spPr>
          <a:xfrm>
            <a:off x="436450" y="1582450"/>
            <a:ext cx="4395300" cy="4876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fr-FR" sz="1600">
                <a:solidFill>
                  <a:schemeClr val="dk1"/>
                </a:solidFill>
                <a:latin typeface="Open Sans"/>
                <a:ea typeface="Open Sans"/>
                <a:cs typeface="Open Sans"/>
                <a:sym typeface="Open Sans"/>
              </a:rPr>
              <a:t>I</a:t>
            </a:r>
            <a:r>
              <a:rPr b="1" lang="fr-FR" sz="1500">
                <a:solidFill>
                  <a:schemeClr val="dk1"/>
                </a:solidFill>
                <a:latin typeface="Open Sans"/>
                <a:ea typeface="Open Sans"/>
                <a:cs typeface="Open Sans"/>
                <a:sym typeface="Open Sans"/>
              </a:rPr>
              <a:t>mpôts sur la consommation : </a:t>
            </a:r>
            <a:endParaRPr b="1" sz="15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b="1" lang="fr-FR" sz="1500">
                <a:solidFill>
                  <a:srgbClr val="980000"/>
                </a:solidFill>
                <a:latin typeface="Open Sans"/>
                <a:ea typeface="Open Sans"/>
                <a:cs typeface="Open Sans"/>
                <a:sym typeface="Open Sans"/>
              </a:rPr>
              <a:t>Taxe sur la Valeur Ajoutée (TVA), </a:t>
            </a:r>
            <a:r>
              <a:rPr lang="fr-FR" sz="1500">
                <a:solidFill>
                  <a:schemeClr val="dk1"/>
                </a:solidFill>
                <a:latin typeface="Open Sans"/>
                <a:ea typeface="Open Sans"/>
                <a:cs typeface="Open Sans"/>
                <a:sym typeface="Open Sans"/>
              </a:rPr>
              <a:t>Taxe Intérieure de Consommation sur les Produits Énergétiques (TICPE)</a:t>
            </a:r>
            <a:endParaRPr sz="1500">
              <a:solidFill>
                <a:schemeClr val="dk1"/>
              </a:solidFill>
              <a:latin typeface="Open Sans"/>
              <a:ea typeface="Open Sans"/>
              <a:cs typeface="Open Sans"/>
              <a:sym typeface="Open Sans"/>
            </a:endParaRPr>
          </a:p>
          <a:p>
            <a:pPr indent="0" lvl="0" marL="0" rtl="0" algn="just">
              <a:lnSpc>
                <a:spcPct val="150000"/>
              </a:lnSpc>
              <a:spcBef>
                <a:spcPts val="1000"/>
              </a:spcBef>
              <a:spcAft>
                <a:spcPts val="0"/>
              </a:spcAft>
              <a:buNone/>
            </a:pPr>
            <a:r>
              <a:rPr b="1" lang="fr-FR" sz="1500">
                <a:solidFill>
                  <a:schemeClr val="dk1"/>
                </a:solidFill>
                <a:latin typeface="Open Sans"/>
                <a:ea typeface="Open Sans"/>
                <a:cs typeface="Open Sans"/>
                <a:sym typeface="Open Sans"/>
              </a:rPr>
              <a:t>Impôts sur les revenus : </a:t>
            </a:r>
            <a:endParaRPr b="1" sz="15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None/>
            </a:pPr>
            <a:r>
              <a:rPr b="1" lang="fr-FR" sz="1500">
                <a:solidFill>
                  <a:srgbClr val="980000"/>
                </a:solidFill>
                <a:latin typeface="Open Sans"/>
                <a:ea typeface="Open Sans"/>
                <a:cs typeface="Open Sans"/>
                <a:sym typeface="Open Sans"/>
              </a:rPr>
              <a:t>Impôt sur le revenu (IR), Impôts sur les sociétés (IS),</a:t>
            </a:r>
            <a:r>
              <a:rPr lang="fr-FR" sz="1500">
                <a:solidFill>
                  <a:schemeClr val="dk1"/>
                </a:solidFill>
                <a:latin typeface="Open Sans"/>
                <a:ea typeface="Open Sans"/>
                <a:cs typeface="Open Sans"/>
                <a:sym typeface="Open Sans"/>
              </a:rPr>
              <a:t> Impôts sur les bénéfices industriels et commerciaux (BIC)</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0"/>
              </a:spcAft>
              <a:buNone/>
            </a:pPr>
            <a:r>
              <a:rPr b="1" lang="fr-FR" sz="1500">
                <a:solidFill>
                  <a:schemeClr val="dk1"/>
                </a:solidFill>
                <a:latin typeface="Open Sans"/>
                <a:ea typeface="Open Sans"/>
                <a:cs typeface="Open Sans"/>
                <a:sym typeface="Open Sans"/>
              </a:rPr>
              <a:t>Impôts sur la propriété et le capital :</a:t>
            </a:r>
            <a:endParaRPr b="1" sz="1500">
              <a:solidFill>
                <a:schemeClr val="dk1"/>
              </a:solidFill>
              <a:latin typeface="Open Sans"/>
              <a:ea typeface="Open Sans"/>
              <a:cs typeface="Open Sans"/>
              <a:sym typeface="Open Sans"/>
            </a:endParaRPr>
          </a:p>
          <a:p>
            <a:pPr indent="0" lvl="0" marL="0" rtl="0" algn="just">
              <a:lnSpc>
                <a:spcPct val="150000"/>
              </a:lnSpc>
              <a:spcBef>
                <a:spcPts val="0"/>
              </a:spcBef>
              <a:spcAft>
                <a:spcPts val="1200"/>
              </a:spcAft>
              <a:buClr>
                <a:schemeClr val="dk1"/>
              </a:buClr>
              <a:buSzPts val="1100"/>
              <a:buFont typeface="Arial"/>
              <a:buNone/>
            </a:pPr>
            <a:r>
              <a:rPr lang="fr-FR" sz="1500">
                <a:solidFill>
                  <a:schemeClr val="dk1"/>
                </a:solidFill>
                <a:latin typeface="Open Sans"/>
                <a:ea typeface="Open Sans"/>
                <a:cs typeface="Open Sans"/>
                <a:sym typeface="Open Sans"/>
              </a:rPr>
              <a:t>Fiscalité des plus-values, Droits de succession, de donation ou de mutation, Fiscalité des plus-values, Impôt sur la fortune immobilière (IFI)</a:t>
            </a:r>
            <a:endParaRPr sz="15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4"/>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Le budget de l’Etat - les dépenses   </a:t>
            </a:r>
            <a:br>
              <a:rPr b="1" lang="fr-FR" sz="3200">
                <a:solidFill>
                  <a:srgbClr val="002060"/>
                </a:solidFill>
              </a:rPr>
            </a:br>
            <a:endParaRPr b="1" sz="3200">
              <a:solidFill>
                <a:srgbClr val="002060"/>
              </a:solidFill>
            </a:endParaRPr>
          </a:p>
        </p:txBody>
      </p:sp>
      <p:cxnSp>
        <p:nvCxnSpPr>
          <p:cNvPr id="253" name="Google Shape;253;p3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54" name="Google Shape;254;p34"/>
          <p:cNvSpPr txBox="1"/>
          <p:nvPr/>
        </p:nvSpPr>
        <p:spPr>
          <a:xfrm>
            <a:off x="619725" y="1747550"/>
            <a:ext cx="4100700" cy="40431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000"/>
              </a:spcBef>
              <a:spcAft>
                <a:spcPts val="0"/>
              </a:spcAft>
              <a:buNone/>
            </a:pPr>
            <a:r>
              <a:rPr lang="fr-FR" sz="1800">
                <a:solidFill>
                  <a:schemeClr val="dk1"/>
                </a:solidFill>
                <a:latin typeface="Open Sans"/>
                <a:ea typeface="Open Sans"/>
                <a:cs typeface="Open Sans"/>
                <a:sym typeface="Open Sans"/>
              </a:rPr>
              <a:t>Les 3 premiers postes de dépense de l’Etat sont : </a:t>
            </a:r>
            <a:endParaRPr sz="1800">
              <a:solidFill>
                <a:schemeClr val="dk1"/>
              </a:solidFill>
              <a:latin typeface="Open Sans"/>
              <a:ea typeface="Open Sans"/>
              <a:cs typeface="Open Sans"/>
              <a:sym typeface="Open Sans"/>
            </a:endParaRPr>
          </a:p>
          <a:p>
            <a:pPr indent="-342900" lvl="0" marL="457200" marR="0" rtl="0" algn="l">
              <a:lnSpc>
                <a:spcPct val="150000"/>
              </a:lnSpc>
              <a:spcBef>
                <a:spcPts val="1000"/>
              </a:spcBef>
              <a:spcAft>
                <a:spcPts val="0"/>
              </a:spcAft>
              <a:buClr>
                <a:schemeClr val="dk1"/>
              </a:buClr>
              <a:buSzPts val="1800"/>
              <a:buFont typeface="Open Sans"/>
              <a:buChar char="-"/>
            </a:pPr>
            <a:r>
              <a:rPr lang="fr-FR" sz="1800">
                <a:solidFill>
                  <a:schemeClr val="dk1"/>
                </a:solidFill>
                <a:latin typeface="Open Sans"/>
                <a:ea typeface="Open Sans"/>
                <a:cs typeface="Open Sans"/>
                <a:sym typeface="Open Sans"/>
              </a:rPr>
              <a:t>L’enseignement et la recherche : 107 Mds €</a:t>
            </a:r>
            <a:endParaRPr sz="1800">
              <a:solidFill>
                <a:schemeClr val="dk1"/>
              </a:solidFill>
              <a:latin typeface="Open Sans"/>
              <a:ea typeface="Open Sans"/>
              <a:cs typeface="Open Sans"/>
              <a:sym typeface="Open Sans"/>
            </a:endParaRPr>
          </a:p>
          <a:p>
            <a:pPr indent="-342900" lvl="0" marL="457200" marR="0" rtl="0" algn="l">
              <a:lnSpc>
                <a:spcPct val="150000"/>
              </a:lnSpc>
              <a:spcBef>
                <a:spcPts val="0"/>
              </a:spcBef>
              <a:spcAft>
                <a:spcPts val="0"/>
              </a:spcAft>
              <a:buClr>
                <a:schemeClr val="dk1"/>
              </a:buClr>
              <a:buSzPts val="1800"/>
              <a:buFont typeface="Open Sans"/>
              <a:buChar char="-"/>
            </a:pPr>
            <a:r>
              <a:rPr lang="fr-FR" sz="1800">
                <a:solidFill>
                  <a:schemeClr val="dk1"/>
                </a:solidFill>
                <a:latin typeface="Open Sans"/>
                <a:ea typeface="Open Sans"/>
                <a:cs typeface="Open Sans"/>
                <a:sym typeface="Open Sans"/>
              </a:rPr>
              <a:t>La défense : 59,6 Mds € </a:t>
            </a:r>
            <a:endParaRPr sz="1800">
              <a:solidFill>
                <a:schemeClr val="dk1"/>
              </a:solidFill>
              <a:latin typeface="Open Sans"/>
              <a:ea typeface="Open Sans"/>
              <a:cs typeface="Open Sans"/>
              <a:sym typeface="Open Sans"/>
            </a:endParaRPr>
          </a:p>
          <a:p>
            <a:pPr indent="-342900" lvl="0" marL="457200" marR="0" rtl="0" algn="l">
              <a:lnSpc>
                <a:spcPct val="150000"/>
              </a:lnSpc>
              <a:spcBef>
                <a:spcPts val="0"/>
              </a:spcBef>
              <a:spcAft>
                <a:spcPts val="0"/>
              </a:spcAft>
              <a:buClr>
                <a:schemeClr val="dk1"/>
              </a:buClr>
              <a:buSzPts val="1800"/>
              <a:buFont typeface="Open Sans"/>
              <a:buChar char="-"/>
            </a:pPr>
            <a:r>
              <a:rPr lang="fr-FR" sz="1800">
                <a:solidFill>
                  <a:schemeClr val="dk1"/>
                </a:solidFill>
                <a:latin typeface="Open Sans"/>
                <a:ea typeface="Open Sans"/>
                <a:cs typeface="Open Sans"/>
                <a:sym typeface="Open Sans"/>
              </a:rPr>
              <a:t>La charge de la dette (Rbt + intérêts) : 51,4 Mds €</a:t>
            </a:r>
            <a:endParaRPr sz="1800">
              <a:solidFill>
                <a:schemeClr val="dk1"/>
              </a:solidFill>
              <a:latin typeface="Open Sans"/>
              <a:ea typeface="Open Sans"/>
              <a:cs typeface="Open Sans"/>
              <a:sym typeface="Open Sans"/>
            </a:endParaRPr>
          </a:p>
          <a:p>
            <a:pPr indent="0" lvl="0" marL="0" marR="0" rtl="0" algn="just">
              <a:lnSpc>
                <a:spcPct val="150000"/>
              </a:lnSpc>
              <a:spcBef>
                <a:spcPts val="1000"/>
              </a:spcBef>
              <a:spcAft>
                <a:spcPts val="0"/>
              </a:spcAft>
              <a:buNone/>
            </a:pPr>
            <a:r>
              <a:rPr lang="fr-FR" sz="1800">
                <a:solidFill>
                  <a:schemeClr val="dk1"/>
                </a:solidFill>
                <a:latin typeface="Open Sans"/>
                <a:ea typeface="Open Sans"/>
                <a:cs typeface="Open Sans"/>
                <a:sym typeface="Open Sans"/>
              </a:rPr>
              <a:t>NB - seuls les postes les plus importants sont représentés ici.</a:t>
            </a:r>
            <a:endParaRPr sz="1600">
              <a:solidFill>
                <a:schemeClr val="dk1"/>
              </a:solidFill>
              <a:latin typeface="Open Sans"/>
              <a:ea typeface="Open Sans"/>
              <a:cs typeface="Open Sans"/>
              <a:sym typeface="Open Sans"/>
            </a:endParaRPr>
          </a:p>
        </p:txBody>
      </p:sp>
      <p:pic>
        <p:nvPicPr>
          <p:cNvPr descr="Dépenses de l'Etat par missions" id="255" name="Google Shape;255;p34"/>
          <p:cNvPicPr preferRelativeResize="0"/>
          <p:nvPr/>
        </p:nvPicPr>
        <p:blipFill>
          <a:blip r:embed="rId3">
            <a:alphaModFix/>
          </a:blip>
          <a:stretch>
            <a:fillRect/>
          </a:stretch>
        </p:blipFill>
        <p:spPr>
          <a:xfrm>
            <a:off x="4937400" y="1301425"/>
            <a:ext cx="6960790" cy="481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5"/>
          <p:cNvSpPr txBox="1"/>
          <p:nvPr>
            <p:ph type="title"/>
          </p:nvPr>
        </p:nvSpPr>
        <p:spPr>
          <a:xfrm>
            <a:off x="529302" y="371175"/>
            <a:ext cx="10654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Le budget de la Sécurité Sociale - les recettes    </a:t>
            </a:r>
            <a:br>
              <a:rPr b="1" lang="fr-FR" sz="3200">
                <a:solidFill>
                  <a:srgbClr val="002060"/>
                </a:solidFill>
              </a:rPr>
            </a:br>
            <a:endParaRPr b="1" sz="3200">
              <a:solidFill>
                <a:srgbClr val="002060"/>
              </a:solidFill>
            </a:endParaRPr>
          </a:p>
        </p:txBody>
      </p:sp>
      <p:cxnSp>
        <p:nvCxnSpPr>
          <p:cNvPr id="261" name="Google Shape;261;p35"/>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62" name="Google Shape;262;p35"/>
          <p:cNvSpPr txBox="1"/>
          <p:nvPr/>
        </p:nvSpPr>
        <p:spPr>
          <a:xfrm>
            <a:off x="397125" y="1481575"/>
            <a:ext cx="5745900" cy="53796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En 2022, les recettes nettes s’élevaient à 438,2 milliards d’euros pour le régime général et le fonds de solidarité vieillesse. </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Le financement de la “Sécu” est constitué : </a:t>
            </a:r>
            <a:endParaRPr sz="1500">
              <a:solidFill>
                <a:schemeClr val="dk1"/>
              </a:solidFill>
              <a:latin typeface="Open Sans"/>
              <a:ea typeface="Open Sans"/>
              <a:cs typeface="Open Sans"/>
              <a:sym typeface="Open Sans"/>
            </a:endParaRPr>
          </a:p>
          <a:p>
            <a:pPr indent="-323850" lvl="0" marL="457200" rtl="0" algn="just">
              <a:lnSpc>
                <a:spcPct val="150000"/>
              </a:lnSpc>
              <a:spcBef>
                <a:spcPts val="120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des</a:t>
            </a:r>
            <a:r>
              <a:rPr b="1" lang="fr-FR" sz="1500">
                <a:solidFill>
                  <a:schemeClr val="dk1"/>
                </a:solidFill>
                <a:latin typeface="Open Sans"/>
                <a:ea typeface="Open Sans"/>
                <a:cs typeface="Open Sans"/>
                <a:sym typeface="Open Sans"/>
              </a:rPr>
              <a:t> cotisations sociales :</a:t>
            </a:r>
            <a:r>
              <a:rPr lang="fr-FR" sz="1500">
                <a:solidFill>
                  <a:schemeClr val="dk1"/>
                </a:solidFill>
                <a:latin typeface="Open Sans"/>
                <a:ea typeface="Open Sans"/>
                <a:cs typeface="Open Sans"/>
                <a:sym typeface="Open Sans"/>
              </a:rPr>
              <a:t> prélèvement sur rémunération du travail (salaires)</a:t>
            </a:r>
            <a:endParaRPr sz="1500">
              <a:solidFill>
                <a:schemeClr val="dk1"/>
              </a:solidFill>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d’un</a:t>
            </a:r>
            <a:r>
              <a:rPr b="1" lang="fr-FR" sz="1500">
                <a:solidFill>
                  <a:schemeClr val="dk1"/>
                </a:solidFill>
                <a:latin typeface="Open Sans"/>
                <a:ea typeface="Open Sans"/>
                <a:cs typeface="Open Sans"/>
                <a:sym typeface="Open Sans"/>
              </a:rPr>
              <a:t> financement fiscal </a:t>
            </a:r>
            <a:r>
              <a:rPr lang="fr-FR" sz="1500">
                <a:solidFill>
                  <a:schemeClr val="dk1"/>
                </a:solidFill>
                <a:latin typeface="Open Sans"/>
                <a:ea typeface="Open Sans"/>
                <a:cs typeface="Open Sans"/>
                <a:sym typeface="Open Sans"/>
              </a:rPr>
              <a:t>qui constitue une part croissante des ressources de </a:t>
            </a:r>
            <a:r>
              <a:rPr lang="fr-FR" sz="1500">
                <a:solidFill>
                  <a:schemeClr val="dk1"/>
                </a:solidFill>
                <a:latin typeface="Open Sans"/>
                <a:ea typeface="Open Sans"/>
                <a:cs typeface="Open Sans"/>
                <a:sym typeface="Open Sans"/>
              </a:rPr>
              <a:t>la Sécurité sociale : CSG (1993) + autres taxes (ex : taxe sur alcool et tabac, contribution pour le remboursement de la dette sociale (CRDS).…)</a:t>
            </a:r>
            <a:endParaRPr sz="1500">
              <a:solidFill>
                <a:schemeClr val="dk1"/>
              </a:solidFill>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de </a:t>
            </a:r>
            <a:r>
              <a:rPr b="1" lang="fr-FR" sz="1500">
                <a:solidFill>
                  <a:schemeClr val="dk1"/>
                </a:solidFill>
                <a:latin typeface="Open Sans"/>
                <a:ea typeface="Open Sans"/>
                <a:cs typeface="Open Sans"/>
                <a:sym typeface="Open Sans"/>
              </a:rPr>
              <a:t>contributions de l’Etat</a:t>
            </a:r>
            <a:r>
              <a:rPr lang="fr-FR" sz="1500">
                <a:solidFill>
                  <a:schemeClr val="dk1"/>
                </a:solidFill>
                <a:latin typeface="Open Sans"/>
                <a:ea typeface="Open Sans"/>
                <a:cs typeface="Open Sans"/>
                <a:sym typeface="Open Sans"/>
              </a:rPr>
              <a:t> : exonérations cotisations bas salaires, fonds vieillesse….</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1200"/>
              </a:spcAft>
              <a:buNone/>
            </a:pPr>
            <a:r>
              <a:t/>
            </a:r>
            <a:endParaRPr sz="1500">
              <a:solidFill>
                <a:schemeClr val="dk1"/>
              </a:solidFill>
              <a:latin typeface="Open Sans"/>
              <a:ea typeface="Open Sans"/>
              <a:cs typeface="Open Sans"/>
              <a:sym typeface="Open Sans"/>
            </a:endParaRPr>
          </a:p>
        </p:txBody>
      </p:sp>
      <p:pic>
        <p:nvPicPr>
          <p:cNvPr id="263" name="Google Shape;263;p35" title="Points scored"/>
          <p:cNvPicPr preferRelativeResize="0"/>
          <p:nvPr/>
        </p:nvPicPr>
        <p:blipFill rotWithShape="1">
          <a:blip r:embed="rId3">
            <a:alphaModFix/>
          </a:blip>
          <a:srcRect b="-4004" l="0" r="0" t="0"/>
          <a:stretch/>
        </p:blipFill>
        <p:spPr>
          <a:xfrm>
            <a:off x="6143075" y="1570000"/>
            <a:ext cx="6134275" cy="3946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6"/>
          <p:cNvSpPr txBox="1"/>
          <p:nvPr>
            <p:ph type="title"/>
          </p:nvPr>
        </p:nvSpPr>
        <p:spPr>
          <a:xfrm>
            <a:off x="529302" y="371175"/>
            <a:ext cx="10654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Le budget de la Sécurité Sociale - les dépenses    </a:t>
            </a:r>
            <a:br>
              <a:rPr b="1" lang="fr-FR" sz="3200">
                <a:solidFill>
                  <a:srgbClr val="002060"/>
                </a:solidFill>
              </a:rPr>
            </a:br>
            <a:endParaRPr b="1" sz="3200">
              <a:solidFill>
                <a:srgbClr val="002060"/>
              </a:solidFill>
            </a:endParaRPr>
          </a:p>
        </p:txBody>
      </p:sp>
      <p:cxnSp>
        <p:nvCxnSpPr>
          <p:cNvPr id="269" name="Google Shape;269;p3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70" name="Google Shape;270;p36"/>
          <p:cNvSpPr txBox="1"/>
          <p:nvPr/>
        </p:nvSpPr>
        <p:spPr>
          <a:xfrm>
            <a:off x="397125" y="1481575"/>
            <a:ext cx="5058600" cy="51873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fr-FR" sz="1500">
                <a:solidFill>
                  <a:schemeClr val="dk1"/>
                </a:solidFill>
                <a:latin typeface="Open Sans"/>
                <a:ea typeface="Open Sans"/>
                <a:cs typeface="Open Sans"/>
                <a:sym typeface="Open Sans"/>
              </a:rPr>
              <a:t>En 2022, les dépenses nettes de Sécurité sociale représentaient 434 milliards d’euros.</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Les dépenses concernent les 5 branches de la Sécurité Sociale : </a:t>
            </a:r>
            <a:endParaRPr sz="1500">
              <a:solidFill>
                <a:schemeClr val="dk1"/>
              </a:solidFill>
              <a:latin typeface="Open Sans"/>
              <a:ea typeface="Open Sans"/>
              <a:cs typeface="Open Sans"/>
              <a:sym typeface="Open Sans"/>
            </a:endParaRPr>
          </a:p>
          <a:p>
            <a:pPr indent="-323850" lvl="0" marL="457200" rtl="0" algn="just">
              <a:lnSpc>
                <a:spcPct val="150000"/>
              </a:lnSpc>
              <a:spcBef>
                <a:spcPts val="120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Maladie et accidents du travail (2 branches), qui représentent  la moitié des dépenses</a:t>
            </a:r>
            <a:endParaRPr sz="1500">
              <a:solidFill>
                <a:schemeClr val="dk1"/>
              </a:solidFill>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Vieillesse, qui représente ⅓ des dépenses</a:t>
            </a:r>
            <a:endParaRPr sz="1500">
              <a:solidFill>
                <a:schemeClr val="dk1"/>
              </a:solidFill>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Famille, qui représente 8% des dépenses</a:t>
            </a:r>
            <a:endParaRPr sz="1500">
              <a:solidFill>
                <a:schemeClr val="dk1"/>
              </a:solidFill>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à quasi égalité avec Autonomie des personnes âgées (créée en 2020), 6,9%</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0"/>
              </a:spcAft>
              <a:buNone/>
            </a:pPr>
            <a:r>
              <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1200"/>
              </a:spcAft>
              <a:buNone/>
            </a:pPr>
            <a:r>
              <a:rPr lang="fr-FR" sz="1500">
                <a:solidFill>
                  <a:schemeClr val="dk1"/>
                </a:solidFill>
                <a:latin typeface="Open Sans"/>
                <a:ea typeface="Open Sans"/>
                <a:cs typeface="Open Sans"/>
                <a:sym typeface="Open Sans"/>
              </a:rPr>
              <a:t>NB - le risque Chômage n’est pas pris en charge par la sécurité sociale.</a:t>
            </a:r>
            <a:endParaRPr sz="1500">
              <a:solidFill>
                <a:schemeClr val="dk1"/>
              </a:solidFill>
              <a:latin typeface="Open Sans"/>
              <a:ea typeface="Open Sans"/>
              <a:cs typeface="Open Sans"/>
              <a:sym typeface="Open Sans"/>
            </a:endParaRPr>
          </a:p>
        </p:txBody>
      </p:sp>
      <p:pic>
        <p:nvPicPr>
          <p:cNvPr id="271" name="Google Shape;271;p36" title="Points scored"/>
          <p:cNvPicPr preferRelativeResize="0"/>
          <p:nvPr/>
        </p:nvPicPr>
        <p:blipFill>
          <a:blip r:embed="rId3">
            <a:alphaModFix/>
          </a:blip>
          <a:stretch>
            <a:fillRect/>
          </a:stretch>
        </p:blipFill>
        <p:spPr>
          <a:xfrm>
            <a:off x="5730125" y="1608577"/>
            <a:ext cx="6353750" cy="3935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529302" y="371175"/>
            <a:ext cx="10654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Le budget des collectivités locales - les recettes   </a:t>
            </a:r>
            <a:br>
              <a:rPr b="1" lang="fr-FR" sz="3200">
                <a:solidFill>
                  <a:srgbClr val="002060"/>
                </a:solidFill>
              </a:rPr>
            </a:br>
            <a:endParaRPr b="1" sz="3200">
              <a:solidFill>
                <a:srgbClr val="002060"/>
              </a:solidFill>
            </a:endParaRPr>
          </a:p>
        </p:txBody>
      </p:sp>
      <p:cxnSp>
        <p:nvCxnSpPr>
          <p:cNvPr id="277" name="Google Shape;277;p37"/>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78" name="Google Shape;278;p37"/>
          <p:cNvSpPr txBox="1"/>
          <p:nvPr/>
        </p:nvSpPr>
        <p:spPr>
          <a:xfrm>
            <a:off x="397125" y="1481575"/>
            <a:ext cx="5058600" cy="41481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En 2020, les recettes des collectivités locales s’élevaient à 247,1 milliards d’euros (228,7 milliards d’euros hors emprunts).</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Elles sont composées :</a:t>
            </a:r>
            <a:endParaRPr sz="1500">
              <a:solidFill>
                <a:schemeClr val="dk1"/>
              </a:solidFill>
              <a:latin typeface="Open Sans"/>
              <a:ea typeface="Open Sans"/>
              <a:cs typeface="Open Sans"/>
              <a:sym typeface="Open Sans"/>
            </a:endParaRPr>
          </a:p>
          <a:p>
            <a:pPr indent="-323850" lvl="0" marL="457200" rtl="0" algn="just">
              <a:lnSpc>
                <a:spcPct val="150000"/>
              </a:lnSpc>
              <a:spcBef>
                <a:spcPts val="120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Pour la moitié d’impôts et de taxes (taxe d’habitation, taxe foncière, taxe professionnelle, taxe locale d’équipement…). </a:t>
            </a:r>
            <a:endParaRPr sz="1500">
              <a:solidFill>
                <a:schemeClr val="dk1"/>
              </a:solidFill>
              <a:latin typeface="Open Sans"/>
              <a:ea typeface="Open Sans"/>
              <a:cs typeface="Open Sans"/>
              <a:sym typeface="Open Sans"/>
            </a:endParaRPr>
          </a:p>
          <a:p>
            <a:pPr indent="-323850" lvl="0" marL="457200" rtl="0" algn="just">
              <a:lnSpc>
                <a:spcPct val="150000"/>
              </a:lnSpc>
              <a:spcBef>
                <a:spcPts val="120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Pour l’autre moitié des transferts et dotations de l’État </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1200"/>
              </a:spcAft>
              <a:buNone/>
            </a:pPr>
            <a:r>
              <a:t/>
            </a:r>
            <a:endParaRPr sz="1500">
              <a:solidFill>
                <a:schemeClr val="dk1"/>
              </a:solidFill>
              <a:latin typeface="Open Sans"/>
              <a:ea typeface="Open Sans"/>
              <a:cs typeface="Open Sans"/>
              <a:sym typeface="Open Sans"/>
            </a:endParaRPr>
          </a:p>
        </p:txBody>
      </p:sp>
      <p:pic>
        <p:nvPicPr>
          <p:cNvPr descr="recettes des collectivités territoriales" id="279" name="Google Shape;279;p37" title="recettes des collectivités territoriales"/>
          <p:cNvPicPr preferRelativeResize="0"/>
          <p:nvPr/>
        </p:nvPicPr>
        <p:blipFill>
          <a:blip r:embed="rId3">
            <a:alphaModFix/>
          </a:blip>
          <a:stretch>
            <a:fillRect/>
          </a:stretch>
        </p:blipFill>
        <p:spPr>
          <a:xfrm>
            <a:off x="5520564" y="1481575"/>
            <a:ext cx="6519936" cy="414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txBox="1"/>
          <p:nvPr>
            <p:ph type="title"/>
          </p:nvPr>
        </p:nvSpPr>
        <p:spPr>
          <a:xfrm>
            <a:off x="529302" y="371175"/>
            <a:ext cx="10654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Le budget des collectivités locales - les dépenses   </a:t>
            </a:r>
            <a:br>
              <a:rPr b="1" lang="fr-FR" sz="3200">
                <a:solidFill>
                  <a:srgbClr val="002060"/>
                </a:solidFill>
              </a:rPr>
            </a:br>
            <a:endParaRPr b="1" sz="3200">
              <a:solidFill>
                <a:srgbClr val="002060"/>
              </a:solidFill>
            </a:endParaRPr>
          </a:p>
        </p:txBody>
      </p:sp>
      <p:cxnSp>
        <p:nvCxnSpPr>
          <p:cNvPr id="285" name="Google Shape;285;p3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86" name="Google Shape;286;p38"/>
          <p:cNvSpPr txBox="1"/>
          <p:nvPr/>
        </p:nvSpPr>
        <p:spPr>
          <a:xfrm>
            <a:off x="397125" y="1481575"/>
            <a:ext cx="5058600" cy="4186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En 2020, les dépenses des collectivités locales représentaient 243,5 milliards d’euros (229,2 milliards d’euros hors remboursements).</a:t>
            </a:r>
            <a:endParaRPr sz="1500">
              <a:solidFill>
                <a:schemeClr val="dk1"/>
              </a:solidFill>
              <a:latin typeface="Open Sans"/>
              <a:ea typeface="Open Sans"/>
              <a:cs typeface="Open Sans"/>
              <a:sym typeface="Open Sans"/>
            </a:endParaRPr>
          </a:p>
          <a:p>
            <a:pPr indent="0" lvl="0" marL="0" rtl="0" algn="just">
              <a:lnSpc>
                <a:spcPct val="150000"/>
              </a:lnSpc>
              <a:spcBef>
                <a:spcPts val="1200"/>
              </a:spcBef>
              <a:spcAft>
                <a:spcPts val="0"/>
              </a:spcAft>
              <a:buNone/>
            </a:pPr>
            <a:r>
              <a:rPr lang="fr-FR" sz="1500">
                <a:solidFill>
                  <a:schemeClr val="dk1"/>
                </a:solidFill>
                <a:latin typeface="Open Sans"/>
                <a:ea typeface="Open Sans"/>
                <a:cs typeface="Open Sans"/>
                <a:sym typeface="Open Sans"/>
              </a:rPr>
              <a:t>Elles sont composées :</a:t>
            </a:r>
            <a:endParaRPr sz="1500">
              <a:solidFill>
                <a:schemeClr val="dk1"/>
              </a:solidFill>
              <a:latin typeface="Open Sans"/>
              <a:ea typeface="Open Sans"/>
              <a:cs typeface="Open Sans"/>
              <a:sym typeface="Open Sans"/>
            </a:endParaRPr>
          </a:p>
          <a:p>
            <a:pPr indent="-323850" lvl="0" marL="457200" rtl="0" algn="just">
              <a:lnSpc>
                <a:spcPct val="150000"/>
              </a:lnSpc>
              <a:spcBef>
                <a:spcPts val="120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essentiellement de dépenses de fonctionnement (rémunération du personnel, achats et charges externes, dépenses d’intervention, etc.) : 70%</a:t>
            </a:r>
            <a:endParaRPr sz="1500">
              <a:solidFill>
                <a:schemeClr val="dk1"/>
              </a:solidFill>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puis de dépenses d’investissement (travaux d’équipement, acquisitions immobilières et mobilières, etc.) : 22%</a:t>
            </a:r>
            <a:endParaRPr sz="1500">
              <a:solidFill>
                <a:schemeClr val="dk1"/>
              </a:solidFill>
              <a:latin typeface="Open Sans"/>
              <a:ea typeface="Open Sans"/>
              <a:cs typeface="Open Sans"/>
              <a:sym typeface="Open Sans"/>
            </a:endParaRPr>
          </a:p>
          <a:p>
            <a:pPr indent="-323850" lvl="0" marL="457200" rtl="0" algn="just">
              <a:lnSpc>
                <a:spcPct val="150000"/>
              </a:lnSpc>
              <a:spcBef>
                <a:spcPts val="0"/>
              </a:spcBef>
              <a:spcAft>
                <a:spcPts val="0"/>
              </a:spcAft>
              <a:buClr>
                <a:schemeClr val="dk1"/>
              </a:buClr>
              <a:buSzPts val="1500"/>
              <a:buFont typeface="Open Sans"/>
              <a:buChar char="●"/>
            </a:pPr>
            <a:r>
              <a:rPr lang="fr-FR" sz="1500">
                <a:solidFill>
                  <a:schemeClr val="dk1"/>
                </a:solidFill>
                <a:latin typeface="Open Sans"/>
                <a:ea typeface="Open Sans"/>
                <a:cs typeface="Open Sans"/>
                <a:sym typeface="Open Sans"/>
              </a:rPr>
              <a:t>pour le remboursement de la dette : 6%</a:t>
            </a:r>
            <a:endParaRPr sz="1500">
              <a:solidFill>
                <a:schemeClr val="dk1"/>
              </a:solidFill>
              <a:latin typeface="Open Sans"/>
              <a:ea typeface="Open Sans"/>
              <a:cs typeface="Open Sans"/>
              <a:sym typeface="Open Sans"/>
            </a:endParaRPr>
          </a:p>
        </p:txBody>
      </p:sp>
      <p:pic>
        <p:nvPicPr>
          <p:cNvPr descr="dépenses des collectivités territoriales" id="287" name="Google Shape;287;p38" title="dépenses des collectivités territoriales"/>
          <p:cNvPicPr preferRelativeResize="0"/>
          <p:nvPr/>
        </p:nvPicPr>
        <p:blipFill>
          <a:blip r:embed="rId3">
            <a:alphaModFix/>
          </a:blip>
          <a:stretch>
            <a:fillRect/>
          </a:stretch>
        </p:blipFill>
        <p:spPr>
          <a:xfrm>
            <a:off x="5632211" y="1481575"/>
            <a:ext cx="6356613" cy="4186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ype de bois">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ype de bois">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