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2" r:id="rId4"/>
    <p:sldId id="259" r:id="rId5"/>
    <p:sldId id="258" r:id="rId6"/>
    <p:sldId id="260" r:id="rId7"/>
    <p:sldId id="261" r:id="rId8"/>
    <p:sldId id="262" r:id="rId9"/>
    <p:sldId id="263" r:id="rId10"/>
    <p:sldId id="264" r:id="rId11"/>
    <p:sldId id="265" r:id="rId12"/>
    <p:sldId id="266" r:id="rId13"/>
    <p:sldId id="267" r:id="rId14"/>
    <p:sldId id="268" r:id="rId15"/>
    <p:sldId id="269" r:id="rId16"/>
    <p:sldId id="296" r:id="rId17"/>
    <p:sldId id="270" r:id="rId18"/>
    <p:sldId id="295" r:id="rId19"/>
    <p:sldId id="271" r:id="rId20"/>
    <p:sldId id="273" r:id="rId21"/>
    <p:sldId id="291" r:id="rId22"/>
    <p:sldId id="274" r:id="rId23"/>
    <p:sldId id="275" r:id="rId24"/>
    <p:sldId id="276" r:id="rId25"/>
    <p:sldId id="293" r:id="rId26"/>
    <p:sldId id="277" r:id="rId27"/>
    <p:sldId id="294" r:id="rId28"/>
    <p:sldId id="278" r:id="rId29"/>
    <p:sldId id="280" r:id="rId30"/>
    <p:sldId id="281" r:id="rId31"/>
    <p:sldId id="282" r:id="rId32"/>
    <p:sldId id="283" r:id="rId33"/>
    <p:sldId id="284" r:id="rId34"/>
    <p:sldId id="292" r:id="rId35"/>
    <p:sldId id="285" r:id="rId36"/>
    <p:sldId id="286" r:id="rId37"/>
    <p:sldId id="290" r:id="rId38"/>
    <p:sldId id="287" r:id="rId39"/>
    <p:sldId id="288" r:id="rId40"/>
    <p:sldId id="289"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0"/>
    <p:restoredTop sz="94674"/>
  </p:normalViewPr>
  <p:slideViewPr>
    <p:cSldViewPr snapToGrid="0" snapToObjects="1">
      <p:cViewPr varScale="1">
        <p:scale>
          <a:sx n="102" d="100"/>
          <a:sy n="102" d="100"/>
        </p:scale>
        <p:origin x="208"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90ECC-E844-F144-988E-297FAC2A222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8CE455-4241-D64A-9289-23443B6E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6261502-186A-BE4D-BD06-D9D8CD00DBA5}"/>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5" name="Espace réservé du pied de page 4">
            <a:extLst>
              <a:ext uri="{FF2B5EF4-FFF2-40B4-BE49-F238E27FC236}">
                <a16:creationId xmlns:a16="http://schemas.microsoft.com/office/drawing/2014/main" id="{BA30CE49-4925-0C4A-A071-4F1B6E6F64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10EBD-0E25-584F-8C51-7DC9EA94B82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13413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182EE-38F1-1646-B977-80B4E21661B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305E31-19C2-6940-8116-A6694B7E82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AF0A15-44D3-9B4A-A0B9-916F518243F5}"/>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5" name="Espace réservé du pied de page 4">
            <a:extLst>
              <a:ext uri="{FF2B5EF4-FFF2-40B4-BE49-F238E27FC236}">
                <a16:creationId xmlns:a16="http://schemas.microsoft.com/office/drawing/2014/main" id="{B6421FEC-B302-A343-8204-244606CA38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D8D07F-8B50-994B-A68F-9FF64829529D}"/>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56771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CFCE48-EEC0-F343-B7E0-A350B42D3A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94351A-C884-DA4A-B647-DACB8EBF69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023304-E4B3-3B42-92D6-A408A90DB609}"/>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5" name="Espace réservé du pied de page 4">
            <a:extLst>
              <a:ext uri="{FF2B5EF4-FFF2-40B4-BE49-F238E27FC236}">
                <a16:creationId xmlns:a16="http://schemas.microsoft.com/office/drawing/2014/main" id="{A8CBDD4F-6807-D441-A226-920A03801E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F07999-4B7A-1B4F-A1B5-ED0CACECC17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105987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B84E7-6127-0348-9269-5FCE20B054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E2A7B5-ADBC-BA4C-8CCA-85668AFD7D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D281B1-D02D-914F-B5B5-5D38A1553999}"/>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5" name="Espace réservé du pied de page 4">
            <a:extLst>
              <a:ext uri="{FF2B5EF4-FFF2-40B4-BE49-F238E27FC236}">
                <a16:creationId xmlns:a16="http://schemas.microsoft.com/office/drawing/2014/main" id="{5B66C7BB-A8F3-2E47-A163-9A6015EA3A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854795-2B83-9341-9052-FDE98CA54453}"/>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28187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B84E9-9490-704A-BCB0-7A1B221B2E6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861D17-DBB8-084D-9DD7-95398256B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0438C7-DAD8-804A-9975-CC7831549D4A}"/>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5" name="Espace réservé du pied de page 4">
            <a:extLst>
              <a:ext uri="{FF2B5EF4-FFF2-40B4-BE49-F238E27FC236}">
                <a16:creationId xmlns:a16="http://schemas.microsoft.com/office/drawing/2014/main" id="{A165664D-281E-E64B-BE4C-2F6ADA8A0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BD6AC0-F918-BD46-A8DA-8ECFA9FF995A}"/>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61563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772A3-67D2-6B46-A1BC-410DBCF01C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7BD88E-C823-7D48-83F1-C4F92399A3C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F1E33F-C632-C447-BCF9-AACE4090656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549934-315E-114E-A2A7-85DC24F41CA4}"/>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6" name="Espace réservé du pied de page 5">
            <a:extLst>
              <a:ext uri="{FF2B5EF4-FFF2-40B4-BE49-F238E27FC236}">
                <a16:creationId xmlns:a16="http://schemas.microsoft.com/office/drawing/2014/main" id="{43CF9B58-E32F-B945-A2DC-35D2044C8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E61487-F73B-8940-B11E-9426B2199724}"/>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004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D24E0-65C8-DA4D-AB7E-3BA35F0406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33983D4-EFB6-2D41-843A-B8B4DDB49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D2348A-4728-FB4D-A2B5-DD4D1F73C1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FB6DD4-5218-2F4F-B441-F3CB97A7B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DC5A15-C00C-E442-A782-3672630C99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28AC1D-631F-824F-8E51-8B877323EC8F}"/>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8" name="Espace réservé du pied de page 7">
            <a:extLst>
              <a:ext uri="{FF2B5EF4-FFF2-40B4-BE49-F238E27FC236}">
                <a16:creationId xmlns:a16="http://schemas.microsoft.com/office/drawing/2014/main" id="{0ECF1716-EBD9-A14C-B51E-3A2E7DB095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4279F2F-2416-5045-AD08-3F92D232A33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425614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41851-B7EE-F046-874D-1B4764B092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2D03F7-C8C5-CA43-B951-996C9AFE9C67}"/>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4" name="Espace réservé du pied de page 3">
            <a:extLst>
              <a:ext uri="{FF2B5EF4-FFF2-40B4-BE49-F238E27FC236}">
                <a16:creationId xmlns:a16="http://schemas.microsoft.com/office/drawing/2014/main" id="{9BEBA96B-7F9E-8F4A-B6C4-74A73816E1A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124B19-9518-A946-933E-11E9BE2637A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6373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8C3091-41BE-5049-A857-0E9055A0ADA3}"/>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3" name="Espace réservé du pied de page 2">
            <a:extLst>
              <a:ext uri="{FF2B5EF4-FFF2-40B4-BE49-F238E27FC236}">
                <a16:creationId xmlns:a16="http://schemas.microsoft.com/office/drawing/2014/main" id="{7DBC69B4-5DCE-D24C-A5B3-6D14D755F49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01924C-19A6-1F4B-9D85-326CA66742A1}"/>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56038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C9025-EA2C-BF42-BD4A-7C636CA9ED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71676E-2C0E-B74E-8A3C-30A3F549C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D6D852-CFF4-8941-B7CC-0A303675E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89F506-5B90-0147-A433-328EDAB3A0B4}"/>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6" name="Espace réservé du pied de page 5">
            <a:extLst>
              <a:ext uri="{FF2B5EF4-FFF2-40B4-BE49-F238E27FC236}">
                <a16:creationId xmlns:a16="http://schemas.microsoft.com/office/drawing/2014/main" id="{7FAE7E9A-CB83-3F41-A71F-4AD246A3CC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84A068-C184-BE4A-AE65-9F067D026628}"/>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1834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6DF4E-F37D-4442-93DA-22F4765A19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FEE433-E71B-DB46-A0E7-CBDF833E0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6455C6-45AF-DC46-BD3E-1127DB2A7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24760E-AA5E-184F-B321-096DEA628119}"/>
              </a:ext>
            </a:extLst>
          </p:cNvPr>
          <p:cNvSpPr>
            <a:spLocks noGrp="1"/>
          </p:cNvSpPr>
          <p:nvPr>
            <p:ph type="dt" sz="half" idx="10"/>
          </p:nvPr>
        </p:nvSpPr>
        <p:spPr/>
        <p:txBody>
          <a:bodyPr/>
          <a:lstStyle/>
          <a:p>
            <a:fld id="{CAD423F2-E22A-E240-8AFA-F5B8E98CEE88}" type="datetimeFigureOut">
              <a:rPr lang="fr-FR" smtClean="0"/>
              <a:t>13/01/2021</a:t>
            </a:fld>
            <a:endParaRPr lang="fr-FR"/>
          </a:p>
        </p:txBody>
      </p:sp>
      <p:sp>
        <p:nvSpPr>
          <p:cNvPr id="6" name="Espace réservé du pied de page 5">
            <a:extLst>
              <a:ext uri="{FF2B5EF4-FFF2-40B4-BE49-F238E27FC236}">
                <a16:creationId xmlns:a16="http://schemas.microsoft.com/office/drawing/2014/main" id="{562BAA2A-3DD8-504A-BFF8-7E06F2296A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41335B-080D-F549-996A-5979585E1D5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43129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1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A8AAE6-6D1E-B942-B277-2B19C4344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08530F-7F5A-CF45-9675-4630C9805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0B5F5B-836A-914E-8B0B-19DAE1746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423F2-E22A-E240-8AFA-F5B8E98CEE88}" type="datetimeFigureOut">
              <a:rPr lang="fr-FR" smtClean="0"/>
              <a:t>13/01/2021</a:t>
            </a:fld>
            <a:endParaRPr lang="fr-FR"/>
          </a:p>
        </p:txBody>
      </p:sp>
      <p:sp>
        <p:nvSpPr>
          <p:cNvPr id="5" name="Espace réservé du pied de page 4">
            <a:extLst>
              <a:ext uri="{FF2B5EF4-FFF2-40B4-BE49-F238E27FC236}">
                <a16:creationId xmlns:a16="http://schemas.microsoft.com/office/drawing/2014/main" id="{4310AEB3-4474-CF41-AA07-5B7434300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804E8E-17C3-F345-9886-82051E5A1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5C53-E945-D64B-A6E1-443041BCFAAC}" type="slidenum">
              <a:rPr lang="fr-FR" smtClean="0"/>
              <a:t>‹N°›</a:t>
            </a:fld>
            <a:endParaRPr lang="fr-FR"/>
          </a:p>
        </p:txBody>
      </p:sp>
    </p:spTree>
    <p:extLst>
      <p:ext uri="{BB962C8B-B14F-4D97-AF65-F5344CB8AC3E}">
        <p14:creationId xmlns:p14="http://schemas.microsoft.com/office/powerpoint/2010/main" val="141847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dotations-dgcl.interieur.gouv.fr/consultation/dotations_en_ligne.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542ED-AF05-224E-AD0C-E3A769189114}"/>
              </a:ext>
            </a:extLst>
          </p:cNvPr>
          <p:cNvSpPr>
            <a:spLocks noGrp="1"/>
          </p:cNvSpPr>
          <p:nvPr>
            <p:ph type="ctrTitle"/>
          </p:nvPr>
        </p:nvSpPr>
        <p:spPr>
          <a:xfrm>
            <a:off x="1556535" y="1122362"/>
            <a:ext cx="9078930" cy="3264702"/>
          </a:xfrm>
        </p:spPr>
        <p:txBody>
          <a:bodyPr>
            <a:normAutofit/>
          </a:bodyPr>
          <a:lstStyle/>
          <a:p>
            <a:r>
              <a:rPr lang="fr-FR" b="1" dirty="0"/>
              <a:t>LES RELATIONS FINANCIÈRES ÉTAT-COLLECTIVITÉS TERRITORIALES</a:t>
            </a:r>
          </a:p>
        </p:txBody>
      </p:sp>
      <p:sp>
        <p:nvSpPr>
          <p:cNvPr id="3" name="Sous-titre 2">
            <a:extLst>
              <a:ext uri="{FF2B5EF4-FFF2-40B4-BE49-F238E27FC236}">
                <a16:creationId xmlns:a16="http://schemas.microsoft.com/office/drawing/2014/main" id="{4AB149BA-D206-EF40-B88D-9E3E68B9B0F2}"/>
              </a:ext>
            </a:extLst>
          </p:cNvPr>
          <p:cNvSpPr>
            <a:spLocks noGrp="1"/>
          </p:cNvSpPr>
          <p:nvPr>
            <p:ph type="subTitle" idx="1"/>
          </p:nvPr>
        </p:nvSpPr>
        <p:spPr>
          <a:xfrm>
            <a:off x="595901" y="4387064"/>
            <a:ext cx="10736495" cy="1756881"/>
          </a:xfrm>
        </p:spPr>
        <p:txBody>
          <a:bodyPr>
            <a:normAutofit lnSpcReduction="10000"/>
          </a:bodyPr>
          <a:lstStyle/>
          <a:p>
            <a:endParaRPr lang="fr-FR" dirty="0"/>
          </a:p>
          <a:p>
            <a:r>
              <a:rPr lang="fr-FR" dirty="0"/>
              <a:t>Master 2 Droit des Collectivités territoriales 2021</a:t>
            </a:r>
          </a:p>
          <a:p>
            <a:r>
              <a:rPr lang="fr-FR" dirty="0"/>
              <a:t>Mercredi 13 janvier 2021</a:t>
            </a:r>
          </a:p>
          <a:p>
            <a:r>
              <a:rPr lang="fr-FR" dirty="0"/>
              <a:t>Par Étienne DOUAT, </a:t>
            </a:r>
            <a:r>
              <a:rPr lang="fr-FR" i="1" dirty="0"/>
              <a:t>Agrégé de Droit public</a:t>
            </a:r>
            <a:r>
              <a:rPr lang="fr-FR" dirty="0"/>
              <a:t>, professeur à l’Université de Montpellier </a:t>
            </a:r>
          </a:p>
        </p:txBody>
      </p:sp>
    </p:spTree>
    <p:extLst>
      <p:ext uri="{BB962C8B-B14F-4D97-AF65-F5344CB8AC3E}">
        <p14:creationId xmlns:p14="http://schemas.microsoft.com/office/powerpoint/2010/main" val="195749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0EE1-C122-5241-B1BF-A574063155DF}"/>
              </a:ext>
            </a:extLst>
          </p:cNvPr>
          <p:cNvSpPr>
            <a:spLocks noGrp="1"/>
          </p:cNvSpPr>
          <p:nvPr>
            <p:ph type="title"/>
          </p:nvPr>
        </p:nvSpPr>
        <p:spPr/>
        <p:txBody>
          <a:bodyPr/>
          <a:lstStyle/>
          <a:p>
            <a:r>
              <a:rPr lang="fr-FR" dirty="0"/>
              <a:t>C/ La répartition de la DGF par le CFL (février)</a:t>
            </a:r>
          </a:p>
        </p:txBody>
      </p:sp>
      <p:sp>
        <p:nvSpPr>
          <p:cNvPr id="3" name="Espace réservé du contenu 2">
            <a:extLst>
              <a:ext uri="{FF2B5EF4-FFF2-40B4-BE49-F238E27FC236}">
                <a16:creationId xmlns:a16="http://schemas.microsoft.com/office/drawing/2014/main" id="{72A6129C-5B3E-794A-AC40-0F1EFE6469A5}"/>
              </a:ext>
            </a:extLst>
          </p:cNvPr>
          <p:cNvSpPr>
            <a:spLocks noGrp="1"/>
          </p:cNvSpPr>
          <p:nvPr>
            <p:ph idx="1"/>
          </p:nvPr>
        </p:nvSpPr>
        <p:spPr>
          <a:xfrm>
            <a:off x="710610" y="1690688"/>
            <a:ext cx="10786846" cy="4351338"/>
          </a:xfrm>
        </p:spPr>
        <p:txBody>
          <a:bodyPr>
            <a:normAutofit fontScale="92500" lnSpcReduction="10000"/>
          </a:bodyPr>
          <a:lstStyle/>
          <a:p>
            <a:pPr marL="0" indent="0">
              <a:buNone/>
            </a:pPr>
            <a:r>
              <a:rPr lang="fr-FR" dirty="0"/>
              <a:t>§1 Schéma général de la DGF en 2020 :</a:t>
            </a:r>
          </a:p>
          <a:p>
            <a:pPr marL="0" indent="0">
              <a:buNone/>
            </a:pPr>
            <a:endParaRPr lang="fr-FR" sz="1600" dirty="0"/>
          </a:p>
          <a:p>
            <a:pPr marL="0" indent="0">
              <a:buNone/>
            </a:pPr>
            <a:r>
              <a:rPr lang="fr-FR" dirty="0"/>
              <a:t>26,8 Mds € à répartir entre le bloc communal et les départements. </a:t>
            </a:r>
          </a:p>
          <a:p>
            <a:pPr marL="0" indent="0">
              <a:buNone/>
            </a:pPr>
            <a:r>
              <a:rPr lang="fr-FR" dirty="0"/>
              <a:t>Le bloc communal se taille la part du lion avec 68% (plus des 2/3), 44+24%.</a:t>
            </a:r>
          </a:p>
          <a:p>
            <a:pPr marL="0" indent="0">
              <a:buNone/>
            </a:pPr>
            <a:r>
              <a:rPr lang="fr-FR" dirty="0"/>
              <a:t>Les départements prennent ce qui reste 32% (moins du tiers)</a:t>
            </a:r>
          </a:p>
          <a:p>
            <a:pPr marL="0" indent="0">
              <a:buNone/>
            </a:pPr>
            <a:r>
              <a:rPr lang="fr-FR" dirty="0"/>
              <a:t>Depuis 2018, on a supprimé la part régionale de la DGF.</a:t>
            </a:r>
          </a:p>
          <a:p>
            <a:pPr marL="0" indent="0">
              <a:buNone/>
            </a:pPr>
            <a:endParaRPr lang="fr-FR" dirty="0"/>
          </a:p>
          <a:p>
            <a:pPr marL="0" indent="0">
              <a:buNone/>
            </a:pPr>
            <a:r>
              <a:rPr lang="fr-FR" dirty="0"/>
              <a:t>La DGF représente  % du total des recettes et % des recettes fiscales</a:t>
            </a:r>
          </a:p>
          <a:p>
            <a:pPr marL="0" indent="0">
              <a:buNone/>
            </a:pPr>
            <a:r>
              <a:rPr lang="fr-FR" dirty="0"/>
              <a:t>Bloc communal      13%                                        25% (le quart)</a:t>
            </a:r>
          </a:p>
          <a:p>
            <a:pPr marL="0" indent="0">
              <a:buNone/>
            </a:pPr>
            <a:r>
              <a:rPr lang="fr-FR" dirty="0"/>
              <a:t>Départements        12%		                    18% (moins de 20%)</a:t>
            </a:r>
          </a:p>
        </p:txBody>
      </p:sp>
    </p:spTree>
    <p:extLst>
      <p:ext uri="{BB962C8B-B14F-4D97-AF65-F5344CB8AC3E}">
        <p14:creationId xmlns:p14="http://schemas.microsoft.com/office/powerpoint/2010/main" val="57227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ojet de loi de finances pour 2021 : Relations avec les collectivités  territoriales">
            <a:extLst>
              <a:ext uri="{FF2B5EF4-FFF2-40B4-BE49-F238E27FC236}">
                <a16:creationId xmlns:a16="http://schemas.microsoft.com/office/drawing/2014/main" id="{C7DB2E76-02C3-544C-9ECD-47F5993672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 t="1503" r="973" b="1258"/>
          <a:stretch/>
        </p:blipFill>
        <p:spPr bwMode="auto">
          <a:xfrm>
            <a:off x="1236257" y="0"/>
            <a:ext cx="9757689"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7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6845F-DAC1-DF42-AAF0-8ED6FE0903CA}"/>
              </a:ext>
            </a:extLst>
          </p:cNvPr>
          <p:cNvSpPr>
            <a:spLocks noGrp="1"/>
          </p:cNvSpPr>
          <p:nvPr>
            <p:ph type="title"/>
          </p:nvPr>
        </p:nvSpPr>
        <p:spPr/>
        <p:txBody>
          <a:bodyPr/>
          <a:lstStyle/>
          <a:p>
            <a:r>
              <a:rPr lang="fr-FR" dirty="0"/>
              <a:t>§2 Les trois parts de la DGF</a:t>
            </a:r>
          </a:p>
        </p:txBody>
      </p:sp>
      <p:sp>
        <p:nvSpPr>
          <p:cNvPr id="3" name="Espace réservé du contenu 2">
            <a:extLst>
              <a:ext uri="{FF2B5EF4-FFF2-40B4-BE49-F238E27FC236}">
                <a16:creationId xmlns:a16="http://schemas.microsoft.com/office/drawing/2014/main" id="{6F478E5E-56A6-B64C-80A2-9F74C1FE5E7D}"/>
              </a:ext>
            </a:extLst>
          </p:cNvPr>
          <p:cNvSpPr>
            <a:spLocks noGrp="1"/>
          </p:cNvSpPr>
          <p:nvPr>
            <p:ph idx="1"/>
          </p:nvPr>
        </p:nvSpPr>
        <p:spPr>
          <a:xfrm>
            <a:off x="404037" y="1825625"/>
            <a:ext cx="11525693" cy="4351338"/>
          </a:xfrm>
        </p:spPr>
        <p:txBody>
          <a:bodyPr>
            <a:normAutofit/>
          </a:bodyPr>
          <a:lstStyle/>
          <a:p>
            <a:pPr marL="0" indent="0">
              <a:buNone/>
            </a:pPr>
            <a:r>
              <a:rPr lang="fr-FR" dirty="0"/>
              <a:t>La part forfaitaire = 11 295 Millions, soit </a:t>
            </a:r>
            <a:r>
              <a:rPr lang="fr-FR" b="1" dirty="0"/>
              <a:t>42% </a:t>
            </a:r>
            <a:r>
              <a:rPr lang="fr-FR" dirty="0"/>
              <a:t>du total en 2020</a:t>
            </a:r>
          </a:p>
          <a:p>
            <a:pPr marL="0" indent="0">
              <a:buNone/>
            </a:pPr>
            <a:r>
              <a:rPr lang="fr-FR" dirty="0"/>
              <a:t>(à titre de comparaison cette part était à 63% en 2014 avec 25,1 Mds)</a:t>
            </a:r>
          </a:p>
          <a:p>
            <a:pPr marL="0" indent="0">
              <a:buNone/>
            </a:pPr>
            <a:endParaRPr lang="fr-FR" dirty="0"/>
          </a:p>
          <a:p>
            <a:pPr marL="0" indent="0">
              <a:buNone/>
            </a:pPr>
            <a:r>
              <a:rPr lang="fr-FR" dirty="0"/>
              <a:t>La part de compensation = 7 568 Millions, soit </a:t>
            </a:r>
            <a:r>
              <a:rPr lang="fr-FR" b="1" dirty="0"/>
              <a:t>28% </a:t>
            </a:r>
            <a:r>
              <a:rPr lang="fr-FR" dirty="0"/>
              <a:t>du total en 2020</a:t>
            </a:r>
          </a:p>
          <a:p>
            <a:pPr marL="0" indent="0">
              <a:buNone/>
            </a:pPr>
            <a:r>
              <a:rPr lang="fr-FR" dirty="0"/>
              <a:t>(cette part est restée stable en volume au sein de la DGF)</a:t>
            </a:r>
          </a:p>
          <a:p>
            <a:pPr marL="0" indent="0">
              <a:buNone/>
            </a:pPr>
            <a:endParaRPr lang="fr-FR" dirty="0"/>
          </a:p>
          <a:p>
            <a:pPr marL="0" indent="0">
              <a:buNone/>
            </a:pPr>
            <a:r>
              <a:rPr lang="fr-FR" dirty="0"/>
              <a:t>La part de péréquation = 7 973 Millions, soit </a:t>
            </a:r>
            <a:r>
              <a:rPr lang="fr-FR" b="1" dirty="0"/>
              <a:t>30%</a:t>
            </a:r>
            <a:r>
              <a:rPr lang="fr-FR" dirty="0"/>
              <a:t>) du total en 2020</a:t>
            </a:r>
          </a:p>
          <a:p>
            <a:pPr marL="0" indent="0">
              <a:buNone/>
            </a:pPr>
            <a:r>
              <a:rPr lang="fr-FR" dirty="0"/>
              <a:t>(cette part a augmenté en volume de 0,5 Md mais surtout en valeur)</a:t>
            </a:r>
          </a:p>
        </p:txBody>
      </p:sp>
    </p:spTree>
    <p:extLst>
      <p:ext uri="{BB962C8B-B14F-4D97-AF65-F5344CB8AC3E}">
        <p14:creationId xmlns:p14="http://schemas.microsoft.com/office/powerpoint/2010/main" val="73628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5CE70-9419-9E49-AB91-61EBB1F13366}"/>
              </a:ext>
            </a:extLst>
          </p:cNvPr>
          <p:cNvSpPr>
            <a:spLocks noGrp="1"/>
          </p:cNvSpPr>
          <p:nvPr>
            <p:ph type="title"/>
          </p:nvPr>
        </p:nvSpPr>
        <p:spPr/>
        <p:txBody>
          <a:bodyPr/>
          <a:lstStyle/>
          <a:p>
            <a:r>
              <a:rPr lang="fr-FR" dirty="0"/>
              <a:t>CALCUL DE LA PART FORFAITAIRE</a:t>
            </a:r>
          </a:p>
        </p:txBody>
      </p:sp>
      <p:sp>
        <p:nvSpPr>
          <p:cNvPr id="3" name="Espace réservé du contenu 2">
            <a:extLst>
              <a:ext uri="{FF2B5EF4-FFF2-40B4-BE49-F238E27FC236}">
                <a16:creationId xmlns:a16="http://schemas.microsoft.com/office/drawing/2014/main" id="{B2790F9F-270E-424A-A9BA-AFD548725053}"/>
              </a:ext>
            </a:extLst>
          </p:cNvPr>
          <p:cNvSpPr>
            <a:spLocks noGrp="1"/>
          </p:cNvSpPr>
          <p:nvPr>
            <p:ph idx="1"/>
          </p:nvPr>
        </p:nvSpPr>
        <p:spPr>
          <a:xfrm>
            <a:off x="621467" y="1690688"/>
            <a:ext cx="10949066" cy="4351338"/>
          </a:xfrm>
        </p:spPr>
        <p:txBody>
          <a:bodyPr/>
          <a:lstStyle/>
          <a:p>
            <a:pPr marL="0" indent="0">
              <a:buNone/>
            </a:pPr>
            <a:r>
              <a:rPr lang="fr-FR" dirty="0"/>
              <a:t>La part forfaitaire est destinée à remplacer les impôts qui ont été supprimés par l’État en 1979. Pour cela, il existe 4 éléments :</a:t>
            </a:r>
          </a:p>
          <a:p>
            <a:pPr marL="0" indent="0">
              <a:buNone/>
            </a:pPr>
            <a:r>
              <a:rPr lang="fr-FR" dirty="0"/>
              <a:t>1 la dotation de base en euros par habitant (50% du total)</a:t>
            </a:r>
          </a:p>
          <a:p>
            <a:pPr marL="0" indent="0">
              <a:buNone/>
            </a:pPr>
            <a:r>
              <a:rPr lang="fr-FR" dirty="0"/>
              <a:t>2 la dotation </a:t>
            </a:r>
            <a:r>
              <a:rPr lang="fr-FR" dirty="0" err="1"/>
              <a:t>superficiaire</a:t>
            </a:r>
            <a:r>
              <a:rPr lang="fr-FR" dirty="0"/>
              <a:t> (permettant de moduler)</a:t>
            </a:r>
          </a:p>
          <a:p>
            <a:pPr marL="0" indent="0">
              <a:buNone/>
            </a:pPr>
            <a:r>
              <a:rPr lang="fr-FR" dirty="0"/>
              <a:t>3 le complément de garantie (garantir un revenu établi avant 2004)</a:t>
            </a:r>
          </a:p>
          <a:p>
            <a:pPr marL="0" indent="0">
              <a:buNone/>
            </a:pPr>
            <a:r>
              <a:rPr lang="fr-FR" dirty="0"/>
              <a:t>4 la dotation parcs nationaux et parcs naturels marins</a:t>
            </a:r>
          </a:p>
          <a:p>
            <a:pPr marL="0" indent="0">
              <a:buNone/>
            </a:pPr>
            <a:r>
              <a:rPr lang="fr-FR" dirty="0"/>
              <a:t>Pour les départements, le calcul est plus simple, il tient compte de l’augmentation ou de la baisse de population d’une année sur l’autre.</a:t>
            </a:r>
          </a:p>
        </p:txBody>
      </p:sp>
    </p:spTree>
    <p:extLst>
      <p:ext uri="{BB962C8B-B14F-4D97-AF65-F5344CB8AC3E}">
        <p14:creationId xmlns:p14="http://schemas.microsoft.com/office/powerpoint/2010/main" val="118237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916AE-A695-3E49-AD30-067A955BDC24}"/>
              </a:ext>
            </a:extLst>
          </p:cNvPr>
          <p:cNvSpPr>
            <a:spLocks noGrp="1"/>
          </p:cNvSpPr>
          <p:nvPr>
            <p:ph type="title"/>
          </p:nvPr>
        </p:nvSpPr>
        <p:spPr/>
        <p:txBody>
          <a:bodyPr/>
          <a:lstStyle/>
          <a:p>
            <a:r>
              <a:rPr lang="fr-FR" dirty="0"/>
              <a:t>CALCUL DE LA PART DE COMPENSATION</a:t>
            </a:r>
          </a:p>
        </p:txBody>
      </p:sp>
      <p:sp>
        <p:nvSpPr>
          <p:cNvPr id="3" name="Espace réservé du contenu 2">
            <a:extLst>
              <a:ext uri="{FF2B5EF4-FFF2-40B4-BE49-F238E27FC236}">
                <a16:creationId xmlns:a16="http://schemas.microsoft.com/office/drawing/2014/main" id="{E5AAC8C0-723B-3C4A-AAA5-69F863A8A5D3}"/>
              </a:ext>
            </a:extLst>
          </p:cNvPr>
          <p:cNvSpPr>
            <a:spLocks noGrp="1"/>
          </p:cNvSpPr>
          <p:nvPr>
            <p:ph idx="1"/>
          </p:nvPr>
        </p:nvSpPr>
        <p:spPr/>
        <p:txBody>
          <a:bodyPr/>
          <a:lstStyle/>
          <a:p>
            <a:r>
              <a:rPr lang="fr-FR" dirty="0"/>
              <a:t>Elle n’existe que pour les départements et pour les EPCI. </a:t>
            </a:r>
          </a:p>
          <a:p>
            <a:r>
              <a:rPr lang="fr-FR" dirty="0"/>
              <a:t>Elle a pour objet de compenser la suppression de la part salaires de la taxe professionnelle par la LF-1999 pour le bloc communal.</a:t>
            </a:r>
          </a:p>
          <a:p>
            <a:r>
              <a:rPr lang="fr-FR" dirty="0"/>
              <a:t>Pour les départements, elle a pour objectif de compenser l’intégration de 95% de la DGD au sein de la DGF en 2004 ainsi que d’autres concours financiers intégrés à la DGF.</a:t>
            </a:r>
          </a:p>
          <a:p>
            <a:r>
              <a:rPr lang="fr-FR" dirty="0"/>
              <a:t>Cette part est restée très stable pour ne pas léser les bénéficiaires.</a:t>
            </a:r>
          </a:p>
        </p:txBody>
      </p:sp>
    </p:spTree>
    <p:extLst>
      <p:ext uri="{BB962C8B-B14F-4D97-AF65-F5344CB8AC3E}">
        <p14:creationId xmlns:p14="http://schemas.microsoft.com/office/powerpoint/2010/main" val="11454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9E49C-2068-904A-98B6-531B12A366F4}"/>
              </a:ext>
            </a:extLst>
          </p:cNvPr>
          <p:cNvSpPr>
            <a:spLocks noGrp="1"/>
          </p:cNvSpPr>
          <p:nvPr>
            <p:ph type="title"/>
          </p:nvPr>
        </p:nvSpPr>
        <p:spPr/>
        <p:txBody>
          <a:bodyPr/>
          <a:lstStyle/>
          <a:p>
            <a:r>
              <a:rPr lang="fr-FR" dirty="0"/>
              <a:t>CALCUL DE LA PART DE PÉRÉQUATION</a:t>
            </a:r>
          </a:p>
        </p:txBody>
      </p:sp>
      <p:sp>
        <p:nvSpPr>
          <p:cNvPr id="3" name="Espace réservé du contenu 2">
            <a:extLst>
              <a:ext uri="{FF2B5EF4-FFF2-40B4-BE49-F238E27FC236}">
                <a16:creationId xmlns:a16="http://schemas.microsoft.com/office/drawing/2014/main" id="{40ED4921-BDA3-D84B-B0F2-F5A67D1FC9BA}"/>
              </a:ext>
            </a:extLst>
          </p:cNvPr>
          <p:cNvSpPr>
            <a:spLocks noGrp="1"/>
          </p:cNvSpPr>
          <p:nvPr>
            <p:ph idx="1"/>
          </p:nvPr>
        </p:nvSpPr>
        <p:spPr>
          <a:xfrm>
            <a:off x="838200" y="1825625"/>
            <a:ext cx="11004030" cy="4351338"/>
          </a:xfrm>
        </p:spPr>
        <p:txBody>
          <a:bodyPr/>
          <a:lstStyle/>
          <a:p>
            <a:r>
              <a:rPr lang="fr-FR" dirty="0"/>
              <a:t>Pour les communes on distingue 3 dotations : la DSU, la DSR et la DNP</a:t>
            </a:r>
          </a:p>
          <a:p>
            <a:r>
              <a:rPr lang="fr-FR" dirty="0"/>
              <a:t>La Dotation de solidarité urbaine existe depuis 1991. Elle est calculée à partir de la population, du potentiel financier, de la part de logements sociaux dans le parc total, du nombre de bénéficiaires des APL et du revenu moyen par habitant. Elle est réservés aux communes de + 10 000</a:t>
            </a:r>
          </a:p>
          <a:p>
            <a:r>
              <a:rPr lang="fr-FR" dirty="0"/>
              <a:t>La Dotation de solidarité rurale a été créée en 1993 pour les communes de moins de 10 000 hab. 2 critères : le nombre d’habitants et le potentiel financier. </a:t>
            </a:r>
          </a:p>
          <a:p>
            <a:r>
              <a:rPr lang="fr-FR" dirty="0"/>
              <a:t>Pour les communes les plus pauvres, quelle que soit leur localisation, elles reçoivent un supplément : la Dotation nationale de péréquation.</a:t>
            </a:r>
          </a:p>
        </p:txBody>
      </p:sp>
    </p:spTree>
    <p:extLst>
      <p:ext uri="{BB962C8B-B14F-4D97-AF65-F5344CB8AC3E}">
        <p14:creationId xmlns:p14="http://schemas.microsoft.com/office/powerpoint/2010/main" val="220430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9D192-1E73-594F-9C95-190BC813EBE4}"/>
              </a:ext>
            </a:extLst>
          </p:cNvPr>
          <p:cNvSpPr>
            <a:spLocks noGrp="1"/>
          </p:cNvSpPr>
          <p:nvPr>
            <p:ph type="title"/>
          </p:nvPr>
        </p:nvSpPr>
        <p:spPr/>
        <p:txBody>
          <a:bodyPr/>
          <a:lstStyle/>
          <a:p>
            <a:r>
              <a:rPr lang="fr-FR" dirty="0"/>
              <a:t>CALCUL DE LA PÉRÉQUATION DES EPCI</a:t>
            </a:r>
          </a:p>
        </p:txBody>
      </p:sp>
      <p:sp>
        <p:nvSpPr>
          <p:cNvPr id="3" name="Espace réservé du contenu 2">
            <a:extLst>
              <a:ext uri="{FF2B5EF4-FFF2-40B4-BE49-F238E27FC236}">
                <a16:creationId xmlns:a16="http://schemas.microsoft.com/office/drawing/2014/main" id="{999A2707-70E3-A64E-A4CA-0ED004B15E1F}"/>
              </a:ext>
            </a:extLst>
          </p:cNvPr>
          <p:cNvSpPr>
            <a:spLocks noGrp="1"/>
          </p:cNvSpPr>
          <p:nvPr>
            <p:ph idx="1"/>
          </p:nvPr>
        </p:nvSpPr>
        <p:spPr/>
        <p:txBody>
          <a:bodyPr/>
          <a:lstStyle/>
          <a:p>
            <a:endParaRPr lang="fr-FR" dirty="0"/>
          </a:p>
          <a:p>
            <a:r>
              <a:rPr lang="fr-FR" dirty="0"/>
              <a:t>Pour les EPCI, il s’agit de la dotation d’intercommunalité. Elle sert à encourager l’intégration fiscale. Plus le CIF est élevé, plus le tarif par habitant monte jusqu’à 60 euros par habitant pour SAN et Métropoles.</a:t>
            </a:r>
          </a:p>
          <a:p>
            <a:r>
              <a:rPr lang="fr-FR" dirty="0"/>
              <a:t>Le CIF est le rapport entre les impôts levés sur un territoire par un EPCI et les impôts levés par toutes les communes individuelles.  Plus l’EPCI encaisse de recettes fiscales, plus il recevra de DGF. C’est une incitation.</a:t>
            </a:r>
          </a:p>
          <a:p>
            <a:pPr marL="0" indent="0">
              <a:buNone/>
            </a:pPr>
            <a:endParaRPr lang="fr-FR" dirty="0"/>
          </a:p>
        </p:txBody>
      </p:sp>
    </p:spTree>
    <p:extLst>
      <p:ext uri="{BB962C8B-B14F-4D97-AF65-F5344CB8AC3E}">
        <p14:creationId xmlns:p14="http://schemas.microsoft.com/office/powerpoint/2010/main" val="177415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44890-6008-A34D-9C65-A44961CE0C47}"/>
              </a:ext>
            </a:extLst>
          </p:cNvPr>
          <p:cNvSpPr>
            <a:spLocks noGrp="1"/>
          </p:cNvSpPr>
          <p:nvPr>
            <p:ph type="title"/>
          </p:nvPr>
        </p:nvSpPr>
        <p:spPr/>
        <p:txBody>
          <a:bodyPr/>
          <a:lstStyle/>
          <a:p>
            <a:r>
              <a:rPr lang="fr-FR" dirty="0"/>
              <a:t>§3 POIDS DE LA PÉRÉQUATION DANS LA DGF</a:t>
            </a:r>
          </a:p>
        </p:txBody>
      </p:sp>
      <p:sp>
        <p:nvSpPr>
          <p:cNvPr id="3" name="Espace réservé du contenu 2">
            <a:extLst>
              <a:ext uri="{FF2B5EF4-FFF2-40B4-BE49-F238E27FC236}">
                <a16:creationId xmlns:a16="http://schemas.microsoft.com/office/drawing/2014/main" id="{CBEE00D2-217A-944E-8BEE-A8914212DC1F}"/>
              </a:ext>
            </a:extLst>
          </p:cNvPr>
          <p:cNvSpPr>
            <a:spLocks noGrp="1"/>
          </p:cNvSpPr>
          <p:nvPr>
            <p:ph idx="1"/>
          </p:nvPr>
        </p:nvSpPr>
        <p:spPr/>
        <p:txBody>
          <a:bodyPr>
            <a:normAutofit fontScale="92500" lnSpcReduction="10000"/>
          </a:bodyPr>
          <a:lstStyle/>
          <a:p>
            <a:r>
              <a:rPr lang="fr-FR" dirty="0"/>
              <a:t>Cette part a considérablement évolué de 12% en 2004 à 21% en 2015 pour se situer à 30% depuis 2020. Elle grossit encore en 2021.</a:t>
            </a:r>
          </a:p>
          <a:p>
            <a:r>
              <a:rPr lang="fr-FR" dirty="0"/>
              <a:t>Mais cette part de péréquation est différente selon les niveaux. </a:t>
            </a:r>
          </a:p>
          <a:p>
            <a:r>
              <a:rPr lang="fr-FR" dirty="0"/>
              <a:t>Pour les départements, la péréquation prend la forme de deux dotations la DPU (dotation de péréquation urbaine) et la DPM (dotation de péréquation minimale pour les zones rurales) qui ne pèsent que 18% du total de la DGF des départements.</a:t>
            </a:r>
          </a:p>
          <a:p>
            <a:r>
              <a:rPr lang="fr-FR" dirty="0"/>
              <a:t>Pour le bloc, la péréquation est plus lourde en raison des écarts de richesse entre communes, 35% du total DGF du bloc. Au sein du bloc la péréquation des communes pèse 41% de la DGF des communes alors que la péréquation des EPCI est plus légère avec 25% seulement de la DGF des EPCI.</a:t>
            </a:r>
          </a:p>
        </p:txBody>
      </p:sp>
    </p:spTree>
    <p:extLst>
      <p:ext uri="{BB962C8B-B14F-4D97-AF65-F5344CB8AC3E}">
        <p14:creationId xmlns:p14="http://schemas.microsoft.com/office/powerpoint/2010/main" val="114395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4DAA11-89B6-514A-B232-E1D855DEEE72}"/>
              </a:ext>
            </a:extLst>
          </p:cNvPr>
          <p:cNvSpPr>
            <a:spLocks noGrp="1"/>
          </p:cNvSpPr>
          <p:nvPr>
            <p:ph type="title"/>
          </p:nvPr>
        </p:nvSpPr>
        <p:spPr/>
        <p:txBody>
          <a:bodyPr/>
          <a:lstStyle/>
          <a:p>
            <a:r>
              <a:rPr lang="fr-FR" dirty="0"/>
              <a:t>Exercice pratique sur internet</a:t>
            </a:r>
          </a:p>
        </p:txBody>
      </p:sp>
      <p:sp>
        <p:nvSpPr>
          <p:cNvPr id="3" name="Espace réservé du contenu 2">
            <a:extLst>
              <a:ext uri="{FF2B5EF4-FFF2-40B4-BE49-F238E27FC236}">
                <a16:creationId xmlns:a16="http://schemas.microsoft.com/office/drawing/2014/main" id="{8FBB2ACD-619C-5044-A44A-AC5A63713921}"/>
              </a:ext>
            </a:extLst>
          </p:cNvPr>
          <p:cNvSpPr>
            <a:spLocks noGrp="1"/>
          </p:cNvSpPr>
          <p:nvPr>
            <p:ph idx="1"/>
          </p:nvPr>
        </p:nvSpPr>
        <p:spPr/>
        <p:txBody>
          <a:bodyPr>
            <a:normAutofit lnSpcReduction="10000"/>
          </a:bodyPr>
          <a:lstStyle/>
          <a:p>
            <a:r>
              <a:rPr lang="fr-FR" dirty="0"/>
              <a:t>Vous pouvez aller sur le site du ministère de la cohésion des territoires pour calculer la DGF de votre commune : </a:t>
            </a:r>
            <a:r>
              <a:rPr lang="fr-FR" dirty="0">
                <a:hlinkClick r:id="rId2"/>
              </a:rPr>
              <a:t>http://www.dotations-dgcl.interieur.gouv.fr/consultation/dotations_en_ligne.php</a:t>
            </a:r>
            <a:endParaRPr lang="fr-FR" dirty="0"/>
          </a:p>
          <a:p>
            <a:r>
              <a:rPr lang="fr-FR" dirty="0"/>
              <a:t>Ville de Montpellier, Dotation forfaitaire 52,5%, péréquation 47,5%</a:t>
            </a:r>
          </a:p>
          <a:p>
            <a:r>
              <a:rPr lang="fr-FR" dirty="0"/>
              <a:t>Ville de Lunel, Dotation forfaitaire 32,8%, péréquation 67,2%</a:t>
            </a:r>
          </a:p>
          <a:p>
            <a:r>
              <a:rPr lang="fr-FR" dirty="0"/>
              <a:t>Ville de Neuilly, petite dotation forfaitaire et zéro péréquation</a:t>
            </a:r>
          </a:p>
          <a:p>
            <a:r>
              <a:rPr lang="fr-FR" dirty="0"/>
              <a:t>Ville de Levallois-Perret, zéro DGF</a:t>
            </a:r>
          </a:p>
          <a:p>
            <a:r>
              <a:rPr lang="fr-FR" dirty="0"/>
              <a:t>Ville de Sarcelles, Dotation forfaitaire 23% et péréquation 77%</a:t>
            </a:r>
          </a:p>
          <a:p>
            <a:r>
              <a:rPr lang="fr-FR" dirty="0"/>
              <a:t>Commune de St-Martin-de Londres, Forfaitaire 37%, péréquation 63%</a:t>
            </a:r>
          </a:p>
        </p:txBody>
      </p:sp>
    </p:spTree>
    <p:extLst>
      <p:ext uri="{BB962C8B-B14F-4D97-AF65-F5344CB8AC3E}">
        <p14:creationId xmlns:p14="http://schemas.microsoft.com/office/powerpoint/2010/main" val="147085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11644-DABF-2A4D-A463-5E5EE26FF518}"/>
              </a:ext>
            </a:extLst>
          </p:cNvPr>
          <p:cNvSpPr>
            <a:spLocks noGrp="1"/>
          </p:cNvSpPr>
          <p:nvPr>
            <p:ph type="title"/>
          </p:nvPr>
        </p:nvSpPr>
        <p:spPr/>
        <p:txBody>
          <a:bodyPr/>
          <a:lstStyle/>
          <a:p>
            <a:r>
              <a:rPr lang="fr-FR" dirty="0"/>
              <a:t>§4 La place de la DGF au sein des ressources des budget locaux en 2020</a:t>
            </a:r>
          </a:p>
        </p:txBody>
      </p:sp>
      <p:sp>
        <p:nvSpPr>
          <p:cNvPr id="3" name="Espace réservé du contenu 2">
            <a:extLst>
              <a:ext uri="{FF2B5EF4-FFF2-40B4-BE49-F238E27FC236}">
                <a16:creationId xmlns:a16="http://schemas.microsoft.com/office/drawing/2014/main" id="{C4BF3246-A1FF-1446-8E7A-20B9EBB3335D}"/>
              </a:ext>
            </a:extLst>
          </p:cNvPr>
          <p:cNvSpPr>
            <a:spLocks noGrp="1"/>
          </p:cNvSpPr>
          <p:nvPr>
            <p:ph idx="1"/>
          </p:nvPr>
        </p:nvSpPr>
        <p:spPr/>
        <p:txBody>
          <a:bodyPr>
            <a:normAutofit fontScale="92500" lnSpcReduction="10000"/>
          </a:bodyPr>
          <a:lstStyle/>
          <a:p>
            <a:r>
              <a:rPr lang="fr-FR" dirty="0"/>
              <a:t>Au sein du bloc communal, la DGF a une place de choix avec 13% du total des recettes des budgets principaux.</a:t>
            </a:r>
          </a:p>
          <a:p>
            <a:r>
              <a:rPr lang="fr-FR" dirty="0"/>
              <a:t>Pour les budgets des GFP, la DGF pèse encore plus :17% avec des différences entre 21,6% pour les métropoles et 10% pour les CC.</a:t>
            </a:r>
          </a:p>
          <a:p>
            <a:r>
              <a:rPr lang="fr-FR" dirty="0"/>
              <a:t>Pour les communes, c’est plus léger, la DGF ne pèse que 12% face à la fiscalité.</a:t>
            </a:r>
          </a:p>
          <a:p>
            <a:r>
              <a:rPr lang="fr-FR" dirty="0"/>
              <a:t>Pour les départements, la DGF ne représente que 11,6% du total des ressources en raison du poids de la fiscalité transférée (plus du tiers).</a:t>
            </a:r>
          </a:p>
          <a:p>
            <a:r>
              <a:rPr lang="fr-FR" dirty="0"/>
              <a:t>Avant la baisse de la DGF en 2012, la DGF représentait 18% du total des recettes communales et 17% des recettes de l’ensemble des finances locales. On mesure le stress que cette baisse a pu causer.</a:t>
            </a:r>
          </a:p>
        </p:txBody>
      </p:sp>
    </p:spTree>
    <p:extLst>
      <p:ext uri="{BB962C8B-B14F-4D97-AF65-F5344CB8AC3E}">
        <p14:creationId xmlns:p14="http://schemas.microsoft.com/office/powerpoint/2010/main" val="378874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C7EC9-0684-9C44-817C-98356BC5135B}"/>
              </a:ext>
            </a:extLst>
          </p:cNvPr>
          <p:cNvSpPr>
            <a:spLocks noGrp="1"/>
          </p:cNvSpPr>
          <p:nvPr>
            <p:ph type="title"/>
          </p:nvPr>
        </p:nvSpPr>
        <p:spPr/>
        <p:txBody>
          <a:bodyPr/>
          <a:lstStyle/>
          <a:p>
            <a:r>
              <a:rPr lang="fr-FR" b="1" dirty="0"/>
              <a:t>INTRODUCTION </a:t>
            </a:r>
          </a:p>
        </p:txBody>
      </p:sp>
      <p:sp>
        <p:nvSpPr>
          <p:cNvPr id="3" name="Espace réservé du contenu 2">
            <a:extLst>
              <a:ext uri="{FF2B5EF4-FFF2-40B4-BE49-F238E27FC236}">
                <a16:creationId xmlns:a16="http://schemas.microsoft.com/office/drawing/2014/main" id="{EE733F4F-E4FF-194E-9DFA-15D8BBC76DA8}"/>
              </a:ext>
            </a:extLst>
          </p:cNvPr>
          <p:cNvSpPr>
            <a:spLocks noGrp="1"/>
          </p:cNvSpPr>
          <p:nvPr>
            <p:ph idx="1"/>
          </p:nvPr>
        </p:nvSpPr>
        <p:spPr>
          <a:xfrm>
            <a:off x="287867" y="1354667"/>
            <a:ext cx="11514666" cy="5138208"/>
          </a:xfrm>
        </p:spPr>
        <p:txBody>
          <a:bodyPr/>
          <a:lstStyle/>
          <a:p>
            <a:r>
              <a:rPr lang="fr-FR" dirty="0"/>
              <a:t>Les opérations budgétaires de l’État comprennent 3 éléments dont le plus significatif est le budget général (470 Mds d’euros constatés dans la loi de règlement pour 2019.</a:t>
            </a:r>
          </a:p>
          <a:p>
            <a:r>
              <a:rPr lang="fr-FR" dirty="0"/>
              <a:t>Les Finances locales représentent pour 2019 un total de 246 Mds d’euros ce qui fait un rapport de 52,3%. </a:t>
            </a:r>
          </a:p>
          <a:p>
            <a:r>
              <a:rPr lang="fr-FR" dirty="0"/>
              <a:t>Les dépenses des APUL font 11,2% du PIB contre seulement 5,8% de PO. D’où vient la différence de 5,4% du PIB ? Comment font les CT pour vivre ? Elles reçoivent des transferts financiers de l’État qui leur permettent d’équilibrer. </a:t>
            </a:r>
          </a:p>
          <a:p>
            <a:r>
              <a:rPr lang="fr-FR" dirty="0"/>
              <a:t>Regardons le graphique des ressources de l’ensemble des budgets locaux pour mesurer l’apport majeur de l’État aux finances locales : 46% en 2019.</a:t>
            </a:r>
          </a:p>
        </p:txBody>
      </p:sp>
    </p:spTree>
    <p:extLst>
      <p:ext uri="{BB962C8B-B14F-4D97-AF65-F5344CB8AC3E}">
        <p14:creationId xmlns:p14="http://schemas.microsoft.com/office/powerpoint/2010/main" val="116713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85D3C-AF40-DC4B-9EC8-66FB2AD02D01}"/>
              </a:ext>
            </a:extLst>
          </p:cNvPr>
          <p:cNvSpPr>
            <a:spLocks noGrp="1"/>
          </p:cNvSpPr>
          <p:nvPr>
            <p:ph type="title"/>
          </p:nvPr>
        </p:nvSpPr>
        <p:spPr/>
        <p:txBody>
          <a:bodyPr/>
          <a:lstStyle/>
          <a:p>
            <a:r>
              <a:rPr lang="fr-FR" b="1" u="sng" dirty="0"/>
              <a:t>Section 2 : Les autres PSR</a:t>
            </a:r>
          </a:p>
        </p:txBody>
      </p:sp>
      <p:sp>
        <p:nvSpPr>
          <p:cNvPr id="3" name="Espace réservé du contenu 2">
            <a:extLst>
              <a:ext uri="{FF2B5EF4-FFF2-40B4-BE49-F238E27FC236}">
                <a16:creationId xmlns:a16="http://schemas.microsoft.com/office/drawing/2014/main" id="{4BBA7B73-592A-BC4B-B774-F1B879C894C2}"/>
              </a:ext>
            </a:extLst>
          </p:cNvPr>
          <p:cNvSpPr>
            <a:spLocks noGrp="1"/>
          </p:cNvSpPr>
          <p:nvPr>
            <p:ph idx="1"/>
          </p:nvPr>
        </p:nvSpPr>
        <p:spPr>
          <a:xfrm>
            <a:off x="838200" y="1825625"/>
            <a:ext cx="10986370" cy="4351338"/>
          </a:xfrm>
        </p:spPr>
        <p:txBody>
          <a:bodyPr>
            <a:normAutofit fontScale="85000" lnSpcReduction="20000"/>
          </a:bodyPr>
          <a:lstStyle/>
          <a:p>
            <a:r>
              <a:rPr lang="fr-FR" dirty="0"/>
              <a:t>PSR = prélèvements sur recettes</a:t>
            </a:r>
          </a:p>
          <a:p>
            <a:r>
              <a:rPr lang="fr-FR" dirty="0"/>
              <a:t>A/ LES GROS</a:t>
            </a:r>
          </a:p>
          <a:p>
            <a:r>
              <a:rPr lang="fr-FR" dirty="0"/>
              <a:t>§1 Le FCTVA : 6 546 Millions pour 2021</a:t>
            </a:r>
          </a:p>
          <a:p>
            <a:r>
              <a:rPr lang="fr-FR" dirty="0"/>
              <a:t>Trois choses à connaître : le principe, l’assiette et l’automatisation.</a:t>
            </a:r>
          </a:p>
          <a:p>
            <a:endParaRPr lang="fr-FR" dirty="0"/>
          </a:p>
          <a:p>
            <a:r>
              <a:rPr lang="fr-FR" dirty="0"/>
              <a:t>§2 La DCRTP : 2 905 Millions pour 2021</a:t>
            </a:r>
          </a:p>
          <a:p>
            <a:r>
              <a:rPr lang="fr-FR" dirty="0"/>
              <a:t>Dotation de compensation de la réforme de la taxe professionnelle</a:t>
            </a:r>
          </a:p>
          <a:p>
            <a:r>
              <a:rPr lang="fr-FR" dirty="0"/>
              <a:t>Cas concret des régions (voir page suivante)</a:t>
            </a:r>
          </a:p>
          <a:p>
            <a:endParaRPr lang="fr-FR" dirty="0"/>
          </a:p>
          <a:p>
            <a:r>
              <a:rPr lang="fr-FR" dirty="0"/>
              <a:t>§3 LES COMPENSATIONS D’EXONÉRATIONS FISCALES : 952,6 M</a:t>
            </a:r>
          </a:p>
          <a:p>
            <a:r>
              <a:rPr lang="fr-FR" dirty="0"/>
              <a:t>On les verra dans le chapitre 2 mais on les signale car elles font partie des PSR.</a:t>
            </a:r>
          </a:p>
        </p:txBody>
      </p:sp>
    </p:spTree>
    <p:extLst>
      <p:ext uri="{BB962C8B-B14F-4D97-AF65-F5344CB8AC3E}">
        <p14:creationId xmlns:p14="http://schemas.microsoft.com/office/powerpoint/2010/main" val="62010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EACBD-922E-2247-A4B1-55D16D3B22DE}"/>
              </a:ext>
            </a:extLst>
          </p:cNvPr>
          <p:cNvSpPr>
            <a:spLocks noGrp="1"/>
          </p:cNvSpPr>
          <p:nvPr>
            <p:ph type="title"/>
          </p:nvPr>
        </p:nvSpPr>
        <p:spPr>
          <a:xfrm>
            <a:off x="838200" y="541867"/>
            <a:ext cx="10515600" cy="1083732"/>
          </a:xfrm>
        </p:spPr>
        <p:txBody>
          <a:bodyPr/>
          <a:lstStyle/>
          <a:p>
            <a:r>
              <a:rPr lang="fr-FR" dirty="0"/>
              <a:t>EXEMPLE : DCRTP &amp; FNGIR DES RÉGIONS</a:t>
            </a:r>
          </a:p>
        </p:txBody>
      </p:sp>
      <p:pic>
        <p:nvPicPr>
          <p:cNvPr id="9" name="Espace réservé du contenu 8">
            <a:extLst>
              <a:ext uri="{FF2B5EF4-FFF2-40B4-BE49-F238E27FC236}">
                <a16:creationId xmlns:a16="http://schemas.microsoft.com/office/drawing/2014/main" id="{5FBED258-66B6-6F46-A050-7706D3B4B360}"/>
              </a:ext>
            </a:extLst>
          </p:cNvPr>
          <p:cNvPicPr>
            <a:picLocks noGrp="1" noChangeAspect="1"/>
          </p:cNvPicPr>
          <p:nvPr>
            <p:ph idx="1"/>
          </p:nvPr>
        </p:nvPicPr>
        <p:blipFill>
          <a:blip r:embed="rId2"/>
          <a:stretch>
            <a:fillRect/>
          </a:stretch>
        </p:blipFill>
        <p:spPr>
          <a:xfrm>
            <a:off x="857151" y="1825625"/>
            <a:ext cx="10477697" cy="4351338"/>
          </a:xfrm>
        </p:spPr>
      </p:pic>
    </p:spTree>
    <p:extLst>
      <p:ext uri="{BB962C8B-B14F-4D97-AF65-F5344CB8AC3E}">
        <p14:creationId xmlns:p14="http://schemas.microsoft.com/office/powerpoint/2010/main" val="415843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0377B-5145-034D-890B-E90265B5D4D1}"/>
              </a:ext>
            </a:extLst>
          </p:cNvPr>
          <p:cNvSpPr>
            <a:spLocks noGrp="1"/>
          </p:cNvSpPr>
          <p:nvPr>
            <p:ph type="title"/>
          </p:nvPr>
        </p:nvSpPr>
        <p:spPr/>
        <p:txBody>
          <a:bodyPr/>
          <a:lstStyle/>
          <a:p>
            <a:r>
              <a:rPr lang="fr-FR" dirty="0"/>
              <a:t>B/ LES PETITS PSR (TOTAL MDS)</a:t>
            </a:r>
          </a:p>
        </p:txBody>
      </p:sp>
      <p:sp>
        <p:nvSpPr>
          <p:cNvPr id="3" name="Espace réservé du contenu 2">
            <a:extLst>
              <a:ext uri="{FF2B5EF4-FFF2-40B4-BE49-F238E27FC236}">
                <a16:creationId xmlns:a16="http://schemas.microsoft.com/office/drawing/2014/main" id="{4F5FE490-4B28-1049-AA07-570082BDBC14}"/>
              </a:ext>
            </a:extLst>
          </p:cNvPr>
          <p:cNvSpPr>
            <a:spLocks noGrp="1"/>
          </p:cNvSpPr>
          <p:nvPr>
            <p:ph idx="1"/>
          </p:nvPr>
        </p:nvSpPr>
        <p:spPr/>
        <p:txBody>
          <a:bodyPr/>
          <a:lstStyle/>
          <a:p>
            <a:r>
              <a:rPr lang="fr-FR" dirty="0"/>
              <a:t>Au total 6,2 Mds d’euros ce qui est beaucoup plus que d’habitude car il y a un PSR exceptionnel pour compenser les pertes de base de TFPB et de CFE des locaux industriels de 3,3 Mds</a:t>
            </a:r>
          </a:p>
          <a:p>
            <a:r>
              <a:rPr lang="fr-FR" dirty="0"/>
              <a:t>661 dotation régionale d’équipement scolaire</a:t>
            </a:r>
          </a:p>
          <a:p>
            <a:r>
              <a:rPr lang="fr-FR" dirty="0"/>
              <a:t>510 soutien exceptionnel du fait des pertes de recettes </a:t>
            </a:r>
          </a:p>
          <a:p>
            <a:r>
              <a:rPr lang="fr-FR" dirty="0"/>
              <a:t>466 fonds de mobilisation départemental pour l’insertion</a:t>
            </a:r>
          </a:p>
          <a:p>
            <a:r>
              <a:rPr lang="fr-FR" dirty="0"/>
              <a:t>326 dotation départementale d’équipement des collèges</a:t>
            </a:r>
          </a:p>
        </p:txBody>
      </p:sp>
    </p:spTree>
    <p:extLst>
      <p:ext uri="{BB962C8B-B14F-4D97-AF65-F5344CB8AC3E}">
        <p14:creationId xmlns:p14="http://schemas.microsoft.com/office/powerpoint/2010/main" val="209012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41E90-09FB-5443-BB13-90BEE763DCC2}"/>
              </a:ext>
            </a:extLst>
          </p:cNvPr>
          <p:cNvSpPr>
            <a:spLocks noGrp="1"/>
          </p:cNvSpPr>
          <p:nvPr>
            <p:ph type="title"/>
          </p:nvPr>
        </p:nvSpPr>
        <p:spPr/>
        <p:txBody>
          <a:bodyPr/>
          <a:lstStyle/>
          <a:p>
            <a:r>
              <a:rPr lang="fr-FR" dirty="0"/>
              <a:t>Section 3 : Les crédits budgétaires : </a:t>
            </a:r>
          </a:p>
        </p:txBody>
      </p:sp>
      <p:sp>
        <p:nvSpPr>
          <p:cNvPr id="3" name="Espace réservé du contenu 2">
            <a:extLst>
              <a:ext uri="{FF2B5EF4-FFF2-40B4-BE49-F238E27FC236}">
                <a16:creationId xmlns:a16="http://schemas.microsoft.com/office/drawing/2014/main" id="{E6B46CCA-281A-AF49-8E49-58807CDAB8D9}"/>
              </a:ext>
            </a:extLst>
          </p:cNvPr>
          <p:cNvSpPr>
            <a:spLocks noGrp="1"/>
          </p:cNvSpPr>
          <p:nvPr>
            <p:ph idx="1"/>
          </p:nvPr>
        </p:nvSpPr>
        <p:spPr/>
        <p:txBody>
          <a:bodyPr/>
          <a:lstStyle/>
          <a:p>
            <a:endParaRPr lang="fr-FR" dirty="0"/>
          </a:p>
          <a:p>
            <a:r>
              <a:rPr lang="fr-FR" dirty="0"/>
              <a:t>A/ La mission RCT : 4 Mds</a:t>
            </a:r>
          </a:p>
          <a:p>
            <a:pPr marL="0" indent="0">
              <a:buNone/>
            </a:pPr>
            <a:r>
              <a:rPr lang="fr-FR" dirty="0"/>
              <a:t>RCT = Relations avec les collectivités territoriales</a:t>
            </a:r>
          </a:p>
          <a:p>
            <a:r>
              <a:rPr lang="fr-FR" dirty="0"/>
              <a:t>Dotation Générale de Décentralisation 1,5 Md</a:t>
            </a:r>
          </a:p>
          <a:p>
            <a:r>
              <a:rPr lang="fr-FR" dirty="0"/>
              <a:t>Dotation d’équipement des territoires ruraux 1 Md</a:t>
            </a:r>
          </a:p>
          <a:p>
            <a:r>
              <a:rPr lang="fr-FR" dirty="0"/>
              <a:t>Dotation de Soutien à l’Investissement Local 0,5 Md</a:t>
            </a:r>
          </a:p>
          <a:p>
            <a:r>
              <a:rPr lang="fr-FR" dirty="0"/>
              <a:t>Dotation Globale d’Équipement des départements 0,2 Md</a:t>
            </a:r>
          </a:p>
          <a:p>
            <a:endParaRPr lang="fr-FR" dirty="0"/>
          </a:p>
        </p:txBody>
      </p:sp>
    </p:spTree>
    <p:extLst>
      <p:ext uri="{BB962C8B-B14F-4D97-AF65-F5344CB8AC3E}">
        <p14:creationId xmlns:p14="http://schemas.microsoft.com/office/powerpoint/2010/main" val="117859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972603-49D9-3C4A-9FC7-FB95D11BC99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85738FD-D0D0-EE45-9E9C-D658C9ED91BF}"/>
              </a:ext>
            </a:extLst>
          </p:cNvPr>
          <p:cNvSpPr>
            <a:spLocks noGrp="1"/>
          </p:cNvSpPr>
          <p:nvPr>
            <p:ph idx="1"/>
          </p:nvPr>
        </p:nvSpPr>
        <p:spPr/>
        <p:txBody>
          <a:bodyPr/>
          <a:lstStyle/>
          <a:p>
            <a:r>
              <a:rPr lang="fr-FR" dirty="0"/>
              <a:t>B/ Les autres missions</a:t>
            </a:r>
          </a:p>
          <a:p>
            <a:r>
              <a:rPr lang="fr-FR" dirty="0"/>
              <a:t>§1 Les autres missions du BG</a:t>
            </a:r>
          </a:p>
          <a:p>
            <a:r>
              <a:rPr lang="fr-FR" dirty="0"/>
              <a:t>LES DÉGRÈVEMENTS LÉGISLATIFS (mission R &amp; D) 8 970 Millions</a:t>
            </a:r>
          </a:p>
          <a:p>
            <a:r>
              <a:rPr lang="fr-FR" dirty="0"/>
              <a:t>LES AUTRES MISSIONS 4 677 Millions</a:t>
            </a:r>
          </a:p>
          <a:p>
            <a:r>
              <a:rPr lang="fr-FR" dirty="0"/>
              <a:t>§2 Le produit des amendes de police (CAS) 643 millions</a:t>
            </a:r>
          </a:p>
          <a:p>
            <a:r>
              <a:rPr lang="fr-FR" dirty="0"/>
              <a:t>Il ne s’agit pas des produits du stationnement payant (SF)</a:t>
            </a:r>
          </a:p>
          <a:p>
            <a:r>
              <a:rPr lang="fr-FR" dirty="0"/>
              <a:t>Ce sont des recettes qui alimentent la SI</a:t>
            </a:r>
          </a:p>
        </p:txBody>
      </p:sp>
    </p:spTree>
    <p:extLst>
      <p:ext uri="{BB962C8B-B14F-4D97-AF65-F5344CB8AC3E}">
        <p14:creationId xmlns:p14="http://schemas.microsoft.com/office/powerpoint/2010/main" val="267663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F2C7F-E189-C546-80C5-4D37980D5E28}"/>
              </a:ext>
            </a:extLst>
          </p:cNvPr>
          <p:cNvSpPr>
            <a:spLocks noGrp="1"/>
          </p:cNvSpPr>
          <p:nvPr>
            <p:ph type="title"/>
          </p:nvPr>
        </p:nvSpPr>
        <p:spPr>
          <a:xfrm>
            <a:off x="112734" y="365125"/>
            <a:ext cx="11962355" cy="1325563"/>
          </a:xfrm>
        </p:spPr>
        <p:txBody>
          <a:bodyPr/>
          <a:lstStyle/>
          <a:p>
            <a:r>
              <a:rPr lang="fr-FR" dirty="0"/>
              <a:t>Les 10 autres missions qui financent les CT</a:t>
            </a:r>
          </a:p>
        </p:txBody>
      </p:sp>
      <p:pic>
        <p:nvPicPr>
          <p:cNvPr id="9" name="Espace réservé du contenu 8">
            <a:extLst>
              <a:ext uri="{FF2B5EF4-FFF2-40B4-BE49-F238E27FC236}">
                <a16:creationId xmlns:a16="http://schemas.microsoft.com/office/drawing/2014/main" id="{DD01C8BF-C790-CD40-BFC2-2CAC477D862C}"/>
              </a:ext>
            </a:extLst>
          </p:cNvPr>
          <p:cNvPicPr>
            <a:picLocks noGrp="1" noChangeAspect="1"/>
          </p:cNvPicPr>
          <p:nvPr>
            <p:ph idx="1"/>
          </p:nvPr>
        </p:nvPicPr>
        <p:blipFill>
          <a:blip r:embed="rId2"/>
          <a:stretch>
            <a:fillRect/>
          </a:stretch>
        </p:blipFill>
        <p:spPr>
          <a:xfrm>
            <a:off x="781117" y="1690688"/>
            <a:ext cx="5301073" cy="4351338"/>
          </a:xfrm>
        </p:spPr>
      </p:pic>
      <p:sp>
        <p:nvSpPr>
          <p:cNvPr id="10" name="ZoneTexte 9">
            <a:extLst>
              <a:ext uri="{FF2B5EF4-FFF2-40B4-BE49-F238E27FC236}">
                <a16:creationId xmlns:a16="http://schemas.microsoft.com/office/drawing/2014/main" id="{C5F0C242-0583-1D44-B57A-8017DA64CAAC}"/>
              </a:ext>
            </a:extLst>
          </p:cNvPr>
          <p:cNvSpPr txBox="1"/>
          <p:nvPr/>
        </p:nvSpPr>
        <p:spPr>
          <a:xfrm>
            <a:off x="6889315" y="1791222"/>
            <a:ext cx="4822521" cy="2585323"/>
          </a:xfrm>
          <a:prstGeom prst="rect">
            <a:avLst/>
          </a:prstGeom>
          <a:noFill/>
        </p:spPr>
        <p:txBody>
          <a:bodyPr wrap="square" rtlCol="0">
            <a:spAutoFit/>
          </a:bodyPr>
          <a:lstStyle/>
          <a:p>
            <a:r>
              <a:rPr lang="fr-FR" dirty="0"/>
              <a:t>33% Travail &amp; emploi (contrats aidés + formation)</a:t>
            </a:r>
          </a:p>
          <a:p>
            <a:r>
              <a:rPr lang="fr-FR" dirty="0"/>
              <a:t>9% Cohésion des territoires</a:t>
            </a:r>
          </a:p>
          <a:p>
            <a:r>
              <a:rPr lang="fr-FR" dirty="0"/>
              <a:t>8% Outre-Mer</a:t>
            </a:r>
          </a:p>
          <a:p>
            <a:r>
              <a:rPr lang="fr-FR" dirty="0"/>
              <a:t>8% Aides à l’électrification rurale</a:t>
            </a:r>
          </a:p>
          <a:p>
            <a:r>
              <a:rPr lang="fr-FR" dirty="0"/>
              <a:t>7% Écologie et développement durable (routes)</a:t>
            </a:r>
          </a:p>
          <a:p>
            <a:r>
              <a:rPr lang="fr-FR" dirty="0"/>
              <a:t>7% Solidarité</a:t>
            </a:r>
          </a:p>
          <a:p>
            <a:r>
              <a:rPr lang="fr-FR" dirty="0"/>
              <a:t>6% Culture (patrimoine)</a:t>
            </a:r>
          </a:p>
          <a:p>
            <a:r>
              <a:rPr lang="fr-FR" dirty="0"/>
              <a:t>3% Sécurités (sécurité civile, pompiers)</a:t>
            </a:r>
          </a:p>
          <a:p>
            <a:r>
              <a:rPr lang="fr-FR" dirty="0"/>
              <a:t>1% Agriculture</a:t>
            </a:r>
          </a:p>
        </p:txBody>
      </p:sp>
    </p:spTree>
    <p:extLst>
      <p:ext uri="{BB962C8B-B14F-4D97-AF65-F5344CB8AC3E}">
        <p14:creationId xmlns:p14="http://schemas.microsoft.com/office/powerpoint/2010/main" val="2821234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AAF40-C2BD-FA48-B83B-89AEC9D58AD3}"/>
              </a:ext>
            </a:extLst>
          </p:cNvPr>
          <p:cNvSpPr>
            <a:spLocks noGrp="1"/>
          </p:cNvSpPr>
          <p:nvPr>
            <p:ph type="title"/>
          </p:nvPr>
        </p:nvSpPr>
        <p:spPr>
          <a:xfrm>
            <a:off x="216568" y="365125"/>
            <a:ext cx="11610474" cy="1325563"/>
          </a:xfrm>
        </p:spPr>
        <p:txBody>
          <a:bodyPr/>
          <a:lstStyle/>
          <a:p>
            <a:r>
              <a:rPr lang="fr-FR" dirty="0"/>
              <a:t>CHAPITRE 2 : </a:t>
            </a:r>
            <a:br>
              <a:rPr lang="fr-FR" dirty="0"/>
            </a:br>
            <a:r>
              <a:rPr lang="fr-FR" dirty="0"/>
              <a:t>LES VERSEMENTS A CARACTÉRE FISCAL</a:t>
            </a:r>
          </a:p>
        </p:txBody>
      </p:sp>
      <p:sp>
        <p:nvSpPr>
          <p:cNvPr id="3" name="Espace réservé du contenu 2">
            <a:extLst>
              <a:ext uri="{FF2B5EF4-FFF2-40B4-BE49-F238E27FC236}">
                <a16:creationId xmlns:a16="http://schemas.microsoft.com/office/drawing/2014/main" id="{4914E125-5C41-7D41-ADC4-8DD8720C4739}"/>
              </a:ext>
            </a:extLst>
          </p:cNvPr>
          <p:cNvSpPr>
            <a:spLocks noGrp="1"/>
          </p:cNvSpPr>
          <p:nvPr>
            <p:ph idx="1"/>
          </p:nvPr>
        </p:nvSpPr>
        <p:spPr>
          <a:xfrm>
            <a:off x="216568" y="1825625"/>
            <a:ext cx="11845996" cy="4351338"/>
          </a:xfrm>
        </p:spPr>
        <p:txBody>
          <a:bodyPr/>
          <a:lstStyle/>
          <a:p>
            <a:r>
              <a:rPr lang="fr-FR" dirty="0"/>
              <a:t>Section 1 : Dégrèvements législatifs et compensations d’exonérations fiscales : </a:t>
            </a:r>
          </a:p>
          <a:p>
            <a:r>
              <a:rPr lang="fr-FR" dirty="0"/>
              <a:t>A/ Vue générale de la situation entre 2016 et 2021</a:t>
            </a:r>
          </a:p>
          <a:p>
            <a:pPr marL="0" indent="0">
              <a:buNone/>
            </a:pPr>
            <a:r>
              <a:rPr lang="fr-FR" dirty="0"/>
              <a:t> Que ce soit les dégrèvements législatifs ou les compensations, c’est l’État qui paye les impôts locaux à la place du contribuable. La suppression progressive de la TH a totalement changé les données du problème à partir de 2018.</a:t>
            </a:r>
          </a:p>
          <a:p>
            <a:endParaRPr lang="fr-FR" dirty="0"/>
          </a:p>
        </p:txBody>
      </p:sp>
      <p:graphicFrame>
        <p:nvGraphicFramePr>
          <p:cNvPr id="7" name="Tableau 6">
            <a:extLst>
              <a:ext uri="{FF2B5EF4-FFF2-40B4-BE49-F238E27FC236}">
                <a16:creationId xmlns:a16="http://schemas.microsoft.com/office/drawing/2014/main" id="{A7AA1148-2E50-D649-B500-3C1E414D6181}"/>
              </a:ext>
            </a:extLst>
          </p:cNvPr>
          <p:cNvGraphicFramePr>
            <a:graphicFrameLocks noGrp="1"/>
          </p:cNvGraphicFramePr>
          <p:nvPr>
            <p:extLst>
              <p:ext uri="{D42A27DB-BD31-4B8C-83A1-F6EECF244321}">
                <p14:modId xmlns:p14="http://schemas.microsoft.com/office/powerpoint/2010/main" val="1003652890"/>
              </p:ext>
            </p:extLst>
          </p:nvPr>
        </p:nvGraphicFramePr>
        <p:xfrm>
          <a:off x="838200" y="4837341"/>
          <a:ext cx="8997877" cy="1219200"/>
        </p:xfrm>
        <a:graphic>
          <a:graphicData uri="http://schemas.openxmlformats.org/drawingml/2006/table">
            <a:tbl>
              <a:tblPr firstRow="1" firstCol="1" bandRow="1">
                <a:tableStyleId>{2D5ABB26-0587-4C30-8999-92F81FD0307C}</a:tableStyleId>
              </a:tblPr>
              <a:tblGrid>
                <a:gridCol w="1976989">
                  <a:extLst>
                    <a:ext uri="{9D8B030D-6E8A-4147-A177-3AD203B41FA5}">
                      <a16:colId xmlns:a16="http://schemas.microsoft.com/office/drawing/2014/main" val="1128652992"/>
                    </a:ext>
                  </a:extLst>
                </a:gridCol>
                <a:gridCol w="1170148">
                  <a:extLst>
                    <a:ext uri="{9D8B030D-6E8A-4147-A177-3AD203B41FA5}">
                      <a16:colId xmlns:a16="http://schemas.microsoft.com/office/drawing/2014/main" val="2790183845"/>
                    </a:ext>
                  </a:extLst>
                </a:gridCol>
                <a:gridCol w="1170148">
                  <a:extLst>
                    <a:ext uri="{9D8B030D-6E8A-4147-A177-3AD203B41FA5}">
                      <a16:colId xmlns:a16="http://schemas.microsoft.com/office/drawing/2014/main" val="831527054"/>
                    </a:ext>
                  </a:extLst>
                </a:gridCol>
                <a:gridCol w="1145107">
                  <a:extLst>
                    <a:ext uri="{9D8B030D-6E8A-4147-A177-3AD203B41FA5}">
                      <a16:colId xmlns:a16="http://schemas.microsoft.com/office/drawing/2014/main" val="235803420"/>
                    </a:ext>
                  </a:extLst>
                </a:gridCol>
                <a:gridCol w="1195189">
                  <a:extLst>
                    <a:ext uri="{9D8B030D-6E8A-4147-A177-3AD203B41FA5}">
                      <a16:colId xmlns:a16="http://schemas.microsoft.com/office/drawing/2014/main" val="3410263739"/>
                    </a:ext>
                  </a:extLst>
                </a:gridCol>
                <a:gridCol w="1170148">
                  <a:extLst>
                    <a:ext uri="{9D8B030D-6E8A-4147-A177-3AD203B41FA5}">
                      <a16:colId xmlns:a16="http://schemas.microsoft.com/office/drawing/2014/main" val="3626036232"/>
                    </a:ext>
                  </a:extLst>
                </a:gridCol>
                <a:gridCol w="1170148">
                  <a:extLst>
                    <a:ext uri="{9D8B030D-6E8A-4147-A177-3AD203B41FA5}">
                      <a16:colId xmlns:a16="http://schemas.microsoft.com/office/drawing/2014/main" val="181346375"/>
                    </a:ext>
                  </a:extLst>
                </a:gridCol>
              </a:tblGrid>
              <a:tr h="220075">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50352478"/>
                  </a:ext>
                </a:extLst>
              </a:tr>
              <a:tr h="0">
                <a:tc>
                  <a:txBody>
                    <a:bodyPr/>
                    <a:lstStyle/>
                    <a:p>
                      <a:r>
                        <a:rPr lang="fr-FR" sz="2000" b="1" dirty="0">
                          <a:effectLst/>
                        </a:rPr>
                        <a:t>Total État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14 971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15 254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18 316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21 749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26 293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9 924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579065"/>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5 148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5 324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8 437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12 398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16 401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9093017"/>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34,90%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46,06%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57,00%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62,37%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7,84%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949157"/>
                  </a:ext>
                </a:extLst>
              </a:tr>
            </a:tbl>
          </a:graphicData>
        </a:graphic>
      </p:graphicFrame>
      <p:sp>
        <p:nvSpPr>
          <p:cNvPr id="8" name="ZoneTexte 7">
            <a:extLst>
              <a:ext uri="{FF2B5EF4-FFF2-40B4-BE49-F238E27FC236}">
                <a16:creationId xmlns:a16="http://schemas.microsoft.com/office/drawing/2014/main" id="{10FFBC2F-F047-1548-AEBF-BFDE979F3A7F}"/>
              </a:ext>
            </a:extLst>
          </p:cNvPr>
          <p:cNvSpPr txBox="1"/>
          <p:nvPr/>
        </p:nvSpPr>
        <p:spPr>
          <a:xfrm>
            <a:off x="739036" y="6311900"/>
            <a:ext cx="7791044" cy="369332"/>
          </a:xfrm>
          <a:prstGeom prst="rect">
            <a:avLst/>
          </a:prstGeom>
          <a:noFill/>
        </p:spPr>
        <p:txBody>
          <a:bodyPr wrap="none" rtlCol="0">
            <a:spAutoFit/>
          </a:bodyPr>
          <a:lstStyle/>
          <a:p>
            <a:r>
              <a:rPr lang="fr-FR" dirty="0"/>
              <a:t>ORIGINE : PLF 2021, Jaune relations financières entre l’État et les CT, p. 78 et 86 </a:t>
            </a:r>
          </a:p>
        </p:txBody>
      </p:sp>
    </p:spTree>
    <p:extLst>
      <p:ext uri="{BB962C8B-B14F-4D97-AF65-F5344CB8AC3E}">
        <p14:creationId xmlns:p14="http://schemas.microsoft.com/office/powerpoint/2010/main" val="62637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B67C9-DD3B-924B-AE44-8FC96BA92791}"/>
              </a:ext>
            </a:extLst>
          </p:cNvPr>
          <p:cNvSpPr>
            <a:spLocks noGrp="1"/>
          </p:cNvSpPr>
          <p:nvPr>
            <p:ph type="title"/>
          </p:nvPr>
        </p:nvSpPr>
        <p:spPr/>
        <p:txBody>
          <a:bodyPr/>
          <a:lstStyle/>
          <a:p>
            <a:r>
              <a:rPr lang="fr-FR" b="1" dirty="0"/>
              <a:t>B/ Les dégrèvements législatifs</a:t>
            </a:r>
          </a:p>
        </p:txBody>
      </p:sp>
      <p:sp>
        <p:nvSpPr>
          <p:cNvPr id="3" name="Espace réservé du contenu 2">
            <a:extLst>
              <a:ext uri="{FF2B5EF4-FFF2-40B4-BE49-F238E27FC236}">
                <a16:creationId xmlns:a16="http://schemas.microsoft.com/office/drawing/2014/main" id="{25B9BD38-8A6D-814D-B0E7-13B1ADAE2F48}"/>
              </a:ext>
            </a:extLst>
          </p:cNvPr>
          <p:cNvSpPr>
            <a:spLocks noGrp="1"/>
          </p:cNvSpPr>
          <p:nvPr>
            <p:ph idx="1"/>
          </p:nvPr>
        </p:nvSpPr>
        <p:spPr>
          <a:xfrm>
            <a:off x="350729" y="1841326"/>
            <a:ext cx="11003071" cy="4871142"/>
          </a:xfrm>
        </p:spPr>
        <p:txBody>
          <a:bodyPr/>
          <a:lstStyle/>
          <a:p>
            <a:pPr marL="0" indent="0">
              <a:buNone/>
            </a:pPr>
            <a:r>
              <a:rPr lang="fr-FR" dirty="0"/>
              <a:t>Les dégrèvements législatifs comprennent le coût de la suppression progressive de la TH entre 2018 et 2020. </a:t>
            </a:r>
          </a:p>
          <a:p>
            <a:endParaRPr lang="fr-FR" dirty="0"/>
          </a:p>
          <a:p>
            <a:endParaRPr lang="fr-FR" dirty="0"/>
          </a:p>
          <a:p>
            <a:pPr marL="0" indent="0">
              <a:buNone/>
            </a:pPr>
            <a:r>
              <a:rPr lang="fr-FR" dirty="0"/>
              <a:t>  </a:t>
            </a:r>
            <a:r>
              <a:rPr lang="fr-FR" sz="1800" dirty="0"/>
              <a:t>ORIGINE : PLF 2021, Jaune relations financières entre l’État et les CT, p. 78 et 86</a:t>
            </a:r>
            <a:endParaRPr lang="fr-FR" dirty="0"/>
          </a:p>
          <a:p>
            <a:pPr marL="0" indent="0">
              <a:buNone/>
            </a:pPr>
            <a:r>
              <a:rPr lang="fr-FR" sz="4400" dirty="0"/>
              <a:t>C/ Les compensations d’exonérations fiscales :</a:t>
            </a:r>
          </a:p>
          <a:p>
            <a:endParaRPr lang="fr-FR" dirty="0"/>
          </a:p>
        </p:txBody>
      </p:sp>
      <p:graphicFrame>
        <p:nvGraphicFramePr>
          <p:cNvPr id="6" name="Tableau 5">
            <a:extLst>
              <a:ext uri="{FF2B5EF4-FFF2-40B4-BE49-F238E27FC236}">
                <a16:creationId xmlns:a16="http://schemas.microsoft.com/office/drawing/2014/main" id="{75EFF622-4EEE-124B-A4FB-B3037E731136}"/>
              </a:ext>
            </a:extLst>
          </p:cNvPr>
          <p:cNvGraphicFramePr>
            <a:graphicFrameLocks noGrp="1"/>
          </p:cNvGraphicFramePr>
          <p:nvPr>
            <p:extLst>
              <p:ext uri="{D42A27DB-BD31-4B8C-83A1-F6EECF244321}">
                <p14:modId xmlns:p14="http://schemas.microsoft.com/office/powerpoint/2010/main" val="104249033"/>
              </p:ext>
            </p:extLst>
          </p:nvPr>
        </p:nvGraphicFramePr>
        <p:xfrm>
          <a:off x="838200" y="5217960"/>
          <a:ext cx="8556320" cy="1219200"/>
        </p:xfrm>
        <a:graphic>
          <a:graphicData uri="http://schemas.openxmlformats.org/drawingml/2006/table">
            <a:tbl>
              <a:tblPr firstRow="1" firstCol="1" bandRow="1">
                <a:tableStyleId>{2D5ABB26-0587-4C30-8999-92F81FD0307C}</a:tableStyleId>
              </a:tblPr>
              <a:tblGrid>
                <a:gridCol w="1879970">
                  <a:extLst>
                    <a:ext uri="{9D8B030D-6E8A-4147-A177-3AD203B41FA5}">
                      <a16:colId xmlns:a16="http://schemas.microsoft.com/office/drawing/2014/main" val="1506422005"/>
                    </a:ext>
                  </a:extLst>
                </a:gridCol>
                <a:gridCol w="1112725">
                  <a:extLst>
                    <a:ext uri="{9D8B030D-6E8A-4147-A177-3AD203B41FA5}">
                      <a16:colId xmlns:a16="http://schemas.microsoft.com/office/drawing/2014/main" val="2414070267"/>
                    </a:ext>
                  </a:extLst>
                </a:gridCol>
                <a:gridCol w="1112725">
                  <a:extLst>
                    <a:ext uri="{9D8B030D-6E8A-4147-A177-3AD203B41FA5}">
                      <a16:colId xmlns:a16="http://schemas.microsoft.com/office/drawing/2014/main" val="3941951209"/>
                    </a:ext>
                  </a:extLst>
                </a:gridCol>
                <a:gridCol w="1112725">
                  <a:extLst>
                    <a:ext uri="{9D8B030D-6E8A-4147-A177-3AD203B41FA5}">
                      <a16:colId xmlns:a16="http://schemas.microsoft.com/office/drawing/2014/main" val="1909898347"/>
                    </a:ext>
                  </a:extLst>
                </a:gridCol>
                <a:gridCol w="1112725">
                  <a:extLst>
                    <a:ext uri="{9D8B030D-6E8A-4147-A177-3AD203B41FA5}">
                      <a16:colId xmlns:a16="http://schemas.microsoft.com/office/drawing/2014/main" val="4226969969"/>
                    </a:ext>
                  </a:extLst>
                </a:gridCol>
                <a:gridCol w="1112725">
                  <a:extLst>
                    <a:ext uri="{9D8B030D-6E8A-4147-A177-3AD203B41FA5}">
                      <a16:colId xmlns:a16="http://schemas.microsoft.com/office/drawing/2014/main" val="3366413564"/>
                    </a:ext>
                  </a:extLst>
                </a:gridCol>
                <a:gridCol w="1112725">
                  <a:extLst>
                    <a:ext uri="{9D8B030D-6E8A-4147-A177-3AD203B41FA5}">
                      <a16:colId xmlns:a16="http://schemas.microsoft.com/office/drawing/2014/main" val="1275340455"/>
                    </a:ext>
                  </a:extLst>
                </a:gridCol>
              </a:tblGrid>
              <a:tr h="0">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15256358"/>
                  </a:ext>
                </a:extLst>
              </a:tr>
              <a:tr h="0">
                <a:tc>
                  <a:txBody>
                    <a:bodyPr/>
                    <a:lstStyle/>
                    <a:p>
                      <a:r>
                        <a:rPr lang="fr-FR" sz="2000" b="1" dirty="0">
                          <a:effectLst/>
                        </a:rPr>
                        <a:t>Compensations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2 262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2 589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2 609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2 810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3 120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954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15217422"/>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1 170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1 650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1 729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1 838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1 944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1743548"/>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51,72%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63,73%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66,27%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65,40%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62,30%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4549236"/>
                  </a:ext>
                </a:extLst>
              </a:tr>
            </a:tbl>
          </a:graphicData>
        </a:graphic>
      </p:graphicFrame>
      <p:sp>
        <p:nvSpPr>
          <p:cNvPr id="8" name="ZoneTexte 7">
            <a:extLst>
              <a:ext uri="{FF2B5EF4-FFF2-40B4-BE49-F238E27FC236}">
                <a16:creationId xmlns:a16="http://schemas.microsoft.com/office/drawing/2014/main" id="{2444A9FE-3FA7-D54B-8E69-E110D47A8755}"/>
              </a:ext>
            </a:extLst>
          </p:cNvPr>
          <p:cNvSpPr txBox="1"/>
          <p:nvPr/>
        </p:nvSpPr>
        <p:spPr>
          <a:xfrm>
            <a:off x="701457" y="6418292"/>
            <a:ext cx="7738144" cy="369332"/>
          </a:xfrm>
          <a:prstGeom prst="rect">
            <a:avLst/>
          </a:prstGeom>
          <a:noFill/>
        </p:spPr>
        <p:txBody>
          <a:bodyPr wrap="none" rtlCol="0">
            <a:spAutoFit/>
          </a:bodyPr>
          <a:lstStyle/>
          <a:p>
            <a:r>
              <a:rPr lang="fr-FR" dirty="0"/>
              <a:t>ORIGINE : PLF 2021, Jaune relations financières entre l’État et les CT, p. 78 et 86</a:t>
            </a:r>
          </a:p>
        </p:txBody>
      </p:sp>
      <p:graphicFrame>
        <p:nvGraphicFramePr>
          <p:cNvPr id="9" name="Tableau 8">
            <a:extLst>
              <a:ext uri="{FF2B5EF4-FFF2-40B4-BE49-F238E27FC236}">
                <a16:creationId xmlns:a16="http://schemas.microsoft.com/office/drawing/2014/main" id="{CD1ABB0D-CE02-644B-9024-D281B771AEB8}"/>
              </a:ext>
            </a:extLst>
          </p:cNvPr>
          <p:cNvGraphicFramePr>
            <a:graphicFrameLocks noGrp="1"/>
          </p:cNvGraphicFramePr>
          <p:nvPr>
            <p:extLst>
              <p:ext uri="{D42A27DB-BD31-4B8C-83A1-F6EECF244321}">
                <p14:modId xmlns:p14="http://schemas.microsoft.com/office/powerpoint/2010/main" val="4086770597"/>
              </p:ext>
            </p:extLst>
          </p:nvPr>
        </p:nvGraphicFramePr>
        <p:xfrm>
          <a:off x="838200" y="2648170"/>
          <a:ext cx="7316247" cy="1219200"/>
        </p:xfrm>
        <a:graphic>
          <a:graphicData uri="http://schemas.openxmlformats.org/drawingml/2006/table">
            <a:tbl>
              <a:tblPr firstRow="1" firstCol="1" bandRow="1">
                <a:tableStyleId>{2D5ABB26-0587-4C30-8999-92F81FD0307C}</a:tableStyleId>
              </a:tblPr>
              <a:tblGrid>
                <a:gridCol w="1607505">
                  <a:extLst>
                    <a:ext uri="{9D8B030D-6E8A-4147-A177-3AD203B41FA5}">
                      <a16:colId xmlns:a16="http://schemas.microsoft.com/office/drawing/2014/main" val="1132598144"/>
                    </a:ext>
                  </a:extLst>
                </a:gridCol>
                <a:gridCol w="951457">
                  <a:extLst>
                    <a:ext uri="{9D8B030D-6E8A-4147-A177-3AD203B41FA5}">
                      <a16:colId xmlns:a16="http://schemas.microsoft.com/office/drawing/2014/main" val="529526768"/>
                    </a:ext>
                  </a:extLst>
                </a:gridCol>
                <a:gridCol w="951457">
                  <a:extLst>
                    <a:ext uri="{9D8B030D-6E8A-4147-A177-3AD203B41FA5}">
                      <a16:colId xmlns:a16="http://schemas.microsoft.com/office/drawing/2014/main" val="2493532953"/>
                    </a:ext>
                  </a:extLst>
                </a:gridCol>
                <a:gridCol w="951457">
                  <a:extLst>
                    <a:ext uri="{9D8B030D-6E8A-4147-A177-3AD203B41FA5}">
                      <a16:colId xmlns:a16="http://schemas.microsoft.com/office/drawing/2014/main" val="1521765544"/>
                    </a:ext>
                  </a:extLst>
                </a:gridCol>
                <a:gridCol w="951457">
                  <a:extLst>
                    <a:ext uri="{9D8B030D-6E8A-4147-A177-3AD203B41FA5}">
                      <a16:colId xmlns:a16="http://schemas.microsoft.com/office/drawing/2014/main" val="3932774362"/>
                    </a:ext>
                  </a:extLst>
                </a:gridCol>
                <a:gridCol w="951457">
                  <a:extLst>
                    <a:ext uri="{9D8B030D-6E8A-4147-A177-3AD203B41FA5}">
                      <a16:colId xmlns:a16="http://schemas.microsoft.com/office/drawing/2014/main" val="3373294950"/>
                    </a:ext>
                  </a:extLst>
                </a:gridCol>
                <a:gridCol w="951457">
                  <a:extLst>
                    <a:ext uri="{9D8B030D-6E8A-4147-A177-3AD203B41FA5}">
                      <a16:colId xmlns:a16="http://schemas.microsoft.com/office/drawing/2014/main" val="1250332185"/>
                    </a:ext>
                  </a:extLst>
                </a:gridCol>
              </a:tblGrid>
              <a:tr h="0">
                <a:tc>
                  <a:txBody>
                    <a:bodyPr/>
                    <a:lstStyle/>
                    <a:p>
                      <a:pPr algn="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73099541"/>
                  </a:ext>
                </a:extLst>
              </a:tr>
              <a:tr h="243205">
                <a:tc>
                  <a:txBody>
                    <a:bodyPr/>
                    <a:lstStyle/>
                    <a:p>
                      <a:r>
                        <a:rPr lang="fr-FR" sz="2000" b="1">
                          <a:effectLst/>
                        </a:rPr>
                        <a:t>R&amp;D</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12 709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12 665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15 707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18 939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23 173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8 970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53250379"/>
                  </a:ext>
                </a:extLst>
              </a:tr>
              <a:tr h="243205">
                <a:tc>
                  <a:txBody>
                    <a:bodyPr/>
                    <a:lstStyle/>
                    <a:p>
                      <a:r>
                        <a:rPr lang="fr-FR" sz="2000" b="1">
                          <a:effectLst/>
                        </a:rPr>
                        <a:t>Dont TH</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3 978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3 674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6 708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10 560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14 457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95647871"/>
                  </a:ext>
                </a:extLst>
              </a:tr>
              <a:tr h="243205">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31,30%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29,00%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42,70%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55,75%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62,38%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8,67%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5866556"/>
                  </a:ext>
                </a:extLst>
              </a:tr>
            </a:tbl>
          </a:graphicData>
        </a:graphic>
      </p:graphicFrame>
    </p:spTree>
    <p:extLst>
      <p:ext uri="{BB962C8B-B14F-4D97-AF65-F5344CB8AC3E}">
        <p14:creationId xmlns:p14="http://schemas.microsoft.com/office/powerpoint/2010/main" val="1006160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7BB06-DCAF-CC44-95AE-982592B3E2EC}"/>
              </a:ext>
            </a:extLst>
          </p:cNvPr>
          <p:cNvSpPr>
            <a:spLocks noGrp="1"/>
          </p:cNvSpPr>
          <p:nvPr>
            <p:ph type="title"/>
          </p:nvPr>
        </p:nvSpPr>
        <p:spPr>
          <a:xfrm>
            <a:off x="838200" y="-278342"/>
            <a:ext cx="10515600" cy="1325563"/>
          </a:xfrm>
        </p:spPr>
        <p:txBody>
          <a:bodyPr/>
          <a:lstStyle/>
          <a:p>
            <a:r>
              <a:rPr lang="fr-FR" dirty="0"/>
              <a:t>C/ L’analyse par impôt (jaune page 81)</a:t>
            </a:r>
          </a:p>
        </p:txBody>
      </p:sp>
      <p:pic>
        <p:nvPicPr>
          <p:cNvPr id="7" name="Image 6">
            <a:extLst>
              <a:ext uri="{FF2B5EF4-FFF2-40B4-BE49-F238E27FC236}">
                <a16:creationId xmlns:a16="http://schemas.microsoft.com/office/drawing/2014/main" id="{581B43A8-28FE-8D4B-A30D-B7831A49FD8C}"/>
              </a:ext>
            </a:extLst>
          </p:cNvPr>
          <p:cNvPicPr>
            <a:picLocks noChangeAspect="1"/>
          </p:cNvPicPr>
          <p:nvPr/>
        </p:nvPicPr>
        <p:blipFill>
          <a:blip r:embed="rId2"/>
          <a:stretch>
            <a:fillRect/>
          </a:stretch>
        </p:blipFill>
        <p:spPr>
          <a:xfrm>
            <a:off x="0" y="655962"/>
            <a:ext cx="12192000" cy="6257270"/>
          </a:xfrm>
          <a:prstGeom prst="rect">
            <a:avLst/>
          </a:prstGeom>
        </p:spPr>
      </p:pic>
    </p:spTree>
    <p:extLst>
      <p:ext uri="{BB962C8B-B14F-4D97-AF65-F5344CB8AC3E}">
        <p14:creationId xmlns:p14="http://schemas.microsoft.com/office/powerpoint/2010/main" val="20828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A4955-56E8-0846-8420-C7AAB610293D}"/>
              </a:ext>
            </a:extLst>
          </p:cNvPr>
          <p:cNvSpPr>
            <a:spLocks noGrp="1"/>
          </p:cNvSpPr>
          <p:nvPr>
            <p:ph type="title"/>
          </p:nvPr>
        </p:nvSpPr>
        <p:spPr/>
        <p:txBody>
          <a:bodyPr/>
          <a:lstStyle/>
          <a:p>
            <a:r>
              <a:rPr lang="fr-FR" dirty="0"/>
              <a:t>Section 2 : La fiscalité transférée :</a:t>
            </a:r>
          </a:p>
        </p:txBody>
      </p:sp>
      <p:sp>
        <p:nvSpPr>
          <p:cNvPr id="3" name="Espace réservé du contenu 2">
            <a:extLst>
              <a:ext uri="{FF2B5EF4-FFF2-40B4-BE49-F238E27FC236}">
                <a16:creationId xmlns:a16="http://schemas.microsoft.com/office/drawing/2014/main" id="{45EA2BE7-6736-1B45-9B86-43400BDE8321}"/>
              </a:ext>
            </a:extLst>
          </p:cNvPr>
          <p:cNvSpPr>
            <a:spLocks noGrp="1"/>
          </p:cNvSpPr>
          <p:nvPr>
            <p:ph idx="1"/>
          </p:nvPr>
        </p:nvSpPr>
        <p:spPr/>
        <p:txBody>
          <a:bodyPr/>
          <a:lstStyle/>
          <a:p>
            <a:r>
              <a:rPr lang="fr-FR" dirty="0"/>
              <a:t>A/ Les étapes de la fiscalité transférée :</a:t>
            </a:r>
          </a:p>
          <a:p>
            <a:r>
              <a:rPr lang="fr-FR" dirty="0"/>
              <a:t>§1 L’acte 1 de la décentralisation</a:t>
            </a:r>
          </a:p>
          <a:p>
            <a:endParaRPr lang="fr-FR" dirty="0"/>
          </a:p>
          <a:p>
            <a:r>
              <a:rPr lang="fr-FR" u="sng" dirty="0"/>
              <a:t>Acte 1 de la décentralisation = 14 587 M pour 2021, soit 38%</a:t>
            </a:r>
            <a:endParaRPr lang="fr-FR" dirty="0"/>
          </a:p>
          <a:p>
            <a:r>
              <a:rPr lang="fr-FR" dirty="0"/>
              <a:t>Comprend les DMTO affectés aux départements + la taxe sur les cartes grises affectées aux régions. Il y avait à l’époque la vignette affectée aux départements mais Laurent FABIUS l’a supprimée en 2001. Comme ce n’était pas suffisant, on a créé une dotation, la DGD.</a:t>
            </a:r>
          </a:p>
          <a:p>
            <a:endParaRPr lang="fr-FR" dirty="0"/>
          </a:p>
        </p:txBody>
      </p:sp>
    </p:spTree>
    <p:extLst>
      <p:ext uri="{BB962C8B-B14F-4D97-AF65-F5344CB8AC3E}">
        <p14:creationId xmlns:p14="http://schemas.microsoft.com/office/powerpoint/2010/main" val="43350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4BE11B-9DA6-894B-84E8-D74F7174F9CB}"/>
              </a:ext>
            </a:extLst>
          </p:cNvPr>
          <p:cNvPicPr>
            <a:picLocks noChangeAspect="1"/>
          </p:cNvPicPr>
          <p:nvPr/>
        </p:nvPicPr>
        <p:blipFill>
          <a:blip r:embed="rId2"/>
          <a:stretch>
            <a:fillRect/>
          </a:stretch>
        </p:blipFill>
        <p:spPr>
          <a:xfrm>
            <a:off x="1661356" y="0"/>
            <a:ext cx="8869288" cy="6858000"/>
          </a:xfrm>
          <a:prstGeom prst="rect">
            <a:avLst/>
          </a:prstGeom>
        </p:spPr>
      </p:pic>
    </p:spTree>
    <p:extLst>
      <p:ext uri="{BB962C8B-B14F-4D97-AF65-F5344CB8AC3E}">
        <p14:creationId xmlns:p14="http://schemas.microsoft.com/office/powerpoint/2010/main" val="67187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E6CFF-636F-D842-8690-8F579AB00AC6}"/>
              </a:ext>
            </a:extLst>
          </p:cNvPr>
          <p:cNvSpPr>
            <a:spLocks noGrp="1"/>
          </p:cNvSpPr>
          <p:nvPr>
            <p:ph type="title"/>
          </p:nvPr>
        </p:nvSpPr>
        <p:spPr/>
        <p:txBody>
          <a:bodyPr/>
          <a:lstStyle/>
          <a:p>
            <a:r>
              <a:rPr lang="fr-FR" dirty="0"/>
              <a:t>§2 L’acte 2 de la décentralisation </a:t>
            </a:r>
          </a:p>
        </p:txBody>
      </p:sp>
      <p:sp>
        <p:nvSpPr>
          <p:cNvPr id="3" name="Espace réservé du contenu 2">
            <a:extLst>
              <a:ext uri="{FF2B5EF4-FFF2-40B4-BE49-F238E27FC236}">
                <a16:creationId xmlns:a16="http://schemas.microsoft.com/office/drawing/2014/main" id="{5584EE91-32B7-5D44-9474-CC0BA6F13A95}"/>
              </a:ext>
            </a:extLst>
          </p:cNvPr>
          <p:cNvSpPr>
            <a:spLocks noGrp="1"/>
          </p:cNvSpPr>
          <p:nvPr>
            <p:ph idx="1"/>
          </p:nvPr>
        </p:nvSpPr>
        <p:spPr/>
        <p:txBody>
          <a:bodyPr/>
          <a:lstStyle/>
          <a:p>
            <a:r>
              <a:rPr lang="fr-FR" u="sng" dirty="0"/>
              <a:t>Acte 2 de la décentralisation = 12 150 M pour 2021, soit 32%</a:t>
            </a:r>
            <a:endParaRPr lang="fr-FR" dirty="0"/>
          </a:p>
          <a:p>
            <a:r>
              <a:rPr lang="fr-FR" dirty="0"/>
              <a:t>Comprend la TICPE affectée aux départements pour compenser le RMI, une autre fraction de TICPE affectée aux régions et la TSCA affectée aux départements.</a:t>
            </a:r>
          </a:p>
          <a:p>
            <a:r>
              <a:rPr lang="fr-FR" dirty="0"/>
              <a:t>La loi transfère de très nombreuses compétences aux collectivités territoriales : Loi du 13 août 2004 relative aux libertés et aux responsabilités locales. Les agents de l’État choisissent de passer à la territoriale.</a:t>
            </a:r>
          </a:p>
          <a:p>
            <a:endParaRPr lang="fr-FR" dirty="0"/>
          </a:p>
        </p:txBody>
      </p:sp>
    </p:spTree>
    <p:extLst>
      <p:ext uri="{BB962C8B-B14F-4D97-AF65-F5344CB8AC3E}">
        <p14:creationId xmlns:p14="http://schemas.microsoft.com/office/powerpoint/2010/main" val="31811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854CE-509C-E945-BAE8-61DBE38CDEB7}"/>
              </a:ext>
            </a:extLst>
          </p:cNvPr>
          <p:cNvSpPr>
            <a:spLocks noGrp="1"/>
          </p:cNvSpPr>
          <p:nvPr>
            <p:ph type="title"/>
          </p:nvPr>
        </p:nvSpPr>
        <p:spPr/>
        <p:txBody>
          <a:bodyPr/>
          <a:lstStyle/>
          <a:p>
            <a:r>
              <a:rPr lang="fr-FR" dirty="0"/>
              <a:t>§3 La réforme de la fiscalité locale</a:t>
            </a:r>
          </a:p>
        </p:txBody>
      </p:sp>
      <p:sp>
        <p:nvSpPr>
          <p:cNvPr id="3" name="Espace réservé du contenu 2">
            <a:extLst>
              <a:ext uri="{FF2B5EF4-FFF2-40B4-BE49-F238E27FC236}">
                <a16:creationId xmlns:a16="http://schemas.microsoft.com/office/drawing/2014/main" id="{F1BD43F2-8A37-F848-B987-1C677BA79A91}"/>
              </a:ext>
            </a:extLst>
          </p:cNvPr>
          <p:cNvSpPr>
            <a:spLocks noGrp="1"/>
          </p:cNvSpPr>
          <p:nvPr>
            <p:ph idx="1"/>
          </p:nvPr>
        </p:nvSpPr>
        <p:spPr/>
        <p:txBody>
          <a:bodyPr/>
          <a:lstStyle/>
          <a:p>
            <a:endParaRPr lang="fr-FR" u="sng" dirty="0"/>
          </a:p>
          <a:p>
            <a:endParaRPr lang="fr-FR" u="sng" dirty="0"/>
          </a:p>
          <a:p>
            <a:r>
              <a:rPr lang="fr-FR" u="sng" dirty="0"/>
              <a:t>La loi de Finances pour 2010 avec le panier fiscal = 8 198 M pour 2021, soit 21%</a:t>
            </a:r>
            <a:endParaRPr lang="fr-FR" dirty="0"/>
          </a:p>
          <a:p>
            <a:r>
              <a:rPr lang="fr-FR" dirty="0"/>
              <a:t>Comprend les reliquats de DMTO et de TSCA que l’État avait conservés + la TASCOM et comme il n’y avait pas assez d’argent, on a prélevé sur les frais de gestion de la fiscalité locale.</a:t>
            </a:r>
          </a:p>
          <a:p>
            <a:endParaRPr lang="fr-FR" dirty="0"/>
          </a:p>
        </p:txBody>
      </p:sp>
    </p:spTree>
    <p:extLst>
      <p:ext uri="{BB962C8B-B14F-4D97-AF65-F5344CB8AC3E}">
        <p14:creationId xmlns:p14="http://schemas.microsoft.com/office/powerpoint/2010/main" val="221703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F3BB8-BC7F-E242-9982-E68F6C796041}"/>
              </a:ext>
            </a:extLst>
          </p:cNvPr>
          <p:cNvSpPr>
            <a:spLocks noGrp="1"/>
          </p:cNvSpPr>
          <p:nvPr>
            <p:ph type="title"/>
          </p:nvPr>
        </p:nvSpPr>
        <p:spPr/>
        <p:txBody>
          <a:bodyPr/>
          <a:lstStyle/>
          <a:p>
            <a:r>
              <a:rPr lang="fr-FR" dirty="0"/>
              <a:t>§4 Depuis la Loi de Finances pour 2010</a:t>
            </a:r>
          </a:p>
        </p:txBody>
      </p:sp>
      <p:sp>
        <p:nvSpPr>
          <p:cNvPr id="3" name="Espace réservé du contenu 2">
            <a:extLst>
              <a:ext uri="{FF2B5EF4-FFF2-40B4-BE49-F238E27FC236}">
                <a16:creationId xmlns:a16="http://schemas.microsoft.com/office/drawing/2014/main" id="{F0D95EA2-A956-8544-84EA-6BFD3BC9893C}"/>
              </a:ext>
            </a:extLst>
          </p:cNvPr>
          <p:cNvSpPr>
            <a:spLocks noGrp="1"/>
          </p:cNvSpPr>
          <p:nvPr>
            <p:ph idx="1"/>
          </p:nvPr>
        </p:nvSpPr>
        <p:spPr/>
        <p:txBody>
          <a:bodyPr/>
          <a:lstStyle/>
          <a:p>
            <a:endParaRPr lang="fr-FR" u="sng" dirty="0"/>
          </a:p>
          <a:p>
            <a:r>
              <a:rPr lang="fr-FR" u="sng" dirty="0"/>
              <a:t>Les autres transferts de fiscalité depuis 2010 = 3 312 M pour 2021, soit 9%</a:t>
            </a:r>
            <a:endParaRPr lang="fr-FR" dirty="0"/>
          </a:p>
          <a:p>
            <a:r>
              <a:rPr lang="fr-FR" dirty="0"/>
              <a:t>Comprend un supplément de frais de gestion dans le cadre du pacte de confiance et de responsabilité, une fraction de TSCA destinée aux SDIS et un émiettement de TICPE dans différentes rubriques très compliquées avec notamment le financement de l’apprentissage.</a:t>
            </a:r>
          </a:p>
          <a:p>
            <a:endParaRPr lang="fr-FR" dirty="0"/>
          </a:p>
        </p:txBody>
      </p:sp>
    </p:spTree>
    <p:extLst>
      <p:ext uri="{BB962C8B-B14F-4D97-AF65-F5344CB8AC3E}">
        <p14:creationId xmlns:p14="http://schemas.microsoft.com/office/powerpoint/2010/main" val="110677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CBFF0-07B1-3747-9F6E-24AAC4514764}"/>
              </a:ext>
            </a:extLst>
          </p:cNvPr>
          <p:cNvSpPr>
            <a:spLocks noGrp="1"/>
          </p:cNvSpPr>
          <p:nvPr>
            <p:ph type="title"/>
          </p:nvPr>
        </p:nvSpPr>
        <p:spPr/>
        <p:txBody>
          <a:bodyPr/>
          <a:lstStyle/>
          <a:p>
            <a:r>
              <a:rPr lang="fr-FR" dirty="0"/>
              <a:t>B/ Les ressources de la fiscalité transférée</a:t>
            </a:r>
          </a:p>
        </p:txBody>
      </p:sp>
      <p:sp>
        <p:nvSpPr>
          <p:cNvPr id="3" name="Espace réservé du contenu 2">
            <a:extLst>
              <a:ext uri="{FF2B5EF4-FFF2-40B4-BE49-F238E27FC236}">
                <a16:creationId xmlns:a16="http://schemas.microsoft.com/office/drawing/2014/main" id="{B33CB433-ED1F-0542-9A8A-E67090608059}"/>
              </a:ext>
            </a:extLst>
          </p:cNvPr>
          <p:cNvSpPr>
            <a:spLocks noGrp="1"/>
          </p:cNvSpPr>
          <p:nvPr>
            <p:ph idx="1"/>
          </p:nvPr>
        </p:nvSpPr>
        <p:spPr/>
        <p:txBody>
          <a:bodyPr>
            <a:normAutofit fontScale="92500" lnSpcReduction="20000"/>
          </a:bodyPr>
          <a:lstStyle/>
          <a:p>
            <a:r>
              <a:rPr lang="fr-FR" dirty="0"/>
              <a:t>§1 Les grosses</a:t>
            </a:r>
          </a:p>
          <a:p>
            <a:endParaRPr lang="fr-FR" dirty="0"/>
          </a:p>
          <a:p>
            <a:r>
              <a:rPr lang="fr-FR" u="sng" dirty="0"/>
              <a:t>1°) champion toutes catégories, les DMTO = 13 139 M pour 2021.</a:t>
            </a:r>
            <a:endParaRPr lang="fr-FR" dirty="0"/>
          </a:p>
          <a:p>
            <a:r>
              <a:rPr lang="fr-FR" dirty="0"/>
              <a:t>100% pour les départements 12 362 M lors de l’acte 1 et le reste dans le panier fiscal de la LF-2010.</a:t>
            </a:r>
          </a:p>
          <a:p>
            <a:r>
              <a:rPr lang="fr-FR" dirty="0"/>
              <a:t>Les DMTO sont constitués de plusieurs impôts indirects dont le plus important est la taxe départementale de publicité foncière. Cet impôt est payé lors d’une vente d’un bien foncier. Plus le marché est actif, plus les impôts rentrent. En plus de ces DMTO départementaux, il existe une taxe additionnelle encaissée par le bloc communal mais ce n’est pas de la fiscalité transférée.</a:t>
            </a:r>
          </a:p>
          <a:p>
            <a:pPr marL="0" indent="0">
              <a:buNone/>
            </a:pPr>
            <a:r>
              <a:rPr lang="fr-FR" dirty="0"/>
              <a:t> </a:t>
            </a:r>
          </a:p>
        </p:txBody>
      </p:sp>
    </p:spTree>
    <p:extLst>
      <p:ext uri="{BB962C8B-B14F-4D97-AF65-F5344CB8AC3E}">
        <p14:creationId xmlns:p14="http://schemas.microsoft.com/office/powerpoint/2010/main" val="3090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009EF-7805-5C49-8D74-7ED931BEB22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E943A1D-99A9-AA46-917A-FF4367ED93C8}"/>
              </a:ext>
            </a:extLst>
          </p:cNvPr>
          <p:cNvSpPr>
            <a:spLocks noGrp="1"/>
          </p:cNvSpPr>
          <p:nvPr>
            <p:ph idx="1"/>
          </p:nvPr>
        </p:nvSpPr>
        <p:spPr/>
        <p:txBody>
          <a:bodyPr/>
          <a:lstStyle/>
          <a:p>
            <a:r>
              <a:rPr lang="fr-FR" u="sng" dirty="0"/>
              <a:t>2°) en seconde position, la TICPE = 9 579 M pour 2021.</a:t>
            </a:r>
            <a:endParaRPr lang="fr-FR" dirty="0"/>
          </a:p>
          <a:p>
            <a:r>
              <a:rPr lang="fr-FR" dirty="0"/>
              <a:t>Les départements se taillent la part du lion avec 5 791 M dont 5 141 au titre du RSA.</a:t>
            </a:r>
          </a:p>
          <a:p>
            <a:r>
              <a:rPr lang="fr-FR" dirty="0"/>
              <a:t>Les régions ont ce qui reste avec 3 788 M dont 3 324 transférés lors de l’acte 2. </a:t>
            </a:r>
          </a:p>
          <a:p>
            <a:r>
              <a:rPr lang="fr-FR" u="sng" dirty="0"/>
              <a:t>3°) en troisième position, la TSCA = 8 230 M pour 2021.</a:t>
            </a:r>
            <a:endParaRPr lang="fr-FR" dirty="0"/>
          </a:p>
          <a:p>
            <a:r>
              <a:rPr lang="fr-FR" dirty="0"/>
              <a:t>100% pour les départements, 3 123 à l’acte 2 et 3 830 au titre du panier fiscal de la LF-2010. Quasiment tout le reste 1 267 est transféré aux SDIS mais hors acte 2.</a:t>
            </a:r>
          </a:p>
          <a:p>
            <a:endParaRPr lang="fr-FR" dirty="0"/>
          </a:p>
        </p:txBody>
      </p:sp>
    </p:spTree>
    <p:extLst>
      <p:ext uri="{BB962C8B-B14F-4D97-AF65-F5344CB8AC3E}">
        <p14:creationId xmlns:p14="http://schemas.microsoft.com/office/powerpoint/2010/main" val="245133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A2C02-3E2F-684F-825B-54BBF8FF6392}"/>
              </a:ext>
            </a:extLst>
          </p:cNvPr>
          <p:cNvSpPr>
            <a:spLocks noGrp="1"/>
          </p:cNvSpPr>
          <p:nvPr>
            <p:ph type="title"/>
          </p:nvPr>
        </p:nvSpPr>
        <p:spPr>
          <a:xfrm>
            <a:off x="838200" y="150313"/>
            <a:ext cx="10515600" cy="977029"/>
          </a:xfrm>
        </p:spPr>
        <p:txBody>
          <a:bodyPr/>
          <a:lstStyle/>
          <a:p>
            <a:r>
              <a:rPr lang="fr-FR" dirty="0"/>
              <a:t>§2 Les petites</a:t>
            </a:r>
          </a:p>
        </p:txBody>
      </p:sp>
      <p:sp>
        <p:nvSpPr>
          <p:cNvPr id="3" name="Espace réservé du contenu 2">
            <a:extLst>
              <a:ext uri="{FF2B5EF4-FFF2-40B4-BE49-F238E27FC236}">
                <a16:creationId xmlns:a16="http://schemas.microsoft.com/office/drawing/2014/main" id="{EC249EF3-F0BB-6E4D-A879-CAB474F432F8}"/>
              </a:ext>
            </a:extLst>
          </p:cNvPr>
          <p:cNvSpPr>
            <a:spLocks noGrp="1"/>
          </p:cNvSpPr>
          <p:nvPr>
            <p:ph idx="1"/>
          </p:nvPr>
        </p:nvSpPr>
        <p:spPr>
          <a:xfrm>
            <a:off x="838200" y="1302707"/>
            <a:ext cx="10515600" cy="4874256"/>
          </a:xfrm>
        </p:spPr>
        <p:txBody>
          <a:bodyPr>
            <a:normAutofit fontScale="85000" lnSpcReduction="20000"/>
          </a:bodyPr>
          <a:lstStyle/>
          <a:p>
            <a:r>
              <a:rPr lang="fr-FR" u="sng" dirty="0"/>
              <a:t>4°) en quatrième position, les frais de gestion = 4 294 M pour 2021.</a:t>
            </a:r>
            <a:endParaRPr lang="fr-FR" dirty="0"/>
          </a:p>
          <a:p>
            <a:r>
              <a:rPr lang="fr-FR" dirty="0"/>
              <a:t>C’est la LF-2010 qui a inventé le procédé de prélever ces frais de gestion de la fiscalité directe locale. C’était un produit que l’État percevait au titre des frais d’assiette et de recouvrement des impôts locaux. </a:t>
            </a:r>
          </a:p>
          <a:p>
            <a:r>
              <a:rPr lang="fr-FR" dirty="0"/>
              <a:t>Au titre du panier fiscal : 2 811 M en 2021, au titre du pacte de confiance et de responsabilité, 1 067 M et les 416 M restants au titre de la formation professionnelle pour les régions.</a:t>
            </a:r>
          </a:p>
          <a:p>
            <a:r>
              <a:rPr lang="fr-FR" u="sng" dirty="0"/>
              <a:t>5°) en cinquième et avant-dernière position, la taxe sur les cartes grises = 2 225 M pour 2021.</a:t>
            </a:r>
            <a:endParaRPr lang="fr-FR" dirty="0"/>
          </a:p>
          <a:p>
            <a:r>
              <a:rPr lang="fr-FR" dirty="0"/>
              <a:t>100% pour les régions. 100% depuis l’acte 1.</a:t>
            </a:r>
          </a:p>
          <a:p>
            <a:r>
              <a:rPr lang="fr-FR" u="sng" dirty="0"/>
              <a:t>6°) en sixième et dernière position, la TASCOM = 780 M pour 2021.</a:t>
            </a:r>
            <a:endParaRPr lang="fr-FR" dirty="0"/>
          </a:p>
          <a:p>
            <a:r>
              <a:rPr lang="fr-FR" dirty="0"/>
              <a:t>C’est la seule ressource exclusivement transférée au bloc communal. Depuis la LF-2010 dans le cadre du panier fiscal pour compenser la suppression de la taxe professionnelle.</a:t>
            </a:r>
          </a:p>
          <a:p>
            <a:endParaRPr lang="fr-FR" dirty="0"/>
          </a:p>
        </p:txBody>
      </p:sp>
    </p:spTree>
    <p:extLst>
      <p:ext uri="{BB962C8B-B14F-4D97-AF65-F5344CB8AC3E}">
        <p14:creationId xmlns:p14="http://schemas.microsoft.com/office/powerpoint/2010/main" val="2240289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29F9D-0BFC-FA4E-90EC-5458778BCBFA}"/>
              </a:ext>
            </a:extLst>
          </p:cNvPr>
          <p:cNvSpPr>
            <a:spLocks noGrp="1"/>
          </p:cNvSpPr>
          <p:nvPr>
            <p:ph type="title"/>
          </p:nvPr>
        </p:nvSpPr>
        <p:spPr/>
        <p:txBody>
          <a:bodyPr/>
          <a:lstStyle/>
          <a:p>
            <a:r>
              <a:rPr lang="fr-FR" dirty="0"/>
              <a:t>§3 La TVA</a:t>
            </a:r>
          </a:p>
        </p:txBody>
      </p:sp>
      <p:sp>
        <p:nvSpPr>
          <p:cNvPr id="3" name="Espace réservé du contenu 2">
            <a:extLst>
              <a:ext uri="{FF2B5EF4-FFF2-40B4-BE49-F238E27FC236}">
                <a16:creationId xmlns:a16="http://schemas.microsoft.com/office/drawing/2014/main" id="{9D895F0F-06D6-1244-9A32-E5E2AEEA027A}"/>
              </a:ext>
            </a:extLst>
          </p:cNvPr>
          <p:cNvSpPr>
            <a:spLocks noGrp="1"/>
          </p:cNvSpPr>
          <p:nvPr>
            <p:ph idx="1"/>
          </p:nvPr>
        </p:nvSpPr>
        <p:spPr/>
        <p:txBody>
          <a:bodyPr/>
          <a:lstStyle/>
          <a:p>
            <a:endParaRPr lang="fr-FR" dirty="0"/>
          </a:p>
          <a:p>
            <a:r>
              <a:rPr lang="fr-FR" dirty="0"/>
              <a:t>En 2020, il n’ a que les régions qui en perçoivent à hauteur de 4,3 Mds</a:t>
            </a:r>
          </a:p>
          <a:p>
            <a:r>
              <a:rPr lang="fr-FR" dirty="0"/>
              <a:t>Pour 2021, la TVA reversée aux CT atteindra 37,2 Mds ce qui signifie un doublement de la fiscalité transférée</a:t>
            </a:r>
          </a:p>
          <a:p>
            <a:r>
              <a:rPr lang="fr-FR" dirty="0"/>
              <a:t>La TVA de l’État se retrouve grignotée de manière dangereuse. En effet, l’État n’aura même pas 90 Mds de TVA pour couvrir ses dépenses. </a:t>
            </a:r>
          </a:p>
        </p:txBody>
      </p:sp>
    </p:spTree>
    <p:extLst>
      <p:ext uri="{BB962C8B-B14F-4D97-AF65-F5344CB8AC3E}">
        <p14:creationId xmlns:p14="http://schemas.microsoft.com/office/powerpoint/2010/main" val="2720761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1EE8D-7AF9-CA43-9424-229925D93BF2}"/>
              </a:ext>
            </a:extLst>
          </p:cNvPr>
          <p:cNvSpPr>
            <a:spLocks noGrp="1"/>
          </p:cNvSpPr>
          <p:nvPr>
            <p:ph type="title"/>
          </p:nvPr>
        </p:nvSpPr>
        <p:spPr/>
        <p:txBody>
          <a:bodyPr/>
          <a:lstStyle/>
          <a:p>
            <a:r>
              <a:rPr lang="fr-FR" dirty="0"/>
              <a:t>TABLEAU DE PARTAGE DE LA TVA EN 2021</a:t>
            </a:r>
          </a:p>
        </p:txBody>
      </p:sp>
      <p:graphicFrame>
        <p:nvGraphicFramePr>
          <p:cNvPr id="4" name="Espace réservé du contenu 3">
            <a:extLst>
              <a:ext uri="{FF2B5EF4-FFF2-40B4-BE49-F238E27FC236}">
                <a16:creationId xmlns:a16="http://schemas.microsoft.com/office/drawing/2014/main" id="{F11563FD-2567-294E-9082-4508A1968A50}"/>
              </a:ext>
            </a:extLst>
          </p:cNvPr>
          <p:cNvGraphicFramePr>
            <a:graphicFrameLocks noGrp="1"/>
          </p:cNvGraphicFramePr>
          <p:nvPr>
            <p:ph idx="1"/>
            <p:extLst>
              <p:ext uri="{D42A27DB-BD31-4B8C-83A1-F6EECF244321}">
                <p14:modId xmlns:p14="http://schemas.microsoft.com/office/powerpoint/2010/main" val="1900812577"/>
              </p:ext>
            </p:extLst>
          </p:nvPr>
        </p:nvGraphicFramePr>
        <p:xfrm>
          <a:off x="589548" y="1825623"/>
          <a:ext cx="9567939" cy="4351342"/>
        </p:xfrm>
        <a:graphic>
          <a:graphicData uri="http://schemas.openxmlformats.org/drawingml/2006/table">
            <a:tbl>
              <a:tblPr firstRow="1" firstCol="1" bandRow="1">
                <a:tableStyleId>{5C22544A-7EE6-4342-B048-85BDC9FD1C3A}</a:tableStyleId>
              </a:tblPr>
              <a:tblGrid>
                <a:gridCol w="800841">
                  <a:extLst>
                    <a:ext uri="{9D8B030D-6E8A-4147-A177-3AD203B41FA5}">
                      <a16:colId xmlns:a16="http://schemas.microsoft.com/office/drawing/2014/main" val="2694311011"/>
                    </a:ext>
                  </a:extLst>
                </a:gridCol>
                <a:gridCol w="6375113">
                  <a:extLst>
                    <a:ext uri="{9D8B030D-6E8A-4147-A177-3AD203B41FA5}">
                      <a16:colId xmlns:a16="http://schemas.microsoft.com/office/drawing/2014/main" val="4193694516"/>
                    </a:ext>
                  </a:extLst>
                </a:gridCol>
                <a:gridCol w="1591144">
                  <a:extLst>
                    <a:ext uri="{9D8B030D-6E8A-4147-A177-3AD203B41FA5}">
                      <a16:colId xmlns:a16="http://schemas.microsoft.com/office/drawing/2014/main" val="2304164133"/>
                    </a:ext>
                  </a:extLst>
                </a:gridCol>
                <a:gridCol w="800841">
                  <a:extLst>
                    <a:ext uri="{9D8B030D-6E8A-4147-A177-3AD203B41FA5}">
                      <a16:colId xmlns:a16="http://schemas.microsoft.com/office/drawing/2014/main" val="887121828"/>
                    </a:ext>
                  </a:extLst>
                </a:gridCol>
              </a:tblGrid>
              <a:tr h="229018">
                <a:tc>
                  <a:txBody>
                    <a:bodyPr/>
                    <a:lstStyle/>
                    <a:p>
                      <a:pPr algn="ctr"/>
                      <a:r>
                        <a:rPr lang="fr-FR" sz="1500">
                          <a:effectLst/>
                        </a:rPr>
                        <a:t>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Répartition du produit de la TVA entre les différents budgets publics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Millions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947591665"/>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801539165"/>
                  </a:ext>
                </a:extLst>
              </a:tr>
              <a:tr h="229018">
                <a:tc>
                  <a:txBody>
                    <a:bodyPr/>
                    <a:lstStyle/>
                    <a:p>
                      <a:pPr algn="ctr"/>
                      <a:r>
                        <a:rPr lang="fr-FR" sz="15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aux régimes de base de sécurité sociale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49 657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27,68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622588559"/>
                  </a:ext>
                </a:extLst>
              </a:tr>
              <a:tr h="458036">
                <a:tc>
                  <a:txBody>
                    <a:bodyPr/>
                    <a:lstStyle/>
                    <a:p>
                      <a:pPr algn="ctr"/>
                      <a:r>
                        <a:rPr lang="fr-FR" sz="15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à la sécurité sociale pour financer les exonérations de cotisations sociales sur les bas salaires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49 268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819638284"/>
                  </a:ext>
                </a:extLst>
              </a:tr>
              <a:tr h="229018">
                <a:tc>
                  <a:txBody>
                    <a:bodyPr/>
                    <a:lstStyle/>
                    <a:p>
                      <a:pPr algn="ctr"/>
                      <a:r>
                        <a:rPr lang="fr-FR" sz="1500">
                          <a:effectLst/>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affectées à la caisse centrale de la MSA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389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252272462"/>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925512828"/>
                  </a:ext>
                </a:extLst>
              </a:tr>
              <a:tr h="229018">
                <a:tc>
                  <a:txBody>
                    <a:bodyPr/>
                    <a:lstStyle/>
                    <a:p>
                      <a:pPr algn="ctr"/>
                      <a:r>
                        <a:rPr lang="fr-FR" sz="15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aux finances locales à divers titres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37 194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20,73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361963587"/>
                  </a:ext>
                </a:extLst>
              </a:tr>
              <a:tr h="229018">
                <a:tc>
                  <a:txBody>
                    <a:bodyPr/>
                    <a:lstStyle/>
                    <a:p>
                      <a:pPr algn="ctr"/>
                      <a:r>
                        <a:rPr lang="fr-FR" sz="1500">
                          <a:effectLst/>
                        </a:rPr>
                        <a:t>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 titre de la réforme de TH (D = 14 + 9 EPCI)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23 200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607087242"/>
                  </a:ext>
                </a:extLst>
              </a:tr>
              <a:tr h="229018">
                <a:tc>
                  <a:txBody>
                    <a:bodyPr/>
                    <a:lstStyle/>
                    <a:p>
                      <a:pPr algn="ctr"/>
                      <a:r>
                        <a:rPr lang="fr-FR" sz="1500">
                          <a:effectLst/>
                        </a:rPr>
                        <a:t>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aux régions pour remplacer la CVAE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9 700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497943742"/>
                  </a:ext>
                </a:extLst>
              </a:tr>
              <a:tr h="229018">
                <a:tc>
                  <a:txBody>
                    <a:bodyPr/>
                    <a:lstStyle/>
                    <a:p>
                      <a:pPr algn="ctr"/>
                      <a:r>
                        <a:rPr lang="fr-FR" sz="1500">
                          <a:effectLst/>
                        </a:rPr>
                        <a:t>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aux régions pour remplacer la DGF depuis LF-2018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4 294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730483450"/>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253180650"/>
                  </a:ext>
                </a:extLst>
              </a:tr>
              <a:tr h="229018">
                <a:tc>
                  <a:txBody>
                    <a:bodyPr/>
                    <a:lstStyle/>
                    <a:p>
                      <a:pPr algn="ctr"/>
                      <a:r>
                        <a:rPr lang="fr-FR" sz="15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à l’Union européenne pour son budget depuis 1979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3 572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1,99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336638503"/>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4000995938"/>
                  </a:ext>
                </a:extLst>
              </a:tr>
              <a:tr h="229018">
                <a:tc>
                  <a:txBody>
                    <a:bodyPr/>
                    <a:lstStyle/>
                    <a:p>
                      <a:pPr algn="ctr"/>
                      <a:r>
                        <a:rPr lang="fr-FR" sz="15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de la TVA arrachée à l’État (1 + 2 + 3)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90 423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50,3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976097177"/>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417904641"/>
                  </a:ext>
                </a:extLst>
              </a:tr>
              <a:tr h="229018">
                <a:tc>
                  <a:txBody>
                    <a:bodyPr/>
                    <a:lstStyle/>
                    <a:p>
                      <a:pPr algn="ctr"/>
                      <a:r>
                        <a:rPr lang="fr-FR" sz="1500">
                          <a:effectLst/>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de la TVA restant à l’État pour financer son budget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88 957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49,7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401366857"/>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971180744"/>
                  </a:ext>
                </a:extLst>
              </a:tr>
              <a:tr h="229018">
                <a:tc>
                  <a:txBody>
                    <a:bodyPr/>
                    <a:lstStyle/>
                    <a:p>
                      <a:pPr algn="ctr"/>
                      <a:r>
                        <a:rPr lang="fr-FR" sz="15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du produit de la TVA attendu pour l’année 2021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179 380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dirty="0">
                          <a:effectLst/>
                        </a:rPr>
                        <a:t>100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608741574"/>
                  </a:ext>
                </a:extLst>
              </a:tr>
            </a:tbl>
          </a:graphicData>
        </a:graphic>
      </p:graphicFrame>
    </p:spTree>
    <p:extLst>
      <p:ext uri="{BB962C8B-B14F-4D97-AF65-F5344CB8AC3E}">
        <p14:creationId xmlns:p14="http://schemas.microsoft.com/office/powerpoint/2010/main" val="993319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B26BF-4F23-6D4B-B4BA-3677578188E7}"/>
              </a:ext>
            </a:extLst>
          </p:cNvPr>
          <p:cNvSpPr>
            <a:spLocks noGrp="1"/>
          </p:cNvSpPr>
          <p:nvPr>
            <p:ph type="title"/>
          </p:nvPr>
        </p:nvSpPr>
        <p:spPr/>
        <p:txBody>
          <a:bodyPr/>
          <a:lstStyle/>
          <a:p>
            <a:r>
              <a:rPr lang="fr-FR" dirty="0"/>
              <a:t>C/ La distribution de la fiscalité transférée</a:t>
            </a:r>
          </a:p>
        </p:txBody>
      </p:sp>
      <p:sp>
        <p:nvSpPr>
          <p:cNvPr id="3" name="Espace réservé du contenu 2">
            <a:extLst>
              <a:ext uri="{FF2B5EF4-FFF2-40B4-BE49-F238E27FC236}">
                <a16:creationId xmlns:a16="http://schemas.microsoft.com/office/drawing/2014/main" id="{05011821-6A7B-AE42-A266-34DC7E9F590B}"/>
              </a:ext>
            </a:extLst>
          </p:cNvPr>
          <p:cNvSpPr>
            <a:spLocks noGrp="1"/>
          </p:cNvSpPr>
          <p:nvPr>
            <p:ph idx="1"/>
          </p:nvPr>
        </p:nvSpPr>
        <p:spPr/>
        <p:txBody>
          <a:bodyPr/>
          <a:lstStyle/>
          <a:p>
            <a:endParaRPr lang="fr-FR" dirty="0"/>
          </a:p>
          <a:p>
            <a:r>
              <a:rPr lang="fr-FR" dirty="0"/>
              <a:t>§1 Sans la TVA</a:t>
            </a:r>
          </a:p>
          <a:p>
            <a:endParaRPr lang="fr-FR" dirty="0"/>
          </a:p>
          <a:p>
            <a:r>
              <a:rPr lang="fr-FR" dirty="0"/>
              <a:t>Une part massive pour les départements : 76%</a:t>
            </a:r>
          </a:p>
          <a:p>
            <a:r>
              <a:rPr lang="fr-FR" dirty="0"/>
              <a:t>Une part significative pour les régions : 17%</a:t>
            </a:r>
          </a:p>
          <a:p>
            <a:r>
              <a:rPr lang="fr-FR" dirty="0"/>
              <a:t>Une part résiduelle pour le bloc communal : 7%</a:t>
            </a:r>
          </a:p>
        </p:txBody>
      </p:sp>
    </p:spTree>
    <p:extLst>
      <p:ext uri="{BB962C8B-B14F-4D97-AF65-F5344CB8AC3E}">
        <p14:creationId xmlns:p14="http://schemas.microsoft.com/office/powerpoint/2010/main" val="2366695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8106B-B594-D84A-B162-D7D4F7D90C07}"/>
              </a:ext>
            </a:extLst>
          </p:cNvPr>
          <p:cNvSpPr>
            <a:spLocks noGrp="1"/>
          </p:cNvSpPr>
          <p:nvPr>
            <p:ph type="title"/>
          </p:nvPr>
        </p:nvSpPr>
        <p:spPr/>
        <p:txBody>
          <a:bodyPr/>
          <a:lstStyle/>
          <a:p>
            <a:r>
              <a:rPr lang="fr-FR" dirty="0"/>
              <a:t>§2 Avec la TVA, tous les niveaux y gagnent</a:t>
            </a:r>
          </a:p>
        </p:txBody>
      </p:sp>
      <p:sp>
        <p:nvSpPr>
          <p:cNvPr id="3" name="Espace réservé du contenu 2">
            <a:extLst>
              <a:ext uri="{FF2B5EF4-FFF2-40B4-BE49-F238E27FC236}">
                <a16:creationId xmlns:a16="http://schemas.microsoft.com/office/drawing/2014/main" id="{99E81EAE-EECB-3A44-99BF-82275DE243C7}"/>
              </a:ext>
            </a:extLst>
          </p:cNvPr>
          <p:cNvSpPr>
            <a:spLocks noGrp="1"/>
          </p:cNvSpPr>
          <p:nvPr>
            <p:ph idx="1"/>
          </p:nvPr>
        </p:nvSpPr>
        <p:spPr/>
        <p:txBody>
          <a:bodyPr/>
          <a:lstStyle/>
          <a:p>
            <a:r>
              <a:rPr lang="fr-FR" dirty="0"/>
              <a:t>Les départements compensent la part de TFPB : 14,2 Mds</a:t>
            </a:r>
          </a:p>
          <a:p>
            <a:r>
              <a:rPr lang="fr-FR" dirty="0"/>
              <a:t>Les régions passent deux fois à la caisse et empochent 14 Mds</a:t>
            </a:r>
          </a:p>
          <a:p>
            <a:r>
              <a:rPr lang="fr-FR" dirty="0"/>
              <a:t>TVA des régions pour compenser la suppression de DGF : 4,3 Mds</a:t>
            </a:r>
          </a:p>
          <a:p>
            <a:r>
              <a:rPr lang="fr-FR" dirty="0"/>
              <a:t>TVA des régions pour compenser les pertes de CVAE : 9,7 Mds</a:t>
            </a:r>
          </a:p>
          <a:p>
            <a:r>
              <a:rPr lang="fr-FR" dirty="0"/>
              <a:t>Les EPCI empochent 9 Mds pour compenser la suppression de la TH</a:t>
            </a:r>
          </a:p>
          <a:p>
            <a:r>
              <a:rPr lang="fr-FR" dirty="0"/>
              <a:t>Résultat pour les départements : 58%</a:t>
            </a:r>
          </a:p>
          <a:p>
            <a:r>
              <a:rPr lang="fr-FR" dirty="0"/>
              <a:t>Résultat pour les régions : 27%</a:t>
            </a:r>
          </a:p>
          <a:p>
            <a:r>
              <a:rPr lang="fr-FR" dirty="0"/>
              <a:t>Résultat pour le bloc communal : 15%</a:t>
            </a:r>
          </a:p>
        </p:txBody>
      </p:sp>
    </p:spTree>
    <p:extLst>
      <p:ext uri="{BB962C8B-B14F-4D97-AF65-F5344CB8AC3E}">
        <p14:creationId xmlns:p14="http://schemas.microsoft.com/office/powerpoint/2010/main" val="186373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5F1C9-CA8B-7E48-BDFA-DAF7D5206A76}"/>
              </a:ext>
            </a:extLst>
          </p:cNvPr>
          <p:cNvSpPr>
            <a:spLocks noGrp="1"/>
          </p:cNvSpPr>
          <p:nvPr>
            <p:ph type="title"/>
          </p:nvPr>
        </p:nvSpPr>
        <p:spPr/>
        <p:txBody>
          <a:bodyPr/>
          <a:lstStyle/>
          <a:p>
            <a:r>
              <a:rPr lang="fr-FR" dirty="0"/>
              <a:t>VUE GÉNÉRALE : TABLEAU D’ENSEMBLE 2019</a:t>
            </a:r>
          </a:p>
        </p:txBody>
      </p:sp>
      <p:sp>
        <p:nvSpPr>
          <p:cNvPr id="3" name="Espace réservé du contenu 2">
            <a:extLst>
              <a:ext uri="{FF2B5EF4-FFF2-40B4-BE49-F238E27FC236}">
                <a16:creationId xmlns:a16="http://schemas.microsoft.com/office/drawing/2014/main" id="{6C873F6D-BC7D-384F-8B49-5964622E4DFA}"/>
              </a:ext>
            </a:extLst>
          </p:cNvPr>
          <p:cNvSpPr>
            <a:spLocks noGrp="1"/>
          </p:cNvSpPr>
          <p:nvPr>
            <p:ph idx="1"/>
          </p:nvPr>
        </p:nvSpPr>
        <p:spPr>
          <a:xfrm>
            <a:off x="622441" y="1952090"/>
            <a:ext cx="10966807" cy="4245422"/>
          </a:xfrm>
        </p:spPr>
        <p:txBody>
          <a:bodyPr>
            <a:normAutofit lnSpcReduction="10000"/>
          </a:bodyPr>
          <a:lstStyle/>
          <a:p>
            <a:r>
              <a:rPr lang="fr-FR" dirty="0"/>
              <a:t>QUELS SONT LES RÉSULTATS DE 2019 ?</a:t>
            </a:r>
          </a:p>
          <a:p>
            <a:r>
              <a:rPr lang="fr-FR" dirty="0"/>
              <a:t>TOTAL DES TRANSFERTS FINANCIERS DE L’ÉTAT AUX CT = 112 656 Millions</a:t>
            </a:r>
          </a:p>
          <a:p>
            <a:pPr marL="0" indent="0">
              <a:buNone/>
            </a:pPr>
            <a:r>
              <a:rPr lang="fr-FR" dirty="0"/>
              <a:t> </a:t>
            </a:r>
          </a:p>
          <a:p>
            <a:r>
              <a:rPr lang="fr-FR" dirty="0"/>
              <a:t>1</a:t>
            </a:r>
            <a:r>
              <a:rPr lang="fr-FR" baseline="30000" dirty="0"/>
              <a:t>er</a:t>
            </a:r>
            <a:r>
              <a:rPr lang="fr-FR" dirty="0"/>
              <a:t> élément les Prélèvements sur recettes = 40 890 Millions €</a:t>
            </a:r>
          </a:p>
          <a:p>
            <a:r>
              <a:rPr lang="fr-FR" dirty="0"/>
              <a:t>2</a:t>
            </a:r>
            <a:r>
              <a:rPr lang="fr-FR" baseline="30000" dirty="0"/>
              <a:t>ème</a:t>
            </a:r>
            <a:r>
              <a:rPr lang="fr-FR" dirty="0"/>
              <a:t> élément, la fiscalité transférée = 40 736 Millions €</a:t>
            </a:r>
          </a:p>
          <a:p>
            <a:r>
              <a:rPr lang="fr-FR" dirty="0"/>
              <a:t>3</a:t>
            </a:r>
            <a:r>
              <a:rPr lang="fr-FR" baseline="30000" dirty="0"/>
              <a:t>ème </a:t>
            </a:r>
            <a:r>
              <a:rPr lang="fr-FR" dirty="0"/>
              <a:t>élément les crédits budgétaires = 26 738 Millions €</a:t>
            </a:r>
          </a:p>
          <a:p>
            <a:r>
              <a:rPr lang="fr-FR" dirty="0"/>
              <a:t>4</a:t>
            </a:r>
            <a:r>
              <a:rPr lang="fr-FR" baseline="30000" dirty="0"/>
              <a:t>ème</a:t>
            </a:r>
            <a:r>
              <a:rPr lang="fr-FR" dirty="0"/>
              <a:t> élément, la TVA des régions = 4 292 Millions €</a:t>
            </a:r>
          </a:p>
          <a:p>
            <a:endParaRPr lang="fr-FR" dirty="0"/>
          </a:p>
          <a:p>
            <a:r>
              <a:rPr lang="fr-FR" dirty="0"/>
              <a:t>Bilan 45,8% des Finances locales viennent de l’État soit 46%</a:t>
            </a:r>
          </a:p>
          <a:p>
            <a:endParaRPr lang="fr-FR" dirty="0"/>
          </a:p>
        </p:txBody>
      </p:sp>
    </p:spTree>
    <p:extLst>
      <p:ext uri="{BB962C8B-B14F-4D97-AF65-F5344CB8AC3E}">
        <p14:creationId xmlns:p14="http://schemas.microsoft.com/office/powerpoint/2010/main" val="306321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D6672-6C4D-FB49-B4E4-8F23C453336D}"/>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61B91FDC-8EFA-0144-8D17-64B448B3598F}"/>
              </a:ext>
            </a:extLst>
          </p:cNvPr>
          <p:cNvSpPr>
            <a:spLocks noGrp="1"/>
          </p:cNvSpPr>
          <p:nvPr>
            <p:ph idx="1"/>
          </p:nvPr>
        </p:nvSpPr>
        <p:spPr/>
        <p:txBody>
          <a:bodyPr>
            <a:normAutofit lnSpcReduction="10000"/>
          </a:bodyPr>
          <a:lstStyle/>
          <a:p>
            <a:r>
              <a:rPr lang="fr-FR" dirty="0"/>
              <a:t>Les finances des collectivités sont abondées par le budget de l’État</a:t>
            </a:r>
          </a:p>
          <a:p>
            <a:endParaRPr lang="fr-FR" dirty="0"/>
          </a:p>
          <a:p>
            <a:r>
              <a:rPr lang="fr-FR" dirty="0"/>
              <a:t>Les transferts financiers de l’État forment un ensemble hétérogène</a:t>
            </a:r>
          </a:p>
          <a:p>
            <a:endParaRPr lang="fr-FR" dirty="0"/>
          </a:p>
          <a:p>
            <a:r>
              <a:rPr lang="fr-FR" dirty="0"/>
              <a:t>L’État remplace la fiscalité directe locale par la fiscalité transférée</a:t>
            </a:r>
          </a:p>
          <a:p>
            <a:endParaRPr lang="fr-FR" dirty="0"/>
          </a:p>
          <a:p>
            <a:r>
              <a:rPr lang="fr-FR" dirty="0"/>
              <a:t>Les transferts de compétences n’expliquent pas tous les mécanismes</a:t>
            </a:r>
          </a:p>
          <a:p>
            <a:endParaRPr lang="fr-FR" dirty="0"/>
          </a:p>
          <a:p>
            <a:r>
              <a:rPr lang="fr-FR" dirty="0"/>
              <a:t>Les finances locales et celles de l’État deviennent interdépendantes </a:t>
            </a:r>
          </a:p>
        </p:txBody>
      </p:sp>
    </p:spTree>
    <p:extLst>
      <p:ext uri="{BB962C8B-B14F-4D97-AF65-F5344CB8AC3E}">
        <p14:creationId xmlns:p14="http://schemas.microsoft.com/office/powerpoint/2010/main" val="374795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97109-B114-4F4E-A2D4-C0905BB3B722}"/>
              </a:ext>
            </a:extLst>
          </p:cNvPr>
          <p:cNvSpPr>
            <a:spLocks noGrp="1"/>
          </p:cNvSpPr>
          <p:nvPr>
            <p:ph type="title"/>
          </p:nvPr>
        </p:nvSpPr>
        <p:spPr>
          <a:xfrm>
            <a:off x="838200" y="186267"/>
            <a:ext cx="10515600" cy="1134533"/>
          </a:xfrm>
        </p:spPr>
        <p:txBody>
          <a:bodyPr/>
          <a:lstStyle/>
          <a:p>
            <a:r>
              <a:rPr lang="fr-FR" dirty="0"/>
              <a:t>VUE GÉNÉRALE : TABLEAU D’ENSEMBLE 2021</a:t>
            </a:r>
          </a:p>
        </p:txBody>
      </p:sp>
      <p:sp>
        <p:nvSpPr>
          <p:cNvPr id="3" name="Espace réservé du contenu 2">
            <a:extLst>
              <a:ext uri="{FF2B5EF4-FFF2-40B4-BE49-F238E27FC236}">
                <a16:creationId xmlns:a16="http://schemas.microsoft.com/office/drawing/2014/main" id="{D269E8BE-CA18-6842-830F-68358B6C3645}"/>
              </a:ext>
            </a:extLst>
          </p:cNvPr>
          <p:cNvSpPr>
            <a:spLocks noGrp="1"/>
          </p:cNvSpPr>
          <p:nvPr>
            <p:ph idx="1"/>
          </p:nvPr>
        </p:nvSpPr>
        <p:spPr>
          <a:xfrm>
            <a:off x="534256" y="1524000"/>
            <a:ext cx="11198832" cy="4652963"/>
          </a:xfrm>
        </p:spPr>
        <p:txBody>
          <a:bodyPr>
            <a:normAutofit lnSpcReduction="10000"/>
          </a:bodyPr>
          <a:lstStyle/>
          <a:p>
            <a:r>
              <a:rPr lang="fr-FR" dirty="0"/>
              <a:t>QUE PRÉVOIT LA LOI DE FINANCES POUR 2021 ?</a:t>
            </a:r>
          </a:p>
          <a:p>
            <a:r>
              <a:rPr lang="fr-FR" dirty="0"/>
              <a:t>TOTAL DES TRANSFERTS FINANCIERS DE L’ÉTAT AUX CT = 137 309 Millions</a:t>
            </a:r>
          </a:p>
          <a:p>
            <a:pPr marL="0" indent="0">
              <a:buNone/>
            </a:pPr>
            <a:r>
              <a:rPr lang="fr-FR" sz="1600" dirty="0"/>
              <a:t> </a:t>
            </a:r>
          </a:p>
          <a:p>
            <a:r>
              <a:rPr lang="fr-FR" dirty="0"/>
              <a:t>1</a:t>
            </a:r>
            <a:r>
              <a:rPr lang="fr-FR" baseline="30000" dirty="0"/>
              <a:t>er</a:t>
            </a:r>
            <a:r>
              <a:rPr lang="fr-FR" dirty="0"/>
              <a:t> élément les Prélèvements sur recettes = 43 400 Millions €</a:t>
            </a:r>
          </a:p>
          <a:p>
            <a:r>
              <a:rPr lang="fr-FR" dirty="0"/>
              <a:t>2</a:t>
            </a:r>
            <a:r>
              <a:rPr lang="fr-FR" baseline="30000" dirty="0"/>
              <a:t>ème</a:t>
            </a:r>
            <a:r>
              <a:rPr lang="fr-FR" dirty="0"/>
              <a:t> élément, la fiscalité transférée = 38 247 Millions €</a:t>
            </a:r>
          </a:p>
          <a:p>
            <a:r>
              <a:rPr lang="fr-FR" dirty="0"/>
              <a:t>3</a:t>
            </a:r>
            <a:r>
              <a:rPr lang="fr-FR" baseline="30000" dirty="0"/>
              <a:t>ème </a:t>
            </a:r>
            <a:r>
              <a:rPr lang="fr-FR" dirty="0"/>
              <a:t>élément les crédits budgétaires = 18 465 Millions €</a:t>
            </a:r>
          </a:p>
          <a:p>
            <a:r>
              <a:rPr lang="fr-FR" dirty="0"/>
              <a:t>4</a:t>
            </a:r>
            <a:r>
              <a:rPr lang="fr-FR" baseline="30000" dirty="0"/>
              <a:t>ème</a:t>
            </a:r>
            <a:r>
              <a:rPr lang="fr-FR" dirty="0"/>
              <a:t> élément, la TVA des régions = 4 294 Millions €</a:t>
            </a:r>
          </a:p>
          <a:p>
            <a:r>
              <a:rPr lang="fr-FR" dirty="0">
                <a:highlight>
                  <a:srgbClr val="FF00FF"/>
                </a:highlight>
              </a:rPr>
              <a:t>5ème élément, la TVA ajoutée en 2021 = 32 900 Millions €</a:t>
            </a:r>
          </a:p>
          <a:p>
            <a:r>
              <a:rPr lang="fr-FR" dirty="0"/>
              <a:t>Total = 137 306 Mds pour 2021</a:t>
            </a:r>
          </a:p>
          <a:p>
            <a:r>
              <a:rPr lang="fr-FR" dirty="0"/>
              <a:t>Bilan, la part de l’État va dépasser 50% des finances locales en 2021 : 55%</a:t>
            </a:r>
          </a:p>
        </p:txBody>
      </p:sp>
    </p:spTree>
    <p:extLst>
      <p:ext uri="{BB962C8B-B14F-4D97-AF65-F5344CB8AC3E}">
        <p14:creationId xmlns:p14="http://schemas.microsoft.com/office/powerpoint/2010/main" val="124778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79D4C-5485-B248-82B1-E0B0AC0683B3}"/>
              </a:ext>
            </a:extLst>
          </p:cNvPr>
          <p:cNvSpPr>
            <a:spLocks noGrp="1"/>
          </p:cNvSpPr>
          <p:nvPr>
            <p:ph type="title"/>
          </p:nvPr>
        </p:nvSpPr>
        <p:spPr/>
        <p:txBody>
          <a:bodyPr/>
          <a:lstStyle/>
          <a:p>
            <a:r>
              <a:rPr lang="fr-FR" dirty="0"/>
              <a:t>CHAPITRE 1 LES VERSEMENTS DU BUDGET DE L’ÉTAT AUX COLLECTIVITÉS TERRITORIALES</a:t>
            </a:r>
          </a:p>
        </p:txBody>
      </p:sp>
      <p:sp>
        <p:nvSpPr>
          <p:cNvPr id="3" name="Espace réservé du contenu 2">
            <a:extLst>
              <a:ext uri="{FF2B5EF4-FFF2-40B4-BE49-F238E27FC236}">
                <a16:creationId xmlns:a16="http://schemas.microsoft.com/office/drawing/2014/main" id="{8EAF526A-502E-1F48-81CE-0E13A9252371}"/>
              </a:ext>
            </a:extLst>
          </p:cNvPr>
          <p:cNvSpPr>
            <a:spLocks noGrp="1"/>
          </p:cNvSpPr>
          <p:nvPr>
            <p:ph idx="1"/>
          </p:nvPr>
        </p:nvSpPr>
        <p:spPr/>
        <p:txBody>
          <a:bodyPr/>
          <a:lstStyle/>
          <a:p>
            <a:r>
              <a:rPr lang="fr-FR" dirty="0"/>
              <a:t>On trouve dans ce chapitre les PSR et les crédits budgétaires.</a:t>
            </a:r>
          </a:p>
          <a:p>
            <a:endParaRPr lang="fr-FR" dirty="0"/>
          </a:p>
          <a:p>
            <a:pPr marL="0" indent="0">
              <a:buNone/>
            </a:pPr>
            <a:r>
              <a:rPr lang="fr-FR" dirty="0"/>
              <a:t>Section 1 : La Dotation Globale de Fonctionnement</a:t>
            </a:r>
          </a:p>
          <a:p>
            <a:pPr marL="0" indent="0">
              <a:buNone/>
            </a:pPr>
            <a:r>
              <a:rPr lang="fr-FR" dirty="0"/>
              <a:t>A/ La création de la DGF par la loi n° 79-15 du 3 janvier 1979</a:t>
            </a:r>
          </a:p>
          <a:p>
            <a:pPr marL="0" indent="0" algn="just">
              <a:buNone/>
            </a:pPr>
            <a:r>
              <a:rPr lang="fr-FR" dirty="0"/>
              <a:t>A l’origine, il y a une taxe locale sur le commerce en détail créée en 1955 et supprimée en 1967. A titre de compensation, l’État verse une subvention intitulée VRTS. Puis en remplacement de ce système, on décide de créer la DGF et en même temps le comité des Finances locales. </a:t>
            </a:r>
          </a:p>
        </p:txBody>
      </p:sp>
    </p:spTree>
    <p:extLst>
      <p:ext uri="{BB962C8B-B14F-4D97-AF65-F5344CB8AC3E}">
        <p14:creationId xmlns:p14="http://schemas.microsoft.com/office/powerpoint/2010/main" val="27839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549FA-1D5E-D844-8C20-791AB6D516E5}"/>
              </a:ext>
            </a:extLst>
          </p:cNvPr>
          <p:cNvSpPr>
            <a:spLocks noGrp="1"/>
          </p:cNvSpPr>
          <p:nvPr>
            <p:ph type="title"/>
          </p:nvPr>
        </p:nvSpPr>
        <p:spPr/>
        <p:txBody>
          <a:bodyPr/>
          <a:lstStyle/>
          <a:p>
            <a:r>
              <a:rPr lang="fr-FR" dirty="0"/>
              <a:t>B/ L’évolution de la DGF   </a:t>
            </a:r>
          </a:p>
        </p:txBody>
      </p:sp>
      <p:sp>
        <p:nvSpPr>
          <p:cNvPr id="3" name="Espace réservé du contenu 2">
            <a:extLst>
              <a:ext uri="{FF2B5EF4-FFF2-40B4-BE49-F238E27FC236}">
                <a16:creationId xmlns:a16="http://schemas.microsoft.com/office/drawing/2014/main" id="{7B5D3E7A-9C39-8143-8C00-2367A0082F7E}"/>
              </a:ext>
            </a:extLst>
          </p:cNvPr>
          <p:cNvSpPr>
            <a:spLocks noGrp="1"/>
          </p:cNvSpPr>
          <p:nvPr>
            <p:ph idx="1"/>
          </p:nvPr>
        </p:nvSpPr>
        <p:spPr>
          <a:xfrm>
            <a:off x="1034017" y="1467404"/>
            <a:ext cx="9592340" cy="4486275"/>
          </a:xfrm>
        </p:spPr>
        <p:txBody>
          <a:bodyPr>
            <a:normAutofit lnSpcReduction="10000"/>
          </a:bodyPr>
          <a:lstStyle/>
          <a:p>
            <a:pPr marL="0" indent="0">
              <a:buNone/>
            </a:pPr>
            <a:r>
              <a:rPr lang="fr-FR" u="sng" dirty="0"/>
              <a:t>§1 Les bonnes années</a:t>
            </a:r>
            <a:r>
              <a:rPr lang="fr-FR" dirty="0"/>
              <a:t> : </a:t>
            </a:r>
          </a:p>
          <a:p>
            <a:pPr marL="0" indent="0">
              <a:buNone/>
            </a:pPr>
            <a:r>
              <a:rPr lang="fr-FR" dirty="0">
                <a:highlight>
                  <a:srgbClr val="FFFF00"/>
                </a:highlight>
              </a:rPr>
              <a:t>1996</a:t>
            </a:r>
            <a:r>
              <a:rPr lang="fr-FR" dirty="0"/>
              <a:t>, le pacte de stabilité financière = indexation sur l’inflation</a:t>
            </a:r>
          </a:p>
          <a:p>
            <a:pPr marL="0" indent="0">
              <a:buNone/>
            </a:pPr>
            <a:r>
              <a:rPr lang="fr-FR" dirty="0"/>
              <a:t>1999, le contrat de croissance et de solidarité = inflation + partage des fruits de la croissance, 1999 = 20%, 2000 = 25%, 2001 = 33%. Inversion de cycle en 2004. 2007, la fête est finie !</a:t>
            </a:r>
          </a:p>
          <a:p>
            <a:pPr marL="0" indent="0">
              <a:buNone/>
            </a:pPr>
            <a:endParaRPr lang="fr-FR" dirty="0"/>
          </a:p>
          <a:p>
            <a:pPr marL="0" indent="0">
              <a:buNone/>
            </a:pPr>
            <a:r>
              <a:rPr lang="fr-FR" dirty="0">
                <a:highlight>
                  <a:srgbClr val="FFFF00"/>
                </a:highlight>
              </a:rPr>
              <a:t>1996</a:t>
            </a:r>
            <a:r>
              <a:rPr lang="fr-FR" dirty="0"/>
              <a:t>-1997-1998-1999-2000-2001-2002-2003</a:t>
            </a:r>
          </a:p>
          <a:p>
            <a:pPr marL="0" indent="0">
              <a:buNone/>
            </a:pPr>
            <a:r>
              <a:rPr lang="fr-FR" b="1" dirty="0"/>
              <a:t>15,7   15,9  16,2   16,6  17,0  17,8   18,5  18,9  </a:t>
            </a:r>
            <a:r>
              <a:rPr lang="fr-FR" b="1" dirty="0">
                <a:solidFill>
                  <a:srgbClr val="FF0000"/>
                </a:solidFill>
              </a:rPr>
              <a:t>La DGF est X 1,95</a:t>
            </a:r>
          </a:p>
          <a:p>
            <a:pPr marL="0" indent="0">
              <a:buNone/>
            </a:pPr>
            <a:r>
              <a:rPr lang="fr-FR" dirty="0">
                <a:highlight>
                  <a:srgbClr val="00FF00"/>
                </a:highlight>
              </a:rPr>
              <a:t>2004</a:t>
            </a:r>
            <a:r>
              <a:rPr lang="fr-FR" dirty="0"/>
              <a:t>-2005-2006-2007                                         2004 +18 = 9+6+3</a:t>
            </a:r>
          </a:p>
          <a:p>
            <a:pPr marL="0" indent="0">
              <a:buNone/>
            </a:pPr>
            <a:r>
              <a:rPr lang="fr-FR" b="1" dirty="0">
                <a:highlight>
                  <a:srgbClr val="00FF00"/>
                </a:highlight>
              </a:rPr>
              <a:t>36,9</a:t>
            </a:r>
            <a:r>
              <a:rPr lang="fr-FR" b="1" dirty="0"/>
              <a:t>  37,2    38,2  39,3  </a:t>
            </a:r>
            <a:r>
              <a:rPr lang="fr-FR" b="1" dirty="0">
                <a:solidFill>
                  <a:srgbClr val="FF0000"/>
                </a:solidFill>
              </a:rPr>
              <a:t>entre 1996 et 2007 la DGF a été X 2,5</a:t>
            </a:r>
          </a:p>
          <a:p>
            <a:pPr marL="0" indent="0">
              <a:buNone/>
            </a:pPr>
            <a:endParaRPr lang="fr-FR" b="1" dirty="0"/>
          </a:p>
        </p:txBody>
      </p:sp>
    </p:spTree>
    <p:extLst>
      <p:ext uri="{BB962C8B-B14F-4D97-AF65-F5344CB8AC3E}">
        <p14:creationId xmlns:p14="http://schemas.microsoft.com/office/powerpoint/2010/main" val="139052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43297-B1E4-C643-BEEE-8915FEA55C45}"/>
              </a:ext>
            </a:extLst>
          </p:cNvPr>
          <p:cNvSpPr>
            <a:spLocks noGrp="1"/>
          </p:cNvSpPr>
          <p:nvPr>
            <p:ph type="title"/>
          </p:nvPr>
        </p:nvSpPr>
        <p:spPr/>
        <p:txBody>
          <a:bodyPr/>
          <a:lstStyle/>
          <a:p>
            <a:r>
              <a:rPr lang="fr-FR" u="sng" dirty="0"/>
              <a:t>§2 Le gel de la DGF à partir de 2008</a:t>
            </a:r>
          </a:p>
        </p:txBody>
      </p:sp>
      <p:sp>
        <p:nvSpPr>
          <p:cNvPr id="3" name="Espace réservé du contenu 2">
            <a:extLst>
              <a:ext uri="{FF2B5EF4-FFF2-40B4-BE49-F238E27FC236}">
                <a16:creationId xmlns:a16="http://schemas.microsoft.com/office/drawing/2014/main" id="{714ABCB2-C1D9-1F44-8841-1146A01C45B8}"/>
              </a:ext>
            </a:extLst>
          </p:cNvPr>
          <p:cNvSpPr>
            <a:spLocks noGrp="1"/>
          </p:cNvSpPr>
          <p:nvPr>
            <p:ph idx="1"/>
          </p:nvPr>
        </p:nvSpPr>
        <p:spPr>
          <a:xfrm>
            <a:off x="425302" y="1825625"/>
            <a:ext cx="11270512" cy="4351338"/>
          </a:xfrm>
        </p:spPr>
        <p:txBody>
          <a:bodyPr>
            <a:normAutofit/>
          </a:bodyPr>
          <a:lstStyle/>
          <a:p>
            <a:r>
              <a:rPr lang="fr-FR" u="sng" dirty="0">
                <a:highlight>
                  <a:srgbClr val="FFFF00"/>
                </a:highlight>
              </a:rPr>
              <a:t>2008</a:t>
            </a:r>
            <a:r>
              <a:rPr lang="fr-FR" dirty="0"/>
              <a:t>, le contrat de stabilité = indexation sur l’inflation.</a:t>
            </a:r>
          </a:p>
          <a:p>
            <a:r>
              <a:rPr lang="fr-FR" dirty="0"/>
              <a:t>2009, art. 7 = inflation +0,5% pour 2009.</a:t>
            </a:r>
          </a:p>
          <a:p>
            <a:r>
              <a:rPr lang="fr-FR" dirty="0"/>
              <a:t>2010, stabilisation en valeur.</a:t>
            </a:r>
          </a:p>
          <a:p>
            <a:r>
              <a:rPr lang="fr-FR" dirty="0"/>
              <a:t>2012, stabilisation puis petite baisse en 2014.</a:t>
            </a:r>
          </a:p>
          <a:p>
            <a:pPr marL="0" indent="0">
              <a:buNone/>
            </a:pPr>
            <a:endParaRPr lang="fr-FR" dirty="0"/>
          </a:p>
          <a:p>
            <a:pPr marL="0" indent="0">
              <a:buNone/>
            </a:pPr>
            <a:r>
              <a:rPr lang="fr-FR" dirty="0">
                <a:highlight>
                  <a:srgbClr val="FFFF00"/>
                </a:highlight>
              </a:rPr>
              <a:t>2008</a:t>
            </a:r>
            <a:r>
              <a:rPr lang="fr-FR" dirty="0"/>
              <a:t>-2009-2010-2011-2012-</a:t>
            </a:r>
            <a:r>
              <a:rPr lang="fr-FR" dirty="0">
                <a:highlight>
                  <a:srgbClr val="00FFFF"/>
                </a:highlight>
              </a:rPr>
              <a:t>2013 </a:t>
            </a:r>
            <a:r>
              <a:rPr lang="fr-FR" dirty="0"/>
              <a:t>Apogée de la DGF</a:t>
            </a:r>
          </a:p>
          <a:p>
            <a:pPr marL="0" indent="0">
              <a:buNone/>
            </a:pPr>
            <a:r>
              <a:rPr lang="fr-FR" b="1" dirty="0">
                <a:highlight>
                  <a:srgbClr val="FFFF00"/>
                </a:highlight>
              </a:rPr>
              <a:t>40,0</a:t>
            </a:r>
            <a:r>
              <a:rPr lang="fr-FR" b="1" dirty="0"/>
              <a:t>  40,9   41,2   41,3   41,4  </a:t>
            </a:r>
            <a:r>
              <a:rPr lang="fr-FR" b="1" dirty="0">
                <a:highlight>
                  <a:srgbClr val="00FFFF"/>
                </a:highlight>
              </a:rPr>
              <a:t>41,5 </a:t>
            </a:r>
          </a:p>
          <a:p>
            <a:pPr marL="0" indent="0">
              <a:buNone/>
            </a:pPr>
            <a:r>
              <a:rPr lang="fr-FR" b="1" dirty="0">
                <a:solidFill>
                  <a:srgbClr val="FF0000"/>
                </a:solidFill>
              </a:rPr>
              <a:t>Malgré le gel, la DGF a un peu progressé sur un plateau et gagne +1,5 Md.</a:t>
            </a:r>
          </a:p>
          <a:p>
            <a:endParaRPr lang="fr-FR" dirty="0"/>
          </a:p>
        </p:txBody>
      </p:sp>
    </p:spTree>
    <p:extLst>
      <p:ext uri="{BB962C8B-B14F-4D97-AF65-F5344CB8AC3E}">
        <p14:creationId xmlns:p14="http://schemas.microsoft.com/office/powerpoint/2010/main" val="163730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2DB29-A7A1-AE4A-80C4-AEEC10DAED67}"/>
              </a:ext>
            </a:extLst>
          </p:cNvPr>
          <p:cNvSpPr>
            <a:spLocks noGrp="1"/>
          </p:cNvSpPr>
          <p:nvPr>
            <p:ph type="title"/>
          </p:nvPr>
        </p:nvSpPr>
        <p:spPr/>
        <p:txBody>
          <a:bodyPr/>
          <a:lstStyle/>
          <a:p>
            <a:r>
              <a:rPr lang="fr-FR" u="sng" dirty="0"/>
              <a:t>§3 La baisse de la DGF à partir de 2014</a:t>
            </a:r>
          </a:p>
        </p:txBody>
      </p:sp>
      <p:sp>
        <p:nvSpPr>
          <p:cNvPr id="3" name="Espace réservé du contenu 2">
            <a:extLst>
              <a:ext uri="{FF2B5EF4-FFF2-40B4-BE49-F238E27FC236}">
                <a16:creationId xmlns:a16="http://schemas.microsoft.com/office/drawing/2014/main" id="{CB7AF04B-8320-104C-BE34-A5DF4F7906B4}"/>
              </a:ext>
            </a:extLst>
          </p:cNvPr>
          <p:cNvSpPr>
            <a:spLocks noGrp="1"/>
          </p:cNvSpPr>
          <p:nvPr>
            <p:ph idx="1"/>
          </p:nvPr>
        </p:nvSpPr>
        <p:spPr/>
        <p:txBody>
          <a:bodyPr/>
          <a:lstStyle/>
          <a:p>
            <a:r>
              <a:rPr lang="fr-FR" u="sng" dirty="0">
                <a:highlight>
                  <a:srgbClr val="FFFF00"/>
                </a:highlight>
              </a:rPr>
              <a:t>2014</a:t>
            </a:r>
            <a:r>
              <a:rPr lang="fr-FR" dirty="0"/>
              <a:t>, baisse et plan d’économies de 50 Mds dont 11 de baisse de la DGF : réalisés -9,2 Mds. </a:t>
            </a:r>
          </a:p>
          <a:p>
            <a:r>
              <a:rPr lang="fr-FR" dirty="0"/>
              <a:t>2018, on ne touche plus à la DGF mais la LF-2018 supprime la DGF des Régions remplacée par une fraction de TVA.</a:t>
            </a:r>
          </a:p>
          <a:p>
            <a:endParaRPr lang="fr-FR" dirty="0"/>
          </a:p>
          <a:p>
            <a:pPr marL="0" indent="0">
              <a:buNone/>
            </a:pPr>
            <a:r>
              <a:rPr lang="fr-FR" dirty="0">
                <a:highlight>
                  <a:srgbClr val="FF00FF"/>
                </a:highlight>
              </a:rPr>
              <a:t>2014-2015-2016-2017</a:t>
            </a:r>
            <a:r>
              <a:rPr lang="fr-FR" dirty="0"/>
              <a:t>-2018-2019-2020-2021</a:t>
            </a:r>
          </a:p>
          <a:p>
            <a:pPr marL="0" indent="0">
              <a:buNone/>
            </a:pPr>
            <a:r>
              <a:rPr lang="fr-FR" b="1" dirty="0">
                <a:solidFill>
                  <a:srgbClr val="FF0000"/>
                </a:solidFill>
              </a:rPr>
              <a:t>40,1  36,6   33,3  30,9   </a:t>
            </a:r>
            <a:r>
              <a:rPr lang="fr-FR" b="1" dirty="0"/>
              <a:t>26,9   26,9   26,8  26,7</a:t>
            </a:r>
          </a:p>
          <a:p>
            <a:pPr marL="0" indent="0">
              <a:buNone/>
            </a:pPr>
            <a:r>
              <a:rPr lang="fr-FR" dirty="0">
                <a:solidFill>
                  <a:srgbClr val="00B050"/>
                </a:solidFill>
              </a:rPr>
              <a:t> -1,4   -3,5   -3,3   -2,4</a:t>
            </a:r>
          </a:p>
          <a:p>
            <a:endParaRPr lang="fr-FR" dirty="0"/>
          </a:p>
        </p:txBody>
      </p:sp>
    </p:spTree>
    <p:extLst>
      <p:ext uri="{BB962C8B-B14F-4D97-AF65-F5344CB8AC3E}">
        <p14:creationId xmlns:p14="http://schemas.microsoft.com/office/powerpoint/2010/main" val="18209647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1946</TotalTime>
  <Words>3591</Words>
  <Application>Microsoft Macintosh PowerPoint</Application>
  <PresentationFormat>Grand écran</PresentationFormat>
  <Paragraphs>406</Paragraphs>
  <Slides>40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40</vt:i4>
      </vt:variant>
    </vt:vector>
  </HeadingPairs>
  <TitlesOfParts>
    <vt:vector size="44" baseType="lpstr">
      <vt:lpstr>Arial</vt:lpstr>
      <vt:lpstr>Calibri</vt:lpstr>
      <vt:lpstr>Calibri Light</vt:lpstr>
      <vt:lpstr>Thème Office</vt:lpstr>
      <vt:lpstr>LES RELATIONS FINANCIÈRES ÉTAT-COLLECTIVITÉS TERRITORIALES</vt:lpstr>
      <vt:lpstr>INTRODUCTION </vt:lpstr>
      <vt:lpstr>Présentation PowerPoint</vt:lpstr>
      <vt:lpstr>VUE GÉNÉRALE : TABLEAU D’ENSEMBLE 2019</vt:lpstr>
      <vt:lpstr>VUE GÉNÉRALE : TABLEAU D’ENSEMBLE 2021</vt:lpstr>
      <vt:lpstr>CHAPITRE 1 LES VERSEMENTS DU BUDGET DE L’ÉTAT AUX COLLECTIVITÉS TERRITORIALES</vt:lpstr>
      <vt:lpstr>B/ L’évolution de la DGF   </vt:lpstr>
      <vt:lpstr>§2 Le gel de la DGF à partir de 2008</vt:lpstr>
      <vt:lpstr>§3 La baisse de la DGF à partir de 2014</vt:lpstr>
      <vt:lpstr>C/ La répartition de la DGF par le CFL (février)</vt:lpstr>
      <vt:lpstr>Présentation PowerPoint</vt:lpstr>
      <vt:lpstr>§2 Les trois parts de la DGF</vt:lpstr>
      <vt:lpstr>CALCUL DE LA PART FORFAITAIRE</vt:lpstr>
      <vt:lpstr>CALCUL DE LA PART DE COMPENSATION</vt:lpstr>
      <vt:lpstr>CALCUL DE LA PART DE PÉRÉQUATION</vt:lpstr>
      <vt:lpstr>CALCUL DE LA PÉRÉQUATION DES EPCI</vt:lpstr>
      <vt:lpstr>§3 POIDS DE LA PÉRÉQUATION DANS LA DGF</vt:lpstr>
      <vt:lpstr>Exercice pratique sur internet</vt:lpstr>
      <vt:lpstr>§4 La place de la DGF au sein des ressources des budget locaux en 2020</vt:lpstr>
      <vt:lpstr>Section 2 : Les autres PSR</vt:lpstr>
      <vt:lpstr>EXEMPLE : DCRTP &amp; FNGIR DES RÉGIONS</vt:lpstr>
      <vt:lpstr>B/ LES PETITS PSR (TOTAL MDS)</vt:lpstr>
      <vt:lpstr>Section 3 : Les crédits budgétaires : </vt:lpstr>
      <vt:lpstr>Présentation PowerPoint</vt:lpstr>
      <vt:lpstr>Les 10 autres missions qui financent les CT</vt:lpstr>
      <vt:lpstr>CHAPITRE 2 :  LES VERSEMENTS A CARACTÉRE FISCAL</vt:lpstr>
      <vt:lpstr>B/ Les dégrèvements législatifs</vt:lpstr>
      <vt:lpstr>C/ L’analyse par impôt (jaune page 81)</vt:lpstr>
      <vt:lpstr>Section 2 : La fiscalité transférée :</vt:lpstr>
      <vt:lpstr>§2 L’acte 2 de la décentralisation </vt:lpstr>
      <vt:lpstr>§3 La réforme de la fiscalité locale</vt:lpstr>
      <vt:lpstr>§4 Depuis la Loi de Finances pour 2010</vt:lpstr>
      <vt:lpstr>B/ Les ressources de la fiscalité transférée</vt:lpstr>
      <vt:lpstr>Présentation PowerPoint</vt:lpstr>
      <vt:lpstr>§2 Les petites</vt:lpstr>
      <vt:lpstr>§3 La TVA</vt:lpstr>
      <vt:lpstr>TABLEAU DE PARTAGE DE LA TVA EN 2021</vt:lpstr>
      <vt:lpstr>C/ La distribution de la fiscalité transférée</vt:lpstr>
      <vt:lpstr>§2 Avec la TVA, tous les niveaux y gagnent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RELATIONS FINANCIÈRES ÉTAT-COLLECTIVITÉS TERRITORIALES</dc:title>
  <dc:creator>Douat Hélène</dc:creator>
  <cp:lastModifiedBy>Douat Hélène</cp:lastModifiedBy>
  <cp:revision>121</cp:revision>
  <dcterms:created xsi:type="dcterms:W3CDTF">2021-01-10T16:08:29Z</dcterms:created>
  <dcterms:modified xsi:type="dcterms:W3CDTF">2021-01-13T17:53:08Z</dcterms:modified>
</cp:coreProperties>
</file>