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372" r:id="rId9"/>
    <p:sldId id="289" r:id="rId10"/>
    <p:sldId id="290" r:id="rId11"/>
    <p:sldId id="318" r:id="rId12"/>
    <p:sldId id="321" r:id="rId13"/>
    <p:sldId id="322" r:id="rId14"/>
    <p:sldId id="323" r:id="rId15"/>
    <p:sldId id="295" r:id="rId16"/>
    <p:sldId id="324" r:id="rId17"/>
    <p:sldId id="325" r:id="rId18"/>
    <p:sldId id="326" r:id="rId19"/>
    <p:sldId id="327" r:id="rId20"/>
    <p:sldId id="328" r:id="rId21"/>
    <p:sldId id="329" r:id="rId22"/>
    <p:sldId id="331" r:id="rId23"/>
    <p:sldId id="302" r:id="rId24"/>
    <p:sldId id="303" r:id="rId25"/>
    <p:sldId id="330" r:id="rId26"/>
    <p:sldId id="306" r:id="rId27"/>
    <p:sldId id="332" r:id="rId28"/>
    <p:sldId id="269" r:id="rId29"/>
    <p:sldId id="319" r:id="rId30"/>
    <p:sldId id="333" r:id="rId31"/>
    <p:sldId id="334" r:id="rId32"/>
    <p:sldId id="335" r:id="rId33"/>
    <p:sldId id="336" r:id="rId34"/>
    <p:sldId id="337" r:id="rId35"/>
    <p:sldId id="373" r:id="rId36"/>
    <p:sldId id="313" r:id="rId37"/>
    <p:sldId id="314" r:id="rId38"/>
    <p:sldId id="315" r:id="rId39"/>
    <p:sldId id="316" r:id="rId40"/>
    <p:sldId id="317" r:id="rId41"/>
  </p:sldIdLst>
  <p:sldSz cx="13442950" cy="7561263"/>
  <p:notesSz cx="6858000" cy="9144000"/>
  <p:embeddedFontLst>
    <p:embeddedFont>
      <p:font typeface="Archivo Black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i7Fw/Xlbz82w/ifRIATjjreMcye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38dd860e93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8" name="Google Shape;668;g38dd860e93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9" name="Google Shape;6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87" name="Google Shape;6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8" name="Google Shape;7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3" name="Google Shape;71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2" name="Google Shape;7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FR"/>
              <a:t>LB</a:t>
            </a:r>
            <a:endParaRPr/>
          </a:p>
        </p:txBody>
      </p:sp>
      <p:sp>
        <p:nvSpPr>
          <p:cNvPr id="743" name="Google Shape;7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FR"/>
              <a:t>gérer espèce plantes envahissantes pour gérer steppes harmoises nebraska, plage sablonneuses bassin de la riviere platte qui s’étale sur le wyoming, nebraska et colorado.</a:t>
            </a:r>
            <a:endParaRPr/>
          </a:p>
        </p:txBody>
      </p:sp>
      <p:sp>
        <p:nvSpPr>
          <p:cNvPr id="753" name="Google Shape;7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9b4b2218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4" name="Google Shape;554;g39b4b2218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3" name="Google Shape;7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FR"/>
              <a:t>CF</a:t>
            </a:r>
            <a:endParaRPr/>
          </a:p>
        </p:txBody>
      </p:sp>
      <p:sp>
        <p:nvSpPr>
          <p:cNvPr id="795" name="Google Shape;79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3" name="Google Shape;7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8dd860e93c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FR"/>
              <a:t>A compléter avec ce que les étudiant.e.s diront</a:t>
            </a:r>
            <a:endParaRPr/>
          </a:p>
        </p:txBody>
      </p:sp>
      <p:sp>
        <p:nvSpPr>
          <p:cNvPr id="778" name="Google Shape;778;g38dd860e93c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FR"/>
              <a:t>CF</a:t>
            </a:r>
            <a:endParaRPr/>
          </a:p>
        </p:txBody>
      </p:sp>
      <p:sp>
        <p:nvSpPr>
          <p:cNvPr id="784" name="Google Shape;7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8dd860e93c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FR"/>
              <a:t>A compléter avec ce que les étudiant.e.s diront et en reprenant les freins qu’ils ont identifié plus ceux présentés dans la revue</a:t>
            </a:r>
            <a:endParaRPr/>
          </a:p>
        </p:txBody>
      </p:sp>
      <p:sp>
        <p:nvSpPr>
          <p:cNvPr id="802" name="Google Shape;802;g38dd860e93c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8" name="Google Shape;80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4" name="Google Shape;8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9" name="Google Shape;8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5" name="Google Shape;8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8" name="Google Shape;8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0" name="Google Shape;9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2" name="Google Shape;9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6" name="Google Shape;93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2" name="Google Shape;5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FR"/>
              <a:t>Ma carrière scientifique montre une évolution claire de mes thématiques de recherche, passant d'une approche fondamentale intégrant diverses sous-disciplines de l'écologie (écologie comportementale, écophysiologie, écologie des populations et écologie des communautés) à une approche multidisciplinaire en écologie appliquée, axée sur la conservation de la biodiversité.</a:t>
            </a:r>
            <a:endParaRPr/>
          </a:p>
        </p:txBody>
      </p:sp>
      <p:sp>
        <p:nvSpPr>
          <p:cNvPr id="593" name="Google Shape;593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2" name="Google Shape;622;p5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38dd860e93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3" name="Google Shape;663;g38dd860e93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9b4b2218b4_4_1172"/>
          <p:cNvSpPr txBox="1">
            <a:spLocks noGrp="1"/>
          </p:cNvSpPr>
          <p:nvPr>
            <p:ph type="title"/>
          </p:nvPr>
        </p:nvSpPr>
        <p:spPr>
          <a:xfrm>
            <a:off x="458242" y="3161877"/>
            <a:ext cx="12526500" cy="12375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5" name="Google Shape;15;g39b4b2218b4_4_1172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9b4b2218b4_4_1207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UV_A_SANS_IMAGE">
  <p:cSld name="COUV_A_SANS_IMAG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9b4b2218b4_4_1209"/>
          <p:cNvSpPr/>
          <p:nvPr/>
        </p:nvSpPr>
        <p:spPr>
          <a:xfrm>
            <a:off x="514577" y="7133870"/>
            <a:ext cx="5233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Direction de la Recherche et de l’Appui Scientifique/Service de Conservation et Gestion Durable des Espèces Exploitées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g39b4b2218b4_4_1209"/>
          <p:cNvPicPr preferRelativeResize="0"/>
          <p:nvPr/>
        </p:nvPicPr>
        <p:blipFill rotWithShape="1">
          <a:blip r:embed="rId2">
            <a:alphaModFix/>
          </a:blip>
          <a:srcRect t="-2709" r="29263" b="835"/>
          <a:stretch/>
        </p:blipFill>
        <p:spPr>
          <a:xfrm>
            <a:off x="7353609" y="2150405"/>
            <a:ext cx="6088635" cy="541085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39b4b2218b4_4_1209"/>
          <p:cNvSpPr txBox="1"/>
          <p:nvPr/>
        </p:nvSpPr>
        <p:spPr>
          <a:xfrm>
            <a:off x="10681915" y="7130501"/>
            <a:ext cx="6096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fr-FR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9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g39b4b2218b4_4_1209"/>
          <p:cNvSpPr txBox="1">
            <a:spLocks noGrp="1"/>
          </p:cNvSpPr>
          <p:nvPr>
            <p:ph type="ctrTitle"/>
          </p:nvPr>
        </p:nvSpPr>
        <p:spPr>
          <a:xfrm>
            <a:off x="528638" y="2304858"/>
            <a:ext cx="8928900" cy="3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5" name="Google Shape;55;g39b4b2218b4_4_1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787" y="540272"/>
            <a:ext cx="1774442" cy="1556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39b4b2218b4_4_1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07990" y="540272"/>
            <a:ext cx="1175920" cy="155615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39b4b2218b4_4_1209"/>
          <p:cNvSpPr txBox="1"/>
          <p:nvPr/>
        </p:nvSpPr>
        <p:spPr>
          <a:xfrm>
            <a:off x="12305931" y="7130501"/>
            <a:ext cx="6096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27/05/2025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g39b4b2218b4_4_1209"/>
          <p:cNvCxnSpPr/>
          <p:nvPr/>
        </p:nvCxnSpPr>
        <p:spPr>
          <a:xfrm>
            <a:off x="528787" y="7020991"/>
            <a:ext cx="82809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itre fond couleur">
  <p:cSld name="Chapitre fond couleu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9b4b2218b4_4_1218"/>
          <p:cNvSpPr/>
          <p:nvPr/>
        </p:nvSpPr>
        <p:spPr>
          <a:xfrm>
            <a:off x="528638" y="1044327"/>
            <a:ext cx="12914400" cy="5976600"/>
          </a:xfrm>
          <a:prstGeom prst="rect">
            <a:avLst/>
          </a:prstGeom>
          <a:solidFill>
            <a:srgbClr val="5AC4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99D7F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g39b4b2218b4_4_1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000" y="270000"/>
            <a:ext cx="576065" cy="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g39b4b2218b4_4_1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21745" y="270000"/>
            <a:ext cx="381756" cy="50519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39b4b2218b4_4_1218"/>
          <p:cNvSpPr txBox="1">
            <a:spLocks noGrp="1"/>
          </p:cNvSpPr>
          <p:nvPr>
            <p:ph type="ctrTitle"/>
          </p:nvPr>
        </p:nvSpPr>
        <p:spPr>
          <a:xfrm>
            <a:off x="810000" y="1339585"/>
            <a:ext cx="8946900" cy="53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4" name="Google Shape;64;g39b4b2218b4_4_1218"/>
          <p:cNvPicPr preferRelativeResize="0"/>
          <p:nvPr/>
        </p:nvPicPr>
        <p:blipFill rotWithShape="1">
          <a:blip r:embed="rId4">
            <a:alphaModFix amt="70000"/>
          </a:blip>
          <a:srcRect l="79" r="69"/>
          <a:stretch/>
        </p:blipFill>
        <p:spPr>
          <a:xfrm>
            <a:off x="6144161" y="2916536"/>
            <a:ext cx="7298790" cy="4644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 1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9b4b2218b4_4_1224"/>
          <p:cNvSpPr txBox="1">
            <a:spLocks noGrp="1"/>
          </p:cNvSpPr>
          <p:nvPr>
            <p:ph type="title"/>
          </p:nvPr>
        </p:nvSpPr>
        <p:spPr>
          <a:xfrm>
            <a:off x="924203" y="402568"/>
            <a:ext cx="11594400" cy="14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200" tIns="61575" rIns="123200" bIns="61575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g39b4b2218b4_4_1224"/>
          <p:cNvSpPr txBox="1">
            <a:spLocks noGrp="1"/>
          </p:cNvSpPr>
          <p:nvPr>
            <p:ph type="body" idx="1"/>
          </p:nvPr>
        </p:nvSpPr>
        <p:spPr>
          <a:xfrm>
            <a:off x="924203" y="2012833"/>
            <a:ext cx="11594400" cy="4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200" tIns="61575" rIns="123200" bIns="615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&gt;"/>
              <a:defRPr/>
            </a:lvl2pPr>
            <a:lvl3pPr marL="1371600" lvl="2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marL="1828800" lvl="3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marL="2286000" lvl="4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/>
            </a:lvl5pPr>
            <a:lvl6pPr marL="2743200" lvl="5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/>
            </a:lvl6pPr>
            <a:lvl7pPr marL="3200400" lvl="6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/>
            </a:lvl7pPr>
            <a:lvl8pPr marL="3657600" lvl="7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/>
            </a:lvl8pPr>
            <a:lvl9pPr marL="4114800" lvl="8" indent="-3810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400"/>
              <a:buChar char="-"/>
              <a:defRPr/>
            </a:lvl9pPr>
          </a:lstStyle>
          <a:p>
            <a:endParaRPr/>
          </a:p>
        </p:txBody>
      </p:sp>
      <p:sp>
        <p:nvSpPr>
          <p:cNvPr id="68" name="Google Shape;68;g39b4b2218b4_4_1224"/>
          <p:cNvSpPr txBox="1">
            <a:spLocks noGrp="1"/>
          </p:cNvSpPr>
          <p:nvPr>
            <p:ph type="dt" idx="10"/>
          </p:nvPr>
        </p:nvSpPr>
        <p:spPr>
          <a:xfrm>
            <a:off x="924203" y="7008160"/>
            <a:ext cx="3024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200" tIns="61575" rIns="123200" bIns="61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g39b4b2218b4_4_1224"/>
          <p:cNvSpPr txBox="1">
            <a:spLocks noGrp="1"/>
          </p:cNvSpPr>
          <p:nvPr>
            <p:ph type="ftr" idx="11"/>
          </p:nvPr>
        </p:nvSpPr>
        <p:spPr>
          <a:xfrm>
            <a:off x="4452977" y="7008160"/>
            <a:ext cx="45369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200" tIns="61575" rIns="123200" bIns="61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g39b4b2218b4_4_1224"/>
          <p:cNvSpPr txBox="1">
            <a:spLocks noGrp="1"/>
          </p:cNvSpPr>
          <p:nvPr>
            <p:ph type="sldNum" idx="12"/>
          </p:nvPr>
        </p:nvSpPr>
        <p:spPr>
          <a:xfrm>
            <a:off x="9494083" y="7008160"/>
            <a:ext cx="30246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200" tIns="61575" rIns="123200" bIns="61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quette 5 vide">
  <p:cSld name="maquette 5 v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b4b2218b4_4_1230"/>
          <p:cNvSpPr txBox="1">
            <a:spLocks noGrp="1"/>
          </p:cNvSpPr>
          <p:nvPr>
            <p:ph type="body" idx="1"/>
          </p:nvPr>
        </p:nvSpPr>
        <p:spPr>
          <a:xfrm>
            <a:off x="539999" y="1280398"/>
            <a:ext cx="12374400" cy="57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&gt;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9pPr>
          </a:lstStyle>
          <a:p>
            <a:endParaRPr/>
          </a:p>
        </p:txBody>
      </p:sp>
      <p:pic>
        <p:nvPicPr>
          <p:cNvPr id="73" name="Google Shape;73;g39b4b2218b4_4_12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000" y="270000"/>
            <a:ext cx="576065" cy="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39b4b2218b4_4_1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21745" y="270000"/>
            <a:ext cx="381756" cy="5051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Google Shape;75;g39b4b2218b4_4_1230"/>
          <p:cNvCxnSpPr/>
          <p:nvPr/>
        </p:nvCxnSpPr>
        <p:spPr>
          <a:xfrm>
            <a:off x="528787" y="7020991"/>
            <a:ext cx="12385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quette 4">
  <p:cSld name="maquette 4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g39b4b2218b4_4_12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0000" y="270000"/>
            <a:ext cx="576065" cy="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39b4b2218b4_4_1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21745" y="270000"/>
            <a:ext cx="381756" cy="50519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39b4b2218b4_4_1235"/>
          <p:cNvSpPr txBox="1">
            <a:spLocks noGrp="1"/>
          </p:cNvSpPr>
          <p:nvPr>
            <p:ph type="body" idx="1"/>
          </p:nvPr>
        </p:nvSpPr>
        <p:spPr>
          <a:xfrm>
            <a:off x="534987" y="1280398"/>
            <a:ext cx="8104200" cy="57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&gt;"/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 sz="1800"/>
            </a:lvl9pPr>
          </a:lstStyle>
          <a:p>
            <a:endParaRPr/>
          </a:p>
        </p:txBody>
      </p:sp>
      <p:sp>
        <p:nvSpPr>
          <p:cNvPr id="80" name="Google Shape;80;g39b4b2218b4_4_1235"/>
          <p:cNvSpPr>
            <a:spLocks noGrp="1"/>
          </p:cNvSpPr>
          <p:nvPr>
            <p:ph type="pic" idx="2"/>
          </p:nvPr>
        </p:nvSpPr>
        <p:spPr>
          <a:xfrm>
            <a:off x="9080501" y="1280398"/>
            <a:ext cx="3833700" cy="5740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81" name="Google Shape;81;g39b4b2218b4_4_1235"/>
          <p:cNvCxnSpPr/>
          <p:nvPr/>
        </p:nvCxnSpPr>
        <p:spPr>
          <a:xfrm>
            <a:off x="528787" y="7020991"/>
            <a:ext cx="123855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2748">
          <p15:clr>
            <a:srgbClr val="FBAE40"/>
          </p15:clr>
        </p15:guide>
        <p15:guide id="3" pos="3030">
          <p15:clr>
            <a:srgbClr val="FBAE40"/>
          </p15:clr>
        </p15:guide>
        <p15:guide id="4" pos="5436">
          <p15:clr>
            <a:srgbClr val="FBAE40"/>
          </p15:clr>
        </p15:guide>
        <p15:guide id="5" pos="5718">
          <p15:clr>
            <a:srgbClr val="FBAE40"/>
          </p15:clr>
        </p15:guide>
        <p15:guide id="6" pos="333">
          <p15:clr>
            <a:srgbClr val="FBAE40"/>
          </p15:clr>
        </p15:guide>
        <p15:guide id="7" pos="8135">
          <p15:clr>
            <a:srgbClr val="FBAE40"/>
          </p15:clr>
        </p15:guide>
        <p15:guide id="8" orient="horz" pos="8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9b4b2218b4_4_1241"/>
          <p:cNvSpPr txBox="1">
            <a:spLocks noGrp="1"/>
          </p:cNvSpPr>
          <p:nvPr>
            <p:ph type="body" idx="1"/>
          </p:nvPr>
        </p:nvSpPr>
        <p:spPr>
          <a:xfrm>
            <a:off x="528787" y="1763713"/>
            <a:ext cx="12098700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</a:defRPr>
            </a:lvl1pPr>
            <a:lvl2pPr marL="914400" lvl="1" indent="-3683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2060"/>
              </a:buClr>
              <a:buSzPts val="2200"/>
              <a:buChar char="&gt;"/>
              <a:defRPr>
                <a:solidFill>
                  <a:srgbClr val="002060"/>
                </a:solidFill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>
                <a:solidFill>
                  <a:srgbClr val="002060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-"/>
              <a:defRPr>
                <a:solidFill>
                  <a:srgbClr val="00206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  <a:defRPr/>
            </a:lvl9pPr>
          </a:lstStyle>
          <a:p>
            <a:endParaRPr/>
          </a:p>
        </p:txBody>
      </p:sp>
      <p:sp>
        <p:nvSpPr>
          <p:cNvPr id="84" name="Google Shape;84;g39b4b2218b4_4_12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5E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0096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quette 5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1F7BE8B-41C3-DF4C-9F4B-671374F9074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39999" y="1280398"/>
            <a:ext cx="12374314" cy="5740593"/>
          </a:xfrm>
        </p:spPr>
        <p:txBody>
          <a:bodyPr lIns="0" tIns="0" rIns="0" bIns="0"/>
          <a:lstStyle>
            <a:lvl1pPr marL="266700" indent="-258763">
              <a:tabLst/>
              <a:defRPr sz="2000">
                <a:solidFill>
                  <a:srgbClr val="000000"/>
                </a:solidFill>
                <a:latin typeface="Marianne" panose="02000000000000000000" pitchFamily="2" charset="0"/>
              </a:defRPr>
            </a:lvl1pPr>
            <a:lvl2pPr marL="266700" indent="-258763">
              <a:tabLst/>
              <a:defRPr sz="1800">
                <a:solidFill>
                  <a:srgbClr val="000000"/>
                </a:solidFill>
                <a:latin typeface="Marianne" panose="02000000000000000000" pitchFamily="2" charset="0"/>
              </a:defRPr>
            </a:lvl2pPr>
            <a:lvl3pPr marL="266700" indent="-258763">
              <a:tabLst/>
              <a:defRPr sz="1600">
                <a:solidFill>
                  <a:srgbClr val="000000"/>
                </a:solidFill>
                <a:latin typeface="Marianne" panose="02000000000000000000" pitchFamily="2" charset="0"/>
              </a:defRPr>
            </a:lvl3pPr>
            <a:lvl4pPr marL="266700" indent="-258763">
              <a:tabLst/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4pPr>
            <a:lvl5pPr marL="266700" indent="-258763">
              <a:tabLst/>
              <a:defRPr sz="1400">
                <a:solidFill>
                  <a:srgbClr val="000000"/>
                </a:solidFill>
                <a:latin typeface="Marianne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CABE98-3E15-074B-89E4-377752EF7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0" y="270000"/>
            <a:ext cx="576064" cy="5051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1CFCB6-8D32-1941-A04C-818DBEC207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21745" y="270000"/>
            <a:ext cx="381757" cy="505199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C79BE8E1-3D77-6543-875D-65F5AC4152E6}"/>
              </a:ext>
            </a:extLst>
          </p:cNvPr>
          <p:cNvCxnSpPr>
            <a:cxnSpLocks/>
          </p:cNvCxnSpPr>
          <p:nvPr userDrawn="1"/>
        </p:nvCxnSpPr>
        <p:spPr>
          <a:xfrm>
            <a:off x="528787" y="7020991"/>
            <a:ext cx="12385526" cy="0"/>
          </a:xfrm>
          <a:prstGeom prst="line">
            <a:avLst/>
          </a:prstGeom>
          <a:ln w="63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2311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1" y="7057179"/>
            <a:ext cx="13439449" cy="5040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983877"/>
            <a:ext cx="13439449" cy="70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9865" y="836780"/>
            <a:ext cx="11090434" cy="3931857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820" spc="-55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921" y="4912527"/>
            <a:ext cx="11090434" cy="1260211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646" cap="all" spc="221" baseline="0">
                <a:solidFill>
                  <a:schemeClr val="tx2"/>
                </a:solidFill>
                <a:latin typeface="+mj-lt"/>
              </a:defRPr>
            </a:lvl1pPr>
            <a:lvl2pPr marL="504063" indent="0" algn="ctr">
              <a:buNone/>
              <a:defRPr sz="2646"/>
            </a:lvl2pPr>
            <a:lvl3pPr marL="1008126" indent="0" algn="ctr">
              <a:buNone/>
              <a:defRPr sz="2646"/>
            </a:lvl3pPr>
            <a:lvl4pPr marL="1512189" indent="0" algn="ctr">
              <a:buNone/>
              <a:defRPr sz="2205"/>
            </a:lvl4pPr>
            <a:lvl5pPr marL="2016252" indent="0" algn="ctr">
              <a:buNone/>
              <a:defRPr sz="2205"/>
            </a:lvl5pPr>
            <a:lvl6pPr marL="2520315" indent="0" algn="ctr">
              <a:buNone/>
              <a:defRPr sz="2205"/>
            </a:lvl6pPr>
            <a:lvl7pPr marL="3024378" indent="0" algn="ctr">
              <a:buNone/>
              <a:defRPr sz="2205"/>
            </a:lvl7pPr>
            <a:lvl8pPr marL="3528441" indent="0" algn="ctr">
              <a:buNone/>
              <a:defRPr sz="2205"/>
            </a:lvl8pPr>
            <a:lvl9pPr marL="4032504" indent="0" algn="ctr">
              <a:buNone/>
              <a:defRPr sz="2205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4F6FD-C88D-4258-B2DF-295451ECBBCE}" type="datetimeFigureOut">
              <a:rPr lang="fr-FR" smtClean="0"/>
              <a:t>11/01/2026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FAB6-6A27-4B12-A7B6-4453553BFCED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331568" y="4788800"/>
            <a:ext cx="1088879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17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9b4b2218b4_4_1175"/>
          <p:cNvSpPr txBox="1">
            <a:spLocks noGrp="1"/>
          </p:cNvSpPr>
          <p:nvPr>
            <p:ph type="title"/>
          </p:nvPr>
        </p:nvSpPr>
        <p:spPr>
          <a:xfrm>
            <a:off x="458242" y="654213"/>
            <a:ext cx="12526500" cy="8418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39b4b2218b4_4_1175"/>
          <p:cNvSpPr txBox="1">
            <a:spLocks noGrp="1"/>
          </p:cNvSpPr>
          <p:nvPr>
            <p:ph type="body" idx="1"/>
          </p:nvPr>
        </p:nvSpPr>
        <p:spPr>
          <a:xfrm>
            <a:off x="458242" y="1694207"/>
            <a:ext cx="12526500" cy="50223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6195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marL="1371600" lvl="2" indent="-36195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marL="1828800" lvl="3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marL="2286000" lvl="4" indent="-36195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marL="2743200" lvl="5" indent="-36195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3200400" lvl="6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3657600" lvl="7" indent="-36195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4114800" lvl="8" indent="-36195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39b4b2218b4_4_1175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9b4b2218b4_4_1179"/>
          <p:cNvSpPr txBox="1">
            <a:spLocks noGrp="1"/>
          </p:cNvSpPr>
          <p:nvPr>
            <p:ph type="title"/>
          </p:nvPr>
        </p:nvSpPr>
        <p:spPr>
          <a:xfrm>
            <a:off x="458242" y="654213"/>
            <a:ext cx="12526500" cy="8418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39b4b2218b4_4_1179"/>
          <p:cNvSpPr txBox="1">
            <a:spLocks noGrp="1"/>
          </p:cNvSpPr>
          <p:nvPr>
            <p:ph type="body" idx="1"/>
          </p:nvPr>
        </p:nvSpPr>
        <p:spPr>
          <a:xfrm>
            <a:off x="458242" y="1694207"/>
            <a:ext cx="5880300" cy="50223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3" name="Google Shape;23;g39b4b2218b4_4_1179"/>
          <p:cNvSpPr txBox="1">
            <a:spLocks noGrp="1"/>
          </p:cNvSpPr>
          <p:nvPr>
            <p:ph type="body" idx="2"/>
          </p:nvPr>
        </p:nvSpPr>
        <p:spPr>
          <a:xfrm>
            <a:off x="7104299" y="1694207"/>
            <a:ext cx="5880300" cy="50223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4" name="Google Shape;24;g39b4b2218b4_4_1179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9b4b2218b4_4_1184"/>
          <p:cNvSpPr txBox="1">
            <a:spLocks noGrp="1"/>
          </p:cNvSpPr>
          <p:nvPr>
            <p:ph type="title"/>
          </p:nvPr>
        </p:nvSpPr>
        <p:spPr>
          <a:xfrm>
            <a:off x="458242" y="654213"/>
            <a:ext cx="12526500" cy="8418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39b4b2218b4_4_1184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9b4b2218b4_4_1187"/>
          <p:cNvSpPr txBox="1">
            <a:spLocks noGrp="1"/>
          </p:cNvSpPr>
          <p:nvPr>
            <p:ph type="title"/>
          </p:nvPr>
        </p:nvSpPr>
        <p:spPr>
          <a:xfrm>
            <a:off x="458242" y="816765"/>
            <a:ext cx="4128000" cy="1110900"/>
          </a:xfrm>
          <a:prstGeom prst="rect">
            <a:avLst/>
          </a:prstGeom>
        </p:spPr>
        <p:txBody>
          <a:bodyPr spcFirstLastPara="1" wrap="square" lIns="134400" tIns="134400" rIns="134400" bIns="1344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30" name="Google Shape;30;g39b4b2218b4_4_1187"/>
          <p:cNvSpPr txBox="1">
            <a:spLocks noGrp="1"/>
          </p:cNvSpPr>
          <p:nvPr>
            <p:ph type="body" idx="1"/>
          </p:nvPr>
        </p:nvSpPr>
        <p:spPr>
          <a:xfrm>
            <a:off x="458242" y="2042794"/>
            <a:ext cx="4128000" cy="46740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g39b4b2218b4_4_1187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9b4b2218b4_4_1191"/>
          <p:cNvSpPr txBox="1">
            <a:spLocks noGrp="1"/>
          </p:cNvSpPr>
          <p:nvPr>
            <p:ph type="title"/>
          </p:nvPr>
        </p:nvSpPr>
        <p:spPr>
          <a:xfrm>
            <a:off x="720736" y="661747"/>
            <a:ext cx="9361500" cy="60138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1pPr>
            <a:lvl2pPr lvl="1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2pPr>
            <a:lvl3pPr lvl="2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3pPr>
            <a:lvl4pPr lvl="3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4pPr>
            <a:lvl5pPr lvl="4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5pPr>
            <a:lvl6pPr lvl="5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6pPr>
            <a:lvl7pPr lvl="6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7pPr>
            <a:lvl8pPr lvl="7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8pPr>
            <a:lvl9pPr lvl="8">
              <a:spcBef>
                <a:spcPts val="0"/>
              </a:spcBef>
              <a:spcAft>
                <a:spcPts val="0"/>
              </a:spcAft>
              <a:buSzPts val="7100"/>
              <a:buNone/>
              <a:defRPr sz="7100"/>
            </a:lvl9pPr>
          </a:lstStyle>
          <a:p>
            <a:endParaRPr/>
          </a:p>
        </p:txBody>
      </p:sp>
      <p:sp>
        <p:nvSpPr>
          <p:cNvPr id="34" name="Google Shape;34;g39b4b2218b4_4_1191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9b4b2218b4_4_1194"/>
          <p:cNvSpPr/>
          <p:nvPr/>
        </p:nvSpPr>
        <p:spPr>
          <a:xfrm>
            <a:off x="6721475" y="-184"/>
            <a:ext cx="6721500" cy="756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4400" tIns="134400" rIns="134400" bIns="134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39b4b2218b4_4_1194"/>
          <p:cNvSpPr txBox="1">
            <a:spLocks noGrp="1"/>
          </p:cNvSpPr>
          <p:nvPr>
            <p:ph type="title"/>
          </p:nvPr>
        </p:nvSpPr>
        <p:spPr>
          <a:xfrm>
            <a:off x="390322" y="1812840"/>
            <a:ext cx="5946900" cy="2179200"/>
          </a:xfrm>
          <a:prstGeom prst="rect">
            <a:avLst/>
          </a:prstGeom>
        </p:spPr>
        <p:txBody>
          <a:bodyPr spcFirstLastPara="1" wrap="square" lIns="134400" tIns="134400" rIns="134400" bIns="1344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endParaRPr/>
          </a:p>
        </p:txBody>
      </p:sp>
      <p:sp>
        <p:nvSpPr>
          <p:cNvPr id="38" name="Google Shape;38;g39b4b2218b4_4_1194"/>
          <p:cNvSpPr txBox="1">
            <a:spLocks noGrp="1"/>
          </p:cNvSpPr>
          <p:nvPr>
            <p:ph type="subTitle" idx="1"/>
          </p:nvPr>
        </p:nvSpPr>
        <p:spPr>
          <a:xfrm>
            <a:off x="390322" y="4120686"/>
            <a:ext cx="5946900" cy="18156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9pPr>
          </a:lstStyle>
          <a:p>
            <a:endParaRPr/>
          </a:p>
        </p:txBody>
      </p:sp>
      <p:sp>
        <p:nvSpPr>
          <p:cNvPr id="39" name="Google Shape;39;g39b4b2218b4_4_1194"/>
          <p:cNvSpPr txBox="1">
            <a:spLocks noGrp="1"/>
          </p:cNvSpPr>
          <p:nvPr>
            <p:ph type="body" idx="2"/>
          </p:nvPr>
        </p:nvSpPr>
        <p:spPr>
          <a:xfrm>
            <a:off x="7261751" y="1064433"/>
            <a:ext cx="5640900" cy="54321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marL="457200" lvl="0" indent="-39370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6195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marL="1371600" lvl="2" indent="-36195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marL="1828800" lvl="3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marL="2286000" lvl="4" indent="-36195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marL="2743200" lvl="5" indent="-36195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3200400" lvl="6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3657600" lvl="7" indent="-361950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4114800" lvl="8" indent="-361950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39b4b2218b4_4_1194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9b4b2218b4_4_1200"/>
          <p:cNvSpPr txBox="1">
            <a:spLocks noGrp="1"/>
          </p:cNvSpPr>
          <p:nvPr>
            <p:ph type="body" idx="1"/>
          </p:nvPr>
        </p:nvSpPr>
        <p:spPr>
          <a:xfrm>
            <a:off x="458242" y="6219196"/>
            <a:ext cx="8819100" cy="8895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39b4b2218b4_4_1200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9b4b2218b4_4_1203"/>
          <p:cNvSpPr txBox="1">
            <a:spLocks noGrp="1"/>
          </p:cNvSpPr>
          <p:nvPr>
            <p:ph type="title" hasCustomPrompt="1"/>
          </p:nvPr>
        </p:nvSpPr>
        <p:spPr>
          <a:xfrm>
            <a:off x="458242" y="1626069"/>
            <a:ext cx="12526500" cy="2886600"/>
          </a:xfrm>
          <a:prstGeom prst="rect">
            <a:avLst/>
          </a:prstGeom>
        </p:spPr>
        <p:txBody>
          <a:bodyPr spcFirstLastPara="1" wrap="square" lIns="134400" tIns="134400" rIns="134400" bIns="1344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2pPr>
            <a:lvl3pPr lvl="2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3pPr>
            <a:lvl4pPr lvl="3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4pPr>
            <a:lvl5pPr lvl="4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5pPr>
            <a:lvl6pPr lvl="5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6pPr>
            <a:lvl7pPr lvl="6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7pPr>
            <a:lvl8pPr lvl="7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8pPr>
            <a:lvl9pPr lvl="8" algn="ctr">
              <a:spcBef>
                <a:spcPts val="0"/>
              </a:spcBef>
              <a:spcAft>
                <a:spcPts val="0"/>
              </a:spcAft>
              <a:buSzPts val="17600"/>
              <a:buNone/>
              <a:defRPr sz="17600"/>
            </a:lvl9pPr>
          </a:lstStyle>
          <a:p>
            <a:r>
              <a:t>xx%</a:t>
            </a:r>
          </a:p>
        </p:txBody>
      </p:sp>
      <p:sp>
        <p:nvSpPr>
          <p:cNvPr id="46" name="Google Shape;46;g39b4b2218b4_4_1203"/>
          <p:cNvSpPr txBox="1">
            <a:spLocks noGrp="1"/>
          </p:cNvSpPr>
          <p:nvPr>
            <p:ph type="body" idx="1"/>
          </p:nvPr>
        </p:nvSpPr>
        <p:spPr>
          <a:xfrm>
            <a:off x="458242" y="4633958"/>
            <a:ext cx="12526500" cy="1912200"/>
          </a:xfrm>
          <a:prstGeom prst="rect">
            <a:avLst/>
          </a:prstGeom>
        </p:spPr>
        <p:txBody>
          <a:bodyPr spcFirstLastPara="1" wrap="square" lIns="134400" tIns="134400" rIns="134400" bIns="134400" anchor="t" anchorCtr="0">
            <a:normAutofit/>
          </a:bodyPr>
          <a:lstStyle>
            <a:lvl1pPr marL="457200" lvl="0" indent="-393700" algn="ctr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1pPr>
            <a:lvl2pPr marL="914400" lvl="1" indent="-361950" algn="ctr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marL="1371600" lvl="2" indent="-361950" algn="ctr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marL="1828800" lvl="3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marL="2286000" lvl="4" indent="-361950" algn="ctr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marL="2743200" lvl="5" indent="-361950" algn="ctr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3200400" lvl="6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3657600" lvl="7" indent="-361950" algn="ctr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4114800" lvl="8" indent="-361950" algn="ctr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39b4b2218b4_4_1203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9b4b2218b4_4_1164"/>
          <p:cNvSpPr txBox="1">
            <a:spLocks noGrp="1"/>
          </p:cNvSpPr>
          <p:nvPr>
            <p:ph type="title"/>
          </p:nvPr>
        </p:nvSpPr>
        <p:spPr>
          <a:xfrm>
            <a:off x="458242" y="654213"/>
            <a:ext cx="12526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400" tIns="134400" rIns="134400" bIns="1344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39b4b2218b4_4_1164"/>
          <p:cNvSpPr txBox="1">
            <a:spLocks noGrp="1"/>
          </p:cNvSpPr>
          <p:nvPr>
            <p:ph type="body" idx="1"/>
          </p:nvPr>
        </p:nvSpPr>
        <p:spPr>
          <a:xfrm>
            <a:off x="458242" y="1694207"/>
            <a:ext cx="12526500" cy="50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400" tIns="134400" rIns="134400" bIns="134400" anchor="t" anchorCtr="0">
            <a:normAutofit/>
          </a:bodyPr>
          <a:lstStyle>
            <a:lvl1pPr marL="457200" lvl="0" indent="-3937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●"/>
              <a:defRPr sz="2600">
                <a:solidFill>
                  <a:schemeClr val="dk2"/>
                </a:solidFill>
              </a:defRPr>
            </a:lvl1pPr>
            <a:lvl2pPr marL="914400" lvl="1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○"/>
              <a:defRPr sz="2100">
                <a:solidFill>
                  <a:schemeClr val="dk2"/>
                </a:solidFill>
              </a:defRPr>
            </a:lvl2pPr>
            <a:lvl3pPr marL="1371600" lvl="2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■"/>
              <a:defRPr sz="2100">
                <a:solidFill>
                  <a:schemeClr val="dk2"/>
                </a:solidFill>
              </a:defRPr>
            </a:lvl3pPr>
            <a:lvl4pPr marL="1828800" lvl="3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4pPr>
            <a:lvl5pPr marL="2286000" lvl="4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○"/>
              <a:defRPr sz="2100">
                <a:solidFill>
                  <a:schemeClr val="dk2"/>
                </a:solidFill>
              </a:defRPr>
            </a:lvl5pPr>
            <a:lvl6pPr marL="2743200" lvl="5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■"/>
              <a:defRPr sz="2100">
                <a:solidFill>
                  <a:schemeClr val="dk2"/>
                </a:solidFill>
              </a:defRPr>
            </a:lvl6pPr>
            <a:lvl7pPr marL="3200400" lvl="6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7pPr>
            <a:lvl8pPr marL="3657600" lvl="7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○"/>
              <a:defRPr sz="2100">
                <a:solidFill>
                  <a:schemeClr val="dk2"/>
                </a:solidFill>
              </a:defRPr>
            </a:lvl8pPr>
            <a:lvl9pPr marL="4114800" lvl="8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■"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39b4b2218b4_4_1164"/>
          <p:cNvSpPr txBox="1">
            <a:spLocks noGrp="1"/>
          </p:cNvSpPr>
          <p:nvPr>
            <p:ph type="sldNum" idx="12"/>
          </p:nvPr>
        </p:nvSpPr>
        <p:spPr>
          <a:xfrm>
            <a:off x="12455690" y="6855205"/>
            <a:ext cx="8067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4400" tIns="134400" rIns="134400" bIns="134400" anchor="ctr" anchorCtr="0">
            <a:normAutofit/>
          </a:bodyPr>
          <a:lstStyle>
            <a:lvl1pPr lvl="0" algn="r">
              <a:buNone/>
              <a:defRPr sz="1500">
                <a:solidFill>
                  <a:schemeClr val="dk2"/>
                </a:solidFill>
              </a:defRPr>
            </a:lvl1pPr>
            <a:lvl2pPr lvl="1" algn="r">
              <a:buNone/>
              <a:defRPr sz="1500">
                <a:solidFill>
                  <a:schemeClr val="dk2"/>
                </a:solidFill>
              </a:defRPr>
            </a:lvl2pPr>
            <a:lvl3pPr lvl="2" algn="r">
              <a:buNone/>
              <a:defRPr sz="1500">
                <a:solidFill>
                  <a:schemeClr val="dk2"/>
                </a:solidFill>
              </a:defRPr>
            </a:lvl3pPr>
            <a:lvl4pPr lvl="3" algn="r">
              <a:buNone/>
              <a:defRPr sz="1500">
                <a:solidFill>
                  <a:schemeClr val="dk2"/>
                </a:solidFill>
              </a:defRPr>
            </a:lvl4pPr>
            <a:lvl5pPr lvl="4" algn="r">
              <a:buNone/>
              <a:defRPr sz="1500">
                <a:solidFill>
                  <a:schemeClr val="dk2"/>
                </a:solidFill>
              </a:defRPr>
            </a:lvl5pPr>
            <a:lvl6pPr lvl="5" algn="r">
              <a:buNone/>
              <a:defRPr sz="1500">
                <a:solidFill>
                  <a:schemeClr val="dk2"/>
                </a:solidFill>
              </a:defRPr>
            </a:lvl6pPr>
            <a:lvl7pPr lvl="6" algn="r">
              <a:buNone/>
              <a:defRPr sz="1500">
                <a:solidFill>
                  <a:schemeClr val="dk2"/>
                </a:solidFill>
              </a:defRPr>
            </a:lvl7pPr>
            <a:lvl8pPr lvl="7" algn="r">
              <a:buNone/>
              <a:defRPr sz="1500">
                <a:solidFill>
                  <a:schemeClr val="dk2"/>
                </a:solidFill>
              </a:defRPr>
            </a:lvl8pPr>
            <a:lvl9pPr lvl="8" algn="r">
              <a:buNone/>
              <a:defRPr sz="15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ulien.terraube@ofb.gouv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104.png"/><Relationship Id="rId4" Type="http://schemas.openxmlformats.org/officeDocument/2006/relationships/image" Target="../media/image91.pn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julien.terraube@ofb.gouv.fr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456534" y="2493429"/>
            <a:ext cx="11767200" cy="44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dirty="0"/>
              <a:t>“Gestion adaptative de la biodiversité: définition, objectifs et applications”</a:t>
            </a:r>
            <a:br>
              <a:rPr lang="fr-FR" sz="3600" dirty="0"/>
            </a:br>
            <a:br>
              <a:rPr lang="fr-FR" sz="3600" dirty="0"/>
            </a:br>
            <a:br>
              <a:rPr lang="fr-FR" sz="3600" dirty="0"/>
            </a:br>
            <a:r>
              <a:rPr lang="fr-FR" sz="2000" dirty="0"/>
              <a:t>Julien Terraube</a:t>
            </a:r>
            <a:r>
              <a:rPr lang="fr-FR" sz="2000" b="0" dirty="0"/>
              <a:t>, Chargé de </a:t>
            </a:r>
            <a:r>
              <a:rPr lang="fr-FR" sz="2000" b="0"/>
              <a:t>recherche ‘Gestion adaptative’ </a:t>
            </a:r>
            <a:r>
              <a:rPr lang="fr-FR" sz="2000" b="0" u="sng" dirty="0">
                <a:solidFill>
                  <a:schemeClr val="hlink"/>
                </a:solidFill>
                <a:hlinkClick r:id="rId3"/>
              </a:rPr>
              <a:t>julien.terraube@ofb.gouv.fr</a:t>
            </a:r>
            <a:r>
              <a:rPr lang="fr-FR" sz="2000" b="0" dirty="0"/>
              <a:t> </a:t>
            </a:r>
            <a:br>
              <a:rPr lang="fr-FR" sz="2000" b="0" dirty="0"/>
            </a:br>
            <a:br>
              <a:rPr lang="fr-FR" sz="2000" b="0" dirty="0"/>
            </a:br>
            <a:r>
              <a:rPr lang="fr-FR" sz="2000" b="0" dirty="0"/>
              <a:t>Service Conservation et Gestion Durable des Espèces Exploitées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</a:rPr>
              <a:t>Office Français de la Biodiversité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38dd860e93c_1_0"/>
          <p:cNvSpPr txBox="1">
            <a:spLocks noGrp="1"/>
          </p:cNvSpPr>
          <p:nvPr>
            <p:ph type="ctrTitle"/>
          </p:nvPr>
        </p:nvSpPr>
        <p:spPr>
          <a:xfrm>
            <a:off x="810000" y="1339585"/>
            <a:ext cx="8946900" cy="53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/>
              <a:t>Qu’est ce que la gestion adaptative? </a:t>
            </a:r>
            <a:br>
              <a:rPr lang="fr-FR"/>
            </a:br>
            <a:endParaRPr b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g38dd860e93c_1_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83121" y="1260351"/>
            <a:ext cx="1790100" cy="261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1" name="Google Shape;671;g38dd860e93c_1_4"/>
          <p:cNvSpPr txBox="1"/>
          <p:nvPr/>
        </p:nvSpPr>
        <p:spPr>
          <a:xfrm>
            <a:off x="1478131" y="243920"/>
            <a:ext cx="10837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L’exploitation des ressources naturelles est source de conflits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2" name="Google Shape;672;g38dd860e93c_1_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1640" y="3348583"/>
            <a:ext cx="2575315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8dd860e93c_1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29587" y="4902321"/>
            <a:ext cx="5507112" cy="177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38dd860e93c_1_4"/>
          <p:cNvPicPr preferRelativeResize="0"/>
          <p:nvPr/>
        </p:nvPicPr>
        <p:blipFill rotWithShape="1">
          <a:blip r:embed="rId6">
            <a:alphaModFix/>
          </a:blip>
          <a:srcRect r="-30" b="8290"/>
          <a:stretch/>
        </p:blipFill>
        <p:spPr>
          <a:xfrm>
            <a:off x="3265091" y="1026097"/>
            <a:ext cx="5915379" cy="23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g38dd860e93c_1_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50986" y="1928383"/>
            <a:ext cx="4741778" cy="284039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6" name="Google Shape;676;g38dd860e93c_1_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369" y="3996655"/>
            <a:ext cx="1659524" cy="274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"/>
          <p:cNvSpPr txBox="1">
            <a:spLocks noGrp="1"/>
          </p:cNvSpPr>
          <p:nvPr>
            <p:ph type="body" idx="1"/>
          </p:nvPr>
        </p:nvSpPr>
        <p:spPr>
          <a:xfrm>
            <a:off x="1687148" y="1426911"/>
            <a:ext cx="10068654" cy="87897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385984" indent="-378047">
              <a:spcBef>
                <a:spcPts val="0"/>
              </a:spcBef>
              <a:buSzPts val="2400"/>
              <a:buFont typeface="Wingdings" panose="05000000000000000000" pitchFamily="2" charset="2"/>
              <a:buChar char="Ø"/>
            </a:pPr>
            <a:endParaRPr lang="fr-FR" sz="2205" dirty="0"/>
          </a:p>
          <a:p>
            <a:pPr marL="7937" indent="0">
              <a:spcBef>
                <a:spcPts val="0"/>
              </a:spcBef>
              <a:buSzPts val="2400"/>
              <a:buNone/>
            </a:pPr>
            <a:r>
              <a:rPr lang="fr-FR" sz="2205" dirty="0"/>
              <a:t>  Ces </a:t>
            </a:r>
            <a:r>
              <a:rPr lang="fr-FR" sz="2205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conflits </a:t>
            </a:r>
            <a:r>
              <a:rPr lang="fr-FR" sz="2205" dirty="0"/>
              <a:t>naissent de situations complexes au sein des socio-écosystèmes: </a:t>
            </a:r>
            <a:endParaRPr sz="2400" u="sng" dirty="0"/>
          </a:p>
          <a:p>
            <a:pPr marL="266662" indent="-106348">
              <a:spcBef>
                <a:spcPts val="480"/>
              </a:spcBef>
              <a:buSzPts val="2400"/>
              <a:buNone/>
            </a:pPr>
            <a:endParaRPr sz="2400" u="sng" dirty="0"/>
          </a:p>
          <a:p>
            <a:pPr marL="266662" indent="-106348">
              <a:spcBef>
                <a:spcPts val="480"/>
              </a:spcBef>
              <a:buSzPts val="2400"/>
              <a:buNone/>
            </a:pPr>
            <a:endParaRPr sz="2400" u="sng" dirty="0"/>
          </a:p>
        </p:txBody>
      </p:sp>
      <p:sp>
        <p:nvSpPr>
          <p:cNvPr id="683" name="Google Shape;683;p5"/>
          <p:cNvSpPr/>
          <p:nvPr/>
        </p:nvSpPr>
        <p:spPr>
          <a:xfrm>
            <a:off x="1115144" y="3172904"/>
            <a:ext cx="4426888" cy="304086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005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0" tIns="45697" rIns="91420" bIns="45697" anchor="ctr" anchorCtr="0">
            <a:noAutofit/>
          </a:bodyPr>
          <a:lstStyle/>
          <a:p>
            <a:pPr algn="ctr">
              <a:buClr>
                <a:srgbClr val="000000"/>
              </a:buClr>
              <a:buSzPts val="2400"/>
            </a:pPr>
            <a:endParaRPr lang="fr-FR" sz="2400" b="1" dirty="0">
              <a:solidFill>
                <a:schemeClr val="lt1"/>
              </a:solidFill>
            </a:endParaRPr>
          </a:p>
          <a:p>
            <a:pPr algn="ctr">
              <a:buClr>
                <a:srgbClr val="000000"/>
              </a:buClr>
              <a:buSzPts val="2400"/>
            </a:pPr>
            <a:r>
              <a:rPr lang="fr-FR" sz="2400" b="1" dirty="0">
                <a:solidFill>
                  <a:schemeClr val="lt1"/>
                </a:solidFill>
              </a:rPr>
              <a:t>Contexte de forte incertitude</a:t>
            </a:r>
          </a:p>
          <a:p>
            <a:pPr algn="ctr">
              <a:buClr>
                <a:srgbClr val="000000"/>
              </a:buClr>
              <a:buSzPts val="2400"/>
            </a:pPr>
            <a:endParaRPr lang="fr-FR" sz="2400" b="1" dirty="0">
              <a:solidFill>
                <a:schemeClr val="lt1"/>
              </a:solidFill>
            </a:endParaRPr>
          </a:p>
          <a:p>
            <a:pPr algn="ctr">
              <a:buClr>
                <a:srgbClr val="000000"/>
              </a:buClr>
              <a:buSzPts val="2400"/>
            </a:pPr>
            <a:endParaRPr lang="fr-FR" sz="2400" b="1" dirty="0">
              <a:solidFill>
                <a:schemeClr val="lt1"/>
              </a:solidFill>
            </a:endParaRPr>
          </a:p>
          <a:p>
            <a:pPr algn="ctr">
              <a:buClr>
                <a:srgbClr val="000000"/>
              </a:buClr>
              <a:buSzPts val="2400"/>
            </a:pPr>
            <a:endParaRPr lang="fr-FR" sz="2400" b="1" dirty="0">
              <a:solidFill>
                <a:schemeClr val="lt1"/>
              </a:solidFill>
            </a:endParaRPr>
          </a:p>
          <a:p>
            <a:pPr algn="ctr">
              <a:buClr>
                <a:srgbClr val="000000"/>
              </a:buClr>
              <a:buSzPts val="2400"/>
            </a:pPr>
            <a:endParaRPr b="1" dirty="0"/>
          </a:p>
          <a:p>
            <a:pPr algn="ctr">
              <a:buClr>
                <a:srgbClr val="000000"/>
              </a:buClr>
              <a:buSzPts val="2000"/>
            </a:pPr>
            <a:endParaRPr lang="fr-FR" sz="2000" dirty="0">
              <a:solidFill>
                <a:schemeClr val="lt1"/>
              </a:solidFill>
            </a:endParaRPr>
          </a:p>
          <a:p>
            <a:pPr algn="ctr">
              <a:buClr>
                <a:srgbClr val="000000"/>
              </a:buClr>
              <a:buSzPts val="2000"/>
            </a:pP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684" name="Google Shape;684;p5"/>
          <p:cNvSpPr/>
          <p:nvPr/>
        </p:nvSpPr>
        <p:spPr>
          <a:xfrm>
            <a:off x="7974600" y="2913592"/>
            <a:ext cx="4432144" cy="3220759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005B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0" tIns="45697" rIns="91420" bIns="45697" anchor="ctr" anchorCtr="0">
            <a:noAutofit/>
          </a:bodyPr>
          <a:lstStyle/>
          <a:p>
            <a:pPr algn="ctr">
              <a:buClr>
                <a:srgbClr val="000000"/>
              </a:buClr>
              <a:buSzPts val="2000"/>
            </a:pPr>
            <a:endParaRPr sz="2000" b="1" dirty="0">
              <a:solidFill>
                <a:schemeClr val="lt1"/>
              </a:solidFill>
            </a:endParaRPr>
          </a:p>
          <a:p>
            <a:pPr algn="ctr">
              <a:buClr>
                <a:srgbClr val="000000"/>
              </a:buClr>
              <a:buSzPts val="2400"/>
            </a:pPr>
            <a:r>
              <a:rPr lang="fr-FR" sz="2400" b="1" dirty="0">
                <a:solidFill>
                  <a:schemeClr val="lt1"/>
                </a:solidFill>
              </a:rPr>
              <a:t>Manque de dialogue entre acteurs</a:t>
            </a:r>
            <a:endParaRPr dirty="0"/>
          </a:p>
          <a:p>
            <a:pPr algn="ctr">
              <a:buClr>
                <a:srgbClr val="000000"/>
              </a:buClr>
              <a:buSzPts val="2000"/>
            </a:pPr>
            <a:endParaRPr sz="2000" dirty="0">
              <a:solidFill>
                <a:schemeClr val="lt1"/>
              </a:solidFill>
            </a:endParaRPr>
          </a:p>
          <a:p>
            <a:pPr marL="285750" indent="-285750" algn="ctr">
              <a:buClr>
                <a:srgbClr val="000000"/>
              </a:buClr>
              <a:buSzPts val="2000"/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chemeClr val="lt1"/>
                </a:solidFill>
              </a:rPr>
              <a:t>Controverse;</a:t>
            </a:r>
          </a:p>
          <a:p>
            <a:pPr marL="285750" indent="-285750" algn="ctr">
              <a:buClr>
                <a:srgbClr val="000000"/>
              </a:buClr>
              <a:buSzPts val="2000"/>
              <a:buFont typeface="Wingdings" panose="05000000000000000000" pitchFamily="2" charset="2"/>
              <a:buChar char="v"/>
            </a:pPr>
            <a:endParaRPr sz="1800" dirty="0"/>
          </a:p>
          <a:p>
            <a:pPr marL="285750" indent="-285750" algn="ctr">
              <a:buClr>
                <a:srgbClr val="000000"/>
              </a:buClr>
              <a:buSzPts val="2000"/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chemeClr val="lt1"/>
                </a:solidFill>
              </a:rPr>
              <a:t>Non inclusion de certains acteurs dans les processus de décision</a:t>
            </a:r>
            <a:endParaRPr sz="1800" dirty="0"/>
          </a:p>
          <a:p>
            <a:pPr algn="ctr">
              <a:buClr>
                <a:srgbClr val="000000"/>
              </a:buClr>
              <a:buSzPts val="2000"/>
            </a:pP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3" name="Flèche : double flèche horizontale 2">
            <a:extLst>
              <a:ext uri="{FF2B5EF4-FFF2-40B4-BE49-F238E27FC236}">
                <a16:creationId xmlns:a16="http://schemas.microsoft.com/office/drawing/2014/main" id="{CB2B12D2-D60C-4118-BDDC-CD05E3E8282E}"/>
              </a:ext>
            </a:extLst>
          </p:cNvPr>
          <p:cNvSpPr/>
          <p:nvPr/>
        </p:nvSpPr>
        <p:spPr>
          <a:xfrm>
            <a:off x="5584452" y="4190743"/>
            <a:ext cx="2274045" cy="534329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544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98FAB9D-CE27-44DA-906F-29DC705C7741}"/>
              </a:ext>
            </a:extLst>
          </p:cNvPr>
          <p:cNvCxnSpPr>
            <a:cxnSpLocks/>
          </p:cNvCxnSpPr>
          <p:nvPr/>
        </p:nvCxnSpPr>
        <p:spPr>
          <a:xfrm>
            <a:off x="6719174" y="2473036"/>
            <a:ext cx="0" cy="1717707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4C6B0704-70C5-4B8A-BB14-F02CD1711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032" y="5014622"/>
            <a:ext cx="2543175" cy="180022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DD0C9E0-BABF-417E-B1B5-B72D93712ABC}"/>
              </a:ext>
            </a:extLst>
          </p:cNvPr>
          <p:cNvSpPr txBox="1"/>
          <p:nvPr/>
        </p:nvSpPr>
        <p:spPr>
          <a:xfrm>
            <a:off x="1376257" y="4367767"/>
            <a:ext cx="4165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chemeClr val="bg1"/>
                </a:solidFill>
              </a:rPr>
              <a:t>Quel impact des activités humaines sur la biodiversité?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fr-FR" sz="18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fr-FR" sz="1800" dirty="0">
                <a:solidFill>
                  <a:schemeClr val="bg1"/>
                </a:solidFill>
              </a:rPr>
              <a:t>Fonctionnement écologique du système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6"/>
          <p:cNvPicPr preferRelativeResize="0"/>
          <p:nvPr/>
        </p:nvPicPr>
        <p:blipFill rotWithShape="1">
          <a:blip r:embed="rId3">
            <a:alphaModFix/>
          </a:blip>
          <a:srcRect l="35001" t="17640" r="35001" b="10002"/>
          <a:stretch/>
        </p:blipFill>
        <p:spPr>
          <a:xfrm rot="400369">
            <a:off x="4237126" y="2938851"/>
            <a:ext cx="2385246" cy="32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90" name="Google Shape;690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927178" y="108223"/>
            <a:ext cx="6006156" cy="71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6"/>
          <p:cNvSpPr txBox="1"/>
          <p:nvPr/>
        </p:nvSpPr>
        <p:spPr>
          <a:xfrm>
            <a:off x="2587995" y="685966"/>
            <a:ext cx="4214325" cy="1323439"/>
          </a:xfrm>
          <a:prstGeom prst="rect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gestion adaptative est un </a:t>
            </a: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processus itératif de décision et d’acquisition des connaissances 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situation </a:t>
            </a: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d’incertitude.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576" y="4312097"/>
            <a:ext cx="5311085" cy="256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769382">
            <a:off x="386904" y="2453929"/>
            <a:ext cx="2011959" cy="30313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7"/>
          <p:cNvSpPr txBox="1">
            <a:spLocks noGrp="1"/>
          </p:cNvSpPr>
          <p:nvPr>
            <p:ph type="title"/>
          </p:nvPr>
        </p:nvSpPr>
        <p:spPr>
          <a:xfrm>
            <a:off x="463450" y="168826"/>
            <a:ext cx="5168424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FR" sz="3200" dirty="0"/>
              <a:t>La gestion adaptative</a:t>
            </a:r>
            <a:endParaRPr sz="3600" dirty="0"/>
          </a:p>
        </p:txBody>
      </p:sp>
      <p:sp>
        <p:nvSpPr>
          <p:cNvPr id="699" name="Google Shape;699;p7"/>
          <p:cNvSpPr txBox="1"/>
          <p:nvPr/>
        </p:nvSpPr>
        <p:spPr>
          <a:xfrm>
            <a:off x="352522" y="1178942"/>
            <a:ext cx="6970072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v"/>
            </a:pPr>
            <a:r>
              <a:rPr lang="fr-FR" sz="20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Ce n’est pas</a:t>
            </a:r>
            <a:r>
              <a:rPr lang="fr-FR" sz="20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 </a:t>
            </a:r>
            <a:r>
              <a:rPr lang="fr-FR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Juste une gestion « flexible » avec des quotas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Juste un outil de gestion cynégétique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Limité à la gestion des populations</a:t>
            </a:r>
          </a:p>
          <a:p>
            <a:pPr lvl="5">
              <a:lnSpc>
                <a:spcPct val="150000"/>
              </a:lnSpc>
              <a:buSzPts val="2000"/>
            </a:pPr>
            <a:r>
              <a:rPr lang="fr-FR" sz="2000" dirty="0"/>
              <a:t>             -Une méthode d’essai-erreur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1" name="Google Shape;701;p7"/>
          <p:cNvGrpSpPr/>
          <p:nvPr/>
        </p:nvGrpSpPr>
        <p:grpSpPr>
          <a:xfrm>
            <a:off x="245240" y="3866283"/>
            <a:ext cx="12907798" cy="3538996"/>
            <a:chOff x="182468" y="3191256"/>
            <a:chExt cx="11362930" cy="3538996"/>
          </a:xfrm>
        </p:grpSpPr>
        <p:sp>
          <p:nvSpPr>
            <p:cNvPr id="702" name="Google Shape;702;p7"/>
            <p:cNvSpPr txBox="1"/>
            <p:nvPr/>
          </p:nvSpPr>
          <p:spPr>
            <a:xfrm>
              <a:off x="182468" y="3699320"/>
              <a:ext cx="6907279" cy="2862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Wingdings" panose="05000000000000000000" pitchFamily="2" charset="2"/>
                <a:buChar char="v"/>
              </a:pPr>
              <a:r>
                <a:rPr lang="fr-FR" sz="2000" b="1" i="0" u="none" strike="noStrike" cap="none" dirty="0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C’est </a:t>
              </a:r>
              <a:r>
                <a:rPr lang="fr-FR" sz="2000" b="0" i="0" u="sng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une manière de gérer face à l’incertitude 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- via un processus de </a:t>
              </a:r>
              <a:r>
                <a:rPr lang="fr-FR" sz="2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concertation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- en s’appuyant sur les meilleures </a:t>
              </a:r>
              <a:r>
                <a:rPr lang="fr-FR" sz="2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connaissances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- en </a:t>
              </a:r>
              <a:r>
                <a:rPr lang="fr-FR" sz="2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améliorant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en continu ces connaissances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(modèles alternatifs comparés aux données de terrain)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	- applicable à la gestion des </a:t>
              </a:r>
              <a:r>
                <a:rPr lang="fr-FR" sz="2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habitats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des </a:t>
              </a:r>
              <a:r>
                <a:rPr lang="fr-FR" sz="2000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conflits</a:t>
              </a:r>
              <a:r>
                <a:rPr lang="fr-FR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fr-FR" sz="2000" b="0" i="0" u="none" strike="noStrike" cap="none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etc</a:t>
              </a:r>
              <a:endParaRPr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04" name="Google Shape;70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69849" y="3191256"/>
              <a:ext cx="4775549" cy="35389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5" name="Google Shape;70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0325" y="768422"/>
            <a:ext cx="5294526" cy="287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"/>
          <p:cNvSpPr txBox="1">
            <a:spLocks noGrp="1"/>
          </p:cNvSpPr>
          <p:nvPr>
            <p:ph type="ctrTitle"/>
          </p:nvPr>
        </p:nvSpPr>
        <p:spPr>
          <a:xfrm>
            <a:off x="810000" y="1339585"/>
            <a:ext cx="8947024" cy="53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/>
              <a:t>Exemples internationaux de gestion adaptative</a:t>
            </a:r>
            <a:br>
              <a:rPr lang="fr-FR"/>
            </a:br>
            <a:endParaRPr b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9"/>
          <p:cNvSpPr txBox="1"/>
          <p:nvPr/>
        </p:nvSpPr>
        <p:spPr>
          <a:xfrm>
            <a:off x="240700" y="922425"/>
            <a:ext cx="7128900" cy="18773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Arial"/>
              <a:buNone/>
            </a:pPr>
            <a:r>
              <a:rPr lang="fr-FR" sz="2205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Mise en œuvre en 1995 en Amérique du Nord pour la gestion des populations de canard colvert: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2"/>
              <a:buFont typeface="Arial"/>
              <a:buNone/>
            </a:pPr>
            <a:endParaRPr sz="882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Arial"/>
              <a:buNone/>
            </a:pPr>
            <a:r>
              <a:rPr lang="fr-FR" sz="2205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populations et tableaux très bien suivis;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grande amélioration des connaissances;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9"/>
          <p:cNvSpPr txBox="1"/>
          <p:nvPr/>
        </p:nvSpPr>
        <p:spPr>
          <a:xfrm>
            <a:off x="240691" y="114533"/>
            <a:ext cx="10092186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gestion adaptative, ça existe déjà!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Google Shape;71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803" y="3398284"/>
            <a:ext cx="6298471" cy="349809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718" name="Google Shape;718;p9"/>
          <p:cNvPicPr preferRelativeResize="0"/>
          <p:nvPr/>
        </p:nvPicPr>
        <p:blipFill rotWithShape="1">
          <a:blip r:embed="rId4">
            <a:alphaModFix/>
          </a:blip>
          <a:srcRect l="3619" t="7989" r="5325" b="5672"/>
          <a:stretch/>
        </p:blipFill>
        <p:spPr>
          <a:xfrm>
            <a:off x="6570863" y="2868996"/>
            <a:ext cx="6684284" cy="4556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3953" y="961091"/>
            <a:ext cx="2233251" cy="1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Google Shape;72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09507" y="541338"/>
            <a:ext cx="5934075" cy="59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10"/>
          <p:cNvSpPr txBox="1"/>
          <p:nvPr/>
        </p:nvSpPr>
        <p:spPr>
          <a:xfrm>
            <a:off x="348500" y="3021971"/>
            <a:ext cx="6372975" cy="199967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Arial"/>
              <a:buNone/>
            </a:pPr>
            <a:r>
              <a:rPr lang="fr-FR" sz="2205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Mise en œuvre en 1995 en Amérique du Nord</a:t>
            </a:r>
            <a:r>
              <a:rPr lang="fr-FR" sz="2205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2"/>
              <a:buFont typeface="Arial"/>
              <a:buNone/>
            </a:pPr>
            <a:endParaRPr sz="882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Arial"/>
              <a:buNone/>
            </a:pPr>
            <a:r>
              <a:rPr lang="fr-FR" sz="2205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populations et tableaux très bien suivis;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grande amélioration des connaissances;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</a:t>
            </a: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évolution des règles de gestion;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10"/>
          <p:cNvSpPr txBox="1"/>
          <p:nvPr/>
        </p:nvSpPr>
        <p:spPr>
          <a:xfrm>
            <a:off x="240691" y="114533"/>
            <a:ext cx="10092186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gestion adaptative, ça existe déjà!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10"/>
          <p:cNvSpPr txBox="1"/>
          <p:nvPr/>
        </p:nvSpPr>
        <p:spPr>
          <a:xfrm>
            <a:off x="7822377" y="6586375"/>
            <a:ext cx="532859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Matrices de décision pour déterminer la réglementation cynégétique annuelle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8" name="Google Shape;72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172" y="1042478"/>
            <a:ext cx="2231329" cy="179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1"/>
          <p:cNvSpPr txBox="1"/>
          <p:nvPr/>
        </p:nvSpPr>
        <p:spPr>
          <a:xfrm>
            <a:off x="1622940" y="926198"/>
            <a:ext cx="8611501" cy="178506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Arial"/>
              <a:buNone/>
            </a:pP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très bons résultats</a:t>
            </a:r>
            <a:r>
              <a:rPr lang="fr-F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SzPts val="2205"/>
            </a:pPr>
            <a:r>
              <a:rPr lang="fr-FR" sz="2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arrêt de </a:t>
            </a:r>
            <a:r>
              <a:rPr lang="fr-FR" sz="2000" dirty="0"/>
              <a:t>la chute des effectifs de chasseurs de gibier d’eau; 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</a:t>
            </a:r>
            <a:r>
              <a:rPr lang="fr-FR" sz="2000" dirty="0"/>
              <a:t>diminution des conflits entre parties prenantes;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des </a:t>
            </a: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populations de canards florissantes;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1"/>
          <p:cNvSpPr txBox="1"/>
          <p:nvPr/>
        </p:nvSpPr>
        <p:spPr>
          <a:xfrm>
            <a:off x="240691" y="114533"/>
            <a:ext cx="10092186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gestion adaptative, ça marche!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Google Shape;735;p11"/>
          <p:cNvPicPr preferRelativeResize="0"/>
          <p:nvPr/>
        </p:nvPicPr>
        <p:blipFill rotWithShape="1">
          <a:blip r:embed="rId3">
            <a:alphaModFix/>
          </a:blip>
          <a:srcRect l="34865" t="41879" r="34499" b="36986"/>
          <a:stretch/>
        </p:blipFill>
        <p:spPr>
          <a:xfrm>
            <a:off x="188815" y="2955528"/>
            <a:ext cx="6889725" cy="267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11"/>
          <p:cNvPicPr preferRelativeResize="0"/>
          <p:nvPr/>
        </p:nvPicPr>
        <p:blipFill rotWithShape="1">
          <a:blip r:embed="rId3">
            <a:alphaModFix/>
          </a:blip>
          <a:srcRect l="35000" t="65280" r="35564" b="14000"/>
          <a:stretch/>
        </p:blipFill>
        <p:spPr>
          <a:xfrm>
            <a:off x="6659364" y="3007702"/>
            <a:ext cx="6620305" cy="2621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91007" y="5566570"/>
            <a:ext cx="2524500" cy="18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57" y="5566570"/>
            <a:ext cx="2746480" cy="189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0095" y="5552425"/>
            <a:ext cx="2499491" cy="187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36732" y="5546866"/>
            <a:ext cx="2508761" cy="1880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2"/>
          <p:cNvSpPr txBox="1"/>
          <p:nvPr/>
        </p:nvSpPr>
        <p:spPr>
          <a:xfrm>
            <a:off x="571218" y="992528"/>
            <a:ext cx="8275298" cy="235705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Arial"/>
              <a:buNone/>
            </a:pPr>
            <a:r>
              <a:rPr lang="fr-FR" sz="2205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Mise en œuvre en 2012 en Europe pour les oies</a:t>
            </a:r>
            <a:r>
              <a:rPr lang="fr-FR" sz="2205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2"/>
              <a:buFont typeface="Arial"/>
              <a:buNone/>
            </a:pPr>
            <a:endParaRPr sz="882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sous les auspices de l’AEWA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une manière de gérer les problèmes causés par l’oie à bec court mais approche étendue à d’autres espèces/contextes.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la chasse retenue comme principal moyen d’action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2"/>
          <p:cNvSpPr txBox="1"/>
          <p:nvPr/>
        </p:nvSpPr>
        <p:spPr>
          <a:xfrm>
            <a:off x="240691" y="114533"/>
            <a:ext cx="10092186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gestion adaptative, ça existe déjà!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7" name="Google Shape;747;p12" descr="Pink-footedGoose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6939" y="3947056"/>
            <a:ext cx="4057709" cy="27072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8" name="Google Shape;748;p12" descr="ISMP%20front%20cov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18193">
            <a:off x="9140584" y="225448"/>
            <a:ext cx="2050679" cy="29016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49" name="Google Shape;7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13561" y="1762680"/>
            <a:ext cx="3962743" cy="201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40094" y="3540571"/>
            <a:ext cx="5489080" cy="36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9b4b2218b4_0_0"/>
          <p:cNvSpPr txBox="1">
            <a:spLocks noGrp="1"/>
          </p:cNvSpPr>
          <p:nvPr>
            <p:ph type="ctrTitle"/>
          </p:nvPr>
        </p:nvSpPr>
        <p:spPr>
          <a:xfrm>
            <a:off x="810000" y="1339585"/>
            <a:ext cx="8946900" cy="53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sz="4000"/>
              <a:t>Julien Terraube</a:t>
            </a:r>
            <a:br>
              <a:rPr lang="fr-FR"/>
            </a:br>
            <a:endParaRPr b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Google Shape;75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9107" y="1291714"/>
            <a:ext cx="5783731" cy="172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6" name="Google Shape;756;p13"/>
          <p:cNvSpPr txBox="1"/>
          <p:nvPr/>
        </p:nvSpPr>
        <p:spPr>
          <a:xfrm>
            <a:off x="1680915" y="139457"/>
            <a:ext cx="10081120" cy="1042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gestion adaptative, ça existe déjà aussi hors du contexte prélèvements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7" name="Google Shape;75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39" y="3125906"/>
            <a:ext cx="6835500" cy="39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93483" y="3222813"/>
            <a:ext cx="665280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439" y="3345490"/>
            <a:ext cx="3775678" cy="19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32239" y="3348583"/>
            <a:ext cx="4045519" cy="20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5301" y="2662312"/>
            <a:ext cx="5388624" cy="34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0626" y="5149912"/>
            <a:ext cx="932400" cy="9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14"/>
          <p:cNvSpPr txBox="1"/>
          <p:nvPr/>
        </p:nvSpPr>
        <p:spPr>
          <a:xfrm>
            <a:off x="1010349" y="288510"/>
            <a:ext cx="4126950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Et sinon en France?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14"/>
          <p:cNvSpPr txBox="1"/>
          <p:nvPr/>
        </p:nvSpPr>
        <p:spPr>
          <a:xfrm>
            <a:off x="163501" y="1640482"/>
            <a:ext cx="7711800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Introduite dans le droit français en 2019.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Mise en place d’un Comité d’Experts de la Gestion Adaptative (CEGA) la même année.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Dossiers chauds – espèces en mauvais état de conservation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-&gt; Urgence à conserver, moratoires, mécontentement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✔"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Rôle des parties prenantes mal </a:t>
            </a:r>
            <a:r>
              <a:rPr lang="fr-FR" sz="2000" b="1" dirty="0">
                <a:solidFill>
                  <a:schemeClr val="dk1"/>
                </a:solidFill>
              </a:rPr>
              <a:t>défini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Beaucoup de jeux d’acteurs, frictions, démissions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14"/>
          <p:cNvSpPr txBox="1"/>
          <p:nvPr/>
        </p:nvSpPr>
        <p:spPr>
          <a:xfrm>
            <a:off x="3098618" y="6811088"/>
            <a:ext cx="8698215" cy="46166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Cessation d’activités en 2021 dans un contexte conflictuel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0" name="Google Shape;770;p14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40626" y="141809"/>
            <a:ext cx="4311763" cy="242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6"/>
          <p:cNvSpPr txBox="1"/>
          <p:nvPr/>
        </p:nvSpPr>
        <p:spPr>
          <a:xfrm>
            <a:off x="951747" y="869138"/>
            <a:ext cx="928897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 dirty="0">
                <a:solidFill>
                  <a:srgbClr val="71A100"/>
                </a:solidFill>
                <a:latin typeface="Arial"/>
                <a:ea typeface="Arial"/>
                <a:cs typeface="Arial"/>
                <a:sym typeface="Arial"/>
              </a:rPr>
              <a:t>OFB mandaté par la DEB pour organiser un colloque en 2022</a:t>
            </a:r>
            <a:r>
              <a:rPr lang="fr-FR" sz="2000" b="1" i="0" u="none" strike="noStrike" cap="none" dirty="0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0" i="0" u="none" strike="noStrike" cap="none" dirty="0">
              <a:solidFill>
                <a:srgbClr val="92D0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fr-FR" sz="2000" b="0" i="1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Interventions par scientifiques internationaux reconnus.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Ce qu’est et n’est pas la GA, ce qu’elle implique et permet.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Moment d’échange pour réfléchir ensemble à un nouveau processus.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- Apaiser le débat, repartir sur un bon pied.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Google Shape;79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43872">
            <a:off x="10245802" y="546610"/>
            <a:ext cx="2255689" cy="31995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99" name="Google Shape;79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0915" y="3636615"/>
            <a:ext cx="7830638" cy="3236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5"/>
          <p:cNvSpPr txBox="1">
            <a:spLocks noGrp="1"/>
          </p:cNvSpPr>
          <p:nvPr>
            <p:ph type="ctrTitle"/>
          </p:nvPr>
        </p:nvSpPr>
        <p:spPr>
          <a:xfrm>
            <a:off x="810000" y="1339585"/>
            <a:ext cx="8947024" cy="53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dirty="0"/>
              <a:t>A votre avis, quelles sont les limites de cette méthode ?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dirty="0"/>
              <a:t>Et les éventuels freins que nous pourrions rencontrer en France?</a:t>
            </a:r>
            <a:endParaRPr b="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38dd860e93c_1_26"/>
          <p:cNvSpPr txBox="1"/>
          <p:nvPr/>
        </p:nvSpPr>
        <p:spPr>
          <a:xfrm>
            <a:off x="1010349" y="288510"/>
            <a:ext cx="4127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Les limites/freins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38dd860e93c_1_26"/>
          <p:cNvSpPr txBox="1"/>
          <p:nvPr/>
        </p:nvSpPr>
        <p:spPr>
          <a:xfrm>
            <a:off x="376152" y="1279428"/>
            <a:ext cx="7711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160" y="1039675"/>
            <a:ext cx="2730456" cy="219098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7"/>
          <p:cNvSpPr txBox="1"/>
          <p:nvPr/>
        </p:nvSpPr>
        <p:spPr>
          <a:xfrm>
            <a:off x="2547944" y="1242579"/>
            <a:ext cx="9910755" cy="131647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5"/>
              <a:buFont typeface="Noto Sans Symbols"/>
              <a:buChar char="✔"/>
            </a:pPr>
            <a:r>
              <a:rPr lang="fr-FR" sz="1985" dirty="0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fr-FR" sz="198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anque de ressources (financières, humaines..)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5"/>
              <a:buFont typeface="Noto Sans Symbols"/>
              <a:buChar char="✔"/>
            </a:pPr>
            <a:r>
              <a:rPr lang="fr-FR" sz="1985" b="1" dirty="0"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fr-FR" sz="1985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mplication insuffisante des parties prenantes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5039" indent="-315039">
              <a:buSzPts val="1985"/>
              <a:buFont typeface="Noto Sans Symbols"/>
              <a:buChar char="✔"/>
            </a:pPr>
            <a:r>
              <a:rPr lang="fr-FR" sz="198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Manque de connaissance du processus de GA (manque de diffusion des connaissances, manque des transparence)</a:t>
            </a:r>
            <a:r>
              <a:rPr lang="fr-FR" sz="2000" dirty="0"/>
              <a:t> </a:t>
            </a:r>
            <a:r>
              <a:rPr lang="fr-FR" sz="1800" dirty="0"/>
              <a:t>et</a:t>
            </a:r>
            <a:r>
              <a:rPr lang="fr-FR" sz="2000" dirty="0"/>
              <a:t> </a:t>
            </a:r>
            <a:r>
              <a:rPr lang="fr-FR" sz="1800" dirty="0"/>
              <a:t>de compréhension de ce qu’est vraiment la GA</a:t>
            </a:r>
          </a:p>
        </p:txBody>
      </p:sp>
      <p:pic>
        <p:nvPicPr>
          <p:cNvPr id="788" name="Google Shape;78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19" y="3204567"/>
            <a:ext cx="2474306" cy="1940924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17"/>
          <p:cNvSpPr txBox="1"/>
          <p:nvPr/>
        </p:nvSpPr>
        <p:spPr>
          <a:xfrm>
            <a:off x="2536125" y="3473824"/>
            <a:ext cx="9953748" cy="131416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lvl="0" indent="-315039">
              <a:buSzPts val="1985"/>
              <a:buFont typeface="Noto Sans Symbols"/>
              <a:buChar char="✔"/>
            </a:pPr>
            <a:r>
              <a:rPr lang="fr-FR" sz="1985" dirty="0">
                <a:latin typeface="Calibri"/>
                <a:ea typeface="Calibri"/>
                <a:cs typeface="Calibri"/>
                <a:sym typeface="Calibri"/>
              </a:rPr>
              <a:t>Les </a:t>
            </a:r>
            <a:r>
              <a:rPr lang="fr-FR" sz="1985" b="1" dirty="0">
                <a:latin typeface="Calibri"/>
                <a:ea typeface="Calibri"/>
                <a:cs typeface="Calibri"/>
                <a:sym typeface="Calibri"/>
              </a:rPr>
              <a:t>connaissances élémentaires indispensables </a:t>
            </a:r>
            <a:r>
              <a:rPr lang="fr-FR" sz="1985" dirty="0">
                <a:latin typeface="Calibri"/>
                <a:ea typeface="Calibri"/>
                <a:cs typeface="Calibri"/>
                <a:sym typeface="Calibri"/>
              </a:rPr>
              <a:t>pour débuter le processus de GA </a:t>
            </a:r>
            <a:r>
              <a:rPr lang="fr-FR" sz="1985" b="1" dirty="0">
                <a:latin typeface="Calibri"/>
                <a:ea typeface="Calibri"/>
                <a:cs typeface="Calibri"/>
                <a:sym typeface="Calibri"/>
              </a:rPr>
              <a:t>font défaut</a:t>
            </a:r>
            <a:r>
              <a:rPr lang="fr-FR" sz="1985" dirty="0">
                <a:latin typeface="Calibri"/>
                <a:ea typeface="Calibri"/>
                <a:cs typeface="Calibri"/>
                <a:sym typeface="Calibri"/>
              </a:rPr>
              <a:t>;</a:t>
            </a:r>
          </a:p>
          <a:p>
            <a:pPr marL="315039" lvl="0" indent="-315039">
              <a:buSzPts val="1985"/>
              <a:buFont typeface="Noto Sans Symbols"/>
              <a:buChar char="✔"/>
            </a:pPr>
            <a:r>
              <a:rPr lang="fr-FR" sz="1985" dirty="0">
                <a:latin typeface="Calibri"/>
                <a:ea typeface="Calibri"/>
                <a:cs typeface="Calibri"/>
                <a:sym typeface="Calibri"/>
              </a:rPr>
              <a:t>Changements </a:t>
            </a:r>
            <a:r>
              <a:rPr lang="fr-FR" sz="198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drastiques au sein des écosystèmes (changements globaux);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5"/>
              <a:buFont typeface="Noto Sans Symbols"/>
              <a:buChar char="✔"/>
            </a:pPr>
            <a:r>
              <a:rPr lang="fr-FR" sz="1985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Echelle spatiale;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0" name="Google Shape;79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2501" y="5227482"/>
            <a:ext cx="2124308" cy="2004429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17"/>
          <p:cNvSpPr txBox="1"/>
          <p:nvPr/>
        </p:nvSpPr>
        <p:spPr>
          <a:xfrm>
            <a:off x="2547945" y="5436815"/>
            <a:ext cx="9922575" cy="131420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5"/>
              <a:buFont typeface="Noto Sans Symbols"/>
              <a:buChar char="✔"/>
            </a:pPr>
            <a:r>
              <a:rPr lang="fr-FR" sz="198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Manque de flexibilité des structures législative et institutionnelle de la gestion</a:t>
            </a:r>
            <a:r>
              <a:rPr lang="fr-FR" sz="198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5"/>
              <a:buFont typeface="Noto Sans Symbols"/>
              <a:buChar char="✔"/>
            </a:pPr>
            <a:r>
              <a:rPr lang="fr-FR" sz="198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 inadéquate (manque de liens entre acteurs)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5"/>
              <a:buFont typeface="Noto Sans Symbols"/>
              <a:buChar char="✔"/>
            </a:pPr>
            <a:r>
              <a:rPr lang="fr-FR" sz="198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 France, l’application de la GA a buté sur des obstacles institutionnels, notamment liés à la séparation des groupes d’intérêt et du CEGA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7"/>
          <p:cNvSpPr txBox="1"/>
          <p:nvPr/>
        </p:nvSpPr>
        <p:spPr>
          <a:xfrm>
            <a:off x="2742482" y="368954"/>
            <a:ext cx="8352928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gestion adaptative: obstacles et limites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8dd860e93c_1_35"/>
          <p:cNvSpPr txBox="1"/>
          <p:nvPr/>
        </p:nvSpPr>
        <p:spPr>
          <a:xfrm>
            <a:off x="1010349" y="288510"/>
            <a:ext cx="4127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7"/>
              <a:buFont typeface="Arial"/>
              <a:buNone/>
            </a:pPr>
            <a:r>
              <a:rPr lang="fr-FR" sz="3087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Les solutions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g38dd860e93c_1_35"/>
          <p:cNvSpPr txBox="1"/>
          <p:nvPr/>
        </p:nvSpPr>
        <p:spPr>
          <a:xfrm>
            <a:off x="376152" y="1279428"/>
            <a:ext cx="7711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5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8"/>
          <p:cNvSpPr txBox="1"/>
          <p:nvPr/>
        </p:nvSpPr>
        <p:spPr>
          <a:xfrm>
            <a:off x="2310142" y="169996"/>
            <a:ext cx="8352928" cy="56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87"/>
              <a:buFont typeface="Arial"/>
              <a:buNone/>
            </a:pPr>
            <a:r>
              <a:rPr lang="fr-FR" sz="3087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La gestion adaptative: Solutions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8"/>
          <p:cNvSpPr txBox="1"/>
          <p:nvPr/>
        </p:nvSpPr>
        <p:spPr>
          <a:xfrm>
            <a:off x="9751912" y="6588375"/>
            <a:ext cx="3382273" cy="39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5"/>
              <a:buFont typeface="Arial"/>
              <a:buNone/>
            </a:pPr>
            <a:r>
              <a:rPr lang="fr-FR" sz="198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Adapté de </a:t>
            </a:r>
            <a:r>
              <a:rPr lang="fr-FR" sz="1985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Månsson</a:t>
            </a:r>
            <a:r>
              <a:rPr lang="fr-FR" sz="198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et al. 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1EA9DB-AA7A-416D-B37C-25BCBB2EAC70}"/>
              </a:ext>
            </a:extLst>
          </p:cNvPr>
          <p:cNvSpPr txBox="1"/>
          <p:nvPr/>
        </p:nvSpPr>
        <p:spPr>
          <a:xfrm>
            <a:off x="1077520" y="1305585"/>
            <a:ext cx="1630761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Structure et Ressources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182925-DC1B-47CD-A103-23B3B378C4F2}"/>
              </a:ext>
            </a:extLst>
          </p:cNvPr>
          <p:cNvSpPr txBox="1"/>
          <p:nvPr/>
        </p:nvSpPr>
        <p:spPr>
          <a:xfrm>
            <a:off x="4140232" y="1352934"/>
            <a:ext cx="1928155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Collaboration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8A8957-0A93-433B-8756-82EFC83BAB95}"/>
              </a:ext>
            </a:extLst>
          </p:cNvPr>
          <p:cNvSpPr txBox="1"/>
          <p:nvPr/>
        </p:nvSpPr>
        <p:spPr>
          <a:xfrm>
            <a:off x="7390593" y="1211059"/>
            <a:ext cx="2231871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Acquisition de connaissances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6CF064A-0C83-474B-8D6F-5524AD836792}"/>
              </a:ext>
            </a:extLst>
          </p:cNvPr>
          <p:cNvSpPr txBox="1"/>
          <p:nvPr/>
        </p:nvSpPr>
        <p:spPr>
          <a:xfrm>
            <a:off x="10858193" y="1190142"/>
            <a:ext cx="1904850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b="1" dirty="0"/>
              <a:t>Légal et Institutionnel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D8043D9-ABDA-47B8-BA97-417E452921BF}"/>
              </a:ext>
            </a:extLst>
          </p:cNvPr>
          <p:cNvSpPr txBox="1"/>
          <p:nvPr/>
        </p:nvSpPr>
        <p:spPr>
          <a:xfrm>
            <a:off x="433262" y="3019611"/>
            <a:ext cx="3080205" cy="36317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Un appui financier suffisant et maintenu dans la durée;</a:t>
            </a:r>
          </a:p>
          <a:p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Etablir un cadre bien défini;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Echelle spatio-temporelle appropriée;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Renforcer un leadership approprié;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6300632-7192-455A-ABD7-5D4083B1D39F}"/>
              </a:ext>
            </a:extLst>
          </p:cNvPr>
          <p:cNvSpPr txBox="1"/>
          <p:nvPr/>
        </p:nvSpPr>
        <p:spPr>
          <a:xfrm>
            <a:off x="3792534" y="3006614"/>
            <a:ext cx="2959327" cy="36317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Assurer l’inclusion et la coordination des parties prenantes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Faciliter les relations entre parties prenantes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Faciliter la communication et la collaboration entre scientifiques, parties prenantes et décideurs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322E53-4936-4AC8-85AB-9226A5C20958}"/>
              </a:ext>
            </a:extLst>
          </p:cNvPr>
          <p:cNvSpPr txBox="1"/>
          <p:nvPr/>
        </p:nvSpPr>
        <p:spPr>
          <a:xfrm>
            <a:off x="6996597" y="3041680"/>
            <a:ext cx="3179085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Améliorer la compréhension de la GA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Faciliter le processus d’apprentissage et de réduction de l’incertitude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Améliorer les protocoles de suivi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C5E7AE7-9AAB-4C8F-9169-EE01F26EC342}"/>
              </a:ext>
            </a:extLst>
          </p:cNvPr>
          <p:cNvSpPr txBox="1"/>
          <p:nvPr/>
        </p:nvSpPr>
        <p:spPr>
          <a:xfrm>
            <a:off x="10403100" y="3006614"/>
            <a:ext cx="2815035" cy="34163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Etablir de nouvelles structures de gouvernance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Etablir des cadres réglementaires plus flexibles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S’assurer d’un soutien institutionnel et politique sur le long-terme</a:t>
            </a: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0FD0B45F-EFC0-40EA-A76B-81DE2DB1F054}"/>
              </a:ext>
            </a:extLst>
          </p:cNvPr>
          <p:cNvSpPr/>
          <p:nvPr/>
        </p:nvSpPr>
        <p:spPr>
          <a:xfrm>
            <a:off x="4936422" y="1898028"/>
            <a:ext cx="335776" cy="96748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04CD634-2E81-4F14-A895-0D0AB0D7F84A}"/>
              </a:ext>
            </a:extLst>
          </p:cNvPr>
          <p:cNvSpPr/>
          <p:nvPr/>
        </p:nvSpPr>
        <p:spPr>
          <a:xfrm>
            <a:off x="8338641" y="2007028"/>
            <a:ext cx="335776" cy="85848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10B60DA9-C8D3-455F-9828-C6F944C0967E}"/>
              </a:ext>
            </a:extLst>
          </p:cNvPr>
          <p:cNvSpPr/>
          <p:nvPr/>
        </p:nvSpPr>
        <p:spPr>
          <a:xfrm>
            <a:off x="11642731" y="1982688"/>
            <a:ext cx="335776" cy="85848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0D814A59-18E4-4541-B78C-7E8EDBAEF2B8}"/>
              </a:ext>
            </a:extLst>
          </p:cNvPr>
          <p:cNvSpPr/>
          <p:nvPr/>
        </p:nvSpPr>
        <p:spPr>
          <a:xfrm>
            <a:off x="1691743" y="2062689"/>
            <a:ext cx="335776" cy="858486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1FA9A1A-4841-4FDC-BF4B-066980B9E36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779" y="1620391"/>
            <a:ext cx="12673407" cy="4788532"/>
          </a:xfrm>
          <a:ln>
            <a:solidFill>
              <a:srgbClr val="000000"/>
            </a:solidFill>
          </a:ln>
        </p:spPr>
        <p:txBody>
          <a:bodyPr/>
          <a:lstStyle/>
          <a:p>
            <a:pPr marL="7937" indent="0">
              <a:buNone/>
            </a:pPr>
            <a:endParaRPr lang="fr-FR" dirty="0"/>
          </a:p>
          <a:p>
            <a:pPr marL="7937" indent="0">
              <a:buNone/>
            </a:pPr>
            <a:r>
              <a:rPr lang="fr-FR" dirty="0"/>
              <a:t> </a:t>
            </a:r>
            <a:r>
              <a:rPr lang="fr-FR" dirty="0">
                <a:latin typeface="+mn-lt"/>
              </a:rPr>
              <a:t>Relance de la GA au niveau national en s’inspirant des réussites internationales et en tirant les leçons des limites de la précédente expérience.</a:t>
            </a:r>
          </a:p>
          <a:p>
            <a:endParaRPr lang="fr-FR" dirty="0">
              <a:latin typeface="+mn-lt"/>
            </a:endParaRPr>
          </a:p>
          <a:p>
            <a:pPr marL="720000" algn="just">
              <a:buFont typeface="Wingdings" panose="05000000000000000000" pitchFamily="2" charset="2"/>
              <a:buChar char="v"/>
            </a:pPr>
            <a:r>
              <a:rPr lang="fr-FR" b="1" dirty="0">
                <a:latin typeface="+mn-lt"/>
              </a:rPr>
              <a:t>Réflexion sur une nouvelle gouvernance </a:t>
            </a:r>
            <a:r>
              <a:rPr lang="fr-FR" b="0" dirty="0">
                <a:latin typeface="+mn-lt"/>
              </a:rPr>
              <a:t>en distinguant les instances de parties prenantes des pôles scientifiques au sein de la plateforme.</a:t>
            </a:r>
          </a:p>
          <a:p>
            <a:pPr marL="461237" indent="0" algn="just">
              <a:buNone/>
            </a:pPr>
            <a:endParaRPr lang="fr-FR" b="0" dirty="0">
              <a:latin typeface="+mn-lt"/>
            </a:endParaRPr>
          </a:p>
          <a:p>
            <a:pPr marL="720000" algn="just">
              <a:buFont typeface="Wingdings" panose="05000000000000000000" pitchFamily="2" charset="2"/>
              <a:buChar char="v"/>
            </a:pPr>
            <a:r>
              <a:rPr lang="fr-FR" b="0" dirty="0">
                <a:latin typeface="+mn-lt"/>
              </a:rPr>
              <a:t>Intégration des </a:t>
            </a:r>
            <a:r>
              <a:rPr lang="fr-FR" b="1" dirty="0">
                <a:latin typeface="+mn-lt"/>
              </a:rPr>
              <a:t>sciences humaines et sociales </a:t>
            </a:r>
            <a:r>
              <a:rPr lang="fr-FR" b="0" dirty="0">
                <a:latin typeface="+mn-lt"/>
              </a:rPr>
              <a:t>au processus de GA ; </a:t>
            </a:r>
          </a:p>
          <a:p>
            <a:pPr marL="720000" algn="just">
              <a:buFont typeface="Wingdings" panose="05000000000000000000" pitchFamily="2" charset="2"/>
              <a:buChar char="v"/>
            </a:pPr>
            <a:endParaRPr lang="fr-FR" b="0" dirty="0">
              <a:latin typeface="+mn-lt"/>
            </a:endParaRPr>
          </a:p>
          <a:p>
            <a:pPr marL="720000" algn="just">
              <a:buFont typeface="Wingdings" panose="05000000000000000000" pitchFamily="2" charset="2"/>
              <a:buChar char="v"/>
            </a:pPr>
            <a:r>
              <a:rPr lang="fr-FR" b="0" dirty="0">
                <a:latin typeface="+mn-lt"/>
              </a:rPr>
              <a:t>Extension à </a:t>
            </a:r>
            <a:r>
              <a:rPr lang="fr-FR" b="1" dirty="0">
                <a:latin typeface="+mn-lt"/>
              </a:rPr>
              <a:t>d’autres contextes de gestion et conservation </a:t>
            </a:r>
            <a:r>
              <a:rPr lang="fr-FR" b="0" dirty="0">
                <a:latin typeface="+mn-lt"/>
              </a:rPr>
              <a:t>(conflits avec le monde agricole, espèces exotiques envahissantes et gestion des écosystèmes); </a:t>
            </a:r>
          </a:p>
          <a:p>
            <a:pPr marL="720000" algn="just">
              <a:buFont typeface="Wingdings" panose="05000000000000000000" pitchFamily="2" charset="2"/>
              <a:buChar char="v"/>
            </a:pPr>
            <a:endParaRPr lang="fr-FR" b="0" dirty="0">
              <a:latin typeface="+mn-lt"/>
            </a:endParaRPr>
          </a:p>
          <a:p>
            <a:pPr marL="720000" algn="just">
              <a:buFont typeface="Wingdings" panose="05000000000000000000" pitchFamily="2" charset="2"/>
              <a:buChar char="v"/>
            </a:pPr>
            <a:r>
              <a:rPr lang="fr-FR" b="0" dirty="0">
                <a:latin typeface="+mn-lt"/>
              </a:rPr>
              <a:t>Application de la GA à des </a:t>
            </a:r>
            <a:r>
              <a:rPr lang="fr-FR" b="1" dirty="0">
                <a:latin typeface="+mn-lt"/>
              </a:rPr>
              <a:t>taxons peu étudiés </a:t>
            </a:r>
            <a:r>
              <a:rPr lang="fr-FR" b="0" dirty="0">
                <a:latin typeface="+mn-lt"/>
              </a:rPr>
              <a:t>(plantes exploitées).</a:t>
            </a:r>
          </a:p>
          <a:p>
            <a:pPr marL="7937" lvl="1" indent="0">
              <a:buNone/>
            </a:pPr>
            <a:endParaRPr lang="fr-FR" b="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78C9A7-AF0E-48A0-BE44-D8F163FFAB71}"/>
              </a:ext>
            </a:extLst>
          </p:cNvPr>
          <p:cNvSpPr txBox="1"/>
          <p:nvPr/>
        </p:nvSpPr>
        <p:spPr>
          <a:xfrm>
            <a:off x="1968946" y="406887"/>
            <a:ext cx="9649072" cy="56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Relance de la gestion adaptative à partir de 2024</a:t>
            </a:r>
            <a:r>
              <a:rPr kumimoji="0" lang="fr-FR" sz="308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4642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CDC2000-82E9-47C9-A9A9-336BB10F6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488" y="1762660"/>
            <a:ext cx="10666649" cy="54468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AE0997-5042-4734-AC8E-15EFC5E149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29</a:t>
            </a:fld>
            <a:endParaRPr lang="fr-FR"/>
          </a:p>
        </p:txBody>
      </p:sp>
      <p:sp>
        <p:nvSpPr>
          <p:cNvPr id="6" name="Google Shape;826;p20">
            <a:extLst>
              <a:ext uri="{FF2B5EF4-FFF2-40B4-BE49-F238E27FC236}">
                <a16:creationId xmlns:a16="http://schemas.microsoft.com/office/drawing/2014/main" id="{9FA6EB78-9CE0-4D12-8CEC-48FB7A6496F1}"/>
              </a:ext>
            </a:extLst>
          </p:cNvPr>
          <p:cNvSpPr txBox="1">
            <a:spLocks/>
          </p:cNvSpPr>
          <p:nvPr/>
        </p:nvSpPr>
        <p:spPr>
          <a:xfrm>
            <a:off x="2135567" y="150503"/>
            <a:ext cx="8870816" cy="1046063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  <a:buFont typeface="Calibri"/>
              <a:buNone/>
            </a:pPr>
            <a:r>
              <a:rPr lang="fr-FR" sz="3200" b="1" dirty="0"/>
              <a:t>Plateforme de Gestion Adaptative en France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21191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2" name="Google Shape;562;p2"/>
          <p:cNvCxnSpPr/>
          <p:nvPr/>
        </p:nvCxnSpPr>
        <p:spPr>
          <a:xfrm>
            <a:off x="106131" y="1739512"/>
            <a:ext cx="13264048" cy="64207"/>
          </a:xfrm>
          <a:prstGeom prst="straightConnector1">
            <a:avLst/>
          </a:prstGeom>
          <a:noFill/>
          <a:ln w="635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63" name="Google Shape;563;p2"/>
          <p:cNvSpPr txBox="1"/>
          <p:nvPr/>
        </p:nvSpPr>
        <p:spPr>
          <a:xfrm>
            <a:off x="89459" y="2048634"/>
            <a:ext cx="1954094" cy="29769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Doctorat: IREC-UCLM. Espagne/RU/Kazakhstan: </a:t>
            </a:r>
            <a:r>
              <a:rPr lang="fr-FR" sz="198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Spécialisation écologique et vulnérabilité aux changements globaux</a:t>
            </a:r>
            <a:endParaRPr sz="1985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"/>
          <p:cNvSpPr txBox="1"/>
          <p:nvPr/>
        </p:nvSpPr>
        <p:spPr>
          <a:xfrm>
            <a:off x="399180" y="1206140"/>
            <a:ext cx="1412566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2007-2010</a:t>
            </a:r>
            <a:endParaRPr/>
          </a:p>
        </p:txBody>
      </p:sp>
      <p:cxnSp>
        <p:nvCxnSpPr>
          <p:cNvPr id="565" name="Google Shape;565;p2"/>
          <p:cNvCxnSpPr/>
          <p:nvPr/>
        </p:nvCxnSpPr>
        <p:spPr>
          <a:xfrm>
            <a:off x="987416" y="1771184"/>
            <a:ext cx="0" cy="277449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6" name="Google Shape;566;p2"/>
          <p:cNvCxnSpPr/>
          <p:nvPr/>
        </p:nvCxnSpPr>
        <p:spPr>
          <a:xfrm>
            <a:off x="3209517" y="1771184"/>
            <a:ext cx="0" cy="277449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7" name="Google Shape;567;p2"/>
          <p:cNvSpPr txBox="1"/>
          <p:nvPr/>
        </p:nvSpPr>
        <p:spPr>
          <a:xfrm>
            <a:off x="2512375" y="1198904"/>
            <a:ext cx="1412566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2011-2012</a:t>
            </a:r>
            <a:endParaRPr/>
          </a:p>
        </p:txBody>
      </p:sp>
      <p:sp>
        <p:nvSpPr>
          <p:cNvPr id="568" name="Google Shape;568;p2"/>
          <p:cNvSpPr txBox="1"/>
          <p:nvPr/>
        </p:nvSpPr>
        <p:spPr>
          <a:xfrm>
            <a:off x="2087293" y="2057891"/>
            <a:ext cx="2176500" cy="324858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Projet postdoctoral 1: INRAE, France. </a:t>
            </a:r>
            <a:r>
              <a:rPr lang="fr-FR" sz="198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Effets lisières et conservation de la biodiversité forestière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9" name="Google Shape;569;p2"/>
          <p:cNvCxnSpPr/>
          <p:nvPr/>
        </p:nvCxnSpPr>
        <p:spPr>
          <a:xfrm>
            <a:off x="5679269" y="1780442"/>
            <a:ext cx="0" cy="277449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0" name="Google Shape;570;p2"/>
          <p:cNvSpPr txBox="1"/>
          <p:nvPr/>
        </p:nvSpPr>
        <p:spPr>
          <a:xfrm>
            <a:off x="4913892" y="1245508"/>
            <a:ext cx="1412566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2012-2015</a:t>
            </a:r>
            <a:endParaRPr/>
          </a:p>
        </p:txBody>
      </p:sp>
      <p:sp>
        <p:nvSpPr>
          <p:cNvPr id="571" name="Google Shape;571;p2"/>
          <p:cNvSpPr txBox="1"/>
          <p:nvPr/>
        </p:nvSpPr>
        <p:spPr>
          <a:xfrm>
            <a:off x="4319086" y="2057892"/>
            <a:ext cx="2269386" cy="29769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Projet postdoctoral 2: Université de Turku, Finlande. </a:t>
            </a:r>
            <a:r>
              <a:rPr lang="fr-FR" sz="198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Effets des changements globaux sur les populations de prédateurs boréaux</a:t>
            </a:r>
            <a:endParaRPr/>
          </a:p>
        </p:txBody>
      </p:sp>
      <p:sp>
        <p:nvSpPr>
          <p:cNvPr id="572" name="Google Shape;572;p2"/>
          <p:cNvSpPr txBox="1"/>
          <p:nvPr/>
        </p:nvSpPr>
        <p:spPr>
          <a:xfrm>
            <a:off x="6690932" y="2070046"/>
            <a:ext cx="2202161" cy="33162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Projet postdoctoral 3: Université d’Helsinki, Finlande. </a:t>
            </a:r>
            <a:r>
              <a:rPr lang="fr-FR" sz="198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Evaluation de l’efficacité des aires protégées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3" name="Google Shape;573;p2"/>
          <p:cNvCxnSpPr>
            <a:cxnSpLocks/>
          </p:cNvCxnSpPr>
          <p:nvPr/>
        </p:nvCxnSpPr>
        <p:spPr>
          <a:xfrm>
            <a:off x="8058470" y="1789480"/>
            <a:ext cx="0" cy="268411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4" name="Google Shape;574;p2"/>
          <p:cNvSpPr txBox="1"/>
          <p:nvPr/>
        </p:nvSpPr>
        <p:spPr>
          <a:xfrm>
            <a:off x="7223481" y="1234551"/>
            <a:ext cx="1412566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2016-2020</a:t>
            </a:r>
            <a:endParaRPr/>
          </a:p>
        </p:txBody>
      </p:sp>
      <p:sp>
        <p:nvSpPr>
          <p:cNvPr id="575" name="Google Shape;575;p2"/>
          <p:cNvSpPr txBox="1"/>
          <p:nvPr/>
        </p:nvSpPr>
        <p:spPr>
          <a:xfrm>
            <a:off x="9421775" y="1274788"/>
            <a:ext cx="1412566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2020-2021</a:t>
            </a:r>
            <a:endParaRPr/>
          </a:p>
        </p:txBody>
      </p:sp>
      <p:cxnSp>
        <p:nvCxnSpPr>
          <p:cNvPr id="576" name="Google Shape;576;p2"/>
          <p:cNvCxnSpPr/>
          <p:nvPr/>
        </p:nvCxnSpPr>
        <p:spPr>
          <a:xfrm>
            <a:off x="10139355" y="1824861"/>
            <a:ext cx="0" cy="277449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7" name="Google Shape;577;p2"/>
          <p:cNvSpPr txBox="1"/>
          <p:nvPr/>
        </p:nvSpPr>
        <p:spPr>
          <a:xfrm>
            <a:off x="8995397" y="2092313"/>
            <a:ext cx="2168468" cy="267150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Projet postdoctoral 4: Université de la SC, Australie.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8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Indicateurs de changements écologiques (santé)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78" name="Google Shape;578;p2"/>
          <p:cNvCxnSpPr/>
          <p:nvPr/>
        </p:nvCxnSpPr>
        <p:spPr>
          <a:xfrm>
            <a:off x="12251601" y="1814864"/>
            <a:ext cx="0" cy="277449"/>
          </a:xfrm>
          <a:prstGeom prst="straightConnector1">
            <a:avLst/>
          </a:prstGeom>
          <a:noFill/>
          <a:ln w="158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9" name="Google Shape;579;p2"/>
          <p:cNvSpPr txBox="1"/>
          <p:nvPr/>
        </p:nvSpPr>
        <p:spPr>
          <a:xfrm>
            <a:off x="11533865" y="1282523"/>
            <a:ext cx="1412566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2021-2023</a:t>
            </a:r>
            <a:endParaRPr/>
          </a:p>
        </p:txBody>
      </p:sp>
      <p:sp>
        <p:nvSpPr>
          <p:cNvPr id="580" name="Google Shape;580;p2"/>
          <p:cNvSpPr txBox="1"/>
          <p:nvPr/>
        </p:nvSpPr>
        <p:spPr>
          <a:xfrm>
            <a:off x="11294461" y="2070046"/>
            <a:ext cx="2059031" cy="33501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Chargé de Recherche-Vulture Conservation Foundation, Zurich,Suisse: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98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Conservation des populations européennes de vautours</a:t>
            </a:r>
            <a:endParaRPr/>
          </a:p>
        </p:txBody>
      </p:sp>
      <p:pic>
        <p:nvPicPr>
          <p:cNvPr id="581" name="Google Shape;581;p2"/>
          <p:cNvPicPr preferRelativeResize="0"/>
          <p:nvPr/>
        </p:nvPicPr>
        <p:blipFill rotWithShape="1">
          <a:blip r:embed="rId3">
            <a:alphaModFix/>
          </a:blip>
          <a:srcRect l="18234" r="25530"/>
          <a:stretch/>
        </p:blipFill>
        <p:spPr>
          <a:xfrm>
            <a:off x="320291" y="5528128"/>
            <a:ext cx="1412673" cy="141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" descr="A owl sitting on a branc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8802" t="6208" r="16606" b="9703"/>
          <a:stretch/>
        </p:blipFill>
        <p:spPr>
          <a:xfrm>
            <a:off x="4641336" y="5448734"/>
            <a:ext cx="1624886" cy="158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"/>
          <p:cNvPicPr preferRelativeResize="0"/>
          <p:nvPr/>
        </p:nvPicPr>
        <p:blipFill rotWithShape="1">
          <a:blip r:embed="rId5">
            <a:alphaModFix/>
          </a:blip>
          <a:srcRect l="25406" t="10450" r="15013"/>
          <a:stretch/>
        </p:blipFill>
        <p:spPr>
          <a:xfrm>
            <a:off x="6983040" y="5545990"/>
            <a:ext cx="1536667" cy="13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"/>
          <p:cNvPicPr preferRelativeResize="0"/>
          <p:nvPr/>
        </p:nvPicPr>
        <p:blipFill rotWithShape="1">
          <a:blip r:embed="rId6">
            <a:alphaModFix/>
          </a:blip>
          <a:srcRect l="19285" t="5771" r="9766" b="13447"/>
          <a:stretch/>
        </p:blipFill>
        <p:spPr>
          <a:xfrm>
            <a:off x="9071406" y="5448734"/>
            <a:ext cx="1581746" cy="1313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" descr="Fauvette pitchou - eBir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2934" y="5340211"/>
            <a:ext cx="1658600" cy="124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" descr="Vautour moine – La Sabina Bird Photo Tour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63588" y="5703719"/>
            <a:ext cx="2289904" cy="99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51785" y="6454929"/>
            <a:ext cx="1575141" cy="97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760379" y="6105631"/>
            <a:ext cx="1599516" cy="1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2"/>
          <p:cNvSpPr txBox="1"/>
          <p:nvPr/>
        </p:nvSpPr>
        <p:spPr>
          <a:xfrm>
            <a:off x="987416" y="128388"/>
            <a:ext cx="11221123" cy="770980"/>
          </a:xfrm>
          <a:prstGeom prst="rect">
            <a:avLst/>
          </a:prstGeom>
          <a:solidFill>
            <a:srgbClr val="262626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1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Trajectoire professionnelle</a:t>
            </a:r>
            <a:endParaRPr sz="4410" b="1" i="0" u="none" strike="noStrike" cap="none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1"/>
          <p:cNvSpPr txBox="1">
            <a:spLocks noGrp="1"/>
          </p:cNvSpPr>
          <p:nvPr>
            <p:ph type="ctrTitle"/>
          </p:nvPr>
        </p:nvSpPr>
        <p:spPr>
          <a:xfrm>
            <a:off x="888827" y="1260351"/>
            <a:ext cx="8785109" cy="5386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dirty="0"/>
              <a:t>Projets en cours ou en voie de lancement.</a:t>
            </a:r>
            <a:br>
              <a:rPr lang="fr-FR" dirty="0"/>
            </a:br>
            <a:endParaRPr b="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2"/>
          <p:cNvSpPr txBox="1">
            <a:spLocks noGrp="1"/>
          </p:cNvSpPr>
          <p:nvPr>
            <p:ph type="body" idx="1"/>
          </p:nvPr>
        </p:nvSpPr>
        <p:spPr>
          <a:xfrm>
            <a:off x="927830" y="1837147"/>
            <a:ext cx="11411100" cy="4680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lvl="0" indent="-2587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endParaRPr lang="fr-FR" b="0" dirty="0"/>
          </a:p>
          <a:p>
            <a:pPr marL="266700" lvl="0" indent="-2587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fr-FR" b="0" dirty="0"/>
              <a:t>En plus de nos travaux sur la </a:t>
            </a:r>
            <a:r>
              <a:rPr lang="fr-FR" b="1" dirty="0"/>
              <a:t>refonte de la gouvernance</a:t>
            </a:r>
            <a:r>
              <a:rPr lang="fr-FR" b="0" dirty="0"/>
              <a:t>: </a:t>
            </a:r>
            <a:endParaRPr dirty="0"/>
          </a:p>
          <a:p>
            <a:pPr marL="266700" lvl="0" indent="-1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dirty="0"/>
          </a:p>
          <a:p>
            <a:pPr marL="266700" lvl="0" indent="-2587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fr-FR" b="1" dirty="0"/>
              <a:t>Echelle européenne</a:t>
            </a:r>
            <a:r>
              <a:rPr lang="fr-FR" b="0" dirty="0"/>
              <a:t>: Travaux en collaboration avec la </a:t>
            </a:r>
            <a:r>
              <a:rPr lang="fr-FR" b="0" dirty="0" err="1"/>
              <a:t>Task</a:t>
            </a:r>
            <a:r>
              <a:rPr lang="fr-FR" b="0" dirty="0"/>
              <a:t> Force for the </a:t>
            </a:r>
            <a:r>
              <a:rPr lang="fr-FR" b="0" dirty="0" err="1"/>
              <a:t>Recovery</a:t>
            </a:r>
            <a:r>
              <a:rPr lang="fr-FR" b="0" dirty="0"/>
              <a:t> of </a:t>
            </a:r>
            <a:r>
              <a:rPr lang="fr-FR" b="0" dirty="0" err="1"/>
              <a:t>Birds</a:t>
            </a:r>
            <a:r>
              <a:rPr lang="fr-FR" b="0" dirty="0"/>
              <a:t>. Gestion des populations de Tourterelles des bois au sein des EM. Extension en cours à d’autres espèces.</a:t>
            </a:r>
            <a:endParaRPr dirty="0"/>
          </a:p>
          <a:p>
            <a:pPr marL="7935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b="0" dirty="0"/>
          </a:p>
          <a:p>
            <a:pPr marL="266700" lvl="0" indent="-2587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❖"/>
            </a:pPr>
            <a:r>
              <a:rPr lang="fr-FR" b="1" dirty="0"/>
              <a:t>Echelle nationale</a:t>
            </a:r>
            <a:r>
              <a:rPr lang="fr-FR" b="0" dirty="0"/>
              <a:t>: 3 projets financés par l’OFB démarrent fin 2025.</a:t>
            </a:r>
            <a:endParaRPr dirty="0"/>
          </a:p>
          <a:p>
            <a:pPr marL="7935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b="0" dirty="0"/>
          </a:p>
          <a:p>
            <a:pPr marL="723900" lvl="2" indent="-258762">
              <a:spcBef>
                <a:spcPts val="360"/>
              </a:spcBef>
              <a:buSzPts val="1800"/>
              <a:buFont typeface="Noto Sans Symbols"/>
              <a:buChar char="➢"/>
            </a:pPr>
            <a:r>
              <a:rPr lang="fr-FR" b="0" dirty="0"/>
              <a:t>Projet </a:t>
            </a:r>
            <a:r>
              <a:rPr lang="fr-FR" b="1" dirty="0"/>
              <a:t>LEVADAPT</a:t>
            </a:r>
            <a:r>
              <a:rPr lang="fr-FR" dirty="0"/>
              <a:t> (sciences humaines et sociales et GA);</a:t>
            </a:r>
            <a:endParaRPr dirty="0"/>
          </a:p>
          <a:p>
            <a:pPr marL="723900" lvl="2" indent="-144463">
              <a:spcBef>
                <a:spcPts val="360"/>
              </a:spcBef>
              <a:buSzPts val="1800"/>
              <a:buNone/>
            </a:pPr>
            <a:endParaRPr b="0" dirty="0"/>
          </a:p>
          <a:p>
            <a:pPr marL="723900" lvl="2" indent="-258762">
              <a:spcBef>
                <a:spcPts val="360"/>
              </a:spcBef>
              <a:buSzPts val="1800"/>
              <a:buFont typeface="Noto Sans Symbols"/>
              <a:buChar char="➢"/>
            </a:pPr>
            <a:r>
              <a:rPr lang="fr-FR" b="0" dirty="0"/>
              <a:t>Projet </a:t>
            </a:r>
            <a:r>
              <a:rPr lang="fr-FR" b="1" dirty="0"/>
              <a:t>DEMOCHOUCAS </a:t>
            </a:r>
            <a:r>
              <a:rPr lang="fr-FR" dirty="0"/>
              <a:t>(conflits choucas-agriculture en Bretagne);</a:t>
            </a:r>
            <a:endParaRPr dirty="0"/>
          </a:p>
          <a:p>
            <a:pPr marL="723900" lvl="2" indent="-144463">
              <a:spcBef>
                <a:spcPts val="360"/>
              </a:spcBef>
              <a:buSzPts val="1800"/>
              <a:buNone/>
            </a:pPr>
            <a:endParaRPr dirty="0"/>
          </a:p>
          <a:p>
            <a:pPr marL="723900" lvl="2" indent="-258762">
              <a:spcBef>
                <a:spcPts val="360"/>
              </a:spcBef>
              <a:buSzPts val="1800"/>
              <a:buFont typeface="Noto Sans Symbols"/>
              <a:buChar char="➢"/>
            </a:pPr>
            <a:r>
              <a:rPr lang="fr-FR" b="0" dirty="0"/>
              <a:t>Projet </a:t>
            </a:r>
            <a:r>
              <a:rPr lang="fr-FR" b="1" dirty="0"/>
              <a:t>MONTANA </a:t>
            </a:r>
            <a:r>
              <a:rPr lang="fr-FR" dirty="0"/>
              <a:t>(effets de la cueillette et de la gestion des habitats sur l’Arnica);</a:t>
            </a:r>
            <a:endParaRPr dirty="0"/>
          </a:p>
        </p:txBody>
      </p:sp>
      <p:sp>
        <p:nvSpPr>
          <p:cNvPr id="872" name="Google Shape;872;p22"/>
          <p:cNvSpPr txBox="1"/>
          <p:nvPr/>
        </p:nvSpPr>
        <p:spPr>
          <a:xfrm>
            <a:off x="2013897" y="252239"/>
            <a:ext cx="986509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fr-F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Relance de la gestion adaptative: nos travaux à différentes échelles spatiales.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0;p23">
            <a:extLst>
              <a:ext uri="{FF2B5EF4-FFF2-40B4-BE49-F238E27FC236}">
                <a16:creationId xmlns:a16="http://schemas.microsoft.com/office/drawing/2014/main" id="{724384F5-C9C0-4BB7-B12D-E35928ED4A63}"/>
              </a:ext>
            </a:extLst>
          </p:cNvPr>
          <p:cNvSpPr txBox="1"/>
          <p:nvPr/>
        </p:nvSpPr>
        <p:spPr>
          <a:xfrm>
            <a:off x="892125" y="47390"/>
            <a:ext cx="116587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3087"/>
            </a:pPr>
            <a:r>
              <a:rPr lang="fr-FR" sz="3200" b="1" dirty="0">
                <a:solidFill>
                  <a:srgbClr val="002060"/>
                </a:solidFill>
              </a:rPr>
              <a:t>Gestion adaptative de la tourterelle des bois à l’échelle des voies migratoires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1177487-DD8D-4374-AF1C-48204AF1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151" y="1507325"/>
            <a:ext cx="7292972" cy="56773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5DFD65-9226-4EC5-8AAF-E7155B01C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5" y="1172756"/>
            <a:ext cx="5340438" cy="23184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E2D285-0A83-4A2C-B554-EB9D0B85C354}"/>
              </a:ext>
            </a:extLst>
          </p:cNvPr>
          <p:cNvSpPr txBox="1"/>
          <p:nvPr/>
        </p:nvSpPr>
        <p:spPr>
          <a:xfrm>
            <a:off x="78828" y="4322395"/>
            <a:ext cx="6258178" cy="286232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La survie est le principal moteur de la dynamique de la population chez cette espèce. Réguler la chasse pourrait donc en favoriser le rétablissement.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Mise en œuvre d’une approche de gestion adaptative à l’échelle de la voie de migration occidentale.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800" dirty="0"/>
              <a:t>Une interdiction de la chasse a été instaurée en 2021 sur l’ensemble de la voie de migration occidentale</a:t>
            </a:r>
          </a:p>
          <a:p>
            <a:pPr algn="just"/>
            <a:endParaRPr lang="en-US" sz="18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21116B8-092F-4EBE-B4BB-1EC77A9F6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5643" y="1124568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81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3"/>
          <p:cNvSpPr txBox="1"/>
          <p:nvPr/>
        </p:nvSpPr>
        <p:spPr>
          <a:xfrm>
            <a:off x="1589260" y="49529"/>
            <a:ext cx="9803576" cy="99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87"/>
              <a:buFont typeface="Arial"/>
              <a:buNone/>
            </a:pPr>
            <a:r>
              <a:rPr lang="fr-F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Gestion adaptative de la tourterelle des bois à l’échelle des voies migratoires</a:t>
            </a:r>
            <a:r>
              <a:rPr lang="fr-FR" sz="3087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79;p23">
            <a:extLst>
              <a:ext uri="{FF2B5EF4-FFF2-40B4-BE49-F238E27FC236}">
                <a16:creationId xmlns:a16="http://schemas.microsoft.com/office/drawing/2014/main" id="{30B41F18-122C-46D5-8227-325913F7CA88}"/>
              </a:ext>
            </a:extLst>
          </p:cNvPr>
          <p:cNvSpPr/>
          <p:nvPr/>
        </p:nvSpPr>
        <p:spPr>
          <a:xfrm>
            <a:off x="241175" y="5658997"/>
            <a:ext cx="7023279" cy="175428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fr-FR" sz="1800" dirty="0"/>
              <a:t>Pour réouvrir la chasse, </a:t>
            </a:r>
            <a:r>
              <a:rPr lang="fr-FR" sz="1800" b="1" dirty="0"/>
              <a:t>trois conditions doivent être remplies </a:t>
            </a:r>
            <a:r>
              <a:rPr lang="fr-FR" sz="1800" dirty="0"/>
              <a:t>:</a:t>
            </a:r>
          </a:p>
          <a:p>
            <a:endParaRPr lang="fr-FR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Augmentation de la taille de la population pendant au moins deux années consécutives;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Hausse des taux de survie;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Dispositifs efficaces de suivi, de contrôle et d’application;</a:t>
            </a:r>
          </a:p>
        </p:txBody>
      </p:sp>
      <p:sp>
        <p:nvSpPr>
          <p:cNvPr id="9" name="Google Shape;881;p23">
            <a:extLst>
              <a:ext uri="{FF2B5EF4-FFF2-40B4-BE49-F238E27FC236}">
                <a16:creationId xmlns:a16="http://schemas.microsoft.com/office/drawing/2014/main" id="{81534D59-CCCD-4E92-BE96-29FA85CA2A56}"/>
              </a:ext>
            </a:extLst>
          </p:cNvPr>
          <p:cNvSpPr/>
          <p:nvPr/>
        </p:nvSpPr>
        <p:spPr>
          <a:xfrm>
            <a:off x="7443905" y="6371148"/>
            <a:ext cx="831963" cy="30254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254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D0A8CC-9DA8-48B0-84C7-88AB97192CA1}"/>
              </a:ext>
            </a:extLst>
          </p:cNvPr>
          <p:cNvSpPr txBox="1"/>
          <p:nvPr/>
        </p:nvSpPr>
        <p:spPr>
          <a:xfrm>
            <a:off x="8398946" y="5797476"/>
            <a:ext cx="4944914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Un quota de prélèvement correspondant à </a:t>
            </a:r>
            <a:r>
              <a:rPr lang="fr-FR" sz="1800" b="1" dirty="0"/>
              <a:t>1,5 % de la population</a:t>
            </a:r>
            <a:r>
              <a:rPr lang="fr-FR" sz="18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b="1" dirty="0"/>
              <a:t>10 500 individus </a:t>
            </a:r>
            <a:r>
              <a:rPr lang="fr-FR" sz="1800" dirty="0"/>
              <a:t>attribués aux chasseurs français en 2025 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ce quota n’a pas été atteint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0D1601D-A3AF-41FF-A0DA-887F6E8BA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849" y="6282463"/>
            <a:ext cx="285283" cy="216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EF89E0B-882B-49C7-8B8C-5C3CF8453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094" y="6673695"/>
            <a:ext cx="285283" cy="216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80E401-A773-4DB8-A241-B4FE6863D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848" y="7043489"/>
            <a:ext cx="285283" cy="216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F115301-AF20-4C9C-B47D-CE6C4AB6A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24" y="996997"/>
            <a:ext cx="6311824" cy="46620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063A4EA-3C22-4C0B-8438-604115020F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433796" y="1186924"/>
            <a:ext cx="788575" cy="123386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801244-0EDE-4CC8-9067-0ED7F53BDC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3355" y="4720181"/>
            <a:ext cx="1104480" cy="936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6EA1B5-0445-4926-B397-EACC3008F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1377" y="1404043"/>
            <a:ext cx="6163470" cy="3963600"/>
          </a:xfrm>
          <a:prstGeom prst="rect">
            <a:avLst/>
          </a:prstGeom>
        </p:spPr>
      </p:pic>
      <p:pic>
        <p:nvPicPr>
          <p:cNvPr id="882" name="Google Shape;882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509435" y="291691"/>
            <a:ext cx="1512168" cy="151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E72703B-F445-4BB9-9118-0155E904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925" y="1620982"/>
            <a:ext cx="12789099" cy="56838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tx1"/>
                </a:solidFill>
              </a:rPr>
              <a:t>La gestion adaptative des espèces migratrices est potentiellement plus compliquée. 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tx1"/>
                </a:solidFill>
              </a:rPr>
              <a:t>La mise en place de mesures internationales sur les routes migratoires est nécessaire, malgré le caractère non contraignant des recommandations de l’UE pour les États.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tx1"/>
                </a:solidFill>
              </a:rPr>
              <a:t>Difficulté d’articuler différentes échelles spatiales de gestion: national vs. International. Pourquoi?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tx1"/>
                </a:solidFill>
              </a:rPr>
              <a:t>Différences culturelles, administratives, législatives à l’échelle de chaque pays qui compliquent la mise en place de ces mesures.</a:t>
            </a:r>
          </a:p>
          <a:p>
            <a:pPr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fr-FR" sz="2000" dirty="0">
                <a:solidFill>
                  <a:schemeClr val="tx1"/>
                </a:solidFill>
              </a:rPr>
              <a:t>Travaux de recherche multidisciplinaires en cours permettent d’apporter de nouvelles clés de compréhension.</a:t>
            </a:r>
          </a:p>
        </p:txBody>
      </p:sp>
      <p:sp>
        <p:nvSpPr>
          <p:cNvPr id="4" name="Google Shape;880;p23">
            <a:extLst>
              <a:ext uri="{FF2B5EF4-FFF2-40B4-BE49-F238E27FC236}">
                <a16:creationId xmlns:a16="http://schemas.microsoft.com/office/drawing/2014/main" id="{6C1D147F-4CEF-49E2-BA7C-9C8365EFAEC9}"/>
              </a:ext>
            </a:extLst>
          </p:cNvPr>
          <p:cNvSpPr txBox="1"/>
          <p:nvPr/>
        </p:nvSpPr>
        <p:spPr>
          <a:xfrm>
            <a:off x="1589260" y="49529"/>
            <a:ext cx="9803576" cy="99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87"/>
              <a:buFont typeface="Arial"/>
              <a:buNone/>
            </a:pPr>
            <a:r>
              <a:rPr lang="fr-F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Gestion adaptative de la tourterelle des bois à l’échelle des voies migratoires</a:t>
            </a:r>
            <a:r>
              <a:rPr lang="fr-FR" sz="3087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50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8A32EA2-FB0E-4128-9B40-4C4F18F0D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" r="947"/>
          <a:stretch/>
        </p:blipFill>
        <p:spPr>
          <a:xfrm>
            <a:off x="2627526" y="101009"/>
            <a:ext cx="8005032" cy="735924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C468CCE-C6EE-4C91-A187-65E2375AD7C8}"/>
              </a:ext>
            </a:extLst>
          </p:cNvPr>
          <p:cNvSpPr txBox="1"/>
          <p:nvPr/>
        </p:nvSpPr>
        <p:spPr>
          <a:xfrm>
            <a:off x="9346019" y="101009"/>
            <a:ext cx="3985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</a:rPr>
              <a:t>Date limite pour candidater: 23/01/2025</a:t>
            </a:r>
          </a:p>
        </p:txBody>
      </p:sp>
    </p:spTree>
    <p:extLst>
      <p:ext uri="{BB962C8B-B14F-4D97-AF65-F5344CB8AC3E}">
        <p14:creationId xmlns:p14="http://schemas.microsoft.com/office/powerpoint/2010/main" val="727950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" name="Google Shape;88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9747" y="2446618"/>
            <a:ext cx="2250647" cy="749552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24"/>
          <p:cNvSpPr txBox="1"/>
          <p:nvPr/>
        </p:nvSpPr>
        <p:spPr>
          <a:xfrm>
            <a:off x="2473003" y="3249738"/>
            <a:ext cx="8562143" cy="34778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sng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Projet LEVADAPT</a:t>
            </a:r>
            <a:r>
              <a:rPr lang="fr-FR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Identification des leviers pour optimiser la gouvernance et renforcer la gestion adaptative en France.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Partenariat OFB-INRAE, validé fin 2024.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Collaboration avec Juliette Young (DR INRAE)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postdoc recrutée: Angèle Richard, débute en Novembre 2025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des 3 cas d’étude: Choucas en Bretagne.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autres cas à déterminer.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9" name="Google Shape;88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3003" y="1859469"/>
            <a:ext cx="1105758" cy="1174298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24"/>
          <p:cNvSpPr txBox="1"/>
          <p:nvPr/>
        </p:nvSpPr>
        <p:spPr>
          <a:xfrm>
            <a:off x="2040955" y="252239"/>
            <a:ext cx="986509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Relance de la gestion adaptative: renforcer l’intégration des SHS dans les projets de GA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1" name="Google Shape;89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45611" y="169390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363" y="2211134"/>
            <a:ext cx="954418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7314" y="3780631"/>
            <a:ext cx="136451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655" y="5350128"/>
            <a:ext cx="117871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96885" y="975734"/>
            <a:ext cx="1341236" cy="2158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5"/>
          <p:cNvSpPr txBox="1"/>
          <p:nvPr/>
        </p:nvSpPr>
        <p:spPr>
          <a:xfrm>
            <a:off x="2328987" y="3276575"/>
            <a:ext cx="7603038" cy="34778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Projet DEMOCHOUCAS</a:t>
            </a:r>
            <a:r>
              <a:rPr lang="fr-FR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Estimation des paramètres démographiques liées à la population de Choucas des tours en Bretagne.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Partenariat OFB-Univ. Rennes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Collaboration avec Sébastien Dugravot (EC. Univ. Rennes)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Début du projet en Novembre 2025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Postdoc + contractuels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1" name="Google Shape;901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8987" y="2145025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2050" y="2198328"/>
            <a:ext cx="214479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25"/>
          <p:cNvSpPr txBox="1"/>
          <p:nvPr/>
        </p:nvSpPr>
        <p:spPr>
          <a:xfrm>
            <a:off x="1608907" y="114315"/>
            <a:ext cx="106571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Relance de la gestion adaptative: appliquer une approche de GA à des cas de conflits entre biodiversité et activités humaines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4" name="Google Shape;90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582" y="3276575"/>
            <a:ext cx="1048603" cy="157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58446" y="1836575"/>
            <a:ext cx="1294177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25"/>
          <p:cNvPicPr preferRelativeResize="0"/>
          <p:nvPr/>
        </p:nvPicPr>
        <p:blipFill rotWithShape="1">
          <a:blip r:embed="rId7">
            <a:alphaModFix/>
          </a:blip>
          <a:srcRect l="285" t="-34513" r="23194" b="50228"/>
          <a:stretch/>
        </p:blipFill>
        <p:spPr>
          <a:xfrm>
            <a:off x="3408987" y="1052138"/>
            <a:ext cx="1338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25"/>
          <p:cNvPicPr preferRelativeResize="0"/>
          <p:nvPr/>
        </p:nvPicPr>
        <p:blipFill rotWithShape="1">
          <a:blip r:embed="rId8">
            <a:alphaModFix/>
          </a:blip>
          <a:srcRect l="38626" t="13915" r="710" b="16668"/>
          <a:stretch/>
        </p:blipFill>
        <p:spPr>
          <a:xfrm>
            <a:off x="750047" y="4990565"/>
            <a:ext cx="995672" cy="15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068" y="2742123"/>
            <a:ext cx="2934567" cy="1954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26"/>
          <p:cNvSpPr txBox="1">
            <a:spLocks noGrp="1"/>
          </p:cNvSpPr>
          <p:nvPr>
            <p:ph type="body" idx="1"/>
          </p:nvPr>
        </p:nvSpPr>
        <p:spPr>
          <a:xfrm>
            <a:off x="860262" y="789763"/>
            <a:ext cx="12601401" cy="209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93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None/>
            </a:pPr>
            <a:r>
              <a:rPr lang="fr-FR" u="sng" dirty="0">
                <a:solidFill>
                  <a:srgbClr val="C00000"/>
                </a:solidFill>
              </a:rPr>
              <a:t>Projet DEMOCHOUCAS</a:t>
            </a:r>
            <a:r>
              <a:rPr lang="fr-FR" dirty="0"/>
              <a:t>: </a:t>
            </a:r>
            <a:endParaRPr dirty="0"/>
          </a:p>
          <a:p>
            <a:pPr marL="266700" lvl="0" indent="-1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dirty="0"/>
          </a:p>
          <a:p>
            <a:pPr marL="266700" lvl="0" indent="-2587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b="0" dirty="0"/>
              <a:t>Captures intensives et pose de bagues </a:t>
            </a:r>
            <a:r>
              <a:rPr lang="fr-FR" b="0" dirty="0" err="1"/>
              <a:t>Darvic</a:t>
            </a:r>
            <a:r>
              <a:rPr lang="fr-FR" b="0" dirty="0"/>
              <a:t>, automne 2025              </a:t>
            </a:r>
            <a:r>
              <a:rPr lang="fr-FR" dirty="0"/>
              <a:t>Survie adulte</a:t>
            </a:r>
            <a:endParaRPr dirty="0"/>
          </a:p>
          <a:p>
            <a:pPr marL="266700" lvl="0" indent="-2587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b="0" dirty="0"/>
              <a:t>Suivi de la nidification, printemps 2026-2028              </a:t>
            </a:r>
            <a:r>
              <a:rPr lang="fr-FR" dirty="0"/>
              <a:t>Succès reproducteur</a:t>
            </a:r>
            <a:endParaRPr dirty="0"/>
          </a:p>
          <a:p>
            <a:pPr marL="266700" lvl="0" indent="-25876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b="0" dirty="0"/>
              <a:t>Capture et marquage de juvéniles (émetteurs GPS), printemps 2026              </a:t>
            </a:r>
            <a:r>
              <a:rPr lang="fr-FR" dirty="0"/>
              <a:t>Dispersion natale</a:t>
            </a:r>
            <a:endParaRPr dirty="0"/>
          </a:p>
          <a:p>
            <a:pPr marL="266700" lvl="0" indent="-1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dirty="0"/>
          </a:p>
          <a:p>
            <a:pPr marL="7935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fr-FR" dirty="0"/>
              <a:t>                                                      + résultats du projet financé par le Fonds Vert en parallèle</a:t>
            </a:r>
            <a:endParaRPr dirty="0"/>
          </a:p>
          <a:p>
            <a:pPr marL="266700" lvl="0" indent="-1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dirty="0"/>
          </a:p>
          <a:p>
            <a:pPr marL="266700" lvl="0" indent="-1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dirty="0"/>
          </a:p>
          <a:p>
            <a:pPr marL="266700" lvl="0" indent="-1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b="0" dirty="0"/>
          </a:p>
          <a:p>
            <a:pPr marL="266700" lvl="0" indent="-13176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endParaRPr dirty="0"/>
          </a:p>
        </p:txBody>
      </p:sp>
      <p:cxnSp>
        <p:nvCxnSpPr>
          <p:cNvPr id="914" name="Google Shape;914;p26"/>
          <p:cNvCxnSpPr/>
          <p:nvPr/>
        </p:nvCxnSpPr>
        <p:spPr>
          <a:xfrm>
            <a:off x="8328120" y="1639790"/>
            <a:ext cx="648000" cy="0"/>
          </a:xfrm>
          <a:prstGeom prst="straightConnector1">
            <a:avLst/>
          </a:prstGeom>
          <a:noFill/>
          <a:ln w="19050" cap="flat" cmpd="sng">
            <a:solidFill>
              <a:srgbClr val="007BB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5" name="Google Shape;915;p26"/>
          <p:cNvCxnSpPr/>
          <p:nvPr/>
        </p:nvCxnSpPr>
        <p:spPr>
          <a:xfrm>
            <a:off x="6325475" y="2010195"/>
            <a:ext cx="792000" cy="0"/>
          </a:xfrm>
          <a:prstGeom prst="straightConnector1">
            <a:avLst/>
          </a:prstGeom>
          <a:noFill/>
          <a:ln w="22225" cap="flat" cmpd="sng">
            <a:solidFill>
              <a:srgbClr val="007BB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6" name="Google Shape;916;p26"/>
          <p:cNvCxnSpPr/>
          <p:nvPr/>
        </p:nvCxnSpPr>
        <p:spPr>
          <a:xfrm>
            <a:off x="8976120" y="2412504"/>
            <a:ext cx="720000" cy="0"/>
          </a:xfrm>
          <a:prstGeom prst="straightConnector1">
            <a:avLst/>
          </a:prstGeom>
          <a:noFill/>
          <a:ln w="22225" cap="flat" cmpd="sng">
            <a:solidFill>
              <a:srgbClr val="007BB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17" name="Google Shape;917;p26"/>
          <p:cNvCxnSpPr/>
          <p:nvPr/>
        </p:nvCxnSpPr>
        <p:spPr>
          <a:xfrm>
            <a:off x="7337649" y="3263523"/>
            <a:ext cx="0" cy="727291"/>
          </a:xfrm>
          <a:prstGeom prst="straightConnector1">
            <a:avLst/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918" name="Google Shape;918;p26"/>
          <p:cNvSpPr txBox="1"/>
          <p:nvPr/>
        </p:nvSpPr>
        <p:spPr>
          <a:xfrm>
            <a:off x="3337099" y="4075874"/>
            <a:ext cx="9295503" cy="286232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Objectif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Construction d’un modèle intégré de dynamique de populations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Simuler l’impact et donc l’efficacité de différents modes de gestion sur la dynamique de la population de choucas: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138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Restriction d’accès aux cheminées;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138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Diminution de la quantité de nourriture disponible dans les champs;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46138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-"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Différents quotas de prélèvements;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9" name="Google Shape;91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635" y="4733491"/>
            <a:ext cx="2928000" cy="21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27"/>
          <p:cNvSpPr txBox="1"/>
          <p:nvPr/>
        </p:nvSpPr>
        <p:spPr>
          <a:xfrm>
            <a:off x="1608907" y="218262"/>
            <a:ext cx="1022513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fr-FR" sz="2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Relance de la gestion adaptative: appliquer une approche de GA à des taxons non étudiés auparavant.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27"/>
          <p:cNvSpPr txBox="1"/>
          <p:nvPr/>
        </p:nvSpPr>
        <p:spPr>
          <a:xfrm>
            <a:off x="1483355" y="2819459"/>
            <a:ext cx="9073008" cy="409342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sng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Projet MONTANA</a:t>
            </a:r>
            <a:r>
              <a:rPr lang="fr-FR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Influences des modes de gestion et de la cueillette sur les populations d’Arnica.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Partenariat OFB-Conservatoire Botanique National des Pyrénées.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Approche multidisciplinaire (écologie/anthropo) sur 3 sites (Pyrénées + Vosges)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Protocole expérimental pour évaluer l’effet de la cueillette + 2 modes de gestion des habitats (brulages et gyrobroyages).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✔"/>
            </a:pPr>
            <a:r>
              <a:rPr lang="fr-FR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Début du projet en Janvier 2026.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6" name="Google Shape;926;p27"/>
          <p:cNvPicPr preferRelativeResize="0"/>
          <p:nvPr/>
        </p:nvPicPr>
        <p:blipFill rotWithShape="1">
          <a:blip r:embed="rId3">
            <a:alphaModFix/>
          </a:blip>
          <a:srcRect l="9991" t="21141" r="9999" b="12602"/>
          <a:stretch/>
        </p:blipFill>
        <p:spPr>
          <a:xfrm>
            <a:off x="9034855" y="1511310"/>
            <a:ext cx="1521508" cy="126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27" name="Google Shape;92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7415" y="160131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8731" y="4762071"/>
            <a:ext cx="2822535" cy="21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87415" y="592213"/>
            <a:ext cx="1341236" cy="215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668" y="2620345"/>
            <a:ext cx="1048603" cy="157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41555" y="1421985"/>
            <a:ext cx="1445793" cy="13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2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1687" y="4240043"/>
            <a:ext cx="1368000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7915" y="5654837"/>
            <a:ext cx="993734" cy="1511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"/>
          <p:cNvSpPr/>
          <p:nvPr/>
        </p:nvSpPr>
        <p:spPr>
          <a:xfrm>
            <a:off x="353" y="0"/>
            <a:ext cx="13442244" cy="84585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087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Une approche multidisciplinaire pour la conservation des populations animales</a:t>
            </a:r>
            <a:endParaRPr sz="3087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"/>
          <p:cNvSpPr txBox="1"/>
          <p:nvPr/>
        </p:nvSpPr>
        <p:spPr>
          <a:xfrm>
            <a:off x="9437603" y="3099142"/>
            <a:ext cx="3386568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Sciences de la conservation</a:t>
            </a:r>
            <a:endParaRPr/>
          </a:p>
        </p:txBody>
      </p:sp>
      <p:sp>
        <p:nvSpPr>
          <p:cNvPr id="597" name="Google Shape;597;p4"/>
          <p:cNvSpPr/>
          <p:nvPr/>
        </p:nvSpPr>
        <p:spPr>
          <a:xfrm>
            <a:off x="8917259" y="5119191"/>
            <a:ext cx="4110978" cy="732072"/>
          </a:xfrm>
          <a:prstGeom prst="ellipse">
            <a:avLst/>
          </a:prstGeom>
          <a:noFill/>
          <a:ln w="222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4"/>
          <p:cNvSpPr/>
          <p:nvPr/>
        </p:nvSpPr>
        <p:spPr>
          <a:xfrm>
            <a:off x="9308876" y="1387077"/>
            <a:ext cx="3940948" cy="1449756"/>
          </a:xfrm>
          <a:custGeom>
            <a:avLst/>
            <a:gdLst/>
            <a:ahLst/>
            <a:cxnLst/>
            <a:rect l="l" t="t" r="r" b="b"/>
            <a:pathLst>
              <a:path w="3597628" h="1323439" extrusionOk="0">
                <a:moveTo>
                  <a:pt x="0" y="0"/>
                </a:moveTo>
                <a:cubicBezTo>
                  <a:pt x="150688" y="-45595"/>
                  <a:pt x="442268" y="11262"/>
                  <a:pt x="563628" y="0"/>
                </a:cubicBezTo>
                <a:cubicBezTo>
                  <a:pt x="684988" y="-11262"/>
                  <a:pt x="840549" y="23885"/>
                  <a:pt x="1055304" y="0"/>
                </a:cubicBezTo>
                <a:cubicBezTo>
                  <a:pt x="1270059" y="-23885"/>
                  <a:pt x="1553327" y="78612"/>
                  <a:pt x="1726861" y="0"/>
                </a:cubicBezTo>
                <a:cubicBezTo>
                  <a:pt x="1900395" y="-78612"/>
                  <a:pt x="2120123" y="3407"/>
                  <a:pt x="2290490" y="0"/>
                </a:cubicBezTo>
                <a:cubicBezTo>
                  <a:pt x="2460857" y="-3407"/>
                  <a:pt x="2649848" y="60682"/>
                  <a:pt x="2854118" y="0"/>
                </a:cubicBezTo>
                <a:cubicBezTo>
                  <a:pt x="3058388" y="-60682"/>
                  <a:pt x="3275439" y="29177"/>
                  <a:pt x="3597628" y="0"/>
                </a:cubicBezTo>
                <a:cubicBezTo>
                  <a:pt x="3620112" y="183491"/>
                  <a:pt x="3579363" y="296349"/>
                  <a:pt x="3597628" y="414678"/>
                </a:cubicBezTo>
                <a:cubicBezTo>
                  <a:pt x="3615893" y="533007"/>
                  <a:pt x="3549455" y="687784"/>
                  <a:pt x="3597628" y="855824"/>
                </a:cubicBezTo>
                <a:cubicBezTo>
                  <a:pt x="3645801" y="1023864"/>
                  <a:pt x="3588888" y="1167073"/>
                  <a:pt x="3597628" y="1323439"/>
                </a:cubicBezTo>
                <a:cubicBezTo>
                  <a:pt x="3481904" y="1333405"/>
                  <a:pt x="3198520" y="1320229"/>
                  <a:pt x="3069976" y="1323439"/>
                </a:cubicBezTo>
                <a:cubicBezTo>
                  <a:pt x="2941432" y="1326649"/>
                  <a:pt x="2661092" y="1318253"/>
                  <a:pt x="2470371" y="1323439"/>
                </a:cubicBezTo>
                <a:cubicBezTo>
                  <a:pt x="2279650" y="1328625"/>
                  <a:pt x="2051112" y="1287407"/>
                  <a:pt x="1906743" y="1323439"/>
                </a:cubicBezTo>
                <a:cubicBezTo>
                  <a:pt x="1762374" y="1359471"/>
                  <a:pt x="1506974" y="1268109"/>
                  <a:pt x="1235186" y="1323439"/>
                </a:cubicBezTo>
                <a:cubicBezTo>
                  <a:pt x="963398" y="1378769"/>
                  <a:pt x="844435" y="1281908"/>
                  <a:pt x="563628" y="1323439"/>
                </a:cubicBezTo>
                <a:cubicBezTo>
                  <a:pt x="282821" y="1364970"/>
                  <a:pt x="274518" y="1292481"/>
                  <a:pt x="0" y="1323439"/>
                </a:cubicBezTo>
                <a:cubicBezTo>
                  <a:pt x="-34981" y="1227726"/>
                  <a:pt x="13035" y="1091221"/>
                  <a:pt x="0" y="882293"/>
                </a:cubicBezTo>
                <a:cubicBezTo>
                  <a:pt x="-13035" y="673365"/>
                  <a:pt x="46492" y="556244"/>
                  <a:pt x="0" y="454381"/>
                </a:cubicBezTo>
                <a:cubicBezTo>
                  <a:pt x="-46492" y="352518"/>
                  <a:pt x="6513" y="185090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Evaluation de l’impact des mesures de conservation</a:t>
            </a:r>
            <a:endParaRPr/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Eco-anthropologie</a:t>
            </a:r>
            <a:endParaRPr/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Conflits faune sauvage/sociétés humaines</a:t>
            </a:r>
            <a:endParaRPr/>
          </a:p>
        </p:txBody>
      </p:sp>
      <p:sp>
        <p:nvSpPr>
          <p:cNvPr id="599" name="Google Shape;599;p4"/>
          <p:cNvSpPr txBox="1"/>
          <p:nvPr/>
        </p:nvSpPr>
        <p:spPr>
          <a:xfrm>
            <a:off x="1655271" y="3139904"/>
            <a:ext cx="3271075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Ecologie du mouvement </a:t>
            </a:r>
            <a:endParaRPr/>
          </a:p>
        </p:txBody>
      </p:sp>
      <p:sp>
        <p:nvSpPr>
          <p:cNvPr id="600" name="Google Shape;600;p4"/>
          <p:cNvSpPr/>
          <p:nvPr/>
        </p:nvSpPr>
        <p:spPr>
          <a:xfrm>
            <a:off x="8380743" y="6121705"/>
            <a:ext cx="4950959" cy="635302"/>
          </a:xfrm>
          <a:custGeom>
            <a:avLst/>
            <a:gdLst/>
            <a:ahLst/>
            <a:cxnLst/>
            <a:rect l="l" t="t" r="r" b="b"/>
            <a:pathLst>
              <a:path w="4805319" h="584775" extrusionOk="0">
                <a:moveTo>
                  <a:pt x="0" y="0"/>
                </a:moveTo>
                <a:cubicBezTo>
                  <a:pt x="120531" y="-24963"/>
                  <a:pt x="335893" y="24762"/>
                  <a:pt x="485871" y="0"/>
                </a:cubicBezTo>
                <a:cubicBezTo>
                  <a:pt x="635849" y="-24762"/>
                  <a:pt x="688790" y="39571"/>
                  <a:pt x="875636" y="0"/>
                </a:cubicBezTo>
                <a:cubicBezTo>
                  <a:pt x="1062483" y="-39571"/>
                  <a:pt x="1300642" y="50978"/>
                  <a:pt x="1505667" y="0"/>
                </a:cubicBezTo>
                <a:cubicBezTo>
                  <a:pt x="1710692" y="-50978"/>
                  <a:pt x="1818711" y="20086"/>
                  <a:pt x="1991538" y="0"/>
                </a:cubicBezTo>
                <a:cubicBezTo>
                  <a:pt x="2164365" y="-20086"/>
                  <a:pt x="2255557" y="43341"/>
                  <a:pt x="2477409" y="0"/>
                </a:cubicBezTo>
                <a:cubicBezTo>
                  <a:pt x="2699261" y="-43341"/>
                  <a:pt x="2928098" y="27945"/>
                  <a:pt x="3107440" y="0"/>
                </a:cubicBezTo>
                <a:cubicBezTo>
                  <a:pt x="3286782" y="-27945"/>
                  <a:pt x="3408616" y="6346"/>
                  <a:pt x="3545258" y="0"/>
                </a:cubicBezTo>
                <a:cubicBezTo>
                  <a:pt x="3681900" y="-6346"/>
                  <a:pt x="4030892" y="5656"/>
                  <a:pt x="4175288" y="0"/>
                </a:cubicBezTo>
                <a:cubicBezTo>
                  <a:pt x="4319684" y="-5656"/>
                  <a:pt x="4524161" y="69306"/>
                  <a:pt x="4805319" y="0"/>
                </a:cubicBezTo>
                <a:cubicBezTo>
                  <a:pt x="4873967" y="191407"/>
                  <a:pt x="4769316" y="332229"/>
                  <a:pt x="4805319" y="584775"/>
                </a:cubicBezTo>
                <a:cubicBezTo>
                  <a:pt x="4552585" y="601171"/>
                  <a:pt x="4524489" y="554507"/>
                  <a:pt x="4271395" y="584775"/>
                </a:cubicBezTo>
                <a:cubicBezTo>
                  <a:pt x="4018301" y="615043"/>
                  <a:pt x="3916117" y="549680"/>
                  <a:pt x="3785524" y="584775"/>
                </a:cubicBezTo>
                <a:cubicBezTo>
                  <a:pt x="3654931" y="619870"/>
                  <a:pt x="3403717" y="566563"/>
                  <a:pt x="3155493" y="584775"/>
                </a:cubicBezTo>
                <a:cubicBezTo>
                  <a:pt x="2907269" y="602987"/>
                  <a:pt x="2746246" y="529979"/>
                  <a:pt x="2525462" y="584775"/>
                </a:cubicBezTo>
                <a:cubicBezTo>
                  <a:pt x="2304678" y="639571"/>
                  <a:pt x="2269941" y="576602"/>
                  <a:pt x="2087644" y="584775"/>
                </a:cubicBezTo>
                <a:cubicBezTo>
                  <a:pt x="1905347" y="592948"/>
                  <a:pt x="1742288" y="526909"/>
                  <a:pt x="1553720" y="584775"/>
                </a:cubicBezTo>
                <a:cubicBezTo>
                  <a:pt x="1365152" y="642641"/>
                  <a:pt x="1194904" y="512360"/>
                  <a:pt x="923689" y="584775"/>
                </a:cubicBezTo>
                <a:cubicBezTo>
                  <a:pt x="652474" y="657190"/>
                  <a:pt x="406762" y="558760"/>
                  <a:pt x="0" y="584775"/>
                </a:cubicBezTo>
                <a:cubicBezTo>
                  <a:pt x="-45179" y="442417"/>
                  <a:pt x="42220" y="145996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Prévalence de pathogènes/Indicateurs de santé</a:t>
            </a:r>
            <a:endParaRPr/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Dynamique épidémiologiques/zoonoses</a:t>
            </a:r>
            <a:endParaRPr/>
          </a:p>
        </p:txBody>
      </p:sp>
      <p:sp>
        <p:nvSpPr>
          <p:cNvPr id="601" name="Google Shape;601;p4"/>
          <p:cNvSpPr/>
          <p:nvPr/>
        </p:nvSpPr>
        <p:spPr>
          <a:xfrm>
            <a:off x="9308876" y="3050093"/>
            <a:ext cx="3593452" cy="581162"/>
          </a:xfrm>
          <a:prstGeom prst="ellipse">
            <a:avLst/>
          </a:prstGeom>
          <a:noFill/>
          <a:ln w="222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4"/>
          <p:cNvSpPr/>
          <p:nvPr/>
        </p:nvSpPr>
        <p:spPr>
          <a:xfrm>
            <a:off x="1478347" y="3099141"/>
            <a:ext cx="3340203" cy="581162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4"/>
          <p:cNvSpPr txBox="1"/>
          <p:nvPr/>
        </p:nvSpPr>
        <p:spPr>
          <a:xfrm>
            <a:off x="9053403" y="5260536"/>
            <a:ext cx="3940759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Ecologie de la santé/One Health</a:t>
            </a:r>
            <a:endParaRPr/>
          </a:p>
        </p:txBody>
      </p:sp>
      <p:sp>
        <p:nvSpPr>
          <p:cNvPr id="604" name="Google Shape;604;p4"/>
          <p:cNvSpPr txBox="1"/>
          <p:nvPr/>
        </p:nvSpPr>
        <p:spPr>
          <a:xfrm>
            <a:off x="5417814" y="4624566"/>
            <a:ext cx="1865960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Ecotoxicologie</a:t>
            </a:r>
            <a:endParaRPr sz="2205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4"/>
          <p:cNvSpPr/>
          <p:nvPr/>
        </p:nvSpPr>
        <p:spPr>
          <a:xfrm>
            <a:off x="5299634" y="4617164"/>
            <a:ext cx="1987238" cy="511682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4"/>
          <p:cNvSpPr/>
          <p:nvPr/>
        </p:nvSpPr>
        <p:spPr>
          <a:xfrm>
            <a:off x="4988081" y="2095744"/>
            <a:ext cx="3460209" cy="696388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4"/>
          <p:cNvSpPr txBox="1"/>
          <p:nvPr/>
        </p:nvSpPr>
        <p:spPr>
          <a:xfrm>
            <a:off x="202815" y="1267312"/>
            <a:ext cx="3349443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Ecologie du comportement</a:t>
            </a:r>
            <a:endParaRPr sz="2205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4"/>
          <p:cNvSpPr/>
          <p:nvPr/>
        </p:nvSpPr>
        <p:spPr>
          <a:xfrm>
            <a:off x="63958" y="1200962"/>
            <a:ext cx="3584262" cy="591068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"/>
          <p:cNvSpPr txBox="1"/>
          <p:nvPr/>
        </p:nvSpPr>
        <p:spPr>
          <a:xfrm>
            <a:off x="673809" y="5851263"/>
            <a:ext cx="3072673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Ecologie des populations</a:t>
            </a:r>
            <a:endParaRPr/>
          </a:p>
        </p:txBody>
      </p:sp>
      <p:sp>
        <p:nvSpPr>
          <p:cNvPr id="610" name="Google Shape;610;p4"/>
          <p:cNvSpPr/>
          <p:nvPr/>
        </p:nvSpPr>
        <p:spPr>
          <a:xfrm>
            <a:off x="529936" y="5791326"/>
            <a:ext cx="3356264" cy="635302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85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4"/>
          <p:cNvSpPr txBox="1"/>
          <p:nvPr/>
        </p:nvSpPr>
        <p:spPr>
          <a:xfrm>
            <a:off x="5058777" y="2191097"/>
            <a:ext cx="3456221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Génétique des populations</a:t>
            </a:r>
            <a:endParaRPr/>
          </a:p>
        </p:txBody>
      </p:sp>
      <p:sp>
        <p:nvSpPr>
          <p:cNvPr id="612" name="Google Shape;612;p4"/>
          <p:cNvSpPr/>
          <p:nvPr/>
        </p:nvSpPr>
        <p:spPr>
          <a:xfrm>
            <a:off x="84985" y="4624566"/>
            <a:ext cx="3584262" cy="906787"/>
          </a:xfrm>
          <a:custGeom>
            <a:avLst/>
            <a:gdLst/>
            <a:ahLst/>
            <a:cxnLst/>
            <a:rect l="l" t="t" r="r" b="b"/>
            <a:pathLst>
              <a:path w="3250895" h="830997" extrusionOk="0">
                <a:moveTo>
                  <a:pt x="0" y="0"/>
                </a:moveTo>
                <a:cubicBezTo>
                  <a:pt x="142052" y="-36107"/>
                  <a:pt x="368943" y="40194"/>
                  <a:pt x="509307" y="0"/>
                </a:cubicBezTo>
                <a:cubicBezTo>
                  <a:pt x="649671" y="-40194"/>
                  <a:pt x="824167" y="41786"/>
                  <a:pt x="953596" y="0"/>
                </a:cubicBezTo>
                <a:cubicBezTo>
                  <a:pt x="1083025" y="-41786"/>
                  <a:pt x="1285923" y="15471"/>
                  <a:pt x="1560430" y="0"/>
                </a:cubicBezTo>
                <a:cubicBezTo>
                  <a:pt x="1834937" y="-15471"/>
                  <a:pt x="1856935" y="55504"/>
                  <a:pt x="2069736" y="0"/>
                </a:cubicBezTo>
                <a:cubicBezTo>
                  <a:pt x="2282537" y="-55504"/>
                  <a:pt x="2432829" y="7460"/>
                  <a:pt x="2579043" y="0"/>
                </a:cubicBezTo>
                <a:cubicBezTo>
                  <a:pt x="2725257" y="-7460"/>
                  <a:pt x="2986345" y="412"/>
                  <a:pt x="3250895" y="0"/>
                </a:cubicBezTo>
                <a:cubicBezTo>
                  <a:pt x="3280977" y="174921"/>
                  <a:pt x="3229724" y="218664"/>
                  <a:pt x="3250895" y="398879"/>
                </a:cubicBezTo>
                <a:cubicBezTo>
                  <a:pt x="3272066" y="579094"/>
                  <a:pt x="3245389" y="623240"/>
                  <a:pt x="3250895" y="830997"/>
                </a:cubicBezTo>
                <a:cubicBezTo>
                  <a:pt x="3092256" y="842358"/>
                  <a:pt x="2978251" y="830516"/>
                  <a:pt x="2774097" y="830997"/>
                </a:cubicBezTo>
                <a:cubicBezTo>
                  <a:pt x="2569943" y="831478"/>
                  <a:pt x="2497631" y="808734"/>
                  <a:pt x="2232281" y="830997"/>
                </a:cubicBezTo>
                <a:cubicBezTo>
                  <a:pt x="1966931" y="853260"/>
                  <a:pt x="1826708" y="782159"/>
                  <a:pt x="1690465" y="830997"/>
                </a:cubicBezTo>
                <a:cubicBezTo>
                  <a:pt x="1554222" y="879835"/>
                  <a:pt x="1364164" y="813376"/>
                  <a:pt x="1181159" y="830997"/>
                </a:cubicBezTo>
                <a:cubicBezTo>
                  <a:pt x="998154" y="848618"/>
                  <a:pt x="811594" y="808812"/>
                  <a:pt x="574325" y="830997"/>
                </a:cubicBezTo>
                <a:cubicBezTo>
                  <a:pt x="337056" y="853182"/>
                  <a:pt x="162687" y="793504"/>
                  <a:pt x="0" y="830997"/>
                </a:cubicBezTo>
                <a:cubicBezTo>
                  <a:pt x="-44649" y="690616"/>
                  <a:pt x="20546" y="590180"/>
                  <a:pt x="0" y="432118"/>
                </a:cubicBezTo>
                <a:cubicBezTo>
                  <a:pt x="-20546" y="274056"/>
                  <a:pt x="3444" y="142625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Modèles de niche écologique</a:t>
            </a:r>
            <a:endParaRPr/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Modèles de CMR/param. démographiques</a:t>
            </a:r>
            <a:endParaRPr/>
          </a:p>
        </p:txBody>
      </p:sp>
      <p:sp>
        <p:nvSpPr>
          <p:cNvPr id="613" name="Google Shape;613;p4"/>
          <p:cNvSpPr/>
          <p:nvPr/>
        </p:nvSpPr>
        <p:spPr>
          <a:xfrm>
            <a:off x="63958" y="2165452"/>
            <a:ext cx="4196954" cy="635302"/>
          </a:xfrm>
          <a:custGeom>
            <a:avLst/>
            <a:gdLst/>
            <a:ahLst/>
            <a:cxnLst/>
            <a:rect l="l" t="t" r="r" b="b"/>
            <a:pathLst>
              <a:path w="3806601" h="584775" extrusionOk="0">
                <a:moveTo>
                  <a:pt x="0" y="0"/>
                </a:moveTo>
                <a:cubicBezTo>
                  <a:pt x="246364" y="-38635"/>
                  <a:pt x="340560" y="57208"/>
                  <a:pt x="505734" y="0"/>
                </a:cubicBezTo>
                <a:cubicBezTo>
                  <a:pt x="670908" y="-57208"/>
                  <a:pt x="809542" y="13728"/>
                  <a:pt x="935336" y="0"/>
                </a:cubicBezTo>
                <a:cubicBezTo>
                  <a:pt x="1061130" y="-13728"/>
                  <a:pt x="1340364" y="14411"/>
                  <a:pt x="1555268" y="0"/>
                </a:cubicBezTo>
                <a:cubicBezTo>
                  <a:pt x="1770172" y="-14411"/>
                  <a:pt x="1902304" y="8690"/>
                  <a:pt x="2061003" y="0"/>
                </a:cubicBezTo>
                <a:cubicBezTo>
                  <a:pt x="2219703" y="-8690"/>
                  <a:pt x="2455993" y="29227"/>
                  <a:pt x="2566737" y="0"/>
                </a:cubicBezTo>
                <a:cubicBezTo>
                  <a:pt x="2677481" y="-29227"/>
                  <a:pt x="2890150" y="13111"/>
                  <a:pt x="3186669" y="0"/>
                </a:cubicBezTo>
                <a:cubicBezTo>
                  <a:pt x="3483188" y="-13111"/>
                  <a:pt x="3534769" y="71697"/>
                  <a:pt x="3806601" y="0"/>
                </a:cubicBezTo>
                <a:cubicBezTo>
                  <a:pt x="3860406" y="188898"/>
                  <a:pt x="3794287" y="349755"/>
                  <a:pt x="3806601" y="584775"/>
                </a:cubicBezTo>
                <a:cubicBezTo>
                  <a:pt x="3624194" y="635662"/>
                  <a:pt x="3474210" y="529027"/>
                  <a:pt x="3338933" y="584775"/>
                </a:cubicBezTo>
                <a:cubicBezTo>
                  <a:pt x="3203656" y="640523"/>
                  <a:pt x="3009759" y="565513"/>
                  <a:pt x="2795133" y="584775"/>
                </a:cubicBezTo>
                <a:cubicBezTo>
                  <a:pt x="2580507" y="604037"/>
                  <a:pt x="2494434" y="520357"/>
                  <a:pt x="2251333" y="584775"/>
                </a:cubicBezTo>
                <a:cubicBezTo>
                  <a:pt x="2008232" y="649193"/>
                  <a:pt x="1897921" y="562089"/>
                  <a:pt x="1745598" y="584775"/>
                </a:cubicBezTo>
                <a:cubicBezTo>
                  <a:pt x="1593275" y="607461"/>
                  <a:pt x="1379356" y="526567"/>
                  <a:pt x="1125666" y="584775"/>
                </a:cubicBezTo>
                <a:cubicBezTo>
                  <a:pt x="871976" y="642983"/>
                  <a:pt x="680328" y="536263"/>
                  <a:pt x="505734" y="584775"/>
                </a:cubicBezTo>
                <a:cubicBezTo>
                  <a:pt x="331140" y="633287"/>
                  <a:pt x="127525" y="574275"/>
                  <a:pt x="0" y="584775"/>
                </a:cubicBezTo>
                <a:cubicBezTo>
                  <a:pt x="-37908" y="447747"/>
                  <a:pt x="53521" y="233449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Ecologie de la migration-Dispersion </a:t>
            </a:r>
            <a:endParaRPr/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Liens écologie trophique/fitness </a:t>
            </a:r>
            <a:endParaRPr/>
          </a:p>
        </p:txBody>
      </p:sp>
      <p:sp>
        <p:nvSpPr>
          <p:cNvPr id="614" name="Google Shape;614;p4"/>
          <p:cNvSpPr/>
          <p:nvPr/>
        </p:nvSpPr>
        <p:spPr>
          <a:xfrm>
            <a:off x="4619709" y="1165324"/>
            <a:ext cx="4196954" cy="635302"/>
          </a:xfrm>
          <a:custGeom>
            <a:avLst/>
            <a:gdLst/>
            <a:ahLst/>
            <a:cxnLst/>
            <a:rect l="l" t="t" r="r" b="b"/>
            <a:pathLst>
              <a:path w="3806601" h="584775" extrusionOk="0">
                <a:moveTo>
                  <a:pt x="0" y="0"/>
                </a:moveTo>
                <a:cubicBezTo>
                  <a:pt x="246364" y="-38635"/>
                  <a:pt x="340560" y="57208"/>
                  <a:pt x="505734" y="0"/>
                </a:cubicBezTo>
                <a:cubicBezTo>
                  <a:pt x="670908" y="-57208"/>
                  <a:pt x="809542" y="13728"/>
                  <a:pt x="935336" y="0"/>
                </a:cubicBezTo>
                <a:cubicBezTo>
                  <a:pt x="1061130" y="-13728"/>
                  <a:pt x="1340364" y="14411"/>
                  <a:pt x="1555268" y="0"/>
                </a:cubicBezTo>
                <a:cubicBezTo>
                  <a:pt x="1770172" y="-14411"/>
                  <a:pt x="1902304" y="8690"/>
                  <a:pt x="2061003" y="0"/>
                </a:cubicBezTo>
                <a:cubicBezTo>
                  <a:pt x="2219703" y="-8690"/>
                  <a:pt x="2455993" y="29227"/>
                  <a:pt x="2566737" y="0"/>
                </a:cubicBezTo>
                <a:cubicBezTo>
                  <a:pt x="2677481" y="-29227"/>
                  <a:pt x="2890150" y="13111"/>
                  <a:pt x="3186669" y="0"/>
                </a:cubicBezTo>
                <a:cubicBezTo>
                  <a:pt x="3483188" y="-13111"/>
                  <a:pt x="3534769" y="71697"/>
                  <a:pt x="3806601" y="0"/>
                </a:cubicBezTo>
                <a:cubicBezTo>
                  <a:pt x="3860406" y="188898"/>
                  <a:pt x="3794287" y="349755"/>
                  <a:pt x="3806601" y="584775"/>
                </a:cubicBezTo>
                <a:cubicBezTo>
                  <a:pt x="3624194" y="635662"/>
                  <a:pt x="3474210" y="529027"/>
                  <a:pt x="3338933" y="584775"/>
                </a:cubicBezTo>
                <a:cubicBezTo>
                  <a:pt x="3203656" y="640523"/>
                  <a:pt x="3009759" y="565513"/>
                  <a:pt x="2795133" y="584775"/>
                </a:cubicBezTo>
                <a:cubicBezTo>
                  <a:pt x="2580507" y="604037"/>
                  <a:pt x="2494434" y="520357"/>
                  <a:pt x="2251333" y="584775"/>
                </a:cubicBezTo>
                <a:cubicBezTo>
                  <a:pt x="2008232" y="649193"/>
                  <a:pt x="1897921" y="562089"/>
                  <a:pt x="1745598" y="584775"/>
                </a:cubicBezTo>
                <a:cubicBezTo>
                  <a:pt x="1593275" y="607461"/>
                  <a:pt x="1379356" y="526567"/>
                  <a:pt x="1125666" y="584775"/>
                </a:cubicBezTo>
                <a:cubicBezTo>
                  <a:pt x="871976" y="642983"/>
                  <a:pt x="680328" y="536263"/>
                  <a:pt x="505734" y="584775"/>
                </a:cubicBezTo>
                <a:cubicBezTo>
                  <a:pt x="331140" y="633287"/>
                  <a:pt x="127525" y="574275"/>
                  <a:pt x="0" y="584775"/>
                </a:cubicBezTo>
                <a:cubicBezTo>
                  <a:pt x="-37908" y="447747"/>
                  <a:pt x="53521" y="233449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 génétique des populations</a:t>
            </a:r>
            <a:endParaRPr/>
          </a:p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Phylogéographie</a:t>
            </a:r>
            <a:endParaRPr sz="1764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"/>
          <p:cNvSpPr/>
          <p:nvPr/>
        </p:nvSpPr>
        <p:spPr>
          <a:xfrm>
            <a:off x="4404149" y="5383559"/>
            <a:ext cx="3651887" cy="906787"/>
          </a:xfrm>
          <a:custGeom>
            <a:avLst/>
            <a:gdLst/>
            <a:ahLst/>
            <a:cxnLst/>
            <a:rect l="l" t="t" r="r" b="b"/>
            <a:pathLst>
              <a:path w="3742455" h="584775" extrusionOk="0">
                <a:moveTo>
                  <a:pt x="0" y="0"/>
                </a:moveTo>
                <a:cubicBezTo>
                  <a:pt x="235373" y="-58074"/>
                  <a:pt x="307873" y="7335"/>
                  <a:pt x="497212" y="0"/>
                </a:cubicBezTo>
                <a:cubicBezTo>
                  <a:pt x="686551" y="-7335"/>
                  <a:pt x="753153" y="21769"/>
                  <a:pt x="919575" y="0"/>
                </a:cubicBezTo>
                <a:cubicBezTo>
                  <a:pt x="1085997" y="-21769"/>
                  <a:pt x="1331666" y="31453"/>
                  <a:pt x="1529060" y="0"/>
                </a:cubicBezTo>
                <a:cubicBezTo>
                  <a:pt x="1726454" y="-31453"/>
                  <a:pt x="1900557" y="9699"/>
                  <a:pt x="2026272" y="0"/>
                </a:cubicBezTo>
                <a:cubicBezTo>
                  <a:pt x="2151987" y="-9699"/>
                  <a:pt x="2322382" y="57145"/>
                  <a:pt x="2523484" y="0"/>
                </a:cubicBezTo>
                <a:cubicBezTo>
                  <a:pt x="2724586" y="-57145"/>
                  <a:pt x="2866739" y="52460"/>
                  <a:pt x="3132969" y="0"/>
                </a:cubicBezTo>
                <a:cubicBezTo>
                  <a:pt x="3399199" y="-52460"/>
                  <a:pt x="3558534" y="1191"/>
                  <a:pt x="3742455" y="0"/>
                </a:cubicBezTo>
                <a:cubicBezTo>
                  <a:pt x="3796260" y="188898"/>
                  <a:pt x="3730141" y="349755"/>
                  <a:pt x="3742455" y="584775"/>
                </a:cubicBezTo>
                <a:cubicBezTo>
                  <a:pt x="3574594" y="601633"/>
                  <a:pt x="3434748" y="537879"/>
                  <a:pt x="3282668" y="584775"/>
                </a:cubicBezTo>
                <a:cubicBezTo>
                  <a:pt x="3130588" y="631671"/>
                  <a:pt x="2938811" y="554419"/>
                  <a:pt x="2748031" y="584775"/>
                </a:cubicBezTo>
                <a:cubicBezTo>
                  <a:pt x="2557251" y="615131"/>
                  <a:pt x="2416544" y="530125"/>
                  <a:pt x="2213395" y="584775"/>
                </a:cubicBezTo>
                <a:cubicBezTo>
                  <a:pt x="2010246" y="639425"/>
                  <a:pt x="1907442" y="543689"/>
                  <a:pt x="1716183" y="584775"/>
                </a:cubicBezTo>
                <a:cubicBezTo>
                  <a:pt x="1524924" y="625861"/>
                  <a:pt x="1290192" y="548284"/>
                  <a:pt x="1106697" y="584775"/>
                </a:cubicBezTo>
                <a:cubicBezTo>
                  <a:pt x="923202" y="621266"/>
                  <a:pt x="745601" y="567165"/>
                  <a:pt x="497212" y="584775"/>
                </a:cubicBezTo>
                <a:cubicBezTo>
                  <a:pt x="248823" y="602385"/>
                  <a:pt x="143938" y="579317"/>
                  <a:pt x="0" y="584775"/>
                </a:cubicBezTo>
                <a:cubicBezTo>
                  <a:pt x="-37908" y="447747"/>
                  <a:pt x="53521" y="233449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15039" marR="0" lvl="0" indent="-315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4"/>
              <a:buFont typeface="Noto Sans Symbols"/>
              <a:buChar char="✔"/>
            </a:pPr>
            <a:r>
              <a:rPr lang="fr-FR" sz="1764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Veille sanitaire/espèces indicatrices (OC, NSAID, Rodenticides)</a:t>
            </a:r>
            <a:endParaRPr/>
          </a:p>
        </p:txBody>
      </p:sp>
      <p:cxnSp>
        <p:nvCxnSpPr>
          <p:cNvPr id="616" name="Google Shape;616;p4"/>
          <p:cNvCxnSpPr/>
          <p:nvPr/>
        </p:nvCxnSpPr>
        <p:spPr>
          <a:xfrm>
            <a:off x="276475" y="4314079"/>
            <a:ext cx="13045440" cy="0"/>
          </a:xfrm>
          <a:prstGeom prst="straightConnector1">
            <a:avLst/>
          </a:prstGeom>
          <a:noFill/>
          <a:ln w="889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617" name="Google Shape;617;p4"/>
          <p:cNvSpPr txBox="1"/>
          <p:nvPr/>
        </p:nvSpPr>
        <p:spPr>
          <a:xfrm>
            <a:off x="353" y="3807489"/>
            <a:ext cx="2504275" cy="4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26" b="1" i="0" u="none" strike="noStrike" cap="none">
                <a:solidFill>
                  <a:srgbClr val="6F7B62"/>
                </a:solidFill>
                <a:latin typeface="Calibri"/>
                <a:ea typeface="Calibri"/>
                <a:cs typeface="Calibri"/>
                <a:sym typeface="Calibri"/>
              </a:rPr>
              <a:t>Thèse de doctorat</a:t>
            </a:r>
            <a:endParaRPr/>
          </a:p>
        </p:txBody>
      </p:sp>
      <p:sp>
        <p:nvSpPr>
          <p:cNvPr id="618" name="Google Shape;618;p4"/>
          <p:cNvSpPr txBox="1"/>
          <p:nvPr/>
        </p:nvSpPr>
        <p:spPr>
          <a:xfrm>
            <a:off x="10382507" y="3766477"/>
            <a:ext cx="2821157" cy="4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26" b="1" i="0" u="none" strike="noStrike" cap="none" dirty="0">
                <a:solidFill>
                  <a:srgbClr val="6F7B62"/>
                </a:solidFill>
                <a:latin typeface="Calibri"/>
                <a:ea typeface="Calibri"/>
                <a:cs typeface="Calibri"/>
                <a:sym typeface="Calibri"/>
              </a:rPr>
              <a:t>Chargé de recherche</a:t>
            </a:r>
            <a:endParaRPr dirty="0"/>
          </a:p>
        </p:txBody>
      </p:sp>
      <p:sp>
        <p:nvSpPr>
          <p:cNvPr id="26" name="Google Shape;618;p4">
            <a:extLst>
              <a:ext uri="{FF2B5EF4-FFF2-40B4-BE49-F238E27FC236}">
                <a16:creationId xmlns:a16="http://schemas.microsoft.com/office/drawing/2014/main" id="{B577D068-5A2D-4B83-814F-65CA73DD8179}"/>
              </a:ext>
            </a:extLst>
          </p:cNvPr>
          <p:cNvSpPr txBox="1"/>
          <p:nvPr/>
        </p:nvSpPr>
        <p:spPr>
          <a:xfrm>
            <a:off x="5883792" y="3766477"/>
            <a:ext cx="1668786" cy="4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26" b="1" i="0" u="none" strike="noStrike" cap="none" dirty="0">
                <a:solidFill>
                  <a:srgbClr val="6F7B62"/>
                </a:solidFill>
                <a:latin typeface="Calibri"/>
                <a:ea typeface="Calibri"/>
                <a:cs typeface="Calibri"/>
                <a:sym typeface="Calibri"/>
              </a:rPr>
              <a:t>Postdocs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28"/>
          <p:cNvSpPr txBox="1">
            <a:spLocks noGrp="1"/>
          </p:cNvSpPr>
          <p:nvPr>
            <p:ph type="body" idx="1"/>
          </p:nvPr>
        </p:nvSpPr>
        <p:spPr>
          <a:xfrm>
            <a:off x="-97500" y="612279"/>
            <a:ext cx="12302156" cy="5020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793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None/>
            </a:pPr>
            <a:r>
              <a:rPr lang="fr-FR" sz="3200"/>
              <a:t>                                 </a:t>
            </a:r>
            <a:r>
              <a:rPr lang="fr-FR" sz="3600">
                <a:latin typeface="Arial"/>
                <a:ea typeface="Arial"/>
                <a:cs typeface="Arial"/>
                <a:sym typeface="Arial"/>
              </a:rPr>
              <a:t>Merci de votre attention!</a:t>
            </a:r>
            <a:endParaRPr/>
          </a:p>
        </p:txBody>
      </p:sp>
      <p:pic>
        <p:nvPicPr>
          <p:cNvPr id="939" name="Google Shape;93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795" y="1404367"/>
            <a:ext cx="10113349" cy="53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28"/>
          <p:cNvSpPr txBox="1"/>
          <p:nvPr/>
        </p:nvSpPr>
        <p:spPr>
          <a:xfrm>
            <a:off x="7956184" y="1620391"/>
            <a:ext cx="4248472" cy="241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Nombreuses ressources disponibles sur demande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35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julien.terraube@ofb.gouv.fr</a:t>
            </a:r>
            <a:endParaRPr lang="fr-FR"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35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4"/>
          <p:cNvSpPr/>
          <p:nvPr/>
        </p:nvSpPr>
        <p:spPr>
          <a:xfrm>
            <a:off x="353" y="0"/>
            <a:ext cx="13442244" cy="10501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1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Axes de recherche</a:t>
            </a:r>
            <a:endParaRPr/>
          </a:p>
        </p:txBody>
      </p:sp>
      <p:sp>
        <p:nvSpPr>
          <p:cNvPr id="625" name="Google Shape;625;p54"/>
          <p:cNvSpPr txBox="1"/>
          <p:nvPr/>
        </p:nvSpPr>
        <p:spPr>
          <a:xfrm>
            <a:off x="2029717" y="1070312"/>
            <a:ext cx="8971570" cy="7709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78047" marR="0" lvl="0" indent="-37804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Noto Sans Symbols"/>
              <a:buChar char="⮚"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Axe 1: Ecologie intégrative pour comprendre la réponse des espèces aux changements environnementaux</a:t>
            </a:r>
            <a:endParaRPr/>
          </a:p>
        </p:txBody>
      </p:sp>
      <p:sp>
        <p:nvSpPr>
          <p:cNvPr id="626" name="Google Shape;626;p54"/>
          <p:cNvSpPr/>
          <p:nvPr/>
        </p:nvSpPr>
        <p:spPr>
          <a:xfrm>
            <a:off x="9041362" y="2153208"/>
            <a:ext cx="3566361" cy="431657"/>
          </a:xfrm>
          <a:custGeom>
            <a:avLst/>
            <a:gdLst/>
            <a:ahLst/>
            <a:cxnLst/>
            <a:rect l="l" t="t" r="r" b="b"/>
            <a:pathLst>
              <a:path w="3555269" h="400110" extrusionOk="0">
                <a:moveTo>
                  <a:pt x="0" y="0"/>
                </a:moveTo>
                <a:cubicBezTo>
                  <a:pt x="134797" y="-11412"/>
                  <a:pt x="441666" y="62650"/>
                  <a:pt x="556992" y="0"/>
                </a:cubicBezTo>
                <a:cubicBezTo>
                  <a:pt x="672318" y="-62650"/>
                  <a:pt x="909497" y="13773"/>
                  <a:pt x="1042879" y="0"/>
                </a:cubicBezTo>
                <a:cubicBezTo>
                  <a:pt x="1176261" y="-13773"/>
                  <a:pt x="1440056" y="72119"/>
                  <a:pt x="1706529" y="0"/>
                </a:cubicBezTo>
                <a:cubicBezTo>
                  <a:pt x="1973002" y="-72119"/>
                  <a:pt x="2123953" y="62406"/>
                  <a:pt x="2263521" y="0"/>
                </a:cubicBezTo>
                <a:cubicBezTo>
                  <a:pt x="2403089" y="-62406"/>
                  <a:pt x="2612894" y="49057"/>
                  <a:pt x="2820513" y="0"/>
                </a:cubicBezTo>
                <a:cubicBezTo>
                  <a:pt x="3028132" y="-49057"/>
                  <a:pt x="3202423" y="22775"/>
                  <a:pt x="3555269" y="0"/>
                </a:cubicBezTo>
                <a:cubicBezTo>
                  <a:pt x="3559472" y="192257"/>
                  <a:pt x="3542936" y="226062"/>
                  <a:pt x="3555269" y="400110"/>
                </a:cubicBezTo>
                <a:cubicBezTo>
                  <a:pt x="3307506" y="446676"/>
                  <a:pt x="3168183" y="355142"/>
                  <a:pt x="2962724" y="400110"/>
                </a:cubicBezTo>
                <a:cubicBezTo>
                  <a:pt x="2757265" y="445078"/>
                  <a:pt x="2696801" y="398240"/>
                  <a:pt x="2476837" y="400110"/>
                </a:cubicBezTo>
                <a:cubicBezTo>
                  <a:pt x="2256873" y="401980"/>
                  <a:pt x="2151215" y="399604"/>
                  <a:pt x="1884293" y="400110"/>
                </a:cubicBezTo>
                <a:cubicBezTo>
                  <a:pt x="1617371" y="400616"/>
                  <a:pt x="1420532" y="335010"/>
                  <a:pt x="1291748" y="400110"/>
                </a:cubicBezTo>
                <a:cubicBezTo>
                  <a:pt x="1162965" y="465210"/>
                  <a:pt x="928320" y="337602"/>
                  <a:pt x="734756" y="400110"/>
                </a:cubicBezTo>
                <a:cubicBezTo>
                  <a:pt x="541192" y="462618"/>
                  <a:pt x="170542" y="383526"/>
                  <a:pt x="0" y="400110"/>
                </a:cubicBezTo>
                <a:cubicBezTo>
                  <a:pt x="-23282" y="318089"/>
                  <a:pt x="11553" y="158632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B0BCA3"/>
                </a:solidFill>
                <a:latin typeface="Calibri"/>
                <a:ea typeface="Calibri"/>
                <a:cs typeface="Calibri"/>
                <a:sym typeface="Calibri"/>
              </a:rPr>
              <a:t>Paramètres démographiques</a:t>
            </a:r>
            <a:endParaRPr/>
          </a:p>
        </p:txBody>
      </p:sp>
      <p:sp>
        <p:nvSpPr>
          <p:cNvPr id="627" name="Google Shape;627;p54"/>
          <p:cNvSpPr/>
          <p:nvPr/>
        </p:nvSpPr>
        <p:spPr>
          <a:xfrm>
            <a:off x="5528169" y="5113660"/>
            <a:ext cx="3158579" cy="431657"/>
          </a:xfrm>
          <a:custGeom>
            <a:avLst/>
            <a:gdLst/>
            <a:ahLst/>
            <a:cxnLst/>
            <a:rect l="l" t="t" r="r" b="b"/>
            <a:pathLst>
              <a:path w="2864804" h="400110" extrusionOk="0">
                <a:moveTo>
                  <a:pt x="0" y="0"/>
                </a:moveTo>
                <a:cubicBezTo>
                  <a:pt x="121177" y="-51007"/>
                  <a:pt x="365710" y="22850"/>
                  <a:pt x="544313" y="0"/>
                </a:cubicBezTo>
                <a:cubicBezTo>
                  <a:pt x="722916" y="-22850"/>
                  <a:pt x="911603" y="40577"/>
                  <a:pt x="1031329" y="0"/>
                </a:cubicBezTo>
                <a:cubicBezTo>
                  <a:pt x="1151055" y="-40577"/>
                  <a:pt x="1474638" y="43275"/>
                  <a:pt x="1661586" y="0"/>
                </a:cubicBezTo>
                <a:cubicBezTo>
                  <a:pt x="1848534" y="-43275"/>
                  <a:pt x="2091278" y="43051"/>
                  <a:pt x="2205899" y="0"/>
                </a:cubicBezTo>
                <a:cubicBezTo>
                  <a:pt x="2320520" y="-43051"/>
                  <a:pt x="2539064" y="74727"/>
                  <a:pt x="2864804" y="0"/>
                </a:cubicBezTo>
                <a:cubicBezTo>
                  <a:pt x="2866470" y="142322"/>
                  <a:pt x="2859363" y="302984"/>
                  <a:pt x="2864804" y="400110"/>
                </a:cubicBezTo>
                <a:cubicBezTo>
                  <a:pt x="2673264" y="462608"/>
                  <a:pt x="2428181" y="359372"/>
                  <a:pt x="2291843" y="400110"/>
                </a:cubicBezTo>
                <a:cubicBezTo>
                  <a:pt x="2155505" y="440848"/>
                  <a:pt x="1904549" y="342740"/>
                  <a:pt x="1661586" y="400110"/>
                </a:cubicBezTo>
                <a:cubicBezTo>
                  <a:pt x="1418623" y="457480"/>
                  <a:pt x="1395741" y="341775"/>
                  <a:pt x="1174570" y="400110"/>
                </a:cubicBezTo>
                <a:cubicBezTo>
                  <a:pt x="953399" y="458445"/>
                  <a:pt x="755260" y="373734"/>
                  <a:pt x="601609" y="400110"/>
                </a:cubicBezTo>
                <a:cubicBezTo>
                  <a:pt x="447958" y="426486"/>
                  <a:pt x="270446" y="386433"/>
                  <a:pt x="0" y="400110"/>
                </a:cubicBezTo>
                <a:cubicBezTo>
                  <a:pt x="-16768" y="310694"/>
                  <a:pt x="28099" y="144980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B0BCA3"/>
                </a:solidFill>
                <a:latin typeface="Calibri"/>
                <a:ea typeface="Calibri"/>
                <a:cs typeface="Calibri"/>
                <a:sym typeface="Calibri"/>
              </a:rPr>
              <a:t>Indicateurs de santé</a:t>
            </a:r>
            <a:endParaRPr/>
          </a:p>
        </p:txBody>
      </p:sp>
      <p:sp>
        <p:nvSpPr>
          <p:cNvPr id="628" name="Google Shape;628;p54"/>
          <p:cNvSpPr/>
          <p:nvPr/>
        </p:nvSpPr>
        <p:spPr>
          <a:xfrm>
            <a:off x="629806" y="2270413"/>
            <a:ext cx="4186834" cy="431657"/>
          </a:xfrm>
          <a:custGeom>
            <a:avLst/>
            <a:gdLst/>
            <a:ahLst/>
            <a:cxnLst/>
            <a:rect l="l" t="t" r="r" b="b"/>
            <a:pathLst>
              <a:path w="3797422" h="400110" extrusionOk="0">
                <a:moveTo>
                  <a:pt x="0" y="0"/>
                </a:moveTo>
                <a:cubicBezTo>
                  <a:pt x="226162" y="-45903"/>
                  <a:pt x="305264" y="7217"/>
                  <a:pt x="504515" y="0"/>
                </a:cubicBezTo>
                <a:cubicBezTo>
                  <a:pt x="703767" y="-7217"/>
                  <a:pt x="812275" y="27574"/>
                  <a:pt x="933081" y="0"/>
                </a:cubicBezTo>
                <a:cubicBezTo>
                  <a:pt x="1053887" y="-27574"/>
                  <a:pt x="1317875" y="38141"/>
                  <a:pt x="1551518" y="0"/>
                </a:cubicBezTo>
                <a:cubicBezTo>
                  <a:pt x="1785161" y="-38141"/>
                  <a:pt x="1879859" y="34456"/>
                  <a:pt x="2056033" y="0"/>
                </a:cubicBezTo>
                <a:cubicBezTo>
                  <a:pt x="2232207" y="-34456"/>
                  <a:pt x="2340920" y="4951"/>
                  <a:pt x="2560547" y="0"/>
                </a:cubicBezTo>
                <a:cubicBezTo>
                  <a:pt x="2780174" y="-4951"/>
                  <a:pt x="2884176" y="18124"/>
                  <a:pt x="3178985" y="0"/>
                </a:cubicBezTo>
                <a:cubicBezTo>
                  <a:pt x="3473794" y="-18124"/>
                  <a:pt x="3648128" y="45839"/>
                  <a:pt x="3797422" y="0"/>
                </a:cubicBezTo>
                <a:cubicBezTo>
                  <a:pt x="3825447" y="92749"/>
                  <a:pt x="3765544" y="225066"/>
                  <a:pt x="3797422" y="400110"/>
                </a:cubicBezTo>
                <a:cubicBezTo>
                  <a:pt x="3672107" y="451230"/>
                  <a:pt x="3533117" y="383856"/>
                  <a:pt x="3330882" y="400110"/>
                </a:cubicBezTo>
                <a:cubicBezTo>
                  <a:pt x="3128647" y="416364"/>
                  <a:pt x="3004096" y="342771"/>
                  <a:pt x="2788393" y="400110"/>
                </a:cubicBezTo>
                <a:cubicBezTo>
                  <a:pt x="2572690" y="457449"/>
                  <a:pt x="2431480" y="342279"/>
                  <a:pt x="2245904" y="400110"/>
                </a:cubicBezTo>
                <a:cubicBezTo>
                  <a:pt x="2060328" y="457941"/>
                  <a:pt x="1950407" y="397557"/>
                  <a:pt x="1741389" y="400110"/>
                </a:cubicBezTo>
                <a:cubicBezTo>
                  <a:pt x="1532372" y="402663"/>
                  <a:pt x="1282808" y="372186"/>
                  <a:pt x="1122952" y="400110"/>
                </a:cubicBezTo>
                <a:cubicBezTo>
                  <a:pt x="963096" y="428034"/>
                  <a:pt x="684479" y="363570"/>
                  <a:pt x="504515" y="400110"/>
                </a:cubicBezTo>
                <a:cubicBezTo>
                  <a:pt x="324551" y="436650"/>
                  <a:pt x="211161" y="394586"/>
                  <a:pt x="0" y="400110"/>
                </a:cubicBezTo>
                <a:cubicBezTo>
                  <a:pt x="-16047" y="289372"/>
                  <a:pt x="3184" y="181038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B0BCA3"/>
                </a:solidFill>
                <a:latin typeface="Calibri"/>
                <a:ea typeface="Calibri"/>
                <a:cs typeface="Calibri"/>
                <a:sym typeface="Calibri"/>
              </a:rPr>
              <a:t>Indicateurs comportementaux</a:t>
            </a:r>
            <a:endParaRPr/>
          </a:p>
        </p:txBody>
      </p:sp>
      <p:pic>
        <p:nvPicPr>
          <p:cNvPr id="629" name="Google Shape;629;p54" descr="A close-up of a docume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783"/>
          <a:stretch/>
        </p:blipFill>
        <p:spPr>
          <a:xfrm>
            <a:off x="396205" y="2862761"/>
            <a:ext cx="5125812" cy="209968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0" name="Google Shape;630;p54" descr="A close-up of a white backgrou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684054" y="2722179"/>
            <a:ext cx="4491492" cy="196473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31" name="Google Shape;631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7932" y="5706009"/>
            <a:ext cx="5554967" cy="14566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03800" y="3231923"/>
            <a:ext cx="6452700" cy="2319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7" name="Google Shape;637;p55"/>
          <p:cNvSpPr txBox="1"/>
          <p:nvPr/>
        </p:nvSpPr>
        <p:spPr>
          <a:xfrm>
            <a:off x="2528696" y="1106877"/>
            <a:ext cx="8731355" cy="7709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78047" marR="0" lvl="0" indent="-3780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Noto Sans Symbols"/>
              <a:buChar char="⮚"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Axe 2: Impacts des changements globaux sur la biodiversité et effets interactifs des menaces anthropogéniques</a:t>
            </a:r>
            <a:endParaRPr/>
          </a:p>
        </p:txBody>
      </p:sp>
      <p:sp>
        <p:nvSpPr>
          <p:cNvPr id="638" name="Google Shape;638;p55"/>
          <p:cNvSpPr/>
          <p:nvPr/>
        </p:nvSpPr>
        <p:spPr>
          <a:xfrm>
            <a:off x="353" y="0"/>
            <a:ext cx="13442244" cy="10501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1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Axes de recherche</a:t>
            </a:r>
            <a:endParaRPr/>
          </a:p>
        </p:txBody>
      </p:sp>
      <p:sp>
        <p:nvSpPr>
          <p:cNvPr id="639" name="Google Shape;639;p55"/>
          <p:cNvSpPr/>
          <p:nvPr/>
        </p:nvSpPr>
        <p:spPr>
          <a:xfrm>
            <a:off x="2598956" y="2268253"/>
            <a:ext cx="8244675" cy="771596"/>
          </a:xfrm>
          <a:custGeom>
            <a:avLst/>
            <a:gdLst/>
            <a:ahLst/>
            <a:cxnLst/>
            <a:rect l="l" t="t" r="r" b="b"/>
            <a:pathLst>
              <a:path w="7478163" h="707886" extrusionOk="0">
                <a:moveTo>
                  <a:pt x="0" y="0"/>
                </a:moveTo>
                <a:cubicBezTo>
                  <a:pt x="188661" y="-56078"/>
                  <a:pt x="391634" y="51638"/>
                  <a:pt x="500462" y="0"/>
                </a:cubicBezTo>
                <a:cubicBezTo>
                  <a:pt x="609290" y="-51638"/>
                  <a:pt x="687672" y="40100"/>
                  <a:pt x="851360" y="0"/>
                </a:cubicBezTo>
                <a:cubicBezTo>
                  <a:pt x="1015048" y="-40100"/>
                  <a:pt x="1347183" y="80402"/>
                  <a:pt x="1576167" y="0"/>
                </a:cubicBezTo>
                <a:cubicBezTo>
                  <a:pt x="1805151" y="-80402"/>
                  <a:pt x="1877412" y="60021"/>
                  <a:pt x="2076628" y="0"/>
                </a:cubicBezTo>
                <a:cubicBezTo>
                  <a:pt x="2275844" y="-60021"/>
                  <a:pt x="2454820" y="30481"/>
                  <a:pt x="2577090" y="0"/>
                </a:cubicBezTo>
                <a:cubicBezTo>
                  <a:pt x="2699360" y="-30481"/>
                  <a:pt x="2990941" y="1733"/>
                  <a:pt x="3301897" y="0"/>
                </a:cubicBezTo>
                <a:cubicBezTo>
                  <a:pt x="3612853" y="-1733"/>
                  <a:pt x="3596078" y="36689"/>
                  <a:pt x="3727577" y="0"/>
                </a:cubicBezTo>
                <a:cubicBezTo>
                  <a:pt x="3859076" y="-36689"/>
                  <a:pt x="4098651" y="52195"/>
                  <a:pt x="4452383" y="0"/>
                </a:cubicBezTo>
                <a:cubicBezTo>
                  <a:pt x="4806115" y="-52195"/>
                  <a:pt x="4829576" y="82422"/>
                  <a:pt x="5177190" y="0"/>
                </a:cubicBezTo>
                <a:cubicBezTo>
                  <a:pt x="5524804" y="-82422"/>
                  <a:pt x="5497214" y="61873"/>
                  <a:pt x="5752433" y="0"/>
                </a:cubicBezTo>
                <a:cubicBezTo>
                  <a:pt x="6007652" y="-61873"/>
                  <a:pt x="6262185" y="39648"/>
                  <a:pt x="6477240" y="0"/>
                </a:cubicBezTo>
                <a:cubicBezTo>
                  <a:pt x="6692295" y="-39648"/>
                  <a:pt x="6753410" y="1720"/>
                  <a:pt x="6977701" y="0"/>
                </a:cubicBezTo>
                <a:cubicBezTo>
                  <a:pt x="7201992" y="-1720"/>
                  <a:pt x="7312670" y="20530"/>
                  <a:pt x="7478163" y="0"/>
                </a:cubicBezTo>
                <a:cubicBezTo>
                  <a:pt x="7497740" y="102742"/>
                  <a:pt x="7464932" y="276083"/>
                  <a:pt x="7478163" y="361022"/>
                </a:cubicBezTo>
                <a:cubicBezTo>
                  <a:pt x="7491394" y="445961"/>
                  <a:pt x="7461234" y="599201"/>
                  <a:pt x="7478163" y="707886"/>
                </a:cubicBezTo>
                <a:cubicBezTo>
                  <a:pt x="7220696" y="716468"/>
                  <a:pt x="7179441" y="692465"/>
                  <a:pt x="6902920" y="707886"/>
                </a:cubicBezTo>
                <a:cubicBezTo>
                  <a:pt x="6626399" y="723307"/>
                  <a:pt x="6445366" y="703794"/>
                  <a:pt x="6178113" y="707886"/>
                </a:cubicBezTo>
                <a:cubicBezTo>
                  <a:pt x="5910860" y="711978"/>
                  <a:pt x="5754530" y="688481"/>
                  <a:pt x="5602870" y="707886"/>
                </a:cubicBezTo>
                <a:cubicBezTo>
                  <a:pt x="5451210" y="727291"/>
                  <a:pt x="5376754" y="701085"/>
                  <a:pt x="5251971" y="707886"/>
                </a:cubicBezTo>
                <a:cubicBezTo>
                  <a:pt x="5127188" y="714687"/>
                  <a:pt x="4998432" y="658549"/>
                  <a:pt x="4826291" y="707886"/>
                </a:cubicBezTo>
                <a:cubicBezTo>
                  <a:pt x="4654150" y="757223"/>
                  <a:pt x="4421996" y="705018"/>
                  <a:pt x="4101485" y="707886"/>
                </a:cubicBezTo>
                <a:cubicBezTo>
                  <a:pt x="3780974" y="710754"/>
                  <a:pt x="3798774" y="650445"/>
                  <a:pt x="3526241" y="707886"/>
                </a:cubicBezTo>
                <a:cubicBezTo>
                  <a:pt x="3253708" y="765327"/>
                  <a:pt x="3188187" y="666203"/>
                  <a:pt x="3100561" y="707886"/>
                </a:cubicBezTo>
                <a:cubicBezTo>
                  <a:pt x="3012935" y="749569"/>
                  <a:pt x="2795544" y="703748"/>
                  <a:pt x="2525318" y="707886"/>
                </a:cubicBezTo>
                <a:cubicBezTo>
                  <a:pt x="2255092" y="712024"/>
                  <a:pt x="2284157" y="677325"/>
                  <a:pt x="2174420" y="707886"/>
                </a:cubicBezTo>
                <a:cubicBezTo>
                  <a:pt x="2064683" y="738447"/>
                  <a:pt x="1992833" y="688412"/>
                  <a:pt x="1823521" y="707886"/>
                </a:cubicBezTo>
                <a:cubicBezTo>
                  <a:pt x="1654209" y="727360"/>
                  <a:pt x="1446881" y="707307"/>
                  <a:pt x="1248278" y="707886"/>
                </a:cubicBezTo>
                <a:cubicBezTo>
                  <a:pt x="1049675" y="708465"/>
                  <a:pt x="956999" y="703726"/>
                  <a:pt x="822598" y="707886"/>
                </a:cubicBezTo>
                <a:cubicBezTo>
                  <a:pt x="688197" y="712046"/>
                  <a:pt x="300713" y="701224"/>
                  <a:pt x="0" y="707886"/>
                </a:cubicBezTo>
                <a:cubicBezTo>
                  <a:pt x="-35093" y="613484"/>
                  <a:pt x="11833" y="450171"/>
                  <a:pt x="0" y="368101"/>
                </a:cubicBezTo>
                <a:cubicBezTo>
                  <a:pt x="-11833" y="286031"/>
                  <a:pt x="20136" y="143542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B0BCA3"/>
                </a:solidFill>
                <a:latin typeface="Calibri"/>
                <a:ea typeface="Calibri"/>
                <a:cs typeface="Calibri"/>
                <a:sym typeface="Calibri"/>
              </a:rPr>
              <a:t>Interactions entre changement climatique et CUT et impacts sur les interactions trophiques et la fitness des prédateurs</a:t>
            </a:r>
            <a:endParaRPr/>
          </a:p>
        </p:txBody>
      </p:sp>
      <p:pic>
        <p:nvPicPr>
          <p:cNvPr id="640" name="Google Shape;640;p55" descr="A graph of a number of birds found per food sto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0948" y="4032681"/>
            <a:ext cx="2496813" cy="3203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55" descr="A owl sitting on a branch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8802" t="6208" r="16606" b="9703"/>
          <a:stretch/>
        </p:blipFill>
        <p:spPr>
          <a:xfrm>
            <a:off x="1344577" y="5026080"/>
            <a:ext cx="1624887" cy="1587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56"/>
          <p:cNvSpPr/>
          <p:nvPr/>
        </p:nvSpPr>
        <p:spPr>
          <a:xfrm>
            <a:off x="353" y="0"/>
            <a:ext cx="13442244" cy="87718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1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Axes de recherche</a:t>
            </a:r>
            <a:endParaRPr/>
          </a:p>
        </p:txBody>
      </p:sp>
      <p:pic>
        <p:nvPicPr>
          <p:cNvPr id="647" name="Google Shape;647;p56" descr="A group of graphs showing different colors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5484" y="3277733"/>
            <a:ext cx="4842820" cy="3294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6"/>
          <p:cNvPicPr preferRelativeResize="0"/>
          <p:nvPr/>
        </p:nvPicPr>
        <p:blipFill rotWithShape="1">
          <a:blip r:embed="rId4">
            <a:alphaModFix/>
          </a:blip>
          <a:srcRect l="17318" t="22525" r="24647" b="1791"/>
          <a:stretch/>
        </p:blipFill>
        <p:spPr>
          <a:xfrm>
            <a:off x="5943966" y="3610028"/>
            <a:ext cx="1053508" cy="91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56"/>
          <p:cNvPicPr preferRelativeResize="0"/>
          <p:nvPr/>
        </p:nvPicPr>
        <p:blipFill rotWithShape="1">
          <a:blip r:embed="rId5">
            <a:alphaModFix/>
          </a:blip>
          <a:srcRect l="21782" t="20820" r="10648" b="8804"/>
          <a:stretch/>
        </p:blipFill>
        <p:spPr>
          <a:xfrm>
            <a:off x="6217553" y="5206934"/>
            <a:ext cx="712612" cy="111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56"/>
          <p:cNvPicPr preferRelativeResize="0"/>
          <p:nvPr/>
        </p:nvPicPr>
        <p:blipFill rotWithShape="1">
          <a:blip r:embed="rId6">
            <a:alphaModFix/>
          </a:blip>
          <a:srcRect l="25406" t="10450" r="15013"/>
          <a:stretch/>
        </p:blipFill>
        <p:spPr>
          <a:xfrm>
            <a:off x="11956031" y="3533948"/>
            <a:ext cx="1164142" cy="992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6"/>
          <p:cNvPicPr preferRelativeResize="0"/>
          <p:nvPr/>
        </p:nvPicPr>
        <p:blipFill rotWithShape="1">
          <a:blip r:embed="rId7">
            <a:alphaModFix/>
          </a:blip>
          <a:srcRect l="9086" t="9527" r="9834" b="15921"/>
          <a:stretch/>
        </p:blipFill>
        <p:spPr>
          <a:xfrm>
            <a:off x="12009007" y="5445084"/>
            <a:ext cx="1433590" cy="87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56" descr="A screenshot of a comput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8">
            <a:alphaModFix/>
          </a:blip>
          <a:srcRect/>
          <a:stretch/>
        </p:blipFill>
        <p:spPr>
          <a:xfrm>
            <a:off x="260010" y="3780631"/>
            <a:ext cx="5498637" cy="24172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3" name="Google Shape;653;p56"/>
          <p:cNvSpPr/>
          <p:nvPr/>
        </p:nvSpPr>
        <p:spPr>
          <a:xfrm>
            <a:off x="2966180" y="2209809"/>
            <a:ext cx="7927969" cy="770980"/>
          </a:xfrm>
          <a:custGeom>
            <a:avLst/>
            <a:gdLst/>
            <a:ahLst/>
            <a:cxnLst/>
            <a:rect l="l" t="t" r="r" b="b"/>
            <a:pathLst>
              <a:path w="7190600" h="707886" extrusionOk="0">
                <a:moveTo>
                  <a:pt x="0" y="0"/>
                </a:moveTo>
                <a:cubicBezTo>
                  <a:pt x="175663" y="-48336"/>
                  <a:pt x="281979" y="50856"/>
                  <a:pt x="527311" y="0"/>
                </a:cubicBezTo>
                <a:cubicBezTo>
                  <a:pt x="772643" y="-50856"/>
                  <a:pt x="765425" y="9245"/>
                  <a:pt x="910809" y="0"/>
                </a:cubicBezTo>
                <a:cubicBezTo>
                  <a:pt x="1056193" y="-9245"/>
                  <a:pt x="1499723" y="60920"/>
                  <a:pt x="1653838" y="0"/>
                </a:cubicBezTo>
                <a:cubicBezTo>
                  <a:pt x="1807953" y="-60920"/>
                  <a:pt x="1987222" y="59223"/>
                  <a:pt x="2181149" y="0"/>
                </a:cubicBezTo>
                <a:cubicBezTo>
                  <a:pt x="2375076" y="-59223"/>
                  <a:pt x="2521860" y="41303"/>
                  <a:pt x="2708459" y="0"/>
                </a:cubicBezTo>
                <a:cubicBezTo>
                  <a:pt x="2895058" y="-41303"/>
                  <a:pt x="3265197" y="50652"/>
                  <a:pt x="3451488" y="0"/>
                </a:cubicBezTo>
                <a:cubicBezTo>
                  <a:pt x="3637779" y="-50652"/>
                  <a:pt x="3728632" y="41399"/>
                  <a:pt x="3906893" y="0"/>
                </a:cubicBezTo>
                <a:cubicBezTo>
                  <a:pt x="4085155" y="-41399"/>
                  <a:pt x="4360955" y="7947"/>
                  <a:pt x="4649921" y="0"/>
                </a:cubicBezTo>
                <a:cubicBezTo>
                  <a:pt x="4938887" y="-7947"/>
                  <a:pt x="5176841" y="71802"/>
                  <a:pt x="5392950" y="0"/>
                </a:cubicBezTo>
                <a:cubicBezTo>
                  <a:pt x="5609059" y="-71802"/>
                  <a:pt x="5702360" y="50602"/>
                  <a:pt x="5992167" y="0"/>
                </a:cubicBezTo>
                <a:cubicBezTo>
                  <a:pt x="6281974" y="-50602"/>
                  <a:pt x="6829968" y="118629"/>
                  <a:pt x="7190600" y="0"/>
                </a:cubicBezTo>
                <a:cubicBezTo>
                  <a:pt x="7219144" y="171982"/>
                  <a:pt x="7172209" y="265377"/>
                  <a:pt x="7190600" y="346864"/>
                </a:cubicBezTo>
                <a:cubicBezTo>
                  <a:pt x="7208991" y="428351"/>
                  <a:pt x="7188043" y="571025"/>
                  <a:pt x="7190600" y="707886"/>
                </a:cubicBezTo>
                <a:cubicBezTo>
                  <a:pt x="6897852" y="747290"/>
                  <a:pt x="6852413" y="702166"/>
                  <a:pt x="6591383" y="707886"/>
                </a:cubicBezTo>
                <a:cubicBezTo>
                  <a:pt x="6330353" y="713606"/>
                  <a:pt x="6272029" y="692595"/>
                  <a:pt x="6135979" y="707886"/>
                </a:cubicBezTo>
                <a:cubicBezTo>
                  <a:pt x="5999929" y="723177"/>
                  <a:pt x="5815531" y="659458"/>
                  <a:pt x="5536762" y="707886"/>
                </a:cubicBezTo>
                <a:cubicBezTo>
                  <a:pt x="5257993" y="756314"/>
                  <a:pt x="5030213" y="664556"/>
                  <a:pt x="4793733" y="707886"/>
                </a:cubicBezTo>
                <a:cubicBezTo>
                  <a:pt x="4557253" y="751216"/>
                  <a:pt x="4406268" y="667993"/>
                  <a:pt x="4194517" y="707886"/>
                </a:cubicBezTo>
                <a:cubicBezTo>
                  <a:pt x="3982766" y="747779"/>
                  <a:pt x="3941765" y="691866"/>
                  <a:pt x="3811018" y="707886"/>
                </a:cubicBezTo>
                <a:cubicBezTo>
                  <a:pt x="3680271" y="723906"/>
                  <a:pt x="3526272" y="699165"/>
                  <a:pt x="3355613" y="707886"/>
                </a:cubicBezTo>
                <a:cubicBezTo>
                  <a:pt x="3184955" y="716607"/>
                  <a:pt x="2825295" y="643152"/>
                  <a:pt x="2612585" y="707886"/>
                </a:cubicBezTo>
                <a:cubicBezTo>
                  <a:pt x="2399875" y="772620"/>
                  <a:pt x="2227695" y="667940"/>
                  <a:pt x="2013368" y="707886"/>
                </a:cubicBezTo>
                <a:cubicBezTo>
                  <a:pt x="1799041" y="747832"/>
                  <a:pt x="1710539" y="653687"/>
                  <a:pt x="1557963" y="707886"/>
                </a:cubicBezTo>
                <a:cubicBezTo>
                  <a:pt x="1405387" y="762085"/>
                  <a:pt x="1124467" y="697448"/>
                  <a:pt x="958747" y="707886"/>
                </a:cubicBezTo>
                <a:cubicBezTo>
                  <a:pt x="793027" y="718324"/>
                  <a:pt x="694923" y="693137"/>
                  <a:pt x="575248" y="707886"/>
                </a:cubicBezTo>
                <a:cubicBezTo>
                  <a:pt x="455573" y="722635"/>
                  <a:pt x="129391" y="704866"/>
                  <a:pt x="0" y="707886"/>
                </a:cubicBezTo>
                <a:cubicBezTo>
                  <a:pt x="-23084" y="581671"/>
                  <a:pt x="29662" y="458750"/>
                  <a:pt x="0" y="353943"/>
                </a:cubicBezTo>
                <a:cubicBezTo>
                  <a:pt x="-29662" y="249136"/>
                  <a:pt x="3667" y="140321"/>
                  <a:pt x="0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5" b="1" i="0" u="none" strike="noStrike" cap="none">
                <a:solidFill>
                  <a:srgbClr val="B0BCA3"/>
                </a:solidFill>
                <a:latin typeface="Calibri"/>
                <a:ea typeface="Calibri"/>
                <a:cs typeface="Calibri"/>
                <a:sym typeface="Calibri"/>
              </a:rPr>
              <a:t>Effet du réseau finlandais d’Aires Protégées sur l’abondance de 4 espèces de grands carnivores</a:t>
            </a:r>
            <a:endParaRPr/>
          </a:p>
        </p:txBody>
      </p:sp>
      <p:sp>
        <p:nvSpPr>
          <p:cNvPr id="654" name="Google Shape;654;p56"/>
          <p:cNvSpPr txBox="1"/>
          <p:nvPr/>
        </p:nvSpPr>
        <p:spPr>
          <a:xfrm>
            <a:off x="2426670" y="1011470"/>
            <a:ext cx="9141606" cy="7709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78047" marR="0" lvl="0" indent="-3780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Noto Sans Symbols"/>
              <a:buChar char="⮚"/>
            </a:pPr>
            <a:r>
              <a:rPr lang="fr-FR" sz="2205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Axe 3: Evaluation des mesures de conservation : efficacité des aires protégées et des programmes de réintroduction.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oiseau, Oiseau de proie, faucon, plein air&#10;&#10;Description générée automatiquement">
            <a:extLst>
              <a:ext uri="{FF2B5EF4-FFF2-40B4-BE49-F238E27FC236}">
                <a16:creationId xmlns:a16="http://schemas.microsoft.com/office/drawing/2014/main" id="{95A1F111-DBAB-A88D-A47F-0A927A6E6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-692277"/>
            <a:ext cx="13442244" cy="8945815"/>
          </a:xfrm>
          <a:prstGeom prst="rect">
            <a:avLst/>
          </a:prstGeom>
        </p:spPr>
      </p:pic>
      <p:sp>
        <p:nvSpPr>
          <p:cNvPr id="23" name="Sous-titre 4">
            <a:extLst>
              <a:ext uri="{FF2B5EF4-FFF2-40B4-BE49-F238E27FC236}">
                <a16:creationId xmlns:a16="http://schemas.microsoft.com/office/drawing/2014/main" id="{1F383529-4D9B-8DFA-1FB9-53D17EF7F4EF}"/>
              </a:ext>
            </a:extLst>
          </p:cNvPr>
          <p:cNvSpPr txBox="1">
            <a:spLocks/>
          </p:cNvSpPr>
          <p:nvPr/>
        </p:nvSpPr>
        <p:spPr>
          <a:xfrm>
            <a:off x="10148590" y="4780788"/>
            <a:ext cx="3290505" cy="448258"/>
          </a:xfrm>
          <a:prstGeom prst="rect">
            <a:avLst/>
          </a:prstGeom>
        </p:spPr>
        <p:txBody>
          <a:bodyPr vert="horz" lIns="100817" tIns="50408" rIns="100817" bIns="50408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008126">
              <a:spcBef>
                <a:spcPts val="1103"/>
              </a:spcBef>
              <a:buClrTx/>
              <a:defRPr/>
            </a:pPr>
            <a:endParaRPr lang="fr-FR" sz="1985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84B5B1-5B34-2712-4D8D-ADD5D8A2F59E}"/>
              </a:ext>
            </a:extLst>
          </p:cNvPr>
          <p:cNvSpPr txBox="1"/>
          <p:nvPr/>
        </p:nvSpPr>
        <p:spPr>
          <a:xfrm>
            <a:off x="12002941" y="7223138"/>
            <a:ext cx="1361254" cy="265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04063">
              <a:lnSpc>
                <a:spcPct val="107000"/>
              </a:lnSpc>
              <a:spcAft>
                <a:spcPts val="882"/>
              </a:spcAft>
              <a:buClrTx/>
              <a:defRPr/>
            </a:pPr>
            <a:r>
              <a:rPr lang="en-US" sz="1103" kern="1200" dirty="0">
                <a:solidFill>
                  <a:srgbClr val="F2F2F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 Franziska </a:t>
            </a:r>
            <a:r>
              <a:rPr lang="en-US" sz="1103" kern="1200" dirty="0" err="1">
                <a:solidFill>
                  <a:srgbClr val="F2F2F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Lörcher</a:t>
            </a:r>
            <a:endParaRPr lang="fr-FR" sz="1103" kern="1200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 15" descr="Une image contenant Graphique, chevreuil, illustration&#10;&#10;Description générée automatiquement">
            <a:extLst>
              <a:ext uri="{FF2B5EF4-FFF2-40B4-BE49-F238E27FC236}">
                <a16:creationId xmlns:a16="http://schemas.microsoft.com/office/drawing/2014/main" id="{1DD3EB20-DD8B-D96A-12DF-832B4A378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596" y="37665"/>
            <a:ext cx="2383600" cy="882037"/>
          </a:xfrm>
          <a:prstGeom prst="rect">
            <a:avLst/>
          </a:prstGeom>
        </p:spPr>
      </p:pic>
      <p:pic>
        <p:nvPicPr>
          <p:cNvPr id="21" name="Image 20" descr="Une image contenant texte, Graphique, graphisme, clipart&#10;&#10;Description générée automatiquement">
            <a:extLst>
              <a:ext uri="{FF2B5EF4-FFF2-40B4-BE49-F238E27FC236}">
                <a16:creationId xmlns:a16="http://schemas.microsoft.com/office/drawing/2014/main" id="{414FBD33-E339-72CD-FE4B-CB68DCA1D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51" y="0"/>
            <a:ext cx="1478650" cy="1226607"/>
          </a:xfrm>
          <a:prstGeom prst="rect">
            <a:avLst/>
          </a:prstGeom>
        </p:spPr>
      </p:pic>
      <p:pic>
        <p:nvPicPr>
          <p:cNvPr id="29" name="Image 28" descr="Une image contenant Police, texte, Graphique, graphisme&#10;&#10;Description générée automatiquement">
            <a:extLst>
              <a:ext uri="{FF2B5EF4-FFF2-40B4-BE49-F238E27FC236}">
                <a16:creationId xmlns:a16="http://schemas.microsoft.com/office/drawing/2014/main" id="{21A76A8B-4646-89AB-D91D-D092E8990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745" y="41015"/>
            <a:ext cx="3239506" cy="958565"/>
          </a:xfrm>
          <a:prstGeom prst="rect">
            <a:avLst/>
          </a:prstGeom>
        </p:spPr>
      </p:pic>
      <p:pic>
        <p:nvPicPr>
          <p:cNvPr id="6" name="Image 5" descr="Une image contenant mammifère, texte, clipart, logo&#10;&#10;Description générée automatiquement">
            <a:extLst>
              <a:ext uri="{FF2B5EF4-FFF2-40B4-BE49-F238E27FC236}">
                <a16:creationId xmlns:a16="http://schemas.microsoft.com/office/drawing/2014/main" id="{72DB3359-494E-08B3-1C16-8822D7CB6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534" y="0"/>
            <a:ext cx="1195872" cy="1226607"/>
          </a:xfrm>
          <a:prstGeom prst="rect">
            <a:avLst/>
          </a:prstGeom>
        </p:spPr>
      </p:pic>
      <p:pic>
        <p:nvPicPr>
          <p:cNvPr id="8" name="Image 7" descr="Une image contenant texte, Police, logo, symbole&#10;&#10;Description générée automatiquement">
            <a:extLst>
              <a:ext uri="{FF2B5EF4-FFF2-40B4-BE49-F238E27FC236}">
                <a16:creationId xmlns:a16="http://schemas.microsoft.com/office/drawing/2014/main" id="{D9838B06-02EC-A7F0-8C40-E28881D02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0" b="89978" l="3534" r="95714">
                        <a14:foregroundMark x1="14662" y1="39866" x2="14662" y2="39866"/>
                        <a14:foregroundMark x1="8120" y1="39866" x2="8120" y2="39866"/>
                        <a14:foregroundMark x1="8120" y1="52784" x2="8120" y2="52784"/>
                        <a14:foregroundMark x1="3684" y1="54120" x2="3684" y2="54120"/>
                        <a14:foregroundMark x1="19474" y1="64365" x2="19474" y2="64365"/>
                        <a14:foregroundMark x1="39624" y1="39866" x2="39624" y2="39866"/>
                        <a14:foregroundMark x1="48797" y1="39866" x2="48797" y2="39866"/>
                        <a14:foregroundMark x1="51429" y1="39866" x2="51429" y2="39866"/>
                        <a14:foregroundMark x1="51053" y1="24276" x2="51053" y2="24276"/>
                        <a14:foregroundMark x1="26466" y1="54120" x2="26466" y2="54120"/>
                        <a14:foregroundMark x1="54962" y1="39866" x2="54962" y2="39866"/>
                        <a14:foregroundMark x1="59323" y1="39866" x2="59323" y2="39866"/>
                        <a14:foregroundMark x1="66316" y1="37194" x2="66316" y2="37194"/>
                        <a14:foregroundMark x1="70301" y1="37194" x2="70301" y2="37194"/>
                        <a14:foregroundMark x1="73383" y1="37194" x2="73383" y2="37194"/>
                        <a14:foregroundMark x1="78647" y1="37194" x2="78647" y2="37194"/>
                        <a14:foregroundMark x1="83008" y1="42316" x2="83008" y2="42316"/>
                        <a14:foregroundMark x1="91729" y1="41203" x2="91729" y2="41203"/>
                        <a14:foregroundMark x1="95714" y1="39866" x2="95714" y2="39866"/>
                        <a14:foregroundMark x1="63308" y1="65702" x2="63308" y2="65702"/>
                        <a14:foregroundMark x1="55865" y1="72160" x2="55865" y2="72160"/>
                        <a14:foregroundMark x1="53684" y1="72160" x2="53684" y2="72160"/>
                        <a14:foregroundMark x1="53684" y1="61915" x2="53684" y2="61915"/>
                        <a14:foregroundMark x1="50150" y1="68374" x2="50150" y2="68374"/>
                        <a14:foregroundMark x1="46241" y1="72160" x2="46241" y2="72160"/>
                        <a14:foregroundMark x1="37444" y1="72160" x2="37444" y2="72160"/>
                        <a14:foregroundMark x1="40526" y1="41203" x2="40526" y2="41203"/>
                        <a14:foregroundMark x1="69398" y1="60579" x2="69398" y2="60579"/>
                        <a14:foregroundMark x1="72932" y1="61915" x2="72932" y2="61915"/>
                        <a14:foregroundMark x1="67895" y1="63252" x2="67895" y2="63252"/>
                        <a14:foregroundMark x1="69774" y1="63920" x2="69774" y2="63920"/>
                        <a14:backgroundMark x1="60977" y1="32962" x2="60977" y2="32962"/>
                        <a14:backgroundMark x1="91353" y1="37194" x2="91353" y2="37194"/>
                        <a14:backgroundMark x1="69549" y1="59465" x2="69549" y2="59465"/>
                        <a14:backgroundMark x1="68947" y1="61470" x2="68947" y2="61470"/>
                        <a14:backgroundMark x1="69398" y1="60134" x2="69398" y2="60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3" y="-17079"/>
            <a:ext cx="2774877" cy="93678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6018E59-0FBB-42C6-B279-6CEFD47AFE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5560" y="5604406"/>
            <a:ext cx="5703597" cy="20484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FF1775-DBAC-4CBC-B0AA-4BEC1CC94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183" y="4515560"/>
            <a:ext cx="4773975" cy="31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3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57"/>
          <p:cNvSpPr/>
          <p:nvPr/>
        </p:nvSpPr>
        <p:spPr>
          <a:xfrm>
            <a:off x="1019022" y="2686490"/>
            <a:ext cx="11404904" cy="3251774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57150" cap="flat" cmpd="sng">
            <a:solidFill>
              <a:srgbClr val="65A0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82110" marR="0" lvl="1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3780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Noto Sans Symbols"/>
              <a:buChar char="✔"/>
            </a:pPr>
            <a:r>
              <a:rPr lang="fr-FR" sz="2205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1-Animation et coordination scientifique </a:t>
            </a:r>
            <a:r>
              <a:rPr lang="fr-FR" sz="220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 la Gestion adaptative à l’échelle nationale.</a:t>
            </a:r>
            <a:endParaRPr dirty="0"/>
          </a:p>
          <a:p>
            <a:pPr marL="378047" marR="0" lvl="0" indent="-23802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5"/>
              <a:buFont typeface="Noto Sans Symbols"/>
              <a:buNone/>
            </a:pPr>
            <a:endParaRPr sz="220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3802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5"/>
              <a:buFont typeface="Noto Sans Symbols"/>
              <a:buNone/>
            </a:pPr>
            <a:endParaRPr sz="220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3780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Noto Sans Symbols"/>
              <a:buChar char="✔"/>
            </a:pPr>
            <a:r>
              <a:rPr lang="fr-FR" sz="220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2-Mettre en œuvre, via des appels à projets, des recherches et analyses </a:t>
            </a:r>
            <a:r>
              <a:rPr lang="fr-FR" sz="2205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l’intégration des SHS dans la mise en place d’une nouvelle gouvernance de la GA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3802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5"/>
              <a:buFont typeface="Noto Sans Symbols"/>
              <a:buNone/>
            </a:pPr>
            <a:endParaRPr sz="2205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37804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5"/>
              <a:buFont typeface="Noto Sans Symbols"/>
              <a:buChar char="✔"/>
            </a:pPr>
            <a:r>
              <a:rPr lang="fr-FR" sz="2205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3-Développer mes propres axes de recherche</a:t>
            </a:r>
            <a:r>
              <a:rPr lang="fr-FR" sz="2205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en lien avec les thématiques du Service 1/thématiques transversales.</a:t>
            </a:r>
            <a:endParaRPr dirty="0"/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78047" marR="0" lvl="0" indent="-21002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46"/>
              <a:buFont typeface="Noto Sans Symbols"/>
              <a:buNone/>
            </a:pPr>
            <a:endParaRPr sz="2646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57"/>
          <p:cNvSpPr/>
          <p:nvPr/>
        </p:nvSpPr>
        <p:spPr>
          <a:xfrm>
            <a:off x="-16853" y="98642"/>
            <a:ext cx="13476655" cy="143921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Chargé de recherche ‘Gestion adaptative de la biodiversité’</a:t>
            </a:r>
            <a:endParaRPr sz="4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2170</Words>
  <Application>Microsoft Office PowerPoint</Application>
  <PresentationFormat>Personnalisé</PresentationFormat>
  <Paragraphs>317</Paragraphs>
  <Slides>40</Slides>
  <Notes>34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9" baseType="lpstr">
      <vt:lpstr>Archivo Black</vt:lpstr>
      <vt:lpstr>Times New Roman</vt:lpstr>
      <vt:lpstr>Trebuchet MS</vt:lpstr>
      <vt:lpstr>Wingdings</vt:lpstr>
      <vt:lpstr>Arial</vt:lpstr>
      <vt:lpstr>Marianne</vt:lpstr>
      <vt:lpstr>Noto Sans Symbols</vt:lpstr>
      <vt:lpstr>Calibri</vt:lpstr>
      <vt:lpstr>Simple Light</vt:lpstr>
      <vt:lpstr>“Gestion adaptative de la biodiversité: définition, objectifs et applications”   Julien Terraube, Chargé de recherche ‘Gestion adaptative’ julien.terraube@ofb.gouv.fr   Service Conservation et Gestion Durable des Espèces Exploitées Office Français de la Biodiversité</vt:lpstr>
      <vt:lpstr>Julien Terraube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Qu’est ce que la gestion adaptative?  </vt:lpstr>
      <vt:lpstr>Présentation PowerPoint</vt:lpstr>
      <vt:lpstr>Présentation PowerPoint</vt:lpstr>
      <vt:lpstr>Présentation PowerPoint</vt:lpstr>
      <vt:lpstr>La gestion adaptative</vt:lpstr>
      <vt:lpstr>Exemples internationaux de gestion adaptative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 votre avis, quelles sont les limites de cette méthode ? Et les éventuels freins que nous pourrions rencontrer en France?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Projets en cours ou en voie de lancement.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 “Gestion adaptative de la biodiversité: définition, objectifs et applications”   Julien Terraube, Chargé de recherche Gestion adaptative julien.terraube@ofb.gouv.fr  Charlotte Francesiaz, Chargé de recherche Oiseaux migrateurs charlotte.francesiaz@ofb.gouv.fr  Léo Bacon, Chargé de recherche restauration écologique leo.bacon@ofb.gouv.fr    Service Conservation et Gestion Durable des Espèces Exploitées Service Anthropisation et Fonctionnement des Ecosystèmes Terrestres Office Français de la Biodiversité</dc:title>
  <dc:creator>TERRAUBE Julien</dc:creator>
  <cp:lastModifiedBy>TERRAUBE Julien</cp:lastModifiedBy>
  <cp:revision>28</cp:revision>
  <dcterms:created xsi:type="dcterms:W3CDTF">2025-05-23T07:44:34Z</dcterms:created>
  <dcterms:modified xsi:type="dcterms:W3CDTF">2026-01-11T16:46:22Z</dcterms:modified>
</cp:coreProperties>
</file>