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9" r:id="rId3"/>
    <p:sldId id="291" r:id="rId4"/>
    <p:sldId id="280" r:id="rId5"/>
    <p:sldId id="277" r:id="rId6"/>
    <p:sldId id="264" r:id="rId7"/>
    <p:sldId id="266" r:id="rId8"/>
    <p:sldId id="289" r:id="rId9"/>
    <p:sldId id="269" r:id="rId10"/>
    <p:sldId id="270" r:id="rId11"/>
    <p:sldId id="274" r:id="rId12"/>
    <p:sldId id="298" r:id="rId13"/>
    <p:sldId id="290" r:id="rId14"/>
    <p:sldId id="295" r:id="rId15"/>
    <p:sldId id="296" r:id="rId16"/>
    <p:sldId id="297" r:id="rId17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.a." initials="NA" lastIdx="1" clrIdx="0">
    <p:extLst>
      <p:ext uri="{19B8F6BF-5375-455C-9EA6-DF929625EA0E}">
        <p15:presenceInfo xmlns:p15="http://schemas.microsoft.com/office/powerpoint/2012/main" userId="a208c1b4bbdb81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70" d="100"/>
          <a:sy n="70" d="100"/>
        </p:scale>
        <p:origin x="33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F4104-4ECF-491F-8011-9417E4F2321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B1D0-5509-4A05-93D4-3E6C067C3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67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2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6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6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3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5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96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6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4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39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7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1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61F4A-EEFE-4159-9B01-9C69864410B9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9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11247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Tableau de bord de gestion</a:t>
            </a:r>
          </a:p>
        </p:txBody>
      </p:sp>
      <p:pic>
        <p:nvPicPr>
          <p:cNvPr id="1030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82527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0" y="5013176"/>
            <a:ext cx="4283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Guillaume Dumas</a:t>
            </a:r>
          </a:p>
          <a:p>
            <a:pPr algn="ctr"/>
            <a:r>
              <a:rPr lang="fr-FR" sz="2800" dirty="0"/>
              <a:t>Maître de conférences </a:t>
            </a:r>
          </a:p>
        </p:txBody>
      </p:sp>
    </p:spTree>
    <p:extLst>
      <p:ext uri="{BB962C8B-B14F-4D97-AF65-F5344CB8AC3E}">
        <p14:creationId xmlns:p14="http://schemas.microsoft.com/office/powerpoint/2010/main" val="2480906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Typologie de tableau de bord</a:t>
            </a:r>
          </a:p>
        </p:txBody>
      </p:sp>
      <p:pic>
        <p:nvPicPr>
          <p:cNvPr id="4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51520" y="1340768"/>
            <a:ext cx="32403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Fait maison</a:t>
            </a:r>
          </a:p>
        </p:txBody>
      </p:sp>
    </p:spTree>
    <p:extLst>
      <p:ext uri="{BB962C8B-B14F-4D97-AF65-F5344CB8AC3E}">
        <p14:creationId xmlns:p14="http://schemas.microsoft.com/office/powerpoint/2010/main" val="3049876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98894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Tableau de bord : conclusion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68215" y="1772816"/>
            <a:ext cx="8435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800" dirty="0"/>
              <a:t>Informatif : </a:t>
            </a:r>
            <a:r>
              <a:rPr lang="fr-FR" sz="2000" dirty="0"/>
              <a:t>Identification d’un problème / atout</a:t>
            </a:r>
          </a:p>
          <a:p>
            <a:r>
              <a:rPr lang="fr-FR" sz="2800" dirty="0"/>
              <a:t>2. Utile : </a:t>
            </a:r>
            <a:r>
              <a:rPr lang="fr-FR" sz="2000" dirty="0"/>
              <a:t>directement ou indirectement aider à la prise de décision</a:t>
            </a:r>
          </a:p>
          <a:p>
            <a:pPr marL="800100" lvl="1" indent="-342900">
              <a:buFontTx/>
              <a:buChar char="-"/>
            </a:pPr>
            <a:endParaRPr lang="fr-FR" sz="400" dirty="0"/>
          </a:p>
          <a:p>
            <a:r>
              <a:rPr lang="fr-FR" sz="2800" dirty="0"/>
              <a:t>3. Compréhensible et lisible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sz="2000" dirty="0"/>
              <a:t>Méthode de calcul 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sz="2000" dirty="0"/>
              <a:t>Représentation (graphique, smiley, couleur etc…)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fr-FR" sz="2000" dirty="0"/>
              <a:t>Dépend souvent d’une valeur cible (objectif, comparaison dans le temps, concurrents etc…)</a:t>
            </a:r>
          </a:p>
          <a:p>
            <a:pPr marL="0" lvl="1"/>
            <a:r>
              <a:rPr lang="fr-FR" sz="2800" dirty="0"/>
              <a:t>4. Exhaustif : </a:t>
            </a:r>
            <a:r>
              <a:rPr lang="fr-FR" sz="2000" dirty="0"/>
              <a:t>aide à comprendre l’ensemble de l’organisation</a:t>
            </a:r>
          </a:p>
          <a:p>
            <a:r>
              <a:rPr lang="fr-FR" sz="2800" dirty="0"/>
              <a:t>5. Simplicité : </a:t>
            </a:r>
            <a:r>
              <a:rPr lang="fr-FR" sz="2000" dirty="0"/>
              <a:t>Eviter le superflus</a:t>
            </a:r>
          </a:p>
        </p:txBody>
      </p:sp>
    </p:spTree>
    <p:extLst>
      <p:ext uri="{BB962C8B-B14F-4D97-AF65-F5344CB8AC3E}">
        <p14:creationId xmlns:p14="http://schemas.microsoft.com/office/powerpoint/2010/main" val="946503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118723-59FA-AE57-0E26-1048FF95A936}"/>
              </a:ext>
            </a:extLst>
          </p:cNvPr>
          <p:cNvSpPr/>
          <p:nvPr/>
        </p:nvSpPr>
        <p:spPr>
          <a:xfrm>
            <a:off x="7308304" y="3140968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KPI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9A94CC1E-8AAF-C68E-B98F-968250C0C2D0}"/>
              </a:ext>
            </a:extLst>
          </p:cNvPr>
          <p:cNvSpPr/>
          <p:nvPr/>
        </p:nvSpPr>
        <p:spPr>
          <a:xfrm>
            <a:off x="1475656" y="3212976"/>
            <a:ext cx="5760640" cy="57606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98DFD547-68F9-7A96-F799-8F0BF94F72D2}"/>
              </a:ext>
            </a:extLst>
          </p:cNvPr>
          <p:cNvCxnSpPr>
            <a:cxnSpLocks/>
          </p:cNvCxnSpPr>
          <p:nvPr/>
        </p:nvCxnSpPr>
        <p:spPr>
          <a:xfrm>
            <a:off x="2483768" y="2897324"/>
            <a:ext cx="362352" cy="4036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084F42C-975E-D314-7511-906B16615913}"/>
              </a:ext>
            </a:extLst>
          </p:cNvPr>
          <p:cNvCxnSpPr>
            <a:cxnSpLocks/>
          </p:cNvCxnSpPr>
          <p:nvPr/>
        </p:nvCxnSpPr>
        <p:spPr>
          <a:xfrm flipV="1">
            <a:off x="2483768" y="3653408"/>
            <a:ext cx="345208" cy="4236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9BF657E2-6B30-3B4F-0E02-49308DD6B70B}"/>
              </a:ext>
            </a:extLst>
          </p:cNvPr>
          <p:cNvCxnSpPr>
            <a:cxnSpLocks/>
          </p:cNvCxnSpPr>
          <p:nvPr/>
        </p:nvCxnSpPr>
        <p:spPr>
          <a:xfrm flipV="1">
            <a:off x="5364088" y="3660828"/>
            <a:ext cx="368424" cy="4162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37E7F64-5BC4-9FBB-8033-0A533E34D17A}"/>
              </a:ext>
            </a:extLst>
          </p:cNvPr>
          <p:cNvCxnSpPr>
            <a:cxnSpLocks/>
          </p:cNvCxnSpPr>
          <p:nvPr/>
        </p:nvCxnSpPr>
        <p:spPr>
          <a:xfrm>
            <a:off x="5292080" y="2956748"/>
            <a:ext cx="406128" cy="4044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A794D4A-8DDE-865E-5E32-A65F6F19E2B6}"/>
              </a:ext>
            </a:extLst>
          </p:cNvPr>
          <p:cNvSpPr/>
          <p:nvPr/>
        </p:nvSpPr>
        <p:spPr>
          <a:xfrm>
            <a:off x="4535996" y="4080872"/>
            <a:ext cx="165618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Variable d’action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AE0A65-4674-DEBC-5AC6-0778D44C6943}"/>
              </a:ext>
            </a:extLst>
          </p:cNvPr>
          <p:cNvSpPr/>
          <p:nvPr/>
        </p:nvSpPr>
        <p:spPr>
          <a:xfrm>
            <a:off x="1516040" y="4080872"/>
            <a:ext cx="165618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Variable d’action 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64CB93-4021-EB25-D491-AF089101CDFC}"/>
              </a:ext>
            </a:extLst>
          </p:cNvPr>
          <p:cNvSpPr/>
          <p:nvPr/>
        </p:nvSpPr>
        <p:spPr>
          <a:xfrm>
            <a:off x="1655676" y="2201064"/>
            <a:ext cx="165618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Variable d’action 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C7C9A9-DE3D-F2FD-38C4-2A45E0B572A3}"/>
              </a:ext>
            </a:extLst>
          </p:cNvPr>
          <p:cNvSpPr/>
          <p:nvPr/>
        </p:nvSpPr>
        <p:spPr>
          <a:xfrm>
            <a:off x="4355976" y="2244606"/>
            <a:ext cx="1656184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Variable d’action  4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316AD147-D4FF-7225-CB38-0F7165CFC0D7}"/>
              </a:ext>
            </a:extLst>
          </p:cNvPr>
          <p:cNvCxnSpPr>
            <a:cxnSpLocks/>
          </p:cNvCxnSpPr>
          <p:nvPr/>
        </p:nvCxnSpPr>
        <p:spPr>
          <a:xfrm flipV="1">
            <a:off x="4886132" y="4793024"/>
            <a:ext cx="511100" cy="191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1452A1DB-CF67-5BCB-81B5-33AD07F528B8}"/>
              </a:ext>
            </a:extLst>
          </p:cNvPr>
          <p:cNvCxnSpPr>
            <a:cxnSpLocks/>
            <a:endCxn id="12" idx="2"/>
          </p:cNvCxnSpPr>
          <p:nvPr/>
        </p:nvCxnSpPr>
        <p:spPr>
          <a:xfrm flipH="1" flipV="1">
            <a:off x="5364088" y="4800952"/>
            <a:ext cx="1003732" cy="150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07492B98-7051-07F8-D128-641EABA0C524}"/>
              </a:ext>
            </a:extLst>
          </p:cNvPr>
          <p:cNvSpPr/>
          <p:nvPr/>
        </p:nvSpPr>
        <p:spPr>
          <a:xfrm>
            <a:off x="5669608" y="4958898"/>
            <a:ext cx="1656184" cy="72008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indicateur 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EDEC6C-C666-45E5-11AF-95F791520F36}"/>
              </a:ext>
            </a:extLst>
          </p:cNvPr>
          <p:cNvSpPr/>
          <p:nvPr/>
        </p:nvSpPr>
        <p:spPr>
          <a:xfrm>
            <a:off x="3635896" y="4984388"/>
            <a:ext cx="1656184" cy="72008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Sous action </a:t>
            </a:r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59E2CA26-2E9C-5AE2-8425-14ED1C018561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12241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>
                <a:solidFill>
                  <a:srgbClr val="FF0000"/>
                </a:solidFill>
              </a:rPr>
              <a:t>Format de tableau de bord : </a:t>
            </a:r>
          </a:p>
          <a:p>
            <a:r>
              <a:rPr lang="fr-FR" sz="3600" dirty="0">
                <a:solidFill>
                  <a:srgbClr val="FF0000"/>
                </a:solidFill>
              </a:rPr>
              <a:t>OVAR (objectif, variables d’actions)</a:t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1B375C-EEA0-D5E2-45D4-8479BDBC9059}"/>
              </a:ext>
            </a:extLst>
          </p:cNvPr>
          <p:cNvSpPr/>
          <p:nvPr/>
        </p:nvSpPr>
        <p:spPr>
          <a:xfrm>
            <a:off x="4463988" y="5962882"/>
            <a:ext cx="1656184" cy="72008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indicateur 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1349EB-D5E6-19D4-B6A5-8792124B940E}"/>
              </a:ext>
            </a:extLst>
          </p:cNvPr>
          <p:cNvSpPr/>
          <p:nvPr/>
        </p:nvSpPr>
        <p:spPr>
          <a:xfrm>
            <a:off x="2430276" y="5988372"/>
            <a:ext cx="1656184" cy="72008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/>
              <a:t>Indicateur ii 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A4E2E310-1ED6-8A2B-8CE2-D54E62945CFC}"/>
              </a:ext>
            </a:extLst>
          </p:cNvPr>
          <p:cNvCxnSpPr>
            <a:cxnSpLocks/>
          </p:cNvCxnSpPr>
          <p:nvPr/>
        </p:nvCxnSpPr>
        <p:spPr>
          <a:xfrm flipV="1">
            <a:off x="3563888" y="5733020"/>
            <a:ext cx="555708" cy="255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296F6A0F-8771-F616-4310-5328245ACE87}"/>
              </a:ext>
            </a:extLst>
          </p:cNvPr>
          <p:cNvCxnSpPr>
            <a:cxnSpLocks/>
            <a:stCxn id="20" idx="0"/>
          </p:cNvCxnSpPr>
          <p:nvPr/>
        </p:nvCxnSpPr>
        <p:spPr>
          <a:xfrm flipH="1" flipV="1">
            <a:off x="4788024" y="5733020"/>
            <a:ext cx="504056" cy="229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64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Consignes</a:t>
            </a:r>
            <a:br>
              <a:rPr lang="fr-FR" sz="1800" dirty="0"/>
            </a:br>
            <a:r>
              <a:rPr lang="fr-FR" sz="1800" b="1" dirty="0"/>
              <a:t>Etablir un tableau de bord mensuel avec 4 variables d’action minimum et 8 indicateurs/sous action indicateurs. Pour chacun d’eux, expliquez le nom, le mode de calcul et le format. Pour le format, vous pouvez faire des copiés collés des tableaux de la plateforme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0309" y="4168511"/>
            <a:ext cx="8644179" cy="2995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2000" dirty="0"/>
              <a:t>Utilisez la plateforme CESIM et ses tableaux (ou créez votre indicateur).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/>
              <a:t>Critères pour faire un bon tableau de bord : </a:t>
            </a:r>
            <a:r>
              <a:rPr lang="fr-FR" sz="1800" dirty="0"/>
              <a:t>Informatif, utile, compréhensible, exhaustif et simple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/>
              <a:t>Dépôt en format </a:t>
            </a:r>
            <a:r>
              <a:rPr lang="fr-FR" sz="2000" dirty="0">
                <a:solidFill>
                  <a:srgbClr val="FF0000"/>
                </a:solidFill>
              </a:rPr>
              <a:t>PDF /photo </a:t>
            </a:r>
            <a:r>
              <a:rPr lang="fr-FR" sz="2000" dirty="0"/>
              <a:t>sur Moodle.</a:t>
            </a:r>
            <a:endParaRPr lang="fr-FR" sz="2400" dirty="0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9CC3808F-3E67-9918-24A4-CB36A9133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658" y="1916832"/>
            <a:ext cx="2935479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97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267" y="-143281"/>
            <a:ext cx="8229600" cy="1143000"/>
          </a:xfrm>
        </p:spPr>
        <p:txBody>
          <a:bodyPr/>
          <a:lstStyle/>
          <a:p>
            <a:r>
              <a:rPr lang="fr-FR" dirty="0"/>
              <a:t>Dépôt du document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fr-FR" dirty="0">
                <a:solidFill>
                  <a:srgbClr val="FF0000"/>
                </a:solidFill>
              </a:rPr>
              <a:t>Convertir en PDF / prendre en photo son travail </a:t>
            </a:r>
          </a:p>
          <a:p>
            <a:pPr>
              <a:buFontTx/>
              <a:buChar char="-"/>
            </a:pPr>
            <a:r>
              <a:rPr lang="fr-FR" sz="2000" dirty="0"/>
              <a:t>Enregistrer sous ; sélectionner emplacement et choisir </a:t>
            </a:r>
          </a:p>
          <a:p>
            <a:pPr marL="0" indent="0">
              <a:buNone/>
            </a:pPr>
            <a:r>
              <a:rPr lang="fr-FR" sz="2000" dirty="0"/>
              <a:t>format PDF</a:t>
            </a:r>
          </a:p>
          <a:p>
            <a:pPr>
              <a:buFontTx/>
              <a:buChar char="-"/>
            </a:pPr>
            <a:r>
              <a:rPr lang="fr-FR" sz="2000" dirty="0"/>
              <a:t>Imprimer  et choisir imprimante PDF  </a:t>
            </a:r>
          </a:p>
          <a:p>
            <a:pPr marL="0" indent="0">
              <a:buNone/>
            </a:pPr>
            <a:r>
              <a:rPr lang="fr-FR" sz="2000" dirty="0"/>
              <a:t>format PDF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dirty="0"/>
              <a:t>2) Aller sur MOODLE du TD 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« Tableau de bord » ; choisissez votre numéro de groupe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888" y="1682603"/>
            <a:ext cx="2016224" cy="150999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437600"/>
            <a:ext cx="2387167" cy="161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Sur la plateforme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3) Sélectionner la partie « vert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4) Déposer le document </a:t>
            </a:r>
          </a:p>
          <a:p>
            <a:pPr marL="0" indent="0">
              <a:buNone/>
            </a:pPr>
            <a:r>
              <a:rPr lang="fr-FR" dirty="0"/>
              <a:t>en bas :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204864"/>
            <a:ext cx="4371975" cy="2200275"/>
          </a:xfrm>
          <a:prstGeom prst="rect">
            <a:avLst/>
          </a:prstGeom>
        </p:spPr>
      </p:pic>
      <p:sp>
        <p:nvSpPr>
          <p:cNvPr id="5" name="Flèche droite 4"/>
          <p:cNvSpPr/>
          <p:nvPr/>
        </p:nvSpPr>
        <p:spPr>
          <a:xfrm>
            <a:off x="3347864" y="2708920"/>
            <a:ext cx="3096344" cy="79208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515" y="4621448"/>
            <a:ext cx="3410148" cy="1784821"/>
          </a:xfrm>
          <a:prstGeom prst="rect">
            <a:avLst/>
          </a:prstGeom>
        </p:spPr>
      </p:pic>
      <p:sp>
        <p:nvSpPr>
          <p:cNvPr id="7" name="Flèche vers le bas 6"/>
          <p:cNvSpPr/>
          <p:nvPr/>
        </p:nvSpPr>
        <p:spPr>
          <a:xfrm rot="17475112">
            <a:off x="3934475" y="4983293"/>
            <a:ext cx="648072" cy="1393093"/>
          </a:xfrm>
          <a:prstGeom prst="downArrow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50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700808"/>
            <a:ext cx="4371975" cy="2238375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Sur la plateforme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 rot="13861650">
            <a:off x="3424766" y="2354983"/>
            <a:ext cx="648072" cy="264953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11560" y="4653136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5) Sélectionner la phase d’auto-évaluation de la qualité du travail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85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  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23528" y="131858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b="1" dirty="0"/>
              <a:t>Définition</a:t>
            </a:r>
            <a:r>
              <a:rPr lang="fr-FR" sz="2400" dirty="0"/>
              <a:t> 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ensemble d’indicateurs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conçus pour permettre aux gestionnaires de prendre connaissance de </a:t>
            </a:r>
            <a:r>
              <a:rPr lang="fr-FR" sz="2400" b="1" dirty="0"/>
              <a:t>l’état et de l’évolution des systèmes qu’ils pilotent </a:t>
            </a:r>
            <a:r>
              <a:rPr lang="fr-FR" sz="2400" dirty="0"/>
              <a:t> »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fr-FR" sz="2400" i="1" dirty="0"/>
              <a:t>H. Bouquin, Le Contrôle de gestion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046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Processus   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628800"/>
            <a:ext cx="172819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Formulation d’un demande</a:t>
            </a:r>
          </a:p>
          <a:p>
            <a:pPr algn="ctr"/>
            <a:r>
              <a:rPr lang="fr-FR" dirty="0"/>
              <a:t>(besoin pour pilotage)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2796324"/>
            <a:ext cx="1728192" cy="5452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Manager / responsable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5776" y="1656826"/>
            <a:ext cx="172819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Proposition d’une version 1</a:t>
            </a:r>
          </a:p>
        </p:txBody>
      </p:sp>
      <p:sp>
        <p:nvSpPr>
          <p:cNvPr id="9" name="Rectangle 8"/>
          <p:cNvSpPr/>
          <p:nvPr/>
        </p:nvSpPr>
        <p:spPr>
          <a:xfrm>
            <a:off x="2555776" y="2917239"/>
            <a:ext cx="1728192" cy="2726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Contrôleur de gestion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2051720" y="2149877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860032" y="1628800"/>
            <a:ext cx="172819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Demande de modification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60032" y="2796324"/>
            <a:ext cx="1728192" cy="5452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70C0"/>
                </a:solidFill>
              </a:rPr>
              <a:t>Manager / responsable </a:t>
            </a:r>
          </a:p>
        </p:txBody>
      </p:sp>
      <p:sp>
        <p:nvSpPr>
          <p:cNvPr id="13" name="Flèche droite 12"/>
          <p:cNvSpPr/>
          <p:nvPr/>
        </p:nvSpPr>
        <p:spPr>
          <a:xfrm>
            <a:off x="6732240" y="2168860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308304" y="1656826"/>
            <a:ext cx="172819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Proposition d’une version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08304" y="2917239"/>
            <a:ext cx="1728192" cy="2726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Contrôleur de gestion</a:t>
            </a:r>
          </a:p>
        </p:txBody>
      </p:sp>
      <p:sp>
        <p:nvSpPr>
          <p:cNvPr id="16" name="Flèche droite 15"/>
          <p:cNvSpPr/>
          <p:nvPr/>
        </p:nvSpPr>
        <p:spPr>
          <a:xfrm>
            <a:off x="4355976" y="2135487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courbée vers la gauche 17"/>
          <p:cNvSpPr/>
          <p:nvPr/>
        </p:nvSpPr>
        <p:spPr>
          <a:xfrm rot="5400000">
            <a:off x="4301970" y="157798"/>
            <a:ext cx="648072" cy="7308812"/>
          </a:xfrm>
          <a:prstGeom prst="curved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60" y="4941168"/>
            <a:ext cx="7920880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Processus d’amélioration continue en fonction des évolutions des besoins de la personne qui pilote l’entreprise/service/projet</a:t>
            </a:r>
          </a:p>
        </p:txBody>
      </p:sp>
    </p:spTree>
    <p:extLst>
      <p:ext uri="{BB962C8B-B14F-4D97-AF65-F5344CB8AC3E}">
        <p14:creationId xmlns:p14="http://schemas.microsoft.com/office/powerpoint/2010/main" val="402503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  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131858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b="1" dirty="0"/>
              <a:t>Analogie avec un tableau de bord / GPS</a:t>
            </a:r>
            <a:r>
              <a:rPr lang="fr-FR" sz="2400" dirty="0"/>
              <a:t> 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Aide à la </a:t>
            </a:r>
            <a:r>
              <a:rPr lang="fr-FR" sz="2400" u="sng" dirty="0"/>
              <a:t>réalisation d’un objectif </a:t>
            </a:r>
            <a:r>
              <a:rPr lang="fr-FR" sz="2400" dirty="0"/>
              <a:t>(se déplacer du point A au point B)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/>
              <a:t>Représente une réalité complexe</a:t>
            </a:r>
            <a:r>
              <a:rPr lang="fr-FR" sz="2400" dirty="0"/>
              <a:t> avec quelques indicateurs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/>
              <a:t>Identifier les problèmes/situations indésirables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/>
              <a:t>Donne des informations pendant le trajet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AutoShape 2" descr="Résultat de recherche d'images pour &quot;tableau de bord véhicule&quot;"/>
          <p:cNvSpPr>
            <a:spLocks noChangeAspect="1" noChangeArrowheads="1"/>
          </p:cNvSpPr>
          <p:nvPr/>
        </p:nvSpPr>
        <p:spPr bwMode="auto">
          <a:xfrm>
            <a:off x="155575" y="-708025"/>
            <a:ext cx="30765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4870"/>
            <a:ext cx="5523809" cy="266666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67" y="3779897"/>
            <a:ext cx="4482016" cy="250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1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90465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2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76655" y="1043608"/>
            <a:ext cx="8229600" cy="56977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fr-FR" sz="2000" b="1" u="sng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u="sng" dirty="0"/>
              <a:t>Définition</a:t>
            </a:r>
            <a:r>
              <a:rPr lang="fr-FR" sz="2000" dirty="0"/>
              <a:t>: Information précise, utile et pertinente / informative pour le gestionnaire et contribuant à l’appréciation d’une situation et exprimée sous formes et des unités diverses. </a:t>
            </a:r>
          </a:p>
          <a:p>
            <a:pPr marL="0" indent="0" algn="just">
              <a:buNone/>
            </a:pPr>
            <a:r>
              <a:rPr lang="fr-FR" sz="1600" b="1" u="sng" dirty="0"/>
              <a:t>Rôle(s)</a:t>
            </a:r>
            <a:r>
              <a:rPr lang="fr-FR" sz="1600" dirty="0"/>
              <a:t>: </a:t>
            </a:r>
          </a:p>
          <a:p>
            <a:pPr algn="just">
              <a:buFontTx/>
              <a:buChar char="-"/>
            </a:pPr>
            <a:r>
              <a:rPr lang="fr-FR" sz="1600" dirty="0"/>
              <a:t>Diagnostique d’une situation ;</a:t>
            </a:r>
          </a:p>
          <a:p>
            <a:pPr algn="just">
              <a:buFontTx/>
              <a:buChar char="-"/>
            </a:pPr>
            <a:r>
              <a:rPr lang="fr-FR" sz="1600" dirty="0"/>
              <a:t>Suivi d’une action, activité ou processus ;</a:t>
            </a:r>
          </a:p>
          <a:p>
            <a:pPr algn="just">
              <a:buFontTx/>
              <a:buChar char="-"/>
            </a:pPr>
            <a:r>
              <a:rPr lang="fr-FR" sz="1600" dirty="0"/>
              <a:t>Aide à la prise de décision. </a:t>
            </a:r>
          </a:p>
          <a:p>
            <a:pPr marL="0" indent="0" algn="just">
              <a:buNone/>
            </a:pPr>
            <a:r>
              <a:rPr lang="fr-FR" sz="1600" b="1" u="sng" dirty="0"/>
              <a:t>Qualités de l’indicateur</a:t>
            </a:r>
            <a:r>
              <a:rPr lang="fr-FR" sz="1600" dirty="0"/>
              <a:t>:</a:t>
            </a:r>
          </a:p>
          <a:p>
            <a:pPr algn="just">
              <a:buFontTx/>
              <a:buChar char="-"/>
            </a:pPr>
            <a:r>
              <a:rPr lang="fr-FR" sz="1600" dirty="0"/>
              <a:t>Quantifiable et mesurable </a:t>
            </a:r>
          </a:p>
          <a:p>
            <a:pPr algn="just">
              <a:buFontTx/>
              <a:buChar char="-"/>
            </a:pPr>
            <a:r>
              <a:rPr lang="fr-FR" sz="1600" dirty="0"/>
              <a:t>Fiable (exempt d’erreur)</a:t>
            </a:r>
          </a:p>
          <a:p>
            <a:pPr algn="just">
              <a:buFontTx/>
              <a:buChar char="-"/>
            </a:pPr>
            <a:r>
              <a:rPr lang="fr-FR" sz="1600" dirty="0"/>
              <a:t>Clair et compréhensible</a:t>
            </a:r>
          </a:p>
          <a:p>
            <a:pPr algn="just">
              <a:buFontTx/>
              <a:buChar char="-"/>
            </a:pPr>
            <a:r>
              <a:rPr lang="fr-FR" sz="1600" dirty="0"/>
              <a:t>Nombre relativement faible (pas de superflus)</a:t>
            </a:r>
          </a:p>
          <a:p>
            <a:pPr algn="just">
              <a:buFontTx/>
              <a:buChar char="-"/>
            </a:pPr>
            <a:r>
              <a:rPr lang="fr-FR" sz="1600" dirty="0"/>
              <a:t>Comparable (</a:t>
            </a:r>
            <a:r>
              <a:rPr lang="fr-FR" sz="1600" u="sng" dirty="0"/>
              <a:t>dans le temps, par rapport à des objectifs, aux concurrents</a:t>
            </a:r>
            <a:r>
              <a:rPr lang="fr-FR" sz="1600" dirty="0"/>
              <a:t>)</a:t>
            </a:r>
          </a:p>
          <a:p>
            <a:pPr marL="0" indent="0" algn="ctr">
              <a:buNone/>
            </a:pPr>
            <a:endParaRPr lang="fr-FR" sz="1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1600" b="1" dirty="0" err="1">
                <a:solidFill>
                  <a:srgbClr val="FF0000"/>
                </a:solidFill>
              </a:rPr>
              <a:t>Rq</a:t>
            </a:r>
            <a:r>
              <a:rPr lang="fr-FR" sz="1600" b="1" dirty="0">
                <a:solidFill>
                  <a:srgbClr val="FF0000"/>
                </a:solidFill>
              </a:rPr>
              <a:t> : Il est nécessaire de faire « tester » le tableau de bord par le destinataire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Notion d’indicateur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et caractéristiques des indicateurs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00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u="sng" dirty="0"/>
              <a:t>KPI</a:t>
            </a:r>
            <a:r>
              <a:rPr lang="fr-FR" dirty="0"/>
              <a:t> : « indicateurs clés de performance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800" b="1" dirty="0"/>
              <a:t>Définition</a:t>
            </a:r>
            <a:r>
              <a:rPr lang="fr-FR" sz="2800" dirty="0"/>
              <a:t> : Principal indicateur d’une organisation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Définition et caractéristique du KPI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2996952"/>
            <a:ext cx="822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Question : </a:t>
            </a:r>
            <a:r>
              <a:rPr lang="fr-FR" sz="2400" dirty="0"/>
              <a:t>Vous êtes responsable d’une superette dans lequel il y a des produits périssables. Vous pouvez choisir vos fournisseurs. Quel peut être le KPI ? </a:t>
            </a:r>
          </a:p>
          <a:p>
            <a:endParaRPr lang="fr-FR" sz="2400" dirty="0"/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Résultat du rayon 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La satisfaction client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Le chiffre d’affaires 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Le volume de perte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5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Définition et caractéristique du KPI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662371"/>
              </p:ext>
            </p:extLst>
          </p:nvPr>
        </p:nvGraphicFramePr>
        <p:xfrm>
          <a:off x="906760" y="1556792"/>
          <a:ext cx="7330480" cy="375215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216">
                  <a:extLst>
                    <a:ext uri="{9D8B030D-6E8A-4147-A177-3AD203B41FA5}">
                      <a16:colId xmlns:a16="http://schemas.microsoft.com/office/drawing/2014/main" val="3632915686"/>
                    </a:ext>
                  </a:extLst>
                </a:gridCol>
                <a:gridCol w="3881264">
                  <a:extLst>
                    <a:ext uri="{9D8B030D-6E8A-4147-A177-3AD203B41FA5}">
                      <a16:colId xmlns:a16="http://schemas.microsoft.com/office/drawing/2014/main" val="2638164913"/>
                    </a:ext>
                  </a:extLst>
                </a:gridCol>
              </a:tblGrid>
              <a:tr h="297160">
                <a:tc gridSpan="2">
                  <a:txBody>
                    <a:bodyPr/>
                    <a:lstStyle/>
                    <a:p>
                      <a:r>
                        <a:rPr lang="fr-FR" dirty="0"/>
                        <a:t>Pour les activités suivantes, quels sont les KPI</a:t>
                      </a:r>
                      <a:r>
                        <a:rPr lang="fr-FR" baseline="0" dirty="0"/>
                        <a:t> : 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3773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Activité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KPI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5447964"/>
                  </a:ext>
                </a:extLst>
              </a:tr>
              <a:tr h="489462">
                <a:tc>
                  <a:txBody>
                    <a:bodyPr/>
                    <a:lstStyle/>
                    <a:p>
                      <a:r>
                        <a:rPr lang="fr-FR" dirty="0"/>
                        <a:t>Développeur de jeu</a:t>
                      </a:r>
                      <a:r>
                        <a:rPr lang="fr-FR" baseline="0" dirty="0"/>
                        <a:t> mobile gratuit (rémunéré à la pub vue)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23835"/>
                  </a:ext>
                </a:extLst>
              </a:tr>
              <a:tr h="489462">
                <a:tc>
                  <a:txBody>
                    <a:bodyPr/>
                    <a:lstStyle/>
                    <a:p>
                      <a:r>
                        <a:rPr lang="fr-FR" dirty="0"/>
                        <a:t>Développer application payante</a:t>
                      </a:r>
                    </a:p>
                    <a:p>
                      <a:r>
                        <a:rPr lang="fr-FR" dirty="0"/>
                        <a:t>(paiement à l’achat : 1,99 €)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035561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/>
                        <a:t>Master 2 </a:t>
                      </a:r>
                      <a:r>
                        <a:rPr lang="fr-FR" dirty="0" err="1"/>
                        <a:t>mngt</a:t>
                      </a:r>
                      <a:r>
                        <a:rPr lang="fr-FR" dirty="0"/>
                        <a:t> distrib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948816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/>
                        <a:t>Restaurant universitaire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618194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/>
                        <a:t>Tesla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1870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9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c. Forme des indicateurs</a:t>
            </a: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0273" y="131573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2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/>
              <a:t>Ecarts</a:t>
            </a:r>
            <a:r>
              <a:rPr lang="fr-FR" sz="2000" dirty="0"/>
              <a:t> : Différence entre l’objectif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et le réalisé.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D’où proviennent les objectif : ……………………………………………………….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/>
              <a:t>Ratios : </a:t>
            </a:r>
            <a:r>
              <a:rPr lang="fr-FR" sz="2000" dirty="0"/>
              <a:t>Attention aux méthodes de calcul (taux de …)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/>
              <a:t>Graphiques</a:t>
            </a:r>
            <a:r>
              <a:rPr lang="fr-FR" sz="2000" dirty="0"/>
              <a:t>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Permet de visualiser des évolutions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ou des proportions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/>
              <a:t>Clignotants</a:t>
            </a:r>
            <a:r>
              <a:rPr lang="fr-FR" sz="2000" dirty="0"/>
              <a:t> : Rouge si inférieur à un seuil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/>
              <a:t>		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9100"/>
            <a:ext cx="2584608" cy="168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Résultat de recherche d'images pour &quot;graphique camember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073" y="4149080"/>
            <a:ext cx="1468096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288686"/>
              </p:ext>
            </p:extLst>
          </p:nvPr>
        </p:nvGraphicFramePr>
        <p:xfrm>
          <a:off x="4716016" y="1276876"/>
          <a:ext cx="42957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Objectif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Réalisé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Ecart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 -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</a:rPr>
                        <a:t> 50 </a:t>
                      </a:r>
                      <a:r>
                        <a:rPr lang="fr-FR" baseline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3"/>
                          </a:solidFill>
                        </a:rPr>
                        <a:t>200 </a:t>
                      </a:r>
                      <a:r>
                        <a:rPr lang="fr-FR" dirty="0">
                          <a:solidFill>
                            <a:schemeClr val="accent3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fr-FR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30547"/>
                  </a:ext>
                </a:extLst>
              </a:tr>
            </a:tbl>
          </a:graphicData>
        </a:graphic>
      </p:graphicFrame>
      <p:sp>
        <p:nvSpPr>
          <p:cNvPr id="6" name="AutoShape 8" descr="Résultat de recherche d'images pour &quot;graphique jaug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83" y="6021288"/>
            <a:ext cx="1233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59832" y="6021288"/>
            <a:ext cx="5752960" cy="836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Objectif</a:t>
            </a:r>
            <a:r>
              <a:rPr lang="fr-FR" sz="2400" dirty="0"/>
              <a:t> : faciliter la lecture </a:t>
            </a:r>
          </a:p>
          <a:p>
            <a:pPr algn="ctr"/>
            <a:r>
              <a:rPr lang="fr-FR" sz="2400" dirty="0"/>
              <a:t>(1 feuille 5-10 indicateurs) </a:t>
            </a:r>
          </a:p>
        </p:txBody>
      </p:sp>
    </p:spTree>
    <p:extLst>
      <p:ext uri="{BB962C8B-B14F-4D97-AF65-F5344CB8AC3E}">
        <p14:creationId xmlns:p14="http://schemas.microsoft.com/office/powerpoint/2010/main" val="2761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8813</TotalTime>
  <Words>779</Words>
  <Application>Microsoft Office PowerPoint</Application>
  <PresentationFormat>Affichage à l'écran (4:3)</PresentationFormat>
  <Paragraphs>150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Thème Office</vt:lpstr>
      <vt:lpstr>Tableau de bord de gestion</vt:lpstr>
      <vt:lpstr>Présentation PowerPoint</vt:lpstr>
      <vt:lpstr>Le tableau de bord b. Processus 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 Typologie de tableau de bord</vt:lpstr>
      <vt:lpstr>Présentation PowerPoint</vt:lpstr>
      <vt:lpstr>Présentation PowerPoint</vt:lpstr>
      <vt:lpstr>Consignes Etablir un tableau de bord mensuel avec 4 variables d’action minimum et 8 indicateurs/sous action indicateurs. Pour chacun d’eux, expliquez le nom, le mode de calcul et le format. Pour le format, vous pouvez faire des copiés collés des tableaux de la plateforme</vt:lpstr>
      <vt:lpstr>Dépôt du document</vt:lpstr>
      <vt:lpstr>Sur la plateforme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de bord de gestion</dc:title>
  <dc:creator>Guillaume</dc:creator>
  <cp:lastModifiedBy>Guillaume Dumas</cp:lastModifiedBy>
  <cp:revision>85</cp:revision>
  <cp:lastPrinted>2017-01-09T13:12:13Z</cp:lastPrinted>
  <dcterms:created xsi:type="dcterms:W3CDTF">2016-11-24T09:11:22Z</dcterms:created>
  <dcterms:modified xsi:type="dcterms:W3CDTF">2025-06-17T07:01:48Z</dcterms:modified>
</cp:coreProperties>
</file>