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7" r:id="rId2"/>
    <p:sldId id="353" r:id="rId3"/>
    <p:sldId id="354" r:id="rId4"/>
    <p:sldId id="356" r:id="rId5"/>
    <p:sldId id="357" r:id="rId6"/>
    <p:sldId id="358" r:id="rId7"/>
    <p:sldId id="355" r:id="rId8"/>
    <p:sldId id="370" r:id="rId9"/>
    <p:sldId id="359" r:id="rId10"/>
    <p:sldId id="360" r:id="rId11"/>
    <p:sldId id="362" r:id="rId12"/>
    <p:sldId id="363" r:id="rId13"/>
    <p:sldId id="372" r:id="rId14"/>
    <p:sldId id="371" r:id="rId15"/>
    <p:sldId id="364" r:id="rId16"/>
    <p:sldId id="365" r:id="rId17"/>
    <p:sldId id="366" r:id="rId18"/>
    <p:sldId id="374" r:id="rId19"/>
    <p:sldId id="375" r:id="rId20"/>
    <p:sldId id="376" r:id="rId21"/>
    <p:sldId id="377" r:id="rId2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1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73175" autoAdjust="0"/>
  </p:normalViewPr>
  <p:slideViewPr>
    <p:cSldViewPr snapToGrid="0" snapToObjects="1">
      <p:cViewPr varScale="1">
        <p:scale>
          <a:sx n="58" d="100"/>
          <a:sy n="58" d="100"/>
        </p:scale>
        <p:origin x="1162"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3E9DA-E877-4145-AB89-02AAB0DA02DF}" type="datetimeFigureOut">
              <a:rPr lang="en-GB" smtClean="0"/>
              <a:t>01/10/2021</a:t>
            </a:fld>
            <a:endParaRPr lang="en-GB"/>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9A8E4-E67D-4D4B-8424-8007D0CEB8FE}" type="slidenum">
              <a:rPr lang="en-GB" smtClean="0"/>
              <a:t>‹N°›</a:t>
            </a:fld>
            <a:endParaRPr lang="en-GB"/>
          </a:p>
        </p:txBody>
      </p:sp>
    </p:spTree>
    <p:extLst>
      <p:ext uri="{BB962C8B-B14F-4D97-AF65-F5344CB8AC3E}">
        <p14:creationId xmlns:p14="http://schemas.microsoft.com/office/powerpoint/2010/main" val="221468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C69A8E4-E67D-4D4B-8424-8007D0CEB8FE}" type="slidenum">
              <a:rPr lang="en-GB" smtClean="0"/>
              <a:t>15</a:t>
            </a:fld>
            <a:endParaRPr lang="en-GB"/>
          </a:p>
        </p:txBody>
      </p:sp>
    </p:spTree>
    <p:extLst>
      <p:ext uri="{BB962C8B-B14F-4D97-AF65-F5344CB8AC3E}">
        <p14:creationId xmlns:p14="http://schemas.microsoft.com/office/powerpoint/2010/main" val="267589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41AC103-C553-3C40-80D1-8D13FB31BDBA}" type="datetimeFigureOut">
              <a:rPr lang="fr-FR" smtClean="0"/>
              <a:t>01/10/2021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1DBD5-FC76-3842-B5FF-1B83B7554A9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e la date 3"/>
          <p:cNvSpPr>
            <a:spLocks noGrp="1"/>
          </p:cNvSpPr>
          <p:nvPr>
            <p:ph type="dt" sz="half" idx="10"/>
          </p:nvPr>
        </p:nvSpPr>
        <p:spPr/>
        <p:txBody>
          <a:bodyPr/>
          <a:lstStyle/>
          <a:p>
            <a:fld id="{141AC103-C553-3C40-80D1-8D13FB31BDBA}" type="datetimeFigureOut">
              <a:rPr lang="fr-FR" smtClean="0"/>
              <a:t>01/10/2021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1DBD5-FC76-3842-B5FF-1B83B7554A96}" type="slidenum">
              <a:rPr lang="fr-FR" smtClean="0"/>
              <a:t>‹N°›</a:t>
            </a:fld>
            <a:endParaRPr lang="fr-FR"/>
          </a:p>
        </p:txBody>
      </p:sp>
      <p:pic>
        <p:nvPicPr>
          <p:cNvPr id="7" name="Image 6" descr="ppt-Degrade.jpg"/>
          <p:cNvPicPr>
            <a:picLocks noChangeAspect="1"/>
          </p:cNvPicPr>
          <p:nvPr userDrawn="1"/>
        </p:nvPicPr>
        <p:blipFill>
          <a:blip r:embed="rId2"/>
          <a:stretch>
            <a:fillRect/>
          </a:stretch>
        </p:blipFill>
        <p:spPr>
          <a:xfrm>
            <a:off x="1" y="0"/>
            <a:ext cx="297471" cy="6858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41AC103-C553-3C40-80D1-8D13FB31BDBA}" type="datetimeFigureOut">
              <a:rPr lang="fr-FR" smtClean="0"/>
              <a:t>01/10/2021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1DBD5-FC76-3842-B5FF-1B83B7554A9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e la date 4"/>
          <p:cNvSpPr>
            <a:spLocks noGrp="1"/>
          </p:cNvSpPr>
          <p:nvPr>
            <p:ph type="dt" sz="half" idx="10"/>
          </p:nvPr>
        </p:nvSpPr>
        <p:spPr/>
        <p:txBody>
          <a:bodyPr/>
          <a:lstStyle/>
          <a:p>
            <a:fld id="{141AC103-C553-3C40-80D1-8D13FB31BDBA}" type="datetimeFigureOut">
              <a:rPr lang="fr-FR" smtClean="0"/>
              <a:t>01/10/2021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1DBD5-FC76-3842-B5FF-1B83B7554A96}" type="slidenum">
              <a:rPr lang="fr-FR" smtClean="0"/>
              <a:t>‹N°›</a:t>
            </a:fld>
            <a:endParaRPr lang="fr-FR"/>
          </a:p>
        </p:txBody>
      </p:sp>
      <p:sp>
        <p:nvSpPr>
          <p:cNvPr id="8" name="Rectangle 7"/>
          <p:cNvSpPr/>
          <p:nvPr userDrawn="1"/>
        </p:nvSpPr>
        <p:spPr>
          <a:xfrm>
            <a:off x="766917" y="2287149"/>
            <a:ext cx="5329084" cy="2283702"/>
          </a:xfrm>
          <a:prstGeom prst="rect">
            <a:avLst/>
          </a:prstGeom>
        </p:spPr>
        <p:txBody>
          <a:bodyPr wrap="square">
            <a:spAutoFit/>
          </a:bodyPr>
          <a:lstStyle/>
          <a:p>
            <a:pPr marL="457200" marR="0" lvl="0" indent="-457200" algn="l" defTabSz="457200" rtl="0" eaLnBrk="1" fontAlgn="auto" latinLnBrk="0" hangingPunct="1">
              <a:lnSpc>
                <a:spcPct val="100000"/>
              </a:lnSpc>
              <a:spcBef>
                <a:spcPct val="20000"/>
              </a:spcBef>
              <a:spcAft>
                <a:spcPts val="0"/>
              </a:spcAft>
              <a:buClr>
                <a:srgbClr val="E2007A"/>
              </a:buClr>
              <a:buSzTx/>
              <a:buFont typeface="Wingdings" panose="05000000000000000000" pitchFamily="2" charset="2"/>
              <a:buChar char="§"/>
              <a:tabLst/>
              <a:defRPr/>
            </a:pPr>
            <a:r>
              <a:rPr kumimoji="0" lang="fr-FR" sz="3200" b="0" i="0" u="none" strike="noStrike" kern="1200" cap="none" spc="0" normalizeH="0" baseline="0" noProof="0" dirty="0" smtClean="0">
                <a:ln>
                  <a:noFill/>
                </a:ln>
                <a:solidFill>
                  <a:prstClr val="black"/>
                </a:solidFill>
                <a:effectLst/>
                <a:uLnTx/>
                <a:uFillTx/>
                <a:latin typeface="+mn-lt"/>
                <a:ea typeface="+mn-ea"/>
                <a:cs typeface="+mn-cs"/>
              </a:rPr>
              <a:t>Texte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fr-FR" sz="2800" b="0" i="0" u="none" strike="noStrike" kern="1200" cap="none" spc="0" normalizeH="0" baseline="0" noProof="0" dirty="0" smtClean="0">
                <a:ln>
                  <a:noFill/>
                </a:ln>
                <a:solidFill>
                  <a:prstClr val="black"/>
                </a:solidFill>
                <a:effectLst/>
                <a:uLnTx/>
                <a:uFillTx/>
                <a:latin typeface="+mn-lt"/>
                <a:ea typeface="+mn-ea"/>
                <a:cs typeface="+mn-cs"/>
              </a:rPr>
              <a:t>Texte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Texte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fr-FR" sz="2000" b="0" i="0" u="none" strike="noStrike" kern="1200" cap="none" spc="0" normalizeH="0" baseline="0" noProof="0" dirty="0" smtClean="0">
                <a:ln>
                  <a:noFill/>
                </a:ln>
                <a:solidFill>
                  <a:prstClr val="black"/>
                </a:solidFill>
                <a:effectLst/>
                <a:uLnTx/>
                <a:uFillTx/>
                <a:latin typeface="+mn-lt"/>
                <a:ea typeface="+mn-ea"/>
                <a:cs typeface="+mn-cs"/>
              </a:rPr>
              <a:t>texte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fr-FR" sz="2000" b="0" i="0" u="none" strike="noStrike" kern="1200" cap="none" spc="0" normalizeH="0" baseline="0" noProof="0" dirty="0" smtClean="0">
                <a:ln>
                  <a:noFill/>
                </a:ln>
                <a:solidFill>
                  <a:prstClr val="black"/>
                </a:solidFill>
                <a:effectLst/>
                <a:uLnTx/>
                <a:uFillTx/>
                <a:latin typeface="+mn-lt"/>
                <a:ea typeface="+mn-ea"/>
                <a:cs typeface="+mn-cs"/>
              </a:rPr>
              <a:t>texte</a:t>
            </a:r>
            <a:endParaRPr kumimoji="0" lang="fr-FR"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9" name="Rectangle 8"/>
          <p:cNvSpPr/>
          <p:nvPr userDrawn="1"/>
        </p:nvSpPr>
        <p:spPr>
          <a:xfrm>
            <a:off x="6253317" y="2287149"/>
            <a:ext cx="5034116" cy="2283702"/>
          </a:xfrm>
          <a:prstGeom prst="rect">
            <a:avLst/>
          </a:prstGeom>
        </p:spPr>
        <p:txBody>
          <a:bodyPr wrap="square">
            <a:spAutoFit/>
          </a:bodyPr>
          <a:lstStyle/>
          <a:p>
            <a:pPr marL="457200" marR="0" lvl="0" indent="-457200" algn="l" defTabSz="457200" rtl="0" eaLnBrk="1" fontAlgn="auto" latinLnBrk="0" hangingPunct="1">
              <a:lnSpc>
                <a:spcPct val="100000"/>
              </a:lnSpc>
              <a:spcBef>
                <a:spcPct val="20000"/>
              </a:spcBef>
              <a:spcAft>
                <a:spcPts val="0"/>
              </a:spcAft>
              <a:buClr>
                <a:srgbClr val="E2007A"/>
              </a:buClr>
              <a:buSzTx/>
              <a:buFont typeface="Wingdings" panose="05000000000000000000" pitchFamily="2" charset="2"/>
              <a:buChar char="§"/>
              <a:tabLst/>
              <a:defRPr/>
            </a:pPr>
            <a:r>
              <a:rPr kumimoji="0" lang="fr-FR" sz="3200" b="0" i="0" u="none" strike="noStrike" kern="1200" cap="none" spc="0" normalizeH="0" baseline="0" noProof="0" dirty="0" smtClean="0">
                <a:ln>
                  <a:noFill/>
                </a:ln>
                <a:solidFill>
                  <a:prstClr val="black"/>
                </a:solidFill>
                <a:effectLst/>
                <a:uLnTx/>
                <a:uFillTx/>
                <a:latin typeface="+mn-lt"/>
                <a:ea typeface="+mn-ea"/>
                <a:cs typeface="+mn-cs"/>
              </a:rPr>
              <a:t>Texte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fr-FR" sz="2800" b="0" i="0" u="none" strike="noStrike" kern="1200" cap="none" spc="0" normalizeH="0" baseline="0" noProof="0" dirty="0" smtClean="0">
                <a:ln>
                  <a:noFill/>
                </a:ln>
                <a:solidFill>
                  <a:prstClr val="black"/>
                </a:solidFill>
                <a:effectLst/>
                <a:uLnTx/>
                <a:uFillTx/>
                <a:latin typeface="+mn-lt"/>
                <a:ea typeface="+mn-ea"/>
                <a:cs typeface="+mn-cs"/>
              </a:rPr>
              <a:t>Texte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Texte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fr-FR" sz="2000" b="0" i="0" u="none" strike="noStrike" kern="1200" cap="none" spc="0" normalizeH="0" baseline="0" noProof="0" dirty="0" smtClean="0">
                <a:ln>
                  <a:noFill/>
                </a:ln>
                <a:solidFill>
                  <a:prstClr val="black"/>
                </a:solidFill>
                <a:effectLst/>
                <a:uLnTx/>
                <a:uFillTx/>
                <a:latin typeface="+mn-lt"/>
                <a:ea typeface="+mn-ea"/>
                <a:cs typeface="+mn-cs"/>
              </a:rPr>
              <a:t>texte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fr-FR" sz="2000" b="0" i="0" u="none" strike="noStrike" kern="1200" cap="none" spc="0" normalizeH="0" baseline="0" noProof="0" dirty="0" smtClean="0">
                <a:ln>
                  <a:noFill/>
                </a:ln>
                <a:solidFill>
                  <a:prstClr val="black"/>
                </a:solidFill>
                <a:effectLst/>
                <a:uLnTx/>
                <a:uFillTx/>
                <a:latin typeface="+mn-lt"/>
                <a:ea typeface="+mn-ea"/>
                <a:cs typeface="+mn-cs"/>
              </a:rPr>
              <a:t>texte</a:t>
            </a:r>
            <a:endParaRPr kumimoji="0" lang="fr-FR" sz="20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1AC103-C553-3C40-80D1-8D13FB31BDBA}" type="datetimeFigureOut">
              <a:rPr lang="fr-FR" smtClean="0"/>
              <a:t>01/10/2021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61DBD5-FC76-3842-B5FF-1B83B7554A9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141AC103-C553-3C40-80D1-8D13FB31BDBA}" type="datetimeFigureOut">
              <a:rPr lang="fr-FR" smtClean="0"/>
              <a:t>01/10/2021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61DBD5-FC76-3842-B5FF-1B83B7554A9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1AC103-C553-3C40-80D1-8D13FB31BDBA}" type="datetimeFigureOut">
              <a:rPr lang="fr-FR" smtClean="0"/>
              <a:t>01/10/2021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61DBD5-FC76-3842-B5FF-1B83B7554A9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427703"/>
            <a:ext cx="4011084" cy="604685"/>
          </a:xfrm>
        </p:spPr>
        <p:txBody>
          <a:bodyPr anchor="b">
            <a:normAutofit/>
          </a:bodyPr>
          <a:lstStyle>
            <a:lvl1pPr algn="l">
              <a:defRPr sz="1800" b="1"/>
            </a:lvl1pPr>
          </a:lstStyle>
          <a:p>
            <a:r>
              <a:rPr lang="fr-FR" dirty="0" smtClean="0"/>
              <a:t>Cliquez et modifiez le titre</a:t>
            </a:r>
            <a:endParaRPr lang="fr-FR" dirty="0"/>
          </a:p>
        </p:txBody>
      </p:sp>
      <p:sp>
        <p:nvSpPr>
          <p:cNvPr id="4" name="Espace réservé du texte 3"/>
          <p:cNvSpPr>
            <a:spLocks noGrp="1"/>
          </p:cNvSpPr>
          <p:nvPr>
            <p:ph type="body" sz="half" idx="2"/>
          </p:nvPr>
        </p:nvSpPr>
        <p:spPr>
          <a:xfrm>
            <a:off x="766917" y="142035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p>
            <a:fld id="{141AC103-C553-3C40-80D1-8D13FB31BDBA}" type="datetimeFigureOut">
              <a:rPr lang="fr-FR" smtClean="0"/>
              <a:t>01/10/2021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1DBD5-FC76-3842-B5FF-1B83B7554A96}" type="slidenum">
              <a:rPr lang="fr-FR" smtClean="0"/>
              <a:t>‹N°›</a:t>
            </a:fld>
            <a:endParaRPr lang="fr-FR"/>
          </a:p>
        </p:txBody>
      </p:sp>
      <p:sp>
        <p:nvSpPr>
          <p:cNvPr id="8" name="Rectangle 7"/>
          <p:cNvSpPr/>
          <p:nvPr userDrawn="1"/>
        </p:nvSpPr>
        <p:spPr>
          <a:xfrm>
            <a:off x="6096000" y="2287149"/>
            <a:ext cx="5191432" cy="2283702"/>
          </a:xfrm>
          <a:prstGeom prst="rect">
            <a:avLst/>
          </a:prstGeom>
        </p:spPr>
        <p:txBody>
          <a:bodyPr wrap="square">
            <a:spAutoFit/>
          </a:bodyPr>
          <a:lstStyle/>
          <a:p>
            <a:pPr marL="457200" marR="0" lvl="0" indent="-457200" algn="l" defTabSz="457200" rtl="0" eaLnBrk="1" fontAlgn="auto" latinLnBrk="0" hangingPunct="1">
              <a:lnSpc>
                <a:spcPct val="100000"/>
              </a:lnSpc>
              <a:spcBef>
                <a:spcPct val="20000"/>
              </a:spcBef>
              <a:spcAft>
                <a:spcPts val="0"/>
              </a:spcAft>
              <a:buClr>
                <a:srgbClr val="E2007A"/>
              </a:buClr>
              <a:buSzTx/>
              <a:buFont typeface="Wingdings" panose="05000000000000000000" pitchFamily="2" charset="2"/>
              <a:buChar char="§"/>
              <a:tabLst/>
              <a:defRPr/>
            </a:pPr>
            <a:r>
              <a:rPr kumimoji="0" lang="fr-FR" sz="3200" b="0" i="0" u="none" strike="noStrike" kern="1200" cap="none" spc="0" normalizeH="0" baseline="0" noProof="0" dirty="0" smtClean="0">
                <a:ln>
                  <a:noFill/>
                </a:ln>
                <a:solidFill>
                  <a:prstClr val="black"/>
                </a:solidFill>
                <a:effectLst/>
                <a:uLnTx/>
                <a:uFillTx/>
                <a:latin typeface="+mn-lt"/>
                <a:ea typeface="+mn-ea"/>
                <a:cs typeface="+mn-cs"/>
              </a:rPr>
              <a:t>Texte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fr-FR" sz="2800" b="0" i="0" u="none" strike="noStrike" kern="1200" cap="none" spc="0" normalizeH="0" baseline="0" noProof="0" dirty="0" smtClean="0">
                <a:ln>
                  <a:noFill/>
                </a:ln>
                <a:solidFill>
                  <a:prstClr val="black"/>
                </a:solidFill>
                <a:effectLst/>
                <a:uLnTx/>
                <a:uFillTx/>
                <a:latin typeface="+mn-lt"/>
                <a:ea typeface="+mn-ea"/>
                <a:cs typeface="+mn-cs"/>
              </a:rPr>
              <a:t>Texte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Texte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fr-FR" sz="2000" b="0" i="0" u="none" strike="noStrike" kern="1200" cap="none" spc="0" normalizeH="0" baseline="0" noProof="0" dirty="0" smtClean="0">
                <a:ln>
                  <a:noFill/>
                </a:ln>
                <a:solidFill>
                  <a:prstClr val="black"/>
                </a:solidFill>
                <a:effectLst/>
                <a:uLnTx/>
                <a:uFillTx/>
                <a:latin typeface="+mn-lt"/>
                <a:ea typeface="+mn-ea"/>
                <a:cs typeface="+mn-cs"/>
              </a:rPr>
              <a:t>texte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fr-FR" sz="2000" b="0" i="0" u="none" strike="noStrike" kern="1200" cap="none" spc="0" normalizeH="0" baseline="0" noProof="0" dirty="0" smtClean="0">
                <a:ln>
                  <a:noFill/>
                </a:ln>
                <a:solidFill>
                  <a:prstClr val="black"/>
                </a:solidFill>
                <a:effectLst/>
                <a:uLnTx/>
                <a:uFillTx/>
                <a:latin typeface="+mn-lt"/>
                <a:ea typeface="+mn-ea"/>
                <a:cs typeface="+mn-cs"/>
              </a:rPr>
              <a:t>texte</a:t>
            </a:r>
            <a:endParaRPr kumimoji="0" lang="fr-FR" sz="20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p>
            <a:fld id="{141AC103-C553-3C40-80D1-8D13FB31BDBA}" type="datetimeFigureOut">
              <a:rPr lang="fr-FR" smtClean="0"/>
              <a:t>01/10/2021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1DBD5-FC76-3842-B5FF-1B83B7554A96}" type="slidenum">
              <a:rPr lang="fr-FR" smtClean="0"/>
              <a:t>‹N°›</a:t>
            </a:fld>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AC103-C553-3C40-80D1-8D13FB31BDBA}" type="datetimeFigureOut">
              <a:rPr lang="fr-FR" smtClean="0"/>
              <a:t>01/10/2021</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1DBD5-FC76-3842-B5FF-1B83B7554A96}" type="slidenum">
              <a:rPr lang="fr-FR" smtClean="0"/>
              <a:t>‹N°›</a:t>
            </a:fld>
            <a:endParaRPr lang="fr-FR"/>
          </a:p>
        </p:txBody>
      </p:sp>
      <p:pic>
        <p:nvPicPr>
          <p:cNvPr id="9" name="Image 8" descr="ppt-Degrade.jpg"/>
          <p:cNvPicPr>
            <a:picLocks noChangeAspect="1"/>
          </p:cNvPicPr>
          <p:nvPr userDrawn="1"/>
        </p:nvPicPr>
        <p:blipFill>
          <a:blip r:embed="rId11"/>
          <a:stretch>
            <a:fillRect/>
          </a:stretch>
        </p:blipFill>
        <p:spPr>
          <a:xfrm>
            <a:off x="1" y="0"/>
            <a:ext cx="29747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Mes Donnees\communication institutionnelle\2014\ppt Cirad-Elements jpeg\Cirad_Research_4cTP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54" y="302796"/>
            <a:ext cx="1834255" cy="78125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707022" y="1837426"/>
            <a:ext cx="6647974" cy="2308324"/>
          </a:xfrm>
          <a:prstGeom prst="rect">
            <a:avLst/>
          </a:prstGeom>
          <a:noFill/>
        </p:spPr>
        <p:txBody>
          <a:bodyPr wrap="none" rtlCol="0">
            <a:spAutoFit/>
          </a:bodyPr>
          <a:lstStyle/>
          <a:p>
            <a:pPr algn="ctr"/>
            <a:r>
              <a:rPr lang="fr-FR" b="1" dirty="0" smtClean="0"/>
              <a:t>UE </a:t>
            </a:r>
            <a:r>
              <a:rPr lang="fr-FR" b="1" dirty="0"/>
              <a:t>HAB920B Ecosystèmes : enjeux et controverses – 2021</a:t>
            </a:r>
            <a:endParaRPr lang="fr-FR" dirty="0"/>
          </a:p>
          <a:p>
            <a:pPr algn="ctr"/>
            <a:endParaRPr lang="fr-FR" dirty="0" smtClean="0"/>
          </a:p>
          <a:p>
            <a:pPr algn="ctr"/>
            <a:endParaRPr lang="fr-FR" dirty="0"/>
          </a:p>
          <a:p>
            <a:pPr algn="ctr"/>
            <a:r>
              <a:rPr lang="fr-FR" dirty="0"/>
              <a:t>Séminaire </a:t>
            </a:r>
            <a:r>
              <a:rPr lang="fr-FR" dirty="0" smtClean="0"/>
              <a:t>expertise</a:t>
            </a:r>
          </a:p>
          <a:p>
            <a:pPr algn="ctr"/>
            <a:r>
              <a:rPr lang="fr-FR" dirty="0" smtClean="0"/>
              <a:t>04/10/2021</a:t>
            </a:r>
            <a:endParaRPr lang="fr-FR" dirty="0"/>
          </a:p>
          <a:p>
            <a:pPr algn="ctr"/>
            <a:endParaRPr lang="fr-FR" dirty="0" smtClean="0"/>
          </a:p>
          <a:p>
            <a:pPr algn="ctr"/>
            <a:r>
              <a:rPr lang="fr-FR" dirty="0" smtClean="0"/>
              <a:t>Guerric le Maire, </a:t>
            </a:r>
            <a:r>
              <a:rPr lang="fr-FR" dirty="0" err="1" smtClean="0"/>
              <a:t>Cirad</a:t>
            </a:r>
            <a:r>
              <a:rPr lang="fr-FR" dirty="0" smtClean="0"/>
              <a:t>, UMR </a:t>
            </a:r>
            <a:r>
              <a:rPr lang="fr-FR" dirty="0" err="1" smtClean="0"/>
              <a:t>Eco&amp;Sols</a:t>
            </a:r>
            <a:endParaRPr lang="fr-FR" dirty="0"/>
          </a:p>
          <a:p>
            <a:pPr algn="ctr"/>
            <a:endParaRPr lang="fr-FR"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1020" y="199117"/>
            <a:ext cx="1670740" cy="820714"/>
          </a:xfrm>
          <a:prstGeom prst="rect">
            <a:avLst/>
          </a:prstGeom>
        </p:spPr>
      </p:pic>
    </p:spTree>
    <p:extLst>
      <p:ext uri="{BB962C8B-B14F-4D97-AF65-F5344CB8AC3E}">
        <p14:creationId xmlns:p14="http://schemas.microsoft.com/office/powerpoint/2010/main" val="2327921963"/>
      </p:ext>
    </p:extLst>
  </p:cSld>
  <p:clrMapOvr>
    <a:masterClrMapping/>
  </p:clrMapOvr>
  <mc:AlternateContent xmlns:mc="http://schemas.openxmlformats.org/markup-compatibility/2006" xmlns:p14="http://schemas.microsoft.com/office/powerpoint/2010/main">
    <mc:Choice Requires="p14">
      <p:transition spd="slow" p14:dur="1750" advTm="74124">
        <p:fade/>
      </p:transition>
    </mc:Choice>
    <mc:Fallback xmlns="">
      <p:transition spd="slow" advTm="74124">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54016" y="603850"/>
            <a:ext cx="6577442" cy="2308324"/>
          </a:xfrm>
          <a:prstGeom prst="rect">
            <a:avLst/>
          </a:prstGeom>
          <a:noFill/>
        </p:spPr>
        <p:txBody>
          <a:bodyPr wrap="none" rtlCol="0">
            <a:spAutoFit/>
          </a:bodyPr>
          <a:lstStyle/>
          <a:p>
            <a:r>
              <a:rPr lang="fr-FR" b="1" dirty="0" smtClean="0">
                <a:solidFill>
                  <a:srgbClr val="FF0000"/>
                </a:solidFill>
              </a:rPr>
              <a:t>Principes généraux :</a:t>
            </a:r>
          </a:p>
          <a:p>
            <a:endParaRPr lang="fr-FR" dirty="0"/>
          </a:p>
          <a:p>
            <a:pPr marL="285750" indent="-285750">
              <a:buFont typeface="Arial" panose="020B0604020202020204" pitchFamily="34" charset="0"/>
              <a:buChar char="•"/>
            </a:pPr>
            <a:r>
              <a:rPr lang="fr-FR" dirty="0" smtClean="0"/>
              <a:t>Domaine de compétences (CV, articles, etc.)</a:t>
            </a:r>
          </a:p>
          <a:p>
            <a:pPr marL="285750" indent="-285750">
              <a:buFont typeface="Arial" panose="020B0604020202020204" pitchFamily="34" charset="0"/>
              <a:buChar char="•"/>
            </a:pPr>
            <a:r>
              <a:rPr lang="fr-FR" dirty="0" smtClean="0"/>
              <a:t>Clarté des résultats (non contestables, intelligibles, justifiés)</a:t>
            </a:r>
          </a:p>
          <a:p>
            <a:pPr marL="285750" indent="-285750">
              <a:buFont typeface="Arial" panose="020B0604020202020204" pitchFamily="34" charset="0"/>
              <a:buChar char="•"/>
            </a:pPr>
            <a:r>
              <a:rPr lang="fr-FR" dirty="0" smtClean="0"/>
              <a:t>Transparence méthodologique</a:t>
            </a:r>
          </a:p>
          <a:p>
            <a:pPr marL="285750" indent="-285750">
              <a:buFont typeface="Arial" panose="020B0604020202020204" pitchFamily="34" charset="0"/>
              <a:buChar char="•"/>
            </a:pPr>
            <a:r>
              <a:rPr lang="fr-FR" dirty="0" smtClean="0"/>
              <a:t>Fiabilité</a:t>
            </a:r>
          </a:p>
          <a:p>
            <a:pPr marL="285750" indent="-285750">
              <a:buFont typeface="Arial" panose="020B0604020202020204" pitchFamily="34" charset="0"/>
              <a:buChar char="•"/>
            </a:pPr>
            <a:r>
              <a:rPr lang="fr-FR" dirty="0" smtClean="0"/>
              <a:t>Impartialité </a:t>
            </a:r>
          </a:p>
          <a:p>
            <a:pPr marL="285750" indent="-285750">
              <a:buFont typeface="Arial" panose="020B0604020202020204" pitchFamily="34" charset="0"/>
              <a:buChar char="•"/>
            </a:pPr>
            <a:r>
              <a:rPr lang="fr-FR" dirty="0" smtClean="0"/>
              <a:t>Propriété intellectuelle des résultats (contrat)</a:t>
            </a:r>
            <a:endParaRPr lang="fr-FR" dirty="0"/>
          </a:p>
        </p:txBody>
      </p:sp>
      <p:sp>
        <p:nvSpPr>
          <p:cNvPr id="4" name="ZoneTexte 3"/>
          <p:cNvSpPr txBox="1"/>
          <p:nvPr/>
        </p:nvSpPr>
        <p:spPr>
          <a:xfrm>
            <a:off x="5103963" y="3686357"/>
            <a:ext cx="6077305" cy="2585323"/>
          </a:xfrm>
          <a:prstGeom prst="rect">
            <a:avLst/>
          </a:prstGeom>
          <a:noFill/>
        </p:spPr>
        <p:txBody>
          <a:bodyPr wrap="none" rtlCol="0">
            <a:spAutoFit/>
          </a:bodyPr>
          <a:lstStyle/>
          <a:p>
            <a:r>
              <a:rPr lang="fr-FR" b="1" dirty="0" smtClean="0">
                <a:solidFill>
                  <a:srgbClr val="FF0000"/>
                </a:solidFill>
              </a:rPr>
              <a:t>Principes de déontologie :</a:t>
            </a:r>
          </a:p>
          <a:p>
            <a:endParaRPr lang="fr-FR" dirty="0"/>
          </a:p>
          <a:p>
            <a:pPr marL="285750" indent="-285750">
              <a:buFont typeface="Arial" panose="020B0604020202020204" pitchFamily="34" charset="0"/>
              <a:buChar char="•"/>
            </a:pPr>
            <a:r>
              <a:rPr lang="fr-FR" dirty="0" smtClean="0"/>
              <a:t>Neutralité (pas de conflit d’intérêt, etc.)</a:t>
            </a:r>
          </a:p>
          <a:p>
            <a:pPr marL="285750" indent="-285750">
              <a:buFont typeface="Arial" panose="020B0604020202020204" pitchFamily="34" charset="0"/>
              <a:buChar char="•"/>
            </a:pPr>
            <a:r>
              <a:rPr lang="fr-FR" dirty="0" smtClean="0"/>
              <a:t>Indépendance (pas de pression, possibilité de stopper)</a:t>
            </a:r>
          </a:p>
          <a:p>
            <a:pPr marL="285750" indent="-285750">
              <a:buFont typeface="Arial" panose="020B0604020202020204" pitchFamily="34" charset="0"/>
              <a:buChar char="•"/>
            </a:pPr>
            <a:r>
              <a:rPr lang="fr-FR" dirty="0" smtClean="0"/>
              <a:t>Humilité, relativité, honnêteté, éthique</a:t>
            </a:r>
          </a:p>
          <a:p>
            <a:pPr marL="285750" indent="-285750">
              <a:buFont typeface="Arial" panose="020B0604020202020204" pitchFamily="34" charset="0"/>
              <a:buChar char="•"/>
            </a:pPr>
            <a:r>
              <a:rPr lang="fr-FR" dirty="0" smtClean="0"/>
              <a:t>Confidentialité</a:t>
            </a:r>
          </a:p>
          <a:p>
            <a:pPr marL="285750" indent="-285750">
              <a:buFont typeface="Arial" panose="020B0604020202020204" pitchFamily="34" charset="0"/>
              <a:buChar char="•"/>
            </a:pPr>
            <a:r>
              <a:rPr lang="fr-FR" dirty="0" smtClean="0"/>
              <a:t>Propriété intellectuelle</a:t>
            </a:r>
          </a:p>
          <a:p>
            <a:pPr marL="285750" indent="-285750">
              <a:buFont typeface="Arial" panose="020B0604020202020204" pitchFamily="34" charset="0"/>
              <a:buChar char="•"/>
            </a:pPr>
            <a:r>
              <a:rPr lang="fr-FR" dirty="0" smtClean="0"/>
              <a:t>Documentation, archivage</a:t>
            </a:r>
          </a:p>
          <a:p>
            <a:endParaRPr lang="fr-FR" dirty="0" smtClean="0"/>
          </a:p>
        </p:txBody>
      </p:sp>
    </p:spTree>
    <p:extLst>
      <p:ext uri="{BB962C8B-B14F-4D97-AF65-F5344CB8AC3E}">
        <p14:creationId xmlns:p14="http://schemas.microsoft.com/office/powerpoint/2010/main" val="3158796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03850" y="286275"/>
            <a:ext cx="8212346" cy="1292662"/>
          </a:xfrm>
          <a:prstGeom prst="rect">
            <a:avLst/>
          </a:prstGeom>
          <a:noFill/>
        </p:spPr>
        <p:txBody>
          <a:bodyPr wrap="square" rtlCol="0">
            <a:spAutoFit/>
          </a:bodyPr>
          <a:lstStyle/>
          <a:p>
            <a:r>
              <a:rPr lang="fr-FR" sz="2400" b="1" dirty="0" smtClean="0">
                <a:solidFill>
                  <a:srgbClr val="FF0000"/>
                </a:solidFill>
              </a:rPr>
              <a:t>Éthique </a:t>
            </a:r>
            <a:r>
              <a:rPr lang="fr-FR" sz="2400" b="1" dirty="0">
                <a:solidFill>
                  <a:srgbClr val="FF0000"/>
                </a:solidFill>
              </a:rPr>
              <a:t>et expertise scientifique </a:t>
            </a:r>
            <a:endParaRPr lang="fr-FR" sz="2400" b="1" dirty="0" smtClean="0">
              <a:solidFill>
                <a:srgbClr val="FF0000"/>
              </a:solidFill>
            </a:endParaRPr>
          </a:p>
          <a:p>
            <a:endParaRPr lang="fr-FR" dirty="0"/>
          </a:p>
          <a:p>
            <a:r>
              <a:rPr lang="fr-FR" dirty="0"/>
              <a:t>Cnrs – </a:t>
            </a:r>
            <a:r>
              <a:rPr lang="fr-FR" dirty="0" err="1"/>
              <a:t>Comets</a:t>
            </a:r>
            <a:r>
              <a:rPr lang="fr-FR" dirty="0"/>
              <a:t> (Comité d’éthique) </a:t>
            </a:r>
          </a:p>
          <a:p>
            <a:r>
              <a:rPr lang="fr-FR" dirty="0"/>
              <a:t>2005/09, p. 1–12 </a:t>
            </a:r>
          </a:p>
        </p:txBody>
      </p:sp>
      <p:sp>
        <p:nvSpPr>
          <p:cNvPr id="5" name="ZoneTexte 4"/>
          <p:cNvSpPr txBox="1"/>
          <p:nvPr/>
        </p:nvSpPr>
        <p:spPr>
          <a:xfrm>
            <a:off x="1302587" y="2813588"/>
            <a:ext cx="10118785" cy="3477875"/>
          </a:xfrm>
          <a:prstGeom prst="rect">
            <a:avLst/>
          </a:prstGeom>
          <a:noFill/>
        </p:spPr>
        <p:txBody>
          <a:bodyPr wrap="square" rtlCol="0">
            <a:spAutoFit/>
          </a:bodyPr>
          <a:lstStyle/>
          <a:p>
            <a:r>
              <a:rPr lang="fr-FR" sz="2000" dirty="0"/>
              <a:t>Peu à peu, l'humanité prend conscience qu’elle se trouve confrontée à de </a:t>
            </a:r>
            <a:r>
              <a:rPr lang="fr-FR" sz="2000" dirty="0" smtClean="0"/>
              <a:t>grands </a:t>
            </a:r>
            <a:r>
              <a:rPr lang="fr-FR" sz="2000" dirty="0"/>
              <a:t>problèmes, qui conditionnent son </a:t>
            </a:r>
            <a:r>
              <a:rPr lang="fr-FR" sz="2000" dirty="0" smtClean="0"/>
              <a:t>avenir.</a:t>
            </a:r>
          </a:p>
          <a:p>
            <a:endParaRPr lang="fr-FR" sz="2000" dirty="0"/>
          </a:p>
          <a:p>
            <a:r>
              <a:rPr lang="fr-FR" sz="2000" dirty="0" smtClean="0"/>
              <a:t>En </a:t>
            </a:r>
            <a:r>
              <a:rPr lang="fr-FR" sz="2000" dirty="0"/>
              <a:t>même temps, la </a:t>
            </a:r>
            <a:r>
              <a:rPr lang="fr-FR" sz="2000" dirty="0" smtClean="0"/>
              <a:t>plupart </a:t>
            </a:r>
            <a:r>
              <a:rPr lang="fr-FR" sz="2000" dirty="0"/>
              <a:t>de nos contemporains n’ont qu’une vision fragmentaire des processus </a:t>
            </a:r>
            <a:r>
              <a:rPr lang="fr-FR" sz="2000" dirty="0" smtClean="0"/>
              <a:t>d’élaboration </a:t>
            </a:r>
            <a:r>
              <a:rPr lang="fr-FR" sz="2000" dirty="0"/>
              <a:t>du savoir scientifique, ou de la nature réelle des objets techniques </a:t>
            </a:r>
            <a:r>
              <a:rPr lang="fr-FR" sz="2000" dirty="0" smtClean="0"/>
              <a:t>qui </a:t>
            </a:r>
            <a:r>
              <a:rPr lang="fr-FR" sz="2000" dirty="0"/>
              <a:t>font intrusion dans leur quotidien</a:t>
            </a:r>
            <a:r>
              <a:rPr lang="fr-FR" sz="2000" dirty="0" smtClean="0"/>
              <a:t>.</a:t>
            </a:r>
          </a:p>
          <a:p>
            <a:endParaRPr lang="fr-FR" sz="2000" dirty="0"/>
          </a:p>
          <a:p>
            <a:r>
              <a:rPr lang="fr-FR" sz="2000" dirty="0"/>
              <a:t>Dans ce contexte</a:t>
            </a:r>
            <a:r>
              <a:rPr lang="fr-FR" sz="2000" b="1" dirty="0"/>
              <a:t>, la place de la science dans la société change</a:t>
            </a:r>
            <a:r>
              <a:rPr lang="fr-FR" sz="2000" dirty="0"/>
              <a:t>. Si la recherche </a:t>
            </a:r>
            <a:r>
              <a:rPr lang="fr-FR" sz="2000" dirty="0" smtClean="0"/>
              <a:t>est </a:t>
            </a:r>
            <a:r>
              <a:rPr lang="fr-FR" sz="2000" dirty="0"/>
              <a:t>souvent associée à un objectif immédiat d’application, l’innovation pour </a:t>
            </a:r>
            <a:r>
              <a:rPr lang="fr-FR" sz="2000" dirty="0" smtClean="0"/>
              <a:t>l’innovation </a:t>
            </a:r>
            <a:r>
              <a:rPr lang="fr-FR" sz="2000" dirty="0"/>
              <a:t>est remise en question et les avancées technologiques suscitent </a:t>
            </a:r>
            <a:r>
              <a:rPr lang="fr-FR" sz="2000" dirty="0" smtClean="0"/>
              <a:t>fréquemment </a:t>
            </a:r>
            <a:r>
              <a:rPr lang="fr-FR" sz="2000" dirty="0"/>
              <a:t>des inquiétudes</a:t>
            </a:r>
            <a:endParaRPr lang="fr-FR" sz="2000" dirty="0"/>
          </a:p>
        </p:txBody>
      </p:sp>
      <p:sp>
        <p:nvSpPr>
          <p:cNvPr id="6" name="ZoneTexte 5"/>
          <p:cNvSpPr txBox="1"/>
          <p:nvPr/>
        </p:nvSpPr>
        <p:spPr>
          <a:xfrm>
            <a:off x="603850" y="1671270"/>
            <a:ext cx="1082348" cy="369332"/>
          </a:xfrm>
          <a:prstGeom prst="rect">
            <a:avLst/>
          </a:prstGeom>
          <a:noFill/>
        </p:spPr>
        <p:txBody>
          <a:bodyPr wrap="none" rtlCol="0">
            <a:spAutoFit/>
          </a:bodyPr>
          <a:lstStyle/>
          <a:p>
            <a:r>
              <a:rPr lang="fr-FR" i="1" dirty="0" smtClean="0"/>
              <a:t>Extraits :</a:t>
            </a:r>
            <a:endParaRPr lang="fr-FR" i="1" dirty="0"/>
          </a:p>
        </p:txBody>
      </p:sp>
      <p:sp>
        <p:nvSpPr>
          <p:cNvPr id="7" name="ZoneTexte 6"/>
          <p:cNvSpPr txBox="1"/>
          <p:nvPr/>
        </p:nvSpPr>
        <p:spPr>
          <a:xfrm>
            <a:off x="5115339" y="2167257"/>
            <a:ext cx="2853666" cy="461665"/>
          </a:xfrm>
          <a:prstGeom prst="rect">
            <a:avLst/>
          </a:prstGeom>
          <a:noFill/>
        </p:spPr>
        <p:txBody>
          <a:bodyPr wrap="none" rtlCol="0">
            <a:spAutoFit/>
          </a:bodyPr>
          <a:lstStyle/>
          <a:p>
            <a:r>
              <a:rPr lang="fr-FR" sz="2400" b="1" dirty="0" smtClean="0"/>
              <a:t>Science et société</a:t>
            </a:r>
            <a:endParaRPr lang="fr-FR" sz="2400" b="1" dirty="0"/>
          </a:p>
        </p:txBody>
      </p:sp>
    </p:spTree>
    <p:extLst>
      <p:ext uri="{BB962C8B-B14F-4D97-AF65-F5344CB8AC3E}">
        <p14:creationId xmlns:p14="http://schemas.microsoft.com/office/powerpoint/2010/main" val="4258358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54015" y="983286"/>
            <a:ext cx="10550106" cy="2862322"/>
          </a:xfrm>
          <a:prstGeom prst="rect">
            <a:avLst/>
          </a:prstGeom>
          <a:noFill/>
        </p:spPr>
        <p:txBody>
          <a:bodyPr wrap="square" rtlCol="0">
            <a:spAutoFit/>
          </a:bodyPr>
          <a:lstStyle/>
          <a:p>
            <a:r>
              <a:rPr lang="fr-FR" sz="2000" dirty="0" smtClean="0"/>
              <a:t>Plusieurs </a:t>
            </a:r>
            <a:r>
              <a:rPr lang="fr-FR" sz="2000" dirty="0"/>
              <a:t>types </a:t>
            </a:r>
            <a:r>
              <a:rPr lang="fr-FR" sz="2000" dirty="0" smtClean="0"/>
              <a:t>de </a:t>
            </a:r>
            <a:r>
              <a:rPr lang="fr-FR" sz="2000" dirty="0"/>
              <a:t>réaction de la société </a:t>
            </a:r>
            <a:r>
              <a:rPr lang="fr-FR" sz="2000" dirty="0" smtClean="0"/>
              <a:t>face à la science: </a:t>
            </a:r>
          </a:p>
          <a:p>
            <a:endParaRPr lang="fr-FR" sz="2000" dirty="0" smtClean="0"/>
          </a:p>
          <a:p>
            <a:pPr marL="285750" indent="-285750">
              <a:buFontTx/>
              <a:buChar char="-"/>
            </a:pPr>
            <a:r>
              <a:rPr lang="fr-FR" sz="2000" b="1" dirty="0" smtClean="0"/>
              <a:t>se méfie </a:t>
            </a:r>
            <a:r>
              <a:rPr lang="fr-FR" sz="2000" dirty="0"/>
              <a:t>des ‘progrès’ technologiques et des </a:t>
            </a:r>
            <a:r>
              <a:rPr lang="fr-FR" sz="2000" dirty="0" smtClean="0"/>
              <a:t>nouvelles </a:t>
            </a:r>
            <a:r>
              <a:rPr lang="fr-FR" sz="2000" dirty="0"/>
              <a:t>‘avancées’ de la science en extrapolant, d’expériences passées, </a:t>
            </a:r>
            <a:r>
              <a:rPr lang="fr-FR" sz="2000" dirty="0" smtClean="0"/>
              <a:t>certaines </a:t>
            </a:r>
            <a:r>
              <a:rPr lang="fr-FR" sz="2000" dirty="0"/>
              <a:t>conséquences qui ont été mal évaluées ou se sont révélées </a:t>
            </a:r>
            <a:r>
              <a:rPr lang="fr-FR" sz="2000" dirty="0" smtClean="0"/>
              <a:t>imprévisibles </a:t>
            </a:r>
            <a:r>
              <a:rPr lang="fr-FR" sz="2000" dirty="0"/>
              <a:t>; </a:t>
            </a:r>
            <a:endParaRPr lang="fr-FR" sz="2000" dirty="0" smtClean="0"/>
          </a:p>
          <a:p>
            <a:pPr marL="285750" indent="-285750">
              <a:buFontTx/>
              <a:buChar char="-"/>
            </a:pPr>
            <a:endParaRPr lang="fr-FR" sz="2000" dirty="0" smtClean="0"/>
          </a:p>
          <a:p>
            <a:pPr marL="285750" indent="-285750">
              <a:buFontTx/>
              <a:buChar char="-"/>
            </a:pPr>
            <a:r>
              <a:rPr lang="fr-FR" sz="2000" b="1" dirty="0" smtClean="0"/>
              <a:t>aimerait</a:t>
            </a:r>
            <a:r>
              <a:rPr lang="fr-FR" sz="2000" dirty="0" smtClean="0"/>
              <a:t> </a:t>
            </a:r>
            <a:r>
              <a:rPr lang="fr-FR" sz="2000" dirty="0"/>
              <a:t>obtenir des chercheurs, perçus </a:t>
            </a:r>
            <a:r>
              <a:rPr lang="fr-FR" sz="2000" dirty="0" smtClean="0"/>
              <a:t>comme dépositaires </a:t>
            </a:r>
            <a:r>
              <a:rPr lang="fr-FR" sz="2000" dirty="0"/>
              <a:t>du savoir, </a:t>
            </a:r>
            <a:r>
              <a:rPr lang="fr-FR" sz="2000" b="1" dirty="0"/>
              <a:t>des avis qui soient sans ambiguïté</a:t>
            </a:r>
            <a:r>
              <a:rPr lang="fr-FR" sz="2000" dirty="0"/>
              <a:t>, </a:t>
            </a:r>
            <a:r>
              <a:rPr lang="fr-FR" sz="2000" dirty="0" smtClean="0"/>
              <a:t>compréhensibles </a:t>
            </a:r>
            <a:r>
              <a:rPr lang="fr-FR" sz="2000" dirty="0"/>
              <a:t>par un large public et les plus objectifs possibles.</a:t>
            </a:r>
            <a:endParaRPr lang="fr-FR" sz="2000" dirty="0"/>
          </a:p>
        </p:txBody>
      </p:sp>
      <p:sp>
        <p:nvSpPr>
          <p:cNvPr id="4" name="ZoneTexte 3"/>
          <p:cNvSpPr txBox="1"/>
          <p:nvPr/>
        </p:nvSpPr>
        <p:spPr>
          <a:xfrm>
            <a:off x="681487" y="4791845"/>
            <a:ext cx="11171208" cy="707886"/>
          </a:xfrm>
          <a:prstGeom prst="rect">
            <a:avLst/>
          </a:prstGeom>
          <a:noFill/>
        </p:spPr>
        <p:txBody>
          <a:bodyPr wrap="square" rtlCol="0">
            <a:spAutoFit/>
          </a:bodyPr>
          <a:lstStyle/>
          <a:p>
            <a:r>
              <a:rPr lang="fr-FR" sz="2000" dirty="0" smtClean="0"/>
              <a:t>Les acteurs privés et publique </a:t>
            </a:r>
            <a:r>
              <a:rPr lang="fr-FR" sz="2000" b="1" dirty="0" smtClean="0"/>
              <a:t>ont besoin d’informations </a:t>
            </a:r>
            <a:r>
              <a:rPr lang="fr-FR" sz="2000" b="1" dirty="0"/>
              <a:t>pour décider, d’arguments pour justifier une décision ou d’éléments </a:t>
            </a:r>
            <a:r>
              <a:rPr lang="fr-FR" sz="2000" b="1" dirty="0" smtClean="0"/>
              <a:t>pour </a:t>
            </a:r>
            <a:r>
              <a:rPr lang="fr-FR" sz="2000" b="1" dirty="0"/>
              <a:t>la contester, voire s’y opposer</a:t>
            </a:r>
            <a:r>
              <a:rPr lang="fr-FR" sz="2000" dirty="0"/>
              <a:t>.</a:t>
            </a:r>
            <a:endParaRPr lang="fr-FR" sz="2000" dirty="0"/>
          </a:p>
        </p:txBody>
      </p:sp>
      <p:sp>
        <p:nvSpPr>
          <p:cNvPr id="6" name="ZoneTexte 5"/>
          <p:cNvSpPr txBox="1"/>
          <p:nvPr/>
        </p:nvSpPr>
        <p:spPr>
          <a:xfrm>
            <a:off x="4306957" y="202391"/>
            <a:ext cx="2853666" cy="461665"/>
          </a:xfrm>
          <a:prstGeom prst="rect">
            <a:avLst/>
          </a:prstGeom>
          <a:noFill/>
        </p:spPr>
        <p:txBody>
          <a:bodyPr wrap="none" rtlCol="0">
            <a:spAutoFit/>
          </a:bodyPr>
          <a:lstStyle/>
          <a:p>
            <a:r>
              <a:rPr lang="fr-FR" sz="2400" b="1" dirty="0" smtClean="0"/>
              <a:t>Science et société</a:t>
            </a:r>
            <a:endParaRPr lang="fr-FR" sz="2400" b="1" dirty="0"/>
          </a:p>
        </p:txBody>
      </p:sp>
    </p:spTree>
    <p:extLst>
      <p:ext uri="{BB962C8B-B14F-4D97-AF65-F5344CB8AC3E}">
        <p14:creationId xmlns:p14="http://schemas.microsoft.com/office/powerpoint/2010/main" val="695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28870" y="1457740"/>
            <a:ext cx="10999304" cy="3785652"/>
          </a:xfrm>
          <a:prstGeom prst="rect">
            <a:avLst/>
          </a:prstGeom>
          <a:noFill/>
        </p:spPr>
        <p:txBody>
          <a:bodyPr wrap="square" rtlCol="0">
            <a:spAutoFit/>
          </a:bodyPr>
          <a:lstStyle/>
          <a:p>
            <a:r>
              <a:rPr lang="fr-FR" sz="2000" dirty="0" smtClean="0">
                <a:latin typeface="Arial" panose="020B0604020202020204" pitchFamily="34" charset="0"/>
              </a:rPr>
              <a:t>L’expertise peut </a:t>
            </a:r>
            <a:r>
              <a:rPr lang="fr-FR" sz="2000" dirty="0">
                <a:latin typeface="Arial" panose="020B0604020202020204" pitchFamily="34" charset="0"/>
              </a:rPr>
              <a:t>devenir une </a:t>
            </a:r>
            <a:r>
              <a:rPr lang="fr-FR" sz="2000" b="1" dirty="0">
                <a:latin typeface="Arial" panose="020B0604020202020204" pitchFamily="34" charset="0"/>
              </a:rPr>
              <a:t>interface</a:t>
            </a:r>
            <a:r>
              <a:rPr lang="fr-FR" sz="2000" dirty="0">
                <a:latin typeface="Arial" panose="020B0604020202020204" pitchFamily="34" charset="0"/>
              </a:rPr>
              <a:t> efficace entre les </a:t>
            </a:r>
            <a:r>
              <a:rPr lang="fr-FR" sz="2000" dirty="0" smtClean="0">
                <a:latin typeface="Arial" panose="020B0604020202020204" pitchFamily="34" charset="0"/>
              </a:rPr>
              <a:t>scientifiques </a:t>
            </a:r>
            <a:r>
              <a:rPr lang="fr-FR" sz="2000" dirty="0">
                <a:latin typeface="Arial" panose="020B0604020202020204" pitchFamily="34" charset="0"/>
              </a:rPr>
              <a:t>et les différents acteurs de la vie sociale : le grand public, les milieux </a:t>
            </a:r>
            <a:r>
              <a:rPr lang="fr-FR" sz="2000" dirty="0" smtClean="0">
                <a:latin typeface="Arial" panose="020B0604020202020204" pitchFamily="34" charset="0"/>
              </a:rPr>
              <a:t>institutionnels </a:t>
            </a:r>
            <a:r>
              <a:rPr lang="fr-FR" sz="2000" dirty="0">
                <a:latin typeface="Arial" panose="020B0604020202020204" pitchFamily="34" charset="0"/>
              </a:rPr>
              <a:t>et politiques, les milieux industriels et économiques. </a:t>
            </a:r>
            <a:endParaRPr lang="fr-FR" sz="2000" dirty="0" smtClean="0">
              <a:latin typeface="Arial" panose="020B0604020202020204" pitchFamily="34" charset="0"/>
            </a:endParaRPr>
          </a:p>
          <a:p>
            <a:endParaRPr lang="fr-FR" sz="2000" dirty="0">
              <a:latin typeface="Arial" panose="020B0604020202020204" pitchFamily="34" charset="0"/>
            </a:endParaRPr>
          </a:p>
          <a:p>
            <a:pPr marL="285750" indent="-285750">
              <a:buFont typeface="Arial" panose="020B0604020202020204" pitchFamily="34" charset="0"/>
              <a:buChar char="•"/>
            </a:pPr>
            <a:r>
              <a:rPr lang="fr-FR" sz="2000" dirty="0" smtClean="0">
                <a:latin typeface="Arial" panose="020B0604020202020204" pitchFamily="34" charset="0"/>
              </a:rPr>
              <a:t>créer </a:t>
            </a:r>
            <a:r>
              <a:rPr lang="fr-FR" sz="2000" dirty="0">
                <a:latin typeface="Arial" panose="020B0604020202020204" pitchFamily="34" charset="0"/>
              </a:rPr>
              <a:t>des dialogues et limiter les clivages entre des secteurs non </a:t>
            </a:r>
            <a:r>
              <a:rPr lang="fr-FR" sz="2000" dirty="0" smtClean="0">
                <a:latin typeface="Arial" panose="020B0604020202020204" pitchFamily="34" charset="0"/>
              </a:rPr>
              <a:t>suffisamment </a:t>
            </a:r>
            <a:r>
              <a:rPr lang="fr-FR" sz="2000" dirty="0">
                <a:latin typeface="Arial" panose="020B0604020202020204" pitchFamily="34" charset="0"/>
              </a:rPr>
              <a:t>perméables les uns aux autres. </a:t>
            </a:r>
          </a:p>
          <a:p>
            <a:pPr marL="285750" indent="-285750">
              <a:buFont typeface="Arial" panose="020B0604020202020204" pitchFamily="34" charset="0"/>
              <a:buChar char="•"/>
            </a:pPr>
            <a:r>
              <a:rPr lang="fr-FR" sz="2000" dirty="0" smtClean="0">
                <a:latin typeface="Arial" panose="020B0604020202020204" pitchFamily="34" charset="0"/>
              </a:rPr>
              <a:t>contribuer </a:t>
            </a:r>
            <a:r>
              <a:rPr lang="fr-FR" sz="2000" dirty="0">
                <a:latin typeface="Arial" panose="020B0604020202020204" pitchFamily="34" charset="0"/>
              </a:rPr>
              <a:t>à </a:t>
            </a:r>
            <a:r>
              <a:rPr lang="fr-FR" sz="2000" dirty="0" smtClean="0">
                <a:latin typeface="Arial" panose="020B0604020202020204" pitchFamily="34" charset="0"/>
              </a:rPr>
              <a:t>développer </a:t>
            </a:r>
            <a:r>
              <a:rPr lang="fr-FR" sz="2000" dirty="0">
                <a:latin typeface="Arial" panose="020B0604020202020204" pitchFamily="34" charset="0"/>
              </a:rPr>
              <a:t>la culture scientifique de la société civile et, réciproquement, la </a:t>
            </a:r>
            <a:r>
              <a:rPr lang="fr-FR" sz="2000" dirty="0"/>
              <a:t/>
            </a:r>
            <a:br>
              <a:rPr lang="fr-FR" sz="2000" dirty="0"/>
            </a:br>
            <a:r>
              <a:rPr lang="fr-FR" sz="2000" dirty="0">
                <a:latin typeface="Arial" panose="020B0604020202020204" pitchFamily="34" charset="0"/>
              </a:rPr>
              <a:t>compréhension des chercheurs vis-à-vis de la demande sociale. </a:t>
            </a:r>
            <a:endParaRPr lang="fr-FR" sz="2000" dirty="0" smtClean="0">
              <a:latin typeface="Arial" panose="020B0604020202020204" pitchFamily="34" charset="0"/>
            </a:endParaRPr>
          </a:p>
          <a:p>
            <a:pPr marL="285750" indent="-285750">
              <a:buFont typeface="Arial" panose="020B0604020202020204" pitchFamily="34" charset="0"/>
              <a:buChar char="•"/>
            </a:pPr>
            <a:r>
              <a:rPr lang="fr-FR" sz="2000" dirty="0" smtClean="0">
                <a:latin typeface="Arial" panose="020B0604020202020204" pitchFamily="34" charset="0"/>
              </a:rPr>
              <a:t>renforcer </a:t>
            </a:r>
            <a:r>
              <a:rPr lang="fr-FR" sz="2000" dirty="0">
                <a:latin typeface="Arial" panose="020B0604020202020204" pitchFamily="34" charset="0"/>
              </a:rPr>
              <a:t>la place de la société civile dans le processus de décision démocratique </a:t>
            </a:r>
            <a:r>
              <a:rPr lang="fr-FR" sz="2000" dirty="0" smtClean="0">
                <a:latin typeface="Arial" panose="020B0604020202020204" pitchFamily="34" charset="0"/>
              </a:rPr>
              <a:t>et </a:t>
            </a:r>
            <a:r>
              <a:rPr lang="fr-FR" sz="2000" dirty="0">
                <a:latin typeface="Arial" panose="020B0604020202020204" pitchFamily="34" charset="0"/>
              </a:rPr>
              <a:t>libérer celle-ci d’une attitude qui l’entraîne parfois à s’opposer a priori </a:t>
            </a:r>
            <a:r>
              <a:rPr lang="fr-FR" sz="2000" dirty="0" smtClean="0">
                <a:latin typeface="Arial" panose="020B0604020202020204" pitchFamily="34" charset="0"/>
              </a:rPr>
              <a:t>à des évolutions </a:t>
            </a:r>
            <a:r>
              <a:rPr lang="fr-FR" sz="2000" dirty="0">
                <a:latin typeface="Arial" panose="020B0604020202020204" pitchFamily="34" charset="0"/>
              </a:rPr>
              <a:t>techniques raisonnables. </a:t>
            </a:r>
            <a:endParaRPr lang="fr-FR" sz="2000" dirty="0" smtClean="0">
              <a:latin typeface="Arial" panose="020B0604020202020204" pitchFamily="34" charset="0"/>
            </a:endParaRPr>
          </a:p>
          <a:p>
            <a:pPr marL="285750" indent="-285750">
              <a:buFont typeface="Arial" panose="020B0604020202020204" pitchFamily="34" charset="0"/>
              <a:buChar char="•"/>
            </a:pPr>
            <a:endParaRPr lang="fr-FR" sz="2000" dirty="0">
              <a:latin typeface="Arial" panose="020B0604020202020204" pitchFamily="34" charset="0"/>
            </a:endParaRPr>
          </a:p>
        </p:txBody>
      </p:sp>
      <p:sp>
        <p:nvSpPr>
          <p:cNvPr id="4" name="ZoneTexte 3"/>
          <p:cNvSpPr txBox="1"/>
          <p:nvPr/>
        </p:nvSpPr>
        <p:spPr>
          <a:xfrm>
            <a:off x="2637183" y="664056"/>
            <a:ext cx="7623241" cy="461665"/>
          </a:xfrm>
          <a:prstGeom prst="rect">
            <a:avLst/>
          </a:prstGeom>
          <a:noFill/>
        </p:spPr>
        <p:txBody>
          <a:bodyPr wrap="none" rtlCol="0">
            <a:spAutoFit/>
          </a:bodyPr>
          <a:lstStyle/>
          <a:p>
            <a:r>
              <a:rPr lang="fr-FR" sz="2400" b="1" dirty="0" smtClean="0"/>
              <a:t>L’expertise comme un lien entre Science et Société</a:t>
            </a:r>
            <a:endParaRPr lang="fr-FR" sz="2400" b="1" dirty="0"/>
          </a:p>
        </p:txBody>
      </p:sp>
    </p:spTree>
    <p:extLst>
      <p:ext uri="{BB962C8B-B14F-4D97-AF65-F5344CB8AC3E}">
        <p14:creationId xmlns:p14="http://schemas.microsoft.com/office/powerpoint/2010/main" val="1939742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90261" y="1675215"/>
            <a:ext cx="9681213" cy="1631216"/>
          </a:xfrm>
          <a:prstGeom prst="rect">
            <a:avLst/>
          </a:prstGeom>
          <a:noFill/>
        </p:spPr>
        <p:txBody>
          <a:bodyPr wrap="square" rtlCol="0">
            <a:spAutoFit/>
          </a:bodyPr>
          <a:lstStyle/>
          <a:p>
            <a:r>
              <a:rPr lang="fr-FR" sz="2000" dirty="0" smtClean="0"/>
              <a:t>Parfois, il </a:t>
            </a:r>
            <a:r>
              <a:rPr lang="fr-FR" sz="2000" dirty="0"/>
              <a:t>est </a:t>
            </a:r>
            <a:r>
              <a:rPr lang="fr-FR" sz="2000" dirty="0" smtClean="0"/>
              <a:t>fait appel </a:t>
            </a:r>
            <a:r>
              <a:rPr lang="fr-FR" sz="2000" dirty="0"/>
              <a:t>aux chercheurs </a:t>
            </a:r>
            <a:r>
              <a:rPr lang="fr-FR" sz="2000" dirty="0" smtClean="0"/>
              <a:t>spécialistes en considérant </a:t>
            </a:r>
            <a:r>
              <a:rPr lang="fr-FR" sz="2000" dirty="0"/>
              <a:t>tous ceux qui </a:t>
            </a:r>
            <a:r>
              <a:rPr lang="fr-FR" sz="2000" dirty="0" smtClean="0"/>
              <a:t>‘</a:t>
            </a:r>
            <a:r>
              <a:rPr lang="fr-FR" sz="2000" dirty="0"/>
              <a:t>savent’ comme des experts sans prendre conscience que, </a:t>
            </a:r>
            <a:r>
              <a:rPr lang="fr-FR" sz="2000" b="1" dirty="0"/>
              <a:t>devant une question aux </a:t>
            </a:r>
            <a:r>
              <a:rPr lang="fr-FR" sz="2000" b="1" dirty="0" smtClean="0"/>
              <a:t>dimensions </a:t>
            </a:r>
            <a:r>
              <a:rPr lang="fr-FR" sz="2000" b="1" dirty="0"/>
              <a:t>multiples ou des situations complexes et lorsqu’il s’agit de l’avenir, le </a:t>
            </a:r>
            <a:r>
              <a:rPr lang="fr-FR" sz="2000" b="1" dirty="0" smtClean="0"/>
              <a:t>chercheur </a:t>
            </a:r>
            <a:r>
              <a:rPr lang="fr-FR" sz="2000" b="1" dirty="0"/>
              <a:t>ne peut souvent communiquer qu’une conviction, instruite par son </a:t>
            </a:r>
            <a:r>
              <a:rPr lang="fr-FR" sz="2000" b="1" dirty="0" smtClean="0"/>
              <a:t>expérience </a:t>
            </a:r>
            <a:r>
              <a:rPr lang="fr-FR" sz="2000" b="1" dirty="0"/>
              <a:t>et ses compétences. </a:t>
            </a:r>
            <a:endParaRPr lang="fr-FR" sz="2000" b="1" dirty="0"/>
          </a:p>
        </p:txBody>
      </p:sp>
      <p:sp>
        <p:nvSpPr>
          <p:cNvPr id="4" name="ZoneTexte 3"/>
          <p:cNvSpPr txBox="1"/>
          <p:nvPr/>
        </p:nvSpPr>
        <p:spPr>
          <a:xfrm>
            <a:off x="1590261" y="3691355"/>
            <a:ext cx="9681213" cy="2554545"/>
          </a:xfrm>
          <a:prstGeom prst="rect">
            <a:avLst/>
          </a:prstGeom>
          <a:noFill/>
        </p:spPr>
        <p:txBody>
          <a:bodyPr wrap="square" rtlCol="0">
            <a:spAutoFit/>
          </a:bodyPr>
          <a:lstStyle/>
          <a:p>
            <a:r>
              <a:rPr lang="fr-FR" sz="2000" dirty="0"/>
              <a:t>Dans tous les cas, la complexité, la multiplicité des approches possibles </a:t>
            </a:r>
            <a:r>
              <a:rPr lang="fr-FR" sz="2000" dirty="0" smtClean="0"/>
              <a:t>relativisent </a:t>
            </a:r>
            <a:r>
              <a:rPr lang="fr-FR" sz="2000" dirty="0"/>
              <a:t>toujours le point de vue d’une expertise et incitent à une certaine </a:t>
            </a:r>
            <a:r>
              <a:rPr lang="fr-FR" sz="2000" dirty="0" smtClean="0"/>
              <a:t>humilité</a:t>
            </a:r>
            <a:r>
              <a:rPr lang="fr-FR" sz="2000" dirty="0"/>
              <a:t>. </a:t>
            </a:r>
            <a:endParaRPr lang="fr-FR" sz="2000" dirty="0" smtClean="0"/>
          </a:p>
          <a:p>
            <a:endParaRPr lang="fr-FR" sz="2000" dirty="0"/>
          </a:p>
          <a:p>
            <a:r>
              <a:rPr lang="fr-FR" sz="2000" b="1" dirty="0" smtClean="0"/>
              <a:t>Au </a:t>
            </a:r>
            <a:r>
              <a:rPr lang="fr-FR" sz="2000" b="1" dirty="0"/>
              <a:t>total une expertise bien conduite peut, selon nous, représenter un moyen de </a:t>
            </a:r>
            <a:r>
              <a:rPr lang="fr-FR" sz="2000" b="1" dirty="0" smtClean="0"/>
              <a:t>médiation </a:t>
            </a:r>
            <a:r>
              <a:rPr lang="fr-FR" sz="2000" b="1" dirty="0"/>
              <a:t>important entre des espaces d’intervention souvent très éloignés — </a:t>
            </a:r>
            <a:r>
              <a:rPr lang="fr-FR" sz="2000" b="1" dirty="0" smtClean="0"/>
              <a:t>producteurs </a:t>
            </a:r>
            <a:r>
              <a:rPr lang="fr-FR" sz="2000" b="1" dirty="0"/>
              <a:t>de connaissance d’un côté, utilisateurs de technologies ou de procédés </a:t>
            </a:r>
            <a:r>
              <a:rPr lang="fr-FR" sz="2000" b="1" dirty="0" smtClean="0"/>
              <a:t>de </a:t>
            </a:r>
            <a:r>
              <a:rPr lang="fr-FR" sz="2000" b="1" dirty="0"/>
              <a:t>l’autre — et, de façon évidente, apporter une aide à la décision</a:t>
            </a:r>
            <a:endParaRPr lang="fr-FR" sz="2000" b="1" dirty="0"/>
          </a:p>
        </p:txBody>
      </p:sp>
      <p:sp>
        <p:nvSpPr>
          <p:cNvPr id="6" name="ZoneTexte 5"/>
          <p:cNvSpPr txBox="1"/>
          <p:nvPr/>
        </p:nvSpPr>
        <p:spPr>
          <a:xfrm>
            <a:off x="2637183" y="664056"/>
            <a:ext cx="7623241" cy="461665"/>
          </a:xfrm>
          <a:prstGeom prst="rect">
            <a:avLst/>
          </a:prstGeom>
          <a:noFill/>
        </p:spPr>
        <p:txBody>
          <a:bodyPr wrap="none" rtlCol="0">
            <a:spAutoFit/>
          </a:bodyPr>
          <a:lstStyle/>
          <a:p>
            <a:r>
              <a:rPr lang="fr-FR" sz="2400" b="1" dirty="0" smtClean="0"/>
              <a:t>L’expertise comme un lien entre Science et Société</a:t>
            </a:r>
            <a:endParaRPr lang="fr-FR" sz="2400" b="1" dirty="0"/>
          </a:p>
        </p:txBody>
      </p:sp>
    </p:spTree>
    <p:extLst>
      <p:ext uri="{BB962C8B-B14F-4D97-AF65-F5344CB8AC3E}">
        <p14:creationId xmlns:p14="http://schemas.microsoft.com/office/powerpoint/2010/main" val="3713741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6836" y="878144"/>
            <a:ext cx="11516138" cy="5632311"/>
          </a:xfrm>
          <a:prstGeom prst="rect">
            <a:avLst/>
          </a:prstGeom>
          <a:noFill/>
        </p:spPr>
        <p:txBody>
          <a:bodyPr wrap="square" rtlCol="0">
            <a:spAutoFit/>
          </a:bodyPr>
          <a:lstStyle/>
          <a:p>
            <a:endParaRPr lang="fr-FR" sz="2400" b="1" dirty="0"/>
          </a:p>
          <a:p>
            <a:r>
              <a:rPr lang="fr-FR" sz="2400" dirty="0" smtClean="0"/>
              <a:t>Il </a:t>
            </a:r>
            <a:r>
              <a:rPr lang="fr-FR" sz="2400" dirty="0"/>
              <a:t>a été aussi proposé que des structures d’expertise, ciblées </a:t>
            </a:r>
            <a:r>
              <a:rPr lang="fr-FR" sz="2400" dirty="0" smtClean="0"/>
              <a:t>thématiquement </a:t>
            </a:r>
            <a:r>
              <a:rPr lang="fr-FR" sz="2400" dirty="0"/>
              <a:t>et relativement pérennes, soient découplées des organismes ou </a:t>
            </a:r>
            <a:r>
              <a:rPr lang="fr-FR" sz="2400" dirty="0" smtClean="0"/>
              <a:t>établissements </a:t>
            </a:r>
            <a:r>
              <a:rPr lang="fr-FR" sz="2400" dirty="0"/>
              <a:t>qui produisent la </a:t>
            </a:r>
            <a:r>
              <a:rPr lang="fr-FR" sz="2400" dirty="0" smtClean="0"/>
              <a:t>connaissance</a:t>
            </a:r>
            <a:r>
              <a:rPr lang="fr-FR" sz="2400" dirty="0"/>
              <a:t>. </a:t>
            </a:r>
            <a:endParaRPr lang="fr-FR" sz="2400" dirty="0" smtClean="0"/>
          </a:p>
          <a:p>
            <a:endParaRPr lang="fr-FR" sz="2400" dirty="0"/>
          </a:p>
          <a:p>
            <a:r>
              <a:rPr lang="fr-FR" sz="2400" b="1" dirty="0" smtClean="0"/>
              <a:t>Cependant</a:t>
            </a:r>
            <a:r>
              <a:rPr lang="fr-FR" sz="2400" b="1" dirty="0"/>
              <a:t>, cette position peut se </a:t>
            </a:r>
            <a:r>
              <a:rPr lang="fr-FR" sz="2400" b="1" dirty="0" smtClean="0"/>
              <a:t>heurter </a:t>
            </a:r>
            <a:r>
              <a:rPr lang="fr-FR" sz="2400" b="1" dirty="0"/>
              <a:t>à deux types de </a:t>
            </a:r>
            <a:r>
              <a:rPr lang="fr-FR" sz="2400" b="1" dirty="0" smtClean="0"/>
              <a:t>difficultés:</a:t>
            </a:r>
          </a:p>
          <a:p>
            <a:endParaRPr lang="fr-FR" sz="2400" b="1" dirty="0" smtClean="0"/>
          </a:p>
          <a:p>
            <a:pPr marL="285750" indent="-285750">
              <a:buFont typeface="Arial" panose="020B0604020202020204" pitchFamily="34" charset="0"/>
              <a:buChar char="•"/>
            </a:pPr>
            <a:r>
              <a:rPr lang="fr-FR" sz="2400" dirty="0" smtClean="0"/>
              <a:t>D’une </a:t>
            </a:r>
            <a:r>
              <a:rPr lang="fr-FR" sz="2400" dirty="0"/>
              <a:t>part, la diversité et la variété des </a:t>
            </a:r>
            <a:r>
              <a:rPr lang="fr-FR" sz="2400" dirty="0" smtClean="0"/>
              <a:t>questions </a:t>
            </a:r>
            <a:r>
              <a:rPr lang="fr-FR" sz="2400" dirty="0"/>
              <a:t>posées imposent une adaptation et une réponse </a:t>
            </a:r>
            <a:r>
              <a:rPr lang="fr-FR" sz="2400" dirty="0" smtClean="0"/>
              <a:t>rapide </a:t>
            </a:r>
            <a:r>
              <a:rPr lang="fr-FR" sz="2400" dirty="0"/>
              <a:t>à la demande et </a:t>
            </a:r>
            <a:r>
              <a:rPr lang="fr-FR" sz="2400" dirty="0" smtClean="0"/>
              <a:t>peuvent </a:t>
            </a:r>
            <a:r>
              <a:rPr lang="fr-FR" sz="2400" dirty="0"/>
              <a:t>conduire à s’interroger sur la </a:t>
            </a:r>
            <a:r>
              <a:rPr lang="fr-FR" sz="2400" b="1" dirty="0">
                <a:solidFill>
                  <a:srgbClr val="FF0000"/>
                </a:solidFill>
              </a:rPr>
              <a:t>qualification des experts</a:t>
            </a:r>
            <a:r>
              <a:rPr lang="fr-FR" sz="2400" dirty="0"/>
              <a:t> en place dans des champs nécessairement fluctuants</a:t>
            </a:r>
            <a:r>
              <a:rPr lang="fr-FR" sz="2400" dirty="0" smtClean="0"/>
              <a:t>.</a:t>
            </a:r>
          </a:p>
          <a:p>
            <a:r>
              <a:rPr lang="fr-FR" sz="2400" dirty="0" smtClean="0"/>
              <a:t> </a:t>
            </a:r>
          </a:p>
          <a:p>
            <a:pPr marL="285750" indent="-285750">
              <a:buFont typeface="Arial" panose="020B0604020202020204" pitchFamily="34" charset="0"/>
              <a:buChar char="•"/>
            </a:pPr>
            <a:r>
              <a:rPr lang="fr-FR" sz="2400" dirty="0" smtClean="0"/>
              <a:t>D’autre </a:t>
            </a:r>
            <a:r>
              <a:rPr lang="fr-FR" sz="2400" dirty="0"/>
              <a:t>part, </a:t>
            </a:r>
            <a:r>
              <a:rPr lang="fr-FR" sz="2400" b="1" dirty="0">
                <a:solidFill>
                  <a:srgbClr val="FF0000"/>
                </a:solidFill>
              </a:rPr>
              <a:t>elle pourrait conduire à </a:t>
            </a:r>
            <a:r>
              <a:rPr lang="fr-FR" sz="2400" b="1" dirty="0" smtClean="0">
                <a:solidFill>
                  <a:srgbClr val="FF0000"/>
                </a:solidFill>
              </a:rPr>
              <a:t>déresponsabiliser </a:t>
            </a:r>
            <a:r>
              <a:rPr lang="fr-FR" sz="2400" b="1" dirty="0">
                <a:solidFill>
                  <a:srgbClr val="FF0000"/>
                </a:solidFill>
              </a:rPr>
              <a:t>l’organisme de recherche, dont la mission d’expertise ne devrait </a:t>
            </a:r>
            <a:r>
              <a:rPr lang="fr-FR" sz="2400" b="1" dirty="0" smtClean="0">
                <a:solidFill>
                  <a:srgbClr val="FF0000"/>
                </a:solidFill>
              </a:rPr>
              <a:t>pas </a:t>
            </a:r>
            <a:r>
              <a:rPr lang="fr-FR" sz="2400" b="1" dirty="0">
                <a:solidFill>
                  <a:srgbClr val="FF0000"/>
                </a:solidFill>
              </a:rPr>
              <a:t>être dissociée de la production des connaissances</a:t>
            </a:r>
            <a:endParaRPr lang="fr-FR" sz="2400" b="1" dirty="0">
              <a:solidFill>
                <a:srgbClr val="FF0000"/>
              </a:solidFill>
            </a:endParaRPr>
          </a:p>
        </p:txBody>
      </p:sp>
      <p:sp>
        <p:nvSpPr>
          <p:cNvPr id="5" name="ZoneTexte 4"/>
          <p:cNvSpPr txBox="1"/>
          <p:nvPr/>
        </p:nvSpPr>
        <p:spPr>
          <a:xfrm>
            <a:off x="3684104" y="416479"/>
            <a:ext cx="4960012" cy="461665"/>
          </a:xfrm>
          <a:prstGeom prst="rect">
            <a:avLst/>
          </a:prstGeom>
          <a:noFill/>
        </p:spPr>
        <p:txBody>
          <a:bodyPr wrap="none" rtlCol="0">
            <a:spAutoFit/>
          </a:bodyPr>
          <a:lstStyle/>
          <a:p>
            <a:r>
              <a:rPr lang="fr-FR" sz="2400" b="1" dirty="0" smtClean="0"/>
              <a:t>Séparer recherche et expertise ?</a:t>
            </a:r>
            <a:endParaRPr lang="fr-FR" sz="2400" b="1" dirty="0"/>
          </a:p>
        </p:txBody>
      </p:sp>
    </p:spTree>
    <p:extLst>
      <p:ext uri="{BB962C8B-B14F-4D97-AF65-F5344CB8AC3E}">
        <p14:creationId xmlns:p14="http://schemas.microsoft.com/office/powerpoint/2010/main" val="3843799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36653" y="1225689"/>
            <a:ext cx="10274060" cy="2554545"/>
          </a:xfrm>
          <a:prstGeom prst="rect">
            <a:avLst/>
          </a:prstGeom>
          <a:noFill/>
        </p:spPr>
        <p:txBody>
          <a:bodyPr wrap="square" rtlCol="0">
            <a:spAutoFit/>
          </a:bodyPr>
          <a:lstStyle/>
          <a:p>
            <a:endParaRPr lang="fr-FR" sz="2000" dirty="0"/>
          </a:p>
          <a:p>
            <a:r>
              <a:rPr lang="fr-FR" sz="2000" dirty="0" smtClean="0"/>
              <a:t>L’expert doit veiller </a:t>
            </a:r>
            <a:r>
              <a:rPr lang="fr-FR" sz="2000" dirty="0"/>
              <a:t>à distinguer clairement ce qui ressort de la </a:t>
            </a:r>
            <a:r>
              <a:rPr lang="fr-FR" sz="2000" dirty="0" smtClean="0"/>
              <a:t>recherche</a:t>
            </a:r>
            <a:r>
              <a:rPr lang="fr-FR" sz="2000" dirty="0"/>
              <a:t>, de la science, de l’expertise ou du politique, afin de bien se situer. </a:t>
            </a:r>
            <a:r>
              <a:rPr lang="fr-FR" sz="2000" b="1" dirty="0">
                <a:solidFill>
                  <a:srgbClr val="FF0000"/>
                </a:solidFill>
              </a:rPr>
              <a:t>Il </a:t>
            </a:r>
            <a:r>
              <a:rPr lang="fr-FR" sz="2000" b="1" dirty="0" smtClean="0">
                <a:solidFill>
                  <a:srgbClr val="FF0000"/>
                </a:solidFill>
              </a:rPr>
              <a:t>devra </a:t>
            </a:r>
            <a:r>
              <a:rPr lang="fr-FR" sz="2000" b="1" dirty="0">
                <a:solidFill>
                  <a:srgbClr val="FF0000"/>
                </a:solidFill>
              </a:rPr>
              <a:t>se tenir en dehors de la décision, qui relève du domaine politique. </a:t>
            </a:r>
          </a:p>
          <a:p>
            <a:r>
              <a:rPr lang="fr-FR" sz="2000" dirty="0" smtClean="0"/>
              <a:t> </a:t>
            </a:r>
          </a:p>
          <a:p>
            <a:r>
              <a:rPr lang="fr-FR" sz="2000" dirty="0" smtClean="0"/>
              <a:t>L’expert fait </a:t>
            </a:r>
            <a:r>
              <a:rPr lang="fr-FR" sz="2000" b="1" dirty="0" smtClean="0">
                <a:solidFill>
                  <a:srgbClr val="FF0000"/>
                </a:solidFill>
              </a:rPr>
              <a:t>explicitement </a:t>
            </a:r>
            <a:r>
              <a:rPr lang="fr-FR" sz="2000" b="1" dirty="0">
                <a:solidFill>
                  <a:srgbClr val="FF0000"/>
                </a:solidFill>
              </a:rPr>
              <a:t>la part de ce qui relève du fait scientifique, des incertitudes de celui-ci, enfin de leurs convictions personnelles. </a:t>
            </a:r>
            <a:endParaRPr lang="fr-FR" sz="2000" dirty="0">
              <a:solidFill>
                <a:srgbClr val="FF0000"/>
              </a:solidFill>
            </a:endParaRPr>
          </a:p>
          <a:p>
            <a:endParaRPr lang="fr-FR" sz="2000" dirty="0"/>
          </a:p>
        </p:txBody>
      </p:sp>
      <p:sp>
        <p:nvSpPr>
          <p:cNvPr id="5" name="ZoneTexte 4"/>
          <p:cNvSpPr txBox="1"/>
          <p:nvPr/>
        </p:nvSpPr>
        <p:spPr>
          <a:xfrm>
            <a:off x="2557669" y="393475"/>
            <a:ext cx="3313728" cy="461665"/>
          </a:xfrm>
          <a:prstGeom prst="rect">
            <a:avLst/>
          </a:prstGeom>
          <a:noFill/>
        </p:spPr>
        <p:txBody>
          <a:bodyPr wrap="none" rtlCol="0">
            <a:spAutoFit/>
          </a:bodyPr>
          <a:lstStyle/>
          <a:p>
            <a:r>
              <a:rPr lang="fr-FR" sz="2400" b="1" dirty="0" smtClean="0"/>
              <a:t>Limites de l’expertise</a:t>
            </a:r>
            <a:endParaRPr lang="fr-FR" sz="2400" b="1" dirty="0"/>
          </a:p>
        </p:txBody>
      </p:sp>
    </p:spTree>
    <p:extLst>
      <p:ext uri="{BB962C8B-B14F-4D97-AF65-F5344CB8AC3E}">
        <p14:creationId xmlns:p14="http://schemas.microsoft.com/office/powerpoint/2010/main" val="1951368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28135" y="1389902"/>
            <a:ext cx="10794022" cy="4093428"/>
          </a:xfrm>
          <a:prstGeom prst="rect">
            <a:avLst/>
          </a:prstGeom>
          <a:noFill/>
        </p:spPr>
        <p:txBody>
          <a:bodyPr wrap="square" rtlCol="0">
            <a:spAutoFit/>
          </a:bodyPr>
          <a:lstStyle/>
          <a:p>
            <a:r>
              <a:rPr lang="fr-FR" sz="2000" dirty="0"/>
              <a:t>L’expert peut entrer, volontairement ou involontairement, dans un jeu de </a:t>
            </a:r>
            <a:r>
              <a:rPr lang="fr-FR" sz="2000" dirty="0" smtClean="0"/>
              <a:t>pouvoir</a:t>
            </a:r>
            <a:r>
              <a:rPr lang="fr-FR" sz="2000" dirty="0"/>
              <a:t>. </a:t>
            </a:r>
            <a:endParaRPr lang="fr-FR" sz="2000" dirty="0" smtClean="0"/>
          </a:p>
          <a:p>
            <a:endParaRPr lang="fr-FR" sz="2000" dirty="0"/>
          </a:p>
          <a:p>
            <a:r>
              <a:rPr lang="fr-FR" sz="2000" dirty="0" smtClean="0"/>
              <a:t>Ses </a:t>
            </a:r>
            <a:r>
              <a:rPr lang="fr-FR" sz="2000" dirty="0"/>
              <a:t>avis peuvent être biaisés par des intérêts financiers, personnels ou </a:t>
            </a:r>
            <a:r>
              <a:rPr lang="fr-FR" sz="2000" dirty="0" smtClean="0"/>
              <a:t>collectifs. Les </a:t>
            </a:r>
            <a:r>
              <a:rPr lang="fr-FR" sz="2000" dirty="0"/>
              <a:t>conflits d’intérêts doivent être très attentivement anticipés </a:t>
            </a:r>
            <a:r>
              <a:rPr lang="fr-FR" sz="2000" dirty="0" smtClean="0"/>
              <a:t>dans </a:t>
            </a:r>
            <a:r>
              <a:rPr lang="fr-FR" sz="2000" dirty="0"/>
              <a:t>toute formule d’expertise. </a:t>
            </a:r>
            <a:endParaRPr lang="fr-FR" sz="2000" dirty="0" smtClean="0"/>
          </a:p>
          <a:p>
            <a:endParaRPr lang="fr-FR" sz="2000" dirty="0"/>
          </a:p>
          <a:p>
            <a:r>
              <a:rPr lang="fr-FR" sz="2000" dirty="0" smtClean="0"/>
              <a:t>« Vedette »: Enfin</a:t>
            </a:r>
            <a:r>
              <a:rPr lang="fr-FR" sz="2000" dirty="0"/>
              <a:t>, dans le déroulement de l’expertise, une </a:t>
            </a:r>
            <a:r>
              <a:rPr lang="fr-FR" sz="2000" dirty="0" smtClean="0"/>
              <a:t>logique </a:t>
            </a:r>
            <a:r>
              <a:rPr lang="fr-FR" sz="2000" dirty="0"/>
              <a:t>d’information et de communication prime souvent sur la logique </a:t>
            </a:r>
            <a:r>
              <a:rPr lang="fr-FR" sz="2000" dirty="0" smtClean="0"/>
              <a:t>scientifique </a:t>
            </a:r>
            <a:r>
              <a:rPr lang="fr-FR" sz="2000" dirty="0"/>
              <a:t>de la connaissance. En entrant dans l’espace public souvent médiatisé, </a:t>
            </a:r>
            <a:r>
              <a:rPr lang="fr-FR" sz="2000" b="1" dirty="0" smtClean="0"/>
              <a:t>les </a:t>
            </a:r>
            <a:r>
              <a:rPr lang="fr-FR" sz="2000" b="1" dirty="0"/>
              <a:t>experts peuvent être tentés de profiter de cette situation en tant que </a:t>
            </a:r>
            <a:r>
              <a:rPr lang="fr-FR" sz="2000" b="1" dirty="0" smtClean="0"/>
              <a:t>scientifiques </a:t>
            </a:r>
            <a:r>
              <a:rPr lang="fr-FR" sz="2000" b="1" dirty="0"/>
              <a:t>militants</a:t>
            </a:r>
            <a:r>
              <a:rPr lang="fr-FR" sz="2000" dirty="0"/>
              <a:t>, ils peuvent être instrumentalisés par exploitation de leur </a:t>
            </a:r>
            <a:r>
              <a:rPr lang="fr-FR" sz="2000" dirty="0" smtClean="0"/>
              <a:t>renom </a:t>
            </a:r>
            <a:r>
              <a:rPr lang="fr-FR" sz="2000" dirty="0"/>
              <a:t>scientifique, ils peuvent se prendre au jeu du vedettariat médiatique, ils </a:t>
            </a:r>
            <a:r>
              <a:rPr lang="fr-FR" sz="2000" dirty="0" smtClean="0"/>
              <a:t>peuvent </a:t>
            </a:r>
            <a:r>
              <a:rPr lang="fr-FR" sz="2000" dirty="0"/>
              <a:t>aussi être conduits à formuler des points de vue sur des sujets qu’ils ne </a:t>
            </a:r>
            <a:r>
              <a:rPr lang="fr-FR" sz="2000" dirty="0" smtClean="0"/>
              <a:t>maîtrisent </a:t>
            </a:r>
            <a:r>
              <a:rPr lang="fr-FR" sz="2000" dirty="0"/>
              <a:t>pas suffisamment. </a:t>
            </a:r>
            <a:endParaRPr lang="fr-FR" sz="2000" dirty="0" smtClean="0"/>
          </a:p>
          <a:p>
            <a:endParaRPr lang="fr-FR" sz="2000" dirty="0"/>
          </a:p>
        </p:txBody>
      </p:sp>
      <p:sp>
        <p:nvSpPr>
          <p:cNvPr id="4" name="ZoneTexte 3"/>
          <p:cNvSpPr txBox="1"/>
          <p:nvPr/>
        </p:nvSpPr>
        <p:spPr>
          <a:xfrm>
            <a:off x="4465982" y="624307"/>
            <a:ext cx="1689886" cy="461665"/>
          </a:xfrm>
          <a:prstGeom prst="rect">
            <a:avLst/>
          </a:prstGeom>
          <a:noFill/>
        </p:spPr>
        <p:txBody>
          <a:bodyPr wrap="none" rtlCol="0">
            <a:spAutoFit/>
          </a:bodyPr>
          <a:lstStyle/>
          <a:p>
            <a:r>
              <a:rPr lang="fr-FR" sz="2400" b="1" dirty="0" smtClean="0"/>
              <a:t>Risques…</a:t>
            </a:r>
            <a:endParaRPr lang="fr-FR" sz="2400" b="1" dirty="0"/>
          </a:p>
        </p:txBody>
      </p:sp>
    </p:spTree>
    <p:extLst>
      <p:ext uri="{BB962C8B-B14F-4D97-AF65-F5344CB8AC3E}">
        <p14:creationId xmlns:p14="http://schemas.microsoft.com/office/powerpoint/2010/main" val="911873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3426" y="689113"/>
            <a:ext cx="5878532" cy="461665"/>
          </a:xfrm>
          <a:prstGeom prst="rect">
            <a:avLst/>
          </a:prstGeom>
          <a:noFill/>
        </p:spPr>
        <p:txBody>
          <a:bodyPr wrap="none" rtlCol="0">
            <a:spAutoFit/>
          </a:bodyPr>
          <a:lstStyle/>
          <a:p>
            <a:r>
              <a:rPr lang="fr-FR" sz="2400" b="1" dirty="0" smtClean="0"/>
              <a:t>Expérience personnelle de l’expertise :</a:t>
            </a:r>
          </a:p>
        </p:txBody>
      </p:sp>
      <p:sp>
        <p:nvSpPr>
          <p:cNvPr id="2" name="ZoneTexte 1"/>
          <p:cNvSpPr txBox="1"/>
          <p:nvPr/>
        </p:nvSpPr>
        <p:spPr>
          <a:xfrm>
            <a:off x="1073426" y="1874102"/>
            <a:ext cx="5270995" cy="461665"/>
          </a:xfrm>
          <a:prstGeom prst="rect">
            <a:avLst/>
          </a:prstGeom>
          <a:noFill/>
        </p:spPr>
        <p:txBody>
          <a:bodyPr wrap="none" rtlCol="0">
            <a:spAutoFit/>
          </a:bodyPr>
          <a:lstStyle/>
          <a:p>
            <a:r>
              <a:rPr lang="fr-FR" sz="2400" dirty="0" smtClean="0"/>
              <a:t>Mise en place d’un projet d’expertise:</a:t>
            </a:r>
            <a:endParaRPr lang="fr-FR" sz="2400" dirty="0"/>
          </a:p>
        </p:txBody>
      </p:sp>
      <p:sp>
        <p:nvSpPr>
          <p:cNvPr id="5" name="ZoneTexte 4"/>
          <p:cNvSpPr txBox="1"/>
          <p:nvPr/>
        </p:nvSpPr>
        <p:spPr>
          <a:xfrm>
            <a:off x="1073426" y="2716700"/>
            <a:ext cx="11025808" cy="3785652"/>
          </a:xfrm>
          <a:prstGeom prst="rect">
            <a:avLst/>
          </a:prstGeom>
          <a:noFill/>
        </p:spPr>
        <p:txBody>
          <a:bodyPr wrap="square" rtlCol="0">
            <a:spAutoFit/>
          </a:bodyPr>
          <a:lstStyle/>
          <a:p>
            <a:pPr marL="342900" indent="-342900">
              <a:buFont typeface="+mj-lt"/>
              <a:buAutoNum type="arabicPeriod"/>
            </a:pPr>
            <a:r>
              <a:rPr lang="fr-FR" sz="2400" dirty="0" smtClean="0"/>
              <a:t>L’entreprise identifie un besoin</a:t>
            </a:r>
          </a:p>
          <a:p>
            <a:pPr marL="342900" indent="-342900">
              <a:buFont typeface="+mj-lt"/>
              <a:buAutoNum type="arabicPeriod"/>
            </a:pPr>
            <a:r>
              <a:rPr lang="fr-FR" sz="2400" dirty="0" smtClean="0"/>
              <a:t>L’entreprise contacte un chercheur</a:t>
            </a:r>
          </a:p>
          <a:p>
            <a:pPr marL="342900" indent="-342900">
              <a:buFont typeface="+mj-lt"/>
              <a:buAutoNum type="arabicPeriod"/>
            </a:pPr>
            <a:r>
              <a:rPr lang="fr-FR" sz="2400" dirty="0" smtClean="0"/>
              <a:t>Séances de discussion =&gt; on s’oriente vers une « expertise + R&amp;D »</a:t>
            </a:r>
          </a:p>
          <a:p>
            <a:pPr marL="342900" indent="-342900">
              <a:buFont typeface="+mj-lt"/>
              <a:buAutoNum type="arabicPeriod"/>
            </a:pPr>
            <a:r>
              <a:rPr lang="fr-FR" sz="2400" dirty="0" smtClean="0"/>
              <a:t>Mise en place d’un pré-projet (entre chercheur et ingénieurs de l’entreprise)</a:t>
            </a:r>
          </a:p>
          <a:p>
            <a:pPr marL="342900" indent="-342900">
              <a:buFont typeface="+mj-lt"/>
              <a:buAutoNum type="arabicPeriod"/>
            </a:pPr>
            <a:r>
              <a:rPr lang="fr-FR" sz="2400" dirty="0" smtClean="0"/>
              <a:t>Discussions en interne, des 2 côtés, avec directions et autres avis</a:t>
            </a:r>
          </a:p>
          <a:p>
            <a:pPr marL="342900" indent="-342900">
              <a:buFont typeface="+mj-lt"/>
              <a:buAutoNum type="arabicPeriod"/>
            </a:pPr>
            <a:r>
              <a:rPr lang="fr-FR" sz="2400" dirty="0" smtClean="0"/>
              <a:t>Discussion avec le département financier pour budgétisation</a:t>
            </a:r>
          </a:p>
          <a:p>
            <a:pPr marL="342900" indent="-342900">
              <a:buFont typeface="+mj-lt"/>
              <a:buAutoNum type="arabicPeriod"/>
            </a:pPr>
            <a:r>
              <a:rPr lang="fr-FR" sz="2400" dirty="0" smtClean="0"/>
              <a:t>Rencontre des directions des 2 entités, présentation du projet</a:t>
            </a:r>
          </a:p>
          <a:p>
            <a:pPr marL="342900" indent="-342900">
              <a:buFont typeface="+mj-lt"/>
              <a:buAutoNum type="arabicPeriod"/>
            </a:pPr>
            <a:r>
              <a:rPr lang="fr-FR" sz="2400" dirty="0" smtClean="0"/>
              <a:t>Exécution du projet</a:t>
            </a:r>
          </a:p>
          <a:p>
            <a:pPr marL="342900" indent="-342900">
              <a:buFont typeface="+mj-lt"/>
              <a:buAutoNum type="arabicPeriod"/>
            </a:pPr>
            <a:endParaRPr lang="fr-FR" sz="2400" dirty="0" smtClean="0"/>
          </a:p>
          <a:p>
            <a:pPr marL="342900" indent="-342900">
              <a:buFont typeface="+mj-lt"/>
              <a:buAutoNum type="arabicPeriod"/>
            </a:pPr>
            <a:endParaRPr lang="fr-FR" sz="2400" dirty="0"/>
          </a:p>
        </p:txBody>
      </p:sp>
    </p:spTree>
    <p:extLst>
      <p:ext uri="{BB962C8B-B14F-4D97-AF65-F5344CB8AC3E}">
        <p14:creationId xmlns:p14="http://schemas.microsoft.com/office/powerpoint/2010/main" val="2273132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1148" y="238541"/>
            <a:ext cx="6639339" cy="70236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2800" b="1" dirty="0" smtClean="0"/>
              <a:t>Pour l’équipe de recherche : </a:t>
            </a:r>
            <a:endParaRPr lang="fr-FR" sz="2800" b="1" dirty="0"/>
          </a:p>
        </p:txBody>
      </p:sp>
      <p:sp>
        <p:nvSpPr>
          <p:cNvPr id="8" name="ZoneTexte 7"/>
          <p:cNvSpPr txBox="1"/>
          <p:nvPr/>
        </p:nvSpPr>
        <p:spPr>
          <a:xfrm>
            <a:off x="419514" y="1140551"/>
            <a:ext cx="1882380" cy="830997"/>
          </a:xfrm>
          <a:prstGeom prst="rect">
            <a:avLst/>
          </a:prstGeom>
          <a:noFill/>
        </p:spPr>
        <p:txBody>
          <a:bodyPr wrap="square" rtlCol="0">
            <a:spAutoFit/>
          </a:bodyPr>
          <a:lstStyle/>
          <a:p>
            <a:r>
              <a:rPr lang="fr-FR" sz="2400" dirty="0" smtClean="0"/>
              <a:t>Avantages / opportunités</a:t>
            </a:r>
            <a:endParaRPr lang="fr-FR" sz="2400" dirty="0"/>
          </a:p>
        </p:txBody>
      </p:sp>
      <p:sp>
        <p:nvSpPr>
          <p:cNvPr id="9" name="ZoneTexte 8"/>
          <p:cNvSpPr txBox="1"/>
          <p:nvPr/>
        </p:nvSpPr>
        <p:spPr>
          <a:xfrm>
            <a:off x="508008" y="4446968"/>
            <a:ext cx="2221939" cy="830997"/>
          </a:xfrm>
          <a:prstGeom prst="rect">
            <a:avLst/>
          </a:prstGeom>
          <a:noFill/>
        </p:spPr>
        <p:txBody>
          <a:bodyPr wrap="square" rtlCol="0">
            <a:spAutoFit/>
          </a:bodyPr>
          <a:lstStyle/>
          <a:p>
            <a:r>
              <a:rPr lang="fr-FR" sz="2400" dirty="0" smtClean="0"/>
              <a:t>Risques / inconvénients</a:t>
            </a:r>
            <a:endParaRPr lang="fr-FR" sz="2400" dirty="0"/>
          </a:p>
        </p:txBody>
      </p:sp>
      <p:sp>
        <p:nvSpPr>
          <p:cNvPr id="10" name="ZoneTexte 9"/>
          <p:cNvSpPr txBox="1"/>
          <p:nvPr/>
        </p:nvSpPr>
        <p:spPr>
          <a:xfrm>
            <a:off x="2199901" y="1971548"/>
            <a:ext cx="9744333" cy="2308324"/>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t>Accès à des ressources (données, expérimentations, matériels)</a:t>
            </a:r>
          </a:p>
          <a:p>
            <a:pPr marL="285750" indent="-285750">
              <a:buFont typeface="Arial" panose="020B0604020202020204" pitchFamily="34" charset="0"/>
              <a:buChar char="•"/>
            </a:pPr>
            <a:r>
              <a:rPr lang="fr-FR" sz="2400" dirty="0"/>
              <a:t>Orienter la recherche vers les besoins réels; connaître la demande</a:t>
            </a:r>
          </a:p>
          <a:p>
            <a:pPr marL="285750" indent="-285750">
              <a:buFont typeface="Arial" panose="020B0604020202020204" pitchFamily="34" charset="0"/>
              <a:buChar char="•"/>
            </a:pPr>
            <a:r>
              <a:rPr lang="fr-FR" sz="2400" dirty="0" smtClean="0"/>
              <a:t>Fort impact potentiel, direct</a:t>
            </a:r>
          </a:p>
          <a:p>
            <a:pPr marL="285750" indent="-285750">
              <a:buFont typeface="Arial" panose="020B0604020202020204" pitchFamily="34" charset="0"/>
              <a:buChar char="•"/>
            </a:pPr>
            <a:r>
              <a:rPr lang="fr-FR" sz="2400" dirty="0" smtClean="0"/>
              <a:t>Financier</a:t>
            </a:r>
          </a:p>
          <a:p>
            <a:pPr marL="285750" indent="-285750">
              <a:buFont typeface="Arial" panose="020B0604020202020204" pitchFamily="34" charset="0"/>
              <a:buChar char="•"/>
            </a:pPr>
            <a:r>
              <a:rPr lang="fr-FR" sz="2400" dirty="0" smtClean="0"/>
              <a:t>Proposition structurée, coordonnée, limitée dans le temps=&gt; rapide</a:t>
            </a:r>
          </a:p>
          <a:p>
            <a:pPr marL="285750" indent="-285750">
              <a:buFont typeface="Arial" panose="020B0604020202020204" pitchFamily="34" charset="0"/>
              <a:buChar char="•"/>
            </a:pPr>
            <a:r>
              <a:rPr lang="fr-FR" sz="2400" dirty="0" smtClean="0"/>
              <a:t>Présence</a:t>
            </a:r>
            <a:endParaRPr lang="fr-FR" sz="2400" dirty="0"/>
          </a:p>
        </p:txBody>
      </p:sp>
      <p:sp>
        <p:nvSpPr>
          <p:cNvPr id="2" name="ZoneTexte 1"/>
          <p:cNvSpPr txBox="1"/>
          <p:nvPr/>
        </p:nvSpPr>
        <p:spPr>
          <a:xfrm>
            <a:off x="3167270" y="4446968"/>
            <a:ext cx="8534400" cy="1938992"/>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t>Court terme, risque d’arrêt brusque</a:t>
            </a:r>
          </a:p>
          <a:p>
            <a:pPr marL="285750" indent="-285750">
              <a:buFont typeface="Arial" panose="020B0604020202020204" pitchFamily="34" charset="0"/>
              <a:buChar char="•"/>
            </a:pPr>
            <a:r>
              <a:rPr lang="fr-FR" sz="2400" dirty="0" smtClean="0"/>
              <a:t>Utilisation de l’image « </a:t>
            </a:r>
            <a:r>
              <a:rPr lang="fr-FR" sz="2400" dirty="0" err="1" smtClean="0"/>
              <a:t>Cirad</a:t>
            </a:r>
            <a:r>
              <a:rPr lang="fr-FR" sz="2400" dirty="0" smtClean="0"/>
              <a:t> »</a:t>
            </a:r>
          </a:p>
          <a:p>
            <a:pPr marL="285750" indent="-285750">
              <a:buFont typeface="Arial" panose="020B0604020202020204" pitchFamily="34" charset="0"/>
              <a:buChar char="•"/>
            </a:pPr>
            <a:r>
              <a:rPr lang="fr-FR" sz="2400" dirty="0" smtClean="0"/>
              <a:t>Transfert de compétence, formations : court terme</a:t>
            </a:r>
          </a:p>
          <a:p>
            <a:pPr marL="285750" indent="-285750">
              <a:buFont typeface="Arial" panose="020B0604020202020204" pitchFamily="34" charset="0"/>
              <a:buChar char="•"/>
            </a:pPr>
            <a:r>
              <a:rPr lang="fr-FR" sz="2400" dirty="0"/>
              <a:t>Résultats utilisés pour d’autres objectifs </a:t>
            </a:r>
          </a:p>
          <a:p>
            <a:pPr marL="285750" indent="-285750">
              <a:buFont typeface="Arial" panose="020B0604020202020204" pitchFamily="34" charset="0"/>
              <a:buChar char="•"/>
            </a:pPr>
            <a:r>
              <a:rPr lang="fr-FR" sz="2400" dirty="0" smtClean="0"/>
              <a:t>Publications des résultats (confidentialité)</a:t>
            </a:r>
          </a:p>
        </p:txBody>
      </p:sp>
    </p:spTree>
    <p:extLst>
      <p:ext uri="{BB962C8B-B14F-4D97-AF65-F5344CB8AC3E}">
        <p14:creationId xmlns:p14="http://schemas.microsoft.com/office/powerpoint/2010/main" val="3208025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79894" y="1509623"/>
            <a:ext cx="10567359" cy="2585323"/>
          </a:xfrm>
          <a:prstGeom prst="rect">
            <a:avLst/>
          </a:prstGeom>
          <a:noFill/>
        </p:spPr>
        <p:txBody>
          <a:bodyPr wrap="square" rtlCol="0">
            <a:spAutoFit/>
          </a:bodyPr>
          <a:lstStyle/>
          <a:p>
            <a:endParaRPr lang="fr-FR" dirty="0" smtClean="0"/>
          </a:p>
          <a:p>
            <a:r>
              <a:rPr lang="fr-FR" dirty="0" smtClean="0"/>
              <a:t>Le </a:t>
            </a:r>
            <a:r>
              <a:rPr lang="fr-FR" dirty="0" err="1" smtClean="0"/>
              <a:t>Cirad</a:t>
            </a:r>
            <a:r>
              <a:rPr lang="fr-FR" dirty="0" smtClean="0"/>
              <a:t> </a:t>
            </a:r>
            <a:r>
              <a:rPr lang="fr-FR" dirty="0"/>
              <a:t>mobilise la science, l’innovation et la formation afin d’atteindre les objectifs de </a:t>
            </a:r>
            <a:r>
              <a:rPr lang="fr-FR" dirty="0" smtClean="0"/>
              <a:t>développement </a:t>
            </a:r>
            <a:r>
              <a:rPr lang="fr-FR" dirty="0"/>
              <a:t>durable. </a:t>
            </a:r>
            <a:endParaRPr lang="fr-FR" dirty="0" smtClean="0"/>
          </a:p>
          <a:p>
            <a:endParaRPr lang="fr-FR" dirty="0"/>
          </a:p>
          <a:p>
            <a:r>
              <a:rPr lang="fr-FR" b="1" dirty="0" smtClean="0"/>
              <a:t>Il </a:t>
            </a:r>
            <a:r>
              <a:rPr lang="fr-FR" b="1" dirty="0"/>
              <a:t>met son expertise au service de tous</a:t>
            </a:r>
            <a:r>
              <a:rPr lang="fr-FR" dirty="0"/>
              <a:t>, des producteurs aux politiques publiques, pour favoriser la protection de la biodiversité, les transitions </a:t>
            </a:r>
            <a:r>
              <a:rPr lang="fr-FR" dirty="0" err="1"/>
              <a:t>agroécologiques</a:t>
            </a:r>
            <a:r>
              <a:rPr lang="fr-FR" dirty="0"/>
              <a:t>, la durabilité des systèmes alimentaires durables, la santé (des plantes, des animaux et des écosystèmes), le développement durable des territoires ruraux et leur résilience face au changement climatique</a:t>
            </a:r>
            <a:r>
              <a:rPr lang="fr-FR" dirty="0" smtClean="0"/>
              <a:t>.</a:t>
            </a:r>
          </a:p>
          <a:p>
            <a:endParaRPr lang="fr-FR" dirty="0"/>
          </a:p>
        </p:txBody>
      </p:sp>
    </p:spTree>
    <p:extLst>
      <p:ext uri="{BB962C8B-B14F-4D97-AF65-F5344CB8AC3E}">
        <p14:creationId xmlns:p14="http://schemas.microsoft.com/office/powerpoint/2010/main" val="2778919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1148" y="238541"/>
            <a:ext cx="6639339" cy="70236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FR" sz="2800" b="1" dirty="0" smtClean="0"/>
              <a:t>Pour l’entreprise : </a:t>
            </a:r>
            <a:endParaRPr lang="fr-FR" sz="2800" b="1" dirty="0"/>
          </a:p>
        </p:txBody>
      </p:sp>
      <p:sp>
        <p:nvSpPr>
          <p:cNvPr id="8" name="ZoneTexte 7"/>
          <p:cNvSpPr txBox="1"/>
          <p:nvPr/>
        </p:nvSpPr>
        <p:spPr>
          <a:xfrm>
            <a:off x="419514" y="1140551"/>
            <a:ext cx="1882380" cy="830997"/>
          </a:xfrm>
          <a:prstGeom prst="rect">
            <a:avLst/>
          </a:prstGeom>
          <a:noFill/>
        </p:spPr>
        <p:txBody>
          <a:bodyPr wrap="square" rtlCol="0">
            <a:spAutoFit/>
          </a:bodyPr>
          <a:lstStyle/>
          <a:p>
            <a:r>
              <a:rPr lang="fr-FR" sz="2400" dirty="0" smtClean="0"/>
              <a:t>Avantages / opportunités</a:t>
            </a:r>
            <a:endParaRPr lang="fr-FR" sz="2400" dirty="0"/>
          </a:p>
        </p:txBody>
      </p:sp>
      <p:sp>
        <p:nvSpPr>
          <p:cNvPr id="9" name="ZoneTexte 8"/>
          <p:cNvSpPr txBox="1"/>
          <p:nvPr/>
        </p:nvSpPr>
        <p:spPr>
          <a:xfrm>
            <a:off x="508008" y="4446968"/>
            <a:ext cx="2221939" cy="830997"/>
          </a:xfrm>
          <a:prstGeom prst="rect">
            <a:avLst/>
          </a:prstGeom>
          <a:noFill/>
        </p:spPr>
        <p:txBody>
          <a:bodyPr wrap="square" rtlCol="0">
            <a:spAutoFit/>
          </a:bodyPr>
          <a:lstStyle/>
          <a:p>
            <a:r>
              <a:rPr lang="fr-FR" sz="2400" dirty="0" smtClean="0"/>
              <a:t>Risques / inconvénients</a:t>
            </a:r>
            <a:endParaRPr lang="fr-FR" sz="2400" dirty="0"/>
          </a:p>
        </p:txBody>
      </p:sp>
      <p:sp>
        <p:nvSpPr>
          <p:cNvPr id="10" name="ZoneTexte 9"/>
          <p:cNvSpPr txBox="1"/>
          <p:nvPr/>
        </p:nvSpPr>
        <p:spPr>
          <a:xfrm>
            <a:off x="2199901" y="1971548"/>
            <a:ext cx="9744333" cy="2308324"/>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t>Bénéfices attendus </a:t>
            </a:r>
          </a:p>
          <a:p>
            <a:pPr marL="285750" indent="-285750">
              <a:buFont typeface="Arial" panose="020B0604020202020204" pitchFamily="34" charset="0"/>
              <a:buChar char="•"/>
            </a:pPr>
            <a:r>
              <a:rPr lang="fr-FR" sz="2400" dirty="0" smtClean="0"/>
              <a:t>Accès à des connaissances à la pointe</a:t>
            </a:r>
          </a:p>
          <a:p>
            <a:pPr marL="285750" indent="-285750">
              <a:buFont typeface="Arial" panose="020B0604020202020204" pitchFamily="34" charset="0"/>
              <a:buChar char="•"/>
            </a:pPr>
            <a:r>
              <a:rPr lang="fr-FR" sz="2400" dirty="0" smtClean="0"/>
              <a:t>Formation des ingénieurs</a:t>
            </a:r>
          </a:p>
          <a:p>
            <a:pPr marL="285750" indent="-285750">
              <a:buFont typeface="Arial" panose="020B0604020202020204" pitchFamily="34" charset="0"/>
              <a:buChar char="•"/>
            </a:pPr>
            <a:r>
              <a:rPr lang="fr-FR" sz="2400" dirty="0" smtClean="0"/>
              <a:t>Organisme de recherche plus « désintéressé » que d’autres acteurs type Start-up: confiance, transparence</a:t>
            </a:r>
          </a:p>
          <a:p>
            <a:pPr marL="285750" indent="-285750">
              <a:buFont typeface="Arial" panose="020B0604020202020204" pitchFamily="34" charset="0"/>
              <a:buChar char="•"/>
            </a:pPr>
            <a:endParaRPr lang="fr-FR" sz="2400" dirty="0" smtClean="0"/>
          </a:p>
        </p:txBody>
      </p:sp>
      <p:sp>
        <p:nvSpPr>
          <p:cNvPr id="7" name="ZoneTexte 6"/>
          <p:cNvSpPr txBox="1"/>
          <p:nvPr/>
        </p:nvSpPr>
        <p:spPr>
          <a:xfrm>
            <a:off x="2668320" y="4446968"/>
            <a:ext cx="9744333" cy="830997"/>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t>Ne pas se former suffisamment</a:t>
            </a:r>
          </a:p>
          <a:p>
            <a:pPr marL="285750" indent="-285750">
              <a:buFont typeface="Arial" panose="020B0604020202020204" pitchFamily="34" charset="0"/>
              <a:buChar char="•"/>
            </a:pPr>
            <a:r>
              <a:rPr lang="fr-FR" sz="2400" dirty="0" smtClean="0"/>
              <a:t>Court terme: risque de perte de suivi, améliorations</a:t>
            </a:r>
          </a:p>
        </p:txBody>
      </p:sp>
    </p:spTree>
    <p:extLst>
      <p:ext uri="{BB962C8B-B14F-4D97-AF65-F5344CB8AC3E}">
        <p14:creationId xmlns:p14="http://schemas.microsoft.com/office/powerpoint/2010/main" val="3696115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68557" y="1033670"/>
            <a:ext cx="1710725" cy="461665"/>
          </a:xfrm>
          <a:prstGeom prst="rect">
            <a:avLst/>
          </a:prstGeom>
          <a:noFill/>
        </p:spPr>
        <p:txBody>
          <a:bodyPr wrap="none" rtlCol="0">
            <a:spAutoFit/>
          </a:bodyPr>
          <a:lstStyle/>
          <a:p>
            <a:r>
              <a:rPr lang="fr-FR" sz="2400" dirty="0" smtClean="0"/>
              <a:t>Conclusion</a:t>
            </a:r>
            <a:endParaRPr lang="fr-FR" sz="2400" dirty="0"/>
          </a:p>
        </p:txBody>
      </p:sp>
    </p:spTree>
    <p:extLst>
      <p:ext uri="{BB962C8B-B14F-4D97-AF65-F5344CB8AC3E}">
        <p14:creationId xmlns:p14="http://schemas.microsoft.com/office/powerpoint/2010/main" val="4109751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12808" y="301924"/>
            <a:ext cx="10394830" cy="5909310"/>
          </a:xfrm>
          <a:prstGeom prst="rect">
            <a:avLst/>
          </a:prstGeom>
          <a:noFill/>
        </p:spPr>
        <p:txBody>
          <a:bodyPr wrap="square" rtlCol="0">
            <a:spAutoFit/>
          </a:bodyPr>
          <a:lstStyle/>
          <a:p>
            <a:pPr algn="ctr"/>
            <a:r>
              <a:rPr lang="fr-FR" i="1" dirty="0"/>
              <a:t>L’expertise fait partie des missions du </a:t>
            </a:r>
            <a:r>
              <a:rPr lang="fr-FR" i="1" dirty="0" err="1"/>
              <a:t>Cirad</a:t>
            </a:r>
            <a:r>
              <a:rPr lang="fr-FR" i="1" dirty="0"/>
              <a:t> </a:t>
            </a:r>
          </a:p>
          <a:p>
            <a:endParaRPr lang="fr-FR" dirty="0" smtClean="0"/>
          </a:p>
          <a:p>
            <a:endParaRPr lang="fr-FR" dirty="0"/>
          </a:p>
          <a:p>
            <a:endParaRPr lang="fr-FR" dirty="0" smtClean="0"/>
          </a:p>
          <a:p>
            <a:r>
              <a:rPr lang="fr-FR" dirty="0" smtClean="0"/>
              <a:t>La </a:t>
            </a:r>
            <a:r>
              <a:rPr lang="fr-FR" dirty="0" err="1"/>
              <a:t>Lolf</a:t>
            </a:r>
            <a:r>
              <a:rPr lang="fr-FR" dirty="0"/>
              <a:t> (Loi organique du 1er août 2001 relative aux lois de finances) définit la finalité du programme 187 </a:t>
            </a:r>
            <a:r>
              <a:rPr lang="fr-FR" i="1" dirty="0"/>
              <a:t>« </a:t>
            </a:r>
            <a:r>
              <a:rPr lang="fr-FR" b="1" i="1" dirty="0"/>
              <a:t>Recherche dans le domaine de la gestion des milieux et des ressources </a:t>
            </a:r>
            <a:r>
              <a:rPr lang="fr-FR" i="1" dirty="0"/>
              <a:t>»</a:t>
            </a:r>
            <a:r>
              <a:rPr lang="fr-FR" dirty="0"/>
              <a:t> comme la constitution d’un </a:t>
            </a:r>
            <a:r>
              <a:rPr lang="fr-FR" b="1" dirty="0"/>
              <a:t>pôle de référence de recherche scientifique et technologique </a:t>
            </a:r>
            <a:r>
              <a:rPr lang="fr-FR" b="1" u="sng" dirty="0"/>
              <a:t>et d’expertise </a:t>
            </a:r>
            <a:r>
              <a:rPr lang="fr-FR" b="1" dirty="0"/>
              <a:t>de niveau mondial </a:t>
            </a:r>
            <a:r>
              <a:rPr lang="fr-FR" dirty="0"/>
              <a:t>pour développer la gestion durable des milieux et la mise en valeur des ressources naturelles et des produits qui en sont issus, répondant aux besoins des sociétés du Nord et du Sud.  </a:t>
            </a:r>
            <a:endParaRPr lang="fr-FR" dirty="0" smtClean="0"/>
          </a:p>
          <a:p>
            <a:endParaRPr lang="fr-FR" dirty="0" smtClean="0"/>
          </a:p>
          <a:p>
            <a:r>
              <a:rPr lang="fr-FR" b="1" dirty="0" smtClean="0"/>
              <a:t>Le  </a:t>
            </a:r>
            <a:r>
              <a:rPr lang="fr-FR" b="1" dirty="0" err="1"/>
              <a:t>Cirad</a:t>
            </a:r>
            <a:r>
              <a:rPr lang="fr-FR" b="1" dirty="0"/>
              <a:t>, </a:t>
            </a:r>
            <a:r>
              <a:rPr lang="fr-FR" b="1" dirty="0" smtClean="0"/>
              <a:t>spécialisé  </a:t>
            </a:r>
            <a:r>
              <a:rPr lang="fr-FR" b="1" dirty="0"/>
              <a:t>dans  la </a:t>
            </a:r>
            <a:r>
              <a:rPr lang="fr-FR" b="1" dirty="0" smtClean="0"/>
              <a:t>recherche </a:t>
            </a:r>
            <a:r>
              <a:rPr lang="fr-FR" b="1" dirty="0"/>
              <a:t>agronomique pour le développement, figure parmi les </a:t>
            </a:r>
            <a:r>
              <a:rPr lang="fr-FR" b="1" dirty="0" smtClean="0"/>
              <a:t>6 organismes </a:t>
            </a:r>
            <a:r>
              <a:rPr lang="fr-FR" b="1" dirty="0"/>
              <a:t>de recherche finalisée chargés </a:t>
            </a:r>
            <a:r>
              <a:rPr lang="fr-FR" b="1" dirty="0" smtClean="0"/>
              <a:t>de </a:t>
            </a:r>
            <a:r>
              <a:rPr lang="fr-FR" b="1" dirty="0"/>
              <a:t>la mise en œuvre du programme 187 de la </a:t>
            </a:r>
            <a:r>
              <a:rPr lang="fr-FR" b="1" dirty="0" err="1" smtClean="0"/>
              <a:t>Lolf</a:t>
            </a:r>
            <a:r>
              <a:rPr lang="fr-FR" b="1" dirty="0" smtClean="0"/>
              <a:t> </a:t>
            </a:r>
            <a:r>
              <a:rPr lang="fr-FR" b="1" dirty="0"/>
              <a:t>(</a:t>
            </a:r>
            <a:r>
              <a:rPr lang="fr-FR" b="1" dirty="0" err="1" smtClean="0"/>
              <a:t>Brgm</a:t>
            </a:r>
            <a:r>
              <a:rPr lang="fr-FR" b="1" dirty="0"/>
              <a:t>, </a:t>
            </a:r>
            <a:r>
              <a:rPr lang="fr-FR" b="1" dirty="0" smtClean="0"/>
              <a:t>Inra-</a:t>
            </a:r>
            <a:r>
              <a:rPr lang="fr-FR" b="1" dirty="0" err="1" smtClean="0"/>
              <a:t>Cemagref</a:t>
            </a:r>
            <a:r>
              <a:rPr lang="fr-FR" b="1" dirty="0"/>
              <a:t>, </a:t>
            </a:r>
            <a:r>
              <a:rPr lang="fr-FR" b="1" dirty="0" err="1"/>
              <a:t>Cirad</a:t>
            </a:r>
            <a:r>
              <a:rPr lang="fr-FR" b="1" dirty="0"/>
              <a:t>, Ifremer</a:t>
            </a:r>
            <a:r>
              <a:rPr lang="fr-FR" b="1" dirty="0" smtClean="0"/>
              <a:t>, </a:t>
            </a:r>
            <a:r>
              <a:rPr lang="fr-FR" b="1" dirty="0" err="1" smtClean="0"/>
              <a:t>Ird</a:t>
            </a:r>
            <a:r>
              <a:rPr lang="fr-FR" b="1" dirty="0" smtClean="0"/>
              <a:t>)</a:t>
            </a:r>
          </a:p>
          <a:p>
            <a:endParaRPr lang="fr-FR" b="1" dirty="0" smtClean="0"/>
          </a:p>
          <a:p>
            <a:endParaRPr lang="fr-FR" b="1" dirty="0"/>
          </a:p>
          <a:p>
            <a:r>
              <a:rPr lang="fr-FR" dirty="0"/>
              <a:t>L’activité  d’expertise  a  été  clairement  réaffirmée  dans  la  loi  de  programmation  de  la </a:t>
            </a:r>
          </a:p>
          <a:p>
            <a:r>
              <a:rPr lang="fr-FR" dirty="0"/>
              <a:t>recherche 2006 comme une </a:t>
            </a:r>
            <a:r>
              <a:rPr lang="fr-FR" u="sng" dirty="0"/>
              <a:t>mission de la recherche </a:t>
            </a:r>
            <a:r>
              <a:rPr lang="fr-FR" u="sng" dirty="0" smtClean="0"/>
              <a:t>publique.</a:t>
            </a:r>
          </a:p>
          <a:p>
            <a:endParaRPr lang="fr-FR" dirty="0"/>
          </a:p>
          <a:p>
            <a:r>
              <a:rPr lang="fr-FR" dirty="0"/>
              <a:t>Pour certains organismes, dont le </a:t>
            </a:r>
            <a:r>
              <a:rPr lang="fr-FR" dirty="0" err="1" smtClean="0"/>
              <a:t>Cirad</a:t>
            </a:r>
            <a:r>
              <a:rPr lang="fr-FR" dirty="0" smtClean="0"/>
              <a:t> (EPIC), </a:t>
            </a:r>
            <a:r>
              <a:rPr lang="fr-FR" dirty="0"/>
              <a:t>cette mission de transfert de connaissances et </a:t>
            </a:r>
            <a:r>
              <a:rPr lang="fr-FR" dirty="0" smtClean="0"/>
              <a:t>d’innovations </a:t>
            </a:r>
            <a:r>
              <a:rPr lang="fr-FR" dirty="0"/>
              <a:t>s’étend en direction de partenaires privés ou associatifs et concerne, par </a:t>
            </a:r>
            <a:r>
              <a:rPr lang="fr-FR" dirty="0" smtClean="0"/>
              <a:t>exemple</a:t>
            </a:r>
            <a:r>
              <a:rPr lang="fr-FR" dirty="0"/>
              <a:t>, des filières agricoles ou agro-alimentaires, des agences de l'eau, etc. </a:t>
            </a:r>
          </a:p>
        </p:txBody>
      </p:sp>
      <p:sp>
        <p:nvSpPr>
          <p:cNvPr id="4" name="Rectangle 3"/>
          <p:cNvSpPr/>
          <p:nvPr/>
        </p:nvSpPr>
        <p:spPr>
          <a:xfrm>
            <a:off x="879894" y="1362974"/>
            <a:ext cx="10895163" cy="268281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19233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385868" y="1138687"/>
            <a:ext cx="4942936" cy="923330"/>
          </a:xfrm>
          <a:prstGeom prst="rect">
            <a:avLst/>
          </a:prstGeom>
          <a:noFill/>
        </p:spPr>
        <p:txBody>
          <a:bodyPr wrap="square" rtlCol="0">
            <a:spAutoFit/>
          </a:bodyPr>
          <a:lstStyle/>
          <a:p>
            <a:r>
              <a:rPr lang="fr-FR" dirty="0"/>
              <a:t>L’activité  de  recherche,  activité  principale  du  </a:t>
            </a:r>
            <a:r>
              <a:rPr lang="fr-FR" dirty="0" err="1"/>
              <a:t>Cirad</a:t>
            </a:r>
            <a:r>
              <a:rPr lang="fr-FR" dirty="0"/>
              <a:t>,  produit  des  connaissances  utiles </a:t>
            </a:r>
            <a:r>
              <a:rPr lang="fr-FR" dirty="0" smtClean="0"/>
              <a:t>pour </a:t>
            </a:r>
            <a:r>
              <a:rPr lang="fr-FR" dirty="0"/>
              <a:t>l’expertise. </a:t>
            </a:r>
            <a:endParaRPr lang="fr-FR" dirty="0" smtClean="0"/>
          </a:p>
        </p:txBody>
      </p:sp>
      <p:sp>
        <p:nvSpPr>
          <p:cNvPr id="4" name="Rectangle 3"/>
          <p:cNvSpPr/>
          <p:nvPr/>
        </p:nvSpPr>
        <p:spPr>
          <a:xfrm>
            <a:off x="2329132" y="2700067"/>
            <a:ext cx="2113472" cy="160451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dirty="0" smtClean="0"/>
              <a:t>Recherche</a:t>
            </a:r>
            <a:endParaRPr lang="fr-FR" dirty="0"/>
          </a:p>
        </p:txBody>
      </p:sp>
      <p:sp>
        <p:nvSpPr>
          <p:cNvPr id="5" name="Rectangle 4"/>
          <p:cNvSpPr/>
          <p:nvPr/>
        </p:nvSpPr>
        <p:spPr>
          <a:xfrm>
            <a:off x="6932762" y="2700066"/>
            <a:ext cx="2113472" cy="160451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FR" dirty="0" smtClean="0"/>
              <a:t>Expertise</a:t>
            </a:r>
            <a:endParaRPr lang="fr-FR" dirty="0"/>
          </a:p>
        </p:txBody>
      </p:sp>
      <p:sp>
        <p:nvSpPr>
          <p:cNvPr id="6" name="Flèche droite 5"/>
          <p:cNvSpPr/>
          <p:nvPr/>
        </p:nvSpPr>
        <p:spPr>
          <a:xfrm>
            <a:off x="4675517" y="2777705"/>
            <a:ext cx="1906438" cy="345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Flèche droite 6"/>
          <p:cNvSpPr/>
          <p:nvPr/>
        </p:nvSpPr>
        <p:spPr>
          <a:xfrm rot="10800000">
            <a:off x="4675517" y="3689230"/>
            <a:ext cx="1906438" cy="34505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8" name="ZoneTexte 7"/>
          <p:cNvSpPr txBox="1"/>
          <p:nvPr/>
        </p:nvSpPr>
        <p:spPr>
          <a:xfrm>
            <a:off x="3385868" y="4744527"/>
            <a:ext cx="4942936" cy="1200329"/>
          </a:xfrm>
          <a:prstGeom prst="rect">
            <a:avLst/>
          </a:prstGeom>
          <a:noFill/>
        </p:spPr>
        <p:txBody>
          <a:bodyPr wrap="square" rtlCol="0">
            <a:spAutoFit/>
          </a:bodyPr>
          <a:lstStyle/>
          <a:p>
            <a:r>
              <a:rPr lang="fr-FR" dirty="0"/>
              <a:t>La pratique de l'expertise conduit à identifier des questions posées à la </a:t>
            </a:r>
            <a:r>
              <a:rPr lang="fr-FR" dirty="0" smtClean="0"/>
              <a:t>recherche</a:t>
            </a:r>
            <a:r>
              <a:rPr lang="fr-FR" dirty="0"/>
              <a:t>, qui peuvent conduire à explorer de nouveaux axes de recherche. </a:t>
            </a:r>
          </a:p>
        </p:txBody>
      </p:sp>
    </p:spTree>
    <p:extLst>
      <p:ext uri="{BB962C8B-B14F-4D97-AF65-F5344CB8AC3E}">
        <p14:creationId xmlns:p14="http://schemas.microsoft.com/office/powerpoint/2010/main" val="2161977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14558" y="1794046"/>
            <a:ext cx="10455216" cy="2031325"/>
          </a:xfrm>
          <a:prstGeom prst="rect">
            <a:avLst/>
          </a:prstGeom>
          <a:noFill/>
        </p:spPr>
        <p:txBody>
          <a:bodyPr wrap="square" rtlCol="0">
            <a:spAutoFit/>
          </a:bodyPr>
          <a:lstStyle/>
          <a:p>
            <a:pPr marL="285750" indent="-285750">
              <a:buFontTx/>
              <a:buChar char="-"/>
            </a:pPr>
            <a:r>
              <a:rPr lang="fr-FR" dirty="0" smtClean="0"/>
              <a:t>l’expertise </a:t>
            </a:r>
            <a:r>
              <a:rPr lang="fr-FR" dirty="0"/>
              <a:t>scientifique collégiale en appui à la définition de politiques </a:t>
            </a:r>
            <a:r>
              <a:rPr lang="fr-FR" dirty="0" smtClean="0"/>
              <a:t>publiques  </a:t>
            </a:r>
            <a:endParaRPr lang="fr-FR" dirty="0"/>
          </a:p>
          <a:p>
            <a:pPr marL="285750" indent="-285750">
              <a:buFontTx/>
              <a:buChar char="-"/>
            </a:pPr>
            <a:r>
              <a:rPr lang="fr-FR" dirty="0" smtClean="0"/>
              <a:t>l’expertise </a:t>
            </a:r>
            <a:r>
              <a:rPr lang="fr-FR" dirty="0"/>
              <a:t>juridique ou </a:t>
            </a:r>
            <a:r>
              <a:rPr lang="fr-FR" dirty="0" smtClean="0"/>
              <a:t>judiciaire</a:t>
            </a:r>
            <a:endParaRPr lang="fr-FR" dirty="0"/>
          </a:p>
          <a:p>
            <a:pPr marL="285750" indent="-285750">
              <a:buFontTx/>
              <a:buChar char="-"/>
            </a:pPr>
            <a:r>
              <a:rPr lang="fr-FR" dirty="0" smtClean="0"/>
              <a:t>l’expertise </a:t>
            </a:r>
            <a:r>
              <a:rPr lang="fr-FR" dirty="0"/>
              <a:t>de projets scientifiques (évaluation d’un projet, notamment dans le cadre de </a:t>
            </a:r>
            <a:r>
              <a:rPr lang="fr-FR" dirty="0" smtClean="0"/>
              <a:t>l’Union européenne</a:t>
            </a:r>
            <a:r>
              <a:rPr lang="fr-FR" dirty="0"/>
              <a:t>), ou de publications dans le cadre de l’évaluation par les </a:t>
            </a:r>
            <a:r>
              <a:rPr lang="fr-FR" dirty="0" smtClean="0"/>
              <a:t>pairs</a:t>
            </a:r>
          </a:p>
          <a:p>
            <a:pPr marL="285750" indent="-285750">
              <a:buFontTx/>
              <a:buChar char="-"/>
            </a:pPr>
            <a:r>
              <a:rPr lang="fr-FR" dirty="0" smtClean="0"/>
              <a:t>les </a:t>
            </a:r>
            <a:r>
              <a:rPr lang="fr-FR" dirty="0"/>
              <a:t>activités de </a:t>
            </a:r>
            <a:r>
              <a:rPr lang="fr-FR" dirty="0" smtClean="0"/>
              <a:t>formation</a:t>
            </a:r>
            <a:endParaRPr lang="fr-FR" dirty="0"/>
          </a:p>
          <a:p>
            <a:pPr marL="285750" indent="-285750">
              <a:buFontTx/>
              <a:buChar char="-"/>
            </a:pPr>
            <a:r>
              <a:rPr lang="fr-FR" dirty="0" smtClean="0"/>
              <a:t>les </a:t>
            </a:r>
            <a:r>
              <a:rPr lang="fr-FR" dirty="0"/>
              <a:t>missions d’appui scientifique ou technique réalisées au profit de collègues ou de </a:t>
            </a:r>
            <a:r>
              <a:rPr lang="fr-FR" dirty="0" smtClean="0"/>
              <a:t>partenaires</a:t>
            </a:r>
          </a:p>
          <a:p>
            <a:pPr marL="285750" indent="-285750">
              <a:buFontTx/>
              <a:buChar char="-"/>
            </a:pPr>
            <a:r>
              <a:rPr lang="fr-FR" b="1" dirty="0" smtClean="0"/>
              <a:t>l’expertise-conseil</a:t>
            </a:r>
            <a:endParaRPr lang="fr-FR" b="1" dirty="0"/>
          </a:p>
        </p:txBody>
      </p:sp>
    </p:spTree>
    <p:extLst>
      <p:ext uri="{BB962C8B-B14F-4D97-AF65-F5344CB8AC3E}">
        <p14:creationId xmlns:p14="http://schemas.microsoft.com/office/powerpoint/2010/main" val="407594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43796" y="1414732"/>
            <a:ext cx="10049774" cy="3139321"/>
          </a:xfrm>
          <a:prstGeom prst="rect">
            <a:avLst/>
          </a:prstGeom>
          <a:noFill/>
        </p:spPr>
        <p:txBody>
          <a:bodyPr wrap="square" rtlCol="0">
            <a:spAutoFit/>
          </a:bodyPr>
          <a:lstStyle/>
          <a:p>
            <a:r>
              <a:rPr lang="fr-FR" dirty="0"/>
              <a:t>expertise </a:t>
            </a:r>
            <a:r>
              <a:rPr lang="fr-FR" dirty="0" smtClean="0"/>
              <a:t>– conseil </a:t>
            </a:r>
          </a:p>
          <a:p>
            <a:endParaRPr lang="fr-FR" dirty="0"/>
          </a:p>
          <a:p>
            <a:r>
              <a:rPr lang="fr-FR" dirty="0" smtClean="0"/>
              <a:t>ensemble </a:t>
            </a:r>
            <a:r>
              <a:rPr lang="fr-FR" dirty="0"/>
              <a:t>d’activités ayant pour objet de </a:t>
            </a:r>
            <a:r>
              <a:rPr lang="fr-FR" u="sng" dirty="0"/>
              <a:t>fournir </a:t>
            </a:r>
            <a:r>
              <a:rPr lang="fr-FR" u="sng" dirty="0" smtClean="0"/>
              <a:t>à </a:t>
            </a:r>
            <a:r>
              <a:rPr lang="fr-FR" u="sng" dirty="0"/>
              <a:t>un  client</a:t>
            </a:r>
            <a:r>
              <a:rPr lang="fr-FR" dirty="0"/>
              <a:t>,  </a:t>
            </a:r>
            <a:endParaRPr lang="fr-FR" dirty="0" smtClean="0"/>
          </a:p>
          <a:p>
            <a:r>
              <a:rPr lang="fr-FR" dirty="0" smtClean="0"/>
              <a:t>en  </a:t>
            </a:r>
            <a:r>
              <a:rPr lang="fr-FR" u="sng" dirty="0"/>
              <a:t>réponse  à  une  question  posée</a:t>
            </a:r>
            <a:r>
              <a:rPr lang="fr-FR" dirty="0"/>
              <a:t>,  </a:t>
            </a:r>
            <a:endParaRPr lang="fr-FR" dirty="0" smtClean="0"/>
          </a:p>
          <a:p>
            <a:r>
              <a:rPr lang="fr-FR" dirty="0" smtClean="0"/>
              <a:t>une  </a:t>
            </a:r>
            <a:r>
              <a:rPr lang="fr-FR" dirty="0"/>
              <a:t>interprétation,  </a:t>
            </a:r>
            <a:endParaRPr lang="fr-FR" dirty="0" smtClean="0"/>
          </a:p>
          <a:p>
            <a:r>
              <a:rPr lang="fr-FR" dirty="0" smtClean="0"/>
              <a:t>un  </a:t>
            </a:r>
            <a:r>
              <a:rPr lang="fr-FR" dirty="0"/>
              <a:t>avis  </a:t>
            </a:r>
            <a:endParaRPr lang="fr-FR" dirty="0" smtClean="0"/>
          </a:p>
          <a:p>
            <a:r>
              <a:rPr lang="fr-FR" dirty="0" smtClean="0"/>
              <a:t>ou  </a:t>
            </a:r>
            <a:r>
              <a:rPr lang="fr-FR" dirty="0"/>
              <a:t>une </a:t>
            </a:r>
          </a:p>
          <a:p>
            <a:r>
              <a:rPr lang="fr-FR" dirty="0"/>
              <a:t>recommandation  </a:t>
            </a:r>
            <a:endParaRPr lang="fr-FR" dirty="0" smtClean="0"/>
          </a:p>
          <a:p>
            <a:r>
              <a:rPr lang="fr-FR" u="sng" dirty="0" smtClean="0"/>
              <a:t>aussi  </a:t>
            </a:r>
            <a:r>
              <a:rPr lang="fr-FR" u="sng" dirty="0"/>
              <a:t>objectivement  fondés  que  possible</a:t>
            </a:r>
            <a:r>
              <a:rPr lang="fr-FR" dirty="0"/>
              <a:t>,  </a:t>
            </a:r>
            <a:endParaRPr lang="fr-FR" dirty="0" smtClean="0"/>
          </a:p>
          <a:p>
            <a:r>
              <a:rPr lang="fr-FR" dirty="0" smtClean="0"/>
              <a:t>élaborés  </a:t>
            </a:r>
            <a:r>
              <a:rPr lang="fr-FR" dirty="0"/>
              <a:t>à  partir  de </a:t>
            </a:r>
            <a:r>
              <a:rPr lang="fr-FR" u="sng" dirty="0" smtClean="0"/>
              <a:t>connaissances  </a:t>
            </a:r>
            <a:r>
              <a:rPr lang="fr-FR" u="sng" dirty="0"/>
              <a:t>disponibles  et  de  démonstrations  </a:t>
            </a:r>
            <a:r>
              <a:rPr lang="fr-FR" dirty="0"/>
              <a:t>accompagnées  d’un  </a:t>
            </a:r>
            <a:r>
              <a:rPr lang="fr-FR" u="sng" dirty="0"/>
              <a:t>jugement</a:t>
            </a:r>
            <a:r>
              <a:rPr lang="fr-FR" dirty="0"/>
              <a:t> </a:t>
            </a:r>
            <a:r>
              <a:rPr lang="fr-FR" dirty="0" smtClean="0"/>
              <a:t>professionnel </a:t>
            </a:r>
            <a:endParaRPr lang="fr-FR" dirty="0"/>
          </a:p>
        </p:txBody>
      </p:sp>
      <p:cxnSp>
        <p:nvCxnSpPr>
          <p:cNvPr id="5" name="Connecteur droit avec flèche 4"/>
          <p:cNvCxnSpPr/>
          <p:nvPr/>
        </p:nvCxnSpPr>
        <p:spPr>
          <a:xfrm>
            <a:off x="7686136" y="4192438"/>
            <a:ext cx="8626" cy="9402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5676181" y="5167223"/>
            <a:ext cx="4968027" cy="369332"/>
          </a:xfrm>
          <a:prstGeom prst="rect">
            <a:avLst/>
          </a:prstGeom>
          <a:noFill/>
        </p:spPr>
        <p:txBody>
          <a:bodyPr wrap="none" rtlCol="0">
            <a:spAutoFit/>
          </a:bodyPr>
          <a:lstStyle/>
          <a:p>
            <a:r>
              <a:rPr lang="fr-FR" dirty="0" smtClean="0"/>
              <a:t>Essais, analyses, inspections, simulations, etc.</a:t>
            </a:r>
            <a:endParaRPr lang="fr-FR" dirty="0"/>
          </a:p>
        </p:txBody>
      </p:sp>
      <p:sp>
        <p:nvSpPr>
          <p:cNvPr id="7" name="Rectangle 6"/>
          <p:cNvSpPr/>
          <p:nvPr/>
        </p:nvSpPr>
        <p:spPr>
          <a:xfrm>
            <a:off x="1043796" y="1414732"/>
            <a:ext cx="2156604" cy="37956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1617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9126" y="2000108"/>
            <a:ext cx="10722632" cy="3139321"/>
          </a:xfrm>
          <a:prstGeom prst="rect">
            <a:avLst/>
          </a:prstGeom>
        </p:spPr>
        <p:txBody>
          <a:bodyPr wrap="square">
            <a:spAutoFit/>
          </a:bodyPr>
          <a:lstStyle/>
          <a:p>
            <a:endParaRPr lang="fr-FR" dirty="0"/>
          </a:p>
          <a:p>
            <a:r>
              <a:rPr lang="fr-FR" b="1" dirty="0"/>
              <a:t>L’expertise du CIRAD est portée par </a:t>
            </a:r>
            <a:r>
              <a:rPr lang="fr-FR" b="1" dirty="0" smtClean="0"/>
              <a:t>l’établissement </a:t>
            </a:r>
            <a:r>
              <a:rPr lang="fr-FR" dirty="0" smtClean="0"/>
              <a:t>(</a:t>
            </a:r>
            <a:r>
              <a:rPr lang="fr-FR" dirty="0"/>
              <a:t>pas d’expertise individuelle au </a:t>
            </a:r>
            <a:r>
              <a:rPr lang="fr-FR" dirty="0" err="1"/>
              <a:t>Cirad</a:t>
            </a:r>
            <a:r>
              <a:rPr lang="fr-FR" dirty="0" smtClean="0"/>
              <a:t>)</a:t>
            </a:r>
            <a:r>
              <a:rPr lang="fr-FR" b="1" dirty="0" smtClean="0"/>
              <a:t> :</a:t>
            </a:r>
          </a:p>
          <a:p>
            <a:r>
              <a:rPr lang="fr-FR" dirty="0"/>
              <a:t>Les  qualités  de  l’expert  sont  évaluées  par  la  hiérarchie</a:t>
            </a:r>
          </a:p>
          <a:p>
            <a:endParaRPr lang="fr-FR" dirty="0"/>
          </a:p>
          <a:p>
            <a:r>
              <a:rPr lang="fr-FR" dirty="0" smtClean="0"/>
              <a:t>Toute  </a:t>
            </a:r>
            <a:r>
              <a:rPr lang="fr-FR" dirty="0"/>
              <a:t>personne  intervenant  pour  le  compte  du  </a:t>
            </a:r>
            <a:r>
              <a:rPr lang="fr-FR" dirty="0" err="1"/>
              <a:t>Cirad</a:t>
            </a:r>
            <a:r>
              <a:rPr lang="fr-FR" dirty="0"/>
              <a:t>  dans  le  cadre  d’une </a:t>
            </a:r>
            <a:r>
              <a:rPr lang="fr-FR" dirty="0" smtClean="0"/>
              <a:t>mission </a:t>
            </a:r>
            <a:r>
              <a:rPr lang="fr-FR" dirty="0"/>
              <a:t>d’expertise commanditée par un client public ou privé </a:t>
            </a:r>
            <a:r>
              <a:rPr lang="fr-FR" b="1" dirty="0"/>
              <a:t>engage la responsabilité du </a:t>
            </a:r>
            <a:r>
              <a:rPr lang="fr-FR" b="1" dirty="0" err="1" smtClean="0"/>
              <a:t>Cirad</a:t>
            </a:r>
            <a:r>
              <a:rPr lang="fr-FR" dirty="0"/>
              <a:t>, sauf si cette personne excède le cadre de sa mission ou agit sans autorisation du </a:t>
            </a:r>
            <a:r>
              <a:rPr lang="fr-FR" dirty="0" err="1" smtClean="0"/>
              <a:t>Cirad</a:t>
            </a:r>
            <a:r>
              <a:rPr lang="fr-FR" dirty="0" smtClean="0"/>
              <a:t>.</a:t>
            </a:r>
          </a:p>
          <a:p>
            <a:endParaRPr lang="fr-FR" dirty="0"/>
          </a:p>
          <a:p>
            <a:r>
              <a:rPr lang="fr-FR" dirty="0"/>
              <a:t>Ce n’est pas le cas de tous les organismes de recherches, certains permettent les expertises individuelles (</a:t>
            </a:r>
            <a:r>
              <a:rPr lang="fr-FR" dirty="0" err="1"/>
              <a:t>e.g</a:t>
            </a:r>
            <a:r>
              <a:rPr lang="fr-FR" dirty="0"/>
              <a:t>. CNRS)</a:t>
            </a:r>
          </a:p>
          <a:p>
            <a:endParaRPr lang="fr-FR" dirty="0"/>
          </a:p>
        </p:txBody>
      </p:sp>
      <p:sp>
        <p:nvSpPr>
          <p:cNvPr id="4" name="Rectangle 3"/>
          <p:cNvSpPr/>
          <p:nvPr/>
        </p:nvSpPr>
        <p:spPr>
          <a:xfrm>
            <a:off x="1621765" y="340519"/>
            <a:ext cx="8747185" cy="1200329"/>
          </a:xfrm>
          <a:prstGeom prst="rect">
            <a:avLst/>
          </a:prstGeom>
        </p:spPr>
        <p:txBody>
          <a:bodyPr wrap="square">
            <a:spAutoFit/>
          </a:bodyPr>
          <a:lstStyle/>
          <a:p>
            <a:r>
              <a:rPr lang="fr-FR" dirty="0" smtClean="0">
                <a:solidFill>
                  <a:srgbClr val="FF0000"/>
                </a:solidFill>
              </a:rPr>
              <a:t>L’expertise-conseil </a:t>
            </a:r>
            <a:r>
              <a:rPr lang="fr-FR" dirty="0"/>
              <a:t>sous forme </a:t>
            </a:r>
            <a:r>
              <a:rPr lang="fr-FR" b="1" dirty="0"/>
              <a:t>d’expertise institutionnelle  et  collective </a:t>
            </a:r>
            <a:r>
              <a:rPr lang="fr-FR" b="1" dirty="0" smtClean="0"/>
              <a:t>(norme Afnor 2003)  </a:t>
            </a:r>
            <a:r>
              <a:rPr lang="fr-FR" dirty="0"/>
              <a:t>«est  une  expertise  conduite  sous  la responsabilité  propre  d’une  institution  et  réalisée  par  un  ou  plusieurs  experts habilités par </a:t>
            </a:r>
            <a:r>
              <a:rPr lang="fr-FR" dirty="0" smtClean="0"/>
              <a:t>elle-même »</a:t>
            </a:r>
          </a:p>
          <a:p>
            <a:endParaRPr lang="fr-FR" dirty="0"/>
          </a:p>
        </p:txBody>
      </p:sp>
    </p:spTree>
    <p:extLst>
      <p:ext uri="{BB962C8B-B14F-4D97-AF65-F5344CB8AC3E}">
        <p14:creationId xmlns:p14="http://schemas.microsoft.com/office/powerpoint/2010/main" val="2976318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177" y="0"/>
            <a:ext cx="4463646" cy="6858000"/>
          </a:xfrm>
          <a:prstGeom prst="rect">
            <a:avLst/>
          </a:prstGeom>
        </p:spPr>
      </p:pic>
      <p:sp>
        <p:nvSpPr>
          <p:cNvPr id="4" name="ZoneTexte 3"/>
          <p:cNvSpPr txBox="1"/>
          <p:nvPr/>
        </p:nvSpPr>
        <p:spPr>
          <a:xfrm>
            <a:off x="397565" y="583095"/>
            <a:ext cx="3466612" cy="923330"/>
          </a:xfrm>
          <a:prstGeom prst="rect">
            <a:avLst/>
          </a:prstGeom>
          <a:noFill/>
        </p:spPr>
        <p:txBody>
          <a:bodyPr wrap="square" rtlCol="0">
            <a:spAutoFit/>
          </a:bodyPr>
          <a:lstStyle/>
          <a:p>
            <a:r>
              <a:rPr lang="fr-FR" dirty="0" smtClean="0"/>
              <a:t>Au CNRS, l’expertise individuelle est possible mais encadrée</a:t>
            </a:r>
            <a:endParaRPr lang="fr-FR" dirty="0"/>
          </a:p>
        </p:txBody>
      </p:sp>
    </p:spTree>
    <p:extLst>
      <p:ext uri="{BB962C8B-B14F-4D97-AF65-F5344CB8AC3E}">
        <p14:creationId xmlns:p14="http://schemas.microsoft.com/office/powerpoint/2010/main" val="3820977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3358" y="871268"/>
            <a:ext cx="9730597" cy="4524315"/>
          </a:xfrm>
          <a:prstGeom prst="rect">
            <a:avLst/>
          </a:prstGeom>
          <a:noFill/>
        </p:spPr>
        <p:txBody>
          <a:bodyPr wrap="square" rtlCol="0">
            <a:spAutoFit/>
          </a:bodyPr>
          <a:lstStyle/>
          <a:p>
            <a:r>
              <a:rPr lang="fr-FR" dirty="0"/>
              <a:t>Les principaux clients des expertises </a:t>
            </a:r>
            <a:r>
              <a:rPr lang="fr-FR" dirty="0" smtClean="0"/>
              <a:t>des organismes de recherche </a:t>
            </a:r>
            <a:r>
              <a:rPr lang="fr-FR" dirty="0"/>
              <a:t>appartiennent aux types suivants </a:t>
            </a:r>
            <a:r>
              <a:rPr lang="fr-FR" dirty="0" smtClean="0"/>
              <a:t>:</a:t>
            </a:r>
          </a:p>
          <a:p>
            <a:r>
              <a:rPr lang="fr-FR" dirty="0" smtClean="0"/>
              <a:t> </a:t>
            </a:r>
            <a:endParaRPr lang="fr-FR" dirty="0"/>
          </a:p>
          <a:p>
            <a:r>
              <a:rPr lang="fr-FR" dirty="0"/>
              <a:t>1.   administrations publiques ; </a:t>
            </a:r>
          </a:p>
          <a:p>
            <a:r>
              <a:rPr lang="fr-FR" dirty="0"/>
              <a:t>2.   organismes de recherche ; </a:t>
            </a:r>
          </a:p>
          <a:p>
            <a:r>
              <a:rPr lang="fr-FR" dirty="0"/>
              <a:t>3.   organismes de développement ; </a:t>
            </a:r>
          </a:p>
          <a:p>
            <a:r>
              <a:rPr lang="fr-FR" dirty="0"/>
              <a:t>4.   bailleurs de fonds institutionnels ; </a:t>
            </a:r>
          </a:p>
          <a:p>
            <a:r>
              <a:rPr lang="fr-FR" dirty="0"/>
              <a:t>5.   bailleurs de fonds privés ; </a:t>
            </a:r>
          </a:p>
          <a:p>
            <a:r>
              <a:rPr lang="fr-FR" dirty="0"/>
              <a:t>6.   sociétés de droit public ou privé ; </a:t>
            </a:r>
          </a:p>
          <a:p>
            <a:r>
              <a:rPr lang="fr-FR" dirty="0"/>
              <a:t>7.   groupements d’agriculteurs et organisations de producteurs ; </a:t>
            </a:r>
          </a:p>
          <a:p>
            <a:r>
              <a:rPr lang="fr-FR" dirty="0"/>
              <a:t>8.   bureaux d’études ; </a:t>
            </a:r>
          </a:p>
          <a:p>
            <a:pPr marL="342900" indent="-342900">
              <a:buAutoNum type="arabicPeriod" startAt="9"/>
            </a:pPr>
            <a:r>
              <a:rPr lang="fr-FR" dirty="0" smtClean="0"/>
              <a:t>personnes </a:t>
            </a:r>
            <a:r>
              <a:rPr lang="fr-FR" dirty="0"/>
              <a:t>privées. </a:t>
            </a:r>
            <a:endParaRPr lang="fr-FR" dirty="0" smtClean="0"/>
          </a:p>
          <a:p>
            <a:pPr marL="342900" indent="-342900">
              <a:buAutoNum type="arabicPeriod" startAt="9"/>
            </a:pPr>
            <a:endParaRPr lang="fr-FR" dirty="0"/>
          </a:p>
          <a:p>
            <a:pPr marL="342900" indent="-342900">
              <a:buAutoNum type="arabicPeriod" startAt="9"/>
            </a:pPr>
            <a:endParaRPr lang="fr-FR" dirty="0" smtClean="0"/>
          </a:p>
          <a:p>
            <a:r>
              <a:rPr lang="fr-FR" dirty="0"/>
              <a:t>Le </a:t>
            </a:r>
            <a:r>
              <a:rPr lang="fr-FR" dirty="0" err="1"/>
              <a:t>Cirad</a:t>
            </a:r>
            <a:r>
              <a:rPr lang="fr-FR" dirty="0"/>
              <a:t> se réserve la possibilité de refuser de procéder à une expertise, sans avoir à </a:t>
            </a:r>
          </a:p>
          <a:p>
            <a:r>
              <a:rPr lang="fr-FR" dirty="0"/>
              <a:t>justifier la (ou les) raison(s) de son refus. </a:t>
            </a:r>
          </a:p>
        </p:txBody>
      </p:sp>
    </p:spTree>
    <p:extLst>
      <p:ext uri="{BB962C8B-B14F-4D97-AF65-F5344CB8AC3E}">
        <p14:creationId xmlns:p14="http://schemas.microsoft.com/office/powerpoint/2010/main" val="412099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rad">
      <a:dk1>
        <a:sysClr val="windowText" lastClr="000000"/>
      </a:dk1>
      <a:lt1>
        <a:sysClr val="window" lastClr="FFFFFF"/>
      </a:lt1>
      <a:dk2>
        <a:srgbClr val="1F497D"/>
      </a:dk2>
      <a:lt2>
        <a:srgbClr val="EEECE1"/>
      </a:lt2>
      <a:accent1>
        <a:srgbClr val="1FA22E"/>
      </a:accent1>
      <a:accent2>
        <a:srgbClr val="E2007A"/>
      </a:accent2>
      <a:accent3>
        <a:srgbClr val="97BF0D"/>
      </a:accent3>
      <a:accent4>
        <a:srgbClr val="DFDB00"/>
      </a:accent4>
      <a:accent5>
        <a:srgbClr val="00B0F0"/>
      </a:accent5>
      <a:accent6>
        <a:srgbClr val="7030A0"/>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44165</TotalTime>
  <Words>1802</Words>
  <Application>Microsoft Office PowerPoint</Application>
  <PresentationFormat>Grand écran</PresentationFormat>
  <Paragraphs>169</Paragraphs>
  <Slides>21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CIRAD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Denis Delebecque</dc:creator>
  <cp:lastModifiedBy>glemaire</cp:lastModifiedBy>
  <cp:revision>523</cp:revision>
  <dcterms:created xsi:type="dcterms:W3CDTF">2014-09-11T09:14:34Z</dcterms:created>
  <dcterms:modified xsi:type="dcterms:W3CDTF">2021-10-03T19:19:03Z</dcterms:modified>
</cp:coreProperties>
</file>