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973" r:id="rId2"/>
    <p:sldId id="974" r:id="rId3"/>
    <p:sldId id="975" r:id="rId4"/>
    <p:sldId id="976" r:id="rId5"/>
    <p:sldId id="977" r:id="rId6"/>
    <p:sldId id="978" r:id="rId7"/>
    <p:sldId id="979" r:id="rId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hiddenSlides="1"/>
  <p:clrMru>
    <a:srgbClr val="66FF66"/>
    <a:srgbClr val="FFFF99"/>
    <a:srgbClr val="FF0066"/>
    <a:srgbClr val="FFCC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78"/>
    <p:restoredTop sz="71837" autoAdjust="0"/>
  </p:normalViewPr>
  <p:slideViewPr>
    <p:cSldViewPr>
      <p:cViewPr varScale="1">
        <p:scale>
          <a:sx n="90" d="100"/>
          <a:sy n="90" d="100"/>
        </p:scale>
        <p:origin x="235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B642A-13CB-D245-9371-8DAE54373C3F}" type="datetimeFigureOut">
              <a:rPr lang="fr-FR" smtClean="0"/>
              <a:t>30/09/2021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9749B-854F-464E-97EB-E3D612F0E6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4171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AC532-2393-AA49-B2D1-B1B92C7B4AF0}" type="datetimeFigureOut">
              <a:rPr lang="fr-FR" smtClean="0"/>
              <a:t>30/09/2021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54D8B-974F-F643-B67D-99CEA38E2A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871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4D8B-974F-F643-B67D-99CEA38E2ACE}" type="slidenum">
              <a:rPr lang="fr-FR" smtClean="0"/>
              <a:t>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832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4D8B-974F-F643-B67D-99CEA38E2AC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92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4D8B-974F-F643-B67D-99CEA38E2AC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281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4D8B-974F-F643-B67D-99CEA38E2AC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358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4D8B-974F-F643-B67D-99CEA38E2AC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350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4D8B-974F-F643-B67D-99CEA38E2AC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937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4D8B-974F-F643-B67D-99CEA38E2AC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31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9E14-C064-D744-A318-7CDB8C150E1D}" type="datetime1">
              <a:rPr lang="fr-FR" smtClean="0"/>
              <a:t>30/09/2021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DCE2-A366-6142-956A-CF6958B2F847}" type="datetime1">
              <a:rPr lang="fr-FR" smtClean="0"/>
              <a:t>30/09/2021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D960-3193-4541-A5A5-4F3962EB5560}" type="datetime1">
              <a:rPr lang="fr-FR" smtClean="0"/>
              <a:t>30/09/2021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881E-7592-E14B-92DC-AF619482EA97}" type="datetime1">
              <a:rPr lang="fr-FR" smtClean="0"/>
              <a:t>30/09/2021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7BA2-DF43-A649-83FD-79E493015944}" type="datetime1">
              <a:rPr lang="fr-FR" smtClean="0"/>
              <a:t>30/09/2021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F504-0F7F-2048-B4A5-3FC7A5057C9A}" type="datetime1">
              <a:rPr lang="fr-FR" smtClean="0"/>
              <a:t>30/09/2021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6AE7-4D5B-1643-AEB3-72E53DC02E26}" type="datetime1">
              <a:rPr lang="fr-FR" smtClean="0"/>
              <a:t>30/09/2021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D014-23F7-204F-A18D-E84A16EA5721}" type="datetime1">
              <a:rPr lang="fr-FR" smtClean="0"/>
              <a:t>30/09/2021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334E-A3D8-3347-9F69-3FF51278869A}" type="datetime1">
              <a:rPr lang="fr-FR" smtClean="0"/>
              <a:t>30/09/2021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BCFC5-2892-0B46-AE66-2BFD7B710CAC}" type="datetime1">
              <a:rPr lang="fr-FR" smtClean="0"/>
              <a:t>30/09/2021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886A-3A39-6C49-9DD4-05442A743B3A}" type="datetime1">
              <a:rPr lang="fr-FR" smtClean="0"/>
              <a:t>30/09/2021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rgbClr val="FFFFFF"/>
            </a:gs>
          </a:gsLst>
          <a:lin ang="61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51664-8C01-D642-B4C4-BB406AFB2E94}" type="datetime1">
              <a:rPr lang="fr-FR" smtClean="0"/>
              <a:t>30/09/2021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0</a:t>
            </a:fld>
            <a:endParaRPr lang="fr-BE"/>
          </a:p>
        </p:txBody>
      </p:sp>
      <p:grpSp>
        <p:nvGrpSpPr>
          <p:cNvPr id="8" name="Grouper 7"/>
          <p:cNvGrpSpPr/>
          <p:nvPr/>
        </p:nvGrpSpPr>
        <p:grpSpPr>
          <a:xfrm>
            <a:off x="-4068960" y="3501008"/>
            <a:ext cx="2016224" cy="409402"/>
            <a:chOff x="1619672" y="1084674"/>
            <a:chExt cx="2016224" cy="409402"/>
          </a:xfrm>
        </p:grpSpPr>
        <p:sp>
          <p:nvSpPr>
            <p:cNvPr id="7" name="ZoneTexte 6"/>
            <p:cNvSpPr txBox="1"/>
            <p:nvPr/>
          </p:nvSpPr>
          <p:spPr>
            <a:xfrm flipH="1">
              <a:off x="2555776" y="1093966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.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 flipH="1">
              <a:off x="1619672" y="1084674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.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80728" y="334397"/>
            <a:ext cx="7182544" cy="646331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rgbClr val="DDDDDD"/>
              </a:gs>
              <a:gs pos="100000">
                <a:srgbClr val="5F5F5F"/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cs typeface="Calibri"/>
              </a:rPr>
              <a:t>Détermination  de la DE journalière par observation directe, journaux d’activité physique ou questionnaires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0" y="170080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Méthode d’observation directe = minutage de l’activité physique (type d’activité et durée)</a:t>
            </a:r>
          </a:p>
          <a:p>
            <a:r>
              <a:rPr lang="fr-FR" dirty="0"/>
              <a:t>(lourd à mettre en place)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0" y="24208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Méthode du journal d’activité = transcription par le sujet des ses activités sur un ou +sieurs jrs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15616" y="3068960"/>
            <a:ext cx="7740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Estimation de la DE à partir de tables indiquant le cout énergétique (kcal ou MET) approximatif moyen de chaque activité (sommeil, loisirs, vie pro, sport</a:t>
            </a:r>
            <a:r>
              <a:rPr lang="mr-IN" dirty="0"/>
              <a:t>…</a:t>
            </a:r>
            <a:endParaRPr lang="fr-FR" dirty="0"/>
          </a:p>
        </p:txBody>
      </p:sp>
      <p:sp>
        <p:nvSpPr>
          <p:cNvPr id="9" name="Flèche courbée vers la droite 8"/>
          <p:cNvSpPr/>
          <p:nvPr/>
        </p:nvSpPr>
        <p:spPr>
          <a:xfrm>
            <a:off x="611560" y="3068960"/>
            <a:ext cx="288032" cy="36004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0" y="40050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Questionnaire à remplir par le sujet et vérifié lors d’un entretient (attention, les sujets veulent souvent faire croire qu’ils sont plus actifs)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0" y="530120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Exemple dans les diapos suivantes</a:t>
            </a:r>
          </a:p>
        </p:txBody>
      </p:sp>
    </p:spTree>
    <p:extLst>
      <p:ext uri="{BB962C8B-B14F-4D97-AF65-F5344CB8AC3E}">
        <p14:creationId xmlns:p14="http://schemas.microsoft.com/office/powerpoint/2010/main" val="1366853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1</a:t>
            </a:fld>
            <a:endParaRPr lang="fr-BE"/>
          </a:p>
        </p:txBody>
      </p:sp>
      <p:grpSp>
        <p:nvGrpSpPr>
          <p:cNvPr id="8" name="Grouper 7"/>
          <p:cNvGrpSpPr/>
          <p:nvPr/>
        </p:nvGrpSpPr>
        <p:grpSpPr>
          <a:xfrm>
            <a:off x="-4068960" y="3501008"/>
            <a:ext cx="2016224" cy="409402"/>
            <a:chOff x="1619672" y="1084674"/>
            <a:chExt cx="2016224" cy="409402"/>
          </a:xfrm>
        </p:grpSpPr>
        <p:sp>
          <p:nvSpPr>
            <p:cNvPr id="7" name="ZoneTexte 6"/>
            <p:cNvSpPr txBox="1"/>
            <p:nvPr/>
          </p:nvSpPr>
          <p:spPr>
            <a:xfrm flipH="1">
              <a:off x="2555776" y="1093966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.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 flipH="1">
              <a:off x="1619672" y="1084674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.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80728" y="116632"/>
            <a:ext cx="7182544" cy="646331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rgbClr val="DDDDDD"/>
              </a:gs>
              <a:gs pos="100000">
                <a:srgbClr val="5F5F5F"/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cs typeface="Calibri"/>
              </a:rPr>
              <a:t>Détermination  de la DE journalière par observation directe, journaux d’activité physique ou questionnaires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0" y="12687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/>
              <a:t>Calcul simplifié de la DE journalière (DEJ)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70080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Dépenses énergétiques des  activités physique dépendent directement du poids corporel donc  peuvent être exprimées en multiples du MB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79712" y="2564904"/>
            <a:ext cx="4378122" cy="369332"/>
          </a:xfrm>
          <a:prstGeom prst="rect">
            <a:avLst/>
          </a:prstGeom>
          <a:ln w="57150" cmpd="sng">
            <a:solidFill>
              <a:srgbClr val="66FF66"/>
            </a:solidFill>
          </a:ln>
        </p:spPr>
        <p:txBody>
          <a:bodyPr wrap="none">
            <a:spAutoFit/>
          </a:bodyPr>
          <a:lstStyle/>
          <a:p>
            <a:r>
              <a:rPr lang="fr-FR" dirty="0"/>
              <a:t>DEJ =  Niveau d’activité physique (NAP) x MB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0" y="30689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Existence de tableaux avec le cout énergétique des activités de la vie courante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275856" y="37890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Mais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0" y="443711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Calcul simplifié faisant appel au classement des ces activités en 6 catégories de A à F avec des niveaux d’activité exprimés en multiples du MB : 1 </a:t>
            </a:r>
            <a:r>
              <a:rPr lang="mr-IN" dirty="0"/>
              <a:t>–</a:t>
            </a:r>
            <a:r>
              <a:rPr lang="fr-FR" dirty="0"/>
              <a:t> 1,5 </a:t>
            </a:r>
            <a:r>
              <a:rPr lang="mr-IN" dirty="0"/>
              <a:t>–</a:t>
            </a:r>
            <a:r>
              <a:rPr lang="fr-FR" dirty="0"/>
              <a:t> 2,2 </a:t>
            </a:r>
            <a:r>
              <a:rPr lang="mr-IN" dirty="0"/>
              <a:t>–</a:t>
            </a:r>
            <a:r>
              <a:rPr lang="fr-FR" dirty="0"/>
              <a:t> 3,0 </a:t>
            </a:r>
            <a:r>
              <a:rPr lang="mr-IN" dirty="0"/>
              <a:t>–</a:t>
            </a:r>
            <a:r>
              <a:rPr lang="fr-FR" dirty="0"/>
              <a:t> 3,5 et 5</a:t>
            </a:r>
          </a:p>
        </p:txBody>
      </p:sp>
    </p:spTree>
    <p:extLst>
      <p:ext uri="{BB962C8B-B14F-4D97-AF65-F5344CB8AC3E}">
        <p14:creationId xmlns:p14="http://schemas.microsoft.com/office/powerpoint/2010/main" val="624446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2</a:t>
            </a:fld>
            <a:endParaRPr lang="fr-BE"/>
          </a:p>
        </p:txBody>
      </p:sp>
      <p:grpSp>
        <p:nvGrpSpPr>
          <p:cNvPr id="8" name="Grouper 7"/>
          <p:cNvGrpSpPr/>
          <p:nvPr/>
        </p:nvGrpSpPr>
        <p:grpSpPr>
          <a:xfrm>
            <a:off x="-4068960" y="3501008"/>
            <a:ext cx="2016224" cy="409402"/>
            <a:chOff x="1619672" y="1084674"/>
            <a:chExt cx="2016224" cy="409402"/>
          </a:xfrm>
        </p:grpSpPr>
        <p:sp>
          <p:nvSpPr>
            <p:cNvPr id="7" name="ZoneTexte 6"/>
            <p:cNvSpPr txBox="1"/>
            <p:nvPr/>
          </p:nvSpPr>
          <p:spPr>
            <a:xfrm flipH="1">
              <a:off x="2555776" y="1093966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.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 flipH="1">
              <a:off x="1619672" y="1084674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.</a:t>
              </a:r>
            </a:p>
          </p:txBody>
        </p:sp>
      </p:grpSp>
      <p:pic>
        <p:nvPicPr>
          <p:cNvPr id="2" name="Image 1" descr="IMG_0588.JPG.jpe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14" t="40494" r="10926" b="24198"/>
          <a:stretch/>
        </p:blipFill>
        <p:spPr>
          <a:xfrm>
            <a:off x="971600" y="548680"/>
            <a:ext cx="7247467" cy="2421467"/>
          </a:xfrm>
          <a:prstGeom prst="rect">
            <a:avLst/>
          </a:prstGeom>
        </p:spPr>
      </p:pic>
      <p:pic>
        <p:nvPicPr>
          <p:cNvPr id="3" name="Image 2" descr="IMG_0589.JPG.jpe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9" t="41234" r="13333" b="13827"/>
          <a:stretch/>
        </p:blipFill>
        <p:spPr>
          <a:xfrm>
            <a:off x="899592" y="2780928"/>
            <a:ext cx="7044267" cy="308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77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3</a:t>
            </a:fld>
            <a:endParaRPr lang="fr-BE"/>
          </a:p>
        </p:txBody>
      </p:sp>
      <p:grpSp>
        <p:nvGrpSpPr>
          <p:cNvPr id="8" name="Grouper 7"/>
          <p:cNvGrpSpPr/>
          <p:nvPr/>
        </p:nvGrpSpPr>
        <p:grpSpPr>
          <a:xfrm>
            <a:off x="-4068960" y="3501008"/>
            <a:ext cx="2016224" cy="409402"/>
            <a:chOff x="1619672" y="1084674"/>
            <a:chExt cx="2016224" cy="409402"/>
          </a:xfrm>
        </p:grpSpPr>
        <p:sp>
          <p:nvSpPr>
            <p:cNvPr id="7" name="ZoneTexte 6"/>
            <p:cNvSpPr txBox="1"/>
            <p:nvPr/>
          </p:nvSpPr>
          <p:spPr>
            <a:xfrm flipH="1">
              <a:off x="2555776" y="1093966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.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 flipH="1">
              <a:off x="1619672" y="1084674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.</a:t>
              </a: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Pour enfants et ado, 7 catégories (A-G) avec des NAP spécifique (1 </a:t>
            </a:r>
            <a:r>
              <a:rPr lang="mr-IN" dirty="0"/>
              <a:t>–</a:t>
            </a:r>
            <a:r>
              <a:rPr lang="fr-FR" dirty="0"/>
              <a:t> 1,76 </a:t>
            </a:r>
            <a:r>
              <a:rPr lang="mr-IN" dirty="0"/>
              <a:t>–</a:t>
            </a:r>
            <a:r>
              <a:rPr lang="fr-FR" dirty="0"/>
              <a:t> 2,1 </a:t>
            </a:r>
            <a:r>
              <a:rPr lang="mr-IN" dirty="0"/>
              <a:t>–</a:t>
            </a:r>
            <a:r>
              <a:rPr lang="fr-FR" dirty="0"/>
              <a:t> 2,6 </a:t>
            </a:r>
            <a:r>
              <a:rPr lang="mr-IN" dirty="0"/>
              <a:t>–</a:t>
            </a:r>
            <a:r>
              <a:rPr lang="fr-FR" dirty="0"/>
              <a:t> 3,5 </a:t>
            </a:r>
            <a:r>
              <a:rPr lang="mr-IN" dirty="0"/>
              <a:t>–</a:t>
            </a:r>
            <a:r>
              <a:rPr lang="fr-FR" dirty="0"/>
              <a:t> 5,2 et 10)</a:t>
            </a:r>
          </a:p>
        </p:txBody>
      </p:sp>
      <p:pic>
        <p:nvPicPr>
          <p:cNvPr id="6" name="Image 5" descr="IMG_0590.JPG.jpe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9" t="27408" r="17778" b="9383"/>
          <a:stretch/>
        </p:blipFill>
        <p:spPr>
          <a:xfrm>
            <a:off x="1259632" y="1700808"/>
            <a:ext cx="6705600" cy="433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29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4</a:t>
            </a:fld>
            <a:endParaRPr lang="fr-BE"/>
          </a:p>
        </p:txBody>
      </p:sp>
      <p:grpSp>
        <p:nvGrpSpPr>
          <p:cNvPr id="8" name="Grouper 7"/>
          <p:cNvGrpSpPr/>
          <p:nvPr/>
        </p:nvGrpSpPr>
        <p:grpSpPr>
          <a:xfrm>
            <a:off x="-4068960" y="3501008"/>
            <a:ext cx="2016224" cy="409402"/>
            <a:chOff x="1619672" y="1084674"/>
            <a:chExt cx="2016224" cy="409402"/>
          </a:xfrm>
        </p:grpSpPr>
        <p:sp>
          <p:nvSpPr>
            <p:cNvPr id="7" name="ZoneTexte 6"/>
            <p:cNvSpPr txBox="1"/>
            <p:nvPr/>
          </p:nvSpPr>
          <p:spPr>
            <a:xfrm flipH="1">
              <a:off x="2555776" y="1093966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.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 flipH="1">
              <a:off x="1619672" y="1084674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.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0" y="6926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Dans les faits :</a:t>
            </a:r>
          </a:p>
        </p:txBody>
      </p:sp>
      <p:pic>
        <p:nvPicPr>
          <p:cNvPr id="3" name="Image 2" descr="IMG_0591.JPG.jpe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4" t="25925" r="1481" b="20248"/>
          <a:stretch/>
        </p:blipFill>
        <p:spPr>
          <a:xfrm>
            <a:off x="323528" y="1124744"/>
            <a:ext cx="8568267" cy="369146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544522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Cette méthode est utilisée pour calculer les ANC énergétiques (nb de kcal/jr grossièrement)</a:t>
            </a:r>
          </a:p>
          <a:p>
            <a:r>
              <a:rPr lang="fr-FR" dirty="0"/>
              <a:t>Donc ANC adulte = DEJ</a:t>
            </a:r>
          </a:p>
          <a:p>
            <a:r>
              <a:rPr lang="fr-FR" dirty="0"/>
              <a:t>ANC enfant = DEJ + énergie stockée pour la croissance</a:t>
            </a:r>
          </a:p>
        </p:txBody>
      </p:sp>
    </p:spTree>
    <p:extLst>
      <p:ext uri="{BB962C8B-B14F-4D97-AF65-F5344CB8AC3E}">
        <p14:creationId xmlns:p14="http://schemas.microsoft.com/office/powerpoint/2010/main" val="3205381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/>
          </a:p>
        </p:txBody>
      </p:sp>
      <p:grpSp>
        <p:nvGrpSpPr>
          <p:cNvPr id="8" name="Grouper 7"/>
          <p:cNvGrpSpPr/>
          <p:nvPr/>
        </p:nvGrpSpPr>
        <p:grpSpPr>
          <a:xfrm>
            <a:off x="-4068960" y="3501008"/>
            <a:ext cx="2016224" cy="409402"/>
            <a:chOff x="1619672" y="1084674"/>
            <a:chExt cx="2016224" cy="409402"/>
          </a:xfrm>
        </p:grpSpPr>
        <p:sp>
          <p:nvSpPr>
            <p:cNvPr id="7" name="ZoneTexte 6"/>
            <p:cNvSpPr txBox="1"/>
            <p:nvPr/>
          </p:nvSpPr>
          <p:spPr>
            <a:xfrm flipH="1">
              <a:off x="2555776" y="1093966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.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 flipH="1">
              <a:off x="1619672" y="1084674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.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0" y="40466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Dans les faits :</a:t>
            </a:r>
          </a:p>
        </p:txBody>
      </p:sp>
      <p:pic>
        <p:nvPicPr>
          <p:cNvPr id="5" name="Image 4" descr="IMG_0592.JPG.jpe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1" t="6666" r="19444" b="9629"/>
          <a:stretch/>
        </p:blipFill>
        <p:spPr>
          <a:xfrm>
            <a:off x="1331640" y="908720"/>
            <a:ext cx="6739467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80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6</a:t>
            </a:fld>
            <a:endParaRPr lang="fr-BE"/>
          </a:p>
        </p:txBody>
      </p:sp>
      <p:grpSp>
        <p:nvGrpSpPr>
          <p:cNvPr id="8" name="Grouper 7"/>
          <p:cNvGrpSpPr/>
          <p:nvPr/>
        </p:nvGrpSpPr>
        <p:grpSpPr>
          <a:xfrm>
            <a:off x="-4068960" y="3501008"/>
            <a:ext cx="2016224" cy="409402"/>
            <a:chOff x="1619672" y="1084674"/>
            <a:chExt cx="2016224" cy="409402"/>
          </a:xfrm>
        </p:grpSpPr>
        <p:sp>
          <p:nvSpPr>
            <p:cNvPr id="7" name="ZoneTexte 6"/>
            <p:cNvSpPr txBox="1"/>
            <p:nvPr/>
          </p:nvSpPr>
          <p:spPr>
            <a:xfrm flipH="1">
              <a:off x="2555776" y="1093966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.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 flipH="1">
              <a:off x="1619672" y="1084674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.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0" y="40466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Dans les faits :</a:t>
            </a:r>
          </a:p>
        </p:txBody>
      </p:sp>
      <p:pic>
        <p:nvPicPr>
          <p:cNvPr id="3" name="Image 2" descr="IMG_0593.JPG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5" t="42222" r="9629" b="18271"/>
          <a:stretch/>
        </p:blipFill>
        <p:spPr>
          <a:xfrm>
            <a:off x="827584" y="1484784"/>
            <a:ext cx="7433735" cy="27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78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39798</TotalTime>
  <Words>318</Words>
  <Application>Microsoft Macintosh PowerPoint</Application>
  <PresentationFormat>Affichage à l'écran (4:3)</PresentationFormat>
  <Paragraphs>49</Paragraphs>
  <Slides>7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M1 UE2 – E1 Physiologie du mouvement plasticité musculaire en réponse à l’activité physique</dc:title>
  <cp:lastModifiedBy>Thomas Brioche</cp:lastModifiedBy>
  <cp:revision>1090</cp:revision>
  <cp:lastPrinted>2016-11-07T16:27:32Z</cp:lastPrinted>
  <dcterms:modified xsi:type="dcterms:W3CDTF">2021-09-30T19:07:08Z</dcterms:modified>
</cp:coreProperties>
</file>