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9" r:id="rId3"/>
    <p:sldId id="291" r:id="rId4"/>
    <p:sldId id="280" r:id="rId5"/>
    <p:sldId id="277" r:id="rId6"/>
    <p:sldId id="264" r:id="rId7"/>
    <p:sldId id="266" r:id="rId8"/>
    <p:sldId id="289" r:id="rId9"/>
    <p:sldId id="269" r:id="rId10"/>
    <p:sldId id="270" r:id="rId11"/>
    <p:sldId id="274" r:id="rId12"/>
    <p:sldId id="299" r:id="rId13"/>
    <p:sldId id="290" r:id="rId14"/>
    <p:sldId id="298" r:id="rId15"/>
    <p:sldId id="295" r:id="rId16"/>
    <p:sldId id="296" r:id="rId17"/>
    <p:sldId id="297" r:id="rId18"/>
  </p:sldIdLst>
  <p:sldSz cx="9144000" cy="6858000" type="screen4x3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.a." initials="NA" lastIdx="1" clrIdx="0">
    <p:extLst>
      <p:ext uri="{19B8F6BF-5375-455C-9EA6-DF929625EA0E}">
        <p15:presenceInfo xmlns:p15="http://schemas.microsoft.com/office/powerpoint/2012/main" userId="a208c1b4bbdb81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70" d="100"/>
          <a:sy n="70" d="100"/>
        </p:scale>
        <p:origin x="12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F4104-4ECF-491F-8011-9417E4F23216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2B1D0-5509-4A05-93D4-3E6C067C3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679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82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96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6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3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5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96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6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4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9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77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71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61F4A-EEFE-4159-9B01-9C69864410B9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79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04664"/>
            <a:ext cx="7772400" cy="112474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Tableau de bord de gestion</a:t>
            </a:r>
          </a:p>
        </p:txBody>
      </p:sp>
      <p:pic>
        <p:nvPicPr>
          <p:cNvPr id="1030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582527"/>
            <a:ext cx="5248206" cy="5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0" y="5013176"/>
            <a:ext cx="4283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Guillaume Dumas</a:t>
            </a:r>
          </a:p>
          <a:p>
            <a:pPr algn="ctr"/>
            <a:r>
              <a:rPr lang="fr-FR" sz="2800" dirty="0"/>
              <a:t>Maître de conférences </a:t>
            </a:r>
          </a:p>
        </p:txBody>
      </p:sp>
    </p:spTree>
    <p:extLst>
      <p:ext uri="{BB962C8B-B14F-4D97-AF65-F5344CB8AC3E}">
        <p14:creationId xmlns:p14="http://schemas.microsoft.com/office/powerpoint/2010/main" val="2480906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Typologie de tableau de bord</a:t>
            </a:r>
          </a:p>
        </p:txBody>
      </p:sp>
      <p:pic>
        <p:nvPicPr>
          <p:cNvPr id="4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412776"/>
            <a:ext cx="5248206" cy="5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51520" y="1340768"/>
            <a:ext cx="32403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Fait maison</a:t>
            </a:r>
          </a:p>
        </p:txBody>
      </p:sp>
    </p:spTree>
    <p:extLst>
      <p:ext uri="{BB962C8B-B14F-4D97-AF65-F5344CB8AC3E}">
        <p14:creationId xmlns:p14="http://schemas.microsoft.com/office/powerpoint/2010/main" val="3049876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98894" y="54868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 Tableau de bord : conclusion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68215" y="1772816"/>
            <a:ext cx="84352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2800" dirty="0"/>
              <a:t>Informatif : </a:t>
            </a:r>
            <a:r>
              <a:rPr lang="fr-FR" sz="2000" dirty="0"/>
              <a:t>Identification d’un problème / atout</a:t>
            </a:r>
          </a:p>
          <a:p>
            <a:r>
              <a:rPr lang="fr-FR" sz="2800" dirty="0"/>
              <a:t>2. Utile : </a:t>
            </a:r>
            <a:r>
              <a:rPr lang="fr-FR" sz="2000" dirty="0"/>
              <a:t>directement ou indirectement aider à la prise de décision</a:t>
            </a:r>
          </a:p>
          <a:p>
            <a:pPr marL="800100" lvl="1" indent="-342900">
              <a:buFontTx/>
              <a:buChar char="-"/>
            </a:pPr>
            <a:endParaRPr lang="fr-FR" sz="400" dirty="0"/>
          </a:p>
          <a:p>
            <a:r>
              <a:rPr lang="fr-FR" sz="2800" dirty="0"/>
              <a:t>3. Compréhensible et lisible</a:t>
            </a:r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fr-FR" sz="2000" dirty="0"/>
              <a:t>Méthode de calcul </a:t>
            </a:r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fr-FR" sz="2000" dirty="0"/>
              <a:t>Représentation (graphique, smiley, couleur etc…)</a:t>
            </a:r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fr-FR" sz="2000" dirty="0"/>
              <a:t>Dépend souvent d’une valeur cible (objectif, comparaison dans le temps, concurrents etc…)</a:t>
            </a:r>
          </a:p>
          <a:p>
            <a:pPr marL="0" lvl="1"/>
            <a:r>
              <a:rPr lang="fr-FR" sz="2800" dirty="0"/>
              <a:t>4. Exhaustif : </a:t>
            </a:r>
            <a:r>
              <a:rPr lang="fr-FR" sz="2000" dirty="0"/>
              <a:t>aide à comprendre l’ensemble de l’organisation</a:t>
            </a:r>
          </a:p>
          <a:p>
            <a:r>
              <a:rPr lang="fr-FR" sz="2800" dirty="0"/>
              <a:t>5. Simplicité : </a:t>
            </a:r>
            <a:r>
              <a:rPr lang="fr-FR" sz="2000" dirty="0"/>
              <a:t>Eviter le superflus</a:t>
            </a:r>
          </a:p>
        </p:txBody>
      </p:sp>
    </p:spTree>
    <p:extLst>
      <p:ext uri="{BB962C8B-B14F-4D97-AF65-F5344CB8AC3E}">
        <p14:creationId xmlns:p14="http://schemas.microsoft.com/office/powerpoint/2010/main" val="946503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6224E-E1BF-9175-79FB-FAD0F11B2F0A}"/>
              </a:ext>
            </a:extLst>
          </p:cNvPr>
          <p:cNvSpPr txBox="1">
            <a:spLocks/>
          </p:cNvSpPr>
          <p:nvPr/>
        </p:nvSpPr>
        <p:spPr>
          <a:xfrm>
            <a:off x="457200" y="116632"/>
            <a:ext cx="82296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>
                <a:solidFill>
                  <a:srgbClr val="FF0000"/>
                </a:solidFill>
              </a:rPr>
              <a:t>Format attendu </a:t>
            </a:r>
            <a:endParaRPr lang="fr-FR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9F10D0-3759-BBB3-0BBF-4BECA401AF46}"/>
              </a:ext>
            </a:extLst>
          </p:cNvPr>
          <p:cNvSpPr/>
          <p:nvPr/>
        </p:nvSpPr>
        <p:spPr>
          <a:xfrm>
            <a:off x="6372200" y="2204864"/>
            <a:ext cx="1656184" cy="7200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KPI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7E526AFA-2008-3170-E5A0-526AF72670EC}"/>
              </a:ext>
            </a:extLst>
          </p:cNvPr>
          <p:cNvSpPr/>
          <p:nvPr/>
        </p:nvSpPr>
        <p:spPr>
          <a:xfrm>
            <a:off x="539552" y="2276872"/>
            <a:ext cx="5760640" cy="5760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6E80CCF5-741F-7041-01C9-FDE4D7896FF3}"/>
              </a:ext>
            </a:extLst>
          </p:cNvPr>
          <p:cNvCxnSpPr>
            <a:cxnSpLocks/>
          </p:cNvCxnSpPr>
          <p:nvPr/>
        </p:nvCxnSpPr>
        <p:spPr>
          <a:xfrm>
            <a:off x="1547664" y="1961220"/>
            <a:ext cx="362352" cy="403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17EDFF6A-FDD4-11D6-4426-D7FFC4036EB5}"/>
              </a:ext>
            </a:extLst>
          </p:cNvPr>
          <p:cNvCxnSpPr>
            <a:cxnSpLocks/>
          </p:cNvCxnSpPr>
          <p:nvPr/>
        </p:nvCxnSpPr>
        <p:spPr>
          <a:xfrm flipV="1">
            <a:off x="4427984" y="2724724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CC234601-18AC-F9A7-9798-2FB7FB993327}"/>
              </a:ext>
            </a:extLst>
          </p:cNvPr>
          <p:cNvCxnSpPr>
            <a:cxnSpLocks/>
          </p:cNvCxnSpPr>
          <p:nvPr/>
        </p:nvCxnSpPr>
        <p:spPr>
          <a:xfrm>
            <a:off x="4355976" y="2020644"/>
            <a:ext cx="406128" cy="4044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14F3166-F954-CEFD-23E1-DD50760EED2F}"/>
              </a:ext>
            </a:extLst>
          </p:cNvPr>
          <p:cNvSpPr/>
          <p:nvPr/>
        </p:nvSpPr>
        <p:spPr>
          <a:xfrm>
            <a:off x="3599892" y="3144768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B52F03-0488-F3C0-48BE-FF8833467BC4}"/>
              </a:ext>
            </a:extLst>
          </p:cNvPr>
          <p:cNvSpPr/>
          <p:nvPr/>
        </p:nvSpPr>
        <p:spPr>
          <a:xfrm>
            <a:off x="719572" y="1264960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289006-28A6-71E6-6641-B4D7B1E73E05}"/>
              </a:ext>
            </a:extLst>
          </p:cNvPr>
          <p:cNvSpPr/>
          <p:nvPr/>
        </p:nvSpPr>
        <p:spPr>
          <a:xfrm>
            <a:off x="3419872" y="1308502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 4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C3E835F0-4566-EF21-2F01-B6F906734396}"/>
              </a:ext>
            </a:extLst>
          </p:cNvPr>
          <p:cNvCxnSpPr>
            <a:cxnSpLocks/>
          </p:cNvCxnSpPr>
          <p:nvPr/>
        </p:nvCxnSpPr>
        <p:spPr>
          <a:xfrm flipV="1">
            <a:off x="4031940" y="3892272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5145B05-9030-8E98-25E8-E586DFA16181}"/>
              </a:ext>
            </a:extLst>
          </p:cNvPr>
          <p:cNvSpPr/>
          <p:nvPr/>
        </p:nvSpPr>
        <p:spPr>
          <a:xfrm>
            <a:off x="3203848" y="4312316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Sous-variable d’action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F28276-9316-40FF-EDB0-F231AFC8EB7B}"/>
              </a:ext>
            </a:extLst>
          </p:cNvPr>
          <p:cNvSpPr/>
          <p:nvPr/>
        </p:nvSpPr>
        <p:spPr>
          <a:xfrm>
            <a:off x="2375756" y="5559754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Indicateur 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B09F36-731E-2FB6-5B60-4DD559AB4F9D}"/>
              </a:ext>
            </a:extLst>
          </p:cNvPr>
          <p:cNvSpPr/>
          <p:nvPr/>
        </p:nvSpPr>
        <p:spPr>
          <a:xfrm>
            <a:off x="4385704" y="5559754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Indicateur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F4593-6247-9375-FA68-E4764378A7A2}"/>
              </a:ext>
            </a:extLst>
          </p:cNvPr>
          <p:cNvSpPr/>
          <p:nvPr/>
        </p:nvSpPr>
        <p:spPr>
          <a:xfrm>
            <a:off x="253832" y="4329428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Indicateur 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8CEE24-A124-6FF1-B9FA-6FE7E92B1687}"/>
              </a:ext>
            </a:extLst>
          </p:cNvPr>
          <p:cNvSpPr/>
          <p:nvPr/>
        </p:nvSpPr>
        <p:spPr>
          <a:xfrm>
            <a:off x="669562" y="3193104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4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09261E96-EC4F-1393-D776-D414827CBC69}"/>
              </a:ext>
            </a:extLst>
          </p:cNvPr>
          <p:cNvCxnSpPr>
            <a:cxnSpLocks/>
          </p:cNvCxnSpPr>
          <p:nvPr/>
        </p:nvCxnSpPr>
        <p:spPr>
          <a:xfrm flipV="1">
            <a:off x="1101610" y="3940608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058F78C5-6D36-6F5C-CB74-583042E5B7E8}"/>
              </a:ext>
            </a:extLst>
          </p:cNvPr>
          <p:cNvCxnSpPr>
            <a:cxnSpLocks/>
          </p:cNvCxnSpPr>
          <p:nvPr/>
        </p:nvCxnSpPr>
        <p:spPr>
          <a:xfrm flipV="1">
            <a:off x="1547664" y="2749436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BD7BDE78-CDA0-FD81-9B6C-C30AE60EB6B7}"/>
              </a:ext>
            </a:extLst>
          </p:cNvPr>
          <p:cNvCxnSpPr>
            <a:cxnSpLocks/>
          </p:cNvCxnSpPr>
          <p:nvPr/>
        </p:nvCxnSpPr>
        <p:spPr>
          <a:xfrm flipV="1">
            <a:off x="3415680" y="5063620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032C5981-1B91-1167-4D1B-82814A5F23D1}"/>
              </a:ext>
            </a:extLst>
          </p:cNvPr>
          <p:cNvCxnSpPr>
            <a:cxnSpLocks/>
          </p:cNvCxnSpPr>
          <p:nvPr/>
        </p:nvCxnSpPr>
        <p:spPr>
          <a:xfrm flipH="1" flipV="1">
            <a:off x="4304928" y="5116736"/>
            <a:ext cx="491480" cy="3334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036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Autofit/>
          </a:bodyPr>
          <a:lstStyle/>
          <a:p>
            <a:pPr algn="just"/>
            <a:r>
              <a:rPr lang="fr-FR" sz="3600" dirty="0">
                <a:solidFill>
                  <a:srgbClr val="FF0000"/>
                </a:solidFill>
              </a:rPr>
              <a:t>Consignes</a:t>
            </a:r>
            <a:br>
              <a:rPr lang="fr-FR" sz="1800" dirty="0"/>
            </a:br>
            <a:r>
              <a:rPr lang="fr-FR" sz="1800" b="1" dirty="0"/>
              <a:t>Etablir un tableau de bord mensuel avec 3 variables d’action minimum et 6 indicateurs/sous action indicateurs. Pour chacun d’eux, expliquez le nom, le mode de calcul et le format. Pour le format, il faudra surement créer des graphiques/tableaux.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0309" y="4168511"/>
            <a:ext cx="8644179" cy="2995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Critères pour faire un bon tableau de bord : </a:t>
            </a:r>
            <a:r>
              <a:rPr lang="fr-FR" sz="1800" dirty="0"/>
              <a:t>Informatif, utile, compréhensible, exhaustif et simple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Dépôt en format </a:t>
            </a:r>
            <a:r>
              <a:rPr lang="fr-FR" sz="2000" dirty="0">
                <a:solidFill>
                  <a:srgbClr val="FF0000"/>
                </a:solidFill>
              </a:rPr>
              <a:t>PDF /photo </a:t>
            </a:r>
            <a:r>
              <a:rPr lang="fr-FR" sz="2000" dirty="0"/>
              <a:t>sur Moodle – plateforme challenge me.</a:t>
            </a:r>
            <a:endParaRPr lang="fr-FR" sz="2400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9CC3808F-3E67-9918-24A4-CB36A9133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658" y="1916832"/>
            <a:ext cx="2935479" cy="190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597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1">
            <a:extLst>
              <a:ext uri="{FF2B5EF4-FFF2-40B4-BE49-F238E27FC236}">
                <a16:creationId xmlns:a16="http://schemas.microsoft.com/office/drawing/2014/main" id="{59E2CA26-2E9C-5AE2-8425-14ED1C018561}"/>
              </a:ext>
            </a:extLst>
          </p:cNvPr>
          <p:cNvSpPr txBox="1">
            <a:spLocks/>
          </p:cNvSpPr>
          <p:nvPr/>
        </p:nvSpPr>
        <p:spPr>
          <a:xfrm>
            <a:off x="457200" y="116632"/>
            <a:ext cx="8229600" cy="122413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>
                <a:solidFill>
                  <a:srgbClr val="FF0000"/>
                </a:solidFill>
              </a:rPr>
              <a:t>Format de tableau de bord : </a:t>
            </a:r>
          </a:p>
          <a:p>
            <a:r>
              <a:rPr lang="fr-FR" sz="3600" dirty="0">
                <a:solidFill>
                  <a:srgbClr val="FF0000"/>
                </a:solidFill>
              </a:rPr>
              <a:t>OVAR (objectif, variables d’actions)</a:t>
            </a:r>
            <a:br>
              <a:rPr lang="fr-FR" sz="1800" dirty="0"/>
            </a:br>
            <a:endParaRPr lang="fr-FR" sz="180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55CF7D-AD7D-D8FF-F489-236F2BADC3E7}"/>
              </a:ext>
            </a:extLst>
          </p:cNvPr>
          <p:cNvSpPr/>
          <p:nvPr/>
        </p:nvSpPr>
        <p:spPr>
          <a:xfrm>
            <a:off x="183133" y="1988840"/>
            <a:ext cx="2372643" cy="7920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Page 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DDEEFA9-AEC1-04AD-FF6F-9737D88FB8CD}"/>
              </a:ext>
            </a:extLst>
          </p:cNvPr>
          <p:cNvSpPr/>
          <p:nvPr/>
        </p:nvSpPr>
        <p:spPr>
          <a:xfrm>
            <a:off x="183133" y="4221088"/>
            <a:ext cx="2238971" cy="7920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Page suivante : détail des indicateurs</a:t>
            </a:r>
          </a:p>
        </p:txBody>
      </p:sp>
      <p:graphicFrame>
        <p:nvGraphicFramePr>
          <p:cNvPr id="34" name="Tableau 33">
            <a:extLst>
              <a:ext uri="{FF2B5EF4-FFF2-40B4-BE49-F238E27FC236}">
                <a16:creationId xmlns:a16="http://schemas.microsoft.com/office/drawing/2014/main" id="{6007ABFD-090D-F279-3CB1-B9EB44825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661101"/>
              </p:ext>
            </p:extLst>
          </p:nvPr>
        </p:nvGraphicFramePr>
        <p:xfrm>
          <a:off x="3048000" y="5805264"/>
          <a:ext cx="3048000" cy="709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6876507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4984781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88981872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482992748"/>
                    </a:ext>
                  </a:extLst>
                </a:gridCol>
              </a:tblGrid>
              <a:tr h="1841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Indicateur C : taux d’absentéisme </a:t>
                      </a:r>
                    </a:p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(nb de cours d’absence / nb total de cours à faire)</a:t>
                      </a: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1717954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N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N-1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Variation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6265242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Absentéisme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30%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20%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10% </a:t>
                      </a:r>
                      <a:r>
                        <a:rPr lang="fr-FR" sz="1100" dirty="0"/>
                        <a:t>💩😢</a:t>
                      </a:r>
                      <a:endParaRPr lang="fr-F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41172728"/>
                  </a:ext>
                </a:extLst>
              </a:tr>
            </a:tbl>
          </a:graphicData>
        </a:graphic>
      </p:graphicFrame>
      <p:graphicFrame>
        <p:nvGraphicFramePr>
          <p:cNvPr id="36" name="Tableau 35">
            <a:extLst>
              <a:ext uri="{FF2B5EF4-FFF2-40B4-BE49-F238E27FC236}">
                <a16:creationId xmlns:a16="http://schemas.microsoft.com/office/drawing/2014/main" id="{3888DE2E-81A9-32FD-89A3-FF98C6463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221480"/>
              </p:ext>
            </p:extLst>
          </p:nvPr>
        </p:nvGraphicFramePr>
        <p:xfrm>
          <a:off x="2843808" y="3306869"/>
          <a:ext cx="3048000" cy="525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086051992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Indicateur A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177258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Moyenne générale de l'année tous étudiants confondus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19132055"/>
                  </a:ext>
                </a:extLst>
              </a:tr>
            </a:tbl>
          </a:graphicData>
        </a:graphic>
      </p:graphicFrame>
      <p:pic>
        <p:nvPicPr>
          <p:cNvPr id="37" name="Image 36">
            <a:extLst>
              <a:ext uri="{FF2B5EF4-FFF2-40B4-BE49-F238E27FC236}">
                <a16:creationId xmlns:a16="http://schemas.microsoft.com/office/drawing/2014/main" id="{7DE34CA0-C0DF-52C6-6A03-ECAC01674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863505"/>
            <a:ext cx="2070099" cy="103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Phylactère : pensées 37">
            <a:extLst>
              <a:ext uri="{FF2B5EF4-FFF2-40B4-BE49-F238E27FC236}">
                <a16:creationId xmlns:a16="http://schemas.microsoft.com/office/drawing/2014/main" id="{D6D7E281-60E5-0312-36FC-41ABC5241132}"/>
              </a:ext>
            </a:extLst>
          </p:cNvPr>
          <p:cNvSpPr/>
          <p:nvPr/>
        </p:nvSpPr>
        <p:spPr>
          <a:xfrm>
            <a:off x="6012160" y="3284984"/>
            <a:ext cx="3312368" cy="2376264"/>
          </a:xfrm>
          <a:prstGeom prst="cloudCallout">
            <a:avLst>
              <a:gd name="adj1" fmla="val -49267"/>
              <a:gd name="adj2" fmla="val 659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Chaque indicateur a : 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Nom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Détail de calcul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Forme (tableau, graphique etc…)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F6EC3889-88CD-1400-ED77-0F27943DF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127" y="1501904"/>
            <a:ext cx="2619588" cy="132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643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9267" y="-143281"/>
            <a:ext cx="8229600" cy="1143000"/>
          </a:xfrm>
        </p:spPr>
        <p:txBody>
          <a:bodyPr/>
          <a:lstStyle/>
          <a:p>
            <a:r>
              <a:rPr lang="fr-FR" dirty="0"/>
              <a:t>Dépôt du document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fr-FR" dirty="0">
                <a:solidFill>
                  <a:srgbClr val="FF0000"/>
                </a:solidFill>
              </a:rPr>
              <a:t>Convertir en PDF / prendre en photo son travail </a:t>
            </a:r>
          </a:p>
          <a:p>
            <a:pPr>
              <a:buFontTx/>
              <a:buChar char="-"/>
            </a:pPr>
            <a:r>
              <a:rPr lang="fr-FR" sz="2000" dirty="0"/>
              <a:t>Enregistrer sous ; sélectionner emplacement et choisir </a:t>
            </a:r>
          </a:p>
          <a:p>
            <a:pPr marL="0" indent="0">
              <a:buNone/>
            </a:pPr>
            <a:r>
              <a:rPr lang="fr-FR" sz="2000" dirty="0"/>
              <a:t>format PDF</a:t>
            </a:r>
          </a:p>
          <a:p>
            <a:pPr>
              <a:buFontTx/>
              <a:buChar char="-"/>
            </a:pPr>
            <a:r>
              <a:rPr lang="fr-FR" sz="2000" dirty="0"/>
              <a:t>Imprimer  et choisir imprimante PDF  </a:t>
            </a:r>
          </a:p>
          <a:p>
            <a:pPr marL="0" indent="0">
              <a:buNone/>
            </a:pPr>
            <a:r>
              <a:rPr lang="fr-FR" sz="2000" dirty="0"/>
              <a:t>format PDF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dirty="0"/>
              <a:t>2) Aller sur MOODLE du TD 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« Tableau de bord » ; choisissez votre numéro de groupe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888" y="1682603"/>
            <a:ext cx="2016224" cy="150999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2437600"/>
            <a:ext cx="2387167" cy="161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2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Sur la plateforme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3) Sélectionner la partie « vert »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4) Déposer le document </a:t>
            </a:r>
          </a:p>
          <a:p>
            <a:pPr marL="0" indent="0">
              <a:buNone/>
            </a:pPr>
            <a:r>
              <a:rPr lang="fr-FR" dirty="0"/>
              <a:t>en bas :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2204864"/>
            <a:ext cx="4371975" cy="2200275"/>
          </a:xfrm>
          <a:prstGeom prst="rect">
            <a:avLst/>
          </a:prstGeom>
        </p:spPr>
      </p:pic>
      <p:sp>
        <p:nvSpPr>
          <p:cNvPr id="5" name="Flèche droite 4"/>
          <p:cNvSpPr/>
          <p:nvPr/>
        </p:nvSpPr>
        <p:spPr>
          <a:xfrm>
            <a:off x="3347864" y="2708920"/>
            <a:ext cx="3096344" cy="79208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515" y="4621448"/>
            <a:ext cx="3410148" cy="1784821"/>
          </a:xfrm>
          <a:prstGeom prst="rect">
            <a:avLst/>
          </a:prstGeom>
        </p:spPr>
      </p:pic>
      <p:sp>
        <p:nvSpPr>
          <p:cNvPr id="7" name="Flèche vers le bas 6"/>
          <p:cNvSpPr/>
          <p:nvPr/>
        </p:nvSpPr>
        <p:spPr>
          <a:xfrm rot="17475112">
            <a:off x="3934475" y="4983293"/>
            <a:ext cx="648072" cy="1393093"/>
          </a:xfrm>
          <a:prstGeom prst="downArrow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506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1700808"/>
            <a:ext cx="4371975" cy="2238375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Sur la plateforme</a:t>
            </a:r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 rot="13861650">
            <a:off x="3424766" y="2354983"/>
            <a:ext cx="648072" cy="2649534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11560" y="4653136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5) Sélectionner la phase d’auto-évaluation de la qualité du travail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85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323528" y="1318581"/>
            <a:ext cx="8229600" cy="5494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2400" b="1" dirty="0"/>
              <a:t>Définition</a:t>
            </a:r>
            <a:r>
              <a:rPr lang="fr-FR" sz="2400" dirty="0"/>
              <a:t> :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ensemble d’indicateurs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conçus pour permettre aux gestionnaires de prendre connaissance de </a:t>
            </a:r>
            <a:r>
              <a:rPr lang="fr-FR" sz="2400" b="1" dirty="0"/>
              <a:t>l’état et de l’évolution des systèmes qu’ils pilotent </a:t>
            </a:r>
            <a:r>
              <a:rPr lang="fr-FR" sz="2400" dirty="0"/>
              <a:t> »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fr-FR" sz="2400" i="1" dirty="0"/>
              <a:t>H. Bouquin, Le Contrôle de gestion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046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Processus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1628800"/>
            <a:ext cx="172819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Formulation d’un demande</a:t>
            </a:r>
          </a:p>
          <a:p>
            <a:pPr algn="ctr"/>
            <a:r>
              <a:rPr lang="fr-FR" dirty="0"/>
              <a:t>(besoin pour pilotage)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2796324"/>
            <a:ext cx="1728192" cy="5452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Manager / responsable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55776" y="1656826"/>
            <a:ext cx="1728192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Proposition d’une version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555776" y="2917239"/>
            <a:ext cx="1728192" cy="2726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Contrôleur de gestion</a:t>
            </a:r>
          </a:p>
        </p:txBody>
      </p:sp>
      <p:sp>
        <p:nvSpPr>
          <p:cNvPr id="10" name="Flèche droite 9"/>
          <p:cNvSpPr/>
          <p:nvPr/>
        </p:nvSpPr>
        <p:spPr>
          <a:xfrm>
            <a:off x="2051720" y="2149877"/>
            <a:ext cx="432048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4860032" y="1628800"/>
            <a:ext cx="172819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Demande de modification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60032" y="2796324"/>
            <a:ext cx="1728192" cy="5452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Manager / responsable 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6732240" y="2168860"/>
            <a:ext cx="432048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308304" y="1656826"/>
            <a:ext cx="1728192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Proposition d’une version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08304" y="2917239"/>
            <a:ext cx="1728192" cy="2726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Contrôleur de gestion</a:t>
            </a:r>
          </a:p>
        </p:txBody>
      </p:sp>
      <p:sp>
        <p:nvSpPr>
          <p:cNvPr id="16" name="Flèche droite 15"/>
          <p:cNvSpPr/>
          <p:nvPr/>
        </p:nvSpPr>
        <p:spPr>
          <a:xfrm>
            <a:off x="4355976" y="2135487"/>
            <a:ext cx="432048" cy="28803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courbée vers la gauche 17"/>
          <p:cNvSpPr/>
          <p:nvPr/>
        </p:nvSpPr>
        <p:spPr>
          <a:xfrm rot="5400000">
            <a:off x="4301970" y="157798"/>
            <a:ext cx="648072" cy="7308812"/>
          </a:xfrm>
          <a:prstGeom prst="curved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1560" y="4941168"/>
            <a:ext cx="7920880" cy="12961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Processus d’amélioration continue en fonction des évolutions des besoins de la personne qui pilote l’entreprise/service/projet</a:t>
            </a:r>
          </a:p>
        </p:txBody>
      </p:sp>
    </p:spTree>
    <p:extLst>
      <p:ext uri="{BB962C8B-B14F-4D97-AF65-F5344CB8AC3E}">
        <p14:creationId xmlns:p14="http://schemas.microsoft.com/office/powerpoint/2010/main" val="402503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23528" y="1318581"/>
            <a:ext cx="8229600" cy="5494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2400" b="1" dirty="0"/>
              <a:t>Analogie avec un tableau de bord / GPS</a:t>
            </a:r>
            <a:r>
              <a:rPr lang="fr-FR" sz="2400" dirty="0"/>
              <a:t> :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Aide à la </a:t>
            </a:r>
            <a:r>
              <a:rPr lang="fr-FR" sz="2400" u="sng" dirty="0"/>
              <a:t>réalisation d’un objectif </a:t>
            </a:r>
            <a:r>
              <a:rPr lang="fr-FR" sz="2400" dirty="0"/>
              <a:t>(se déplacer du point A au point B)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Représente une réalité complexe</a:t>
            </a:r>
            <a:r>
              <a:rPr lang="fr-FR" sz="2400" dirty="0"/>
              <a:t> avec quelques indicateurs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Identifier les problèmes/situations indésirables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Donne des informations pendant le trajet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AutoShape 2" descr="Résultat de recherche d'images pour &quot;tableau de bord véhicule&quot;"/>
          <p:cNvSpPr>
            <a:spLocks noChangeAspect="1" noChangeArrowheads="1"/>
          </p:cNvSpPr>
          <p:nvPr/>
        </p:nvSpPr>
        <p:spPr bwMode="auto">
          <a:xfrm>
            <a:off x="155575" y="-708025"/>
            <a:ext cx="307657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4870"/>
            <a:ext cx="5523809" cy="266666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167" y="3779897"/>
            <a:ext cx="4482016" cy="250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1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76672"/>
            <a:ext cx="5904656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226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76655" y="1043608"/>
            <a:ext cx="8229600" cy="569776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fr-FR" sz="2000" b="1" u="sng" dirty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fr-FR" sz="2000" b="1" u="sng" dirty="0"/>
              <a:t>Définition</a:t>
            </a:r>
            <a:r>
              <a:rPr lang="fr-FR" sz="2000" dirty="0"/>
              <a:t>: Information précise, utile et pertinente / informative pour le gestionnaire et contribuant à l’appréciation d’une situation et exprimée sous formes et des unités diverses. </a:t>
            </a:r>
          </a:p>
          <a:p>
            <a:pPr marL="0" indent="0" algn="just">
              <a:buNone/>
            </a:pPr>
            <a:r>
              <a:rPr lang="fr-FR" sz="1600" b="1" u="sng" dirty="0"/>
              <a:t>Rôle(s)</a:t>
            </a:r>
            <a:r>
              <a:rPr lang="fr-FR" sz="1600" dirty="0"/>
              <a:t>: </a:t>
            </a:r>
          </a:p>
          <a:p>
            <a:pPr algn="just">
              <a:buFontTx/>
              <a:buChar char="-"/>
            </a:pPr>
            <a:r>
              <a:rPr lang="fr-FR" sz="1600" dirty="0"/>
              <a:t>Diagnostique d’une situation ;</a:t>
            </a:r>
          </a:p>
          <a:p>
            <a:pPr algn="just">
              <a:buFontTx/>
              <a:buChar char="-"/>
            </a:pPr>
            <a:r>
              <a:rPr lang="fr-FR" sz="1600" dirty="0"/>
              <a:t>Suivi d’une action, activité ou processus ;</a:t>
            </a:r>
          </a:p>
          <a:p>
            <a:pPr algn="just">
              <a:buFontTx/>
              <a:buChar char="-"/>
            </a:pPr>
            <a:r>
              <a:rPr lang="fr-FR" sz="1600" dirty="0"/>
              <a:t>Aide à la prise de décision. </a:t>
            </a:r>
          </a:p>
          <a:p>
            <a:pPr marL="0" indent="0" algn="just">
              <a:buNone/>
            </a:pPr>
            <a:r>
              <a:rPr lang="fr-FR" sz="1600" b="1" u="sng" dirty="0"/>
              <a:t>Qualités de l’indicateur</a:t>
            </a:r>
            <a:r>
              <a:rPr lang="fr-FR" sz="1600" dirty="0"/>
              <a:t>:</a:t>
            </a:r>
          </a:p>
          <a:p>
            <a:pPr algn="just">
              <a:buFontTx/>
              <a:buChar char="-"/>
            </a:pPr>
            <a:r>
              <a:rPr lang="fr-FR" sz="1600" dirty="0"/>
              <a:t>Quantifiable et mesurable </a:t>
            </a:r>
          </a:p>
          <a:p>
            <a:pPr algn="just">
              <a:buFontTx/>
              <a:buChar char="-"/>
            </a:pPr>
            <a:r>
              <a:rPr lang="fr-FR" sz="1600" dirty="0"/>
              <a:t>Fiable (exempt d’erreur)</a:t>
            </a:r>
          </a:p>
          <a:p>
            <a:pPr algn="just">
              <a:buFontTx/>
              <a:buChar char="-"/>
            </a:pPr>
            <a:r>
              <a:rPr lang="fr-FR" sz="1600" dirty="0"/>
              <a:t>Clair et compréhensible</a:t>
            </a:r>
          </a:p>
          <a:p>
            <a:pPr algn="just">
              <a:buFontTx/>
              <a:buChar char="-"/>
            </a:pPr>
            <a:r>
              <a:rPr lang="fr-FR" sz="1600" dirty="0"/>
              <a:t>Nombre relativement faible (pas de superflus)</a:t>
            </a:r>
          </a:p>
          <a:p>
            <a:pPr algn="just">
              <a:buFontTx/>
              <a:buChar char="-"/>
            </a:pPr>
            <a:r>
              <a:rPr lang="fr-FR" sz="1600" dirty="0"/>
              <a:t>Comparable (</a:t>
            </a:r>
            <a:r>
              <a:rPr lang="fr-FR" sz="1600" u="sng" dirty="0"/>
              <a:t>dans le temps, par rapport à des objectifs, aux concurrents</a:t>
            </a:r>
            <a:r>
              <a:rPr lang="fr-FR" sz="1600" dirty="0"/>
              <a:t>)</a:t>
            </a:r>
          </a:p>
          <a:p>
            <a:pPr marL="0" indent="0" algn="ctr">
              <a:buNone/>
            </a:pPr>
            <a:endParaRPr lang="fr-FR" sz="1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1600" b="1" dirty="0" err="1">
                <a:solidFill>
                  <a:srgbClr val="FF0000"/>
                </a:solidFill>
              </a:rPr>
              <a:t>Rq</a:t>
            </a:r>
            <a:r>
              <a:rPr lang="fr-FR" sz="1600" b="1" dirty="0">
                <a:solidFill>
                  <a:srgbClr val="FF0000"/>
                </a:solidFill>
              </a:rPr>
              <a:t> : Il est nécessaire de faire « tester » le tableau de bord par le destinataire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 Notion d’indicateur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et caractéristiques des indicateurs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003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 u="sng" dirty="0"/>
              <a:t>KPI</a:t>
            </a:r>
            <a:r>
              <a:rPr lang="fr-FR" dirty="0"/>
              <a:t> : « indicateurs clés de performance 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800" b="1" dirty="0"/>
              <a:t>Définition</a:t>
            </a:r>
            <a:r>
              <a:rPr lang="fr-FR" sz="2800" dirty="0"/>
              <a:t> : Principal indicateur d’une organisation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Définition et caractéristique du KPI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200" y="2996952"/>
            <a:ext cx="8229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/>
              <a:t>Question : </a:t>
            </a:r>
            <a:r>
              <a:rPr lang="fr-FR" sz="2400" dirty="0"/>
              <a:t>Vous êtes responsable d’une superette dans lequel il y a des produits périssables. Vous pouvez choisir vos fournisseurs. Quel peut être le KPI ? </a:t>
            </a:r>
          </a:p>
          <a:p>
            <a:endParaRPr lang="fr-FR" sz="2400" dirty="0"/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Résultat du rayon 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La satisfaction client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Le chiffre d’affaires 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Le volume de perte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55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Définition et caractéristique du KPI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477344"/>
              </p:ext>
            </p:extLst>
          </p:nvPr>
        </p:nvGraphicFramePr>
        <p:xfrm>
          <a:off x="906760" y="1556792"/>
          <a:ext cx="7330480" cy="375215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449216">
                  <a:extLst>
                    <a:ext uri="{9D8B030D-6E8A-4147-A177-3AD203B41FA5}">
                      <a16:colId xmlns:a16="http://schemas.microsoft.com/office/drawing/2014/main" val="3632915686"/>
                    </a:ext>
                  </a:extLst>
                </a:gridCol>
                <a:gridCol w="3881264">
                  <a:extLst>
                    <a:ext uri="{9D8B030D-6E8A-4147-A177-3AD203B41FA5}">
                      <a16:colId xmlns:a16="http://schemas.microsoft.com/office/drawing/2014/main" val="2638164913"/>
                    </a:ext>
                  </a:extLst>
                </a:gridCol>
              </a:tblGrid>
              <a:tr h="297160">
                <a:tc gridSpan="2">
                  <a:txBody>
                    <a:bodyPr/>
                    <a:lstStyle/>
                    <a:p>
                      <a:r>
                        <a:rPr lang="fr-FR" dirty="0"/>
                        <a:t>Pour les activités suivantes, quels sont les KPI</a:t>
                      </a:r>
                      <a:r>
                        <a:rPr lang="fr-FR" baseline="0" dirty="0"/>
                        <a:t> : 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537730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Activité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KPI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5447964"/>
                  </a:ext>
                </a:extLst>
              </a:tr>
              <a:tr h="489462">
                <a:tc>
                  <a:txBody>
                    <a:bodyPr/>
                    <a:lstStyle/>
                    <a:p>
                      <a:r>
                        <a:rPr lang="fr-FR" dirty="0"/>
                        <a:t>Développeur de jeu</a:t>
                      </a:r>
                      <a:r>
                        <a:rPr lang="fr-FR" baseline="0" dirty="0"/>
                        <a:t> mobile gratuit (rémunéré à la pub vue)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523835"/>
                  </a:ext>
                </a:extLst>
              </a:tr>
              <a:tr h="489462">
                <a:tc>
                  <a:txBody>
                    <a:bodyPr/>
                    <a:lstStyle/>
                    <a:p>
                      <a:r>
                        <a:rPr lang="fr-FR" dirty="0"/>
                        <a:t>Développer application payante</a:t>
                      </a:r>
                    </a:p>
                    <a:p>
                      <a:r>
                        <a:rPr lang="fr-FR" dirty="0"/>
                        <a:t>(paiement à l’achat : 1,99 €)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035561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DSCG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948816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Restaurant universitaire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618194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Tesla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1870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895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c. Forme des indicateurs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20273" y="131573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Ecarts</a:t>
            </a:r>
            <a:r>
              <a:rPr lang="fr-FR" sz="2000" dirty="0"/>
              <a:t> : Différence entre l’objectif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et le réalisé.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D’où proviennent les objectif : ……………………………………………………….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Ratios : </a:t>
            </a:r>
            <a:r>
              <a:rPr lang="fr-FR" sz="2000" dirty="0"/>
              <a:t>Attention aux méthodes de calcul (taux de …)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Graphiques</a:t>
            </a:r>
            <a:r>
              <a:rPr lang="fr-FR" sz="2000" dirty="0"/>
              <a:t> 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Permet de visualiser des évolutions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ou des proportions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Clignotants</a:t>
            </a:r>
            <a:r>
              <a:rPr lang="fr-FR" sz="2000" dirty="0"/>
              <a:t> : Rouge si inférieur à un seuil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		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29100"/>
            <a:ext cx="2584608" cy="1686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5" descr="Résultat de recherche d'images pour &quot;graphique camember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073" y="4149080"/>
            <a:ext cx="1468096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88686"/>
              </p:ext>
            </p:extLst>
          </p:nvPr>
        </p:nvGraphicFramePr>
        <p:xfrm>
          <a:off x="4716016" y="1276876"/>
          <a:ext cx="42957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Ecart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-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50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3"/>
                          </a:solidFill>
                        </a:rPr>
                        <a:t>200 </a:t>
                      </a:r>
                      <a:r>
                        <a:rPr lang="fr-FR" dirty="0">
                          <a:solidFill>
                            <a:schemeClr val="accent3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fr-FR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030547"/>
                  </a:ext>
                </a:extLst>
              </a:tr>
            </a:tbl>
          </a:graphicData>
        </a:graphic>
      </p:graphicFrame>
      <p:sp>
        <p:nvSpPr>
          <p:cNvPr id="6" name="AutoShape 8" descr="Résultat de recherche d'images pour &quot;graphique jauge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83" y="6021288"/>
            <a:ext cx="1233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59832" y="6021288"/>
            <a:ext cx="5752960" cy="836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Objectif</a:t>
            </a:r>
            <a:r>
              <a:rPr lang="fr-FR" sz="2400" dirty="0"/>
              <a:t> : faciliter la lecture </a:t>
            </a:r>
          </a:p>
          <a:p>
            <a:pPr algn="ctr"/>
            <a:r>
              <a:rPr lang="fr-FR" sz="2400" dirty="0"/>
              <a:t>(1 feuille 5-10 indicateurs) </a:t>
            </a:r>
          </a:p>
        </p:txBody>
      </p:sp>
    </p:spTree>
    <p:extLst>
      <p:ext uri="{BB962C8B-B14F-4D97-AF65-F5344CB8AC3E}">
        <p14:creationId xmlns:p14="http://schemas.microsoft.com/office/powerpoint/2010/main" val="27611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8834</TotalTime>
  <Words>830</Words>
  <Application>Microsoft Office PowerPoint</Application>
  <PresentationFormat>Affichage à l'écran (4:3)</PresentationFormat>
  <Paragraphs>167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Thème Office</vt:lpstr>
      <vt:lpstr>Tableau de bord de gestion</vt:lpstr>
      <vt:lpstr>Présentation PowerPoint</vt:lpstr>
      <vt:lpstr>Le tableau de bord b. Processus  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3. Typologie de tableau de bord</vt:lpstr>
      <vt:lpstr>Présentation PowerPoint</vt:lpstr>
      <vt:lpstr>Présentation PowerPoint</vt:lpstr>
      <vt:lpstr>Consignes Etablir un tableau de bord mensuel avec 3 variables d’action minimum et 6 indicateurs/sous action indicateurs. Pour chacun d’eux, expliquez le nom, le mode de calcul et le format. Pour le format, il faudra surement créer des graphiques/tableaux.</vt:lpstr>
      <vt:lpstr>Présentation PowerPoint</vt:lpstr>
      <vt:lpstr>Dépôt du document</vt:lpstr>
      <vt:lpstr>Sur la plateforme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Tableau de bord de gestion</dc:title>
  <dc:creator>Guillaume</dc:creator>
  <cp:lastModifiedBy>Guillaume DUMAS</cp:lastModifiedBy>
  <cp:revision>90</cp:revision>
  <cp:lastPrinted>2017-01-09T13:12:13Z</cp:lastPrinted>
  <dcterms:created xsi:type="dcterms:W3CDTF">2016-11-24T09:11:22Z</dcterms:created>
  <dcterms:modified xsi:type="dcterms:W3CDTF">2025-10-02T12:03:50Z</dcterms:modified>
</cp:coreProperties>
</file>