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A4361-8926-4806-BE8B-CE1F35D7F0C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E5BF7-A1E0-47B3-BDEF-EB2BC602F4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822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:notes"/>
          <p:cNvSpPr txBox="1">
            <a:spLocks noGrp="1"/>
          </p:cNvSpPr>
          <p:nvPr>
            <p:ph type="body" idx="1"/>
          </p:nvPr>
        </p:nvSpPr>
        <p:spPr>
          <a:xfrm>
            <a:off x="679927" y="4778723"/>
            <a:ext cx="5439410" cy="390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83" tIns="45979" rIns="91983" bIns="45979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55" name="Google Shape;15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7887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8082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BBEF14-F6C2-25CC-F792-179FD6B04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88FE36-B6FA-53E0-67F5-C8119F8DC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588341-85BA-3453-6C30-BA1ED95A5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D74492-B342-D906-8631-09CFFB12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B0F010-F31A-0DBB-76FF-9A7EFE2C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72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168CC-B349-7D78-8556-D1758D80A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45A17B-26E2-4741-128D-04FA8EA80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EBD4F9-50C1-9ECA-F3A9-5750F7093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A8A0DA-38EA-5213-C2EC-D1799E66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B66B30-54DE-EC05-F443-A6BF8725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9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63D51FA-2DEF-C40C-F879-5260BBC61E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742218C-A002-CC33-A61A-3336DA2C2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D2216D-61C5-00BD-8C44-1C02DC6E1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5038F4-8A74-229D-6603-B48B2017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1299B4-2603-1D12-5606-7A269DCD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5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4079EB-624A-D7C4-C8F3-171FC356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CA80F1-2224-1094-0B15-803405E13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13D133-616B-C075-AFD1-5E3B4AFA1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0D9ECC-B21C-623C-19B0-8F801534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C65C65-DD2F-97D0-9F56-23ACA030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37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3A526C-D968-85D7-31B3-5374429C2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8F75F2-21B8-30DE-CC2A-3E71D8B45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49EEBD-B066-FC60-BE95-5115D6136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B25A54-8391-C000-3E40-553502DE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93FEE1-1814-1998-F323-CC270457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88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73EED4-BAFA-AD82-8C2A-FDA225557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4F2741-858C-DBA6-6EDC-B338F9282E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39D261-04DD-F81C-8644-5A74648AA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D632D6-3386-8E9B-2E1E-D72158773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6A9EF3-A677-5117-1AE9-B4D6CFD3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150666-E236-429F-B4C4-8279D9666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325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D940D-5AD4-DD7D-E9D3-7C3074856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FE0FBC-C567-0AB9-0C55-F05F38AD2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C1F11F-16A4-00DB-193A-F083FBB79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6DAA34-2702-A756-8D9E-3575A40AD1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1C4BC59-4A2C-9A12-29D1-3BCEF92965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BD8DD62-9759-EA9C-283C-5E720CD9B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2D78BED-D637-668D-4AE1-F6E5659D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E256760-CEBF-C274-C7EC-F78AD30F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20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84B3EE-4218-F1BA-EC6F-D5E793A40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CD6E58-A8E4-E5F3-2C88-E0CE7BB49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BAB77D-D729-007D-56BE-282EC21CE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66234A-A65E-243C-FB17-F5129DF10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90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70449DD-FCFB-841B-6A4B-F340F25E2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D381677-4A80-6CD5-9A13-0A9549826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258539-01D6-D987-29EB-9FA4C436E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445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7452A0-DC92-BF95-7D38-9FDCE954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922495-DF69-6D52-C61F-4D29865F8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574034-681E-820C-E615-01F7F688E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88CEC6-F822-87F7-9320-B4A37506B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FA9D84-3A58-14D9-480D-3F47244EF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B1F33B-E329-E0FA-7115-8385B9D24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30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C5FC82-BEF2-8CC5-F40B-E01CC1BDB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77CCCA0-82CA-3722-F7CE-343F98AAC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8D9D5B-8BB7-31EF-B55F-16C9B0C86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3F6841-7760-B830-4C0A-1ADD83F73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37AED6-ACE1-640F-B4DA-DCEE40115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5F687A-B43A-0C9A-E36E-6D75E68FD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3037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9DBD48F-A22F-A743-8B33-DAA934CE5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C5FEE9-5336-8F9A-4664-B8AD780EC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1AD281-581D-F2ED-BA28-1FDAA04D4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C7EF6F-EAC3-4A3D-A8C6-36A7507DF2DA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68CA7B-D62B-F04A-D8CB-0B64A302B0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BF696B-A0CF-EE9C-2A67-3B8B37474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EE30C6-1BD5-48CE-86CC-C11FDBF98B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362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"/>
          <p:cNvSpPr txBox="1">
            <a:spLocks noGrp="1"/>
          </p:cNvSpPr>
          <p:nvPr>
            <p:ph type="title"/>
          </p:nvPr>
        </p:nvSpPr>
        <p:spPr>
          <a:xfrm>
            <a:off x="1104147" y="788159"/>
            <a:ext cx="8170482" cy="803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fr-FR" dirty="0"/>
              <a:t>Calendrier du PI</a:t>
            </a:r>
            <a:endParaRPr dirty="0"/>
          </a:p>
        </p:txBody>
      </p:sp>
      <p:sp>
        <p:nvSpPr>
          <p:cNvPr id="158" name="Google Shape;158;p6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41DAA38-28A1-2EBD-7C19-2669398D9C18}"/>
              </a:ext>
            </a:extLst>
          </p:cNvPr>
          <p:cNvGraphicFramePr>
            <a:graphicFrameLocks noGrp="1"/>
          </p:cNvGraphicFramePr>
          <p:nvPr/>
        </p:nvGraphicFramePr>
        <p:xfrm>
          <a:off x="552826" y="1864406"/>
          <a:ext cx="11086347" cy="42054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08500">
                  <a:extLst>
                    <a:ext uri="{9D8B030D-6E8A-4147-A177-3AD203B41FA5}">
                      <a16:colId xmlns:a16="http://schemas.microsoft.com/office/drawing/2014/main" val="861602301"/>
                    </a:ext>
                  </a:extLst>
                </a:gridCol>
                <a:gridCol w="6577847">
                  <a:extLst>
                    <a:ext uri="{9D8B030D-6E8A-4147-A177-3AD203B41FA5}">
                      <a16:colId xmlns:a16="http://schemas.microsoft.com/office/drawing/2014/main" val="3870578929"/>
                    </a:ext>
                  </a:extLst>
                </a:gridCol>
              </a:tblGrid>
              <a:tr h="301451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effectLst/>
                        </a:rPr>
                        <a:t>Calendrier</a:t>
                      </a:r>
                      <a:endParaRPr lang="fr-FR" sz="16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effectLst/>
                        </a:rPr>
                        <a:t>Objectifs, attendus et échéances fixées par le commanditaire</a:t>
                      </a:r>
                      <a:endParaRPr lang="fr-FR" sz="16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556078"/>
                  </a:ext>
                </a:extLst>
              </a:tr>
              <a:tr h="279607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Verdana" panose="020B0604030504040204" pitchFamily="34" charset="0"/>
                        </a:rPr>
                        <a:t>Semaine du 15 septembre 2025 (tous)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</a:rPr>
                        <a:t> Lancement du PI, réunion à caler avec le commanditaire, débroussaillage du sujet, biblio…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749922"/>
                  </a:ext>
                </a:extLst>
              </a:tr>
              <a:tr h="327664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  <a:highlight>
                            <a:srgbClr val="D0E0E3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Verdana" panose="020B0604030504040204" pitchFamily="34" charset="0"/>
                        </a:rPr>
                        <a:t>Semaine du 20 octobre 2025 (non-alternants)</a:t>
                      </a:r>
                      <a:endParaRPr lang="fr-FR" sz="1800" dirty="0">
                        <a:effectLst/>
                        <a:highlight>
                          <a:srgbClr val="D0E0E3"/>
                        </a:highlight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03119"/>
                  </a:ext>
                </a:extLst>
              </a:tr>
              <a:tr h="279607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  <a:highlight>
                            <a:srgbClr val="D0E0E3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Verdana" panose="020B0604030504040204" pitchFamily="34" charset="0"/>
                        </a:rPr>
                        <a:t>Semaine du 3 novembre 2025 (non-alternants)</a:t>
                      </a:r>
                      <a:endParaRPr lang="fr-FR" sz="1800" dirty="0">
                        <a:effectLst/>
                        <a:highlight>
                          <a:srgbClr val="D0E0E3"/>
                        </a:highlight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264882"/>
                  </a:ext>
                </a:extLst>
              </a:tr>
              <a:tr h="300577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Verdana" panose="020B0604030504040204" pitchFamily="34" charset="0"/>
                        </a:rPr>
                        <a:t>Semaine du 24 novembre 2025 (tous)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</a:rPr>
                        <a:t>Échéance intermédiaire de rendu évaluée: présentation des avancées et premiers résultats du travail réalisé, des perspectives et prochaines étapes jusqu'à la fin du projet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1189939"/>
                  </a:ext>
                </a:extLst>
              </a:tr>
              <a:tr h="290092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  <a:highlight>
                            <a:srgbClr val="D0E0E3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Verdana" panose="020B0604030504040204" pitchFamily="34" charset="0"/>
                        </a:rPr>
                        <a:t>Semaine du 15 décembre 2025 (non-alternants)</a:t>
                      </a:r>
                      <a:endParaRPr lang="fr-FR" sz="1800" dirty="0">
                        <a:effectLst/>
                        <a:highlight>
                          <a:srgbClr val="D0E0E3"/>
                        </a:highlight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3708455"/>
                  </a:ext>
                </a:extLst>
              </a:tr>
              <a:tr h="288345">
                <a:tc>
                  <a:txBody>
                    <a:bodyPr/>
                    <a:lstStyle/>
                    <a:p>
                      <a:pPr algn="l"/>
                      <a:r>
                        <a:rPr lang="fr-FR" sz="16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Verdana" panose="020B0604030504040204" pitchFamily="34" charset="0"/>
                        </a:rPr>
                        <a:t>Semaine du 5 janvier 2026 (tous)</a:t>
                      </a:r>
                      <a:endParaRPr lang="fr-FR" sz="1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3552016"/>
                  </a:ext>
                </a:extLst>
              </a:tr>
              <a:tr h="279607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Verdana" panose="020B0604030504040204" pitchFamily="34" charset="0"/>
                        </a:rPr>
                        <a:t>Semaine du 12 janvier 2026 (tous)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781514"/>
                  </a:ext>
                </a:extLst>
              </a:tr>
              <a:tr h="279607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Verdana" panose="020B0604030504040204" pitchFamily="34" charset="0"/>
                        </a:rPr>
                        <a:t>Semaine du 26 janvier 2026 (tous: 2 à 3 jours selon les options choisies)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961357"/>
                  </a:ext>
                </a:extLst>
              </a:tr>
              <a:tr h="279607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Verdana" panose="020B0604030504040204" pitchFamily="34" charset="0"/>
                        </a:rPr>
                        <a:t>Semaines des 9 et 16 février 2026 (tous)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effectLst/>
                        </a:rPr>
                        <a:t>Finalisation des travaux et remise des livrables attendus, évaluation finale du projet</a:t>
                      </a:r>
                      <a:endParaRPr lang="fr-FR" sz="1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25400" marR="25400" marT="25400" marB="25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6060338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745A67F8-9743-EBDB-D29B-FF2B69505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28019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70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160</Words>
  <Application>Microsoft Office PowerPoint</Application>
  <PresentationFormat>Grand écran</PresentationFormat>
  <Paragraphs>22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Verdana</vt:lpstr>
      <vt:lpstr>Thème Office</vt:lpstr>
      <vt:lpstr>Calendrier du PI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marianela pataccini</dc:creator>
  <cp:lastModifiedBy>marianela pataccini</cp:lastModifiedBy>
  <cp:revision>1</cp:revision>
  <dcterms:created xsi:type="dcterms:W3CDTF">2025-09-12T14:36:20Z</dcterms:created>
  <dcterms:modified xsi:type="dcterms:W3CDTF">2025-09-12T14:43:15Z</dcterms:modified>
</cp:coreProperties>
</file>