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1pPr>
    <a:lvl2pPr marL="57799" marR="57799" indent="3429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2pPr>
    <a:lvl3pPr marL="57799" marR="57799" indent="685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3pPr>
    <a:lvl4pPr marL="57799" marR="57799" indent="10287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4pPr>
    <a:lvl5pPr marL="57799" marR="57799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5pPr>
    <a:lvl6pPr marL="57799" marR="57799" indent="17145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6pPr>
    <a:lvl7pPr marL="57799" marR="57799" indent="2057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7pPr>
    <a:lvl8pPr marL="57799" marR="57799" indent="24003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8pPr>
    <a:lvl9pPr marL="57799" marR="57799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FF3923"/>
        </a:solidFill>
        <a:effectLst/>
        <a:uFill>
          <a:solidFill>
            <a:srgbClr val="FF3923"/>
          </a:solidFill>
        </a:uFill>
        <a:latin typeface="Times"/>
        <a:ea typeface="Times"/>
        <a:cs typeface="Times"/>
        <a:sym typeface="Time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oir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207901" y="9085298"/>
            <a:ext cx="588998" cy="677898"/>
          </a:xfrm>
          <a:prstGeom prst="rect">
            <a:avLst/>
          </a:prstGeom>
        </p:spPr>
        <p:txBody>
          <a:bodyPr anchor="t"/>
          <a:lstStyle>
            <a:lvl1pPr>
              <a:defRPr sz="3400">
                <a:solidFill>
                  <a:srgbClr val="FF3923"/>
                </a:solidFill>
                <a:uFill>
                  <a:solidFill>
                    <a:srgbClr val="FF3923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269999" y="253999"/>
            <a:ext cx="10464801" cy="2438401"/>
          </a:xfrm>
          <a:prstGeom prst="rect">
            <a:avLst/>
          </a:prstGeom>
        </p:spPr>
        <p:txBody>
          <a:bodyPr lIns="50800" tIns="50800" rIns="50800" bIns="50800"/>
          <a:lstStyle>
            <a:lvl1pPr marL="0" marR="0" defTabSz="584200">
              <a:defRPr sz="8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34571" marR="0" indent="-517071" defTabSz="584200">
              <a:spcBef>
                <a:spcPts val="2400"/>
              </a:spcBef>
              <a:buClrTx/>
              <a:buSzPct val="171000"/>
              <a:buFontTx/>
              <a:defRPr sz="3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279071" marR="0" indent="-517071" defTabSz="584200">
              <a:spcBef>
                <a:spcPts val="2400"/>
              </a:spcBef>
              <a:buClrTx/>
              <a:buSzPct val="171000"/>
              <a:buFontTx/>
              <a:buChar char="•"/>
              <a:defRPr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723571" marR="0" indent="-517071" defTabSz="584200">
              <a:spcBef>
                <a:spcPts val="2400"/>
              </a:spcBef>
              <a:buClrTx/>
              <a:buSzPct val="171000"/>
              <a:buFontTx/>
              <a:defRPr sz="3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168071" marR="0" indent="-517071" defTabSz="584200">
              <a:spcBef>
                <a:spcPts val="2400"/>
              </a:spcBef>
              <a:buClrTx/>
              <a:buSzPct val="171000"/>
              <a:buFontTx/>
              <a:buChar char="•"/>
              <a:defRPr sz="3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612571" marR="0" indent="-517071" defTabSz="584200">
              <a:spcBef>
                <a:spcPts val="2400"/>
              </a:spcBef>
              <a:buClrTx/>
              <a:buSzPct val="171000"/>
              <a:buFontTx/>
              <a:buChar char="•"/>
              <a:defRPr sz="38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37300" y="9258300"/>
            <a:ext cx="317501" cy="342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84200">
              <a:defRPr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0"/>
            <a:ext cx="11704322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/>
          <a:lstStyle/>
          <a:p>
            <a:pPr/>
            <a: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/>
          <a:lstStyle>
            <a:lvl2pPr marL="885643" indent="-387803">
              <a:spcBef>
                <a:spcPts val="900"/>
              </a:spcBef>
              <a:buChar char="–"/>
              <a:defRPr sz="3800"/>
            </a:lvl2pPr>
            <a:lvl3pPr marL="1278889" indent="-323850">
              <a:spcBef>
                <a:spcPts val="800"/>
              </a:spcBef>
              <a:defRPr sz="3400"/>
            </a:lvl3pPr>
            <a:lvl4pPr marL="1732279" indent="-320039">
              <a:spcBef>
                <a:spcPts val="600"/>
              </a:spcBef>
              <a:buChar char="–"/>
              <a:defRPr sz="2800"/>
            </a:lvl4pPr>
            <a:lvl5pPr marL="2189479" indent="-320039">
              <a:spcBef>
                <a:spcPts val="600"/>
              </a:spcBef>
              <a:buChar char="»"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657134" y="9106887"/>
            <a:ext cx="360398" cy="385799"/>
          </a:xfrm>
          <a:prstGeom prst="rect">
            <a:avLst/>
          </a:prstGeom>
          <a:ln w="12700">
            <a:miter lim="400000"/>
          </a:ln>
        </p:spPr>
        <p:txBody>
          <a:bodyPr wrap="none" lIns="72248" tIns="72248" rIns="72248" bIns="72248" anchor="ctr">
            <a:spAutoFit/>
          </a:bodyPr>
          <a:lstStyle>
            <a:lvl1pPr marL="0" marR="0" algn="ctr" defTabSz="830862">
              <a:def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57799" marR="57799" indent="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1pPr>
      <a:lvl2pPr marL="57799" marR="57799" indent="2286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2pPr>
      <a:lvl3pPr marL="57799" marR="57799" indent="4572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3pPr>
      <a:lvl4pPr marL="57799" marR="57799" indent="6858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4pPr>
      <a:lvl5pPr marL="57799" marR="57799" indent="9144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5pPr>
      <a:lvl6pPr marL="57799" marR="57799" indent="11430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6pPr>
      <a:lvl7pPr marL="57799" marR="57799" indent="13716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7pPr>
      <a:lvl8pPr marL="57799" marR="57799" indent="16002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8pPr>
      <a:lvl9pPr marL="57799" marR="57799" indent="1828800" algn="ct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512127" marR="57799" indent="-471487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1pPr>
      <a:lvl2pPr marL="946875" marR="57799" indent="-449035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2pPr>
      <a:lvl3pPr marL="1374139" marR="57799" indent="-419100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3pPr>
      <a:lvl4pPr marL="19151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4pPr>
      <a:lvl5pPr marL="23723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5pPr>
      <a:lvl6pPr marL="23723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6pPr>
      <a:lvl7pPr marL="23723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7pPr>
      <a:lvl8pPr marL="23723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8pPr>
      <a:lvl9pPr marL="2372359" marR="57799" indent="-502919" algn="l" defTabSz="130048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1pPr>
      <a:lvl2pPr marL="0" marR="0" indent="2286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2pPr>
      <a:lvl3pPr marL="0" marR="0" indent="4572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3pPr>
      <a:lvl4pPr marL="0" marR="0" indent="6858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4pPr>
      <a:lvl5pPr marL="0" marR="0" indent="9144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5pPr>
      <a:lvl6pPr marL="0" marR="0" indent="11430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6pPr>
      <a:lvl7pPr marL="0" marR="0" indent="13716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7pPr>
      <a:lvl8pPr marL="0" marR="0" indent="16002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8pPr>
      <a:lvl9pPr marL="0" marR="0" indent="1828800" algn="ctr" defTabSz="8308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203677" y="2598702"/>
            <a:ext cx="10739968" cy="1604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alibri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La Greffe Epithelio-Conjonctive de Surface</a:t>
            </a:r>
          </a:p>
          <a:p>
            <a:pPr>
              <a:buClr>
                <a:srgbClr val="021CA1"/>
              </a:buClr>
              <a:buFont typeface="Times"/>
            </a:pPr>
            <a:r>
              <a:rPr b="1" sz="44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rPr>
              <a:t>            </a:t>
            </a:r>
            <a:r>
              <a:rPr b="1" sz="44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sz="4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G.E.C.S.</a:t>
            </a:r>
          </a:p>
        </p:txBody>
      </p:sp>
      <p:sp>
        <p:nvSpPr>
          <p:cNvPr id="41" name="Shape 41"/>
          <p:cNvSpPr/>
          <p:nvPr/>
        </p:nvSpPr>
        <p:spPr>
          <a:xfrm>
            <a:off x="3635021" y="5389315"/>
            <a:ext cx="9049175" cy="174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008F00"/>
              </a:buClr>
              <a:buFont typeface="Times"/>
              <a:defRPr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pPr>
            <a:r>
              <a:t>Philippe GIBERT, PU-PH,                       Département de Parodontologie</a:t>
            </a:r>
          </a:p>
          <a:p>
            <a:pPr>
              <a:buClr>
                <a:srgbClr val="008F00"/>
              </a:buClr>
              <a:buFont typeface="Times"/>
              <a:defRPr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pPr>
            <a:r>
              <a:t>U.F.R. d’Odontologie de Montpellier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xfrm>
            <a:off x="1101795" y="3178951"/>
            <a:ext cx="11704321" cy="7477760"/>
          </a:xfrm>
          <a:prstGeom prst="rect">
            <a:avLst/>
          </a:prstGeom>
        </p:spPr>
        <p:txBody>
          <a:bodyPr/>
          <a:lstStyle/>
          <a:p>
            <a:pPr marL="404971" indent="-364331"/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La première greffe gingivale décrite dans la littérature est la greffe gingivale libre</a:t>
            </a:r>
            <a:r>
              <a:rPr b="1" sz="3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t>                          </a:t>
            </a:r>
            <a:r>
              <a:rPr b="1" sz="32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Bjorn 1963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04426" y="2637084"/>
            <a:ext cx="13098499" cy="347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</a:pPr>
            <a:r>
              <a:t>                                                                                                                   </a:t>
            </a: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 greffe épithélio-conjonctive de surface est          née de la notion de quantité minimale nécessaire      </a:t>
            </a:r>
            <a:r>
              <a:t>  </a:t>
            </a:r>
          </a:p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 gencive attachée pour avoir un état de santé parodontale.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176302" y="3099928"/>
            <a:ext cx="13799538" cy="3243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L’indication d’apport de gencive attachée</a:t>
            </a:r>
          </a:p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est au départ surtout fonctionnelle.</a:t>
            </a:r>
          </a:p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Dans cette technique l’objectif de    recouvrement est secondaire.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959555" y="2420337"/>
            <a:ext cx="11487574" cy="479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Un contrôle rigoureux de plaque peut maintenir la santé gingivale,</a:t>
            </a:r>
          </a:p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même s’il y a insuffisance (&lt;2mm) ou  absence de gencive adhérente</a:t>
            </a:r>
          </a:p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et ce sans aucun signe de récession,</a:t>
            </a:r>
          </a:p>
          <a:p>
            <a:pPr>
              <a:buClr>
                <a:srgbClr val="FFFFFF"/>
              </a:buClr>
              <a:buFont typeface="Comic Sans MS"/>
              <a:def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sauf…..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803768" y="-876018"/>
            <a:ext cx="11794632" cy="1024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45479" indent="-487680">
              <a:lnSpc>
                <a:spcPct val="90000"/>
              </a:lnSpc>
              <a:spcBef>
                <a:spcPts val="600"/>
              </a:spcBef>
              <a:buClr>
                <a:srgbClr val="CD665F"/>
              </a:buClr>
              <a:buFont typeface="Wingdings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>
              <a:lnSpc>
                <a:spcPct val="90000"/>
              </a:lnSpc>
              <a:spcBef>
                <a:spcPts val="600"/>
              </a:spcBef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83565" indent="-542925">
              <a:lnSpc>
                <a:spcPct val="90000"/>
              </a:lnSpc>
              <a:spcBef>
                <a:spcPts val="900"/>
              </a:spcBef>
              <a:buClr>
                <a:srgbClr val="CD665F"/>
              </a:buClr>
              <a:buSzPct val="75000"/>
              <a:buFont typeface="Wingdings"/>
              <a:buChar char=""/>
            </a:pP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Facteurs déclenchants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Brossage traumatique</a:t>
            </a: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Présence de biofilm</a:t>
            </a: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Facteur iatrogène (orthodontie,prothèse)</a:t>
            </a: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Habitudes nocives (tabac)</a:t>
            </a: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Occlusion?</a:t>
            </a: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83565" indent="-542925">
              <a:lnSpc>
                <a:spcPct val="90000"/>
              </a:lnSpc>
              <a:spcBef>
                <a:spcPts val="1100"/>
              </a:spcBef>
              <a:buClr>
                <a:srgbClr val="CD665F"/>
              </a:buClr>
              <a:buSzPct val="75000"/>
              <a:buFont typeface="Wingdings"/>
              <a:buChar char="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Facteurs prédisposants</a:t>
            </a:r>
            <a:endParaRPr b="1" sz="3800">
              <a:solidFill>
                <a:srgbClr val="FFFB00"/>
              </a:solidFill>
              <a:uFill>
                <a:solidFill>
                  <a:srgbClr val="FFFB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  <a:p>
            <a:pPr marL="950277" indent="-452437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Parodonte fin et festonné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50277" indent="-452437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Position sur l’arcade, avec corticale vestibulaire fine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85643" indent="-387803">
              <a:lnSpc>
                <a:spcPct val="90000"/>
              </a:lnSpc>
              <a:spcBef>
                <a:spcPts val="1100"/>
              </a:spcBef>
              <a:buClr>
                <a:srgbClr val="6095C9"/>
              </a:buClr>
              <a:buSzPct val="65000"/>
              <a:buFont typeface="Wingdings"/>
              <a:buChar char="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Peu de gencive attachée, freins et brides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660053" y="3544711"/>
            <a:ext cx="565347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>
              <a:buClr>
                <a:srgbClr val="FFFB00"/>
              </a:buClr>
              <a:buFont typeface="Comic Sans MS"/>
              <a:def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INDICATIONS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984390" y="3280550"/>
            <a:ext cx="11495692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Récession évolutive,sans priorité de recouvrement.</a:t>
            </a:r>
          </a:p>
          <a:p>
            <a:pPr marL="545479" indent="-487680"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Avant traitement prothétique, orthodontique </a:t>
            </a:r>
          </a:p>
          <a:p>
            <a:pPr marL="545479" indent="-487680"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ou implantaire.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226364" y="3341511"/>
            <a:ext cx="780288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B00"/>
              </a:buClr>
              <a:buFont typeface="Comic Sans MS"/>
            </a:pP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CONTRE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-INDICATIONS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917049" y="2725137"/>
            <a:ext cx="9129622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Celles de la chirurgie orale.</a:t>
            </a:r>
          </a:p>
          <a:p>
            <a:pPr marL="545479" indent="-487680">
              <a:buClr>
                <a:srgbClr val="FFFB00"/>
              </a:buClr>
              <a:buFont typeface="Times"/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pPr>
          </a:p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Stabilité de la récession.</a:t>
            </a:r>
          </a:p>
          <a:p>
            <a:pPr marL="545479" indent="-487680">
              <a:buClr>
                <a:srgbClr val="FFFB00"/>
              </a:buClr>
              <a:buFont typeface="Times"/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pPr>
          </a:p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Indications d’autres techniques chirurgicales.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905368" y="3111217"/>
            <a:ext cx="11984711" cy="253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greffe épithélio-conjonctive de surface a donc pour objectif de créer ou recréer un parodonte superficiel susceptible de maintenir un  état durable de santé parodontale.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880587" y="2828995"/>
            <a:ext cx="11645760" cy="226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C’est la translation en 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surface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d’un tissu 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autogène,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épithélio-conjonctif,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d’un site donneur à un site receveur</a:t>
            </a:r>
            <a:r>
              <a:rPr b="1"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83733" y="-1"/>
            <a:ext cx="11054081" cy="2289388"/>
          </a:xfrm>
          <a:prstGeom prst="rect">
            <a:avLst/>
          </a:prstGeom>
        </p:spPr>
        <p:txBody>
          <a:bodyPr/>
          <a:lstStyle>
            <a:lvl1pPr marL="134563">
              <a:defRPr b="1" sz="44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Technique chirurgicale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562186" y="2418079"/>
            <a:ext cx="11776571" cy="7335522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14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</a:pP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1" sz="3800">
                <a:solidFill>
                  <a:srgbClr val="FF7C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L’intervention comprend </a:t>
            </a:r>
            <a:r>
              <a:rPr b="1" u="sng">
                <a:solidFill>
                  <a:srgbClr val="FF7C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3 grandes étapes:</a:t>
            </a:r>
            <a:endParaRPr b="1" u="sng">
              <a:solidFill>
                <a:srgbClr val="FF7C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7C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4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14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3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1- Préparation du site receveur périosté</a:t>
            </a:r>
          </a:p>
          <a:p>
            <a:pPr marL="545479" indent="-487680">
              <a:lnSpc>
                <a:spcPct val="14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3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2- Prélèvement du greffon</a:t>
            </a:r>
          </a:p>
          <a:p>
            <a:pPr marL="545479" indent="-487680">
              <a:lnSpc>
                <a:spcPct val="14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3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3- Fixation du greffon           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460586" y="-243841"/>
            <a:ext cx="12137814" cy="1517228"/>
          </a:xfrm>
          <a:prstGeom prst="rect">
            <a:avLst/>
          </a:prstGeom>
        </p:spPr>
        <p:txBody>
          <a:bodyPr/>
          <a:lstStyle/>
          <a:p>
            <a:pPr marL="134563"/>
            <a:r>
              <a:rPr b="1" sz="44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Préparation du site receveur</a:t>
            </a:r>
            <a:r>
              <a:rPr b="1" sz="56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1345635" y="1682044"/>
            <a:ext cx="12187486" cy="7475504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8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1- 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Première incision </a:t>
            </a:r>
            <a:r>
              <a:rPr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horizontale (biseau interne)</a:t>
            </a:r>
            <a:r>
              <a:rPr sz="340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3400">
              <a:solidFill>
                <a:srgbClr val="0A0A0A"/>
              </a:solidFill>
              <a:uFill>
                <a:solidFill>
                  <a:srgbClr val="0A0A0A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sz="34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légèrement coronaire ou au niveau de la LMG                   </a:t>
            </a: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4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    </a:t>
            </a:r>
            <a:r>
              <a:rPr b="1"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     </a:t>
            </a:r>
            <a:endParaRPr b="1" sz="2400">
              <a:solidFill>
                <a:srgbClr val="FF2600"/>
              </a:solidFill>
              <a:uFill>
                <a:solidFill>
                  <a:srgbClr val="FF2600"/>
                </a:solidFill>
              </a:uFill>
              <a:latin typeface="Times"/>
              <a:ea typeface="Times"/>
              <a:cs typeface="Times"/>
              <a:sym typeface="Times"/>
            </a:endParaRPr>
          </a:p>
          <a:p>
            <a:pPr lvl="1" marL="1114439" indent="-406400">
              <a:lnSpc>
                <a:spcPct val="60000"/>
              </a:lnSpc>
              <a:buClr>
                <a:srgbClr val="F1F0E7"/>
              </a:buClr>
              <a:buSzTx/>
              <a:buFont typeface="Times"/>
              <a:buNone/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             </a:t>
            </a: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8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2-</a:t>
            </a:r>
            <a:r>
              <a:rPr b="1" sz="2800">
                <a:solidFill>
                  <a:srgbClr val="59BAD1"/>
                </a:solidFill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Deux incisions verticales proximales</a:t>
            </a:r>
            <a:r>
              <a:rPr b="1" sz="2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divergentes en direction apicale</a:t>
            </a: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(forme trapézoidale ↔ meilleure vascularisation)</a:t>
            </a:r>
          </a:p>
          <a:p>
            <a:pPr marL="497840" indent="-457200">
              <a:lnSpc>
                <a:spcPct val="60000"/>
              </a:lnSpc>
              <a:buClr>
                <a:srgbClr val="F1F0E7"/>
              </a:buClr>
              <a:defRPr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8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sz="28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sz="2800">
                <a:solidFill>
                  <a:srgbClr val="59BAD1"/>
                </a:solidFill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Dissection,en épaisseur partielle avec traction digitale,           de la lèvre inférieure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en direction apicale </a:t>
            </a:r>
            <a:endParaRPr b="1" sz="2800">
              <a:solidFill>
                <a:srgbClr val="FF26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26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(dimension apicocoronaire minimale de 10 mm)</a:t>
            </a:r>
          </a:p>
          <a:p>
            <a:pPr marL="497840" indent="-457200">
              <a:lnSpc>
                <a:spcPct val="60000"/>
              </a:lnSpc>
              <a:buClr>
                <a:srgbClr val="F1F0E7"/>
              </a:buClr>
              <a:defRPr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sz="28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Times"/>
                <a:ea typeface="Times"/>
                <a:cs typeface="Times"/>
                <a:sym typeface="Times"/>
              </a:rPr>
              <a:t>4-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Désépithélialisation</a:t>
            </a:r>
            <a:r>
              <a:rPr b="1" sz="240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Times"/>
                <a:ea typeface="Times"/>
                <a:cs typeface="Times"/>
                <a:sym typeface="Times"/>
              </a:rPr>
              <a:t>  </a:t>
            </a:r>
            <a:endParaRPr b="1" sz="2400">
              <a:solidFill>
                <a:srgbClr val="0A0A0A"/>
              </a:solidFill>
              <a:uFill>
                <a:solidFill>
                  <a:srgbClr val="0A0A0A"/>
                </a:solidFill>
              </a:uFill>
              <a:latin typeface="Times"/>
              <a:ea typeface="Times"/>
              <a:cs typeface="Times"/>
              <a:sym typeface="Time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400">
                <a:solidFill>
                  <a:srgbClr val="0A0A0A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0A0A0A"/>
                  </a:solidFill>
                </a:uFill>
                <a:latin typeface="Times"/>
                <a:ea typeface="Times"/>
                <a:cs typeface="Times"/>
                <a:sym typeface="Times"/>
              </a:rPr>
              <a:t>     </a:t>
            </a:r>
            <a:r>
              <a: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du bord gingival coronaire à l‘incision horizontale </a:t>
            </a:r>
            <a:endParaRPr b="1" sz="2800">
              <a:solidFill>
                <a:srgbClr val="FF26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26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b="1"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2400">
                <a:solidFill>
                  <a:srgbClr val="59BAD1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5-</a:t>
            </a:r>
            <a:r>
              <a:rPr b="1" sz="2400">
                <a:solidFill>
                  <a:srgbClr val="59BAD1"/>
                </a:solidFill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Elimination du lambeau (ou suture à la base du lit)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et des fibres élastiques et musculaires</a:t>
            </a: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sz="2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lvl="1" marL="1114439" indent="-406400">
              <a:lnSpc>
                <a:spcPct val="60000"/>
              </a:lnSpc>
              <a:buClr>
                <a:srgbClr val="F1F0E7"/>
              </a:buClr>
              <a:buSzTx/>
              <a:buFont typeface="Times"/>
              <a:buNone/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60000"/>
              </a:lnSpc>
              <a:buClr>
                <a:srgbClr val="F1F0E7"/>
              </a:buClr>
              <a:buSzTx/>
              <a:buFont typeface="Wingdings"/>
              <a:buNone/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marL="497840" indent="-457200">
              <a:lnSpc>
                <a:spcPct val="60000"/>
              </a:lnSpc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9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9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9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9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1137919" y="2456462"/>
            <a:ext cx="11054082" cy="3359574"/>
          </a:xfrm>
          <a:prstGeom prst="rect">
            <a:avLst/>
          </a:prstGeom>
        </p:spPr>
        <p:txBody>
          <a:bodyPr/>
          <a:lstStyle/>
          <a:p>
            <a:pPr marL="134563"/>
            <a:r>
              <a:rPr b="1" sz="44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Préparation site receveur</a:t>
            </a:r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b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b="1" sz="3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Incisions perpendiculaires à la surfaçe </a:t>
            </a:r>
            <a:br>
              <a:rPr b="1" sz="3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Dissection en épaisseur partielle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1280159" y="7335519"/>
            <a:ext cx="11367913" cy="2418081"/>
          </a:xfrm>
          <a:prstGeom prst="rect">
            <a:avLst/>
          </a:prstGeom>
        </p:spPr>
        <p:txBody>
          <a:bodyPr/>
          <a:lstStyle/>
          <a:p>
            <a:pPr lvl="2" marL="1275079" indent="-320039">
              <a:defRPr sz="2800">
                <a:latin typeface="Times"/>
                <a:ea typeface="Times"/>
                <a:cs typeface="Times"/>
                <a:sym typeface="Times"/>
              </a:defRPr>
            </a:pPr>
          </a:p>
          <a:p>
            <a:pPr lvl="2" marL="1248954" indent="-293914">
              <a:buClr>
                <a:srgbClr val="FAA757"/>
              </a:buClr>
              <a:defRPr b="1" sz="18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buClr>
                <a:srgbClr val="FAA757"/>
              </a:buClr>
              <a:buSzTx/>
              <a:buFont typeface="Comic Sans MS"/>
              <a:buNone/>
              <a:defRPr b="1" sz="18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Holbrook T, Oschenbein C.Complete coverage of the denuded root surface with a one-stage gingival graft. Int J Periodont Rest Dent 1983; 3:9-27.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356728" y="-1"/>
            <a:ext cx="12029441" cy="1271130"/>
          </a:xfrm>
          <a:prstGeom prst="rect">
            <a:avLst/>
          </a:prstGeom>
        </p:spPr>
        <p:txBody>
          <a:bodyPr/>
          <a:lstStyle>
            <a:lvl1pPr marL="134563">
              <a:def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Détermination de la dimension du greffon</a:t>
            </a:r>
          </a:p>
        </p:txBody>
      </p:sp>
      <p:sp>
        <p:nvSpPr>
          <p:cNvPr id="98" name="Shape 98"/>
          <p:cNvSpPr/>
          <p:nvPr>
            <p:ph type="body" sz="half" idx="1"/>
          </p:nvPr>
        </p:nvSpPr>
        <p:spPr>
          <a:xfrm>
            <a:off x="3662115" y="2346677"/>
            <a:ext cx="5418668" cy="8358295"/>
          </a:xfrm>
          <a:prstGeom prst="rect">
            <a:avLst/>
          </a:prstGeom>
        </p:spPr>
        <p:txBody>
          <a:bodyPr/>
          <a:lstStyle>
            <a:lvl1pPr marL="526415" indent="-485775">
              <a:buClr>
                <a:srgbClr val="59BAD1"/>
              </a:buClr>
              <a:buSzPct val="70000"/>
              <a:buFont typeface="Wingdings"/>
              <a:buChar char=""/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Mesures du site receveur</a:t>
            </a:r>
          </a:p>
        </p:txBody>
      </p:sp>
      <p:sp>
        <p:nvSpPr>
          <p:cNvPr id="99" name="Shape 99"/>
          <p:cNvSpPr/>
          <p:nvPr/>
        </p:nvSpPr>
        <p:spPr>
          <a:xfrm>
            <a:off x="3754684" y="5856675"/>
            <a:ext cx="6935895" cy="133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Site donneur:</a:t>
            </a:r>
          </a:p>
          <a:p>
            <a:pPr marL="545479" indent="-487680"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sur-dimensionnement de 1 mm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541866" y="139982"/>
            <a:ext cx="12137814" cy="1562383"/>
          </a:xfrm>
          <a:prstGeom prst="rect">
            <a:avLst/>
          </a:prstGeom>
        </p:spPr>
        <p:txBody>
          <a:bodyPr/>
          <a:lstStyle>
            <a:lvl1pPr marL="134563">
              <a:defRPr b="1" sz="4400" u="sng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2- Prélèvement du greffon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-1" y="1377244"/>
            <a:ext cx="13004801" cy="8051237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1- Prélèvement:</a:t>
            </a: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3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       </a:t>
            </a:r>
            <a:r>
              <a: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- palais +++, crête édentée, tubérosité                </a:t>
            </a:r>
            <a:endParaRPr b="1" sz="2800">
              <a:solidFill>
                <a:srgbClr val="FF26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26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1114439" indent="-406400">
              <a:lnSpc>
                <a:spcPct val="80000"/>
              </a:lnSpc>
              <a:buClr>
                <a:srgbClr val="F1F0E7"/>
              </a:buClr>
              <a:buSzTx/>
              <a:buFont typeface="Comic Sans M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- de 1à 3 mm du bord gingival, en avant de la </a:t>
            </a:r>
          </a:p>
          <a:p>
            <a:pPr lvl="1" marL="1114439" indent="-406400">
              <a:lnSpc>
                <a:spcPct val="80000"/>
              </a:lnSpc>
              <a:buClr>
                <a:srgbClr val="F1F0E7"/>
              </a:buClr>
              <a:buSzTx/>
              <a:buFont typeface="Comic Sans M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face mésiale de la 6 ( artère palatine ‼).</a:t>
            </a:r>
          </a:p>
          <a:p>
            <a:pPr lvl="1" marL="1114439" indent="-406400">
              <a:lnSpc>
                <a:spcPct val="80000"/>
              </a:lnSpc>
              <a:buClr>
                <a:srgbClr val="F1F0E7"/>
              </a:buClr>
              <a:buSzTx/>
              <a:buFont typeface="Times"/>
              <a:buNone/>
              <a:defRPr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lvl="1" marL="1114439" indent="-406400">
              <a:lnSpc>
                <a:spcPct val="80000"/>
              </a:lnSpc>
              <a:buClr>
                <a:srgbClr val="F1F0E7"/>
              </a:buClr>
              <a:buSzTx/>
              <a:buFont typeface="Comic Sans MS"/>
              <a:buNone/>
              <a:def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2-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Dimension du greffon:</a:t>
            </a:r>
            <a:endParaRPr b="1" sz="34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rPr>
              <a:t>             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- sens mésio-distal légèrement surdimensionné / lit receveur</a:t>
            </a:r>
            <a:endParaRPr b="1" sz="2800">
              <a:solidFill>
                <a:srgbClr val="FF26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26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- sens apicocoronaire= un minimum de 5 mm </a:t>
            </a: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- épaisseur de 0,75 à 1 mm</a:t>
            </a: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defRPr>
            </a:p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3- Préparation du greffon:</a:t>
            </a: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</a:pPr>
            <a:r>
              <a: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           </a:t>
            </a:r>
            <a:r>
              <a: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- régularisation de la face externe et biseautage des bords</a:t>
            </a:r>
            <a:endParaRPr b="1" sz="2800">
              <a:solidFill>
                <a:srgbClr val="FF2600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FF2600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- élimination du tissu adipeux de la face interne</a:t>
            </a:r>
          </a:p>
          <a:p>
            <a:pPr marL="545479" indent="-487680">
              <a:lnSpc>
                <a:spcPct val="80000"/>
              </a:lnSpc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0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309510" y="2569350"/>
            <a:ext cx="10947134" cy="4280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>
              <a:buClr>
                <a:srgbClr val="FFFB00"/>
              </a:buClr>
              <a:buFont typeface="Comic Sans MS"/>
              <a:def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Dimensions du greffon prélevé:</a:t>
            </a:r>
          </a:p>
          <a:p>
            <a:pPr>
              <a:buClr>
                <a:srgbClr val="FF3923"/>
              </a:buClr>
              <a:buFont typeface="Times"/>
            </a:p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°0,8 mm d’épaisseur.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°longueur et largeur supérieures au patron, </a:t>
            </a:r>
          </a:p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ou aux mesures, car il y a contraction.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666044" y="-1"/>
            <a:ext cx="11704321" cy="2980268"/>
          </a:xfrm>
          <a:prstGeom prst="rect">
            <a:avLst/>
          </a:prstGeom>
        </p:spPr>
        <p:txBody>
          <a:bodyPr/>
          <a:lstStyle/>
          <a:p>
            <a:pPr marL="134563"/>
            <a:r>
              <a: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Prélèvement du greffon:</a:t>
            </a:r>
            <a:br>
              <a:rPr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br>
              <a:rPr sz="50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460586" y="8114453"/>
            <a:ext cx="11704321" cy="1639148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90000"/>
              </a:lnSpc>
              <a:buSzTx/>
              <a:buFont typeface="Times"/>
              <a:buNone/>
            </a:pPr>
            <a:r>
              <a:rPr i="1" sz="5000">
                <a:latin typeface="Times"/>
                <a:ea typeface="Times"/>
                <a:cs typeface="Times"/>
                <a:sym typeface="Times"/>
              </a:rPr>
              <a:t>  </a:t>
            </a:r>
            <a:r>
              <a:rPr b="1" sz="18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Holbrook T, Oschenbein C. Complete coverage of the denuded root surface with a one-stage gingival graft. Int J Periodont Rest Dent 1983; 3:9-27.</a:t>
            </a:r>
          </a:p>
        </p:txBody>
      </p:sp>
      <p:sp>
        <p:nvSpPr>
          <p:cNvPr id="108" name="Shape 108"/>
          <p:cNvSpPr/>
          <p:nvPr/>
        </p:nvSpPr>
        <p:spPr>
          <a:xfrm>
            <a:off x="3429564" y="3955626"/>
            <a:ext cx="677333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661125" indent="-620485">
              <a:buClr>
                <a:srgbClr val="59BAD1"/>
              </a:buClr>
              <a:buSzPct val="100000"/>
              <a:buFont typeface="Wingdings"/>
              <a:buChar char=""/>
              <a:defRPr sz="3800">
                <a:solidFill>
                  <a:srgbClr val="EB8104"/>
                </a:solidFill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Contraction primaire</a:t>
            </a:r>
          </a:p>
          <a:p>
            <a:pPr marL="708039" indent="-650240">
              <a:buClr>
                <a:srgbClr val="EB8104"/>
              </a:buClr>
              <a:buFont typeface="Comic Sans MS"/>
              <a:defRPr sz="3800">
                <a:solidFill>
                  <a:srgbClr val="EB8104"/>
                </a:solidFill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661125" indent="-620485">
              <a:buClr>
                <a:srgbClr val="59BAD1"/>
              </a:buClr>
              <a:buSzPct val="100000"/>
              <a:buFont typeface="Wingdings"/>
              <a:buChar char=""/>
              <a:defRPr sz="3800">
                <a:solidFill>
                  <a:srgbClr val="EB8104"/>
                </a:solidFill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Contraction secondaire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483359" y="2725137"/>
            <a:ext cx="13022863" cy="306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contraction primaire affecte surtout</a:t>
            </a:r>
          </a:p>
          <a:p>
            <a:pPr marL="545479" indent="-487680">
              <a:buClr>
                <a:srgbClr val="59BAD1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les greffons épais</a:t>
            </a:r>
          </a:p>
          <a:p>
            <a:pPr marL="545479" indent="-487680">
              <a:buClr>
                <a:srgbClr val="FF3923"/>
              </a:buClr>
              <a:buFont typeface="Times"/>
            </a:pPr>
          </a:p>
          <a:p>
            <a:pPr marL="526415" indent="-485775">
              <a:buClr>
                <a:srgbClr val="59BAD1"/>
              </a:buClr>
              <a:buSzPct val="70000"/>
              <a:buFont typeface="Wingdings"/>
              <a:buChar char="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contraction secondaire affecte surtout</a:t>
            </a:r>
          </a:p>
          <a:p>
            <a:pPr marL="545479" indent="-487680">
              <a:buClr>
                <a:srgbClr val="59BAD1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les greffons fins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251200" y="3235395"/>
            <a:ext cx="8091876" cy="372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Une fois le greffon prélevé, conservation dans une compresse imbibée de sérum physiologique, préparée à l’avance,        </a:t>
            </a:r>
          </a:p>
          <a:p>
            <a:pPr>
              <a:buClr>
                <a:srgbClr val="FF2600"/>
              </a:buClr>
              <a:buFont typeface="Comic Sans MS"/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et contrôle immédiat de l’hémostase du site donneur + protection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460586" y="460586"/>
            <a:ext cx="12289086" cy="2470010"/>
          </a:xfrm>
          <a:prstGeom prst="rect">
            <a:avLst/>
          </a:prstGeom>
        </p:spPr>
        <p:txBody>
          <a:bodyPr/>
          <a:lstStyle>
            <a:lvl1pPr marL="134563"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b="0" sz="6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Contrôle de l’ hémostase et protection du site</a:t>
            </a:r>
          </a:p>
        </p:txBody>
      </p:sp>
      <p:sp>
        <p:nvSpPr>
          <p:cNvPr id="115" name="Shape 115"/>
          <p:cNvSpPr/>
          <p:nvPr>
            <p:ph type="body" sz="half" idx="1"/>
          </p:nvPr>
        </p:nvSpPr>
        <p:spPr>
          <a:xfrm>
            <a:off x="3712915" y="2768035"/>
            <a:ext cx="5784428" cy="6823005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FF2600"/>
              </a:buClr>
              <a:buSzTx/>
              <a:buFont typeface="Wingdings"/>
              <a:buNone/>
              <a:defRPr b="1" sz="34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Immédiatement avec une plaque palatine et:</a:t>
            </a: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FF2600"/>
              </a:buClr>
              <a:buSzTx/>
              <a:buFont typeface="Wingdings"/>
              <a:buNone/>
              <a:defRPr b="1" sz="2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</a:pP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-Oxycellulose </a:t>
            </a:r>
            <a:r>
              <a:rPr b="1" sz="3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( </a:t>
            </a:r>
            <a:r>
              <a:rPr b="1" sz="2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SURGICEL®)</a:t>
            </a:r>
            <a:endParaRPr b="1" sz="2800">
              <a:solidFill>
                <a:srgbClr val="EB8104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EB8104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EB8104"/>
              </a:buClr>
              <a:buSzTx/>
              <a:buFont typeface="Comic Sans MS"/>
              <a:buNone/>
            </a:p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EB8104"/>
              </a:buClr>
              <a:buSzTx/>
              <a:buFont typeface="Comic Sans MS"/>
              <a:buNone/>
            </a:pPr>
            <a:r>
              <a:rPr b="1" sz="2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ou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EB8104"/>
              </a:buClr>
              <a:buSzTx/>
              <a:buFont typeface="Comic Sans MS"/>
              <a:buNone/>
              <a:defRPr b="1" sz="2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-Collagène</a:t>
            </a: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ou</a:t>
            </a: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SzTx/>
              <a:buFont typeface="Comic Sans MS"/>
              <a:buNone/>
            </a:pPr>
            <a:r>
              <a:rPr b="1" sz="3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PRF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spcBef>
                <a:spcPts val="0"/>
              </a:spcBef>
              <a:buClr>
                <a:srgbClr val="FF2600"/>
              </a:buClr>
              <a:buSzTx/>
              <a:buFont typeface="Times"/>
              <a:buNone/>
              <a:defRPr b="1" sz="38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55128" y="3034453"/>
            <a:ext cx="13221548" cy="283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C’est une chirurgie réparatrice et reconstructrice</a:t>
            </a:r>
            <a:r>
              <a: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380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433FF"/>
              </a:buClr>
              <a:buFont typeface="Comic Sans MS"/>
              <a:defRPr b="1" sz="44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buClr>
                <a:srgbClr val="FFFFFF"/>
              </a:buClr>
              <a:buFont typeface="Comic Sans MS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Cet acte fait partie de la chirurgie plastique parodontale, anciennement appelée chirurgie muco-gingivale.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020906" y="3955626"/>
            <a:ext cx="7810692" cy="155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Si section de l’artère palatine </a:t>
            </a:r>
          </a:p>
          <a:p>
            <a:pPr>
              <a:buClr>
                <a:srgbClr val="59BAD1"/>
              </a:buClr>
              <a:buFont typeface="Comic Sans MS"/>
            </a:pPr>
            <a:r>
              <a:rPr b="1" sz="3800">
                <a:solidFill>
                  <a:srgbClr val="59BAD1"/>
                </a:solidFill>
                <a:uFill>
                  <a:solidFill>
                    <a:srgbClr val="59BAD1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➡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électrocoagulation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973102" y="-449298"/>
            <a:ext cx="11054081" cy="2492587"/>
          </a:xfrm>
          <a:prstGeom prst="rect">
            <a:avLst/>
          </a:prstGeom>
        </p:spPr>
        <p:txBody>
          <a:bodyPr/>
          <a:lstStyle>
            <a:lvl1pPr marL="134563"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Sutures</a:t>
            </a:r>
          </a:p>
        </p:txBody>
      </p:sp>
      <p:pic>
        <p:nvPicPr>
          <p:cNvPr id="120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0746" y="3691466"/>
            <a:ext cx="4443308" cy="2815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body" sz="quarter" idx="1"/>
          </p:nvPr>
        </p:nvSpPr>
        <p:spPr>
          <a:xfrm>
            <a:off x="869244" y="1496906"/>
            <a:ext cx="11060854" cy="2149406"/>
          </a:xfrm>
          <a:prstGeom prst="rect">
            <a:avLst/>
          </a:prstGeom>
        </p:spPr>
        <p:txBody>
          <a:bodyPr/>
          <a:lstStyle/>
          <a:p>
            <a:pPr marL="545479" indent="-487680">
              <a:buClr>
                <a:srgbClr val="FFFB00"/>
              </a:buClr>
              <a:buSzTx/>
              <a:buFont typeface="Times"/>
              <a:buNone/>
            </a:pPr>
            <a:r>
              <a:rPr i="1" sz="2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Objectif: immobilisation du greffon permettant sa revascularisation précoce</a:t>
            </a:r>
          </a:p>
        </p:txBody>
      </p:sp>
      <p:sp>
        <p:nvSpPr>
          <p:cNvPr id="122" name="Shape 122"/>
          <p:cNvSpPr/>
          <p:nvPr/>
        </p:nvSpPr>
        <p:spPr>
          <a:xfrm>
            <a:off x="3727590" y="7814168"/>
            <a:ext cx="6014721" cy="830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>
              <a:buClr>
                <a:srgbClr val="FAA757"/>
              </a:buClr>
              <a:buFont typeface="Comic Sans MS"/>
              <a:defRPr sz="18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Schéma extrait de Borghetti A, Monnet-Corti V. </a:t>
            </a:r>
          </a:p>
          <a:p>
            <a:pPr>
              <a:buClr>
                <a:srgbClr val="FAA757"/>
              </a:buClr>
              <a:buFont typeface="Comic Sans MS"/>
              <a:defRPr sz="18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Chirugieplastique parodontale. Ed. CdP 2000.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975359" y="268675"/>
            <a:ext cx="11054082" cy="1022774"/>
          </a:xfrm>
          <a:prstGeom prst="rect">
            <a:avLst/>
          </a:prstGeom>
        </p:spPr>
        <p:txBody>
          <a:bodyPr/>
          <a:lstStyle>
            <a:lvl1pPr marL="134563"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Fixation du greffon: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3584222" y="268675"/>
            <a:ext cx="5836357" cy="9216250"/>
          </a:xfrm>
          <a:prstGeom prst="rect">
            <a:avLst/>
          </a:prstGeom>
        </p:spPr>
        <p:txBody>
          <a:bodyPr/>
          <a:lstStyle/>
          <a:p>
            <a:pPr marL="545479" indent="-487680">
              <a:spcBef>
                <a:spcPts val="0"/>
              </a:spcBef>
              <a:buSzTx/>
              <a:buFont typeface="Wingdings"/>
              <a:buNone/>
            </a:pPr>
          </a:p>
          <a:p>
            <a:pPr marL="545479" indent="-487680">
              <a:spcBef>
                <a:spcPts val="0"/>
              </a:spcBef>
              <a:buSzTx/>
              <a:buFont typeface="Wingdings"/>
              <a:buNone/>
            </a:pPr>
            <a:r>
              <a:rPr b="1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Times"/>
                <a:ea typeface="Times"/>
                <a:cs typeface="Times"/>
                <a:sym typeface="Times"/>
              </a:rPr>
              <a:t>     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 sz="34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spcBef>
                <a:spcPts val="0"/>
              </a:spcBef>
              <a:buSzTx/>
              <a:buFont typeface="Comic Sans MS"/>
              <a:buNone/>
            </a:pP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-Sutures simples </a:t>
            </a: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à chaque extrémité coronaire et apicale</a:t>
            </a:r>
            <a:endParaRPr b="1" sz="3400">
              <a:solidFill>
                <a:srgbClr val="EB8104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EB8104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spcBef>
                <a:spcPts val="0"/>
              </a:spcBef>
              <a:buClr>
                <a:srgbClr val="0A0A0A"/>
              </a:buClr>
              <a:buSzTx/>
              <a:buFont typeface="Times"/>
              <a:buNone/>
            </a:pPr>
            <a:r>
              <a:rPr b="1" sz="3400">
                <a:solidFill>
                  <a:srgbClr val="0A0A0A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0A0A0A"/>
                  </a:solidFill>
                </a:u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Sutures périostées </a:t>
            </a: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verticales et/ou horizontales croisées</a:t>
            </a:r>
            <a:endParaRPr b="1" sz="3400">
              <a:solidFill>
                <a:srgbClr val="EB8104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EB8104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spcBef>
                <a:spcPts val="0"/>
              </a:spcBef>
              <a:buClr>
                <a:srgbClr val="EB8104"/>
              </a:buClr>
              <a:buSzTx/>
              <a:buFont typeface="Comic Sans MS"/>
              <a:buNone/>
              <a:def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spcBef>
                <a:spcPts val="0"/>
              </a:spcBef>
              <a:buClr>
                <a:srgbClr val="FF2600"/>
              </a:buClr>
              <a:buSzTx/>
              <a:buFont typeface="Times"/>
              <a:buNone/>
            </a:pPr>
            <a:r>
              <a:rPr b="1" sz="34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             </a:t>
            </a: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+</a:t>
            </a:r>
            <a:endParaRPr b="1" sz="3400">
              <a:solidFill>
                <a:srgbClr val="EB8104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EB8104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spcBef>
                <a:spcPts val="0"/>
              </a:spcBef>
              <a:buClr>
                <a:srgbClr val="FF2600"/>
              </a:buClr>
              <a:buSzTx/>
              <a:buFont typeface="Times"/>
              <a:buNone/>
            </a:pPr>
            <a:r>
              <a:rPr b="1" sz="3400">
                <a:solidFill>
                  <a:srgbClr val="FF26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FF2600"/>
                  </a:solidFill>
                </a:uFill>
                <a:latin typeface="Times"/>
                <a:ea typeface="Times"/>
                <a:cs typeface="Times"/>
                <a:sym typeface="Times"/>
              </a:rPr>
              <a:t>    </a:t>
            </a: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Protection avec un </a:t>
            </a: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pansement chirurgical              </a:t>
            </a: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( COE-PACK®) </a:t>
            </a:r>
            <a:endParaRPr b="1" sz="3400">
              <a:solidFill>
                <a:srgbClr val="EB8104"/>
              </a:solidFill>
              <a:effectLst>
                <a:outerShdw sx="100000" sy="100000" kx="0" ky="0" algn="b" rotWithShape="0" blurRad="12700" dist="25400" dir="2700000">
                  <a:srgbClr val="FFFFFF"/>
                </a:outerShdw>
              </a:effectLst>
              <a:uFill>
                <a:solidFill>
                  <a:srgbClr val="EB8104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spcBef>
                <a:spcPts val="0"/>
              </a:spcBef>
              <a:buClr>
                <a:srgbClr val="FF2600"/>
              </a:buClr>
              <a:buSzTx/>
              <a:buFont typeface="Times"/>
              <a:buNone/>
            </a:pPr>
            <a:r>
              <a:rPr b="1" sz="34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et/ou HYALUGEL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083733" y="325119"/>
            <a:ext cx="11054081" cy="1639148"/>
          </a:xfrm>
          <a:prstGeom prst="rect">
            <a:avLst/>
          </a:prstGeom>
        </p:spPr>
        <p:txBody>
          <a:bodyPr/>
          <a:lstStyle>
            <a:lvl1pPr marL="134563"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Suites post-opératoires: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666044" y="63217"/>
            <a:ext cx="15052606" cy="9076268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1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297815" indent="-257175">
              <a:lnSpc>
                <a:spcPct val="120000"/>
              </a:lnSpc>
              <a:spcBef>
                <a:spcPts val="0"/>
              </a:spcBef>
              <a:buClr>
                <a:srgbClr val="59BAD1"/>
              </a:buClr>
              <a:buFont typeface="Wingdings"/>
              <a:buChar char=""/>
            </a:pPr>
            <a:r>
              <a:rPr b="1" sz="2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ORDONNANCE post-opératoire:</a:t>
            </a:r>
            <a:r>
              <a:rPr b="1" sz="2400">
                <a:solidFill>
                  <a:srgbClr val="0A0A0A"/>
                </a:solidFill>
                <a:uFill>
                  <a:solidFill>
                    <a:srgbClr val="0A0A0A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:                                                              </a:t>
            </a:r>
            <a:endParaRPr b="1" sz="2400">
              <a:solidFill>
                <a:srgbClr val="0A0A0A"/>
              </a:solidFill>
              <a:uFill>
                <a:solidFill>
                  <a:srgbClr val="0A0A0A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None/>
            </a:pP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antalgique type paracétamol, chlorexidine à 0,12 % 20 jours,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None/>
            </a:pP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Hyalugel,brosse post chirurgicale 7/100,  puis brosse 15/100</a:t>
            </a:r>
            <a:r>
              <a:rPr b="1" sz="28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sz="1800">
                <a:solidFill>
                  <a:srgbClr val="EB8104"/>
                </a:solidFill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➜ Port de la plaque palatine pendant 8 jours, sans interruption, </a:t>
            </a: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et ensuite pendant les repas  ( bain de bouche après les repas).</a:t>
            </a: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sz="1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</a:pPr>
            <a:r>
              <a:rPr b="1" sz="34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➜</a:t>
            </a:r>
            <a:r>
              <a:rPr b="1" sz="30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3000"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Si</a:t>
            </a:r>
            <a:r>
              <a:rPr b="1" sz="3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Coe-Pack® dépose à J8 &gt; brossage à la</a:t>
            </a:r>
            <a:endParaRPr b="1" sz="30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30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7/100 + bain de bouche.</a:t>
            </a: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b="1" sz="2800">
                <a:solidFill>
                  <a:srgbClr val="EB8104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uFill>
                  <a:solidFill>
                    <a:srgbClr val="EB8104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</a:pP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➜ Dépose des sutures à J15 &gt; brossage à la 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</a:pPr>
            <a:r>
              <a:rPr b="1" sz="2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  15/100 + bain de bouche jusqu’à J21.</a:t>
            </a:r>
            <a:endParaRPr b="1" sz="2800">
              <a:effectLst>
                <a:outerShdw sx="100000" sy="100000" kx="0" ky="0" algn="b" rotWithShape="0" blurRad="12700" dist="25400" dir="2700000">
                  <a:srgbClr val="275D90"/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sz="1800">
                <a:effectLst>
                  <a:outerShdw sx="100000" sy="100000" kx="0" ky="0" algn="b" rotWithShape="0" blurRad="12700" dist="25400" dir="2700000">
                    <a:srgbClr val="275D9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45479" indent="-487680">
              <a:lnSpc>
                <a:spcPct val="120000"/>
              </a:lnSpc>
              <a:spcBef>
                <a:spcPts val="0"/>
              </a:spcBef>
              <a:buClr>
                <a:srgbClr val="F1F0E7"/>
              </a:buClr>
              <a:buSzTx/>
              <a:buFont typeface="Wingdings"/>
              <a:buNone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71875" y="3287324"/>
            <a:ext cx="11704321" cy="1625601"/>
          </a:xfrm>
          <a:prstGeom prst="rect">
            <a:avLst/>
          </a:prstGeom>
        </p:spPr>
        <p:txBody>
          <a:bodyPr/>
          <a:lstStyle/>
          <a:p>
            <a:pPr marL="134563">
              <a:defRPr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Contrôle à 1 semaine:</a:t>
            </a:r>
            <a:br/>
            <a:r>
              <a:t> desquamation épithéliale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666044" y="7949635"/>
            <a:ext cx="11704321" cy="1803966"/>
          </a:xfrm>
          <a:prstGeom prst="rect">
            <a:avLst/>
          </a:prstGeom>
        </p:spPr>
        <p:txBody>
          <a:bodyPr/>
          <a:lstStyle/>
          <a:p>
            <a:pPr marL="545479" indent="-487680">
              <a:lnSpc>
                <a:spcPct val="80000"/>
              </a:lnSpc>
              <a:buClr>
                <a:srgbClr val="021CA1"/>
              </a:buClr>
              <a:buSzTx/>
              <a:buFont typeface="Times"/>
              <a:buNone/>
            </a:pPr>
            <a:r>
              <a:rPr b="1" i="1" sz="1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b="1" sz="24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Sullivan H, Atkins J. Free autogenous gingival grafts. Principles of successful grafting. Periodontics 1968;6:121-129.</a:t>
            </a:r>
            <a:endParaRPr b="1" sz="2400">
              <a:solidFill>
                <a:srgbClr val="FAA757"/>
              </a:solidFill>
              <a:uFill>
                <a:solidFill>
                  <a:srgbClr val="FAA75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buClr>
                <a:srgbClr val="FAA757"/>
              </a:buClr>
              <a:buSzTx/>
              <a:buFont typeface="Comic Sans MS"/>
              <a:buNone/>
            </a:pPr>
            <a:r>
              <a:rPr b="1" sz="24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	Caffesse RG, Burgett FG, Nasjleti CE, Castelli WA. Healing of ree gingival grafts with and without periosteum. Histologic evaluation. </a:t>
            </a:r>
            <a:endParaRPr b="1" sz="2400">
              <a:solidFill>
                <a:srgbClr val="FAA757"/>
              </a:solidFill>
              <a:uFill>
                <a:solidFill>
                  <a:srgbClr val="FAA757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45479" indent="-487680">
              <a:lnSpc>
                <a:spcPct val="80000"/>
              </a:lnSpc>
              <a:buClr>
                <a:srgbClr val="FAA757"/>
              </a:buClr>
              <a:buSzTx/>
              <a:buFont typeface="Comic Sans MS"/>
              <a:buNone/>
            </a:pPr>
            <a:r>
              <a:rPr b="1" sz="2400">
                <a:solidFill>
                  <a:srgbClr val="FAA757"/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J Periodontology 1979, 50: 586-594.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866986" y="-1"/>
            <a:ext cx="11704321" cy="2275841"/>
          </a:xfrm>
          <a:prstGeom prst="rect">
            <a:avLst/>
          </a:prstGeom>
        </p:spPr>
        <p:txBody>
          <a:bodyPr/>
          <a:lstStyle>
            <a:lvl1pPr marL="134563"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Avantages de la Greffe Epithélio-Conjonctive de Surface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767644" y="2311964"/>
            <a:ext cx="12289086" cy="6719147"/>
          </a:xfrm>
          <a:prstGeom prst="rect">
            <a:avLst/>
          </a:prstGeom>
        </p:spPr>
        <p:txBody>
          <a:bodyPr/>
          <a:lstStyle/>
          <a:p>
            <a:pPr marL="506004" indent="-465364">
              <a:lnSpc>
                <a:spcPct val="80000"/>
              </a:lnSpc>
              <a:buClr>
                <a:srgbClr val="FF3923"/>
              </a:buClr>
              <a:defRPr sz="3800">
                <a:solidFill>
                  <a:srgbClr val="FF3923"/>
                </a:solidFill>
                <a:uFill>
                  <a:solidFill>
                    <a:srgbClr val="FF3923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Apport de tissu kératinisé</a:t>
            </a:r>
          </a:p>
          <a:p>
            <a:pPr marL="545479" indent="-487680">
              <a:lnSpc>
                <a:spcPct val="80000"/>
              </a:lnSpc>
              <a:buSzTx/>
              <a:buFont typeface="Comic Sans MS"/>
              <a:buNone/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(en hauteur et en épaisseur)</a:t>
            </a:r>
          </a:p>
          <a:p>
            <a:pPr marL="404971" indent="-364331">
              <a:lnSpc>
                <a:spcPct val="80000"/>
              </a:lnSpc>
            </a:pP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Simplicité d’exécution</a:t>
            </a:r>
            <a:endParaRPr b="1"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Technique applicable à plusieurs dents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Fiabilité de la transplantation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Elimination des attaches musculaires et freins gênants 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Approfondissement vestibulaire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Suites non douloureuses sur le site receveur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idx="1"/>
          </p:nvPr>
        </p:nvSpPr>
        <p:spPr>
          <a:xfrm>
            <a:off x="1300479" y="2167466"/>
            <a:ext cx="11704322" cy="5529299"/>
          </a:xfrm>
          <a:prstGeom prst="rect">
            <a:avLst/>
          </a:prstGeom>
        </p:spPr>
        <p:txBody>
          <a:bodyPr/>
          <a:lstStyle/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Aspect inesthétique type « rustine »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Inconstance dans le recouvrement éventuel         de la récession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Nécessité de deux sites chirurgicaux 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Cicatrisation par deuxième intention du site donneur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Suites opératoires douloureuses du site donneur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Apport vasculaire du greffon délicat </a:t>
            </a:r>
          </a:p>
          <a:p>
            <a:pPr marL="526415" indent="-485775">
              <a:lnSpc>
                <a:spcPct val="80000"/>
              </a:lnSpc>
              <a:defRPr b="1" sz="3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Risques de complications </a:t>
            </a:r>
          </a:p>
        </p:txBody>
      </p:sp>
      <p:sp>
        <p:nvSpPr>
          <p:cNvPr id="137" name="Shape 137"/>
          <p:cNvSpPr/>
          <p:nvPr/>
        </p:nvSpPr>
        <p:spPr>
          <a:xfrm>
            <a:off x="2649367" y="7701280"/>
            <a:ext cx="8525370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AA757"/>
              </a:buClr>
              <a:buFont typeface="Comic Sans MS"/>
              <a:defRPr b="1" sz="24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Borghetti A, Monnet-Corti V. Chirurgie plastique parodontale. Ed. CdP 2000.</a:t>
            </a:r>
          </a:p>
          <a:p>
            <a:pPr>
              <a:buClr>
                <a:srgbClr val="FAA757"/>
              </a:buClr>
              <a:buFont typeface="Comic Sans MS"/>
              <a:defRPr b="1" sz="24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Sato N. Atlas clinique de chirurgie parodontale.</a:t>
            </a:r>
          </a:p>
          <a:p>
            <a:pPr>
              <a:buClr>
                <a:srgbClr val="FAA757"/>
              </a:buClr>
              <a:buFont typeface="Comic Sans MS"/>
              <a:defRPr b="1" sz="2400">
                <a:solidFill>
                  <a:schemeClr val="accent4">
                    <a:hueOff val="46120"/>
                    <a:satOff val="4178"/>
                    <a:lumOff val="-16732"/>
                  </a:schemeClr>
                </a:solidFill>
                <a:uFill>
                  <a:solidFill>
                    <a:srgbClr val="FAA75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Quintessence International, 2002.</a:t>
            </a:r>
          </a:p>
        </p:txBody>
      </p:sp>
      <p:sp>
        <p:nvSpPr>
          <p:cNvPr id="138" name="Shape 138"/>
          <p:cNvSpPr/>
          <p:nvPr/>
        </p:nvSpPr>
        <p:spPr>
          <a:xfrm>
            <a:off x="2578382" y="526062"/>
            <a:ext cx="827545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>
              <a:buClr>
                <a:srgbClr val="FFFB00"/>
              </a:buClr>
              <a:buFont typeface="Comic Sans MS"/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INCONVENIENTS de la G.E.C.S.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64159" y="3750168"/>
            <a:ext cx="12577955" cy="155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greffe épithélio-conjonctive de surface, à visée fonctionnelle, montre des limites esthétiques.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894275" y="3443111"/>
            <a:ext cx="9645228" cy="155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B00"/>
              </a:buClr>
              <a:buFont typeface="Comic Sans MS"/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ASPECTS CLINIQUES POSSIBLES</a:t>
            </a:r>
          </a:p>
          <a:p>
            <a:pPr>
              <a:buClr>
                <a:srgbClr val="FFFB00"/>
              </a:buClr>
              <a:buFont typeface="Comic Sans MS"/>
              <a:def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ET PROBLEMES ESTHETIQUES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226364" y="2828995"/>
            <a:ext cx="6574650" cy="300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26415" indent="-485775">
              <a:buClr>
                <a:srgbClr val="59BAD1"/>
              </a:buClr>
              <a:buSzPct val="120000"/>
              <a:buFont typeface="Wingdings"/>
              <a:buChar char="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Épaississement</a:t>
            </a:r>
          </a:p>
          <a:p>
            <a:pPr marL="545479" indent="-487680">
              <a:buClr>
                <a:srgbClr val="FF3923"/>
              </a:buClr>
              <a:buFont typeface="Times"/>
            </a:pPr>
          </a:p>
          <a:p>
            <a:pPr marL="526415" indent="-485775">
              <a:buClr>
                <a:srgbClr val="59BAD1"/>
              </a:buClr>
              <a:buSzPct val="120000"/>
              <a:buFont typeface="Wingdings"/>
              <a:buChar char="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Blanchiment</a:t>
            </a:r>
          </a:p>
          <a:p>
            <a:pPr marL="545479" indent="-487680">
              <a:buClr>
                <a:srgbClr val="FF3923"/>
              </a:buClr>
              <a:buFont typeface="Times"/>
            </a:pPr>
          </a:p>
          <a:p>
            <a:pPr marL="526415" indent="-485775">
              <a:buClr>
                <a:srgbClr val="59BAD1"/>
              </a:buClr>
              <a:buSzPct val="120000"/>
              <a:buFont typeface="Wingdings"/>
              <a:buChar char="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Contraction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767644" y="2214879"/>
            <a:ext cx="12715805" cy="577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Quelques rappels:</a:t>
            </a:r>
          </a:p>
          <a:p>
            <a:pPr>
              <a:buClr>
                <a:srgbClr val="0433FF"/>
              </a:buClr>
              <a:buFont typeface="Comic Sans MS"/>
              <a:def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°Gencive libre (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G.L.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): c’et la face externe 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FFFFFF"/>
              </a:buClr>
              <a:buFont typeface="Comic Sans MS"/>
              <a:def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du sillon gingivo-dentaire.</a:t>
            </a:r>
          </a:p>
          <a:p>
            <a:pPr>
              <a:buClr>
                <a:srgbClr val="0433FF"/>
              </a:buClr>
              <a:buFont typeface="Comic Sans MS"/>
              <a:def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°Gencive attachée (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G.A.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) = Gencive adhérente</a:t>
            </a:r>
            <a:endParaRPr b="1" sz="38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433FF"/>
              </a:buClr>
              <a:buFont typeface="Comic Sans MS"/>
              <a:def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buClr>
                <a:srgbClr val="FFFFFF"/>
              </a:buClr>
              <a:buFont typeface="Comic Sans MS"/>
            </a:pP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°Gencive kératinisée (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G.K.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) =</a:t>
            </a:r>
            <a:r>
              <a: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G.A.</a:t>
            </a:r>
            <a:r>
              <a:rPr b="1"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b="1" sz="38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sz="38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G.L.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787166" y="568960"/>
            <a:ext cx="6940715" cy="957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>
              <a:defRPr b="1" sz="4600">
                <a:solidFill>
                  <a:schemeClr val="accent3">
                    <a:satOff val="18648"/>
                    <a:lumOff val="5971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Conclusions sur la GECS</a:t>
            </a:r>
          </a:p>
        </p:txBody>
      </p:sp>
      <p:sp>
        <p:nvSpPr>
          <p:cNvPr id="147" name="Shape 147"/>
          <p:cNvSpPr/>
          <p:nvPr/>
        </p:nvSpPr>
        <p:spPr>
          <a:xfrm>
            <a:off x="2904659" y="2318032"/>
            <a:ext cx="8705729" cy="432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°résultat fonctionnel indiscutable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°le support osseux sous-jacent est un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élément déterminant dans le résultat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°le résultat esthétique est imparfait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°le recouvrement est peu prévisible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° cette technique est souvent indiquée </a:t>
            </a:r>
          </a:p>
          <a:p>
            <a:pPr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à la mandibule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350408" y="3679331"/>
            <a:ext cx="9883245" cy="174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>
              <a:defRPr b="1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Les limites de la C.E.C.S. ont amené les cliniciens </a:t>
            </a:r>
          </a:p>
          <a:p>
            <a:pPr>
              <a:defRPr b="1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à faire évoluer la technique.</a:t>
            </a:r>
          </a:p>
          <a:p>
            <a:pPr>
              <a:defRPr b="1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C’est ainsi que sont apparues les 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greffes enfouies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50239" y="-1"/>
            <a:ext cx="11704322" cy="2406792"/>
          </a:xfrm>
          <a:prstGeom prst="rect">
            <a:avLst/>
          </a:prstGeom>
        </p:spPr>
        <p:txBody>
          <a:bodyPr/>
          <a:lstStyle>
            <a:lvl1pPr>
              <a:defRPr b="1"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lvl1pPr>
          </a:lstStyle>
          <a:p>
            <a:pPr/>
            <a:r>
              <a:t>MAYNARD et WILSON (1980)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67644" y="2828995"/>
            <a:ext cx="12645814" cy="6924605"/>
          </a:xfrm>
          <a:prstGeom prst="rect">
            <a:avLst/>
          </a:prstGeom>
        </p:spPr>
        <p:txBody>
          <a:bodyPr/>
          <a:lstStyle/>
          <a:p>
            <a:pPr marL="404971" indent="-364331"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Classe </a:t>
            </a:r>
            <a:r>
              <a:rPr b="1" sz="3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 :  os alvéolaire épais et gencive épaisse.</a:t>
            </a:r>
            <a:endParaRPr b="1"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</a:p>
          <a:p>
            <a:pPr marL="404971" indent="-364331"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Classe </a:t>
            </a:r>
            <a:r>
              <a:rPr b="1" sz="3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II 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: os alvéolaire épais et  gencive fine.</a:t>
            </a:r>
            <a:endParaRPr b="1"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</a:p>
          <a:p>
            <a:pPr marL="404971" indent="-364331"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Classe </a:t>
            </a:r>
            <a:r>
              <a:rPr b="1" sz="3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III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: os alvéolaire mince et gencive épaisse.</a:t>
            </a:r>
            <a:endParaRPr b="1" sz="340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</a:p>
          <a:p>
            <a:pPr marL="404971" indent="-364331">
              <a:lnSpc>
                <a:spcPct val="90000"/>
              </a:lnSpc>
              <a:buClr>
                <a:srgbClr val="942193"/>
              </a:buClr>
              <a:buFont typeface="Wingdings"/>
              <a:buChar char=""/>
            </a:pP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Classe</a:t>
            </a:r>
            <a:r>
              <a:rPr b="1" sz="3400">
                <a:solidFill>
                  <a:srgbClr val="FF7C00"/>
                </a:solidFill>
                <a:uFill>
                  <a:solidFill>
                    <a:srgbClr val="FF7C00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IV </a:t>
            </a:r>
            <a:r>
              <a:rPr b="1" sz="3400">
                <a:latin typeface="Comic Sans MS"/>
                <a:ea typeface="Comic Sans MS"/>
                <a:cs typeface="Comic Sans MS"/>
                <a:sym typeface="Comic Sans MS"/>
              </a:rPr>
              <a:t>: os alvéolaire mince et gencive fine.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967111" y="1088248"/>
            <a:ext cx="263708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>
              <a:buClr>
                <a:srgbClr val="FF9300"/>
              </a:buClr>
              <a:buFont typeface="Calibri"/>
              <a:defRPr b="1" sz="4400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Classe I</a:t>
            </a:r>
          </a:p>
        </p:txBody>
      </p:sp>
      <p:pic>
        <p:nvPicPr>
          <p:cNvPr id="53" name="CLASSE I Miller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79" y="2600960"/>
            <a:ext cx="3955628" cy="628565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5888284" y="4158826"/>
            <a:ext cx="6520463" cy="319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40">
              <a:buClr>
                <a:srgbClr val="942193"/>
              </a:buClr>
              <a:buSzPct val="100000"/>
              <a:buFont typeface="Wingdings"/>
              <a:buChar char="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Récession qui ne va pas jusqu’à la LMG.</a:t>
            </a:r>
          </a:p>
          <a:p>
            <a:pPr marL="40640">
              <a:buClr>
                <a:srgbClr val="942193"/>
              </a:buClr>
              <a:buSzPct val="100000"/>
              <a:buFont typeface="Wingdings"/>
              <a:buChar char="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Aucune perte parodontale dans les zones interproximales.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classe II.png"/>
          <p:cNvPicPr>
            <a:picLocks noChangeAspect="0"/>
          </p:cNvPicPr>
          <p:nvPr/>
        </p:nvPicPr>
        <p:blipFill>
          <a:blip r:embed="rId2">
            <a:extLst/>
          </a:blip>
          <a:srcRect l="0" t="12947" r="0" b="12947"/>
          <a:stretch>
            <a:fillRect/>
          </a:stretch>
        </p:blipFill>
        <p:spPr>
          <a:xfrm>
            <a:off x="666044" y="2521937"/>
            <a:ext cx="5418668" cy="605310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5170311" y="781191"/>
            <a:ext cx="214455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>
              <a:buClr>
                <a:srgbClr val="FF9300"/>
              </a:buClr>
              <a:buFont typeface="Calibri"/>
              <a:defRPr b="1" sz="4400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Classe II</a:t>
            </a:r>
          </a:p>
        </p:txBody>
      </p:sp>
      <p:sp>
        <p:nvSpPr>
          <p:cNvPr id="58" name="Shape 58"/>
          <p:cNvSpPr/>
          <p:nvPr/>
        </p:nvSpPr>
        <p:spPr>
          <a:xfrm>
            <a:off x="6195342" y="4057226"/>
            <a:ext cx="7297139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40">
              <a:buClr>
                <a:srgbClr val="942193"/>
              </a:buClr>
              <a:buSzPct val="100000"/>
              <a:buFont typeface="Wingdings"/>
              <a:buChar char="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Récession s’étend jusqu’à la LMG.</a:t>
            </a:r>
          </a:p>
          <a:p>
            <a:pPr marL="40640">
              <a:buClr>
                <a:srgbClr val="942193"/>
              </a:buClr>
              <a:buSzPct val="100000"/>
              <a:buFont typeface="Wingdings"/>
              <a:buChar char="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Aucune perte parodontale </a:t>
            </a:r>
          </a:p>
          <a:p>
            <a:pPr>
              <a:buClr>
                <a:srgbClr val="942193"/>
              </a:buClr>
              <a:buFont typeface="Comic Sans MS"/>
            </a:pPr>
            <a:r>
              <a: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dans les zones interproximales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967111" y="882790"/>
            <a:ext cx="292608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>
              <a:buClr>
                <a:srgbClr val="FF9300"/>
              </a:buClr>
              <a:buFont typeface="Calibri"/>
              <a:defRPr b="1" sz="4400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Classe III</a:t>
            </a:r>
          </a:p>
        </p:txBody>
      </p:sp>
      <p:sp>
        <p:nvSpPr>
          <p:cNvPr id="61" name="Shape 61"/>
          <p:cNvSpPr/>
          <p:nvPr/>
        </p:nvSpPr>
        <p:spPr>
          <a:xfrm>
            <a:off x="6502400" y="3955626"/>
            <a:ext cx="6520463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40">
              <a:lnSpc>
                <a:spcPct val="90000"/>
              </a:lnSpc>
              <a:buClr>
                <a:srgbClr val="942193"/>
              </a:buClr>
              <a:buSzPct val="100000"/>
              <a:buFont typeface="Wingdings"/>
              <a:buChar char=""/>
            </a:pPr>
            <a:r>
              <a: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Récession qui s’étend jusqu’à  la LMG.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640">
              <a:lnSpc>
                <a:spcPct val="90000"/>
              </a:lnSpc>
              <a:buClr>
                <a:srgbClr val="942193"/>
              </a:buClr>
              <a:buSzPct val="100000"/>
              <a:buFont typeface="Wingdings"/>
              <a:buChar char=""/>
            </a:pPr>
            <a:r>
              <a: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Perte parodontale dans les zones interproximales ou malposition dentaire</a:t>
            </a: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62" name="IMG_0741.jpg"/>
          <p:cNvPicPr>
            <a:picLocks noChangeAspect="0"/>
          </p:cNvPicPr>
          <p:nvPr/>
        </p:nvPicPr>
        <p:blipFill>
          <a:blip r:embed="rId2">
            <a:extLst/>
          </a:blip>
          <a:srcRect l="54765" t="3584" r="9503" b="60693"/>
          <a:stretch>
            <a:fillRect/>
          </a:stretch>
        </p:blipFill>
        <p:spPr>
          <a:xfrm>
            <a:off x="460586" y="3750168"/>
            <a:ext cx="5529299" cy="3585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863253" y="781191"/>
            <a:ext cx="288995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>
              <a:buClr>
                <a:srgbClr val="FF9300"/>
              </a:buClr>
              <a:buFont typeface="Calibri"/>
              <a:defRPr b="1" sz="4400">
                <a:solidFill>
                  <a:srgbClr val="FF9300"/>
                </a:solidFill>
                <a:uFill>
                  <a:solidFill>
                    <a:srgbClr val="FF93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Classe IV</a:t>
            </a:r>
          </a:p>
        </p:txBody>
      </p:sp>
      <p:pic>
        <p:nvPicPr>
          <p:cNvPr id="65" name="CLASSE IV Miller.png"/>
          <p:cNvPicPr>
            <a:picLocks noChangeAspect="0"/>
          </p:cNvPicPr>
          <p:nvPr/>
        </p:nvPicPr>
        <p:blipFill>
          <a:blip r:embed="rId2">
            <a:extLst/>
          </a:blip>
          <a:srcRect l="0" t="14215" r="0" b="14215"/>
          <a:stretch>
            <a:fillRect/>
          </a:stretch>
        </p:blipFill>
        <p:spPr>
          <a:xfrm>
            <a:off x="975359" y="2817706"/>
            <a:ext cx="5418668" cy="585216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6502400" y="3851768"/>
            <a:ext cx="6520463" cy="3431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40">
              <a:lnSpc>
                <a:spcPct val="90000"/>
              </a:lnSpc>
              <a:buClr>
                <a:srgbClr val="942193"/>
              </a:buClr>
              <a:buSzPct val="100000"/>
              <a:buFont typeface="Wingdings"/>
              <a:buChar char="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Récession qui s’étend jusqu’à la LMG.</a:t>
            </a:r>
          </a:p>
          <a:p>
            <a:pPr marL="40640">
              <a:lnSpc>
                <a:spcPct val="90000"/>
              </a:lnSpc>
              <a:buClr>
                <a:srgbClr val="942193"/>
              </a:buClr>
              <a:buSzPct val="100000"/>
              <a:buFont typeface="Wingdings"/>
              <a:buChar char=""/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Perte parodontale dans les zones interproximales ou malposition dentaire importante.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392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127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3923"/>
            </a:solidFill>
            <a:effectLst/>
            <a:uFill>
              <a:solidFill>
                <a:srgbClr val="FF3923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3923"/>
            </a:solidFill>
            <a:effectLst/>
            <a:uFill>
              <a:solidFill>
                <a:srgbClr val="FF3923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95C9"/>
        </a:solidFill>
        <a:ln w="127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3923"/>
            </a:solidFill>
            <a:effectLst/>
            <a:uFill>
              <a:solidFill>
                <a:srgbClr val="FF3923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2248" tIns="72248" rIns="72248" bIns="72248" numCol="1" spcCol="38100" rtlCol="0" anchor="ctr" upright="0">
        <a:spAutoFit/>
      </a:bodyPr>
      <a:lstStyle>
        <a:defPPr marL="57799" marR="57799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3923"/>
            </a:solidFill>
            <a:effectLst/>
            <a:uFill>
              <a:solidFill>
                <a:srgbClr val="FF3923"/>
              </a:solidFill>
            </a:uFill>
            <a:latin typeface="Times"/>
            <a:ea typeface="Times"/>
            <a:cs typeface="Time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