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57799" marR="57799" indent="0" algn="l" defTabSz="130048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400" u="none" kumimoji="0" normalizeH="0">
        <a:ln>
          <a:noFill/>
        </a:ln>
        <a:solidFill>
          <a:srgbClr val="FF3923"/>
        </a:solidFill>
        <a:effectLst/>
        <a:uFill>
          <a:solidFill>
            <a:srgbClr val="FF3923"/>
          </a:solidFill>
        </a:uFill>
        <a:latin typeface="Times"/>
        <a:ea typeface="Times"/>
        <a:cs typeface="Times"/>
        <a:sym typeface="Times"/>
      </a:defRPr>
    </a:lvl1pPr>
    <a:lvl2pPr marL="57799" marR="57799" indent="342900" algn="l" defTabSz="130048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400" u="none" kumimoji="0" normalizeH="0">
        <a:ln>
          <a:noFill/>
        </a:ln>
        <a:solidFill>
          <a:srgbClr val="FF3923"/>
        </a:solidFill>
        <a:effectLst/>
        <a:uFill>
          <a:solidFill>
            <a:srgbClr val="FF3923"/>
          </a:solidFill>
        </a:uFill>
        <a:latin typeface="Times"/>
        <a:ea typeface="Times"/>
        <a:cs typeface="Times"/>
        <a:sym typeface="Times"/>
      </a:defRPr>
    </a:lvl2pPr>
    <a:lvl3pPr marL="57799" marR="57799" indent="685800" algn="l" defTabSz="130048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400" u="none" kumimoji="0" normalizeH="0">
        <a:ln>
          <a:noFill/>
        </a:ln>
        <a:solidFill>
          <a:srgbClr val="FF3923"/>
        </a:solidFill>
        <a:effectLst/>
        <a:uFill>
          <a:solidFill>
            <a:srgbClr val="FF3923"/>
          </a:solidFill>
        </a:uFill>
        <a:latin typeface="Times"/>
        <a:ea typeface="Times"/>
        <a:cs typeface="Times"/>
        <a:sym typeface="Times"/>
      </a:defRPr>
    </a:lvl3pPr>
    <a:lvl4pPr marL="57799" marR="57799" indent="1028700" algn="l" defTabSz="130048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400" u="none" kumimoji="0" normalizeH="0">
        <a:ln>
          <a:noFill/>
        </a:ln>
        <a:solidFill>
          <a:srgbClr val="FF3923"/>
        </a:solidFill>
        <a:effectLst/>
        <a:uFill>
          <a:solidFill>
            <a:srgbClr val="FF3923"/>
          </a:solidFill>
        </a:uFill>
        <a:latin typeface="Times"/>
        <a:ea typeface="Times"/>
        <a:cs typeface="Times"/>
        <a:sym typeface="Times"/>
      </a:defRPr>
    </a:lvl4pPr>
    <a:lvl5pPr marL="57799" marR="57799" indent="1371600" algn="l" defTabSz="130048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400" u="none" kumimoji="0" normalizeH="0">
        <a:ln>
          <a:noFill/>
        </a:ln>
        <a:solidFill>
          <a:srgbClr val="FF3923"/>
        </a:solidFill>
        <a:effectLst/>
        <a:uFill>
          <a:solidFill>
            <a:srgbClr val="FF3923"/>
          </a:solidFill>
        </a:uFill>
        <a:latin typeface="Times"/>
        <a:ea typeface="Times"/>
        <a:cs typeface="Times"/>
        <a:sym typeface="Times"/>
      </a:defRPr>
    </a:lvl5pPr>
    <a:lvl6pPr marL="57799" marR="57799" indent="1714500" algn="l" defTabSz="130048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400" u="none" kumimoji="0" normalizeH="0">
        <a:ln>
          <a:noFill/>
        </a:ln>
        <a:solidFill>
          <a:srgbClr val="FF3923"/>
        </a:solidFill>
        <a:effectLst/>
        <a:uFill>
          <a:solidFill>
            <a:srgbClr val="FF3923"/>
          </a:solidFill>
        </a:uFill>
        <a:latin typeface="Times"/>
        <a:ea typeface="Times"/>
        <a:cs typeface="Times"/>
        <a:sym typeface="Times"/>
      </a:defRPr>
    </a:lvl6pPr>
    <a:lvl7pPr marL="57799" marR="57799" indent="2057400" algn="l" defTabSz="130048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400" u="none" kumimoji="0" normalizeH="0">
        <a:ln>
          <a:noFill/>
        </a:ln>
        <a:solidFill>
          <a:srgbClr val="FF3923"/>
        </a:solidFill>
        <a:effectLst/>
        <a:uFill>
          <a:solidFill>
            <a:srgbClr val="FF3923"/>
          </a:solidFill>
        </a:uFill>
        <a:latin typeface="Times"/>
        <a:ea typeface="Times"/>
        <a:cs typeface="Times"/>
        <a:sym typeface="Times"/>
      </a:defRPr>
    </a:lvl7pPr>
    <a:lvl8pPr marL="57799" marR="57799" indent="2400300" algn="l" defTabSz="130048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400" u="none" kumimoji="0" normalizeH="0">
        <a:ln>
          <a:noFill/>
        </a:ln>
        <a:solidFill>
          <a:srgbClr val="FF3923"/>
        </a:solidFill>
        <a:effectLst/>
        <a:uFill>
          <a:solidFill>
            <a:srgbClr val="FF3923"/>
          </a:solidFill>
        </a:uFill>
        <a:latin typeface="Times"/>
        <a:ea typeface="Times"/>
        <a:cs typeface="Times"/>
        <a:sym typeface="Times"/>
      </a:defRPr>
    </a:lvl8pPr>
    <a:lvl9pPr marL="57799" marR="57799" indent="2743200" algn="l" defTabSz="130048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400" u="none" kumimoji="0" normalizeH="0">
        <a:ln>
          <a:noFill/>
        </a:ln>
        <a:solidFill>
          <a:srgbClr val="FF3923"/>
        </a:solidFill>
        <a:effectLst/>
        <a:uFill>
          <a:solidFill>
            <a:srgbClr val="FF3923"/>
          </a:solidFill>
        </a:uFill>
        <a:latin typeface="Times"/>
        <a:ea typeface="Times"/>
        <a:cs typeface="Times"/>
        <a:sym typeface="Time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8F44A2F1-9E1F-4B54-A3A2-5F16C0AD49E2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381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FFFFF">
              <a:alpha val="35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FFFFF">
              <a:alpha val="35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FFFFF">
              <a:alpha val="35000"/>
            </a:srgbClr>
          </a:solidFill>
        </a:fill>
      </a:tcStyle>
    </a:firstRow>
  </a:tblStyle>
  <a:tblStyle styleId="{C7B018BB-80A7-4F77-B60F-C8B233D01FF8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 b="def" i="def"/>
      <a:tcStyle>
        <a:tcBdr/>
        <a:fill>
          <a:solidFill>
            <a:srgbClr val="C3C2C2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CE5E6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 b="def" i="def"/>
      <a:tcStyle>
        <a:tcBdr/>
        <a:fill>
          <a:solidFill>
            <a:srgbClr val="DEDEDF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de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4C3C2611-4C71-4FC5-86AE-919BDF0F9419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8" name="Shape 3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584200" latinLnBrk="0">
      <a:defRPr sz="2200">
        <a:latin typeface="Lucida Grande"/>
        <a:ea typeface="Lucida Grande"/>
        <a:cs typeface="Lucida Grande"/>
        <a:sym typeface="Lucida Grande"/>
      </a:defRPr>
    </a:lvl1pPr>
    <a:lvl2pPr indent="228600" defTabSz="584200" latinLnBrk="0">
      <a:defRPr sz="2200">
        <a:latin typeface="Lucida Grande"/>
        <a:ea typeface="Lucida Grande"/>
        <a:cs typeface="Lucida Grande"/>
        <a:sym typeface="Lucida Grande"/>
      </a:defRPr>
    </a:lvl2pPr>
    <a:lvl3pPr indent="457200" defTabSz="584200" latinLnBrk="0">
      <a:defRPr sz="2200">
        <a:latin typeface="Lucida Grande"/>
        <a:ea typeface="Lucida Grande"/>
        <a:cs typeface="Lucida Grande"/>
        <a:sym typeface="Lucida Grande"/>
      </a:defRPr>
    </a:lvl3pPr>
    <a:lvl4pPr indent="685800" defTabSz="584200" latinLnBrk="0">
      <a:defRPr sz="2200">
        <a:latin typeface="Lucida Grande"/>
        <a:ea typeface="Lucida Grande"/>
        <a:cs typeface="Lucida Grande"/>
        <a:sym typeface="Lucida Grande"/>
      </a:defRPr>
    </a:lvl4pPr>
    <a:lvl5pPr indent="914400" defTabSz="584200" latinLnBrk="0">
      <a:defRPr sz="2200">
        <a:latin typeface="Lucida Grande"/>
        <a:ea typeface="Lucida Grande"/>
        <a:cs typeface="Lucida Grande"/>
        <a:sym typeface="Lucida Grande"/>
      </a:defRPr>
    </a:lvl5pPr>
    <a:lvl6pPr indent="1143000" defTabSz="584200" latinLnBrk="0">
      <a:defRPr sz="2200">
        <a:latin typeface="Lucida Grande"/>
        <a:ea typeface="Lucida Grande"/>
        <a:cs typeface="Lucida Grande"/>
        <a:sym typeface="Lucida Grande"/>
      </a:defRPr>
    </a:lvl6pPr>
    <a:lvl7pPr indent="1371600" defTabSz="584200" latinLnBrk="0">
      <a:defRPr sz="2200">
        <a:latin typeface="Lucida Grande"/>
        <a:ea typeface="Lucida Grande"/>
        <a:cs typeface="Lucida Grande"/>
        <a:sym typeface="Lucida Grande"/>
      </a:defRPr>
    </a:lvl7pPr>
    <a:lvl8pPr indent="1600200" defTabSz="584200" latinLnBrk="0">
      <a:defRPr sz="2200">
        <a:latin typeface="Lucida Grande"/>
        <a:ea typeface="Lucida Grande"/>
        <a:cs typeface="Lucida Grande"/>
        <a:sym typeface="Lucida Grande"/>
      </a:defRPr>
    </a:lvl8pPr>
    <a:lvl9pPr indent="1828800" defTabSz="584200" latinLnBrk="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No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du titre</a:t>
            </a:r>
          </a:p>
        </p:txBody>
      </p:sp>
      <p:sp>
        <p:nvSpPr>
          <p:cNvPr id="12" name="Shape 1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Noir - No 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du titre</a:t>
            </a:r>
          </a:p>
        </p:txBody>
      </p:sp>
      <p:sp>
        <p:nvSpPr>
          <p:cNvPr id="21" name="Shape 2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2" name="Shape 22"/>
          <p:cNvSpPr/>
          <p:nvPr>
            <p:ph type="sldNum" sz="quarter" idx="2"/>
          </p:nvPr>
        </p:nvSpPr>
        <p:spPr>
          <a:xfrm>
            <a:off x="6207901" y="9085298"/>
            <a:ext cx="588998" cy="677898"/>
          </a:xfrm>
          <a:prstGeom prst="rect">
            <a:avLst/>
          </a:prstGeom>
        </p:spPr>
        <p:txBody>
          <a:bodyPr anchor="t"/>
          <a:lstStyle>
            <a:lvl1pPr>
              <a:defRPr sz="3400">
                <a:solidFill>
                  <a:srgbClr val="FF3923"/>
                </a:solidFill>
                <a:uFill>
                  <a:solidFill>
                    <a:srgbClr val="FF3923"/>
                  </a:solidFill>
                </a:u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re et puces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title"/>
          </p:nvPr>
        </p:nvSpPr>
        <p:spPr>
          <a:xfrm>
            <a:off x="1269999" y="253999"/>
            <a:ext cx="10464801" cy="2438401"/>
          </a:xfrm>
          <a:prstGeom prst="rect">
            <a:avLst/>
          </a:prstGeom>
        </p:spPr>
        <p:txBody>
          <a:bodyPr lIns="50800" tIns="50800" rIns="50800" bIns="50800"/>
          <a:lstStyle>
            <a:lvl1pPr marL="0" marR="0" defTabSz="584200">
              <a:defRPr sz="8200">
                <a:solidFill>
                  <a:srgbClr val="000000"/>
                </a:solidFill>
                <a:uFillTx/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Texte du titre</a:t>
            </a:r>
          </a:p>
        </p:txBody>
      </p:sp>
      <p:sp>
        <p:nvSpPr>
          <p:cNvPr id="30" name="Shape 30"/>
          <p:cNvSpPr/>
          <p:nvPr>
            <p:ph type="body" idx="1"/>
          </p:nvPr>
        </p:nvSpPr>
        <p:spPr>
          <a:xfrm>
            <a:off x="1269999" y="2768600"/>
            <a:ext cx="10464801" cy="5715000"/>
          </a:xfrm>
          <a:prstGeom prst="rect">
            <a:avLst/>
          </a:prstGeom>
        </p:spPr>
        <p:txBody>
          <a:bodyPr lIns="50800" tIns="50800" rIns="50800" bIns="50800" anchor="ctr"/>
          <a:lstStyle>
            <a:lvl1pPr marL="834571" marR="0" indent="-517071" defTabSz="584200">
              <a:spcBef>
                <a:spcPts val="2400"/>
              </a:spcBef>
              <a:buClrTx/>
              <a:buSzPct val="171000"/>
              <a:buFontTx/>
              <a:defRPr sz="3800">
                <a:solidFill>
                  <a:srgbClr val="000000"/>
                </a:solidFill>
                <a:uFillTx/>
                <a:latin typeface="Gill Sans"/>
                <a:ea typeface="Gill Sans"/>
                <a:cs typeface="Gill Sans"/>
                <a:sym typeface="Gill Sans"/>
              </a:defRPr>
            </a:lvl1pPr>
            <a:lvl2pPr marL="1279071" marR="0" indent="-517071" defTabSz="584200">
              <a:spcBef>
                <a:spcPts val="2400"/>
              </a:spcBef>
              <a:buClrTx/>
              <a:buSzPct val="171000"/>
              <a:buFontTx/>
              <a:buChar char="•"/>
              <a:defRPr>
                <a:solidFill>
                  <a:srgbClr val="000000"/>
                </a:solidFill>
                <a:uFillTx/>
                <a:latin typeface="Gill Sans"/>
                <a:ea typeface="Gill Sans"/>
                <a:cs typeface="Gill Sans"/>
                <a:sym typeface="Gill Sans"/>
              </a:defRPr>
            </a:lvl2pPr>
            <a:lvl3pPr marL="1723571" marR="0" indent="-517071" defTabSz="584200">
              <a:spcBef>
                <a:spcPts val="2400"/>
              </a:spcBef>
              <a:buClrTx/>
              <a:buSzPct val="171000"/>
              <a:buFontTx/>
              <a:defRPr sz="3800">
                <a:solidFill>
                  <a:srgbClr val="000000"/>
                </a:solidFill>
                <a:uFillTx/>
                <a:latin typeface="Gill Sans"/>
                <a:ea typeface="Gill Sans"/>
                <a:cs typeface="Gill Sans"/>
                <a:sym typeface="Gill Sans"/>
              </a:defRPr>
            </a:lvl3pPr>
            <a:lvl4pPr marL="2168071" marR="0" indent="-517071" defTabSz="584200">
              <a:spcBef>
                <a:spcPts val="2400"/>
              </a:spcBef>
              <a:buClrTx/>
              <a:buSzPct val="171000"/>
              <a:buFontTx/>
              <a:buChar char="•"/>
              <a:defRPr sz="3800">
                <a:solidFill>
                  <a:srgbClr val="000000"/>
                </a:solidFill>
                <a:uFillTx/>
                <a:latin typeface="Gill Sans"/>
                <a:ea typeface="Gill Sans"/>
                <a:cs typeface="Gill Sans"/>
                <a:sym typeface="Gill Sans"/>
              </a:defRPr>
            </a:lvl4pPr>
            <a:lvl5pPr marL="2612571" marR="0" indent="-517071" defTabSz="584200">
              <a:spcBef>
                <a:spcPts val="2400"/>
              </a:spcBef>
              <a:buClrTx/>
              <a:buSzPct val="171000"/>
              <a:buFontTx/>
              <a:buChar char="•"/>
              <a:defRPr sz="3800">
                <a:solidFill>
                  <a:srgbClr val="000000"/>
                </a:solidFill>
                <a:uFillTx/>
                <a:latin typeface="Gill Sans"/>
                <a:ea typeface="Gill Sans"/>
                <a:cs typeface="Gill Sans"/>
                <a:sym typeface="Gill Sans"/>
              </a:defRPr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xfrm>
            <a:off x="6337300" y="9258300"/>
            <a:ext cx="317501" cy="342900"/>
          </a:xfrm>
          <a:prstGeom prst="rect">
            <a:avLst/>
          </a:prstGeom>
        </p:spPr>
        <p:txBody>
          <a:bodyPr lIns="50800" tIns="50800" rIns="50800" bIns="50800" anchor="t"/>
          <a:lstStyle>
            <a:lvl1pPr defTabSz="584200">
              <a:defRPr>
                <a:solidFill>
                  <a:srgbClr val="000000"/>
                </a:solidFill>
                <a:uFillTx/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650239" y="130950"/>
            <a:ext cx="11704322" cy="2144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2248" tIns="72248" rIns="72248" bIns="72248" anchor="ctr"/>
          <a:lstStyle/>
          <a:p>
            <a:pPr/>
            <a:r>
              <a:t>Texte du titre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650239" y="2275839"/>
            <a:ext cx="11704322" cy="7477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2248" tIns="72248" rIns="72248" bIns="72248"/>
          <a:lstStyle>
            <a:lvl2pPr marL="885643" indent="-387803">
              <a:spcBef>
                <a:spcPts val="900"/>
              </a:spcBef>
              <a:buChar char="–"/>
              <a:defRPr sz="3800"/>
            </a:lvl2pPr>
            <a:lvl3pPr marL="1278889" indent="-323850">
              <a:spcBef>
                <a:spcPts val="800"/>
              </a:spcBef>
              <a:defRPr sz="3400"/>
            </a:lvl3pPr>
            <a:lvl4pPr marL="1732279" indent="-320039">
              <a:spcBef>
                <a:spcPts val="600"/>
              </a:spcBef>
              <a:buChar char="–"/>
              <a:defRPr sz="2800"/>
            </a:lvl4pPr>
            <a:lvl5pPr marL="2189479" indent="-320039">
              <a:spcBef>
                <a:spcPts val="600"/>
              </a:spcBef>
              <a:buChar char="»"/>
              <a:defRPr sz="2800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10657134" y="9106887"/>
            <a:ext cx="360398" cy="385799"/>
          </a:xfrm>
          <a:prstGeom prst="rect">
            <a:avLst/>
          </a:prstGeom>
          <a:ln w="12700">
            <a:miter lim="400000"/>
          </a:ln>
        </p:spPr>
        <p:txBody>
          <a:bodyPr wrap="none" lIns="72248" tIns="72248" rIns="72248" bIns="72248" anchor="ctr">
            <a:spAutoFit/>
          </a:bodyPr>
          <a:lstStyle>
            <a:lvl1pPr marL="0" marR="0" algn="ctr" defTabSz="830862">
              <a:defRPr sz="16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</p:sldLayoutIdLst>
  <p:transition xmlns:p14="http://schemas.microsoft.com/office/powerpoint/2010/main" spd="med" advClick="1"/>
  <p:txStyles>
    <p:titleStyle>
      <a:lvl1pPr marL="57799" marR="57799" indent="0" algn="ctr" defTabSz="130048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2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1pPr>
      <a:lvl2pPr marL="57799" marR="57799" indent="228600" algn="ctr" defTabSz="130048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2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2pPr>
      <a:lvl3pPr marL="57799" marR="57799" indent="457200" algn="ctr" defTabSz="130048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2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3pPr>
      <a:lvl4pPr marL="57799" marR="57799" indent="685800" algn="ctr" defTabSz="130048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2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4pPr>
      <a:lvl5pPr marL="57799" marR="57799" indent="914400" algn="ctr" defTabSz="130048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2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5pPr>
      <a:lvl6pPr marL="57799" marR="57799" indent="1143000" algn="ctr" defTabSz="130048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2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6pPr>
      <a:lvl7pPr marL="57799" marR="57799" indent="1371600" algn="ctr" defTabSz="130048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2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7pPr>
      <a:lvl8pPr marL="57799" marR="57799" indent="1600200" algn="ctr" defTabSz="130048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2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8pPr>
      <a:lvl9pPr marL="57799" marR="57799" indent="1828800" algn="ctr" defTabSz="130048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2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9pPr>
    </p:titleStyle>
    <p:bodyStyle>
      <a:lvl1pPr marL="512127" marR="57799" indent="-471487" algn="l" defTabSz="1300480" rtl="0" latinLnBrk="0">
        <a:lnSpc>
          <a:spcPct val="100000"/>
        </a:lnSpc>
        <a:spcBef>
          <a:spcPts val="1100"/>
        </a:spcBef>
        <a:spcAft>
          <a:spcPts val="0"/>
        </a:spcAft>
        <a:buClr>
          <a:srgbClr val="FFFFFF"/>
        </a:buClr>
        <a:buSzPct val="100000"/>
        <a:buFont typeface="Arial"/>
        <a:buChar char="•"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1pPr>
      <a:lvl2pPr marL="946875" marR="57799" indent="-449035" algn="l" defTabSz="1300480" rtl="0" latinLnBrk="0">
        <a:lnSpc>
          <a:spcPct val="100000"/>
        </a:lnSpc>
        <a:spcBef>
          <a:spcPts val="1100"/>
        </a:spcBef>
        <a:spcAft>
          <a:spcPts val="0"/>
        </a:spcAft>
        <a:buClr>
          <a:srgbClr val="FFFFFF"/>
        </a:buClr>
        <a:buSzPct val="100000"/>
        <a:buFont typeface="Arial"/>
        <a:buChar char="•"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2pPr>
      <a:lvl3pPr marL="1374139" marR="57799" indent="-419100" algn="l" defTabSz="1300480" rtl="0" latinLnBrk="0">
        <a:lnSpc>
          <a:spcPct val="100000"/>
        </a:lnSpc>
        <a:spcBef>
          <a:spcPts val="1100"/>
        </a:spcBef>
        <a:spcAft>
          <a:spcPts val="0"/>
        </a:spcAft>
        <a:buClr>
          <a:srgbClr val="FFFFFF"/>
        </a:buClr>
        <a:buSzPct val="100000"/>
        <a:buFont typeface="Arial"/>
        <a:buChar char="•"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3pPr>
      <a:lvl4pPr marL="1915159" marR="57799" indent="-502919" algn="l" defTabSz="1300480" rtl="0" latinLnBrk="0">
        <a:lnSpc>
          <a:spcPct val="100000"/>
        </a:lnSpc>
        <a:spcBef>
          <a:spcPts val="1100"/>
        </a:spcBef>
        <a:spcAft>
          <a:spcPts val="0"/>
        </a:spcAft>
        <a:buClr>
          <a:srgbClr val="FFFFFF"/>
        </a:buClr>
        <a:buSzPct val="100000"/>
        <a:buFont typeface="Arial"/>
        <a:buChar char="•"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4pPr>
      <a:lvl5pPr marL="2372359" marR="57799" indent="-502919" algn="l" defTabSz="1300480" rtl="0" latinLnBrk="0">
        <a:lnSpc>
          <a:spcPct val="100000"/>
        </a:lnSpc>
        <a:spcBef>
          <a:spcPts val="1100"/>
        </a:spcBef>
        <a:spcAft>
          <a:spcPts val="0"/>
        </a:spcAft>
        <a:buClr>
          <a:srgbClr val="FFFFFF"/>
        </a:buClr>
        <a:buSzPct val="100000"/>
        <a:buFont typeface="Arial"/>
        <a:buChar char="•"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5pPr>
      <a:lvl6pPr marL="2372359" marR="57799" indent="-502919" algn="l" defTabSz="1300480" rtl="0" latinLnBrk="0">
        <a:lnSpc>
          <a:spcPct val="100000"/>
        </a:lnSpc>
        <a:spcBef>
          <a:spcPts val="1100"/>
        </a:spcBef>
        <a:spcAft>
          <a:spcPts val="0"/>
        </a:spcAft>
        <a:buClr>
          <a:srgbClr val="FFFFFF"/>
        </a:buClr>
        <a:buSzPct val="100000"/>
        <a:buFont typeface="Arial"/>
        <a:buChar char="•"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6pPr>
      <a:lvl7pPr marL="2372359" marR="57799" indent="-502919" algn="l" defTabSz="1300480" rtl="0" latinLnBrk="0">
        <a:lnSpc>
          <a:spcPct val="100000"/>
        </a:lnSpc>
        <a:spcBef>
          <a:spcPts val="1100"/>
        </a:spcBef>
        <a:spcAft>
          <a:spcPts val="0"/>
        </a:spcAft>
        <a:buClr>
          <a:srgbClr val="FFFFFF"/>
        </a:buClr>
        <a:buSzPct val="100000"/>
        <a:buFont typeface="Arial"/>
        <a:buChar char="•"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7pPr>
      <a:lvl8pPr marL="2372359" marR="57799" indent="-502919" algn="l" defTabSz="1300480" rtl="0" latinLnBrk="0">
        <a:lnSpc>
          <a:spcPct val="100000"/>
        </a:lnSpc>
        <a:spcBef>
          <a:spcPts val="1100"/>
        </a:spcBef>
        <a:spcAft>
          <a:spcPts val="0"/>
        </a:spcAft>
        <a:buClr>
          <a:srgbClr val="FFFFFF"/>
        </a:buClr>
        <a:buSzPct val="100000"/>
        <a:buFont typeface="Arial"/>
        <a:buChar char="•"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8pPr>
      <a:lvl9pPr marL="2372359" marR="57799" indent="-502919" algn="l" defTabSz="1300480" rtl="0" latinLnBrk="0">
        <a:lnSpc>
          <a:spcPct val="100000"/>
        </a:lnSpc>
        <a:spcBef>
          <a:spcPts val="1100"/>
        </a:spcBef>
        <a:spcAft>
          <a:spcPts val="0"/>
        </a:spcAft>
        <a:buClr>
          <a:srgbClr val="FFFFFF"/>
        </a:buClr>
        <a:buSzPct val="100000"/>
        <a:buFont typeface="Arial"/>
        <a:buChar char="•"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ctr" defTabSz="83086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imes"/>
        </a:defRPr>
      </a:lvl1pPr>
      <a:lvl2pPr marL="0" marR="0" indent="228600" algn="ctr" defTabSz="83086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imes"/>
        </a:defRPr>
      </a:lvl2pPr>
      <a:lvl3pPr marL="0" marR="0" indent="457200" algn="ctr" defTabSz="83086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imes"/>
        </a:defRPr>
      </a:lvl3pPr>
      <a:lvl4pPr marL="0" marR="0" indent="685800" algn="ctr" defTabSz="83086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imes"/>
        </a:defRPr>
      </a:lvl4pPr>
      <a:lvl5pPr marL="0" marR="0" indent="914400" algn="ctr" defTabSz="83086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imes"/>
        </a:defRPr>
      </a:lvl5pPr>
      <a:lvl6pPr marL="0" marR="0" indent="1143000" algn="ctr" defTabSz="83086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imes"/>
        </a:defRPr>
      </a:lvl6pPr>
      <a:lvl7pPr marL="0" marR="0" indent="1371600" algn="ctr" defTabSz="83086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imes"/>
        </a:defRPr>
      </a:lvl7pPr>
      <a:lvl8pPr marL="0" marR="0" indent="1600200" algn="ctr" defTabSz="83086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imes"/>
        </a:defRPr>
      </a:lvl8pPr>
      <a:lvl9pPr marL="0" marR="0" indent="1828800" algn="ctr" defTabSz="83086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ime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1203677" y="2598702"/>
            <a:ext cx="10739968" cy="1604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/>
          <a:p>
            <a:pPr>
              <a:buClr>
                <a:srgbClr val="FFFFFF"/>
              </a:buClr>
              <a:buFont typeface="Calibri"/>
              <a:defRPr b="1"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t>La Greffe Epithelio-Conjonctive de Surface</a:t>
            </a:r>
          </a:p>
          <a:p>
            <a:pPr>
              <a:buClr>
                <a:srgbClr val="021CA1"/>
              </a:buClr>
              <a:buFont typeface="Times"/>
            </a:pPr>
            <a:r>
              <a:rPr b="1" sz="4400">
                <a:solidFill>
                  <a:srgbClr val="021CA1"/>
                </a:solidFill>
                <a:uFill>
                  <a:solidFill>
                    <a:srgbClr val="021CA1"/>
                  </a:solidFill>
                </a:uFill>
              </a:rPr>
              <a:t>            </a:t>
            </a:r>
            <a:r>
              <a:rPr b="1" sz="4400">
                <a:solidFill>
                  <a:srgbClr val="021CA1"/>
                </a:solidFill>
                <a:uFill>
                  <a:solidFill>
                    <a:srgbClr val="021CA1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       </a:t>
            </a:r>
            <a:r>
              <a:rPr b="1" sz="4400">
                <a:solidFill>
                  <a:srgbClr val="FF2600"/>
                </a:solidFill>
                <a:uFill>
                  <a:solidFill>
                    <a:srgbClr val="FF26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G.E.C.S.</a:t>
            </a:r>
          </a:p>
        </p:txBody>
      </p:sp>
      <p:sp>
        <p:nvSpPr>
          <p:cNvPr id="41" name="Shape 41"/>
          <p:cNvSpPr/>
          <p:nvPr/>
        </p:nvSpPr>
        <p:spPr>
          <a:xfrm>
            <a:off x="3635021" y="5389315"/>
            <a:ext cx="9049175" cy="17446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/>
          <a:p>
            <a:pPr>
              <a:buClr>
                <a:srgbClr val="008F00"/>
              </a:buClr>
              <a:buFont typeface="Times"/>
              <a:defRPr b="1">
                <a:solidFill>
                  <a:srgbClr val="008F00"/>
                </a:solidFill>
                <a:uFill>
                  <a:solidFill>
                    <a:srgbClr val="008F00"/>
                  </a:solidFill>
                </a:uFill>
              </a:defRPr>
            </a:pPr>
            <a:r>
              <a:t>Philippe GIBERT, PU-PH,                       Département de Parodontologie</a:t>
            </a:r>
          </a:p>
          <a:p>
            <a:pPr>
              <a:buClr>
                <a:srgbClr val="008F00"/>
              </a:buClr>
              <a:buFont typeface="Times"/>
              <a:defRPr b="1">
                <a:solidFill>
                  <a:srgbClr val="008F00"/>
                </a:solidFill>
                <a:uFill>
                  <a:solidFill>
                    <a:srgbClr val="008F00"/>
                  </a:solidFill>
                </a:uFill>
              </a:defRPr>
            </a:pPr>
            <a:r>
              <a:t>U.F.R. d’Odontologie de Montpellier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>
            <p:ph type="body" idx="1"/>
          </p:nvPr>
        </p:nvSpPr>
        <p:spPr>
          <a:xfrm>
            <a:off x="1101795" y="3178951"/>
            <a:ext cx="11704321" cy="7477760"/>
          </a:xfrm>
          <a:prstGeom prst="rect">
            <a:avLst/>
          </a:prstGeom>
        </p:spPr>
        <p:txBody>
          <a:bodyPr/>
          <a:lstStyle/>
          <a:p>
            <a:pPr marL="404971" indent="-364331"/>
            <a:r>
              <a:rPr b="1" sz="3400">
                <a:latin typeface="Comic Sans MS"/>
                <a:ea typeface="Comic Sans MS"/>
                <a:cs typeface="Comic Sans MS"/>
                <a:sym typeface="Comic Sans MS"/>
              </a:rPr>
              <a:t>La première greffe gingivale décrite dans la littérature est la greffe gingivale libre</a:t>
            </a:r>
            <a:r>
              <a:rPr b="1" sz="320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t>                          </a:t>
            </a:r>
            <a:r>
              <a:rPr b="1" sz="3200">
                <a:solidFill>
                  <a:schemeClr val="accent4">
                    <a:hueOff val="46120"/>
                    <a:satOff val="4178"/>
                    <a:lumOff val="-16732"/>
                  </a:schemeClr>
                </a:solidFill>
                <a:latin typeface="Comic Sans MS"/>
                <a:ea typeface="Comic Sans MS"/>
                <a:cs typeface="Comic Sans MS"/>
                <a:sym typeface="Comic Sans MS"/>
              </a:rPr>
              <a:t>Bjorn 1963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/>
        </p:nvSpPr>
        <p:spPr>
          <a:xfrm>
            <a:off x="704426" y="2637084"/>
            <a:ext cx="13098499" cy="34718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2248" tIns="72248" rIns="72248" bIns="72248">
            <a:spAutoFit/>
          </a:bodyPr>
          <a:lstStyle/>
          <a:p>
            <a:pPr>
              <a:buClr>
                <a:srgbClr val="FFFFFF"/>
              </a:buClr>
              <a:buFont typeface="Comic Sans MS"/>
            </a:pPr>
            <a:r>
              <a:t>                                                                                                                   </a:t>
            </a:r>
            <a:r>
              <a:rPr b="1"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L</a:t>
            </a:r>
            <a:r>
              <a:rPr b="1" sz="3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a greffe épithélio-conjonctive de surface est          née de la notion de quantité minimale nécessaire      </a:t>
            </a:r>
            <a:r>
              <a:t>  </a:t>
            </a:r>
          </a:p>
          <a:p>
            <a:pPr>
              <a:buClr>
                <a:srgbClr val="FFFFFF"/>
              </a:buClr>
              <a:buFont typeface="Comic Sans MS"/>
              <a:defRPr b="1" sz="3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de gencive attachée pour avoir un état de santé parodontale.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/>
        </p:nvSpPr>
        <p:spPr>
          <a:xfrm>
            <a:off x="1176302" y="3099928"/>
            <a:ext cx="13799538" cy="32432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/>
          <a:p>
            <a:pPr>
              <a:buClr>
                <a:srgbClr val="FFFFFF"/>
              </a:buClr>
              <a:buFont typeface="Comic Sans MS"/>
              <a:defRPr b="1"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L’indication d’apport de gencive attachée</a:t>
            </a:r>
          </a:p>
          <a:p>
            <a:pPr>
              <a:buClr>
                <a:srgbClr val="FFFFFF"/>
              </a:buClr>
              <a:buFont typeface="Comic Sans MS"/>
              <a:defRPr b="1"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est au départ surtout fonctionnelle.</a:t>
            </a:r>
          </a:p>
          <a:p>
            <a:pPr>
              <a:buClr>
                <a:srgbClr val="FFFFFF"/>
              </a:buClr>
              <a:buFont typeface="Comic Sans MS"/>
              <a:defRPr b="1"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Dans cette technique l’objectif de    recouvrement est secondaire.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/>
          <p:nvPr/>
        </p:nvSpPr>
        <p:spPr>
          <a:xfrm>
            <a:off x="959555" y="2420337"/>
            <a:ext cx="11487574" cy="47926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/>
          <a:p>
            <a:pPr>
              <a:buClr>
                <a:srgbClr val="FFFFFF"/>
              </a:buClr>
              <a:buFont typeface="Comic Sans MS"/>
              <a:defRPr b="1"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Un contrôle rigoureux de plaque peut maintenir la santé gingivale,</a:t>
            </a:r>
          </a:p>
          <a:p>
            <a:pPr>
              <a:buClr>
                <a:srgbClr val="FFFFFF"/>
              </a:buClr>
              <a:buFont typeface="Comic Sans MS"/>
              <a:defRPr b="1"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même s’il y a insuffisance (&lt;2mm) ou  absence de gencive adhérente</a:t>
            </a:r>
          </a:p>
          <a:p>
            <a:pPr>
              <a:buClr>
                <a:srgbClr val="FFFFFF"/>
              </a:buClr>
              <a:buFont typeface="Comic Sans MS"/>
              <a:defRPr b="1"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et ce sans aucun signe de récession,</a:t>
            </a:r>
          </a:p>
          <a:p>
            <a:pPr>
              <a:buClr>
                <a:srgbClr val="FFFFFF"/>
              </a:buClr>
              <a:buFont typeface="Comic Sans MS"/>
              <a:defRPr b="1"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sauf…..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/>
          <p:nvPr/>
        </p:nvSpPr>
        <p:spPr>
          <a:xfrm>
            <a:off x="803768" y="-876018"/>
            <a:ext cx="11794632" cy="10241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/>
          <a:p>
            <a:pPr marL="545479" indent="-487680">
              <a:lnSpc>
                <a:spcPct val="90000"/>
              </a:lnSpc>
              <a:spcBef>
                <a:spcPts val="600"/>
              </a:spcBef>
              <a:buClr>
                <a:srgbClr val="CD665F"/>
              </a:buClr>
              <a:buFont typeface="Wingdings"/>
              <a:def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</a:p>
          <a:p>
            <a:pPr marL="0">
              <a:lnSpc>
                <a:spcPct val="90000"/>
              </a:lnSpc>
              <a:spcBef>
                <a:spcPts val="600"/>
              </a:spcBef>
              <a:def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</a:p>
          <a:p>
            <a:pPr marL="583565" indent="-542925">
              <a:lnSpc>
                <a:spcPct val="90000"/>
              </a:lnSpc>
              <a:spcBef>
                <a:spcPts val="900"/>
              </a:spcBef>
              <a:buClr>
                <a:srgbClr val="CD665F"/>
              </a:buClr>
              <a:buSzPct val="75000"/>
              <a:buFont typeface="Wingdings"/>
              <a:buChar char=""/>
            </a:pPr>
            <a:r>
              <a:rPr b="1" sz="3800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  <a:latin typeface="+mn-lt"/>
                <a:ea typeface="+mn-ea"/>
                <a:cs typeface="+mn-cs"/>
                <a:sym typeface="Calibri"/>
              </a:rPr>
              <a:t>Facteurs déclenchants</a:t>
            </a:r>
            <a:r>
              <a:rPr b="1" sz="3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	</a:t>
            </a:r>
            <a:endParaRPr b="1" sz="380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885643" indent="-387803">
              <a:lnSpc>
                <a:spcPct val="90000"/>
              </a:lnSpc>
              <a:spcBef>
                <a:spcPts val="1100"/>
              </a:spcBef>
              <a:buClr>
                <a:srgbClr val="6095C9"/>
              </a:buClr>
              <a:buSzPct val="65000"/>
              <a:buFont typeface="Wingdings"/>
              <a:buChar char=""/>
              <a:defRPr b="1" sz="3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Brossage traumatique</a:t>
            </a:r>
          </a:p>
          <a:p>
            <a:pPr marL="885643" indent="-387803">
              <a:lnSpc>
                <a:spcPct val="90000"/>
              </a:lnSpc>
              <a:spcBef>
                <a:spcPts val="1100"/>
              </a:spcBef>
              <a:buClr>
                <a:srgbClr val="6095C9"/>
              </a:buClr>
              <a:buSzPct val="65000"/>
              <a:buFont typeface="Wingdings"/>
              <a:buChar char=""/>
              <a:defRPr b="1" sz="3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Présence de biofilm</a:t>
            </a:r>
          </a:p>
          <a:p>
            <a:pPr marL="885643" indent="-387803">
              <a:lnSpc>
                <a:spcPct val="90000"/>
              </a:lnSpc>
              <a:spcBef>
                <a:spcPts val="1100"/>
              </a:spcBef>
              <a:buClr>
                <a:srgbClr val="6095C9"/>
              </a:buClr>
              <a:buSzPct val="65000"/>
              <a:buFont typeface="Wingdings"/>
              <a:buChar char=""/>
              <a:defRPr b="1" sz="3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Facteur iatrogène (orthodontie,prothèse)</a:t>
            </a:r>
          </a:p>
          <a:p>
            <a:pPr marL="885643" indent="-387803">
              <a:lnSpc>
                <a:spcPct val="90000"/>
              </a:lnSpc>
              <a:spcBef>
                <a:spcPts val="1100"/>
              </a:spcBef>
              <a:buClr>
                <a:srgbClr val="6095C9"/>
              </a:buClr>
              <a:buSzPct val="65000"/>
              <a:buFont typeface="Wingdings"/>
              <a:buChar char=""/>
              <a:defRPr b="1" sz="3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Habitudes nocives (tabac)</a:t>
            </a:r>
          </a:p>
          <a:p>
            <a:pPr marL="885643" indent="-387803">
              <a:lnSpc>
                <a:spcPct val="90000"/>
              </a:lnSpc>
              <a:spcBef>
                <a:spcPts val="1100"/>
              </a:spcBef>
              <a:buClr>
                <a:srgbClr val="6095C9"/>
              </a:buClr>
              <a:buSzPct val="65000"/>
              <a:buFont typeface="Wingdings"/>
              <a:buChar char=""/>
              <a:defRPr b="1" sz="3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Occlusion?</a:t>
            </a:r>
          </a:p>
          <a:p>
            <a:pPr marL="885643" indent="-387803">
              <a:lnSpc>
                <a:spcPct val="90000"/>
              </a:lnSpc>
              <a:spcBef>
                <a:spcPts val="1100"/>
              </a:spcBef>
              <a:buClr>
                <a:srgbClr val="6095C9"/>
              </a:buClr>
              <a:buSzPct val="65000"/>
              <a:buFont typeface="Wingdings"/>
              <a:buChar char=""/>
              <a:defRPr b="1" sz="3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</a:p>
          <a:p>
            <a:pPr marL="583565" indent="-542925">
              <a:lnSpc>
                <a:spcPct val="90000"/>
              </a:lnSpc>
              <a:spcBef>
                <a:spcPts val="1100"/>
              </a:spcBef>
              <a:buClr>
                <a:srgbClr val="CD665F"/>
              </a:buClr>
              <a:buSzPct val="75000"/>
              <a:buFont typeface="Wingdings"/>
              <a:buChar char=""/>
            </a:pPr>
            <a:r>
              <a:rPr b="1" sz="3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1" sz="3800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  <a:latin typeface="+mn-lt"/>
                <a:ea typeface="+mn-ea"/>
                <a:cs typeface="+mn-cs"/>
                <a:sym typeface="Calibri"/>
              </a:rPr>
              <a:t>Facteurs prédisposants</a:t>
            </a:r>
            <a:endParaRPr b="1" sz="3800">
              <a:solidFill>
                <a:srgbClr val="FFFB00"/>
              </a:solidFill>
              <a:uFill>
                <a:solidFill>
                  <a:srgbClr val="FFFB00"/>
                </a:solidFill>
              </a:uFill>
              <a:latin typeface="+mn-lt"/>
              <a:ea typeface="+mn-ea"/>
              <a:cs typeface="+mn-cs"/>
              <a:sym typeface="Calibri"/>
            </a:endParaRPr>
          </a:p>
          <a:p>
            <a:pPr marL="950277" indent="-452437">
              <a:lnSpc>
                <a:spcPct val="90000"/>
              </a:lnSpc>
              <a:spcBef>
                <a:spcPts val="1100"/>
              </a:spcBef>
              <a:buClr>
                <a:srgbClr val="6095C9"/>
              </a:buClr>
              <a:buSzPct val="65000"/>
              <a:buFont typeface="Wingdings"/>
              <a:buChar char=""/>
            </a:pPr>
            <a:r>
              <a:rPr b="1" sz="3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Parodonte fin et festonné</a:t>
            </a:r>
            <a:endParaRPr b="1" sz="380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950277" indent="-452437">
              <a:lnSpc>
                <a:spcPct val="90000"/>
              </a:lnSpc>
              <a:spcBef>
                <a:spcPts val="1100"/>
              </a:spcBef>
              <a:buClr>
                <a:srgbClr val="6095C9"/>
              </a:buClr>
              <a:buSzPct val="65000"/>
              <a:buFont typeface="Wingdings"/>
              <a:buChar char=""/>
            </a:pPr>
            <a:r>
              <a:rPr b="1" sz="3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Position sur l’arcade, avec corticale vestibulaire fine</a:t>
            </a:r>
            <a:endParaRPr b="1" sz="380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885643" indent="-387803">
              <a:lnSpc>
                <a:spcPct val="90000"/>
              </a:lnSpc>
              <a:spcBef>
                <a:spcPts val="1100"/>
              </a:spcBef>
              <a:buClr>
                <a:srgbClr val="6095C9"/>
              </a:buClr>
              <a:buSzPct val="65000"/>
              <a:buFont typeface="Wingdings"/>
              <a:buChar char=""/>
              <a:defRPr b="1" sz="3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Peu de gencive attachée, freins et brides 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/>
          <p:nvPr/>
        </p:nvSpPr>
        <p:spPr>
          <a:xfrm>
            <a:off x="4660053" y="3544711"/>
            <a:ext cx="5653477" cy="93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>
            <a:lvl1pPr>
              <a:buClr>
                <a:srgbClr val="FFFB00"/>
              </a:buClr>
              <a:buFont typeface="Comic Sans MS"/>
              <a:defRPr b="1" sz="4400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INDICATIONS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/>
          <p:nvPr/>
        </p:nvSpPr>
        <p:spPr>
          <a:xfrm>
            <a:off x="984390" y="3280550"/>
            <a:ext cx="11495692" cy="3721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2248" tIns="72248" rIns="72248" bIns="72248">
            <a:spAutoFit/>
          </a:bodyPr>
          <a:lstStyle/>
          <a:p>
            <a:pPr marL="526415" indent="-485775">
              <a:buClr>
                <a:srgbClr val="59BAD1"/>
              </a:buClr>
              <a:buSzPct val="70000"/>
              <a:buFont typeface="Wingdings"/>
              <a:buChar char=""/>
              <a:defRPr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Récession évolutive,sans priorité de recouvrement.</a:t>
            </a:r>
          </a:p>
          <a:p>
            <a:pPr marL="545479" indent="-487680">
              <a:buClr>
                <a:srgbClr val="FFFFFF"/>
              </a:buClr>
              <a:buFont typeface="Comic Sans MS"/>
              <a:defRPr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</a:p>
          <a:p>
            <a:pPr marL="526415" indent="-485775">
              <a:buClr>
                <a:srgbClr val="59BAD1"/>
              </a:buClr>
              <a:buSzPct val="70000"/>
              <a:buFont typeface="Wingdings"/>
              <a:buChar char=""/>
              <a:defRPr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Avant traitement prothétique, orthodontique </a:t>
            </a:r>
          </a:p>
          <a:p>
            <a:pPr marL="545479" indent="-487680">
              <a:buClr>
                <a:srgbClr val="FFFFFF"/>
              </a:buClr>
              <a:buFont typeface="Comic Sans MS"/>
              <a:defRPr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  ou implantaire.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/>
          <p:nvPr/>
        </p:nvSpPr>
        <p:spPr>
          <a:xfrm>
            <a:off x="3226364" y="3341511"/>
            <a:ext cx="7802881" cy="93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/>
          <a:p>
            <a:pPr>
              <a:buClr>
                <a:srgbClr val="FFFB00"/>
              </a:buClr>
              <a:buFont typeface="Comic Sans MS"/>
            </a:pPr>
            <a:r>
              <a:rPr b="1" sz="4400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CONTRE</a:t>
            </a:r>
            <a:r>
              <a:rPr b="1" sz="3800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-INDICATIONS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/>
          <p:nvPr/>
        </p:nvSpPr>
        <p:spPr>
          <a:xfrm>
            <a:off x="2917049" y="2725137"/>
            <a:ext cx="9129622" cy="294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2248" tIns="72248" rIns="72248" bIns="72248">
            <a:spAutoFit/>
          </a:bodyPr>
          <a:lstStyle/>
          <a:p>
            <a:pPr marL="526415" indent="-485775">
              <a:buClr>
                <a:srgbClr val="59BAD1"/>
              </a:buClr>
              <a:buSzPct val="70000"/>
              <a:buFont typeface="Wingdings"/>
              <a:buChar char=""/>
              <a:defRPr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r>
              <a:t>Celles de la chirurgie orale.</a:t>
            </a:r>
          </a:p>
          <a:p>
            <a:pPr marL="545479" indent="-487680">
              <a:buClr>
                <a:srgbClr val="FFFB00"/>
              </a:buClr>
              <a:buFont typeface="Times"/>
              <a:defRPr b="1" sz="3800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</a:defRPr>
            </a:pPr>
          </a:p>
          <a:p>
            <a:pPr marL="526415" indent="-485775">
              <a:buClr>
                <a:srgbClr val="59BAD1"/>
              </a:buClr>
              <a:buSzPct val="70000"/>
              <a:buFont typeface="Wingdings"/>
              <a:buChar char=""/>
              <a:defRPr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r>
              <a:t>Stabilité de la récession.</a:t>
            </a:r>
          </a:p>
          <a:p>
            <a:pPr marL="545479" indent="-487680">
              <a:buClr>
                <a:srgbClr val="FFFB00"/>
              </a:buClr>
              <a:buFont typeface="Times"/>
              <a:defRPr b="1" sz="3800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</a:defRPr>
            </a:pPr>
          </a:p>
          <a:p>
            <a:pPr marL="526415" indent="-485775">
              <a:buClr>
                <a:srgbClr val="59BAD1"/>
              </a:buClr>
              <a:buSzPct val="70000"/>
              <a:buFont typeface="Wingdings"/>
              <a:buChar char=""/>
              <a:defRPr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r>
              <a:t>Indications d’autres techniques chirurgicales.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/>
        </p:nvSpPr>
        <p:spPr>
          <a:xfrm>
            <a:off x="905368" y="3111217"/>
            <a:ext cx="11984711" cy="25320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2248" tIns="72248" rIns="72248" bIns="72248">
            <a:spAutoFit/>
          </a:bodyPr>
          <a:lstStyle>
            <a:lvl1pPr>
              <a:buClr>
                <a:srgbClr val="FFFFFF"/>
              </a:buClr>
              <a:buFont typeface="Comic Sans MS"/>
              <a:defRPr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La greffe épithélio-conjonctive de surface a donc pour objectif de créer ou recréer un parodonte superficiel susceptible de maintenir un  état durable de santé parodontale.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/>
          <p:nvPr/>
        </p:nvSpPr>
        <p:spPr>
          <a:xfrm>
            <a:off x="1880587" y="2828995"/>
            <a:ext cx="11645760" cy="2265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/>
          <a:p>
            <a:pPr>
              <a:buClr>
                <a:srgbClr val="FFFFFF"/>
              </a:buClr>
              <a:buFont typeface="Comic Sans MS"/>
            </a:pPr>
            <a:r>
              <a:rPr b="1" sz="3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C’est la translation en </a:t>
            </a:r>
            <a:r>
              <a:rPr b="1" sz="3800">
                <a:solidFill>
                  <a:srgbClr val="FFFB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surface</a:t>
            </a:r>
            <a:r>
              <a:rPr b="1" sz="3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 d’un tissu </a:t>
            </a:r>
            <a:endParaRPr b="1" sz="380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>
              <a:buClr>
                <a:srgbClr val="FFFFFF"/>
              </a:buClr>
              <a:buFont typeface="Comic Sans MS"/>
            </a:pPr>
            <a:r>
              <a:rPr b="1" sz="3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   autogène,</a:t>
            </a:r>
            <a:r>
              <a:rPr b="1" sz="3800">
                <a:solidFill>
                  <a:srgbClr val="FFFB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épithélio-conjonctif,</a:t>
            </a:r>
            <a:endParaRPr b="1" sz="380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>
              <a:buClr>
                <a:srgbClr val="FFFFFF"/>
              </a:buClr>
              <a:buFont typeface="Comic Sans MS"/>
            </a:pPr>
            <a:r>
              <a:rPr b="1" sz="3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d’un site donneur à un site receveur</a:t>
            </a:r>
            <a:r>
              <a:rPr b="1"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/>
          <p:nvPr>
            <p:ph type="title"/>
          </p:nvPr>
        </p:nvSpPr>
        <p:spPr>
          <a:xfrm>
            <a:off x="1083733" y="-1"/>
            <a:ext cx="11054081" cy="2289388"/>
          </a:xfrm>
          <a:prstGeom prst="rect">
            <a:avLst/>
          </a:prstGeom>
        </p:spPr>
        <p:txBody>
          <a:bodyPr/>
          <a:lstStyle>
            <a:lvl1pPr marL="134563">
              <a:defRPr b="1" sz="4400" u="sng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Technique chirurgicale</a:t>
            </a:r>
          </a:p>
        </p:txBody>
      </p:sp>
      <p:sp>
        <p:nvSpPr>
          <p:cNvPr id="89" name="Shape 89"/>
          <p:cNvSpPr/>
          <p:nvPr>
            <p:ph type="body" idx="1"/>
          </p:nvPr>
        </p:nvSpPr>
        <p:spPr>
          <a:xfrm>
            <a:off x="562186" y="2418079"/>
            <a:ext cx="11776571" cy="7335522"/>
          </a:xfrm>
          <a:prstGeom prst="rect">
            <a:avLst/>
          </a:prstGeom>
        </p:spPr>
        <p:txBody>
          <a:bodyPr/>
          <a:lstStyle/>
          <a:p>
            <a:pPr marL="545479" indent="-487680">
              <a:lnSpc>
                <a:spcPct val="140000"/>
              </a:lnSpc>
              <a:spcBef>
                <a:spcPts val="0"/>
              </a:spcBef>
              <a:buClr>
                <a:srgbClr val="F1F0E7"/>
              </a:buClr>
              <a:buSzTx/>
              <a:buFont typeface="Wingdings"/>
              <a:buNone/>
            </a:pPr>
            <a:r>
              <a:rPr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1" sz="3800">
                <a:solidFill>
                  <a:srgbClr val="FF7C00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FF7C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L’intervention comprend </a:t>
            </a:r>
            <a:r>
              <a:rPr b="1" u="sng">
                <a:solidFill>
                  <a:srgbClr val="FF7C00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FF7C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3 grandes étapes:</a:t>
            </a:r>
            <a:endParaRPr b="1" u="sng">
              <a:solidFill>
                <a:srgbClr val="FF7C00"/>
              </a:solidFill>
              <a:effectLst>
                <a:outerShdw sx="100000" sy="100000" kx="0" ky="0" algn="b" rotWithShape="0" blurRad="12700" dist="25400" dir="2700000">
                  <a:srgbClr val="FFFFFF"/>
                </a:outerShdw>
              </a:effectLst>
              <a:uFill>
                <a:solidFill>
                  <a:srgbClr val="FF7C00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545479" indent="-487680">
              <a:lnSpc>
                <a:spcPct val="140000"/>
              </a:lnSpc>
              <a:spcBef>
                <a:spcPts val="0"/>
              </a:spcBef>
              <a:buClr>
                <a:srgbClr val="F1F0E7"/>
              </a:buClr>
              <a:buSzTx/>
              <a:buFont typeface="Wingdings"/>
              <a:buNone/>
              <a:defRPr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Times"/>
                <a:ea typeface="Times"/>
                <a:cs typeface="Times"/>
                <a:sym typeface="Times"/>
              </a:defRPr>
            </a:pPr>
          </a:p>
          <a:p>
            <a:pPr marL="545479" indent="-487680">
              <a:lnSpc>
                <a:spcPct val="140000"/>
              </a:lnSpc>
              <a:spcBef>
                <a:spcPts val="0"/>
              </a:spcBef>
              <a:buClr>
                <a:srgbClr val="F1F0E7"/>
              </a:buClr>
              <a:buSzTx/>
              <a:buFont typeface="Wingdings"/>
              <a:buNone/>
              <a:defRPr b="1" sz="38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1- Préparation du site receveur périosté</a:t>
            </a:r>
          </a:p>
          <a:p>
            <a:pPr marL="545479" indent="-487680">
              <a:lnSpc>
                <a:spcPct val="140000"/>
              </a:lnSpc>
              <a:spcBef>
                <a:spcPts val="0"/>
              </a:spcBef>
              <a:buClr>
                <a:srgbClr val="F1F0E7"/>
              </a:buClr>
              <a:buSzTx/>
              <a:buFont typeface="Wingdings"/>
              <a:buNone/>
              <a:defRPr b="1" sz="38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2- Prélèvement du greffon</a:t>
            </a:r>
          </a:p>
          <a:p>
            <a:pPr marL="545479" indent="-487680">
              <a:lnSpc>
                <a:spcPct val="140000"/>
              </a:lnSpc>
              <a:spcBef>
                <a:spcPts val="0"/>
              </a:spcBef>
              <a:buClr>
                <a:srgbClr val="F1F0E7"/>
              </a:buClr>
              <a:buSzTx/>
              <a:buFont typeface="Wingdings"/>
              <a:buNone/>
              <a:defRPr b="1" sz="38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3- Fixation du greffon                                                                                     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89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type="title"/>
          </p:nvPr>
        </p:nvSpPr>
        <p:spPr>
          <a:xfrm>
            <a:off x="460586" y="-243841"/>
            <a:ext cx="12137814" cy="1517228"/>
          </a:xfrm>
          <a:prstGeom prst="rect">
            <a:avLst/>
          </a:prstGeom>
        </p:spPr>
        <p:txBody>
          <a:bodyPr/>
          <a:lstStyle/>
          <a:p>
            <a:pPr marL="134563"/>
            <a:r>
              <a:rPr b="1" sz="4400" u="sng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Préparation du site receveur</a:t>
            </a:r>
            <a:r>
              <a:rPr b="1" sz="5600" u="sng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:</a:t>
            </a:r>
          </a:p>
        </p:txBody>
      </p:sp>
      <p:sp>
        <p:nvSpPr>
          <p:cNvPr id="92" name="Shape 92"/>
          <p:cNvSpPr/>
          <p:nvPr>
            <p:ph type="body" idx="1"/>
          </p:nvPr>
        </p:nvSpPr>
        <p:spPr>
          <a:xfrm>
            <a:off x="1345635" y="1682044"/>
            <a:ext cx="12187486" cy="7475504"/>
          </a:xfrm>
          <a:prstGeom prst="rect">
            <a:avLst/>
          </a:prstGeom>
        </p:spPr>
        <p:txBody>
          <a:bodyPr/>
          <a:lstStyle/>
          <a:p>
            <a:pPr marL="545479" indent="-487680">
              <a:lnSpc>
                <a:spcPct val="60000"/>
              </a:lnSpc>
              <a:buClr>
                <a:srgbClr val="F1F0E7"/>
              </a:buClr>
              <a:buSzTx/>
              <a:buFont typeface="Wingdings"/>
              <a:buNone/>
            </a:pPr>
            <a:r>
              <a:rPr b="1" sz="2800">
                <a:solidFill>
                  <a:srgbClr val="59BAD1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59BAD1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1- </a:t>
            </a:r>
            <a:r>
              <a:rPr b="1" sz="34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rPr>
              <a:t>Première incision </a:t>
            </a:r>
            <a:r>
              <a:rPr sz="34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rPr>
              <a:t>horizontale (biseau interne)</a:t>
            </a:r>
            <a:r>
              <a:rPr sz="3400">
                <a:solidFill>
                  <a:srgbClr val="0A0A0A"/>
                </a:solidFill>
                <a:uFill>
                  <a:solidFill>
                    <a:srgbClr val="0A0A0A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:</a:t>
            </a:r>
            <a:endParaRPr sz="3400">
              <a:solidFill>
                <a:srgbClr val="0A0A0A"/>
              </a:solidFill>
              <a:uFill>
                <a:solidFill>
                  <a:srgbClr val="0A0A0A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545479" indent="-487680">
              <a:lnSpc>
                <a:spcPct val="60000"/>
              </a:lnSpc>
              <a:buClr>
                <a:srgbClr val="F1F0E7"/>
              </a:buClr>
              <a:buSzTx/>
              <a:buFont typeface="Wingdings"/>
              <a:buNone/>
              <a:defRPr sz="3400">
                <a:solidFill>
                  <a:srgbClr val="FF2600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FF26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     légèrement coronaire ou au niveau de la LMG                   </a:t>
            </a:r>
          </a:p>
          <a:p>
            <a:pPr marL="545479" indent="-487680">
              <a:lnSpc>
                <a:spcPct val="60000"/>
              </a:lnSpc>
              <a:buClr>
                <a:srgbClr val="F1F0E7"/>
              </a:buClr>
              <a:buSzTx/>
              <a:buFont typeface="Wingdings"/>
              <a:buNone/>
            </a:pPr>
            <a:r>
              <a:rPr b="1" sz="2400">
                <a:solidFill>
                  <a:srgbClr val="FF2600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FF2600"/>
                  </a:solidFill>
                </a:uFill>
                <a:latin typeface="Times"/>
                <a:ea typeface="Times"/>
                <a:cs typeface="Times"/>
                <a:sym typeface="Times"/>
              </a:rPr>
              <a:t>        </a:t>
            </a:r>
            <a:r>
              <a:rPr b="1" sz="2400">
                <a:solidFill>
                  <a:srgbClr val="FF2600"/>
                </a:solidFill>
                <a:uFill>
                  <a:solidFill>
                    <a:srgbClr val="FF2600"/>
                  </a:solidFill>
                </a:uFill>
                <a:latin typeface="Times"/>
                <a:ea typeface="Times"/>
                <a:cs typeface="Times"/>
                <a:sym typeface="Times"/>
              </a:rPr>
              <a:t>         </a:t>
            </a:r>
            <a:endParaRPr b="1" sz="2400">
              <a:solidFill>
                <a:srgbClr val="FF2600"/>
              </a:solidFill>
              <a:uFill>
                <a:solidFill>
                  <a:srgbClr val="FF2600"/>
                </a:solidFill>
              </a:uFill>
              <a:latin typeface="Times"/>
              <a:ea typeface="Times"/>
              <a:cs typeface="Times"/>
              <a:sym typeface="Times"/>
            </a:endParaRPr>
          </a:p>
          <a:p>
            <a:pPr lvl="1" marL="1114439" indent="-406400">
              <a:lnSpc>
                <a:spcPct val="60000"/>
              </a:lnSpc>
              <a:buClr>
                <a:srgbClr val="F1F0E7"/>
              </a:buClr>
              <a:buSzTx/>
              <a:buFont typeface="Times"/>
              <a:buNone/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            </a:t>
            </a:r>
          </a:p>
          <a:p>
            <a:pPr marL="545479" indent="-487680">
              <a:lnSpc>
                <a:spcPct val="60000"/>
              </a:lnSpc>
              <a:buClr>
                <a:srgbClr val="F1F0E7"/>
              </a:buClr>
              <a:buSzTx/>
              <a:buFont typeface="Wingdings"/>
              <a:buNone/>
            </a:pPr>
            <a:r>
              <a:rPr b="1" sz="2800">
                <a:solidFill>
                  <a:srgbClr val="59BAD1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59BAD1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2-</a:t>
            </a:r>
            <a:r>
              <a:rPr b="1" sz="2800">
                <a:solidFill>
                  <a:srgbClr val="59BAD1"/>
                </a:solidFill>
                <a:uFill>
                  <a:solidFill>
                    <a:srgbClr val="59BAD1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1" sz="28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rPr>
              <a:t>Deux incisions verticales proximales</a:t>
            </a:r>
            <a:r>
              <a:rPr b="1" sz="280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b="1" sz="280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545479" indent="-487680">
              <a:lnSpc>
                <a:spcPct val="60000"/>
              </a:lnSpc>
              <a:buClr>
                <a:srgbClr val="F1F0E7"/>
              </a:buClr>
              <a:buSzTx/>
              <a:buFont typeface="Wingdings"/>
              <a:buNone/>
              <a:defRPr b="1" sz="2800">
                <a:solidFill>
                  <a:srgbClr val="FF2600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FF26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    divergentes en direction apicale</a:t>
            </a:r>
          </a:p>
          <a:p>
            <a:pPr marL="545479" indent="-487680">
              <a:lnSpc>
                <a:spcPct val="60000"/>
              </a:lnSpc>
              <a:buClr>
                <a:srgbClr val="F1F0E7"/>
              </a:buClr>
              <a:buSzTx/>
              <a:buFont typeface="Wingdings"/>
              <a:buNone/>
              <a:defRPr b="1" sz="2800">
                <a:solidFill>
                  <a:srgbClr val="FF2600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FF26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    (forme trapézoidale ↔ meilleure vascularisation)</a:t>
            </a:r>
          </a:p>
          <a:p>
            <a:pPr marL="497840" indent="-457200">
              <a:lnSpc>
                <a:spcPct val="60000"/>
              </a:lnSpc>
              <a:buClr>
                <a:srgbClr val="F1F0E7"/>
              </a:buClr>
              <a:defRPr sz="20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Times"/>
                <a:ea typeface="Times"/>
                <a:cs typeface="Times"/>
                <a:sym typeface="Times"/>
              </a:defRPr>
            </a:pPr>
          </a:p>
          <a:p>
            <a:pPr marL="545479" indent="-487680">
              <a:lnSpc>
                <a:spcPct val="60000"/>
              </a:lnSpc>
              <a:buClr>
                <a:srgbClr val="F1F0E7"/>
              </a:buClr>
              <a:buSzTx/>
              <a:buFont typeface="Wingdings"/>
              <a:buNone/>
            </a:pPr>
            <a:r>
              <a:rPr b="1" sz="2800">
                <a:solidFill>
                  <a:srgbClr val="59BAD1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59BAD1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3</a:t>
            </a:r>
            <a:r>
              <a:rPr sz="2800">
                <a:solidFill>
                  <a:srgbClr val="59BAD1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59BAD1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-</a:t>
            </a:r>
            <a:r>
              <a:rPr sz="2800">
                <a:solidFill>
                  <a:srgbClr val="59BAD1"/>
                </a:solidFill>
                <a:uFill>
                  <a:solidFill>
                    <a:srgbClr val="59BAD1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1" sz="28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rPr>
              <a:t>Dissection,en épaisseur partielle avec traction digitale,           de la lèvre inférieure</a:t>
            </a:r>
            <a:endParaRPr b="1" sz="2800">
              <a:effectLst>
                <a:outerShdw sx="100000" sy="100000" kx="0" ky="0" algn="b" rotWithShape="0" blurRad="12700" dist="25400" dir="2700000">
                  <a:srgbClr val="275D90"/>
                </a:outerShdw>
              </a:effectLst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545479" indent="-487680">
              <a:lnSpc>
                <a:spcPct val="60000"/>
              </a:lnSpc>
              <a:buClr>
                <a:srgbClr val="F1F0E7"/>
              </a:buClr>
              <a:buSzTx/>
              <a:buFont typeface="Wingdings"/>
              <a:buNone/>
            </a:pPr>
            <a:r>
              <a:rPr b="1" sz="2000">
                <a:solidFill>
                  <a:srgbClr val="FF2600"/>
                </a:solidFill>
                <a:uFill>
                  <a:solidFill>
                    <a:srgbClr val="FF2600"/>
                  </a:solidFill>
                </a:uFill>
                <a:latin typeface="Times"/>
                <a:ea typeface="Times"/>
                <a:cs typeface="Times"/>
                <a:sym typeface="Times"/>
              </a:rPr>
              <a:t>   </a:t>
            </a:r>
            <a:r>
              <a:rPr b="1" sz="2800">
                <a:solidFill>
                  <a:srgbClr val="FF2600"/>
                </a:solidFill>
                <a:uFill>
                  <a:solidFill>
                    <a:srgbClr val="FF26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  </a:t>
            </a:r>
            <a:r>
              <a:rPr b="1" sz="2800">
                <a:solidFill>
                  <a:srgbClr val="FF2600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FF26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en direction apicale </a:t>
            </a:r>
            <a:endParaRPr b="1" sz="2800">
              <a:solidFill>
                <a:srgbClr val="FF2600"/>
              </a:solidFill>
              <a:effectLst>
                <a:outerShdw sx="100000" sy="100000" kx="0" ky="0" algn="b" rotWithShape="0" blurRad="12700" dist="25400" dir="2700000">
                  <a:srgbClr val="FFFFFF"/>
                </a:outerShdw>
              </a:effectLst>
              <a:uFill>
                <a:solidFill>
                  <a:srgbClr val="FF2600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545479" indent="-487680">
              <a:lnSpc>
                <a:spcPct val="60000"/>
              </a:lnSpc>
              <a:buClr>
                <a:srgbClr val="F1F0E7"/>
              </a:buClr>
              <a:buSzTx/>
              <a:buFont typeface="Wingdings"/>
              <a:buNone/>
              <a:defRPr b="1" sz="2800">
                <a:solidFill>
                  <a:srgbClr val="FF2600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FF26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   (dimension apicocoronaire minimale de 10 mm)</a:t>
            </a:r>
          </a:p>
          <a:p>
            <a:pPr marL="497840" indent="-457200">
              <a:lnSpc>
                <a:spcPct val="60000"/>
              </a:lnSpc>
              <a:buClr>
                <a:srgbClr val="F1F0E7"/>
              </a:buClr>
              <a:defRPr sz="20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Times"/>
                <a:ea typeface="Times"/>
                <a:cs typeface="Times"/>
                <a:sym typeface="Times"/>
              </a:defRPr>
            </a:pPr>
          </a:p>
          <a:p>
            <a:pPr marL="545479" indent="-487680">
              <a:lnSpc>
                <a:spcPct val="60000"/>
              </a:lnSpc>
              <a:buClr>
                <a:srgbClr val="F1F0E7"/>
              </a:buClr>
              <a:buSzTx/>
              <a:buFont typeface="Wingdings"/>
              <a:buNone/>
            </a:pPr>
            <a:r>
              <a:rPr sz="2800">
                <a:solidFill>
                  <a:srgbClr val="59BAD1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59BAD1"/>
                  </a:solidFill>
                </a:uFill>
                <a:latin typeface="Times"/>
                <a:ea typeface="Times"/>
                <a:cs typeface="Times"/>
                <a:sym typeface="Times"/>
              </a:rPr>
              <a:t>4- </a:t>
            </a:r>
            <a:r>
              <a:rPr b="1" sz="28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rPr>
              <a:t>Désépithélialisation</a:t>
            </a:r>
            <a:r>
              <a:rPr b="1" sz="2400">
                <a:solidFill>
                  <a:srgbClr val="0A0A0A"/>
                </a:solidFill>
                <a:uFill>
                  <a:solidFill>
                    <a:srgbClr val="0A0A0A"/>
                  </a:solidFill>
                </a:uFill>
                <a:latin typeface="Times"/>
                <a:ea typeface="Times"/>
                <a:cs typeface="Times"/>
                <a:sym typeface="Times"/>
              </a:rPr>
              <a:t>  </a:t>
            </a:r>
            <a:endParaRPr b="1" sz="2400">
              <a:solidFill>
                <a:srgbClr val="0A0A0A"/>
              </a:solidFill>
              <a:uFill>
                <a:solidFill>
                  <a:srgbClr val="0A0A0A"/>
                </a:solidFill>
              </a:uFill>
              <a:latin typeface="Times"/>
              <a:ea typeface="Times"/>
              <a:cs typeface="Times"/>
              <a:sym typeface="Times"/>
            </a:endParaRPr>
          </a:p>
          <a:p>
            <a:pPr marL="545479" indent="-487680">
              <a:lnSpc>
                <a:spcPct val="60000"/>
              </a:lnSpc>
              <a:buClr>
                <a:srgbClr val="F1F0E7"/>
              </a:buClr>
              <a:buSzTx/>
              <a:buFont typeface="Wingdings"/>
              <a:buNone/>
            </a:pPr>
            <a:r>
              <a:rPr b="1" sz="2400">
                <a:solidFill>
                  <a:srgbClr val="0A0A0A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0A0A0A"/>
                  </a:solidFill>
                </a:uFill>
                <a:latin typeface="Times"/>
                <a:ea typeface="Times"/>
                <a:cs typeface="Times"/>
                <a:sym typeface="Times"/>
              </a:rPr>
              <a:t>     </a:t>
            </a:r>
            <a:r>
              <a:rPr b="1" sz="2800">
                <a:solidFill>
                  <a:srgbClr val="FF2600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FF26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du bord gingival coronaire à l‘incision horizontale </a:t>
            </a:r>
            <a:endParaRPr b="1" sz="2800">
              <a:solidFill>
                <a:srgbClr val="FF2600"/>
              </a:solidFill>
              <a:effectLst>
                <a:outerShdw sx="100000" sy="100000" kx="0" ky="0" algn="b" rotWithShape="0" blurRad="12700" dist="25400" dir="2700000">
                  <a:srgbClr val="FFFFFF"/>
                </a:outerShdw>
              </a:effectLst>
              <a:uFill>
                <a:solidFill>
                  <a:srgbClr val="FF2600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545479" indent="-487680">
              <a:lnSpc>
                <a:spcPct val="60000"/>
              </a:lnSpc>
              <a:buClr>
                <a:srgbClr val="F1F0E7"/>
              </a:buClr>
              <a:buSzTx/>
              <a:buFont typeface="Wingdings"/>
              <a:buNone/>
              <a:defRPr b="1" sz="20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defRPr>
            </a:pPr>
          </a:p>
          <a:p>
            <a:pPr marL="545479" indent="-487680">
              <a:lnSpc>
                <a:spcPct val="60000"/>
              </a:lnSpc>
              <a:buClr>
                <a:srgbClr val="F1F0E7"/>
              </a:buClr>
              <a:buSzTx/>
              <a:buFont typeface="Wingdings"/>
              <a:buNone/>
            </a:pPr>
            <a:r>
              <a:rPr b="1" sz="2400">
                <a:solidFill>
                  <a:srgbClr val="59BAD1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59BAD1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5-</a:t>
            </a:r>
            <a:r>
              <a:rPr b="1" sz="2400">
                <a:solidFill>
                  <a:srgbClr val="59BAD1"/>
                </a:solidFill>
                <a:uFill>
                  <a:solidFill>
                    <a:srgbClr val="59BAD1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1" sz="28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rPr>
              <a:t>Elimination du lambeau (ou suture à la base du lit)</a:t>
            </a:r>
            <a:endParaRPr b="1" sz="2800">
              <a:effectLst>
                <a:outerShdw sx="100000" sy="100000" kx="0" ky="0" algn="b" rotWithShape="0" blurRad="12700" dist="25400" dir="2700000">
                  <a:srgbClr val="275D90"/>
                </a:outerShdw>
              </a:effectLst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545479" indent="-487680">
              <a:lnSpc>
                <a:spcPct val="60000"/>
              </a:lnSpc>
              <a:buClr>
                <a:srgbClr val="F1F0E7"/>
              </a:buClr>
              <a:buSzTx/>
              <a:buFont typeface="Wingdings"/>
              <a:buNone/>
              <a:defRPr b="1" sz="28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   et des fibres élastiques et musculaires</a:t>
            </a:r>
          </a:p>
          <a:p>
            <a:pPr marL="545479" indent="-487680">
              <a:lnSpc>
                <a:spcPct val="60000"/>
              </a:lnSpc>
              <a:buClr>
                <a:srgbClr val="F1F0E7"/>
              </a:buClr>
              <a:buSzTx/>
              <a:buFont typeface="Wingdings"/>
              <a:buNone/>
              <a:defRPr sz="20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Times"/>
                <a:ea typeface="Times"/>
                <a:cs typeface="Times"/>
                <a:sym typeface="Times"/>
              </a:defRPr>
            </a:pPr>
          </a:p>
          <a:p>
            <a:pPr marL="545479" indent="-487680">
              <a:lnSpc>
                <a:spcPct val="60000"/>
              </a:lnSpc>
              <a:buClr>
                <a:srgbClr val="F1F0E7"/>
              </a:buClr>
              <a:buSzTx/>
              <a:buFont typeface="Wingdings"/>
              <a:buNone/>
              <a:defRPr sz="20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Times"/>
                <a:ea typeface="Times"/>
                <a:cs typeface="Times"/>
                <a:sym typeface="Times"/>
              </a:defRPr>
            </a:pPr>
          </a:p>
          <a:p>
            <a:pPr marL="545479" indent="-487680">
              <a:lnSpc>
                <a:spcPct val="60000"/>
              </a:lnSpc>
              <a:buClr>
                <a:srgbClr val="F1F0E7"/>
              </a:buClr>
              <a:buSzTx/>
              <a:buFont typeface="Wingdings"/>
              <a:buNone/>
              <a:defRPr sz="20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Times"/>
                <a:ea typeface="Times"/>
                <a:cs typeface="Times"/>
                <a:sym typeface="Times"/>
              </a:defRPr>
            </a:pPr>
          </a:p>
          <a:p>
            <a:pPr lvl="1" marL="1114439" indent="-406400">
              <a:lnSpc>
                <a:spcPct val="60000"/>
              </a:lnSpc>
              <a:buClr>
                <a:srgbClr val="F1F0E7"/>
              </a:buClr>
              <a:buSzTx/>
              <a:buFont typeface="Times"/>
              <a:buNone/>
              <a:defRPr sz="2000">
                <a:latin typeface="Times"/>
                <a:ea typeface="Times"/>
                <a:cs typeface="Times"/>
                <a:sym typeface="Times"/>
              </a:defRPr>
            </a:pPr>
          </a:p>
          <a:p>
            <a:pPr marL="545479" indent="-487680">
              <a:lnSpc>
                <a:spcPct val="60000"/>
              </a:lnSpc>
              <a:buClr>
                <a:srgbClr val="F1F0E7"/>
              </a:buClr>
              <a:buSzTx/>
              <a:buFont typeface="Wingdings"/>
              <a:buNone/>
              <a:defRPr sz="2000">
                <a:latin typeface="Times"/>
                <a:ea typeface="Times"/>
                <a:cs typeface="Times"/>
                <a:sym typeface="Times"/>
              </a:defRPr>
            </a:pPr>
          </a:p>
          <a:p>
            <a:pPr marL="497840" indent="-457200">
              <a:lnSpc>
                <a:spcPct val="60000"/>
              </a:lnSpc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Class="entr" nodeType="after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Class="entr" nodeType="after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Class="entr" nodeType="with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fill="hold"/>
                                        <p:tgtEl>
                                          <p:spTgt spid="9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9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2" fill="hold"/>
                                        <p:tgtEl>
                                          <p:spTgt spid="9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8" fill="hold"/>
                                        <p:tgtEl>
                                          <p:spTgt spid="9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4" fill="hold"/>
                                        <p:tgtEl>
                                          <p:spTgt spid="9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0" fill="hold"/>
                                        <p:tgtEl>
                                          <p:spTgt spid="9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9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6" fill="hold"/>
                                        <p:tgtEl>
                                          <p:spTgt spid="9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9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9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2" fill="hold"/>
                                        <p:tgtEl>
                                          <p:spTgt spid="9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8" fill="hold"/>
                                        <p:tgtEl>
                                          <p:spTgt spid="9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9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9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4" fill="hold"/>
                                        <p:tgtEl>
                                          <p:spTgt spid="9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9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9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0" fill="hold"/>
                                        <p:tgtEl>
                                          <p:spTgt spid="9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9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9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Class="entr" nodeType="with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4" fill="hold"/>
                                        <p:tgtEl>
                                          <p:spTgt spid="9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9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9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0" fill="hold"/>
                                        <p:tgtEl>
                                          <p:spTgt spid="92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92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92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6" fill="hold"/>
                                        <p:tgtEl>
                                          <p:spTgt spid="92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92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92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92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/>
          <p:nvPr>
            <p:ph type="title"/>
          </p:nvPr>
        </p:nvSpPr>
        <p:spPr>
          <a:xfrm>
            <a:off x="1137919" y="2456462"/>
            <a:ext cx="11054082" cy="3359574"/>
          </a:xfrm>
          <a:prstGeom prst="rect">
            <a:avLst/>
          </a:prstGeom>
        </p:spPr>
        <p:txBody>
          <a:bodyPr/>
          <a:lstStyle/>
          <a:p>
            <a:pPr marL="134563"/>
            <a:r>
              <a:rPr b="1" sz="4400" u="sng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Préparation site receveur</a:t>
            </a:r>
            <a:r>
              <a:rPr b="1" sz="4400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:</a:t>
            </a:r>
            <a:br>
              <a:rPr b="1" sz="4400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b="1" sz="340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br>
              <a:rPr b="1" sz="3400"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b="1" sz="3400">
                <a:latin typeface="Comic Sans MS"/>
                <a:ea typeface="Comic Sans MS"/>
                <a:cs typeface="Comic Sans MS"/>
                <a:sym typeface="Comic Sans MS"/>
              </a:rPr>
              <a:t>Incisions perpendiculaires à la surfaçe </a:t>
            </a:r>
            <a:br>
              <a:rPr b="1" sz="3400"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b="1" sz="3400">
                <a:latin typeface="Comic Sans MS"/>
                <a:ea typeface="Comic Sans MS"/>
                <a:cs typeface="Comic Sans MS"/>
                <a:sym typeface="Comic Sans MS"/>
              </a:rPr>
              <a:t>Dissection en épaisseur partielle</a:t>
            </a:r>
          </a:p>
        </p:txBody>
      </p:sp>
      <p:sp>
        <p:nvSpPr>
          <p:cNvPr id="95" name="Shape 95"/>
          <p:cNvSpPr/>
          <p:nvPr>
            <p:ph type="body" sz="half" idx="1"/>
          </p:nvPr>
        </p:nvSpPr>
        <p:spPr>
          <a:xfrm>
            <a:off x="1280159" y="7335519"/>
            <a:ext cx="11367913" cy="2418081"/>
          </a:xfrm>
          <a:prstGeom prst="rect">
            <a:avLst/>
          </a:prstGeom>
        </p:spPr>
        <p:txBody>
          <a:bodyPr/>
          <a:lstStyle/>
          <a:p>
            <a:pPr lvl="2" marL="1275079" indent="-320039">
              <a:defRPr sz="2800">
                <a:latin typeface="Times"/>
                <a:ea typeface="Times"/>
                <a:cs typeface="Times"/>
                <a:sym typeface="Times"/>
              </a:defRPr>
            </a:pPr>
          </a:p>
          <a:p>
            <a:pPr lvl="2" marL="1248954" indent="-293914">
              <a:buClr>
                <a:srgbClr val="FAA757"/>
              </a:buClr>
              <a:defRPr b="1" sz="1800">
                <a:solidFill>
                  <a:srgbClr val="FAA757"/>
                </a:solidFill>
                <a:uFill>
                  <a:solidFill>
                    <a:srgbClr val="FAA75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</a:p>
          <a:p>
            <a:pPr marL="545479" indent="-487680">
              <a:buClr>
                <a:srgbClr val="FAA757"/>
              </a:buClr>
              <a:buSzTx/>
              <a:buFont typeface="Comic Sans MS"/>
              <a:buNone/>
              <a:defRPr b="1" sz="1800">
                <a:solidFill>
                  <a:srgbClr val="FAA757"/>
                </a:solidFill>
                <a:uFill>
                  <a:solidFill>
                    <a:srgbClr val="FAA75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Holbrook T, Oschenbein C.Complete coverage of the denuded root surface with a one-stage gingival graft. Int J Periodont Rest Dent 1983; 3:9-27.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/>
          <p:nvPr>
            <p:ph type="title"/>
          </p:nvPr>
        </p:nvSpPr>
        <p:spPr>
          <a:xfrm>
            <a:off x="356728" y="-1"/>
            <a:ext cx="12029441" cy="1271130"/>
          </a:xfrm>
          <a:prstGeom prst="rect">
            <a:avLst/>
          </a:prstGeom>
        </p:spPr>
        <p:txBody>
          <a:bodyPr/>
          <a:lstStyle>
            <a:lvl1pPr marL="134563">
              <a:defRPr b="1" sz="4400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Détermination de la dimension du greffon</a:t>
            </a:r>
          </a:p>
        </p:txBody>
      </p:sp>
      <p:sp>
        <p:nvSpPr>
          <p:cNvPr id="98" name="Shape 98"/>
          <p:cNvSpPr/>
          <p:nvPr>
            <p:ph type="body" sz="half" idx="1"/>
          </p:nvPr>
        </p:nvSpPr>
        <p:spPr>
          <a:xfrm>
            <a:off x="3662115" y="2346677"/>
            <a:ext cx="5418668" cy="8358295"/>
          </a:xfrm>
          <a:prstGeom prst="rect">
            <a:avLst/>
          </a:prstGeom>
        </p:spPr>
        <p:txBody>
          <a:bodyPr/>
          <a:lstStyle>
            <a:lvl1pPr marL="526415" indent="-485775">
              <a:buClr>
                <a:srgbClr val="59BAD1"/>
              </a:buClr>
              <a:buSzPct val="70000"/>
              <a:buFont typeface="Wingdings"/>
              <a:buChar char=""/>
              <a:defRPr b="1" sz="34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Mesures du site receveur</a:t>
            </a:r>
          </a:p>
        </p:txBody>
      </p:sp>
      <p:sp>
        <p:nvSpPr>
          <p:cNvPr id="99" name="Shape 99"/>
          <p:cNvSpPr/>
          <p:nvPr/>
        </p:nvSpPr>
        <p:spPr>
          <a:xfrm>
            <a:off x="3754684" y="5856675"/>
            <a:ext cx="6935895" cy="13382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/>
          <a:p>
            <a:pPr marL="526415" indent="-485775">
              <a:buClr>
                <a:srgbClr val="59BAD1"/>
              </a:buClr>
              <a:buSzPct val="70000"/>
              <a:buFont typeface="Wingdings"/>
              <a:buChar char=""/>
              <a:defRPr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Site donneur:</a:t>
            </a:r>
          </a:p>
          <a:p>
            <a:pPr marL="545479" indent="-487680">
              <a:buClr>
                <a:srgbClr val="FFFFFF"/>
              </a:buClr>
              <a:buFont typeface="Comic Sans MS"/>
              <a:defRPr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sur-dimensionnement de 1 mm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/>
          <p:nvPr>
            <p:ph type="title"/>
          </p:nvPr>
        </p:nvSpPr>
        <p:spPr>
          <a:xfrm>
            <a:off x="541866" y="139982"/>
            <a:ext cx="12137814" cy="1562383"/>
          </a:xfrm>
          <a:prstGeom prst="rect">
            <a:avLst/>
          </a:prstGeom>
        </p:spPr>
        <p:txBody>
          <a:bodyPr/>
          <a:lstStyle>
            <a:lvl1pPr marL="134563">
              <a:defRPr b="1" sz="4400" u="sng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2- Prélèvement du greffon</a:t>
            </a:r>
          </a:p>
        </p:txBody>
      </p:sp>
      <p:sp>
        <p:nvSpPr>
          <p:cNvPr id="102" name="Shape 102"/>
          <p:cNvSpPr/>
          <p:nvPr>
            <p:ph type="body" idx="1"/>
          </p:nvPr>
        </p:nvSpPr>
        <p:spPr>
          <a:xfrm>
            <a:off x="-1" y="1377244"/>
            <a:ext cx="13004801" cy="8051237"/>
          </a:xfrm>
          <a:prstGeom prst="rect">
            <a:avLst/>
          </a:prstGeom>
        </p:spPr>
        <p:txBody>
          <a:bodyPr/>
          <a:lstStyle/>
          <a:p>
            <a:pPr marL="545479" indent="-487680">
              <a:lnSpc>
                <a:spcPct val="80000"/>
              </a:lnSpc>
              <a:buClr>
                <a:srgbClr val="F1F0E7"/>
              </a:buClr>
              <a:buSzTx/>
              <a:buFont typeface="Wingdings"/>
              <a:buNone/>
              <a:defRPr b="1" sz="34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1- Prélèvement:</a:t>
            </a:r>
          </a:p>
          <a:p>
            <a:pPr marL="545479" indent="-487680">
              <a:lnSpc>
                <a:spcPct val="80000"/>
              </a:lnSpc>
              <a:buClr>
                <a:srgbClr val="F1F0E7"/>
              </a:buClr>
              <a:buSzTx/>
              <a:buFont typeface="Wingdings"/>
              <a:buNone/>
            </a:pPr>
            <a:r>
              <a:rPr b="1" sz="3400">
                <a:solidFill>
                  <a:srgbClr val="FF2600"/>
                </a:solidFill>
                <a:uFill>
                  <a:solidFill>
                    <a:srgbClr val="FF2600"/>
                  </a:solidFill>
                </a:uFill>
                <a:latin typeface="Times"/>
                <a:ea typeface="Times"/>
                <a:cs typeface="Times"/>
                <a:sym typeface="Times"/>
              </a:rPr>
              <a:t>           </a:t>
            </a:r>
            <a:r>
              <a:rPr b="1" sz="2800">
                <a:solidFill>
                  <a:srgbClr val="FF2600"/>
                </a:solidFill>
                <a:uFill>
                  <a:solidFill>
                    <a:srgbClr val="FF26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1" sz="2800">
                <a:solidFill>
                  <a:srgbClr val="FF2600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FF26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- palais +++, crête édentée, tubérosité                </a:t>
            </a:r>
            <a:endParaRPr b="1" sz="2800">
              <a:solidFill>
                <a:srgbClr val="FF2600"/>
              </a:solidFill>
              <a:effectLst>
                <a:outerShdw sx="100000" sy="100000" kx="0" ky="0" algn="b" rotWithShape="0" blurRad="12700" dist="25400" dir="2700000">
                  <a:srgbClr val="FFFFFF"/>
                </a:outerShdw>
              </a:effectLst>
              <a:uFill>
                <a:solidFill>
                  <a:srgbClr val="FF2600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lvl="1" marL="1114439" indent="-406400">
              <a:lnSpc>
                <a:spcPct val="80000"/>
              </a:lnSpc>
              <a:buClr>
                <a:srgbClr val="F1F0E7"/>
              </a:buClr>
              <a:buSzTx/>
              <a:buFont typeface="Comic Sans MS"/>
              <a:buNone/>
              <a:defRPr b="1" sz="2800">
                <a:solidFill>
                  <a:srgbClr val="FF2600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FF26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    - de 1à 3 mm du bord gingival, en avant de la </a:t>
            </a:r>
          </a:p>
          <a:p>
            <a:pPr lvl="1" marL="1114439" indent="-406400">
              <a:lnSpc>
                <a:spcPct val="80000"/>
              </a:lnSpc>
              <a:buClr>
                <a:srgbClr val="F1F0E7"/>
              </a:buClr>
              <a:buSzTx/>
              <a:buFont typeface="Comic Sans MS"/>
              <a:buNone/>
              <a:defRPr b="1" sz="2800">
                <a:solidFill>
                  <a:srgbClr val="FF2600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FF26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       face mésiale de la 6 ( artère palatine ‼).</a:t>
            </a:r>
          </a:p>
          <a:p>
            <a:pPr lvl="1" marL="1114439" indent="-406400">
              <a:lnSpc>
                <a:spcPct val="80000"/>
              </a:lnSpc>
              <a:buClr>
                <a:srgbClr val="F1F0E7"/>
              </a:buClr>
              <a:buSzTx/>
              <a:buFont typeface="Times"/>
              <a:buNone/>
              <a:defRPr sz="28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Times"/>
                <a:ea typeface="Times"/>
                <a:cs typeface="Times"/>
                <a:sym typeface="Times"/>
              </a:defRPr>
            </a:pPr>
          </a:p>
          <a:p>
            <a:pPr lvl="1" marL="1114439" indent="-406400">
              <a:lnSpc>
                <a:spcPct val="80000"/>
              </a:lnSpc>
              <a:buClr>
                <a:srgbClr val="F1F0E7"/>
              </a:buClr>
              <a:buSzTx/>
              <a:buFont typeface="Comic Sans MS"/>
              <a:buNone/>
              <a:defRPr b="1" sz="34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defRPr>
            </a:pPr>
          </a:p>
          <a:p>
            <a:pPr marL="545479" indent="-487680">
              <a:lnSpc>
                <a:spcPct val="80000"/>
              </a:lnSpc>
              <a:buClr>
                <a:srgbClr val="F1F0E7"/>
              </a:buClr>
              <a:buSzTx/>
              <a:buFont typeface="Wingdings"/>
              <a:buNone/>
            </a:pPr>
            <a:r>
              <a:rPr b="1" sz="34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rPr>
              <a:t>2-</a:t>
            </a:r>
            <a:r>
              <a:rPr b="1" sz="340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1" sz="34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rPr>
              <a:t>Dimension du greffon:</a:t>
            </a:r>
            <a:endParaRPr b="1" sz="3400">
              <a:effectLst>
                <a:outerShdw sx="100000" sy="100000" kx="0" ky="0" algn="b" rotWithShape="0" blurRad="12700" dist="25400" dir="2700000">
                  <a:srgbClr val="275D90"/>
                </a:outerShdw>
              </a:effectLst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545479" indent="-487680">
              <a:lnSpc>
                <a:spcPct val="80000"/>
              </a:lnSpc>
              <a:buClr>
                <a:srgbClr val="F1F0E7"/>
              </a:buClr>
              <a:buSzTx/>
              <a:buFont typeface="Wingdings"/>
              <a:buNone/>
            </a:pPr>
            <a:r>
              <a:rPr sz="28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Times"/>
                <a:ea typeface="Times"/>
                <a:cs typeface="Times"/>
                <a:sym typeface="Times"/>
              </a:rPr>
              <a:t>             </a:t>
            </a:r>
            <a:r>
              <a:rPr b="1" sz="34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1" sz="2800">
                <a:solidFill>
                  <a:srgbClr val="FF2600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FF26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- sens mésio-distal légèrement surdimensionné / lit receveur</a:t>
            </a:r>
            <a:endParaRPr b="1" sz="2800">
              <a:solidFill>
                <a:srgbClr val="FF2600"/>
              </a:solidFill>
              <a:effectLst>
                <a:outerShdw sx="100000" sy="100000" kx="0" ky="0" algn="b" rotWithShape="0" blurRad="12700" dist="25400" dir="2700000">
                  <a:srgbClr val="FFFFFF"/>
                </a:outerShdw>
              </a:effectLst>
              <a:uFill>
                <a:solidFill>
                  <a:srgbClr val="FF2600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545479" indent="-487680">
              <a:lnSpc>
                <a:spcPct val="80000"/>
              </a:lnSpc>
              <a:buClr>
                <a:srgbClr val="F1F0E7"/>
              </a:buClr>
              <a:buSzTx/>
              <a:buFont typeface="Wingdings"/>
              <a:buNone/>
              <a:defRPr b="1" sz="2800">
                <a:solidFill>
                  <a:srgbClr val="FF2600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FF26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         - sens apicocoronaire= un minimum de 5 mm </a:t>
            </a:r>
          </a:p>
          <a:p>
            <a:pPr marL="545479" indent="-487680">
              <a:lnSpc>
                <a:spcPct val="80000"/>
              </a:lnSpc>
              <a:buClr>
                <a:srgbClr val="F1F0E7"/>
              </a:buClr>
              <a:buSzTx/>
              <a:buFont typeface="Wingdings"/>
              <a:buNone/>
              <a:defRPr b="1" sz="2800">
                <a:solidFill>
                  <a:srgbClr val="FF2600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FF26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         - épaisseur de 0,75 à 1 mm</a:t>
            </a:r>
          </a:p>
          <a:p>
            <a:pPr marL="545479" indent="-487680">
              <a:lnSpc>
                <a:spcPct val="80000"/>
              </a:lnSpc>
              <a:buClr>
                <a:srgbClr val="F1F0E7"/>
              </a:buClr>
              <a:buSzTx/>
              <a:buFont typeface="Wingdings"/>
              <a:buNone/>
              <a:defRPr sz="28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Times"/>
                <a:ea typeface="Times"/>
                <a:cs typeface="Times"/>
                <a:sym typeface="Times"/>
              </a:defRPr>
            </a:pPr>
          </a:p>
          <a:p>
            <a:pPr marL="545479" indent="-487680">
              <a:lnSpc>
                <a:spcPct val="80000"/>
              </a:lnSpc>
              <a:buClr>
                <a:srgbClr val="F1F0E7"/>
              </a:buClr>
              <a:buSzTx/>
              <a:buFont typeface="Wingdings"/>
              <a:buNone/>
              <a:defRPr b="1" sz="34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defRPr>
            </a:pPr>
          </a:p>
          <a:p>
            <a:pPr marL="545479" indent="-487680">
              <a:lnSpc>
                <a:spcPct val="80000"/>
              </a:lnSpc>
              <a:buClr>
                <a:srgbClr val="F1F0E7"/>
              </a:buClr>
              <a:buSzTx/>
              <a:buFont typeface="Wingdings"/>
              <a:buNone/>
              <a:defRPr b="1" sz="34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3- Préparation du greffon:</a:t>
            </a:r>
          </a:p>
          <a:p>
            <a:pPr marL="545479" indent="-487680">
              <a:lnSpc>
                <a:spcPct val="80000"/>
              </a:lnSpc>
              <a:buClr>
                <a:srgbClr val="F1F0E7"/>
              </a:buClr>
              <a:buSzTx/>
              <a:buFont typeface="Wingdings"/>
              <a:buNone/>
            </a:pPr>
            <a:r>
              <a:rPr sz="2800">
                <a:solidFill>
                  <a:srgbClr val="FF2600"/>
                </a:solidFill>
                <a:uFill>
                  <a:solidFill>
                    <a:srgbClr val="FF2600"/>
                  </a:solidFill>
                </a:uFill>
                <a:latin typeface="Times"/>
                <a:ea typeface="Times"/>
                <a:cs typeface="Times"/>
                <a:sym typeface="Times"/>
              </a:rPr>
              <a:t>               </a:t>
            </a:r>
            <a:r>
              <a:rPr b="1" sz="2800">
                <a:solidFill>
                  <a:srgbClr val="FF2600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FF26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- régularisation de la face externe et biseautage des bords</a:t>
            </a:r>
            <a:endParaRPr b="1" sz="2800">
              <a:solidFill>
                <a:srgbClr val="FF2600"/>
              </a:solidFill>
              <a:effectLst>
                <a:outerShdw sx="100000" sy="100000" kx="0" ky="0" algn="b" rotWithShape="0" blurRad="12700" dist="25400" dir="2700000">
                  <a:srgbClr val="FFFFFF"/>
                </a:outerShdw>
              </a:effectLst>
              <a:uFill>
                <a:solidFill>
                  <a:srgbClr val="FF2600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545479" indent="-487680">
              <a:lnSpc>
                <a:spcPct val="80000"/>
              </a:lnSpc>
              <a:buClr>
                <a:srgbClr val="F1F0E7"/>
              </a:buClr>
              <a:buSzTx/>
              <a:buFont typeface="Wingdings"/>
              <a:buNone/>
              <a:defRPr b="1" sz="2800">
                <a:solidFill>
                  <a:srgbClr val="FF2600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FF26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         - élimination du tissu adipeux de la face interne</a:t>
            </a:r>
          </a:p>
          <a:p>
            <a:pPr marL="545479" indent="-487680">
              <a:lnSpc>
                <a:spcPct val="80000"/>
              </a:lnSpc>
              <a:buClr>
                <a:srgbClr val="F1F0E7"/>
              </a:buClr>
              <a:buSzTx/>
              <a:buFont typeface="Wingdings"/>
              <a:buNone/>
              <a:defRPr b="1" sz="2800">
                <a:solidFill>
                  <a:srgbClr val="FF2600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FF26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                  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Class="entr" nodeType="with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Class="entr" nodeType="with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Class="entr" nodeType="with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Class="entr" nodeType="with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Class="entr" nodeType="after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Class="entr" nodeType="after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1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1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10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Class="entr" nodeType="after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9" fill="hold"/>
                                        <p:tgtEl>
                                          <p:spTgt spid="10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Class="entr" nodeType="after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4" fill="hold"/>
                                        <p:tgtEl>
                                          <p:spTgt spid="10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" fill="hold"/>
                                        <p:tgtEl>
                                          <p:spTgt spid="10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fill="hold"/>
                                        <p:tgtEl>
                                          <p:spTgt spid="10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2" fill="hold"/>
                                        <p:tgtEl>
                                          <p:spTgt spid="10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0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8" fill="hold"/>
                                        <p:tgtEl>
                                          <p:spTgt spid="10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0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0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02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/>
          <p:nvPr/>
        </p:nvSpPr>
        <p:spPr>
          <a:xfrm>
            <a:off x="1309510" y="2569350"/>
            <a:ext cx="10947134" cy="42807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2248" tIns="72248" rIns="72248" bIns="72248">
            <a:spAutoFit/>
          </a:bodyPr>
          <a:lstStyle/>
          <a:p>
            <a:pPr>
              <a:buClr>
                <a:srgbClr val="FFFB00"/>
              </a:buClr>
              <a:buFont typeface="Comic Sans MS"/>
              <a:defRPr b="1" sz="4400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Dimensions du greffon prélevé:</a:t>
            </a:r>
          </a:p>
          <a:p>
            <a:pPr>
              <a:buClr>
                <a:srgbClr val="FF3923"/>
              </a:buClr>
              <a:buFont typeface="Times"/>
            </a:pPr>
          </a:p>
          <a:p>
            <a:pPr>
              <a:buClr>
                <a:srgbClr val="FFFFFF"/>
              </a:buClr>
              <a:buFont typeface="Comic Sans MS"/>
            </a:pPr>
            <a:r>
              <a:rPr b="1" sz="3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°0,8 mm d’épaisseur.</a:t>
            </a:r>
            <a:endParaRPr b="1" sz="380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>
              <a:buClr>
                <a:srgbClr val="FFFFFF"/>
              </a:buClr>
              <a:buFont typeface="Comic Sans MS"/>
              <a:defRPr b="1" sz="3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</a:p>
          <a:p>
            <a:pPr>
              <a:buClr>
                <a:srgbClr val="FFFFFF"/>
              </a:buClr>
              <a:buFont typeface="Comic Sans MS"/>
              <a:defRPr b="1" sz="3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°longueur et largeur supérieures au patron, </a:t>
            </a:r>
          </a:p>
          <a:p>
            <a:pPr>
              <a:buClr>
                <a:srgbClr val="FFFFFF"/>
              </a:buClr>
              <a:buFont typeface="Comic Sans MS"/>
              <a:defRPr b="1" sz="3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 ou aux mesures, car il y a contraction.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title"/>
          </p:nvPr>
        </p:nvSpPr>
        <p:spPr>
          <a:xfrm>
            <a:off x="666044" y="-1"/>
            <a:ext cx="11704321" cy="2980268"/>
          </a:xfrm>
          <a:prstGeom prst="rect">
            <a:avLst/>
          </a:prstGeom>
        </p:spPr>
        <p:txBody>
          <a:bodyPr/>
          <a:lstStyle/>
          <a:p>
            <a:pPr marL="134563"/>
            <a:r>
              <a:rPr b="1" sz="4400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Prélèvement du greffon:</a:t>
            </a:r>
            <a:br>
              <a:rPr sz="5000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  <a:latin typeface="ＭＳ Ｐゴシック"/>
                <a:ea typeface="ＭＳ Ｐゴシック"/>
                <a:cs typeface="ＭＳ Ｐゴシック"/>
                <a:sym typeface="ＭＳ Ｐゴシック"/>
              </a:rPr>
            </a:br>
            <a:br>
              <a:rPr sz="5000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  <a:latin typeface="ＭＳ Ｐゴシック"/>
                <a:ea typeface="ＭＳ Ｐゴシック"/>
                <a:cs typeface="ＭＳ Ｐゴシック"/>
                <a:sym typeface="ＭＳ Ｐゴシック"/>
              </a:rPr>
            </a:br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460586" y="8114453"/>
            <a:ext cx="11704321" cy="1639148"/>
          </a:xfrm>
          <a:prstGeom prst="rect">
            <a:avLst/>
          </a:prstGeom>
        </p:spPr>
        <p:txBody>
          <a:bodyPr/>
          <a:lstStyle/>
          <a:p>
            <a:pPr marL="545479" indent="-487680">
              <a:lnSpc>
                <a:spcPct val="90000"/>
              </a:lnSpc>
              <a:buSzTx/>
              <a:buFont typeface="Times"/>
              <a:buNone/>
            </a:pPr>
            <a:r>
              <a:rPr i="1" sz="5000">
                <a:latin typeface="Times"/>
                <a:ea typeface="Times"/>
                <a:cs typeface="Times"/>
                <a:sym typeface="Times"/>
              </a:rPr>
              <a:t>  </a:t>
            </a:r>
            <a:r>
              <a:rPr b="1" sz="1800">
                <a:solidFill>
                  <a:srgbClr val="FAA757"/>
                </a:solidFill>
                <a:uFill>
                  <a:solidFill>
                    <a:srgbClr val="FAA75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  Holbrook T, Oschenbein C. Complete coverage of the denuded root surface with a one-stage gingival graft. Int J Periodont Rest Dent 1983; 3:9-27.</a:t>
            </a:r>
          </a:p>
        </p:txBody>
      </p:sp>
      <p:sp>
        <p:nvSpPr>
          <p:cNvPr id="108" name="Shape 108"/>
          <p:cNvSpPr/>
          <p:nvPr/>
        </p:nvSpPr>
        <p:spPr>
          <a:xfrm>
            <a:off x="3429564" y="3955626"/>
            <a:ext cx="6773335" cy="226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/>
          <a:p>
            <a:pPr marL="661125" indent="-620485">
              <a:buClr>
                <a:srgbClr val="59BAD1"/>
              </a:buClr>
              <a:buSzPct val="100000"/>
              <a:buFont typeface="Wingdings"/>
              <a:buChar char=""/>
              <a:defRPr sz="3800">
                <a:solidFill>
                  <a:srgbClr val="EB8104"/>
                </a:solidFill>
                <a:uFill>
                  <a:solidFill>
                    <a:srgbClr val="EB8104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Contraction primaire</a:t>
            </a:r>
          </a:p>
          <a:p>
            <a:pPr marL="708039" indent="-650240">
              <a:buClr>
                <a:srgbClr val="EB8104"/>
              </a:buClr>
              <a:buFont typeface="Comic Sans MS"/>
              <a:defRPr sz="3800">
                <a:solidFill>
                  <a:srgbClr val="EB8104"/>
                </a:solidFill>
                <a:uFill>
                  <a:solidFill>
                    <a:srgbClr val="EB8104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</a:p>
          <a:p>
            <a:pPr marL="661125" indent="-620485">
              <a:buClr>
                <a:srgbClr val="59BAD1"/>
              </a:buClr>
              <a:buSzPct val="100000"/>
              <a:buFont typeface="Wingdings"/>
              <a:buChar char=""/>
              <a:defRPr sz="3800">
                <a:solidFill>
                  <a:srgbClr val="EB8104"/>
                </a:solidFill>
                <a:uFill>
                  <a:solidFill>
                    <a:srgbClr val="EB8104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Contraction secondaire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/>
        </p:nvSpPr>
        <p:spPr>
          <a:xfrm>
            <a:off x="1483359" y="2725137"/>
            <a:ext cx="13022863" cy="3065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/>
          <a:p>
            <a:pPr marL="526415" indent="-485775">
              <a:buClr>
                <a:srgbClr val="59BAD1"/>
              </a:buClr>
              <a:buSzPct val="70000"/>
              <a:buFont typeface="Wingdings"/>
              <a:buChar char=""/>
              <a:defRPr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La contraction primaire affecte surtout</a:t>
            </a:r>
          </a:p>
          <a:p>
            <a:pPr marL="545479" indent="-487680">
              <a:buClr>
                <a:srgbClr val="59BAD1"/>
              </a:buClr>
              <a:buFont typeface="Comic Sans MS"/>
              <a:defRPr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   les greffons épais</a:t>
            </a:r>
          </a:p>
          <a:p>
            <a:pPr marL="545479" indent="-487680">
              <a:buClr>
                <a:srgbClr val="FF3923"/>
              </a:buClr>
              <a:buFont typeface="Times"/>
            </a:pPr>
          </a:p>
          <a:p>
            <a:pPr marL="526415" indent="-485775">
              <a:buClr>
                <a:srgbClr val="59BAD1"/>
              </a:buClr>
              <a:buSzPct val="70000"/>
              <a:buFont typeface="Wingdings"/>
              <a:buChar char=""/>
              <a:defRPr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La contraction secondaire affecte surtout</a:t>
            </a:r>
          </a:p>
          <a:p>
            <a:pPr marL="545479" indent="-487680">
              <a:buClr>
                <a:srgbClr val="59BAD1"/>
              </a:buClr>
              <a:buFont typeface="Comic Sans MS"/>
              <a:defRPr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   les greffons fins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/>
          <p:nvPr/>
        </p:nvSpPr>
        <p:spPr>
          <a:xfrm>
            <a:off x="3251200" y="3235395"/>
            <a:ext cx="8091876" cy="37258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/>
          <a:p>
            <a:pPr>
              <a:buClr>
                <a:srgbClr val="FFFFFF"/>
              </a:buClr>
              <a:buFont typeface="Comic Sans MS"/>
              <a:defRPr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Une fois le greffon prélevé, conservation dans une compresse imbibée de sérum physiologique, préparée à l’avance,        </a:t>
            </a:r>
          </a:p>
          <a:p>
            <a:pPr>
              <a:buClr>
                <a:srgbClr val="FF2600"/>
              </a:buClr>
              <a:buFont typeface="Comic Sans MS"/>
              <a:defRPr b="1">
                <a:solidFill>
                  <a:srgbClr val="FF2600"/>
                </a:solidFill>
                <a:uFill>
                  <a:solidFill>
                    <a:srgbClr val="FF26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et contrôle immédiat de l’hémostase du site donneur + protection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/>
          <p:nvPr>
            <p:ph type="title"/>
          </p:nvPr>
        </p:nvSpPr>
        <p:spPr>
          <a:xfrm>
            <a:off x="460586" y="460586"/>
            <a:ext cx="12289086" cy="2470010"/>
          </a:xfrm>
          <a:prstGeom prst="rect">
            <a:avLst/>
          </a:prstGeom>
        </p:spPr>
        <p:txBody>
          <a:bodyPr/>
          <a:lstStyle>
            <a:lvl1pPr marL="134563">
              <a:defRPr b="1" sz="3800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>
              <a:defRPr b="0" sz="6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b="1" sz="3800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Contrôle de l’ hémostase et protection du site</a:t>
            </a:r>
          </a:p>
        </p:txBody>
      </p:sp>
      <p:sp>
        <p:nvSpPr>
          <p:cNvPr id="115" name="Shape 115"/>
          <p:cNvSpPr/>
          <p:nvPr>
            <p:ph type="body" sz="half" idx="1"/>
          </p:nvPr>
        </p:nvSpPr>
        <p:spPr>
          <a:xfrm>
            <a:off x="3712915" y="2768035"/>
            <a:ext cx="5784428" cy="6823005"/>
          </a:xfrm>
          <a:prstGeom prst="rect">
            <a:avLst/>
          </a:prstGeom>
        </p:spPr>
        <p:txBody>
          <a:bodyPr/>
          <a:lstStyle/>
          <a:p>
            <a:pPr marL="545479" indent="-487680">
              <a:lnSpc>
                <a:spcPct val="80000"/>
              </a:lnSpc>
              <a:spcBef>
                <a:spcPts val="0"/>
              </a:spcBef>
              <a:buClr>
                <a:srgbClr val="FF2600"/>
              </a:buClr>
              <a:buSzTx/>
              <a:buFont typeface="Wingdings"/>
              <a:buNone/>
              <a:defRPr b="1" sz="3400">
                <a:solidFill>
                  <a:srgbClr val="FF2600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FF26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Immédiatement avec une plaque palatine et:</a:t>
            </a:r>
          </a:p>
          <a:p>
            <a:pPr marL="545479" indent="-487680">
              <a:lnSpc>
                <a:spcPct val="80000"/>
              </a:lnSpc>
              <a:spcBef>
                <a:spcPts val="0"/>
              </a:spcBef>
              <a:buClr>
                <a:srgbClr val="FF2600"/>
              </a:buClr>
              <a:buSzTx/>
              <a:buFont typeface="Wingdings"/>
              <a:buNone/>
              <a:defRPr b="1" sz="2800">
                <a:solidFill>
                  <a:srgbClr val="FF2600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FF26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pPr marL="545479" indent="-487680">
              <a:lnSpc>
                <a:spcPct val="80000"/>
              </a:lnSpc>
              <a:spcBef>
                <a:spcPts val="0"/>
              </a:spcBef>
              <a:buSzTx/>
              <a:buFont typeface="Comic Sans MS"/>
              <a:buNone/>
            </a:pPr>
            <a:r>
              <a:rPr b="1" sz="28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rPr>
              <a:t>-Oxycellulose </a:t>
            </a:r>
            <a:r>
              <a:rPr b="1" sz="3800">
                <a:solidFill>
                  <a:srgbClr val="EB8104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EB8104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( </a:t>
            </a:r>
            <a:r>
              <a:rPr b="1" sz="2800">
                <a:solidFill>
                  <a:srgbClr val="EB8104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EB8104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SURGICEL®)</a:t>
            </a:r>
            <a:endParaRPr b="1" sz="2800">
              <a:solidFill>
                <a:srgbClr val="EB8104"/>
              </a:solidFill>
              <a:effectLst>
                <a:outerShdw sx="100000" sy="100000" kx="0" ky="0" algn="b" rotWithShape="0" blurRad="12700" dist="25400" dir="2700000">
                  <a:srgbClr val="FFFFFF"/>
                </a:outerShdw>
              </a:effectLst>
              <a:uFill>
                <a:solidFill>
                  <a:srgbClr val="EB8104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545479" indent="-487680">
              <a:lnSpc>
                <a:spcPct val="80000"/>
              </a:lnSpc>
              <a:spcBef>
                <a:spcPts val="0"/>
              </a:spcBef>
              <a:buClr>
                <a:srgbClr val="EB8104"/>
              </a:buClr>
              <a:buSzTx/>
              <a:buFont typeface="Comic Sans MS"/>
              <a:buNone/>
            </a:pPr>
          </a:p>
          <a:p>
            <a:pPr marL="545479" indent="-487680">
              <a:lnSpc>
                <a:spcPct val="80000"/>
              </a:lnSpc>
              <a:spcBef>
                <a:spcPts val="0"/>
              </a:spcBef>
              <a:buClr>
                <a:srgbClr val="EB8104"/>
              </a:buClr>
              <a:buSzTx/>
              <a:buFont typeface="Comic Sans MS"/>
              <a:buNone/>
            </a:pPr>
            <a:r>
              <a:rPr b="1" sz="2800">
                <a:solidFill>
                  <a:srgbClr val="EB8104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EB8104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  </a:t>
            </a:r>
            <a:r>
              <a:rPr b="1" sz="28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rPr>
              <a:t>  ou</a:t>
            </a:r>
            <a:endParaRPr b="1" sz="2800">
              <a:effectLst>
                <a:outerShdw sx="100000" sy="100000" kx="0" ky="0" algn="b" rotWithShape="0" blurRad="12700" dist="25400" dir="2700000">
                  <a:srgbClr val="275D90"/>
                </a:outerShdw>
              </a:effectLst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545479" indent="-487680">
              <a:lnSpc>
                <a:spcPct val="80000"/>
              </a:lnSpc>
              <a:spcBef>
                <a:spcPts val="0"/>
              </a:spcBef>
              <a:buClr>
                <a:srgbClr val="EB8104"/>
              </a:buClr>
              <a:buSzTx/>
              <a:buFont typeface="Comic Sans MS"/>
              <a:buNone/>
              <a:defRPr b="1" sz="2800">
                <a:solidFill>
                  <a:srgbClr val="EB8104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EB8104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</a:p>
          <a:p>
            <a:pPr marL="545479" indent="-487680">
              <a:lnSpc>
                <a:spcPct val="80000"/>
              </a:lnSpc>
              <a:spcBef>
                <a:spcPts val="0"/>
              </a:spcBef>
              <a:buSzTx/>
              <a:buFont typeface="Comic Sans MS"/>
              <a:buNone/>
              <a:defRPr b="1" sz="28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-Collagène</a:t>
            </a:r>
          </a:p>
          <a:p>
            <a:pPr marL="545479" indent="-487680">
              <a:lnSpc>
                <a:spcPct val="80000"/>
              </a:lnSpc>
              <a:spcBef>
                <a:spcPts val="0"/>
              </a:spcBef>
              <a:buSzTx/>
              <a:buFont typeface="Comic Sans MS"/>
              <a:buNone/>
              <a:defRPr b="1" sz="28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defRPr>
            </a:pPr>
          </a:p>
          <a:p>
            <a:pPr marL="545479" indent="-487680">
              <a:lnSpc>
                <a:spcPct val="80000"/>
              </a:lnSpc>
              <a:spcBef>
                <a:spcPts val="0"/>
              </a:spcBef>
              <a:buSzTx/>
              <a:buFont typeface="Comic Sans MS"/>
              <a:buNone/>
              <a:defRPr b="1" sz="28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    ou</a:t>
            </a:r>
          </a:p>
          <a:p>
            <a:pPr marL="545479" indent="-487680">
              <a:lnSpc>
                <a:spcPct val="80000"/>
              </a:lnSpc>
              <a:spcBef>
                <a:spcPts val="0"/>
              </a:spcBef>
              <a:buSzTx/>
              <a:buFont typeface="Comic Sans MS"/>
              <a:buNone/>
              <a:defRPr b="1" sz="28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defRPr>
            </a:pPr>
          </a:p>
          <a:p>
            <a:pPr marL="545479" indent="-487680">
              <a:lnSpc>
                <a:spcPct val="80000"/>
              </a:lnSpc>
              <a:spcBef>
                <a:spcPts val="0"/>
              </a:spcBef>
              <a:buSzTx/>
              <a:buFont typeface="Comic Sans MS"/>
              <a:buNone/>
            </a:pPr>
            <a:r>
              <a:rPr b="1" sz="38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rPr>
              <a:t>-</a:t>
            </a:r>
            <a:r>
              <a:rPr b="1" sz="28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rPr>
              <a:t>PRF</a:t>
            </a:r>
            <a:endParaRPr b="1" sz="2800">
              <a:effectLst>
                <a:outerShdw sx="100000" sy="100000" kx="0" ky="0" algn="b" rotWithShape="0" blurRad="12700" dist="25400" dir="2700000">
                  <a:srgbClr val="275D90"/>
                </a:outerShdw>
              </a:effectLst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545479" indent="-487680">
              <a:lnSpc>
                <a:spcPct val="80000"/>
              </a:lnSpc>
              <a:spcBef>
                <a:spcPts val="0"/>
              </a:spcBef>
              <a:buClr>
                <a:srgbClr val="FF2600"/>
              </a:buClr>
              <a:buSzTx/>
              <a:buFont typeface="Times"/>
              <a:buNone/>
              <a:defRPr b="1" sz="3800">
                <a:solidFill>
                  <a:srgbClr val="FF2600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FF2600"/>
                  </a:solidFill>
                </a:uFill>
                <a:latin typeface="Times"/>
                <a:ea typeface="Times"/>
                <a:cs typeface="Times"/>
                <a:sym typeface="Times"/>
              </a:defRPr>
            </a:pPr>
            <a:r>
              <a:t>           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Class="entr" nodeType="after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Class="entr" nodeType="after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Class="entr" nodeType="after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Class="entr" nodeType="after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Class="entr" nodeType="after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1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" fill="hold"/>
                                        <p:tgtEl>
                                          <p:spTgt spid="1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9" fill="hold"/>
                                        <p:tgtEl>
                                          <p:spTgt spid="1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5" fill="hold"/>
                                        <p:tgtEl>
                                          <p:spTgt spid="1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1" fill="hold"/>
                                        <p:tgtEl>
                                          <p:spTgt spid="1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1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/>
          <p:nvPr/>
        </p:nvSpPr>
        <p:spPr>
          <a:xfrm>
            <a:off x="255128" y="3034453"/>
            <a:ext cx="13221548" cy="28357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/>
          <a:p>
            <a:pPr>
              <a:buClr>
                <a:srgbClr val="FFFFFF"/>
              </a:buClr>
              <a:buFont typeface="Comic Sans MS"/>
            </a:pPr>
            <a:r>
              <a:rPr b="1" sz="3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C’est une chirurgie réparatrice et reconstructrice</a:t>
            </a:r>
            <a:r>
              <a:rPr b="1" sz="3800">
                <a:solidFill>
                  <a:srgbClr val="0433FF"/>
                </a:solidFill>
                <a:uFill>
                  <a:solidFill>
                    <a:srgbClr val="0433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.</a:t>
            </a:r>
            <a:endParaRPr b="1" sz="3800">
              <a:solidFill>
                <a:srgbClr val="0433FF"/>
              </a:solidFill>
              <a:uFill>
                <a:solidFill>
                  <a:srgbClr val="0433FF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>
              <a:buClr>
                <a:srgbClr val="0433FF"/>
              </a:buClr>
              <a:buFont typeface="Comic Sans MS"/>
              <a:defRPr b="1" sz="4400">
                <a:solidFill>
                  <a:srgbClr val="0433FF"/>
                </a:solidFill>
                <a:uFill>
                  <a:solidFill>
                    <a:srgbClr val="0433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</a:p>
          <a:p>
            <a:pPr>
              <a:buClr>
                <a:srgbClr val="FFFFFF"/>
              </a:buClr>
              <a:buFont typeface="Comic Sans MS"/>
              <a:defRPr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Cet acte fait partie de la chirurgie plastique parodontale, anciennement appelée chirurgie muco-gingivale.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/>
        </p:nvSpPr>
        <p:spPr>
          <a:xfrm>
            <a:off x="3020906" y="3955626"/>
            <a:ext cx="7810692" cy="15533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2248" tIns="72248" rIns="72248" bIns="72248">
            <a:spAutoFit/>
          </a:bodyPr>
          <a:lstStyle/>
          <a:p>
            <a:pPr>
              <a:buClr>
                <a:srgbClr val="FFFFFF"/>
              </a:buClr>
              <a:buFont typeface="Comic Sans MS"/>
              <a:defRPr b="1" sz="3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Si section de l’artère palatine </a:t>
            </a:r>
          </a:p>
          <a:p>
            <a:pPr>
              <a:buClr>
                <a:srgbClr val="59BAD1"/>
              </a:buClr>
              <a:buFont typeface="Comic Sans MS"/>
            </a:pPr>
            <a:r>
              <a:rPr b="1" sz="3800">
                <a:solidFill>
                  <a:srgbClr val="59BAD1"/>
                </a:solidFill>
                <a:uFill>
                  <a:solidFill>
                    <a:srgbClr val="59BAD1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   ➡</a:t>
            </a:r>
            <a:r>
              <a:rPr b="1" sz="3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 électrocoagulation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>
            <p:ph type="title"/>
          </p:nvPr>
        </p:nvSpPr>
        <p:spPr>
          <a:xfrm>
            <a:off x="973102" y="-449298"/>
            <a:ext cx="11054081" cy="2492587"/>
          </a:xfrm>
          <a:prstGeom prst="rect">
            <a:avLst/>
          </a:prstGeom>
        </p:spPr>
        <p:txBody>
          <a:bodyPr/>
          <a:lstStyle>
            <a:lvl1pPr marL="134563">
              <a:defRPr b="1" sz="3800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Sutures</a:t>
            </a:r>
          </a:p>
        </p:txBody>
      </p:sp>
      <p:pic>
        <p:nvPicPr>
          <p:cNvPr id="120" name="image.pn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80746" y="3691466"/>
            <a:ext cx="4443308" cy="2815450"/>
          </a:xfrm>
          <a:prstGeom prst="rect">
            <a:avLst/>
          </a:prstGeom>
          <a:ln w="12700">
            <a:miter lim="400000"/>
          </a:ln>
        </p:spPr>
      </p:pic>
      <p:sp>
        <p:nvSpPr>
          <p:cNvPr id="121" name="Shape 121"/>
          <p:cNvSpPr/>
          <p:nvPr>
            <p:ph type="body" sz="quarter" idx="1"/>
          </p:nvPr>
        </p:nvSpPr>
        <p:spPr>
          <a:xfrm>
            <a:off x="869244" y="1496906"/>
            <a:ext cx="11060854" cy="2149406"/>
          </a:xfrm>
          <a:prstGeom prst="rect">
            <a:avLst/>
          </a:prstGeom>
        </p:spPr>
        <p:txBody>
          <a:bodyPr/>
          <a:lstStyle/>
          <a:p>
            <a:pPr marL="545479" indent="-487680">
              <a:buClr>
                <a:srgbClr val="FFFB00"/>
              </a:buClr>
              <a:buSzTx/>
              <a:buFont typeface="Times"/>
              <a:buNone/>
            </a:pPr>
            <a:r>
              <a:rPr i="1" sz="2800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  <a:latin typeface="Times"/>
                <a:ea typeface="Times"/>
                <a:cs typeface="Times"/>
                <a:sym typeface="Times"/>
              </a:rPr>
              <a:t>	</a:t>
            </a:r>
            <a:r>
              <a:rPr b="1" sz="3400">
                <a:latin typeface="Comic Sans MS"/>
                <a:ea typeface="Comic Sans MS"/>
                <a:cs typeface="Comic Sans MS"/>
                <a:sym typeface="Comic Sans MS"/>
              </a:rPr>
              <a:t>Objectif: immobilisation du greffon permettant sa revascularisation précoce</a:t>
            </a:r>
          </a:p>
        </p:txBody>
      </p:sp>
      <p:sp>
        <p:nvSpPr>
          <p:cNvPr id="122" name="Shape 122"/>
          <p:cNvSpPr/>
          <p:nvPr/>
        </p:nvSpPr>
        <p:spPr>
          <a:xfrm>
            <a:off x="3727590" y="7814168"/>
            <a:ext cx="6014721" cy="8308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2248" tIns="72248" rIns="72248" bIns="72248" anchor="ctr">
            <a:spAutoFit/>
          </a:bodyPr>
          <a:lstStyle/>
          <a:p>
            <a:pPr>
              <a:buClr>
                <a:srgbClr val="FAA757"/>
              </a:buClr>
              <a:buFont typeface="Comic Sans MS"/>
              <a:defRPr sz="1800">
                <a:solidFill>
                  <a:srgbClr val="FAA757"/>
                </a:solidFill>
                <a:uFill>
                  <a:solidFill>
                    <a:srgbClr val="FAA75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Schéma extrait de Borghetti A, Monnet-Corti V. </a:t>
            </a:r>
          </a:p>
          <a:p>
            <a:pPr>
              <a:buClr>
                <a:srgbClr val="FAA757"/>
              </a:buClr>
              <a:buFont typeface="Comic Sans MS"/>
              <a:defRPr sz="1800">
                <a:solidFill>
                  <a:srgbClr val="FAA757"/>
                </a:solidFill>
                <a:uFill>
                  <a:solidFill>
                    <a:srgbClr val="FAA75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 Chirugieplastique parodontale. Ed. CdP 2000.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20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/>
          <p:nvPr>
            <p:ph type="title"/>
          </p:nvPr>
        </p:nvSpPr>
        <p:spPr>
          <a:xfrm>
            <a:off x="975359" y="268675"/>
            <a:ext cx="11054082" cy="1022774"/>
          </a:xfrm>
          <a:prstGeom prst="rect">
            <a:avLst/>
          </a:prstGeom>
        </p:spPr>
        <p:txBody>
          <a:bodyPr/>
          <a:lstStyle>
            <a:lvl1pPr marL="134563">
              <a:defRPr b="1" sz="3800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Fixation du greffon:</a:t>
            </a:r>
          </a:p>
        </p:txBody>
      </p:sp>
      <p:sp>
        <p:nvSpPr>
          <p:cNvPr id="125" name="Shape 125"/>
          <p:cNvSpPr/>
          <p:nvPr>
            <p:ph type="body" idx="1"/>
          </p:nvPr>
        </p:nvSpPr>
        <p:spPr>
          <a:xfrm>
            <a:off x="3584222" y="268675"/>
            <a:ext cx="5836357" cy="9216250"/>
          </a:xfrm>
          <a:prstGeom prst="rect">
            <a:avLst/>
          </a:prstGeom>
        </p:spPr>
        <p:txBody>
          <a:bodyPr/>
          <a:lstStyle/>
          <a:p>
            <a:pPr marL="545479" indent="-487680">
              <a:spcBef>
                <a:spcPts val="0"/>
              </a:spcBef>
              <a:buSzTx/>
              <a:buFont typeface="Wingdings"/>
              <a:buNone/>
            </a:pPr>
          </a:p>
          <a:p>
            <a:pPr marL="545479" indent="-487680">
              <a:spcBef>
                <a:spcPts val="0"/>
              </a:spcBef>
              <a:buSzTx/>
              <a:buFont typeface="Wingdings"/>
              <a:buNone/>
            </a:pPr>
            <a:r>
              <a:rPr b="1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Times"/>
                <a:ea typeface="Times"/>
                <a:cs typeface="Times"/>
                <a:sym typeface="Times"/>
              </a:rPr>
              <a:t>     </a:t>
            </a:r>
            <a:r>
              <a:rPr b="1" sz="34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b="1" sz="3400">
              <a:effectLst>
                <a:outerShdw sx="100000" sy="100000" kx="0" ky="0" algn="b" rotWithShape="0" blurRad="12700" dist="25400" dir="2700000">
                  <a:srgbClr val="275D90"/>
                </a:outerShdw>
              </a:effectLst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545479" indent="-487680">
              <a:spcBef>
                <a:spcPts val="0"/>
              </a:spcBef>
              <a:buSzTx/>
              <a:buFont typeface="Comic Sans MS"/>
              <a:buNone/>
            </a:pPr>
            <a:r>
              <a:rPr b="1" sz="34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rPr>
              <a:t>-Sutures simples </a:t>
            </a:r>
            <a:r>
              <a:rPr b="1" sz="3400">
                <a:solidFill>
                  <a:srgbClr val="EB8104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EB8104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à chaque extrémité coronaire et apicale</a:t>
            </a:r>
            <a:endParaRPr b="1" sz="3400">
              <a:solidFill>
                <a:srgbClr val="EB8104"/>
              </a:solidFill>
              <a:effectLst>
                <a:outerShdw sx="100000" sy="100000" kx="0" ky="0" algn="b" rotWithShape="0" blurRad="12700" dist="25400" dir="2700000">
                  <a:srgbClr val="FFFFFF"/>
                </a:outerShdw>
              </a:effectLst>
              <a:uFill>
                <a:solidFill>
                  <a:srgbClr val="EB8104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545479" indent="-487680">
              <a:spcBef>
                <a:spcPts val="0"/>
              </a:spcBef>
              <a:buClr>
                <a:srgbClr val="0A0A0A"/>
              </a:buClr>
              <a:buSzTx/>
              <a:buFont typeface="Times"/>
              <a:buNone/>
            </a:pPr>
            <a:r>
              <a:rPr b="1" sz="3400">
                <a:solidFill>
                  <a:srgbClr val="0A0A0A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0A0A0A"/>
                  </a:solidFill>
                </a:uFill>
                <a:latin typeface="Times"/>
                <a:ea typeface="Times"/>
                <a:cs typeface="Times"/>
                <a:sym typeface="Times"/>
              </a:rPr>
              <a:t>-</a:t>
            </a:r>
            <a:r>
              <a:rPr b="1" sz="34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rPr>
              <a:t>Sutures périostées </a:t>
            </a:r>
            <a:r>
              <a:rPr b="1" sz="3400">
                <a:solidFill>
                  <a:srgbClr val="EB8104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EB8104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verticales et/ou horizontales croisées</a:t>
            </a:r>
            <a:endParaRPr b="1" sz="3400">
              <a:solidFill>
                <a:srgbClr val="EB8104"/>
              </a:solidFill>
              <a:effectLst>
                <a:outerShdw sx="100000" sy="100000" kx="0" ky="0" algn="b" rotWithShape="0" blurRad="12700" dist="25400" dir="2700000">
                  <a:srgbClr val="FFFFFF"/>
                </a:outerShdw>
              </a:effectLst>
              <a:uFill>
                <a:solidFill>
                  <a:srgbClr val="EB8104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545479" indent="-487680">
              <a:spcBef>
                <a:spcPts val="0"/>
              </a:spcBef>
              <a:buClr>
                <a:srgbClr val="EB8104"/>
              </a:buClr>
              <a:buSzTx/>
              <a:buFont typeface="Comic Sans MS"/>
              <a:buNone/>
              <a:defRPr b="1" sz="3400">
                <a:solidFill>
                  <a:srgbClr val="EB8104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EB8104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</a:p>
          <a:p>
            <a:pPr marL="545479" indent="-487680">
              <a:spcBef>
                <a:spcPts val="0"/>
              </a:spcBef>
              <a:buClr>
                <a:srgbClr val="FF2600"/>
              </a:buClr>
              <a:buSzTx/>
              <a:buFont typeface="Times"/>
              <a:buNone/>
            </a:pPr>
            <a:r>
              <a:rPr b="1" sz="3400">
                <a:solidFill>
                  <a:srgbClr val="FF2600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FF2600"/>
                  </a:solidFill>
                </a:uFill>
                <a:latin typeface="Times"/>
                <a:ea typeface="Times"/>
                <a:cs typeface="Times"/>
                <a:sym typeface="Times"/>
              </a:rPr>
              <a:t>                 </a:t>
            </a:r>
            <a:r>
              <a:rPr b="1" sz="3400">
                <a:solidFill>
                  <a:srgbClr val="EB8104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EB8104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 +</a:t>
            </a:r>
            <a:endParaRPr b="1" sz="3400">
              <a:solidFill>
                <a:srgbClr val="EB8104"/>
              </a:solidFill>
              <a:effectLst>
                <a:outerShdw sx="100000" sy="100000" kx="0" ky="0" algn="b" rotWithShape="0" blurRad="12700" dist="25400" dir="2700000">
                  <a:srgbClr val="FFFFFF"/>
                </a:outerShdw>
              </a:effectLst>
              <a:uFill>
                <a:solidFill>
                  <a:srgbClr val="EB8104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545479" indent="-487680">
              <a:spcBef>
                <a:spcPts val="0"/>
              </a:spcBef>
              <a:buClr>
                <a:srgbClr val="FF2600"/>
              </a:buClr>
              <a:buSzTx/>
              <a:buFont typeface="Times"/>
              <a:buNone/>
            </a:pPr>
            <a:r>
              <a:rPr b="1" sz="3400">
                <a:solidFill>
                  <a:srgbClr val="FF2600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FF2600"/>
                  </a:solidFill>
                </a:uFill>
                <a:latin typeface="Times"/>
                <a:ea typeface="Times"/>
                <a:cs typeface="Times"/>
                <a:sym typeface="Times"/>
              </a:rPr>
              <a:t>    </a:t>
            </a:r>
            <a:r>
              <a:rPr b="1" sz="3400">
                <a:solidFill>
                  <a:srgbClr val="EB8104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EB8104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 Protection avec un </a:t>
            </a:r>
            <a:r>
              <a:rPr b="1" sz="34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rPr>
              <a:t>pansement chirurgical              </a:t>
            </a:r>
            <a:r>
              <a:rPr b="1" sz="3400">
                <a:solidFill>
                  <a:srgbClr val="EB8104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EB8104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( COE-PACK®) </a:t>
            </a:r>
            <a:endParaRPr b="1" sz="3400">
              <a:solidFill>
                <a:srgbClr val="EB8104"/>
              </a:solidFill>
              <a:effectLst>
                <a:outerShdw sx="100000" sy="100000" kx="0" ky="0" algn="b" rotWithShape="0" blurRad="12700" dist="25400" dir="2700000">
                  <a:srgbClr val="FFFFFF"/>
                </a:outerShdw>
              </a:effectLst>
              <a:uFill>
                <a:solidFill>
                  <a:srgbClr val="EB8104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545479" indent="-487680">
              <a:spcBef>
                <a:spcPts val="0"/>
              </a:spcBef>
              <a:buClr>
                <a:srgbClr val="FF2600"/>
              </a:buClr>
              <a:buSzTx/>
              <a:buFont typeface="Times"/>
              <a:buNone/>
            </a:pPr>
            <a:r>
              <a:rPr b="1" sz="3400">
                <a:solidFill>
                  <a:srgbClr val="EB8104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EB8104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   et/ou HYALUGEL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Class="entr" nodeType="after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Class="entr" nodeType="after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1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1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25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/>
          <p:nvPr>
            <p:ph type="title"/>
          </p:nvPr>
        </p:nvSpPr>
        <p:spPr>
          <a:xfrm>
            <a:off x="1083733" y="325119"/>
            <a:ext cx="11054081" cy="1639148"/>
          </a:xfrm>
          <a:prstGeom prst="rect">
            <a:avLst/>
          </a:prstGeom>
        </p:spPr>
        <p:txBody>
          <a:bodyPr/>
          <a:lstStyle>
            <a:lvl1pPr marL="134563">
              <a:defRPr b="1" sz="3800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Suites post-opératoires:</a:t>
            </a:r>
          </a:p>
        </p:txBody>
      </p:sp>
      <p:sp>
        <p:nvSpPr>
          <p:cNvPr id="128" name="Shape 128"/>
          <p:cNvSpPr/>
          <p:nvPr>
            <p:ph type="body" idx="1"/>
          </p:nvPr>
        </p:nvSpPr>
        <p:spPr>
          <a:xfrm>
            <a:off x="666044" y="63217"/>
            <a:ext cx="15052606" cy="9076268"/>
          </a:xfrm>
          <a:prstGeom prst="rect">
            <a:avLst/>
          </a:prstGeom>
        </p:spPr>
        <p:txBody>
          <a:bodyPr/>
          <a:lstStyle/>
          <a:p>
            <a:pPr marL="545479" indent="-487680">
              <a:lnSpc>
                <a:spcPct val="120000"/>
              </a:lnSpc>
              <a:spcBef>
                <a:spcPts val="0"/>
              </a:spcBef>
              <a:buClr>
                <a:srgbClr val="F1F0E7"/>
              </a:buClr>
              <a:buSzTx/>
              <a:buFont typeface="Wingdings"/>
              <a:buNone/>
              <a:defRPr b="1" sz="14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defRPr>
            </a:pPr>
          </a:p>
          <a:p>
            <a:pPr marL="545479" indent="-487680">
              <a:lnSpc>
                <a:spcPct val="120000"/>
              </a:lnSpc>
              <a:spcBef>
                <a:spcPts val="0"/>
              </a:spcBef>
              <a:buClr>
                <a:srgbClr val="F1F0E7"/>
              </a:buClr>
              <a:buSzTx/>
              <a:buFont typeface="Wingdings"/>
              <a:buNone/>
              <a:defRPr b="1" sz="14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defRPr>
            </a:pPr>
          </a:p>
          <a:p>
            <a:pPr marL="545479" indent="-487680">
              <a:lnSpc>
                <a:spcPct val="120000"/>
              </a:lnSpc>
              <a:spcBef>
                <a:spcPts val="0"/>
              </a:spcBef>
              <a:buClr>
                <a:srgbClr val="F1F0E7"/>
              </a:buClr>
              <a:buSzTx/>
              <a:buFont typeface="Wingdings"/>
              <a:buNone/>
              <a:defRPr b="1" sz="14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defRPr>
            </a:pPr>
          </a:p>
          <a:p>
            <a:pPr marL="545479" indent="-487680">
              <a:lnSpc>
                <a:spcPct val="120000"/>
              </a:lnSpc>
              <a:spcBef>
                <a:spcPts val="0"/>
              </a:spcBef>
              <a:buClr>
                <a:srgbClr val="F1F0E7"/>
              </a:buClr>
              <a:buSzTx/>
              <a:buFont typeface="Wingdings"/>
              <a:buNone/>
              <a:defRPr b="1" sz="14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defRPr>
            </a:pPr>
          </a:p>
          <a:p>
            <a:pPr marL="545479" indent="-487680">
              <a:lnSpc>
                <a:spcPct val="120000"/>
              </a:lnSpc>
              <a:spcBef>
                <a:spcPts val="0"/>
              </a:spcBef>
              <a:buClr>
                <a:srgbClr val="F1F0E7"/>
              </a:buClr>
              <a:buSzTx/>
              <a:buFont typeface="Wingdings"/>
              <a:buNone/>
              <a:defRPr b="1" sz="14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defRPr>
            </a:pPr>
          </a:p>
          <a:p>
            <a:pPr marL="545479" indent="-487680">
              <a:lnSpc>
                <a:spcPct val="120000"/>
              </a:lnSpc>
              <a:spcBef>
                <a:spcPts val="0"/>
              </a:spcBef>
              <a:buClr>
                <a:srgbClr val="F1F0E7"/>
              </a:buClr>
              <a:buSzTx/>
              <a:buFont typeface="Wingdings"/>
              <a:buNone/>
              <a:defRPr b="1" sz="14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defRPr>
            </a:pPr>
          </a:p>
          <a:p>
            <a:pPr marL="297815" indent="-257175">
              <a:lnSpc>
                <a:spcPct val="120000"/>
              </a:lnSpc>
              <a:spcBef>
                <a:spcPts val="0"/>
              </a:spcBef>
              <a:buClr>
                <a:srgbClr val="59BAD1"/>
              </a:buClr>
              <a:buFont typeface="Wingdings"/>
              <a:buChar char=""/>
            </a:pPr>
            <a:r>
              <a:rPr b="1" sz="24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rPr>
              <a:t>ORDONNANCE post-opératoire:</a:t>
            </a:r>
            <a:r>
              <a:rPr b="1" sz="2400">
                <a:solidFill>
                  <a:srgbClr val="0A0A0A"/>
                </a:solidFill>
                <a:uFill>
                  <a:solidFill>
                    <a:srgbClr val="0A0A0A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:                                                              </a:t>
            </a:r>
            <a:endParaRPr b="1" sz="2400">
              <a:solidFill>
                <a:srgbClr val="0A0A0A"/>
              </a:solidFill>
              <a:uFill>
                <a:solidFill>
                  <a:srgbClr val="0A0A0A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545479" indent="-487680">
              <a:lnSpc>
                <a:spcPct val="120000"/>
              </a:lnSpc>
              <a:spcBef>
                <a:spcPts val="0"/>
              </a:spcBef>
              <a:buClr>
                <a:srgbClr val="F1F0E7"/>
              </a:buClr>
              <a:buSzTx/>
              <a:buNone/>
            </a:pPr>
            <a:r>
              <a:rPr b="1" sz="28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rPr>
              <a:t>   antalgique type paracétamol, chlorexidine à 0,12 % 20 jours,</a:t>
            </a:r>
            <a:endParaRPr b="1" sz="2800">
              <a:effectLst>
                <a:outerShdw sx="100000" sy="100000" kx="0" ky="0" algn="b" rotWithShape="0" blurRad="12700" dist="25400" dir="2700000">
                  <a:srgbClr val="275D90"/>
                </a:outerShdw>
              </a:effectLst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545479" indent="-487680">
              <a:lnSpc>
                <a:spcPct val="120000"/>
              </a:lnSpc>
              <a:spcBef>
                <a:spcPts val="0"/>
              </a:spcBef>
              <a:buClr>
                <a:srgbClr val="F1F0E7"/>
              </a:buClr>
              <a:buSzTx/>
              <a:buNone/>
            </a:pPr>
            <a:r>
              <a:rPr b="1" sz="28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rPr>
              <a:t>   Hyalugel,brosse post chirurgicale 7/100,  puis brosse 15/100</a:t>
            </a:r>
            <a:r>
              <a:rPr b="1" sz="2800">
                <a:latin typeface="Comic Sans MS"/>
                <a:ea typeface="Comic Sans MS"/>
                <a:cs typeface="Comic Sans MS"/>
                <a:sym typeface="Comic Sans MS"/>
              </a:rPr>
              <a:t>.</a:t>
            </a:r>
            <a:endParaRPr b="1" sz="280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545479" indent="-487680">
              <a:lnSpc>
                <a:spcPct val="120000"/>
              </a:lnSpc>
              <a:spcBef>
                <a:spcPts val="0"/>
              </a:spcBef>
              <a:buClr>
                <a:srgbClr val="F1F0E7"/>
              </a:buClr>
              <a:buSzTx/>
              <a:buFont typeface="Wingdings"/>
              <a:buNone/>
              <a:defRPr sz="1800">
                <a:solidFill>
                  <a:srgbClr val="EB8104"/>
                </a:solidFill>
                <a:uFill>
                  <a:solidFill>
                    <a:srgbClr val="EB8104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</a:p>
          <a:p>
            <a:pPr marL="545479" indent="-487680">
              <a:lnSpc>
                <a:spcPct val="120000"/>
              </a:lnSpc>
              <a:spcBef>
                <a:spcPts val="0"/>
              </a:spcBef>
              <a:buClr>
                <a:srgbClr val="F1F0E7"/>
              </a:buClr>
              <a:buSzTx/>
              <a:buFont typeface="Wingdings"/>
              <a:buNone/>
              <a:defRPr b="1" sz="28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➜ Port de la plaque palatine pendant 8 jours, sans interruption, </a:t>
            </a:r>
          </a:p>
          <a:p>
            <a:pPr marL="545479" indent="-487680">
              <a:lnSpc>
                <a:spcPct val="120000"/>
              </a:lnSpc>
              <a:spcBef>
                <a:spcPts val="0"/>
              </a:spcBef>
              <a:buClr>
                <a:srgbClr val="F1F0E7"/>
              </a:buClr>
              <a:buSzTx/>
              <a:buFont typeface="Wingdings"/>
              <a:buNone/>
              <a:defRPr b="1" sz="28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   et ensuite pendant les repas  ( bain de bouche après les repas).</a:t>
            </a:r>
          </a:p>
          <a:p>
            <a:pPr marL="545479" indent="-487680">
              <a:lnSpc>
                <a:spcPct val="120000"/>
              </a:lnSpc>
              <a:spcBef>
                <a:spcPts val="0"/>
              </a:spcBef>
              <a:buClr>
                <a:srgbClr val="F1F0E7"/>
              </a:buClr>
              <a:buSzTx/>
              <a:buFont typeface="Wingdings"/>
              <a:buNone/>
              <a:defRPr sz="1800">
                <a:solidFill>
                  <a:srgbClr val="EB8104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EB8104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</a:p>
          <a:p>
            <a:pPr marL="545479" indent="-487680">
              <a:lnSpc>
                <a:spcPct val="120000"/>
              </a:lnSpc>
              <a:spcBef>
                <a:spcPts val="0"/>
              </a:spcBef>
              <a:buClr>
                <a:srgbClr val="F1F0E7"/>
              </a:buClr>
              <a:buSzTx/>
              <a:buFont typeface="Wingdings"/>
              <a:buNone/>
            </a:pPr>
            <a:r>
              <a:rPr b="1" sz="34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rPr>
              <a:t>➜</a:t>
            </a:r>
            <a:r>
              <a:rPr b="1" sz="3000">
                <a:solidFill>
                  <a:srgbClr val="EB8104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EB8104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1" sz="3000"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EB8104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Si</a:t>
            </a:r>
            <a:r>
              <a:rPr b="1" sz="30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rPr>
              <a:t> Coe-Pack® dépose à J8 &gt; brossage à la</a:t>
            </a:r>
            <a:endParaRPr b="1" sz="3000">
              <a:effectLst>
                <a:outerShdw sx="100000" sy="100000" kx="0" ky="0" algn="b" rotWithShape="0" blurRad="12700" dist="25400" dir="2700000">
                  <a:srgbClr val="275D90"/>
                </a:outerShdw>
              </a:effectLst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545479" indent="-487680">
              <a:lnSpc>
                <a:spcPct val="120000"/>
              </a:lnSpc>
              <a:spcBef>
                <a:spcPts val="0"/>
              </a:spcBef>
              <a:buClr>
                <a:srgbClr val="F1F0E7"/>
              </a:buClr>
              <a:buSzTx/>
              <a:buFont typeface="Wingdings"/>
              <a:buNone/>
              <a:defRPr b="1" sz="30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    7/100 + bain de bouche.</a:t>
            </a:r>
          </a:p>
          <a:p>
            <a:pPr marL="545479" indent="-487680">
              <a:lnSpc>
                <a:spcPct val="120000"/>
              </a:lnSpc>
              <a:spcBef>
                <a:spcPts val="0"/>
              </a:spcBef>
              <a:buClr>
                <a:srgbClr val="F1F0E7"/>
              </a:buClr>
              <a:buSzTx/>
              <a:buFont typeface="Wingdings"/>
              <a:buNone/>
              <a:defRPr b="1" sz="2800">
                <a:solidFill>
                  <a:srgbClr val="EB8104"/>
                </a:solidFill>
                <a:effectLst>
                  <a:outerShdw sx="100000" sy="100000" kx="0" ky="0" algn="b" rotWithShape="0" blurRad="12700" dist="25400" dir="2700000">
                    <a:srgbClr val="FFFFFF"/>
                  </a:outerShdw>
                </a:effectLst>
                <a:uFill>
                  <a:solidFill>
                    <a:srgbClr val="EB8104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</a:p>
          <a:p>
            <a:pPr marL="545479" indent="-487680">
              <a:lnSpc>
                <a:spcPct val="120000"/>
              </a:lnSpc>
              <a:spcBef>
                <a:spcPts val="0"/>
              </a:spcBef>
              <a:buClr>
                <a:srgbClr val="F1F0E7"/>
              </a:buClr>
              <a:buSzTx/>
              <a:buFont typeface="Wingdings"/>
              <a:buNone/>
            </a:pPr>
            <a:r>
              <a:rPr b="1" sz="28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rPr>
              <a:t>➜ Dépose des sutures à J15 &gt; brossage à la </a:t>
            </a:r>
            <a:endParaRPr b="1" sz="2800">
              <a:effectLst>
                <a:outerShdw sx="100000" sy="100000" kx="0" ky="0" algn="b" rotWithShape="0" blurRad="12700" dist="25400" dir="2700000">
                  <a:srgbClr val="275D90"/>
                </a:outerShdw>
              </a:effectLst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545479" indent="-487680">
              <a:lnSpc>
                <a:spcPct val="120000"/>
              </a:lnSpc>
              <a:spcBef>
                <a:spcPts val="0"/>
              </a:spcBef>
              <a:buClr>
                <a:srgbClr val="F1F0E7"/>
              </a:buClr>
              <a:buSzTx/>
              <a:buFont typeface="Wingdings"/>
              <a:buNone/>
            </a:pPr>
            <a:r>
              <a:rPr b="1" sz="28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rPr>
              <a:t>   15/100 + bain de bouche jusqu’à J21.</a:t>
            </a:r>
            <a:endParaRPr b="1" sz="2800">
              <a:effectLst>
                <a:outerShdw sx="100000" sy="100000" kx="0" ky="0" algn="b" rotWithShape="0" blurRad="12700" dist="25400" dir="2700000">
                  <a:srgbClr val="275D90"/>
                </a:outerShdw>
              </a:effectLst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545479" indent="-487680">
              <a:lnSpc>
                <a:spcPct val="120000"/>
              </a:lnSpc>
              <a:spcBef>
                <a:spcPts val="0"/>
              </a:spcBef>
              <a:buClr>
                <a:srgbClr val="F1F0E7"/>
              </a:buClr>
              <a:buSzTx/>
              <a:buFont typeface="Wingdings"/>
              <a:buNone/>
              <a:defRPr sz="1800">
                <a:effectLst>
                  <a:outerShdw sx="100000" sy="100000" kx="0" ky="0" algn="b" rotWithShape="0" blurRad="12700" dist="25400" dir="2700000">
                    <a:srgbClr val="275D90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defRPr>
            </a:pPr>
          </a:p>
          <a:p>
            <a:pPr marL="545479" indent="-487680">
              <a:lnSpc>
                <a:spcPct val="120000"/>
              </a:lnSpc>
              <a:spcBef>
                <a:spcPts val="0"/>
              </a:spcBef>
              <a:buClr>
                <a:srgbClr val="F1F0E7"/>
              </a:buClr>
              <a:buSzTx/>
              <a:buFont typeface="Wingdings"/>
              <a:buNone/>
              <a:defRPr sz="1800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                                                                                  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1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1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1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4" fill="hold"/>
                                        <p:tgtEl>
                                          <p:spTgt spid="1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" fill="hold"/>
                                        <p:tgtEl>
                                          <p:spTgt spid="12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2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2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fill="hold"/>
                                        <p:tgtEl>
                                          <p:spTgt spid="12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2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2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2" fill="hold"/>
                                        <p:tgtEl>
                                          <p:spTgt spid="12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2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2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8" fill="hold"/>
                                        <p:tgtEl>
                                          <p:spTgt spid="12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2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2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4" fill="hold"/>
                                        <p:tgtEl>
                                          <p:spTgt spid="12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2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2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0" fill="hold"/>
                                        <p:tgtEl>
                                          <p:spTgt spid="12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2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2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6" fill="hold"/>
                                        <p:tgtEl>
                                          <p:spTgt spid="12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2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2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2" fill="hold"/>
                                        <p:tgtEl>
                                          <p:spTgt spid="12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2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2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8" fill="hold"/>
                                        <p:tgtEl>
                                          <p:spTgt spid="12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2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2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4" fill="hold"/>
                                        <p:tgtEl>
                                          <p:spTgt spid="12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2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2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28" grpI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/>
          <p:nvPr>
            <p:ph type="title"/>
          </p:nvPr>
        </p:nvSpPr>
        <p:spPr>
          <a:xfrm>
            <a:off x="471875" y="3287324"/>
            <a:ext cx="11704321" cy="1625601"/>
          </a:xfrm>
          <a:prstGeom prst="rect">
            <a:avLst/>
          </a:prstGeom>
        </p:spPr>
        <p:txBody>
          <a:bodyPr/>
          <a:lstStyle/>
          <a:p>
            <a:pPr marL="134563">
              <a:defRPr sz="3800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Contrôle à 1 semaine:</a:t>
            </a:r>
            <a:br/>
            <a:r>
              <a:t> desquamation épithéliale</a:t>
            </a:r>
          </a:p>
        </p:txBody>
      </p:sp>
      <p:sp>
        <p:nvSpPr>
          <p:cNvPr id="131" name="Shape 131"/>
          <p:cNvSpPr/>
          <p:nvPr>
            <p:ph type="body" sz="quarter" idx="1"/>
          </p:nvPr>
        </p:nvSpPr>
        <p:spPr>
          <a:xfrm>
            <a:off x="666044" y="7949635"/>
            <a:ext cx="11704321" cy="1803966"/>
          </a:xfrm>
          <a:prstGeom prst="rect">
            <a:avLst/>
          </a:prstGeom>
        </p:spPr>
        <p:txBody>
          <a:bodyPr/>
          <a:lstStyle/>
          <a:p>
            <a:pPr marL="545479" indent="-487680">
              <a:lnSpc>
                <a:spcPct val="80000"/>
              </a:lnSpc>
              <a:buClr>
                <a:srgbClr val="021CA1"/>
              </a:buClr>
              <a:buSzTx/>
              <a:buFont typeface="Times"/>
              <a:buNone/>
            </a:pPr>
            <a:r>
              <a:rPr b="1" i="1" sz="1600">
                <a:solidFill>
                  <a:srgbClr val="021CA1"/>
                </a:solidFill>
                <a:uFill>
                  <a:solidFill>
                    <a:srgbClr val="021CA1"/>
                  </a:solidFill>
                </a:uFill>
                <a:latin typeface="Times"/>
                <a:ea typeface="Times"/>
                <a:cs typeface="Times"/>
                <a:sym typeface="Times"/>
              </a:rPr>
              <a:t>	</a:t>
            </a:r>
            <a:r>
              <a:rPr b="1" sz="2400">
                <a:solidFill>
                  <a:srgbClr val="FAA757"/>
                </a:solidFill>
                <a:uFill>
                  <a:solidFill>
                    <a:srgbClr val="FAA75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Sullivan H, Atkins J. Free autogenous gingival grafts. Principles of successful grafting. Periodontics 1968;6:121-129.</a:t>
            </a:r>
            <a:endParaRPr b="1" sz="2400">
              <a:solidFill>
                <a:srgbClr val="FAA757"/>
              </a:solidFill>
              <a:uFill>
                <a:solidFill>
                  <a:srgbClr val="FAA75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545479" indent="-487680">
              <a:lnSpc>
                <a:spcPct val="80000"/>
              </a:lnSpc>
              <a:buClr>
                <a:srgbClr val="FAA757"/>
              </a:buClr>
              <a:buSzTx/>
              <a:buFont typeface="Comic Sans MS"/>
              <a:buNone/>
            </a:pPr>
            <a:r>
              <a:rPr b="1" sz="2400">
                <a:solidFill>
                  <a:srgbClr val="FAA757"/>
                </a:solidFill>
                <a:uFill>
                  <a:solidFill>
                    <a:srgbClr val="FAA75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	Caffesse RG, Burgett FG, Nasjleti CE, Castelli WA. Healing of ree gingival grafts with and without periosteum. Histologic evaluation. </a:t>
            </a:r>
            <a:endParaRPr b="1" sz="2400">
              <a:solidFill>
                <a:srgbClr val="FAA757"/>
              </a:solidFill>
              <a:uFill>
                <a:solidFill>
                  <a:srgbClr val="FAA75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545479" indent="-487680">
              <a:lnSpc>
                <a:spcPct val="80000"/>
              </a:lnSpc>
              <a:buClr>
                <a:srgbClr val="FAA757"/>
              </a:buClr>
              <a:buSzTx/>
              <a:buFont typeface="Comic Sans MS"/>
              <a:buNone/>
            </a:pPr>
            <a:r>
              <a:rPr b="1" sz="2400">
                <a:solidFill>
                  <a:srgbClr val="FAA757"/>
                </a:solidFill>
                <a:uFill>
                  <a:solidFill>
                    <a:srgbClr val="FAA75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   J Periodontology 1979, 50: 586-594.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/>
          <p:nvPr>
            <p:ph type="title"/>
          </p:nvPr>
        </p:nvSpPr>
        <p:spPr>
          <a:xfrm>
            <a:off x="866986" y="-1"/>
            <a:ext cx="11704321" cy="2275841"/>
          </a:xfrm>
          <a:prstGeom prst="rect">
            <a:avLst/>
          </a:prstGeom>
        </p:spPr>
        <p:txBody>
          <a:bodyPr/>
          <a:lstStyle>
            <a:lvl1pPr marL="134563">
              <a:defRPr b="1" sz="3800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Avantages de la Greffe Epithélio-Conjonctive de Surface</a:t>
            </a:r>
          </a:p>
        </p:txBody>
      </p:sp>
      <p:sp>
        <p:nvSpPr>
          <p:cNvPr id="134" name="Shape 134"/>
          <p:cNvSpPr/>
          <p:nvPr>
            <p:ph type="body" idx="1"/>
          </p:nvPr>
        </p:nvSpPr>
        <p:spPr>
          <a:xfrm>
            <a:off x="767644" y="2311964"/>
            <a:ext cx="12289086" cy="6719147"/>
          </a:xfrm>
          <a:prstGeom prst="rect">
            <a:avLst/>
          </a:prstGeom>
        </p:spPr>
        <p:txBody>
          <a:bodyPr/>
          <a:lstStyle/>
          <a:p>
            <a:pPr marL="506004" indent="-465364">
              <a:lnSpc>
                <a:spcPct val="80000"/>
              </a:lnSpc>
              <a:buClr>
                <a:srgbClr val="FF3923"/>
              </a:buClr>
              <a:defRPr sz="3800">
                <a:solidFill>
                  <a:srgbClr val="FF3923"/>
                </a:solidFill>
                <a:uFill>
                  <a:solidFill>
                    <a:srgbClr val="FF3923"/>
                  </a:solidFill>
                </a:uFill>
                <a:latin typeface="Times"/>
                <a:ea typeface="Times"/>
                <a:cs typeface="Times"/>
                <a:sym typeface="Times"/>
              </a:defRPr>
            </a:pPr>
          </a:p>
          <a:p>
            <a:pPr marL="526415" indent="-485775">
              <a:lnSpc>
                <a:spcPct val="80000"/>
              </a:lnSpc>
              <a:defRPr b="1" sz="3400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Apport de tissu kératinisé</a:t>
            </a:r>
          </a:p>
          <a:p>
            <a:pPr marL="545479" indent="-487680">
              <a:lnSpc>
                <a:spcPct val="80000"/>
              </a:lnSpc>
              <a:buSzTx/>
              <a:buFont typeface="Comic Sans MS"/>
              <a:buNone/>
              <a:defRPr b="1" sz="3400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   (en hauteur et en épaisseur)</a:t>
            </a:r>
          </a:p>
          <a:p>
            <a:pPr marL="404971" indent="-364331">
              <a:lnSpc>
                <a:spcPct val="80000"/>
              </a:lnSpc>
            </a:pPr>
            <a:r>
              <a:rPr b="1" sz="3400">
                <a:latin typeface="Comic Sans MS"/>
                <a:ea typeface="Comic Sans MS"/>
                <a:cs typeface="Comic Sans MS"/>
                <a:sym typeface="Comic Sans MS"/>
              </a:rPr>
              <a:t>Simplicité d’exécution</a:t>
            </a:r>
            <a:endParaRPr b="1" sz="340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526415" indent="-485775">
              <a:lnSpc>
                <a:spcPct val="80000"/>
              </a:lnSpc>
              <a:defRPr b="1" sz="3400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Technique applicable à plusieurs dents</a:t>
            </a:r>
          </a:p>
          <a:p>
            <a:pPr marL="526415" indent="-485775">
              <a:lnSpc>
                <a:spcPct val="80000"/>
              </a:lnSpc>
              <a:defRPr b="1" sz="3400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Fiabilité de la transplantation</a:t>
            </a:r>
          </a:p>
          <a:p>
            <a:pPr marL="526415" indent="-485775">
              <a:lnSpc>
                <a:spcPct val="80000"/>
              </a:lnSpc>
              <a:defRPr b="1" sz="3400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Elimination des attaches musculaires et freins gênants </a:t>
            </a:r>
          </a:p>
          <a:p>
            <a:pPr marL="526415" indent="-485775">
              <a:lnSpc>
                <a:spcPct val="80000"/>
              </a:lnSpc>
              <a:defRPr b="1" sz="3400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Approfondissement vestibulaire</a:t>
            </a:r>
          </a:p>
          <a:p>
            <a:pPr marL="526415" indent="-485775">
              <a:lnSpc>
                <a:spcPct val="80000"/>
              </a:lnSpc>
              <a:defRPr b="1" sz="3400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Suites non douloureuses sur le site receveur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34" grpId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/>
          <p:nvPr>
            <p:ph type="body" idx="1"/>
          </p:nvPr>
        </p:nvSpPr>
        <p:spPr>
          <a:xfrm>
            <a:off x="1300479" y="2167466"/>
            <a:ext cx="11704322" cy="5529299"/>
          </a:xfrm>
          <a:prstGeom prst="rect">
            <a:avLst/>
          </a:prstGeom>
        </p:spPr>
        <p:txBody>
          <a:bodyPr/>
          <a:lstStyle/>
          <a:p>
            <a:pPr marL="526415" indent="-485775">
              <a:lnSpc>
                <a:spcPct val="80000"/>
              </a:lnSpc>
              <a:defRPr b="1" sz="3400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Aspect inesthétique type « rustine »</a:t>
            </a:r>
          </a:p>
          <a:p>
            <a:pPr marL="526415" indent="-485775">
              <a:lnSpc>
                <a:spcPct val="80000"/>
              </a:lnSpc>
              <a:defRPr b="1" sz="3400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Inconstance dans le recouvrement éventuel         de la récession</a:t>
            </a:r>
          </a:p>
          <a:p>
            <a:pPr marL="526415" indent="-485775">
              <a:lnSpc>
                <a:spcPct val="80000"/>
              </a:lnSpc>
              <a:defRPr b="1" sz="3400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Nécessité de deux sites chirurgicaux </a:t>
            </a:r>
          </a:p>
          <a:p>
            <a:pPr marL="526415" indent="-485775">
              <a:lnSpc>
                <a:spcPct val="80000"/>
              </a:lnSpc>
              <a:defRPr b="1" sz="3400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Cicatrisation par deuxième intention du site donneur</a:t>
            </a:r>
          </a:p>
          <a:p>
            <a:pPr marL="526415" indent="-485775">
              <a:lnSpc>
                <a:spcPct val="80000"/>
              </a:lnSpc>
              <a:defRPr b="1" sz="3400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Suites opératoires douloureuses du site donneur</a:t>
            </a:r>
          </a:p>
          <a:p>
            <a:pPr marL="526415" indent="-485775">
              <a:lnSpc>
                <a:spcPct val="80000"/>
              </a:lnSpc>
              <a:defRPr b="1" sz="3400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Apport vasculaire du greffon délicat </a:t>
            </a:r>
          </a:p>
          <a:p>
            <a:pPr marL="526415" indent="-485775">
              <a:lnSpc>
                <a:spcPct val="80000"/>
              </a:lnSpc>
              <a:defRPr b="1" sz="3400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Risques de complications </a:t>
            </a:r>
          </a:p>
        </p:txBody>
      </p:sp>
      <p:sp>
        <p:nvSpPr>
          <p:cNvPr id="137" name="Shape 137"/>
          <p:cNvSpPr/>
          <p:nvPr/>
        </p:nvSpPr>
        <p:spPr>
          <a:xfrm>
            <a:off x="2649367" y="7701280"/>
            <a:ext cx="8525370" cy="195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/>
          <a:p>
            <a:pPr>
              <a:buClr>
                <a:srgbClr val="FAA757"/>
              </a:buClr>
              <a:buFont typeface="Comic Sans MS"/>
              <a:defRPr b="1" sz="2400">
                <a:solidFill>
                  <a:schemeClr val="accent4">
                    <a:hueOff val="46120"/>
                    <a:satOff val="4178"/>
                    <a:lumOff val="-16732"/>
                  </a:schemeClr>
                </a:solidFill>
                <a:uFill>
                  <a:solidFill>
                    <a:srgbClr val="FAA75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Borghetti A, Monnet-Corti V. Chirurgie plastique parodontale. Ed. CdP 2000.</a:t>
            </a:r>
          </a:p>
          <a:p>
            <a:pPr>
              <a:buClr>
                <a:srgbClr val="FAA757"/>
              </a:buClr>
              <a:buFont typeface="Comic Sans MS"/>
              <a:defRPr b="1" sz="2400">
                <a:solidFill>
                  <a:schemeClr val="accent4">
                    <a:hueOff val="46120"/>
                    <a:satOff val="4178"/>
                    <a:lumOff val="-16732"/>
                  </a:schemeClr>
                </a:solidFill>
                <a:uFill>
                  <a:solidFill>
                    <a:srgbClr val="FAA75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Sato N. Atlas clinique de chirurgie parodontale.</a:t>
            </a:r>
          </a:p>
          <a:p>
            <a:pPr>
              <a:buClr>
                <a:srgbClr val="FAA757"/>
              </a:buClr>
              <a:buFont typeface="Comic Sans MS"/>
              <a:defRPr b="1" sz="2400">
                <a:solidFill>
                  <a:schemeClr val="accent4">
                    <a:hueOff val="46120"/>
                    <a:satOff val="4178"/>
                    <a:lumOff val="-16732"/>
                  </a:schemeClr>
                </a:solidFill>
                <a:uFill>
                  <a:solidFill>
                    <a:srgbClr val="FAA75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 Quintessence International, 2002.</a:t>
            </a:r>
          </a:p>
        </p:txBody>
      </p:sp>
      <p:sp>
        <p:nvSpPr>
          <p:cNvPr id="138" name="Shape 138"/>
          <p:cNvSpPr/>
          <p:nvPr/>
        </p:nvSpPr>
        <p:spPr>
          <a:xfrm>
            <a:off x="2578382" y="526062"/>
            <a:ext cx="8275454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2248" tIns="72248" rIns="72248" bIns="72248">
            <a:spAutoFit/>
          </a:bodyPr>
          <a:lstStyle>
            <a:lvl1pPr>
              <a:buClr>
                <a:srgbClr val="FFFB00"/>
              </a:buClr>
              <a:buFont typeface="Comic Sans MS"/>
              <a:defRPr b="1" sz="3800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INCONVENIENTS de la G.E.C.S.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36" grpId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/>
          <p:nvPr/>
        </p:nvSpPr>
        <p:spPr>
          <a:xfrm>
            <a:off x="264159" y="3750168"/>
            <a:ext cx="12577955" cy="15533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2248" tIns="72248" rIns="72248" bIns="72248">
            <a:spAutoFit/>
          </a:bodyPr>
          <a:lstStyle>
            <a:lvl1pPr>
              <a:buClr>
                <a:srgbClr val="FFFFFF"/>
              </a:buClr>
              <a:buFont typeface="Comic Sans MS"/>
              <a:defRPr b="1" sz="3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La greffe épithélio-conjonctive de surface, à visée fonctionnelle, montre des limites esthétiques.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/>
          <p:nvPr/>
        </p:nvSpPr>
        <p:spPr>
          <a:xfrm>
            <a:off x="1894275" y="3443111"/>
            <a:ext cx="9645228" cy="15533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/>
          <a:p>
            <a:pPr>
              <a:buClr>
                <a:srgbClr val="FFFB00"/>
              </a:buClr>
              <a:buFont typeface="Comic Sans MS"/>
              <a:defRPr b="1" sz="3800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ASPECTS CLINIQUES POSSIBLES</a:t>
            </a:r>
          </a:p>
          <a:p>
            <a:pPr>
              <a:buClr>
                <a:srgbClr val="FFFB00"/>
              </a:buClr>
              <a:buFont typeface="Comic Sans MS"/>
              <a:defRPr b="1" sz="3800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 ET PROBLEMES ESTHETIQUES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/>
          <p:nvPr/>
        </p:nvSpPr>
        <p:spPr>
          <a:xfrm>
            <a:off x="3226364" y="2828995"/>
            <a:ext cx="6574650" cy="3001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/>
          <a:p>
            <a:pPr marL="526415" indent="-485775">
              <a:buClr>
                <a:srgbClr val="59BAD1"/>
              </a:buClr>
              <a:buSzPct val="120000"/>
              <a:buFont typeface="Wingdings"/>
              <a:buChar char=""/>
              <a:defRPr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Épaississement</a:t>
            </a:r>
          </a:p>
          <a:p>
            <a:pPr marL="545479" indent="-487680">
              <a:buClr>
                <a:srgbClr val="FF3923"/>
              </a:buClr>
              <a:buFont typeface="Times"/>
            </a:pPr>
          </a:p>
          <a:p>
            <a:pPr marL="526415" indent="-485775">
              <a:buClr>
                <a:srgbClr val="59BAD1"/>
              </a:buClr>
              <a:buSzPct val="120000"/>
              <a:buFont typeface="Wingdings"/>
              <a:buChar char=""/>
              <a:defRPr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Blanchiment</a:t>
            </a:r>
          </a:p>
          <a:p>
            <a:pPr marL="545479" indent="-487680">
              <a:buClr>
                <a:srgbClr val="FF3923"/>
              </a:buClr>
              <a:buFont typeface="Times"/>
            </a:pPr>
          </a:p>
          <a:p>
            <a:pPr marL="526415" indent="-485775">
              <a:buClr>
                <a:srgbClr val="59BAD1"/>
              </a:buClr>
              <a:buSzPct val="120000"/>
              <a:buFont typeface="Wingdings"/>
              <a:buChar char=""/>
              <a:defRPr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Contraction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/>
          <p:nvPr/>
        </p:nvSpPr>
        <p:spPr>
          <a:xfrm>
            <a:off x="767644" y="2214879"/>
            <a:ext cx="12715805" cy="57799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/>
          <a:p>
            <a:pPr>
              <a:buClr>
                <a:srgbClr val="FFFFFF"/>
              </a:buClr>
              <a:buFont typeface="Comic Sans MS"/>
              <a:defRPr b="1" sz="3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Quelques rappels:</a:t>
            </a:r>
          </a:p>
          <a:p>
            <a:pPr>
              <a:buClr>
                <a:srgbClr val="0433FF"/>
              </a:buClr>
              <a:buFont typeface="Comic Sans MS"/>
              <a:defRPr b="1" sz="3800">
                <a:solidFill>
                  <a:srgbClr val="0433FF"/>
                </a:solidFill>
                <a:uFill>
                  <a:solidFill>
                    <a:srgbClr val="0433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</a:p>
          <a:p>
            <a:pPr>
              <a:buClr>
                <a:srgbClr val="FFFFFF"/>
              </a:buClr>
              <a:buFont typeface="Comic Sans MS"/>
            </a:pPr>
            <a:r>
              <a:rPr b="1" sz="3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°Gencive libre (</a:t>
            </a:r>
            <a:r>
              <a:rPr b="1" sz="3800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G.L.</a:t>
            </a:r>
            <a:r>
              <a:rPr b="1" sz="3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): c’et la face externe </a:t>
            </a:r>
            <a:endParaRPr b="1" sz="380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>
              <a:buClr>
                <a:srgbClr val="FFFFFF"/>
              </a:buClr>
              <a:buFont typeface="Comic Sans MS"/>
              <a:defRPr b="1" sz="3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  du sillon gingivo-dentaire.</a:t>
            </a:r>
          </a:p>
          <a:p>
            <a:pPr>
              <a:buClr>
                <a:srgbClr val="0433FF"/>
              </a:buClr>
              <a:buFont typeface="Comic Sans MS"/>
              <a:defRPr b="1" sz="3800">
                <a:solidFill>
                  <a:srgbClr val="0433FF"/>
                </a:solidFill>
                <a:uFill>
                  <a:solidFill>
                    <a:srgbClr val="0433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</a:p>
          <a:p>
            <a:pPr>
              <a:buClr>
                <a:srgbClr val="FFFFFF"/>
              </a:buClr>
              <a:buFont typeface="Comic Sans MS"/>
            </a:pPr>
            <a:r>
              <a:rPr b="1" sz="3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°Gencive attachée (</a:t>
            </a:r>
            <a:r>
              <a:rPr b="1" sz="3800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G.A.</a:t>
            </a:r>
            <a:r>
              <a:rPr b="1" sz="3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) = Gencive adhérente</a:t>
            </a:r>
            <a:endParaRPr b="1" sz="380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>
              <a:buClr>
                <a:srgbClr val="0433FF"/>
              </a:buClr>
              <a:buFont typeface="Comic Sans MS"/>
              <a:defRPr b="1" sz="3800">
                <a:solidFill>
                  <a:srgbClr val="0433FF"/>
                </a:solidFill>
                <a:uFill>
                  <a:solidFill>
                    <a:srgbClr val="0433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</a:p>
          <a:p>
            <a:pPr>
              <a:buClr>
                <a:srgbClr val="FFFFFF"/>
              </a:buClr>
              <a:buFont typeface="Comic Sans MS"/>
            </a:pPr>
            <a:r>
              <a:rPr b="1" sz="3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°Gencive kératinisée (</a:t>
            </a:r>
            <a:r>
              <a:rPr b="1" sz="3800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G.K.</a:t>
            </a:r>
            <a:r>
              <a:rPr b="1" sz="3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) =</a:t>
            </a:r>
            <a:r>
              <a:rPr b="1" sz="3800">
                <a:solidFill>
                  <a:srgbClr val="0433FF"/>
                </a:solidFill>
                <a:uFill>
                  <a:solidFill>
                    <a:srgbClr val="0433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1" sz="3800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G.A.</a:t>
            </a:r>
            <a:r>
              <a:rPr b="1" sz="3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+</a:t>
            </a:r>
            <a:r>
              <a:rPr b="1" sz="3800">
                <a:solidFill>
                  <a:srgbClr val="0433FF"/>
                </a:solidFill>
                <a:uFill>
                  <a:solidFill>
                    <a:srgbClr val="0433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1" sz="3800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G.L.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/>
          <p:nvPr/>
        </p:nvSpPr>
        <p:spPr>
          <a:xfrm>
            <a:off x="3787166" y="568960"/>
            <a:ext cx="6940715" cy="9572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2248" tIns="72248" rIns="72248" bIns="72248" anchor="ctr">
            <a:spAutoFit/>
          </a:bodyPr>
          <a:lstStyle>
            <a:lvl1pPr>
              <a:defRPr b="1" sz="4600">
                <a:solidFill>
                  <a:schemeClr val="accent3">
                    <a:satOff val="18648"/>
                    <a:lumOff val="5971"/>
                  </a:schemeClr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Conclusions sur la GECS</a:t>
            </a:r>
          </a:p>
        </p:txBody>
      </p:sp>
      <p:sp>
        <p:nvSpPr>
          <p:cNvPr id="147" name="Shape 147"/>
          <p:cNvSpPr/>
          <p:nvPr/>
        </p:nvSpPr>
        <p:spPr>
          <a:xfrm>
            <a:off x="2904659" y="2318032"/>
            <a:ext cx="8705729" cy="43227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2248" tIns="72248" rIns="72248" bIns="72248" anchor="ctr">
            <a:spAutoFit/>
          </a:bodyPr>
          <a:lstStyle/>
          <a:p>
            <a:pPr>
              <a:defRPr b="1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°résultat fonctionnel indiscutable</a:t>
            </a:r>
          </a:p>
          <a:p>
            <a:pPr>
              <a:defRPr b="1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°le support osseux sous-jacent est un</a:t>
            </a:r>
          </a:p>
          <a:p>
            <a:pPr>
              <a:defRPr b="1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 élément déterminant dans le résultat</a:t>
            </a:r>
          </a:p>
          <a:p>
            <a:pPr>
              <a:defRPr b="1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°le résultat esthétique est imparfait</a:t>
            </a:r>
          </a:p>
          <a:p>
            <a:pPr>
              <a:defRPr b="1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°le recouvrement est peu prévisible</a:t>
            </a:r>
          </a:p>
          <a:p>
            <a:pPr>
              <a:defRPr b="1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° cette technique est souvent indiquée </a:t>
            </a:r>
          </a:p>
          <a:p>
            <a:pPr>
              <a:defRPr b="1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 à la mandibule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/>
          <p:nvPr/>
        </p:nvSpPr>
        <p:spPr>
          <a:xfrm>
            <a:off x="1350408" y="3679331"/>
            <a:ext cx="9883245" cy="1744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2248" tIns="72248" rIns="72248" bIns="72248" anchor="ctr">
            <a:spAutoFit/>
          </a:bodyPr>
          <a:lstStyle/>
          <a:p>
            <a:pPr>
              <a:defRPr b="1" sz="30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Les limites de la C.E.C.S. ont amené les cliniciens </a:t>
            </a:r>
          </a:p>
          <a:p>
            <a:pPr>
              <a:defRPr b="1" sz="30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à faire évoluer la technique.</a:t>
            </a:r>
          </a:p>
          <a:p>
            <a:pPr>
              <a:defRPr b="1" sz="30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C’est ainsi que sont apparues les </a:t>
            </a:r>
            <a:r>
              <a:rPr>
                <a:solidFill>
                  <a:schemeClr val="accent3">
                    <a:satOff val="18648"/>
                    <a:lumOff val="5971"/>
                  </a:schemeClr>
                </a:solidFill>
              </a:rPr>
              <a:t>greffes enfouies</a:t>
            </a:r>
            <a:r>
              <a:t> 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>
            <p:ph type="title"/>
          </p:nvPr>
        </p:nvSpPr>
        <p:spPr>
          <a:xfrm>
            <a:off x="650239" y="-1"/>
            <a:ext cx="11704322" cy="2406792"/>
          </a:xfrm>
          <a:prstGeom prst="rect">
            <a:avLst/>
          </a:prstGeom>
        </p:spPr>
        <p:txBody>
          <a:bodyPr/>
          <a:lstStyle>
            <a:lvl1pPr>
              <a:defRPr b="1" sz="4400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</a:defRPr>
            </a:lvl1pPr>
          </a:lstStyle>
          <a:p>
            <a:pPr/>
            <a:r>
              <a:t>MAYNARD et WILSON (1980)</a:t>
            </a:r>
          </a:p>
        </p:txBody>
      </p:sp>
      <p:sp>
        <p:nvSpPr>
          <p:cNvPr id="50" name="Shape 50"/>
          <p:cNvSpPr/>
          <p:nvPr>
            <p:ph type="body" idx="1"/>
          </p:nvPr>
        </p:nvSpPr>
        <p:spPr>
          <a:xfrm>
            <a:off x="767644" y="2828995"/>
            <a:ext cx="12645814" cy="6924605"/>
          </a:xfrm>
          <a:prstGeom prst="rect">
            <a:avLst/>
          </a:prstGeom>
        </p:spPr>
        <p:txBody>
          <a:bodyPr/>
          <a:lstStyle/>
          <a:p>
            <a:pPr marL="404971" indent="-364331">
              <a:lnSpc>
                <a:spcPct val="90000"/>
              </a:lnSpc>
              <a:buClr>
                <a:srgbClr val="942193"/>
              </a:buClr>
              <a:buFont typeface="Wingdings"/>
              <a:buChar char=""/>
            </a:pPr>
            <a:r>
              <a:rPr b="1" sz="3400">
                <a:latin typeface="Comic Sans MS"/>
                <a:ea typeface="Comic Sans MS"/>
                <a:cs typeface="Comic Sans MS"/>
                <a:sym typeface="Comic Sans MS"/>
              </a:rPr>
              <a:t>Classe </a:t>
            </a:r>
            <a:r>
              <a:rPr b="1" sz="3400">
                <a:solidFill>
                  <a:srgbClr val="FF7C00"/>
                </a:solidFill>
                <a:uFill>
                  <a:solidFill>
                    <a:srgbClr val="FF7C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I</a:t>
            </a:r>
            <a:r>
              <a:rPr b="1" sz="3400">
                <a:latin typeface="Comic Sans MS"/>
                <a:ea typeface="Comic Sans MS"/>
                <a:cs typeface="Comic Sans MS"/>
                <a:sym typeface="Comic Sans MS"/>
              </a:rPr>
              <a:t> :  os alvéolaire épais et gencive épaisse.</a:t>
            </a:r>
            <a:endParaRPr b="1" sz="3400">
              <a:latin typeface="Comic Sans MS"/>
              <a:ea typeface="Comic Sans MS"/>
              <a:cs typeface="Comic Sans MS"/>
              <a:sym typeface="Comic Sans MS"/>
            </a:endParaRPr>
          </a:p>
          <a:p>
            <a:pPr>
              <a:lnSpc>
                <a:spcPct val="90000"/>
              </a:lnSpc>
              <a:buClr>
                <a:srgbClr val="942193"/>
              </a:buClr>
              <a:buFont typeface="Wingdings"/>
              <a:buChar char=""/>
            </a:pPr>
          </a:p>
          <a:p>
            <a:pPr marL="404971" indent="-364331">
              <a:lnSpc>
                <a:spcPct val="90000"/>
              </a:lnSpc>
              <a:buClr>
                <a:srgbClr val="942193"/>
              </a:buClr>
              <a:buFont typeface="Wingdings"/>
              <a:buChar char=""/>
            </a:pPr>
            <a:r>
              <a:rPr b="1" sz="3400">
                <a:latin typeface="Comic Sans MS"/>
                <a:ea typeface="Comic Sans MS"/>
                <a:cs typeface="Comic Sans MS"/>
                <a:sym typeface="Comic Sans MS"/>
              </a:rPr>
              <a:t>Classe </a:t>
            </a:r>
            <a:r>
              <a:rPr b="1" sz="3400">
                <a:solidFill>
                  <a:srgbClr val="FF7C00"/>
                </a:solidFill>
                <a:uFill>
                  <a:solidFill>
                    <a:srgbClr val="FF7C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II </a:t>
            </a:r>
            <a:r>
              <a:rPr b="1" sz="3400">
                <a:latin typeface="Comic Sans MS"/>
                <a:ea typeface="Comic Sans MS"/>
                <a:cs typeface="Comic Sans MS"/>
                <a:sym typeface="Comic Sans MS"/>
              </a:rPr>
              <a:t>: os alvéolaire épais et  gencive fine.</a:t>
            </a:r>
            <a:endParaRPr b="1" sz="3400">
              <a:latin typeface="Comic Sans MS"/>
              <a:ea typeface="Comic Sans MS"/>
              <a:cs typeface="Comic Sans MS"/>
              <a:sym typeface="Comic Sans MS"/>
            </a:endParaRPr>
          </a:p>
          <a:p>
            <a:pPr>
              <a:lnSpc>
                <a:spcPct val="90000"/>
              </a:lnSpc>
              <a:buClr>
                <a:srgbClr val="942193"/>
              </a:buClr>
              <a:buFont typeface="Wingdings"/>
              <a:buChar char=""/>
            </a:pPr>
          </a:p>
          <a:p>
            <a:pPr marL="404971" indent="-364331">
              <a:lnSpc>
                <a:spcPct val="90000"/>
              </a:lnSpc>
              <a:buClr>
                <a:srgbClr val="942193"/>
              </a:buClr>
              <a:buFont typeface="Wingdings"/>
              <a:buChar char=""/>
            </a:pPr>
            <a:r>
              <a:rPr b="1" sz="3400">
                <a:latin typeface="Comic Sans MS"/>
                <a:ea typeface="Comic Sans MS"/>
                <a:cs typeface="Comic Sans MS"/>
                <a:sym typeface="Comic Sans MS"/>
              </a:rPr>
              <a:t>Classe </a:t>
            </a:r>
            <a:r>
              <a:rPr b="1" sz="3400">
                <a:solidFill>
                  <a:srgbClr val="FF7C00"/>
                </a:solidFill>
                <a:uFill>
                  <a:solidFill>
                    <a:srgbClr val="FF7C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III</a:t>
            </a:r>
            <a:r>
              <a:rPr b="1" sz="3400">
                <a:latin typeface="Comic Sans MS"/>
                <a:ea typeface="Comic Sans MS"/>
                <a:cs typeface="Comic Sans MS"/>
                <a:sym typeface="Comic Sans MS"/>
              </a:rPr>
              <a:t>: os alvéolaire mince et gencive épaisse.</a:t>
            </a:r>
            <a:endParaRPr b="1" sz="3400">
              <a:latin typeface="Comic Sans MS"/>
              <a:ea typeface="Comic Sans MS"/>
              <a:cs typeface="Comic Sans MS"/>
              <a:sym typeface="Comic Sans MS"/>
            </a:endParaRPr>
          </a:p>
          <a:p>
            <a:pPr>
              <a:lnSpc>
                <a:spcPct val="90000"/>
              </a:lnSpc>
              <a:buClr>
                <a:srgbClr val="942193"/>
              </a:buClr>
              <a:buFont typeface="Wingdings"/>
              <a:buChar char=""/>
            </a:pPr>
          </a:p>
          <a:p>
            <a:pPr marL="404971" indent="-364331">
              <a:lnSpc>
                <a:spcPct val="90000"/>
              </a:lnSpc>
              <a:buClr>
                <a:srgbClr val="942193"/>
              </a:buClr>
              <a:buFont typeface="Wingdings"/>
              <a:buChar char=""/>
            </a:pPr>
            <a:r>
              <a:rPr b="1" sz="3400">
                <a:latin typeface="Comic Sans MS"/>
                <a:ea typeface="Comic Sans MS"/>
                <a:cs typeface="Comic Sans MS"/>
                <a:sym typeface="Comic Sans MS"/>
              </a:rPr>
              <a:t>Classe</a:t>
            </a:r>
            <a:r>
              <a:rPr b="1" sz="3400">
                <a:solidFill>
                  <a:srgbClr val="FF7C00"/>
                </a:solidFill>
                <a:uFill>
                  <a:solidFill>
                    <a:srgbClr val="FF7C00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 IV </a:t>
            </a:r>
            <a:r>
              <a:rPr b="1" sz="3400">
                <a:latin typeface="Comic Sans MS"/>
                <a:ea typeface="Comic Sans MS"/>
                <a:cs typeface="Comic Sans MS"/>
                <a:sym typeface="Comic Sans MS"/>
              </a:rPr>
              <a:t>: os alvéolaire mince et gencive fine.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/>
        </p:nvSpPr>
        <p:spPr>
          <a:xfrm>
            <a:off x="4967111" y="1088248"/>
            <a:ext cx="2637085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>
            <a:lvl1pPr>
              <a:buClr>
                <a:srgbClr val="FF9300"/>
              </a:buClr>
              <a:buFont typeface="Calibri"/>
              <a:defRPr b="1" sz="4400">
                <a:solidFill>
                  <a:srgbClr val="FF9300"/>
                </a:solidFill>
                <a:uFill>
                  <a:solidFill>
                    <a:srgbClr val="FF93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Classe I</a:t>
            </a:r>
          </a:p>
        </p:txBody>
      </p:sp>
      <p:pic>
        <p:nvPicPr>
          <p:cNvPr id="53" name="CLASSE I Miller.pn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00479" y="2600960"/>
            <a:ext cx="3955628" cy="6285654"/>
          </a:xfrm>
          <a:prstGeom prst="rect">
            <a:avLst/>
          </a:prstGeom>
          <a:ln w="12700">
            <a:miter lim="400000"/>
          </a:ln>
        </p:spPr>
      </p:pic>
      <p:sp>
        <p:nvSpPr>
          <p:cNvPr id="54" name="Shape 54"/>
          <p:cNvSpPr/>
          <p:nvPr/>
        </p:nvSpPr>
        <p:spPr>
          <a:xfrm>
            <a:off x="5888284" y="4158826"/>
            <a:ext cx="6520463" cy="3192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/>
          <a:p>
            <a:pPr marL="40640">
              <a:buClr>
                <a:srgbClr val="942193"/>
              </a:buClr>
              <a:buSzPct val="100000"/>
              <a:buFont typeface="Wingdings"/>
              <a:buChar char=""/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Récession qui ne va pas jusqu’à la LMG.</a:t>
            </a:r>
          </a:p>
          <a:p>
            <a:pPr marL="40640">
              <a:buClr>
                <a:srgbClr val="942193"/>
              </a:buClr>
              <a:buSzPct val="100000"/>
              <a:buFont typeface="Wingdings"/>
              <a:buChar char=""/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Aucune perte parodontale dans les zones interproximales.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classe II.png"/>
          <p:cNvPicPr>
            <a:picLocks noChangeAspect="0"/>
          </p:cNvPicPr>
          <p:nvPr/>
        </p:nvPicPr>
        <p:blipFill>
          <a:blip r:embed="rId2">
            <a:extLst/>
          </a:blip>
          <a:srcRect l="0" t="12947" r="0" b="12947"/>
          <a:stretch>
            <a:fillRect/>
          </a:stretch>
        </p:blipFill>
        <p:spPr>
          <a:xfrm>
            <a:off x="666044" y="2521937"/>
            <a:ext cx="5418668" cy="6053103"/>
          </a:xfrm>
          <a:prstGeom prst="rect">
            <a:avLst/>
          </a:prstGeom>
          <a:ln w="12700">
            <a:miter lim="400000"/>
          </a:ln>
        </p:spPr>
      </p:pic>
      <p:sp>
        <p:nvSpPr>
          <p:cNvPr id="57" name="Shape 57"/>
          <p:cNvSpPr/>
          <p:nvPr/>
        </p:nvSpPr>
        <p:spPr>
          <a:xfrm>
            <a:off x="5170311" y="781191"/>
            <a:ext cx="2144551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2248" tIns="72248" rIns="72248" bIns="72248">
            <a:spAutoFit/>
          </a:bodyPr>
          <a:lstStyle>
            <a:lvl1pPr>
              <a:buClr>
                <a:srgbClr val="FF9300"/>
              </a:buClr>
              <a:buFont typeface="Calibri"/>
              <a:defRPr b="1" sz="4400">
                <a:solidFill>
                  <a:srgbClr val="FF9300"/>
                </a:solidFill>
                <a:uFill>
                  <a:solidFill>
                    <a:srgbClr val="FF93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Classe II</a:t>
            </a:r>
          </a:p>
        </p:txBody>
      </p:sp>
      <p:sp>
        <p:nvSpPr>
          <p:cNvPr id="58" name="Shape 58"/>
          <p:cNvSpPr/>
          <p:nvPr/>
        </p:nvSpPr>
        <p:spPr>
          <a:xfrm>
            <a:off x="6195342" y="4057226"/>
            <a:ext cx="7297139" cy="255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/>
          <a:p>
            <a:pPr marL="40640">
              <a:buClr>
                <a:srgbClr val="942193"/>
              </a:buClr>
              <a:buSzPct val="100000"/>
              <a:buFont typeface="Wingdings"/>
              <a:buChar char=""/>
              <a:defRPr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Récession s’étend jusqu’à la LMG.</a:t>
            </a:r>
          </a:p>
          <a:p>
            <a:pPr marL="40640">
              <a:buClr>
                <a:srgbClr val="942193"/>
              </a:buClr>
              <a:buSzPct val="100000"/>
              <a:buFont typeface="Wingdings"/>
              <a:buChar char=""/>
              <a:defRPr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Aucune perte parodontale </a:t>
            </a:r>
          </a:p>
          <a:p>
            <a:pPr>
              <a:buClr>
                <a:srgbClr val="942193"/>
              </a:buClr>
              <a:buFont typeface="Comic Sans MS"/>
            </a:pPr>
            <a:r>
              <a:rPr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dans les zones interproximales</a:t>
            </a:r>
            <a:r>
              <a:rPr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 Black"/>
                <a:ea typeface="Arial Black"/>
                <a:cs typeface="Arial Black"/>
                <a:sym typeface="Arial Black"/>
              </a:rPr>
              <a:t>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/>
          <p:nvPr/>
        </p:nvSpPr>
        <p:spPr>
          <a:xfrm>
            <a:off x="4967111" y="882790"/>
            <a:ext cx="2926081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>
            <a:lvl1pPr>
              <a:buClr>
                <a:srgbClr val="FF9300"/>
              </a:buClr>
              <a:buFont typeface="Calibri"/>
              <a:defRPr b="1" sz="4400">
                <a:solidFill>
                  <a:srgbClr val="FF9300"/>
                </a:solidFill>
                <a:uFill>
                  <a:solidFill>
                    <a:srgbClr val="FF93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Classe III</a:t>
            </a:r>
          </a:p>
        </p:txBody>
      </p:sp>
      <p:sp>
        <p:nvSpPr>
          <p:cNvPr id="61" name="Shape 61"/>
          <p:cNvSpPr/>
          <p:nvPr/>
        </p:nvSpPr>
        <p:spPr>
          <a:xfrm>
            <a:off x="6502400" y="3955626"/>
            <a:ext cx="6520463" cy="289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/>
          <a:p>
            <a:pPr marL="40640">
              <a:lnSpc>
                <a:spcPct val="90000"/>
              </a:lnSpc>
              <a:buClr>
                <a:srgbClr val="942193"/>
              </a:buClr>
              <a:buSzPct val="100000"/>
              <a:buFont typeface="Wingdings"/>
              <a:buChar char=""/>
            </a:pPr>
            <a:r>
              <a:rPr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Récession qui s’étend jusqu’à  la LMG.</a:t>
            </a:r>
            <a:endParaRPr b="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0640">
              <a:lnSpc>
                <a:spcPct val="90000"/>
              </a:lnSpc>
              <a:buClr>
                <a:srgbClr val="942193"/>
              </a:buClr>
              <a:buSzPct val="100000"/>
              <a:buFont typeface="Wingdings"/>
              <a:buChar char=""/>
            </a:pPr>
            <a:r>
              <a:rPr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 Perte parodontale dans les zones interproximales ou malposition dentaire</a:t>
            </a: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.</a:t>
            </a:r>
          </a:p>
        </p:txBody>
      </p:sp>
      <p:pic>
        <p:nvPicPr>
          <p:cNvPr id="62" name="IMG_0741.jpg"/>
          <p:cNvPicPr>
            <a:picLocks noChangeAspect="0"/>
          </p:cNvPicPr>
          <p:nvPr/>
        </p:nvPicPr>
        <p:blipFill>
          <a:blip r:embed="rId2">
            <a:extLst/>
          </a:blip>
          <a:srcRect l="54765" t="3584" r="9503" b="60693"/>
          <a:stretch>
            <a:fillRect/>
          </a:stretch>
        </p:blipFill>
        <p:spPr>
          <a:xfrm>
            <a:off x="460586" y="3750168"/>
            <a:ext cx="5529299" cy="35853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/>
          <p:nvPr/>
        </p:nvSpPr>
        <p:spPr>
          <a:xfrm>
            <a:off x="4863253" y="781191"/>
            <a:ext cx="288995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>
            <a:lvl1pPr>
              <a:buClr>
                <a:srgbClr val="FF9300"/>
              </a:buClr>
              <a:buFont typeface="Calibri"/>
              <a:defRPr b="1" sz="4400">
                <a:solidFill>
                  <a:srgbClr val="FF9300"/>
                </a:solidFill>
                <a:uFill>
                  <a:solidFill>
                    <a:srgbClr val="FF93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Classe IV</a:t>
            </a:r>
          </a:p>
        </p:txBody>
      </p:sp>
      <p:pic>
        <p:nvPicPr>
          <p:cNvPr id="65" name="CLASSE IV Miller.png"/>
          <p:cNvPicPr>
            <a:picLocks noChangeAspect="0"/>
          </p:cNvPicPr>
          <p:nvPr/>
        </p:nvPicPr>
        <p:blipFill>
          <a:blip r:embed="rId2">
            <a:extLst/>
          </a:blip>
          <a:srcRect l="0" t="14215" r="0" b="14215"/>
          <a:stretch>
            <a:fillRect/>
          </a:stretch>
        </p:blipFill>
        <p:spPr>
          <a:xfrm>
            <a:off x="975359" y="2817706"/>
            <a:ext cx="5418668" cy="5852161"/>
          </a:xfrm>
          <a:prstGeom prst="rect">
            <a:avLst/>
          </a:prstGeom>
          <a:ln w="12700">
            <a:miter lim="400000"/>
          </a:ln>
        </p:spPr>
      </p:pic>
      <p:sp>
        <p:nvSpPr>
          <p:cNvPr id="66" name="Shape 66"/>
          <p:cNvSpPr/>
          <p:nvPr/>
        </p:nvSpPr>
        <p:spPr>
          <a:xfrm>
            <a:off x="6502400" y="3851768"/>
            <a:ext cx="6520463" cy="34318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/>
          <a:p>
            <a:pPr marL="40640">
              <a:lnSpc>
                <a:spcPct val="90000"/>
              </a:lnSpc>
              <a:buClr>
                <a:srgbClr val="942193"/>
              </a:buClr>
              <a:buSzPct val="100000"/>
              <a:buFont typeface="Wingdings"/>
              <a:buChar char=""/>
              <a:defRPr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Récession qui s’étend jusqu’à la LMG.</a:t>
            </a:r>
          </a:p>
          <a:p>
            <a:pPr marL="40640">
              <a:lnSpc>
                <a:spcPct val="90000"/>
              </a:lnSpc>
              <a:buClr>
                <a:srgbClr val="942193"/>
              </a:buClr>
              <a:buSzPct val="100000"/>
              <a:buFont typeface="Wingdings"/>
              <a:buChar char=""/>
              <a:defRPr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Perte parodontale dans les zones interproximales ou malposition dentaire importante.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3923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sx="100000" sy="100000" kx="0" ky="0" algn="b" rotWithShape="0" blurRad="635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6095C9"/>
        </a:solidFill>
        <a:ln w="12700" cap="flat">
          <a:solidFill>
            <a:srgbClr val="FFFFFF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72248" tIns="72248" rIns="72248" bIns="72248" numCol="1" spcCol="38100" rtlCol="0" anchor="ctr" upright="0">
        <a:spAutoFit/>
      </a:bodyPr>
      <a:lstStyle>
        <a:defPPr marL="57799" marR="57799" indent="0" algn="l" defTabSz="130048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400" u="none" kumimoji="0" normalizeH="0">
            <a:ln>
              <a:noFill/>
            </a:ln>
            <a:solidFill>
              <a:srgbClr val="FF3923"/>
            </a:solidFill>
            <a:effectLst/>
            <a:uFill>
              <a:solidFill>
                <a:srgbClr val="FF3923"/>
              </a:solidFill>
            </a:uFill>
            <a:latin typeface="Times"/>
            <a:ea typeface="Times"/>
            <a:cs typeface="Times"/>
            <a:sym typeface="Time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rgbClr val="FFFFFF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2248" tIns="72248" rIns="72248" bIns="72248" numCol="1" spcCol="38100" rtlCol="0" anchor="ctr" upright="0">
        <a:spAutoFit/>
      </a:bodyPr>
      <a:lstStyle>
        <a:defPPr marL="57799" marR="57799" indent="0" algn="l" defTabSz="130048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400" u="none" kumimoji="0" normalizeH="0">
            <a:ln>
              <a:noFill/>
            </a:ln>
            <a:solidFill>
              <a:srgbClr val="FF3923"/>
            </a:solidFill>
            <a:effectLst/>
            <a:uFill>
              <a:solidFill>
                <a:srgbClr val="FF3923"/>
              </a:solidFill>
            </a:uFill>
            <a:latin typeface="Times"/>
            <a:ea typeface="Times"/>
            <a:cs typeface="Times"/>
            <a:sym typeface="Time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sx="100000" sy="100000" kx="0" ky="0" algn="b" rotWithShape="0" blurRad="635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6095C9"/>
        </a:solidFill>
        <a:ln w="12700" cap="flat">
          <a:solidFill>
            <a:srgbClr val="FFFFFF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72248" tIns="72248" rIns="72248" bIns="72248" numCol="1" spcCol="38100" rtlCol="0" anchor="ctr" upright="0">
        <a:spAutoFit/>
      </a:bodyPr>
      <a:lstStyle>
        <a:defPPr marL="57799" marR="57799" indent="0" algn="l" defTabSz="130048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400" u="none" kumimoji="0" normalizeH="0">
            <a:ln>
              <a:noFill/>
            </a:ln>
            <a:solidFill>
              <a:srgbClr val="FF3923"/>
            </a:solidFill>
            <a:effectLst/>
            <a:uFill>
              <a:solidFill>
                <a:srgbClr val="FF3923"/>
              </a:solidFill>
            </a:uFill>
            <a:latin typeface="Times"/>
            <a:ea typeface="Times"/>
            <a:cs typeface="Times"/>
            <a:sym typeface="Time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rgbClr val="FFFFFF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2248" tIns="72248" rIns="72248" bIns="72248" numCol="1" spcCol="38100" rtlCol="0" anchor="ctr" upright="0">
        <a:spAutoFit/>
      </a:bodyPr>
      <a:lstStyle>
        <a:defPPr marL="57799" marR="57799" indent="0" algn="l" defTabSz="130048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400" u="none" kumimoji="0" normalizeH="0">
            <a:ln>
              <a:noFill/>
            </a:ln>
            <a:solidFill>
              <a:srgbClr val="FF3923"/>
            </a:solidFill>
            <a:effectLst/>
            <a:uFill>
              <a:solidFill>
                <a:srgbClr val="FF3923"/>
              </a:solidFill>
            </a:uFill>
            <a:latin typeface="Times"/>
            <a:ea typeface="Times"/>
            <a:cs typeface="Times"/>
            <a:sym typeface="Time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