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79" r:id="rId3"/>
    <p:sldId id="280" r:id="rId4"/>
    <p:sldId id="398" r:id="rId5"/>
    <p:sldId id="400" r:id="rId6"/>
    <p:sldId id="401" r:id="rId7"/>
    <p:sldId id="402" r:id="rId8"/>
    <p:sldId id="261" r:id="rId9"/>
    <p:sldId id="264" r:id="rId10"/>
    <p:sldId id="265" r:id="rId11"/>
    <p:sldId id="408" r:id="rId12"/>
    <p:sldId id="397" r:id="rId13"/>
    <p:sldId id="399" r:id="rId14"/>
    <p:sldId id="268" r:id="rId15"/>
    <p:sldId id="257" r:id="rId16"/>
    <p:sldId id="270" r:id="rId17"/>
    <p:sldId id="271" r:id="rId18"/>
    <p:sldId id="272" r:id="rId19"/>
    <p:sldId id="276" r:id="rId20"/>
    <p:sldId id="404" r:id="rId21"/>
    <p:sldId id="273" r:id="rId22"/>
    <p:sldId id="277" r:id="rId23"/>
    <p:sldId id="278" r:id="rId24"/>
    <p:sldId id="430" r:id="rId25"/>
    <p:sldId id="281" r:id="rId26"/>
    <p:sldId id="320" r:id="rId27"/>
    <p:sldId id="321" r:id="rId28"/>
    <p:sldId id="322" r:id="rId29"/>
    <p:sldId id="323" r:id="rId30"/>
    <p:sldId id="324" r:id="rId31"/>
    <p:sldId id="296" r:id="rId32"/>
    <p:sldId id="325" r:id="rId33"/>
    <p:sldId id="267" r:id="rId34"/>
    <p:sldId id="409" r:id="rId35"/>
    <p:sldId id="410" r:id="rId36"/>
    <p:sldId id="411" r:id="rId37"/>
    <p:sldId id="407" r:id="rId38"/>
    <p:sldId id="286" r:id="rId39"/>
    <p:sldId id="311" r:id="rId40"/>
    <p:sldId id="413" r:id="rId41"/>
    <p:sldId id="412" r:id="rId42"/>
    <p:sldId id="431" r:id="rId43"/>
    <p:sldId id="395" r:id="rId44"/>
    <p:sldId id="414" r:id="rId45"/>
    <p:sldId id="415" r:id="rId46"/>
    <p:sldId id="342" r:id="rId47"/>
    <p:sldId id="374" r:id="rId48"/>
    <p:sldId id="375" r:id="rId49"/>
    <p:sldId id="416" r:id="rId50"/>
    <p:sldId id="417" r:id="rId51"/>
    <p:sldId id="418" r:id="rId52"/>
    <p:sldId id="367" r:id="rId53"/>
    <p:sldId id="434" r:id="rId54"/>
    <p:sldId id="435" r:id="rId55"/>
    <p:sldId id="356" r:id="rId56"/>
    <p:sldId id="362" r:id="rId57"/>
    <p:sldId id="429" r:id="rId58"/>
    <p:sldId id="422" r:id="rId59"/>
    <p:sldId id="423" r:id="rId60"/>
    <p:sldId id="373" r:id="rId61"/>
    <p:sldId id="387" r:id="rId62"/>
    <p:sldId id="369" r:id="rId63"/>
    <p:sldId id="371" r:id="rId64"/>
    <p:sldId id="372" r:id="rId65"/>
    <p:sldId id="328" r:id="rId66"/>
    <p:sldId id="379" r:id="rId67"/>
    <p:sldId id="383" r:id="rId68"/>
    <p:sldId id="381" r:id="rId69"/>
    <p:sldId id="424" r:id="rId70"/>
    <p:sldId id="425" r:id="rId71"/>
    <p:sldId id="426" r:id="rId72"/>
    <p:sldId id="288" r:id="rId73"/>
    <p:sldId id="405" r:id="rId74"/>
    <p:sldId id="289" r:id="rId75"/>
    <p:sldId id="427" r:id="rId76"/>
    <p:sldId id="303" r:id="rId77"/>
    <p:sldId id="318" r:id="rId78"/>
    <p:sldId id="285" r:id="rId7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BD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56" d="100"/>
          <a:sy n="56" d="100"/>
        </p:scale>
        <p:origin x="160"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116E2-556F-470D-B283-DFF11D0BAE1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fr-FR"/>
        </a:p>
      </dgm:t>
    </dgm:pt>
    <dgm:pt modelId="{37C54362-7F22-488E-B673-85DAC5F6DAEC}">
      <dgm:prSet phldrT="[Texte]"/>
      <dgm:spPr/>
      <dgm:t>
        <a:bodyPr/>
        <a:lstStyle/>
        <a:p>
          <a:r>
            <a:rPr lang="fr-FR" dirty="0"/>
            <a:t>Des séances spécifiques </a:t>
          </a:r>
        </a:p>
      </dgm:t>
    </dgm:pt>
    <dgm:pt modelId="{7AD993AD-7486-49FA-8D8F-8A5330FD5B08}" type="parTrans" cxnId="{9A560BD6-64E9-4CAA-AE26-F32049CBCAD3}">
      <dgm:prSet/>
      <dgm:spPr/>
      <dgm:t>
        <a:bodyPr/>
        <a:lstStyle/>
        <a:p>
          <a:endParaRPr lang="fr-FR"/>
        </a:p>
      </dgm:t>
    </dgm:pt>
    <dgm:pt modelId="{486AB166-2097-4EB3-B8A2-8E498872F2C2}" type="sibTrans" cxnId="{9A560BD6-64E9-4CAA-AE26-F32049CBCAD3}">
      <dgm:prSet/>
      <dgm:spPr/>
      <dgm:t>
        <a:bodyPr/>
        <a:lstStyle/>
        <a:p>
          <a:endParaRPr lang="fr-FR"/>
        </a:p>
      </dgm:t>
    </dgm:pt>
    <dgm:pt modelId="{6A884CCA-717C-4123-B379-C2BF3FFA8FE6}">
      <dgm:prSet phldrT="[Texte]"/>
      <dgm:spPr/>
      <dgm:t>
        <a:bodyPr/>
        <a:lstStyle/>
        <a:p>
          <a:r>
            <a:rPr lang="fr-FR" dirty="0"/>
            <a:t>En lien avec le lecture et l’écriture </a:t>
          </a:r>
        </a:p>
      </dgm:t>
    </dgm:pt>
    <dgm:pt modelId="{60C5FAB5-0208-4B45-8A84-21806A650B1C}" type="parTrans" cxnId="{DBE92E43-EA85-4BA0-B2DE-5DB5040AA5F6}">
      <dgm:prSet/>
      <dgm:spPr/>
      <dgm:t>
        <a:bodyPr/>
        <a:lstStyle/>
        <a:p>
          <a:endParaRPr lang="fr-FR"/>
        </a:p>
      </dgm:t>
    </dgm:pt>
    <dgm:pt modelId="{C798F780-14EA-4B75-9AE9-3462A450D7A3}" type="sibTrans" cxnId="{DBE92E43-EA85-4BA0-B2DE-5DB5040AA5F6}">
      <dgm:prSet/>
      <dgm:spPr/>
      <dgm:t>
        <a:bodyPr/>
        <a:lstStyle/>
        <a:p>
          <a:endParaRPr lang="fr-FR"/>
        </a:p>
      </dgm:t>
    </dgm:pt>
    <dgm:pt modelId="{75A0E3BE-B0BD-425F-BFA7-126F33F6BBB0}">
      <dgm:prSet phldrT="[Texte]"/>
      <dgm:spPr/>
      <dgm:t>
        <a:bodyPr/>
        <a:lstStyle/>
        <a:p>
          <a:r>
            <a:rPr lang="fr-FR" dirty="0"/>
            <a:t>Un apprentissage continu et progressif </a:t>
          </a:r>
        </a:p>
      </dgm:t>
    </dgm:pt>
    <dgm:pt modelId="{C27AD4A7-83D3-43BF-A291-9BDF608875DE}" type="parTrans" cxnId="{3C800DD2-AD8D-43EE-B141-29DF1A87A2E6}">
      <dgm:prSet/>
      <dgm:spPr/>
      <dgm:t>
        <a:bodyPr/>
        <a:lstStyle/>
        <a:p>
          <a:endParaRPr lang="fr-FR"/>
        </a:p>
      </dgm:t>
    </dgm:pt>
    <dgm:pt modelId="{F853DA19-1DD5-4EF4-B931-03504A0D003F}" type="sibTrans" cxnId="{3C800DD2-AD8D-43EE-B141-29DF1A87A2E6}">
      <dgm:prSet/>
      <dgm:spPr/>
      <dgm:t>
        <a:bodyPr/>
        <a:lstStyle/>
        <a:p>
          <a:endParaRPr lang="fr-FR"/>
        </a:p>
      </dgm:t>
    </dgm:pt>
    <dgm:pt modelId="{E53E5026-74D8-443F-80A7-90AC5BB48823}">
      <dgm:prSet/>
      <dgm:spPr/>
      <dgm:t>
        <a:bodyPr/>
        <a:lstStyle/>
        <a:p>
          <a:r>
            <a:rPr lang="fr-FR" dirty="0"/>
            <a:t>Dés le cycle 2, repérage dans la phrase</a:t>
          </a:r>
        </a:p>
      </dgm:t>
    </dgm:pt>
    <dgm:pt modelId="{767B278E-8881-4E3E-AC22-5413C15246A2}" type="parTrans" cxnId="{37B8485E-D32B-46B9-8CC4-626FC702E76B}">
      <dgm:prSet/>
      <dgm:spPr/>
      <dgm:t>
        <a:bodyPr/>
        <a:lstStyle/>
        <a:p>
          <a:endParaRPr lang="fr-FR"/>
        </a:p>
      </dgm:t>
    </dgm:pt>
    <dgm:pt modelId="{8FCABCB5-1388-4BDB-AC5B-4457CF8B1CCE}" type="sibTrans" cxnId="{37B8485E-D32B-46B9-8CC4-626FC702E76B}">
      <dgm:prSet/>
      <dgm:spPr/>
      <dgm:t>
        <a:bodyPr/>
        <a:lstStyle/>
        <a:p>
          <a:endParaRPr lang="fr-FR"/>
        </a:p>
      </dgm:t>
    </dgm:pt>
    <dgm:pt modelId="{F082E8D1-52BA-4B85-8635-D79B15D31781}">
      <dgm:prSet/>
      <dgm:spPr/>
      <dgm:t>
        <a:bodyPr/>
        <a:lstStyle/>
        <a:p>
          <a:r>
            <a:rPr lang="fr-FR" dirty="0"/>
            <a:t>Comprendre le fonctionnement de la langue</a:t>
          </a:r>
        </a:p>
      </dgm:t>
    </dgm:pt>
    <dgm:pt modelId="{9EB8AC1E-DD2C-489B-91EF-18FBE1408A90}" type="parTrans" cxnId="{E179903E-FA8C-4D61-A333-83E05B8A4F5C}">
      <dgm:prSet/>
      <dgm:spPr/>
      <dgm:t>
        <a:bodyPr/>
        <a:lstStyle/>
        <a:p>
          <a:endParaRPr lang="fr-FR"/>
        </a:p>
      </dgm:t>
    </dgm:pt>
    <dgm:pt modelId="{7112D0E2-223E-4AB9-B38B-14B2F03E35C4}" type="sibTrans" cxnId="{E179903E-FA8C-4D61-A333-83E05B8A4F5C}">
      <dgm:prSet/>
      <dgm:spPr/>
      <dgm:t>
        <a:bodyPr/>
        <a:lstStyle/>
        <a:p>
          <a:endParaRPr lang="fr-FR"/>
        </a:p>
      </dgm:t>
    </dgm:pt>
    <dgm:pt modelId="{304515E3-8517-4858-9963-C213DE253C5C}">
      <dgm:prSet/>
      <dgm:spPr/>
      <dgm:t>
        <a:bodyPr/>
        <a:lstStyle/>
        <a:p>
          <a:r>
            <a:rPr lang="fr-FR" dirty="0"/>
            <a:t>Approfondir la réflexion  </a:t>
          </a:r>
        </a:p>
      </dgm:t>
    </dgm:pt>
    <dgm:pt modelId="{73DFAA18-769A-468F-9CA9-C88B6F36A637}" type="parTrans" cxnId="{8C082C4D-8716-4898-B0B8-54C8F21E5DB6}">
      <dgm:prSet/>
      <dgm:spPr/>
      <dgm:t>
        <a:bodyPr/>
        <a:lstStyle/>
        <a:p>
          <a:endParaRPr lang="fr-FR"/>
        </a:p>
      </dgm:t>
    </dgm:pt>
    <dgm:pt modelId="{43B233A2-8C9F-40DF-B912-3CE63AB2886B}" type="sibTrans" cxnId="{8C082C4D-8716-4898-B0B8-54C8F21E5DB6}">
      <dgm:prSet/>
      <dgm:spPr/>
      <dgm:t>
        <a:bodyPr/>
        <a:lstStyle/>
        <a:p>
          <a:endParaRPr lang="fr-FR"/>
        </a:p>
      </dgm:t>
    </dgm:pt>
    <dgm:pt modelId="{FD0C2D14-FCA0-4D54-B6C0-5813B205AAA6}">
      <dgm:prSet/>
      <dgm:spPr/>
      <dgm:t>
        <a:bodyPr/>
        <a:lstStyle/>
        <a:p>
          <a:r>
            <a:rPr lang="fr-FR" dirty="0"/>
            <a:t>Acquérir des savoirs lexicaux et grammaticaux </a:t>
          </a:r>
        </a:p>
      </dgm:t>
    </dgm:pt>
    <dgm:pt modelId="{AA6BCE4A-C4B1-455E-BAE5-9B47B5FBCFB2}" type="parTrans" cxnId="{40392E93-5FE1-4B68-A8DF-75E8183691D7}">
      <dgm:prSet/>
      <dgm:spPr/>
      <dgm:t>
        <a:bodyPr/>
        <a:lstStyle/>
        <a:p>
          <a:endParaRPr lang="fr-FR"/>
        </a:p>
      </dgm:t>
    </dgm:pt>
    <dgm:pt modelId="{413A7565-EB55-4CA6-AB32-6685049E7418}" type="sibTrans" cxnId="{40392E93-5FE1-4B68-A8DF-75E8183691D7}">
      <dgm:prSet/>
      <dgm:spPr/>
      <dgm:t>
        <a:bodyPr/>
        <a:lstStyle/>
        <a:p>
          <a:endParaRPr lang="fr-FR"/>
        </a:p>
      </dgm:t>
    </dgm:pt>
    <dgm:pt modelId="{3E1DEF54-BA19-4B8C-88B8-26B9D7B72848}">
      <dgm:prSet/>
      <dgm:spPr/>
      <dgm:t>
        <a:bodyPr/>
        <a:lstStyle/>
        <a:p>
          <a:r>
            <a:rPr lang="fr-FR" dirty="0"/>
            <a:t>En vue d’un enrichissement de ces savoirs </a:t>
          </a:r>
        </a:p>
      </dgm:t>
    </dgm:pt>
    <dgm:pt modelId="{3801EC53-F3AC-460E-B667-01B78CB1A66B}" type="parTrans" cxnId="{62110444-7703-41C4-9606-2E8E1C0664F7}">
      <dgm:prSet/>
      <dgm:spPr/>
      <dgm:t>
        <a:bodyPr/>
        <a:lstStyle/>
        <a:p>
          <a:endParaRPr lang="fr-FR"/>
        </a:p>
      </dgm:t>
    </dgm:pt>
    <dgm:pt modelId="{6D3A4917-ACFC-4EE4-A727-71DFCD52FB88}" type="sibTrans" cxnId="{62110444-7703-41C4-9606-2E8E1C0664F7}">
      <dgm:prSet/>
      <dgm:spPr/>
      <dgm:t>
        <a:bodyPr/>
        <a:lstStyle/>
        <a:p>
          <a:endParaRPr lang="fr-FR"/>
        </a:p>
      </dgm:t>
    </dgm:pt>
    <dgm:pt modelId="{ADB06679-B1DC-4A33-B81A-D22F0BDB10DF}">
      <dgm:prSet/>
      <dgm:spPr/>
      <dgm:t>
        <a:bodyPr/>
        <a:lstStyle/>
        <a:p>
          <a:r>
            <a:rPr lang="fr-FR" dirty="0"/>
            <a:t>Dès le cycle 2</a:t>
          </a:r>
        </a:p>
      </dgm:t>
    </dgm:pt>
    <dgm:pt modelId="{83B3164B-3324-4C20-8BA9-660F6F009132}" type="parTrans" cxnId="{5A3248CC-264E-431D-B84F-100AADC18BD6}">
      <dgm:prSet/>
      <dgm:spPr/>
      <dgm:t>
        <a:bodyPr/>
        <a:lstStyle/>
        <a:p>
          <a:endParaRPr lang="fr-FR"/>
        </a:p>
      </dgm:t>
    </dgm:pt>
    <dgm:pt modelId="{C1C72140-0C64-42A3-9209-DF04A18B7116}" type="sibTrans" cxnId="{5A3248CC-264E-431D-B84F-100AADC18BD6}">
      <dgm:prSet/>
      <dgm:spPr/>
      <dgm:t>
        <a:bodyPr/>
        <a:lstStyle/>
        <a:p>
          <a:endParaRPr lang="fr-FR"/>
        </a:p>
      </dgm:t>
    </dgm:pt>
    <dgm:pt modelId="{86C1EE73-2231-44CA-8461-6EE17C87B01A}" type="pres">
      <dgm:prSet presAssocID="{700116E2-556F-470D-B283-DFF11D0BAE16}" presName="linear" presStyleCnt="0">
        <dgm:presLayoutVars>
          <dgm:dir/>
          <dgm:animLvl val="lvl"/>
          <dgm:resizeHandles val="exact"/>
        </dgm:presLayoutVars>
      </dgm:prSet>
      <dgm:spPr/>
    </dgm:pt>
    <dgm:pt modelId="{3A5942DE-30E3-4AA0-A704-12D56DD6E21A}" type="pres">
      <dgm:prSet presAssocID="{37C54362-7F22-488E-B673-85DAC5F6DAEC}" presName="parentLin" presStyleCnt="0"/>
      <dgm:spPr/>
    </dgm:pt>
    <dgm:pt modelId="{696F6C34-EC94-4348-96AD-3F8FD46D9CCF}" type="pres">
      <dgm:prSet presAssocID="{37C54362-7F22-488E-B673-85DAC5F6DAEC}" presName="parentLeftMargin" presStyleLbl="node1" presStyleIdx="0" presStyleCnt="3"/>
      <dgm:spPr/>
    </dgm:pt>
    <dgm:pt modelId="{33AEE6CD-26F8-4D48-8C81-6DFED16F03AF}" type="pres">
      <dgm:prSet presAssocID="{37C54362-7F22-488E-B673-85DAC5F6DAEC}" presName="parentText" presStyleLbl="node1" presStyleIdx="0" presStyleCnt="3">
        <dgm:presLayoutVars>
          <dgm:chMax val="0"/>
          <dgm:bulletEnabled val="1"/>
        </dgm:presLayoutVars>
      </dgm:prSet>
      <dgm:spPr/>
    </dgm:pt>
    <dgm:pt modelId="{F353ECB5-980A-429B-9320-BE03769591E1}" type="pres">
      <dgm:prSet presAssocID="{37C54362-7F22-488E-B673-85DAC5F6DAEC}" presName="negativeSpace" presStyleCnt="0"/>
      <dgm:spPr/>
    </dgm:pt>
    <dgm:pt modelId="{EF69FAA1-6B13-4C51-A23B-2BDD20D8AFEF}" type="pres">
      <dgm:prSet presAssocID="{37C54362-7F22-488E-B673-85DAC5F6DAEC}" presName="childText" presStyleLbl="conFgAcc1" presStyleIdx="0" presStyleCnt="3">
        <dgm:presLayoutVars>
          <dgm:bulletEnabled val="1"/>
        </dgm:presLayoutVars>
      </dgm:prSet>
      <dgm:spPr/>
    </dgm:pt>
    <dgm:pt modelId="{A54852E0-1AF4-40A2-A13D-572A1812316A}" type="pres">
      <dgm:prSet presAssocID="{486AB166-2097-4EB3-B8A2-8E498872F2C2}" presName="spaceBetweenRectangles" presStyleCnt="0"/>
      <dgm:spPr/>
    </dgm:pt>
    <dgm:pt modelId="{BC24BB65-83F0-4057-BC0F-7C6D4D0F106A}" type="pres">
      <dgm:prSet presAssocID="{6A884CCA-717C-4123-B379-C2BF3FFA8FE6}" presName="parentLin" presStyleCnt="0"/>
      <dgm:spPr/>
    </dgm:pt>
    <dgm:pt modelId="{C1E081E9-65EA-42C4-ABBA-6E85F925585A}" type="pres">
      <dgm:prSet presAssocID="{6A884CCA-717C-4123-B379-C2BF3FFA8FE6}" presName="parentLeftMargin" presStyleLbl="node1" presStyleIdx="0" presStyleCnt="3"/>
      <dgm:spPr/>
    </dgm:pt>
    <dgm:pt modelId="{07778A12-1266-410C-BDB8-9A967FEAE112}" type="pres">
      <dgm:prSet presAssocID="{6A884CCA-717C-4123-B379-C2BF3FFA8FE6}" presName="parentText" presStyleLbl="node1" presStyleIdx="1" presStyleCnt="3">
        <dgm:presLayoutVars>
          <dgm:chMax val="0"/>
          <dgm:bulletEnabled val="1"/>
        </dgm:presLayoutVars>
      </dgm:prSet>
      <dgm:spPr/>
    </dgm:pt>
    <dgm:pt modelId="{519E99C4-A5AE-4F45-88BD-7837ADD40A89}" type="pres">
      <dgm:prSet presAssocID="{6A884CCA-717C-4123-B379-C2BF3FFA8FE6}" presName="negativeSpace" presStyleCnt="0"/>
      <dgm:spPr/>
    </dgm:pt>
    <dgm:pt modelId="{98F73223-E587-434D-BB77-ABFC5B8EA3D5}" type="pres">
      <dgm:prSet presAssocID="{6A884CCA-717C-4123-B379-C2BF3FFA8FE6}" presName="childText" presStyleLbl="conFgAcc1" presStyleIdx="1" presStyleCnt="3">
        <dgm:presLayoutVars>
          <dgm:bulletEnabled val="1"/>
        </dgm:presLayoutVars>
      </dgm:prSet>
      <dgm:spPr/>
    </dgm:pt>
    <dgm:pt modelId="{1C747EF9-E4EE-4622-A940-F83397B85033}" type="pres">
      <dgm:prSet presAssocID="{C798F780-14EA-4B75-9AE9-3462A450D7A3}" presName="spaceBetweenRectangles" presStyleCnt="0"/>
      <dgm:spPr/>
    </dgm:pt>
    <dgm:pt modelId="{CAFBB8B8-6F63-45DB-9780-8F4BF1A79B2A}" type="pres">
      <dgm:prSet presAssocID="{75A0E3BE-B0BD-425F-BFA7-126F33F6BBB0}" presName="parentLin" presStyleCnt="0"/>
      <dgm:spPr/>
    </dgm:pt>
    <dgm:pt modelId="{D2D5D334-7E41-4680-85DF-98433E7AD28A}" type="pres">
      <dgm:prSet presAssocID="{75A0E3BE-B0BD-425F-BFA7-126F33F6BBB0}" presName="parentLeftMargin" presStyleLbl="node1" presStyleIdx="1" presStyleCnt="3"/>
      <dgm:spPr/>
    </dgm:pt>
    <dgm:pt modelId="{A13D5EF7-E9F1-4AAE-B7AF-62A2CAC76016}" type="pres">
      <dgm:prSet presAssocID="{75A0E3BE-B0BD-425F-BFA7-126F33F6BBB0}" presName="parentText" presStyleLbl="node1" presStyleIdx="2" presStyleCnt="3">
        <dgm:presLayoutVars>
          <dgm:chMax val="0"/>
          <dgm:bulletEnabled val="1"/>
        </dgm:presLayoutVars>
      </dgm:prSet>
      <dgm:spPr/>
    </dgm:pt>
    <dgm:pt modelId="{EC1F4CC2-3B4D-4531-BA24-EC405A762208}" type="pres">
      <dgm:prSet presAssocID="{75A0E3BE-B0BD-425F-BFA7-126F33F6BBB0}" presName="negativeSpace" presStyleCnt="0"/>
      <dgm:spPr/>
    </dgm:pt>
    <dgm:pt modelId="{099C278E-4783-4CDC-B2E8-97F6F04CD962}" type="pres">
      <dgm:prSet presAssocID="{75A0E3BE-B0BD-425F-BFA7-126F33F6BBB0}" presName="childText" presStyleLbl="conFgAcc1" presStyleIdx="2" presStyleCnt="3">
        <dgm:presLayoutVars>
          <dgm:bulletEnabled val="1"/>
        </dgm:presLayoutVars>
      </dgm:prSet>
      <dgm:spPr/>
    </dgm:pt>
  </dgm:ptLst>
  <dgm:cxnLst>
    <dgm:cxn modelId="{683BE60F-2A37-4C78-ABFF-34765D2D0A4B}" type="presOf" srcId="{6A884CCA-717C-4123-B379-C2BF3FFA8FE6}" destId="{C1E081E9-65EA-42C4-ABBA-6E85F925585A}" srcOrd="0" destOrd="0" presId="urn:microsoft.com/office/officeart/2005/8/layout/list1"/>
    <dgm:cxn modelId="{678AF810-BE2E-468B-9C26-2F5339213F24}" type="presOf" srcId="{304515E3-8517-4858-9963-C213DE253C5C}" destId="{EF69FAA1-6B13-4C51-A23B-2BDD20D8AFEF}" srcOrd="0" destOrd="1" presId="urn:microsoft.com/office/officeart/2005/8/layout/list1"/>
    <dgm:cxn modelId="{5171C625-F9C3-4E63-96D6-40F4B557C5DC}" type="presOf" srcId="{75A0E3BE-B0BD-425F-BFA7-126F33F6BBB0}" destId="{A13D5EF7-E9F1-4AAE-B7AF-62A2CAC76016}" srcOrd="1" destOrd="0" presId="urn:microsoft.com/office/officeart/2005/8/layout/list1"/>
    <dgm:cxn modelId="{22D2432B-47B2-4D77-A117-EBBC4A36E94B}" type="presOf" srcId="{37C54362-7F22-488E-B673-85DAC5F6DAEC}" destId="{33AEE6CD-26F8-4D48-8C81-6DFED16F03AF}" srcOrd="1" destOrd="0" presId="urn:microsoft.com/office/officeart/2005/8/layout/list1"/>
    <dgm:cxn modelId="{B2759C33-863F-412C-AF63-AEEA3B042A28}" type="presOf" srcId="{700116E2-556F-470D-B283-DFF11D0BAE16}" destId="{86C1EE73-2231-44CA-8461-6EE17C87B01A}" srcOrd="0" destOrd="0" presId="urn:microsoft.com/office/officeart/2005/8/layout/list1"/>
    <dgm:cxn modelId="{E179903E-FA8C-4D61-A333-83E05B8A4F5C}" srcId="{37C54362-7F22-488E-B673-85DAC5F6DAEC}" destId="{F082E8D1-52BA-4B85-8635-D79B15D31781}" srcOrd="0" destOrd="0" parTransId="{9EB8AC1E-DD2C-489B-91EF-18FBE1408A90}" sibTransId="{7112D0E2-223E-4AB9-B38B-14B2F03E35C4}"/>
    <dgm:cxn modelId="{37B8485E-D32B-46B9-8CC4-626FC702E76B}" srcId="{75A0E3BE-B0BD-425F-BFA7-126F33F6BBB0}" destId="{E53E5026-74D8-443F-80A7-90AC5BB48823}" srcOrd="0" destOrd="0" parTransId="{767B278E-8881-4E3E-AC22-5413C15246A2}" sibTransId="{8FCABCB5-1388-4BDB-AC5B-4457CF8B1CCE}"/>
    <dgm:cxn modelId="{DBE92E43-EA85-4BA0-B2DE-5DB5040AA5F6}" srcId="{700116E2-556F-470D-B283-DFF11D0BAE16}" destId="{6A884CCA-717C-4123-B379-C2BF3FFA8FE6}" srcOrd="1" destOrd="0" parTransId="{60C5FAB5-0208-4B45-8A84-21806A650B1C}" sibTransId="{C798F780-14EA-4B75-9AE9-3462A450D7A3}"/>
    <dgm:cxn modelId="{62110444-7703-41C4-9606-2E8E1C0664F7}" srcId="{6A884CCA-717C-4123-B379-C2BF3FFA8FE6}" destId="{3E1DEF54-BA19-4B8C-88B8-26B9D7B72848}" srcOrd="0" destOrd="0" parTransId="{3801EC53-F3AC-460E-B667-01B78CB1A66B}" sibTransId="{6D3A4917-ACFC-4EE4-A727-71DFCD52FB88}"/>
    <dgm:cxn modelId="{4B7D036C-413D-43DF-A73B-227FA0339A32}" type="presOf" srcId="{E53E5026-74D8-443F-80A7-90AC5BB48823}" destId="{099C278E-4783-4CDC-B2E8-97F6F04CD962}" srcOrd="0" destOrd="0" presId="urn:microsoft.com/office/officeart/2005/8/layout/list1"/>
    <dgm:cxn modelId="{8C082C4D-8716-4898-B0B8-54C8F21E5DB6}" srcId="{37C54362-7F22-488E-B673-85DAC5F6DAEC}" destId="{304515E3-8517-4858-9963-C213DE253C5C}" srcOrd="1" destOrd="0" parTransId="{73DFAA18-769A-468F-9CA9-C88B6F36A637}" sibTransId="{43B233A2-8C9F-40DF-B912-3CE63AB2886B}"/>
    <dgm:cxn modelId="{3A9A176E-83AB-4E00-B61B-D95891A57B56}" type="presOf" srcId="{75A0E3BE-B0BD-425F-BFA7-126F33F6BBB0}" destId="{D2D5D334-7E41-4680-85DF-98433E7AD28A}" srcOrd="0" destOrd="0" presId="urn:microsoft.com/office/officeart/2005/8/layout/list1"/>
    <dgm:cxn modelId="{D9B1D875-A82D-41CE-9920-59692B8B081C}" type="presOf" srcId="{6A884CCA-717C-4123-B379-C2BF3FFA8FE6}" destId="{07778A12-1266-410C-BDB8-9A967FEAE112}" srcOrd="1" destOrd="0" presId="urn:microsoft.com/office/officeart/2005/8/layout/list1"/>
    <dgm:cxn modelId="{FB6D6682-F3C4-4BE0-B9D7-A871701C1529}" type="presOf" srcId="{F082E8D1-52BA-4B85-8635-D79B15D31781}" destId="{EF69FAA1-6B13-4C51-A23B-2BDD20D8AFEF}" srcOrd="0" destOrd="0" presId="urn:microsoft.com/office/officeart/2005/8/layout/list1"/>
    <dgm:cxn modelId="{40392E93-5FE1-4B68-A8DF-75E8183691D7}" srcId="{37C54362-7F22-488E-B673-85DAC5F6DAEC}" destId="{FD0C2D14-FCA0-4D54-B6C0-5813B205AAA6}" srcOrd="2" destOrd="0" parTransId="{AA6BCE4A-C4B1-455E-BAE5-9B47B5FBCFB2}" sibTransId="{413A7565-EB55-4CA6-AB32-6685049E7418}"/>
    <dgm:cxn modelId="{65C3A8B1-9503-4F2E-80B6-573A5A7DCE66}" type="presOf" srcId="{FD0C2D14-FCA0-4D54-B6C0-5813B205AAA6}" destId="{EF69FAA1-6B13-4C51-A23B-2BDD20D8AFEF}" srcOrd="0" destOrd="2" presId="urn:microsoft.com/office/officeart/2005/8/layout/list1"/>
    <dgm:cxn modelId="{F6530BBE-36CB-4BE3-B84E-D6D12B0C7BF6}" type="presOf" srcId="{ADB06679-B1DC-4A33-B81A-D22F0BDB10DF}" destId="{98F73223-E587-434D-BB77-ABFC5B8EA3D5}" srcOrd="0" destOrd="1" presId="urn:microsoft.com/office/officeart/2005/8/layout/list1"/>
    <dgm:cxn modelId="{5A3248CC-264E-431D-B84F-100AADC18BD6}" srcId="{6A884CCA-717C-4123-B379-C2BF3FFA8FE6}" destId="{ADB06679-B1DC-4A33-B81A-D22F0BDB10DF}" srcOrd="1" destOrd="0" parTransId="{83B3164B-3324-4C20-8BA9-660F6F009132}" sibTransId="{C1C72140-0C64-42A3-9209-DF04A18B7116}"/>
    <dgm:cxn modelId="{3C800DD2-AD8D-43EE-B141-29DF1A87A2E6}" srcId="{700116E2-556F-470D-B283-DFF11D0BAE16}" destId="{75A0E3BE-B0BD-425F-BFA7-126F33F6BBB0}" srcOrd="2" destOrd="0" parTransId="{C27AD4A7-83D3-43BF-A291-9BDF608875DE}" sibTransId="{F853DA19-1DD5-4EF4-B931-03504A0D003F}"/>
    <dgm:cxn modelId="{1A25E9D5-606F-4F8E-A99C-7E7768C9305E}" type="presOf" srcId="{37C54362-7F22-488E-B673-85DAC5F6DAEC}" destId="{696F6C34-EC94-4348-96AD-3F8FD46D9CCF}" srcOrd="0" destOrd="0" presId="urn:microsoft.com/office/officeart/2005/8/layout/list1"/>
    <dgm:cxn modelId="{9A560BD6-64E9-4CAA-AE26-F32049CBCAD3}" srcId="{700116E2-556F-470D-B283-DFF11D0BAE16}" destId="{37C54362-7F22-488E-B673-85DAC5F6DAEC}" srcOrd="0" destOrd="0" parTransId="{7AD993AD-7486-49FA-8D8F-8A5330FD5B08}" sibTransId="{486AB166-2097-4EB3-B8A2-8E498872F2C2}"/>
    <dgm:cxn modelId="{FD3B33F2-7E35-42B2-8FD5-A08ADE5A5D50}" type="presOf" srcId="{3E1DEF54-BA19-4B8C-88B8-26B9D7B72848}" destId="{98F73223-E587-434D-BB77-ABFC5B8EA3D5}" srcOrd="0" destOrd="0" presId="urn:microsoft.com/office/officeart/2005/8/layout/list1"/>
    <dgm:cxn modelId="{51C698E4-04EF-4D63-91C0-B2EAAF80A0DF}" type="presParOf" srcId="{86C1EE73-2231-44CA-8461-6EE17C87B01A}" destId="{3A5942DE-30E3-4AA0-A704-12D56DD6E21A}" srcOrd="0" destOrd="0" presId="urn:microsoft.com/office/officeart/2005/8/layout/list1"/>
    <dgm:cxn modelId="{BD541DAC-C973-47E0-A519-6B3427164926}" type="presParOf" srcId="{3A5942DE-30E3-4AA0-A704-12D56DD6E21A}" destId="{696F6C34-EC94-4348-96AD-3F8FD46D9CCF}" srcOrd="0" destOrd="0" presId="urn:microsoft.com/office/officeart/2005/8/layout/list1"/>
    <dgm:cxn modelId="{DFD083BB-7D40-44E2-8E25-D7D04A481CDA}" type="presParOf" srcId="{3A5942DE-30E3-4AA0-A704-12D56DD6E21A}" destId="{33AEE6CD-26F8-4D48-8C81-6DFED16F03AF}" srcOrd="1" destOrd="0" presId="urn:microsoft.com/office/officeart/2005/8/layout/list1"/>
    <dgm:cxn modelId="{D15D8228-990B-4628-9840-7B9502BD8F36}" type="presParOf" srcId="{86C1EE73-2231-44CA-8461-6EE17C87B01A}" destId="{F353ECB5-980A-429B-9320-BE03769591E1}" srcOrd="1" destOrd="0" presId="urn:microsoft.com/office/officeart/2005/8/layout/list1"/>
    <dgm:cxn modelId="{7733C35C-7FEF-4511-9E22-08469978A5C9}" type="presParOf" srcId="{86C1EE73-2231-44CA-8461-6EE17C87B01A}" destId="{EF69FAA1-6B13-4C51-A23B-2BDD20D8AFEF}" srcOrd="2" destOrd="0" presId="urn:microsoft.com/office/officeart/2005/8/layout/list1"/>
    <dgm:cxn modelId="{E48C8FAE-5186-4F01-8DD1-DA45449EA0CD}" type="presParOf" srcId="{86C1EE73-2231-44CA-8461-6EE17C87B01A}" destId="{A54852E0-1AF4-40A2-A13D-572A1812316A}" srcOrd="3" destOrd="0" presId="urn:microsoft.com/office/officeart/2005/8/layout/list1"/>
    <dgm:cxn modelId="{B209BE60-E88C-4C72-ABCF-916B994CE615}" type="presParOf" srcId="{86C1EE73-2231-44CA-8461-6EE17C87B01A}" destId="{BC24BB65-83F0-4057-BC0F-7C6D4D0F106A}" srcOrd="4" destOrd="0" presId="urn:microsoft.com/office/officeart/2005/8/layout/list1"/>
    <dgm:cxn modelId="{DC008141-9FA5-44B7-BBC5-3E86673B4B5C}" type="presParOf" srcId="{BC24BB65-83F0-4057-BC0F-7C6D4D0F106A}" destId="{C1E081E9-65EA-42C4-ABBA-6E85F925585A}" srcOrd="0" destOrd="0" presId="urn:microsoft.com/office/officeart/2005/8/layout/list1"/>
    <dgm:cxn modelId="{5158E70C-FB0A-4A10-A2CA-D345B7C1FF78}" type="presParOf" srcId="{BC24BB65-83F0-4057-BC0F-7C6D4D0F106A}" destId="{07778A12-1266-410C-BDB8-9A967FEAE112}" srcOrd="1" destOrd="0" presId="urn:microsoft.com/office/officeart/2005/8/layout/list1"/>
    <dgm:cxn modelId="{C6846E04-983B-44A1-B077-5B7F15B661C2}" type="presParOf" srcId="{86C1EE73-2231-44CA-8461-6EE17C87B01A}" destId="{519E99C4-A5AE-4F45-88BD-7837ADD40A89}" srcOrd="5" destOrd="0" presId="urn:microsoft.com/office/officeart/2005/8/layout/list1"/>
    <dgm:cxn modelId="{74713B34-3D09-499F-86BD-63B601E77696}" type="presParOf" srcId="{86C1EE73-2231-44CA-8461-6EE17C87B01A}" destId="{98F73223-E587-434D-BB77-ABFC5B8EA3D5}" srcOrd="6" destOrd="0" presId="urn:microsoft.com/office/officeart/2005/8/layout/list1"/>
    <dgm:cxn modelId="{0B723276-141D-47F2-A7A0-352C67BA32DE}" type="presParOf" srcId="{86C1EE73-2231-44CA-8461-6EE17C87B01A}" destId="{1C747EF9-E4EE-4622-A940-F83397B85033}" srcOrd="7" destOrd="0" presId="urn:microsoft.com/office/officeart/2005/8/layout/list1"/>
    <dgm:cxn modelId="{AF55AA76-386E-4742-9F48-BD66463DF14F}" type="presParOf" srcId="{86C1EE73-2231-44CA-8461-6EE17C87B01A}" destId="{CAFBB8B8-6F63-45DB-9780-8F4BF1A79B2A}" srcOrd="8" destOrd="0" presId="urn:microsoft.com/office/officeart/2005/8/layout/list1"/>
    <dgm:cxn modelId="{0440BB4D-9319-4EC2-B8ED-5EF3C995D0F4}" type="presParOf" srcId="{CAFBB8B8-6F63-45DB-9780-8F4BF1A79B2A}" destId="{D2D5D334-7E41-4680-85DF-98433E7AD28A}" srcOrd="0" destOrd="0" presId="urn:microsoft.com/office/officeart/2005/8/layout/list1"/>
    <dgm:cxn modelId="{79330BAA-446F-4EDF-BBAB-30DFFA795580}" type="presParOf" srcId="{CAFBB8B8-6F63-45DB-9780-8F4BF1A79B2A}" destId="{A13D5EF7-E9F1-4AAE-B7AF-62A2CAC76016}" srcOrd="1" destOrd="0" presId="urn:microsoft.com/office/officeart/2005/8/layout/list1"/>
    <dgm:cxn modelId="{A59E7777-EC68-40DA-8524-583001003A5B}" type="presParOf" srcId="{86C1EE73-2231-44CA-8461-6EE17C87B01A}" destId="{EC1F4CC2-3B4D-4531-BA24-EC405A762208}" srcOrd="9" destOrd="0" presId="urn:microsoft.com/office/officeart/2005/8/layout/list1"/>
    <dgm:cxn modelId="{B72723A0-9001-449B-A8D2-173E03BABE48}" type="presParOf" srcId="{86C1EE73-2231-44CA-8461-6EE17C87B01A}" destId="{099C278E-4783-4CDC-B2E8-97F6F04CD96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C40EFB-1D05-4231-9768-D4FBED9DE1A6}" type="doc">
      <dgm:prSet loTypeId="urn:microsoft.com/office/officeart/2005/8/layout/pyramid2" loCatId="list" qsTypeId="urn:microsoft.com/office/officeart/2005/8/quickstyle/simple1" qsCatId="simple" csTypeId="urn:microsoft.com/office/officeart/2005/8/colors/accent2_1" csCatId="accent2" phldr="1"/>
      <dgm:spPr/>
    </dgm:pt>
    <dgm:pt modelId="{E2F7396F-D9E6-4AD9-9ED8-C8811B671AC3}">
      <dgm:prSet phldrT="[Texte]"/>
      <dgm:spPr/>
      <dgm:t>
        <a:bodyPr/>
        <a:lstStyle/>
        <a:p>
          <a:r>
            <a:rPr lang="fr-FR" dirty="0"/>
            <a:t>Crachin </a:t>
          </a:r>
        </a:p>
      </dgm:t>
    </dgm:pt>
    <dgm:pt modelId="{F5CADC70-9535-4860-A054-E2331B948ABC}" type="parTrans" cxnId="{49D282FF-F4BE-46CB-B026-776C9FCDE114}">
      <dgm:prSet/>
      <dgm:spPr/>
      <dgm:t>
        <a:bodyPr/>
        <a:lstStyle/>
        <a:p>
          <a:endParaRPr lang="fr-FR"/>
        </a:p>
      </dgm:t>
    </dgm:pt>
    <dgm:pt modelId="{898DF54A-4202-46BF-91AB-B91FEBB0C6CA}" type="sibTrans" cxnId="{49D282FF-F4BE-46CB-B026-776C9FCDE114}">
      <dgm:prSet/>
      <dgm:spPr/>
      <dgm:t>
        <a:bodyPr/>
        <a:lstStyle/>
        <a:p>
          <a:endParaRPr lang="fr-FR"/>
        </a:p>
      </dgm:t>
    </dgm:pt>
    <dgm:pt modelId="{1D3FE3D1-6E5E-447D-B829-44F3F7209007}">
      <dgm:prSet phldrT="[Texte]"/>
      <dgm:spPr/>
      <dgm:t>
        <a:bodyPr/>
        <a:lstStyle/>
        <a:p>
          <a:r>
            <a:rPr lang="fr-FR" dirty="0"/>
            <a:t> orage</a:t>
          </a:r>
        </a:p>
      </dgm:t>
    </dgm:pt>
    <dgm:pt modelId="{42FC78D3-46A9-4D22-8624-71A19C7180E6}" type="parTrans" cxnId="{37A6FD46-7CBF-4801-8D97-37A5599F6225}">
      <dgm:prSet/>
      <dgm:spPr/>
      <dgm:t>
        <a:bodyPr/>
        <a:lstStyle/>
        <a:p>
          <a:endParaRPr lang="fr-FR"/>
        </a:p>
      </dgm:t>
    </dgm:pt>
    <dgm:pt modelId="{CA653B0B-0308-46E8-937D-0A4581A9B167}" type="sibTrans" cxnId="{37A6FD46-7CBF-4801-8D97-37A5599F6225}">
      <dgm:prSet/>
      <dgm:spPr/>
      <dgm:t>
        <a:bodyPr/>
        <a:lstStyle/>
        <a:p>
          <a:endParaRPr lang="fr-FR"/>
        </a:p>
      </dgm:t>
    </dgm:pt>
    <dgm:pt modelId="{4874DAA0-7F3E-4CBB-89F9-483AC957ABBB}">
      <dgm:prSet phldrT="[Texte]"/>
      <dgm:spPr/>
      <dgm:t>
        <a:bodyPr/>
        <a:lstStyle/>
        <a:p>
          <a:r>
            <a:rPr lang="fr-FR" dirty="0"/>
            <a:t>Averse diluvienne</a:t>
          </a:r>
        </a:p>
      </dgm:t>
    </dgm:pt>
    <dgm:pt modelId="{03CE377D-D9B0-48D1-88DD-9EFF25F35FED}" type="parTrans" cxnId="{91951A95-5F7A-491C-B695-4A31B46E2B31}">
      <dgm:prSet/>
      <dgm:spPr/>
      <dgm:t>
        <a:bodyPr/>
        <a:lstStyle/>
        <a:p>
          <a:endParaRPr lang="fr-FR"/>
        </a:p>
      </dgm:t>
    </dgm:pt>
    <dgm:pt modelId="{D80DDA53-1A83-40BD-94D2-6A26250AB521}" type="sibTrans" cxnId="{91951A95-5F7A-491C-B695-4A31B46E2B31}">
      <dgm:prSet/>
      <dgm:spPr/>
      <dgm:t>
        <a:bodyPr/>
        <a:lstStyle/>
        <a:p>
          <a:endParaRPr lang="fr-FR"/>
        </a:p>
      </dgm:t>
    </dgm:pt>
    <dgm:pt modelId="{AF68DD7C-32ED-4A1D-A8EA-4B4E8E127D64}" type="pres">
      <dgm:prSet presAssocID="{1EC40EFB-1D05-4231-9768-D4FBED9DE1A6}" presName="compositeShape" presStyleCnt="0">
        <dgm:presLayoutVars>
          <dgm:dir/>
          <dgm:resizeHandles/>
        </dgm:presLayoutVars>
      </dgm:prSet>
      <dgm:spPr/>
    </dgm:pt>
    <dgm:pt modelId="{B3F4B0C1-D87A-484F-B6F6-36960C205BD1}" type="pres">
      <dgm:prSet presAssocID="{1EC40EFB-1D05-4231-9768-D4FBED9DE1A6}" presName="pyramid" presStyleLbl="node1" presStyleIdx="0" presStyleCnt="1"/>
      <dgm:spPr/>
    </dgm:pt>
    <dgm:pt modelId="{FCBFD728-372C-46CC-BDF8-A8CD1C055D40}" type="pres">
      <dgm:prSet presAssocID="{1EC40EFB-1D05-4231-9768-D4FBED9DE1A6}" presName="theList" presStyleCnt="0"/>
      <dgm:spPr/>
    </dgm:pt>
    <dgm:pt modelId="{9AB6002A-53C1-4466-9888-F611ACEB86FE}" type="pres">
      <dgm:prSet presAssocID="{E2F7396F-D9E6-4AD9-9ED8-C8811B671AC3}" presName="aNode" presStyleLbl="fgAcc1" presStyleIdx="0" presStyleCnt="3">
        <dgm:presLayoutVars>
          <dgm:bulletEnabled val="1"/>
        </dgm:presLayoutVars>
      </dgm:prSet>
      <dgm:spPr/>
    </dgm:pt>
    <dgm:pt modelId="{B09E55DF-48A3-420E-8C9F-DB009B4DB853}" type="pres">
      <dgm:prSet presAssocID="{E2F7396F-D9E6-4AD9-9ED8-C8811B671AC3}" presName="aSpace" presStyleCnt="0"/>
      <dgm:spPr/>
    </dgm:pt>
    <dgm:pt modelId="{177A9CCA-EC2A-47F6-A56A-A488FC9FAD5C}" type="pres">
      <dgm:prSet presAssocID="{1D3FE3D1-6E5E-447D-B829-44F3F7209007}" presName="aNode" presStyleLbl="fgAcc1" presStyleIdx="1" presStyleCnt="3">
        <dgm:presLayoutVars>
          <dgm:bulletEnabled val="1"/>
        </dgm:presLayoutVars>
      </dgm:prSet>
      <dgm:spPr/>
    </dgm:pt>
    <dgm:pt modelId="{86E48CA0-5C85-4C07-A337-BC975992B776}" type="pres">
      <dgm:prSet presAssocID="{1D3FE3D1-6E5E-447D-B829-44F3F7209007}" presName="aSpace" presStyleCnt="0"/>
      <dgm:spPr/>
    </dgm:pt>
    <dgm:pt modelId="{5466F19E-AA11-4834-A66B-FFA6F0D65551}" type="pres">
      <dgm:prSet presAssocID="{4874DAA0-7F3E-4CBB-89F9-483AC957ABBB}" presName="aNode" presStyleLbl="fgAcc1" presStyleIdx="2" presStyleCnt="3">
        <dgm:presLayoutVars>
          <dgm:bulletEnabled val="1"/>
        </dgm:presLayoutVars>
      </dgm:prSet>
      <dgm:spPr/>
    </dgm:pt>
    <dgm:pt modelId="{471E5897-FBC7-459B-BC8D-FEC5E54767FF}" type="pres">
      <dgm:prSet presAssocID="{4874DAA0-7F3E-4CBB-89F9-483AC957ABBB}" presName="aSpace" presStyleCnt="0"/>
      <dgm:spPr/>
    </dgm:pt>
  </dgm:ptLst>
  <dgm:cxnLst>
    <dgm:cxn modelId="{37A6FD46-7CBF-4801-8D97-37A5599F6225}" srcId="{1EC40EFB-1D05-4231-9768-D4FBED9DE1A6}" destId="{1D3FE3D1-6E5E-447D-B829-44F3F7209007}" srcOrd="1" destOrd="0" parTransId="{42FC78D3-46A9-4D22-8624-71A19C7180E6}" sibTransId="{CA653B0B-0308-46E8-937D-0A4581A9B167}"/>
    <dgm:cxn modelId="{91951A95-5F7A-491C-B695-4A31B46E2B31}" srcId="{1EC40EFB-1D05-4231-9768-D4FBED9DE1A6}" destId="{4874DAA0-7F3E-4CBB-89F9-483AC957ABBB}" srcOrd="2" destOrd="0" parTransId="{03CE377D-D9B0-48D1-88DD-9EFF25F35FED}" sibTransId="{D80DDA53-1A83-40BD-94D2-6A26250AB521}"/>
    <dgm:cxn modelId="{D2E8FF9E-BBA7-486B-998C-DB1BB30C6A44}" type="presOf" srcId="{E2F7396F-D9E6-4AD9-9ED8-C8811B671AC3}" destId="{9AB6002A-53C1-4466-9888-F611ACEB86FE}" srcOrd="0" destOrd="0" presId="urn:microsoft.com/office/officeart/2005/8/layout/pyramid2"/>
    <dgm:cxn modelId="{31A651D1-BD54-4B0B-A036-C73D4DD23004}" type="presOf" srcId="{1D3FE3D1-6E5E-447D-B829-44F3F7209007}" destId="{177A9CCA-EC2A-47F6-A56A-A488FC9FAD5C}" srcOrd="0" destOrd="0" presId="urn:microsoft.com/office/officeart/2005/8/layout/pyramid2"/>
    <dgm:cxn modelId="{50726DE8-A3B1-43BE-9D7A-BA6BEE925744}" type="presOf" srcId="{4874DAA0-7F3E-4CBB-89F9-483AC957ABBB}" destId="{5466F19E-AA11-4834-A66B-FFA6F0D65551}" srcOrd="0" destOrd="0" presId="urn:microsoft.com/office/officeart/2005/8/layout/pyramid2"/>
    <dgm:cxn modelId="{0CCCD0FA-0B92-4E2C-ACBE-FA0C6DD25CBE}" type="presOf" srcId="{1EC40EFB-1D05-4231-9768-D4FBED9DE1A6}" destId="{AF68DD7C-32ED-4A1D-A8EA-4B4E8E127D64}" srcOrd="0" destOrd="0" presId="urn:microsoft.com/office/officeart/2005/8/layout/pyramid2"/>
    <dgm:cxn modelId="{49D282FF-F4BE-46CB-B026-776C9FCDE114}" srcId="{1EC40EFB-1D05-4231-9768-D4FBED9DE1A6}" destId="{E2F7396F-D9E6-4AD9-9ED8-C8811B671AC3}" srcOrd="0" destOrd="0" parTransId="{F5CADC70-9535-4860-A054-E2331B948ABC}" sibTransId="{898DF54A-4202-46BF-91AB-B91FEBB0C6CA}"/>
    <dgm:cxn modelId="{6ACBA7EA-2A5C-48B1-9FE9-4412908C769F}" type="presParOf" srcId="{AF68DD7C-32ED-4A1D-A8EA-4B4E8E127D64}" destId="{B3F4B0C1-D87A-484F-B6F6-36960C205BD1}" srcOrd="0" destOrd="0" presId="urn:microsoft.com/office/officeart/2005/8/layout/pyramid2"/>
    <dgm:cxn modelId="{33E4398C-B3FB-49D1-B4D7-66FB5E9B5868}" type="presParOf" srcId="{AF68DD7C-32ED-4A1D-A8EA-4B4E8E127D64}" destId="{FCBFD728-372C-46CC-BDF8-A8CD1C055D40}" srcOrd="1" destOrd="0" presId="urn:microsoft.com/office/officeart/2005/8/layout/pyramid2"/>
    <dgm:cxn modelId="{358E0852-54B2-496E-987D-8C09A18E9F50}" type="presParOf" srcId="{FCBFD728-372C-46CC-BDF8-A8CD1C055D40}" destId="{9AB6002A-53C1-4466-9888-F611ACEB86FE}" srcOrd="0" destOrd="0" presId="urn:microsoft.com/office/officeart/2005/8/layout/pyramid2"/>
    <dgm:cxn modelId="{F81EADD4-024C-4254-AC74-7E3C3588E199}" type="presParOf" srcId="{FCBFD728-372C-46CC-BDF8-A8CD1C055D40}" destId="{B09E55DF-48A3-420E-8C9F-DB009B4DB853}" srcOrd="1" destOrd="0" presId="urn:microsoft.com/office/officeart/2005/8/layout/pyramid2"/>
    <dgm:cxn modelId="{B00982B5-8C36-41CF-94CA-41BD24E33476}" type="presParOf" srcId="{FCBFD728-372C-46CC-BDF8-A8CD1C055D40}" destId="{177A9CCA-EC2A-47F6-A56A-A488FC9FAD5C}" srcOrd="2" destOrd="0" presId="urn:microsoft.com/office/officeart/2005/8/layout/pyramid2"/>
    <dgm:cxn modelId="{96527C6C-0011-429F-BA0C-6F2FDB6C5965}" type="presParOf" srcId="{FCBFD728-372C-46CC-BDF8-A8CD1C055D40}" destId="{86E48CA0-5C85-4C07-A337-BC975992B776}" srcOrd="3" destOrd="0" presId="urn:microsoft.com/office/officeart/2005/8/layout/pyramid2"/>
    <dgm:cxn modelId="{2B34F868-F907-4398-944E-9D882CB59058}" type="presParOf" srcId="{FCBFD728-372C-46CC-BDF8-A8CD1C055D40}" destId="{5466F19E-AA11-4834-A66B-FFA6F0D65551}" srcOrd="4" destOrd="0" presId="urn:microsoft.com/office/officeart/2005/8/layout/pyramid2"/>
    <dgm:cxn modelId="{87A85D27-9A2B-4A0E-B850-1DD645D562D6}" type="presParOf" srcId="{FCBFD728-372C-46CC-BDF8-A8CD1C055D40}" destId="{471E5897-FBC7-459B-BC8D-FEC5E54767FF}"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0116E2-556F-470D-B283-DFF11D0BAE1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fr-FR"/>
        </a:p>
      </dgm:t>
    </dgm:pt>
    <dgm:pt modelId="{37C54362-7F22-488E-B673-85DAC5F6DAEC}">
      <dgm:prSet phldrT="[Texte]"/>
      <dgm:spPr/>
      <dgm:t>
        <a:bodyPr/>
        <a:lstStyle/>
        <a:p>
          <a:r>
            <a:rPr lang="fr-FR" dirty="0"/>
            <a:t>La compréhension du principe alphabétique   </a:t>
          </a:r>
        </a:p>
      </dgm:t>
    </dgm:pt>
    <dgm:pt modelId="{7AD993AD-7486-49FA-8D8F-8A5330FD5B08}" type="parTrans" cxnId="{9A560BD6-64E9-4CAA-AE26-F32049CBCAD3}">
      <dgm:prSet/>
      <dgm:spPr/>
      <dgm:t>
        <a:bodyPr/>
        <a:lstStyle/>
        <a:p>
          <a:endParaRPr lang="fr-FR"/>
        </a:p>
      </dgm:t>
    </dgm:pt>
    <dgm:pt modelId="{486AB166-2097-4EB3-B8A2-8E498872F2C2}" type="sibTrans" cxnId="{9A560BD6-64E9-4CAA-AE26-F32049CBCAD3}">
      <dgm:prSet/>
      <dgm:spPr/>
      <dgm:t>
        <a:bodyPr/>
        <a:lstStyle/>
        <a:p>
          <a:endParaRPr lang="fr-FR"/>
        </a:p>
      </dgm:t>
    </dgm:pt>
    <dgm:pt modelId="{6A884CCA-717C-4123-B379-C2BF3FFA8FE6}">
      <dgm:prSet phldrT="[Texte]"/>
      <dgm:spPr/>
      <dgm:t>
        <a:bodyPr/>
        <a:lstStyle/>
        <a:p>
          <a:r>
            <a:rPr lang="fr-FR" dirty="0"/>
            <a:t>L’apprentissage de l’orthographe grammaticale  </a:t>
          </a:r>
        </a:p>
      </dgm:t>
    </dgm:pt>
    <dgm:pt modelId="{60C5FAB5-0208-4B45-8A84-21806A650B1C}" type="parTrans" cxnId="{DBE92E43-EA85-4BA0-B2DE-5DB5040AA5F6}">
      <dgm:prSet/>
      <dgm:spPr/>
      <dgm:t>
        <a:bodyPr/>
        <a:lstStyle/>
        <a:p>
          <a:endParaRPr lang="fr-FR"/>
        </a:p>
      </dgm:t>
    </dgm:pt>
    <dgm:pt modelId="{C798F780-14EA-4B75-9AE9-3462A450D7A3}" type="sibTrans" cxnId="{DBE92E43-EA85-4BA0-B2DE-5DB5040AA5F6}">
      <dgm:prSet/>
      <dgm:spPr/>
      <dgm:t>
        <a:bodyPr/>
        <a:lstStyle/>
        <a:p>
          <a:endParaRPr lang="fr-FR"/>
        </a:p>
      </dgm:t>
    </dgm:pt>
    <dgm:pt modelId="{75A0E3BE-B0BD-425F-BFA7-126F33F6BBB0}">
      <dgm:prSet phldrT="[Texte]"/>
      <dgm:spPr/>
      <dgm:t>
        <a:bodyPr/>
        <a:lstStyle/>
        <a:p>
          <a:r>
            <a:rPr lang="fr-FR" dirty="0"/>
            <a:t>Pour cela</a:t>
          </a:r>
        </a:p>
      </dgm:t>
    </dgm:pt>
    <dgm:pt modelId="{C27AD4A7-83D3-43BF-A291-9BDF608875DE}" type="parTrans" cxnId="{3C800DD2-AD8D-43EE-B141-29DF1A87A2E6}">
      <dgm:prSet/>
      <dgm:spPr/>
      <dgm:t>
        <a:bodyPr/>
        <a:lstStyle/>
        <a:p>
          <a:endParaRPr lang="fr-FR"/>
        </a:p>
      </dgm:t>
    </dgm:pt>
    <dgm:pt modelId="{F853DA19-1DD5-4EF4-B931-03504A0D003F}" type="sibTrans" cxnId="{3C800DD2-AD8D-43EE-B141-29DF1A87A2E6}">
      <dgm:prSet/>
      <dgm:spPr/>
      <dgm:t>
        <a:bodyPr/>
        <a:lstStyle/>
        <a:p>
          <a:endParaRPr lang="fr-FR"/>
        </a:p>
      </dgm:t>
    </dgm:pt>
    <dgm:pt modelId="{E53E5026-74D8-443F-80A7-90AC5BB48823}">
      <dgm:prSet/>
      <dgm:spPr/>
      <dgm:t>
        <a:bodyPr/>
        <a:lstStyle/>
        <a:p>
          <a:r>
            <a:rPr lang="fr-FR" dirty="0"/>
            <a:t>Comparaison oral / écrit</a:t>
          </a:r>
        </a:p>
      </dgm:t>
    </dgm:pt>
    <dgm:pt modelId="{767B278E-8881-4E3E-AC22-5413C15246A2}" type="parTrans" cxnId="{37B8485E-D32B-46B9-8CC4-626FC702E76B}">
      <dgm:prSet/>
      <dgm:spPr/>
      <dgm:t>
        <a:bodyPr/>
        <a:lstStyle/>
        <a:p>
          <a:endParaRPr lang="fr-FR"/>
        </a:p>
      </dgm:t>
    </dgm:pt>
    <dgm:pt modelId="{8FCABCB5-1388-4BDB-AC5B-4457CF8B1CCE}" type="sibTrans" cxnId="{37B8485E-D32B-46B9-8CC4-626FC702E76B}">
      <dgm:prSet/>
      <dgm:spPr/>
      <dgm:t>
        <a:bodyPr/>
        <a:lstStyle/>
        <a:p>
          <a:endParaRPr lang="fr-FR"/>
        </a:p>
      </dgm:t>
    </dgm:pt>
    <dgm:pt modelId="{F082E8D1-52BA-4B85-8635-D79B15D31781}">
      <dgm:prSet/>
      <dgm:spPr/>
      <dgm:t>
        <a:bodyPr/>
        <a:lstStyle/>
        <a:p>
          <a:r>
            <a:rPr lang="fr-FR" dirty="0"/>
            <a:t>L’apprentissage du code phonographique, des phonèmes vers les graphèmes et réciproquement</a:t>
          </a:r>
        </a:p>
      </dgm:t>
    </dgm:pt>
    <dgm:pt modelId="{9EB8AC1E-DD2C-489B-91EF-18FBE1408A90}" type="parTrans" cxnId="{E179903E-FA8C-4D61-A333-83E05B8A4F5C}">
      <dgm:prSet/>
      <dgm:spPr/>
      <dgm:t>
        <a:bodyPr/>
        <a:lstStyle/>
        <a:p>
          <a:endParaRPr lang="fr-FR"/>
        </a:p>
      </dgm:t>
    </dgm:pt>
    <dgm:pt modelId="{7112D0E2-223E-4AB9-B38B-14B2F03E35C4}" type="sibTrans" cxnId="{E179903E-FA8C-4D61-A333-83E05B8A4F5C}">
      <dgm:prSet/>
      <dgm:spPr/>
      <dgm:t>
        <a:bodyPr/>
        <a:lstStyle/>
        <a:p>
          <a:endParaRPr lang="fr-FR"/>
        </a:p>
      </dgm:t>
    </dgm:pt>
    <dgm:pt modelId="{3E1DEF54-BA19-4B8C-88B8-26B9D7B72848}">
      <dgm:prSet/>
      <dgm:spPr/>
      <dgm:t>
        <a:bodyPr/>
        <a:lstStyle/>
        <a:p>
          <a:r>
            <a:rPr lang="fr-FR" dirty="0"/>
            <a:t>Connaissances des relations existant entre les mots et sur les notions grammaticales. </a:t>
          </a:r>
        </a:p>
      </dgm:t>
    </dgm:pt>
    <dgm:pt modelId="{3801EC53-F3AC-460E-B667-01B78CB1A66B}" type="parTrans" cxnId="{62110444-7703-41C4-9606-2E8E1C0664F7}">
      <dgm:prSet/>
      <dgm:spPr/>
      <dgm:t>
        <a:bodyPr/>
        <a:lstStyle/>
        <a:p>
          <a:endParaRPr lang="fr-FR"/>
        </a:p>
      </dgm:t>
    </dgm:pt>
    <dgm:pt modelId="{6D3A4917-ACFC-4EE4-A727-71DFCD52FB88}" type="sibTrans" cxnId="{62110444-7703-41C4-9606-2E8E1C0664F7}">
      <dgm:prSet/>
      <dgm:spPr/>
      <dgm:t>
        <a:bodyPr/>
        <a:lstStyle/>
        <a:p>
          <a:endParaRPr lang="fr-FR"/>
        </a:p>
      </dgm:t>
    </dgm:pt>
    <dgm:pt modelId="{28996FDC-675B-4035-8A93-EC4BAA5F02ED}">
      <dgm:prSet/>
      <dgm:spPr/>
      <dgm:t>
        <a:bodyPr/>
        <a:lstStyle/>
        <a:p>
          <a:r>
            <a:rPr lang="fr-FR" dirty="0"/>
            <a:t>Apprentissage de l’orthographe lexicale</a:t>
          </a:r>
        </a:p>
      </dgm:t>
    </dgm:pt>
    <dgm:pt modelId="{17745286-3B0B-4E32-89FC-C9008BEDCC8D}" type="parTrans" cxnId="{9DA184DA-E5F7-42D0-877F-4394E76DCD24}">
      <dgm:prSet/>
      <dgm:spPr/>
      <dgm:t>
        <a:bodyPr/>
        <a:lstStyle/>
        <a:p>
          <a:endParaRPr lang="fr-FR"/>
        </a:p>
      </dgm:t>
    </dgm:pt>
    <dgm:pt modelId="{4AE59161-6AA6-442B-A540-56509B804E27}" type="sibTrans" cxnId="{9DA184DA-E5F7-42D0-877F-4394E76DCD24}">
      <dgm:prSet/>
      <dgm:spPr/>
      <dgm:t>
        <a:bodyPr/>
        <a:lstStyle/>
        <a:p>
          <a:endParaRPr lang="fr-FR"/>
        </a:p>
      </dgm:t>
    </dgm:pt>
    <dgm:pt modelId="{FD94044D-ED9F-4747-B38B-6978431420B7}">
      <dgm:prSet/>
      <dgm:spPr/>
      <dgm:t>
        <a:bodyPr/>
        <a:lstStyle/>
        <a:p>
          <a:r>
            <a:rPr lang="fr-FR" dirty="0"/>
            <a:t>De ‘observation en lecture vers l’écriture et la prise en compte progressive des normes orthographiques. </a:t>
          </a:r>
        </a:p>
      </dgm:t>
    </dgm:pt>
    <dgm:pt modelId="{CD171262-1F32-41A5-B13F-0449FF288EC3}" type="parTrans" cxnId="{DC8AB4BC-04B1-4184-BFEC-98C20D351255}">
      <dgm:prSet/>
      <dgm:spPr/>
      <dgm:t>
        <a:bodyPr/>
        <a:lstStyle/>
        <a:p>
          <a:endParaRPr lang="fr-FR"/>
        </a:p>
      </dgm:t>
    </dgm:pt>
    <dgm:pt modelId="{5A6CECEB-432F-4BFF-AE46-D1CCAC1D3712}" type="sibTrans" cxnId="{DC8AB4BC-04B1-4184-BFEC-98C20D351255}">
      <dgm:prSet/>
      <dgm:spPr/>
      <dgm:t>
        <a:bodyPr/>
        <a:lstStyle/>
        <a:p>
          <a:endParaRPr lang="fr-FR"/>
        </a:p>
      </dgm:t>
    </dgm:pt>
    <dgm:pt modelId="{07428D85-B6B0-4F1B-B678-4D59AE2A7815}">
      <dgm:prSet/>
      <dgm:spPr/>
      <dgm:t>
        <a:bodyPr/>
        <a:lstStyle/>
        <a:p>
          <a:r>
            <a:rPr lang="fr-FR" dirty="0"/>
            <a:t>Repérage des régularités</a:t>
          </a:r>
        </a:p>
      </dgm:t>
    </dgm:pt>
    <dgm:pt modelId="{1BB961D1-838A-48CA-8A4F-3743B2C4443A}" type="parTrans" cxnId="{D9C8A682-0CBB-4709-BFE2-ACD094B8C2AC}">
      <dgm:prSet/>
      <dgm:spPr/>
      <dgm:t>
        <a:bodyPr/>
        <a:lstStyle/>
        <a:p>
          <a:endParaRPr lang="fr-FR"/>
        </a:p>
      </dgm:t>
    </dgm:pt>
    <dgm:pt modelId="{739D22C5-8CFA-46AF-BD81-FF3346E1B5E7}" type="sibTrans" cxnId="{D9C8A682-0CBB-4709-BFE2-ACD094B8C2AC}">
      <dgm:prSet/>
      <dgm:spPr/>
      <dgm:t>
        <a:bodyPr/>
        <a:lstStyle/>
        <a:p>
          <a:endParaRPr lang="fr-FR"/>
        </a:p>
      </dgm:t>
    </dgm:pt>
    <dgm:pt modelId="{465EB0B1-BE2D-4D57-A8B9-99A906424FEA}">
      <dgm:prSet/>
      <dgm:spPr/>
      <dgm:t>
        <a:bodyPr/>
        <a:lstStyle/>
        <a:p>
          <a:r>
            <a:rPr lang="fr-FR" dirty="0"/>
            <a:t>Mémorisation   </a:t>
          </a:r>
        </a:p>
      </dgm:t>
    </dgm:pt>
    <dgm:pt modelId="{7624BCBF-92F1-437A-BEC7-EC4B433D1780}" type="parTrans" cxnId="{803B6F5E-3C0C-47D5-8441-C3CA3696C957}">
      <dgm:prSet/>
      <dgm:spPr/>
      <dgm:t>
        <a:bodyPr/>
        <a:lstStyle/>
        <a:p>
          <a:endParaRPr lang="fr-FR"/>
        </a:p>
      </dgm:t>
    </dgm:pt>
    <dgm:pt modelId="{C68826BD-CE59-4449-8A7A-F668F97CA41F}" type="sibTrans" cxnId="{803B6F5E-3C0C-47D5-8441-C3CA3696C957}">
      <dgm:prSet/>
      <dgm:spPr/>
      <dgm:t>
        <a:bodyPr/>
        <a:lstStyle/>
        <a:p>
          <a:endParaRPr lang="fr-FR"/>
        </a:p>
      </dgm:t>
    </dgm:pt>
    <dgm:pt modelId="{86C1EE73-2231-44CA-8461-6EE17C87B01A}" type="pres">
      <dgm:prSet presAssocID="{700116E2-556F-470D-B283-DFF11D0BAE16}" presName="linear" presStyleCnt="0">
        <dgm:presLayoutVars>
          <dgm:dir/>
          <dgm:animLvl val="lvl"/>
          <dgm:resizeHandles val="exact"/>
        </dgm:presLayoutVars>
      </dgm:prSet>
      <dgm:spPr/>
    </dgm:pt>
    <dgm:pt modelId="{3A5942DE-30E3-4AA0-A704-12D56DD6E21A}" type="pres">
      <dgm:prSet presAssocID="{37C54362-7F22-488E-B673-85DAC5F6DAEC}" presName="parentLin" presStyleCnt="0"/>
      <dgm:spPr/>
    </dgm:pt>
    <dgm:pt modelId="{696F6C34-EC94-4348-96AD-3F8FD46D9CCF}" type="pres">
      <dgm:prSet presAssocID="{37C54362-7F22-488E-B673-85DAC5F6DAEC}" presName="parentLeftMargin" presStyleLbl="node1" presStyleIdx="0" presStyleCnt="3"/>
      <dgm:spPr/>
    </dgm:pt>
    <dgm:pt modelId="{33AEE6CD-26F8-4D48-8C81-6DFED16F03AF}" type="pres">
      <dgm:prSet presAssocID="{37C54362-7F22-488E-B673-85DAC5F6DAEC}" presName="parentText" presStyleLbl="node1" presStyleIdx="0" presStyleCnt="3">
        <dgm:presLayoutVars>
          <dgm:chMax val="0"/>
          <dgm:bulletEnabled val="1"/>
        </dgm:presLayoutVars>
      </dgm:prSet>
      <dgm:spPr/>
    </dgm:pt>
    <dgm:pt modelId="{F353ECB5-980A-429B-9320-BE03769591E1}" type="pres">
      <dgm:prSet presAssocID="{37C54362-7F22-488E-B673-85DAC5F6DAEC}" presName="negativeSpace" presStyleCnt="0"/>
      <dgm:spPr/>
    </dgm:pt>
    <dgm:pt modelId="{EF69FAA1-6B13-4C51-A23B-2BDD20D8AFEF}" type="pres">
      <dgm:prSet presAssocID="{37C54362-7F22-488E-B673-85DAC5F6DAEC}" presName="childText" presStyleLbl="conFgAcc1" presStyleIdx="0" presStyleCnt="3" custLinFactNeighborX="-590" custLinFactNeighborY="40069">
        <dgm:presLayoutVars>
          <dgm:bulletEnabled val="1"/>
        </dgm:presLayoutVars>
      </dgm:prSet>
      <dgm:spPr/>
    </dgm:pt>
    <dgm:pt modelId="{A54852E0-1AF4-40A2-A13D-572A1812316A}" type="pres">
      <dgm:prSet presAssocID="{486AB166-2097-4EB3-B8A2-8E498872F2C2}" presName="spaceBetweenRectangles" presStyleCnt="0"/>
      <dgm:spPr/>
    </dgm:pt>
    <dgm:pt modelId="{BC24BB65-83F0-4057-BC0F-7C6D4D0F106A}" type="pres">
      <dgm:prSet presAssocID="{6A884CCA-717C-4123-B379-C2BF3FFA8FE6}" presName="parentLin" presStyleCnt="0"/>
      <dgm:spPr/>
    </dgm:pt>
    <dgm:pt modelId="{C1E081E9-65EA-42C4-ABBA-6E85F925585A}" type="pres">
      <dgm:prSet presAssocID="{6A884CCA-717C-4123-B379-C2BF3FFA8FE6}" presName="parentLeftMargin" presStyleLbl="node1" presStyleIdx="0" presStyleCnt="3"/>
      <dgm:spPr/>
    </dgm:pt>
    <dgm:pt modelId="{07778A12-1266-410C-BDB8-9A967FEAE112}" type="pres">
      <dgm:prSet presAssocID="{6A884CCA-717C-4123-B379-C2BF3FFA8FE6}" presName="parentText" presStyleLbl="node1" presStyleIdx="1" presStyleCnt="3">
        <dgm:presLayoutVars>
          <dgm:chMax val="0"/>
          <dgm:bulletEnabled val="1"/>
        </dgm:presLayoutVars>
      </dgm:prSet>
      <dgm:spPr/>
    </dgm:pt>
    <dgm:pt modelId="{519E99C4-A5AE-4F45-88BD-7837ADD40A89}" type="pres">
      <dgm:prSet presAssocID="{6A884CCA-717C-4123-B379-C2BF3FFA8FE6}" presName="negativeSpace" presStyleCnt="0"/>
      <dgm:spPr/>
    </dgm:pt>
    <dgm:pt modelId="{98F73223-E587-434D-BB77-ABFC5B8EA3D5}" type="pres">
      <dgm:prSet presAssocID="{6A884CCA-717C-4123-B379-C2BF3FFA8FE6}" presName="childText" presStyleLbl="conFgAcc1" presStyleIdx="1" presStyleCnt="3">
        <dgm:presLayoutVars>
          <dgm:bulletEnabled val="1"/>
        </dgm:presLayoutVars>
      </dgm:prSet>
      <dgm:spPr/>
    </dgm:pt>
    <dgm:pt modelId="{1C747EF9-E4EE-4622-A940-F83397B85033}" type="pres">
      <dgm:prSet presAssocID="{C798F780-14EA-4B75-9AE9-3462A450D7A3}" presName="spaceBetweenRectangles" presStyleCnt="0"/>
      <dgm:spPr/>
    </dgm:pt>
    <dgm:pt modelId="{CAFBB8B8-6F63-45DB-9780-8F4BF1A79B2A}" type="pres">
      <dgm:prSet presAssocID="{75A0E3BE-B0BD-425F-BFA7-126F33F6BBB0}" presName="parentLin" presStyleCnt="0"/>
      <dgm:spPr/>
    </dgm:pt>
    <dgm:pt modelId="{D2D5D334-7E41-4680-85DF-98433E7AD28A}" type="pres">
      <dgm:prSet presAssocID="{75A0E3BE-B0BD-425F-BFA7-126F33F6BBB0}" presName="parentLeftMargin" presStyleLbl="node1" presStyleIdx="1" presStyleCnt="3"/>
      <dgm:spPr/>
    </dgm:pt>
    <dgm:pt modelId="{A13D5EF7-E9F1-4AAE-B7AF-62A2CAC76016}" type="pres">
      <dgm:prSet presAssocID="{75A0E3BE-B0BD-425F-BFA7-126F33F6BBB0}" presName="parentText" presStyleLbl="node1" presStyleIdx="2" presStyleCnt="3">
        <dgm:presLayoutVars>
          <dgm:chMax val="0"/>
          <dgm:bulletEnabled val="1"/>
        </dgm:presLayoutVars>
      </dgm:prSet>
      <dgm:spPr/>
    </dgm:pt>
    <dgm:pt modelId="{EC1F4CC2-3B4D-4531-BA24-EC405A762208}" type="pres">
      <dgm:prSet presAssocID="{75A0E3BE-B0BD-425F-BFA7-126F33F6BBB0}" presName="negativeSpace" presStyleCnt="0"/>
      <dgm:spPr/>
    </dgm:pt>
    <dgm:pt modelId="{099C278E-4783-4CDC-B2E8-97F6F04CD962}" type="pres">
      <dgm:prSet presAssocID="{75A0E3BE-B0BD-425F-BFA7-126F33F6BBB0}" presName="childText" presStyleLbl="conFgAcc1" presStyleIdx="2" presStyleCnt="3" custLinFactNeighborX="885" custLinFactNeighborY="-7922">
        <dgm:presLayoutVars>
          <dgm:bulletEnabled val="1"/>
        </dgm:presLayoutVars>
      </dgm:prSet>
      <dgm:spPr/>
    </dgm:pt>
  </dgm:ptLst>
  <dgm:cxnLst>
    <dgm:cxn modelId="{134B0808-0650-4587-A96E-2B58CB3380E2}" type="presOf" srcId="{FD94044D-ED9F-4747-B38B-6978431420B7}" destId="{98F73223-E587-434D-BB77-ABFC5B8EA3D5}" srcOrd="0" destOrd="1" presId="urn:microsoft.com/office/officeart/2005/8/layout/list1"/>
    <dgm:cxn modelId="{683BE60F-2A37-4C78-ABFF-34765D2D0A4B}" type="presOf" srcId="{6A884CCA-717C-4123-B379-C2BF3FFA8FE6}" destId="{C1E081E9-65EA-42C4-ABBA-6E85F925585A}" srcOrd="0" destOrd="0" presId="urn:microsoft.com/office/officeart/2005/8/layout/list1"/>
    <dgm:cxn modelId="{5171C625-F9C3-4E63-96D6-40F4B557C5DC}" type="presOf" srcId="{75A0E3BE-B0BD-425F-BFA7-126F33F6BBB0}" destId="{A13D5EF7-E9F1-4AAE-B7AF-62A2CAC76016}" srcOrd="1" destOrd="0" presId="urn:microsoft.com/office/officeart/2005/8/layout/list1"/>
    <dgm:cxn modelId="{22D2432B-47B2-4D77-A117-EBBC4A36E94B}" type="presOf" srcId="{37C54362-7F22-488E-B673-85DAC5F6DAEC}" destId="{33AEE6CD-26F8-4D48-8C81-6DFED16F03AF}" srcOrd="1" destOrd="0" presId="urn:microsoft.com/office/officeart/2005/8/layout/list1"/>
    <dgm:cxn modelId="{8AC0C330-E34E-46CD-B057-3769F6EA2B25}" type="presOf" srcId="{07428D85-B6B0-4F1B-B678-4D59AE2A7815}" destId="{099C278E-4783-4CDC-B2E8-97F6F04CD962}" srcOrd="0" destOrd="1" presId="urn:microsoft.com/office/officeart/2005/8/layout/list1"/>
    <dgm:cxn modelId="{B2759C33-863F-412C-AF63-AEEA3B042A28}" type="presOf" srcId="{700116E2-556F-470D-B283-DFF11D0BAE16}" destId="{86C1EE73-2231-44CA-8461-6EE17C87B01A}" srcOrd="0" destOrd="0" presId="urn:microsoft.com/office/officeart/2005/8/layout/list1"/>
    <dgm:cxn modelId="{E179903E-FA8C-4D61-A333-83E05B8A4F5C}" srcId="{37C54362-7F22-488E-B673-85DAC5F6DAEC}" destId="{F082E8D1-52BA-4B85-8635-D79B15D31781}" srcOrd="0" destOrd="0" parTransId="{9EB8AC1E-DD2C-489B-91EF-18FBE1408A90}" sibTransId="{7112D0E2-223E-4AB9-B38B-14B2F03E35C4}"/>
    <dgm:cxn modelId="{37B8485E-D32B-46B9-8CC4-626FC702E76B}" srcId="{75A0E3BE-B0BD-425F-BFA7-126F33F6BBB0}" destId="{E53E5026-74D8-443F-80A7-90AC5BB48823}" srcOrd="0" destOrd="0" parTransId="{767B278E-8881-4E3E-AC22-5413C15246A2}" sibTransId="{8FCABCB5-1388-4BDB-AC5B-4457CF8B1CCE}"/>
    <dgm:cxn modelId="{803B6F5E-3C0C-47D5-8441-C3CA3696C957}" srcId="{75A0E3BE-B0BD-425F-BFA7-126F33F6BBB0}" destId="{465EB0B1-BE2D-4D57-A8B9-99A906424FEA}" srcOrd="2" destOrd="0" parTransId="{7624BCBF-92F1-437A-BEC7-EC4B433D1780}" sibTransId="{C68826BD-CE59-4449-8A7A-F668F97CA41F}"/>
    <dgm:cxn modelId="{DBE92E43-EA85-4BA0-B2DE-5DB5040AA5F6}" srcId="{700116E2-556F-470D-B283-DFF11D0BAE16}" destId="{6A884CCA-717C-4123-B379-C2BF3FFA8FE6}" srcOrd="1" destOrd="0" parTransId="{60C5FAB5-0208-4B45-8A84-21806A650B1C}" sibTransId="{C798F780-14EA-4B75-9AE9-3462A450D7A3}"/>
    <dgm:cxn modelId="{62110444-7703-41C4-9606-2E8E1C0664F7}" srcId="{6A884CCA-717C-4123-B379-C2BF3FFA8FE6}" destId="{3E1DEF54-BA19-4B8C-88B8-26B9D7B72848}" srcOrd="0" destOrd="0" parTransId="{3801EC53-F3AC-460E-B667-01B78CB1A66B}" sibTransId="{6D3A4917-ACFC-4EE4-A727-71DFCD52FB88}"/>
    <dgm:cxn modelId="{4B7D036C-413D-43DF-A73B-227FA0339A32}" type="presOf" srcId="{E53E5026-74D8-443F-80A7-90AC5BB48823}" destId="{099C278E-4783-4CDC-B2E8-97F6F04CD962}" srcOrd="0" destOrd="0" presId="urn:microsoft.com/office/officeart/2005/8/layout/list1"/>
    <dgm:cxn modelId="{3A9A176E-83AB-4E00-B61B-D95891A57B56}" type="presOf" srcId="{75A0E3BE-B0BD-425F-BFA7-126F33F6BBB0}" destId="{D2D5D334-7E41-4680-85DF-98433E7AD28A}" srcOrd="0" destOrd="0" presId="urn:microsoft.com/office/officeart/2005/8/layout/list1"/>
    <dgm:cxn modelId="{C843AE6F-2F31-4106-9142-D6005CCABB2B}" type="presOf" srcId="{465EB0B1-BE2D-4D57-A8B9-99A906424FEA}" destId="{099C278E-4783-4CDC-B2E8-97F6F04CD962}" srcOrd="0" destOrd="2" presId="urn:microsoft.com/office/officeart/2005/8/layout/list1"/>
    <dgm:cxn modelId="{D9B1D875-A82D-41CE-9920-59692B8B081C}" type="presOf" srcId="{6A884CCA-717C-4123-B379-C2BF3FFA8FE6}" destId="{07778A12-1266-410C-BDB8-9A967FEAE112}" srcOrd="1" destOrd="0" presId="urn:microsoft.com/office/officeart/2005/8/layout/list1"/>
    <dgm:cxn modelId="{FB6D6682-F3C4-4BE0-B9D7-A871701C1529}" type="presOf" srcId="{F082E8D1-52BA-4B85-8635-D79B15D31781}" destId="{EF69FAA1-6B13-4C51-A23B-2BDD20D8AFEF}" srcOrd="0" destOrd="0" presId="urn:microsoft.com/office/officeart/2005/8/layout/list1"/>
    <dgm:cxn modelId="{D9C8A682-0CBB-4709-BFE2-ACD094B8C2AC}" srcId="{75A0E3BE-B0BD-425F-BFA7-126F33F6BBB0}" destId="{07428D85-B6B0-4F1B-B678-4D59AE2A7815}" srcOrd="1" destOrd="0" parTransId="{1BB961D1-838A-48CA-8A4F-3743B2C4443A}" sibTransId="{739D22C5-8CFA-46AF-BD81-FF3346E1B5E7}"/>
    <dgm:cxn modelId="{DC8AB4BC-04B1-4184-BFEC-98C20D351255}" srcId="{6A884CCA-717C-4123-B379-C2BF3FFA8FE6}" destId="{FD94044D-ED9F-4747-B38B-6978431420B7}" srcOrd="1" destOrd="0" parTransId="{CD171262-1F32-41A5-B13F-0449FF288EC3}" sibTransId="{5A6CECEB-432F-4BFF-AE46-D1CCAC1D3712}"/>
    <dgm:cxn modelId="{3C800DD2-AD8D-43EE-B141-29DF1A87A2E6}" srcId="{700116E2-556F-470D-B283-DFF11D0BAE16}" destId="{75A0E3BE-B0BD-425F-BFA7-126F33F6BBB0}" srcOrd="2" destOrd="0" parTransId="{C27AD4A7-83D3-43BF-A291-9BDF608875DE}" sibTransId="{F853DA19-1DD5-4EF4-B931-03504A0D003F}"/>
    <dgm:cxn modelId="{1A25E9D5-606F-4F8E-A99C-7E7768C9305E}" type="presOf" srcId="{37C54362-7F22-488E-B673-85DAC5F6DAEC}" destId="{696F6C34-EC94-4348-96AD-3F8FD46D9CCF}" srcOrd="0" destOrd="0" presId="urn:microsoft.com/office/officeart/2005/8/layout/list1"/>
    <dgm:cxn modelId="{9A560BD6-64E9-4CAA-AE26-F32049CBCAD3}" srcId="{700116E2-556F-470D-B283-DFF11D0BAE16}" destId="{37C54362-7F22-488E-B673-85DAC5F6DAEC}" srcOrd="0" destOrd="0" parTransId="{7AD993AD-7486-49FA-8D8F-8A5330FD5B08}" sibTransId="{486AB166-2097-4EB3-B8A2-8E498872F2C2}"/>
    <dgm:cxn modelId="{9DA184DA-E5F7-42D0-877F-4394E76DCD24}" srcId="{37C54362-7F22-488E-B673-85DAC5F6DAEC}" destId="{28996FDC-675B-4035-8A93-EC4BAA5F02ED}" srcOrd="1" destOrd="0" parTransId="{17745286-3B0B-4E32-89FC-C9008BEDCC8D}" sibTransId="{4AE59161-6AA6-442B-A540-56509B804E27}"/>
    <dgm:cxn modelId="{94D797DB-3692-4605-897C-20EA3CE4D0A5}" type="presOf" srcId="{28996FDC-675B-4035-8A93-EC4BAA5F02ED}" destId="{EF69FAA1-6B13-4C51-A23B-2BDD20D8AFEF}" srcOrd="0" destOrd="1" presId="urn:microsoft.com/office/officeart/2005/8/layout/list1"/>
    <dgm:cxn modelId="{FD3B33F2-7E35-42B2-8FD5-A08ADE5A5D50}" type="presOf" srcId="{3E1DEF54-BA19-4B8C-88B8-26B9D7B72848}" destId="{98F73223-E587-434D-BB77-ABFC5B8EA3D5}" srcOrd="0" destOrd="0" presId="urn:microsoft.com/office/officeart/2005/8/layout/list1"/>
    <dgm:cxn modelId="{51C698E4-04EF-4D63-91C0-B2EAAF80A0DF}" type="presParOf" srcId="{86C1EE73-2231-44CA-8461-6EE17C87B01A}" destId="{3A5942DE-30E3-4AA0-A704-12D56DD6E21A}" srcOrd="0" destOrd="0" presId="urn:microsoft.com/office/officeart/2005/8/layout/list1"/>
    <dgm:cxn modelId="{BD541DAC-C973-47E0-A519-6B3427164926}" type="presParOf" srcId="{3A5942DE-30E3-4AA0-A704-12D56DD6E21A}" destId="{696F6C34-EC94-4348-96AD-3F8FD46D9CCF}" srcOrd="0" destOrd="0" presId="urn:microsoft.com/office/officeart/2005/8/layout/list1"/>
    <dgm:cxn modelId="{DFD083BB-7D40-44E2-8E25-D7D04A481CDA}" type="presParOf" srcId="{3A5942DE-30E3-4AA0-A704-12D56DD6E21A}" destId="{33AEE6CD-26F8-4D48-8C81-6DFED16F03AF}" srcOrd="1" destOrd="0" presId="urn:microsoft.com/office/officeart/2005/8/layout/list1"/>
    <dgm:cxn modelId="{D15D8228-990B-4628-9840-7B9502BD8F36}" type="presParOf" srcId="{86C1EE73-2231-44CA-8461-6EE17C87B01A}" destId="{F353ECB5-980A-429B-9320-BE03769591E1}" srcOrd="1" destOrd="0" presId="urn:microsoft.com/office/officeart/2005/8/layout/list1"/>
    <dgm:cxn modelId="{7733C35C-7FEF-4511-9E22-08469978A5C9}" type="presParOf" srcId="{86C1EE73-2231-44CA-8461-6EE17C87B01A}" destId="{EF69FAA1-6B13-4C51-A23B-2BDD20D8AFEF}" srcOrd="2" destOrd="0" presId="urn:microsoft.com/office/officeart/2005/8/layout/list1"/>
    <dgm:cxn modelId="{E48C8FAE-5186-4F01-8DD1-DA45449EA0CD}" type="presParOf" srcId="{86C1EE73-2231-44CA-8461-6EE17C87B01A}" destId="{A54852E0-1AF4-40A2-A13D-572A1812316A}" srcOrd="3" destOrd="0" presId="urn:microsoft.com/office/officeart/2005/8/layout/list1"/>
    <dgm:cxn modelId="{B209BE60-E88C-4C72-ABCF-916B994CE615}" type="presParOf" srcId="{86C1EE73-2231-44CA-8461-6EE17C87B01A}" destId="{BC24BB65-83F0-4057-BC0F-7C6D4D0F106A}" srcOrd="4" destOrd="0" presId="urn:microsoft.com/office/officeart/2005/8/layout/list1"/>
    <dgm:cxn modelId="{DC008141-9FA5-44B7-BBC5-3E86673B4B5C}" type="presParOf" srcId="{BC24BB65-83F0-4057-BC0F-7C6D4D0F106A}" destId="{C1E081E9-65EA-42C4-ABBA-6E85F925585A}" srcOrd="0" destOrd="0" presId="urn:microsoft.com/office/officeart/2005/8/layout/list1"/>
    <dgm:cxn modelId="{5158E70C-FB0A-4A10-A2CA-D345B7C1FF78}" type="presParOf" srcId="{BC24BB65-83F0-4057-BC0F-7C6D4D0F106A}" destId="{07778A12-1266-410C-BDB8-9A967FEAE112}" srcOrd="1" destOrd="0" presId="urn:microsoft.com/office/officeart/2005/8/layout/list1"/>
    <dgm:cxn modelId="{C6846E04-983B-44A1-B077-5B7F15B661C2}" type="presParOf" srcId="{86C1EE73-2231-44CA-8461-6EE17C87B01A}" destId="{519E99C4-A5AE-4F45-88BD-7837ADD40A89}" srcOrd="5" destOrd="0" presId="urn:microsoft.com/office/officeart/2005/8/layout/list1"/>
    <dgm:cxn modelId="{74713B34-3D09-499F-86BD-63B601E77696}" type="presParOf" srcId="{86C1EE73-2231-44CA-8461-6EE17C87B01A}" destId="{98F73223-E587-434D-BB77-ABFC5B8EA3D5}" srcOrd="6" destOrd="0" presId="urn:microsoft.com/office/officeart/2005/8/layout/list1"/>
    <dgm:cxn modelId="{0B723276-141D-47F2-A7A0-352C67BA32DE}" type="presParOf" srcId="{86C1EE73-2231-44CA-8461-6EE17C87B01A}" destId="{1C747EF9-E4EE-4622-A940-F83397B85033}" srcOrd="7" destOrd="0" presId="urn:microsoft.com/office/officeart/2005/8/layout/list1"/>
    <dgm:cxn modelId="{AF55AA76-386E-4742-9F48-BD66463DF14F}" type="presParOf" srcId="{86C1EE73-2231-44CA-8461-6EE17C87B01A}" destId="{CAFBB8B8-6F63-45DB-9780-8F4BF1A79B2A}" srcOrd="8" destOrd="0" presId="urn:microsoft.com/office/officeart/2005/8/layout/list1"/>
    <dgm:cxn modelId="{0440BB4D-9319-4EC2-B8ED-5EF3C995D0F4}" type="presParOf" srcId="{CAFBB8B8-6F63-45DB-9780-8F4BF1A79B2A}" destId="{D2D5D334-7E41-4680-85DF-98433E7AD28A}" srcOrd="0" destOrd="0" presId="urn:microsoft.com/office/officeart/2005/8/layout/list1"/>
    <dgm:cxn modelId="{79330BAA-446F-4EDF-BBAB-30DFFA795580}" type="presParOf" srcId="{CAFBB8B8-6F63-45DB-9780-8F4BF1A79B2A}" destId="{A13D5EF7-E9F1-4AAE-B7AF-62A2CAC76016}" srcOrd="1" destOrd="0" presId="urn:microsoft.com/office/officeart/2005/8/layout/list1"/>
    <dgm:cxn modelId="{A59E7777-EC68-40DA-8524-583001003A5B}" type="presParOf" srcId="{86C1EE73-2231-44CA-8461-6EE17C87B01A}" destId="{EC1F4CC2-3B4D-4531-BA24-EC405A762208}" srcOrd="9" destOrd="0" presId="urn:microsoft.com/office/officeart/2005/8/layout/list1"/>
    <dgm:cxn modelId="{B72723A0-9001-449B-A8D2-173E03BABE48}" type="presParOf" srcId="{86C1EE73-2231-44CA-8461-6EE17C87B01A}" destId="{099C278E-4783-4CDC-B2E8-97F6F04CD96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8B4CCC-C3C3-4AE4-BF7D-424DB23943E3}"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E24F62AE-C00D-4F72-927F-6140D28903CC}">
      <dgm:prSet/>
      <dgm:spPr/>
      <dgm:t>
        <a:bodyPr/>
        <a:lstStyle/>
        <a:p>
          <a:pPr>
            <a:lnSpc>
              <a:spcPct val="100000"/>
            </a:lnSpc>
          </a:pPr>
          <a:r>
            <a:rPr lang="fr-FR"/>
            <a:t>Mémoriser des faits de langue stables (séries de mots présentant une analogie morphologique, marques verbales régulières, redondance des marques de nombre dans le groupe nominal, etc.) </a:t>
          </a:r>
          <a:endParaRPr lang="en-US"/>
        </a:p>
      </dgm:t>
    </dgm:pt>
    <dgm:pt modelId="{E6091427-2D69-4E55-984F-DFD3DC470ADF}" type="parTrans" cxnId="{F46AE9F5-AEDB-4436-8E93-A9BE8580D761}">
      <dgm:prSet/>
      <dgm:spPr/>
      <dgm:t>
        <a:bodyPr/>
        <a:lstStyle/>
        <a:p>
          <a:endParaRPr lang="en-US"/>
        </a:p>
      </dgm:t>
    </dgm:pt>
    <dgm:pt modelId="{B4783C34-FC8F-491E-B05F-B566F91372CC}" type="sibTrans" cxnId="{F46AE9F5-AEDB-4436-8E93-A9BE8580D761}">
      <dgm:prSet/>
      <dgm:spPr/>
      <dgm:t>
        <a:bodyPr/>
        <a:lstStyle/>
        <a:p>
          <a:endParaRPr lang="en-US"/>
        </a:p>
      </dgm:t>
    </dgm:pt>
    <dgm:pt modelId="{361B24A5-E856-46F7-ACFB-DB7BFFA89266}">
      <dgm:prSet/>
      <dgm:spPr/>
      <dgm:t>
        <a:bodyPr/>
        <a:lstStyle/>
        <a:p>
          <a:pPr>
            <a:lnSpc>
              <a:spcPct val="100000"/>
            </a:lnSpc>
          </a:pPr>
          <a:r>
            <a:rPr lang="fr-FR" dirty="0"/>
            <a:t>Raisonner pour gérer des variations en utilisant systématiquement la comparaison, le remplacement ou d’autres manipulations syntaxiques ou pour induire des analogies (c’est comme…) </a:t>
          </a:r>
          <a:endParaRPr lang="en-US" dirty="0"/>
        </a:p>
      </dgm:t>
    </dgm:pt>
    <dgm:pt modelId="{0CC6F065-01C2-4D35-8C94-93EF5D01C04C}" type="parTrans" cxnId="{31509171-D177-472F-B511-D0EB7075883A}">
      <dgm:prSet/>
      <dgm:spPr/>
      <dgm:t>
        <a:bodyPr/>
        <a:lstStyle/>
        <a:p>
          <a:endParaRPr lang="en-US"/>
        </a:p>
      </dgm:t>
    </dgm:pt>
    <dgm:pt modelId="{D0CE41E0-E8D8-45EC-A4ED-13E5F8731708}" type="sibTrans" cxnId="{31509171-D177-472F-B511-D0EB7075883A}">
      <dgm:prSet/>
      <dgm:spPr/>
      <dgm:t>
        <a:bodyPr/>
        <a:lstStyle/>
        <a:p>
          <a:endParaRPr lang="en-US"/>
        </a:p>
      </dgm:t>
    </dgm:pt>
    <dgm:pt modelId="{0FBFFD48-E797-41FB-B3CC-4ACDF300BCA0}">
      <dgm:prSet/>
      <dgm:spPr/>
      <dgm:t>
        <a:bodyPr/>
        <a:lstStyle/>
        <a:p>
          <a:pPr>
            <a:lnSpc>
              <a:spcPct val="100000"/>
            </a:lnSpc>
          </a:pPr>
          <a:r>
            <a:rPr lang="fr-FR"/>
            <a:t>Utiliser des outils de références qu’ils ont construits ou des outils usuels (imagiers, répertoires, dictionnaires, mémos de conjugaison, etc.)</a:t>
          </a:r>
          <a:endParaRPr lang="en-US"/>
        </a:p>
      </dgm:t>
    </dgm:pt>
    <dgm:pt modelId="{0A1CD83C-24E7-4A56-BD1A-E54EA54942E5}" type="parTrans" cxnId="{4D305D54-67DD-4B79-8AD0-47AA9A490D0E}">
      <dgm:prSet/>
      <dgm:spPr/>
      <dgm:t>
        <a:bodyPr/>
        <a:lstStyle/>
        <a:p>
          <a:endParaRPr lang="en-US"/>
        </a:p>
      </dgm:t>
    </dgm:pt>
    <dgm:pt modelId="{4968A2ED-ACDF-4726-AC23-5B73290350A7}" type="sibTrans" cxnId="{4D305D54-67DD-4B79-8AD0-47AA9A490D0E}">
      <dgm:prSet/>
      <dgm:spPr/>
      <dgm:t>
        <a:bodyPr/>
        <a:lstStyle/>
        <a:p>
          <a:endParaRPr lang="en-US"/>
        </a:p>
      </dgm:t>
    </dgm:pt>
    <dgm:pt modelId="{BBE61553-3636-4454-B9E8-E84425110587}" type="pres">
      <dgm:prSet presAssocID="{FD8B4CCC-C3C3-4AE4-BF7D-424DB23943E3}" presName="root" presStyleCnt="0">
        <dgm:presLayoutVars>
          <dgm:dir/>
          <dgm:resizeHandles val="exact"/>
        </dgm:presLayoutVars>
      </dgm:prSet>
      <dgm:spPr/>
    </dgm:pt>
    <dgm:pt modelId="{DF77818B-E006-4FA5-9544-69800C6C0C92}" type="pres">
      <dgm:prSet presAssocID="{E24F62AE-C00D-4F72-927F-6140D28903CC}" presName="compNode" presStyleCnt="0"/>
      <dgm:spPr/>
    </dgm:pt>
    <dgm:pt modelId="{7CDCC305-9C8F-43A9-B8D0-0AF01C9A520B}" type="pres">
      <dgm:prSet presAssocID="{E24F62AE-C00D-4F72-927F-6140D28903CC}" presName="bgRect" presStyleLbl="bgShp" presStyleIdx="0" presStyleCnt="3"/>
      <dgm:spPr/>
    </dgm:pt>
    <dgm:pt modelId="{D5E50AE5-7BA2-4A81-9391-D7D054F5DE85}" type="pres">
      <dgm:prSet presAssocID="{E24F62AE-C00D-4F72-927F-6140D28903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ations"/>
        </a:ext>
      </dgm:extLst>
    </dgm:pt>
    <dgm:pt modelId="{DD8C7F77-3106-440F-8F57-AC34E271EF5B}" type="pres">
      <dgm:prSet presAssocID="{E24F62AE-C00D-4F72-927F-6140D28903CC}" presName="spaceRect" presStyleCnt="0"/>
      <dgm:spPr/>
    </dgm:pt>
    <dgm:pt modelId="{9B15C1A1-29BF-43FC-A2EC-AEE53EEE9D2A}" type="pres">
      <dgm:prSet presAssocID="{E24F62AE-C00D-4F72-927F-6140D28903CC}" presName="parTx" presStyleLbl="revTx" presStyleIdx="0" presStyleCnt="3">
        <dgm:presLayoutVars>
          <dgm:chMax val="0"/>
          <dgm:chPref val="0"/>
        </dgm:presLayoutVars>
      </dgm:prSet>
      <dgm:spPr/>
    </dgm:pt>
    <dgm:pt modelId="{5F68C993-5338-43B1-A784-A2EEF103E156}" type="pres">
      <dgm:prSet presAssocID="{B4783C34-FC8F-491E-B05F-B566F91372CC}" presName="sibTrans" presStyleCnt="0"/>
      <dgm:spPr/>
    </dgm:pt>
    <dgm:pt modelId="{E2722C7B-7B9E-4020-87F0-07BF1C578CDB}" type="pres">
      <dgm:prSet presAssocID="{361B24A5-E856-46F7-ACFB-DB7BFFA89266}" presName="compNode" presStyleCnt="0"/>
      <dgm:spPr/>
    </dgm:pt>
    <dgm:pt modelId="{21950C35-066A-46B1-9175-EFE6D820DEB4}" type="pres">
      <dgm:prSet presAssocID="{361B24A5-E856-46F7-ACFB-DB7BFFA89266}" presName="bgRect" presStyleLbl="bgShp" presStyleIdx="1" presStyleCnt="3"/>
      <dgm:spPr/>
    </dgm:pt>
    <dgm:pt modelId="{1E7A61A8-A7E9-4968-A335-CAFB337955B4}" type="pres">
      <dgm:prSet presAssocID="{361B24A5-E856-46F7-ACFB-DB7BFFA8926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che"/>
        </a:ext>
      </dgm:extLst>
    </dgm:pt>
    <dgm:pt modelId="{37E84DC7-CFEC-46D7-9759-15A24D40734A}" type="pres">
      <dgm:prSet presAssocID="{361B24A5-E856-46F7-ACFB-DB7BFFA89266}" presName="spaceRect" presStyleCnt="0"/>
      <dgm:spPr/>
    </dgm:pt>
    <dgm:pt modelId="{8B340AA4-593A-4B5D-A057-BC78C2993035}" type="pres">
      <dgm:prSet presAssocID="{361B24A5-E856-46F7-ACFB-DB7BFFA89266}" presName="parTx" presStyleLbl="revTx" presStyleIdx="1" presStyleCnt="3">
        <dgm:presLayoutVars>
          <dgm:chMax val="0"/>
          <dgm:chPref val="0"/>
        </dgm:presLayoutVars>
      </dgm:prSet>
      <dgm:spPr/>
    </dgm:pt>
    <dgm:pt modelId="{0DFCDD9B-75E7-4012-8ABF-39D73C2D0932}" type="pres">
      <dgm:prSet presAssocID="{D0CE41E0-E8D8-45EC-A4ED-13E5F8731708}" presName="sibTrans" presStyleCnt="0"/>
      <dgm:spPr/>
    </dgm:pt>
    <dgm:pt modelId="{271B35D5-3D1A-4854-8166-D1831D8B595A}" type="pres">
      <dgm:prSet presAssocID="{0FBFFD48-E797-41FB-B3CC-4ACDF300BCA0}" presName="compNode" presStyleCnt="0"/>
      <dgm:spPr/>
    </dgm:pt>
    <dgm:pt modelId="{B3EBEA7D-746F-4EDE-90D8-B34722D3C85C}" type="pres">
      <dgm:prSet presAssocID="{0FBFFD48-E797-41FB-B3CC-4ACDF300BCA0}" presName="bgRect" presStyleLbl="bgShp" presStyleIdx="2" presStyleCnt="3"/>
      <dgm:spPr/>
    </dgm:pt>
    <dgm:pt modelId="{9CE56AC3-9495-4845-B8BA-D98C553E3BB3}" type="pres">
      <dgm:prSet presAssocID="{0FBFFD48-E797-41FB-B3CC-4ACDF300BC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vres"/>
        </a:ext>
      </dgm:extLst>
    </dgm:pt>
    <dgm:pt modelId="{9FEAEC16-3903-4ECD-8536-5513ECADEED4}" type="pres">
      <dgm:prSet presAssocID="{0FBFFD48-E797-41FB-B3CC-4ACDF300BCA0}" presName="spaceRect" presStyleCnt="0"/>
      <dgm:spPr/>
    </dgm:pt>
    <dgm:pt modelId="{4494F60E-47B6-4B58-86E3-AB32EB626C61}" type="pres">
      <dgm:prSet presAssocID="{0FBFFD48-E797-41FB-B3CC-4ACDF300BCA0}" presName="parTx" presStyleLbl="revTx" presStyleIdx="2" presStyleCnt="3">
        <dgm:presLayoutVars>
          <dgm:chMax val="0"/>
          <dgm:chPref val="0"/>
        </dgm:presLayoutVars>
      </dgm:prSet>
      <dgm:spPr/>
    </dgm:pt>
  </dgm:ptLst>
  <dgm:cxnLst>
    <dgm:cxn modelId="{980D884C-63AB-46CC-870B-219588D8417E}" type="presOf" srcId="{FD8B4CCC-C3C3-4AE4-BF7D-424DB23943E3}" destId="{BBE61553-3636-4454-B9E8-E84425110587}" srcOrd="0" destOrd="0" presId="urn:microsoft.com/office/officeart/2018/2/layout/IconVerticalSolidList"/>
    <dgm:cxn modelId="{31509171-D177-472F-B511-D0EB7075883A}" srcId="{FD8B4CCC-C3C3-4AE4-BF7D-424DB23943E3}" destId="{361B24A5-E856-46F7-ACFB-DB7BFFA89266}" srcOrd="1" destOrd="0" parTransId="{0CC6F065-01C2-4D35-8C94-93EF5D01C04C}" sibTransId="{D0CE41E0-E8D8-45EC-A4ED-13E5F8731708}"/>
    <dgm:cxn modelId="{4D305D54-67DD-4B79-8AD0-47AA9A490D0E}" srcId="{FD8B4CCC-C3C3-4AE4-BF7D-424DB23943E3}" destId="{0FBFFD48-E797-41FB-B3CC-4ACDF300BCA0}" srcOrd="2" destOrd="0" parTransId="{0A1CD83C-24E7-4A56-BD1A-E54EA54942E5}" sibTransId="{4968A2ED-ACDF-4726-AC23-5B73290350A7}"/>
    <dgm:cxn modelId="{9083AE75-BF12-4D25-ADA0-94653906CC0A}" type="presOf" srcId="{361B24A5-E856-46F7-ACFB-DB7BFFA89266}" destId="{8B340AA4-593A-4B5D-A057-BC78C2993035}" srcOrd="0" destOrd="0" presId="urn:microsoft.com/office/officeart/2018/2/layout/IconVerticalSolidList"/>
    <dgm:cxn modelId="{3B9EAC83-BA10-4D84-9AD3-98A1E4436478}" type="presOf" srcId="{E24F62AE-C00D-4F72-927F-6140D28903CC}" destId="{9B15C1A1-29BF-43FC-A2EC-AEE53EEE9D2A}" srcOrd="0" destOrd="0" presId="urn:microsoft.com/office/officeart/2018/2/layout/IconVerticalSolidList"/>
    <dgm:cxn modelId="{23741DB3-BEB6-4E89-AD39-686323D952A2}" type="presOf" srcId="{0FBFFD48-E797-41FB-B3CC-4ACDF300BCA0}" destId="{4494F60E-47B6-4B58-86E3-AB32EB626C61}" srcOrd="0" destOrd="0" presId="urn:microsoft.com/office/officeart/2018/2/layout/IconVerticalSolidList"/>
    <dgm:cxn modelId="{F46AE9F5-AEDB-4436-8E93-A9BE8580D761}" srcId="{FD8B4CCC-C3C3-4AE4-BF7D-424DB23943E3}" destId="{E24F62AE-C00D-4F72-927F-6140D28903CC}" srcOrd="0" destOrd="0" parTransId="{E6091427-2D69-4E55-984F-DFD3DC470ADF}" sibTransId="{B4783C34-FC8F-491E-B05F-B566F91372CC}"/>
    <dgm:cxn modelId="{1152CD83-F621-43A2-B7D1-1328E8680C6D}" type="presParOf" srcId="{BBE61553-3636-4454-B9E8-E84425110587}" destId="{DF77818B-E006-4FA5-9544-69800C6C0C92}" srcOrd="0" destOrd="0" presId="urn:microsoft.com/office/officeart/2018/2/layout/IconVerticalSolidList"/>
    <dgm:cxn modelId="{C3E4D8A6-6A9F-4949-9C88-D0A0866F5521}" type="presParOf" srcId="{DF77818B-E006-4FA5-9544-69800C6C0C92}" destId="{7CDCC305-9C8F-43A9-B8D0-0AF01C9A520B}" srcOrd="0" destOrd="0" presId="urn:microsoft.com/office/officeart/2018/2/layout/IconVerticalSolidList"/>
    <dgm:cxn modelId="{EC05F6EE-C437-4C4C-9AAB-F29A1B889C0A}" type="presParOf" srcId="{DF77818B-E006-4FA5-9544-69800C6C0C92}" destId="{D5E50AE5-7BA2-4A81-9391-D7D054F5DE85}" srcOrd="1" destOrd="0" presId="urn:microsoft.com/office/officeart/2018/2/layout/IconVerticalSolidList"/>
    <dgm:cxn modelId="{80CF401E-84F7-4B54-B182-F2FD3FFE4E10}" type="presParOf" srcId="{DF77818B-E006-4FA5-9544-69800C6C0C92}" destId="{DD8C7F77-3106-440F-8F57-AC34E271EF5B}" srcOrd="2" destOrd="0" presId="urn:microsoft.com/office/officeart/2018/2/layout/IconVerticalSolidList"/>
    <dgm:cxn modelId="{BA4BAF5F-A745-4D4A-A054-760D545CCAB2}" type="presParOf" srcId="{DF77818B-E006-4FA5-9544-69800C6C0C92}" destId="{9B15C1A1-29BF-43FC-A2EC-AEE53EEE9D2A}" srcOrd="3" destOrd="0" presId="urn:microsoft.com/office/officeart/2018/2/layout/IconVerticalSolidList"/>
    <dgm:cxn modelId="{D7F6748A-DA01-403B-BC3B-60C2A7AC00A1}" type="presParOf" srcId="{BBE61553-3636-4454-B9E8-E84425110587}" destId="{5F68C993-5338-43B1-A784-A2EEF103E156}" srcOrd="1" destOrd="0" presId="urn:microsoft.com/office/officeart/2018/2/layout/IconVerticalSolidList"/>
    <dgm:cxn modelId="{AC6AFB9D-14D7-40D1-81B9-2017602F0388}" type="presParOf" srcId="{BBE61553-3636-4454-B9E8-E84425110587}" destId="{E2722C7B-7B9E-4020-87F0-07BF1C578CDB}" srcOrd="2" destOrd="0" presId="urn:microsoft.com/office/officeart/2018/2/layout/IconVerticalSolidList"/>
    <dgm:cxn modelId="{E086795A-34C8-47C8-BE39-DADCB210827A}" type="presParOf" srcId="{E2722C7B-7B9E-4020-87F0-07BF1C578CDB}" destId="{21950C35-066A-46B1-9175-EFE6D820DEB4}" srcOrd="0" destOrd="0" presId="urn:microsoft.com/office/officeart/2018/2/layout/IconVerticalSolidList"/>
    <dgm:cxn modelId="{82C96CCA-5E0E-4943-B66B-1465C0B8CCF8}" type="presParOf" srcId="{E2722C7B-7B9E-4020-87F0-07BF1C578CDB}" destId="{1E7A61A8-A7E9-4968-A335-CAFB337955B4}" srcOrd="1" destOrd="0" presId="urn:microsoft.com/office/officeart/2018/2/layout/IconVerticalSolidList"/>
    <dgm:cxn modelId="{496CC27C-A90D-488C-A077-5D49F062878A}" type="presParOf" srcId="{E2722C7B-7B9E-4020-87F0-07BF1C578CDB}" destId="{37E84DC7-CFEC-46D7-9759-15A24D40734A}" srcOrd="2" destOrd="0" presId="urn:microsoft.com/office/officeart/2018/2/layout/IconVerticalSolidList"/>
    <dgm:cxn modelId="{8DF85EA4-2C37-4F56-A0E7-3339E49B5944}" type="presParOf" srcId="{E2722C7B-7B9E-4020-87F0-07BF1C578CDB}" destId="{8B340AA4-593A-4B5D-A057-BC78C2993035}" srcOrd="3" destOrd="0" presId="urn:microsoft.com/office/officeart/2018/2/layout/IconVerticalSolidList"/>
    <dgm:cxn modelId="{D15F9BC6-5712-41F4-8B53-8070D9845A57}" type="presParOf" srcId="{BBE61553-3636-4454-B9E8-E84425110587}" destId="{0DFCDD9B-75E7-4012-8ABF-39D73C2D0932}" srcOrd="3" destOrd="0" presId="urn:microsoft.com/office/officeart/2018/2/layout/IconVerticalSolidList"/>
    <dgm:cxn modelId="{18A25E4D-3CE9-46BD-95F1-8DEF6EBA29CF}" type="presParOf" srcId="{BBE61553-3636-4454-B9E8-E84425110587}" destId="{271B35D5-3D1A-4854-8166-D1831D8B595A}" srcOrd="4" destOrd="0" presId="urn:microsoft.com/office/officeart/2018/2/layout/IconVerticalSolidList"/>
    <dgm:cxn modelId="{BBEA3F9C-8AE8-4FFC-9E0A-284863EEFC3A}" type="presParOf" srcId="{271B35D5-3D1A-4854-8166-D1831D8B595A}" destId="{B3EBEA7D-746F-4EDE-90D8-B34722D3C85C}" srcOrd="0" destOrd="0" presId="urn:microsoft.com/office/officeart/2018/2/layout/IconVerticalSolidList"/>
    <dgm:cxn modelId="{8E0D770A-5F38-49A2-8F63-2ECCA5565EDA}" type="presParOf" srcId="{271B35D5-3D1A-4854-8166-D1831D8B595A}" destId="{9CE56AC3-9495-4845-B8BA-D98C553E3BB3}" srcOrd="1" destOrd="0" presId="urn:microsoft.com/office/officeart/2018/2/layout/IconVerticalSolidList"/>
    <dgm:cxn modelId="{3CBA5DF4-5FC9-4E40-8139-BC7A976FE2B2}" type="presParOf" srcId="{271B35D5-3D1A-4854-8166-D1831D8B595A}" destId="{9FEAEC16-3903-4ECD-8536-5513ECADEED4}" srcOrd="2" destOrd="0" presId="urn:microsoft.com/office/officeart/2018/2/layout/IconVerticalSolidList"/>
    <dgm:cxn modelId="{E289DC2A-9F00-4194-8D90-AB0393DCF53E}" type="presParOf" srcId="{271B35D5-3D1A-4854-8166-D1831D8B595A}" destId="{4494F60E-47B6-4B58-86E3-AB32EB626C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9197CF-EC17-4FB4-86A4-390BAC362A3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E146D25-A8D8-4658-84C0-E33BC454AF10}">
      <dgm:prSet/>
      <dgm:spPr/>
      <dgm:t>
        <a:bodyPr/>
        <a:lstStyle/>
        <a:p>
          <a:pPr>
            <a:buNone/>
          </a:pPr>
          <a:r>
            <a:rPr lang="fr-FR" dirty="0"/>
            <a:t>Identifier la phrase simple : sujet, verbe, compléments.</a:t>
          </a:r>
        </a:p>
      </dgm:t>
    </dgm:pt>
    <dgm:pt modelId="{14C640E9-9757-48FE-BCA5-495C900ACDE4}" type="parTrans" cxnId="{8988CAAF-1C6B-45A7-B095-97BE91D8BDE0}">
      <dgm:prSet/>
      <dgm:spPr/>
      <dgm:t>
        <a:bodyPr/>
        <a:lstStyle/>
        <a:p>
          <a:endParaRPr lang="fr-FR"/>
        </a:p>
      </dgm:t>
    </dgm:pt>
    <dgm:pt modelId="{A2BC51DB-FAAF-4003-8649-2FE04DECBCB3}" type="sibTrans" cxnId="{8988CAAF-1C6B-45A7-B095-97BE91D8BDE0}">
      <dgm:prSet/>
      <dgm:spPr/>
      <dgm:t>
        <a:bodyPr/>
        <a:lstStyle/>
        <a:p>
          <a:endParaRPr lang="fr-FR"/>
        </a:p>
      </dgm:t>
    </dgm:pt>
    <dgm:pt modelId="{FCEE3DB9-B30C-48D6-A56B-D0A9EB045627}">
      <dgm:prSet/>
      <dgm:spPr/>
      <dgm:t>
        <a:bodyPr/>
        <a:lstStyle/>
        <a:p>
          <a:pPr>
            <a:buNone/>
          </a:pPr>
          <a:r>
            <a:rPr lang="fr-FR"/>
            <a:t>Classes de mots principales (déterminant, nom, adjectif, verbe, pronom sujet, adverbe).</a:t>
          </a:r>
        </a:p>
      </dgm:t>
    </dgm:pt>
    <dgm:pt modelId="{B0A1CDB2-08A7-4669-AD38-CF7A2ABE1D88}" type="parTrans" cxnId="{7C2C4FC0-227D-4092-BBBA-F3BA02134899}">
      <dgm:prSet/>
      <dgm:spPr/>
      <dgm:t>
        <a:bodyPr/>
        <a:lstStyle/>
        <a:p>
          <a:endParaRPr lang="fr-FR"/>
        </a:p>
      </dgm:t>
    </dgm:pt>
    <dgm:pt modelId="{49788883-7D93-4FA4-A646-B4BFD8343BFB}" type="sibTrans" cxnId="{7C2C4FC0-227D-4092-BBBA-F3BA02134899}">
      <dgm:prSet/>
      <dgm:spPr/>
      <dgm:t>
        <a:bodyPr/>
        <a:lstStyle/>
        <a:p>
          <a:endParaRPr lang="fr-FR"/>
        </a:p>
      </dgm:t>
    </dgm:pt>
    <dgm:pt modelId="{58AF8F95-9ED1-4ADE-B4C0-6829E0A493DC}">
      <dgm:prSet/>
      <dgm:spPr/>
      <dgm:t>
        <a:bodyPr/>
        <a:lstStyle/>
        <a:p>
          <a:pPr>
            <a:buNone/>
          </a:pPr>
          <a:r>
            <a:rPr lang="fr-FR"/>
            <a:t>Reconnaissance des types de phrases (déclarative, interrogative, impérative) et formes (négative, exclamative).</a:t>
          </a:r>
        </a:p>
      </dgm:t>
    </dgm:pt>
    <dgm:pt modelId="{6F651772-546C-432A-B8A5-A63A2FE79003}" type="parTrans" cxnId="{3A78B308-E259-44CA-BC6F-4A90FE1DDA91}">
      <dgm:prSet/>
      <dgm:spPr/>
      <dgm:t>
        <a:bodyPr/>
        <a:lstStyle/>
        <a:p>
          <a:endParaRPr lang="fr-FR"/>
        </a:p>
      </dgm:t>
    </dgm:pt>
    <dgm:pt modelId="{6B3AED7E-9222-4C0E-AAED-CFFA56FB4175}" type="sibTrans" cxnId="{3A78B308-E259-44CA-BC6F-4A90FE1DDA91}">
      <dgm:prSet/>
      <dgm:spPr/>
      <dgm:t>
        <a:bodyPr/>
        <a:lstStyle/>
        <a:p>
          <a:endParaRPr lang="fr-FR"/>
        </a:p>
      </dgm:t>
    </dgm:pt>
    <dgm:pt modelId="{5D6064A0-D6EA-43CA-983A-E259DE4BFC78}">
      <dgm:prSet/>
      <dgm:spPr/>
      <dgm:t>
        <a:bodyPr/>
        <a:lstStyle/>
        <a:p>
          <a:pPr>
            <a:buNone/>
          </a:pPr>
          <a:r>
            <a:rPr lang="fr-FR"/>
            <a:t>Accord simple dans le GN et sujet-verbe.</a:t>
          </a:r>
        </a:p>
      </dgm:t>
    </dgm:pt>
    <dgm:pt modelId="{0B5A383F-3C18-4712-A57B-CAA764364149}" type="parTrans" cxnId="{45B7B52B-4063-499B-B315-62687527FC4B}">
      <dgm:prSet/>
      <dgm:spPr/>
      <dgm:t>
        <a:bodyPr/>
        <a:lstStyle/>
        <a:p>
          <a:endParaRPr lang="fr-FR"/>
        </a:p>
      </dgm:t>
    </dgm:pt>
    <dgm:pt modelId="{A84EEA05-9A49-4175-BFB2-FAE04AB8928D}" type="sibTrans" cxnId="{45B7B52B-4063-499B-B315-62687527FC4B}">
      <dgm:prSet/>
      <dgm:spPr/>
      <dgm:t>
        <a:bodyPr/>
        <a:lstStyle/>
        <a:p>
          <a:endParaRPr lang="fr-FR"/>
        </a:p>
      </dgm:t>
    </dgm:pt>
    <dgm:pt modelId="{8C27CFDC-CF11-49A6-99DE-D1C6D7546669}" type="pres">
      <dgm:prSet presAssocID="{589197CF-EC17-4FB4-86A4-390BAC362A35}" presName="vert0" presStyleCnt="0">
        <dgm:presLayoutVars>
          <dgm:dir/>
          <dgm:animOne val="branch"/>
          <dgm:animLvl val="lvl"/>
        </dgm:presLayoutVars>
      </dgm:prSet>
      <dgm:spPr/>
    </dgm:pt>
    <dgm:pt modelId="{E0FC1F27-ED66-42EF-B778-DBFA9D7AC8E8}" type="pres">
      <dgm:prSet presAssocID="{DE146D25-A8D8-4658-84C0-E33BC454AF10}" presName="thickLine" presStyleLbl="alignNode1" presStyleIdx="0" presStyleCnt="4"/>
      <dgm:spPr/>
    </dgm:pt>
    <dgm:pt modelId="{977609FE-22E5-422F-A278-1DA5C7721423}" type="pres">
      <dgm:prSet presAssocID="{DE146D25-A8D8-4658-84C0-E33BC454AF10}" presName="horz1" presStyleCnt="0"/>
      <dgm:spPr/>
    </dgm:pt>
    <dgm:pt modelId="{52C1EE9C-832C-4B70-9139-68EB1F1E41B0}" type="pres">
      <dgm:prSet presAssocID="{DE146D25-A8D8-4658-84C0-E33BC454AF10}" presName="tx1" presStyleLbl="revTx" presStyleIdx="0" presStyleCnt="4"/>
      <dgm:spPr/>
    </dgm:pt>
    <dgm:pt modelId="{662621C9-C20B-4B18-A834-BFF0DC42EFFA}" type="pres">
      <dgm:prSet presAssocID="{DE146D25-A8D8-4658-84C0-E33BC454AF10}" presName="vert1" presStyleCnt="0"/>
      <dgm:spPr/>
    </dgm:pt>
    <dgm:pt modelId="{69642BDA-3B9B-445D-8498-06DAA72A291F}" type="pres">
      <dgm:prSet presAssocID="{FCEE3DB9-B30C-48D6-A56B-D0A9EB045627}" presName="thickLine" presStyleLbl="alignNode1" presStyleIdx="1" presStyleCnt="4"/>
      <dgm:spPr/>
    </dgm:pt>
    <dgm:pt modelId="{0D9646DD-4F4B-46D6-9B76-4443A71DB4EF}" type="pres">
      <dgm:prSet presAssocID="{FCEE3DB9-B30C-48D6-A56B-D0A9EB045627}" presName="horz1" presStyleCnt="0"/>
      <dgm:spPr/>
    </dgm:pt>
    <dgm:pt modelId="{A8780461-3AA5-46D3-B3C4-D732072E1FB1}" type="pres">
      <dgm:prSet presAssocID="{FCEE3DB9-B30C-48D6-A56B-D0A9EB045627}" presName="tx1" presStyleLbl="revTx" presStyleIdx="1" presStyleCnt="4"/>
      <dgm:spPr/>
    </dgm:pt>
    <dgm:pt modelId="{C75CBB4C-AD51-42DF-8EBD-CC8A3A3A7D22}" type="pres">
      <dgm:prSet presAssocID="{FCEE3DB9-B30C-48D6-A56B-D0A9EB045627}" presName="vert1" presStyleCnt="0"/>
      <dgm:spPr/>
    </dgm:pt>
    <dgm:pt modelId="{1C94FB64-10F9-4BD9-8892-61EE4EEA1B0E}" type="pres">
      <dgm:prSet presAssocID="{58AF8F95-9ED1-4ADE-B4C0-6829E0A493DC}" presName="thickLine" presStyleLbl="alignNode1" presStyleIdx="2" presStyleCnt="4"/>
      <dgm:spPr/>
    </dgm:pt>
    <dgm:pt modelId="{4A410FB7-5897-4FF9-9BF6-758EDE731D11}" type="pres">
      <dgm:prSet presAssocID="{58AF8F95-9ED1-4ADE-B4C0-6829E0A493DC}" presName="horz1" presStyleCnt="0"/>
      <dgm:spPr/>
    </dgm:pt>
    <dgm:pt modelId="{3AFB179B-968F-4CA6-A187-504FB5776B95}" type="pres">
      <dgm:prSet presAssocID="{58AF8F95-9ED1-4ADE-B4C0-6829E0A493DC}" presName="tx1" presStyleLbl="revTx" presStyleIdx="2" presStyleCnt="4"/>
      <dgm:spPr/>
    </dgm:pt>
    <dgm:pt modelId="{EC967969-C1C0-41BA-B192-7D3F6EF0AE81}" type="pres">
      <dgm:prSet presAssocID="{58AF8F95-9ED1-4ADE-B4C0-6829E0A493DC}" presName="vert1" presStyleCnt="0"/>
      <dgm:spPr/>
    </dgm:pt>
    <dgm:pt modelId="{CEB32192-7031-42AA-89E4-37190144A303}" type="pres">
      <dgm:prSet presAssocID="{5D6064A0-D6EA-43CA-983A-E259DE4BFC78}" presName="thickLine" presStyleLbl="alignNode1" presStyleIdx="3" presStyleCnt="4"/>
      <dgm:spPr/>
    </dgm:pt>
    <dgm:pt modelId="{68E9EC09-3037-4D97-A88D-884129900939}" type="pres">
      <dgm:prSet presAssocID="{5D6064A0-D6EA-43CA-983A-E259DE4BFC78}" presName="horz1" presStyleCnt="0"/>
      <dgm:spPr/>
    </dgm:pt>
    <dgm:pt modelId="{536538E0-CBDE-4019-9233-DA0DB37A56C8}" type="pres">
      <dgm:prSet presAssocID="{5D6064A0-D6EA-43CA-983A-E259DE4BFC78}" presName="tx1" presStyleLbl="revTx" presStyleIdx="3" presStyleCnt="4"/>
      <dgm:spPr/>
    </dgm:pt>
    <dgm:pt modelId="{CA1BFC98-F6B8-47DC-81BB-FF4125900E74}" type="pres">
      <dgm:prSet presAssocID="{5D6064A0-D6EA-43CA-983A-E259DE4BFC78}" presName="vert1" presStyleCnt="0"/>
      <dgm:spPr/>
    </dgm:pt>
  </dgm:ptLst>
  <dgm:cxnLst>
    <dgm:cxn modelId="{C105F806-42AF-4DA3-B58B-37872FC677E2}" type="presOf" srcId="{5D6064A0-D6EA-43CA-983A-E259DE4BFC78}" destId="{536538E0-CBDE-4019-9233-DA0DB37A56C8}" srcOrd="0" destOrd="0" presId="urn:microsoft.com/office/officeart/2008/layout/LinedList"/>
    <dgm:cxn modelId="{3A78B308-E259-44CA-BC6F-4A90FE1DDA91}" srcId="{589197CF-EC17-4FB4-86A4-390BAC362A35}" destId="{58AF8F95-9ED1-4ADE-B4C0-6829E0A493DC}" srcOrd="2" destOrd="0" parTransId="{6F651772-546C-432A-B8A5-A63A2FE79003}" sibTransId="{6B3AED7E-9222-4C0E-AAED-CFFA56FB4175}"/>
    <dgm:cxn modelId="{45B7B52B-4063-499B-B315-62687527FC4B}" srcId="{589197CF-EC17-4FB4-86A4-390BAC362A35}" destId="{5D6064A0-D6EA-43CA-983A-E259DE4BFC78}" srcOrd="3" destOrd="0" parTransId="{0B5A383F-3C18-4712-A57B-CAA764364149}" sibTransId="{A84EEA05-9A49-4175-BFB2-FAE04AB8928D}"/>
    <dgm:cxn modelId="{74F6CE2B-D0C5-40C7-9F5F-F1579AFAD017}" type="presOf" srcId="{58AF8F95-9ED1-4ADE-B4C0-6829E0A493DC}" destId="{3AFB179B-968F-4CA6-A187-504FB5776B95}" srcOrd="0" destOrd="0" presId="urn:microsoft.com/office/officeart/2008/layout/LinedList"/>
    <dgm:cxn modelId="{FB85BB39-7F4D-44A6-BB8F-3862DAD1F00A}" type="presOf" srcId="{589197CF-EC17-4FB4-86A4-390BAC362A35}" destId="{8C27CFDC-CF11-49A6-99DE-D1C6D7546669}" srcOrd="0" destOrd="0" presId="urn:microsoft.com/office/officeart/2008/layout/LinedList"/>
    <dgm:cxn modelId="{8988CAAF-1C6B-45A7-B095-97BE91D8BDE0}" srcId="{589197CF-EC17-4FB4-86A4-390BAC362A35}" destId="{DE146D25-A8D8-4658-84C0-E33BC454AF10}" srcOrd="0" destOrd="0" parTransId="{14C640E9-9757-48FE-BCA5-495C900ACDE4}" sibTransId="{A2BC51DB-FAAF-4003-8649-2FE04DECBCB3}"/>
    <dgm:cxn modelId="{D1AC9DB3-9BAA-4FF6-BB37-ED071ADB0D52}" type="presOf" srcId="{DE146D25-A8D8-4658-84C0-E33BC454AF10}" destId="{52C1EE9C-832C-4B70-9139-68EB1F1E41B0}" srcOrd="0" destOrd="0" presId="urn:microsoft.com/office/officeart/2008/layout/LinedList"/>
    <dgm:cxn modelId="{7C2C4FC0-227D-4092-BBBA-F3BA02134899}" srcId="{589197CF-EC17-4FB4-86A4-390BAC362A35}" destId="{FCEE3DB9-B30C-48D6-A56B-D0A9EB045627}" srcOrd="1" destOrd="0" parTransId="{B0A1CDB2-08A7-4669-AD38-CF7A2ABE1D88}" sibTransId="{49788883-7D93-4FA4-A646-B4BFD8343BFB}"/>
    <dgm:cxn modelId="{70A8B1E5-4BDC-461A-A517-09091A15C703}" type="presOf" srcId="{FCEE3DB9-B30C-48D6-A56B-D0A9EB045627}" destId="{A8780461-3AA5-46D3-B3C4-D732072E1FB1}" srcOrd="0" destOrd="0" presId="urn:microsoft.com/office/officeart/2008/layout/LinedList"/>
    <dgm:cxn modelId="{812D417B-6783-40C7-87B2-0E984955117B}" type="presParOf" srcId="{8C27CFDC-CF11-49A6-99DE-D1C6D7546669}" destId="{E0FC1F27-ED66-42EF-B778-DBFA9D7AC8E8}" srcOrd="0" destOrd="0" presId="urn:microsoft.com/office/officeart/2008/layout/LinedList"/>
    <dgm:cxn modelId="{45A7D639-B95C-4D30-9379-C94FCB8F4A67}" type="presParOf" srcId="{8C27CFDC-CF11-49A6-99DE-D1C6D7546669}" destId="{977609FE-22E5-422F-A278-1DA5C7721423}" srcOrd="1" destOrd="0" presId="urn:microsoft.com/office/officeart/2008/layout/LinedList"/>
    <dgm:cxn modelId="{8061F32F-C224-44A4-A3A7-5BB477178AB5}" type="presParOf" srcId="{977609FE-22E5-422F-A278-1DA5C7721423}" destId="{52C1EE9C-832C-4B70-9139-68EB1F1E41B0}" srcOrd="0" destOrd="0" presId="urn:microsoft.com/office/officeart/2008/layout/LinedList"/>
    <dgm:cxn modelId="{DFB31585-684F-4FF4-9786-67325DCD34D3}" type="presParOf" srcId="{977609FE-22E5-422F-A278-1DA5C7721423}" destId="{662621C9-C20B-4B18-A834-BFF0DC42EFFA}" srcOrd="1" destOrd="0" presId="urn:microsoft.com/office/officeart/2008/layout/LinedList"/>
    <dgm:cxn modelId="{9851E360-DC70-44FE-AFEB-EF2CC32A76CD}" type="presParOf" srcId="{8C27CFDC-CF11-49A6-99DE-D1C6D7546669}" destId="{69642BDA-3B9B-445D-8498-06DAA72A291F}" srcOrd="2" destOrd="0" presId="urn:microsoft.com/office/officeart/2008/layout/LinedList"/>
    <dgm:cxn modelId="{AF896A8F-CED4-4394-82C5-2CF975ECE37F}" type="presParOf" srcId="{8C27CFDC-CF11-49A6-99DE-D1C6D7546669}" destId="{0D9646DD-4F4B-46D6-9B76-4443A71DB4EF}" srcOrd="3" destOrd="0" presId="urn:microsoft.com/office/officeart/2008/layout/LinedList"/>
    <dgm:cxn modelId="{8EA09027-9850-4F69-A09E-609BA120D2A5}" type="presParOf" srcId="{0D9646DD-4F4B-46D6-9B76-4443A71DB4EF}" destId="{A8780461-3AA5-46D3-B3C4-D732072E1FB1}" srcOrd="0" destOrd="0" presId="urn:microsoft.com/office/officeart/2008/layout/LinedList"/>
    <dgm:cxn modelId="{736840A5-6A48-4BF5-9D2E-7803F9FEA1A6}" type="presParOf" srcId="{0D9646DD-4F4B-46D6-9B76-4443A71DB4EF}" destId="{C75CBB4C-AD51-42DF-8EBD-CC8A3A3A7D22}" srcOrd="1" destOrd="0" presId="urn:microsoft.com/office/officeart/2008/layout/LinedList"/>
    <dgm:cxn modelId="{5C159F2D-BC3C-42E7-933C-EB2962A269CA}" type="presParOf" srcId="{8C27CFDC-CF11-49A6-99DE-D1C6D7546669}" destId="{1C94FB64-10F9-4BD9-8892-61EE4EEA1B0E}" srcOrd="4" destOrd="0" presId="urn:microsoft.com/office/officeart/2008/layout/LinedList"/>
    <dgm:cxn modelId="{3B0B66CE-7531-4FC1-B4E9-7D0D56BF065F}" type="presParOf" srcId="{8C27CFDC-CF11-49A6-99DE-D1C6D7546669}" destId="{4A410FB7-5897-4FF9-9BF6-758EDE731D11}" srcOrd="5" destOrd="0" presId="urn:microsoft.com/office/officeart/2008/layout/LinedList"/>
    <dgm:cxn modelId="{6D0EAD00-3A24-4E25-8E78-37C9B9E5001F}" type="presParOf" srcId="{4A410FB7-5897-4FF9-9BF6-758EDE731D11}" destId="{3AFB179B-968F-4CA6-A187-504FB5776B95}" srcOrd="0" destOrd="0" presId="urn:microsoft.com/office/officeart/2008/layout/LinedList"/>
    <dgm:cxn modelId="{A73DBB10-FF36-421C-8638-25F8E1DF3353}" type="presParOf" srcId="{4A410FB7-5897-4FF9-9BF6-758EDE731D11}" destId="{EC967969-C1C0-41BA-B192-7D3F6EF0AE81}" srcOrd="1" destOrd="0" presId="urn:microsoft.com/office/officeart/2008/layout/LinedList"/>
    <dgm:cxn modelId="{17851627-2A3B-4D1B-B0DF-D573A6D4D1E6}" type="presParOf" srcId="{8C27CFDC-CF11-49A6-99DE-D1C6D7546669}" destId="{CEB32192-7031-42AA-89E4-37190144A303}" srcOrd="6" destOrd="0" presId="urn:microsoft.com/office/officeart/2008/layout/LinedList"/>
    <dgm:cxn modelId="{A3F5DF88-A15B-422A-A57C-A3E7BBE1043B}" type="presParOf" srcId="{8C27CFDC-CF11-49A6-99DE-D1C6D7546669}" destId="{68E9EC09-3037-4D97-A88D-884129900939}" srcOrd="7" destOrd="0" presId="urn:microsoft.com/office/officeart/2008/layout/LinedList"/>
    <dgm:cxn modelId="{20504A4D-54BD-486F-80FB-AD6A1AD03B0D}" type="presParOf" srcId="{68E9EC09-3037-4D97-A88D-884129900939}" destId="{536538E0-CBDE-4019-9233-DA0DB37A56C8}" srcOrd="0" destOrd="0" presId="urn:microsoft.com/office/officeart/2008/layout/LinedList"/>
    <dgm:cxn modelId="{2F63FF8C-EC3A-4410-BF5A-BD7E67551B2C}" type="presParOf" srcId="{68E9EC09-3037-4D97-A88D-884129900939}" destId="{CA1BFC98-F6B8-47DC-81BB-FF4125900E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30DD0A-C03F-4D94-8442-6CE592167F73}" type="doc">
      <dgm:prSet loTypeId="urn:microsoft.com/office/officeart/2005/8/layout/radial3" loCatId="cycle" qsTypeId="urn:microsoft.com/office/officeart/2005/8/quickstyle/simple3" qsCatId="simple" csTypeId="urn:microsoft.com/office/officeart/2005/8/colors/accent1_2" csCatId="accent1" phldr="1"/>
      <dgm:spPr/>
      <dgm:t>
        <a:bodyPr/>
        <a:lstStyle/>
        <a:p>
          <a:endParaRPr lang="fr-FR"/>
        </a:p>
      </dgm:t>
    </dgm:pt>
    <dgm:pt modelId="{BD5A888C-E577-47B4-A695-8B7D2BFFE328}">
      <dgm:prSet phldrT="[Texte]"/>
      <dgm:spPr/>
      <dgm:t>
        <a:bodyPr/>
        <a:lstStyle/>
        <a:p>
          <a:r>
            <a:rPr lang="fr-FR" dirty="0"/>
            <a:t>Différentes activités en orthographe</a:t>
          </a:r>
        </a:p>
      </dgm:t>
    </dgm:pt>
    <dgm:pt modelId="{31832B4B-17CF-4A7C-B768-618F910151BF}" type="parTrans" cxnId="{F3F3B1B8-95D6-44C1-BF0E-E53BA7B0CA73}">
      <dgm:prSet/>
      <dgm:spPr/>
      <dgm:t>
        <a:bodyPr/>
        <a:lstStyle/>
        <a:p>
          <a:endParaRPr lang="fr-FR"/>
        </a:p>
      </dgm:t>
    </dgm:pt>
    <dgm:pt modelId="{0BFA6092-9899-454A-B0BC-A68FC02D4AF0}" type="sibTrans" cxnId="{F3F3B1B8-95D6-44C1-BF0E-E53BA7B0CA73}">
      <dgm:prSet/>
      <dgm:spPr/>
      <dgm:t>
        <a:bodyPr/>
        <a:lstStyle/>
        <a:p>
          <a:endParaRPr lang="fr-FR"/>
        </a:p>
      </dgm:t>
    </dgm:pt>
    <dgm:pt modelId="{C47CB8DE-9704-4D2C-91A2-777F52165EFA}">
      <dgm:prSet phldrT="[Texte]"/>
      <dgm:spPr/>
      <dgm:t>
        <a:bodyPr/>
        <a:lstStyle/>
        <a:p>
          <a:r>
            <a:rPr lang="fr-FR" dirty="0"/>
            <a:t>Automatiser les raisonnements</a:t>
          </a:r>
        </a:p>
      </dgm:t>
    </dgm:pt>
    <dgm:pt modelId="{63C97E52-F09F-49FC-B138-50C0085985A8}" type="parTrans" cxnId="{45DF4538-07E5-4E2D-AE85-DB3B0D5AE399}">
      <dgm:prSet/>
      <dgm:spPr/>
      <dgm:t>
        <a:bodyPr/>
        <a:lstStyle/>
        <a:p>
          <a:endParaRPr lang="fr-FR"/>
        </a:p>
      </dgm:t>
    </dgm:pt>
    <dgm:pt modelId="{6AD6AD8B-958D-4C51-ACDE-21F361ABE0FD}" type="sibTrans" cxnId="{45DF4538-07E5-4E2D-AE85-DB3B0D5AE399}">
      <dgm:prSet/>
      <dgm:spPr/>
      <dgm:t>
        <a:bodyPr/>
        <a:lstStyle/>
        <a:p>
          <a:endParaRPr lang="fr-FR"/>
        </a:p>
      </dgm:t>
    </dgm:pt>
    <dgm:pt modelId="{C595E7D9-55CB-47E9-A13C-C19DECF5C7D5}">
      <dgm:prSet phldrT="[Texte]"/>
      <dgm:spPr/>
      <dgm:t>
        <a:bodyPr/>
        <a:lstStyle/>
        <a:p>
          <a:r>
            <a:rPr lang="fr-FR" dirty="0"/>
            <a:t>Affiner la compréhension des notions</a:t>
          </a:r>
        </a:p>
      </dgm:t>
    </dgm:pt>
    <dgm:pt modelId="{E19C8BE1-BEB8-452A-A272-606365F448FF}" type="parTrans" cxnId="{AC6591D7-B7D7-40C4-80EC-1B3DEA91C8F5}">
      <dgm:prSet/>
      <dgm:spPr/>
      <dgm:t>
        <a:bodyPr/>
        <a:lstStyle/>
        <a:p>
          <a:endParaRPr lang="fr-FR"/>
        </a:p>
      </dgm:t>
    </dgm:pt>
    <dgm:pt modelId="{870EA0C5-8E18-436E-8BC5-328B9FECB18B}" type="sibTrans" cxnId="{AC6591D7-B7D7-40C4-80EC-1B3DEA91C8F5}">
      <dgm:prSet/>
      <dgm:spPr/>
      <dgm:t>
        <a:bodyPr/>
        <a:lstStyle/>
        <a:p>
          <a:endParaRPr lang="fr-FR"/>
        </a:p>
      </dgm:t>
    </dgm:pt>
    <dgm:pt modelId="{8945083C-06BE-4021-A1D9-1EAA2B614AC4}">
      <dgm:prSet phldrT="[Texte]"/>
      <dgm:spPr/>
      <dgm:t>
        <a:bodyPr/>
        <a:lstStyle/>
        <a:p>
          <a:r>
            <a:rPr lang="fr-FR" dirty="0"/>
            <a:t>Classer les faits de langue </a:t>
          </a:r>
        </a:p>
      </dgm:t>
    </dgm:pt>
    <dgm:pt modelId="{7D51BE80-6954-407A-B092-B8D9F874AF07}" type="parTrans" cxnId="{CFEBDCA3-2BDB-4106-8763-DB5E29BD513C}">
      <dgm:prSet/>
      <dgm:spPr/>
      <dgm:t>
        <a:bodyPr/>
        <a:lstStyle/>
        <a:p>
          <a:endParaRPr lang="fr-FR"/>
        </a:p>
      </dgm:t>
    </dgm:pt>
    <dgm:pt modelId="{87A94DD5-DC05-4345-8B5F-FE2A5B3FD264}" type="sibTrans" cxnId="{CFEBDCA3-2BDB-4106-8763-DB5E29BD513C}">
      <dgm:prSet/>
      <dgm:spPr/>
      <dgm:t>
        <a:bodyPr/>
        <a:lstStyle/>
        <a:p>
          <a:endParaRPr lang="fr-FR"/>
        </a:p>
      </dgm:t>
    </dgm:pt>
    <dgm:pt modelId="{F04015C5-1525-4926-A4FE-BB691365A0B4}">
      <dgm:prSet phldrT="[Texte]"/>
      <dgm:spPr/>
      <dgm:t>
        <a:bodyPr/>
        <a:lstStyle/>
        <a:p>
          <a:r>
            <a:rPr lang="fr-FR" dirty="0"/>
            <a:t>Mémoriser</a:t>
          </a:r>
        </a:p>
      </dgm:t>
    </dgm:pt>
    <dgm:pt modelId="{139C643F-EFE7-480F-B397-7C02F1732CD2}" type="parTrans" cxnId="{76F54792-58D4-42D9-A965-3B94744BFB12}">
      <dgm:prSet/>
      <dgm:spPr/>
      <dgm:t>
        <a:bodyPr/>
        <a:lstStyle/>
        <a:p>
          <a:endParaRPr lang="fr-FR"/>
        </a:p>
      </dgm:t>
    </dgm:pt>
    <dgm:pt modelId="{6552B0EC-4694-4181-B15E-512BDE896E33}" type="sibTrans" cxnId="{76F54792-58D4-42D9-A965-3B94744BFB12}">
      <dgm:prSet/>
      <dgm:spPr/>
      <dgm:t>
        <a:bodyPr/>
        <a:lstStyle/>
        <a:p>
          <a:endParaRPr lang="fr-FR"/>
        </a:p>
      </dgm:t>
    </dgm:pt>
    <dgm:pt modelId="{82317250-6390-485E-B14A-5ED31FD9F360}">
      <dgm:prSet phldrT="[Texte]"/>
      <dgm:spPr/>
      <dgm:t>
        <a:bodyPr/>
        <a:lstStyle/>
        <a:p>
          <a:r>
            <a:rPr lang="fr-FR" dirty="0"/>
            <a:t>Mesurer ses progrès (dictées noircies)</a:t>
          </a:r>
        </a:p>
      </dgm:t>
    </dgm:pt>
    <dgm:pt modelId="{ADEA2B5B-2CCC-45EF-843E-E33F881712FE}" type="parTrans" cxnId="{08082DB7-0C2B-4218-ADCD-DB9AFF7F4BF9}">
      <dgm:prSet/>
      <dgm:spPr/>
      <dgm:t>
        <a:bodyPr/>
        <a:lstStyle/>
        <a:p>
          <a:endParaRPr lang="fr-FR"/>
        </a:p>
      </dgm:t>
    </dgm:pt>
    <dgm:pt modelId="{F9986685-2FA4-4900-B480-0C2B1FEE38EF}" type="sibTrans" cxnId="{08082DB7-0C2B-4218-ADCD-DB9AFF7F4BF9}">
      <dgm:prSet/>
      <dgm:spPr/>
      <dgm:t>
        <a:bodyPr/>
        <a:lstStyle/>
        <a:p>
          <a:endParaRPr lang="fr-FR"/>
        </a:p>
      </dgm:t>
    </dgm:pt>
    <dgm:pt modelId="{B01FCA87-34FC-4942-A2CC-767B4172072B}">
      <dgm:prSet phldrT="[Texte]"/>
      <dgm:spPr/>
      <dgm:t>
        <a:bodyPr/>
        <a:lstStyle/>
        <a:p>
          <a:r>
            <a:rPr lang="fr-FR" dirty="0"/>
            <a:t>Transférer  ses connaissances et raisonnements (production des textes)</a:t>
          </a:r>
        </a:p>
      </dgm:t>
    </dgm:pt>
    <dgm:pt modelId="{AD425EFE-F5C7-4CD6-9DFF-3164705F27F0}" type="parTrans" cxnId="{2A6447B2-4FA8-4FFA-BDF6-423645B443B7}">
      <dgm:prSet/>
      <dgm:spPr/>
      <dgm:t>
        <a:bodyPr/>
        <a:lstStyle/>
        <a:p>
          <a:endParaRPr lang="fr-FR"/>
        </a:p>
      </dgm:t>
    </dgm:pt>
    <dgm:pt modelId="{667CF1AD-EC44-4495-8C19-AD59863D8223}" type="sibTrans" cxnId="{2A6447B2-4FA8-4FFA-BDF6-423645B443B7}">
      <dgm:prSet/>
      <dgm:spPr/>
      <dgm:t>
        <a:bodyPr/>
        <a:lstStyle/>
        <a:p>
          <a:endParaRPr lang="fr-FR"/>
        </a:p>
      </dgm:t>
    </dgm:pt>
    <dgm:pt modelId="{27687844-6674-4CE7-896A-506E6A456F1D}" type="pres">
      <dgm:prSet presAssocID="{7C30DD0A-C03F-4D94-8442-6CE592167F73}" presName="composite" presStyleCnt="0">
        <dgm:presLayoutVars>
          <dgm:chMax val="1"/>
          <dgm:dir/>
          <dgm:resizeHandles val="exact"/>
        </dgm:presLayoutVars>
      </dgm:prSet>
      <dgm:spPr/>
    </dgm:pt>
    <dgm:pt modelId="{C220C85D-A3C3-4BD1-B1F7-085502705B12}" type="pres">
      <dgm:prSet presAssocID="{7C30DD0A-C03F-4D94-8442-6CE592167F73}" presName="radial" presStyleCnt="0">
        <dgm:presLayoutVars>
          <dgm:animLvl val="ctr"/>
        </dgm:presLayoutVars>
      </dgm:prSet>
      <dgm:spPr/>
    </dgm:pt>
    <dgm:pt modelId="{B6E8F3C0-7EF2-431A-8E15-D8FC2315EEAE}" type="pres">
      <dgm:prSet presAssocID="{BD5A888C-E577-47B4-A695-8B7D2BFFE328}" presName="centerShape" presStyleLbl="vennNode1" presStyleIdx="0" presStyleCnt="7"/>
      <dgm:spPr/>
    </dgm:pt>
    <dgm:pt modelId="{EDABE300-262F-421C-9869-F4DBA5F34874}" type="pres">
      <dgm:prSet presAssocID="{C47CB8DE-9704-4D2C-91A2-777F52165EFA}" presName="node" presStyleLbl="vennNode1" presStyleIdx="1" presStyleCnt="7">
        <dgm:presLayoutVars>
          <dgm:bulletEnabled val="1"/>
        </dgm:presLayoutVars>
      </dgm:prSet>
      <dgm:spPr/>
    </dgm:pt>
    <dgm:pt modelId="{355E970F-8427-4439-A8DF-5E6D9F57E62B}" type="pres">
      <dgm:prSet presAssocID="{C595E7D9-55CB-47E9-A13C-C19DECF5C7D5}" presName="node" presStyleLbl="vennNode1" presStyleIdx="2" presStyleCnt="7">
        <dgm:presLayoutVars>
          <dgm:bulletEnabled val="1"/>
        </dgm:presLayoutVars>
      </dgm:prSet>
      <dgm:spPr/>
    </dgm:pt>
    <dgm:pt modelId="{0E3C79B4-B35A-472A-8E54-69E4A1D167AE}" type="pres">
      <dgm:prSet presAssocID="{82317250-6390-485E-B14A-5ED31FD9F360}" presName="node" presStyleLbl="vennNode1" presStyleIdx="3" presStyleCnt="7">
        <dgm:presLayoutVars>
          <dgm:bulletEnabled val="1"/>
        </dgm:presLayoutVars>
      </dgm:prSet>
      <dgm:spPr/>
    </dgm:pt>
    <dgm:pt modelId="{8754F471-7360-4F87-A7D7-552346190B89}" type="pres">
      <dgm:prSet presAssocID="{B01FCA87-34FC-4942-A2CC-767B4172072B}" presName="node" presStyleLbl="vennNode1" presStyleIdx="4" presStyleCnt="7">
        <dgm:presLayoutVars>
          <dgm:bulletEnabled val="1"/>
        </dgm:presLayoutVars>
      </dgm:prSet>
      <dgm:spPr/>
    </dgm:pt>
    <dgm:pt modelId="{31FFD1C6-E2B7-4563-BB11-882EB03E74C9}" type="pres">
      <dgm:prSet presAssocID="{8945083C-06BE-4021-A1D9-1EAA2B614AC4}" presName="node" presStyleLbl="vennNode1" presStyleIdx="5" presStyleCnt="7">
        <dgm:presLayoutVars>
          <dgm:bulletEnabled val="1"/>
        </dgm:presLayoutVars>
      </dgm:prSet>
      <dgm:spPr/>
    </dgm:pt>
    <dgm:pt modelId="{309AEBAD-6E6C-4DA3-B3DE-DD0DA04805AA}" type="pres">
      <dgm:prSet presAssocID="{F04015C5-1525-4926-A4FE-BB691365A0B4}" presName="node" presStyleLbl="vennNode1" presStyleIdx="6" presStyleCnt="7">
        <dgm:presLayoutVars>
          <dgm:bulletEnabled val="1"/>
        </dgm:presLayoutVars>
      </dgm:prSet>
      <dgm:spPr/>
    </dgm:pt>
  </dgm:ptLst>
  <dgm:cxnLst>
    <dgm:cxn modelId="{AE894007-73EC-4EFD-9C50-33590D590C45}" type="presOf" srcId="{8945083C-06BE-4021-A1D9-1EAA2B614AC4}" destId="{31FFD1C6-E2B7-4563-BB11-882EB03E74C9}" srcOrd="0" destOrd="0" presId="urn:microsoft.com/office/officeart/2005/8/layout/radial3"/>
    <dgm:cxn modelId="{45DF4538-07E5-4E2D-AE85-DB3B0D5AE399}" srcId="{BD5A888C-E577-47B4-A695-8B7D2BFFE328}" destId="{C47CB8DE-9704-4D2C-91A2-777F52165EFA}" srcOrd="0" destOrd="0" parTransId="{63C97E52-F09F-49FC-B138-50C0085985A8}" sibTransId="{6AD6AD8B-958D-4C51-ACDE-21F361ABE0FD}"/>
    <dgm:cxn modelId="{E729FC3B-045F-4CDE-AE24-D2EF4E188ED2}" type="presOf" srcId="{B01FCA87-34FC-4942-A2CC-767B4172072B}" destId="{8754F471-7360-4F87-A7D7-552346190B89}" srcOrd="0" destOrd="0" presId="urn:microsoft.com/office/officeart/2005/8/layout/radial3"/>
    <dgm:cxn modelId="{A74B713C-3E5E-4B0A-B20F-B7527E14F717}" type="presOf" srcId="{82317250-6390-485E-B14A-5ED31FD9F360}" destId="{0E3C79B4-B35A-472A-8E54-69E4A1D167AE}" srcOrd="0" destOrd="0" presId="urn:microsoft.com/office/officeart/2005/8/layout/radial3"/>
    <dgm:cxn modelId="{54B6E37D-B9DD-4D31-A908-8C1500E28376}" type="presOf" srcId="{F04015C5-1525-4926-A4FE-BB691365A0B4}" destId="{309AEBAD-6E6C-4DA3-B3DE-DD0DA04805AA}" srcOrd="0" destOrd="0" presId="urn:microsoft.com/office/officeart/2005/8/layout/radial3"/>
    <dgm:cxn modelId="{76F54792-58D4-42D9-A965-3B94744BFB12}" srcId="{BD5A888C-E577-47B4-A695-8B7D2BFFE328}" destId="{F04015C5-1525-4926-A4FE-BB691365A0B4}" srcOrd="5" destOrd="0" parTransId="{139C643F-EFE7-480F-B397-7C02F1732CD2}" sibTransId="{6552B0EC-4694-4181-B15E-512BDE896E33}"/>
    <dgm:cxn modelId="{D83C0399-B837-4DB2-B6AF-7F93963BFA9D}" type="presOf" srcId="{BD5A888C-E577-47B4-A695-8B7D2BFFE328}" destId="{B6E8F3C0-7EF2-431A-8E15-D8FC2315EEAE}" srcOrd="0" destOrd="0" presId="urn:microsoft.com/office/officeart/2005/8/layout/radial3"/>
    <dgm:cxn modelId="{CFEBDCA3-2BDB-4106-8763-DB5E29BD513C}" srcId="{BD5A888C-E577-47B4-A695-8B7D2BFFE328}" destId="{8945083C-06BE-4021-A1D9-1EAA2B614AC4}" srcOrd="4" destOrd="0" parTransId="{7D51BE80-6954-407A-B092-B8D9F874AF07}" sibTransId="{87A94DD5-DC05-4345-8B5F-FE2A5B3FD264}"/>
    <dgm:cxn modelId="{2A6447B2-4FA8-4FFA-BDF6-423645B443B7}" srcId="{BD5A888C-E577-47B4-A695-8B7D2BFFE328}" destId="{B01FCA87-34FC-4942-A2CC-767B4172072B}" srcOrd="3" destOrd="0" parTransId="{AD425EFE-F5C7-4CD6-9DFF-3164705F27F0}" sibTransId="{667CF1AD-EC44-4495-8C19-AD59863D8223}"/>
    <dgm:cxn modelId="{08082DB7-0C2B-4218-ADCD-DB9AFF7F4BF9}" srcId="{BD5A888C-E577-47B4-A695-8B7D2BFFE328}" destId="{82317250-6390-485E-B14A-5ED31FD9F360}" srcOrd="2" destOrd="0" parTransId="{ADEA2B5B-2CCC-45EF-843E-E33F881712FE}" sibTransId="{F9986685-2FA4-4900-B480-0C2B1FEE38EF}"/>
    <dgm:cxn modelId="{F3F3B1B8-95D6-44C1-BF0E-E53BA7B0CA73}" srcId="{7C30DD0A-C03F-4D94-8442-6CE592167F73}" destId="{BD5A888C-E577-47B4-A695-8B7D2BFFE328}" srcOrd="0" destOrd="0" parTransId="{31832B4B-17CF-4A7C-B768-618F910151BF}" sibTransId="{0BFA6092-9899-454A-B0BC-A68FC02D4AF0}"/>
    <dgm:cxn modelId="{8298DBCA-C6AD-4FB9-804E-1A84DE09B399}" type="presOf" srcId="{C47CB8DE-9704-4D2C-91A2-777F52165EFA}" destId="{EDABE300-262F-421C-9869-F4DBA5F34874}" srcOrd="0" destOrd="0" presId="urn:microsoft.com/office/officeart/2005/8/layout/radial3"/>
    <dgm:cxn modelId="{AC6591D7-B7D7-40C4-80EC-1B3DEA91C8F5}" srcId="{BD5A888C-E577-47B4-A695-8B7D2BFFE328}" destId="{C595E7D9-55CB-47E9-A13C-C19DECF5C7D5}" srcOrd="1" destOrd="0" parTransId="{E19C8BE1-BEB8-452A-A272-606365F448FF}" sibTransId="{870EA0C5-8E18-436E-8BC5-328B9FECB18B}"/>
    <dgm:cxn modelId="{C5C266DB-F419-48BE-951F-22D9CDF20DC1}" type="presOf" srcId="{7C30DD0A-C03F-4D94-8442-6CE592167F73}" destId="{27687844-6674-4CE7-896A-506E6A456F1D}" srcOrd="0" destOrd="0" presId="urn:microsoft.com/office/officeart/2005/8/layout/radial3"/>
    <dgm:cxn modelId="{B4C8A2FB-DB8A-48C8-AC9C-1B2BEFB0D32D}" type="presOf" srcId="{C595E7D9-55CB-47E9-A13C-C19DECF5C7D5}" destId="{355E970F-8427-4439-A8DF-5E6D9F57E62B}" srcOrd="0" destOrd="0" presId="urn:microsoft.com/office/officeart/2005/8/layout/radial3"/>
    <dgm:cxn modelId="{66911C84-EA72-4EF4-A425-35DC1A88001D}" type="presParOf" srcId="{27687844-6674-4CE7-896A-506E6A456F1D}" destId="{C220C85D-A3C3-4BD1-B1F7-085502705B12}" srcOrd="0" destOrd="0" presId="urn:microsoft.com/office/officeart/2005/8/layout/radial3"/>
    <dgm:cxn modelId="{5FA7DF7A-EA99-4C61-B4D6-7EFB5396A5F4}" type="presParOf" srcId="{C220C85D-A3C3-4BD1-B1F7-085502705B12}" destId="{B6E8F3C0-7EF2-431A-8E15-D8FC2315EEAE}" srcOrd="0" destOrd="0" presId="urn:microsoft.com/office/officeart/2005/8/layout/radial3"/>
    <dgm:cxn modelId="{B622F12A-9B67-420A-B764-18C654040B32}" type="presParOf" srcId="{C220C85D-A3C3-4BD1-B1F7-085502705B12}" destId="{EDABE300-262F-421C-9869-F4DBA5F34874}" srcOrd="1" destOrd="0" presId="urn:microsoft.com/office/officeart/2005/8/layout/radial3"/>
    <dgm:cxn modelId="{3CB70FC1-4711-4934-9F19-CBD2F8A1EF98}" type="presParOf" srcId="{C220C85D-A3C3-4BD1-B1F7-085502705B12}" destId="{355E970F-8427-4439-A8DF-5E6D9F57E62B}" srcOrd="2" destOrd="0" presId="urn:microsoft.com/office/officeart/2005/8/layout/radial3"/>
    <dgm:cxn modelId="{1E571228-86E6-4710-93BB-2D329AA118ED}" type="presParOf" srcId="{C220C85D-A3C3-4BD1-B1F7-085502705B12}" destId="{0E3C79B4-B35A-472A-8E54-69E4A1D167AE}" srcOrd="3" destOrd="0" presId="urn:microsoft.com/office/officeart/2005/8/layout/radial3"/>
    <dgm:cxn modelId="{8B6CE2DC-A794-455D-B8CF-A8507BD04B1E}" type="presParOf" srcId="{C220C85D-A3C3-4BD1-B1F7-085502705B12}" destId="{8754F471-7360-4F87-A7D7-552346190B89}" srcOrd="4" destOrd="0" presId="urn:microsoft.com/office/officeart/2005/8/layout/radial3"/>
    <dgm:cxn modelId="{EF56E705-9A0B-4830-AD4F-F7CC7DDBDB5E}" type="presParOf" srcId="{C220C85D-A3C3-4BD1-B1F7-085502705B12}" destId="{31FFD1C6-E2B7-4563-BB11-882EB03E74C9}" srcOrd="5" destOrd="0" presId="urn:microsoft.com/office/officeart/2005/8/layout/radial3"/>
    <dgm:cxn modelId="{D43741A4-1FC6-4EFA-A2D3-974CFD0D89B5}" type="presParOf" srcId="{C220C85D-A3C3-4BD1-B1F7-085502705B12}" destId="{309AEBAD-6E6C-4DA3-B3DE-DD0DA04805AA}"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CA18B3-68CC-4F9D-BDE0-9703D8C7951E}" type="doc">
      <dgm:prSet loTypeId="urn:microsoft.com/office/officeart/2005/8/layout/radial6" loCatId="cycle" qsTypeId="urn:microsoft.com/office/officeart/2005/8/quickstyle/simple1" qsCatId="simple" csTypeId="urn:microsoft.com/office/officeart/2005/8/colors/accent4_5" csCatId="accent4" phldr="1"/>
      <dgm:spPr/>
      <dgm:t>
        <a:bodyPr/>
        <a:lstStyle/>
        <a:p>
          <a:endParaRPr lang="fr-FR"/>
        </a:p>
      </dgm:t>
    </dgm:pt>
    <dgm:pt modelId="{93C16B48-3021-4288-B976-49B24F3C9C93}">
      <dgm:prSet phldrT="[Texte]" custT="1"/>
      <dgm:spPr/>
      <dgm:t>
        <a:bodyPr/>
        <a:lstStyle/>
        <a:p>
          <a:r>
            <a:rPr lang="fr-FR" sz="1600" dirty="0">
              <a:solidFill>
                <a:schemeClr val="tx1"/>
              </a:solidFill>
            </a:rPr>
            <a:t>Mot </a:t>
          </a:r>
        </a:p>
      </dgm:t>
    </dgm:pt>
    <dgm:pt modelId="{B8914913-B24D-4573-9FF0-6476FA0B55F3}" type="parTrans" cxnId="{02488312-6DE8-43C5-BA02-C172A0323561}">
      <dgm:prSet/>
      <dgm:spPr/>
      <dgm:t>
        <a:bodyPr/>
        <a:lstStyle/>
        <a:p>
          <a:endParaRPr lang="fr-FR" sz="1600">
            <a:solidFill>
              <a:schemeClr val="tx1"/>
            </a:solidFill>
          </a:endParaRPr>
        </a:p>
      </dgm:t>
    </dgm:pt>
    <dgm:pt modelId="{5F1B3472-B62D-42B2-ABB9-CF935B71D179}" type="sibTrans" cxnId="{02488312-6DE8-43C5-BA02-C172A0323561}">
      <dgm:prSet/>
      <dgm:spPr/>
      <dgm:t>
        <a:bodyPr/>
        <a:lstStyle/>
        <a:p>
          <a:endParaRPr lang="fr-FR" sz="1600">
            <a:solidFill>
              <a:schemeClr val="tx1"/>
            </a:solidFill>
          </a:endParaRPr>
        </a:p>
      </dgm:t>
    </dgm:pt>
    <dgm:pt modelId="{48D145BC-5BA2-4058-B4D3-1732185DDC80}">
      <dgm:prSet phldrT="[Texte]" custT="1"/>
      <dgm:spPr/>
      <dgm:t>
        <a:bodyPr/>
        <a:lstStyle/>
        <a:p>
          <a:r>
            <a:rPr lang="fr-FR" sz="1600" dirty="0">
              <a:solidFill>
                <a:schemeClr val="tx1"/>
              </a:solidFill>
            </a:rPr>
            <a:t>Sens</a:t>
          </a:r>
        </a:p>
      </dgm:t>
    </dgm:pt>
    <dgm:pt modelId="{5932E69A-B299-41D3-B04F-45B7746F941F}" type="parTrans" cxnId="{E8F2864D-82CF-45E0-8419-F7CEF1FA97AD}">
      <dgm:prSet/>
      <dgm:spPr/>
      <dgm:t>
        <a:bodyPr/>
        <a:lstStyle/>
        <a:p>
          <a:endParaRPr lang="fr-FR" sz="1600">
            <a:solidFill>
              <a:schemeClr val="tx1"/>
            </a:solidFill>
          </a:endParaRPr>
        </a:p>
      </dgm:t>
    </dgm:pt>
    <dgm:pt modelId="{2168816B-3C82-40C0-965C-0790F8F8E307}" type="sibTrans" cxnId="{E8F2864D-82CF-45E0-8419-F7CEF1FA97AD}">
      <dgm:prSet/>
      <dgm:spPr/>
      <dgm:t>
        <a:bodyPr/>
        <a:lstStyle/>
        <a:p>
          <a:endParaRPr lang="fr-FR" sz="1600">
            <a:solidFill>
              <a:schemeClr val="tx1"/>
            </a:solidFill>
          </a:endParaRPr>
        </a:p>
      </dgm:t>
    </dgm:pt>
    <dgm:pt modelId="{DD97EE22-32E1-41C9-957F-03139F0270C1}">
      <dgm:prSet phldrT="[Texte]" custT="1"/>
      <dgm:spPr/>
      <dgm:t>
        <a:bodyPr/>
        <a:lstStyle/>
        <a:p>
          <a:r>
            <a:rPr lang="fr-FR" sz="1600" dirty="0">
              <a:solidFill>
                <a:schemeClr val="tx1"/>
              </a:solidFill>
            </a:rPr>
            <a:t>morphologie</a:t>
          </a:r>
        </a:p>
      </dgm:t>
    </dgm:pt>
    <dgm:pt modelId="{C12E6FAC-C7A4-4C15-AC84-FF449267E67C}" type="parTrans" cxnId="{0619985E-4505-4151-BE17-73936C864DDC}">
      <dgm:prSet/>
      <dgm:spPr/>
      <dgm:t>
        <a:bodyPr/>
        <a:lstStyle/>
        <a:p>
          <a:endParaRPr lang="fr-FR" sz="1600">
            <a:solidFill>
              <a:schemeClr val="tx1"/>
            </a:solidFill>
          </a:endParaRPr>
        </a:p>
      </dgm:t>
    </dgm:pt>
    <dgm:pt modelId="{C0F6E4F5-8F82-48FF-A34F-941178C94A0C}" type="sibTrans" cxnId="{0619985E-4505-4151-BE17-73936C864DDC}">
      <dgm:prSet/>
      <dgm:spPr/>
      <dgm:t>
        <a:bodyPr/>
        <a:lstStyle/>
        <a:p>
          <a:endParaRPr lang="fr-FR" sz="1600">
            <a:solidFill>
              <a:schemeClr val="tx1"/>
            </a:solidFill>
          </a:endParaRPr>
        </a:p>
      </dgm:t>
    </dgm:pt>
    <dgm:pt modelId="{6032DA57-D42E-4FB4-B6CF-5499EB828D6D}">
      <dgm:prSet phldrT="[Texte]" custT="1"/>
      <dgm:spPr/>
      <dgm:t>
        <a:bodyPr/>
        <a:lstStyle/>
        <a:p>
          <a:r>
            <a:rPr lang="fr-FR" sz="1600" dirty="0">
              <a:solidFill>
                <a:schemeClr val="tx1"/>
              </a:solidFill>
            </a:rPr>
            <a:t>Orthographe </a:t>
          </a:r>
        </a:p>
      </dgm:t>
    </dgm:pt>
    <dgm:pt modelId="{1A5BA2F8-4E52-42BF-B7EA-693E94EEF2EC}" type="parTrans" cxnId="{A75F641B-2FEA-43B2-A737-7B70651CF95E}">
      <dgm:prSet/>
      <dgm:spPr/>
      <dgm:t>
        <a:bodyPr/>
        <a:lstStyle/>
        <a:p>
          <a:endParaRPr lang="fr-FR" sz="1600">
            <a:solidFill>
              <a:schemeClr val="tx1"/>
            </a:solidFill>
          </a:endParaRPr>
        </a:p>
      </dgm:t>
    </dgm:pt>
    <dgm:pt modelId="{3B03E813-08BA-4776-A7E5-37C848145525}" type="sibTrans" cxnId="{A75F641B-2FEA-43B2-A737-7B70651CF95E}">
      <dgm:prSet/>
      <dgm:spPr/>
      <dgm:t>
        <a:bodyPr/>
        <a:lstStyle/>
        <a:p>
          <a:endParaRPr lang="fr-FR" sz="1600">
            <a:solidFill>
              <a:schemeClr val="tx1"/>
            </a:solidFill>
          </a:endParaRPr>
        </a:p>
      </dgm:t>
    </dgm:pt>
    <dgm:pt modelId="{3B335CD9-EB2D-46E1-90C6-9A469210249E}">
      <dgm:prSet phldrT="[Texte]" custT="1"/>
      <dgm:spPr/>
      <dgm:t>
        <a:bodyPr/>
        <a:lstStyle/>
        <a:p>
          <a:r>
            <a:rPr lang="fr-FR" sz="1600" dirty="0">
              <a:solidFill>
                <a:schemeClr val="tx1"/>
              </a:solidFill>
            </a:rPr>
            <a:t>Texte, discours donné</a:t>
          </a:r>
        </a:p>
      </dgm:t>
    </dgm:pt>
    <dgm:pt modelId="{5159714C-51B2-4029-B6DF-3DF493EECB05}" type="parTrans" cxnId="{C4AD1B7D-A689-44F0-9539-0185A6EA8381}">
      <dgm:prSet/>
      <dgm:spPr/>
      <dgm:t>
        <a:bodyPr/>
        <a:lstStyle/>
        <a:p>
          <a:endParaRPr lang="fr-FR" sz="1600">
            <a:solidFill>
              <a:schemeClr val="tx1"/>
            </a:solidFill>
          </a:endParaRPr>
        </a:p>
      </dgm:t>
    </dgm:pt>
    <dgm:pt modelId="{70189B70-3A5B-48D6-9231-2B178B4E177A}" type="sibTrans" cxnId="{C4AD1B7D-A689-44F0-9539-0185A6EA8381}">
      <dgm:prSet/>
      <dgm:spPr/>
      <dgm:t>
        <a:bodyPr/>
        <a:lstStyle/>
        <a:p>
          <a:endParaRPr lang="fr-FR" sz="1600">
            <a:solidFill>
              <a:schemeClr val="tx1"/>
            </a:solidFill>
          </a:endParaRPr>
        </a:p>
      </dgm:t>
    </dgm:pt>
    <dgm:pt modelId="{212C8B03-3910-4C70-9662-AC6719ABC494}">
      <dgm:prSet custT="1"/>
      <dgm:spPr/>
      <dgm:t>
        <a:bodyPr/>
        <a:lstStyle/>
        <a:p>
          <a:r>
            <a:rPr lang="fr-FR" sz="1600" dirty="0">
              <a:solidFill>
                <a:schemeClr val="tx1"/>
              </a:solidFill>
            </a:rPr>
            <a:t>Jugements de valeur, degré </a:t>
          </a:r>
        </a:p>
      </dgm:t>
    </dgm:pt>
    <dgm:pt modelId="{AC5964B6-D755-48DE-97B5-5B1B53273BB1}" type="parTrans" cxnId="{E07FCDA6-E2D9-49B7-B2AA-D7861E361442}">
      <dgm:prSet/>
      <dgm:spPr/>
      <dgm:t>
        <a:bodyPr/>
        <a:lstStyle/>
        <a:p>
          <a:endParaRPr lang="fr-FR" sz="1600">
            <a:solidFill>
              <a:schemeClr val="tx1"/>
            </a:solidFill>
          </a:endParaRPr>
        </a:p>
      </dgm:t>
    </dgm:pt>
    <dgm:pt modelId="{36011BA8-9ECF-4F98-A8F7-75DBB4457D50}" type="sibTrans" cxnId="{E07FCDA6-E2D9-49B7-B2AA-D7861E361442}">
      <dgm:prSet/>
      <dgm:spPr/>
      <dgm:t>
        <a:bodyPr/>
        <a:lstStyle/>
        <a:p>
          <a:endParaRPr lang="fr-FR" sz="1600">
            <a:solidFill>
              <a:schemeClr val="tx1"/>
            </a:solidFill>
          </a:endParaRPr>
        </a:p>
      </dgm:t>
    </dgm:pt>
    <dgm:pt modelId="{B37466A8-6FBB-47B9-B404-6126C2202FF3}">
      <dgm:prSet custT="1"/>
      <dgm:spPr/>
      <dgm:t>
        <a:bodyPr/>
        <a:lstStyle/>
        <a:p>
          <a:r>
            <a:rPr lang="fr-FR" sz="1600" dirty="0">
              <a:solidFill>
                <a:schemeClr val="tx1"/>
              </a:solidFill>
            </a:rPr>
            <a:t>Syntaxe (collocation) </a:t>
          </a:r>
        </a:p>
      </dgm:t>
    </dgm:pt>
    <dgm:pt modelId="{A4FB4AFC-4E8D-482F-8B27-19EECC96A6D1}" type="parTrans" cxnId="{E10B22B4-F574-4151-9622-948E493E3FFF}">
      <dgm:prSet/>
      <dgm:spPr/>
      <dgm:t>
        <a:bodyPr/>
        <a:lstStyle/>
        <a:p>
          <a:endParaRPr lang="fr-FR" sz="1600">
            <a:solidFill>
              <a:schemeClr val="tx1"/>
            </a:solidFill>
          </a:endParaRPr>
        </a:p>
      </dgm:t>
    </dgm:pt>
    <dgm:pt modelId="{4B2C1FEC-8944-48E5-9A49-7AC1C4E12A33}" type="sibTrans" cxnId="{E10B22B4-F574-4151-9622-948E493E3FFF}">
      <dgm:prSet/>
      <dgm:spPr/>
      <dgm:t>
        <a:bodyPr/>
        <a:lstStyle/>
        <a:p>
          <a:endParaRPr lang="fr-FR" sz="1600">
            <a:solidFill>
              <a:schemeClr val="tx1"/>
            </a:solidFill>
          </a:endParaRPr>
        </a:p>
      </dgm:t>
    </dgm:pt>
    <dgm:pt modelId="{96AE7691-5C1A-42D6-B1EA-5EAD03A71F51}" type="pres">
      <dgm:prSet presAssocID="{8CCA18B3-68CC-4F9D-BDE0-9703D8C7951E}" presName="Name0" presStyleCnt="0">
        <dgm:presLayoutVars>
          <dgm:chMax val="1"/>
          <dgm:dir/>
          <dgm:animLvl val="ctr"/>
          <dgm:resizeHandles val="exact"/>
        </dgm:presLayoutVars>
      </dgm:prSet>
      <dgm:spPr/>
    </dgm:pt>
    <dgm:pt modelId="{18182DB7-2C1F-4B61-94C8-0E35658190A9}" type="pres">
      <dgm:prSet presAssocID="{93C16B48-3021-4288-B976-49B24F3C9C93}" presName="centerShape" presStyleLbl="node0" presStyleIdx="0" presStyleCnt="1"/>
      <dgm:spPr/>
    </dgm:pt>
    <dgm:pt modelId="{EA497FC6-1E59-46D3-B315-7093747F0D10}" type="pres">
      <dgm:prSet presAssocID="{48D145BC-5BA2-4058-B4D3-1732185DDC80}" presName="node" presStyleLbl="node1" presStyleIdx="0" presStyleCnt="6">
        <dgm:presLayoutVars>
          <dgm:bulletEnabled val="1"/>
        </dgm:presLayoutVars>
      </dgm:prSet>
      <dgm:spPr/>
    </dgm:pt>
    <dgm:pt modelId="{A8A3C5C2-5D4A-40B9-A913-9BA9A9CD138D}" type="pres">
      <dgm:prSet presAssocID="{48D145BC-5BA2-4058-B4D3-1732185DDC80}" presName="dummy" presStyleCnt="0"/>
      <dgm:spPr/>
    </dgm:pt>
    <dgm:pt modelId="{68FB247A-1BBA-4042-A0B3-0C34F2C93862}" type="pres">
      <dgm:prSet presAssocID="{2168816B-3C82-40C0-965C-0790F8F8E307}" presName="sibTrans" presStyleLbl="sibTrans2D1" presStyleIdx="0" presStyleCnt="6"/>
      <dgm:spPr/>
    </dgm:pt>
    <dgm:pt modelId="{B52875F2-7601-45F7-957F-23013F9FF4D4}" type="pres">
      <dgm:prSet presAssocID="{DD97EE22-32E1-41C9-957F-03139F0270C1}" presName="node" presStyleLbl="node1" presStyleIdx="1" presStyleCnt="6">
        <dgm:presLayoutVars>
          <dgm:bulletEnabled val="1"/>
        </dgm:presLayoutVars>
      </dgm:prSet>
      <dgm:spPr/>
    </dgm:pt>
    <dgm:pt modelId="{F19ABBF9-D8BA-458A-9BAD-5AEC4B3B1EFB}" type="pres">
      <dgm:prSet presAssocID="{DD97EE22-32E1-41C9-957F-03139F0270C1}" presName="dummy" presStyleCnt="0"/>
      <dgm:spPr/>
    </dgm:pt>
    <dgm:pt modelId="{1626F5C6-896D-4734-9C87-FB2033153CF1}" type="pres">
      <dgm:prSet presAssocID="{C0F6E4F5-8F82-48FF-A34F-941178C94A0C}" presName="sibTrans" presStyleLbl="sibTrans2D1" presStyleIdx="1" presStyleCnt="6"/>
      <dgm:spPr/>
    </dgm:pt>
    <dgm:pt modelId="{E40D7285-4D36-40DF-80DB-3C82D5D8903C}" type="pres">
      <dgm:prSet presAssocID="{6032DA57-D42E-4FB4-B6CF-5499EB828D6D}" presName="node" presStyleLbl="node1" presStyleIdx="2" presStyleCnt="6">
        <dgm:presLayoutVars>
          <dgm:bulletEnabled val="1"/>
        </dgm:presLayoutVars>
      </dgm:prSet>
      <dgm:spPr/>
    </dgm:pt>
    <dgm:pt modelId="{9E378A0D-13FF-466D-98C2-672F9F6840B4}" type="pres">
      <dgm:prSet presAssocID="{6032DA57-D42E-4FB4-B6CF-5499EB828D6D}" presName="dummy" presStyleCnt="0"/>
      <dgm:spPr/>
    </dgm:pt>
    <dgm:pt modelId="{1B0EB7EF-15F6-401C-9F07-D6759E4D9066}" type="pres">
      <dgm:prSet presAssocID="{3B03E813-08BA-4776-A7E5-37C848145525}" presName="sibTrans" presStyleLbl="sibTrans2D1" presStyleIdx="2" presStyleCnt="6"/>
      <dgm:spPr/>
    </dgm:pt>
    <dgm:pt modelId="{58125C14-8B02-41F5-BBFF-20D224C54F21}" type="pres">
      <dgm:prSet presAssocID="{3B335CD9-EB2D-46E1-90C6-9A469210249E}" presName="node" presStyleLbl="node1" presStyleIdx="3" presStyleCnt="6">
        <dgm:presLayoutVars>
          <dgm:bulletEnabled val="1"/>
        </dgm:presLayoutVars>
      </dgm:prSet>
      <dgm:spPr/>
    </dgm:pt>
    <dgm:pt modelId="{DFC3922D-297C-4AA2-84F1-A219944A2EBB}" type="pres">
      <dgm:prSet presAssocID="{3B335CD9-EB2D-46E1-90C6-9A469210249E}" presName="dummy" presStyleCnt="0"/>
      <dgm:spPr/>
    </dgm:pt>
    <dgm:pt modelId="{81A8342E-24A6-46FF-9C44-3C506691C402}" type="pres">
      <dgm:prSet presAssocID="{70189B70-3A5B-48D6-9231-2B178B4E177A}" presName="sibTrans" presStyleLbl="sibTrans2D1" presStyleIdx="3" presStyleCnt="6"/>
      <dgm:spPr/>
    </dgm:pt>
    <dgm:pt modelId="{23D24711-7E68-495E-82A8-BCA91E3A7FE6}" type="pres">
      <dgm:prSet presAssocID="{212C8B03-3910-4C70-9662-AC6719ABC494}" presName="node" presStyleLbl="node1" presStyleIdx="4" presStyleCnt="6">
        <dgm:presLayoutVars>
          <dgm:bulletEnabled val="1"/>
        </dgm:presLayoutVars>
      </dgm:prSet>
      <dgm:spPr/>
    </dgm:pt>
    <dgm:pt modelId="{5F713810-9F9E-4042-BA1C-C6F2D69933BA}" type="pres">
      <dgm:prSet presAssocID="{212C8B03-3910-4C70-9662-AC6719ABC494}" presName="dummy" presStyleCnt="0"/>
      <dgm:spPr/>
    </dgm:pt>
    <dgm:pt modelId="{CC989DC2-5477-4D37-BF67-BD9CA071E1CD}" type="pres">
      <dgm:prSet presAssocID="{36011BA8-9ECF-4F98-A8F7-75DBB4457D50}" presName="sibTrans" presStyleLbl="sibTrans2D1" presStyleIdx="4" presStyleCnt="6"/>
      <dgm:spPr/>
    </dgm:pt>
    <dgm:pt modelId="{0C1EC9F3-DC01-4D6E-8762-9F3A07BA290E}" type="pres">
      <dgm:prSet presAssocID="{B37466A8-6FBB-47B9-B404-6126C2202FF3}" presName="node" presStyleLbl="node1" presStyleIdx="5" presStyleCnt="6">
        <dgm:presLayoutVars>
          <dgm:bulletEnabled val="1"/>
        </dgm:presLayoutVars>
      </dgm:prSet>
      <dgm:spPr/>
    </dgm:pt>
    <dgm:pt modelId="{550E2FB1-EF06-42FB-AA4D-AA2151CE9F2B}" type="pres">
      <dgm:prSet presAssocID="{B37466A8-6FBB-47B9-B404-6126C2202FF3}" presName="dummy" presStyleCnt="0"/>
      <dgm:spPr/>
    </dgm:pt>
    <dgm:pt modelId="{D54589E9-30B2-4ECB-857D-36948DE91518}" type="pres">
      <dgm:prSet presAssocID="{4B2C1FEC-8944-48E5-9A49-7AC1C4E12A33}" presName="sibTrans" presStyleLbl="sibTrans2D1" presStyleIdx="5" presStyleCnt="6"/>
      <dgm:spPr/>
    </dgm:pt>
  </dgm:ptLst>
  <dgm:cxnLst>
    <dgm:cxn modelId="{02488312-6DE8-43C5-BA02-C172A0323561}" srcId="{8CCA18B3-68CC-4F9D-BDE0-9703D8C7951E}" destId="{93C16B48-3021-4288-B976-49B24F3C9C93}" srcOrd="0" destOrd="0" parTransId="{B8914913-B24D-4573-9FF0-6476FA0B55F3}" sibTransId="{5F1B3472-B62D-42B2-ABB9-CF935B71D179}"/>
    <dgm:cxn modelId="{E89C7E16-ED19-4C3F-A763-BA33DE8DA608}" type="presOf" srcId="{8CCA18B3-68CC-4F9D-BDE0-9703D8C7951E}" destId="{96AE7691-5C1A-42D6-B1EA-5EAD03A71F51}" srcOrd="0" destOrd="0" presId="urn:microsoft.com/office/officeart/2005/8/layout/radial6"/>
    <dgm:cxn modelId="{2407DA1A-B800-4158-8AB8-A36F44B7F3CF}" type="presOf" srcId="{C0F6E4F5-8F82-48FF-A34F-941178C94A0C}" destId="{1626F5C6-896D-4734-9C87-FB2033153CF1}" srcOrd="0" destOrd="0" presId="urn:microsoft.com/office/officeart/2005/8/layout/radial6"/>
    <dgm:cxn modelId="{A75F641B-2FEA-43B2-A737-7B70651CF95E}" srcId="{93C16B48-3021-4288-B976-49B24F3C9C93}" destId="{6032DA57-D42E-4FB4-B6CF-5499EB828D6D}" srcOrd="2" destOrd="0" parTransId="{1A5BA2F8-4E52-42BF-B7EA-693E94EEF2EC}" sibTransId="{3B03E813-08BA-4776-A7E5-37C848145525}"/>
    <dgm:cxn modelId="{34ECA224-D541-4805-96B7-50012961CADF}" type="presOf" srcId="{93C16B48-3021-4288-B976-49B24F3C9C93}" destId="{18182DB7-2C1F-4B61-94C8-0E35658190A9}" srcOrd="0" destOrd="0" presId="urn:microsoft.com/office/officeart/2005/8/layout/radial6"/>
    <dgm:cxn modelId="{E89F5238-6953-494A-8A25-3752CE9B3818}" type="presOf" srcId="{4B2C1FEC-8944-48E5-9A49-7AC1C4E12A33}" destId="{D54589E9-30B2-4ECB-857D-36948DE91518}" srcOrd="0" destOrd="0" presId="urn:microsoft.com/office/officeart/2005/8/layout/radial6"/>
    <dgm:cxn modelId="{5898E839-96D1-43C2-80A7-D89122766825}" type="presOf" srcId="{48D145BC-5BA2-4058-B4D3-1732185DDC80}" destId="{EA497FC6-1E59-46D3-B315-7093747F0D10}" srcOrd="0" destOrd="0" presId="urn:microsoft.com/office/officeart/2005/8/layout/radial6"/>
    <dgm:cxn modelId="{0619985E-4505-4151-BE17-73936C864DDC}" srcId="{93C16B48-3021-4288-B976-49B24F3C9C93}" destId="{DD97EE22-32E1-41C9-957F-03139F0270C1}" srcOrd="1" destOrd="0" parTransId="{C12E6FAC-C7A4-4C15-AC84-FF449267E67C}" sibTransId="{C0F6E4F5-8F82-48FF-A34F-941178C94A0C}"/>
    <dgm:cxn modelId="{B2B4F25E-4519-4DEC-BECF-2A2A5B345431}" type="presOf" srcId="{2168816B-3C82-40C0-965C-0790F8F8E307}" destId="{68FB247A-1BBA-4042-A0B3-0C34F2C93862}" srcOrd="0" destOrd="0" presId="urn:microsoft.com/office/officeart/2005/8/layout/radial6"/>
    <dgm:cxn modelId="{12C9D35F-92A5-4D1F-93C6-3CEF76E8FE3F}" type="presOf" srcId="{36011BA8-9ECF-4F98-A8F7-75DBB4457D50}" destId="{CC989DC2-5477-4D37-BF67-BD9CA071E1CD}" srcOrd="0" destOrd="0" presId="urn:microsoft.com/office/officeart/2005/8/layout/radial6"/>
    <dgm:cxn modelId="{2C1D0E47-4EEC-4752-92DD-CAFBAF14C684}" type="presOf" srcId="{6032DA57-D42E-4FB4-B6CF-5499EB828D6D}" destId="{E40D7285-4D36-40DF-80DB-3C82D5D8903C}" srcOrd="0" destOrd="0" presId="urn:microsoft.com/office/officeart/2005/8/layout/radial6"/>
    <dgm:cxn modelId="{BA83546D-F29A-4607-8D37-E84FDB1BB36D}" type="presOf" srcId="{B37466A8-6FBB-47B9-B404-6126C2202FF3}" destId="{0C1EC9F3-DC01-4D6E-8762-9F3A07BA290E}" srcOrd="0" destOrd="0" presId="urn:microsoft.com/office/officeart/2005/8/layout/radial6"/>
    <dgm:cxn modelId="{E8F2864D-82CF-45E0-8419-F7CEF1FA97AD}" srcId="{93C16B48-3021-4288-B976-49B24F3C9C93}" destId="{48D145BC-5BA2-4058-B4D3-1732185DDC80}" srcOrd="0" destOrd="0" parTransId="{5932E69A-B299-41D3-B04F-45B7746F941F}" sibTransId="{2168816B-3C82-40C0-965C-0790F8F8E307}"/>
    <dgm:cxn modelId="{C4AD1B7D-A689-44F0-9539-0185A6EA8381}" srcId="{93C16B48-3021-4288-B976-49B24F3C9C93}" destId="{3B335CD9-EB2D-46E1-90C6-9A469210249E}" srcOrd="3" destOrd="0" parTransId="{5159714C-51B2-4029-B6DF-3DF493EECB05}" sibTransId="{70189B70-3A5B-48D6-9231-2B178B4E177A}"/>
    <dgm:cxn modelId="{75A6E09A-8ED4-4E93-A010-B4CD2D035F76}" type="presOf" srcId="{70189B70-3A5B-48D6-9231-2B178B4E177A}" destId="{81A8342E-24A6-46FF-9C44-3C506691C402}" srcOrd="0" destOrd="0" presId="urn:microsoft.com/office/officeart/2005/8/layout/radial6"/>
    <dgm:cxn modelId="{F70DE8A4-5830-4AE2-AFBB-8C853CC5C2CF}" type="presOf" srcId="{212C8B03-3910-4C70-9662-AC6719ABC494}" destId="{23D24711-7E68-495E-82A8-BCA91E3A7FE6}" srcOrd="0" destOrd="0" presId="urn:microsoft.com/office/officeart/2005/8/layout/radial6"/>
    <dgm:cxn modelId="{E07FCDA6-E2D9-49B7-B2AA-D7861E361442}" srcId="{93C16B48-3021-4288-B976-49B24F3C9C93}" destId="{212C8B03-3910-4C70-9662-AC6719ABC494}" srcOrd="4" destOrd="0" parTransId="{AC5964B6-D755-48DE-97B5-5B1B53273BB1}" sibTransId="{36011BA8-9ECF-4F98-A8F7-75DBB4457D50}"/>
    <dgm:cxn modelId="{E10B22B4-F574-4151-9622-948E493E3FFF}" srcId="{93C16B48-3021-4288-B976-49B24F3C9C93}" destId="{B37466A8-6FBB-47B9-B404-6126C2202FF3}" srcOrd="5" destOrd="0" parTransId="{A4FB4AFC-4E8D-482F-8B27-19EECC96A6D1}" sibTransId="{4B2C1FEC-8944-48E5-9A49-7AC1C4E12A33}"/>
    <dgm:cxn modelId="{28865AF8-681F-43E6-BE87-8F30497E7375}" type="presOf" srcId="{3B03E813-08BA-4776-A7E5-37C848145525}" destId="{1B0EB7EF-15F6-401C-9F07-D6759E4D9066}" srcOrd="0" destOrd="0" presId="urn:microsoft.com/office/officeart/2005/8/layout/radial6"/>
    <dgm:cxn modelId="{F41CE7FD-3C4E-4E3A-96AB-D319F2123391}" type="presOf" srcId="{DD97EE22-32E1-41C9-957F-03139F0270C1}" destId="{B52875F2-7601-45F7-957F-23013F9FF4D4}" srcOrd="0" destOrd="0" presId="urn:microsoft.com/office/officeart/2005/8/layout/radial6"/>
    <dgm:cxn modelId="{780B08FE-625F-40F3-A3E3-4E07987E0D11}" type="presOf" srcId="{3B335CD9-EB2D-46E1-90C6-9A469210249E}" destId="{58125C14-8B02-41F5-BBFF-20D224C54F21}" srcOrd="0" destOrd="0" presId="urn:microsoft.com/office/officeart/2005/8/layout/radial6"/>
    <dgm:cxn modelId="{BAF3E94B-24DC-4CB5-8180-7EB6367BEE63}" type="presParOf" srcId="{96AE7691-5C1A-42D6-B1EA-5EAD03A71F51}" destId="{18182DB7-2C1F-4B61-94C8-0E35658190A9}" srcOrd="0" destOrd="0" presId="urn:microsoft.com/office/officeart/2005/8/layout/radial6"/>
    <dgm:cxn modelId="{DF492774-14A6-445F-A455-3D2EA8C6045B}" type="presParOf" srcId="{96AE7691-5C1A-42D6-B1EA-5EAD03A71F51}" destId="{EA497FC6-1E59-46D3-B315-7093747F0D10}" srcOrd="1" destOrd="0" presId="urn:microsoft.com/office/officeart/2005/8/layout/radial6"/>
    <dgm:cxn modelId="{9955926A-E204-49E9-B6D9-275ED3A289DB}" type="presParOf" srcId="{96AE7691-5C1A-42D6-B1EA-5EAD03A71F51}" destId="{A8A3C5C2-5D4A-40B9-A913-9BA9A9CD138D}" srcOrd="2" destOrd="0" presId="urn:microsoft.com/office/officeart/2005/8/layout/radial6"/>
    <dgm:cxn modelId="{B88758BB-64FB-4447-85AA-AD143E234564}" type="presParOf" srcId="{96AE7691-5C1A-42D6-B1EA-5EAD03A71F51}" destId="{68FB247A-1BBA-4042-A0B3-0C34F2C93862}" srcOrd="3" destOrd="0" presId="urn:microsoft.com/office/officeart/2005/8/layout/radial6"/>
    <dgm:cxn modelId="{5B9E3F2E-81FB-45FD-ADF2-F8094BEC7395}" type="presParOf" srcId="{96AE7691-5C1A-42D6-B1EA-5EAD03A71F51}" destId="{B52875F2-7601-45F7-957F-23013F9FF4D4}" srcOrd="4" destOrd="0" presId="urn:microsoft.com/office/officeart/2005/8/layout/radial6"/>
    <dgm:cxn modelId="{53551E78-07E5-47E0-B5D6-885D9AE4591F}" type="presParOf" srcId="{96AE7691-5C1A-42D6-B1EA-5EAD03A71F51}" destId="{F19ABBF9-D8BA-458A-9BAD-5AEC4B3B1EFB}" srcOrd="5" destOrd="0" presId="urn:microsoft.com/office/officeart/2005/8/layout/radial6"/>
    <dgm:cxn modelId="{A8A7A0CB-184A-40FB-9D9F-D66845185B99}" type="presParOf" srcId="{96AE7691-5C1A-42D6-B1EA-5EAD03A71F51}" destId="{1626F5C6-896D-4734-9C87-FB2033153CF1}" srcOrd="6" destOrd="0" presId="urn:microsoft.com/office/officeart/2005/8/layout/radial6"/>
    <dgm:cxn modelId="{94DFD915-7F2C-495D-92A2-C1CB5DF6BA49}" type="presParOf" srcId="{96AE7691-5C1A-42D6-B1EA-5EAD03A71F51}" destId="{E40D7285-4D36-40DF-80DB-3C82D5D8903C}" srcOrd="7" destOrd="0" presId="urn:microsoft.com/office/officeart/2005/8/layout/radial6"/>
    <dgm:cxn modelId="{C5CD9C25-D8AE-4BF8-9F39-DB5B4B392C68}" type="presParOf" srcId="{96AE7691-5C1A-42D6-B1EA-5EAD03A71F51}" destId="{9E378A0D-13FF-466D-98C2-672F9F6840B4}" srcOrd="8" destOrd="0" presId="urn:microsoft.com/office/officeart/2005/8/layout/radial6"/>
    <dgm:cxn modelId="{6634410C-CC95-4C10-B284-3403961272B8}" type="presParOf" srcId="{96AE7691-5C1A-42D6-B1EA-5EAD03A71F51}" destId="{1B0EB7EF-15F6-401C-9F07-D6759E4D9066}" srcOrd="9" destOrd="0" presId="urn:microsoft.com/office/officeart/2005/8/layout/radial6"/>
    <dgm:cxn modelId="{8B531EE9-1891-49CE-99CA-44CCC4FD4764}" type="presParOf" srcId="{96AE7691-5C1A-42D6-B1EA-5EAD03A71F51}" destId="{58125C14-8B02-41F5-BBFF-20D224C54F21}" srcOrd="10" destOrd="0" presId="urn:microsoft.com/office/officeart/2005/8/layout/radial6"/>
    <dgm:cxn modelId="{90B5D57D-528B-4BDA-87A7-63068ACD4619}" type="presParOf" srcId="{96AE7691-5C1A-42D6-B1EA-5EAD03A71F51}" destId="{DFC3922D-297C-4AA2-84F1-A219944A2EBB}" srcOrd="11" destOrd="0" presId="urn:microsoft.com/office/officeart/2005/8/layout/radial6"/>
    <dgm:cxn modelId="{E979D553-C492-412A-9466-13DD72AA8031}" type="presParOf" srcId="{96AE7691-5C1A-42D6-B1EA-5EAD03A71F51}" destId="{81A8342E-24A6-46FF-9C44-3C506691C402}" srcOrd="12" destOrd="0" presId="urn:microsoft.com/office/officeart/2005/8/layout/radial6"/>
    <dgm:cxn modelId="{90BB1B3A-8BB2-41EE-9FFF-3950A4DF71E6}" type="presParOf" srcId="{96AE7691-5C1A-42D6-B1EA-5EAD03A71F51}" destId="{23D24711-7E68-495E-82A8-BCA91E3A7FE6}" srcOrd="13" destOrd="0" presId="urn:microsoft.com/office/officeart/2005/8/layout/radial6"/>
    <dgm:cxn modelId="{D02D92CA-4FD7-4678-A228-F49FE9C7D7FA}" type="presParOf" srcId="{96AE7691-5C1A-42D6-B1EA-5EAD03A71F51}" destId="{5F713810-9F9E-4042-BA1C-C6F2D69933BA}" srcOrd="14" destOrd="0" presId="urn:microsoft.com/office/officeart/2005/8/layout/radial6"/>
    <dgm:cxn modelId="{2E571410-450C-4340-BA51-0381FB6A5408}" type="presParOf" srcId="{96AE7691-5C1A-42D6-B1EA-5EAD03A71F51}" destId="{CC989DC2-5477-4D37-BF67-BD9CA071E1CD}" srcOrd="15" destOrd="0" presId="urn:microsoft.com/office/officeart/2005/8/layout/radial6"/>
    <dgm:cxn modelId="{AF5F0E3D-A33C-4118-BFED-8CCA8450F54B}" type="presParOf" srcId="{96AE7691-5C1A-42D6-B1EA-5EAD03A71F51}" destId="{0C1EC9F3-DC01-4D6E-8762-9F3A07BA290E}" srcOrd="16" destOrd="0" presId="urn:microsoft.com/office/officeart/2005/8/layout/radial6"/>
    <dgm:cxn modelId="{B9E02C30-D2FF-40FD-91A9-7E72183A2517}" type="presParOf" srcId="{96AE7691-5C1A-42D6-B1EA-5EAD03A71F51}" destId="{550E2FB1-EF06-42FB-AA4D-AA2151CE9F2B}" srcOrd="17" destOrd="0" presId="urn:microsoft.com/office/officeart/2005/8/layout/radial6"/>
    <dgm:cxn modelId="{16CAA9C3-7A0B-4D49-B9B0-82289F11D825}" type="presParOf" srcId="{96AE7691-5C1A-42D6-B1EA-5EAD03A71F51}" destId="{D54589E9-30B2-4ECB-857D-36948DE91518}"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38C4CE-35B2-4AB0-9518-07772A29D2C1}" type="doc">
      <dgm:prSet loTypeId="urn:microsoft.com/office/officeart/2005/8/layout/pyramid2" loCatId="list" qsTypeId="urn:microsoft.com/office/officeart/2005/8/quickstyle/simple1" qsCatId="simple" csTypeId="urn:microsoft.com/office/officeart/2005/8/colors/accent2_1" csCatId="accent2" phldr="1"/>
      <dgm:spPr/>
    </dgm:pt>
    <dgm:pt modelId="{21170E2C-7197-4B29-BCCD-08598CDECCAD}">
      <dgm:prSet phldrT="[Texte]"/>
      <dgm:spPr/>
      <dgm:t>
        <a:bodyPr/>
        <a:lstStyle/>
        <a:p>
          <a:r>
            <a:rPr lang="fr-FR" dirty="0"/>
            <a:t>Rencontrer régulièrement</a:t>
          </a:r>
        </a:p>
      </dgm:t>
    </dgm:pt>
    <dgm:pt modelId="{C24FE2F2-D0CD-4CB0-8DAB-9DE5E807EF3D}" type="parTrans" cxnId="{850FB33D-CEE4-49D1-81B1-44A18797B544}">
      <dgm:prSet/>
      <dgm:spPr/>
      <dgm:t>
        <a:bodyPr/>
        <a:lstStyle/>
        <a:p>
          <a:endParaRPr lang="fr-FR"/>
        </a:p>
      </dgm:t>
    </dgm:pt>
    <dgm:pt modelId="{F8CE40F6-DC69-4F96-A025-49915FC9EC0B}" type="sibTrans" cxnId="{850FB33D-CEE4-49D1-81B1-44A18797B544}">
      <dgm:prSet/>
      <dgm:spPr/>
      <dgm:t>
        <a:bodyPr/>
        <a:lstStyle/>
        <a:p>
          <a:endParaRPr lang="fr-FR"/>
        </a:p>
      </dgm:t>
    </dgm:pt>
    <dgm:pt modelId="{38444E54-E9B2-418C-9218-B6F06F42CCAB}">
      <dgm:prSet phldrT="[Texte]"/>
      <dgm:spPr/>
      <dgm:t>
        <a:bodyPr/>
        <a:lstStyle/>
        <a:p>
          <a:r>
            <a:rPr lang="fr-FR" dirty="0"/>
            <a:t>Structurer le vocabulaire </a:t>
          </a:r>
        </a:p>
      </dgm:t>
    </dgm:pt>
    <dgm:pt modelId="{93507C69-777B-429C-B021-EB149DD0E865}" type="parTrans" cxnId="{7559195B-EA86-4DA9-8A98-148A5AE3A016}">
      <dgm:prSet/>
      <dgm:spPr/>
      <dgm:t>
        <a:bodyPr/>
        <a:lstStyle/>
        <a:p>
          <a:endParaRPr lang="fr-FR"/>
        </a:p>
      </dgm:t>
    </dgm:pt>
    <dgm:pt modelId="{2AA77CBC-1251-4337-BC62-048C3A99C7F5}" type="sibTrans" cxnId="{7559195B-EA86-4DA9-8A98-148A5AE3A016}">
      <dgm:prSet/>
      <dgm:spPr/>
      <dgm:t>
        <a:bodyPr/>
        <a:lstStyle/>
        <a:p>
          <a:endParaRPr lang="fr-FR"/>
        </a:p>
      </dgm:t>
    </dgm:pt>
    <dgm:pt modelId="{98D6AFCE-814C-414B-B1EE-53DEE934857C}">
      <dgm:prSet phldrT="[Texte]"/>
      <dgm:spPr/>
      <dgm:t>
        <a:bodyPr/>
        <a:lstStyle/>
        <a:p>
          <a:r>
            <a:rPr lang="fr-FR" dirty="0"/>
            <a:t>Réutiliser les mots  à l’oral ou à l’écrit </a:t>
          </a:r>
        </a:p>
      </dgm:t>
    </dgm:pt>
    <dgm:pt modelId="{6841CE15-E316-4B44-AB32-2ABFE6195A34}" type="parTrans" cxnId="{F7B059D7-955F-421D-BA93-CD484917B44C}">
      <dgm:prSet/>
      <dgm:spPr/>
      <dgm:t>
        <a:bodyPr/>
        <a:lstStyle/>
        <a:p>
          <a:endParaRPr lang="fr-FR"/>
        </a:p>
      </dgm:t>
    </dgm:pt>
    <dgm:pt modelId="{0C8801B1-D622-4D9B-ADED-DE30D7105E13}" type="sibTrans" cxnId="{F7B059D7-955F-421D-BA93-CD484917B44C}">
      <dgm:prSet/>
      <dgm:spPr/>
      <dgm:t>
        <a:bodyPr/>
        <a:lstStyle/>
        <a:p>
          <a:endParaRPr lang="fr-FR"/>
        </a:p>
      </dgm:t>
    </dgm:pt>
    <dgm:pt modelId="{09DDF3C7-F584-4F55-B446-9E8956A4DA45}" type="pres">
      <dgm:prSet presAssocID="{7538C4CE-35B2-4AB0-9518-07772A29D2C1}" presName="compositeShape" presStyleCnt="0">
        <dgm:presLayoutVars>
          <dgm:dir/>
          <dgm:resizeHandles/>
        </dgm:presLayoutVars>
      </dgm:prSet>
      <dgm:spPr/>
    </dgm:pt>
    <dgm:pt modelId="{56E1D62E-1B96-4EF8-8060-00B6644F3401}" type="pres">
      <dgm:prSet presAssocID="{7538C4CE-35B2-4AB0-9518-07772A29D2C1}" presName="pyramid" presStyleLbl="node1" presStyleIdx="0" presStyleCnt="1" custLinFactNeighborX="-278" custLinFactNeighborY="-1943"/>
      <dgm:spPr/>
    </dgm:pt>
    <dgm:pt modelId="{D0A44813-357C-4836-B416-9EA0750DB917}" type="pres">
      <dgm:prSet presAssocID="{7538C4CE-35B2-4AB0-9518-07772A29D2C1}" presName="theList" presStyleCnt="0"/>
      <dgm:spPr/>
    </dgm:pt>
    <dgm:pt modelId="{1EA8A127-DD58-4A2E-9EA8-59243A6FB7B2}" type="pres">
      <dgm:prSet presAssocID="{21170E2C-7197-4B29-BCCD-08598CDECCAD}" presName="aNode" presStyleLbl="fgAcc1" presStyleIdx="0" presStyleCnt="3" custLinFactNeighborX="-196" custLinFactNeighborY="6406">
        <dgm:presLayoutVars>
          <dgm:bulletEnabled val="1"/>
        </dgm:presLayoutVars>
      </dgm:prSet>
      <dgm:spPr/>
    </dgm:pt>
    <dgm:pt modelId="{4427DF59-ECA3-4E95-810B-7FFB31765C02}" type="pres">
      <dgm:prSet presAssocID="{21170E2C-7197-4B29-BCCD-08598CDECCAD}" presName="aSpace" presStyleCnt="0"/>
      <dgm:spPr/>
    </dgm:pt>
    <dgm:pt modelId="{1850E5AA-C26F-4C58-866A-8C3A5B474167}" type="pres">
      <dgm:prSet presAssocID="{38444E54-E9B2-418C-9218-B6F06F42CCAB}" presName="aNode" presStyleLbl="fgAcc1" presStyleIdx="1" presStyleCnt="3">
        <dgm:presLayoutVars>
          <dgm:bulletEnabled val="1"/>
        </dgm:presLayoutVars>
      </dgm:prSet>
      <dgm:spPr/>
    </dgm:pt>
    <dgm:pt modelId="{79E10554-422E-44FD-8314-2AB716C0B19D}" type="pres">
      <dgm:prSet presAssocID="{38444E54-E9B2-418C-9218-B6F06F42CCAB}" presName="aSpace" presStyleCnt="0"/>
      <dgm:spPr/>
    </dgm:pt>
    <dgm:pt modelId="{DFC80FE1-1D34-421C-AE5E-4BC52EBB3013}" type="pres">
      <dgm:prSet presAssocID="{98D6AFCE-814C-414B-B1EE-53DEE934857C}" presName="aNode" presStyleLbl="fgAcc1" presStyleIdx="2" presStyleCnt="3">
        <dgm:presLayoutVars>
          <dgm:bulletEnabled val="1"/>
        </dgm:presLayoutVars>
      </dgm:prSet>
      <dgm:spPr/>
    </dgm:pt>
    <dgm:pt modelId="{615BD6C0-F30C-4AE0-B8A5-A03E47503978}" type="pres">
      <dgm:prSet presAssocID="{98D6AFCE-814C-414B-B1EE-53DEE934857C}" presName="aSpace" presStyleCnt="0"/>
      <dgm:spPr/>
    </dgm:pt>
  </dgm:ptLst>
  <dgm:cxnLst>
    <dgm:cxn modelId="{850FB33D-CEE4-49D1-81B1-44A18797B544}" srcId="{7538C4CE-35B2-4AB0-9518-07772A29D2C1}" destId="{21170E2C-7197-4B29-BCCD-08598CDECCAD}" srcOrd="0" destOrd="0" parTransId="{C24FE2F2-D0CD-4CB0-8DAB-9DE5E807EF3D}" sibTransId="{F8CE40F6-DC69-4F96-A025-49915FC9EC0B}"/>
    <dgm:cxn modelId="{7559195B-EA86-4DA9-8A98-148A5AE3A016}" srcId="{7538C4CE-35B2-4AB0-9518-07772A29D2C1}" destId="{38444E54-E9B2-418C-9218-B6F06F42CCAB}" srcOrd="1" destOrd="0" parTransId="{93507C69-777B-429C-B021-EB149DD0E865}" sibTransId="{2AA77CBC-1251-4337-BC62-048C3A99C7F5}"/>
    <dgm:cxn modelId="{15454B6D-7C90-401D-9557-20834D6F34F3}" type="presOf" srcId="{98D6AFCE-814C-414B-B1EE-53DEE934857C}" destId="{DFC80FE1-1D34-421C-AE5E-4BC52EBB3013}" srcOrd="0" destOrd="0" presId="urn:microsoft.com/office/officeart/2005/8/layout/pyramid2"/>
    <dgm:cxn modelId="{F82E7E8B-0E1A-4D1E-B7C6-75F39AA8EC62}" type="presOf" srcId="{21170E2C-7197-4B29-BCCD-08598CDECCAD}" destId="{1EA8A127-DD58-4A2E-9EA8-59243A6FB7B2}" srcOrd="0" destOrd="0" presId="urn:microsoft.com/office/officeart/2005/8/layout/pyramid2"/>
    <dgm:cxn modelId="{3C584395-C1C4-44BD-9EE1-F494D3793380}" type="presOf" srcId="{7538C4CE-35B2-4AB0-9518-07772A29D2C1}" destId="{09DDF3C7-F584-4F55-B446-9E8956A4DA45}" srcOrd="0" destOrd="0" presId="urn:microsoft.com/office/officeart/2005/8/layout/pyramid2"/>
    <dgm:cxn modelId="{F7B059D7-955F-421D-BA93-CD484917B44C}" srcId="{7538C4CE-35B2-4AB0-9518-07772A29D2C1}" destId="{98D6AFCE-814C-414B-B1EE-53DEE934857C}" srcOrd="2" destOrd="0" parTransId="{6841CE15-E316-4B44-AB32-2ABFE6195A34}" sibTransId="{0C8801B1-D622-4D9B-ADED-DE30D7105E13}"/>
    <dgm:cxn modelId="{068969E8-468D-4875-9212-3463C7D3A33F}" type="presOf" srcId="{38444E54-E9B2-418C-9218-B6F06F42CCAB}" destId="{1850E5AA-C26F-4C58-866A-8C3A5B474167}" srcOrd="0" destOrd="0" presId="urn:microsoft.com/office/officeart/2005/8/layout/pyramid2"/>
    <dgm:cxn modelId="{CEA021D8-F8D9-4EE4-B223-1B23B6D2E1FC}" type="presParOf" srcId="{09DDF3C7-F584-4F55-B446-9E8956A4DA45}" destId="{56E1D62E-1B96-4EF8-8060-00B6644F3401}" srcOrd="0" destOrd="0" presId="urn:microsoft.com/office/officeart/2005/8/layout/pyramid2"/>
    <dgm:cxn modelId="{7B681157-6FD0-4F42-9485-BB8C2A5148A1}" type="presParOf" srcId="{09DDF3C7-F584-4F55-B446-9E8956A4DA45}" destId="{D0A44813-357C-4836-B416-9EA0750DB917}" srcOrd="1" destOrd="0" presId="urn:microsoft.com/office/officeart/2005/8/layout/pyramid2"/>
    <dgm:cxn modelId="{29E3C9A4-D92F-453C-8485-72ED3681C2E3}" type="presParOf" srcId="{D0A44813-357C-4836-B416-9EA0750DB917}" destId="{1EA8A127-DD58-4A2E-9EA8-59243A6FB7B2}" srcOrd="0" destOrd="0" presId="urn:microsoft.com/office/officeart/2005/8/layout/pyramid2"/>
    <dgm:cxn modelId="{4B7007A6-B6BF-49E3-9D08-B8CEE080EAE4}" type="presParOf" srcId="{D0A44813-357C-4836-B416-9EA0750DB917}" destId="{4427DF59-ECA3-4E95-810B-7FFB31765C02}" srcOrd="1" destOrd="0" presId="urn:microsoft.com/office/officeart/2005/8/layout/pyramid2"/>
    <dgm:cxn modelId="{AF57BDF1-D0FD-4FA8-8150-72561DEF15FD}" type="presParOf" srcId="{D0A44813-357C-4836-B416-9EA0750DB917}" destId="{1850E5AA-C26F-4C58-866A-8C3A5B474167}" srcOrd="2" destOrd="0" presId="urn:microsoft.com/office/officeart/2005/8/layout/pyramid2"/>
    <dgm:cxn modelId="{832091C4-26D6-4919-B452-FE86C7EDB70B}" type="presParOf" srcId="{D0A44813-357C-4836-B416-9EA0750DB917}" destId="{79E10554-422E-44FD-8314-2AB716C0B19D}" srcOrd="3" destOrd="0" presId="urn:microsoft.com/office/officeart/2005/8/layout/pyramid2"/>
    <dgm:cxn modelId="{9492EF6B-B5CB-4F63-B204-6F7CD620C456}" type="presParOf" srcId="{D0A44813-357C-4836-B416-9EA0750DB917}" destId="{DFC80FE1-1D34-421C-AE5E-4BC52EBB3013}" srcOrd="4" destOrd="0" presId="urn:microsoft.com/office/officeart/2005/8/layout/pyramid2"/>
    <dgm:cxn modelId="{FBC76415-3512-460E-9170-E6A959138A38}" type="presParOf" srcId="{D0A44813-357C-4836-B416-9EA0750DB917}" destId="{615BD6C0-F30C-4AE0-B8A5-A03E4750397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E4F08B-E167-4611-93A0-F7CEA3DF8D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19ED57-16A9-4CC0-B89C-94DA8FDDA3D7}">
      <dgm:prSet/>
      <dgm:spPr>
        <a:solidFill>
          <a:schemeClr val="accent1">
            <a:lumMod val="20000"/>
            <a:lumOff val="80000"/>
          </a:schemeClr>
        </a:solidFill>
      </dgm:spPr>
      <dgm:t>
        <a:bodyPr/>
        <a:lstStyle/>
        <a:p>
          <a:r>
            <a:rPr lang="fr-FR" b="0" i="0" baseline="0" dirty="0">
              <a:solidFill>
                <a:schemeClr val="tx1"/>
              </a:solidFill>
            </a:rPr>
            <a:t>Développer le vocabulaire de base (vie quotidienne, environnement proche, premières notions scolaires).</a:t>
          </a:r>
          <a:endParaRPr lang="en-US" dirty="0">
            <a:solidFill>
              <a:schemeClr val="tx1"/>
            </a:solidFill>
          </a:endParaRPr>
        </a:p>
      </dgm:t>
    </dgm:pt>
    <dgm:pt modelId="{D4BF9ADD-6E96-42B2-B13C-51EE3B60A007}" type="parTrans" cxnId="{033712A0-529F-4064-A057-5203FD551026}">
      <dgm:prSet/>
      <dgm:spPr/>
      <dgm:t>
        <a:bodyPr/>
        <a:lstStyle/>
        <a:p>
          <a:endParaRPr lang="en-US"/>
        </a:p>
      </dgm:t>
    </dgm:pt>
    <dgm:pt modelId="{E7EF4031-6A48-40CE-82C8-27E2AA34A9AC}" type="sibTrans" cxnId="{033712A0-529F-4064-A057-5203FD551026}">
      <dgm:prSet/>
      <dgm:spPr/>
      <dgm:t>
        <a:bodyPr/>
        <a:lstStyle/>
        <a:p>
          <a:endParaRPr lang="en-US"/>
        </a:p>
      </dgm:t>
    </dgm:pt>
    <dgm:pt modelId="{54605980-FBF1-40DA-B452-D3249124BDA2}">
      <dgm:prSet custT="1"/>
      <dgm:spPr>
        <a:solidFill>
          <a:schemeClr val="accent1">
            <a:lumMod val="20000"/>
            <a:lumOff val="80000"/>
          </a:schemeClr>
        </a:solidFill>
      </dgm:spPr>
      <dgm:t>
        <a:bodyPr/>
        <a:lstStyle/>
        <a:p>
          <a:r>
            <a:rPr lang="fr-FR" sz="1700" b="0" i="0" kern="1200" baseline="0" dirty="0">
              <a:solidFill>
                <a:schemeClr val="tx1"/>
              </a:solidFill>
              <a:latin typeface="Calibri" panose="020F0502020204030204"/>
              <a:ea typeface="+mn-ea"/>
              <a:cs typeface="+mn-cs"/>
            </a:rPr>
            <a:t>Mémoriser</a:t>
          </a:r>
          <a:r>
            <a:rPr lang="fr-FR" sz="1700" b="0" i="0" kern="1200" baseline="0" dirty="0">
              <a:solidFill>
                <a:schemeClr val="tx1"/>
              </a:solidFill>
            </a:rPr>
            <a:t> des mots fréquents, réguliers et irréguliers.</a:t>
          </a:r>
          <a:endParaRPr lang="en-US" sz="1700" kern="1200" dirty="0">
            <a:solidFill>
              <a:schemeClr val="tx1"/>
            </a:solidFill>
          </a:endParaRPr>
        </a:p>
      </dgm:t>
    </dgm:pt>
    <dgm:pt modelId="{82BB3EC8-CAD0-43ED-8448-E1EAD7379041}" type="parTrans" cxnId="{B6E1C897-0719-4DA4-B83C-F752CF372455}">
      <dgm:prSet/>
      <dgm:spPr/>
      <dgm:t>
        <a:bodyPr/>
        <a:lstStyle/>
        <a:p>
          <a:endParaRPr lang="en-US"/>
        </a:p>
      </dgm:t>
    </dgm:pt>
    <dgm:pt modelId="{4BE57044-F3D8-40EB-A09F-9E862234D86F}" type="sibTrans" cxnId="{B6E1C897-0719-4DA4-B83C-F752CF372455}">
      <dgm:prSet/>
      <dgm:spPr/>
      <dgm:t>
        <a:bodyPr/>
        <a:lstStyle/>
        <a:p>
          <a:endParaRPr lang="en-US"/>
        </a:p>
      </dgm:t>
    </dgm:pt>
    <dgm:pt modelId="{BD96F258-1D8D-4CAD-981E-3E9C089C16F2}">
      <dgm:prSet/>
      <dgm:spPr>
        <a:solidFill>
          <a:schemeClr val="accent1">
            <a:lumMod val="20000"/>
            <a:lumOff val="80000"/>
          </a:schemeClr>
        </a:solidFill>
      </dgm:spPr>
      <dgm:t>
        <a:bodyPr/>
        <a:lstStyle/>
        <a:p>
          <a:r>
            <a:rPr lang="fr-FR" b="0" i="0" baseline="0">
              <a:solidFill>
                <a:schemeClr val="tx1"/>
              </a:solidFill>
            </a:rPr>
            <a:t>Commencer à organiser les mots en familles simples, champs lexicaux.</a:t>
          </a:r>
          <a:endParaRPr lang="en-US">
            <a:solidFill>
              <a:schemeClr val="tx1"/>
            </a:solidFill>
          </a:endParaRPr>
        </a:p>
      </dgm:t>
    </dgm:pt>
    <dgm:pt modelId="{4FA987A0-6987-46D2-B902-9517392835B8}" type="parTrans" cxnId="{CF76B7E6-AD86-4D79-99F4-1BC755C30905}">
      <dgm:prSet/>
      <dgm:spPr/>
      <dgm:t>
        <a:bodyPr/>
        <a:lstStyle/>
        <a:p>
          <a:endParaRPr lang="en-US"/>
        </a:p>
      </dgm:t>
    </dgm:pt>
    <dgm:pt modelId="{C51E081D-7338-4CBA-97AD-54DA5FF0680C}" type="sibTrans" cxnId="{CF76B7E6-AD86-4D79-99F4-1BC755C30905}">
      <dgm:prSet/>
      <dgm:spPr/>
      <dgm:t>
        <a:bodyPr/>
        <a:lstStyle/>
        <a:p>
          <a:endParaRPr lang="en-US"/>
        </a:p>
      </dgm:t>
    </dgm:pt>
    <dgm:pt modelId="{07EE2897-8FB8-4956-9A97-F468D039ED44}">
      <dgm:prSet/>
      <dgm:spPr>
        <a:solidFill>
          <a:schemeClr val="accent1">
            <a:lumMod val="20000"/>
            <a:lumOff val="80000"/>
          </a:schemeClr>
        </a:solidFill>
      </dgm:spPr>
      <dgm:t>
        <a:bodyPr/>
        <a:lstStyle/>
        <a:p>
          <a:r>
            <a:rPr lang="fr-FR" b="0" i="0" baseline="0">
              <a:solidFill>
                <a:schemeClr val="tx1"/>
              </a:solidFill>
            </a:rPr>
            <a:t>Découvrir synonymes / antonymes très courants.</a:t>
          </a:r>
          <a:endParaRPr lang="en-US">
            <a:solidFill>
              <a:schemeClr val="tx1"/>
            </a:solidFill>
          </a:endParaRPr>
        </a:p>
      </dgm:t>
    </dgm:pt>
    <dgm:pt modelId="{1D3664D2-23D9-45DF-85E0-EB3BD65DF3B6}" type="parTrans" cxnId="{6B22488C-3675-4696-A9F8-022CF7F7B1A2}">
      <dgm:prSet/>
      <dgm:spPr/>
      <dgm:t>
        <a:bodyPr/>
        <a:lstStyle/>
        <a:p>
          <a:endParaRPr lang="en-US"/>
        </a:p>
      </dgm:t>
    </dgm:pt>
    <dgm:pt modelId="{3A6404CC-87D5-4869-A089-E99278EA1815}" type="sibTrans" cxnId="{6B22488C-3675-4696-A9F8-022CF7F7B1A2}">
      <dgm:prSet/>
      <dgm:spPr/>
      <dgm:t>
        <a:bodyPr/>
        <a:lstStyle/>
        <a:p>
          <a:endParaRPr lang="en-US"/>
        </a:p>
      </dgm:t>
    </dgm:pt>
    <dgm:pt modelId="{6D2EA010-E44B-4A71-A185-DD9D0A937813}">
      <dgm:prSet/>
      <dgm:spPr>
        <a:solidFill>
          <a:schemeClr val="accent1">
            <a:lumMod val="20000"/>
            <a:lumOff val="80000"/>
          </a:schemeClr>
        </a:solidFill>
      </dgm:spPr>
      <dgm:t>
        <a:bodyPr/>
        <a:lstStyle/>
        <a:p>
          <a:r>
            <a:rPr lang="fr-FR" b="0" i="0" baseline="0">
              <a:solidFill>
                <a:schemeClr val="tx1"/>
              </a:solidFill>
            </a:rPr>
            <a:t>Réemployer le lexique en contexte (à l’oral et dans les premiers écrits).</a:t>
          </a:r>
          <a:endParaRPr lang="en-US">
            <a:solidFill>
              <a:schemeClr val="tx1"/>
            </a:solidFill>
          </a:endParaRPr>
        </a:p>
      </dgm:t>
    </dgm:pt>
    <dgm:pt modelId="{EC1EC185-FC76-4D8D-A118-DC4CCC6AE2F9}" type="parTrans" cxnId="{6715BCE2-E63C-497C-AA40-312558F60B5B}">
      <dgm:prSet/>
      <dgm:spPr/>
      <dgm:t>
        <a:bodyPr/>
        <a:lstStyle/>
        <a:p>
          <a:endParaRPr lang="en-US"/>
        </a:p>
      </dgm:t>
    </dgm:pt>
    <dgm:pt modelId="{98D41663-191E-42E0-9D9D-EE83089439E5}" type="sibTrans" cxnId="{6715BCE2-E63C-497C-AA40-312558F60B5B}">
      <dgm:prSet/>
      <dgm:spPr/>
      <dgm:t>
        <a:bodyPr/>
        <a:lstStyle/>
        <a:p>
          <a:endParaRPr lang="en-US"/>
        </a:p>
      </dgm:t>
    </dgm:pt>
    <dgm:pt modelId="{DE85ED81-488A-4F1B-9E21-6E9D157D2BAC}" type="pres">
      <dgm:prSet presAssocID="{D6E4F08B-E167-4611-93A0-F7CEA3DF8DE2}" presName="linear" presStyleCnt="0">
        <dgm:presLayoutVars>
          <dgm:animLvl val="lvl"/>
          <dgm:resizeHandles val="exact"/>
        </dgm:presLayoutVars>
      </dgm:prSet>
      <dgm:spPr/>
    </dgm:pt>
    <dgm:pt modelId="{13E7363E-7196-4629-B9B4-4C9A8C201B2F}" type="pres">
      <dgm:prSet presAssocID="{A619ED57-16A9-4CC0-B89C-94DA8FDDA3D7}" presName="parentText" presStyleLbl="node1" presStyleIdx="0" presStyleCnt="5">
        <dgm:presLayoutVars>
          <dgm:chMax val="0"/>
          <dgm:bulletEnabled val="1"/>
        </dgm:presLayoutVars>
      </dgm:prSet>
      <dgm:spPr/>
    </dgm:pt>
    <dgm:pt modelId="{72ABD588-02F4-42D4-9311-90D2956266D6}" type="pres">
      <dgm:prSet presAssocID="{E7EF4031-6A48-40CE-82C8-27E2AA34A9AC}" presName="spacer" presStyleCnt="0"/>
      <dgm:spPr/>
    </dgm:pt>
    <dgm:pt modelId="{5FEC8D6F-67D9-4F3F-9CAA-8CEF429DC1D9}" type="pres">
      <dgm:prSet presAssocID="{54605980-FBF1-40DA-B452-D3249124BDA2}" presName="parentText" presStyleLbl="node1" presStyleIdx="1" presStyleCnt="5">
        <dgm:presLayoutVars>
          <dgm:chMax val="0"/>
          <dgm:bulletEnabled val="1"/>
        </dgm:presLayoutVars>
      </dgm:prSet>
      <dgm:spPr/>
    </dgm:pt>
    <dgm:pt modelId="{8A49AC07-B1B6-4D7C-A98E-9D4BB592FC37}" type="pres">
      <dgm:prSet presAssocID="{4BE57044-F3D8-40EB-A09F-9E862234D86F}" presName="spacer" presStyleCnt="0"/>
      <dgm:spPr/>
    </dgm:pt>
    <dgm:pt modelId="{EDB46EF8-CD0A-461F-8BAC-D958B512E67F}" type="pres">
      <dgm:prSet presAssocID="{BD96F258-1D8D-4CAD-981E-3E9C089C16F2}" presName="parentText" presStyleLbl="node1" presStyleIdx="2" presStyleCnt="5">
        <dgm:presLayoutVars>
          <dgm:chMax val="0"/>
          <dgm:bulletEnabled val="1"/>
        </dgm:presLayoutVars>
      </dgm:prSet>
      <dgm:spPr/>
    </dgm:pt>
    <dgm:pt modelId="{ED8C21CA-5C3D-4772-A3CD-6B8ABE69ACE5}" type="pres">
      <dgm:prSet presAssocID="{C51E081D-7338-4CBA-97AD-54DA5FF0680C}" presName="spacer" presStyleCnt="0"/>
      <dgm:spPr/>
    </dgm:pt>
    <dgm:pt modelId="{02D222BA-3C94-4F50-949D-BF3016AF80F5}" type="pres">
      <dgm:prSet presAssocID="{07EE2897-8FB8-4956-9A97-F468D039ED44}" presName="parentText" presStyleLbl="node1" presStyleIdx="3" presStyleCnt="5">
        <dgm:presLayoutVars>
          <dgm:chMax val="0"/>
          <dgm:bulletEnabled val="1"/>
        </dgm:presLayoutVars>
      </dgm:prSet>
      <dgm:spPr/>
    </dgm:pt>
    <dgm:pt modelId="{3CC2BC61-A5A1-4328-A265-F2A19BC9DC3C}" type="pres">
      <dgm:prSet presAssocID="{3A6404CC-87D5-4869-A089-E99278EA1815}" presName="spacer" presStyleCnt="0"/>
      <dgm:spPr/>
    </dgm:pt>
    <dgm:pt modelId="{36644886-493A-415F-A04F-656BE3FFB4F6}" type="pres">
      <dgm:prSet presAssocID="{6D2EA010-E44B-4A71-A185-DD9D0A937813}" presName="parentText" presStyleLbl="node1" presStyleIdx="4" presStyleCnt="5">
        <dgm:presLayoutVars>
          <dgm:chMax val="0"/>
          <dgm:bulletEnabled val="1"/>
        </dgm:presLayoutVars>
      </dgm:prSet>
      <dgm:spPr/>
    </dgm:pt>
  </dgm:ptLst>
  <dgm:cxnLst>
    <dgm:cxn modelId="{E19F0810-DF7A-40C2-B684-25FB9EE3CE33}" type="presOf" srcId="{D6E4F08B-E167-4611-93A0-F7CEA3DF8DE2}" destId="{DE85ED81-488A-4F1B-9E21-6E9D157D2BAC}" srcOrd="0" destOrd="0" presId="urn:microsoft.com/office/officeart/2005/8/layout/vList2"/>
    <dgm:cxn modelId="{5F4A4810-AA3F-44B6-A2C1-0DE9643E1E64}" type="presOf" srcId="{54605980-FBF1-40DA-B452-D3249124BDA2}" destId="{5FEC8D6F-67D9-4F3F-9CAA-8CEF429DC1D9}" srcOrd="0" destOrd="0" presId="urn:microsoft.com/office/officeart/2005/8/layout/vList2"/>
    <dgm:cxn modelId="{C2801227-A369-460C-A9B6-A659B754D383}" type="presOf" srcId="{07EE2897-8FB8-4956-9A97-F468D039ED44}" destId="{02D222BA-3C94-4F50-949D-BF3016AF80F5}" srcOrd="0" destOrd="0" presId="urn:microsoft.com/office/officeart/2005/8/layout/vList2"/>
    <dgm:cxn modelId="{004AEE63-867A-40EC-901A-D626038A924C}" type="presOf" srcId="{A619ED57-16A9-4CC0-B89C-94DA8FDDA3D7}" destId="{13E7363E-7196-4629-B9B4-4C9A8C201B2F}" srcOrd="0" destOrd="0" presId="urn:microsoft.com/office/officeart/2005/8/layout/vList2"/>
    <dgm:cxn modelId="{99F3FC4F-DED8-42E0-8082-FF0B63D2B868}" type="presOf" srcId="{6D2EA010-E44B-4A71-A185-DD9D0A937813}" destId="{36644886-493A-415F-A04F-656BE3FFB4F6}" srcOrd="0" destOrd="0" presId="urn:microsoft.com/office/officeart/2005/8/layout/vList2"/>
    <dgm:cxn modelId="{6B22488C-3675-4696-A9F8-022CF7F7B1A2}" srcId="{D6E4F08B-E167-4611-93A0-F7CEA3DF8DE2}" destId="{07EE2897-8FB8-4956-9A97-F468D039ED44}" srcOrd="3" destOrd="0" parTransId="{1D3664D2-23D9-45DF-85E0-EB3BD65DF3B6}" sibTransId="{3A6404CC-87D5-4869-A089-E99278EA1815}"/>
    <dgm:cxn modelId="{C4FF0E95-A202-4AA4-AB42-97203C485C0D}" type="presOf" srcId="{BD96F258-1D8D-4CAD-981E-3E9C089C16F2}" destId="{EDB46EF8-CD0A-461F-8BAC-D958B512E67F}" srcOrd="0" destOrd="0" presId="urn:microsoft.com/office/officeart/2005/8/layout/vList2"/>
    <dgm:cxn modelId="{B6E1C897-0719-4DA4-B83C-F752CF372455}" srcId="{D6E4F08B-E167-4611-93A0-F7CEA3DF8DE2}" destId="{54605980-FBF1-40DA-B452-D3249124BDA2}" srcOrd="1" destOrd="0" parTransId="{82BB3EC8-CAD0-43ED-8448-E1EAD7379041}" sibTransId="{4BE57044-F3D8-40EB-A09F-9E862234D86F}"/>
    <dgm:cxn modelId="{033712A0-529F-4064-A057-5203FD551026}" srcId="{D6E4F08B-E167-4611-93A0-F7CEA3DF8DE2}" destId="{A619ED57-16A9-4CC0-B89C-94DA8FDDA3D7}" srcOrd="0" destOrd="0" parTransId="{D4BF9ADD-6E96-42B2-B13C-51EE3B60A007}" sibTransId="{E7EF4031-6A48-40CE-82C8-27E2AA34A9AC}"/>
    <dgm:cxn modelId="{6715BCE2-E63C-497C-AA40-312558F60B5B}" srcId="{D6E4F08B-E167-4611-93A0-F7CEA3DF8DE2}" destId="{6D2EA010-E44B-4A71-A185-DD9D0A937813}" srcOrd="4" destOrd="0" parTransId="{EC1EC185-FC76-4D8D-A118-DC4CCC6AE2F9}" sibTransId="{98D41663-191E-42E0-9D9D-EE83089439E5}"/>
    <dgm:cxn modelId="{CF76B7E6-AD86-4D79-99F4-1BC755C30905}" srcId="{D6E4F08B-E167-4611-93A0-F7CEA3DF8DE2}" destId="{BD96F258-1D8D-4CAD-981E-3E9C089C16F2}" srcOrd="2" destOrd="0" parTransId="{4FA987A0-6987-46D2-B902-9517392835B8}" sibTransId="{C51E081D-7338-4CBA-97AD-54DA5FF0680C}"/>
    <dgm:cxn modelId="{34C1257B-3C7F-4810-93F4-FF28E5BD3962}" type="presParOf" srcId="{DE85ED81-488A-4F1B-9E21-6E9D157D2BAC}" destId="{13E7363E-7196-4629-B9B4-4C9A8C201B2F}" srcOrd="0" destOrd="0" presId="urn:microsoft.com/office/officeart/2005/8/layout/vList2"/>
    <dgm:cxn modelId="{46F2FC7C-19AA-4CCA-A3D6-40A4215678F4}" type="presParOf" srcId="{DE85ED81-488A-4F1B-9E21-6E9D157D2BAC}" destId="{72ABD588-02F4-42D4-9311-90D2956266D6}" srcOrd="1" destOrd="0" presId="urn:microsoft.com/office/officeart/2005/8/layout/vList2"/>
    <dgm:cxn modelId="{2F25F78E-4A23-41C0-950E-A75B52E7E600}" type="presParOf" srcId="{DE85ED81-488A-4F1B-9E21-6E9D157D2BAC}" destId="{5FEC8D6F-67D9-4F3F-9CAA-8CEF429DC1D9}" srcOrd="2" destOrd="0" presId="urn:microsoft.com/office/officeart/2005/8/layout/vList2"/>
    <dgm:cxn modelId="{0D93B7B0-89D6-4D39-B3EB-7DF5E6E1234D}" type="presParOf" srcId="{DE85ED81-488A-4F1B-9E21-6E9D157D2BAC}" destId="{8A49AC07-B1B6-4D7C-A98E-9D4BB592FC37}" srcOrd="3" destOrd="0" presId="urn:microsoft.com/office/officeart/2005/8/layout/vList2"/>
    <dgm:cxn modelId="{19F38C7E-C9B3-48E6-92F6-68837C1848F0}" type="presParOf" srcId="{DE85ED81-488A-4F1B-9E21-6E9D157D2BAC}" destId="{EDB46EF8-CD0A-461F-8BAC-D958B512E67F}" srcOrd="4" destOrd="0" presId="urn:microsoft.com/office/officeart/2005/8/layout/vList2"/>
    <dgm:cxn modelId="{FA472F49-D3AB-4A51-B0D6-B87734346C1E}" type="presParOf" srcId="{DE85ED81-488A-4F1B-9E21-6E9D157D2BAC}" destId="{ED8C21CA-5C3D-4772-A3CD-6B8ABE69ACE5}" srcOrd="5" destOrd="0" presId="urn:microsoft.com/office/officeart/2005/8/layout/vList2"/>
    <dgm:cxn modelId="{5F5F274A-1D62-47FE-8754-DF245F862946}" type="presParOf" srcId="{DE85ED81-488A-4F1B-9E21-6E9D157D2BAC}" destId="{02D222BA-3C94-4F50-949D-BF3016AF80F5}" srcOrd="6" destOrd="0" presId="urn:microsoft.com/office/officeart/2005/8/layout/vList2"/>
    <dgm:cxn modelId="{9E6FA9D1-C3B8-4D3E-BB6F-40B34813F2A9}" type="presParOf" srcId="{DE85ED81-488A-4F1B-9E21-6E9D157D2BAC}" destId="{3CC2BC61-A5A1-4328-A265-F2A19BC9DC3C}" srcOrd="7" destOrd="0" presId="urn:microsoft.com/office/officeart/2005/8/layout/vList2"/>
    <dgm:cxn modelId="{31EB23CF-F413-4557-AE63-EAB27071FB6B}" type="presParOf" srcId="{DE85ED81-488A-4F1B-9E21-6E9D157D2BAC}" destId="{36644886-493A-415F-A04F-656BE3FFB4F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12B831-4B07-49B2-AA8B-A06D78E1A3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87D3DE9-EAF1-4217-9227-2D099058DE62}">
      <dgm:prSet custT="1"/>
      <dgm:spPr>
        <a:solidFill>
          <a:schemeClr val="accent1">
            <a:lumMod val="40000"/>
            <a:lumOff val="60000"/>
          </a:schemeClr>
        </a:solidFill>
      </dgm:spPr>
      <dgm:t>
        <a:bodyPr/>
        <a:lstStyle/>
        <a:p>
          <a:r>
            <a:rPr lang="fr-FR" sz="1700" b="0" i="0" kern="1200" baseline="0" dirty="0">
              <a:solidFill>
                <a:schemeClr val="tx1"/>
              </a:solidFill>
              <a:latin typeface="Calibri" panose="020F0502020204030204"/>
              <a:ea typeface="+mn-ea"/>
              <a:cs typeface="+mn-cs"/>
            </a:rPr>
            <a:t>Approfondissement</a:t>
          </a:r>
          <a:r>
            <a:rPr lang="fr-FR" sz="1400" b="0" i="0" kern="1200" baseline="0" dirty="0">
              <a:solidFill>
                <a:schemeClr val="tx1"/>
              </a:solidFill>
            </a:rPr>
            <a:t> lexical dans toutes les disciplines.</a:t>
          </a:r>
          <a:endParaRPr lang="en-US" sz="1400" kern="1200" dirty="0">
            <a:solidFill>
              <a:schemeClr val="tx1"/>
            </a:solidFill>
          </a:endParaRPr>
        </a:p>
      </dgm:t>
    </dgm:pt>
    <dgm:pt modelId="{F5CDC5F6-2741-4D64-9ADA-50BFC654A5FE}" type="parTrans" cxnId="{2A2C2892-E9AC-44B9-9938-88458462FA81}">
      <dgm:prSet/>
      <dgm:spPr/>
      <dgm:t>
        <a:bodyPr/>
        <a:lstStyle/>
        <a:p>
          <a:endParaRPr lang="en-US"/>
        </a:p>
      </dgm:t>
    </dgm:pt>
    <dgm:pt modelId="{74977D07-EFEE-4699-A07A-B8C63EDE29E6}" type="sibTrans" cxnId="{2A2C2892-E9AC-44B9-9938-88458462FA81}">
      <dgm:prSet/>
      <dgm:spPr/>
      <dgm:t>
        <a:bodyPr/>
        <a:lstStyle/>
        <a:p>
          <a:endParaRPr lang="en-US"/>
        </a:p>
      </dgm:t>
    </dgm:pt>
    <dgm:pt modelId="{9127F4BB-0393-4BB1-867E-AA880AA81078}">
      <dgm:prSet/>
      <dgm:spPr>
        <a:solidFill>
          <a:schemeClr val="accent1">
            <a:lumMod val="40000"/>
            <a:lumOff val="60000"/>
          </a:schemeClr>
        </a:solidFill>
      </dgm:spPr>
      <dgm:t>
        <a:bodyPr/>
        <a:lstStyle/>
        <a:p>
          <a:r>
            <a:rPr lang="fr-FR" b="0" i="0" baseline="0">
              <a:solidFill>
                <a:schemeClr val="tx1"/>
              </a:solidFill>
            </a:rPr>
            <a:t>Relations morphologiques (préfixes, suffixes, dérivation, composition).</a:t>
          </a:r>
          <a:endParaRPr lang="en-US">
            <a:solidFill>
              <a:schemeClr val="tx1"/>
            </a:solidFill>
          </a:endParaRPr>
        </a:p>
      </dgm:t>
    </dgm:pt>
    <dgm:pt modelId="{9FF0730C-D1A4-4ADB-B397-EDEC4B850FB8}" type="parTrans" cxnId="{520006E0-C751-4498-AFE5-0CB556ABA27B}">
      <dgm:prSet/>
      <dgm:spPr/>
      <dgm:t>
        <a:bodyPr/>
        <a:lstStyle/>
        <a:p>
          <a:endParaRPr lang="en-US"/>
        </a:p>
      </dgm:t>
    </dgm:pt>
    <dgm:pt modelId="{21166A74-45FC-4BD6-8C2B-87F9DFD21BB5}" type="sibTrans" cxnId="{520006E0-C751-4498-AFE5-0CB556ABA27B}">
      <dgm:prSet/>
      <dgm:spPr/>
      <dgm:t>
        <a:bodyPr/>
        <a:lstStyle/>
        <a:p>
          <a:endParaRPr lang="en-US"/>
        </a:p>
      </dgm:t>
    </dgm:pt>
    <dgm:pt modelId="{460F9B51-CC95-49CD-B87A-73EB9635BB93}">
      <dgm:prSet/>
      <dgm:spPr>
        <a:solidFill>
          <a:schemeClr val="accent1">
            <a:lumMod val="40000"/>
            <a:lumOff val="60000"/>
          </a:schemeClr>
        </a:solidFill>
      </dgm:spPr>
      <dgm:t>
        <a:bodyPr/>
        <a:lstStyle/>
        <a:p>
          <a:r>
            <a:rPr lang="fr-FR" b="0" i="0" baseline="0" dirty="0">
              <a:solidFill>
                <a:schemeClr val="tx1"/>
              </a:solidFill>
            </a:rPr>
            <a:t>Travail sur polysémie, homonymie, synonymie, antonymie.</a:t>
          </a:r>
          <a:endParaRPr lang="en-US" dirty="0">
            <a:solidFill>
              <a:schemeClr val="tx1"/>
            </a:solidFill>
          </a:endParaRPr>
        </a:p>
      </dgm:t>
    </dgm:pt>
    <dgm:pt modelId="{764B2AE5-3A61-48F2-A76D-3888E38254B0}" type="parTrans" cxnId="{C8AEF8D2-9726-4AC0-BD65-56D2BABF0D53}">
      <dgm:prSet/>
      <dgm:spPr/>
      <dgm:t>
        <a:bodyPr/>
        <a:lstStyle/>
        <a:p>
          <a:endParaRPr lang="en-US"/>
        </a:p>
      </dgm:t>
    </dgm:pt>
    <dgm:pt modelId="{4D85B926-1071-486D-9866-D6212E5D3AA8}" type="sibTrans" cxnId="{C8AEF8D2-9726-4AC0-BD65-56D2BABF0D53}">
      <dgm:prSet/>
      <dgm:spPr/>
      <dgm:t>
        <a:bodyPr/>
        <a:lstStyle/>
        <a:p>
          <a:endParaRPr lang="en-US"/>
        </a:p>
      </dgm:t>
    </dgm:pt>
    <dgm:pt modelId="{0327C04C-D38F-41CF-B489-A928D53AD4B9}">
      <dgm:prSet/>
      <dgm:spPr>
        <a:solidFill>
          <a:schemeClr val="accent1">
            <a:lumMod val="40000"/>
            <a:lumOff val="60000"/>
          </a:schemeClr>
        </a:solidFill>
      </dgm:spPr>
      <dgm:t>
        <a:bodyPr/>
        <a:lstStyle/>
        <a:p>
          <a:r>
            <a:rPr lang="fr-FR" b="0" i="0" baseline="0">
              <a:solidFill>
                <a:schemeClr val="tx1"/>
              </a:solidFill>
            </a:rPr>
            <a:t>Construction de réseaux de mots.</a:t>
          </a:r>
          <a:endParaRPr lang="en-US">
            <a:solidFill>
              <a:schemeClr val="tx1"/>
            </a:solidFill>
          </a:endParaRPr>
        </a:p>
      </dgm:t>
    </dgm:pt>
    <dgm:pt modelId="{BF0C5388-CAB2-413B-90B3-C71399AEB478}" type="parTrans" cxnId="{0AE442DB-6159-444D-94B6-52FDF2B6AFA3}">
      <dgm:prSet/>
      <dgm:spPr/>
      <dgm:t>
        <a:bodyPr/>
        <a:lstStyle/>
        <a:p>
          <a:endParaRPr lang="en-US"/>
        </a:p>
      </dgm:t>
    </dgm:pt>
    <dgm:pt modelId="{AFD62309-DA20-4107-AF38-BA3A6FCAC21F}" type="sibTrans" cxnId="{0AE442DB-6159-444D-94B6-52FDF2B6AFA3}">
      <dgm:prSet/>
      <dgm:spPr/>
      <dgm:t>
        <a:bodyPr/>
        <a:lstStyle/>
        <a:p>
          <a:endParaRPr lang="en-US"/>
        </a:p>
      </dgm:t>
    </dgm:pt>
    <dgm:pt modelId="{F906AED0-6039-43A0-85D8-654DC8017266}">
      <dgm:prSet/>
      <dgm:spPr>
        <a:solidFill>
          <a:schemeClr val="accent1">
            <a:lumMod val="40000"/>
            <a:lumOff val="60000"/>
          </a:schemeClr>
        </a:solidFill>
      </dgm:spPr>
      <dgm:t>
        <a:bodyPr/>
        <a:lstStyle/>
        <a:p>
          <a:r>
            <a:rPr lang="fr-FR" b="0" i="0" baseline="0">
              <a:solidFill>
                <a:schemeClr val="tx1"/>
              </a:solidFill>
            </a:rPr>
            <a:t>Réemploi dans des écrits plus précis, disciplinaires et littéraires.</a:t>
          </a:r>
          <a:endParaRPr lang="en-US">
            <a:solidFill>
              <a:schemeClr val="tx1"/>
            </a:solidFill>
          </a:endParaRPr>
        </a:p>
      </dgm:t>
    </dgm:pt>
    <dgm:pt modelId="{E160187C-9CCA-490F-AB47-096254A9F118}" type="parTrans" cxnId="{930DFC55-6219-462F-BCA5-7478B0484343}">
      <dgm:prSet/>
      <dgm:spPr/>
      <dgm:t>
        <a:bodyPr/>
        <a:lstStyle/>
        <a:p>
          <a:endParaRPr lang="en-US"/>
        </a:p>
      </dgm:t>
    </dgm:pt>
    <dgm:pt modelId="{83AC163A-DBCB-4AB9-934A-95131731B605}" type="sibTrans" cxnId="{930DFC55-6219-462F-BCA5-7478B0484343}">
      <dgm:prSet/>
      <dgm:spPr/>
      <dgm:t>
        <a:bodyPr/>
        <a:lstStyle/>
        <a:p>
          <a:endParaRPr lang="en-US"/>
        </a:p>
      </dgm:t>
    </dgm:pt>
    <dgm:pt modelId="{C4861B12-86E6-43C3-9B72-8F4D98975617}">
      <dgm:prSet/>
      <dgm:spPr>
        <a:solidFill>
          <a:schemeClr val="accent1">
            <a:lumMod val="40000"/>
            <a:lumOff val="60000"/>
          </a:schemeClr>
        </a:solidFill>
      </dgm:spPr>
      <dgm:t>
        <a:bodyPr/>
        <a:lstStyle/>
        <a:p>
          <a:r>
            <a:rPr lang="fr-FR" b="0" i="0" baseline="0">
              <a:solidFill>
                <a:schemeClr val="tx1"/>
              </a:solidFill>
            </a:rPr>
            <a:t>Autonomie avec dictionnaires et corpus.</a:t>
          </a:r>
          <a:endParaRPr lang="en-US">
            <a:solidFill>
              <a:schemeClr val="tx1"/>
            </a:solidFill>
          </a:endParaRPr>
        </a:p>
      </dgm:t>
    </dgm:pt>
    <dgm:pt modelId="{CA6B432F-8F59-4049-8812-0749334C6C2F}" type="parTrans" cxnId="{19D9DD66-437D-4556-8951-43EAADA41D89}">
      <dgm:prSet/>
      <dgm:spPr/>
      <dgm:t>
        <a:bodyPr/>
        <a:lstStyle/>
        <a:p>
          <a:endParaRPr lang="en-US"/>
        </a:p>
      </dgm:t>
    </dgm:pt>
    <dgm:pt modelId="{B8924B90-D34C-4F60-B913-A615445E5CCE}" type="sibTrans" cxnId="{19D9DD66-437D-4556-8951-43EAADA41D89}">
      <dgm:prSet/>
      <dgm:spPr/>
      <dgm:t>
        <a:bodyPr/>
        <a:lstStyle/>
        <a:p>
          <a:endParaRPr lang="en-US"/>
        </a:p>
      </dgm:t>
    </dgm:pt>
    <dgm:pt modelId="{6F1EF91E-673E-4F5D-A8F0-C1C7F584739D}" type="pres">
      <dgm:prSet presAssocID="{BC12B831-4B07-49B2-AA8B-A06D78E1A3A4}" presName="linear" presStyleCnt="0">
        <dgm:presLayoutVars>
          <dgm:animLvl val="lvl"/>
          <dgm:resizeHandles val="exact"/>
        </dgm:presLayoutVars>
      </dgm:prSet>
      <dgm:spPr/>
    </dgm:pt>
    <dgm:pt modelId="{263A9E15-3D40-435A-B14A-D397EE96EEB7}" type="pres">
      <dgm:prSet presAssocID="{C87D3DE9-EAF1-4217-9227-2D099058DE62}" presName="parentText" presStyleLbl="node1" presStyleIdx="0" presStyleCnt="6">
        <dgm:presLayoutVars>
          <dgm:chMax val="0"/>
          <dgm:bulletEnabled val="1"/>
        </dgm:presLayoutVars>
      </dgm:prSet>
      <dgm:spPr/>
    </dgm:pt>
    <dgm:pt modelId="{46AFE729-0F83-4386-A1BE-63B316E1A66C}" type="pres">
      <dgm:prSet presAssocID="{74977D07-EFEE-4699-A07A-B8C63EDE29E6}" presName="spacer" presStyleCnt="0"/>
      <dgm:spPr/>
    </dgm:pt>
    <dgm:pt modelId="{F6A88B93-6550-48A3-88C0-CCC19D2499DA}" type="pres">
      <dgm:prSet presAssocID="{9127F4BB-0393-4BB1-867E-AA880AA81078}" presName="parentText" presStyleLbl="node1" presStyleIdx="1" presStyleCnt="6">
        <dgm:presLayoutVars>
          <dgm:chMax val="0"/>
          <dgm:bulletEnabled val="1"/>
        </dgm:presLayoutVars>
      </dgm:prSet>
      <dgm:spPr/>
    </dgm:pt>
    <dgm:pt modelId="{29ECDC37-7AA7-4CEC-AFFB-F59027E79F59}" type="pres">
      <dgm:prSet presAssocID="{21166A74-45FC-4BD6-8C2B-87F9DFD21BB5}" presName="spacer" presStyleCnt="0"/>
      <dgm:spPr/>
    </dgm:pt>
    <dgm:pt modelId="{54858B20-B211-4326-8AFA-009BAAC358D0}" type="pres">
      <dgm:prSet presAssocID="{460F9B51-CC95-49CD-B87A-73EB9635BB93}" presName="parentText" presStyleLbl="node1" presStyleIdx="2" presStyleCnt="6">
        <dgm:presLayoutVars>
          <dgm:chMax val="0"/>
          <dgm:bulletEnabled val="1"/>
        </dgm:presLayoutVars>
      </dgm:prSet>
      <dgm:spPr/>
    </dgm:pt>
    <dgm:pt modelId="{BBF7D944-42CB-4439-B821-82F4C70CDA39}" type="pres">
      <dgm:prSet presAssocID="{4D85B926-1071-486D-9866-D6212E5D3AA8}" presName="spacer" presStyleCnt="0"/>
      <dgm:spPr/>
    </dgm:pt>
    <dgm:pt modelId="{5DF90AEA-7B4C-437D-9195-87F4EC457C20}" type="pres">
      <dgm:prSet presAssocID="{0327C04C-D38F-41CF-B489-A928D53AD4B9}" presName="parentText" presStyleLbl="node1" presStyleIdx="3" presStyleCnt="6">
        <dgm:presLayoutVars>
          <dgm:chMax val="0"/>
          <dgm:bulletEnabled val="1"/>
        </dgm:presLayoutVars>
      </dgm:prSet>
      <dgm:spPr/>
    </dgm:pt>
    <dgm:pt modelId="{89B94C75-0726-4B5D-BF58-97D0764582A2}" type="pres">
      <dgm:prSet presAssocID="{AFD62309-DA20-4107-AF38-BA3A6FCAC21F}" presName="spacer" presStyleCnt="0"/>
      <dgm:spPr/>
    </dgm:pt>
    <dgm:pt modelId="{00A3417C-0004-423E-9045-C0D06C58E734}" type="pres">
      <dgm:prSet presAssocID="{F906AED0-6039-43A0-85D8-654DC8017266}" presName="parentText" presStyleLbl="node1" presStyleIdx="4" presStyleCnt="6">
        <dgm:presLayoutVars>
          <dgm:chMax val="0"/>
          <dgm:bulletEnabled val="1"/>
        </dgm:presLayoutVars>
      </dgm:prSet>
      <dgm:spPr/>
    </dgm:pt>
    <dgm:pt modelId="{1C2FF507-7DB1-473A-91DA-44138FCC4312}" type="pres">
      <dgm:prSet presAssocID="{83AC163A-DBCB-4AB9-934A-95131731B605}" presName="spacer" presStyleCnt="0"/>
      <dgm:spPr/>
    </dgm:pt>
    <dgm:pt modelId="{509A5BB6-221F-47FF-BD29-D4187F25D5B0}" type="pres">
      <dgm:prSet presAssocID="{C4861B12-86E6-43C3-9B72-8F4D98975617}" presName="parentText" presStyleLbl="node1" presStyleIdx="5" presStyleCnt="6">
        <dgm:presLayoutVars>
          <dgm:chMax val="0"/>
          <dgm:bulletEnabled val="1"/>
        </dgm:presLayoutVars>
      </dgm:prSet>
      <dgm:spPr/>
    </dgm:pt>
  </dgm:ptLst>
  <dgm:cxnLst>
    <dgm:cxn modelId="{D5286D35-70B2-463D-AA0B-9D98FE1763BD}" type="presOf" srcId="{F906AED0-6039-43A0-85D8-654DC8017266}" destId="{00A3417C-0004-423E-9045-C0D06C58E734}" srcOrd="0" destOrd="0" presId="urn:microsoft.com/office/officeart/2005/8/layout/vList2"/>
    <dgm:cxn modelId="{34AF143E-E8CC-41CD-BE8E-EAC8D9E5990A}" type="presOf" srcId="{460F9B51-CC95-49CD-B87A-73EB9635BB93}" destId="{54858B20-B211-4326-8AFA-009BAAC358D0}" srcOrd="0" destOrd="0" presId="urn:microsoft.com/office/officeart/2005/8/layout/vList2"/>
    <dgm:cxn modelId="{B7858D60-8CB4-46ED-BA8F-FA54A3DD3517}" type="presOf" srcId="{C4861B12-86E6-43C3-9B72-8F4D98975617}" destId="{509A5BB6-221F-47FF-BD29-D4187F25D5B0}" srcOrd="0" destOrd="0" presId="urn:microsoft.com/office/officeart/2005/8/layout/vList2"/>
    <dgm:cxn modelId="{19D9DD66-437D-4556-8951-43EAADA41D89}" srcId="{BC12B831-4B07-49B2-AA8B-A06D78E1A3A4}" destId="{C4861B12-86E6-43C3-9B72-8F4D98975617}" srcOrd="5" destOrd="0" parTransId="{CA6B432F-8F59-4049-8812-0749334C6C2F}" sibTransId="{B8924B90-D34C-4F60-B913-A615445E5CCE}"/>
    <dgm:cxn modelId="{930DFC55-6219-462F-BCA5-7478B0484343}" srcId="{BC12B831-4B07-49B2-AA8B-A06D78E1A3A4}" destId="{F906AED0-6039-43A0-85D8-654DC8017266}" srcOrd="4" destOrd="0" parTransId="{E160187C-9CCA-490F-AB47-096254A9F118}" sibTransId="{83AC163A-DBCB-4AB9-934A-95131731B605}"/>
    <dgm:cxn modelId="{2A2C2892-E9AC-44B9-9938-88458462FA81}" srcId="{BC12B831-4B07-49B2-AA8B-A06D78E1A3A4}" destId="{C87D3DE9-EAF1-4217-9227-2D099058DE62}" srcOrd="0" destOrd="0" parTransId="{F5CDC5F6-2741-4D64-9ADA-50BFC654A5FE}" sibTransId="{74977D07-EFEE-4699-A07A-B8C63EDE29E6}"/>
    <dgm:cxn modelId="{83E7DBA7-0E6D-4DA0-9141-D14B0BAA3037}" type="presOf" srcId="{C87D3DE9-EAF1-4217-9227-2D099058DE62}" destId="{263A9E15-3D40-435A-B14A-D397EE96EEB7}" srcOrd="0" destOrd="0" presId="urn:microsoft.com/office/officeart/2005/8/layout/vList2"/>
    <dgm:cxn modelId="{076564B6-008B-4A37-BC7B-78633E730E4C}" type="presOf" srcId="{BC12B831-4B07-49B2-AA8B-A06D78E1A3A4}" destId="{6F1EF91E-673E-4F5D-A8F0-C1C7F584739D}" srcOrd="0" destOrd="0" presId="urn:microsoft.com/office/officeart/2005/8/layout/vList2"/>
    <dgm:cxn modelId="{C8AEF8D2-9726-4AC0-BD65-56D2BABF0D53}" srcId="{BC12B831-4B07-49B2-AA8B-A06D78E1A3A4}" destId="{460F9B51-CC95-49CD-B87A-73EB9635BB93}" srcOrd="2" destOrd="0" parTransId="{764B2AE5-3A61-48F2-A76D-3888E38254B0}" sibTransId="{4D85B926-1071-486D-9866-D6212E5D3AA8}"/>
    <dgm:cxn modelId="{0AE442DB-6159-444D-94B6-52FDF2B6AFA3}" srcId="{BC12B831-4B07-49B2-AA8B-A06D78E1A3A4}" destId="{0327C04C-D38F-41CF-B489-A928D53AD4B9}" srcOrd="3" destOrd="0" parTransId="{BF0C5388-CAB2-413B-90B3-C71399AEB478}" sibTransId="{AFD62309-DA20-4107-AF38-BA3A6FCAC21F}"/>
    <dgm:cxn modelId="{520006E0-C751-4498-AFE5-0CB556ABA27B}" srcId="{BC12B831-4B07-49B2-AA8B-A06D78E1A3A4}" destId="{9127F4BB-0393-4BB1-867E-AA880AA81078}" srcOrd="1" destOrd="0" parTransId="{9FF0730C-D1A4-4ADB-B397-EDEC4B850FB8}" sibTransId="{21166A74-45FC-4BD6-8C2B-87F9DFD21BB5}"/>
    <dgm:cxn modelId="{A420EEEE-F969-413D-993B-CD5E4787339E}" type="presOf" srcId="{0327C04C-D38F-41CF-B489-A928D53AD4B9}" destId="{5DF90AEA-7B4C-437D-9195-87F4EC457C20}" srcOrd="0" destOrd="0" presId="urn:microsoft.com/office/officeart/2005/8/layout/vList2"/>
    <dgm:cxn modelId="{630EDFFC-15D3-46C9-A038-AB513180AE9A}" type="presOf" srcId="{9127F4BB-0393-4BB1-867E-AA880AA81078}" destId="{F6A88B93-6550-48A3-88C0-CCC19D2499DA}" srcOrd="0" destOrd="0" presId="urn:microsoft.com/office/officeart/2005/8/layout/vList2"/>
    <dgm:cxn modelId="{5B56116B-5D61-45FB-BB5B-5775117A3A53}" type="presParOf" srcId="{6F1EF91E-673E-4F5D-A8F0-C1C7F584739D}" destId="{263A9E15-3D40-435A-B14A-D397EE96EEB7}" srcOrd="0" destOrd="0" presId="urn:microsoft.com/office/officeart/2005/8/layout/vList2"/>
    <dgm:cxn modelId="{273446FA-F4AB-4B85-B4FB-D186D8D195C0}" type="presParOf" srcId="{6F1EF91E-673E-4F5D-A8F0-C1C7F584739D}" destId="{46AFE729-0F83-4386-A1BE-63B316E1A66C}" srcOrd="1" destOrd="0" presId="urn:microsoft.com/office/officeart/2005/8/layout/vList2"/>
    <dgm:cxn modelId="{F1E98284-5097-4933-9F84-1BA6AEE9C92A}" type="presParOf" srcId="{6F1EF91E-673E-4F5D-A8F0-C1C7F584739D}" destId="{F6A88B93-6550-48A3-88C0-CCC19D2499DA}" srcOrd="2" destOrd="0" presId="urn:microsoft.com/office/officeart/2005/8/layout/vList2"/>
    <dgm:cxn modelId="{641A19E5-12A2-46DC-AAAB-D105DA296D68}" type="presParOf" srcId="{6F1EF91E-673E-4F5D-A8F0-C1C7F584739D}" destId="{29ECDC37-7AA7-4CEC-AFFB-F59027E79F59}" srcOrd="3" destOrd="0" presId="urn:microsoft.com/office/officeart/2005/8/layout/vList2"/>
    <dgm:cxn modelId="{E95AC881-452E-4058-94E5-F66B9F3FB0A4}" type="presParOf" srcId="{6F1EF91E-673E-4F5D-A8F0-C1C7F584739D}" destId="{54858B20-B211-4326-8AFA-009BAAC358D0}" srcOrd="4" destOrd="0" presId="urn:microsoft.com/office/officeart/2005/8/layout/vList2"/>
    <dgm:cxn modelId="{A38E7217-0F35-42D4-9549-4EB0A7417160}" type="presParOf" srcId="{6F1EF91E-673E-4F5D-A8F0-C1C7F584739D}" destId="{BBF7D944-42CB-4439-B821-82F4C70CDA39}" srcOrd="5" destOrd="0" presId="urn:microsoft.com/office/officeart/2005/8/layout/vList2"/>
    <dgm:cxn modelId="{F8581AA3-157D-480C-8655-9281A13A62DB}" type="presParOf" srcId="{6F1EF91E-673E-4F5D-A8F0-C1C7F584739D}" destId="{5DF90AEA-7B4C-437D-9195-87F4EC457C20}" srcOrd="6" destOrd="0" presId="urn:microsoft.com/office/officeart/2005/8/layout/vList2"/>
    <dgm:cxn modelId="{7457E46F-9D39-48E4-BB26-7E6C9EFE6D64}" type="presParOf" srcId="{6F1EF91E-673E-4F5D-A8F0-C1C7F584739D}" destId="{89B94C75-0726-4B5D-BF58-97D0764582A2}" srcOrd="7" destOrd="0" presId="urn:microsoft.com/office/officeart/2005/8/layout/vList2"/>
    <dgm:cxn modelId="{8FEEC457-958F-40CA-BD01-77025ADB7F0B}" type="presParOf" srcId="{6F1EF91E-673E-4F5D-A8F0-C1C7F584739D}" destId="{00A3417C-0004-423E-9045-C0D06C58E734}" srcOrd="8" destOrd="0" presId="urn:microsoft.com/office/officeart/2005/8/layout/vList2"/>
    <dgm:cxn modelId="{B416AD91-F37B-44EE-BB9B-4FD60F1D4781}" type="presParOf" srcId="{6F1EF91E-673E-4F5D-A8F0-C1C7F584739D}" destId="{1C2FF507-7DB1-473A-91DA-44138FCC4312}" srcOrd="9" destOrd="0" presId="urn:microsoft.com/office/officeart/2005/8/layout/vList2"/>
    <dgm:cxn modelId="{15D081C3-9D1F-49F2-AB47-53770B16D327}" type="presParOf" srcId="{6F1EF91E-673E-4F5D-A8F0-C1C7F584739D}" destId="{509A5BB6-221F-47FF-BD29-D4187F25D5B0}"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9FAA1-6B13-4C51-A23B-2BDD20D8AFEF}">
      <dsp:nvSpPr>
        <dsp:cNvPr id="0" name=""/>
        <dsp:cNvSpPr/>
      </dsp:nvSpPr>
      <dsp:spPr>
        <a:xfrm>
          <a:off x="0" y="494736"/>
          <a:ext cx="6738731" cy="1587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3000" tIns="437388" rIns="523000" bIns="149352" numCol="1" spcCol="1270" anchor="t" anchorCtr="0">
          <a:noAutofit/>
        </a:bodyPr>
        <a:lstStyle/>
        <a:p>
          <a:pPr marL="228600" lvl="1" indent="-228600" algn="l" defTabSz="933450">
            <a:lnSpc>
              <a:spcPct val="90000"/>
            </a:lnSpc>
            <a:spcBef>
              <a:spcPct val="0"/>
            </a:spcBef>
            <a:spcAft>
              <a:spcPct val="15000"/>
            </a:spcAft>
            <a:buChar char="•"/>
          </a:pPr>
          <a:r>
            <a:rPr lang="fr-FR" sz="2100" kern="1200" dirty="0"/>
            <a:t>Comprendre le fonctionnement de la langue</a:t>
          </a:r>
        </a:p>
        <a:p>
          <a:pPr marL="228600" lvl="1" indent="-228600" algn="l" defTabSz="933450">
            <a:lnSpc>
              <a:spcPct val="90000"/>
            </a:lnSpc>
            <a:spcBef>
              <a:spcPct val="0"/>
            </a:spcBef>
            <a:spcAft>
              <a:spcPct val="15000"/>
            </a:spcAft>
            <a:buChar char="•"/>
          </a:pPr>
          <a:r>
            <a:rPr lang="fr-FR" sz="2100" kern="1200" dirty="0"/>
            <a:t>Approfondir la réflexion  </a:t>
          </a:r>
        </a:p>
        <a:p>
          <a:pPr marL="228600" lvl="1" indent="-228600" algn="l" defTabSz="933450">
            <a:lnSpc>
              <a:spcPct val="90000"/>
            </a:lnSpc>
            <a:spcBef>
              <a:spcPct val="0"/>
            </a:spcBef>
            <a:spcAft>
              <a:spcPct val="15000"/>
            </a:spcAft>
            <a:buChar char="•"/>
          </a:pPr>
          <a:r>
            <a:rPr lang="fr-FR" sz="2100" kern="1200" dirty="0"/>
            <a:t>Acquérir des savoirs lexicaux et grammaticaux </a:t>
          </a:r>
        </a:p>
      </dsp:txBody>
      <dsp:txXfrm>
        <a:off x="0" y="494736"/>
        <a:ext cx="6738731" cy="1587600"/>
      </dsp:txXfrm>
    </dsp:sp>
    <dsp:sp modelId="{33AEE6CD-26F8-4D48-8C81-6DFED16F03AF}">
      <dsp:nvSpPr>
        <dsp:cNvPr id="0" name=""/>
        <dsp:cNvSpPr/>
      </dsp:nvSpPr>
      <dsp:spPr>
        <a:xfrm>
          <a:off x="336936" y="184776"/>
          <a:ext cx="4717111"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96" tIns="0" rIns="178296" bIns="0" numCol="1" spcCol="1270" anchor="ctr" anchorCtr="0">
          <a:noAutofit/>
        </a:bodyPr>
        <a:lstStyle/>
        <a:p>
          <a:pPr marL="0" lvl="0" indent="0" algn="l" defTabSz="933450">
            <a:lnSpc>
              <a:spcPct val="90000"/>
            </a:lnSpc>
            <a:spcBef>
              <a:spcPct val="0"/>
            </a:spcBef>
            <a:spcAft>
              <a:spcPct val="35000"/>
            </a:spcAft>
            <a:buNone/>
          </a:pPr>
          <a:r>
            <a:rPr lang="fr-FR" sz="2100" kern="1200" dirty="0"/>
            <a:t>Des séances spécifiques </a:t>
          </a:r>
        </a:p>
      </dsp:txBody>
      <dsp:txXfrm>
        <a:off x="367198" y="215038"/>
        <a:ext cx="4656587" cy="559396"/>
      </dsp:txXfrm>
    </dsp:sp>
    <dsp:sp modelId="{98F73223-E587-434D-BB77-ABFC5B8EA3D5}">
      <dsp:nvSpPr>
        <dsp:cNvPr id="0" name=""/>
        <dsp:cNvSpPr/>
      </dsp:nvSpPr>
      <dsp:spPr>
        <a:xfrm>
          <a:off x="0" y="2505696"/>
          <a:ext cx="6738731" cy="1223775"/>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3000" tIns="437388" rIns="523000" bIns="149352" numCol="1" spcCol="1270" anchor="t" anchorCtr="0">
          <a:noAutofit/>
        </a:bodyPr>
        <a:lstStyle/>
        <a:p>
          <a:pPr marL="228600" lvl="1" indent="-228600" algn="l" defTabSz="933450">
            <a:lnSpc>
              <a:spcPct val="90000"/>
            </a:lnSpc>
            <a:spcBef>
              <a:spcPct val="0"/>
            </a:spcBef>
            <a:spcAft>
              <a:spcPct val="15000"/>
            </a:spcAft>
            <a:buChar char="•"/>
          </a:pPr>
          <a:r>
            <a:rPr lang="fr-FR" sz="2100" kern="1200" dirty="0"/>
            <a:t>En vue d’un enrichissement de ces savoirs </a:t>
          </a:r>
        </a:p>
        <a:p>
          <a:pPr marL="228600" lvl="1" indent="-228600" algn="l" defTabSz="933450">
            <a:lnSpc>
              <a:spcPct val="90000"/>
            </a:lnSpc>
            <a:spcBef>
              <a:spcPct val="0"/>
            </a:spcBef>
            <a:spcAft>
              <a:spcPct val="15000"/>
            </a:spcAft>
            <a:buChar char="•"/>
          </a:pPr>
          <a:r>
            <a:rPr lang="fr-FR" sz="2100" kern="1200" dirty="0"/>
            <a:t>Dès le cycle 2</a:t>
          </a:r>
        </a:p>
      </dsp:txBody>
      <dsp:txXfrm>
        <a:off x="0" y="2505696"/>
        <a:ext cx="6738731" cy="1223775"/>
      </dsp:txXfrm>
    </dsp:sp>
    <dsp:sp modelId="{07778A12-1266-410C-BDB8-9A967FEAE112}">
      <dsp:nvSpPr>
        <dsp:cNvPr id="0" name=""/>
        <dsp:cNvSpPr/>
      </dsp:nvSpPr>
      <dsp:spPr>
        <a:xfrm>
          <a:off x="336936" y="2195736"/>
          <a:ext cx="4717111"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96" tIns="0" rIns="178296" bIns="0" numCol="1" spcCol="1270" anchor="ctr" anchorCtr="0">
          <a:noAutofit/>
        </a:bodyPr>
        <a:lstStyle/>
        <a:p>
          <a:pPr marL="0" lvl="0" indent="0" algn="l" defTabSz="933450">
            <a:lnSpc>
              <a:spcPct val="90000"/>
            </a:lnSpc>
            <a:spcBef>
              <a:spcPct val="0"/>
            </a:spcBef>
            <a:spcAft>
              <a:spcPct val="35000"/>
            </a:spcAft>
            <a:buNone/>
          </a:pPr>
          <a:r>
            <a:rPr lang="fr-FR" sz="2100" kern="1200" dirty="0"/>
            <a:t>En lien avec le lecture et l’écriture </a:t>
          </a:r>
        </a:p>
      </dsp:txBody>
      <dsp:txXfrm>
        <a:off x="367198" y="2225998"/>
        <a:ext cx="4656587" cy="559396"/>
      </dsp:txXfrm>
    </dsp:sp>
    <dsp:sp modelId="{099C278E-4783-4CDC-B2E8-97F6F04CD962}">
      <dsp:nvSpPr>
        <dsp:cNvPr id="0" name=""/>
        <dsp:cNvSpPr/>
      </dsp:nvSpPr>
      <dsp:spPr>
        <a:xfrm>
          <a:off x="0" y="4152832"/>
          <a:ext cx="6738731" cy="893025"/>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3000" tIns="437388" rIns="523000" bIns="149352" numCol="1" spcCol="1270" anchor="t" anchorCtr="0">
          <a:noAutofit/>
        </a:bodyPr>
        <a:lstStyle/>
        <a:p>
          <a:pPr marL="228600" lvl="1" indent="-228600" algn="l" defTabSz="933450">
            <a:lnSpc>
              <a:spcPct val="90000"/>
            </a:lnSpc>
            <a:spcBef>
              <a:spcPct val="0"/>
            </a:spcBef>
            <a:spcAft>
              <a:spcPct val="15000"/>
            </a:spcAft>
            <a:buChar char="•"/>
          </a:pPr>
          <a:r>
            <a:rPr lang="fr-FR" sz="2100" kern="1200" dirty="0"/>
            <a:t>Dés le cycle 2, repérage dans la phrase</a:t>
          </a:r>
        </a:p>
      </dsp:txBody>
      <dsp:txXfrm>
        <a:off x="0" y="4152832"/>
        <a:ext cx="6738731" cy="893025"/>
      </dsp:txXfrm>
    </dsp:sp>
    <dsp:sp modelId="{A13D5EF7-E9F1-4AAE-B7AF-62A2CAC76016}">
      <dsp:nvSpPr>
        <dsp:cNvPr id="0" name=""/>
        <dsp:cNvSpPr/>
      </dsp:nvSpPr>
      <dsp:spPr>
        <a:xfrm>
          <a:off x="336936" y="3842872"/>
          <a:ext cx="4717111"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96" tIns="0" rIns="178296" bIns="0" numCol="1" spcCol="1270" anchor="ctr" anchorCtr="0">
          <a:noAutofit/>
        </a:bodyPr>
        <a:lstStyle/>
        <a:p>
          <a:pPr marL="0" lvl="0" indent="0" algn="l" defTabSz="933450">
            <a:lnSpc>
              <a:spcPct val="90000"/>
            </a:lnSpc>
            <a:spcBef>
              <a:spcPct val="0"/>
            </a:spcBef>
            <a:spcAft>
              <a:spcPct val="35000"/>
            </a:spcAft>
            <a:buNone/>
          </a:pPr>
          <a:r>
            <a:rPr lang="fr-FR" sz="2100" kern="1200" dirty="0"/>
            <a:t>Un apprentissage continu et progressif </a:t>
          </a:r>
        </a:p>
      </dsp:txBody>
      <dsp:txXfrm>
        <a:off x="367198" y="3873134"/>
        <a:ext cx="4656587"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4B0C1-D87A-484F-B6F6-36960C205BD1}">
      <dsp:nvSpPr>
        <dsp:cNvPr id="0" name=""/>
        <dsp:cNvSpPr/>
      </dsp:nvSpPr>
      <dsp:spPr>
        <a:xfrm>
          <a:off x="286320" y="0"/>
          <a:ext cx="4199283" cy="4199283"/>
        </a:xfrm>
        <a:prstGeom prst="triangl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B6002A-53C1-4466-9888-F611ACEB86FE}">
      <dsp:nvSpPr>
        <dsp:cNvPr id="0" name=""/>
        <dsp:cNvSpPr/>
      </dsp:nvSpPr>
      <dsp:spPr>
        <a:xfrm>
          <a:off x="2385961" y="422183"/>
          <a:ext cx="2729533" cy="994049"/>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Crachin </a:t>
          </a:r>
        </a:p>
      </dsp:txBody>
      <dsp:txXfrm>
        <a:off x="2434486" y="470708"/>
        <a:ext cx="2632483" cy="896999"/>
      </dsp:txXfrm>
    </dsp:sp>
    <dsp:sp modelId="{177A9CCA-EC2A-47F6-A56A-A488FC9FAD5C}">
      <dsp:nvSpPr>
        <dsp:cNvPr id="0" name=""/>
        <dsp:cNvSpPr/>
      </dsp:nvSpPr>
      <dsp:spPr>
        <a:xfrm>
          <a:off x="2385961" y="1540488"/>
          <a:ext cx="2729533" cy="994049"/>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 orage</a:t>
          </a:r>
        </a:p>
      </dsp:txBody>
      <dsp:txXfrm>
        <a:off x="2434486" y="1589013"/>
        <a:ext cx="2632483" cy="896999"/>
      </dsp:txXfrm>
    </dsp:sp>
    <dsp:sp modelId="{5466F19E-AA11-4834-A66B-FFA6F0D65551}">
      <dsp:nvSpPr>
        <dsp:cNvPr id="0" name=""/>
        <dsp:cNvSpPr/>
      </dsp:nvSpPr>
      <dsp:spPr>
        <a:xfrm>
          <a:off x="2385961" y="2658794"/>
          <a:ext cx="2729533" cy="994049"/>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a:t>Averse diluvienne</a:t>
          </a:r>
        </a:p>
      </dsp:txBody>
      <dsp:txXfrm>
        <a:off x="2434486" y="2707319"/>
        <a:ext cx="2632483" cy="896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9FAA1-6B13-4C51-A23B-2BDD20D8AFEF}">
      <dsp:nvSpPr>
        <dsp:cNvPr id="0" name=""/>
        <dsp:cNvSpPr/>
      </dsp:nvSpPr>
      <dsp:spPr>
        <a:xfrm>
          <a:off x="0" y="440102"/>
          <a:ext cx="6738731" cy="12316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3000" tIns="354076" rIns="523000" bIns="120904" numCol="1" spcCol="1270" anchor="t" anchorCtr="0">
          <a:noAutofit/>
        </a:bodyPr>
        <a:lstStyle/>
        <a:p>
          <a:pPr marL="171450" lvl="1" indent="-171450" algn="l" defTabSz="755650">
            <a:lnSpc>
              <a:spcPct val="90000"/>
            </a:lnSpc>
            <a:spcBef>
              <a:spcPct val="0"/>
            </a:spcBef>
            <a:spcAft>
              <a:spcPct val="15000"/>
            </a:spcAft>
            <a:buChar char="•"/>
          </a:pPr>
          <a:r>
            <a:rPr lang="fr-FR" sz="1700" kern="1200" dirty="0"/>
            <a:t>L’apprentissage du code phonographique, des phonèmes vers les graphèmes et réciproquement</a:t>
          </a:r>
        </a:p>
        <a:p>
          <a:pPr marL="171450" lvl="1" indent="-171450" algn="l" defTabSz="755650">
            <a:lnSpc>
              <a:spcPct val="90000"/>
            </a:lnSpc>
            <a:spcBef>
              <a:spcPct val="0"/>
            </a:spcBef>
            <a:spcAft>
              <a:spcPct val="15000"/>
            </a:spcAft>
            <a:buChar char="•"/>
          </a:pPr>
          <a:r>
            <a:rPr lang="fr-FR" sz="1700" kern="1200" dirty="0"/>
            <a:t>Apprentissage de l’orthographe lexicale</a:t>
          </a:r>
        </a:p>
      </dsp:txBody>
      <dsp:txXfrm>
        <a:off x="0" y="440102"/>
        <a:ext cx="6738731" cy="1231650"/>
      </dsp:txXfrm>
    </dsp:sp>
    <dsp:sp modelId="{33AEE6CD-26F8-4D48-8C81-6DFED16F03AF}">
      <dsp:nvSpPr>
        <dsp:cNvPr id="0" name=""/>
        <dsp:cNvSpPr/>
      </dsp:nvSpPr>
      <dsp:spPr>
        <a:xfrm>
          <a:off x="336936" y="152399"/>
          <a:ext cx="4717111" cy="5018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96" tIns="0" rIns="178296" bIns="0" numCol="1" spcCol="1270" anchor="ctr" anchorCtr="0">
          <a:noAutofit/>
        </a:bodyPr>
        <a:lstStyle/>
        <a:p>
          <a:pPr marL="0" lvl="0" indent="0" algn="l" defTabSz="755650">
            <a:lnSpc>
              <a:spcPct val="90000"/>
            </a:lnSpc>
            <a:spcBef>
              <a:spcPct val="0"/>
            </a:spcBef>
            <a:spcAft>
              <a:spcPct val="35000"/>
            </a:spcAft>
            <a:buNone/>
          </a:pPr>
          <a:r>
            <a:rPr lang="fr-FR" sz="1700" kern="1200" dirty="0"/>
            <a:t>La compréhension du principe alphabétique   </a:t>
          </a:r>
        </a:p>
      </dsp:txBody>
      <dsp:txXfrm>
        <a:off x="361434" y="176897"/>
        <a:ext cx="4668115" cy="452844"/>
      </dsp:txXfrm>
    </dsp:sp>
    <dsp:sp modelId="{98F73223-E587-434D-BB77-ABFC5B8EA3D5}">
      <dsp:nvSpPr>
        <dsp:cNvPr id="0" name=""/>
        <dsp:cNvSpPr/>
      </dsp:nvSpPr>
      <dsp:spPr>
        <a:xfrm>
          <a:off x="0" y="1977689"/>
          <a:ext cx="6738731" cy="1472625"/>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3000" tIns="354076" rIns="523000" bIns="120904" numCol="1" spcCol="1270" anchor="t" anchorCtr="0">
          <a:noAutofit/>
        </a:bodyPr>
        <a:lstStyle/>
        <a:p>
          <a:pPr marL="171450" lvl="1" indent="-171450" algn="l" defTabSz="755650">
            <a:lnSpc>
              <a:spcPct val="90000"/>
            </a:lnSpc>
            <a:spcBef>
              <a:spcPct val="0"/>
            </a:spcBef>
            <a:spcAft>
              <a:spcPct val="15000"/>
            </a:spcAft>
            <a:buChar char="•"/>
          </a:pPr>
          <a:r>
            <a:rPr lang="fr-FR" sz="1700" kern="1200" dirty="0"/>
            <a:t>Connaissances des relations existant entre les mots et sur les notions grammaticales. </a:t>
          </a:r>
        </a:p>
        <a:p>
          <a:pPr marL="171450" lvl="1" indent="-171450" algn="l" defTabSz="755650">
            <a:lnSpc>
              <a:spcPct val="90000"/>
            </a:lnSpc>
            <a:spcBef>
              <a:spcPct val="0"/>
            </a:spcBef>
            <a:spcAft>
              <a:spcPct val="15000"/>
            </a:spcAft>
            <a:buChar char="•"/>
          </a:pPr>
          <a:r>
            <a:rPr lang="fr-FR" sz="1700" kern="1200" dirty="0"/>
            <a:t>De ‘observation en lecture vers l’écriture et la prise en compte progressive des normes orthographiques. </a:t>
          </a:r>
        </a:p>
      </dsp:txBody>
      <dsp:txXfrm>
        <a:off x="0" y="1977689"/>
        <a:ext cx="6738731" cy="1472625"/>
      </dsp:txXfrm>
    </dsp:sp>
    <dsp:sp modelId="{07778A12-1266-410C-BDB8-9A967FEAE112}">
      <dsp:nvSpPr>
        <dsp:cNvPr id="0" name=""/>
        <dsp:cNvSpPr/>
      </dsp:nvSpPr>
      <dsp:spPr>
        <a:xfrm>
          <a:off x="336936" y="1726769"/>
          <a:ext cx="4717111" cy="5018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96" tIns="0" rIns="178296" bIns="0" numCol="1" spcCol="1270" anchor="ctr" anchorCtr="0">
          <a:noAutofit/>
        </a:bodyPr>
        <a:lstStyle/>
        <a:p>
          <a:pPr marL="0" lvl="0" indent="0" algn="l" defTabSz="755650">
            <a:lnSpc>
              <a:spcPct val="90000"/>
            </a:lnSpc>
            <a:spcBef>
              <a:spcPct val="0"/>
            </a:spcBef>
            <a:spcAft>
              <a:spcPct val="35000"/>
            </a:spcAft>
            <a:buNone/>
          </a:pPr>
          <a:r>
            <a:rPr lang="fr-FR" sz="1700" kern="1200" dirty="0"/>
            <a:t>L’apprentissage de l’orthographe grammaticale  </a:t>
          </a:r>
        </a:p>
      </dsp:txBody>
      <dsp:txXfrm>
        <a:off x="361434" y="1751267"/>
        <a:ext cx="4668115" cy="452844"/>
      </dsp:txXfrm>
    </dsp:sp>
    <dsp:sp modelId="{099C278E-4783-4CDC-B2E8-97F6F04CD962}">
      <dsp:nvSpPr>
        <dsp:cNvPr id="0" name=""/>
        <dsp:cNvSpPr/>
      </dsp:nvSpPr>
      <dsp:spPr>
        <a:xfrm>
          <a:off x="0" y="3773156"/>
          <a:ext cx="6738731" cy="1285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3000" tIns="354076" rIns="523000" bIns="120904" numCol="1" spcCol="1270" anchor="t" anchorCtr="0">
          <a:noAutofit/>
        </a:bodyPr>
        <a:lstStyle/>
        <a:p>
          <a:pPr marL="171450" lvl="1" indent="-171450" algn="l" defTabSz="755650">
            <a:lnSpc>
              <a:spcPct val="90000"/>
            </a:lnSpc>
            <a:spcBef>
              <a:spcPct val="0"/>
            </a:spcBef>
            <a:spcAft>
              <a:spcPct val="15000"/>
            </a:spcAft>
            <a:buChar char="•"/>
          </a:pPr>
          <a:r>
            <a:rPr lang="fr-FR" sz="1700" kern="1200" dirty="0"/>
            <a:t>Comparaison oral / écrit</a:t>
          </a:r>
        </a:p>
        <a:p>
          <a:pPr marL="171450" lvl="1" indent="-171450" algn="l" defTabSz="755650">
            <a:lnSpc>
              <a:spcPct val="90000"/>
            </a:lnSpc>
            <a:spcBef>
              <a:spcPct val="0"/>
            </a:spcBef>
            <a:spcAft>
              <a:spcPct val="15000"/>
            </a:spcAft>
            <a:buChar char="•"/>
          </a:pPr>
          <a:r>
            <a:rPr lang="fr-FR" sz="1700" kern="1200" dirty="0"/>
            <a:t>Repérage des régularités</a:t>
          </a:r>
        </a:p>
        <a:p>
          <a:pPr marL="171450" lvl="1" indent="-171450" algn="l" defTabSz="755650">
            <a:lnSpc>
              <a:spcPct val="90000"/>
            </a:lnSpc>
            <a:spcBef>
              <a:spcPct val="0"/>
            </a:spcBef>
            <a:spcAft>
              <a:spcPct val="15000"/>
            </a:spcAft>
            <a:buChar char="•"/>
          </a:pPr>
          <a:r>
            <a:rPr lang="fr-FR" sz="1700" kern="1200" dirty="0"/>
            <a:t>Mémorisation   </a:t>
          </a:r>
        </a:p>
      </dsp:txBody>
      <dsp:txXfrm>
        <a:off x="0" y="3773156"/>
        <a:ext cx="6738731" cy="1285200"/>
      </dsp:txXfrm>
    </dsp:sp>
    <dsp:sp modelId="{A13D5EF7-E9F1-4AAE-B7AF-62A2CAC76016}">
      <dsp:nvSpPr>
        <dsp:cNvPr id="0" name=""/>
        <dsp:cNvSpPr/>
      </dsp:nvSpPr>
      <dsp:spPr>
        <a:xfrm>
          <a:off x="336936" y="3542114"/>
          <a:ext cx="4717111" cy="5018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96" tIns="0" rIns="178296" bIns="0" numCol="1" spcCol="1270" anchor="ctr" anchorCtr="0">
          <a:noAutofit/>
        </a:bodyPr>
        <a:lstStyle/>
        <a:p>
          <a:pPr marL="0" lvl="0" indent="0" algn="l" defTabSz="755650">
            <a:lnSpc>
              <a:spcPct val="90000"/>
            </a:lnSpc>
            <a:spcBef>
              <a:spcPct val="0"/>
            </a:spcBef>
            <a:spcAft>
              <a:spcPct val="35000"/>
            </a:spcAft>
            <a:buNone/>
          </a:pPr>
          <a:r>
            <a:rPr lang="fr-FR" sz="1700" kern="1200" dirty="0"/>
            <a:t>Pour cela</a:t>
          </a:r>
        </a:p>
      </dsp:txBody>
      <dsp:txXfrm>
        <a:off x="361434" y="3566612"/>
        <a:ext cx="4668115"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CC305-9C8F-43A9-B8D0-0AF01C9A520B}">
      <dsp:nvSpPr>
        <dsp:cNvPr id="0" name=""/>
        <dsp:cNvSpPr/>
      </dsp:nvSpPr>
      <dsp:spPr>
        <a:xfrm>
          <a:off x="0" y="531"/>
          <a:ext cx="11407487"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E50AE5-7BA2-4A81-9391-D7D054F5DE8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5C1A1-29BF-43FC-A2EC-AEE53EEE9D2A}">
      <dsp:nvSpPr>
        <dsp:cNvPr id="0" name=""/>
        <dsp:cNvSpPr/>
      </dsp:nvSpPr>
      <dsp:spPr>
        <a:xfrm>
          <a:off x="1435590" y="531"/>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fr-FR" sz="2100" kern="1200"/>
            <a:t>Mémoriser des faits de langue stables (séries de mots présentant une analogie morphologique, marques verbales régulières, redondance des marques de nombre dans le groupe nominal, etc.) </a:t>
          </a:r>
          <a:endParaRPr lang="en-US" sz="2100" kern="1200"/>
        </a:p>
      </dsp:txBody>
      <dsp:txXfrm>
        <a:off x="1435590" y="531"/>
        <a:ext cx="9971896" cy="1242935"/>
      </dsp:txXfrm>
    </dsp:sp>
    <dsp:sp modelId="{21950C35-066A-46B1-9175-EFE6D820DEB4}">
      <dsp:nvSpPr>
        <dsp:cNvPr id="0" name=""/>
        <dsp:cNvSpPr/>
      </dsp:nvSpPr>
      <dsp:spPr>
        <a:xfrm>
          <a:off x="0" y="1554201"/>
          <a:ext cx="11407487"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A61A8-A7E9-4968-A335-CAFB337955B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40AA4-593A-4B5D-A057-BC78C2993035}">
      <dsp:nvSpPr>
        <dsp:cNvPr id="0" name=""/>
        <dsp:cNvSpPr/>
      </dsp:nvSpPr>
      <dsp:spPr>
        <a:xfrm>
          <a:off x="1435590" y="1554201"/>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fr-FR" sz="2100" kern="1200" dirty="0"/>
            <a:t>Raisonner pour gérer des variations en utilisant systématiquement la comparaison, le remplacement ou d’autres manipulations syntaxiques ou pour induire des analogies (c’est comme…) </a:t>
          </a:r>
          <a:endParaRPr lang="en-US" sz="2100" kern="1200" dirty="0"/>
        </a:p>
      </dsp:txBody>
      <dsp:txXfrm>
        <a:off x="1435590" y="1554201"/>
        <a:ext cx="9971896" cy="1242935"/>
      </dsp:txXfrm>
    </dsp:sp>
    <dsp:sp modelId="{B3EBEA7D-746F-4EDE-90D8-B34722D3C85C}">
      <dsp:nvSpPr>
        <dsp:cNvPr id="0" name=""/>
        <dsp:cNvSpPr/>
      </dsp:nvSpPr>
      <dsp:spPr>
        <a:xfrm>
          <a:off x="0" y="3107870"/>
          <a:ext cx="11407487"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E56AC3-9495-4845-B8BA-D98C553E3BB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94F60E-47B6-4B58-86E3-AB32EB626C61}">
      <dsp:nvSpPr>
        <dsp:cNvPr id="0" name=""/>
        <dsp:cNvSpPr/>
      </dsp:nvSpPr>
      <dsp:spPr>
        <a:xfrm>
          <a:off x="1435590" y="3107870"/>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fr-FR" sz="2100" kern="1200"/>
            <a:t>Utiliser des outils de références qu’ils ont construits ou des outils usuels (imagiers, répertoires, dictionnaires, mémos de conjugaison, etc.)</a:t>
          </a:r>
          <a:endParaRPr lang="en-US" sz="2100" kern="1200"/>
        </a:p>
      </dsp:txBody>
      <dsp:txXfrm>
        <a:off x="1435590" y="3107870"/>
        <a:ext cx="9971896"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C1F27-ED66-42EF-B778-DBFA9D7AC8E8}">
      <dsp:nvSpPr>
        <dsp:cNvPr id="0" name=""/>
        <dsp:cNvSpPr/>
      </dsp:nvSpPr>
      <dsp:spPr>
        <a:xfrm>
          <a:off x="0" y="0"/>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C1EE9C-832C-4B70-9139-68EB1F1E41B0}">
      <dsp:nvSpPr>
        <dsp:cNvPr id="0" name=""/>
        <dsp:cNvSpPr/>
      </dsp:nvSpPr>
      <dsp:spPr>
        <a:xfrm>
          <a:off x="0" y="0"/>
          <a:ext cx="5157787" cy="921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Identifier la phrase simple : sujet, verbe, compléments.</a:t>
          </a:r>
        </a:p>
      </dsp:txBody>
      <dsp:txXfrm>
        <a:off x="0" y="0"/>
        <a:ext cx="5157787" cy="921146"/>
      </dsp:txXfrm>
    </dsp:sp>
    <dsp:sp modelId="{69642BDA-3B9B-445D-8498-06DAA72A291F}">
      <dsp:nvSpPr>
        <dsp:cNvPr id="0" name=""/>
        <dsp:cNvSpPr/>
      </dsp:nvSpPr>
      <dsp:spPr>
        <a:xfrm>
          <a:off x="0" y="921146"/>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80461-3AA5-46D3-B3C4-D732072E1FB1}">
      <dsp:nvSpPr>
        <dsp:cNvPr id="0" name=""/>
        <dsp:cNvSpPr/>
      </dsp:nvSpPr>
      <dsp:spPr>
        <a:xfrm>
          <a:off x="0" y="921146"/>
          <a:ext cx="5157787" cy="921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Classes de mots principales (déterminant, nom, adjectif, verbe, pronom sujet, adverbe).</a:t>
          </a:r>
        </a:p>
      </dsp:txBody>
      <dsp:txXfrm>
        <a:off x="0" y="921146"/>
        <a:ext cx="5157787" cy="921146"/>
      </dsp:txXfrm>
    </dsp:sp>
    <dsp:sp modelId="{1C94FB64-10F9-4BD9-8892-61EE4EEA1B0E}">
      <dsp:nvSpPr>
        <dsp:cNvPr id="0" name=""/>
        <dsp:cNvSpPr/>
      </dsp:nvSpPr>
      <dsp:spPr>
        <a:xfrm>
          <a:off x="0" y="1842293"/>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B179B-968F-4CA6-A187-504FB5776B95}">
      <dsp:nvSpPr>
        <dsp:cNvPr id="0" name=""/>
        <dsp:cNvSpPr/>
      </dsp:nvSpPr>
      <dsp:spPr>
        <a:xfrm>
          <a:off x="0" y="1842293"/>
          <a:ext cx="5157787" cy="921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Reconnaissance des types de phrases (déclarative, interrogative, impérative) et formes (négative, exclamative).</a:t>
          </a:r>
        </a:p>
      </dsp:txBody>
      <dsp:txXfrm>
        <a:off x="0" y="1842293"/>
        <a:ext cx="5157787" cy="921146"/>
      </dsp:txXfrm>
    </dsp:sp>
    <dsp:sp modelId="{CEB32192-7031-42AA-89E4-37190144A303}">
      <dsp:nvSpPr>
        <dsp:cNvPr id="0" name=""/>
        <dsp:cNvSpPr/>
      </dsp:nvSpPr>
      <dsp:spPr>
        <a:xfrm>
          <a:off x="0" y="2763440"/>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538E0-CBDE-4019-9233-DA0DB37A56C8}">
      <dsp:nvSpPr>
        <dsp:cNvPr id="0" name=""/>
        <dsp:cNvSpPr/>
      </dsp:nvSpPr>
      <dsp:spPr>
        <a:xfrm>
          <a:off x="0" y="2763440"/>
          <a:ext cx="5157787" cy="921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Accord simple dans le GN et sujet-verbe.</a:t>
          </a:r>
        </a:p>
      </dsp:txBody>
      <dsp:txXfrm>
        <a:off x="0" y="2763440"/>
        <a:ext cx="5157787" cy="9211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8F3C0-7EF2-431A-8E15-D8FC2315EEAE}">
      <dsp:nvSpPr>
        <dsp:cNvPr id="0" name=""/>
        <dsp:cNvSpPr/>
      </dsp:nvSpPr>
      <dsp:spPr>
        <a:xfrm>
          <a:off x="3153249" y="1206500"/>
          <a:ext cx="3005666" cy="3005666"/>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fr-FR" sz="3100" kern="1200" dirty="0"/>
            <a:t>Différentes activités en orthographe</a:t>
          </a:r>
        </a:p>
      </dsp:txBody>
      <dsp:txXfrm>
        <a:off x="3593419" y="1646670"/>
        <a:ext cx="2125326" cy="2125326"/>
      </dsp:txXfrm>
    </dsp:sp>
    <dsp:sp modelId="{EDABE300-262F-421C-9869-F4DBA5F34874}">
      <dsp:nvSpPr>
        <dsp:cNvPr id="0" name=""/>
        <dsp:cNvSpPr/>
      </dsp:nvSpPr>
      <dsp:spPr>
        <a:xfrm>
          <a:off x="3904666" y="536"/>
          <a:ext cx="1502833" cy="1502833"/>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Automatiser les raisonnements</a:t>
          </a:r>
        </a:p>
      </dsp:txBody>
      <dsp:txXfrm>
        <a:off x="4124751" y="220621"/>
        <a:ext cx="1062663" cy="1062663"/>
      </dsp:txXfrm>
    </dsp:sp>
    <dsp:sp modelId="{355E970F-8427-4439-A8DF-5E6D9F57E62B}">
      <dsp:nvSpPr>
        <dsp:cNvPr id="0" name=""/>
        <dsp:cNvSpPr/>
      </dsp:nvSpPr>
      <dsp:spPr>
        <a:xfrm>
          <a:off x="5599807" y="979226"/>
          <a:ext cx="1502833" cy="1502833"/>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Affiner la compréhension des notions</a:t>
          </a:r>
        </a:p>
      </dsp:txBody>
      <dsp:txXfrm>
        <a:off x="5819892" y="1199311"/>
        <a:ext cx="1062663" cy="1062663"/>
      </dsp:txXfrm>
    </dsp:sp>
    <dsp:sp modelId="{0E3C79B4-B35A-472A-8E54-69E4A1D167AE}">
      <dsp:nvSpPr>
        <dsp:cNvPr id="0" name=""/>
        <dsp:cNvSpPr/>
      </dsp:nvSpPr>
      <dsp:spPr>
        <a:xfrm>
          <a:off x="5599807" y="2936606"/>
          <a:ext cx="1502833" cy="1502833"/>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Mesurer ses progrès (dictées noircies)</a:t>
          </a:r>
        </a:p>
      </dsp:txBody>
      <dsp:txXfrm>
        <a:off x="5819892" y="3156691"/>
        <a:ext cx="1062663" cy="1062663"/>
      </dsp:txXfrm>
    </dsp:sp>
    <dsp:sp modelId="{8754F471-7360-4F87-A7D7-552346190B89}">
      <dsp:nvSpPr>
        <dsp:cNvPr id="0" name=""/>
        <dsp:cNvSpPr/>
      </dsp:nvSpPr>
      <dsp:spPr>
        <a:xfrm>
          <a:off x="3904666" y="3915297"/>
          <a:ext cx="1502833" cy="1502833"/>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Transférer  ses connaissances et raisonnements (production des textes)</a:t>
          </a:r>
        </a:p>
      </dsp:txBody>
      <dsp:txXfrm>
        <a:off x="4124751" y="4135382"/>
        <a:ext cx="1062663" cy="1062663"/>
      </dsp:txXfrm>
    </dsp:sp>
    <dsp:sp modelId="{31FFD1C6-E2B7-4563-BB11-882EB03E74C9}">
      <dsp:nvSpPr>
        <dsp:cNvPr id="0" name=""/>
        <dsp:cNvSpPr/>
      </dsp:nvSpPr>
      <dsp:spPr>
        <a:xfrm>
          <a:off x="2209525" y="2936606"/>
          <a:ext cx="1502833" cy="1502833"/>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Classer les faits de langue </a:t>
          </a:r>
        </a:p>
      </dsp:txBody>
      <dsp:txXfrm>
        <a:off x="2429610" y="3156691"/>
        <a:ext cx="1062663" cy="1062663"/>
      </dsp:txXfrm>
    </dsp:sp>
    <dsp:sp modelId="{309AEBAD-6E6C-4DA3-B3DE-DD0DA04805AA}">
      <dsp:nvSpPr>
        <dsp:cNvPr id="0" name=""/>
        <dsp:cNvSpPr/>
      </dsp:nvSpPr>
      <dsp:spPr>
        <a:xfrm>
          <a:off x="2209525" y="979226"/>
          <a:ext cx="1502833" cy="1502833"/>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Mémoriser</a:t>
          </a:r>
        </a:p>
      </dsp:txBody>
      <dsp:txXfrm>
        <a:off x="2429610" y="1199311"/>
        <a:ext cx="1062663" cy="10626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589E9-30B2-4ECB-857D-36948DE91518}">
      <dsp:nvSpPr>
        <dsp:cNvPr id="0" name=""/>
        <dsp:cNvSpPr/>
      </dsp:nvSpPr>
      <dsp:spPr>
        <a:xfrm>
          <a:off x="4071726" y="763315"/>
          <a:ext cx="5214737" cy="5214737"/>
        </a:xfrm>
        <a:prstGeom prst="blockArc">
          <a:avLst>
            <a:gd name="adj1" fmla="val 12600000"/>
            <a:gd name="adj2" fmla="val 16200000"/>
            <a:gd name="adj3" fmla="val 4533"/>
          </a:avLst>
        </a:prstGeom>
        <a:solidFill>
          <a:schemeClr val="accent4">
            <a:shade val="90000"/>
            <a:hueOff val="-634168"/>
            <a:satOff val="0"/>
            <a:lumOff val="390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989DC2-5477-4D37-BF67-BD9CA071E1CD}">
      <dsp:nvSpPr>
        <dsp:cNvPr id="0" name=""/>
        <dsp:cNvSpPr/>
      </dsp:nvSpPr>
      <dsp:spPr>
        <a:xfrm>
          <a:off x="4071726" y="763315"/>
          <a:ext cx="5214737" cy="5214737"/>
        </a:xfrm>
        <a:prstGeom prst="blockArc">
          <a:avLst>
            <a:gd name="adj1" fmla="val 9000000"/>
            <a:gd name="adj2" fmla="val 12600000"/>
            <a:gd name="adj3" fmla="val 4533"/>
          </a:avLst>
        </a:prstGeom>
        <a:solidFill>
          <a:schemeClr val="accent4">
            <a:shade val="90000"/>
            <a:hueOff val="-507335"/>
            <a:satOff val="0"/>
            <a:lumOff val="312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A8342E-24A6-46FF-9C44-3C506691C402}">
      <dsp:nvSpPr>
        <dsp:cNvPr id="0" name=""/>
        <dsp:cNvSpPr/>
      </dsp:nvSpPr>
      <dsp:spPr>
        <a:xfrm>
          <a:off x="4071726" y="763315"/>
          <a:ext cx="5214737" cy="5214737"/>
        </a:xfrm>
        <a:prstGeom prst="blockArc">
          <a:avLst>
            <a:gd name="adj1" fmla="val 5400000"/>
            <a:gd name="adj2" fmla="val 9000000"/>
            <a:gd name="adj3" fmla="val 4533"/>
          </a:avLst>
        </a:prstGeom>
        <a:solidFill>
          <a:schemeClr val="accent4">
            <a:shade val="90000"/>
            <a:hueOff val="-380501"/>
            <a:satOff val="0"/>
            <a:lumOff val="2342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0EB7EF-15F6-401C-9F07-D6759E4D9066}">
      <dsp:nvSpPr>
        <dsp:cNvPr id="0" name=""/>
        <dsp:cNvSpPr/>
      </dsp:nvSpPr>
      <dsp:spPr>
        <a:xfrm>
          <a:off x="4071726" y="763315"/>
          <a:ext cx="5214737" cy="5214737"/>
        </a:xfrm>
        <a:prstGeom prst="blockArc">
          <a:avLst>
            <a:gd name="adj1" fmla="val 1800000"/>
            <a:gd name="adj2" fmla="val 5400000"/>
            <a:gd name="adj3" fmla="val 4533"/>
          </a:avLst>
        </a:prstGeom>
        <a:solidFill>
          <a:schemeClr val="accent4">
            <a:shade val="90000"/>
            <a:hueOff val="-253667"/>
            <a:satOff val="0"/>
            <a:lumOff val="156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26F5C6-896D-4734-9C87-FB2033153CF1}">
      <dsp:nvSpPr>
        <dsp:cNvPr id="0" name=""/>
        <dsp:cNvSpPr/>
      </dsp:nvSpPr>
      <dsp:spPr>
        <a:xfrm>
          <a:off x="4071726" y="763315"/>
          <a:ext cx="5214737" cy="5214737"/>
        </a:xfrm>
        <a:prstGeom prst="blockArc">
          <a:avLst>
            <a:gd name="adj1" fmla="val 19800000"/>
            <a:gd name="adj2" fmla="val 1800000"/>
            <a:gd name="adj3" fmla="val 4533"/>
          </a:avLst>
        </a:prstGeom>
        <a:solidFill>
          <a:schemeClr val="accent4">
            <a:shade val="90000"/>
            <a:hueOff val="-126834"/>
            <a:satOff val="0"/>
            <a:lumOff val="78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FB247A-1BBA-4042-A0B3-0C34F2C93862}">
      <dsp:nvSpPr>
        <dsp:cNvPr id="0" name=""/>
        <dsp:cNvSpPr/>
      </dsp:nvSpPr>
      <dsp:spPr>
        <a:xfrm>
          <a:off x="4071726" y="763315"/>
          <a:ext cx="5214737" cy="5214737"/>
        </a:xfrm>
        <a:prstGeom prst="blockArc">
          <a:avLst>
            <a:gd name="adj1" fmla="val 16200000"/>
            <a:gd name="adj2" fmla="val 19800000"/>
            <a:gd name="adj3" fmla="val 4533"/>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182DB7-2C1F-4B61-94C8-0E35658190A9}">
      <dsp:nvSpPr>
        <dsp:cNvPr id="0" name=""/>
        <dsp:cNvSpPr/>
      </dsp:nvSpPr>
      <dsp:spPr>
        <a:xfrm>
          <a:off x="5506666" y="2198254"/>
          <a:ext cx="2344858" cy="2344858"/>
        </a:xfrm>
        <a:prstGeom prst="ellipse">
          <a:avLst/>
        </a:prstGeom>
        <a:solidFill>
          <a:schemeClr val="accent4">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Mot </a:t>
          </a:r>
        </a:p>
      </dsp:txBody>
      <dsp:txXfrm>
        <a:off x="5850063" y="2541651"/>
        <a:ext cx="1658064" cy="1658064"/>
      </dsp:txXfrm>
    </dsp:sp>
    <dsp:sp modelId="{EA497FC6-1E59-46D3-B315-7093747F0D10}">
      <dsp:nvSpPr>
        <dsp:cNvPr id="0" name=""/>
        <dsp:cNvSpPr/>
      </dsp:nvSpPr>
      <dsp:spPr>
        <a:xfrm>
          <a:off x="5858395" y="1705"/>
          <a:ext cx="1641400" cy="1641400"/>
        </a:xfrm>
        <a:prstGeom prst="ellipse">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Sens</a:t>
          </a:r>
        </a:p>
      </dsp:txBody>
      <dsp:txXfrm>
        <a:off x="6098772" y="242082"/>
        <a:ext cx="1160646" cy="1160646"/>
      </dsp:txXfrm>
    </dsp:sp>
    <dsp:sp modelId="{B52875F2-7601-45F7-957F-23013F9FF4D4}">
      <dsp:nvSpPr>
        <dsp:cNvPr id="0" name=""/>
        <dsp:cNvSpPr/>
      </dsp:nvSpPr>
      <dsp:spPr>
        <a:xfrm>
          <a:off x="8065268" y="1275844"/>
          <a:ext cx="1641400" cy="1641400"/>
        </a:xfrm>
        <a:prstGeom prst="ellipse">
          <a:avLst/>
        </a:prstGeom>
        <a:solidFill>
          <a:schemeClr val="accent4">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morphologie</a:t>
          </a:r>
        </a:p>
      </dsp:txBody>
      <dsp:txXfrm>
        <a:off x="8305645" y="1516221"/>
        <a:ext cx="1160646" cy="1160646"/>
      </dsp:txXfrm>
    </dsp:sp>
    <dsp:sp modelId="{E40D7285-4D36-40DF-80DB-3C82D5D8903C}">
      <dsp:nvSpPr>
        <dsp:cNvPr id="0" name=""/>
        <dsp:cNvSpPr/>
      </dsp:nvSpPr>
      <dsp:spPr>
        <a:xfrm>
          <a:off x="8065268" y="3824122"/>
          <a:ext cx="1641400" cy="1641400"/>
        </a:xfrm>
        <a:prstGeom prst="ellipse">
          <a:avLst/>
        </a:prstGeom>
        <a:solidFill>
          <a:schemeClr val="accent4">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Orthographe </a:t>
          </a:r>
        </a:p>
      </dsp:txBody>
      <dsp:txXfrm>
        <a:off x="8305645" y="4064499"/>
        <a:ext cx="1160646" cy="1160646"/>
      </dsp:txXfrm>
    </dsp:sp>
    <dsp:sp modelId="{58125C14-8B02-41F5-BBFF-20D224C54F21}">
      <dsp:nvSpPr>
        <dsp:cNvPr id="0" name=""/>
        <dsp:cNvSpPr/>
      </dsp:nvSpPr>
      <dsp:spPr>
        <a:xfrm>
          <a:off x="5858395" y="5098261"/>
          <a:ext cx="1641400" cy="1641400"/>
        </a:xfrm>
        <a:prstGeom prst="ellipse">
          <a:avLst/>
        </a:prstGeom>
        <a:solidFill>
          <a:schemeClr val="accent4">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Texte, discours donné</a:t>
          </a:r>
        </a:p>
      </dsp:txBody>
      <dsp:txXfrm>
        <a:off x="6098772" y="5338638"/>
        <a:ext cx="1160646" cy="1160646"/>
      </dsp:txXfrm>
    </dsp:sp>
    <dsp:sp modelId="{23D24711-7E68-495E-82A8-BCA91E3A7FE6}">
      <dsp:nvSpPr>
        <dsp:cNvPr id="0" name=""/>
        <dsp:cNvSpPr/>
      </dsp:nvSpPr>
      <dsp:spPr>
        <a:xfrm>
          <a:off x="3651521" y="3824122"/>
          <a:ext cx="1641400" cy="1641400"/>
        </a:xfrm>
        <a:prstGeom prst="ellipse">
          <a:avLst/>
        </a:prstGeom>
        <a:solidFill>
          <a:schemeClr val="accent4">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Jugements de valeur, degré </a:t>
          </a:r>
        </a:p>
      </dsp:txBody>
      <dsp:txXfrm>
        <a:off x="3891898" y="4064499"/>
        <a:ext cx="1160646" cy="1160646"/>
      </dsp:txXfrm>
    </dsp:sp>
    <dsp:sp modelId="{0C1EC9F3-DC01-4D6E-8762-9F3A07BA290E}">
      <dsp:nvSpPr>
        <dsp:cNvPr id="0" name=""/>
        <dsp:cNvSpPr/>
      </dsp:nvSpPr>
      <dsp:spPr>
        <a:xfrm>
          <a:off x="3651521" y="1275844"/>
          <a:ext cx="1641400" cy="1641400"/>
        </a:xfrm>
        <a:prstGeom prst="ellipse">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Syntaxe (collocation) </a:t>
          </a:r>
        </a:p>
      </dsp:txBody>
      <dsp:txXfrm>
        <a:off x="3891898" y="1516221"/>
        <a:ext cx="1160646" cy="11606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1D62E-1B96-4EF8-8060-00B6644F3401}">
      <dsp:nvSpPr>
        <dsp:cNvPr id="0" name=""/>
        <dsp:cNvSpPr/>
      </dsp:nvSpPr>
      <dsp:spPr>
        <a:xfrm>
          <a:off x="1148030" y="0"/>
          <a:ext cx="5728252" cy="5728252"/>
        </a:xfrm>
        <a:prstGeom prst="triangl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8A127-DD58-4A2E-9EA8-59243A6FB7B2}">
      <dsp:nvSpPr>
        <dsp:cNvPr id="0" name=""/>
        <dsp:cNvSpPr/>
      </dsp:nvSpPr>
      <dsp:spPr>
        <a:xfrm>
          <a:off x="4020783" y="586759"/>
          <a:ext cx="3723363" cy="1355984"/>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Rencontrer régulièrement</a:t>
          </a:r>
        </a:p>
      </dsp:txBody>
      <dsp:txXfrm>
        <a:off x="4086977" y="652953"/>
        <a:ext cx="3590975" cy="1223596"/>
      </dsp:txXfrm>
    </dsp:sp>
    <dsp:sp modelId="{1850E5AA-C26F-4C58-866A-8C3A5B474167}">
      <dsp:nvSpPr>
        <dsp:cNvPr id="0" name=""/>
        <dsp:cNvSpPr/>
      </dsp:nvSpPr>
      <dsp:spPr>
        <a:xfrm>
          <a:off x="4028081" y="2101384"/>
          <a:ext cx="3723363" cy="1355984"/>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Structurer le vocabulaire </a:t>
          </a:r>
        </a:p>
      </dsp:txBody>
      <dsp:txXfrm>
        <a:off x="4094275" y="2167578"/>
        <a:ext cx="3590975" cy="1223596"/>
      </dsp:txXfrm>
    </dsp:sp>
    <dsp:sp modelId="{DFC80FE1-1D34-421C-AE5E-4BC52EBB3013}">
      <dsp:nvSpPr>
        <dsp:cNvPr id="0" name=""/>
        <dsp:cNvSpPr/>
      </dsp:nvSpPr>
      <dsp:spPr>
        <a:xfrm>
          <a:off x="4028081" y="3626867"/>
          <a:ext cx="3723363" cy="1355984"/>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Réutiliser les mots  à l’oral ou à l’écrit </a:t>
          </a:r>
        </a:p>
      </dsp:txBody>
      <dsp:txXfrm>
        <a:off x="4094275" y="3693061"/>
        <a:ext cx="3590975" cy="12235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7363E-7196-4629-B9B4-4C9A8C201B2F}">
      <dsp:nvSpPr>
        <dsp:cNvPr id="0" name=""/>
        <dsp:cNvSpPr/>
      </dsp:nvSpPr>
      <dsp:spPr>
        <a:xfrm>
          <a:off x="0" y="53724"/>
          <a:ext cx="5157787" cy="67626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0" i="0" kern="1200" baseline="0" dirty="0">
              <a:solidFill>
                <a:schemeClr val="tx1"/>
              </a:solidFill>
            </a:rPr>
            <a:t>Développer le vocabulaire de base (vie quotidienne, environnement proche, premières notions scolaires).</a:t>
          </a:r>
          <a:endParaRPr lang="en-US" sz="1700" kern="1200" dirty="0">
            <a:solidFill>
              <a:schemeClr val="tx1"/>
            </a:solidFill>
          </a:endParaRPr>
        </a:p>
      </dsp:txBody>
      <dsp:txXfrm>
        <a:off x="33012" y="86736"/>
        <a:ext cx="5091763" cy="610236"/>
      </dsp:txXfrm>
    </dsp:sp>
    <dsp:sp modelId="{5FEC8D6F-67D9-4F3F-9CAA-8CEF429DC1D9}">
      <dsp:nvSpPr>
        <dsp:cNvPr id="0" name=""/>
        <dsp:cNvSpPr/>
      </dsp:nvSpPr>
      <dsp:spPr>
        <a:xfrm>
          <a:off x="0" y="778944"/>
          <a:ext cx="5157787" cy="67626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0" i="0" kern="1200" baseline="0" dirty="0">
              <a:solidFill>
                <a:schemeClr val="tx1"/>
              </a:solidFill>
              <a:latin typeface="Calibri" panose="020F0502020204030204"/>
              <a:ea typeface="+mn-ea"/>
              <a:cs typeface="+mn-cs"/>
            </a:rPr>
            <a:t>Mémoriser</a:t>
          </a:r>
          <a:r>
            <a:rPr lang="fr-FR" sz="1700" b="0" i="0" kern="1200" baseline="0" dirty="0">
              <a:solidFill>
                <a:schemeClr val="tx1"/>
              </a:solidFill>
            </a:rPr>
            <a:t> des mots fréquents, réguliers et irréguliers.</a:t>
          </a:r>
          <a:endParaRPr lang="en-US" sz="1700" kern="1200" dirty="0">
            <a:solidFill>
              <a:schemeClr val="tx1"/>
            </a:solidFill>
          </a:endParaRPr>
        </a:p>
      </dsp:txBody>
      <dsp:txXfrm>
        <a:off x="33012" y="811956"/>
        <a:ext cx="5091763" cy="610236"/>
      </dsp:txXfrm>
    </dsp:sp>
    <dsp:sp modelId="{EDB46EF8-CD0A-461F-8BAC-D958B512E67F}">
      <dsp:nvSpPr>
        <dsp:cNvPr id="0" name=""/>
        <dsp:cNvSpPr/>
      </dsp:nvSpPr>
      <dsp:spPr>
        <a:xfrm>
          <a:off x="0" y="1504164"/>
          <a:ext cx="5157787" cy="67626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0" i="0" kern="1200" baseline="0">
              <a:solidFill>
                <a:schemeClr val="tx1"/>
              </a:solidFill>
            </a:rPr>
            <a:t>Commencer à organiser les mots en familles simples, champs lexicaux.</a:t>
          </a:r>
          <a:endParaRPr lang="en-US" sz="1700" kern="1200">
            <a:solidFill>
              <a:schemeClr val="tx1"/>
            </a:solidFill>
          </a:endParaRPr>
        </a:p>
      </dsp:txBody>
      <dsp:txXfrm>
        <a:off x="33012" y="1537176"/>
        <a:ext cx="5091763" cy="610236"/>
      </dsp:txXfrm>
    </dsp:sp>
    <dsp:sp modelId="{02D222BA-3C94-4F50-949D-BF3016AF80F5}">
      <dsp:nvSpPr>
        <dsp:cNvPr id="0" name=""/>
        <dsp:cNvSpPr/>
      </dsp:nvSpPr>
      <dsp:spPr>
        <a:xfrm>
          <a:off x="0" y="2229384"/>
          <a:ext cx="5157787" cy="67626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0" i="0" kern="1200" baseline="0">
              <a:solidFill>
                <a:schemeClr val="tx1"/>
              </a:solidFill>
            </a:rPr>
            <a:t>Découvrir synonymes / antonymes très courants.</a:t>
          </a:r>
          <a:endParaRPr lang="en-US" sz="1700" kern="1200">
            <a:solidFill>
              <a:schemeClr val="tx1"/>
            </a:solidFill>
          </a:endParaRPr>
        </a:p>
      </dsp:txBody>
      <dsp:txXfrm>
        <a:off x="33012" y="2262396"/>
        <a:ext cx="5091763" cy="610236"/>
      </dsp:txXfrm>
    </dsp:sp>
    <dsp:sp modelId="{36644886-493A-415F-A04F-656BE3FFB4F6}">
      <dsp:nvSpPr>
        <dsp:cNvPr id="0" name=""/>
        <dsp:cNvSpPr/>
      </dsp:nvSpPr>
      <dsp:spPr>
        <a:xfrm>
          <a:off x="0" y="2954604"/>
          <a:ext cx="5157787" cy="67626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0" i="0" kern="1200" baseline="0">
              <a:solidFill>
                <a:schemeClr val="tx1"/>
              </a:solidFill>
            </a:rPr>
            <a:t>Réemployer le lexique en contexte (à l’oral et dans les premiers écrits).</a:t>
          </a:r>
          <a:endParaRPr lang="en-US" sz="1700" kern="1200">
            <a:solidFill>
              <a:schemeClr val="tx1"/>
            </a:solidFill>
          </a:endParaRPr>
        </a:p>
      </dsp:txBody>
      <dsp:txXfrm>
        <a:off x="33012" y="2987616"/>
        <a:ext cx="5091763" cy="6102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A9E15-3D40-435A-B14A-D397EE96EEB7}">
      <dsp:nvSpPr>
        <dsp:cNvPr id="0" name=""/>
        <dsp:cNvSpPr/>
      </dsp:nvSpPr>
      <dsp:spPr>
        <a:xfrm>
          <a:off x="0" y="52306"/>
          <a:ext cx="5183188" cy="563062"/>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0" i="0" kern="1200" baseline="0" dirty="0">
              <a:solidFill>
                <a:schemeClr val="tx1"/>
              </a:solidFill>
              <a:latin typeface="Calibri" panose="020F0502020204030204"/>
              <a:ea typeface="+mn-ea"/>
              <a:cs typeface="+mn-cs"/>
            </a:rPr>
            <a:t>Approfondissement</a:t>
          </a:r>
          <a:r>
            <a:rPr lang="fr-FR" sz="1400" b="0" i="0" kern="1200" baseline="0" dirty="0">
              <a:solidFill>
                <a:schemeClr val="tx1"/>
              </a:solidFill>
            </a:rPr>
            <a:t> lexical dans toutes les disciplines.</a:t>
          </a:r>
          <a:endParaRPr lang="en-US" sz="1400" kern="1200" dirty="0">
            <a:solidFill>
              <a:schemeClr val="tx1"/>
            </a:solidFill>
          </a:endParaRPr>
        </a:p>
      </dsp:txBody>
      <dsp:txXfrm>
        <a:off x="27486" y="79792"/>
        <a:ext cx="5128216" cy="508090"/>
      </dsp:txXfrm>
    </dsp:sp>
    <dsp:sp modelId="{F6A88B93-6550-48A3-88C0-CCC19D2499DA}">
      <dsp:nvSpPr>
        <dsp:cNvPr id="0" name=""/>
        <dsp:cNvSpPr/>
      </dsp:nvSpPr>
      <dsp:spPr>
        <a:xfrm>
          <a:off x="0" y="655688"/>
          <a:ext cx="5183188" cy="563062"/>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0" i="0" kern="1200" baseline="0">
              <a:solidFill>
                <a:schemeClr val="tx1"/>
              </a:solidFill>
            </a:rPr>
            <a:t>Relations morphologiques (préfixes, suffixes, dérivation, composition).</a:t>
          </a:r>
          <a:endParaRPr lang="en-US" sz="1400" kern="1200">
            <a:solidFill>
              <a:schemeClr val="tx1"/>
            </a:solidFill>
          </a:endParaRPr>
        </a:p>
      </dsp:txBody>
      <dsp:txXfrm>
        <a:off x="27486" y="683174"/>
        <a:ext cx="5128216" cy="508090"/>
      </dsp:txXfrm>
    </dsp:sp>
    <dsp:sp modelId="{54858B20-B211-4326-8AFA-009BAAC358D0}">
      <dsp:nvSpPr>
        <dsp:cNvPr id="0" name=""/>
        <dsp:cNvSpPr/>
      </dsp:nvSpPr>
      <dsp:spPr>
        <a:xfrm>
          <a:off x="0" y="1259071"/>
          <a:ext cx="5183188" cy="563062"/>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0" i="0" kern="1200" baseline="0" dirty="0">
              <a:solidFill>
                <a:schemeClr val="tx1"/>
              </a:solidFill>
            </a:rPr>
            <a:t>Travail sur polysémie, homonymie, synonymie, antonymie.</a:t>
          </a:r>
          <a:endParaRPr lang="en-US" sz="1400" kern="1200" dirty="0">
            <a:solidFill>
              <a:schemeClr val="tx1"/>
            </a:solidFill>
          </a:endParaRPr>
        </a:p>
      </dsp:txBody>
      <dsp:txXfrm>
        <a:off x="27486" y="1286557"/>
        <a:ext cx="5128216" cy="508090"/>
      </dsp:txXfrm>
    </dsp:sp>
    <dsp:sp modelId="{5DF90AEA-7B4C-437D-9195-87F4EC457C20}">
      <dsp:nvSpPr>
        <dsp:cNvPr id="0" name=""/>
        <dsp:cNvSpPr/>
      </dsp:nvSpPr>
      <dsp:spPr>
        <a:xfrm>
          <a:off x="0" y="1862453"/>
          <a:ext cx="5183188" cy="563062"/>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0" i="0" kern="1200" baseline="0">
              <a:solidFill>
                <a:schemeClr val="tx1"/>
              </a:solidFill>
            </a:rPr>
            <a:t>Construction de réseaux de mots.</a:t>
          </a:r>
          <a:endParaRPr lang="en-US" sz="1400" kern="1200">
            <a:solidFill>
              <a:schemeClr val="tx1"/>
            </a:solidFill>
          </a:endParaRPr>
        </a:p>
      </dsp:txBody>
      <dsp:txXfrm>
        <a:off x="27486" y="1889939"/>
        <a:ext cx="5128216" cy="508090"/>
      </dsp:txXfrm>
    </dsp:sp>
    <dsp:sp modelId="{00A3417C-0004-423E-9045-C0D06C58E734}">
      <dsp:nvSpPr>
        <dsp:cNvPr id="0" name=""/>
        <dsp:cNvSpPr/>
      </dsp:nvSpPr>
      <dsp:spPr>
        <a:xfrm>
          <a:off x="0" y="2465836"/>
          <a:ext cx="5183188" cy="563062"/>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0" i="0" kern="1200" baseline="0">
              <a:solidFill>
                <a:schemeClr val="tx1"/>
              </a:solidFill>
            </a:rPr>
            <a:t>Réemploi dans des écrits plus précis, disciplinaires et littéraires.</a:t>
          </a:r>
          <a:endParaRPr lang="en-US" sz="1400" kern="1200">
            <a:solidFill>
              <a:schemeClr val="tx1"/>
            </a:solidFill>
          </a:endParaRPr>
        </a:p>
      </dsp:txBody>
      <dsp:txXfrm>
        <a:off x="27486" y="2493322"/>
        <a:ext cx="5128216" cy="508090"/>
      </dsp:txXfrm>
    </dsp:sp>
    <dsp:sp modelId="{509A5BB6-221F-47FF-BD29-D4187F25D5B0}">
      <dsp:nvSpPr>
        <dsp:cNvPr id="0" name=""/>
        <dsp:cNvSpPr/>
      </dsp:nvSpPr>
      <dsp:spPr>
        <a:xfrm>
          <a:off x="0" y="3069219"/>
          <a:ext cx="5183188" cy="563062"/>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0" i="0" kern="1200" baseline="0">
              <a:solidFill>
                <a:schemeClr val="tx1"/>
              </a:solidFill>
            </a:rPr>
            <a:t>Autonomie avec dictionnaires et corpus.</a:t>
          </a:r>
          <a:endParaRPr lang="en-US" sz="1400" kern="1200">
            <a:solidFill>
              <a:schemeClr val="tx1"/>
            </a:solidFill>
          </a:endParaRPr>
        </a:p>
      </dsp:txBody>
      <dsp:txXfrm>
        <a:off x="27486" y="3096705"/>
        <a:ext cx="5128216" cy="50809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30A8C-6DCD-48BD-9CDF-BF3F18E79090}" type="datetimeFigureOut">
              <a:rPr lang="fr-FR" smtClean="0"/>
              <a:t>03/09/2025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4313D-5846-484C-A371-6998E318C1FA}" type="slidenum">
              <a:rPr lang="fr-FR" smtClean="0"/>
              <a:t>‹N°›</a:t>
            </a:fld>
            <a:endParaRPr lang="fr-FR"/>
          </a:p>
        </p:txBody>
      </p:sp>
    </p:spTree>
    <p:extLst>
      <p:ext uri="{BB962C8B-B14F-4D97-AF65-F5344CB8AC3E}">
        <p14:creationId xmlns:p14="http://schemas.microsoft.com/office/powerpoint/2010/main" val="254257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A10609-68DE-40F5-A875-1E75E913672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35DA56C-1D78-4E29-B610-1909986F0C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DB2AF91-6B4A-4DE7-A78C-AE92CDCB7368}"/>
              </a:ext>
            </a:extLst>
          </p:cNvPr>
          <p:cNvSpPr>
            <a:spLocks noGrp="1"/>
          </p:cNvSpPr>
          <p:nvPr>
            <p:ph type="dt" sz="half" idx="10"/>
          </p:nvPr>
        </p:nvSpPr>
        <p:spPr/>
        <p:txBody>
          <a:bodyPr/>
          <a:lstStyle/>
          <a:p>
            <a:fld id="{E20AD9AA-B135-4235-B0A8-5DEB774E2D13}" type="datetimeFigureOut">
              <a:rPr lang="fr-FR" smtClean="0"/>
              <a:t>03/09/2025</a:t>
            </a:fld>
            <a:endParaRPr lang="fr-FR"/>
          </a:p>
        </p:txBody>
      </p:sp>
      <p:sp>
        <p:nvSpPr>
          <p:cNvPr id="5" name="Espace réservé du pied de page 4">
            <a:extLst>
              <a:ext uri="{FF2B5EF4-FFF2-40B4-BE49-F238E27FC236}">
                <a16:creationId xmlns:a16="http://schemas.microsoft.com/office/drawing/2014/main" id="{3A912814-25CE-4B6B-9EE5-1EFBB5F97D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C988063-D916-4A6D-99EB-C9932A8AF33E}"/>
              </a:ext>
            </a:extLst>
          </p:cNvPr>
          <p:cNvSpPr>
            <a:spLocks noGrp="1"/>
          </p:cNvSpPr>
          <p:nvPr>
            <p:ph type="sldNum" sz="quarter" idx="12"/>
          </p:nvPr>
        </p:nvSpPr>
        <p:spPr/>
        <p:txBody>
          <a:bodyPr/>
          <a:lstStyle/>
          <a:p>
            <a:fld id="{F7F7A551-A1C1-42B1-B195-10E4459BB3B7}" type="slidenum">
              <a:rPr lang="fr-FR" smtClean="0"/>
              <a:t>‹N°›</a:t>
            </a:fld>
            <a:endParaRPr lang="fr-FR"/>
          </a:p>
        </p:txBody>
      </p:sp>
    </p:spTree>
    <p:extLst>
      <p:ext uri="{BB962C8B-B14F-4D97-AF65-F5344CB8AC3E}">
        <p14:creationId xmlns:p14="http://schemas.microsoft.com/office/powerpoint/2010/main" val="328765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8B1B4-2F10-4C1B-B428-9519986360C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7D64300-D6BC-47E4-9FEA-E51E743C96A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27C105-38F7-47AE-9498-685DCD88E0A6}"/>
              </a:ext>
            </a:extLst>
          </p:cNvPr>
          <p:cNvSpPr>
            <a:spLocks noGrp="1"/>
          </p:cNvSpPr>
          <p:nvPr>
            <p:ph type="dt" sz="half" idx="10"/>
          </p:nvPr>
        </p:nvSpPr>
        <p:spPr/>
        <p:txBody>
          <a:bodyPr/>
          <a:lstStyle/>
          <a:p>
            <a:fld id="{E20AD9AA-B135-4235-B0A8-5DEB774E2D13}" type="datetimeFigureOut">
              <a:rPr lang="fr-FR" smtClean="0"/>
              <a:t>03/09/2025</a:t>
            </a:fld>
            <a:endParaRPr lang="fr-FR"/>
          </a:p>
        </p:txBody>
      </p:sp>
      <p:sp>
        <p:nvSpPr>
          <p:cNvPr id="5" name="Espace réservé du pied de page 4">
            <a:extLst>
              <a:ext uri="{FF2B5EF4-FFF2-40B4-BE49-F238E27FC236}">
                <a16:creationId xmlns:a16="http://schemas.microsoft.com/office/drawing/2014/main" id="{841C800D-9D7C-43A1-9BFA-66D0FE08DC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2788D1-24CF-4AE1-8D3C-F8EB23F581E0}"/>
              </a:ext>
            </a:extLst>
          </p:cNvPr>
          <p:cNvSpPr>
            <a:spLocks noGrp="1"/>
          </p:cNvSpPr>
          <p:nvPr>
            <p:ph type="sldNum" sz="quarter" idx="12"/>
          </p:nvPr>
        </p:nvSpPr>
        <p:spPr/>
        <p:txBody>
          <a:bodyPr/>
          <a:lstStyle/>
          <a:p>
            <a:fld id="{F7F7A551-A1C1-42B1-B195-10E4459BB3B7}" type="slidenum">
              <a:rPr lang="fr-FR" smtClean="0"/>
              <a:t>‹N°›</a:t>
            </a:fld>
            <a:endParaRPr lang="fr-FR"/>
          </a:p>
        </p:txBody>
      </p:sp>
    </p:spTree>
    <p:extLst>
      <p:ext uri="{BB962C8B-B14F-4D97-AF65-F5344CB8AC3E}">
        <p14:creationId xmlns:p14="http://schemas.microsoft.com/office/powerpoint/2010/main" val="94060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24EC837-D374-4187-8836-A612497A36F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D3E8ECA-1111-475A-B764-81815A62B0E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4228C9-DCC9-45A0-BCBC-C5B398FE67CE}"/>
              </a:ext>
            </a:extLst>
          </p:cNvPr>
          <p:cNvSpPr>
            <a:spLocks noGrp="1"/>
          </p:cNvSpPr>
          <p:nvPr>
            <p:ph type="dt" sz="half" idx="10"/>
          </p:nvPr>
        </p:nvSpPr>
        <p:spPr/>
        <p:txBody>
          <a:bodyPr/>
          <a:lstStyle/>
          <a:p>
            <a:fld id="{E20AD9AA-B135-4235-B0A8-5DEB774E2D13}" type="datetimeFigureOut">
              <a:rPr lang="fr-FR" smtClean="0"/>
              <a:t>03/09/2025</a:t>
            </a:fld>
            <a:endParaRPr lang="fr-FR"/>
          </a:p>
        </p:txBody>
      </p:sp>
      <p:sp>
        <p:nvSpPr>
          <p:cNvPr id="5" name="Espace réservé du pied de page 4">
            <a:extLst>
              <a:ext uri="{FF2B5EF4-FFF2-40B4-BE49-F238E27FC236}">
                <a16:creationId xmlns:a16="http://schemas.microsoft.com/office/drawing/2014/main" id="{779509B5-FDDF-42EF-A5D2-7FDA22D0D2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866CB5-EEA2-4F1B-97BB-44AD3AE8640E}"/>
              </a:ext>
            </a:extLst>
          </p:cNvPr>
          <p:cNvSpPr>
            <a:spLocks noGrp="1"/>
          </p:cNvSpPr>
          <p:nvPr>
            <p:ph type="sldNum" sz="quarter" idx="12"/>
          </p:nvPr>
        </p:nvSpPr>
        <p:spPr/>
        <p:txBody>
          <a:bodyPr/>
          <a:lstStyle/>
          <a:p>
            <a:fld id="{F7F7A551-A1C1-42B1-B195-10E4459BB3B7}" type="slidenum">
              <a:rPr lang="fr-FR" smtClean="0"/>
              <a:t>‹N°›</a:t>
            </a:fld>
            <a:endParaRPr lang="fr-FR"/>
          </a:p>
        </p:txBody>
      </p:sp>
    </p:spTree>
    <p:extLst>
      <p:ext uri="{BB962C8B-B14F-4D97-AF65-F5344CB8AC3E}">
        <p14:creationId xmlns:p14="http://schemas.microsoft.com/office/powerpoint/2010/main" val="320747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75713-4472-4F90-A41C-35CDE21EEFE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7D991C1-9679-4D30-B137-4BFF4161234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AC5D95-AC74-4627-985A-86CF430FE909}"/>
              </a:ext>
            </a:extLst>
          </p:cNvPr>
          <p:cNvSpPr>
            <a:spLocks noGrp="1"/>
          </p:cNvSpPr>
          <p:nvPr>
            <p:ph type="dt" sz="half" idx="10"/>
          </p:nvPr>
        </p:nvSpPr>
        <p:spPr/>
        <p:txBody>
          <a:bodyPr/>
          <a:lstStyle/>
          <a:p>
            <a:fld id="{E20AD9AA-B135-4235-B0A8-5DEB774E2D13}" type="datetimeFigureOut">
              <a:rPr lang="fr-FR" smtClean="0"/>
              <a:t>03/09/2025</a:t>
            </a:fld>
            <a:endParaRPr lang="fr-FR"/>
          </a:p>
        </p:txBody>
      </p:sp>
      <p:sp>
        <p:nvSpPr>
          <p:cNvPr id="5" name="Espace réservé du pied de page 4">
            <a:extLst>
              <a:ext uri="{FF2B5EF4-FFF2-40B4-BE49-F238E27FC236}">
                <a16:creationId xmlns:a16="http://schemas.microsoft.com/office/drawing/2014/main" id="{E7046FA9-F8EE-41A5-A18E-6B9C216322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77718C-2A68-4E8F-95F9-87615159B7E6}"/>
              </a:ext>
            </a:extLst>
          </p:cNvPr>
          <p:cNvSpPr>
            <a:spLocks noGrp="1"/>
          </p:cNvSpPr>
          <p:nvPr>
            <p:ph type="sldNum" sz="quarter" idx="12"/>
          </p:nvPr>
        </p:nvSpPr>
        <p:spPr/>
        <p:txBody>
          <a:bodyPr/>
          <a:lstStyle/>
          <a:p>
            <a:fld id="{F7F7A551-A1C1-42B1-B195-10E4459BB3B7}" type="slidenum">
              <a:rPr lang="fr-FR" smtClean="0"/>
              <a:t>‹N°›</a:t>
            </a:fld>
            <a:endParaRPr lang="fr-FR"/>
          </a:p>
        </p:txBody>
      </p:sp>
    </p:spTree>
    <p:extLst>
      <p:ext uri="{BB962C8B-B14F-4D97-AF65-F5344CB8AC3E}">
        <p14:creationId xmlns:p14="http://schemas.microsoft.com/office/powerpoint/2010/main" val="262681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8EC57B-BBCE-4AE6-AEE3-AE26C12F79D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D141642-6D96-4C08-BC2F-D5DDBC8180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9B076D2-15D3-4339-97BA-E258E6CAF314}"/>
              </a:ext>
            </a:extLst>
          </p:cNvPr>
          <p:cNvSpPr>
            <a:spLocks noGrp="1"/>
          </p:cNvSpPr>
          <p:nvPr>
            <p:ph type="dt" sz="half" idx="10"/>
          </p:nvPr>
        </p:nvSpPr>
        <p:spPr/>
        <p:txBody>
          <a:bodyPr/>
          <a:lstStyle/>
          <a:p>
            <a:fld id="{E20AD9AA-B135-4235-B0A8-5DEB774E2D13}" type="datetimeFigureOut">
              <a:rPr lang="fr-FR" smtClean="0"/>
              <a:t>03/09/2025</a:t>
            </a:fld>
            <a:endParaRPr lang="fr-FR"/>
          </a:p>
        </p:txBody>
      </p:sp>
      <p:sp>
        <p:nvSpPr>
          <p:cNvPr id="5" name="Espace réservé du pied de page 4">
            <a:extLst>
              <a:ext uri="{FF2B5EF4-FFF2-40B4-BE49-F238E27FC236}">
                <a16:creationId xmlns:a16="http://schemas.microsoft.com/office/drawing/2014/main" id="{0335BFA1-9C66-4A72-B62D-4408476357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468C62-422D-4926-8C92-37EB20278D1D}"/>
              </a:ext>
            </a:extLst>
          </p:cNvPr>
          <p:cNvSpPr>
            <a:spLocks noGrp="1"/>
          </p:cNvSpPr>
          <p:nvPr>
            <p:ph type="sldNum" sz="quarter" idx="12"/>
          </p:nvPr>
        </p:nvSpPr>
        <p:spPr/>
        <p:txBody>
          <a:bodyPr/>
          <a:lstStyle/>
          <a:p>
            <a:fld id="{F7F7A551-A1C1-42B1-B195-10E4459BB3B7}" type="slidenum">
              <a:rPr lang="fr-FR" smtClean="0"/>
              <a:t>‹N°›</a:t>
            </a:fld>
            <a:endParaRPr lang="fr-FR"/>
          </a:p>
        </p:txBody>
      </p:sp>
    </p:spTree>
    <p:extLst>
      <p:ext uri="{BB962C8B-B14F-4D97-AF65-F5344CB8AC3E}">
        <p14:creationId xmlns:p14="http://schemas.microsoft.com/office/powerpoint/2010/main" val="218898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7A4D1-24FE-43DD-A948-17F9D245CF9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AB62B7F-D2CE-4C59-9058-14C5264D77F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9ADC65B-5268-472F-98B8-F64FE8220F0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157B439-539C-4896-9694-6832C6F7DA19}"/>
              </a:ext>
            </a:extLst>
          </p:cNvPr>
          <p:cNvSpPr>
            <a:spLocks noGrp="1"/>
          </p:cNvSpPr>
          <p:nvPr>
            <p:ph type="dt" sz="half" idx="10"/>
          </p:nvPr>
        </p:nvSpPr>
        <p:spPr/>
        <p:txBody>
          <a:bodyPr/>
          <a:lstStyle/>
          <a:p>
            <a:fld id="{E20AD9AA-B135-4235-B0A8-5DEB774E2D13}" type="datetimeFigureOut">
              <a:rPr lang="fr-FR" smtClean="0"/>
              <a:t>03/09/2025</a:t>
            </a:fld>
            <a:endParaRPr lang="fr-FR"/>
          </a:p>
        </p:txBody>
      </p:sp>
      <p:sp>
        <p:nvSpPr>
          <p:cNvPr id="6" name="Espace réservé du pied de page 5">
            <a:extLst>
              <a:ext uri="{FF2B5EF4-FFF2-40B4-BE49-F238E27FC236}">
                <a16:creationId xmlns:a16="http://schemas.microsoft.com/office/drawing/2014/main" id="{D93B705D-E64F-4429-9014-96C1C1EE62D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B1365A-F854-49AB-9EF1-F9F282308AC3}"/>
              </a:ext>
            </a:extLst>
          </p:cNvPr>
          <p:cNvSpPr>
            <a:spLocks noGrp="1"/>
          </p:cNvSpPr>
          <p:nvPr>
            <p:ph type="sldNum" sz="quarter" idx="12"/>
          </p:nvPr>
        </p:nvSpPr>
        <p:spPr/>
        <p:txBody>
          <a:bodyPr/>
          <a:lstStyle/>
          <a:p>
            <a:fld id="{F7F7A551-A1C1-42B1-B195-10E4459BB3B7}" type="slidenum">
              <a:rPr lang="fr-FR" smtClean="0"/>
              <a:t>‹N°›</a:t>
            </a:fld>
            <a:endParaRPr lang="fr-FR"/>
          </a:p>
        </p:txBody>
      </p:sp>
    </p:spTree>
    <p:extLst>
      <p:ext uri="{BB962C8B-B14F-4D97-AF65-F5344CB8AC3E}">
        <p14:creationId xmlns:p14="http://schemas.microsoft.com/office/powerpoint/2010/main" val="356777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D5667-1547-475D-8E3A-E20F08EEDF2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626A992-6E45-4E81-B871-E054C1AD4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C59EE06-CC33-46A7-951D-C8DCE09752B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115ADEE-A6CA-431F-A264-119AD18A23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94F9A38-1E56-4D01-B22C-7DE653A2B1F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6B2D737-0D9D-46E5-BE89-6D0490672258}"/>
              </a:ext>
            </a:extLst>
          </p:cNvPr>
          <p:cNvSpPr>
            <a:spLocks noGrp="1"/>
          </p:cNvSpPr>
          <p:nvPr>
            <p:ph type="dt" sz="half" idx="10"/>
          </p:nvPr>
        </p:nvSpPr>
        <p:spPr/>
        <p:txBody>
          <a:bodyPr/>
          <a:lstStyle/>
          <a:p>
            <a:fld id="{E20AD9AA-B135-4235-B0A8-5DEB774E2D13}" type="datetimeFigureOut">
              <a:rPr lang="fr-FR" smtClean="0"/>
              <a:t>03/09/2025</a:t>
            </a:fld>
            <a:endParaRPr lang="fr-FR"/>
          </a:p>
        </p:txBody>
      </p:sp>
      <p:sp>
        <p:nvSpPr>
          <p:cNvPr id="8" name="Espace réservé du pied de page 7">
            <a:extLst>
              <a:ext uri="{FF2B5EF4-FFF2-40B4-BE49-F238E27FC236}">
                <a16:creationId xmlns:a16="http://schemas.microsoft.com/office/drawing/2014/main" id="{C102A3D1-19EC-4647-822C-57153614FD7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00AFBA3-BDA9-4DCB-8DF8-15325BFA6EE5}"/>
              </a:ext>
            </a:extLst>
          </p:cNvPr>
          <p:cNvSpPr>
            <a:spLocks noGrp="1"/>
          </p:cNvSpPr>
          <p:nvPr>
            <p:ph type="sldNum" sz="quarter" idx="12"/>
          </p:nvPr>
        </p:nvSpPr>
        <p:spPr/>
        <p:txBody>
          <a:bodyPr/>
          <a:lstStyle/>
          <a:p>
            <a:fld id="{F7F7A551-A1C1-42B1-B195-10E4459BB3B7}" type="slidenum">
              <a:rPr lang="fr-FR" smtClean="0"/>
              <a:t>‹N°›</a:t>
            </a:fld>
            <a:endParaRPr lang="fr-FR"/>
          </a:p>
        </p:txBody>
      </p:sp>
    </p:spTree>
    <p:extLst>
      <p:ext uri="{BB962C8B-B14F-4D97-AF65-F5344CB8AC3E}">
        <p14:creationId xmlns:p14="http://schemas.microsoft.com/office/powerpoint/2010/main" val="3668586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99C6B-3468-45A4-B58C-8FEEEE4452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3A75893-B6C6-4518-A932-349D91690551}"/>
              </a:ext>
            </a:extLst>
          </p:cNvPr>
          <p:cNvSpPr>
            <a:spLocks noGrp="1"/>
          </p:cNvSpPr>
          <p:nvPr>
            <p:ph type="dt" sz="half" idx="10"/>
          </p:nvPr>
        </p:nvSpPr>
        <p:spPr/>
        <p:txBody>
          <a:bodyPr/>
          <a:lstStyle/>
          <a:p>
            <a:fld id="{E20AD9AA-B135-4235-B0A8-5DEB774E2D13}" type="datetimeFigureOut">
              <a:rPr lang="fr-FR" smtClean="0"/>
              <a:t>03/09/2025</a:t>
            </a:fld>
            <a:endParaRPr lang="fr-FR"/>
          </a:p>
        </p:txBody>
      </p:sp>
      <p:sp>
        <p:nvSpPr>
          <p:cNvPr id="4" name="Espace réservé du pied de page 3">
            <a:extLst>
              <a:ext uri="{FF2B5EF4-FFF2-40B4-BE49-F238E27FC236}">
                <a16:creationId xmlns:a16="http://schemas.microsoft.com/office/drawing/2014/main" id="{237095DD-AE7C-4F0E-B56B-DB062CC7823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86626D4-FDAA-48CA-BE4D-EA2D83E40FB4}"/>
              </a:ext>
            </a:extLst>
          </p:cNvPr>
          <p:cNvSpPr>
            <a:spLocks noGrp="1"/>
          </p:cNvSpPr>
          <p:nvPr>
            <p:ph type="sldNum" sz="quarter" idx="12"/>
          </p:nvPr>
        </p:nvSpPr>
        <p:spPr/>
        <p:txBody>
          <a:bodyPr/>
          <a:lstStyle/>
          <a:p>
            <a:fld id="{F7F7A551-A1C1-42B1-B195-10E4459BB3B7}" type="slidenum">
              <a:rPr lang="fr-FR" smtClean="0"/>
              <a:t>‹N°›</a:t>
            </a:fld>
            <a:endParaRPr lang="fr-FR"/>
          </a:p>
        </p:txBody>
      </p:sp>
    </p:spTree>
    <p:extLst>
      <p:ext uri="{BB962C8B-B14F-4D97-AF65-F5344CB8AC3E}">
        <p14:creationId xmlns:p14="http://schemas.microsoft.com/office/powerpoint/2010/main" val="90865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48797E8-9ADC-4FE5-ABEE-1B421563510C}"/>
              </a:ext>
            </a:extLst>
          </p:cNvPr>
          <p:cNvSpPr>
            <a:spLocks noGrp="1"/>
          </p:cNvSpPr>
          <p:nvPr>
            <p:ph type="dt" sz="half" idx="10"/>
          </p:nvPr>
        </p:nvSpPr>
        <p:spPr/>
        <p:txBody>
          <a:bodyPr/>
          <a:lstStyle/>
          <a:p>
            <a:fld id="{E20AD9AA-B135-4235-B0A8-5DEB774E2D13}" type="datetimeFigureOut">
              <a:rPr lang="fr-FR" smtClean="0"/>
              <a:t>03/09/2025</a:t>
            </a:fld>
            <a:endParaRPr lang="fr-FR"/>
          </a:p>
        </p:txBody>
      </p:sp>
      <p:sp>
        <p:nvSpPr>
          <p:cNvPr id="3" name="Espace réservé du pied de page 2">
            <a:extLst>
              <a:ext uri="{FF2B5EF4-FFF2-40B4-BE49-F238E27FC236}">
                <a16:creationId xmlns:a16="http://schemas.microsoft.com/office/drawing/2014/main" id="{EB245726-28A8-496D-A345-52EFF16936A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BBD3BC6-416E-4D29-B666-5AD9482681C5}"/>
              </a:ext>
            </a:extLst>
          </p:cNvPr>
          <p:cNvSpPr>
            <a:spLocks noGrp="1"/>
          </p:cNvSpPr>
          <p:nvPr>
            <p:ph type="sldNum" sz="quarter" idx="12"/>
          </p:nvPr>
        </p:nvSpPr>
        <p:spPr/>
        <p:txBody>
          <a:bodyPr/>
          <a:lstStyle/>
          <a:p>
            <a:fld id="{F7F7A551-A1C1-42B1-B195-10E4459BB3B7}" type="slidenum">
              <a:rPr lang="fr-FR" smtClean="0"/>
              <a:t>‹N°›</a:t>
            </a:fld>
            <a:endParaRPr lang="fr-FR"/>
          </a:p>
        </p:txBody>
      </p:sp>
    </p:spTree>
    <p:extLst>
      <p:ext uri="{BB962C8B-B14F-4D97-AF65-F5344CB8AC3E}">
        <p14:creationId xmlns:p14="http://schemas.microsoft.com/office/powerpoint/2010/main" val="44783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33CF1-5B7E-4997-BEB4-1A925A1D7ED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97D1722-C5F4-4F15-BC9E-636E658518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BE942C3-41C6-4BC3-84BE-DF910AA28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62A96A7-5545-4219-889B-1AB2637930A9}"/>
              </a:ext>
            </a:extLst>
          </p:cNvPr>
          <p:cNvSpPr>
            <a:spLocks noGrp="1"/>
          </p:cNvSpPr>
          <p:nvPr>
            <p:ph type="dt" sz="half" idx="10"/>
          </p:nvPr>
        </p:nvSpPr>
        <p:spPr/>
        <p:txBody>
          <a:bodyPr/>
          <a:lstStyle/>
          <a:p>
            <a:fld id="{E20AD9AA-B135-4235-B0A8-5DEB774E2D13}" type="datetimeFigureOut">
              <a:rPr lang="fr-FR" smtClean="0"/>
              <a:t>03/09/2025</a:t>
            </a:fld>
            <a:endParaRPr lang="fr-FR"/>
          </a:p>
        </p:txBody>
      </p:sp>
      <p:sp>
        <p:nvSpPr>
          <p:cNvPr id="6" name="Espace réservé du pied de page 5">
            <a:extLst>
              <a:ext uri="{FF2B5EF4-FFF2-40B4-BE49-F238E27FC236}">
                <a16:creationId xmlns:a16="http://schemas.microsoft.com/office/drawing/2014/main" id="{422D7D4E-C408-4309-B299-FF8770B9FC6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6CDD168-C13B-4A9F-ACF6-9A2EC01E5246}"/>
              </a:ext>
            </a:extLst>
          </p:cNvPr>
          <p:cNvSpPr>
            <a:spLocks noGrp="1"/>
          </p:cNvSpPr>
          <p:nvPr>
            <p:ph type="sldNum" sz="quarter" idx="12"/>
          </p:nvPr>
        </p:nvSpPr>
        <p:spPr/>
        <p:txBody>
          <a:bodyPr/>
          <a:lstStyle/>
          <a:p>
            <a:fld id="{F7F7A551-A1C1-42B1-B195-10E4459BB3B7}" type="slidenum">
              <a:rPr lang="fr-FR" smtClean="0"/>
              <a:t>‹N°›</a:t>
            </a:fld>
            <a:endParaRPr lang="fr-FR"/>
          </a:p>
        </p:txBody>
      </p:sp>
    </p:spTree>
    <p:extLst>
      <p:ext uri="{BB962C8B-B14F-4D97-AF65-F5344CB8AC3E}">
        <p14:creationId xmlns:p14="http://schemas.microsoft.com/office/powerpoint/2010/main" val="429460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BF7D1-BD4B-4BE4-B8D0-6FDBDE9E91F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13D4D88-730B-4A8D-819B-69BB23B11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E996760-001C-4FC6-8B3D-1A9800331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5E78D86-74DF-4C6D-A7D1-B052178CBB3A}"/>
              </a:ext>
            </a:extLst>
          </p:cNvPr>
          <p:cNvSpPr>
            <a:spLocks noGrp="1"/>
          </p:cNvSpPr>
          <p:nvPr>
            <p:ph type="dt" sz="half" idx="10"/>
          </p:nvPr>
        </p:nvSpPr>
        <p:spPr/>
        <p:txBody>
          <a:bodyPr/>
          <a:lstStyle/>
          <a:p>
            <a:fld id="{E20AD9AA-B135-4235-B0A8-5DEB774E2D13}" type="datetimeFigureOut">
              <a:rPr lang="fr-FR" smtClean="0"/>
              <a:t>03/09/2025</a:t>
            </a:fld>
            <a:endParaRPr lang="fr-FR"/>
          </a:p>
        </p:txBody>
      </p:sp>
      <p:sp>
        <p:nvSpPr>
          <p:cNvPr id="6" name="Espace réservé du pied de page 5">
            <a:extLst>
              <a:ext uri="{FF2B5EF4-FFF2-40B4-BE49-F238E27FC236}">
                <a16:creationId xmlns:a16="http://schemas.microsoft.com/office/drawing/2014/main" id="{1E1A281A-F685-4DB5-9DA8-A6C12E802AF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28ED76-D575-44C1-A6C3-1113024E4AD6}"/>
              </a:ext>
            </a:extLst>
          </p:cNvPr>
          <p:cNvSpPr>
            <a:spLocks noGrp="1"/>
          </p:cNvSpPr>
          <p:nvPr>
            <p:ph type="sldNum" sz="quarter" idx="12"/>
          </p:nvPr>
        </p:nvSpPr>
        <p:spPr/>
        <p:txBody>
          <a:bodyPr/>
          <a:lstStyle/>
          <a:p>
            <a:fld id="{F7F7A551-A1C1-42B1-B195-10E4459BB3B7}" type="slidenum">
              <a:rPr lang="fr-FR" smtClean="0"/>
              <a:t>‹N°›</a:t>
            </a:fld>
            <a:endParaRPr lang="fr-FR"/>
          </a:p>
        </p:txBody>
      </p:sp>
    </p:spTree>
    <p:extLst>
      <p:ext uri="{BB962C8B-B14F-4D97-AF65-F5344CB8AC3E}">
        <p14:creationId xmlns:p14="http://schemas.microsoft.com/office/powerpoint/2010/main" val="3111165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3CDF8B-7743-4822-9DB2-3EB7E21C0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C7C6B41-6F43-41DD-806D-B1E2AEBE4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E1BE5A-BE6D-41DD-A666-EE8FFD3995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AD9AA-B135-4235-B0A8-5DEB774E2D13}" type="datetimeFigureOut">
              <a:rPr lang="fr-FR" smtClean="0"/>
              <a:t>03/09/2025</a:t>
            </a:fld>
            <a:endParaRPr lang="fr-FR"/>
          </a:p>
        </p:txBody>
      </p:sp>
      <p:sp>
        <p:nvSpPr>
          <p:cNvPr id="5" name="Espace réservé du pied de page 4">
            <a:extLst>
              <a:ext uri="{FF2B5EF4-FFF2-40B4-BE49-F238E27FC236}">
                <a16:creationId xmlns:a16="http://schemas.microsoft.com/office/drawing/2014/main" id="{696F8259-F49C-47DB-9ED8-2C8D1D8265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5F21C49-2B7B-4C28-9C7F-3042A6E12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7A551-A1C1-42B1-B195-10E4459BB3B7}" type="slidenum">
              <a:rPr lang="fr-FR" smtClean="0"/>
              <a:t>‹N°›</a:t>
            </a:fld>
            <a:endParaRPr lang="fr-FR"/>
          </a:p>
        </p:txBody>
      </p:sp>
    </p:spTree>
    <p:extLst>
      <p:ext uri="{BB962C8B-B14F-4D97-AF65-F5344CB8AC3E}">
        <p14:creationId xmlns:p14="http://schemas.microsoft.com/office/powerpoint/2010/main" val="3064656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ndrine.bazile@umontpellier.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videos.education.fr/MENESR/eduscol.education.fr/2016/Ressources2016/Francais/RA_C2C3_Francais_Etude_langue_Classement_de_GN-presentation-analyse.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Cj6hBg-JNq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cahiers-pedagogiques.com/Relis-reflechis-et-le-correcteur-orthographique-t-aidera" TargetMode="External"/><Relationship Id="rId2" Type="http://schemas.openxmlformats.org/officeDocument/2006/relationships/hyperlink" Target="https://www.orthographe-recommandee.info/enseignement/regles.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reseau-canope.fr/BSD/sequence.aspx?bloc=72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crisco.unicaen.fr/cgi-bin/cherches.cgi" TargetMode="External"/><Relationship Id="rId2" Type="http://schemas.openxmlformats.org/officeDocument/2006/relationships/hyperlink" Target="http://www.cnrtl.fr/lexicographi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eduscol.education.fr/cid47915/liste-des-mots-classee-par-ordre-alphabetique.html" TargetMode="External"/><Relationship Id="rId2" Type="http://schemas.openxmlformats.org/officeDocument/2006/relationships/hyperlink" Target="http://eduscol.education.fr/pid23250-cid50486/vocabulaire.html" TargetMode="External"/><Relationship Id="rId1" Type="http://schemas.openxmlformats.org/officeDocument/2006/relationships/slideLayout" Target="../slideLayouts/slideLayout2.xml"/><Relationship Id="rId5" Type="http://schemas.openxmlformats.org/officeDocument/2006/relationships/hyperlink" Target="http://eduscol.education.fr/cid47917/liste-des-mots-classee-par-nature-par-frequence-decroissante.html" TargetMode="External"/><Relationship Id="rId4" Type="http://schemas.openxmlformats.org/officeDocument/2006/relationships/hyperlink" Target="http://eduscol.education.fr/cid47916/liste-des-mots-classee-par-frequence-decroissante.html"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eduscol.education.fr/pid25992-cid58555/elements-de-reference.html" TargetMode="External"/><Relationship Id="rId2" Type="http://schemas.openxmlformats.org/officeDocument/2006/relationships/hyperlink" Target="http://eduscol.education.fr/cid52525/enseigner-le-vocabulaire-a-l-ecole-maternelle.html" TargetMode="External"/><Relationship Id="rId1" Type="http://schemas.openxmlformats.org/officeDocument/2006/relationships/slideLayout" Target="../slideLayouts/slideLayout2.xml"/><Relationship Id="rId5" Type="http://schemas.openxmlformats.org/officeDocument/2006/relationships/hyperlink" Target="http://eduscol.education.fr/cid50486/vocabulaire.html" TargetMode="External"/><Relationship Id="rId4" Type="http://schemas.openxmlformats.org/officeDocument/2006/relationships/hyperlink" Target="http://eduscol.education.fr/pid25992-cid58552/orientations-pedagogiques.html"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doi.org/10.4000/reperes.2512" TargetMode="External"/><Relationship Id="rId2" Type="http://schemas.openxmlformats.org/officeDocument/2006/relationships/hyperlink" Target="http://pratiques.revues.org/1732"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www.cahiers-pedagogiques.com/Eveline-Charmeux-Pour-etre-gene-par-une-erreur-d-orthographe-il-faut-n-en-avoir-pas-vu-beaucoup" TargetMode="External"/><Relationship Id="rId3" Type="http://schemas.openxmlformats.org/officeDocument/2006/relationships/hyperlink" Target="http://www.editions-retz.com/pedagogie/francais/guide-pour-enseigner-l-orthographe-autrement-au-cycle-3-9782725633015.html" TargetMode="External"/><Relationship Id="rId7" Type="http://schemas.openxmlformats.org/officeDocument/2006/relationships/hyperlink" Target="http://cache.media.eduscol.education.fr/file/orthographe/90/7/2012_orthographe_bdef_213907.pdf" TargetMode="External"/><Relationship Id="rId2" Type="http://schemas.openxmlformats.org/officeDocument/2006/relationships/hyperlink" Target="http://www4.ac-nancy-metz.fr/ien57yutz/spip.php?article261" TargetMode="External"/><Relationship Id="rId1" Type="http://schemas.openxmlformats.org/officeDocument/2006/relationships/slideLayout" Target="../slideLayouts/slideLayout2.xml"/><Relationship Id="rId6" Type="http://schemas.openxmlformats.org/officeDocument/2006/relationships/hyperlink" Target="http://eduscol.education.fr/cid106031/ressources-francais-etude-langue.html#lien6" TargetMode="External"/><Relationship Id="rId5" Type="http://schemas.openxmlformats.org/officeDocument/2006/relationships/hyperlink" Target="https://www2.ac-lyon.fr/etab/ien/rhone/lyonstefoy/IMG/pdf/Enseigner_l_orthographe_grammaticale_au_cycle_3.pdf" TargetMode="External"/><Relationship Id="rId4" Type="http://schemas.openxmlformats.org/officeDocument/2006/relationships/hyperlink" Target="http://www.cahiers-pedagogiques.com/Comment-enseigner-l-orthographe-aujourd-hui"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9"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re 1">
            <a:extLst>
              <a:ext uri="{FF2B5EF4-FFF2-40B4-BE49-F238E27FC236}">
                <a16:creationId xmlns:a16="http://schemas.microsoft.com/office/drawing/2014/main" id="{BA820D00-A404-4EDF-978A-A584C93B0162}"/>
              </a:ext>
            </a:extLst>
          </p:cNvPr>
          <p:cNvSpPr>
            <a:spLocks noGrp="1"/>
          </p:cNvSpPr>
          <p:nvPr>
            <p:ph type="ctrTitle"/>
          </p:nvPr>
        </p:nvSpPr>
        <p:spPr>
          <a:xfrm>
            <a:off x="3215729" y="1764407"/>
            <a:ext cx="5760846" cy="2310312"/>
          </a:xfrm>
        </p:spPr>
        <p:txBody>
          <a:bodyPr>
            <a:normAutofit/>
          </a:bodyPr>
          <a:lstStyle/>
          <a:p>
            <a:r>
              <a:rPr lang="fr-FR" sz="5200" dirty="0">
                <a:solidFill>
                  <a:schemeClr val="tx2"/>
                </a:solidFill>
              </a:rPr>
              <a:t>L’étude de la langue </a:t>
            </a:r>
          </a:p>
        </p:txBody>
      </p:sp>
      <p:sp>
        <p:nvSpPr>
          <p:cNvPr id="3" name="Sous-titre 2">
            <a:extLst>
              <a:ext uri="{FF2B5EF4-FFF2-40B4-BE49-F238E27FC236}">
                <a16:creationId xmlns:a16="http://schemas.microsoft.com/office/drawing/2014/main" id="{E7B9003E-7EF9-4BE6-92BA-6029BE1B455A}"/>
              </a:ext>
            </a:extLst>
          </p:cNvPr>
          <p:cNvSpPr>
            <a:spLocks noGrp="1"/>
          </p:cNvSpPr>
          <p:nvPr>
            <p:ph type="subTitle" idx="1"/>
          </p:nvPr>
        </p:nvSpPr>
        <p:spPr>
          <a:xfrm>
            <a:off x="3215729" y="4165152"/>
            <a:ext cx="5760846" cy="682079"/>
          </a:xfrm>
        </p:spPr>
        <p:txBody>
          <a:bodyPr>
            <a:normAutofit/>
          </a:bodyPr>
          <a:lstStyle/>
          <a:p>
            <a:r>
              <a:rPr lang="fr-FR" dirty="0">
                <a:solidFill>
                  <a:schemeClr val="tx2"/>
                </a:solidFill>
                <a:hlinkClick r:id="rId2"/>
              </a:rPr>
              <a:t>sandrine.bazile@umontpellier.fr</a:t>
            </a:r>
            <a:r>
              <a:rPr lang="fr-FR" dirty="0">
                <a:solidFill>
                  <a:schemeClr val="tx2"/>
                </a:solidFill>
              </a:rPr>
              <a:t> </a:t>
            </a:r>
          </a:p>
        </p:txBody>
      </p:sp>
    </p:spTree>
    <p:extLst>
      <p:ext uri="{BB962C8B-B14F-4D97-AF65-F5344CB8AC3E}">
        <p14:creationId xmlns:p14="http://schemas.microsoft.com/office/powerpoint/2010/main" val="186576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45C8A5-CFA4-41CC-A890-1908873A3255}"/>
              </a:ext>
            </a:extLst>
          </p:cNvPr>
          <p:cNvSpPr>
            <a:spLocks noGrp="1"/>
          </p:cNvSpPr>
          <p:nvPr>
            <p:ph type="title"/>
          </p:nvPr>
        </p:nvSpPr>
        <p:spPr>
          <a:xfrm>
            <a:off x="344623" y="320675"/>
            <a:ext cx="11407487" cy="1325563"/>
          </a:xfrm>
        </p:spPr>
        <p:txBody>
          <a:bodyPr>
            <a:normAutofit/>
          </a:bodyPr>
          <a:lstStyle/>
          <a:p>
            <a:r>
              <a:rPr lang="fr-FR" sz="5400"/>
              <a:t>3 grandes actions </a:t>
            </a:r>
          </a:p>
        </p:txBody>
      </p:sp>
      <p:graphicFrame>
        <p:nvGraphicFramePr>
          <p:cNvPr id="24" name="Espace réservé du contenu 2">
            <a:extLst>
              <a:ext uri="{FF2B5EF4-FFF2-40B4-BE49-F238E27FC236}">
                <a16:creationId xmlns:a16="http://schemas.microsoft.com/office/drawing/2014/main" id="{BB6702CF-1C38-4057-B9C4-9B66B11ECBF8}"/>
              </a:ext>
            </a:extLst>
          </p:cNvPr>
          <p:cNvGraphicFramePr>
            <a:graphicFrameLocks noGrp="1"/>
          </p:cNvGraphicFramePr>
          <p:nvPr>
            <p:ph idx="1"/>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1" y="2053641"/>
            <a:ext cx="4065711" cy="2760098"/>
          </a:xfrm>
        </p:spPr>
        <p:txBody>
          <a:bodyPr>
            <a:normAutofit fontScale="90000"/>
          </a:bodyPr>
          <a:lstStyle/>
          <a:p>
            <a:r>
              <a:rPr lang="fr-FR" sz="4000" dirty="0">
                <a:solidFill>
                  <a:schemeClr val="tx2"/>
                </a:solidFill>
              </a:rPr>
              <a:t>Au début du cycle 2, p</a:t>
            </a:r>
            <a:r>
              <a:rPr lang="fr-FR" sz="4000" dirty="0"/>
              <a:t>assage de la forme orale à la forme écrite de la langue</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5900287" y="176241"/>
            <a:ext cx="6082606" cy="6483075"/>
          </a:xfrm>
          <a:noFill/>
          <a:ln>
            <a:noFill/>
          </a:ln>
        </p:spPr>
        <p:txBody>
          <a:bodyPr anchor="ctr">
            <a:noAutofit/>
          </a:bodyPr>
          <a:lstStyle/>
          <a:p>
            <a:r>
              <a:rPr lang="fr-FR" sz="2000" dirty="0"/>
              <a:t>Développement de la conscience phonologique</a:t>
            </a:r>
          </a:p>
          <a:p>
            <a:r>
              <a:rPr lang="fr-FR" sz="2000" dirty="0"/>
              <a:t>Acquisition du principe alphabétique, </a:t>
            </a:r>
          </a:p>
          <a:p>
            <a:r>
              <a:rPr lang="fr-FR" sz="2000" dirty="0"/>
              <a:t>Automatisation des correspondances phonème/graphème et graphème/ phonème. </a:t>
            </a:r>
          </a:p>
          <a:p>
            <a:r>
              <a:rPr lang="fr-FR" sz="2000" dirty="0"/>
              <a:t>En vue de la préparation dès le CP à l’entrée dans l’écrit (lecture / écriture) </a:t>
            </a:r>
          </a:p>
        </p:txBody>
      </p:sp>
    </p:spTree>
    <p:extLst>
      <p:ext uri="{BB962C8B-B14F-4D97-AF65-F5344CB8AC3E}">
        <p14:creationId xmlns:p14="http://schemas.microsoft.com/office/powerpoint/2010/main" val="305188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1" y="2053641"/>
            <a:ext cx="4065711" cy="2760098"/>
          </a:xfrm>
        </p:spPr>
        <p:txBody>
          <a:bodyPr>
            <a:normAutofit/>
          </a:bodyPr>
          <a:lstStyle/>
          <a:p>
            <a:r>
              <a:rPr lang="fr-FR" sz="4000" dirty="0">
                <a:solidFill>
                  <a:schemeClr val="tx2"/>
                </a:solidFill>
              </a:rPr>
              <a:t>Quelles activités ?</a:t>
            </a:r>
            <a:br>
              <a:rPr lang="fr-FR" sz="4000" dirty="0">
                <a:solidFill>
                  <a:schemeClr val="tx2"/>
                </a:solidFill>
              </a:rPr>
            </a:br>
            <a:r>
              <a:rPr lang="fr-FR" sz="1800" dirty="0">
                <a:solidFill>
                  <a:schemeClr val="tx2"/>
                </a:solidFill>
              </a:rPr>
              <a:t>Voir la </a:t>
            </a:r>
            <a:r>
              <a:rPr lang="fr-FR" sz="1800" dirty="0">
                <a:solidFill>
                  <a:schemeClr val="tx2"/>
                </a:solidFill>
                <a:hlinkClick r:id="rId2"/>
              </a:rPr>
              <a:t>vidéo</a:t>
            </a:r>
            <a:r>
              <a:rPr lang="fr-FR" sz="1800" dirty="0">
                <a:solidFill>
                  <a:schemeClr val="tx2"/>
                </a:solidFill>
              </a:rPr>
              <a:t> </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5118653" y="176241"/>
            <a:ext cx="6864240" cy="6483075"/>
          </a:xfrm>
          <a:noFill/>
          <a:ln>
            <a:noFill/>
          </a:ln>
        </p:spPr>
        <p:txBody>
          <a:bodyPr anchor="ctr">
            <a:noAutofit/>
          </a:bodyPr>
          <a:lstStyle/>
          <a:p>
            <a:pPr indent="228600"/>
            <a:r>
              <a:rPr lang="fr-FR" sz="2000" dirty="0"/>
              <a:t>Des temps d’activités intégrées aux activités d’oral, de lecture et d’écriture </a:t>
            </a:r>
          </a:p>
          <a:p>
            <a:pPr indent="228600"/>
            <a:r>
              <a:rPr lang="fr-FR" sz="2000" dirty="0"/>
              <a:t>Des activités spécifiques pour réfléchir sur le fonctionnement de la langue, structurer, vérifier et consolider les connaissances travaillées. </a:t>
            </a:r>
          </a:p>
          <a:p>
            <a:pPr lvl="1" indent="228600"/>
            <a:r>
              <a:rPr lang="fr-FR" sz="1800" dirty="0"/>
              <a:t>Une démarche inductive (</a:t>
            </a:r>
            <a:r>
              <a:rPr lang="fr-FR" sz="1800" dirty="0">
                <a:highlight>
                  <a:srgbClr val="00FFFF"/>
                </a:highlight>
              </a:rPr>
              <a:t>voir doc Dufays et al. </a:t>
            </a:r>
            <a:r>
              <a:rPr lang="fr-FR" sz="1800" dirty="0"/>
              <a:t>)  pour chercher, manipuler, comparer, observer des éléments et comprendre un fonctionnement par l’analogie</a:t>
            </a:r>
          </a:p>
          <a:p>
            <a:pPr lvl="1" indent="228600"/>
            <a:r>
              <a:rPr lang="fr-FR" sz="1800" dirty="0"/>
              <a:t>On valorisera des activités de recherche basées sur le classement et le tri (de graphies, de formes verbales, de mots, de groupes de mots, etc.) avec justification de la part des élèves pour permettre de dégager une règle de fonctionnement construite sur les régularités. </a:t>
            </a:r>
          </a:p>
          <a:p>
            <a:pPr lvl="1" indent="228600"/>
            <a:r>
              <a:rPr lang="fr-FR" sz="1800" dirty="0"/>
              <a:t>Pour s’entrainer et automatiser, il faut mettre en place des activités collectives courtes et régulières de réinvestissement des règles de fonctionnement (par exemple écrire sous la dictée et analyser les graphies proposées, erronées ou non, et argumenter pour proposer des solutions alternatives plausibles). </a:t>
            </a:r>
          </a:p>
          <a:p>
            <a:pPr lvl="1" indent="228600"/>
            <a:r>
              <a:rPr lang="fr-FR" sz="1800" dirty="0"/>
              <a:t>Pour consolider les connaissances de chacun, il peut être pertinent de proposer des situations de structuration en regroupant, en groupes restreints, les élèves ayant les mêmes besoins</a:t>
            </a:r>
          </a:p>
          <a:p>
            <a:pPr lvl="1" indent="0">
              <a:buNone/>
            </a:pPr>
            <a:endParaRPr lang="fr-FR" sz="2000" b="1" dirty="0">
              <a:solidFill>
                <a:srgbClr val="000000"/>
              </a:solidFill>
              <a:latin typeface="+mj-lt"/>
            </a:endParaRPr>
          </a:p>
        </p:txBody>
      </p:sp>
    </p:spTree>
    <p:extLst>
      <p:ext uri="{BB962C8B-B14F-4D97-AF65-F5344CB8AC3E}">
        <p14:creationId xmlns:p14="http://schemas.microsoft.com/office/powerpoint/2010/main" val="116212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Bulles de discours vides">
            <a:extLst>
              <a:ext uri="{FF2B5EF4-FFF2-40B4-BE49-F238E27FC236}">
                <a16:creationId xmlns:a16="http://schemas.microsoft.com/office/drawing/2014/main" id="{BDA79934-BC67-4ED6-93F0-D13BC3DA35F9}"/>
              </a:ext>
            </a:extLst>
          </p:cNvPr>
          <p:cNvPicPr>
            <a:picLocks noChangeAspect="1"/>
          </p:cNvPicPr>
          <p:nvPr/>
        </p:nvPicPr>
        <p:blipFill rotWithShape="1">
          <a:blip r:embed="rId2">
            <a:duotone>
              <a:schemeClr val="accent6">
                <a:shade val="45000"/>
                <a:satMod val="135000"/>
              </a:schemeClr>
              <a:prstClr val="white"/>
            </a:duotone>
          </a:blip>
          <a:srcRect l="737" t="2283" r="16819" b="2"/>
          <a:stretch/>
        </p:blipFill>
        <p:spPr>
          <a:xfrm>
            <a:off x="3523488" y="10"/>
            <a:ext cx="8668512" cy="6857990"/>
          </a:xfrm>
          <a:prstGeom prst="rect">
            <a:avLst/>
          </a:prstGeom>
        </p:spPr>
      </p:pic>
      <p:sp>
        <p:nvSpPr>
          <p:cNvPr id="32" name="Rectangle 3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CF5D9EC-C739-44CD-899A-E68F16DB148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Enseigner la grammaire</a:t>
            </a:r>
          </a:p>
        </p:txBody>
      </p:sp>
      <p:sp>
        <p:nvSpPr>
          <p:cNvPr id="3" name="Espace réservé du texte 2">
            <a:extLst>
              <a:ext uri="{FF2B5EF4-FFF2-40B4-BE49-F238E27FC236}">
                <a16:creationId xmlns:a16="http://schemas.microsoft.com/office/drawing/2014/main" id="{5EA9036B-F92B-4DD3-9B16-87ACAA94AD77}"/>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a:solidFill>
                  <a:schemeClr val="tx1"/>
                </a:solidFill>
              </a:rPr>
              <a:t>Pour quoi faire ? </a:t>
            </a: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70587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669161" cy="2760098"/>
          </a:xfrm>
        </p:spPr>
        <p:txBody>
          <a:bodyPr>
            <a:normAutofit/>
          </a:bodyPr>
          <a:lstStyle/>
          <a:p>
            <a:pPr indent="-228600">
              <a:tabLst>
                <a:tab pos="466725" algn="l"/>
              </a:tabLst>
            </a:pPr>
            <a:r>
              <a:rPr lang="fr-FR" sz="4000" dirty="0">
                <a:solidFill>
                  <a:srgbClr val="000000"/>
                </a:solidFill>
                <a:effectLst/>
                <a:latin typeface="+mj-lt"/>
                <a:ea typeface="Courier New" panose="02070309020205020404" pitchFamily="49" charset="0"/>
              </a:rPr>
              <a:t>Un terme polysémique </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4" y="176241"/>
            <a:ext cx="5306084" cy="6483075"/>
          </a:xfrm>
          <a:noFill/>
          <a:ln>
            <a:noFill/>
          </a:ln>
        </p:spPr>
        <p:txBody>
          <a:bodyPr anchor="ctr">
            <a:normAutofit/>
          </a:bodyPr>
          <a:lstStyle/>
          <a:p>
            <a:pPr lvl="1">
              <a:tabLst>
                <a:tab pos="466725" algn="l"/>
              </a:tabLst>
            </a:pPr>
            <a:r>
              <a:rPr lang="fr-FR" dirty="0">
                <a:solidFill>
                  <a:srgbClr val="000000"/>
                </a:solidFill>
                <a:effectLst/>
                <a:latin typeface="+mj-lt"/>
                <a:ea typeface="Courier New" panose="02070309020205020404" pitchFamily="49" charset="0"/>
              </a:rPr>
              <a:t>La structure propre d’une langue (la grammaire du français, la grammaire du swahili), </a:t>
            </a:r>
          </a:p>
          <a:p>
            <a:pPr lvl="1">
              <a:tabLst>
                <a:tab pos="466725" algn="l"/>
              </a:tabLst>
            </a:pPr>
            <a:r>
              <a:rPr lang="fr-FR" dirty="0">
                <a:solidFill>
                  <a:srgbClr val="000000"/>
                </a:solidFill>
                <a:latin typeface="+mj-lt"/>
                <a:ea typeface="Courier New" panose="02070309020205020404" pitchFamily="49" charset="0"/>
              </a:rPr>
              <a:t>L</a:t>
            </a:r>
            <a:r>
              <a:rPr lang="fr-FR" dirty="0">
                <a:solidFill>
                  <a:srgbClr val="000000"/>
                </a:solidFill>
                <a:effectLst/>
                <a:latin typeface="+mj-lt"/>
                <a:ea typeface="Courier New" panose="02070309020205020404" pitchFamily="49" charset="0"/>
              </a:rPr>
              <a:t>a théorie qui la décrit (on parle de grammaire structurale ou de grammaire générative) </a:t>
            </a:r>
          </a:p>
          <a:p>
            <a:pPr lvl="1">
              <a:tabLst>
                <a:tab pos="466725" algn="l"/>
              </a:tabLst>
            </a:pPr>
            <a:r>
              <a:rPr lang="fr-FR" dirty="0">
                <a:solidFill>
                  <a:srgbClr val="000000"/>
                </a:solidFill>
                <a:latin typeface="+mj-lt"/>
                <a:ea typeface="Courier New" panose="02070309020205020404" pitchFamily="49" charset="0"/>
              </a:rPr>
              <a:t>La </a:t>
            </a:r>
            <a:r>
              <a:rPr lang="fr-FR" dirty="0">
                <a:solidFill>
                  <a:srgbClr val="000000"/>
                </a:solidFill>
                <a:effectLst/>
                <a:latin typeface="+mj-lt"/>
                <a:ea typeface="Courier New" panose="02070309020205020404" pitchFamily="49" charset="0"/>
              </a:rPr>
              <a:t>discipline scolaire à la rencontre des deux (</a:t>
            </a:r>
            <a:r>
              <a:rPr lang="fr-FR" dirty="0">
                <a:solidFill>
                  <a:srgbClr val="000000"/>
                </a:solidFill>
                <a:latin typeface="+mj-lt"/>
              </a:rPr>
              <a:t>enseigner la grammaire, du français) </a:t>
            </a:r>
          </a:p>
          <a:p>
            <a:pPr lvl="1">
              <a:tabLst>
                <a:tab pos="466725" algn="l"/>
              </a:tabLst>
            </a:pPr>
            <a:r>
              <a:rPr lang="fr-FR" dirty="0">
                <a:solidFill>
                  <a:srgbClr val="000000"/>
                </a:solidFill>
                <a:latin typeface="+mj-lt"/>
              </a:rPr>
              <a:t>Le livre scolaire qui la présente</a:t>
            </a:r>
          </a:p>
          <a:p>
            <a:pPr lvl="1">
              <a:tabLst>
                <a:tab pos="466725" algn="l"/>
              </a:tabLst>
            </a:pPr>
            <a:r>
              <a:rPr lang="fr-FR" dirty="0">
                <a:solidFill>
                  <a:srgbClr val="000000"/>
                </a:solidFill>
                <a:latin typeface="+mj-lt"/>
              </a:rPr>
              <a:t>La grammaire implicite (celle que tout locuteur possède, sans être alphabétisé et qu’il acquiert dans son développement dès la petite enfance) VS la grammaire explicite (qui fait l’objet d’une approche réflexive et d’un métalangage).</a:t>
            </a:r>
          </a:p>
        </p:txBody>
      </p:sp>
    </p:spTree>
    <p:extLst>
      <p:ext uri="{BB962C8B-B14F-4D97-AF65-F5344CB8AC3E}">
        <p14:creationId xmlns:p14="http://schemas.microsoft.com/office/powerpoint/2010/main" val="147486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669161" cy="2760098"/>
          </a:xfrm>
        </p:spPr>
        <p:txBody>
          <a:bodyPr>
            <a:normAutofit/>
          </a:bodyPr>
          <a:lstStyle/>
          <a:p>
            <a:r>
              <a:rPr lang="fr-FR" sz="4000" dirty="0">
                <a:solidFill>
                  <a:schemeClr val="tx2"/>
                </a:solidFill>
              </a:rPr>
              <a:t>À l’origine ? </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4" y="176241"/>
            <a:ext cx="5306084" cy="6483075"/>
          </a:xfrm>
          <a:noFill/>
          <a:ln>
            <a:noFill/>
          </a:ln>
        </p:spPr>
        <p:txBody>
          <a:bodyPr anchor="ctr">
            <a:normAutofit/>
          </a:bodyPr>
          <a:lstStyle/>
          <a:p>
            <a:pPr lvl="1">
              <a:tabLst>
                <a:tab pos="466725" algn="l"/>
              </a:tabLst>
            </a:pPr>
            <a:r>
              <a:rPr lang="fr-FR" dirty="0">
                <a:solidFill>
                  <a:srgbClr val="000000"/>
                </a:solidFill>
                <a:effectLst/>
                <a:latin typeface="+mj-lt"/>
                <a:ea typeface="Courier New" panose="02070309020205020404" pitchFamily="49" charset="0"/>
              </a:rPr>
              <a:t>Une première raison </a:t>
            </a:r>
            <a:r>
              <a:rPr lang="fr-FR" dirty="0">
                <a:solidFill>
                  <a:srgbClr val="000000"/>
                </a:solidFill>
                <a:latin typeface="+mj-lt"/>
                <a:ea typeface="Courier New" panose="02070309020205020404" pitchFamily="49" charset="0"/>
              </a:rPr>
              <a:t>d’</a:t>
            </a:r>
            <a:r>
              <a:rPr lang="fr-FR" dirty="0">
                <a:solidFill>
                  <a:srgbClr val="000000"/>
                </a:solidFill>
                <a:effectLst/>
                <a:latin typeface="+mj-lt"/>
                <a:ea typeface="Courier New" panose="02070309020205020404" pitchFamily="49" charset="0"/>
              </a:rPr>
              <a:t>être, l’enseignement des langues étrangères. 1526 : première grammaire du français, pour apprendre la langue à une princesse anglaise qui doit se rendre en France. </a:t>
            </a:r>
          </a:p>
          <a:p>
            <a:pPr lvl="1">
              <a:tabLst>
                <a:tab pos="466725" algn="l"/>
              </a:tabLst>
            </a:pPr>
            <a:r>
              <a:rPr lang="fr-FR" dirty="0">
                <a:solidFill>
                  <a:srgbClr val="000000"/>
                </a:solidFill>
                <a:effectLst/>
                <a:latin typeface="+mj-lt"/>
                <a:ea typeface="Courier New" panose="02070309020205020404" pitchFamily="49" charset="0"/>
              </a:rPr>
              <a:t>L’outil complémentaire est le dictionnaire : il apporte le lexique, quand la grammaire apporte la structure de la langue. </a:t>
            </a:r>
          </a:p>
          <a:p>
            <a:pPr lvl="1">
              <a:tabLst>
                <a:tab pos="466725" algn="l"/>
              </a:tabLst>
            </a:pPr>
            <a:r>
              <a:rPr lang="fr-FR" dirty="0">
                <a:solidFill>
                  <a:srgbClr val="000000"/>
                </a:solidFill>
                <a:latin typeface="+mj-lt"/>
                <a:ea typeface="Courier New" panose="02070309020205020404" pitchFamily="49" charset="0"/>
              </a:rPr>
              <a:t>L</a:t>
            </a:r>
            <a:r>
              <a:rPr lang="fr-FR" dirty="0">
                <a:solidFill>
                  <a:srgbClr val="000000"/>
                </a:solidFill>
                <a:effectLst/>
                <a:latin typeface="+mj-lt"/>
                <a:ea typeface="Courier New" panose="02070309020205020404" pitchFamily="49" charset="0"/>
              </a:rPr>
              <a:t>ogique des méthodes appelées  « grammaire-traduction », (Cf. enseignement des langues anciennes)</a:t>
            </a:r>
          </a:p>
        </p:txBody>
      </p:sp>
    </p:spTree>
    <p:extLst>
      <p:ext uri="{BB962C8B-B14F-4D97-AF65-F5344CB8AC3E}">
        <p14:creationId xmlns:p14="http://schemas.microsoft.com/office/powerpoint/2010/main" val="153692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669161" cy="2760098"/>
          </a:xfrm>
        </p:spPr>
        <p:txBody>
          <a:bodyPr>
            <a:normAutofit/>
          </a:bodyPr>
          <a:lstStyle/>
          <a:p>
            <a:r>
              <a:rPr lang="fr-FR" sz="4000" dirty="0">
                <a:solidFill>
                  <a:schemeClr val="tx2"/>
                </a:solidFill>
              </a:rPr>
              <a:t>Quelle grammaire ? </a:t>
            </a:r>
            <a:br>
              <a:rPr lang="fr-FR" sz="4000" dirty="0">
                <a:solidFill>
                  <a:schemeClr val="tx2"/>
                </a:solidFill>
              </a:rPr>
            </a:br>
            <a:r>
              <a:rPr lang="fr-FR" sz="2700" dirty="0">
                <a:solidFill>
                  <a:schemeClr val="tx2"/>
                </a:solidFill>
              </a:rPr>
              <a:t>D’abord une grammaire de phrase  </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4" y="176241"/>
            <a:ext cx="5949026" cy="6483075"/>
          </a:xfrm>
          <a:noFill/>
          <a:ln>
            <a:noFill/>
          </a:ln>
        </p:spPr>
        <p:txBody>
          <a:bodyPr anchor="ctr">
            <a:noAutofit/>
          </a:bodyPr>
          <a:lstStyle/>
          <a:p>
            <a:pPr marL="0" lvl="1" indent="-285750">
              <a:tabLst>
                <a:tab pos="701675" algn="l"/>
              </a:tabLst>
            </a:pPr>
            <a:r>
              <a:rPr lang="fr-FR" sz="2200" dirty="0">
                <a:solidFill>
                  <a:srgbClr val="000000"/>
                </a:solidFill>
                <a:latin typeface="+mj-lt"/>
              </a:rPr>
              <a:t>La grammaire de Port Royal (XVIIème siècle) comporte une première très longue partie consacrée à la morphologie (aux différentes catégories de mots), et une toute petite seconde partie consacrée à la syntaxe.</a:t>
            </a:r>
          </a:p>
          <a:p>
            <a:pPr marL="0" lvl="1" indent="-285750">
              <a:tabLst>
                <a:tab pos="701675" algn="l"/>
              </a:tabLst>
            </a:pPr>
            <a:r>
              <a:rPr lang="fr-FR" sz="2200" dirty="0">
                <a:solidFill>
                  <a:srgbClr val="000000"/>
                </a:solidFill>
                <a:latin typeface="+mj-lt"/>
              </a:rPr>
              <a:t>Rien sur le texte. </a:t>
            </a:r>
          </a:p>
          <a:p>
            <a:pPr marL="0" lvl="1" indent="-285750">
              <a:tabLst>
                <a:tab pos="701675" algn="l"/>
              </a:tabLst>
            </a:pPr>
            <a:r>
              <a:rPr lang="fr-FR" sz="2200" dirty="0">
                <a:solidFill>
                  <a:srgbClr val="000000"/>
                </a:solidFill>
                <a:latin typeface="+mj-lt"/>
              </a:rPr>
              <a:t>Au delà, le discours traité par la rhétorique.</a:t>
            </a:r>
          </a:p>
          <a:p>
            <a:pPr marL="0" lvl="1" indent="-285750">
              <a:tabLst>
                <a:tab pos="701675" algn="l"/>
              </a:tabLst>
            </a:pPr>
            <a:r>
              <a:rPr lang="fr-FR" sz="2200" dirty="0">
                <a:solidFill>
                  <a:srgbClr val="000000"/>
                </a:solidFill>
                <a:latin typeface="+mj-lt"/>
              </a:rPr>
              <a:t>Tradition scolaire </a:t>
            </a:r>
          </a:p>
          <a:p>
            <a:pPr marL="0" lvl="1" indent="-285750">
              <a:tabLst>
                <a:tab pos="701675" algn="l"/>
              </a:tabLst>
            </a:pPr>
            <a:r>
              <a:rPr lang="fr-FR" sz="2200" dirty="0">
                <a:solidFill>
                  <a:srgbClr val="000000"/>
                </a:solidFill>
                <a:latin typeface="+mj-lt"/>
              </a:rPr>
              <a:t>Comportant de nombreuses caractérisations sémantiques</a:t>
            </a:r>
          </a:p>
          <a:p>
            <a:pPr marL="0" lvl="1" indent="-285750">
              <a:tabLst>
                <a:tab pos="701675" algn="l"/>
              </a:tabLst>
            </a:pPr>
            <a:r>
              <a:rPr lang="fr-FR" sz="2200" dirty="0">
                <a:solidFill>
                  <a:srgbClr val="000000"/>
                </a:solidFill>
                <a:latin typeface="+mj-lt"/>
              </a:rPr>
              <a:t>Plus récemment, tradition formaliste (avec les notions de Groupes Nominaux, Verbaux, ou simplement dans la distinction direct/ indirect). </a:t>
            </a:r>
          </a:p>
          <a:p>
            <a:pPr marL="0" lvl="1" indent="-285750">
              <a:tabLst>
                <a:tab pos="701675" algn="l"/>
              </a:tabLst>
            </a:pPr>
            <a:r>
              <a:rPr lang="fr-FR" sz="2200" dirty="0">
                <a:solidFill>
                  <a:srgbClr val="000000"/>
                </a:solidFill>
                <a:latin typeface="+mj-lt"/>
              </a:rPr>
              <a:t>Grammaire longtemps prescriptive, (traditionnelle) VS grammaire, dite en son temps moderne (années 70), qu’on peut appeler descriptive.</a:t>
            </a:r>
          </a:p>
        </p:txBody>
      </p:sp>
    </p:spTree>
    <p:extLst>
      <p:ext uri="{BB962C8B-B14F-4D97-AF65-F5344CB8AC3E}">
        <p14:creationId xmlns:p14="http://schemas.microsoft.com/office/powerpoint/2010/main" val="4123123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669161" cy="2760098"/>
          </a:xfrm>
        </p:spPr>
        <p:txBody>
          <a:bodyPr>
            <a:normAutofit/>
          </a:bodyPr>
          <a:lstStyle/>
          <a:p>
            <a:r>
              <a:rPr lang="fr-FR" sz="4000" dirty="0">
                <a:solidFill>
                  <a:schemeClr val="tx2"/>
                </a:solidFill>
              </a:rPr>
              <a:t>Quelle grammaire ? </a:t>
            </a:r>
            <a:br>
              <a:rPr lang="fr-FR" sz="4000" dirty="0">
                <a:solidFill>
                  <a:schemeClr val="tx2"/>
                </a:solidFill>
              </a:rPr>
            </a:br>
            <a:r>
              <a:rPr lang="fr-FR" sz="2700" dirty="0">
                <a:solidFill>
                  <a:srgbClr val="000000"/>
                </a:solidFill>
                <a:effectLst/>
                <a:latin typeface="+mj-lt"/>
                <a:ea typeface="Courier New" panose="02070309020205020404" pitchFamily="49" charset="0"/>
              </a:rPr>
              <a:t>De la phrase au texte, du texte au discours</a:t>
            </a:r>
            <a:br>
              <a:rPr lang="fr-FR" sz="4000" dirty="0">
                <a:solidFill>
                  <a:srgbClr val="000000"/>
                </a:solidFill>
                <a:effectLst/>
                <a:latin typeface="+mj-lt"/>
                <a:ea typeface="Courier New" panose="02070309020205020404" pitchFamily="49" charset="0"/>
              </a:rPr>
            </a:br>
            <a:r>
              <a:rPr lang="fr-FR" sz="4000" dirty="0">
                <a:solidFill>
                  <a:schemeClr val="tx2"/>
                </a:solidFill>
              </a:rPr>
              <a:t> </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pPr indent="228600"/>
            <a:r>
              <a:rPr lang="fr-FR" sz="1800" dirty="0">
                <a:solidFill>
                  <a:srgbClr val="000000"/>
                </a:solidFill>
                <a:effectLst/>
                <a:latin typeface="+mj-lt"/>
                <a:ea typeface="Courier New" panose="02070309020205020404" pitchFamily="49" charset="0"/>
              </a:rPr>
              <a:t>Évolution dans les années  80. </a:t>
            </a:r>
          </a:p>
          <a:p>
            <a:pPr indent="228600"/>
            <a:r>
              <a:rPr lang="fr-FR" sz="1800" dirty="0">
                <a:solidFill>
                  <a:srgbClr val="000000"/>
                </a:solidFill>
                <a:effectLst/>
                <a:latin typeface="+mj-lt"/>
                <a:ea typeface="Courier New" panose="02070309020205020404" pitchFamily="49" charset="0"/>
              </a:rPr>
              <a:t>Le cadre scientifique : la phrase n'est plus le seul objet identifiable. </a:t>
            </a:r>
          </a:p>
          <a:p>
            <a:pPr indent="228600"/>
            <a:r>
              <a:rPr lang="fr-FR" sz="1800" dirty="0">
                <a:solidFill>
                  <a:srgbClr val="000000"/>
                </a:solidFill>
                <a:effectLst/>
                <a:latin typeface="+mj-lt"/>
                <a:ea typeface="Courier New" panose="02070309020205020404" pitchFamily="49" charset="0"/>
              </a:rPr>
              <a:t>La linguistique textuelle travaille sur le texte en situation et tente de saisir "la textualité d'un texte" (ce par quoi une suite d'énoncés s'inscrit dans une continuité de sens) : ex. du passé simple (premier plan) VS imparfait (arrière-plan) </a:t>
            </a:r>
          </a:p>
          <a:p>
            <a:pPr indent="228600"/>
            <a:r>
              <a:rPr lang="fr-FR" sz="1800" dirty="0">
                <a:solidFill>
                  <a:srgbClr val="000000"/>
                </a:solidFill>
                <a:latin typeface="+mj-lt"/>
                <a:ea typeface="Courier New" panose="02070309020205020404" pitchFamily="49" charset="0"/>
              </a:rPr>
              <a:t>Elle ne remplace pas la grammaire de phrase mais s’y ajoute.  </a:t>
            </a:r>
            <a:endParaRPr lang="fr-FR" sz="1800" dirty="0">
              <a:solidFill>
                <a:srgbClr val="000000"/>
              </a:solidFill>
              <a:effectLst/>
              <a:latin typeface="+mj-lt"/>
              <a:ea typeface="Courier New" panose="02070309020205020404" pitchFamily="49" charset="0"/>
            </a:endParaRPr>
          </a:p>
          <a:p>
            <a:r>
              <a:rPr lang="fr-FR" sz="1800" dirty="0">
                <a:solidFill>
                  <a:srgbClr val="000000"/>
                </a:solidFill>
                <a:latin typeface="+mj-lt"/>
                <a:ea typeface="Courier New" panose="02070309020205020404" pitchFamily="49" charset="0"/>
              </a:rPr>
              <a:t>Plusieurs travaux font avancer le champ </a:t>
            </a:r>
          </a:p>
          <a:p>
            <a:pPr lvl="1"/>
            <a:r>
              <a:rPr lang="fr-FR" sz="1400" dirty="0" err="1">
                <a:solidFill>
                  <a:srgbClr val="000000"/>
                </a:solidFill>
                <a:effectLst/>
                <a:latin typeface="+mj-lt"/>
                <a:ea typeface="Courier New" panose="02070309020205020404" pitchFamily="49" charset="0"/>
              </a:rPr>
              <a:t>Emile</a:t>
            </a:r>
            <a:r>
              <a:rPr lang="fr-FR" sz="1400" dirty="0">
                <a:solidFill>
                  <a:srgbClr val="000000"/>
                </a:solidFill>
                <a:effectLst/>
                <a:latin typeface="+mj-lt"/>
                <a:ea typeface="Courier New" panose="02070309020205020404" pitchFamily="49" charset="0"/>
              </a:rPr>
              <a:t> </a:t>
            </a:r>
            <a:r>
              <a:rPr lang="fr-FR" sz="1400" dirty="0" err="1">
                <a:solidFill>
                  <a:srgbClr val="000000"/>
                </a:solidFill>
                <a:effectLst/>
                <a:latin typeface="+mj-lt"/>
                <a:ea typeface="Courier New" panose="02070309020205020404" pitchFamily="49" charset="0"/>
              </a:rPr>
              <a:t>Benvéniste</a:t>
            </a:r>
            <a:r>
              <a:rPr lang="fr-FR" sz="1400" dirty="0">
                <a:solidFill>
                  <a:srgbClr val="000000"/>
                </a:solidFill>
                <a:effectLst/>
                <a:latin typeface="+mj-lt"/>
                <a:ea typeface="Courier New" panose="02070309020205020404" pitchFamily="49" charset="0"/>
              </a:rPr>
              <a:t> (.Problèmes de linguistique générale, I, Gallimard, 1966, II, 1974)</a:t>
            </a:r>
          </a:p>
          <a:p>
            <a:pPr lvl="1"/>
            <a:r>
              <a:rPr lang="fr-FR" sz="1400" dirty="0">
                <a:solidFill>
                  <a:srgbClr val="000000"/>
                </a:solidFill>
                <a:latin typeface="+mj-lt"/>
                <a:ea typeface="Courier New" panose="02070309020205020404" pitchFamily="49" charset="0"/>
              </a:rPr>
              <a:t>A</a:t>
            </a:r>
            <a:r>
              <a:rPr lang="fr-FR" sz="1400" dirty="0">
                <a:solidFill>
                  <a:srgbClr val="000000"/>
                </a:solidFill>
                <a:effectLst/>
                <a:latin typeface="+mj-lt"/>
                <a:ea typeface="Courier New" panose="02070309020205020404" pitchFamily="49" charset="0"/>
              </a:rPr>
              <a:t>nglo-saxons (Searle, Les actes de langage, Essai de philosophie du langage, 1972, Austin, Quand dire c'est faire, Seuil, 1970, </a:t>
            </a:r>
            <a:r>
              <a:rPr lang="fr-FR" sz="1400" dirty="0">
                <a:solidFill>
                  <a:srgbClr val="000000"/>
                </a:solidFill>
                <a:effectLst/>
                <a:latin typeface="+mj-lt"/>
                <a:ea typeface="Courier New" panose="02070309020205020404" pitchFamily="49" charset="0"/>
                <a:sym typeface="Wingdings" panose="05000000000000000000" pitchFamily="2" charset="2"/>
              </a:rPr>
              <a:t> actes de parole </a:t>
            </a:r>
            <a:endParaRPr lang="fr-FR" sz="1400" dirty="0">
              <a:solidFill>
                <a:srgbClr val="000000"/>
              </a:solidFill>
              <a:effectLst/>
              <a:latin typeface="+mj-lt"/>
              <a:ea typeface="Courier New" panose="02070309020205020404" pitchFamily="49" charset="0"/>
            </a:endParaRPr>
          </a:p>
          <a:p>
            <a:pPr indent="228600"/>
            <a:r>
              <a:rPr lang="fr-FR" sz="1800" dirty="0">
                <a:solidFill>
                  <a:srgbClr val="000000"/>
                </a:solidFill>
                <a:effectLst/>
                <a:latin typeface="+mj-lt"/>
                <a:ea typeface="Courier New" panose="02070309020205020404" pitchFamily="49" charset="0"/>
              </a:rPr>
              <a:t>La première grammaire à faire référence à la grammaire de texte est celle de B. Combettes en 1978, chez Delagrave. </a:t>
            </a:r>
            <a:r>
              <a:rPr lang="fr-FR" sz="1800" i="1" dirty="0">
                <a:solidFill>
                  <a:srgbClr val="000000"/>
                </a:solidFill>
                <a:effectLst/>
                <a:latin typeface="+mj-lt"/>
                <a:ea typeface="Courier New" panose="02070309020205020404" pitchFamily="49" charset="0"/>
              </a:rPr>
              <a:t>De la phrase au texte.</a:t>
            </a:r>
          </a:p>
        </p:txBody>
      </p:sp>
    </p:spTree>
    <p:extLst>
      <p:ext uri="{BB962C8B-B14F-4D97-AF65-F5344CB8AC3E}">
        <p14:creationId xmlns:p14="http://schemas.microsoft.com/office/powerpoint/2010/main" val="2994975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669161" cy="2760098"/>
          </a:xfrm>
        </p:spPr>
        <p:txBody>
          <a:bodyPr>
            <a:normAutofit/>
          </a:bodyPr>
          <a:lstStyle/>
          <a:p>
            <a:r>
              <a:rPr lang="fr-FR" sz="4000" dirty="0">
                <a:solidFill>
                  <a:schemeClr val="tx2"/>
                </a:solidFill>
              </a:rPr>
              <a:t>Quelle grammaire ? </a:t>
            </a:r>
            <a:br>
              <a:rPr lang="fr-FR" sz="4000" dirty="0">
                <a:solidFill>
                  <a:schemeClr val="tx2"/>
                </a:solidFill>
              </a:rPr>
            </a:br>
            <a:r>
              <a:rPr lang="fr-FR" sz="2700" dirty="0">
                <a:solidFill>
                  <a:srgbClr val="000000"/>
                </a:solidFill>
                <a:effectLst/>
                <a:latin typeface="+mj-lt"/>
                <a:ea typeface="Courier New" panose="02070309020205020404" pitchFamily="49" charset="0"/>
              </a:rPr>
              <a:t>Pour résumer </a:t>
            </a:r>
            <a:r>
              <a:rPr lang="fr-FR" sz="4000" dirty="0">
                <a:solidFill>
                  <a:schemeClr val="tx2"/>
                </a:solidFill>
              </a:rPr>
              <a:t> </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pPr marL="0" indent="228600"/>
            <a:r>
              <a:rPr lang="fr-FR" sz="2400" dirty="0">
                <a:solidFill>
                  <a:srgbClr val="000000"/>
                </a:solidFill>
                <a:latin typeface="+mj-lt"/>
              </a:rPr>
              <a:t>Grammaire de phrase : description de la syntaxe de la phrase et la présentation de la morphologie</a:t>
            </a:r>
          </a:p>
          <a:p>
            <a:pPr marL="0" indent="228600"/>
            <a:r>
              <a:rPr lang="fr-FR" sz="2400" dirty="0">
                <a:solidFill>
                  <a:srgbClr val="000000"/>
                </a:solidFill>
                <a:latin typeface="+mj-lt"/>
              </a:rPr>
              <a:t>Grammaire de discours : l’énonciation (embrayeurs, notions d’énoncé ancré ou coupé) et tous les phénomènes de subjectivité, comme la modalisation, l’intention, l’implicite.</a:t>
            </a:r>
          </a:p>
          <a:p>
            <a:pPr marL="0" indent="228600"/>
            <a:r>
              <a:rPr lang="fr-FR" sz="2400" dirty="0">
                <a:solidFill>
                  <a:srgbClr val="000000"/>
                </a:solidFill>
                <a:latin typeface="+mj-lt"/>
              </a:rPr>
              <a:t>Grammaire de texte : les notions d’anaphore, de temps verbaux, de progression thématique</a:t>
            </a:r>
          </a:p>
        </p:txBody>
      </p:sp>
    </p:spTree>
    <p:extLst>
      <p:ext uri="{BB962C8B-B14F-4D97-AF65-F5344CB8AC3E}">
        <p14:creationId xmlns:p14="http://schemas.microsoft.com/office/powerpoint/2010/main" val="3171088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669161" cy="2760098"/>
          </a:xfrm>
        </p:spPr>
        <p:txBody>
          <a:bodyPr>
            <a:normAutofit/>
          </a:bodyPr>
          <a:lstStyle/>
          <a:p>
            <a:r>
              <a:rPr lang="fr-FR" sz="4000" dirty="0">
                <a:solidFill>
                  <a:schemeClr val="tx2"/>
                </a:solidFill>
              </a:rPr>
              <a:t>3  niveaux d’analyse </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pPr indent="228600"/>
            <a:r>
              <a:rPr lang="fr-FR" sz="2400" dirty="0">
                <a:solidFill>
                  <a:srgbClr val="000000"/>
                </a:solidFill>
                <a:effectLst/>
                <a:latin typeface="+mj-lt"/>
                <a:ea typeface="Courier New" panose="02070309020205020404" pitchFamily="49" charset="0"/>
              </a:rPr>
              <a:t>traditionnel (sémantique, normatif), lié à une tradition grammaticale</a:t>
            </a:r>
          </a:p>
          <a:p>
            <a:pPr indent="228600"/>
            <a:r>
              <a:rPr lang="fr-FR" sz="2400" dirty="0">
                <a:solidFill>
                  <a:srgbClr val="000000"/>
                </a:solidFill>
                <a:effectLst/>
                <a:latin typeface="+mj-lt"/>
                <a:ea typeface="Courier New" panose="02070309020205020404" pitchFamily="49" charset="0"/>
              </a:rPr>
              <a:t>structural (formel, descriptif, hérité de la linguistique moderne, saussurienne et postérieure, réintroduit dans les usages scolaires à partir des années 70)</a:t>
            </a:r>
          </a:p>
          <a:p>
            <a:pPr indent="228600">
              <a:tabLst>
                <a:tab pos="1502410" algn="l"/>
              </a:tabLst>
            </a:pPr>
            <a:r>
              <a:rPr lang="fr-FR" sz="2400" dirty="0">
                <a:solidFill>
                  <a:srgbClr val="000000"/>
                </a:solidFill>
                <a:effectLst/>
                <a:latin typeface="+mj-lt"/>
                <a:ea typeface="Courier New" panose="02070309020205020404" pitchFamily="49" charset="0"/>
              </a:rPr>
              <a:t>pragmatique-textuel (fondé sur l'approche de la communication, des études sur l'énonciation, l'analyse du discours, la grammaire de texte, ensemble hétérogène de voies de recherches explorées en linguistique depuis les années 60 et réintroduit dans les usages scolaires depuis la fin des années 80)</a:t>
            </a:r>
          </a:p>
        </p:txBody>
      </p:sp>
    </p:spTree>
    <p:extLst>
      <p:ext uri="{BB962C8B-B14F-4D97-AF65-F5344CB8AC3E}">
        <p14:creationId xmlns:p14="http://schemas.microsoft.com/office/powerpoint/2010/main" val="196008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669161" cy="2760098"/>
          </a:xfrm>
        </p:spPr>
        <p:txBody>
          <a:bodyPr>
            <a:normAutofit/>
          </a:bodyPr>
          <a:lstStyle/>
          <a:p>
            <a:pPr indent="-228600">
              <a:tabLst>
                <a:tab pos="466725" algn="l"/>
              </a:tabLst>
            </a:pPr>
            <a:r>
              <a:rPr lang="fr-FR" sz="4000" dirty="0">
                <a:solidFill>
                  <a:srgbClr val="000000"/>
                </a:solidFill>
                <a:effectLst/>
                <a:latin typeface="+mj-lt"/>
                <a:ea typeface="Courier New" panose="02070309020205020404" pitchFamily="49" charset="0"/>
              </a:rPr>
              <a:t>Plan </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4" y="176241"/>
            <a:ext cx="5796626" cy="6483075"/>
          </a:xfrm>
          <a:noFill/>
          <a:ln>
            <a:noFill/>
          </a:ln>
        </p:spPr>
        <p:txBody>
          <a:bodyPr anchor="ctr">
            <a:normAutofit/>
          </a:bodyPr>
          <a:lstStyle/>
          <a:p>
            <a:pPr lvl="1">
              <a:tabLst>
                <a:tab pos="466725" algn="l"/>
              </a:tabLst>
            </a:pPr>
            <a:r>
              <a:rPr lang="fr-FR" dirty="0">
                <a:solidFill>
                  <a:srgbClr val="000000"/>
                </a:solidFill>
                <a:latin typeface="+mj-lt"/>
              </a:rPr>
              <a:t>Qu’est-ce que l’étude de la langue ?  </a:t>
            </a:r>
          </a:p>
          <a:p>
            <a:pPr lvl="1">
              <a:tabLst>
                <a:tab pos="466725" algn="l"/>
              </a:tabLst>
            </a:pPr>
            <a:r>
              <a:rPr lang="fr-FR" dirty="0">
                <a:solidFill>
                  <a:srgbClr val="000000"/>
                </a:solidFill>
                <a:latin typeface="+mj-lt"/>
              </a:rPr>
              <a:t>Quel enseignement de l’étude de la langue ? </a:t>
            </a:r>
          </a:p>
          <a:p>
            <a:pPr lvl="1">
              <a:tabLst>
                <a:tab pos="466725" algn="l"/>
              </a:tabLst>
            </a:pPr>
            <a:r>
              <a:rPr lang="fr-FR" dirty="0">
                <a:solidFill>
                  <a:srgbClr val="000000"/>
                </a:solidFill>
                <a:latin typeface="+mj-lt"/>
              </a:rPr>
              <a:t>Quelle grammaire enseigner ?</a:t>
            </a:r>
          </a:p>
          <a:p>
            <a:pPr lvl="1">
              <a:tabLst>
                <a:tab pos="466725" algn="l"/>
              </a:tabLst>
            </a:pPr>
            <a:r>
              <a:rPr lang="fr-FR" dirty="0">
                <a:solidFill>
                  <a:srgbClr val="000000"/>
                </a:solidFill>
                <a:latin typeface="+mj-lt"/>
              </a:rPr>
              <a:t>Et l’orthographe ? </a:t>
            </a:r>
          </a:p>
          <a:p>
            <a:pPr lvl="1">
              <a:tabLst>
                <a:tab pos="466725" algn="l"/>
              </a:tabLst>
            </a:pPr>
            <a:r>
              <a:rPr lang="fr-FR" dirty="0">
                <a:solidFill>
                  <a:srgbClr val="000000"/>
                </a:solidFill>
                <a:latin typeface="+mj-lt"/>
              </a:rPr>
              <a:t>Enseigner le lexique ? </a:t>
            </a:r>
          </a:p>
        </p:txBody>
      </p:sp>
    </p:spTree>
    <p:extLst>
      <p:ext uri="{BB962C8B-B14F-4D97-AF65-F5344CB8AC3E}">
        <p14:creationId xmlns:p14="http://schemas.microsoft.com/office/powerpoint/2010/main" val="789378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669161" cy="2760098"/>
          </a:xfrm>
        </p:spPr>
        <p:txBody>
          <a:bodyPr>
            <a:normAutofit/>
          </a:bodyPr>
          <a:lstStyle/>
          <a:p>
            <a:r>
              <a:rPr lang="fr-FR" sz="4000" dirty="0">
                <a:solidFill>
                  <a:schemeClr val="tx2"/>
                </a:solidFill>
              </a:rPr>
              <a:t>Des exemples dans la classe </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pPr indent="228600"/>
            <a:r>
              <a:rPr lang="fr-FR" sz="2400" dirty="0">
                <a:solidFill>
                  <a:srgbClr val="000000"/>
                </a:solidFill>
                <a:latin typeface="+mj-lt"/>
              </a:rPr>
              <a:t>Voir document tableau </a:t>
            </a:r>
          </a:p>
          <a:p>
            <a:pPr indent="228600"/>
            <a:r>
              <a:rPr lang="fr-FR" sz="2400" dirty="0">
                <a:solidFill>
                  <a:srgbClr val="000000"/>
                </a:solidFill>
                <a:latin typeface="+mj-lt"/>
              </a:rPr>
              <a:t>Philippe </a:t>
            </a:r>
            <a:r>
              <a:rPr lang="fr-FR" sz="2400" dirty="0" err="1">
                <a:solidFill>
                  <a:srgbClr val="000000"/>
                </a:solidFill>
                <a:latin typeface="+mj-lt"/>
              </a:rPr>
              <a:t>Clauzard</a:t>
            </a:r>
            <a:r>
              <a:rPr lang="fr-FR" sz="2400" dirty="0">
                <a:solidFill>
                  <a:srgbClr val="000000"/>
                </a:solidFill>
                <a:latin typeface="+mj-lt"/>
              </a:rPr>
              <a:t>, « Aspects </a:t>
            </a:r>
            <a:r>
              <a:rPr lang="fr-FR" sz="2400" dirty="0" err="1">
                <a:solidFill>
                  <a:srgbClr val="000000"/>
                </a:solidFill>
                <a:latin typeface="+mj-lt"/>
              </a:rPr>
              <a:t>chronogénétiques</a:t>
            </a:r>
            <a:r>
              <a:rPr lang="fr-FR" sz="2400" dirty="0">
                <a:solidFill>
                  <a:srgbClr val="000000"/>
                </a:solidFill>
                <a:latin typeface="+mj-lt"/>
              </a:rPr>
              <a:t> de l’étude de la langue : variations d’analyse de la langue et variables didactiques », Éducation et didactique [En ligne], 12-3 | 2018, URL : http://journals.openedition.org/educationdidactique/3561 </a:t>
            </a:r>
          </a:p>
        </p:txBody>
      </p:sp>
    </p:spTree>
    <p:extLst>
      <p:ext uri="{BB962C8B-B14F-4D97-AF65-F5344CB8AC3E}">
        <p14:creationId xmlns:p14="http://schemas.microsoft.com/office/powerpoint/2010/main" val="2236345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610FCB1-8197-47BF-BC56-75A5B635008A}"/>
              </a:ext>
            </a:extLst>
          </p:cNvPr>
          <p:cNvGraphicFramePr>
            <a:graphicFrameLocks noGrp="1"/>
          </p:cNvGraphicFramePr>
          <p:nvPr>
            <p:extLst>
              <p:ext uri="{D42A27DB-BD31-4B8C-83A1-F6EECF244321}">
                <p14:modId xmlns:p14="http://schemas.microsoft.com/office/powerpoint/2010/main" val="1798248654"/>
              </p:ext>
            </p:extLst>
          </p:nvPr>
        </p:nvGraphicFramePr>
        <p:xfrm>
          <a:off x="643467" y="237744"/>
          <a:ext cx="10806413" cy="6120796"/>
        </p:xfrm>
        <a:graphic>
          <a:graphicData uri="http://schemas.openxmlformats.org/drawingml/2006/table">
            <a:tbl>
              <a:tblPr firstRow="1" firstCol="1" bandRow="1">
                <a:tableStyleId>{68D230F3-CF80-4859-8CE7-A43EE81993B5}</a:tableStyleId>
              </a:tblPr>
              <a:tblGrid>
                <a:gridCol w="3713875">
                  <a:extLst>
                    <a:ext uri="{9D8B030D-6E8A-4147-A177-3AD203B41FA5}">
                      <a16:colId xmlns:a16="http://schemas.microsoft.com/office/drawing/2014/main" val="3746258465"/>
                    </a:ext>
                  </a:extLst>
                </a:gridCol>
                <a:gridCol w="1645962">
                  <a:extLst>
                    <a:ext uri="{9D8B030D-6E8A-4147-A177-3AD203B41FA5}">
                      <a16:colId xmlns:a16="http://schemas.microsoft.com/office/drawing/2014/main" val="2884105367"/>
                    </a:ext>
                  </a:extLst>
                </a:gridCol>
                <a:gridCol w="3213204">
                  <a:extLst>
                    <a:ext uri="{9D8B030D-6E8A-4147-A177-3AD203B41FA5}">
                      <a16:colId xmlns:a16="http://schemas.microsoft.com/office/drawing/2014/main" val="1304143173"/>
                    </a:ext>
                  </a:extLst>
                </a:gridCol>
                <a:gridCol w="2233372">
                  <a:extLst>
                    <a:ext uri="{9D8B030D-6E8A-4147-A177-3AD203B41FA5}">
                      <a16:colId xmlns:a16="http://schemas.microsoft.com/office/drawing/2014/main" val="196832306"/>
                    </a:ext>
                  </a:extLst>
                </a:gridCol>
              </a:tblGrid>
              <a:tr h="1496038">
                <a:tc>
                  <a:txBody>
                    <a:bodyPr/>
                    <a:lstStyle/>
                    <a:p>
                      <a:r>
                        <a:rPr lang="fr-FR" sz="2800" b="1" cap="none" spc="0" dirty="0">
                          <a:solidFill>
                            <a:schemeClr val="tx1"/>
                          </a:solidFill>
                          <a:effectLst/>
                        </a:rPr>
                        <a:t>3 types de questions</a:t>
                      </a:r>
                      <a:endParaRPr lang="fr-FR" sz="2800" b="1" cap="none" spc="0" dirty="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tc>
                  <a:txBody>
                    <a:bodyPr/>
                    <a:lstStyle/>
                    <a:p>
                      <a:r>
                        <a:rPr lang="fr-FR" sz="2800" b="1" cap="none" spc="0">
                          <a:solidFill>
                            <a:schemeClr val="tx1"/>
                          </a:solidFill>
                          <a:effectLst/>
                        </a:rPr>
                        <a:t>3 types de métalangage</a:t>
                      </a:r>
                      <a:endParaRPr lang="fr-FR" sz="2800" b="1" cap="none" spc="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tc>
                  <a:txBody>
                    <a:bodyPr/>
                    <a:lstStyle/>
                    <a:p>
                      <a:r>
                        <a:rPr lang="fr-FR" sz="2800" b="1" cap="none" spc="0" dirty="0">
                          <a:solidFill>
                            <a:schemeClr val="tx1"/>
                          </a:solidFill>
                          <a:effectLst/>
                        </a:rPr>
                        <a:t>3 types d’activités</a:t>
                      </a:r>
                      <a:endParaRPr lang="fr-FR" sz="2800" b="1" cap="none" spc="0" dirty="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tc>
                  <a:txBody>
                    <a:bodyPr/>
                    <a:lstStyle/>
                    <a:p>
                      <a:r>
                        <a:rPr lang="fr-FR" sz="2800" b="1" cap="none" spc="0" dirty="0">
                          <a:solidFill>
                            <a:schemeClr val="tx1"/>
                          </a:solidFill>
                          <a:effectLst/>
                        </a:rPr>
                        <a:t>dominantes</a:t>
                      </a:r>
                      <a:endParaRPr lang="fr-FR" sz="2800" b="1" cap="none" spc="0" dirty="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extLst>
                  <a:ext uri="{0D108BD9-81ED-4DB2-BD59-A6C34878D82A}">
                    <a16:rowId xmlns:a16="http://schemas.microsoft.com/office/drawing/2014/main" val="2153947495"/>
                  </a:ext>
                </a:extLst>
              </a:tr>
              <a:tr h="1496038">
                <a:tc>
                  <a:txBody>
                    <a:bodyPr/>
                    <a:lstStyle/>
                    <a:p>
                      <a:r>
                        <a:rPr lang="fr-FR" sz="2800" b="1" cap="none" spc="0" dirty="0">
                          <a:solidFill>
                            <a:schemeClr val="tx1"/>
                          </a:solidFill>
                          <a:effectLst/>
                        </a:rPr>
                        <a:t>qu'est-ce que c’est ?</a:t>
                      </a:r>
                      <a:endParaRPr lang="fr-FR" sz="2800" b="1" cap="none" spc="0" dirty="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tc>
                  <a:txBody>
                    <a:bodyPr/>
                    <a:lstStyle/>
                    <a:p>
                      <a:r>
                        <a:rPr lang="fr-FR" sz="2800" cap="none" spc="0" dirty="0">
                          <a:solidFill>
                            <a:schemeClr val="tx1"/>
                          </a:solidFill>
                          <a:effectLst/>
                        </a:rPr>
                        <a:t>nom, sujet, </a:t>
                      </a:r>
                      <a:r>
                        <a:rPr lang="fr-FR" sz="2800" cap="none" spc="0" dirty="0" err="1">
                          <a:solidFill>
                            <a:schemeClr val="tx1"/>
                          </a:solidFill>
                          <a:effectLst/>
                        </a:rPr>
                        <a:t>compl.circ</a:t>
                      </a:r>
                      <a:endParaRPr lang="fr-FR" sz="2800" cap="none" spc="0" dirty="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tc>
                  <a:txBody>
                    <a:bodyPr/>
                    <a:lstStyle/>
                    <a:p>
                      <a:r>
                        <a:rPr lang="fr-FR" sz="2800" cap="none" spc="0" dirty="0">
                          <a:solidFill>
                            <a:schemeClr val="tx1"/>
                          </a:solidFill>
                          <a:effectLst/>
                        </a:rPr>
                        <a:t>exercices d'analyse</a:t>
                      </a:r>
                      <a:endParaRPr lang="fr-FR" sz="2800" cap="none" spc="0" dirty="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tc>
                  <a:txBody>
                    <a:bodyPr/>
                    <a:lstStyle/>
                    <a:p>
                      <a:r>
                        <a:rPr lang="fr-FR" sz="2800" cap="none" spc="0">
                          <a:solidFill>
                            <a:schemeClr val="tx1"/>
                          </a:solidFill>
                          <a:effectLst/>
                        </a:rPr>
                        <a:t>depuis le début</a:t>
                      </a:r>
                      <a:endParaRPr lang="fr-FR" sz="2800" cap="none" spc="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extLst>
                  <a:ext uri="{0D108BD9-81ED-4DB2-BD59-A6C34878D82A}">
                    <a16:rowId xmlns:a16="http://schemas.microsoft.com/office/drawing/2014/main" val="3700306743"/>
                  </a:ext>
                </a:extLst>
              </a:tr>
              <a:tr h="1496038">
                <a:tc>
                  <a:txBody>
                    <a:bodyPr/>
                    <a:lstStyle/>
                    <a:p>
                      <a:r>
                        <a:rPr lang="fr-FR" sz="2800" b="1" cap="none" spc="0" dirty="0">
                          <a:solidFill>
                            <a:schemeClr val="tx1"/>
                          </a:solidFill>
                          <a:effectLst/>
                        </a:rPr>
                        <a:t>comment ça marche ?</a:t>
                      </a:r>
                      <a:endParaRPr lang="fr-FR" sz="2800" b="1" cap="none" spc="0" dirty="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tc>
                  <a:txBody>
                    <a:bodyPr/>
                    <a:lstStyle/>
                    <a:p>
                      <a:r>
                        <a:rPr lang="fr-FR" sz="2800" cap="none" spc="0">
                          <a:solidFill>
                            <a:schemeClr val="tx1"/>
                          </a:solidFill>
                          <a:effectLst/>
                        </a:rPr>
                        <a:t>GN, GP</a:t>
                      </a:r>
                      <a:endParaRPr lang="fr-FR" sz="2800" cap="none" spc="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tc>
                  <a:txBody>
                    <a:bodyPr/>
                    <a:lstStyle/>
                    <a:p>
                      <a:r>
                        <a:rPr lang="fr-FR" sz="2800" cap="none" spc="0">
                          <a:solidFill>
                            <a:schemeClr val="tx1"/>
                          </a:solidFill>
                          <a:effectLst/>
                        </a:rPr>
                        <a:t>exercices de manipulation</a:t>
                      </a:r>
                      <a:endParaRPr lang="fr-FR" sz="2800" cap="none" spc="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tc>
                  <a:txBody>
                    <a:bodyPr/>
                    <a:lstStyle/>
                    <a:p>
                      <a:r>
                        <a:rPr lang="fr-FR" sz="2800" cap="none" spc="0" dirty="0">
                          <a:solidFill>
                            <a:schemeClr val="tx1"/>
                          </a:solidFill>
                          <a:effectLst/>
                        </a:rPr>
                        <a:t>années 70</a:t>
                      </a:r>
                      <a:endParaRPr lang="fr-FR" sz="2800" cap="none" spc="0" dirty="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extLst>
                  <a:ext uri="{0D108BD9-81ED-4DB2-BD59-A6C34878D82A}">
                    <a16:rowId xmlns:a16="http://schemas.microsoft.com/office/drawing/2014/main" val="402016824"/>
                  </a:ext>
                </a:extLst>
              </a:tr>
              <a:tr h="1496038">
                <a:tc>
                  <a:txBody>
                    <a:bodyPr/>
                    <a:lstStyle/>
                    <a:p>
                      <a:r>
                        <a:rPr lang="fr-FR" sz="2800" b="1" cap="none" spc="0">
                          <a:solidFill>
                            <a:schemeClr val="tx1"/>
                          </a:solidFill>
                          <a:effectLst/>
                        </a:rPr>
                        <a:t>à quoi ça sert?</a:t>
                      </a:r>
                      <a:endParaRPr lang="fr-FR" sz="2800" b="1" cap="none" spc="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tc>
                  <a:txBody>
                    <a:bodyPr/>
                    <a:lstStyle/>
                    <a:p>
                      <a:r>
                        <a:rPr lang="fr-FR" sz="2800" cap="none" spc="0">
                          <a:solidFill>
                            <a:schemeClr val="tx1"/>
                          </a:solidFill>
                          <a:effectLst/>
                        </a:rPr>
                        <a:t>thème, modalisateur</a:t>
                      </a:r>
                      <a:endParaRPr lang="fr-FR" sz="2800" cap="none" spc="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tc>
                  <a:txBody>
                    <a:bodyPr/>
                    <a:lstStyle/>
                    <a:p>
                      <a:r>
                        <a:rPr lang="fr-FR" sz="2800" cap="none" spc="0">
                          <a:solidFill>
                            <a:schemeClr val="tx1"/>
                          </a:solidFill>
                          <a:effectLst/>
                        </a:rPr>
                        <a:t>tâches d'écriture</a:t>
                      </a:r>
                      <a:endParaRPr lang="fr-FR" sz="2800" cap="none" spc="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tc>
                  <a:txBody>
                    <a:bodyPr/>
                    <a:lstStyle/>
                    <a:p>
                      <a:r>
                        <a:rPr lang="fr-FR" sz="2800" cap="none" spc="0" dirty="0">
                          <a:solidFill>
                            <a:schemeClr val="tx1"/>
                          </a:solidFill>
                          <a:effectLst/>
                        </a:rPr>
                        <a:t>après 80</a:t>
                      </a:r>
                      <a:endParaRPr lang="fr-FR" sz="2800" cap="none" spc="0" dirty="0">
                        <a:solidFill>
                          <a:schemeClr val="tx1"/>
                        </a:solidFill>
                        <a:effectLst/>
                        <a:latin typeface="Courier New" panose="02070309020205020404" pitchFamily="49" charset="0"/>
                        <a:ea typeface="Courier New" panose="02070309020205020404" pitchFamily="49" charset="0"/>
                      </a:endParaRPr>
                    </a:p>
                  </a:txBody>
                  <a:tcPr marL="12968" marR="12968" marT="130713" marB="130713"/>
                </a:tc>
                <a:extLst>
                  <a:ext uri="{0D108BD9-81ED-4DB2-BD59-A6C34878D82A}">
                    <a16:rowId xmlns:a16="http://schemas.microsoft.com/office/drawing/2014/main" val="4184792501"/>
                  </a:ext>
                </a:extLst>
              </a:tr>
            </a:tbl>
          </a:graphicData>
        </a:graphic>
      </p:graphicFrame>
    </p:spTree>
    <p:extLst>
      <p:ext uri="{BB962C8B-B14F-4D97-AF65-F5344CB8AC3E}">
        <p14:creationId xmlns:p14="http://schemas.microsoft.com/office/powerpoint/2010/main" val="4207237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669161" cy="2760098"/>
          </a:xfrm>
        </p:spPr>
        <p:txBody>
          <a:bodyPr>
            <a:normAutofit/>
          </a:bodyPr>
          <a:lstStyle/>
          <a:p>
            <a:r>
              <a:rPr lang="fr-FR" sz="4000" dirty="0">
                <a:solidFill>
                  <a:schemeClr val="tx2"/>
                </a:solidFill>
              </a:rPr>
              <a:t>3  changements</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pPr indent="228600"/>
            <a:r>
              <a:rPr lang="fr-FR" sz="2400" b="1" dirty="0">
                <a:solidFill>
                  <a:srgbClr val="000000"/>
                </a:solidFill>
                <a:effectLst/>
                <a:latin typeface="+mj-lt"/>
                <a:ea typeface="Courier New" panose="02070309020205020404" pitchFamily="49" charset="0"/>
              </a:rPr>
              <a:t>Le passage</a:t>
            </a:r>
          </a:p>
          <a:p>
            <a:pPr lvl="1" indent="228600"/>
            <a:r>
              <a:rPr lang="fr-FR" dirty="0">
                <a:solidFill>
                  <a:srgbClr val="000000"/>
                </a:solidFill>
                <a:effectLst/>
                <a:latin typeface="+mj-lt"/>
                <a:ea typeface="Courier New" panose="02070309020205020404" pitchFamily="49" charset="0"/>
              </a:rPr>
              <a:t>de l'exercice à l'activité (aspect formel et répétitif, ou mise en situation de recherche?)</a:t>
            </a:r>
          </a:p>
          <a:p>
            <a:pPr lvl="1" indent="228600"/>
            <a:r>
              <a:rPr lang="fr-FR" dirty="0">
                <a:solidFill>
                  <a:srgbClr val="000000"/>
                </a:solidFill>
                <a:effectLst/>
                <a:latin typeface="+mj-lt"/>
                <a:ea typeface="Courier New" panose="02070309020205020404" pitchFamily="49" charset="0"/>
              </a:rPr>
              <a:t>des repérages à l'utilisation (travail centré sur l'analyse, ou incluant une production orale ou écrite, réinvesti dans une activité discursive?)</a:t>
            </a:r>
          </a:p>
          <a:p>
            <a:pPr lvl="1" indent="228600"/>
            <a:r>
              <a:rPr lang="fr-FR" dirty="0">
                <a:solidFill>
                  <a:srgbClr val="000000"/>
                </a:solidFill>
                <a:effectLst/>
                <a:latin typeface="+mj-lt"/>
                <a:ea typeface="Courier New" panose="02070309020205020404" pitchFamily="49" charset="0"/>
              </a:rPr>
              <a:t>des savoirs savants transmis à la découverte et à la mise en pratique d'outils (une terminologie apprise ou des concepts travaillés en situation?).</a:t>
            </a:r>
          </a:p>
        </p:txBody>
      </p:sp>
    </p:spTree>
    <p:extLst>
      <p:ext uri="{BB962C8B-B14F-4D97-AF65-F5344CB8AC3E}">
        <p14:creationId xmlns:p14="http://schemas.microsoft.com/office/powerpoint/2010/main" val="1890940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solidFill>
                  <a:schemeClr val="tx2"/>
                </a:solidFill>
              </a:rPr>
              <a:t>3  visées complémentaires </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pPr indent="228600"/>
            <a:r>
              <a:rPr lang="fr-FR" sz="2400" dirty="0">
                <a:solidFill>
                  <a:srgbClr val="000000"/>
                </a:solidFill>
                <a:effectLst/>
                <a:latin typeface="+mj-lt"/>
                <a:ea typeface="Courier New" panose="02070309020205020404" pitchFamily="49" charset="0"/>
              </a:rPr>
              <a:t>Pour régler les problèmes d’orthographe</a:t>
            </a:r>
          </a:p>
          <a:p>
            <a:pPr lvl="1" indent="228600"/>
            <a:r>
              <a:rPr lang="fr-FR" sz="2000" dirty="0">
                <a:solidFill>
                  <a:srgbClr val="000000"/>
                </a:solidFill>
                <a:effectLst/>
                <a:latin typeface="+mj-lt"/>
                <a:ea typeface="Courier New" panose="02070309020205020404" pitchFamily="49" charset="0"/>
              </a:rPr>
              <a:t>Objectifs : essentiellement, acquisition des concepts de genre et de nombre, la structure du GN, la reconnaissance du sujet pour les accords</a:t>
            </a:r>
          </a:p>
          <a:p>
            <a:pPr indent="228600"/>
            <a:r>
              <a:rPr lang="fr-FR" sz="2400" dirty="0">
                <a:solidFill>
                  <a:srgbClr val="000000"/>
                </a:solidFill>
                <a:effectLst/>
                <a:latin typeface="+mj-lt"/>
                <a:ea typeface="Courier New" panose="02070309020205020404" pitchFamily="49" charset="0"/>
              </a:rPr>
              <a:t>Pour lire et pour écrire</a:t>
            </a:r>
          </a:p>
          <a:p>
            <a:pPr lvl="1" indent="228600"/>
            <a:r>
              <a:rPr lang="fr-FR" sz="2000" dirty="0">
                <a:solidFill>
                  <a:srgbClr val="000000"/>
                </a:solidFill>
                <a:effectLst/>
                <a:latin typeface="+mj-lt"/>
                <a:ea typeface="Courier New" panose="02070309020205020404" pitchFamily="49" charset="0"/>
              </a:rPr>
              <a:t>Objectifs : orienter la grammaire vers la lecture consiste à mettre l’analyse des phrases et des textes au service de la compréhension</a:t>
            </a:r>
            <a:endParaRPr lang="fr-FR" sz="2000" dirty="0">
              <a:solidFill>
                <a:srgbClr val="000000"/>
              </a:solidFill>
              <a:latin typeface="+mj-lt"/>
              <a:ea typeface="Courier New" panose="02070309020205020404" pitchFamily="49" charset="0"/>
            </a:endParaRPr>
          </a:p>
          <a:p>
            <a:pPr marL="230400" lvl="1" indent="228600"/>
            <a:r>
              <a:rPr lang="fr-FR" dirty="0">
                <a:solidFill>
                  <a:srgbClr val="000000"/>
                </a:solidFill>
                <a:latin typeface="+mj-lt"/>
              </a:rPr>
              <a:t>Pour parler</a:t>
            </a:r>
          </a:p>
          <a:p>
            <a:pPr marL="687600" lvl="2" indent="228600"/>
            <a:r>
              <a:rPr lang="fr-FR" dirty="0">
                <a:solidFill>
                  <a:srgbClr val="000000"/>
                </a:solidFill>
                <a:latin typeface="+mj-lt"/>
              </a:rPr>
              <a:t>Objectifs: travailler les différents actes de parole, le rythme, l’intonation, le débit</a:t>
            </a:r>
            <a:r>
              <a:rPr lang="fr-FR" b="1" dirty="0">
                <a:solidFill>
                  <a:srgbClr val="000000"/>
                </a:solidFill>
                <a:latin typeface="+mj-lt"/>
              </a:rPr>
              <a:t>…  </a:t>
            </a:r>
          </a:p>
        </p:txBody>
      </p:sp>
    </p:spTree>
    <p:extLst>
      <p:ext uri="{BB962C8B-B14F-4D97-AF65-F5344CB8AC3E}">
        <p14:creationId xmlns:p14="http://schemas.microsoft.com/office/powerpoint/2010/main" val="3276441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7083D-71AB-7156-3AC8-278E1F799FA9}"/>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090416BE-0056-9D7A-1FC4-12180067A41A}"/>
              </a:ext>
            </a:extLst>
          </p:cNvPr>
          <p:cNvSpPr>
            <a:spLocks noGrp="1"/>
          </p:cNvSpPr>
          <p:nvPr>
            <p:ph type="title"/>
          </p:nvPr>
        </p:nvSpPr>
        <p:spPr/>
        <p:txBody>
          <a:bodyPr/>
          <a:lstStyle/>
          <a:p>
            <a:r>
              <a:rPr lang="fr-FR" dirty="0"/>
              <a:t>Grammaire  </a:t>
            </a:r>
          </a:p>
        </p:txBody>
      </p:sp>
      <p:sp>
        <p:nvSpPr>
          <p:cNvPr id="6" name="Espace réservé du texte 5">
            <a:extLst>
              <a:ext uri="{FF2B5EF4-FFF2-40B4-BE49-F238E27FC236}">
                <a16:creationId xmlns:a16="http://schemas.microsoft.com/office/drawing/2014/main" id="{05FC512D-A7B0-0A63-F96E-ECCE926A12B1}"/>
              </a:ext>
            </a:extLst>
          </p:cNvPr>
          <p:cNvSpPr>
            <a:spLocks noGrp="1"/>
          </p:cNvSpPr>
          <p:nvPr>
            <p:ph type="body" idx="1"/>
          </p:nvPr>
        </p:nvSpPr>
        <p:spPr/>
        <p:txBody>
          <a:bodyPr/>
          <a:lstStyle/>
          <a:p>
            <a:r>
              <a:rPr lang="fr-FR" dirty="0"/>
              <a:t>Cycle 2</a:t>
            </a:r>
          </a:p>
        </p:txBody>
      </p:sp>
      <p:graphicFrame>
        <p:nvGraphicFramePr>
          <p:cNvPr id="12" name="Rectangle 1">
            <a:extLst>
              <a:ext uri="{FF2B5EF4-FFF2-40B4-BE49-F238E27FC236}">
                <a16:creationId xmlns:a16="http://schemas.microsoft.com/office/drawing/2014/main" id="{7C12F31E-D126-9586-863B-22F3BDFC1174}"/>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texte 7">
            <a:extLst>
              <a:ext uri="{FF2B5EF4-FFF2-40B4-BE49-F238E27FC236}">
                <a16:creationId xmlns:a16="http://schemas.microsoft.com/office/drawing/2014/main" id="{1C422213-523D-B0E5-0832-64F63A006A82}"/>
              </a:ext>
            </a:extLst>
          </p:cNvPr>
          <p:cNvSpPr>
            <a:spLocks noGrp="1"/>
          </p:cNvSpPr>
          <p:nvPr>
            <p:ph type="body" sz="quarter" idx="3"/>
          </p:nvPr>
        </p:nvSpPr>
        <p:spPr/>
        <p:txBody>
          <a:bodyPr/>
          <a:lstStyle/>
          <a:p>
            <a:r>
              <a:rPr lang="fr-FR" dirty="0"/>
              <a:t>Cycle 3</a:t>
            </a:r>
          </a:p>
        </p:txBody>
      </p:sp>
      <p:sp>
        <p:nvSpPr>
          <p:cNvPr id="17" name="Espace réservé du contenu 16">
            <a:extLst>
              <a:ext uri="{FF2B5EF4-FFF2-40B4-BE49-F238E27FC236}">
                <a16:creationId xmlns:a16="http://schemas.microsoft.com/office/drawing/2014/main" id="{2771FB75-7808-7D6E-608C-D39BC6E0702A}"/>
              </a:ext>
            </a:extLst>
          </p:cNvPr>
          <p:cNvSpPr>
            <a:spLocks noGrp="1"/>
          </p:cNvSpPr>
          <p:nvPr>
            <p:ph sz="quarter" idx="4"/>
          </p:nvPr>
        </p:nvSpPr>
        <p:spPr/>
        <p:txBody>
          <a:bodyPr>
            <a:normAutofit/>
          </a:bodyPr>
          <a:lstStyle/>
          <a:p>
            <a:pPr marL="0" indent="0">
              <a:buNone/>
            </a:pPr>
            <a:r>
              <a:rPr lang="fr-FR" sz="1700" dirty="0">
                <a:solidFill>
                  <a:prstClr val="black"/>
                </a:solidFill>
              </a:rPr>
              <a:t>Approfondir phrase simple et introduire phrase complexe.</a:t>
            </a:r>
          </a:p>
          <a:p>
            <a:pPr marL="0" indent="0">
              <a:buNone/>
            </a:pPr>
            <a:r>
              <a:rPr lang="fr-FR" sz="1700" dirty="0">
                <a:solidFill>
                  <a:prstClr val="black"/>
                </a:solidFill>
              </a:rPr>
              <a:t>Identifier et hiérarchiser COD, COI, compléments circonstanciels.</a:t>
            </a:r>
          </a:p>
          <a:p>
            <a:pPr marL="0" indent="0">
              <a:buNone/>
            </a:pPr>
            <a:r>
              <a:rPr lang="fr-FR" sz="1700" dirty="0">
                <a:solidFill>
                  <a:prstClr val="black"/>
                </a:solidFill>
              </a:rPr>
              <a:t>Étudier attribut du sujet, complément du nom, épithète.</a:t>
            </a:r>
          </a:p>
          <a:p>
            <a:pPr marL="0" indent="0">
              <a:buNone/>
            </a:pPr>
            <a:r>
              <a:rPr lang="fr-FR" sz="1700" dirty="0">
                <a:solidFill>
                  <a:prstClr val="black"/>
                </a:solidFill>
              </a:rPr>
              <a:t>Classes de mots élargies (pronoms objets, prépositions, conjonctions).</a:t>
            </a:r>
          </a:p>
          <a:p>
            <a:pPr marL="0" indent="0">
              <a:buNone/>
            </a:pPr>
            <a:r>
              <a:rPr lang="fr-FR" sz="1700" dirty="0">
                <a:solidFill>
                  <a:prstClr val="black"/>
                </a:solidFill>
              </a:rPr>
              <a:t>Syntaxe des propositions : juxtaposition, coordination, subordination.</a:t>
            </a:r>
          </a:p>
          <a:p>
            <a:pPr marL="0" indent="0">
              <a:buNone/>
            </a:pPr>
            <a:r>
              <a:rPr lang="fr-FR" sz="1700" dirty="0">
                <a:solidFill>
                  <a:prstClr val="black"/>
                </a:solidFill>
              </a:rPr>
              <a:t>Accords dans GN et sujet-verbe dans des cas plus complexes.</a:t>
            </a:r>
          </a:p>
          <a:p>
            <a:pPr marL="0" indent="0">
              <a:buNone/>
            </a:pPr>
            <a:endParaRPr lang="fr-FR" sz="1700" dirty="0">
              <a:solidFill>
                <a:prstClr val="black"/>
              </a:solidFill>
              <a:latin typeface="Calibri" panose="020F0502020204030204"/>
            </a:endParaRPr>
          </a:p>
        </p:txBody>
      </p:sp>
    </p:spTree>
    <p:extLst>
      <p:ext uri="{BB962C8B-B14F-4D97-AF65-F5344CB8AC3E}">
        <p14:creationId xmlns:p14="http://schemas.microsoft.com/office/powerpoint/2010/main" val="160545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Bulles de discours vides">
            <a:extLst>
              <a:ext uri="{FF2B5EF4-FFF2-40B4-BE49-F238E27FC236}">
                <a16:creationId xmlns:a16="http://schemas.microsoft.com/office/drawing/2014/main" id="{BDA79934-BC67-4ED6-93F0-D13BC3DA35F9}"/>
              </a:ext>
            </a:extLst>
          </p:cNvPr>
          <p:cNvPicPr>
            <a:picLocks noChangeAspect="1"/>
          </p:cNvPicPr>
          <p:nvPr/>
        </p:nvPicPr>
        <p:blipFill rotWithShape="1">
          <a:blip r:embed="rId2">
            <a:duotone>
              <a:schemeClr val="accent5">
                <a:shade val="45000"/>
                <a:satMod val="135000"/>
              </a:schemeClr>
              <a:prstClr val="white"/>
            </a:duotone>
          </a:blip>
          <a:srcRect l="737" t="2283" r="16819" b="2"/>
          <a:stretch/>
        </p:blipFill>
        <p:spPr>
          <a:xfrm>
            <a:off x="3523488" y="10"/>
            <a:ext cx="8668512" cy="6857990"/>
          </a:xfrm>
          <a:prstGeom prst="rect">
            <a:avLst/>
          </a:prstGeom>
        </p:spPr>
      </p:pic>
      <p:sp>
        <p:nvSpPr>
          <p:cNvPr id="32" name="Rectangle 3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CF5D9EC-C739-44CD-899A-E68F16DB148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err="1"/>
              <a:t>Enseigner</a:t>
            </a:r>
            <a:r>
              <a:rPr lang="en-US" sz="4800" dirty="0"/>
              <a:t> </a:t>
            </a:r>
            <a:r>
              <a:rPr lang="en-US" sz="4800" dirty="0" err="1"/>
              <a:t>l’orthographe</a:t>
            </a:r>
            <a:r>
              <a:rPr lang="en-US" sz="4800" dirty="0"/>
              <a:t> </a:t>
            </a:r>
          </a:p>
        </p:txBody>
      </p:sp>
      <p:sp>
        <p:nvSpPr>
          <p:cNvPr id="3" name="Espace réservé du texte 2">
            <a:extLst>
              <a:ext uri="{FF2B5EF4-FFF2-40B4-BE49-F238E27FC236}">
                <a16:creationId xmlns:a16="http://schemas.microsoft.com/office/drawing/2014/main" id="{5EA9036B-F92B-4DD3-9B16-87ACAA94AD77}"/>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dirty="0">
                <a:solidFill>
                  <a:schemeClr val="tx1"/>
                </a:solidFill>
              </a:rPr>
              <a:t>Pour quoi faire ? </a:t>
            </a: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80605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solidFill>
                  <a:schemeClr val="tx2"/>
                </a:solidFill>
              </a:rPr>
              <a:t>Avec quelles affirmations êtes-vous d’accord ? </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r>
              <a:rPr lang="fr-FR" sz="2400" dirty="0">
                <a:latin typeface="+mj-lt"/>
              </a:rPr>
              <a:t>Le niveau baisse. </a:t>
            </a:r>
            <a:r>
              <a:rPr lang="fr-FR" sz="2400" dirty="0">
                <a:latin typeface="+mj-lt"/>
                <a:hlinkClick r:id="rId2"/>
              </a:rPr>
              <a:t>Vidéo D. </a:t>
            </a:r>
            <a:r>
              <a:rPr lang="fr-FR" sz="2400" dirty="0" err="1">
                <a:latin typeface="+mj-lt"/>
                <a:hlinkClick r:id="rId2"/>
              </a:rPr>
              <a:t>Manesse</a:t>
            </a:r>
            <a:endParaRPr lang="fr-FR" sz="2400" dirty="0">
              <a:latin typeface="+mj-lt"/>
            </a:endParaRPr>
          </a:p>
          <a:p>
            <a:r>
              <a:rPr lang="fr-FR" sz="2400" dirty="0">
                <a:latin typeface="+mj-lt"/>
              </a:rPr>
              <a:t>Le temps du collège est le moment où l’on travaille le plus l’orthographe.  </a:t>
            </a:r>
          </a:p>
          <a:p>
            <a:r>
              <a:rPr lang="fr-FR" sz="2400" dirty="0">
                <a:latin typeface="+mj-lt"/>
              </a:rPr>
              <a:t>Le français est trop compliqué. </a:t>
            </a:r>
          </a:p>
          <a:p>
            <a:r>
              <a:rPr lang="fr-FR" sz="2400" dirty="0">
                <a:latin typeface="+mj-lt"/>
              </a:rPr>
              <a:t>Les élèves ne réfléchissent pas ! </a:t>
            </a:r>
          </a:p>
          <a:p>
            <a:r>
              <a:rPr lang="fr-FR" sz="2400" dirty="0">
                <a:latin typeface="+mj-lt"/>
              </a:rPr>
              <a:t>Les réformes de l’orthographe c’est nul : et la beauté de notre langue alors ! </a:t>
            </a:r>
          </a:p>
          <a:p>
            <a:r>
              <a:rPr lang="fr-FR" sz="2400" dirty="0">
                <a:latin typeface="+mj-lt"/>
              </a:rPr>
              <a:t>L’orthographe est un outil de sélection sociale. </a:t>
            </a:r>
          </a:p>
          <a:p>
            <a:pPr marL="687600" lvl="2" indent="228600"/>
            <a:endParaRPr lang="fr-FR" b="1" dirty="0">
              <a:solidFill>
                <a:srgbClr val="000000"/>
              </a:solidFill>
              <a:latin typeface="+mj-lt"/>
            </a:endParaRPr>
          </a:p>
        </p:txBody>
      </p:sp>
    </p:spTree>
    <p:extLst>
      <p:ext uri="{BB962C8B-B14F-4D97-AF65-F5344CB8AC3E}">
        <p14:creationId xmlns:p14="http://schemas.microsoft.com/office/powerpoint/2010/main" val="3516809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Les principes de l’orthographe française</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r>
              <a:rPr lang="fr-FR" sz="2400" dirty="0">
                <a:latin typeface="+mj-lt"/>
              </a:rPr>
              <a:t>François 1</a:t>
            </a:r>
            <a:r>
              <a:rPr lang="fr-FR" sz="2400" baseline="30000" dirty="0">
                <a:latin typeface="+mj-lt"/>
              </a:rPr>
              <a:t>er</a:t>
            </a:r>
            <a:r>
              <a:rPr lang="fr-FR" sz="2400" dirty="0">
                <a:latin typeface="+mj-lt"/>
              </a:rPr>
              <a:t> </a:t>
            </a:r>
          </a:p>
          <a:p>
            <a:r>
              <a:rPr lang="fr-FR" sz="2400" dirty="0">
                <a:latin typeface="+mj-lt"/>
              </a:rPr>
              <a:t>Latin </a:t>
            </a:r>
            <a:r>
              <a:rPr lang="fr-FR" sz="2400" dirty="0">
                <a:latin typeface="+mj-lt"/>
                <a:sym typeface="Wingdings" panose="05000000000000000000" pitchFamily="2" charset="2"/>
              </a:rPr>
              <a:t> f</a:t>
            </a:r>
            <a:r>
              <a:rPr lang="fr-FR" sz="2400" dirty="0">
                <a:latin typeface="+mj-lt"/>
              </a:rPr>
              <a:t>rançais </a:t>
            </a:r>
            <a:endParaRPr lang="fr-FR" sz="2400" dirty="0">
              <a:latin typeface="+mj-lt"/>
              <a:sym typeface="Wingdings" panose="05000000000000000000" pitchFamily="2" charset="2"/>
            </a:endParaRPr>
          </a:p>
          <a:p>
            <a:r>
              <a:rPr lang="fr-FR" sz="2400" dirty="0">
                <a:latin typeface="+mj-lt"/>
                <a:sym typeface="Wingdings" panose="05000000000000000000" pitchFamily="2" charset="2"/>
              </a:rPr>
              <a:t>Faciliter la lecture </a:t>
            </a:r>
          </a:p>
          <a:p>
            <a:r>
              <a:rPr lang="fr-FR" sz="2400" dirty="0">
                <a:latin typeface="+mj-lt"/>
                <a:sym typeface="Wingdings" panose="05000000000000000000" pitchFamily="2" charset="2"/>
              </a:rPr>
              <a:t>Complexifier l’écriture</a:t>
            </a:r>
          </a:p>
          <a:p>
            <a:r>
              <a:rPr lang="fr-FR" sz="2400" dirty="0">
                <a:latin typeface="+mj-lt"/>
                <a:sym typeface="Wingdings" panose="05000000000000000000" pitchFamily="2" charset="2"/>
              </a:rPr>
              <a:t>Principe phonographique en majorité mais… 36 phonèmes pour 130 graphèmes…</a:t>
            </a:r>
          </a:p>
          <a:p>
            <a:r>
              <a:rPr lang="fr-FR" sz="2400" dirty="0">
                <a:latin typeface="+mj-lt"/>
                <a:sym typeface="Wingdings" panose="05000000000000000000" pitchFamily="2" charset="2"/>
              </a:rPr>
              <a:t>Principe morphologique (morphème porteur de sens)</a:t>
            </a:r>
          </a:p>
          <a:p>
            <a:r>
              <a:rPr lang="fr-FR" sz="2400" dirty="0">
                <a:latin typeface="+mj-lt"/>
                <a:sym typeface="Wingdings" panose="05000000000000000000" pitchFamily="2" charset="2"/>
              </a:rPr>
              <a:t>Principe distinctif (Homophonie)</a:t>
            </a:r>
          </a:p>
          <a:p>
            <a:r>
              <a:rPr lang="fr-FR" sz="2400" dirty="0">
                <a:latin typeface="+mj-lt"/>
                <a:sym typeface="Wingdings" panose="05000000000000000000" pitchFamily="2" charset="2"/>
              </a:rPr>
              <a:t>Principe étymologique </a:t>
            </a:r>
          </a:p>
          <a:p>
            <a:pPr marL="687600" lvl="2" indent="228600"/>
            <a:endParaRPr lang="fr-FR" b="1" dirty="0">
              <a:solidFill>
                <a:srgbClr val="000000"/>
              </a:solidFill>
              <a:latin typeface="+mj-lt"/>
            </a:endParaRPr>
          </a:p>
        </p:txBody>
      </p:sp>
    </p:spTree>
    <p:extLst>
      <p:ext uri="{BB962C8B-B14F-4D97-AF65-F5344CB8AC3E}">
        <p14:creationId xmlns:p14="http://schemas.microsoft.com/office/powerpoint/2010/main" val="3894378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Deux  modèles </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lnSpcReduction="10000"/>
          </a:bodyPr>
          <a:lstStyle/>
          <a:p>
            <a:pPr marL="0" indent="0">
              <a:buNone/>
            </a:pPr>
            <a:r>
              <a:rPr lang="fr-FR" sz="2400" dirty="0"/>
              <a:t>1) Une hypothèse </a:t>
            </a:r>
            <a:r>
              <a:rPr lang="fr-FR" sz="2400" b="1" dirty="0"/>
              <a:t>linguistique</a:t>
            </a:r>
            <a:r>
              <a:rPr lang="fr-FR" sz="2400" dirty="0"/>
              <a:t> qui pose que l'orthographe transcrit majoritairement la prononciation.</a:t>
            </a:r>
          </a:p>
          <a:p>
            <a:pPr lvl="2"/>
            <a:r>
              <a:rPr lang="fr-FR" dirty="0"/>
              <a:t>Nina Catach </a:t>
            </a:r>
          </a:p>
          <a:p>
            <a:pPr lvl="2"/>
            <a:r>
              <a:rPr lang="fr-FR" dirty="0"/>
              <a:t>Logique de révision des textes </a:t>
            </a:r>
          </a:p>
          <a:p>
            <a:pPr lvl="2"/>
            <a:r>
              <a:rPr lang="fr-FR" dirty="0"/>
              <a:t>Situations d’écriture. </a:t>
            </a:r>
          </a:p>
          <a:p>
            <a:pPr marL="0" lvl="1" indent="0">
              <a:buNone/>
            </a:pPr>
            <a:r>
              <a:rPr lang="fr-FR" sz="2000" dirty="0"/>
              <a:t>2</a:t>
            </a:r>
            <a:r>
              <a:rPr lang="fr-FR" sz="2400" dirty="0"/>
              <a:t>) Une hypothèse </a:t>
            </a:r>
            <a:r>
              <a:rPr lang="fr-FR" sz="2400" b="1" dirty="0"/>
              <a:t>pédagogique</a:t>
            </a:r>
            <a:r>
              <a:rPr lang="fr-FR" sz="2400" dirty="0"/>
              <a:t> qui pose que l'orthographe transcrit majoritairement le sens</a:t>
            </a:r>
          </a:p>
          <a:p>
            <a:pPr lvl="2"/>
            <a:r>
              <a:rPr lang="fr-FR" dirty="0" err="1"/>
              <a:t>Eveline</a:t>
            </a:r>
            <a:r>
              <a:rPr lang="fr-FR" dirty="0"/>
              <a:t> Charmeux qui considèrent que l'orthographe est organisée en un système analogue à celui qui régit l'ensemble des faits linguistiques, fonctionnant selon deux axes : l'axe vertical des substitutions qui définit un rôle sémantique lexical (le sens des mots : </a:t>
            </a:r>
            <a:r>
              <a:rPr lang="fr-FR" i="1" dirty="0"/>
              <a:t>poids / pois</a:t>
            </a:r>
            <a:r>
              <a:rPr lang="fr-FR" dirty="0"/>
              <a:t>) et l'axe horizontal, celui des relations entre les mots, qui définit un rôle sémantique grammatical (</a:t>
            </a:r>
            <a:r>
              <a:rPr lang="fr-FR" i="1" dirty="0"/>
              <a:t>un ami sincère / des amis sincères). </a:t>
            </a:r>
            <a:endParaRPr lang="fr-FR" sz="2400" dirty="0"/>
          </a:p>
          <a:p>
            <a:pPr lvl="2"/>
            <a:r>
              <a:rPr lang="fr-FR" sz="2400" dirty="0"/>
              <a:t>Science d'observation</a:t>
            </a:r>
          </a:p>
          <a:p>
            <a:pPr lvl="2"/>
            <a:r>
              <a:rPr lang="fr-FR" sz="2400" b="1" i="1" dirty="0"/>
              <a:t>Situation de lecture</a:t>
            </a:r>
            <a:endParaRPr lang="fr-FR" b="1" dirty="0">
              <a:solidFill>
                <a:srgbClr val="000000"/>
              </a:solidFill>
              <a:latin typeface="+mj-lt"/>
            </a:endParaRPr>
          </a:p>
        </p:txBody>
      </p:sp>
    </p:spTree>
    <p:extLst>
      <p:ext uri="{BB962C8B-B14F-4D97-AF65-F5344CB8AC3E}">
        <p14:creationId xmlns:p14="http://schemas.microsoft.com/office/powerpoint/2010/main" val="3506223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Comparons </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r>
              <a:rPr lang="fr-FR" sz="2400" dirty="0"/>
              <a:t>Je porte une robe à poids.  </a:t>
            </a:r>
          </a:p>
          <a:p>
            <a:r>
              <a:rPr lang="fr-FR" sz="2400" dirty="0"/>
              <a:t>Je porte une robe à pois. </a:t>
            </a:r>
          </a:p>
          <a:p>
            <a:r>
              <a:rPr lang="fr-FR" sz="2400" dirty="0"/>
              <a:t>*Ils portes une robe à pois.</a:t>
            </a:r>
          </a:p>
          <a:p>
            <a:r>
              <a:rPr lang="fr-FR" sz="2400" dirty="0"/>
              <a:t>Ils portent une robe à pois.</a:t>
            </a:r>
            <a:endParaRPr lang="fr-FR" b="1" dirty="0">
              <a:solidFill>
                <a:srgbClr val="000000"/>
              </a:solidFill>
              <a:latin typeface="+mj-lt"/>
            </a:endParaRPr>
          </a:p>
        </p:txBody>
      </p:sp>
    </p:spTree>
    <p:extLst>
      <p:ext uri="{BB962C8B-B14F-4D97-AF65-F5344CB8AC3E}">
        <p14:creationId xmlns:p14="http://schemas.microsoft.com/office/powerpoint/2010/main" val="165457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Bulles de discours vides">
            <a:extLst>
              <a:ext uri="{FF2B5EF4-FFF2-40B4-BE49-F238E27FC236}">
                <a16:creationId xmlns:a16="http://schemas.microsoft.com/office/drawing/2014/main" id="{BDA79934-BC67-4ED6-93F0-D13BC3DA35F9}"/>
              </a:ext>
            </a:extLst>
          </p:cNvPr>
          <p:cNvPicPr>
            <a:picLocks noChangeAspect="1"/>
          </p:cNvPicPr>
          <p:nvPr/>
        </p:nvPicPr>
        <p:blipFill rotWithShape="1">
          <a:blip r:embed="rId2">
            <a:duotone>
              <a:schemeClr val="accent1">
                <a:shade val="45000"/>
                <a:satMod val="135000"/>
              </a:schemeClr>
              <a:prstClr val="white"/>
            </a:duotone>
          </a:blip>
          <a:srcRect l="737" t="2283" r="16819" b="2"/>
          <a:stretch/>
        </p:blipFill>
        <p:spPr>
          <a:xfrm>
            <a:off x="3523488" y="10"/>
            <a:ext cx="8668512" cy="6857990"/>
          </a:xfrm>
          <a:prstGeom prst="rect">
            <a:avLst/>
          </a:prstGeom>
        </p:spPr>
      </p:pic>
      <p:sp>
        <p:nvSpPr>
          <p:cNvPr id="32" name="Rectangle 3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CF5D9EC-C739-44CD-899A-E68F16DB1484}"/>
              </a:ext>
            </a:extLst>
          </p:cNvPr>
          <p:cNvSpPr>
            <a:spLocks noGrp="1"/>
          </p:cNvSpPr>
          <p:nvPr>
            <p:ph type="title"/>
          </p:nvPr>
        </p:nvSpPr>
        <p:spPr>
          <a:xfrm>
            <a:off x="477980" y="1122363"/>
            <a:ext cx="5515315" cy="3204134"/>
          </a:xfrm>
        </p:spPr>
        <p:txBody>
          <a:bodyPr vert="horz" lIns="91440" tIns="45720" rIns="91440" bIns="45720" rtlCol="0" anchor="b">
            <a:normAutofit/>
          </a:bodyPr>
          <a:lstStyle/>
          <a:p>
            <a:r>
              <a:rPr lang="en-US" sz="4800" dirty="0" err="1"/>
              <a:t>Qu’est</a:t>
            </a:r>
            <a:r>
              <a:rPr lang="en-US" sz="4800" dirty="0"/>
              <a:t>-ce que </a:t>
            </a:r>
            <a:r>
              <a:rPr lang="en-US" sz="4800" dirty="0" err="1"/>
              <a:t>l’étude</a:t>
            </a:r>
            <a:r>
              <a:rPr lang="en-US" sz="4800" dirty="0"/>
              <a:t> de la langue ?  </a:t>
            </a:r>
          </a:p>
        </p:txBody>
      </p:sp>
      <p:sp>
        <p:nvSpPr>
          <p:cNvPr id="3" name="Espace réservé du texte 2">
            <a:extLst>
              <a:ext uri="{FF2B5EF4-FFF2-40B4-BE49-F238E27FC236}">
                <a16:creationId xmlns:a16="http://schemas.microsoft.com/office/drawing/2014/main" id="{5EA9036B-F92B-4DD3-9B16-87ACAA94AD77}"/>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dirty="0">
                <a:solidFill>
                  <a:schemeClr val="bg2">
                    <a:lumMod val="50000"/>
                  </a:schemeClr>
                </a:solidFill>
              </a:rPr>
              <a:t>Une notion </a:t>
            </a:r>
            <a:r>
              <a:rPr lang="en-US" sz="2000" dirty="0" err="1">
                <a:solidFill>
                  <a:schemeClr val="bg2">
                    <a:lumMod val="50000"/>
                  </a:schemeClr>
                </a:solidFill>
              </a:rPr>
              <a:t>complexe</a:t>
            </a:r>
            <a:r>
              <a:rPr lang="en-US" sz="2000" dirty="0">
                <a:solidFill>
                  <a:schemeClr val="bg2">
                    <a:lumMod val="50000"/>
                  </a:schemeClr>
                </a:solidFill>
              </a:rPr>
              <a:t> </a:t>
            </a: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56982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Quelques règles de bon sens !</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fontScale="92500" lnSpcReduction="10000"/>
          </a:bodyPr>
          <a:lstStyle/>
          <a:p>
            <a:r>
              <a:rPr lang="fr-FR" sz="2400" dirty="0"/>
              <a:t>Insister sur les régularités : tables de fréquence, conjugaison </a:t>
            </a:r>
          </a:p>
          <a:p>
            <a:r>
              <a:rPr lang="fr-FR" sz="2400" dirty="0"/>
              <a:t>Penser aux « commandes » : après le TU, toujours un –S  (verbe)</a:t>
            </a:r>
          </a:p>
          <a:p>
            <a:r>
              <a:rPr lang="fr-FR" sz="2400" dirty="0"/>
              <a:t>Penser en termes de vigilance orthographique (faute de temps), de raisonnement</a:t>
            </a:r>
          </a:p>
          <a:p>
            <a:r>
              <a:rPr lang="fr-FR" sz="2400" dirty="0"/>
              <a:t>Parler d’erreur et non de faute : l’erreur dit un état des connaissances </a:t>
            </a:r>
          </a:p>
          <a:p>
            <a:r>
              <a:rPr lang="fr-FR" sz="2400" dirty="0"/>
              <a:t>Appliquer la réforme orthographique  </a:t>
            </a:r>
            <a:r>
              <a:rPr lang="fr-FR" sz="2400" dirty="0">
                <a:hlinkClick r:id="rId2"/>
              </a:rPr>
              <a:t>https://www.orthographe-recommandee.info/enseignement/regles.pdf</a:t>
            </a:r>
            <a:endParaRPr lang="fr-FR" sz="2400" dirty="0"/>
          </a:p>
          <a:p>
            <a:r>
              <a:rPr lang="fr-FR" sz="2400" dirty="0"/>
              <a:t>Penser que l’orthographe n’est pas une fin en soi </a:t>
            </a:r>
            <a:r>
              <a:rPr lang="fr-FR" sz="2400" dirty="0">
                <a:sym typeface="Wingdings" panose="05000000000000000000" pitchFamily="2" charset="2"/>
              </a:rPr>
              <a:t> production d’écrit </a:t>
            </a:r>
          </a:p>
          <a:p>
            <a:r>
              <a:rPr lang="fr-FR" sz="2400" dirty="0">
                <a:sym typeface="Wingdings" panose="05000000000000000000" pitchFamily="2" charset="2"/>
              </a:rPr>
              <a:t>Penser que la progression des élèves se fait jusqu’au lycée et même après. </a:t>
            </a:r>
          </a:p>
          <a:p>
            <a:r>
              <a:rPr lang="fr-FR" sz="2400" dirty="0">
                <a:sym typeface="Wingdings" panose="05000000000000000000" pitchFamily="2" charset="2"/>
              </a:rPr>
              <a:t>Résister à la pression parentale </a:t>
            </a:r>
          </a:p>
          <a:p>
            <a:r>
              <a:rPr lang="fr-FR" sz="2400" dirty="0">
                <a:sym typeface="Wingdings" panose="05000000000000000000" pitchFamily="2" charset="2"/>
              </a:rPr>
              <a:t>Penser au correcteur orthographique </a:t>
            </a:r>
            <a:r>
              <a:rPr lang="fr-FR" sz="2400" dirty="0">
                <a:sym typeface="Wingdings" panose="05000000000000000000" pitchFamily="2" charset="2"/>
                <a:hlinkClick r:id="rId3"/>
              </a:rPr>
              <a:t>http://www.cahiers-pedagogiques.com/Relis-reflechis-et-le-correcteur-orthographique-t-aidera</a:t>
            </a:r>
            <a:endParaRPr lang="fr-FR" sz="2400" dirty="0">
              <a:sym typeface="Wingdings" panose="05000000000000000000" pitchFamily="2" charset="2"/>
            </a:endParaRPr>
          </a:p>
        </p:txBody>
      </p:sp>
    </p:spTree>
    <p:extLst>
      <p:ext uri="{BB962C8B-B14F-4D97-AF65-F5344CB8AC3E}">
        <p14:creationId xmlns:p14="http://schemas.microsoft.com/office/powerpoint/2010/main" val="2591126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258418"/>
            <a:ext cx="9601200" cy="1113183"/>
          </a:xfrm>
        </p:spPr>
        <p:txBody>
          <a:bodyPr/>
          <a:lstStyle/>
          <a:p>
            <a:r>
              <a:rPr lang="fr-FR" dirty="0"/>
              <a:t>Les principes (D. </a:t>
            </a:r>
            <a:r>
              <a:rPr lang="fr-FR" dirty="0" err="1"/>
              <a:t>Cogis</a:t>
            </a:r>
            <a:r>
              <a:rPr lang="fr-FR" dirty="0"/>
              <a:t>)</a:t>
            </a:r>
          </a:p>
        </p:txBody>
      </p:sp>
      <p:pic>
        <p:nvPicPr>
          <p:cNvPr id="10" name="Image 9">
            <a:extLst>
              <a:ext uri="{FF2B5EF4-FFF2-40B4-BE49-F238E27FC236}">
                <a16:creationId xmlns:a16="http://schemas.microsoft.com/office/drawing/2014/main" id="{BBD6DABE-C380-49DB-A8E8-0CE4AC2DBB51}"/>
              </a:ext>
            </a:extLst>
          </p:cNvPr>
          <p:cNvPicPr>
            <a:picLocks noChangeAspect="1"/>
          </p:cNvPicPr>
          <p:nvPr/>
        </p:nvPicPr>
        <p:blipFill>
          <a:blip r:embed="rId2">
            <a:duotone>
              <a:schemeClr val="accent6">
                <a:shade val="45000"/>
                <a:satMod val="135000"/>
              </a:schemeClr>
              <a:prstClr val="white"/>
            </a:duotone>
          </a:blip>
          <a:stretch>
            <a:fillRect/>
          </a:stretch>
        </p:blipFill>
        <p:spPr>
          <a:xfrm>
            <a:off x="871537" y="323850"/>
            <a:ext cx="10448925" cy="6210300"/>
          </a:xfrm>
          <a:prstGeom prst="rect">
            <a:avLst/>
          </a:prstGeom>
        </p:spPr>
      </p:pic>
    </p:spTree>
    <p:extLst>
      <p:ext uri="{BB962C8B-B14F-4D97-AF65-F5344CB8AC3E}">
        <p14:creationId xmlns:p14="http://schemas.microsoft.com/office/powerpoint/2010/main" val="3181369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Les principes </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fontScale="92500" lnSpcReduction="20000"/>
          </a:bodyPr>
          <a:lstStyle/>
          <a:p>
            <a:r>
              <a:rPr lang="fr-FR" sz="2400" dirty="0">
                <a:latin typeface="+mj-lt"/>
              </a:rPr>
              <a:t>La maitrise de l’orthographe agit </a:t>
            </a:r>
            <a:r>
              <a:rPr lang="fr-FR" sz="2400" b="1" dirty="0">
                <a:latin typeface="+mj-lt"/>
              </a:rPr>
              <a:t>sur la compréhension tant en lecture qu’en écriture</a:t>
            </a:r>
            <a:r>
              <a:rPr lang="fr-FR" sz="2400" dirty="0">
                <a:latin typeface="+mj-lt"/>
              </a:rPr>
              <a:t>, elle favorise l’acquisition du vocabulaire et de la grammaire. </a:t>
            </a:r>
          </a:p>
          <a:p>
            <a:r>
              <a:rPr lang="fr-FR" sz="2400" dirty="0">
                <a:latin typeface="+mj-lt"/>
              </a:rPr>
              <a:t>L’enseignement de l’orthographe </a:t>
            </a:r>
            <a:r>
              <a:rPr lang="fr-FR" sz="2400" b="1" dirty="0">
                <a:latin typeface="+mj-lt"/>
              </a:rPr>
              <a:t>doit reposer sur des activités spécifiques, identifiables comme telles pour apprendre les règles et mémoriser les mots. </a:t>
            </a:r>
          </a:p>
          <a:p>
            <a:r>
              <a:rPr lang="fr-FR" sz="2400" dirty="0">
                <a:latin typeface="+mj-lt"/>
              </a:rPr>
              <a:t>L’orthographe doit reposer sur </a:t>
            </a:r>
            <a:r>
              <a:rPr lang="fr-FR" sz="2400" b="1" dirty="0">
                <a:latin typeface="+mj-lt"/>
              </a:rPr>
              <a:t>un apprentissage explicite des règles </a:t>
            </a:r>
            <a:r>
              <a:rPr lang="fr-FR" sz="2400" dirty="0">
                <a:latin typeface="+mj-lt"/>
              </a:rPr>
              <a:t>qui structurent la langue, mais aussi sur une approche implicite, favorisant sa découverte, son imprégnation, </a:t>
            </a:r>
            <a:r>
              <a:rPr lang="fr-FR" sz="2400" b="1" dirty="0">
                <a:latin typeface="+mj-lt"/>
              </a:rPr>
              <a:t>son automatisation et son exploitation lors  du contact avec les écrits en réception comme en production. </a:t>
            </a:r>
          </a:p>
          <a:p>
            <a:r>
              <a:rPr lang="fr-FR" sz="2400" dirty="0">
                <a:latin typeface="+mj-lt"/>
              </a:rPr>
              <a:t>Les contenus des leçons spécifiques doivent aborder </a:t>
            </a:r>
            <a:r>
              <a:rPr lang="fr-FR" sz="2400" b="1" dirty="0">
                <a:latin typeface="+mj-lt"/>
              </a:rPr>
              <a:t>l’orthographe lexicale et l’orthographe grammaticale,</a:t>
            </a:r>
            <a:r>
              <a:rPr lang="fr-FR" sz="2400" dirty="0">
                <a:latin typeface="+mj-lt"/>
              </a:rPr>
              <a:t> selon une progression réfléchie, avec une réitération permettant leur intégration par tous. </a:t>
            </a:r>
          </a:p>
          <a:p>
            <a:r>
              <a:rPr lang="fr-FR" sz="2400" dirty="0">
                <a:latin typeface="+mj-lt"/>
              </a:rPr>
              <a:t>L’attention à l’orthographe </a:t>
            </a:r>
            <a:r>
              <a:rPr lang="fr-FR" sz="2400" b="1" dirty="0">
                <a:latin typeface="+mj-lt"/>
              </a:rPr>
              <a:t>dans les productions écrites des élèves se construit à l’école avec l’aide des enseignants.</a:t>
            </a:r>
          </a:p>
        </p:txBody>
      </p:sp>
    </p:spTree>
    <p:extLst>
      <p:ext uri="{BB962C8B-B14F-4D97-AF65-F5344CB8AC3E}">
        <p14:creationId xmlns:p14="http://schemas.microsoft.com/office/powerpoint/2010/main" val="2821803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4966" y="286407"/>
            <a:ext cx="9448800" cy="785648"/>
          </a:xfrm>
        </p:spPr>
        <p:txBody>
          <a:bodyPr>
            <a:normAutofit fontScale="90000"/>
          </a:bodyPr>
          <a:lstStyle/>
          <a:p>
            <a:r>
              <a:rPr lang="fr-FR" dirty="0"/>
              <a:t>Proposer des activités différentes qui engagent les élèves intellectuellement </a:t>
            </a:r>
          </a:p>
        </p:txBody>
      </p:sp>
      <p:graphicFrame>
        <p:nvGraphicFramePr>
          <p:cNvPr id="3" name="Diagramme 2">
            <a:extLst>
              <a:ext uri="{FF2B5EF4-FFF2-40B4-BE49-F238E27FC236}">
                <a16:creationId xmlns:a16="http://schemas.microsoft.com/office/drawing/2014/main" id="{E065C66D-AFA2-4E0D-A43B-774DF621B8D2}"/>
              </a:ext>
            </a:extLst>
          </p:cNvPr>
          <p:cNvGraphicFramePr/>
          <p:nvPr>
            <p:extLst>
              <p:ext uri="{D42A27DB-BD31-4B8C-83A1-F6EECF244321}">
                <p14:modId xmlns:p14="http://schemas.microsoft.com/office/powerpoint/2010/main" val="1929407054"/>
              </p:ext>
            </p:extLst>
          </p:nvPr>
        </p:nvGraphicFramePr>
        <p:xfrm>
          <a:off x="1439917" y="1439333"/>
          <a:ext cx="93121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hylactère : pensées 5">
            <a:extLst>
              <a:ext uri="{FF2B5EF4-FFF2-40B4-BE49-F238E27FC236}">
                <a16:creationId xmlns:a16="http://schemas.microsoft.com/office/drawing/2014/main" id="{ADDA3912-9CB7-424D-8712-BF729335BAE2}"/>
              </a:ext>
            </a:extLst>
          </p:cNvPr>
          <p:cNvSpPr/>
          <p:nvPr/>
        </p:nvSpPr>
        <p:spPr>
          <a:xfrm>
            <a:off x="558265" y="1520792"/>
            <a:ext cx="2964581" cy="1520791"/>
          </a:xfrm>
          <a:prstGeom prst="cloudCallout">
            <a:avLst>
              <a:gd name="adj1" fmla="val 75194"/>
              <a:gd name="adj2" fmla="val 4424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solidFill>
                  <a:sysClr val="windowText" lastClr="000000"/>
                </a:solidFill>
              </a:rPr>
              <a:t>dictée flash, dictée préparée, listes de mots, différentes formes de copie… </a:t>
            </a:r>
          </a:p>
        </p:txBody>
      </p:sp>
      <p:sp>
        <p:nvSpPr>
          <p:cNvPr id="7" name="Phylactère : pensées 6">
            <a:extLst>
              <a:ext uri="{FF2B5EF4-FFF2-40B4-BE49-F238E27FC236}">
                <a16:creationId xmlns:a16="http://schemas.microsoft.com/office/drawing/2014/main" id="{F5D6D95C-B25F-4F8C-8AA7-68124CEBDBB8}"/>
              </a:ext>
            </a:extLst>
          </p:cNvPr>
          <p:cNvSpPr/>
          <p:nvPr/>
        </p:nvSpPr>
        <p:spPr>
          <a:xfrm>
            <a:off x="8976222" y="367002"/>
            <a:ext cx="2964581" cy="2144662"/>
          </a:xfrm>
          <a:prstGeom prst="cloudCallout">
            <a:avLst>
              <a:gd name="adj1" fmla="val -132274"/>
              <a:gd name="adj2" fmla="val 1877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rPr>
              <a:t>Va-et-vient constant entre grammaire et orthographe : phrase du jour</a:t>
            </a:r>
          </a:p>
          <a:p>
            <a:pPr lvl="0"/>
            <a:endParaRPr lang="fr-FR" dirty="0">
              <a:solidFill>
                <a:sysClr val="windowText" lastClr="000000"/>
              </a:solidFill>
            </a:endParaRPr>
          </a:p>
        </p:txBody>
      </p:sp>
      <p:sp>
        <p:nvSpPr>
          <p:cNvPr id="9" name="Phylactère : pensées 8">
            <a:extLst>
              <a:ext uri="{FF2B5EF4-FFF2-40B4-BE49-F238E27FC236}">
                <a16:creationId xmlns:a16="http://schemas.microsoft.com/office/drawing/2014/main" id="{410FCBFE-E045-45A5-BA57-34C2CE9E3C41}"/>
              </a:ext>
            </a:extLst>
          </p:cNvPr>
          <p:cNvSpPr/>
          <p:nvPr/>
        </p:nvSpPr>
        <p:spPr>
          <a:xfrm>
            <a:off x="558265" y="3459922"/>
            <a:ext cx="2964581" cy="2144662"/>
          </a:xfrm>
          <a:prstGeom prst="cloudCallout">
            <a:avLst>
              <a:gd name="adj1" fmla="val 64479"/>
              <a:gd name="adj2" fmla="val 4525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rPr>
              <a:t>Va-et-vient constant entre grammaire et orthographe : phrase du jour</a:t>
            </a:r>
          </a:p>
          <a:p>
            <a:pPr lvl="0"/>
            <a:endParaRPr lang="fr-FR" dirty="0">
              <a:solidFill>
                <a:sysClr val="windowText" lastClr="000000"/>
              </a:solidFill>
            </a:endParaRPr>
          </a:p>
        </p:txBody>
      </p:sp>
      <p:sp>
        <p:nvSpPr>
          <p:cNvPr id="10" name="Phylactère : pensées 9">
            <a:extLst>
              <a:ext uri="{FF2B5EF4-FFF2-40B4-BE49-F238E27FC236}">
                <a16:creationId xmlns:a16="http://schemas.microsoft.com/office/drawing/2014/main" id="{923102B9-870B-480F-93E2-E59203242028}"/>
              </a:ext>
            </a:extLst>
          </p:cNvPr>
          <p:cNvSpPr/>
          <p:nvPr/>
        </p:nvSpPr>
        <p:spPr>
          <a:xfrm>
            <a:off x="9128622" y="3167336"/>
            <a:ext cx="2468217" cy="2053201"/>
          </a:xfrm>
          <a:prstGeom prst="cloudCallout">
            <a:avLst>
              <a:gd name="adj1" fmla="val -132274"/>
              <a:gd name="adj2" fmla="val 1877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chemeClr val="tx1"/>
                </a:solidFill>
              </a:rPr>
              <a:t>Activités de réflexion : démarche inductive </a:t>
            </a:r>
          </a:p>
          <a:p>
            <a:pPr lvl="0"/>
            <a:endParaRPr lang="fr-FR" dirty="0">
              <a:solidFill>
                <a:sysClr val="windowText" lastClr="000000"/>
              </a:solidFill>
            </a:endParaRPr>
          </a:p>
        </p:txBody>
      </p:sp>
    </p:spTree>
    <p:extLst>
      <p:ext uri="{BB962C8B-B14F-4D97-AF65-F5344CB8AC3E}">
        <p14:creationId xmlns:p14="http://schemas.microsoft.com/office/powerpoint/2010/main" val="2791408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Quelques pistes : écrire</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r>
              <a:rPr lang="fr-FR" sz="2400" dirty="0"/>
              <a:t>L’attention focalisée sur l’orthographe lors de certaines productions d’écrits. </a:t>
            </a:r>
          </a:p>
          <a:p>
            <a:r>
              <a:rPr lang="fr-FR" sz="2400" dirty="0"/>
              <a:t> Rappel systématique de l’attention à porter à l’orthographe, rappel des outils et des références, en lecture comme en production écrite</a:t>
            </a:r>
          </a:p>
          <a:p>
            <a:r>
              <a:rPr lang="fr-FR" sz="2400" dirty="0"/>
              <a:t>Le travail de révision d’écriture lors des productions d’écrits avec une focalisation sur un aspect</a:t>
            </a:r>
          </a:p>
          <a:p>
            <a:r>
              <a:rPr lang="fr-FR" sz="2400" dirty="0"/>
              <a:t>Relecture focalisée sur certains points orthographiques à la suite d’une rédaction (pdt 15 jours, on se focalise (et on ne souligne) que les erreurs / accords dans le GN) , correction différée.</a:t>
            </a:r>
          </a:p>
        </p:txBody>
      </p:sp>
    </p:spTree>
    <p:extLst>
      <p:ext uri="{BB962C8B-B14F-4D97-AF65-F5344CB8AC3E}">
        <p14:creationId xmlns:p14="http://schemas.microsoft.com/office/powerpoint/2010/main" val="3132852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Quelques pistes : quelles dictées ? </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r>
              <a:rPr lang="fr-FR" sz="2400" dirty="0"/>
              <a:t>Les diverses formes de dictées autonomes ou accompagnées, individuelles ou partagées </a:t>
            </a:r>
          </a:p>
          <a:p>
            <a:r>
              <a:rPr lang="fr-FR" sz="2400" dirty="0"/>
              <a:t>la dictée à l’adulte (production d’écrit). </a:t>
            </a:r>
          </a:p>
          <a:p>
            <a:r>
              <a:rPr lang="fr-FR" sz="2400" dirty="0"/>
              <a:t>Dictées préparées, portant sur un aspect orthographique, à deux, avec dictionnaire, dictée avec possibilité de recourir à un modèle caché</a:t>
            </a:r>
          </a:p>
          <a:p>
            <a:r>
              <a:rPr lang="fr-FR" sz="2400" dirty="0"/>
              <a:t>Voir document « les dictées » </a:t>
            </a:r>
          </a:p>
          <a:p>
            <a:r>
              <a:rPr lang="fr-FR" sz="2400" dirty="0">
                <a:hlinkClick r:id="rId2"/>
              </a:rPr>
              <a:t>Dictée négociée </a:t>
            </a:r>
            <a:r>
              <a:rPr lang="fr-FR" sz="2400" dirty="0"/>
              <a:t>(Voir TD M1)</a:t>
            </a:r>
          </a:p>
        </p:txBody>
      </p:sp>
    </p:spTree>
    <p:extLst>
      <p:ext uri="{BB962C8B-B14F-4D97-AF65-F5344CB8AC3E}">
        <p14:creationId xmlns:p14="http://schemas.microsoft.com/office/powerpoint/2010/main" val="3327708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Quelques pistes : quelles dictées ? </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fontScale="92500" lnSpcReduction="20000"/>
          </a:bodyPr>
          <a:lstStyle/>
          <a:p>
            <a:r>
              <a:rPr lang="fr-FR" sz="2400" dirty="0"/>
              <a:t>Dictée « traditionnelle » </a:t>
            </a:r>
          </a:p>
          <a:p>
            <a:r>
              <a:rPr lang="fr-FR" sz="2400" dirty="0"/>
              <a:t>Dictée avec aides </a:t>
            </a:r>
          </a:p>
          <a:p>
            <a:r>
              <a:rPr lang="fr-FR" sz="2400" dirty="0"/>
              <a:t>Dictée préparée </a:t>
            </a:r>
          </a:p>
          <a:p>
            <a:r>
              <a:rPr lang="fr-FR" sz="2400" dirty="0"/>
              <a:t>Auto-dictée </a:t>
            </a:r>
          </a:p>
          <a:p>
            <a:r>
              <a:rPr lang="fr-FR" sz="2400" dirty="0"/>
              <a:t>Dictée abrégée </a:t>
            </a:r>
          </a:p>
          <a:p>
            <a:r>
              <a:rPr lang="fr-FR" sz="2400" dirty="0"/>
              <a:t>Dictée copiée (avec léger différé ou sans) </a:t>
            </a:r>
          </a:p>
          <a:p>
            <a:r>
              <a:rPr lang="fr-FR" sz="2400" dirty="0"/>
              <a:t>Dictée dialoguée ou commentée avec le maitre </a:t>
            </a:r>
          </a:p>
          <a:p>
            <a:r>
              <a:rPr lang="fr-FR" sz="2400" dirty="0"/>
              <a:t>Dictée dialoguée entre enfants </a:t>
            </a:r>
          </a:p>
          <a:p>
            <a:r>
              <a:rPr lang="fr-FR" sz="2400" dirty="0"/>
              <a:t>Dictée à trous </a:t>
            </a:r>
          </a:p>
          <a:p>
            <a:r>
              <a:rPr lang="fr-FR" sz="2400" dirty="0"/>
              <a:t>Dictée à choix multiples </a:t>
            </a:r>
          </a:p>
          <a:p>
            <a:r>
              <a:rPr lang="fr-FR" sz="2400" dirty="0"/>
              <a:t>Des exercices comme la reconstitution de texte, ou l’imprégnation de texte </a:t>
            </a:r>
          </a:p>
          <a:p>
            <a:r>
              <a:rPr lang="fr-FR" sz="2400" dirty="0"/>
              <a:t>Dictée au maitre, </a:t>
            </a:r>
          </a:p>
          <a:p>
            <a:r>
              <a:rPr lang="fr-FR" sz="2400" dirty="0"/>
              <a:t>Dictée d’étiquettes</a:t>
            </a:r>
          </a:p>
          <a:p>
            <a:r>
              <a:rPr lang="fr-FR" sz="2400" dirty="0"/>
              <a:t>Dictée quotidienne d’une phrase </a:t>
            </a:r>
          </a:p>
          <a:p>
            <a:r>
              <a:rPr lang="fr-FR" sz="2400" dirty="0"/>
              <a:t>Dictée et pédagogie différenciée</a:t>
            </a:r>
          </a:p>
          <a:p>
            <a:r>
              <a:rPr lang="fr-FR" sz="2400" dirty="0"/>
              <a:t>Différencier : des dictées adaptées</a:t>
            </a:r>
          </a:p>
        </p:txBody>
      </p:sp>
      <p:sp>
        <p:nvSpPr>
          <p:cNvPr id="4" name="ZoneTexte 3">
            <a:extLst>
              <a:ext uri="{FF2B5EF4-FFF2-40B4-BE49-F238E27FC236}">
                <a16:creationId xmlns:a16="http://schemas.microsoft.com/office/drawing/2014/main" id="{431D0BBC-8CB0-77AC-2A3C-C83266E751CB}"/>
              </a:ext>
            </a:extLst>
          </p:cNvPr>
          <p:cNvSpPr txBox="1"/>
          <p:nvPr/>
        </p:nvSpPr>
        <p:spPr>
          <a:xfrm>
            <a:off x="129209" y="5164563"/>
            <a:ext cx="5380130" cy="1477328"/>
          </a:xfrm>
          <a:prstGeom prst="rect">
            <a:avLst/>
          </a:prstGeom>
          <a:noFill/>
        </p:spPr>
        <p:txBody>
          <a:bodyPr wrap="square" rtlCol="0">
            <a:spAutoFit/>
          </a:bodyPr>
          <a:lstStyle/>
          <a:p>
            <a:pPr algn="ctr"/>
            <a:r>
              <a:rPr lang="fr-FR" sz="1800" b="1" dirty="0"/>
              <a:t>NE PAS OUBLIER QUE LA DICTEE N’EST PAS LE SEUL MOYEN DE TRAVAILLER L’ORTHOGRAPHE NI UN BUT EN SOI : LA VRAIE FINALITE DE L’ORTHOGRAPHE EST SON EMPLOI DANS LA PRODUCTION D’ECRIT</a:t>
            </a:r>
            <a:endParaRPr lang="fr-FR" sz="1800" dirty="0"/>
          </a:p>
          <a:p>
            <a:endParaRPr lang="fr-FR" dirty="0"/>
          </a:p>
        </p:txBody>
      </p:sp>
    </p:spTree>
    <p:extLst>
      <p:ext uri="{BB962C8B-B14F-4D97-AF65-F5344CB8AC3E}">
        <p14:creationId xmlns:p14="http://schemas.microsoft.com/office/powerpoint/2010/main" val="4023594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Les principes </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fontScale="92500" lnSpcReduction="20000"/>
          </a:bodyPr>
          <a:lstStyle/>
          <a:p>
            <a:r>
              <a:rPr lang="fr-FR" sz="2400" dirty="0">
                <a:latin typeface="+mj-lt"/>
              </a:rPr>
              <a:t>La </a:t>
            </a:r>
            <a:r>
              <a:rPr lang="fr-FR" sz="2400" dirty="0" err="1">
                <a:latin typeface="+mj-lt"/>
              </a:rPr>
              <a:t>matrise</a:t>
            </a:r>
            <a:r>
              <a:rPr lang="fr-FR" sz="2400" dirty="0">
                <a:latin typeface="+mj-lt"/>
              </a:rPr>
              <a:t> de l’orthographe agit </a:t>
            </a:r>
            <a:r>
              <a:rPr lang="fr-FR" sz="2400" b="1" dirty="0">
                <a:latin typeface="+mj-lt"/>
              </a:rPr>
              <a:t>sur la compréhension tant en lecture qu’en écriture</a:t>
            </a:r>
            <a:r>
              <a:rPr lang="fr-FR" sz="2400" dirty="0">
                <a:latin typeface="+mj-lt"/>
              </a:rPr>
              <a:t>, elle favorise l’acquisition du vocabulaire et de la grammaire. </a:t>
            </a:r>
          </a:p>
          <a:p>
            <a:r>
              <a:rPr lang="fr-FR" sz="2400" dirty="0">
                <a:latin typeface="+mj-lt"/>
              </a:rPr>
              <a:t>L’enseignement de l’orthographe </a:t>
            </a:r>
            <a:r>
              <a:rPr lang="fr-FR" sz="2400" b="1" dirty="0">
                <a:latin typeface="+mj-lt"/>
              </a:rPr>
              <a:t>doit reposer sur des activités spécifiques, identifiables comme telles pour apprendre les règles et mémoriser les mots. </a:t>
            </a:r>
          </a:p>
          <a:p>
            <a:r>
              <a:rPr lang="fr-FR" sz="2400" dirty="0">
                <a:latin typeface="+mj-lt"/>
              </a:rPr>
              <a:t>L’orthographe doit reposer sur </a:t>
            </a:r>
            <a:r>
              <a:rPr lang="fr-FR" sz="2400" b="1" dirty="0">
                <a:latin typeface="+mj-lt"/>
              </a:rPr>
              <a:t>un apprentissage explicite des règles </a:t>
            </a:r>
            <a:r>
              <a:rPr lang="fr-FR" sz="2400" dirty="0">
                <a:latin typeface="+mj-lt"/>
              </a:rPr>
              <a:t>qui structurent la langue, mais aussi sur une approche implicite, favorisant sa découverte, son imprégnation, </a:t>
            </a:r>
            <a:r>
              <a:rPr lang="fr-FR" sz="2400" b="1" dirty="0">
                <a:latin typeface="+mj-lt"/>
              </a:rPr>
              <a:t>son automatisation et son exploitation lors  du contact avec les écrits en réception comme en production. </a:t>
            </a:r>
          </a:p>
          <a:p>
            <a:r>
              <a:rPr lang="fr-FR" sz="2400" dirty="0">
                <a:latin typeface="+mj-lt"/>
              </a:rPr>
              <a:t>Les contenus des leçons spécifiques doivent aborder </a:t>
            </a:r>
            <a:r>
              <a:rPr lang="fr-FR" sz="2400" b="1" dirty="0">
                <a:latin typeface="+mj-lt"/>
              </a:rPr>
              <a:t>l’orthographe lexicale et l’orthographe grammaticale,</a:t>
            </a:r>
            <a:r>
              <a:rPr lang="fr-FR" sz="2400" dirty="0">
                <a:latin typeface="+mj-lt"/>
              </a:rPr>
              <a:t> selon une progression réfléchie, avec une réitération permettant leur intégration par tous. </a:t>
            </a:r>
          </a:p>
          <a:p>
            <a:r>
              <a:rPr lang="fr-FR" sz="2400" dirty="0">
                <a:latin typeface="+mj-lt"/>
              </a:rPr>
              <a:t>L’attention à l’orthographe </a:t>
            </a:r>
            <a:r>
              <a:rPr lang="fr-FR" sz="2400" b="1" dirty="0">
                <a:latin typeface="+mj-lt"/>
              </a:rPr>
              <a:t>dans les productions écrites des élèves se construit à l’école avec l’aide des enseignants.</a:t>
            </a:r>
          </a:p>
        </p:txBody>
      </p:sp>
    </p:spTree>
    <p:extLst>
      <p:ext uri="{BB962C8B-B14F-4D97-AF65-F5344CB8AC3E}">
        <p14:creationId xmlns:p14="http://schemas.microsoft.com/office/powerpoint/2010/main" val="2263390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phrase dictée du jour </a:t>
            </a:r>
          </a:p>
        </p:txBody>
      </p:sp>
      <p:pic>
        <p:nvPicPr>
          <p:cNvPr id="4" name="Espace réservé du contenu 3"/>
          <p:cNvPicPr>
            <a:picLocks noGrp="1" noChangeAspect="1"/>
          </p:cNvPicPr>
          <p:nvPr>
            <p:ph idx="1"/>
          </p:nvPr>
        </p:nvPicPr>
        <p:blipFill>
          <a:blip r:embed="rId2"/>
          <a:stretch>
            <a:fillRect/>
          </a:stretch>
        </p:blipFill>
        <p:spPr>
          <a:xfrm>
            <a:off x="2544714" y="1490613"/>
            <a:ext cx="7762135" cy="5292365"/>
          </a:xfrm>
          <a:prstGeom prst="rect">
            <a:avLst/>
          </a:prstGeom>
        </p:spPr>
      </p:pic>
      <p:sp>
        <p:nvSpPr>
          <p:cNvPr id="3" name="Espace réservé du pied de page 2">
            <a:extLst>
              <a:ext uri="{FF2B5EF4-FFF2-40B4-BE49-F238E27FC236}">
                <a16:creationId xmlns:a16="http://schemas.microsoft.com/office/drawing/2014/main" id="{B4C2F929-3E9C-4AE6-9E63-1ECF1E257620}"/>
              </a:ext>
            </a:extLst>
          </p:cNvPr>
          <p:cNvSpPr>
            <a:spLocks noGrp="1"/>
          </p:cNvSpPr>
          <p:nvPr>
            <p:ph type="ftr" sz="quarter" idx="11"/>
          </p:nvPr>
        </p:nvSpPr>
        <p:spPr/>
        <p:txBody>
          <a:bodyPr/>
          <a:lstStyle/>
          <a:p>
            <a:r>
              <a:rPr lang="en-US"/>
              <a:t>sandrine.bazile@umonpellier.fr</a:t>
            </a:r>
            <a:endParaRPr lang="en-US" dirty="0"/>
          </a:p>
        </p:txBody>
      </p:sp>
      <p:sp>
        <p:nvSpPr>
          <p:cNvPr id="5" name="Espace réservé du numéro de diapositive 4">
            <a:extLst>
              <a:ext uri="{FF2B5EF4-FFF2-40B4-BE49-F238E27FC236}">
                <a16:creationId xmlns:a16="http://schemas.microsoft.com/office/drawing/2014/main" id="{DEEE6831-3D62-4987-86D9-D9D4BB88A2AC}"/>
              </a:ext>
            </a:extLst>
          </p:cNvPr>
          <p:cNvSpPr>
            <a:spLocks noGrp="1"/>
          </p:cNvSpPr>
          <p:nvPr>
            <p:ph type="sldNum" sz="quarter" idx="12"/>
          </p:nvPr>
        </p:nvSpPr>
        <p:spPr/>
        <p:txBody>
          <a:bodyPr/>
          <a:lstStyle/>
          <a:p>
            <a:fld id="{8A7A6979-0714-4377-B894-6BE4C2D6E202}" type="slidenum">
              <a:rPr lang="en-US" smtClean="0"/>
              <a:pPr/>
              <a:t>38</a:t>
            </a:fld>
            <a:endParaRPr lang="en-US" dirty="0"/>
          </a:p>
        </p:txBody>
      </p:sp>
    </p:spTree>
    <p:extLst>
      <p:ext uri="{BB962C8B-B14F-4D97-AF65-F5344CB8AC3E}">
        <p14:creationId xmlns:p14="http://schemas.microsoft.com/office/powerpoint/2010/main" val="3773951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219200" y="639840"/>
            <a:ext cx="4583558" cy="5518262"/>
          </a:xfrm>
          <a:prstGeom prst="rect">
            <a:avLst/>
          </a:prstGeom>
        </p:spPr>
      </p:pic>
      <p:pic>
        <p:nvPicPr>
          <p:cNvPr id="5" name="Image 4"/>
          <p:cNvPicPr>
            <a:picLocks noChangeAspect="1"/>
          </p:cNvPicPr>
          <p:nvPr/>
        </p:nvPicPr>
        <p:blipFill>
          <a:blip r:embed="rId3"/>
          <a:stretch>
            <a:fillRect/>
          </a:stretch>
        </p:blipFill>
        <p:spPr>
          <a:xfrm>
            <a:off x="6683604" y="690752"/>
            <a:ext cx="4682537" cy="5467350"/>
          </a:xfrm>
          <a:prstGeom prst="rect">
            <a:avLst/>
          </a:prstGeom>
        </p:spPr>
      </p:pic>
      <p:sp>
        <p:nvSpPr>
          <p:cNvPr id="3" name="Espace réservé du pied de page 2">
            <a:extLst>
              <a:ext uri="{FF2B5EF4-FFF2-40B4-BE49-F238E27FC236}">
                <a16:creationId xmlns:a16="http://schemas.microsoft.com/office/drawing/2014/main" id="{7F9E1255-0B8C-4C8B-B635-A82384C2D51D}"/>
              </a:ext>
            </a:extLst>
          </p:cNvPr>
          <p:cNvSpPr>
            <a:spLocks noGrp="1"/>
          </p:cNvSpPr>
          <p:nvPr>
            <p:ph type="ftr" sz="quarter" idx="11"/>
          </p:nvPr>
        </p:nvSpPr>
        <p:spPr/>
        <p:txBody>
          <a:bodyPr/>
          <a:lstStyle/>
          <a:p>
            <a:r>
              <a:rPr lang="en-US"/>
              <a:t>sandrine.bazile@umonpellier.fr</a:t>
            </a:r>
            <a:endParaRPr lang="en-US" dirty="0"/>
          </a:p>
        </p:txBody>
      </p:sp>
      <p:sp>
        <p:nvSpPr>
          <p:cNvPr id="6" name="Espace réservé du numéro de diapositive 5">
            <a:extLst>
              <a:ext uri="{FF2B5EF4-FFF2-40B4-BE49-F238E27FC236}">
                <a16:creationId xmlns:a16="http://schemas.microsoft.com/office/drawing/2014/main" id="{7E2E6C7B-8FE6-43DA-BD85-D2A7045081F5}"/>
              </a:ext>
            </a:extLst>
          </p:cNvPr>
          <p:cNvSpPr>
            <a:spLocks noGrp="1"/>
          </p:cNvSpPr>
          <p:nvPr>
            <p:ph type="sldNum" sz="quarter" idx="12"/>
          </p:nvPr>
        </p:nvSpPr>
        <p:spPr/>
        <p:txBody>
          <a:bodyPr/>
          <a:lstStyle/>
          <a:p>
            <a:fld id="{8A7A6979-0714-4377-B894-6BE4C2D6E202}" type="slidenum">
              <a:rPr lang="en-US" smtClean="0"/>
              <a:pPr/>
              <a:t>39</a:t>
            </a:fld>
            <a:endParaRPr lang="en-US" dirty="0"/>
          </a:p>
        </p:txBody>
      </p:sp>
    </p:spTree>
    <p:extLst>
      <p:ext uri="{BB962C8B-B14F-4D97-AF65-F5344CB8AC3E}">
        <p14:creationId xmlns:p14="http://schemas.microsoft.com/office/powerpoint/2010/main" val="75911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1" y="2053641"/>
            <a:ext cx="4065711" cy="2760098"/>
          </a:xfrm>
        </p:spPr>
        <p:txBody>
          <a:bodyPr>
            <a:normAutofit/>
          </a:bodyPr>
          <a:lstStyle/>
          <a:p>
            <a:r>
              <a:rPr lang="fr-FR" sz="4000" dirty="0">
                <a:solidFill>
                  <a:schemeClr val="tx2"/>
                </a:solidFill>
              </a:rPr>
              <a:t>Quels noms successifs ? </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5900287" y="176241"/>
            <a:ext cx="6082606" cy="6483075"/>
          </a:xfrm>
          <a:noFill/>
          <a:ln>
            <a:noFill/>
          </a:ln>
        </p:spPr>
        <p:txBody>
          <a:bodyPr anchor="ctr">
            <a:noAutofit/>
          </a:bodyPr>
          <a:lstStyle/>
          <a:p>
            <a:pPr indent="228600"/>
            <a:r>
              <a:rPr lang="fr-FR" sz="2000" b="0" i="1" dirty="0">
                <a:solidFill>
                  <a:srgbClr val="000000"/>
                </a:solidFill>
                <a:effectLst/>
                <a:latin typeface="+mj-lt"/>
              </a:rPr>
              <a:t>Outils de la langue</a:t>
            </a:r>
            <a:r>
              <a:rPr lang="fr-FR" sz="2000" b="0" i="0" dirty="0">
                <a:solidFill>
                  <a:srgbClr val="000000"/>
                </a:solidFill>
                <a:effectLst/>
                <a:latin typeface="+mj-lt"/>
              </a:rPr>
              <a:t> (1996), subordination du travail réflexif sur la langue aux enjeux de communication </a:t>
            </a:r>
          </a:p>
          <a:p>
            <a:pPr indent="228600"/>
            <a:r>
              <a:rPr lang="fr-FR" sz="2000" b="0" i="1" dirty="0">
                <a:solidFill>
                  <a:srgbClr val="000000"/>
                </a:solidFill>
                <a:effectLst/>
                <a:latin typeface="+mj-lt"/>
              </a:rPr>
              <a:t>Observation réfléchie de la langue </a:t>
            </a:r>
            <a:r>
              <a:rPr lang="fr-FR" sz="2000" b="0" i="0" dirty="0">
                <a:solidFill>
                  <a:srgbClr val="000000"/>
                </a:solidFill>
                <a:effectLst/>
                <a:latin typeface="+mj-lt"/>
              </a:rPr>
              <a:t>(ORL) (programmes de l’école primaire 2002), qui insiste sur la démarche d’observation des faits de langue</a:t>
            </a:r>
          </a:p>
          <a:p>
            <a:pPr indent="228600"/>
            <a:r>
              <a:rPr lang="fr-FR" sz="2000" b="0" i="1" dirty="0">
                <a:solidFill>
                  <a:srgbClr val="000000"/>
                </a:solidFill>
                <a:effectLst/>
                <a:latin typeface="+mj-lt"/>
              </a:rPr>
              <a:t>Observation réfléchie de la langue française</a:t>
            </a:r>
            <a:r>
              <a:rPr lang="fr-FR" sz="2000" b="0" i="0" dirty="0">
                <a:solidFill>
                  <a:srgbClr val="000000"/>
                </a:solidFill>
                <a:effectLst/>
                <a:latin typeface="+mj-lt"/>
              </a:rPr>
              <a:t> (programmes de l’école primaire 2007) </a:t>
            </a:r>
          </a:p>
          <a:p>
            <a:pPr indent="228600"/>
            <a:r>
              <a:rPr lang="fr-FR" sz="2000" b="0" i="1" dirty="0">
                <a:solidFill>
                  <a:srgbClr val="000000"/>
                </a:solidFill>
                <a:effectLst/>
                <a:latin typeface="+mj-lt"/>
              </a:rPr>
              <a:t>Étude de la langue</a:t>
            </a:r>
            <a:r>
              <a:rPr lang="fr-FR" sz="2000" b="0" i="0" dirty="0">
                <a:solidFill>
                  <a:srgbClr val="000000"/>
                </a:solidFill>
                <a:effectLst/>
                <a:latin typeface="+mj-lt"/>
              </a:rPr>
              <a:t> dans les programmes de l’école primaire et du collège depuis 2008. Choix d’un terme plus neutre </a:t>
            </a:r>
          </a:p>
          <a:p>
            <a:pPr indent="228600"/>
            <a:r>
              <a:rPr lang="fr-FR" sz="2000" b="0" i="0" dirty="0">
                <a:solidFill>
                  <a:srgbClr val="000000"/>
                </a:solidFill>
                <a:effectLst/>
                <a:latin typeface="+mj-lt"/>
              </a:rPr>
              <a:t>Le terme est également utilisé dans les programmes français du lycée.</a:t>
            </a:r>
          </a:p>
        </p:txBody>
      </p:sp>
    </p:spTree>
    <p:extLst>
      <p:ext uri="{BB962C8B-B14F-4D97-AF65-F5344CB8AC3E}">
        <p14:creationId xmlns:p14="http://schemas.microsoft.com/office/powerpoint/2010/main" val="250277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Quelques pistes : s’entrainer régulièrement </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r>
              <a:rPr lang="fr-FR" sz="2400" dirty="0"/>
              <a:t>Des jeux d’orthographe. </a:t>
            </a:r>
          </a:p>
          <a:p>
            <a:r>
              <a:rPr lang="fr-FR" sz="2400" dirty="0"/>
              <a:t> Jeu du pendu, jeux d’accords, quiz orthographique.</a:t>
            </a:r>
          </a:p>
          <a:p>
            <a:r>
              <a:rPr lang="fr-FR" sz="2400" dirty="0"/>
              <a:t>Des exercices systématiques d’imprégnation et de consolidation. </a:t>
            </a:r>
          </a:p>
          <a:p>
            <a:r>
              <a:rPr lang="fr-FR" sz="2400" dirty="0"/>
              <a:t> Exercices répétitifs d’application de règles, permettant l’imprégnation suivant un modèle, et exercices de mise en application dans divers domaines, permettant la consolidation et le transfert dans diverses situations d’écriture  et de lecture</a:t>
            </a:r>
          </a:p>
        </p:txBody>
      </p:sp>
    </p:spTree>
    <p:extLst>
      <p:ext uri="{BB962C8B-B14F-4D97-AF65-F5344CB8AC3E}">
        <p14:creationId xmlns:p14="http://schemas.microsoft.com/office/powerpoint/2010/main" val="943531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Quelle progression ?</a:t>
            </a:r>
            <a:endParaRPr lang="fr-FR" sz="4000" dirty="0">
              <a:solidFill>
                <a:schemeClr val="tx2"/>
              </a:solidFill>
            </a:endParaRPr>
          </a:p>
        </p:txBody>
      </p:sp>
    </p:spTree>
    <p:extLst>
      <p:ext uri="{BB962C8B-B14F-4D97-AF65-F5344CB8AC3E}">
        <p14:creationId xmlns:p14="http://schemas.microsoft.com/office/powerpoint/2010/main" val="899612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07F1C-EAE1-E3FA-E155-5BA59691592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E422BE0-8B25-AE42-8C9A-D405FEA6BB6C}"/>
              </a:ext>
            </a:extLst>
          </p:cNvPr>
          <p:cNvSpPr>
            <a:spLocks noGrp="1"/>
          </p:cNvSpPr>
          <p:nvPr>
            <p:ph type="title"/>
          </p:nvPr>
        </p:nvSpPr>
        <p:spPr>
          <a:xfrm>
            <a:off x="839788" y="677041"/>
            <a:ext cx="10515600" cy="7017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fontAlgn="base">
              <a:spcBef>
                <a:spcPts val="1000"/>
              </a:spcBef>
              <a:spcAft>
                <a:spcPct val="0"/>
              </a:spcAft>
              <a:buFont typeface="Arial" panose="020B0604020202020204" pitchFamily="34" charset="0"/>
            </a:pPr>
            <a:r>
              <a:rPr lang="fr-FR" dirty="0">
                <a:solidFill>
                  <a:prstClr val="black"/>
                </a:solidFill>
                <a:latin typeface="+mn-lt"/>
                <a:ea typeface="+mn-ea"/>
                <a:cs typeface="+mn-cs"/>
              </a:rPr>
              <a:t>Orthographe</a:t>
            </a:r>
            <a:r>
              <a:rPr lang="fr-FR" sz="1700" dirty="0">
                <a:solidFill>
                  <a:prstClr val="black"/>
                </a:solidFill>
                <a:latin typeface="+mn-lt"/>
                <a:ea typeface="+mn-ea"/>
                <a:cs typeface="+mn-cs"/>
              </a:rPr>
              <a:t> </a:t>
            </a:r>
          </a:p>
        </p:txBody>
      </p:sp>
      <p:sp>
        <p:nvSpPr>
          <p:cNvPr id="3" name="Espace réservé du texte 2">
            <a:extLst>
              <a:ext uri="{FF2B5EF4-FFF2-40B4-BE49-F238E27FC236}">
                <a16:creationId xmlns:a16="http://schemas.microsoft.com/office/drawing/2014/main" id="{A58E17F4-8F65-7F4F-10E0-B153C8150DE0}"/>
              </a:ext>
            </a:extLst>
          </p:cNvPr>
          <p:cNvSpPr>
            <a:spLocks noGrp="1"/>
          </p:cNvSpPr>
          <p:nvPr>
            <p:ph type="body" idx="1"/>
          </p:nvPr>
        </p:nvSpPr>
        <p:spPr/>
        <p:txBody>
          <a:bodyPr/>
          <a:lstStyle/>
          <a:p>
            <a:r>
              <a:rPr lang="fr-FR" dirty="0"/>
              <a:t>Cycle 2</a:t>
            </a:r>
          </a:p>
        </p:txBody>
      </p:sp>
      <p:sp>
        <p:nvSpPr>
          <p:cNvPr id="5" name="Espace réservé du texte 4">
            <a:extLst>
              <a:ext uri="{FF2B5EF4-FFF2-40B4-BE49-F238E27FC236}">
                <a16:creationId xmlns:a16="http://schemas.microsoft.com/office/drawing/2014/main" id="{CBB442A3-862B-7EB7-A41C-DC8A1B117724}"/>
              </a:ext>
            </a:extLst>
          </p:cNvPr>
          <p:cNvSpPr>
            <a:spLocks noGrp="1"/>
          </p:cNvSpPr>
          <p:nvPr>
            <p:ph type="body" sz="quarter" idx="3"/>
          </p:nvPr>
        </p:nvSpPr>
        <p:spPr/>
        <p:txBody>
          <a:bodyPr/>
          <a:lstStyle/>
          <a:p>
            <a:r>
              <a:rPr lang="fr-FR" dirty="0"/>
              <a:t>Cycle 3</a:t>
            </a:r>
          </a:p>
        </p:txBody>
      </p:sp>
      <p:sp>
        <p:nvSpPr>
          <p:cNvPr id="7" name="Rectangle 1">
            <a:extLst>
              <a:ext uri="{FF2B5EF4-FFF2-40B4-BE49-F238E27FC236}">
                <a16:creationId xmlns:a16="http://schemas.microsoft.com/office/drawing/2014/main" id="{4B19F379-DF5A-CC48-5CA2-26923E5F8877}"/>
              </a:ext>
            </a:extLst>
          </p:cNvPr>
          <p:cNvSpPr>
            <a:spLocks noGrp="1" noChangeArrowheads="1"/>
          </p:cNvSpPr>
          <p:nvPr>
            <p:ph sz="half" idx="2"/>
          </p:nvPr>
        </p:nvSpPr>
        <p:spPr bwMode="auto">
          <a:xfrm>
            <a:off x="839788" y="2687902"/>
            <a:ext cx="4670363" cy="248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Aft>
                <a:spcPct val="0"/>
              </a:spcAft>
              <a:buNone/>
            </a:pPr>
            <a:r>
              <a:rPr lang="fr-FR" altLang="fr-FR" sz="1700" dirty="0">
                <a:solidFill>
                  <a:prstClr val="black"/>
                </a:solidFill>
              </a:rPr>
              <a:t>Orthographier correctement les mots fréquents.</a:t>
            </a:r>
          </a:p>
          <a:p>
            <a:pPr marL="0" indent="0" fontAlgn="base">
              <a:spcAft>
                <a:spcPct val="0"/>
              </a:spcAft>
              <a:buNone/>
            </a:pPr>
            <a:r>
              <a:rPr lang="fr-FR" altLang="fr-FR" sz="1700" dirty="0">
                <a:solidFill>
                  <a:prstClr val="black"/>
                </a:solidFill>
              </a:rPr>
              <a:t>Accord simple GN (déterminant, nom, adjectif).</a:t>
            </a:r>
          </a:p>
          <a:p>
            <a:pPr marL="0" marR="0" lvl="0" indent="0" fontAlgn="base">
              <a:spcAft>
                <a:spcPct val="0"/>
              </a:spcAft>
              <a:buClrTx/>
              <a:buSzTx/>
              <a:buNone/>
              <a:tabLst/>
            </a:pPr>
            <a:r>
              <a:rPr lang="fr-FR" altLang="fr-FR" sz="1700" dirty="0">
                <a:solidFill>
                  <a:prstClr val="black"/>
                </a:solidFill>
              </a:rPr>
              <a:t>Accord sujet-verbe (cas simples).</a:t>
            </a:r>
          </a:p>
          <a:p>
            <a:pPr marL="0" marR="0" lvl="0" indent="0" fontAlgn="base">
              <a:spcAft>
                <a:spcPct val="0"/>
              </a:spcAft>
              <a:buClrTx/>
              <a:buSzTx/>
              <a:buNone/>
              <a:tabLst/>
            </a:pPr>
            <a:r>
              <a:rPr lang="fr-FR" altLang="fr-FR" sz="1700" dirty="0">
                <a:solidFill>
                  <a:prstClr val="black"/>
                </a:solidFill>
              </a:rPr>
              <a:t>Conjugaison de base : présent, imparfait, futur, passé composé (être, avoir, 1er groupe + verbes fréquents du 3e groupe).</a:t>
            </a:r>
          </a:p>
          <a:p>
            <a:pPr marL="0" marR="0" lvl="0" indent="0" fontAlgn="base">
              <a:spcAft>
                <a:spcPct val="0"/>
              </a:spcAft>
              <a:buClrTx/>
              <a:buSzTx/>
              <a:buNone/>
              <a:tabLst/>
            </a:pPr>
            <a:r>
              <a:rPr lang="fr-FR" altLang="fr-FR" sz="1700" dirty="0">
                <a:solidFill>
                  <a:prstClr val="black"/>
                </a:solidFill>
              </a:rPr>
              <a:t>Découverte des graphèmes et distinction par contexte.</a:t>
            </a:r>
          </a:p>
        </p:txBody>
      </p:sp>
      <p:sp>
        <p:nvSpPr>
          <p:cNvPr id="8" name="Rectangle 2">
            <a:extLst>
              <a:ext uri="{FF2B5EF4-FFF2-40B4-BE49-F238E27FC236}">
                <a16:creationId xmlns:a16="http://schemas.microsoft.com/office/drawing/2014/main" id="{284C3DB2-B098-728A-BE4C-1EB51D5CC8BF}"/>
              </a:ext>
            </a:extLst>
          </p:cNvPr>
          <p:cNvSpPr>
            <a:spLocks noGrp="1" noChangeArrowheads="1"/>
          </p:cNvSpPr>
          <p:nvPr>
            <p:ph sz="quarter" idx="4"/>
          </p:nvPr>
        </p:nvSpPr>
        <p:spPr bwMode="auto">
          <a:xfrm>
            <a:off x="6096000" y="2485283"/>
            <a:ext cx="5418117" cy="295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8" indent="0" fontAlgn="base">
              <a:spcBef>
                <a:spcPts val="1000"/>
              </a:spcBef>
              <a:spcAft>
                <a:spcPct val="0"/>
              </a:spcAft>
              <a:buNone/>
            </a:pPr>
            <a:r>
              <a:rPr lang="fr-FR" altLang="fr-FR" sz="1700" dirty="0">
                <a:solidFill>
                  <a:prstClr val="black"/>
                </a:solidFill>
              </a:rPr>
              <a:t>Chaines d’accords élargies : GN complexes, sujet inversé, attribut du sujet.</a:t>
            </a:r>
          </a:p>
          <a:p>
            <a:pPr marL="0" marR="0" lvl="0" indent="0" fontAlgn="base">
              <a:spcAft>
                <a:spcPct val="0"/>
              </a:spcAft>
              <a:buClrTx/>
              <a:buSzTx/>
              <a:buNone/>
              <a:tabLst/>
            </a:pPr>
            <a:r>
              <a:rPr lang="fr-FR" altLang="fr-FR" sz="1700" dirty="0">
                <a:solidFill>
                  <a:prstClr val="black"/>
                </a:solidFill>
              </a:rPr>
              <a:t>Conjugaison élargie : tous les temps simples et composés (présent, imparfait, futur, passé simple, passé composé, plus-que-parfait, conditionnel présent, impératif).</a:t>
            </a:r>
          </a:p>
          <a:p>
            <a:pPr marL="0" marR="0" lvl="0" indent="0" fontAlgn="base">
              <a:spcAft>
                <a:spcPct val="0"/>
              </a:spcAft>
              <a:buClrTx/>
              <a:buSzTx/>
              <a:buNone/>
              <a:tabLst/>
            </a:pPr>
            <a:r>
              <a:rPr lang="fr-FR" altLang="fr-FR" sz="1700" dirty="0">
                <a:solidFill>
                  <a:prstClr val="black"/>
                </a:solidFill>
              </a:rPr>
              <a:t>Régularités morphologiques : radicaux, terminaisons, marques de personne/temps.</a:t>
            </a:r>
          </a:p>
          <a:p>
            <a:pPr marL="0" marR="0" lvl="0" indent="0" fontAlgn="base">
              <a:spcAft>
                <a:spcPct val="0"/>
              </a:spcAft>
              <a:buClrTx/>
              <a:buSzTx/>
              <a:buNone/>
              <a:tabLst/>
            </a:pPr>
            <a:r>
              <a:rPr lang="fr-FR" altLang="fr-FR" sz="1700" dirty="0">
                <a:solidFill>
                  <a:prstClr val="black"/>
                </a:solidFill>
              </a:rPr>
              <a:t>Mémorisation des mots fréquents et invariables.</a:t>
            </a:r>
          </a:p>
          <a:p>
            <a:pPr marL="0" marR="0" lvl="0" indent="0" fontAlgn="base">
              <a:spcAft>
                <a:spcPct val="0"/>
              </a:spcAft>
              <a:buClrTx/>
              <a:buSzTx/>
              <a:buNone/>
              <a:tabLst/>
            </a:pPr>
            <a:r>
              <a:rPr lang="fr-FR" altLang="fr-FR" sz="1700" dirty="0">
                <a:solidFill>
                  <a:prstClr val="black"/>
                </a:solidFill>
              </a:rPr>
              <a:t>Développement de la vigilance orthographique (dictées, relectures, outils).</a:t>
            </a:r>
          </a:p>
        </p:txBody>
      </p:sp>
    </p:spTree>
    <p:extLst>
      <p:ext uri="{BB962C8B-B14F-4D97-AF65-F5344CB8AC3E}">
        <p14:creationId xmlns:p14="http://schemas.microsoft.com/office/powerpoint/2010/main" val="4148660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ulles de discours vides">
            <a:extLst>
              <a:ext uri="{FF2B5EF4-FFF2-40B4-BE49-F238E27FC236}">
                <a16:creationId xmlns:a16="http://schemas.microsoft.com/office/drawing/2014/main" id="{BDA79934-BC67-4ED6-93F0-D13BC3DA35F9}"/>
              </a:ext>
            </a:extLst>
          </p:cNvPr>
          <p:cNvPicPr>
            <a:picLocks noChangeAspect="1"/>
          </p:cNvPicPr>
          <p:nvPr/>
        </p:nvPicPr>
        <p:blipFill rotWithShape="1">
          <a:blip r:embed="rId2">
            <a:duotone>
              <a:schemeClr val="accent4">
                <a:shade val="45000"/>
                <a:satMod val="135000"/>
              </a:schemeClr>
              <a:prstClr val="white"/>
            </a:duotone>
          </a:blip>
          <a:srcRect l="737" t="2283" r="16819" b="2"/>
          <a:stretch/>
        </p:blipFill>
        <p:spPr>
          <a:xfrm>
            <a:off x="3523488" y="10"/>
            <a:ext cx="8668512" cy="6857990"/>
          </a:xfrm>
          <a:prstGeom prst="rect">
            <a:avLst/>
          </a:prstGeom>
        </p:spPr>
      </p:pic>
      <p:sp>
        <p:nvSpPr>
          <p:cNvPr id="2" name="Titre 1">
            <a:extLst>
              <a:ext uri="{FF2B5EF4-FFF2-40B4-BE49-F238E27FC236}">
                <a16:creationId xmlns:a16="http://schemas.microsoft.com/office/drawing/2014/main" id="{1CF5D9EC-C739-44CD-899A-E68F16DB148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err="1"/>
              <a:t>Enseigner</a:t>
            </a:r>
            <a:r>
              <a:rPr lang="en-US" sz="4800" dirty="0"/>
              <a:t> le </a:t>
            </a:r>
            <a:r>
              <a:rPr lang="en-US" sz="4800" dirty="0" err="1"/>
              <a:t>lexique</a:t>
            </a:r>
            <a:r>
              <a:rPr lang="en-US" sz="4800" dirty="0"/>
              <a:t> </a:t>
            </a:r>
          </a:p>
        </p:txBody>
      </p:sp>
      <p:sp>
        <p:nvSpPr>
          <p:cNvPr id="3" name="Espace réservé du texte 2">
            <a:extLst>
              <a:ext uri="{FF2B5EF4-FFF2-40B4-BE49-F238E27FC236}">
                <a16:creationId xmlns:a16="http://schemas.microsoft.com/office/drawing/2014/main" id="{5EA9036B-F92B-4DD3-9B16-87ACAA94AD77}"/>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a:solidFill>
                  <a:schemeClr val="tx1"/>
                </a:solidFill>
              </a:rPr>
              <a:t>Pour quoi faire ? </a:t>
            </a:r>
          </a:p>
        </p:txBody>
      </p:sp>
    </p:spTree>
    <p:extLst>
      <p:ext uri="{BB962C8B-B14F-4D97-AF65-F5344CB8AC3E}">
        <p14:creationId xmlns:p14="http://schemas.microsoft.com/office/powerpoint/2010/main" val="3000772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LES GRANDS PRINCIPES</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r>
              <a:rPr lang="fr-FR" sz="2400" dirty="0"/>
              <a:t>Lexique = interface </a:t>
            </a:r>
          </a:p>
          <a:p>
            <a:r>
              <a:rPr lang="fr-FR" sz="2400" dirty="0"/>
              <a:t>Trop d'ignorance sur le fonctionnement, la construction et le développement du lexique </a:t>
            </a:r>
          </a:p>
          <a:p>
            <a:r>
              <a:rPr lang="fr-FR" sz="2400" dirty="0"/>
              <a:t>Apprentissage long et souvent extrascolaire </a:t>
            </a:r>
          </a:p>
          <a:p>
            <a:r>
              <a:rPr lang="fr-FR" sz="2400" dirty="0"/>
              <a:t>Grande hétérogénéité des locuteurs, élèves ou sujets du même âge (entrée CP : de 500 à 2500 mots, </a:t>
            </a:r>
            <a:r>
              <a:rPr lang="fr-FR" sz="2400" dirty="0" err="1"/>
              <a:t>Bentolila</a:t>
            </a:r>
            <a:r>
              <a:rPr lang="fr-FR" sz="2400" dirty="0"/>
              <a:t>)</a:t>
            </a:r>
          </a:p>
          <a:p>
            <a:pPr lvl="0"/>
            <a:r>
              <a:rPr lang="fr-FR" sz="2400" dirty="0"/>
              <a:t>Usage de répertoires lexicaux variés et variables selon les situations et les genres de discours : à l’université vs famille, oral et écrit </a:t>
            </a:r>
          </a:p>
        </p:txBody>
      </p:sp>
    </p:spTree>
    <p:extLst>
      <p:ext uri="{BB962C8B-B14F-4D97-AF65-F5344CB8AC3E}">
        <p14:creationId xmlns:p14="http://schemas.microsoft.com/office/powerpoint/2010/main" val="1591593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LES GRANDS PRINCIPES</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r>
              <a:rPr lang="fr-FR" dirty="0"/>
              <a:t>Deux compétences : </a:t>
            </a:r>
          </a:p>
          <a:p>
            <a:pPr lvl="1"/>
            <a:r>
              <a:rPr lang="fr-FR" dirty="0"/>
              <a:t>connaissance (quantitatif)</a:t>
            </a:r>
            <a:r>
              <a:rPr lang="fr-FR" dirty="0">
                <a:sym typeface="Wingdings" pitchFamily="2" charset="2"/>
              </a:rPr>
              <a:t> </a:t>
            </a:r>
            <a:r>
              <a:rPr lang="fr-FR" dirty="0"/>
              <a:t> accès direct </a:t>
            </a:r>
          </a:p>
          <a:p>
            <a:pPr lvl="1"/>
            <a:r>
              <a:rPr lang="fr-FR" dirty="0"/>
              <a:t> savoir procédural (inférer le sens d’un mot en utilisant les synonymes, les antonymes…) </a:t>
            </a:r>
            <a:r>
              <a:rPr lang="fr-FR" dirty="0">
                <a:sym typeface="Wingdings" pitchFamily="2" charset="2"/>
              </a:rPr>
              <a:t> </a:t>
            </a:r>
            <a:r>
              <a:rPr lang="fr-FR" dirty="0"/>
              <a:t>accès compositionnel</a:t>
            </a:r>
          </a:p>
          <a:p>
            <a:r>
              <a:rPr lang="fr-FR" dirty="0"/>
              <a:t>Apprentissage long </a:t>
            </a:r>
          </a:p>
          <a:p>
            <a:pPr lvl="1"/>
            <a:r>
              <a:rPr lang="fr-FR" dirty="0"/>
              <a:t>en réception </a:t>
            </a:r>
            <a:r>
              <a:rPr lang="fr-FR" dirty="0">
                <a:sym typeface="Wingdings" pitchFamily="2" charset="2"/>
              </a:rPr>
              <a:t> vocabulaire passif  plus rapide)</a:t>
            </a:r>
          </a:p>
          <a:p>
            <a:pPr lvl="1"/>
            <a:r>
              <a:rPr lang="fr-FR" dirty="0">
                <a:sym typeface="Wingdings" pitchFamily="2" charset="2"/>
              </a:rPr>
              <a:t>en production  vocabulaire actif  demande plus de temps) </a:t>
            </a:r>
          </a:p>
          <a:p>
            <a:r>
              <a:rPr lang="fr-FR" dirty="0">
                <a:sym typeface="Wingdings" pitchFamily="2" charset="2"/>
              </a:rPr>
              <a:t>Les mots les plus difficiles  pas toujours les plus rares mais ceux qui sont polysémiques</a:t>
            </a:r>
          </a:p>
        </p:txBody>
      </p:sp>
    </p:spTree>
    <p:extLst>
      <p:ext uri="{BB962C8B-B14F-4D97-AF65-F5344CB8AC3E}">
        <p14:creationId xmlns:p14="http://schemas.microsoft.com/office/powerpoint/2010/main" val="2705090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168" y="163690"/>
            <a:ext cx="7200900" cy="1485900"/>
          </a:xfrm>
        </p:spPr>
        <p:txBody>
          <a:bodyPr/>
          <a:lstStyle/>
          <a:p>
            <a:r>
              <a:rPr lang="fr-FR" dirty="0"/>
              <a:t>QUEL APPRENTISSAGE ?</a:t>
            </a:r>
          </a:p>
        </p:txBody>
      </p:sp>
      <p:graphicFrame>
        <p:nvGraphicFramePr>
          <p:cNvPr id="4" name="Diagramme 3"/>
          <p:cNvGraphicFramePr/>
          <p:nvPr>
            <p:extLst>
              <p:ext uri="{D42A27DB-BD31-4B8C-83A1-F6EECF244321}">
                <p14:modId xmlns:p14="http://schemas.microsoft.com/office/powerpoint/2010/main" val="890853257"/>
              </p:ext>
            </p:extLst>
          </p:nvPr>
        </p:nvGraphicFramePr>
        <p:xfrm>
          <a:off x="0" y="258417"/>
          <a:ext cx="13358191"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A3397B-64F8-4D5D-8436-E3EB8B6AAE4C}"/>
              </a:ext>
            </a:extLst>
          </p:cNvPr>
          <p:cNvSpPr>
            <a:spLocks noGrp="1"/>
          </p:cNvSpPr>
          <p:nvPr>
            <p:ph type="title"/>
          </p:nvPr>
        </p:nvSpPr>
        <p:spPr/>
        <p:txBody>
          <a:bodyPr/>
          <a:lstStyle/>
          <a:p>
            <a:r>
              <a:rPr lang="fr-FR" dirty="0"/>
              <a:t>4 formes différentes du mot </a:t>
            </a:r>
          </a:p>
        </p:txBody>
      </p:sp>
      <p:pic>
        <p:nvPicPr>
          <p:cNvPr id="4" name="Image 3">
            <a:extLst>
              <a:ext uri="{FF2B5EF4-FFF2-40B4-BE49-F238E27FC236}">
                <a16:creationId xmlns:a16="http://schemas.microsoft.com/office/drawing/2014/main" id="{07562FD0-0E9C-4749-B0F1-3FA4F392C654}"/>
              </a:ext>
            </a:extLst>
          </p:cNvPr>
          <p:cNvPicPr>
            <a:picLocks noChangeAspect="1"/>
          </p:cNvPicPr>
          <p:nvPr/>
        </p:nvPicPr>
        <p:blipFill>
          <a:blip r:embed="rId2">
            <a:duotone>
              <a:schemeClr val="accent4">
                <a:shade val="45000"/>
                <a:satMod val="135000"/>
              </a:schemeClr>
              <a:prstClr val="white"/>
            </a:duotone>
          </a:blip>
          <a:stretch>
            <a:fillRect/>
          </a:stretch>
        </p:blipFill>
        <p:spPr>
          <a:xfrm>
            <a:off x="2474589" y="1250247"/>
            <a:ext cx="7242822" cy="5607753"/>
          </a:xfrm>
          <a:prstGeom prst="rect">
            <a:avLst/>
          </a:prstGeom>
        </p:spPr>
      </p:pic>
    </p:spTree>
    <p:extLst>
      <p:ext uri="{BB962C8B-B14F-4D97-AF65-F5344CB8AC3E}">
        <p14:creationId xmlns:p14="http://schemas.microsoft.com/office/powerpoint/2010/main" val="3313769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09F9E-F73C-4F4E-B6D2-057333B7DB75}"/>
              </a:ext>
            </a:extLst>
          </p:cNvPr>
          <p:cNvSpPr>
            <a:spLocks noGrp="1"/>
          </p:cNvSpPr>
          <p:nvPr>
            <p:ph type="title"/>
          </p:nvPr>
        </p:nvSpPr>
        <p:spPr/>
        <p:txBody>
          <a:bodyPr/>
          <a:lstStyle/>
          <a:p>
            <a:r>
              <a:rPr lang="fr-FR" dirty="0"/>
              <a:t>Connaitre un mot c’est pouvoir :</a:t>
            </a:r>
          </a:p>
        </p:txBody>
      </p:sp>
      <p:pic>
        <p:nvPicPr>
          <p:cNvPr id="4" name="Espace réservé du contenu 3">
            <a:extLst>
              <a:ext uri="{FF2B5EF4-FFF2-40B4-BE49-F238E27FC236}">
                <a16:creationId xmlns:a16="http://schemas.microsoft.com/office/drawing/2014/main" id="{844F8F9C-5184-4089-864D-42261228491E}"/>
              </a:ext>
            </a:extLst>
          </p:cNvPr>
          <p:cNvPicPr>
            <a:picLocks noGrp="1" noChangeAspect="1"/>
          </p:cNvPicPr>
          <p:nvPr>
            <p:ph idx="1"/>
          </p:nvPr>
        </p:nvPicPr>
        <p:blipFill>
          <a:blip r:embed="rId2">
            <a:duotone>
              <a:schemeClr val="accent4">
                <a:shade val="45000"/>
                <a:satMod val="135000"/>
              </a:schemeClr>
              <a:prstClr val="white"/>
            </a:duotone>
          </a:blip>
          <a:stretch>
            <a:fillRect/>
          </a:stretch>
        </p:blipFill>
        <p:spPr>
          <a:xfrm>
            <a:off x="2091777" y="1401417"/>
            <a:ext cx="8268681" cy="4863548"/>
          </a:xfrm>
          <a:prstGeom prst="rect">
            <a:avLst/>
          </a:prstGeom>
        </p:spPr>
      </p:pic>
    </p:spTree>
    <p:extLst>
      <p:ext uri="{BB962C8B-B14F-4D97-AF65-F5344CB8AC3E}">
        <p14:creationId xmlns:p14="http://schemas.microsoft.com/office/powerpoint/2010/main" val="275879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LE PROCESSUS d’apprentissage </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5969040" y="839181"/>
            <a:ext cx="5892319" cy="6483075"/>
          </a:xfrm>
          <a:noFill/>
          <a:ln>
            <a:noFill/>
          </a:ln>
        </p:spPr>
        <p:txBody>
          <a:bodyPr anchor="ctr">
            <a:normAutofit fontScale="62500" lnSpcReduction="20000"/>
          </a:bodyPr>
          <a:lstStyle/>
          <a:p>
            <a:pPr marL="514350" indent="-514350">
              <a:buFont typeface="+mj-lt"/>
              <a:buAutoNum type="arabicPeriod"/>
            </a:pPr>
            <a:r>
              <a:rPr lang="fr-FR" sz="3200" dirty="0"/>
              <a:t>Par mise en relation, non empilement (listes)</a:t>
            </a:r>
          </a:p>
          <a:p>
            <a:pPr marL="514350" indent="-514350">
              <a:buFont typeface="+mj-lt"/>
              <a:buAutoNum type="arabicPeriod"/>
            </a:pPr>
            <a:r>
              <a:rPr lang="fr-FR" sz="3200" dirty="0"/>
              <a:t>Réorganisations successives du champ sémantique d'un mot </a:t>
            </a:r>
          </a:p>
          <a:p>
            <a:pPr marL="514350" indent="-514350">
              <a:buFont typeface="+mj-lt"/>
              <a:buAutoNum type="arabicPeriod"/>
            </a:pPr>
            <a:r>
              <a:rPr lang="fr-FR" sz="3200" dirty="0"/>
              <a:t>Transformation de savoirs déjà-là et tâtonnements </a:t>
            </a:r>
          </a:p>
          <a:p>
            <a:pPr marL="514350" indent="-514350">
              <a:buFont typeface="+mj-lt"/>
              <a:buAutoNum type="arabicPeriod"/>
            </a:pPr>
            <a:r>
              <a:rPr lang="fr-FR" sz="3200" dirty="0"/>
              <a:t>Par inférences en contexte </a:t>
            </a:r>
          </a:p>
          <a:p>
            <a:pPr marL="514350" indent="-514350">
              <a:buFont typeface="+mj-lt"/>
              <a:buAutoNum type="arabicPeriod"/>
            </a:pPr>
            <a:r>
              <a:rPr lang="fr-FR" sz="3200" dirty="0"/>
              <a:t>Deux démarches complémentaires d'apprentissage du lexique :</a:t>
            </a:r>
          </a:p>
          <a:p>
            <a:pPr marL="530352" lvl="1" indent="0">
              <a:buNone/>
            </a:pPr>
            <a:r>
              <a:rPr lang="fr-FR" sz="3200" dirty="0"/>
              <a:t>- Apprentissage « incident » ou « occasionnel »: qui se fait au sein des activités de lecture, d'écriture ou de communication orale, où le sens et l'usage se mêlent</a:t>
            </a:r>
          </a:p>
          <a:p>
            <a:pPr marL="530352" lvl="1" indent="0">
              <a:buNone/>
            </a:pPr>
            <a:r>
              <a:rPr lang="fr-FR" sz="3200" dirty="0"/>
              <a:t>- Apprentissage « explicite », « structuré » ou d'« analyse du lexique »: qui prend appui sur l'appropriation de notions </a:t>
            </a:r>
            <a:r>
              <a:rPr lang="fr-FR" sz="3200" dirty="0" err="1"/>
              <a:t>métalexicales</a:t>
            </a:r>
            <a:r>
              <a:rPr lang="fr-FR" sz="3200" dirty="0"/>
              <a:t> (champ sémantique, hyperonyme, polysémie.) pour prévoir une progression</a:t>
            </a:r>
          </a:p>
          <a:p>
            <a:pPr marL="514350" indent="-514350">
              <a:buFont typeface="+mj-lt"/>
              <a:buAutoNum type="arabicPeriod"/>
            </a:pPr>
            <a:r>
              <a:rPr lang="fr-FR" sz="3200" dirty="0"/>
              <a:t>Nécessité de se resservir plusieurs fois des mots pour se les approprier : l'exposition au lexique nouveau précède largement son appropriation</a:t>
            </a:r>
          </a:p>
          <a:p>
            <a:pPr marL="514350" indent="-514350">
              <a:buFont typeface="+mj-lt"/>
              <a:buAutoNum type="arabicPeriod"/>
            </a:pPr>
            <a:r>
              <a:rPr lang="fr-FR" sz="3200" dirty="0"/>
              <a:t>Nécessité de communiquer au sein de communautés discursives pour développer le lexique et non d'apprendre le vocabulaire pour pouvoir communiquer (vision inversée)</a:t>
            </a:r>
          </a:p>
          <a:p>
            <a:pPr lvl="1"/>
            <a:endParaRPr lang="fr-FR" dirty="0"/>
          </a:p>
          <a:p>
            <a:endParaRPr lang="fr-FR" dirty="0"/>
          </a:p>
          <a:p>
            <a:endParaRPr lang="fr-FR" dirty="0"/>
          </a:p>
          <a:p>
            <a:endParaRPr lang="fr-FR" dirty="0"/>
          </a:p>
        </p:txBody>
      </p:sp>
    </p:spTree>
    <p:extLst>
      <p:ext uri="{BB962C8B-B14F-4D97-AF65-F5344CB8AC3E}">
        <p14:creationId xmlns:p14="http://schemas.microsoft.com/office/powerpoint/2010/main" val="341166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4075441" cy="2760098"/>
          </a:xfrm>
        </p:spPr>
        <p:txBody>
          <a:bodyPr>
            <a:normAutofit/>
          </a:bodyPr>
          <a:lstStyle/>
          <a:p>
            <a:pPr indent="-228600">
              <a:tabLst>
                <a:tab pos="466725" algn="l"/>
              </a:tabLst>
            </a:pPr>
            <a:r>
              <a:rPr lang="fr-FR" sz="4000" dirty="0">
                <a:solidFill>
                  <a:srgbClr val="000000"/>
                </a:solidFill>
                <a:effectLst/>
                <a:latin typeface="+mj-lt"/>
                <a:ea typeface="Courier New" panose="02070309020205020404" pitchFamily="49" charset="0"/>
              </a:rPr>
              <a:t>Quels contenus ?</a:t>
            </a:r>
            <a:br>
              <a:rPr lang="fr-FR" sz="4000" dirty="0">
                <a:solidFill>
                  <a:srgbClr val="000000"/>
                </a:solidFill>
                <a:effectLst/>
                <a:latin typeface="+mj-lt"/>
                <a:ea typeface="Courier New" panose="02070309020205020404" pitchFamily="49" charset="0"/>
              </a:rPr>
            </a:br>
            <a:r>
              <a:rPr lang="fr-FR" sz="4000" dirty="0">
                <a:solidFill>
                  <a:srgbClr val="000000"/>
                </a:solidFill>
                <a:effectLst/>
                <a:latin typeface="+mj-lt"/>
                <a:ea typeface="Courier New" panose="02070309020205020404" pitchFamily="49" charset="0"/>
              </a:rPr>
              <a:t>Ici …  </a:t>
            </a:r>
            <a:br>
              <a:rPr lang="fr-FR" sz="4000" dirty="0">
                <a:solidFill>
                  <a:srgbClr val="000000"/>
                </a:solidFill>
                <a:effectLst/>
                <a:latin typeface="+mj-lt"/>
                <a:ea typeface="Courier New" panose="02070309020205020404" pitchFamily="49" charset="0"/>
              </a:rPr>
            </a:br>
            <a:r>
              <a:rPr lang="fr-FR" sz="2400" dirty="0">
                <a:solidFill>
                  <a:srgbClr val="000000"/>
                </a:solidFill>
                <a:effectLst/>
                <a:latin typeface="+mj-lt"/>
                <a:ea typeface="Courier New" panose="02070309020205020404" pitchFamily="49" charset="0"/>
              </a:rPr>
              <a:t>(Garcia-Debanc, 2014)</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4" y="176241"/>
            <a:ext cx="5796626" cy="6483075"/>
          </a:xfrm>
          <a:noFill/>
          <a:ln>
            <a:noFill/>
          </a:ln>
        </p:spPr>
        <p:txBody>
          <a:bodyPr anchor="ctr">
            <a:normAutofit fontScale="92500" lnSpcReduction="10000"/>
          </a:bodyPr>
          <a:lstStyle/>
          <a:p>
            <a:pPr algn="just"/>
            <a:r>
              <a:rPr lang="fr-FR" b="0" i="0" dirty="0">
                <a:solidFill>
                  <a:srgbClr val="000000"/>
                </a:solidFill>
                <a:effectLst/>
                <a:latin typeface="+mj-lt"/>
              </a:rPr>
              <a:t>Étude de la langue et connaissance du système de la langue : segmentation, hiérarchie des constituants de la phrase, invariants et variations</a:t>
            </a:r>
          </a:p>
          <a:p>
            <a:pPr algn="just"/>
            <a:r>
              <a:rPr lang="fr-FR" b="0" i="0" dirty="0">
                <a:solidFill>
                  <a:srgbClr val="000000"/>
                </a:solidFill>
                <a:effectLst/>
                <a:latin typeface="+mj-lt"/>
              </a:rPr>
              <a:t>Étude de la langue et maitrise orthographique de la morphologie du français</a:t>
            </a:r>
          </a:p>
          <a:p>
            <a:pPr algn="just"/>
            <a:r>
              <a:rPr lang="fr-FR" b="0" i="0" dirty="0">
                <a:solidFill>
                  <a:srgbClr val="000000"/>
                </a:solidFill>
                <a:effectLst/>
                <a:latin typeface="+mj-lt"/>
              </a:rPr>
              <a:t>Étude de la langue et production écrite</a:t>
            </a:r>
          </a:p>
          <a:p>
            <a:pPr algn="just"/>
            <a:r>
              <a:rPr lang="fr-FR" b="0" i="0" dirty="0">
                <a:solidFill>
                  <a:srgbClr val="000000"/>
                </a:solidFill>
                <a:effectLst/>
                <a:latin typeface="+mj-lt"/>
              </a:rPr>
              <a:t>Étude de la langue et lecture</a:t>
            </a:r>
          </a:p>
          <a:p>
            <a:pPr algn="just"/>
            <a:r>
              <a:rPr lang="fr-FR" b="0" i="0" dirty="0">
                <a:solidFill>
                  <a:srgbClr val="000000"/>
                </a:solidFill>
                <a:effectLst/>
                <a:latin typeface="+mj-lt"/>
              </a:rPr>
              <a:t>L’étude de la langue en vue d’éveiller à l’observation du fonctionnement de la langue</a:t>
            </a:r>
          </a:p>
          <a:p>
            <a:pPr algn="just"/>
            <a:r>
              <a:rPr lang="fr-FR" b="0" i="0" dirty="0">
                <a:solidFill>
                  <a:srgbClr val="000000"/>
                </a:solidFill>
                <a:effectLst/>
                <a:latin typeface="+mj-lt"/>
              </a:rPr>
              <a:t>Étude de la langue et maitrise du métalangage grammatical</a:t>
            </a:r>
          </a:p>
          <a:p>
            <a:pPr algn="just"/>
            <a:r>
              <a:rPr lang="fr-FR" b="0" i="0" dirty="0">
                <a:solidFill>
                  <a:srgbClr val="000000"/>
                </a:solidFill>
                <a:effectLst/>
                <a:latin typeface="+mj-lt"/>
              </a:rPr>
              <a:t>Étude de la langue et diversité des langues</a:t>
            </a:r>
            <a:endParaRPr lang="fr-FR" dirty="0">
              <a:solidFill>
                <a:srgbClr val="000000"/>
              </a:solidFill>
              <a:latin typeface="+mj-lt"/>
            </a:endParaRPr>
          </a:p>
        </p:txBody>
      </p:sp>
    </p:spTree>
    <p:extLst>
      <p:ext uri="{BB962C8B-B14F-4D97-AF65-F5344CB8AC3E}">
        <p14:creationId xmlns:p14="http://schemas.microsoft.com/office/powerpoint/2010/main" val="1432568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Principes à retenir </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fontScale="70000" lnSpcReduction="20000"/>
          </a:bodyPr>
          <a:lstStyle/>
          <a:p>
            <a:r>
              <a:rPr lang="fr-FR" sz="3200" dirty="0"/>
              <a:t>Contextualiser, décontextualiser pour structurer et recontextualiser </a:t>
            </a:r>
          </a:p>
          <a:p>
            <a:r>
              <a:rPr lang="fr-FR" sz="3200" dirty="0"/>
              <a:t>S’appuyer sur les listes de fréquence</a:t>
            </a:r>
          </a:p>
          <a:p>
            <a:r>
              <a:rPr lang="fr-FR" sz="3200" dirty="0"/>
              <a:t>Travailler le mot sous toutes ses formes </a:t>
            </a:r>
          </a:p>
          <a:p>
            <a:r>
              <a:rPr lang="fr-FR" sz="3200" dirty="0"/>
              <a:t>Varier les natures de mots (privilégier le verbe)</a:t>
            </a:r>
          </a:p>
          <a:p>
            <a:r>
              <a:rPr lang="fr-FR" sz="3200" dirty="0"/>
              <a:t>Prévoir une progression / programmation précise / année / cycle   </a:t>
            </a:r>
          </a:p>
          <a:p>
            <a:r>
              <a:rPr lang="fr-FR" sz="3200" dirty="0"/>
              <a:t>Varier activités courtes ritualisées ludiques et activités longues de structuration </a:t>
            </a:r>
          </a:p>
          <a:p>
            <a:r>
              <a:rPr lang="fr-FR" sz="3200" dirty="0"/>
              <a:t>Prévoir des plages de vocabulaire dans l’EDT</a:t>
            </a:r>
          </a:p>
          <a:p>
            <a:r>
              <a:rPr lang="fr-FR" sz="3200" dirty="0"/>
              <a:t>Varier les approches : sémantique, grammaticale, orthographique…</a:t>
            </a:r>
          </a:p>
          <a:p>
            <a:r>
              <a:rPr lang="fr-FR" sz="3200" dirty="0"/>
              <a:t>Varier les textes et les situations </a:t>
            </a:r>
          </a:p>
          <a:p>
            <a:r>
              <a:rPr lang="fr-FR" sz="3200" dirty="0"/>
              <a:t>Travailler la catégorisation (surtout au C1) </a:t>
            </a:r>
          </a:p>
          <a:p>
            <a:r>
              <a:rPr lang="fr-FR" sz="3200" dirty="0"/>
              <a:t>Conserver un temps méta (C2 et C3) </a:t>
            </a:r>
          </a:p>
          <a:p>
            <a:r>
              <a:rPr lang="fr-FR" sz="3200" dirty="0"/>
              <a:t>Réinvestir dans des activités de productions orales, écrites </a:t>
            </a:r>
          </a:p>
          <a:p>
            <a:r>
              <a:rPr lang="fr-FR" sz="3200" dirty="0"/>
              <a:t>Travailler sur les stratégies d’élucidation (inférences, hypothèses)</a:t>
            </a:r>
            <a:endParaRPr lang="fr-FR" dirty="0"/>
          </a:p>
        </p:txBody>
      </p:sp>
    </p:spTree>
    <p:extLst>
      <p:ext uri="{BB962C8B-B14F-4D97-AF65-F5344CB8AC3E}">
        <p14:creationId xmlns:p14="http://schemas.microsoft.com/office/powerpoint/2010/main" val="753645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665524" y="1861432"/>
            <a:ext cx="3799226" cy="2760098"/>
          </a:xfrm>
        </p:spPr>
        <p:txBody>
          <a:bodyPr>
            <a:normAutofit/>
          </a:bodyPr>
          <a:lstStyle/>
          <a:p>
            <a:r>
              <a:rPr lang="fr-FR" sz="4000" dirty="0"/>
              <a:t>Les programmes </a:t>
            </a:r>
            <a:endParaRPr lang="fr-FR" sz="4000" dirty="0">
              <a:solidFill>
                <a:schemeClr val="tx2"/>
              </a:solidFill>
            </a:endParaRPr>
          </a:p>
        </p:txBody>
      </p:sp>
    </p:spTree>
    <p:extLst>
      <p:ext uri="{BB962C8B-B14F-4D97-AF65-F5344CB8AC3E}">
        <p14:creationId xmlns:p14="http://schemas.microsoft.com/office/powerpoint/2010/main" val="2152456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2E3376-4DAA-4535-B92C-320863B59A37}"/>
              </a:ext>
            </a:extLst>
          </p:cNvPr>
          <p:cNvSpPr>
            <a:spLocks noGrp="1"/>
          </p:cNvSpPr>
          <p:nvPr>
            <p:ph type="title"/>
          </p:nvPr>
        </p:nvSpPr>
        <p:spPr/>
        <p:txBody>
          <a:bodyPr/>
          <a:lstStyle/>
          <a:p>
            <a:r>
              <a:rPr lang="fr-FR" dirty="0"/>
              <a:t>Les principes </a:t>
            </a:r>
          </a:p>
        </p:txBody>
      </p:sp>
      <p:graphicFrame>
        <p:nvGraphicFramePr>
          <p:cNvPr id="5" name="Espace réservé du contenu 4">
            <a:extLst>
              <a:ext uri="{FF2B5EF4-FFF2-40B4-BE49-F238E27FC236}">
                <a16:creationId xmlns:a16="http://schemas.microsoft.com/office/drawing/2014/main" id="{D9FEA71D-5D91-44A5-A4C9-FCA9B7D9475B}"/>
              </a:ext>
            </a:extLst>
          </p:cNvPr>
          <p:cNvGraphicFramePr>
            <a:graphicFrameLocks noGrp="1"/>
          </p:cNvGraphicFramePr>
          <p:nvPr>
            <p:ph idx="1"/>
            <p:extLst>
              <p:ext uri="{D42A27DB-BD31-4B8C-83A1-F6EECF244321}">
                <p14:modId xmlns:p14="http://schemas.microsoft.com/office/powerpoint/2010/main" val="2726798001"/>
              </p:ext>
            </p:extLst>
          </p:nvPr>
        </p:nvGraphicFramePr>
        <p:xfrm>
          <a:off x="838200" y="139148"/>
          <a:ext cx="8915400" cy="5728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lipse 5">
            <a:extLst>
              <a:ext uri="{FF2B5EF4-FFF2-40B4-BE49-F238E27FC236}">
                <a16:creationId xmlns:a16="http://schemas.microsoft.com/office/drawing/2014/main" id="{4BAE3165-3301-4C13-9DE3-9DD2DA576AFD}"/>
              </a:ext>
            </a:extLst>
          </p:cNvPr>
          <p:cNvSpPr/>
          <p:nvPr/>
        </p:nvSpPr>
        <p:spPr>
          <a:xfrm>
            <a:off x="205544" y="2298374"/>
            <a:ext cx="4465712" cy="2074844"/>
          </a:xfrm>
          <a:prstGeom prst="ellipse">
            <a:avLst/>
          </a:prstGeom>
          <a:solidFill>
            <a:srgbClr val="F9DB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tx1"/>
                </a:solidFill>
              </a:rPr>
              <a:t>Mémoriser</a:t>
            </a:r>
          </a:p>
        </p:txBody>
      </p:sp>
    </p:spTree>
    <p:extLst>
      <p:ext uri="{BB962C8B-B14F-4D97-AF65-F5344CB8AC3E}">
        <p14:creationId xmlns:p14="http://schemas.microsoft.com/office/powerpoint/2010/main" val="97347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C1DD99-820F-7430-7AAD-984986E484E7}"/>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6C6A97E-A0EA-26DC-9638-08EDCF7C2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4311128-C2A8-E020-7E12-0618018ED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5FC24DD3-6FCD-91E8-2369-F181AE5DF1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7EC1C789-61FE-2BE5-55C7-929D84021E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09FF0773-D0CA-63E3-4B7E-68AF559A5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3C7942C7-5745-0A2A-B684-682289971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92B418AC-AF65-C7A5-3534-1D3853DCD0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1220705B-3195-BC1E-B6E2-BDD32634A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C2ADDEC7-4B01-0972-B54E-09D68743707A}"/>
              </a:ext>
            </a:extLst>
          </p:cNvPr>
          <p:cNvSpPr>
            <a:spLocks noGrp="1"/>
          </p:cNvSpPr>
          <p:nvPr>
            <p:ph type="title"/>
          </p:nvPr>
        </p:nvSpPr>
        <p:spPr>
          <a:xfrm>
            <a:off x="804672" y="2053641"/>
            <a:ext cx="3799226" cy="2760098"/>
          </a:xfrm>
        </p:spPr>
        <p:txBody>
          <a:bodyPr>
            <a:normAutofit/>
          </a:bodyPr>
          <a:lstStyle/>
          <a:p>
            <a:r>
              <a:rPr lang="fr-FR" sz="4000" dirty="0"/>
              <a:t>Programme de C1</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F6498946-AE22-6012-7346-6B8945209188}"/>
              </a:ext>
            </a:extLst>
          </p:cNvPr>
          <p:cNvSpPr>
            <a:spLocks noGrp="1"/>
          </p:cNvSpPr>
          <p:nvPr>
            <p:ph idx="1"/>
          </p:nvPr>
        </p:nvSpPr>
        <p:spPr>
          <a:xfrm>
            <a:off x="4488873" y="176241"/>
            <a:ext cx="7494019" cy="6483075"/>
          </a:xfrm>
          <a:noFill/>
          <a:ln>
            <a:noFill/>
          </a:ln>
        </p:spPr>
        <p:txBody>
          <a:bodyPr anchor="ctr">
            <a:normAutofit fontScale="85000" lnSpcReduction="20000"/>
          </a:bodyPr>
          <a:lstStyle/>
          <a:p>
            <a:pPr marL="0" indent="0">
              <a:buNone/>
            </a:pPr>
            <a:r>
              <a:rPr lang="fr-FR" sz="3200" dirty="0"/>
              <a:t>Principes généraux</a:t>
            </a:r>
          </a:p>
          <a:p>
            <a:r>
              <a:rPr lang="fr-FR" sz="3200" dirty="0"/>
              <a:t>L’enseignement du vocabulaire est prioritaire en maternelle.</a:t>
            </a:r>
          </a:p>
          <a:p>
            <a:r>
              <a:rPr lang="fr-FR" sz="3200" dirty="0"/>
              <a:t>Objectif : atteindre une maitrise d’au moins 2 500 mots en fin de grande section.</a:t>
            </a:r>
          </a:p>
          <a:p>
            <a:r>
              <a:rPr lang="fr-FR" sz="3200" dirty="0"/>
              <a:t>Enseignement explicite, structuré et progressif, quotidien.</a:t>
            </a:r>
          </a:p>
          <a:p>
            <a:r>
              <a:rPr lang="fr-FR" sz="3200" dirty="0"/>
              <a:t>Tous les domaines d’activité sont des occasions d’apprentissages lexicaux.</a:t>
            </a:r>
          </a:p>
          <a:p>
            <a:r>
              <a:rPr lang="fr-FR" sz="3200" dirty="0"/>
              <a:t>Démarche d’enseignement: a</a:t>
            </a:r>
            <a:r>
              <a:rPr lang="fr-FR" sz="2800" dirty="0"/>
              <a:t>pports planifiés par corpus de mots (2 par période en petite et moyenne sections, 3 en grande section).</a:t>
            </a:r>
          </a:p>
          <a:p>
            <a:r>
              <a:rPr lang="fr-FR" sz="2800" dirty="0"/>
              <a:t>Structuration du lexique : mettre en réseau (familles, champs sémantiques, catégories).</a:t>
            </a:r>
          </a:p>
          <a:p>
            <a:r>
              <a:rPr lang="fr-FR" sz="2800" dirty="0"/>
              <a:t>Mémorisation par activités dédiées et rituels (jeux, répétitions, catégorisations).Réemploi dans les activités orales : jeux symboliques, narration d’albums, dictée à l’adulte.</a:t>
            </a:r>
          </a:p>
        </p:txBody>
      </p:sp>
    </p:spTree>
    <p:extLst>
      <p:ext uri="{BB962C8B-B14F-4D97-AF65-F5344CB8AC3E}">
        <p14:creationId xmlns:p14="http://schemas.microsoft.com/office/powerpoint/2010/main" val="1753366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AA73ED-4494-184B-D004-03E2D1AFB42B}"/>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7A357AF-CA32-02F7-BE26-E5EB577D6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B36894-1996-4A5A-D520-F0DF73C47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F2915C01-83FB-B68D-BF1A-F04744446D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2768DB41-F513-047E-02CE-DFEC12DE2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4A17DBD7-4FCB-1FDD-A355-1CAA458B6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9BEDF3BD-4900-0E62-494B-C2F92788E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3B96B7D2-DD28-17AA-CC19-CC2AF3A69C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9FBAAE5D-2192-D62F-5024-7F8B0D565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2C80454F-AE05-CB49-D7B3-3381B0AA0F1D}"/>
              </a:ext>
            </a:extLst>
          </p:cNvPr>
          <p:cNvSpPr>
            <a:spLocks noGrp="1"/>
          </p:cNvSpPr>
          <p:nvPr>
            <p:ph type="title"/>
          </p:nvPr>
        </p:nvSpPr>
        <p:spPr>
          <a:xfrm>
            <a:off x="804672" y="2053641"/>
            <a:ext cx="3799226" cy="2760098"/>
          </a:xfrm>
        </p:spPr>
        <p:txBody>
          <a:bodyPr>
            <a:normAutofit/>
          </a:bodyPr>
          <a:lstStyle/>
          <a:p>
            <a:r>
              <a:rPr lang="fr-FR" sz="4000" dirty="0"/>
              <a:t>Programme de C1</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308DD1A4-D5D0-6DDE-B6FB-A6142EF4EA64}"/>
              </a:ext>
            </a:extLst>
          </p:cNvPr>
          <p:cNvSpPr>
            <a:spLocks noGrp="1"/>
          </p:cNvSpPr>
          <p:nvPr>
            <p:ph idx="1"/>
          </p:nvPr>
        </p:nvSpPr>
        <p:spPr>
          <a:xfrm>
            <a:off x="4488873" y="176241"/>
            <a:ext cx="7494019" cy="6483075"/>
          </a:xfrm>
          <a:noFill/>
          <a:ln>
            <a:noFill/>
          </a:ln>
        </p:spPr>
        <p:txBody>
          <a:bodyPr anchor="ctr">
            <a:normAutofit fontScale="92500" lnSpcReduction="20000"/>
          </a:bodyPr>
          <a:lstStyle/>
          <a:p>
            <a:pPr marL="0" indent="0">
              <a:buNone/>
            </a:pPr>
            <a:r>
              <a:rPr lang="fr-FR" sz="2800" dirty="0"/>
              <a:t>Progressivité</a:t>
            </a:r>
          </a:p>
          <a:p>
            <a:r>
              <a:rPr lang="fr-FR" sz="2800" dirty="0"/>
              <a:t>Avant 4 ans : vocabulaire de la vie familiale, des activités de classe, des relations avec autrui.</a:t>
            </a:r>
          </a:p>
          <a:p>
            <a:r>
              <a:rPr lang="fr-FR" sz="2800" dirty="0"/>
              <a:t>À partir de 4 ans : vocabulaire pour décrire l’environnement immédiat, mots des projets, mots des histoires entendues.</a:t>
            </a:r>
          </a:p>
          <a:p>
            <a:r>
              <a:rPr lang="fr-FR" sz="2800" dirty="0"/>
              <a:t>À partir de 5 ans : vocabulaire des émotions et sentiments, vocabulaire abstrait (hyperonymes), mots pour préparer les apprentissages du CP.</a:t>
            </a:r>
          </a:p>
          <a:p>
            <a:pPr marL="0" indent="0">
              <a:buNone/>
            </a:pPr>
            <a:r>
              <a:rPr lang="fr-FR" sz="2800" dirty="0"/>
              <a:t>Points de vigilance</a:t>
            </a:r>
          </a:p>
          <a:p>
            <a:r>
              <a:rPr lang="fr-FR" sz="2800" dirty="0"/>
              <a:t>Employer un lexique riche et précis en toute situation.</a:t>
            </a:r>
          </a:p>
          <a:p>
            <a:r>
              <a:rPr lang="fr-FR" sz="2800" dirty="0"/>
              <a:t>Prévoir des séances quotidiennes ciblées sur des objectifs lexicaux précis.</a:t>
            </a:r>
          </a:p>
          <a:p>
            <a:r>
              <a:rPr lang="fr-FR" sz="2800" dirty="0"/>
              <a:t>S’assurer de la mémorisation par évaluations régulières (mensuelles et par période).</a:t>
            </a:r>
          </a:p>
          <a:p>
            <a:r>
              <a:rPr lang="fr-FR" sz="2800" dirty="0"/>
              <a:t>Construire une progression d’équipe de la PS à la GS.</a:t>
            </a:r>
          </a:p>
        </p:txBody>
      </p:sp>
    </p:spTree>
    <p:extLst>
      <p:ext uri="{BB962C8B-B14F-4D97-AF65-F5344CB8AC3E}">
        <p14:creationId xmlns:p14="http://schemas.microsoft.com/office/powerpoint/2010/main" val="27670202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91AFC41E-8AA1-3808-AC36-37307CF319CB}"/>
              </a:ext>
            </a:extLst>
          </p:cNvPr>
          <p:cNvGrpSpPr/>
          <p:nvPr/>
        </p:nvGrpSpPr>
        <p:grpSpPr>
          <a:xfrm>
            <a:off x="447261" y="261744"/>
            <a:ext cx="9669903" cy="6467047"/>
            <a:chOff x="3927084" y="261744"/>
            <a:chExt cx="6190080" cy="4765811"/>
          </a:xfrm>
        </p:grpSpPr>
        <p:sp>
          <p:nvSpPr>
            <p:cNvPr id="4" name="Ellipse 3">
              <a:extLst>
                <a:ext uri="{FF2B5EF4-FFF2-40B4-BE49-F238E27FC236}">
                  <a16:creationId xmlns:a16="http://schemas.microsoft.com/office/drawing/2014/main" id="{F45D0589-CC19-47EC-B6A9-7DCF7B013EC7}"/>
                </a:ext>
              </a:extLst>
            </p:cNvPr>
            <p:cNvSpPr/>
            <p:nvPr/>
          </p:nvSpPr>
          <p:spPr>
            <a:xfrm>
              <a:off x="5486541" y="2323197"/>
              <a:ext cx="1889457" cy="16627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Enseigner le lexique </a:t>
              </a:r>
            </a:p>
            <a:p>
              <a:pPr algn="ctr"/>
              <a:r>
                <a:rPr lang="fr-FR" dirty="0"/>
                <a:t>cycle  1 </a:t>
              </a:r>
            </a:p>
          </p:txBody>
        </p:sp>
        <p:sp>
          <p:nvSpPr>
            <p:cNvPr id="5" name="Rectangle : coins arrondis 4">
              <a:extLst>
                <a:ext uri="{FF2B5EF4-FFF2-40B4-BE49-F238E27FC236}">
                  <a16:creationId xmlns:a16="http://schemas.microsoft.com/office/drawing/2014/main" id="{8D13DB80-2D6C-48BB-8D09-ECF77E54BF4D}"/>
                </a:ext>
              </a:extLst>
            </p:cNvPr>
            <p:cNvSpPr/>
            <p:nvPr/>
          </p:nvSpPr>
          <p:spPr>
            <a:xfrm>
              <a:off x="3927084" y="2667938"/>
              <a:ext cx="1421292" cy="4866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Catégorisation </a:t>
              </a:r>
            </a:p>
          </p:txBody>
        </p:sp>
        <p:sp>
          <p:nvSpPr>
            <p:cNvPr id="9" name="Rectangle : coins arrondis 8">
              <a:extLst>
                <a:ext uri="{FF2B5EF4-FFF2-40B4-BE49-F238E27FC236}">
                  <a16:creationId xmlns:a16="http://schemas.microsoft.com/office/drawing/2014/main" id="{4761BA6F-1BF5-4CAA-82B3-E13DE459BE85}"/>
                </a:ext>
              </a:extLst>
            </p:cNvPr>
            <p:cNvSpPr/>
            <p:nvPr/>
          </p:nvSpPr>
          <p:spPr>
            <a:xfrm>
              <a:off x="5612375" y="1617950"/>
              <a:ext cx="1679174" cy="590247"/>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dirty="0">
                  <a:ln w="0"/>
                  <a:solidFill>
                    <a:schemeClr val="tx1"/>
                  </a:solidFill>
                  <a:effectLst>
                    <a:outerShdw blurRad="38100" dist="19050" dir="2700000" algn="tl" rotWithShape="0">
                      <a:schemeClr val="dk1">
                        <a:alpha val="40000"/>
                      </a:schemeClr>
                    </a:outerShdw>
                  </a:effectLst>
                </a:rPr>
                <a:t>Enseignement explicite </a:t>
              </a:r>
            </a:p>
          </p:txBody>
        </p:sp>
        <p:sp>
          <p:nvSpPr>
            <p:cNvPr id="10" name="Rectangle : coins arrondis 9">
              <a:extLst>
                <a:ext uri="{FF2B5EF4-FFF2-40B4-BE49-F238E27FC236}">
                  <a16:creationId xmlns:a16="http://schemas.microsoft.com/office/drawing/2014/main" id="{5740B303-5C58-4D78-972F-90B56126E5FD}"/>
                </a:ext>
              </a:extLst>
            </p:cNvPr>
            <p:cNvSpPr/>
            <p:nvPr/>
          </p:nvSpPr>
          <p:spPr>
            <a:xfrm>
              <a:off x="4062518" y="1936243"/>
              <a:ext cx="1512168" cy="6480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La forme, le contenu, l’usage </a:t>
              </a:r>
            </a:p>
          </p:txBody>
        </p:sp>
        <p:sp>
          <p:nvSpPr>
            <p:cNvPr id="11" name="Rectangle : coins arrondis 10">
              <a:extLst>
                <a:ext uri="{FF2B5EF4-FFF2-40B4-BE49-F238E27FC236}">
                  <a16:creationId xmlns:a16="http://schemas.microsoft.com/office/drawing/2014/main" id="{03D04C71-088F-4C7D-86D0-BB0AEAB4B813}"/>
                </a:ext>
              </a:extLst>
            </p:cNvPr>
            <p:cNvSpPr/>
            <p:nvPr/>
          </p:nvSpPr>
          <p:spPr>
            <a:xfrm>
              <a:off x="7514161" y="2637481"/>
              <a:ext cx="1333790" cy="6480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Mémorisation </a:t>
              </a:r>
            </a:p>
          </p:txBody>
        </p:sp>
        <p:sp>
          <p:nvSpPr>
            <p:cNvPr id="12" name="Rectangle : coins arrondis 11">
              <a:extLst>
                <a:ext uri="{FF2B5EF4-FFF2-40B4-BE49-F238E27FC236}">
                  <a16:creationId xmlns:a16="http://schemas.microsoft.com/office/drawing/2014/main" id="{020557E7-AA55-4951-BDF4-161022D375E3}"/>
                </a:ext>
              </a:extLst>
            </p:cNvPr>
            <p:cNvSpPr/>
            <p:nvPr/>
          </p:nvSpPr>
          <p:spPr>
            <a:xfrm>
              <a:off x="7329238" y="1995941"/>
              <a:ext cx="1889456" cy="57332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Le rôle essentiel de la littérature </a:t>
              </a:r>
            </a:p>
          </p:txBody>
        </p:sp>
        <p:sp>
          <p:nvSpPr>
            <p:cNvPr id="13" name="Rectangle : coins arrondis 12">
              <a:extLst>
                <a:ext uri="{FF2B5EF4-FFF2-40B4-BE49-F238E27FC236}">
                  <a16:creationId xmlns:a16="http://schemas.microsoft.com/office/drawing/2014/main" id="{46633BF1-3E0E-46E2-8B1E-9642A7F6BAC4}"/>
                </a:ext>
              </a:extLst>
            </p:cNvPr>
            <p:cNvSpPr/>
            <p:nvPr/>
          </p:nvSpPr>
          <p:spPr>
            <a:xfrm>
              <a:off x="7477104" y="3342216"/>
              <a:ext cx="1159671" cy="5733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Évaluation </a:t>
              </a:r>
            </a:p>
          </p:txBody>
        </p:sp>
        <p:sp>
          <p:nvSpPr>
            <p:cNvPr id="14" name="Rectangle : coins arrondis 13">
              <a:extLst>
                <a:ext uri="{FF2B5EF4-FFF2-40B4-BE49-F238E27FC236}">
                  <a16:creationId xmlns:a16="http://schemas.microsoft.com/office/drawing/2014/main" id="{57A45E97-7F95-4D66-9905-6DDF1AF46EE8}"/>
                </a:ext>
              </a:extLst>
            </p:cNvPr>
            <p:cNvSpPr/>
            <p:nvPr/>
          </p:nvSpPr>
          <p:spPr>
            <a:xfrm>
              <a:off x="5612375" y="4091451"/>
              <a:ext cx="1786763" cy="9361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Contextualisation, décontextualisation, recontextualisation </a:t>
              </a:r>
            </a:p>
          </p:txBody>
        </p:sp>
        <p:sp>
          <p:nvSpPr>
            <p:cNvPr id="15" name="Rectangle : coins arrondis 14">
              <a:extLst>
                <a:ext uri="{FF2B5EF4-FFF2-40B4-BE49-F238E27FC236}">
                  <a16:creationId xmlns:a16="http://schemas.microsoft.com/office/drawing/2014/main" id="{B9BF6C56-A1CC-4AAA-B3A0-87C38E537438}"/>
                </a:ext>
              </a:extLst>
            </p:cNvPr>
            <p:cNvSpPr/>
            <p:nvPr/>
          </p:nvSpPr>
          <p:spPr>
            <a:xfrm>
              <a:off x="4035405" y="3226942"/>
              <a:ext cx="1370848" cy="8038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Des mots par univers de référence </a:t>
              </a:r>
            </a:p>
          </p:txBody>
        </p:sp>
        <p:sp>
          <p:nvSpPr>
            <p:cNvPr id="16" name="Rectangle : coins arrondis 15">
              <a:extLst>
                <a:ext uri="{FF2B5EF4-FFF2-40B4-BE49-F238E27FC236}">
                  <a16:creationId xmlns:a16="http://schemas.microsoft.com/office/drawing/2014/main" id="{284C6AE8-1F0B-4287-9288-590435D2CC41}"/>
                </a:ext>
              </a:extLst>
            </p:cNvPr>
            <p:cNvSpPr/>
            <p:nvPr/>
          </p:nvSpPr>
          <p:spPr>
            <a:xfrm>
              <a:off x="7416338" y="3989044"/>
              <a:ext cx="1370848" cy="6419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PE = maitre du langage</a:t>
              </a:r>
            </a:p>
          </p:txBody>
        </p:sp>
        <p:sp>
          <p:nvSpPr>
            <p:cNvPr id="17" name="ZoneTexte 16">
              <a:extLst>
                <a:ext uri="{FF2B5EF4-FFF2-40B4-BE49-F238E27FC236}">
                  <a16:creationId xmlns:a16="http://schemas.microsoft.com/office/drawing/2014/main" id="{4696A3E5-A9DA-40DC-A864-7C6A5DC5724F}"/>
                </a:ext>
              </a:extLst>
            </p:cNvPr>
            <p:cNvSpPr txBox="1"/>
            <p:nvPr/>
          </p:nvSpPr>
          <p:spPr>
            <a:xfrm>
              <a:off x="6960097" y="261744"/>
              <a:ext cx="3157067"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400" b="1" dirty="0"/>
                <a:t>Quelques grands principes au cycle 1  </a:t>
              </a:r>
            </a:p>
          </p:txBody>
        </p:sp>
        <p:sp>
          <p:nvSpPr>
            <p:cNvPr id="21" name="Rectangle : coins arrondis 20">
              <a:extLst>
                <a:ext uri="{FF2B5EF4-FFF2-40B4-BE49-F238E27FC236}">
                  <a16:creationId xmlns:a16="http://schemas.microsoft.com/office/drawing/2014/main" id="{4C3E606E-39BB-440B-AB99-895E3014FEA5}"/>
                </a:ext>
              </a:extLst>
            </p:cNvPr>
            <p:cNvSpPr/>
            <p:nvPr/>
          </p:nvSpPr>
          <p:spPr>
            <a:xfrm>
              <a:off x="4133178" y="4117422"/>
              <a:ext cx="1370848" cy="6419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Enseignement progressif </a:t>
              </a:r>
            </a:p>
          </p:txBody>
        </p:sp>
      </p:grpSp>
    </p:spTree>
    <p:extLst>
      <p:ext uri="{BB962C8B-B14F-4D97-AF65-F5344CB8AC3E}">
        <p14:creationId xmlns:p14="http://schemas.microsoft.com/office/powerpoint/2010/main" val="2690080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7C02993E-906D-0C66-73F0-F3C6B827FAC4}"/>
              </a:ext>
            </a:extLst>
          </p:cNvPr>
          <p:cNvGrpSpPr/>
          <p:nvPr/>
        </p:nvGrpSpPr>
        <p:grpSpPr>
          <a:xfrm>
            <a:off x="2071421" y="718943"/>
            <a:ext cx="9120040" cy="5940273"/>
            <a:chOff x="2071421" y="718944"/>
            <a:chExt cx="6670417" cy="4712570"/>
          </a:xfrm>
        </p:grpSpPr>
        <p:sp>
          <p:nvSpPr>
            <p:cNvPr id="4" name="Ellipse 3">
              <a:extLst>
                <a:ext uri="{FF2B5EF4-FFF2-40B4-BE49-F238E27FC236}">
                  <a16:creationId xmlns:a16="http://schemas.microsoft.com/office/drawing/2014/main" id="{F45D0589-CC19-47EC-B6A9-7DCF7B013EC7}"/>
                </a:ext>
              </a:extLst>
            </p:cNvPr>
            <p:cNvSpPr/>
            <p:nvPr/>
          </p:nvSpPr>
          <p:spPr>
            <a:xfrm>
              <a:off x="3955914" y="2780397"/>
              <a:ext cx="1929798" cy="16627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Enseigner le lexique </a:t>
              </a:r>
            </a:p>
            <a:p>
              <a:pPr algn="ctr"/>
              <a:r>
                <a:rPr lang="fr-FR" dirty="0"/>
                <a:t>cycle  2 et 3 </a:t>
              </a:r>
            </a:p>
          </p:txBody>
        </p:sp>
        <p:sp>
          <p:nvSpPr>
            <p:cNvPr id="5" name="Rectangle : coins arrondis 4">
              <a:extLst>
                <a:ext uri="{FF2B5EF4-FFF2-40B4-BE49-F238E27FC236}">
                  <a16:creationId xmlns:a16="http://schemas.microsoft.com/office/drawing/2014/main" id="{8D13DB80-2D6C-48BB-8D09-ECF77E54BF4D}"/>
                </a:ext>
              </a:extLst>
            </p:cNvPr>
            <p:cNvSpPr/>
            <p:nvPr/>
          </p:nvSpPr>
          <p:spPr>
            <a:xfrm>
              <a:off x="2454335" y="2958790"/>
              <a:ext cx="1421292" cy="4866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Le rôle de l’oral </a:t>
              </a:r>
            </a:p>
          </p:txBody>
        </p:sp>
        <p:sp>
          <p:nvSpPr>
            <p:cNvPr id="9" name="Rectangle : coins arrondis 8">
              <a:extLst>
                <a:ext uri="{FF2B5EF4-FFF2-40B4-BE49-F238E27FC236}">
                  <a16:creationId xmlns:a16="http://schemas.microsoft.com/office/drawing/2014/main" id="{4761BA6F-1BF5-4CAA-82B3-E13DE459BE85}"/>
                </a:ext>
              </a:extLst>
            </p:cNvPr>
            <p:cNvSpPr/>
            <p:nvPr/>
          </p:nvSpPr>
          <p:spPr>
            <a:xfrm>
              <a:off x="3720885" y="1976020"/>
              <a:ext cx="1679174" cy="590247"/>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dirty="0">
                  <a:ln w="0"/>
                  <a:solidFill>
                    <a:schemeClr val="tx1"/>
                  </a:solidFill>
                  <a:effectLst>
                    <a:outerShdw blurRad="38100" dist="19050" dir="2700000" algn="tl" rotWithShape="0">
                      <a:schemeClr val="dk1">
                        <a:alpha val="40000"/>
                      </a:schemeClr>
                    </a:outerShdw>
                  </a:effectLst>
                </a:rPr>
                <a:t>Enseignement explicite</a:t>
              </a:r>
            </a:p>
          </p:txBody>
        </p:sp>
        <p:sp>
          <p:nvSpPr>
            <p:cNvPr id="10" name="Rectangle : coins arrondis 9">
              <a:extLst>
                <a:ext uri="{FF2B5EF4-FFF2-40B4-BE49-F238E27FC236}">
                  <a16:creationId xmlns:a16="http://schemas.microsoft.com/office/drawing/2014/main" id="{5740B303-5C58-4D78-972F-90B56126E5FD}"/>
                </a:ext>
              </a:extLst>
            </p:cNvPr>
            <p:cNvSpPr/>
            <p:nvPr/>
          </p:nvSpPr>
          <p:spPr>
            <a:xfrm>
              <a:off x="2208717" y="2232645"/>
              <a:ext cx="1512168" cy="6480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Un travail en contexte et non isolé</a:t>
              </a:r>
            </a:p>
          </p:txBody>
        </p:sp>
        <p:sp>
          <p:nvSpPr>
            <p:cNvPr id="11" name="Rectangle : coins arrondis 10">
              <a:extLst>
                <a:ext uri="{FF2B5EF4-FFF2-40B4-BE49-F238E27FC236}">
                  <a16:creationId xmlns:a16="http://schemas.microsoft.com/office/drawing/2014/main" id="{03D04C71-088F-4C7D-86D0-BB0AEAB4B813}"/>
                </a:ext>
              </a:extLst>
            </p:cNvPr>
            <p:cNvSpPr/>
            <p:nvPr/>
          </p:nvSpPr>
          <p:spPr>
            <a:xfrm>
              <a:off x="5958127" y="3441656"/>
              <a:ext cx="1333790" cy="6480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Mémorisation (orthographe) </a:t>
              </a:r>
            </a:p>
          </p:txBody>
        </p:sp>
        <p:sp>
          <p:nvSpPr>
            <p:cNvPr id="12" name="Rectangle : coins arrondis 11">
              <a:extLst>
                <a:ext uri="{FF2B5EF4-FFF2-40B4-BE49-F238E27FC236}">
                  <a16:creationId xmlns:a16="http://schemas.microsoft.com/office/drawing/2014/main" id="{020557E7-AA55-4951-BDF4-161022D375E3}"/>
                </a:ext>
              </a:extLst>
            </p:cNvPr>
            <p:cNvSpPr/>
            <p:nvPr/>
          </p:nvSpPr>
          <p:spPr>
            <a:xfrm>
              <a:off x="5580410" y="1953537"/>
              <a:ext cx="1889456" cy="57332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Le rôle essentiel de la littérature </a:t>
              </a:r>
            </a:p>
          </p:txBody>
        </p:sp>
        <p:sp>
          <p:nvSpPr>
            <p:cNvPr id="14" name="Rectangle : coins arrondis 13">
              <a:extLst>
                <a:ext uri="{FF2B5EF4-FFF2-40B4-BE49-F238E27FC236}">
                  <a16:creationId xmlns:a16="http://schemas.microsoft.com/office/drawing/2014/main" id="{57A45E97-7F95-4D66-9905-6DDF1AF46EE8}"/>
                </a:ext>
              </a:extLst>
            </p:cNvPr>
            <p:cNvSpPr/>
            <p:nvPr/>
          </p:nvSpPr>
          <p:spPr>
            <a:xfrm>
              <a:off x="3851489" y="4495410"/>
              <a:ext cx="1302972" cy="9361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Une démarche inductive  </a:t>
              </a:r>
            </a:p>
          </p:txBody>
        </p:sp>
        <p:sp>
          <p:nvSpPr>
            <p:cNvPr id="15" name="Rectangle : coins arrondis 14">
              <a:extLst>
                <a:ext uri="{FF2B5EF4-FFF2-40B4-BE49-F238E27FC236}">
                  <a16:creationId xmlns:a16="http://schemas.microsoft.com/office/drawing/2014/main" id="{B9BF6C56-A1CC-4AAA-B3A0-87C38E537438}"/>
                </a:ext>
              </a:extLst>
            </p:cNvPr>
            <p:cNvSpPr/>
            <p:nvPr/>
          </p:nvSpPr>
          <p:spPr>
            <a:xfrm>
              <a:off x="2116111" y="3511515"/>
              <a:ext cx="1370848" cy="8038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Lexique des disciplines </a:t>
              </a:r>
            </a:p>
          </p:txBody>
        </p:sp>
        <p:sp>
          <p:nvSpPr>
            <p:cNvPr id="16" name="Rectangle : coins arrondis 15">
              <a:extLst>
                <a:ext uri="{FF2B5EF4-FFF2-40B4-BE49-F238E27FC236}">
                  <a16:creationId xmlns:a16="http://schemas.microsoft.com/office/drawing/2014/main" id="{284C6AE8-1F0B-4287-9288-590435D2CC41}"/>
                </a:ext>
              </a:extLst>
            </p:cNvPr>
            <p:cNvSpPr/>
            <p:nvPr/>
          </p:nvSpPr>
          <p:spPr>
            <a:xfrm>
              <a:off x="5168001" y="4737726"/>
              <a:ext cx="1580252" cy="65700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Le lien avec les autres domaines </a:t>
              </a:r>
            </a:p>
          </p:txBody>
        </p:sp>
        <p:sp>
          <p:nvSpPr>
            <p:cNvPr id="17" name="ZoneTexte 16">
              <a:extLst>
                <a:ext uri="{FF2B5EF4-FFF2-40B4-BE49-F238E27FC236}">
                  <a16:creationId xmlns:a16="http://schemas.microsoft.com/office/drawing/2014/main" id="{4696A3E5-A9DA-40DC-A864-7C6A5DC5724F}"/>
                </a:ext>
              </a:extLst>
            </p:cNvPr>
            <p:cNvSpPr txBox="1"/>
            <p:nvPr/>
          </p:nvSpPr>
          <p:spPr>
            <a:xfrm>
              <a:off x="2837182" y="718944"/>
              <a:ext cx="590465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400" b="1" dirty="0"/>
                <a:t>Quelques grands principes  au cycles 2 et 3</a:t>
              </a:r>
            </a:p>
          </p:txBody>
        </p:sp>
        <p:sp>
          <p:nvSpPr>
            <p:cNvPr id="21" name="Rectangle : coins arrondis 20">
              <a:extLst>
                <a:ext uri="{FF2B5EF4-FFF2-40B4-BE49-F238E27FC236}">
                  <a16:creationId xmlns:a16="http://schemas.microsoft.com/office/drawing/2014/main" id="{4C3E606E-39BB-440B-AB99-895E3014FEA5}"/>
                </a:ext>
              </a:extLst>
            </p:cNvPr>
            <p:cNvSpPr/>
            <p:nvPr/>
          </p:nvSpPr>
          <p:spPr>
            <a:xfrm>
              <a:off x="2071421" y="4315392"/>
              <a:ext cx="1786763" cy="6480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Une programmation organisée   </a:t>
              </a:r>
            </a:p>
          </p:txBody>
        </p:sp>
        <p:sp>
          <p:nvSpPr>
            <p:cNvPr id="24" name="Rectangle : coins arrondis 23">
              <a:extLst>
                <a:ext uri="{FF2B5EF4-FFF2-40B4-BE49-F238E27FC236}">
                  <a16:creationId xmlns:a16="http://schemas.microsoft.com/office/drawing/2014/main" id="{54543248-C4E9-4F82-8D5F-D12843F5B127}"/>
                </a:ext>
              </a:extLst>
            </p:cNvPr>
            <p:cNvSpPr/>
            <p:nvPr/>
          </p:nvSpPr>
          <p:spPr>
            <a:xfrm>
              <a:off x="5665386" y="4089691"/>
              <a:ext cx="1333790" cy="6480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Le verbe</a:t>
              </a:r>
            </a:p>
          </p:txBody>
        </p:sp>
        <p:sp>
          <p:nvSpPr>
            <p:cNvPr id="30" name="Rectangle : coins arrondis 15">
              <a:extLst>
                <a:ext uri="{FF2B5EF4-FFF2-40B4-BE49-F238E27FC236}">
                  <a16:creationId xmlns:a16="http://schemas.microsoft.com/office/drawing/2014/main" id="{284C6AE8-1F0B-4287-9288-590435D2CC41}"/>
                </a:ext>
              </a:extLst>
            </p:cNvPr>
            <p:cNvSpPr/>
            <p:nvPr/>
          </p:nvSpPr>
          <p:spPr>
            <a:xfrm>
              <a:off x="5958128" y="2556681"/>
              <a:ext cx="1134023" cy="8457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Une approche incidente </a:t>
              </a:r>
            </a:p>
          </p:txBody>
        </p:sp>
      </p:grpSp>
      <p:sp>
        <p:nvSpPr>
          <p:cNvPr id="3" name="Rectangle : coins arrondis 2">
            <a:extLst>
              <a:ext uri="{FF2B5EF4-FFF2-40B4-BE49-F238E27FC236}">
                <a16:creationId xmlns:a16="http://schemas.microsoft.com/office/drawing/2014/main" id="{64566899-8D21-FF8E-8790-7058C70F55F1}"/>
              </a:ext>
            </a:extLst>
          </p:cNvPr>
          <p:cNvSpPr/>
          <p:nvPr/>
        </p:nvSpPr>
        <p:spPr>
          <a:xfrm>
            <a:off x="1970483" y="1721232"/>
            <a:ext cx="2295829" cy="744016"/>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dirty="0">
                <a:ln w="0"/>
                <a:solidFill>
                  <a:schemeClr val="tx1"/>
                </a:solidFill>
                <a:effectLst>
                  <a:outerShdw blurRad="38100" dist="19050" dir="2700000" algn="tl" rotWithShape="0">
                    <a:schemeClr val="dk1">
                      <a:alpha val="40000"/>
                    </a:schemeClr>
                  </a:outerShdw>
                </a:effectLst>
              </a:rPr>
              <a:t>Réemploi </a:t>
            </a:r>
          </a:p>
        </p:txBody>
      </p:sp>
      <p:sp>
        <p:nvSpPr>
          <p:cNvPr id="6" name="Rectangle : coins arrondis 5">
            <a:extLst>
              <a:ext uri="{FF2B5EF4-FFF2-40B4-BE49-F238E27FC236}">
                <a16:creationId xmlns:a16="http://schemas.microsoft.com/office/drawing/2014/main" id="{BE8107A0-1868-9478-31ED-28850DDB5F7C}"/>
              </a:ext>
            </a:extLst>
          </p:cNvPr>
          <p:cNvSpPr/>
          <p:nvPr/>
        </p:nvSpPr>
        <p:spPr>
          <a:xfrm>
            <a:off x="5629861" y="1513662"/>
            <a:ext cx="2295829" cy="744016"/>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dirty="0">
                <a:ln w="0"/>
                <a:solidFill>
                  <a:schemeClr val="tx1"/>
                </a:solidFill>
                <a:effectLst>
                  <a:outerShdw blurRad="38100" dist="19050" dir="2700000" algn="tl" rotWithShape="0">
                    <a:schemeClr val="dk1">
                      <a:alpha val="40000"/>
                    </a:schemeClr>
                  </a:outerShdw>
                </a:effectLst>
              </a:rPr>
              <a:t>Approche par réseau</a:t>
            </a:r>
          </a:p>
        </p:txBody>
      </p:sp>
    </p:spTree>
    <p:extLst>
      <p:ext uri="{BB962C8B-B14F-4D97-AF65-F5344CB8AC3E}">
        <p14:creationId xmlns:p14="http://schemas.microsoft.com/office/powerpoint/2010/main" val="591582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942CB-044C-5908-A4C9-A2FDB1EF990A}"/>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D1694003-6975-3D1E-99BB-C714D6D653FA}"/>
              </a:ext>
            </a:extLst>
          </p:cNvPr>
          <p:cNvSpPr>
            <a:spLocks noGrp="1"/>
          </p:cNvSpPr>
          <p:nvPr>
            <p:ph type="title"/>
          </p:nvPr>
        </p:nvSpPr>
        <p:spPr/>
        <p:txBody>
          <a:bodyPr/>
          <a:lstStyle/>
          <a:p>
            <a:r>
              <a:rPr lang="fr-FR" dirty="0"/>
              <a:t>Vocabulaire </a:t>
            </a:r>
          </a:p>
        </p:txBody>
      </p:sp>
      <p:sp>
        <p:nvSpPr>
          <p:cNvPr id="6" name="Espace réservé du texte 5">
            <a:extLst>
              <a:ext uri="{FF2B5EF4-FFF2-40B4-BE49-F238E27FC236}">
                <a16:creationId xmlns:a16="http://schemas.microsoft.com/office/drawing/2014/main" id="{A80A6C8F-19AE-2646-120F-64B1089BAC4F}"/>
              </a:ext>
            </a:extLst>
          </p:cNvPr>
          <p:cNvSpPr>
            <a:spLocks noGrp="1"/>
          </p:cNvSpPr>
          <p:nvPr>
            <p:ph type="body" idx="1"/>
          </p:nvPr>
        </p:nvSpPr>
        <p:spPr/>
        <p:txBody>
          <a:bodyPr/>
          <a:lstStyle/>
          <a:p>
            <a:r>
              <a:rPr lang="fr-FR" dirty="0"/>
              <a:t>Cycle 2</a:t>
            </a:r>
          </a:p>
        </p:txBody>
      </p:sp>
      <p:sp>
        <p:nvSpPr>
          <p:cNvPr id="8" name="Espace réservé du texte 7">
            <a:extLst>
              <a:ext uri="{FF2B5EF4-FFF2-40B4-BE49-F238E27FC236}">
                <a16:creationId xmlns:a16="http://schemas.microsoft.com/office/drawing/2014/main" id="{B17F0005-0A24-B886-2D22-2652CB481166}"/>
              </a:ext>
            </a:extLst>
          </p:cNvPr>
          <p:cNvSpPr>
            <a:spLocks noGrp="1"/>
          </p:cNvSpPr>
          <p:nvPr>
            <p:ph type="body" sz="quarter" idx="3"/>
          </p:nvPr>
        </p:nvSpPr>
        <p:spPr/>
        <p:txBody>
          <a:bodyPr/>
          <a:lstStyle/>
          <a:p>
            <a:r>
              <a:rPr lang="fr-FR" dirty="0"/>
              <a:t>Cycle 3</a:t>
            </a:r>
          </a:p>
        </p:txBody>
      </p:sp>
      <p:graphicFrame>
        <p:nvGraphicFramePr>
          <p:cNvPr id="13" name="Rectangle 1">
            <a:extLst>
              <a:ext uri="{FF2B5EF4-FFF2-40B4-BE49-F238E27FC236}">
                <a16:creationId xmlns:a16="http://schemas.microsoft.com/office/drawing/2014/main" id="{5E55E603-9FC3-EBC9-1140-0DF189FF5203}"/>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Rectangle 2">
            <a:extLst>
              <a:ext uri="{FF2B5EF4-FFF2-40B4-BE49-F238E27FC236}">
                <a16:creationId xmlns:a16="http://schemas.microsoft.com/office/drawing/2014/main" id="{58B71F5F-12CF-BFDE-3BB9-998359768ECA}"/>
              </a:ext>
            </a:extLst>
          </p:cNvPr>
          <p:cNvGraphicFramePr>
            <a:graphicFrameLocks noGrp="1"/>
          </p:cNvGraphicFramePr>
          <p:nvPr>
            <p:ph sz="quarter" idx="4"/>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04821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Les outils </a:t>
            </a:r>
            <a:endParaRPr lang="fr-FR" sz="4000" dirty="0">
              <a:solidFill>
                <a:schemeClr val="tx2"/>
              </a:solidFill>
            </a:endParaRPr>
          </a:p>
        </p:txBody>
      </p:sp>
    </p:spTree>
    <p:extLst>
      <p:ext uri="{BB962C8B-B14F-4D97-AF65-F5344CB8AC3E}">
        <p14:creationId xmlns:p14="http://schemas.microsoft.com/office/powerpoint/2010/main" val="1173227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Au sein d'une approche incidente quelles stratégies ? 	</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fontScale="62500" lnSpcReduction="20000"/>
          </a:bodyPr>
          <a:lstStyle/>
          <a:p>
            <a:r>
              <a:rPr lang="fr-FR" sz="3600" dirty="0"/>
              <a:t>recours à des stratégies (inférence /contexte, recours à la synonymie, l'antonymie, l'homonymie, à la morphologie (dérivation, famille de mots), aux hyperonymes, aux champs lexicaux, à l'analyse sémique,... exemples de mangoustan, du travail / siège ou pluie (traits sémiques, prototype), exemple du tri des définitions</a:t>
            </a:r>
          </a:p>
          <a:p>
            <a:r>
              <a:rPr lang="fr-FR" sz="3600" dirty="0"/>
              <a:t>reformulation </a:t>
            </a:r>
          </a:p>
          <a:p>
            <a:r>
              <a:rPr lang="fr-FR" sz="3600" dirty="0"/>
              <a:t>explicitation </a:t>
            </a:r>
          </a:p>
          <a:p>
            <a:r>
              <a:rPr lang="fr-FR" sz="3600" dirty="0"/>
              <a:t>recours au dico (avec précaution voir texte de Crinon </a:t>
            </a:r>
            <a:r>
              <a:rPr lang="fr-FR" sz="3600" dirty="0" err="1"/>
              <a:t>ds</a:t>
            </a:r>
            <a:r>
              <a:rPr lang="fr-FR" sz="3600" dirty="0"/>
              <a:t> le dossier </a:t>
            </a:r>
            <a:r>
              <a:rPr lang="fr-FR" sz="3600" dirty="0" err="1"/>
              <a:t>Eduscol</a:t>
            </a:r>
            <a:r>
              <a:rPr lang="fr-FR" sz="3600" dirty="0"/>
              <a:t>)</a:t>
            </a:r>
          </a:p>
          <a:p>
            <a:r>
              <a:rPr lang="fr-FR" sz="3600" dirty="0"/>
              <a:t>explicitation de l'univers de référence au contexte) </a:t>
            </a:r>
          </a:p>
          <a:p>
            <a:r>
              <a:rPr lang="fr-FR" sz="3600" dirty="0"/>
              <a:t>outillage du texte (note, paratexte)</a:t>
            </a:r>
          </a:p>
          <a:p>
            <a:r>
              <a:rPr lang="fr-FR" sz="3600" dirty="0"/>
              <a:t>référence à la construction du sens du texte : l'enseignant ou le manuel renvoie aux relations entre personnages (la surdité explique la ruse du renard expliquer le mot « sourd » renvoie à l'élucidation du sens à l'interprétation du texte), aux stéréotypes en jeu...</a:t>
            </a:r>
          </a:p>
          <a:p>
            <a:pPr marL="0" indent="0">
              <a:buNone/>
            </a:pPr>
            <a:endParaRPr lang="fr-FR" sz="3600" dirty="0"/>
          </a:p>
        </p:txBody>
      </p:sp>
    </p:spTree>
    <p:extLst>
      <p:ext uri="{BB962C8B-B14F-4D97-AF65-F5344CB8AC3E}">
        <p14:creationId xmlns:p14="http://schemas.microsoft.com/office/powerpoint/2010/main" val="73247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4075441" cy="2760098"/>
          </a:xfrm>
        </p:spPr>
        <p:txBody>
          <a:bodyPr>
            <a:normAutofit/>
          </a:bodyPr>
          <a:lstStyle/>
          <a:p>
            <a:pPr indent="-228600">
              <a:tabLst>
                <a:tab pos="466725" algn="l"/>
              </a:tabLst>
            </a:pPr>
            <a:r>
              <a:rPr lang="fr-FR" sz="4000" dirty="0">
                <a:solidFill>
                  <a:srgbClr val="000000"/>
                </a:solidFill>
                <a:effectLst/>
                <a:latin typeface="+mj-lt"/>
                <a:ea typeface="Courier New" panose="02070309020205020404" pitchFamily="49" charset="0"/>
              </a:rPr>
              <a:t>Quels contenus ?</a:t>
            </a:r>
            <a:br>
              <a:rPr lang="fr-FR" sz="4000" dirty="0">
                <a:solidFill>
                  <a:srgbClr val="000000"/>
                </a:solidFill>
                <a:effectLst/>
                <a:latin typeface="+mj-lt"/>
                <a:ea typeface="Courier New" panose="02070309020205020404" pitchFamily="49" charset="0"/>
              </a:rPr>
            </a:br>
            <a:r>
              <a:rPr lang="fr-FR" sz="4000" dirty="0">
                <a:solidFill>
                  <a:srgbClr val="000000"/>
                </a:solidFill>
                <a:effectLst/>
                <a:latin typeface="+mj-lt"/>
                <a:ea typeface="Courier New" panose="02070309020205020404" pitchFamily="49" charset="0"/>
              </a:rPr>
              <a:t>… et ailleurs</a:t>
            </a: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4" y="176241"/>
            <a:ext cx="5796626" cy="6483075"/>
          </a:xfrm>
          <a:noFill/>
          <a:ln>
            <a:noFill/>
          </a:ln>
        </p:spPr>
        <p:txBody>
          <a:bodyPr anchor="ctr">
            <a:normAutofit fontScale="70000" lnSpcReduction="20000"/>
          </a:bodyPr>
          <a:lstStyle/>
          <a:p>
            <a:pPr algn="just"/>
            <a:r>
              <a:rPr lang="fr-FR" b="0" i="0" dirty="0">
                <a:solidFill>
                  <a:srgbClr val="000000"/>
                </a:solidFill>
                <a:effectLst/>
                <a:latin typeface="+mj-lt"/>
              </a:rPr>
              <a:t>Au Québec, le terme </a:t>
            </a:r>
            <a:r>
              <a:rPr lang="fr-FR" b="0" i="1" dirty="0">
                <a:solidFill>
                  <a:srgbClr val="000000"/>
                </a:solidFill>
                <a:effectLst/>
                <a:latin typeface="+mj-lt"/>
              </a:rPr>
              <a:t>grammaire</a:t>
            </a:r>
            <a:r>
              <a:rPr lang="fr-FR" b="0" i="0" dirty="0">
                <a:solidFill>
                  <a:srgbClr val="000000"/>
                </a:solidFill>
                <a:effectLst/>
                <a:latin typeface="+mj-lt"/>
              </a:rPr>
              <a:t> a vu son acception élargie, à partir des années quatre-vingt-dix, pour inclure la grammaire textuelle, en plus de la grammaire de la phrase et de l’orthographe grammaticale. </a:t>
            </a:r>
          </a:p>
          <a:p>
            <a:pPr algn="just"/>
            <a:r>
              <a:rPr lang="fr-FR" b="0" i="0" dirty="0">
                <a:solidFill>
                  <a:srgbClr val="000000"/>
                </a:solidFill>
                <a:effectLst/>
                <a:latin typeface="+mj-lt"/>
              </a:rPr>
              <a:t>En Suisse, De Pietro (2010) met en évidence une rénovation terminologique profonde de la terminologie et des démarches dans l’enseignement de la grammaire. Le terme de </a:t>
            </a:r>
            <a:r>
              <a:rPr lang="fr-FR" b="0" i="1" dirty="0">
                <a:solidFill>
                  <a:srgbClr val="000000"/>
                </a:solidFill>
                <a:effectLst/>
                <a:latin typeface="+mj-lt"/>
              </a:rPr>
              <a:t>grammaire au sens large</a:t>
            </a:r>
            <a:r>
              <a:rPr lang="fr-FR" b="0" i="0" dirty="0">
                <a:solidFill>
                  <a:srgbClr val="000000"/>
                </a:solidFill>
                <a:effectLst/>
                <a:latin typeface="+mj-lt"/>
              </a:rPr>
              <a:t> est utilisé, en 2006, pour désigner « l’ensemble des activités réflexives conduites à propos du texte, de la phrase, du mot, voire des opérations et stratégies mises en œuvre lors de la lecture ou de l’écriture » (CIIP, 2006, p. 30). De Pietro (2010) considère ce terme comme équivalent de </a:t>
            </a:r>
            <a:r>
              <a:rPr lang="fr-FR" b="0" i="1" dirty="0">
                <a:solidFill>
                  <a:srgbClr val="000000"/>
                </a:solidFill>
                <a:effectLst/>
                <a:latin typeface="+mj-lt"/>
              </a:rPr>
              <a:t>l’Observation réfléchie de la</a:t>
            </a:r>
            <a:r>
              <a:rPr lang="fr-FR" b="0" i="0" dirty="0">
                <a:solidFill>
                  <a:srgbClr val="000000"/>
                </a:solidFill>
                <a:effectLst/>
                <a:latin typeface="+mj-lt"/>
              </a:rPr>
              <a:t> </a:t>
            </a:r>
            <a:r>
              <a:rPr lang="fr-FR" b="0" i="1" dirty="0">
                <a:solidFill>
                  <a:srgbClr val="000000"/>
                </a:solidFill>
                <a:effectLst/>
                <a:latin typeface="+mj-lt"/>
              </a:rPr>
              <a:t>langue</a:t>
            </a:r>
            <a:r>
              <a:rPr lang="fr-FR" b="0" i="0" dirty="0">
                <a:solidFill>
                  <a:srgbClr val="000000"/>
                </a:solidFill>
                <a:effectLst/>
                <a:latin typeface="+mj-lt"/>
              </a:rPr>
              <a:t> française.</a:t>
            </a:r>
          </a:p>
          <a:p>
            <a:pPr algn="just"/>
            <a:r>
              <a:rPr lang="fr-FR" b="0" i="0" dirty="0">
                <a:solidFill>
                  <a:srgbClr val="000000"/>
                </a:solidFill>
                <a:effectLst/>
                <a:latin typeface="+mj-lt"/>
              </a:rPr>
              <a:t>En Belgique, </a:t>
            </a:r>
            <a:r>
              <a:rPr lang="fr-FR" b="0" i="0" dirty="0" err="1">
                <a:solidFill>
                  <a:srgbClr val="000000"/>
                </a:solidFill>
                <a:effectLst/>
                <a:latin typeface="+mj-lt"/>
              </a:rPr>
              <a:t>Dumortier</a:t>
            </a:r>
            <a:r>
              <a:rPr lang="fr-FR" b="0" i="0" dirty="0">
                <a:solidFill>
                  <a:srgbClr val="000000"/>
                </a:solidFill>
                <a:effectLst/>
                <a:latin typeface="+mj-lt"/>
              </a:rPr>
              <a:t> (2010) met en évidence les insuffisances de la formation initiale des enseignants en matière d’enseignement grammatical et pointe les discordances entre un </a:t>
            </a:r>
            <a:r>
              <a:rPr lang="fr-FR" b="0" i="1" dirty="0">
                <a:solidFill>
                  <a:srgbClr val="000000"/>
                </a:solidFill>
                <a:effectLst/>
                <a:latin typeface="+mj-lt"/>
              </a:rPr>
              <a:t>Code de terminologie grammaticale</a:t>
            </a:r>
            <a:r>
              <a:rPr lang="fr-FR" b="0" i="0" dirty="0">
                <a:solidFill>
                  <a:srgbClr val="000000"/>
                </a:solidFill>
                <a:effectLst/>
                <a:latin typeface="+mj-lt"/>
              </a:rPr>
              <a:t>, datant de 1984-1985, privilégiant une grammaire de phrase d’inspiration structuraliste et un référentiel de compétences conduisant à privilégier une grammaire de phrase et de discours (</a:t>
            </a:r>
            <a:r>
              <a:rPr lang="fr-FR" b="0" i="0" dirty="0" err="1">
                <a:solidFill>
                  <a:srgbClr val="000000"/>
                </a:solidFill>
                <a:effectLst/>
                <a:latin typeface="+mj-lt"/>
              </a:rPr>
              <a:t>Dumortier</a:t>
            </a:r>
            <a:r>
              <a:rPr lang="fr-FR" b="0" i="0" dirty="0">
                <a:solidFill>
                  <a:srgbClr val="000000"/>
                </a:solidFill>
                <a:effectLst/>
                <a:latin typeface="+mj-lt"/>
              </a:rPr>
              <a:t>, 2010, p. 25).</a:t>
            </a:r>
          </a:p>
          <a:p>
            <a:pPr lvl="1">
              <a:tabLst>
                <a:tab pos="466725" algn="l"/>
              </a:tabLst>
            </a:pPr>
            <a:endParaRPr lang="fr-FR" dirty="0">
              <a:solidFill>
                <a:srgbClr val="000000"/>
              </a:solidFill>
              <a:latin typeface="+mj-lt"/>
            </a:endParaRPr>
          </a:p>
        </p:txBody>
      </p:sp>
    </p:spTree>
    <p:extLst>
      <p:ext uri="{BB962C8B-B14F-4D97-AF65-F5344CB8AC3E}">
        <p14:creationId xmlns:p14="http://schemas.microsoft.com/office/powerpoint/2010/main" val="3920386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F687A3-908E-4C2B-9203-C3091E0CEB3B}"/>
              </a:ext>
            </a:extLst>
          </p:cNvPr>
          <p:cNvSpPr>
            <a:spLocks noGrp="1"/>
          </p:cNvSpPr>
          <p:nvPr>
            <p:ph type="title"/>
          </p:nvPr>
        </p:nvSpPr>
        <p:spPr>
          <a:xfrm>
            <a:off x="2018423" y="4484772"/>
            <a:ext cx="8152313" cy="1237298"/>
          </a:xfrm>
        </p:spPr>
        <p:txBody>
          <a:bodyPr vert="horz" lIns="91440" tIns="45720" rIns="91440" bIns="45720" rtlCol="0" anchor="b">
            <a:normAutofit/>
          </a:bodyPr>
          <a:lstStyle/>
          <a:p>
            <a:pPr algn="ctr"/>
            <a:r>
              <a:rPr lang="en-US" sz="4000" cap="all"/>
              <a:t>Des outils possibles pour structurer le lexique </a:t>
            </a:r>
          </a:p>
        </p:txBody>
      </p:sp>
      <p:pic>
        <p:nvPicPr>
          <p:cNvPr id="39938" name="Picture 2" descr="Un mémo porte-clé en étude de la langue pour le CP - La tanière de Kyban">
            <a:extLst>
              <a:ext uri="{FF2B5EF4-FFF2-40B4-BE49-F238E27FC236}">
                <a16:creationId xmlns:a16="http://schemas.microsoft.com/office/drawing/2014/main" id="{D3D80692-D49D-49A0-A2B6-E85CB4C5C4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68299" y="1150341"/>
            <a:ext cx="7033574" cy="258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0455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Corolle lexicale </a:t>
            </a:r>
          </a:p>
        </p:txBody>
      </p:sp>
      <p:grpSp>
        <p:nvGrpSpPr>
          <p:cNvPr id="17410" name="Group 2"/>
          <p:cNvGrpSpPr>
            <a:grpSpLocks noGrp="1" noChangeAspect="1"/>
          </p:cNvGrpSpPr>
          <p:nvPr/>
        </p:nvGrpSpPr>
        <p:grpSpPr bwMode="auto">
          <a:xfrm>
            <a:off x="2209900" y="1124745"/>
            <a:ext cx="8102385" cy="5512278"/>
            <a:chOff x="4672" y="-578"/>
            <a:chExt cx="7200" cy="4320"/>
          </a:xfrm>
        </p:grpSpPr>
        <p:sp>
          <p:nvSpPr>
            <p:cNvPr id="17411" name="AutoShape 3"/>
            <p:cNvSpPr>
              <a:spLocks noChangeAspect="1" noChangeArrowheads="1"/>
            </p:cNvSpPr>
            <p:nvPr/>
          </p:nvSpPr>
          <p:spPr bwMode="auto">
            <a:xfrm>
              <a:off x="4672" y="-578"/>
              <a:ext cx="7200" cy="4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7412" name="Text Box 4"/>
            <p:cNvSpPr txBox="1">
              <a:spLocks noChangeArrowheads="1"/>
            </p:cNvSpPr>
            <p:nvPr/>
          </p:nvSpPr>
          <p:spPr bwMode="auto">
            <a:xfrm>
              <a:off x="4926" y="-465"/>
              <a:ext cx="1589" cy="131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000" b="1" dirty="0">
                  <a:latin typeface="Comic Sans MS" pitchFamily="66" charset="0"/>
                  <a:cs typeface="Arial" pitchFamily="34" charset="0"/>
                </a:rPr>
                <a:t>Etymologie, Origine et histoire du mot :</a:t>
              </a:r>
            </a:p>
            <a:p>
              <a:pPr fontAlgn="base">
                <a:spcBef>
                  <a:spcPct val="0"/>
                </a:spcBef>
                <a:spcAft>
                  <a:spcPts val="1000"/>
                </a:spcAft>
              </a:pPr>
              <a:r>
                <a:rPr lang="fr-FR" sz="1000" dirty="0">
                  <a:latin typeface="Comic Sans MS" pitchFamily="66" charset="0"/>
                  <a:cs typeface="Arial" pitchFamily="34" charset="0"/>
                </a:rPr>
                <a:t>- </a:t>
              </a:r>
              <a:r>
                <a:rPr lang="fr-FR" sz="1000" dirty="0" err="1">
                  <a:latin typeface="Comic Sans MS" pitchFamily="66" charset="0"/>
                  <a:cs typeface="Arial" pitchFamily="34" charset="0"/>
                </a:rPr>
                <a:t>Etymo</a:t>
              </a:r>
              <a:r>
                <a:rPr lang="fr-FR" sz="1000" dirty="0">
                  <a:latin typeface="Comic Sans MS" pitchFamily="66" charset="0"/>
                  <a:cs typeface="Arial" pitchFamily="34" charset="0"/>
                </a:rPr>
                <a:t> grec :</a:t>
              </a:r>
              <a:r>
                <a:rPr lang="fr-FR" sz="1000" dirty="0" err="1">
                  <a:latin typeface="Comic Sans MS" pitchFamily="66" charset="0"/>
                  <a:cs typeface="Arial" pitchFamily="34" charset="0"/>
                </a:rPr>
                <a:t>mèkhané</a:t>
              </a:r>
              <a:r>
                <a:rPr lang="fr-FR" sz="1000" dirty="0">
                  <a:latin typeface="Comic Sans MS" pitchFamily="66" charset="0"/>
                  <a:cs typeface="Arial" pitchFamily="34" charset="0"/>
                </a:rPr>
                <a:t>.</a:t>
              </a:r>
            </a:p>
            <a:p>
              <a:pPr fontAlgn="base">
                <a:spcBef>
                  <a:spcPct val="0"/>
                </a:spcBef>
                <a:spcAft>
                  <a:spcPts val="1000"/>
                </a:spcAft>
              </a:pPr>
              <a:r>
                <a:rPr lang="fr-FR" sz="1000" dirty="0">
                  <a:latin typeface="Comic Sans MS" pitchFamily="66" charset="0"/>
                  <a:cs typeface="Arial" pitchFamily="34" charset="0"/>
                </a:rPr>
                <a:t>- Latin : machina</a:t>
              </a:r>
            </a:p>
            <a:p>
              <a:pPr fontAlgn="base">
                <a:spcBef>
                  <a:spcPct val="0"/>
                </a:spcBef>
                <a:spcAft>
                  <a:spcPts val="1000"/>
                </a:spcAft>
              </a:pPr>
              <a:r>
                <a:rPr lang="fr-FR" sz="1000" dirty="0">
                  <a:latin typeface="Comic Sans MS" pitchFamily="66" charset="0"/>
                  <a:cs typeface="Arial" pitchFamily="34" charset="0"/>
                </a:rPr>
                <a:t>- Histoire : mécanique (13è), machiniste, machinerie, machin (16è), mécanisation, mécano, mécanicien (19è)</a:t>
              </a:r>
              <a:endParaRPr lang="fr-FR" dirty="0">
                <a:latin typeface="Arial" pitchFamily="34" charset="0"/>
                <a:cs typeface="Arial" pitchFamily="34" charset="0"/>
              </a:endParaRPr>
            </a:p>
          </p:txBody>
        </p:sp>
        <p:sp>
          <p:nvSpPr>
            <p:cNvPr id="17413" name="Text Box 5"/>
            <p:cNvSpPr txBox="1">
              <a:spLocks noChangeArrowheads="1"/>
            </p:cNvSpPr>
            <p:nvPr/>
          </p:nvSpPr>
          <p:spPr bwMode="auto">
            <a:xfrm>
              <a:off x="6262" y="737"/>
              <a:ext cx="1589" cy="8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000" b="1" dirty="0">
                  <a:latin typeface="Comic Sans MS" pitchFamily="66" charset="0"/>
                  <a:cs typeface="Arial" pitchFamily="34" charset="0"/>
                </a:rPr>
                <a:t>Traits lexicaux et grammaticaux :</a:t>
              </a:r>
            </a:p>
            <a:p>
              <a:pPr fontAlgn="base">
                <a:spcBef>
                  <a:spcPct val="0"/>
                </a:spcBef>
                <a:spcAft>
                  <a:spcPts val="1000"/>
                </a:spcAft>
              </a:pPr>
              <a:r>
                <a:rPr lang="fr-FR" sz="1000" dirty="0">
                  <a:latin typeface="Comic Sans MS" pitchFamily="66" charset="0"/>
                  <a:cs typeface="Arial" pitchFamily="34" charset="0"/>
                </a:rPr>
                <a:t>- Nature : nom commun</a:t>
              </a:r>
            </a:p>
            <a:p>
              <a:pPr fontAlgn="base">
                <a:spcBef>
                  <a:spcPct val="0"/>
                </a:spcBef>
                <a:spcAft>
                  <a:spcPts val="1000"/>
                </a:spcAft>
              </a:pPr>
              <a:r>
                <a:rPr lang="fr-FR" sz="1000" dirty="0">
                  <a:latin typeface="Comic Sans MS" pitchFamily="66" charset="0"/>
                  <a:cs typeface="Arial" pitchFamily="34" charset="0"/>
                </a:rPr>
                <a:t>- Genre : féminin</a:t>
              </a:r>
            </a:p>
            <a:p>
              <a:pPr fontAlgn="base">
                <a:spcBef>
                  <a:spcPct val="0"/>
                </a:spcBef>
                <a:spcAft>
                  <a:spcPts val="1000"/>
                </a:spcAft>
              </a:pPr>
              <a:r>
                <a:rPr lang="fr-FR" sz="1000" dirty="0">
                  <a:latin typeface="Comic Sans MS" pitchFamily="66" charset="0"/>
                  <a:cs typeface="Arial" pitchFamily="34" charset="0"/>
                </a:rPr>
                <a:t>- Pluriel : machines.</a:t>
              </a:r>
              <a:endParaRPr lang="fr-FR" dirty="0">
                <a:latin typeface="Arial" pitchFamily="34" charset="0"/>
                <a:cs typeface="Arial" pitchFamily="34" charset="0"/>
              </a:endParaRPr>
            </a:p>
          </p:txBody>
        </p:sp>
        <p:sp>
          <p:nvSpPr>
            <p:cNvPr id="17414" name="Text Box 6"/>
            <p:cNvSpPr txBox="1">
              <a:spLocks noChangeArrowheads="1"/>
            </p:cNvSpPr>
            <p:nvPr/>
          </p:nvSpPr>
          <p:spPr bwMode="auto">
            <a:xfrm>
              <a:off x="5514" y="1676"/>
              <a:ext cx="1589" cy="13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000" b="1">
                  <a:latin typeface="Comic Sans MS" pitchFamily="66" charset="0"/>
                  <a:cs typeface="Arial" pitchFamily="34" charset="0"/>
                </a:rPr>
                <a:t>Champs sémantiques</a:t>
              </a:r>
            </a:p>
            <a:p>
              <a:pPr fontAlgn="base">
                <a:spcBef>
                  <a:spcPct val="0"/>
                </a:spcBef>
                <a:spcAft>
                  <a:spcPts val="1000"/>
                </a:spcAft>
              </a:pPr>
              <a:r>
                <a:rPr lang="fr-FR" sz="1000">
                  <a:latin typeface="Comic Sans MS" pitchFamily="66" charset="0"/>
                  <a:cs typeface="Arial" pitchFamily="34" charset="0"/>
                </a:rPr>
                <a:t>- Polysémie : les machines du monde, la machine judiciaire…</a:t>
              </a:r>
            </a:p>
            <a:p>
              <a:pPr fontAlgn="base">
                <a:spcBef>
                  <a:spcPct val="0"/>
                </a:spcBef>
                <a:spcAft>
                  <a:spcPts val="1000"/>
                </a:spcAft>
              </a:pPr>
              <a:r>
                <a:rPr lang="fr-FR" sz="1000">
                  <a:latin typeface="Comic Sans MS" pitchFamily="66" charset="0"/>
                  <a:cs typeface="Arial" pitchFamily="34" charset="0"/>
                </a:rPr>
                <a:t>- Synonymes : appareil, dispositif, organisme, institution…</a:t>
              </a:r>
            </a:p>
            <a:p>
              <a:pPr fontAlgn="base">
                <a:spcBef>
                  <a:spcPct val="0"/>
                </a:spcBef>
                <a:spcAft>
                  <a:spcPts val="1000"/>
                </a:spcAft>
              </a:pPr>
              <a:r>
                <a:rPr lang="fr-FR" sz="1000">
                  <a:latin typeface="Comic Sans MS" pitchFamily="66" charset="0"/>
                  <a:cs typeface="Arial" pitchFamily="34" charset="0"/>
                </a:rPr>
                <a:t>- Antonymes (mots contraires) : ??</a:t>
              </a:r>
              <a:endParaRPr lang="fr-FR">
                <a:latin typeface="Arial" pitchFamily="34" charset="0"/>
                <a:cs typeface="Arial" pitchFamily="34" charset="0"/>
              </a:endParaRPr>
            </a:p>
          </p:txBody>
        </p:sp>
        <p:sp>
          <p:nvSpPr>
            <p:cNvPr id="17415" name="Text Box 7"/>
            <p:cNvSpPr txBox="1">
              <a:spLocks noChangeArrowheads="1"/>
            </p:cNvSpPr>
            <p:nvPr/>
          </p:nvSpPr>
          <p:spPr bwMode="auto">
            <a:xfrm>
              <a:off x="7290" y="1676"/>
              <a:ext cx="1496" cy="65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000" b="1">
                  <a:latin typeface="Comic Sans MS" pitchFamily="66" charset="0"/>
                  <a:cs typeface="Arial" pitchFamily="34" charset="0"/>
                </a:rPr>
                <a:t>Mots composés :</a:t>
              </a:r>
            </a:p>
            <a:p>
              <a:pPr fontAlgn="base">
                <a:spcBef>
                  <a:spcPct val="0"/>
                </a:spcBef>
                <a:spcAft>
                  <a:spcPts val="1000"/>
                </a:spcAft>
              </a:pPr>
              <a:r>
                <a:rPr lang="fr-FR" sz="1000">
                  <a:latin typeface="Comic Sans MS" pitchFamily="66" charset="0"/>
                  <a:cs typeface="Arial" pitchFamily="34" charset="0"/>
                </a:rPr>
                <a:t>Machine à laver, papier-machine, machine à sous…</a:t>
              </a:r>
              <a:endParaRPr lang="fr-FR">
                <a:latin typeface="Arial" pitchFamily="34" charset="0"/>
                <a:cs typeface="Arial" pitchFamily="34" charset="0"/>
              </a:endParaRPr>
            </a:p>
          </p:txBody>
        </p:sp>
        <p:sp>
          <p:nvSpPr>
            <p:cNvPr id="17416" name="Text Box 8"/>
            <p:cNvSpPr txBox="1">
              <a:spLocks noChangeArrowheads="1"/>
            </p:cNvSpPr>
            <p:nvPr/>
          </p:nvSpPr>
          <p:spPr bwMode="auto">
            <a:xfrm>
              <a:off x="9067" y="2145"/>
              <a:ext cx="1403" cy="11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000" b="1">
                  <a:latin typeface="Comic Sans MS" pitchFamily="66" charset="0"/>
                  <a:cs typeface="Arial" pitchFamily="34" charset="0"/>
                </a:rPr>
                <a:t>Signifié :</a:t>
              </a:r>
            </a:p>
            <a:p>
              <a:pPr fontAlgn="base">
                <a:spcBef>
                  <a:spcPct val="0"/>
                </a:spcBef>
                <a:spcAft>
                  <a:spcPts val="1000"/>
                </a:spcAft>
              </a:pPr>
              <a:r>
                <a:rPr lang="fr-FR" sz="1000">
                  <a:latin typeface="Comic Sans MS" pitchFamily="66" charset="0"/>
                  <a:cs typeface="Arial" pitchFamily="34" charset="0"/>
                </a:rPr>
                <a:t>- Analogies formelles : Chine, chiner, échine, mâchoire, mâcher…</a:t>
              </a:r>
            </a:p>
            <a:p>
              <a:pPr fontAlgn="base">
                <a:spcBef>
                  <a:spcPct val="0"/>
                </a:spcBef>
                <a:spcAft>
                  <a:spcPts val="1000"/>
                </a:spcAft>
              </a:pPr>
              <a:r>
                <a:rPr lang="fr-FR" sz="1000">
                  <a:latin typeface="Comic Sans MS" pitchFamily="66" charset="0"/>
                  <a:cs typeface="Arial" pitchFamily="34" charset="0"/>
                </a:rPr>
                <a:t>- Paronymes : maligne, mâtine, marine.</a:t>
              </a:r>
            </a:p>
            <a:p>
              <a:pPr fontAlgn="base">
                <a:spcBef>
                  <a:spcPct val="0"/>
                </a:spcBef>
                <a:spcAft>
                  <a:spcPts val="1000"/>
                </a:spcAft>
              </a:pPr>
              <a:r>
                <a:rPr lang="fr-FR" sz="1000">
                  <a:latin typeface="Comic Sans MS" pitchFamily="66" charset="0"/>
                  <a:cs typeface="Arial" pitchFamily="34" charset="0"/>
                </a:rPr>
                <a:t>- Homophone : ma Chine</a:t>
              </a:r>
              <a:endParaRPr lang="fr-FR">
                <a:latin typeface="Arial" pitchFamily="34" charset="0"/>
                <a:cs typeface="Arial" pitchFamily="34" charset="0"/>
              </a:endParaRPr>
            </a:p>
          </p:txBody>
        </p:sp>
        <p:sp>
          <p:nvSpPr>
            <p:cNvPr id="17417" name="Text Box 9"/>
            <p:cNvSpPr txBox="1">
              <a:spLocks noChangeArrowheads="1"/>
            </p:cNvSpPr>
            <p:nvPr/>
          </p:nvSpPr>
          <p:spPr bwMode="auto">
            <a:xfrm>
              <a:off x="6449" y="-202"/>
              <a:ext cx="1402" cy="65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000" b="1">
                  <a:latin typeface="Comic Sans MS" pitchFamily="66" charset="0"/>
                  <a:cs typeface="Arial" pitchFamily="34" charset="0"/>
                </a:rPr>
                <a:t>Représentation perso :</a:t>
              </a:r>
            </a:p>
            <a:p>
              <a:pPr fontAlgn="base">
                <a:spcBef>
                  <a:spcPct val="0"/>
                </a:spcBef>
                <a:spcAft>
                  <a:spcPts val="1000"/>
                </a:spcAft>
              </a:pPr>
              <a:r>
                <a:rPr lang="fr-FR" sz="1000">
                  <a:latin typeface="Comic Sans MS" pitchFamily="66" charset="0"/>
                  <a:cs typeface="Arial" pitchFamily="34" charset="0"/>
                </a:rPr>
                <a:t>Pour moi, machine…</a:t>
              </a:r>
              <a:endParaRPr lang="fr-FR">
                <a:latin typeface="Arial" pitchFamily="34" charset="0"/>
                <a:cs typeface="Arial" pitchFamily="34" charset="0"/>
              </a:endParaRPr>
            </a:p>
          </p:txBody>
        </p:sp>
        <p:sp>
          <p:nvSpPr>
            <p:cNvPr id="17418" name="Text Box 10"/>
            <p:cNvSpPr txBox="1">
              <a:spLocks noChangeArrowheads="1"/>
            </p:cNvSpPr>
            <p:nvPr/>
          </p:nvSpPr>
          <p:spPr bwMode="auto">
            <a:xfrm>
              <a:off x="7851" y="-296"/>
              <a:ext cx="2429" cy="1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000" b="1">
                  <a:latin typeface="Comic Sans MS" pitchFamily="66" charset="0"/>
                  <a:cs typeface="Arial" pitchFamily="34" charset="0"/>
                </a:rPr>
                <a:t>Mots associés :</a:t>
              </a:r>
            </a:p>
            <a:p>
              <a:pPr fontAlgn="base">
                <a:spcBef>
                  <a:spcPct val="0"/>
                </a:spcBef>
                <a:spcAft>
                  <a:spcPts val="1000"/>
                </a:spcAft>
              </a:pPr>
              <a:r>
                <a:rPr lang="fr-FR" sz="1000">
                  <a:latin typeface="Comic Sans MS" pitchFamily="66" charset="0"/>
                  <a:cs typeface="Arial" pitchFamily="34" charset="0"/>
                </a:rPr>
                <a:t>Usine, vie moderne, industrie, siècle, objets, liberté, civilisation, organes, leviers, moteur, manettes, mouvement, énergie, force, vitesse, puissance, manivelle, électrique, perfectionné, fonctionner, etc.</a:t>
              </a:r>
              <a:endParaRPr lang="fr-FR">
                <a:latin typeface="Arial" pitchFamily="34" charset="0"/>
                <a:cs typeface="Arial" pitchFamily="34" charset="0"/>
              </a:endParaRPr>
            </a:p>
          </p:txBody>
        </p:sp>
        <p:sp>
          <p:nvSpPr>
            <p:cNvPr id="17419" name="Text Box 11"/>
            <p:cNvSpPr txBox="1">
              <a:spLocks noChangeArrowheads="1"/>
            </p:cNvSpPr>
            <p:nvPr/>
          </p:nvSpPr>
          <p:spPr bwMode="auto">
            <a:xfrm>
              <a:off x="8880" y="643"/>
              <a:ext cx="2244" cy="140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000" b="1">
                  <a:latin typeface="Comic Sans MS" pitchFamily="66" charset="0"/>
                  <a:cs typeface="Arial" pitchFamily="34" charset="0"/>
                </a:rPr>
                <a:t>Culture :</a:t>
              </a:r>
            </a:p>
            <a:p>
              <a:pPr fontAlgn="base">
                <a:spcBef>
                  <a:spcPct val="0"/>
                </a:spcBef>
                <a:spcAft>
                  <a:spcPts val="1000"/>
                </a:spcAft>
              </a:pPr>
              <a:r>
                <a:rPr lang="fr-FR" sz="1000">
                  <a:latin typeface="Comic Sans MS" pitchFamily="66" charset="0"/>
                  <a:cs typeface="Arial" pitchFamily="34" charset="0"/>
                </a:rPr>
                <a:t>- Culture orale : proverbes, dictons, comptines, chansons, contes, légendes…</a:t>
              </a:r>
            </a:p>
            <a:p>
              <a:pPr fontAlgn="base">
                <a:spcBef>
                  <a:spcPct val="0"/>
                </a:spcBef>
                <a:spcAft>
                  <a:spcPts val="1000"/>
                </a:spcAft>
              </a:pPr>
              <a:r>
                <a:rPr lang="fr-FR" sz="1000">
                  <a:latin typeface="Comic Sans MS" pitchFamily="66" charset="0"/>
                  <a:cs typeface="Arial" pitchFamily="34" charset="0"/>
                </a:rPr>
                <a:t>- Littérature : poésie, bande dessinée, autres genres…</a:t>
              </a:r>
            </a:p>
            <a:p>
              <a:pPr fontAlgn="base">
                <a:spcBef>
                  <a:spcPct val="0"/>
                </a:spcBef>
                <a:spcAft>
                  <a:spcPts val="1000"/>
                </a:spcAft>
              </a:pPr>
              <a:r>
                <a:rPr lang="fr-FR" sz="1000">
                  <a:latin typeface="Comic Sans MS" pitchFamily="66" charset="0"/>
                  <a:cs typeface="Arial" pitchFamily="34" charset="0"/>
                </a:rPr>
                <a:t>- Autres formes artistiques : peinture, musique, cinéma…</a:t>
              </a:r>
            </a:p>
            <a:p>
              <a:pPr fontAlgn="base">
                <a:spcBef>
                  <a:spcPct val="0"/>
                </a:spcBef>
                <a:spcAft>
                  <a:spcPts val="1000"/>
                </a:spcAft>
              </a:pPr>
              <a:r>
                <a:rPr lang="fr-FR" sz="1000">
                  <a:latin typeface="Comic Sans MS" pitchFamily="66" charset="0"/>
                  <a:cs typeface="Arial" pitchFamily="34" charset="0"/>
                </a:rPr>
                <a:t>- Histoire des civilisations :</a:t>
              </a:r>
            </a:p>
            <a:p>
              <a:pPr fontAlgn="base">
                <a:spcBef>
                  <a:spcPct val="0"/>
                </a:spcBef>
                <a:spcAft>
                  <a:spcPts val="1000"/>
                </a:spcAft>
              </a:pPr>
              <a:r>
                <a:rPr lang="fr-FR" sz="1000">
                  <a:latin typeface="Comic Sans MS" pitchFamily="66" charset="0"/>
                  <a:cs typeface="Arial" pitchFamily="34" charset="0"/>
                </a:rPr>
                <a:t>- Sciences, technologie : </a:t>
              </a:r>
              <a:endParaRPr lang="fr-FR">
                <a:latin typeface="Arial" pitchFamily="34" charset="0"/>
                <a:cs typeface="Arial" pitchFamily="34" charset="0"/>
              </a:endParaRPr>
            </a:p>
          </p:txBody>
        </p:sp>
        <p:sp>
          <p:nvSpPr>
            <p:cNvPr id="17420" name="Text Box 12"/>
            <p:cNvSpPr txBox="1">
              <a:spLocks noChangeArrowheads="1"/>
            </p:cNvSpPr>
            <p:nvPr/>
          </p:nvSpPr>
          <p:spPr bwMode="auto">
            <a:xfrm>
              <a:off x="7290" y="2427"/>
              <a:ext cx="1495" cy="4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000" b="1">
                  <a:latin typeface="Comic Sans MS" pitchFamily="66" charset="0"/>
                  <a:cs typeface="Arial" pitchFamily="34" charset="0"/>
                </a:rPr>
                <a:t>Expressions et locutions :</a:t>
              </a:r>
            </a:p>
            <a:p>
              <a:pPr fontAlgn="base">
                <a:spcBef>
                  <a:spcPct val="0"/>
                </a:spcBef>
                <a:spcAft>
                  <a:spcPts val="1000"/>
                </a:spcAft>
              </a:pPr>
              <a:r>
                <a:rPr lang="fr-FR" sz="1000">
                  <a:latin typeface="Comic Sans MS" pitchFamily="66" charset="0"/>
                  <a:cs typeface="Arial" pitchFamily="34" charset="0"/>
                </a:rPr>
                <a:t>Faire machine arrière…</a:t>
              </a:r>
              <a:endParaRPr lang="fr-FR">
                <a:latin typeface="Arial" pitchFamily="34" charset="0"/>
                <a:cs typeface="Arial" pitchFamily="34" charset="0"/>
              </a:endParaRPr>
            </a:p>
          </p:txBody>
        </p:sp>
        <p:sp>
          <p:nvSpPr>
            <p:cNvPr id="17421" name="Freeform 13"/>
            <p:cNvSpPr>
              <a:spLocks/>
            </p:cNvSpPr>
            <p:nvPr/>
          </p:nvSpPr>
          <p:spPr bwMode="auto">
            <a:xfrm>
              <a:off x="7197" y="1467"/>
              <a:ext cx="1589" cy="908"/>
            </a:xfrm>
            <a:custGeom>
              <a:avLst/>
              <a:gdLst/>
              <a:ahLst/>
              <a:cxnLst>
                <a:cxn ang="0">
                  <a:pos x="806" y="0"/>
                </a:cxn>
                <a:cxn ang="0">
                  <a:pos x="701" y="30"/>
                </a:cxn>
                <a:cxn ang="0">
                  <a:pos x="611" y="90"/>
                </a:cxn>
                <a:cxn ang="0">
                  <a:pos x="521" y="120"/>
                </a:cxn>
                <a:cxn ang="0">
                  <a:pos x="476" y="165"/>
                </a:cxn>
                <a:cxn ang="0">
                  <a:pos x="431" y="180"/>
                </a:cxn>
                <a:cxn ang="0">
                  <a:pos x="401" y="225"/>
                </a:cxn>
                <a:cxn ang="0">
                  <a:pos x="356" y="255"/>
                </a:cxn>
                <a:cxn ang="0">
                  <a:pos x="251" y="375"/>
                </a:cxn>
                <a:cxn ang="0">
                  <a:pos x="191" y="480"/>
                </a:cxn>
                <a:cxn ang="0">
                  <a:pos x="116" y="585"/>
                </a:cxn>
                <a:cxn ang="0">
                  <a:pos x="26" y="780"/>
                </a:cxn>
                <a:cxn ang="0">
                  <a:pos x="146" y="1425"/>
                </a:cxn>
                <a:cxn ang="0">
                  <a:pos x="161" y="1470"/>
                </a:cxn>
                <a:cxn ang="0">
                  <a:pos x="341" y="1560"/>
                </a:cxn>
                <a:cxn ang="0">
                  <a:pos x="431" y="1620"/>
                </a:cxn>
                <a:cxn ang="0">
                  <a:pos x="476" y="1665"/>
                </a:cxn>
                <a:cxn ang="0">
                  <a:pos x="776" y="1740"/>
                </a:cxn>
                <a:cxn ang="0">
                  <a:pos x="1421" y="1725"/>
                </a:cxn>
                <a:cxn ang="0">
                  <a:pos x="1541" y="1695"/>
                </a:cxn>
                <a:cxn ang="0">
                  <a:pos x="1931" y="1560"/>
                </a:cxn>
                <a:cxn ang="0">
                  <a:pos x="2051" y="1470"/>
                </a:cxn>
                <a:cxn ang="0">
                  <a:pos x="2201" y="1275"/>
                </a:cxn>
                <a:cxn ang="0">
                  <a:pos x="2261" y="960"/>
                </a:cxn>
                <a:cxn ang="0">
                  <a:pos x="2186" y="360"/>
                </a:cxn>
                <a:cxn ang="0">
                  <a:pos x="2126" y="255"/>
                </a:cxn>
                <a:cxn ang="0">
                  <a:pos x="2051" y="135"/>
                </a:cxn>
                <a:cxn ang="0">
                  <a:pos x="1984" y="40"/>
                </a:cxn>
              </a:cxnLst>
              <a:rect l="0" t="0" r="r" b="b"/>
              <a:pathLst>
                <a:path w="2261" h="1740">
                  <a:moveTo>
                    <a:pt x="806" y="0"/>
                  </a:moveTo>
                  <a:cubicBezTo>
                    <a:pt x="792" y="4"/>
                    <a:pt x="719" y="20"/>
                    <a:pt x="701" y="30"/>
                  </a:cubicBezTo>
                  <a:cubicBezTo>
                    <a:pt x="669" y="48"/>
                    <a:pt x="645" y="79"/>
                    <a:pt x="611" y="90"/>
                  </a:cubicBezTo>
                  <a:cubicBezTo>
                    <a:pt x="581" y="100"/>
                    <a:pt x="521" y="120"/>
                    <a:pt x="521" y="120"/>
                  </a:cubicBezTo>
                  <a:cubicBezTo>
                    <a:pt x="506" y="135"/>
                    <a:pt x="494" y="153"/>
                    <a:pt x="476" y="165"/>
                  </a:cubicBezTo>
                  <a:cubicBezTo>
                    <a:pt x="463" y="174"/>
                    <a:pt x="443" y="170"/>
                    <a:pt x="431" y="180"/>
                  </a:cubicBezTo>
                  <a:cubicBezTo>
                    <a:pt x="417" y="191"/>
                    <a:pt x="414" y="212"/>
                    <a:pt x="401" y="225"/>
                  </a:cubicBezTo>
                  <a:cubicBezTo>
                    <a:pt x="388" y="238"/>
                    <a:pt x="371" y="245"/>
                    <a:pt x="356" y="255"/>
                  </a:cubicBezTo>
                  <a:cubicBezTo>
                    <a:pt x="288" y="356"/>
                    <a:pt x="374" y="235"/>
                    <a:pt x="251" y="375"/>
                  </a:cubicBezTo>
                  <a:cubicBezTo>
                    <a:pt x="221" y="409"/>
                    <a:pt x="214" y="440"/>
                    <a:pt x="191" y="480"/>
                  </a:cubicBezTo>
                  <a:cubicBezTo>
                    <a:pt x="173" y="511"/>
                    <a:pt x="135" y="559"/>
                    <a:pt x="116" y="585"/>
                  </a:cubicBezTo>
                  <a:cubicBezTo>
                    <a:pt x="93" y="654"/>
                    <a:pt x="49" y="710"/>
                    <a:pt x="26" y="780"/>
                  </a:cubicBezTo>
                  <a:cubicBezTo>
                    <a:pt x="35" y="1026"/>
                    <a:pt x="0" y="1231"/>
                    <a:pt x="146" y="1425"/>
                  </a:cubicBezTo>
                  <a:cubicBezTo>
                    <a:pt x="151" y="1440"/>
                    <a:pt x="150" y="1459"/>
                    <a:pt x="161" y="1470"/>
                  </a:cubicBezTo>
                  <a:cubicBezTo>
                    <a:pt x="303" y="1612"/>
                    <a:pt x="195" y="1462"/>
                    <a:pt x="341" y="1560"/>
                  </a:cubicBezTo>
                  <a:cubicBezTo>
                    <a:pt x="371" y="1580"/>
                    <a:pt x="401" y="1600"/>
                    <a:pt x="431" y="1620"/>
                  </a:cubicBezTo>
                  <a:cubicBezTo>
                    <a:pt x="449" y="1632"/>
                    <a:pt x="457" y="1655"/>
                    <a:pt x="476" y="1665"/>
                  </a:cubicBezTo>
                  <a:cubicBezTo>
                    <a:pt x="550" y="1706"/>
                    <a:pt x="694" y="1726"/>
                    <a:pt x="776" y="1740"/>
                  </a:cubicBezTo>
                  <a:cubicBezTo>
                    <a:pt x="991" y="1735"/>
                    <a:pt x="1206" y="1738"/>
                    <a:pt x="1421" y="1725"/>
                  </a:cubicBezTo>
                  <a:cubicBezTo>
                    <a:pt x="1462" y="1723"/>
                    <a:pt x="1501" y="1704"/>
                    <a:pt x="1541" y="1695"/>
                  </a:cubicBezTo>
                  <a:cubicBezTo>
                    <a:pt x="1648" y="1670"/>
                    <a:pt x="1843" y="1628"/>
                    <a:pt x="1931" y="1560"/>
                  </a:cubicBezTo>
                  <a:cubicBezTo>
                    <a:pt x="2060" y="1459"/>
                    <a:pt x="1953" y="1503"/>
                    <a:pt x="2051" y="1470"/>
                  </a:cubicBezTo>
                  <a:cubicBezTo>
                    <a:pt x="2096" y="1402"/>
                    <a:pt x="2152" y="1341"/>
                    <a:pt x="2201" y="1275"/>
                  </a:cubicBezTo>
                  <a:cubicBezTo>
                    <a:pt x="2238" y="1165"/>
                    <a:pt x="2249" y="1079"/>
                    <a:pt x="2261" y="960"/>
                  </a:cubicBezTo>
                  <a:cubicBezTo>
                    <a:pt x="2256" y="836"/>
                    <a:pt x="2260" y="508"/>
                    <a:pt x="2186" y="360"/>
                  </a:cubicBezTo>
                  <a:cubicBezTo>
                    <a:pt x="2111" y="209"/>
                    <a:pt x="2205" y="439"/>
                    <a:pt x="2126" y="255"/>
                  </a:cubicBezTo>
                  <a:cubicBezTo>
                    <a:pt x="2105" y="206"/>
                    <a:pt x="2090" y="174"/>
                    <a:pt x="2051" y="135"/>
                  </a:cubicBezTo>
                  <a:lnTo>
                    <a:pt x="1984" y="4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22" name="Oval 14"/>
            <p:cNvSpPr>
              <a:spLocks noChangeArrowheads="1"/>
            </p:cNvSpPr>
            <p:nvPr/>
          </p:nvSpPr>
          <p:spPr bwMode="auto">
            <a:xfrm>
              <a:off x="7758" y="1112"/>
              <a:ext cx="841" cy="470"/>
            </a:xfrm>
            <a:prstGeom prst="ellipse">
              <a:avLst/>
            </a:prstGeom>
            <a:solidFill>
              <a:srgbClr val="FF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23" name="Text Box 15"/>
            <p:cNvSpPr txBox="1">
              <a:spLocks noChangeArrowheads="1"/>
            </p:cNvSpPr>
            <p:nvPr/>
          </p:nvSpPr>
          <p:spPr bwMode="auto">
            <a:xfrm>
              <a:off x="7851" y="1206"/>
              <a:ext cx="654" cy="284"/>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1100" b="1">
                  <a:latin typeface="Comic Sans MS" pitchFamily="66" charset="0"/>
                  <a:cs typeface="Arial" pitchFamily="34" charset="0"/>
                </a:rPr>
                <a:t>machine</a:t>
              </a:r>
              <a:endParaRPr lang="fr-FR">
                <a:latin typeface="Arial" pitchFamily="34" charset="0"/>
                <a:cs typeface="Arial" pitchFamily="34" charset="0"/>
              </a:endParaRPr>
            </a:p>
          </p:txBody>
        </p:sp>
        <p:sp>
          <p:nvSpPr>
            <p:cNvPr id="17424" name="Freeform 16"/>
            <p:cNvSpPr>
              <a:spLocks/>
            </p:cNvSpPr>
            <p:nvPr/>
          </p:nvSpPr>
          <p:spPr bwMode="auto">
            <a:xfrm>
              <a:off x="6180" y="688"/>
              <a:ext cx="1714" cy="944"/>
            </a:xfrm>
            <a:custGeom>
              <a:avLst/>
              <a:gdLst/>
              <a:ahLst/>
              <a:cxnLst>
                <a:cxn ang="0">
                  <a:pos x="3300" y="909"/>
                </a:cxn>
                <a:cxn ang="0">
                  <a:pos x="3090" y="759"/>
                </a:cxn>
                <a:cxn ang="0">
                  <a:pos x="2940" y="639"/>
                </a:cxn>
                <a:cxn ang="0">
                  <a:pos x="2850" y="564"/>
                </a:cxn>
                <a:cxn ang="0">
                  <a:pos x="2715" y="444"/>
                </a:cxn>
                <a:cxn ang="0">
                  <a:pos x="2520" y="279"/>
                </a:cxn>
                <a:cxn ang="0">
                  <a:pos x="2370" y="174"/>
                </a:cxn>
                <a:cxn ang="0">
                  <a:pos x="2145" y="129"/>
                </a:cxn>
                <a:cxn ang="0">
                  <a:pos x="1875" y="24"/>
                </a:cxn>
                <a:cxn ang="0">
                  <a:pos x="960" y="84"/>
                </a:cxn>
                <a:cxn ang="0">
                  <a:pos x="510" y="69"/>
                </a:cxn>
                <a:cxn ang="0">
                  <a:pos x="210" y="129"/>
                </a:cxn>
                <a:cxn ang="0">
                  <a:pos x="0" y="429"/>
                </a:cxn>
                <a:cxn ang="0">
                  <a:pos x="45" y="1194"/>
                </a:cxn>
                <a:cxn ang="0">
                  <a:pos x="90" y="1539"/>
                </a:cxn>
                <a:cxn ang="0">
                  <a:pos x="210" y="1659"/>
                </a:cxn>
                <a:cxn ang="0">
                  <a:pos x="525" y="1809"/>
                </a:cxn>
                <a:cxn ang="0">
                  <a:pos x="810" y="1794"/>
                </a:cxn>
                <a:cxn ang="0">
                  <a:pos x="1110" y="1719"/>
                </a:cxn>
                <a:cxn ang="0">
                  <a:pos x="1515" y="1674"/>
                </a:cxn>
                <a:cxn ang="0">
                  <a:pos x="2505" y="1614"/>
                </a:cxn>
                <a:cxn ang="0">
                  <a:pos x="2625" y="1584"/>
                </a:cxn>
                <a:cxn ang="0">
                  <a:pos x="2820" y="1479"/>
                </a:cxn>
                <a:cxn ang="0">
                  <a:pos x="3150" y="1479"/>
                </a:cxn>
                <a:cxn ang="0">
                  <a:pos x="3218" y="1534"/>
                </a:cxn>
              </a:cxnLst>
              <a:rect l="0" t="0" r="r" b="b"/>
              <a:pathLst>
                <a:path w="3300" h="1809">
                  <a:moveTo>
                    <a:pt x="3300" y="909"/>
                  </a:moveTo>
                  <a:cubicBezTo>
                    <a:pt x="3237" y="814"/>
                    <a:pt x="3168" y="837"/>
                    <a:pt x="3090" y="759"/>
                  </a:cubicBezTo>
                  <a:cubicBezTo>
                    <a:pt x="3044" y="713"/>
                    <a:pt x="2984" y="683"/>
                    <a:pt x="2940" y="639"/>
                  </a:cubicBezTo>
                  <a:cubicBezTo>
                    <a:pt x="2858" y="557"/>
                    <a:pt x="2936" y="593"/>
                    <a:pt x="2850" y="564"/>
                  </a:cubicBezTo>
                  <a:cubicBezTo>
                    <a:pt x="2747" y="461"/>
                    <a:pt x="2795" y="498"/>
                    <a:pt x="2715" y="444"/>
                  </a:cubicBezTo>
                  <a:cubicBezTo>
                    <a:pt x="2662" y="365"/>
                    <a:pt x="2601" y="325"/>
                    <a:pt x="2520" y="279"/>
                  </a:cubicBezTo>
                  <a:cubicBezTo>
                    <a:pt x="2468" y="249"/>
                    <a:pt x="2425" y="198"/>
                    <a:pt x="2370" y="174"/>
                  </a:cubicBezTo>
                  <a:cubicBezTo>
                    <a:pt x="2281" y="135"/>
                    <a:pt x="2248" y="140"/>
                    <a:pt x="2145" y="129"/>
                  </a:cubicBezTo>
                  <a:cubicBezTo>
                    <a:pt x="2073" y="93"/>
                    <a:pt x="1953" y="40"/>
                    <a:pt x="1875" y="24"/>
                  </a:cubicBezTo>
                  <a:cubicBezTo>
                    <a:pt x="1317" y="35"/>
                    <a:pt x="1298" y="0"/>
                    <a:pt x="960" y="84"/>
                  </a:cubicBezTo>
                  <a:cubicBezTo>
                    <a:pt x="761" y="70"/>
                    <a:pt x="706" y="54"/>
                    <a:pt x="510" y="69"/>
                  </a:cubicBezTo>
                  <a:cubicBezTo>
                    <a:pt x="407" y="103"/>
                    <a:pt x="321" y="118"/>
                    <a:pt x="210" y="129"/>
                  </a:cubicBezTo>
                  <a:cubicBezTo>
                    <a:pt x="113" y="193"/>
                    <a:pt x="37" y="319"/>
                    <a:pt x="0" y="429"/>
                  </a:cubicBezTo>
                  <a:cubicBezTo>
                    <a:pt x="60" y="731"/>
                    <a:pt x="25" y="623"/>
                    <a:pt x="45" y="1194"/>
                  </a:cubicBezTo>
                  <a:cubicBezTo>
                    <a:pt x="48" y="1284"/>
                    <a:pt x="57" y="1441"/>
                    <a:pt x="90" y="1539"/>
                  </a:cubicBezTo>
                  <a:cubicBezTo>
                    <a:pt x="109" y="1595"/>
                    <a:pt x="168" y="1626"/>
                    <a:pt x="210" y="1659"/>
                  </a:cubicBezTo>
                  <a:cubicBezTo>
                    <a:pt x="339" y="1759"/>
                    <a:pt x="367" y="1777"/>
                    <a:pt x="525" y="1809"/>
                  </a:cubicBezTo>
                  <a:cubicBezTo>
                    <a:pt x="620" y="1804"/>
                    <a:pt x="715" y="1802"/>
                    <a:pt x="810" y="1794"/>
                  </a:cubicBezTo>
                  <a:cubicBezTo>
                    <a:pt x="913" y="1785"/>
                    <a:pt x="1010" y="1737"/>
                    <a:pt x="1110" y="1719"/>
                  </a:cubicBezTo>
                  <a:cubicBezTo>
                    <a:pt x="1244" y="1695"/>
                    <a:pt x="1380" y="1688"/>
                    <a:pt x="1515" y="1674"/>
                  </a:cubicBezTo>
                  <a:cubicBezTo>
                    <a:pt x="1829" y="1549"/>
                    <a:pt x="2158" y="1620"/>
                    <a:pt x="2505" y="1614"/>
                  </a:cubicBezTo>
                  <a:cubicBezTo>
                    <a:pt x="2526" y="1610"/>
                    <a:pt x="2599" y="1598"/>
                    <a:pt x="2625" y="1584"/>
                  </a:cubicBezTo>
                  <a:cubicBezTo>
                    <a:pt x="2661" y="1564"/>
                    <a:pt x="2771" y="1483"/>
                    <a:pt x="2820" y="1479"/>
                  </a:cubicBezTo>
                  <a:cubicBezTo>
                    <a:pt x="2930" y="1471"/>
                    <a:pt x="3040" y="1479"/>
                    <a:pt x="3150" y="1479"/>
                  </a:cubicBezTo>
                  <a:lnTo>
                    <a:pt x="3218" y="1534"/>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25" name="Freeform 17"/>
            <p:cNvSpPr>
              <a:spLocks/>
            </p:cNvSpPr>
            <p:nvPr/>
          </p:nvSpPr>
          <p:spPr bwMode="auto">
            <a:xfrm>
              <a:off x="6401" y="-304"/>
              <a:ext cx="1594" cy="1427"/>
            </a:xfrm>
            <a:custGeom>
              <a:avLst/>
              <a:gdLst/>
              <a:ahLst/>
              <a:cxnLst>
                <a:cxn ang="0">
                  <a:pos x="3069" y="2735"/>
                </a:cxn>
                <a:cxn ang="0">
                  <a:pos x="2964" y="2510"/>
                </a:cxn>
                <a:cxn ang="0">
                  <a:pos x="2844" y="2075"/>
                </a:cxn>
                <a:cxn ang="0">
                  <a:pos x="2784" y="1835"/>
                </a:cxn>
                <a:cxn ang="0">
                  <a:pos x="2679" y="1190"/>
                </a:cxn>
                <a:cxn ang="0">
                  <a:pos x="2679" y="785"/>
                </a:cxn>
                <a:cxn ang="0">
                  <a:pos x="2634" y="755"/>
                </a:cxn>
                <a:cxn ang="0">
                  <a:pos x="2619" y="425"/>
                </a:cxn>
                <a:cxn ang="0">
                  <a:pos x="1524" y="170"/>
                </a:cxn>
                <a:cxn ang="0">
                  <a:pos x="819" y="155"/>
                </a:cxn>
                <a:cxn ang="0">
                  <a:pos x="279" y="200"/>
                </a:cxn>
                <a:cxn ang="0">
                  <a:pos x="129" y="335"/>
                </a:cxn>
                <a:cxn ang="0">
                  <a:pos x="54" y="395"/>
                </a:cxn>
                <a:cxn ang="0">
                  <a:pos x="24" y="605"/>
                </a:cxn>
                <a:cxn ang="0">
                  <a:pos x="39" y="665"/>
                </a:cxn>
                <a:cxn ang="0">
                  <a:pos x="84" y="695"/>
                </a:cxn>
                <a:cxn ang="0">
                  <a:pos x="144" y="785"/>
                </a:cxn>
                <a:cxn ang="0">
                  <a:pos x="159" y="830"/>
                </a:cxn>
                <a:cxn ang="0">
                  <a:pos x="219" y="890"/>
                </a:cxn>
                <a:cxn ang="0">
                  <a:pos x="354" y="1010"/>
                </a:cxn>
                <a:cxn ang="0">
                  <a:pos x="489" y="1130"/>
                </a:cxn>
                <a:cxn ang="0">
                  <a:pos x="579" y="1160"/>
                </a:cxn>
                <a:cxn ang="0">
                  <a:pos x="834" y="1565"/>
                </a:cxn>
                <a:cxn ang="0">
                  <a:pos x="894" y="1655"/>
                </a:cxn>
                <a:cxn ang="0">
                  <a:pos x="1029" y="1820"/>
                </a:cxn>
                <a:cxn ang="0">
                  <a:pos x="1629" y="1835"/>
                </a:cxn>
                <a:cxn ang="0">
                  <a:pos x="1689" y="1895"/>
                </a:cxn>
                <a:cxn ang="0">
                  <a:pos x="1824" y="1985"/>
                </a:cxn>
                <a:cxn ang="0">
                  <a:pos x="1914" y="2030"/>
                </a:cxn>
                <a:cxn ang="0">
                  <a:pos x="1959" y="2075"/>
                </a:cxn>
                <a:cxn ang="0">
                  <a:pos x="1892" y="1995"/>
                </a:cxn>
              </a:cxnLst>
              <a:rect l="0" t="0" r="r" b="b"/>
              <a:pathLst>
                <a:path w="3069" h="2735">
                  <a:moveTo>
                    <a:pt x="3069" y="2735"/>
                  </a:moveTo>
                  <a:cubicBezTo>
                    <a:pt x="3042" y="2655"/>
                    <a:pt x="2988" y="2591"/>
                    <a:pt x="2964" y="2510"/>
                  </a:cubicBezTo>
                  <a:cubicBezTo>
                    <a:pt x="2922" y="2366"/>
                    <a:pt x="2873" y="2222"/>
                    <a:pt x="2844" y="2075"/>
                  </a:cubicBezTo>
                  <a:cubicBezTo>
                    <a:pt x="2827" y="1991"/>
                    <a:pt x="2816" y="1915"/>
                    <a:pt x="2784" y="1835"/>
                  </a:cubicBezTo>
                  <a:cubicBezTo>
                    <a:pt x="2760" y="1618"/>
                    <a:pt x="2739" y="1400"/>
                    <a:pt x="2679" y="1190"/>
                  </a:cubicBezTo>
                  <a:cubicBezTo>
                    <a:pt x="2690" y="1056"/>
                    <a:pt x="2711" y="919"/>
                    <a:pt x="2679" y="785"/>
                  </a:cubicBezTo>
                  <a:cubicBezTo>
                    <a:pt x="2675" y="767"/>
                    <a:pt x="2649" y="765"/>
                    <a:pt x="2634" y="755"/>
                  </a:cubicBezTo>
                  <a:cubicBezTo>
                    <a:pt x="2548" y="626"/>
                    <a:pt x="2619" y="752"/>
                    <a:pt x="2619" y="425"/>
                  </a:cubicBezTo>
                  <a:cubicBezTo>
                    <a:pt x="2619" y="0"/>
                    <a:pt x="1533" y="170"/>
                    <a:pt x="1524" y="170"/>
                  </a:cubicBezTo>
                  <a:cubicBezTo>
                    <a:pt x="1287" y="111"/>
                    <a:pt x="1074" y="148"/>
                    <a:pt x="819" y="155"/>
                  </a:cubicBezTo>
                  <a:cubicBezTo>
                    <a:pt x="605" y="198"/>
                    <a:pt x="611" y="188"/>
                    <a:pt x="279" y="200"/>
                  </a:cubicBezTo>
                  <a:cubicBezTo>
                    <a:pt x="227" y="239"/>
                    <a:pt x="165" y="281"/>
                    <a:pt x="129" y="335"/>
                  </a:cubicBezTo>
                  <a:cubicBezTo>
                    <a:pt x="90" y="393"/>
                    <a:pt x="116" y="374"/>
                    <a:pt x="54" y="395"/>
                  </a:cubicBezTo>
                  <a:cubicBezTo>
                    <a:pt x="0" y="476"/>
                    <a:pt x="6" y="496"/>
                    <a:pt x="24" y="605"/>
                  </a:cubicBezTo>
                  <a:cubicBezTo>
                    <a:pt x="27" y="625"/>
                    <a:pt x="28" y="648"/>
                    <a:pt x="39" y="665"/>
                  </a:cubicBezTo>
                  <a:cubicBezTo>
                    <a:pt x="49" y="680"/>
                    <a:pt x="69" y="685"/>
                    <a:pt x="84" y="695"/>
                  </a:cubicBezTo>
                  <a:cubicBezTo>
                    <a:pt x="120" y="802"/>
                    <a:pt x="69" y="673"/>
                    <a:pt x="144" y="785"/>
                  </a:cubicBezTo>
                  <a:cubicBezTo>
                    <a:pt x="153" y="798"/>
                    <a:pt x="150" y="817"/>
                    <a:pt x="159" y="830"/>
                  </a:cubicBezTo>
                  <a:cubicBezTo>
                    <a:pt x="175" y="853"/>
                    <a:pt x="201" y="869"/>
                    <a:pt x="219" y="890"/>
                  </a:cubicBezTo>
                  <a:cubicBezTo>
                    <a:pt x="266" y="945"/>
                    <a:pt x="286" y="976"/>
                    <a:pt x="354" y="1010"/>
                  </a:cubicBezTo>
                  <a:cubicBezTo>
                    <a:pt x="399" y="1077"/>
                    <a:pt x="391" y="1077"/>
                    <a:pt x="489" y="1130"/>
                  </a:cubicBezTo>
                  <a:cubicBezTo>
                    <a:pt x="517" y="1145"/>
                    <a:pt x="579" y="1160"/>
                    <a:pt x="579" y="1160"/>
                  </a:cubicBezTo>
                  <a:cubicBezTo>
                    <a:pt x="727" y="1271"/>
                    <a:pt x="777" y="1394"/>
                    <a:pt x="834" y="1565"/>
                  </a:cubicBezTo>
                  <a:cubicBezTo>
                    <a:pt x="845" y="1599"/>
                    <a:pt x="883" y="1621"/>
                    <a:pt x="894" y="1655"/>
                  </a:cubicBezTo>
                  <a:cubicBezTo>
                    <a:pt x="910" y="1702"/>
                    <a:pt x="973" y="1816"/>
                    <a:pt x="1029" y="1820"/>
                  </a:cubicBezTo>
                  <a:cubicBezTo>
                    <a:pt x="1229" y="1834"/>
                    <a:pt x="1429" y="1830"/>
                    <a:pt x="1629" y="1835"/>
                  </a:cubicBezTo>
                  <a:cubicBezTo>
                    <a:pt x="1654" y="1911"/>
                    <a:pt x="1624" y="1859"/>
                    <a:pt x="1689" y="1895"/>
                  </a:cubicBezTo>
                  <a:cubicBezTo>
                    <a:pt x="1736" y="1921"/>
                    <a:pt x="1773" y="1968"/>
                    <a:pt x="1824" y="1985"/>
                  </a:cubicBezTo>
                  <a:cubicBezTo>
                    <a:pt x="1886" y="2006"/>
                    <a:pt x="1856" y="1991"/>
                    <a:pt x="1914" y="2030"/>
                  </a:cubicBezTo>
                  <a:cubicBezTo>
                    <a:pt x="1947" y="2079"/>
                    <a:pt x="1926" y="2075"/>
                    <a:pt x="1959" y="2075"/>
                  </a:cubicBezTo>
                  <a:lnTo>
                    <a:pt x="1892" y="1995"/>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26" name="Freeform 18"/>
            <p:cNvSpPr>
              <a:spLocks/>
            </p:cNvSpPr>
            <p:nvPr/>
          </p:nvSpPr>
          <p:spPr bwMode="auto">
            <a:xfrm>
              <a:off x="8455" y="630"/>
              <a:ext cx="2521" cy="1471"/>
            </a:xfrm>
            <a:custGeom>
              <a:avLst/>
              <a:gdLst/>
              <a:ahLst/>
              <a:cxnLst>
                <a:cxn ang="0">
                  <a:pos x="0" y="1020"/>
                </a:cxn>
                <a:cxn ang="0">
                  <a:pos x="15" y="945"/>
                </a:cxn>
                <a:cxn ang="0">
                  <a:pos x="105" y="810"/>
                </a:cxn>
                <a:cxn ang="0">
                  <a:pos x="150" y="705"/>
                </a:cxn>
                <a:cxn ang="0">
                  <a:pos x="195" y="675"/>
                </a:cxn>
                <a:cxn ang="0">
                  <a:pos x="270" y="585"/>
                </a:cxn>
                <a:cxn ang="0">
                  <a:pos x="300" y="540"/>
                </a:cxn>
                <a:cxn ang="0">
                  <a:pos x="450" y="420"/>
                </a:cxn>
                <a:cxn ang="0">
                  <a:pos x="570" y="315"/>
                </a:cxn>
                <a:cxn ang="0">
                  <a:pos x="735" y="195"/>
                </a:cxn>
                <a:cxn ang="0">
                  <a:pos x="990" y="60"/>
                </a:cxn>
                <a:cxn ang="0">
                  <a:pos x="1500" y="0"/>
                </a:cxn>
                <a:cxn ang="0">
                  <a:pos x="3870" y="15"/>
                </a:cxn>
                <a:cxn ang="0">
                  <a:pos x="4170" y="75"/>
                </a:cxn>
                <a:cxn ang="0">
                  <a:pos x="4590" y="165"/>
                </a:cxn>
                <a:cxn ang="0">
                  <a:pos x="4650" y="315"/>
                </a:cxn>
                <a:cxn ang="0">
                  <a:pos x="4740" y="660"/>
                </a:cxn>
                <a:cxn ang="0">
                  <a:pos x="4785" y="885"/>
                </a:cxn>
                <a:cxn ang="0">
                  <a:pos x="4815" y="1095"/>
                </a:cxn>
                <a:cxn ang="0">
                  <a:pos x="4845" y="1185"/>
                </a:cxn>
                <a:cxn ang="0">
                  <a:pos x="4710" y="1935"/>
                </a:cxn>
                <a:cxn ang="0">
                  <a:pos x="4620" y="2025"/>
                </a:cxn>
                <a:cxn ang="0">
                  <a:pos x="4590" y="2070"/>
                </a:cxn>
                <a:cxn ang="0">
                  <a:pos x="4530" y="2130"/>
                </a:cxn>
                <a:cxn ang="0">
                  <a:pos x="4470" y="2175"/>
                </a:cxn>
                <a:cxn ang="0">
                  <a:pos x="4410" y="2265"/>
                </a:cxn>
                <a:cxn ang="0">
                  <a:pos x="4380" y="2310"/>
                </a:cxn>
                <a:cxn ang="0">
                  <a:pos x="4035" y="2625"/>
                </a:cxn>
                <a:cxn ang="0">
                  <a:pos x="3990" y="2670"/>
                </a:cxn>
                <a:cxn ang="0">
                  <a:pos x="3840" y="2745"/>
                </a:cxn>
                <a:cxn ang="0">
                  <a:pos x="3510" y="2775"/>
                </a:cxn>
                <a:cxn ang="0">
                  <a:pos x="3450" y="2790"/>
                </a:cxn>
                <a:cxn ang="0">
                  <a:pos x="3360" y="2820"/>
                </a:cxn>
                <a:cxn ang="0">
                  <a:pos x="1425" y="2775"/>
                </a:cxn>
                <a:cxn ang="0">
                  <a:pos x="1275" y="2745"/>
                </a:cxn>
                <a:cxn ang="0">
                  <a:pos x="1080" y="2625"/>
                </a:cxn>
                <a:cxn ang="0">
                  <a:pos x="960" y="2550"/>
                </a:cxn>
                <a:cxn ang="0">
                  <a:pos x="870" y="2490"/>
                </a:cxn>
                <a:cxn ang="0">
                  <a:pos x="840" y="2445"/>
                </a:cxn>
                <a:cxn ang="0">
                  <a:pos x="750" y="2355"/>
                </a:cxn>
                <a:cxn ang="0">
                  <a:pos x="690" y="2220"/>
                </a:cxn>
                <a:cxn ang="0">
                  <a:pos x="615" y="1845"/>
                </a:cxn>
                <a:cxn ang="0">
                  <a:pos x="435" y="1770"/>
                </a:cxn>
                <a:cxn ang="0">
                  <a:pos x="390" y="1740"/>
                </a:cxn>
                <a:cxn ang="0">
                  <a:pos x="300" y="1710"/>
                </a:cxn>
                <a:cxn ang="0">
                  <a:pos x="255" y="1695"/>
                </a:cxn>
                <a:cxn ang="0">
                  <a:pos x="195" y="1590"/>
                </a:cxn>
                <a:cxn ang="0">
                  <a:pos x="278" y="1645"/>
                </a:cxn>
              </a:cxnLst>
              <a:rect l="0" t="0" r="r" b="b"/>
              <a:pathLst>
                <a:path w="4854" h="2820">
                  <a:moveTo>
                    <a:pt x="0" y="1020"/>
                  </a:moveTo>
                  <a:cubicBezTo>
                    <a:pt x="5" y="995"/>
                    <a:pt x="4" y="968"/>
                    <a:pt x="15" y="945"/>
                  </a:cubicBezTo>
                  <a:cubicBezTo>
                    <a:pt x="37" y="896"/>
                    <a:pt x="88" y="861"/>
                    <a:pt x="105" y="810"/>
                  </a:cubicBezTo>
                  <a:cubicBezTo>
                    <a:pt x="115" y="779"/>
                    <a:pt x="129" y="730"/>
                    <a:pt x="150" y="705"/>
                  </a:cubicBezTo>
                  <a:cubicBezTo>
                    <a:pt x="162" y="691"/>
                    <a:pt x="180" y="685"/>
                    <a:pt x="195" y="675"/>
                  </a:cubicBezTo>
                  <a:cubicBezTo>
                    <a:pt x="259" y="546"/>
                    <a:pt x="185" y="670"/>
                    <a:pt x="270" y="585"/>
                  </a:cubicBezTo>
                  <a:cubicBezTo>
                    <a:pt x="283" y="572"/>
                    <a:pt x="287" y="553"/>
                    <a:pt x="300" y="540"/>
                  </a:cubicBezTo>
                  <a:cubicBezTo>
                    <a:pt x="368" y="472"/>
                    <a:pt x="387" y="462"/>
                    <a:pt x="450" y="420"/>
                  </a:cubicBezTo>
                  <a:cubicBezTo>
                    <a:pt x="521" y="313"/>
                    <a:pt x="475" y="339"/>
                    <a:pt x="570" y="315"/>
                  </a:cubicBezTo>
                  <a:cubicBezTo>
                    <a:pt x="672" y="213"/>
                    <a:pt x="545" y="333"/>
                    <a:pt x="735" y="195"/>
                  </a:cubicBezTo>
                  <a:cubicBezTo>
                    <a:pt x="815" y="137"/>
                    <a:pt x="882" y="74"/>
                    <a:pt x="990" y="60"/>
                  </a:cubicBezTo>
                  <a:cubicBezTo>
                    <a:pt x="1160" y="37"/>
                    <a:pt x="1331" y="28"/>
                    <a:pt x="1500" y="0"/>
                  </a:cubicBezTo>
                  <a:cubicBezTo>
                    <a:pt x="2290" y="5"/>
                    <a:pt x="3080" y="6"/>
                    <a:pt x="3870" y="15"/>
                  </a:cubicBezTo>
                  <a:cubicBezTo>
                    <a:pt x="4005" y="17"/>
                    <a:pt x="4052" y="55"/>
                    <a:pt x="4170" y="75"/>
                  </a:cubicBezTo>
                  <a:cubicBezTo>
                    <a:pt x="4310" y="98"/>
                    <a:pt x="4468" y="84"/>
                    <a:pt x="4590" y="165"/>
                  </a:cubicBezTo>
                  <a:cubicBezTo>
                    <a:pt x="4624" y="216"/>
                    <a:pt x="4635" y="255"/>
                    <a:pt x="4650" y="315"/>
                  </a:cubicBezTo>
                  <a:cubicBezTo>
                    <a:pt x="4664" y="437"/>
                    <a:pt x="4671" y="556"/>
                    <a:pt x="4740" y="660"/>
                  </a:cubicBezTo>
                  <a:cubicBezTo>
                    <a:pt x="4751" y="739"/>
                    <a:pt x="4773" y="807"/>
                    <a:pt x="4785" y="885"/>
                  </a:cubicBezTo>
                  <a:cubicBezTo>
                    <a:pt x="4796" y="955"/>
                    <a:pt x="4793" y="1028"/>
                    <a:pt x="4815" y="1095"/>
                  </a:cubicBezTo>
                  <a:cubicBezTo>
                    <a:pt x="4825" y="1125"/>
                    <a:pt x="4845" y="1185"/>
                    <a:pt x="4845" y="1185"/>
                  </a:cubicBezTo>
                  <a:cubicBezTo>
                    <a:pt x="4835" y="1473"/>
                    <a:pt x="4854" y="1694"/>
                    <a:pt x="4710" y="1935"/>
                  </a:cubicBezTo>
                  <a:cubicBezTo>
                    <a:pt x="4657" y="2023"/>
                    <a:pt x="4707" y="1938"/>
                    <a:pt x="4620" y="2025"/>
                  </a:cubicBezTo>
                  <a:cubicBezTo>
                    <a:pt x="4607" y="2038"/>
                    <a:pt x="4602" y="2056"/>
                    <a:pt x="4590" y="2070"/>
                  </a:cubicBezTo>
                  <a:cubicBezTo>
                    <a:pt x="4572" y="2091"/>
                    <a:pt x="4551" y="2111"/>
                    <a:pt x="4530" y="2130"/>
                  </a:cubicBezTo>
                  <a:cubicBezTo>
                    <a:pt x="4511" y="2146"/>
                    <a:pt x="4487" y="2156"/>
                    <a:pt x="4470" y="2175"/>
                  </a:cubicBezTo>
                  <a:cubicBezTo>
                    <a:pt x="4446" y="2202"/>
                    <a:pt x="4430" y="2235"/>
                    <a:pt x="4410" y="2265"/>
                  </a:cubicBezTo>
                  <a:cubicBezTo>
                    <a:pt x="4400" y="2280"/>
                    <a:pt x="4380" y="2310"/>
                    <a:pt x="4380" y="2310"/>
                  </a:cubicBezTo>
                  <a:cubicBezTo>
                    <a:pt x="4340" y="2471"/>
                    <a:pt x="4174" y="2556"/>
                    <a:pt x="4035" y="2625"/>
                  </a:cubicBezTo>
                  <a:cubicBezTo>
                    <a:pt x="4016" y="2634"/>
                    <a:pt x="4007" y="2658"/>
                    <a:pt x="3990" y="2670"/>
                  </a:cubicBezTo>
                  <a:cubicBezTo>
                    <a:pt x="3954" y="2696"/>
                    <a:pt x="3885" y="2737"/>
                    <a:pt x="3840" y="2745"/>
                  </a:cubicBezTo>
                  <a:cubicBezTo>
                    <a:pt x="3764" y="2758"/>
                    <a:pt x="3572" y="2770"/>
                    <a:pt x="3510" y="2775"/>
                  </a:cubicBezTo>
                  <a:cubicBezTo>
                    <a:pt x="3490" y="2780"/>
                    <a:pt x="3470" y="2784"/>
                    <a:pt x="3450" y="2790"/>
                  </a:cubicBezTo>
                  <a:cubicBezTo>
                    <a:pt x="3420" y="2799"/>
                    <a:pt x="3360" y="2820"/>
                    <a:pt x="3360" y="2820"/>
                  </a:cubicBezTo>
                  <a:cubicBezTo>
                    <a:pt x="2713" y="2807"/>
                    <a:pt x="2073" y="2785"/>
                    <a:pt x="1425" y="2775"/>
                  </a:cubicBezTo>
                  <a:cubicBezTo>
                    <a:pt x="1399" y="2771"/>
                    <a:pt x="1311" y="2765"/>
                    <a:pt x="1275" y="2745"/>
                  </a:cubicBezTo>
                  <a:cubicBezTo>
                    <a:pt x="1212" y="2710"/>
                    <a:pt x="1140" y="2665"/>
                    <a:pt x="1080" y="2625"/>
                  </a:cubicBezTo>
                  <a:cubicBezTo>
                    <a:pt x="1032" y="2554"/>
                    <a:pt x="1067" y="2586"/>
                    <a:pt x="960" y="2550"/>
                  </a:cubicBezTo>
                  <a:cubicBezTo>
                    <a:pt x="926" y="2539"/>
                    <a:pt x="870" y="2490"/>
                    <a:pt x="870" y="2490"/>
                  </a:cubicBezTo>
                  <a:cubicBezTo>
                    <a:pt x="860" y="2475"/>
                    <a:pt x="852" y="2458"/>
                    <a:pt x="840" y="2445"/>
                  </a:cubicBezTo>
                  <a:cubicBezTo>
                    <a:pt x="812" y="2413"/>
                    <a:pt x="750" y="2355"/>
                    <a:pt x="750" y="2355"/>
                  </a:cubicBezTo>
                  <a:cubicBezTo>
                    <a:pt x="734" y="2306"/>
                    <a:pt x="706" y="2269"/>
                    <a:pt x="690" y="2220"/>
                  </a:cubicBezTo>
                  <a:cubicBezTo>
                    <a:pt x="686" y="2136"/>
                    <a:pt x="726" y="1919"/>
                    <a:pt x="615" y="1845"/>
                  </a:cubicBezTo>
                  <a:cubicBezTo>
                    <a:pt x="564" y="1811"/>
                    <a:pt x="484" y="1803"/>
                    <a:pt x="435" y="1770"/>
                  </a:cubicBezTo>
                  <a:cubicBezTo>
                    <a:pt x="420" y="1760"/>
                    <a:pt x="406" y="1747"/>
                    <a:pt x="390" y="1740"/>
                  </a:cubicBezTo>
                  <a:cubicBezTo>
                    <a:pt x="361" y="1727"/>
                    <a:pt x="330" y="1720"/>
                    <a:pt x="300" y="1710"/>
                  </a:cubicBezTo>
                  <a:cubicBezTo>
                    <a:pt x="285" y="1705"/>
                    <a:pt x="255" y="1695"/>
                    <a:pt x="255" y="1695"/>
                  </a:cubicBezTo>
                  <a:cubicBezTo>
                    <a:pt x="241" y="1653"/>
                    <a:pt x="227" y="1622"/>
                    <a:pt x="195" y="1590"/>
                  </a:cubicBezTo>
                  <a:lnTo>
                    <a:pt x="278" y="1645"/>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27" name="Freeform 19"/>
            <p:cNvSpPr>
              <a:spLocks/>
            </p:cNvSpPr>
            <p:nvPr/>
          </p:nvSpPr>
          <p:spPr bwMode="auto">
            <a:xfrm>
              <a:off x="7793" y="-442"/>
              <a:ext cx="2443" cy="1549"/>
            </a:xfrm>
            <a:custGeom>
              <a:avLst/>
              <a:gdLst/>
              <a:ahLst/>
              <a:cxnLst>
                <a:cxn ang="0">
                  <a:pos x="434" y="2970"/>
                </a:cxn>
                <a:cxn ang="0">
                  <a:pos x="299" y="2715"/>
                </a:cxn>
                <a:cxn ang="0">
                  <a:pos x="239" y="2625"/>
                </a:cxn>
                <a:cxn ang="0">
                  <a:pos x="209" y="2535"/>
                </a:cxn>
                <a:cxn ang="0">
                  <a:pos x="194" y="1740"/>
                </a:cxn>
                <a:cxn ang="0">
                  <a:pos x="134" y="1395"/>
                </a:cxn>
                <a:cxn ang="0">
                  <a:pos x="104" y="1155"/>
                </a:cxn>
                <a:cxn ang="0">
                  <a:pos x="149" y="435"/>
                </a:cxn>
                <a:cxn ang="0">
                  <a:pos x="554" y="195"/>
                </a:cxn>
                <a:cxn ang="0">
                  <a:pos x="1229" y="165"/>
                </a:cxn>
                <a:cxn ang="0">
                  <a:pos x="1349" y="135"/>
                </a:cxn>
                <a:cxn ang="0">
                  <a:pos x="1394" y="105"/>
                </a:cxn>
                <a:cxn ang="0">
                  <a:pos x="1514" y="75"/>
                </a:cxn>
                <a:cxn ang="0">
                  <a:pos x="1829" y="0"/>
                </a:cxn>
                <a:cxn ang="0">
                  <a:pos x="2279" y="30"/>
                </a:cxn>
                <a:cxn ang="0">
                  <a:pos x="2429" y="75"/>
                </a:cxn>
                <a:cxn ang="0">
                  <a:pos x="2804" y="90"/>
                </a:cxn>
                <a:cxn ang="0">
                  <a:pos x="3164" y="210"/>
                </a:cxn>
                <a:cxn ang="0">
                  <a:pos x="3284" y="255"/>
                </a:cxn>
                <a:cxn ang="0">
                  <a:pos x="4019" y="285"/>
                </a:cxn>
                <a:cxn ang="0">
                  <a:pos x="4169" y="330"/>
                </a:cxn>
                <a:cxn ang="0">
                  <a:pos x="4289" y="390"/>
                </a:cxn>
                <a:cxn ang="0">
                  <a:pos x="4619" y="585"/>
                </a:cxn>
                <a:cxn ang="0">
                  <a:pos x="4634" y="1635"/>
                </a:cxn>
                <a:cxn ang="0">
                  <a:pos x="4544" y="1755"/>
                </a:cxn>
                <a:cxn ang="0">
                  <a:pos x="4514" y="1800"/>
                </a:cxn>
                <a:cxn ang="0">
                  <a:pos x="4454" y="1815"/>
                </a:cxn>
                <a:cxn ang="0">
                  <a:pos x="3884" y="1875"/>
                </a:cxn>
                <a:cxn ang="0">
                  <a:pos x="3674" y="1890"/>
                </a:cxn>
                <a:cxn ang="0">
                  <a:pos x="2774" y="1920"/>
                </a:cxn>
                <a:cxn ang="0">
                  <a:pos x="2414" y="1995"/>
                </a:cxn>
                <a:cxn ang="0">
                  <a:pos x="2159" y="2055"/>
                </a:cxn>
                <a:cxn ang="0">
                  <a:pos x="2039" y="2190"/>
                </a:cxn>
                <a:cxn ang="0">
                  <a:pos x="2024" y="2205"/>
                </a:cxn>
                <a:cxn ang="0">
                  <a:pos x="2092" y="2260"/>
                </a:cxn>
              </a:cxnLst>
              <a:rect l="0" t="0" r="r" b="b"/>
              <a:pathLst>
                <a:path w="4702" h="2970">
                  <a:moveTo>
                    <a:pt x="434" y="2970"/>
                  </a:moveTo>
                  <a:cubicBezTo>
                    <a:pt x="381" y="2891"/>
                    <a:pt x="349" y="2798"/>
                    <a:pt x="299" y="2715"/>
                  </a:cubicBezTo>
                  <a:cubicBezTo>
                    <a:pt x="280" y="2684"/>
                    <a:pt x="250" y="2659"/>
                    <a:pt x="239" y="2625"/>
                  </a:cubicBezTo>
                  <a:cubicBezTo>
                    <a:pt x="229" y="2595"/>
                    <a:pt x="209" y="2535"/>
                    <a:pt x="209" y="2535"/>
                  </a:cubicBezTo>
                  <a:cubicBezTo>
                    <a:pt x="204" y="2270"/>
                    <a:pt x="203" y="2005"/>
                    <a:pt x="194" y="1740"/>
                  </a:cubicBezTo>
                  <a:cubicBezTo>
                    <a:pt x="190" y="1631"/>
                    <a:pt x="143" y="1500"/>
                    <a:pt x="134" y="1395"/>
                  </a:cubicBezTo>
                  <a:cubicBezTo>
                    <a:pt x="117" y="1194"/>
                    <a:pt x="134" y="1273"/>
                    <a:pt x="104" y="1155"/>
                  </a:cubicBezTo>
                  <a:cubicBezTo>
                    <a:pt x="80" y="919"/>
                    <a:pt x="0" y="634"/>
                    <a:pt x="149" y="435"/>
                  </a:cubicBezTo>
                  <a:cubicBezTo>
                    <a:pt x="209" y="256"/>
                    <a:pt x="384" y="204"/>
                    <a:pt x="554" y="195"/>
                  </a:cubicBezTo>
                  <a:cubicBezTo>
                    <a:pt x="779" y="183"/>
                    <a:pt x="1004" y="175"/>
                    <a:pt x="1229" y="165"/>
                  </a:cubicBezTo>
                  <a:cubicBezTo>
                    <a:pt x="1268" y="152"/>
                    <a:pt x="1310" y="149"/>
                    <a:pt x="1349" y="135"/>
                  </a:cubicBezTo>
                  <a:cubicBezTo>
                    <a:pt x="1366" y="129"/>
                    <a:pt x="1377" y="111"/>
                    <a:pt x="1394" y="105"/>
                  </a:cubicBezTo>
                  <a:cubicBezTo>
                    <a:pt x="1433" y="91"/>
                    <a:pt x="1474" y="85"/>
                    <a:pt x="1514" y="75"/>
                  </a:cubicBezTo>
                  <a:cubicBezTo>
                    <a:pt x="1612" y="9"/>
                    <a:pt x="1710" y="11"/>
                    <a:pt x="1829" y="0"/>
                  </a:cubicBezTo>
                  <a:cubicBezTo>
                    <a:pt x="1979" y="10"/>
                    <a:pt x="2129" y="16"/>
                    <a:pt x="2279" y="30"/>
                  </a:cubicBezTo>
                  <a:cubicBezTo>
                    <a:pt x="2331" y="35"/>
                    <a:pt x="2377" y="70"/>
                    <a:pt x="2429" y="75"/>
                  </a:cubicBezTo>
                  <a:cubicBezTo>
                    <a:pt x="2554" y="87"/>
                    <a:pt x="2679" y="85"/>
                    <a:pt x="2804" y="90"/>
                  </a:cubicBezTo>
                  <a:cubicBezTo>
                    <a:pt x="2922" y="129"/>
                    <a:pt x="3050" y="161"/>
                    <a:pt x="3164" y="210"/>
                  </a:cubicBezTo>
                  <a:cubicBezTo>
                    <a:pt x="3211" y="230"/>
                    <a:pt x="3231" y="252"/>
                    <a:pt x="3284" y="255"/>
                  </a:cubicBezTo>
                  <a:cubicBezTo>
                    <a:pt x="3529" y="269"/>
                    <a:pt x="3774" y="275"/>
                    <a:pt x="4019" y="285"/>
                  </a:cubicBezTo>
                  <a:cubicBezTo>
                    <a:pt x="4098" y="301"/>
                    <a:pt x="4094" y="295"/>
                    <a:pt x="4169" y="330"/>
                  </a:cubicBezTo>
                  <a:cubicBezTo>
                    <a:pt x="4210" y="349"/>
                    <a:pt x="4246" y="379"/>
                    <a:pt x="4289" y="390"/>
                  </a:cubicBezTo>
                  <a:cubicBezTo>
                    <a:pt x="4426" y="424"/>
                    <a:pt x="4538" y="464"/>
                    <a:pt x="4619" y="585"/>
                  </a:cubicBezTo>
                  <a:cubicBezTo>
                    <a:pt x="4702" y="917"/>
                    <a:pt x="4644" y="1343"/>
                    <a:pt x="4634" y="1635"/>
                  </a:cubicBezTo>
                  <a:cubicBezTo>
                    <a:pt x="4632" y="1691"/>
                    <a:pt x="4585" y="1728"/>
                    <a:pt x="4544" y="1755"/>
                  </a:cubicBezTo>
                  <a:cubicBezTo>
                    <a:pt x="4534" y="1770"/>
                    <a:pt x="4529" y="1790"/>
                    <a:pt x="4514" y="1800"/>
                  </a:cubicBezTo>
                  <a:cubicBezTo>
                    <a:pt x="4497" y="1811"/>
                    <a:pt x="4474" y="1809"/>
                    <a:pt x="4454" y="1815"/>
                  </a:cubicBezTo>
                  <a:cubicBezTo>
                    <a:pt x="4252" y="1876"/>
                    <a:pt x="4130" y="1863"/>
                    <a:pt x="3884" y="1875"/>
                  </a:cubicBezTo>
                  <a:cubicBezTo>
                    <a:pt x="3814" y="1879"/>
                    <a:pt x="3744" y="1885"/>
                    <a:pt x="3674" y="1890"/>
                  </a:cubicBezTo>
                  <a:cubicBezTo>
                    <a:pt x="3356" y="1996"/>
                    <a:pt x="3684" y="1892"/>
                    <a:pt x="2774" y="1920"/>
                  </a:cubicBezTo>
                  <a:cubicBezTo>
                    <a:pt x="2651" y="1924"/>
                    <a:pt x="2532" y="1965"/>
                    <a:pt x="2414" y="1995"/>
                  </a:cubicBezTo>
                  <a:cubicBezTo>
                    <a:pt x="2331" y="2050"/>
                    <a:pt x="2263" y="2045"/>
                    <a:pt x="2159" y="2055"/>
                  </a:cubicBezTo>
                  <a:cubicBezTo>
                    <a:pt x="2035" y="2253"/>
                    <a:pt x="2142" y="2138"/>
                    <a:pt x="2039" y="2190"/>
                  </a:cubicBezTo>
                  <a:cubicBezTo>
                    <a:pt x="2033" y="2193"/>
                    <a:pt x="2029" y="2200"/>
                    <a:pt x="2024" y="2205"/>
                  </a:cubicBezTo>
                  <a:lnTo>
                    <a:pt x="2092" y="226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28" name="Freeform 20"/>
            <p:cNvSpPr>
              <a:spLocks/>
            </p:cNvSpPr>
            <p:nvPr/>
          </p:nvSpPr>
          <p:spPr bwMode="auto">
            <a:xfrm>
              <a:off x="4768" y="-481"/>
              <a:ext cx="1747" cy="1432"/>
            </a:xfrm>
            <a:custGeom>
              <a:avLst/>
              <a:gdLst/>
              <a:ahLst/>
              <a:cxnLst>
                <a:cxn ang="0">
                  <a:pos x="3362" y="540"/>
                </a:cxn>
                <a:cxn ang="0">
                  <a:pos x="3272" y="465"/>
                </a:cxn>
                <a:cxn ang="0">
                  <a:pos x="2987" y="330"/>
                </a:cxn>
                <a:cxn ang="0">
                  <a:pos x="2837" y="255"/>
                </a:cxn>
                <a:cxn ang="0">
                  <a:pos x="2792" y="210"/>
                </a:cxn>
                <a:cxn ang="0">
                  <a:pos x="2387" y="120"/>
                </a:cxn>
                <a:cxn ang="0">
                  <a:pos x="1892" y="15"/>
                </a:cxn>
                <a:cxn ang="0">
                  <a:pos x="1412" y="0"/>
                </a:cxn>
                <a:cxn ang="0">
                  <a:pos x="977" y="15"/>
                </a:cxn>
                <a:cxn ang="0">
                  <a:pos x="842" y="60"/>
                </a:cxn>
                <a:cxn ang="0">
                  <a:pos x="647" y="105"/>
                </a:cxn>
                <a:cxn ang="0">
                  <a:pos x="572" y="135"/>
                </a:cxn>
                <a:cxn ang="0">
                  <a:pos x="482" y="165"/>
                </a:cxn>
                <a:cxn ang="0">
                  <a:pos x="332" y="270"/>
                </a:cxn>
                <a:cxn ang="0">
                  <a:pos x="257" y="465"/>
                </a:cxn>
                <a:cxn ang="0">
                  <a:pos x="242" y="540"/>
                </a:cxn>
                <a:cxn ang="0">
                  <a:pos x="212" y="600"/>
                </a:cxn>
                <a:cxn ang="0">
                  <a:pos x="152" y="735"/>
                </a:cxn>
                <a:cxn ang="0">
                  <a:pos x="152" y="1500"/>
                </a:cxn>
                <a:cxn ang="0">
                  <a:pos x="392" y="1845"/>
                </a:cxn>
                <a:cxn ang="0">
                  <a:pos x="452" y="1935"/>
                </a:cxn>
                <a:cxn ang="0">
                  <a:pos x="542" y="2565"/>
                </a:cxn>
                <a:cxn ang="0">
                  <a:pos x="617" y="2640"/>
                </a:cxn>
                <a:cxn ang="0">
                  <a:pos x="662" y="2700"/>
                </a:cxn>
                <a:cxn ang="0">
                  <a:pos x="872" y="2745"/>
                </a:cxn>
                <a:cxn ang="0">
                  <a:pos x="1637" y="2730"/>
                </a:cxn>
                <a:cxn ang="0">
                  <a:pos x="1982" y="2610"/>
                </a:cxn>
                <a:cxn ang="0">
                  <a:pos x="2162" y="2595"/>
                </a:cxn>
                <a:cxn ang="0">
                  <a:pos x="2597" y="2505"/>
                </a:cxn>
                <a:cxn ang="0">
                  <a:pos x="2822" y="2460"/>
                </a:cxn>
              </a:cxnLst>
              <a:rect l="0" t="0" r="r" b="b"/>
              <a:pathLst>
                <a:path w="3362" h="2745">
                  <a:moveTo>
                    <a:pt x="3362" y="540"/>
                  </a:moveTo>
                  <a:cubicBezTo>
                    <a:pt x="3316" y="471"/>
                    <a:pt x="3353" y="510"/>
                    <a:pt x="3272" y="465"/>
                  </a:cubicBezTo>
                  <a:cubicBezTo>
                    <a:pt x="3176" y="412"/>
                    <a:pt x="3095" y="357"/>
                    <a:pt x="2987" y="330"/>
                  </a:cubicBezTo>
                  <a:cubicBezTo>
                    <a:pt x="2939" y="298"/>
                    <a:pt x="2884" y="288"/>
                    <a:pt x="2837" y="255"/>
                  </a:cubicBezTo>
                  <a:cubicBezTo>
                    <a:pt x="2820" y="243"/>
                    <a:pt x="2810" y="222"/>
                    <a:pt x="2792" y="210"/>
                  </a:cubicBezTo>
                  <a:cubicBezTo>
                    <a:pt x="2698" y="147"/>
                    <a:pt x="2491" y="155"/>
                    <a:pt x="2387" y="120"/>
                  </a:cubicBezTo>
                  <a:cubicBezTo>
                    <a:pt x="2226" y="66"/>
                    <a:pt x="2061" y="34"/>
                    <a:pt x="1892" y="15"/>
                  </a:cubicBezTo>
                  <a:cubicBezTo>
                    <a:pt x="1684" y="24"/>
                    <a:pt x="1581" y="56"/>
                    <a:pt x="1412" y="0"/>
                  </a:cubicBezTo>
                  <a:cubicBezTo>
                    <a:pt x="1267" y="5"/>
                    <a:pt x="1122" y="7"/>
                    <a:pt x="977" y="15"/>
                  </a:cubicBezTo>
                  <a:cubicBezTo>
                    <a:pt x="851" y="22"/>
                    <a:pt x="923" y="20"/>
                    <a:pt x="842" y="60"/>
                  </a:cubicBezTo>
                  <a:cubicBezTo>
                    <a:pt x="785" y="89"/>
                    <a:pt x="708" y="95"/>
                    <a:pt x="647" y="105"/>
                  </a:cubicBezTo>
                  <a:cubicBezTo>
                    <a:pt x="622" y="115"/>
                    <a:pt x="597" y="126"/>
                    <a:pt x="572" y="135"/>
                  </a:cubicBezTo>
                  <a:cubicBezTo>
                    <a:pt x="542" y="146"/>
                    <a:pt x="482" y="165"/>
                    <a:pt x="482" y="165"/>
                  </a:cubicBezTo>
                  <a:cubicBezTo>
                    <a:pt x="432" y="200"/>
                    <a:pt x="351" y="212"/>
                    <a:pt x="332" y="270"/>
                  </a:cubicBezTo>
                  <a:cubicBezTo>
                    <a:pt x="310" y="337"/>
                    <a:pt x="279" y="398"/>
                    <a:pt x="257" y="465"/>
                  </a:cubicBezTo>
                  <a:cubicBezTo>
                    <a:pt x="249" y="489"/>
                    <a:pt x="250" y="516"/>
                    <a:pt x="242" y="540"/>
                  </a:cubicBezTo>
                  <a:cubicBezTo>
                    <a:pt x="235" y="561"/>
                    <a:pt x="220" y="579"/>
                    <a:pt x="212" y="600"/>
                  </a:cubicBezTo>
                  <a:cubicBezTo>
                    <a:pt x="158" y="734"/>
                    <a:pt x="210" y="648"/>
                    <a:pt x="152" y="735"/>
                  </a:cubicBezTo>
                  <a:cubicBezTo>
                    <a:pt x="82" y="978"/>
                    <a:pt x="0" y="1272"/>
                    <a:pt x="152" y="1500"/>
                  </a:cubicBezTo>
                  <a:cubicBezTo>
                    <a:pt x="191" y="1654"/>
                    <a:pt x="304" y="1714"/>
                    <a:pt x="392" y="1845"/>
                  </a:cubicBezTo>
                  <a:cubicBezTo>
                    <a:pt x="412" y="1875"/>
                    <a:pt x="452" y="1935"/>
                    <a:pt x="452" y="1935"/>
                  </a:cubicBezTo>
                  <a:cubicBezTo>
                    <a:pt x="445" y="2098"/>
                    <a:pt x="364" y="2447"/>
                    <a:pt x="542" y="2565"/>
                  </a:cubicBezTo>
                  <a:cubicBezTo>
                    <a:pt x="622" y="2685"/>
                    <a:pt x="517" y="2540"/>
                    <a:pt x="617" y="2640"/>
                  </a:cubicBezTo>
                  <a:cubicBezTo>
                    <a:pt x="635" y="2658"/>
                    <a:pt x="641" y="2686"/>
                    <a:pt x="662" y="2700"/>
                  </a:cubicBezTo>
                  <a:cubicBezTo>
                    <a:pt x="711" y="2733"/>
                    <a:pt x="821" y="2739"/>
                    <a:pt x="872" y="2745"/>
                  </a:cubicBezTo>
                  <a:cubicBezTo>
                    <a:pt x="1127" y="2740"/>
                    <a:pt x="1382" y="2739"/>
                    <a:pt x="1637" y="2730"/>
                  </a:cubicBezTo>
                  <a:cubicBezTo>
                    <a:pt x="1758" y="2726"/>
                    <a:pt x="1867" y="2630"/>
                    <a:pt x="1982" y="2610"/>
                  </a:cubicBezTo>
                  <a:cubicBezTo>
                    <a:pt x="2041" y="2600"/>
                    <a:pt x="2102" y="2600"/>
                    <a:pt x="2162" y="2595"/>
                  </a:cubicBezTo>
                  <a:cubicBezTo>
                    <a:pt x="2305" y="2538"/>
                    <a:pt x="2443" y="2520"/>
                    <a:pt x="2597" y="2505"/>
                  </a:cubicBezTo>
                  <a:cubicBezTo>
                    <a:pt x="2689" y="2459"/>
                    <a:pt x="2709" y="2460"/>
                    <a:pt x="2822" y="246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29" name="Freeform 21"/>
            <p:cNvSpPr>
              <a:spLocks/>
            </p:cNvSpPr>
            <p:nvPr/>
          </p:nvSpPr>
          <p:spPr bwMode="auto">
            <a:xfrm>
              <a:off x="5378" y="1459"/>
              <a:ext cx="1924" cy="1736"/>
            </a:xfrm>
            <a:custGeom>
              <a:avLst/>
              <a:gdLst/>
              <a:ahLst/>
              <a:cxnLst>
                <a:cxn ang="0">
                  <a:pos x="1603" y="0"/>
                </a:cxn>
                <a:cxn ang="0">
                  <a:pos x="1183" y="135"/>
                </a:cxn>
                <a:cxn ang="0">
                  <a:pos x="973" y="195"/>
                </a:cxn>
                <a:cxn ang="0">
                  <a:pos x="928" y="225"/>
                </a:cxn>
                <a:cxn ang="0">
                  <a:pos x="733" y="255"/>
                </a:cxn>
                <a:cxn ang="0">
                  <a:pos x="553" y="330"/>
                </a:cxn>
                <a:cxn ang="0">
                  <a:pos x="508" y="375"/>
                </a:cxn>
                <a:cxn ang="0">
                  <a:pos x="463" y="405"/>
                </a:cxn>
                <a:cxn ang="0">
                  <a:pos x="448" y="450"/>
                </a:cxn>
                <a:cxn ang="0">
                  <a:pos x="403" y="510"/>
                </a:cxn>
                <a:cxn ang="0">
                  <a:pos x="343" y="645"/>
                </a:cxn>
                <a:cxn ang="0">
                  <a:pos x="253" y="705"/>
                </a:cxn>
                <a:cxn ang="0">
                  <a:pos x="208" y="735"/>
                </a:cxn>
                <a:cxn ang="0">
                  <a:pos x="58" y="1050"/>
                </a:cxn>
                <a:cxn ang="0">
                  <a:pos x="13" y="1140"/>
                </a:cxn>
                <a:cxn ang="0">
                  <a:pos x="118" y="1680"/>
                </a:cxn>
                <a:cxn ang="0">
                  <a:pos x="103" y="2655"/>
                </a:cxn>
                <a:cxn ang="0">
                  <a:pos x="193" y="2910"/>
                </a:cxn>
                <a:cxn ang="0">
                  <a:pos x="373" y="3225"/>
                </a:cxn>
                <a:cxn ang="0">
                  <a:pos x="748" y="3300"/>
                </a:cxn>
                <a:cxn ang="0">
                  <a:pos x="1753" y="3225"/>
                </a:cxn>
                <a:cxn ang="0">
                  <a:pos x="1903" y="3165"/>
                </a:cxn>
                <a:cxn ang="0">
                  <a:pos x="2338" y="2985"/>
                </a:cxn>
                <a:cxn ang="0">
                  <a:pos x="2383" y="2955"/>
                </a:cxn>
                <a:cxn ang="0">
                  <a:pos x="2428" y="2940"/>
                </a:cxn>
                <a:cxn ang="0">
                  <a:pos x="2533" y="2880"/>
                </a:cxn>
                <a:cxn ang="0">
                  <a:pos x="2713" y="2790"/>
                </a:cxn>
                <a:cxn ang="0">
                  <a:pos x="2803" y="2715"/>
                </a:cxn>
                <a:cxn ang="0">
                  <a:pos x="2923" y="2655"/>
                </a:cxn>
                <a:cxn ang="0">
                  <a:pos x="3043" y="2550"/>
                </a:cxn>
                <a:cxn ang="0">
                  <a:pos x="3118" y="2430"/>
                </a:cxn>
                <a:cxn ang="0">
                  <a:pos x="3163" y="2400"/>
                </a:cxn>
                <a:cxn ang="0">
                  <a:pos x="3373" y="2160"/>
                </a:cxn>
                <a:cxn ang="0">
                  <a:pos x="3523" y="1935"/>
                </a:cxn>
                <a:cxn ang="0">
                  <a:pos x="3628" y="1785"/>
                </a:cxn>
                <a:cxn ang="0">
                  <a:pos x="3658" y="1635"/>
                </a:cxn>
                <a:cxn ang="0">
                  <a:pos x="3703" y="1440"/>
                </a:cxn>
              </a:cxnLst>
              <a:rect l="0" t="0" r="r" b="b"/>
              <a:pathLst>
                <a:path w="3703" h="3327">
                  <a:moveTo>
                    <a:pt x="1603" y="0"/>
                  </a:moveTo>
                  <a:cubicBezTo>
                    <a:pt x="1447" y="31"/>
                    <a:pt x="1330" y="86"/>
                    <a:pt x="1183" y="135"/>
                  </a:cubicBezTo>
                  <a:cubicBezTo>
                    <a:pt x="953" y="212"/>
                    <a:pt x="1335" y="44"/>
                    <a:pt x="973" y="195"/>
                  </a:cubicBezTo>
                  <a:cubicBezTo>
                    <a:pt x="956" y="202"/>
                    <a:pt x="945" y="219"/>
                    <a:pt x="928" y="225"/>
                  </a:cubicBezTo>
                  <a:cubicBezTo>
                    <a:pt x="894" y="238"/>
                    <a:pt x="752" y="253"/>
                    <a:pt x="733" y="255"/>
                  </a:cubicBezTo>
                  <a:cubicBezTo>
                    <a:pt x="671" y="276"/>
                    <a:pt x="615" y="309"/>
                    <a:pt x="553" y="330"/>
                  </a:cubicBezTo>
                  <a:cubicBezTo>
                    <a:pt x="538" y="345"/>
                    <a:pt x="524" y="361"/>
                    <a:pt x="508" y="375"/>
                  </a:cubicBezTo>
                  <a:cubicBezTo>
                    <a:pt x="494" y="387"/>
                    <a:pt x="474" y="391"/>
                    <a:pt x="463" y="405"/>
                  </a:cubicBezTo>
                  <a:cubicBezTo>
                    <a:pt x="453" y="417"/>
                    <a:pt x="456" y="436"/>
                    <a:pt x="448" y="450"/>
                  </a:cubicBezTo>
                  <a:cubicBezTo>
                    <a:pt x="436" y="472"/>
                    <a:pt x="416" y="489"/>
                    <a:pt x="403" y="510"/>
                  </a:cubicBezTo>
                  <a:cubicBezTo>
                    <a:pt x="377" y="552"/>
                    <a:pt x="376" y="608"/>
                    <a:pt x="343" y="645"/>
                  </a:cubicBezTo>
                  <a:cubicBezTo>
                    <a:pt x="319" y="672"/>
                    <a:pt x="283" y="685"/>
                    <a:pt x="253" y="705"/>
                  </a:cubicBezTo>
                  <a:cubicBezTo>
                    <a:pt x="238" y="715"/>
                    <a:pt x="208" y="735"/>
                    <a:pt x="208" y="735"/>
                  </a:cubicBezTo>
                  <a:cubicBezTo>
                    <a:pt x="165" y="842"/>
                    <a:pt x="109" y="947"/>
                    <a:pt x="58" y="1050"/>
                  </a:cubicBezTo>
                  <a:cubicBezTo>
                    <a:pt x="0" y="1166"/>
                    <a:pt x="51" y="1027"/>
                    <a:pt x="13" y="1140"/>
                  </a:cubicBezTo>
                  <a:cubicBezTo>
                    <a:pt x="28" y="1465"/>
                    <a:pt x="14" y="1438"/>
                    <a:pt x="118" y="1680"/>
                  </a:cubicBezTo>
                  <a:cubicBezTo>
                    <a:pt x="116" y="1767"/>
                    <a:pt x="75" y="2468"/>
                    <a:pt x="103" y="2655"/>
                  </a:cubicBezTo>
                  <a:cubicBezTo>
                    <a:pt x="120" y="2767"/>
                    <a:pt x="162" y="2816"/>
                    <a:pt x="193" y="2910"/>
                  </a:cubicBezTo>
                  <a:cubicBezTo>
                    <a:pt x="229" y="3017"/>
                    <a:pt x="267" y="3161"/>
                    <a:pt x="373" y="3225"/>
                  </a:cubicBezTo>
                  <a:cubicBezTo>
                    <a:pt x="476" y="3287"/>
                    <a:pt x="637" y="3286"/>
                    <a:pt x="748" y="3300"/>
                  </a:cubicBezTo>
                  <a:cubicBezTo>
                    <a:pt x="1212" y="3291"/>
                    <a:pt x="1395" y="3327"/>
                    <a:pt x="1753" y="3225"/>
                  </a:cubicBezTo>
                  <a:cubicBezTo>
                    <a:pt x="1881" y="3129"/>
                    <a:pt x="1736" y="3224"/>
                    <a:pt x="1903" y="3165"/>
                  </a:cubicBezTo>
                  <a:cubicBezTo>
                    <a:pt x="2046" y="3115"/>
                    <a:pt x="2196" y="3042"/>
                    <a:pt x="2338" y="2985"/>
                  </a:cubicBezTo>
                  <a:cubicBezTo>
                    <a:pt x="2355" y="2978"/>
                    <a:pt x="2367" y="2963"/>
                    <a:pt x="2383" y="2955"/>
                  </a:cubicBezTo>
                  <a:cubicBezTo>
                    <a:pt x="2397" y="2948"/>
                    <a:pt x="2413" y="2945"/>
                    <a:pt x="2428" y="2940"/>
                  </a:cubicBezTo>
                  <a:cubicBezTo>
                    <a:pt x="2504" y="2864"/>
                    <a:pt x="2436" y="2916"/>
                    <a:pt x="2533" y="2880"/>
                  </a:cubicBezTo>
                  <a:cubicBezTo>
                    <a:pt x="2596" y="2856"/>
                    <a:pt x="2649" y="2815"/>
                    <a:pt x="2713" y="2790"/>
                  </a:cubicBezTo>
                  <a:cubicBezTo>
                    <a:pt x="2751" y="2752"/>
                    <a:pt x="2757" y="2740"/>
                    <a:pt x="2803" y="2715"/>
                  </a:cubicBezTo>
                  <a:cubicBezTo>
                    <a:pt x="2842" y="2694"/>
                    <a:pt x="2923" y="2655"/>
                    <a:pt x="2923" y="2655"/>
                  </a:cubicBezTo>
                  <a:cubicBezTo>
                    <a:pt x="2973" y="2580"/>
                    <a:pt x="2938" y="2620"/>
                    <a:pt x="3043" y="2550"/>
                  </a:cubicBezTo>
                  <a:cubicBezTo>
                    <a:pt x="3097" y="2514"/>
                    <a:pt x="3080" y="2475"/>
                    <a:pt x="3118" y="2430"/>
                  </a:cubicBezTo>
                  <a:cubicBezTo>
                    <a:pt x="3130" y="2416"/>
                    <a:pt x="3148" y="2410"/>
                    <a:pt x="3163" y="2400"/>
                  </a:cubicBezTo>
                  <a:cubicBezTo>
                    <a:pt x="3221" y="2313"/>
                    <a:pt x="3285" y="2219"/>
                    <a:pt x="3373" y="2160"/>
                  </a:cubicBezTo>
                  <a:cubicBezTo>
                    <a:pt x="3414" y="2078"/>
                    <a:pt x="3465" y="2004"/>
                    <a:pt x="3523" y="1935"/>
                  </a:cubicBezTo>
                  <a:cubicBezTo>
                    <a:pt x="3565" y="1885"/>
                    <a:pt x="3581" y="1832"/>
                    <a:pt x="3628" y="1785"/>
                  </a:cubicBezTo>
                  <a:cubicBezTo>
                    <a:pt x="3640" y="1736"/>
                    <a:pt x="3643" y="1684"/>
                    <a:pt x="3658" y="1635"/>
                  </a:cubicBezTo>
                  <a:cubicBezTo>
                    <a:pt x="3691" y="1525"/>
                    <a:pt x="3703" y="1574"/>
                    <a:pt x="3703" y="144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30" name="Freeform 22"/>
            <p:cNvSpPr>
              <a:spLocks/>
            </p:cNvSpPr>
            <p:nvPr/>
          </p:nvSpPr>
          <p:spPr bwMode="auto">
            <a:xfrm>
              <a:off x="8572" y="2093"/>
              <a:ext cx="2177" cy="1464"/>
            </a:xfrm>
            <a:custGeom>
              <a:avLst/>
              <a:gdLst/>
              <a:ahLst/>
              <a:cxnLst>
                <a:cxn ang="0">
                  <a:pos x="0" y="330"/>
                </a:cxn>
                <a:cxn ang="0">
                  <a:pos x="60" y="345"/>
                </a:cxn>
                <a:cxn ang="0">
                  <a:pos x="150" y="405"/>
                </a:cxn>
                <a:cxn ang="0">
                  <a:pos x="315" y="555"/>
                </a:cxn>
                <a:cxn ang="0">
                  <a:pos x="465" y="660"/>
                </a:cxn>
                <a:cxn ang="0">
                  <a:pos x="525" y="750"/>
                </a:cxn>
                <a:cxn ang="0">
                  <a:pos x="600" y="855"/>
                </a:cxn>
                <a:cxn ang="0">
                  <a:pos x="660" y="1065"/>
                </a:cxn>
                <a:cxn ang="0">
                  <a:pos x="825" y="1830"/>
                </a:cxn>
                <a:cxn ang="0">
                  <a:pos x="975" y="2010"/>
                </a:cxn>
                <a:cxn ang="0">
                  <a:pos x="1095" y="2130"/>
                </a:cxn>
                <a:cxn ang="0">
                  <a:pos x="1140" y="2190"/>
                </a:cxn>
                <a:cxn ang="0">
                  <a:pos x="1275" y="2310"/>
                </a:cxn>
                <a:cxn ang="0">
                  <a:pos x="1575" y="2730"/>
                </a:cxn>
                <a:cxn ang="0">
                  <a:pos x="1680" y="2775"/>
                </a:cxn>
                <a:cxn ang="0">
                  <a:pos x="2070" y="2805"/>
                </a:cxn>
                <a:cxn ang="0">
                  <a:pos x="2550" y="2760"/>
                </a:cxn>
                <a:cxn ang="0">
                  <a:pos x="2940" y="2640"/>
                </a:cxn>
                <a:cxn ang="0">
                  <a:pos x="3330" y="2610"/>
                </a:cxn>
                <a:cxn ang="0">
                  <a:pos x="3540" y="2535"/>
                </a:cxn>
                <a:cxn ang="0">
                  <a:pos x="3780" y="2430"/>
                </a:cxn>
                <a:cxn ang="0">
                  <a:pos x="4005" y="2265"/>
                </a:cxn>
                <a:cxn ang="0">
                  <a:pos x="4125" y="2130"/>
                </a:cxn>
                <a:cxn ang="0">
                  <a:pos x="4050" y="1515"/>
                </a:cxn>
                <a:cxn ang="0">
                  <a:pos x="4005" y="1215"/>
                </a:cxn>
                <a:cxn ang="0">
                  <a:pos x="3975" y="1095"/>
                </a:cxn>
                <a:cxn ang="0">
                  <a:pos x="3915" y="855"/>
                </a:cxn>
                <a:cxn ang="0">
                  <a:pos x="3870" y="630"/>
                </a:cxn>
                <a:cxn ang="0">
                  <a:pos x="3810" y="540"/>
                </a:cxn>
                <a:cxn ang="0">
                  <a:pos x="3705" y="390"/>
                </a:cxn>
                <a:cxn ang="0">
                  <a:pos x="3615" y="315"/>
                </a:cxn>
                <a:cxn ang="0">
                  <a:pos x="3525" y="255"/>
                </a:cxn>
                <a:cxn ang="0">
                  <a:pos x="3390" y="165"/>
                </a:cxn>
                <a:cxn ang="0">
                  <a:pos x="3210" y="105"/>
                </a:cxn>
                <a:cxn ang="0">
                  <a:pos x="3165" y="75"/>
                </a:cxn>
                <a:cxn ang="0">
                  <a:pos x="2910" y="0"/>
                </a:cxn>
              </a:cxnLst>
              <a:rect l="0" t="0" r="r" b="b"/>
              <a:pathLst>
                <a:path w="4192" h="2805">
                  <a:moveTo>
                    <a:pt x="0" y="330"/>
                  </a:moveTo>
                  <a:cubicBezTo>
                    <a:pt x="20" y="335"/>
                    <a:pt x="42" y="336"/>
                    <a:pt x="60" y="345"/>
                  </a:cubicBezTo>
                  <a:cubicBezTo>
                    <a:pt x="92" y="361"/>
                    <a:pt x="150" y="405"/>
                    <a:pt x="150" y="405"/>
                  </a:cubicBezTo>
                  <a:cubicBezTo>
                    <a:pt x="190" y="466"/>
                    <a:pt x="254" y="514"/>
                    <a:pt x="315" y="555"/>
                  </a:cubicBezTo>
                  <a:cubicBezTo>
                    <a:pt x="358" y="619"/>
                    <a:pt x="394" y="617"/>
                    <a:pt x="465" y="660"/>
                  </a:cubicBezTo>
                  <a:cubicBezTo>
                    <a:pt x="497" y="757"/>
                    <a:pt x="455" y="652"/>
                    <a:pt x="525" y="750"/>
                  </a:cubicBezTo>
                  <a:cubicBezTo>
                    <a:pt x="624" y="888"/>
                    <a:pt x="483" y="738"/>
                    <a:pt x="600" y="855"/>
                  </a:cubicBezTo>
                  <a:cubicBezTo>
                    <a:pt x="623" y="925"/>
                    <a:pt x="637" y="995"/>
                    <a:pt x="660" y="1065"/>
                  </a:cubicBezTo>
                  <a:cubicBezTo>
                    <a:pt x="670" y="1305"/>
                    <a:pt x="637" y="1642"/>
                    <a:pt x="825" y="1830"/>
                  </a:cubicBezTo>
                  <a:cubicBezTo>
                    <a:pt x="851" y="1909"/>
                    <a:pt x="916" y="1956"/>
                    <a:pt x="975" y="2010"/>
                  </a:cubicBezTo>
                  <a:cubicBezTo>
                    <a:pt x="1017" y="2048"/>
                    <a:pt x="1061" y="2085"/>
                    <a:pt x="1095" y="2130"/>
                  </a:cubicBezTo>
                  <a:cubicBezTo>
                    <a:pt x="1110" y="2150"/>
                    <a:pt x="1122" y="2172"/>
                    <a:pt x="1140" y="2190"/>
                  </a:cubicBezTo>
                  <a:cubicBezTo>
                    <a:pt x="1183" y="2233"/>
                    <a:pt x="1232" y="2267"/>
                    <a:pt x="1275" y="2310"/>
                  </a:cubicBezTo>
                  <a:cubicBezTo>
                    <a:pt x="1339" y="2471"/>
                    <a:pt x="1409" y="2659"/>
                    <a:pt x="1575" y="2730"/>
                  </a:cubicBezTo>
                  <a:cubicBezTo>
                    <a:pt x="1599" y="2740"/>
                    <a:pt x="1649" y="2772"/>
                    <a:pt x="1680" y="2775"/>
                  </a:cubicBezTo>
                  <a:cubicBezTo>
                    <a:pt x="1810" y="2788"/>
                    <a:pt x="1940" y="2795"/>
                    <a:pt x="2070" y="2805"/>
                  </a:cubicBezTo>
                  <a:cubicBezTo>
                    <a:pt x="2239" y="2793"/>
                    <a:pt x="2380" y="2771"/>
                    <a:pt x="2550" y="2760"/>
                  </a:cubicBezTo>
                  <a:cubicBezTo>
                    <a:pt x="2682" y="2734"/>
                    <a:pt x="2807" y="2653"/>
                    <a:pt x="2940" y="2640"/>
                  </a:cubicBezTo>
                  <a:cubicBezTo>
                    <a:pt x="3070" y="2627"/>
                    <a:pt x="3200" y="2623"/>
                    <a:pt x="3330" y="2610"/>
                  </a:cubicBezTo>
                  <a:cubicBezTo>
                    <a:pt x="3365" y="2598"/>
                    <a:pt x="3492" y="2559"/>
                    <a:pt x="3540" y="2535"/>
                  </a:cubicBezTo>
                  <a:cubicBezTo>
                    <a:pt x="3629" y="2491"/>
                    <a:pt x="3682" y="2458"/>
                    <a:pt x="3780" y="2430"/>
                  </a:cubicBezTo>
                  <a:cubicBezTo>
                    <a:pt x="3853" y="2371"/>
                    <a:pt x="3934" y="2327"/>
                    <a:pt x="4005" y="2265"/>
                  </a:cubicBezTo>
                  <a:cubicBezTo>
                    <a:pt x="4051" y="2224"/>
                    <a:pt x="4081" y="2174"/>
                    <a:pt x="4125" y="2130"/>
                  </a:cubicBezTo>
                  <a:cubicBezTo>
                    <a:pt x="4192" y="1930"/>
                    <a:pt x="4126" y="1706"/>
                    <a:pt x="4050" y="1515"/>
                  </a:cubicBezTo>
                  <a:cubicBezTo>
                    <a:pt x="4038" y="1416"/>
                    <a:pt x="4022" y="1313"/>
                    <a:pt x="4005" y="1215"/>
                  </a:cubicBezTo>
                  <a:cubicBezTo>
                    <a:pt x="3998" y="1174"/>
                    <a:pt x="3975" y="1095"/>
                    <a:pt x="3975" y="1095"/>
                  </a:cubicBezTo>
                  <a:cubicBezTo>
                    <a:pt x="3963" y="983"/>
                    <a:pt x="3961" y="946"/>
                    <a:pt x="3915" y="855"/>
                  </a:cubicBezTo>
                  <a:cubicBezTo>
                    <a:pt x="3909" y="812"/>
                    <a:pt x="3890" y="675"/>
                    <a:pt x="3870" y="630"/>
                  </a:cubicBezTo>
                  <a:cubicBezTo>
                    <a:pt x="3855" y="597"/>
                    <a:pt x="3830" y="570"/>
                    <a:pt x="3810" y="540"/>
                  </a:cubicBezTo>
                  <a:cubicBezTo>
                    <a:pt x="3772" y="484"/>
                    <a:pt x="3759" y="435"/>
                    <a:pt x="3705" y="390"/>
                  </a:cubicBezTo>
                  <a:cubicBezTo>
                    <a:pt x="3675" y="365"/>
                    <a:pt x="3646" y="339"/>
                    <a:pt x="3615" y="315"/>
                  </a:cubicBezTo>
                  <a:cubicBezTo>
                    <a:pt x="3587" y="293"/>
                    <a:pt x="3550" y="280"/>
                    <a:pt x="3525" y="255"/>
                  </a:cubicBezTo>
                  <a:cubicBezTo>
                    <a:pt x="3485" y="215"/>
                    <a:pt x="3441" y="188"/>
                    <a:pt x="3390" y="165"/>
                  </a:cubicBezTo>
                  <a:cubicBezTo>
                    <a:pt x="3334" y="140"/>
                    <a:pt x="3268" y="124"/>
                    <a:pt x="3210" y="105"/>
                  </a:cubicBezTo>
                  <a:cubicBezTo>
                    <a:pt x="3193" y="99"/>
                    <a:pt x="3182" y="81"/>
                    <a:pt x="3165" y="75"/>
                  </a:cubicBezTo>
                  <a:cubicBezTo>
                    <a:pt x="3082" y="44"/>
                    <a:pt x="2991" y="41"/>
                    <a:pt x="291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31" name="Freeform 23"/>
            <p:cNvSpPr>
              <a:spLocks/>
            </p:cNvSpPr>
            <p:nvPr/>
          </p:nvSpPr>
          <p:spPr bwMode="auto">
            <a:xfrm>
              <a:off x="7138" y="2234"/>
              <a:ext cx="1770" cy="986"/>
            </a:xfrm>
            <a:custGeom>
              <a:avLst/>
              <a:gdLst/>
              <a:ahLst/>
              <a:cxnLst>
                <a:cxn ang="0">
                  <a:pos x="299" y="0"/>
                </a:cxn>
                <a:cxn ang="0">
                  <a:pos x="224" y="150"/>
                </a:cxn>
                <a:cxn ang="0">
                  <a:pos x="179" y="645"/>
                </a:cxn>
                <a:cxn ang="0">
                  <a:pos x="134" y="735"/>
                </a:cxn>
                <a:cxn ang="0">
                  <a:pos x="29" y="1020"/>
                </a:cxn>
                <a:cxn ang="0">
                  <a:pos x="29" y="1350"/>
                </a:cxn>
                <a:cxn ang="0">
                  <a:pos x="59" y="1395"/>
                </a:cxn>
                <a:cxn ang="0">
                  <a:pos x="239" y="1605"/>
                </a:cxn>
                <a:cxn ang="0">
                  <a:pos x="509" y="1785"/>
                </a:cxn>
                <a:cxn ang="0">
                  <a:pos x="749" y="1890"/>
                </a:cxn>
                <a:cxn ang="0">
                  <a:pos x="2279" y="1815"/>
                </a:cxn>
                <a:cxn ang="0">
                  <a:pos x="2504" y="1740"/>
                </a:cxn>
                <a:cxn ang="0">
                  <a:pos x="2864" y="1680"/>
                </a:cxn>
                <a:cxn ang="0">
                  <a:pos x="2999" y="1590"/>
                </a:cxn>
                <a:cxn ang="0">
                  <a:pos x="3029" y="1545"/>
                </a:cxn>
                <a:cxn ang="0">
                  <a:pos x="3119" y="1485"/>
                </a:cxn>
                <a:cxn ang="0">
                  <a:pos x="3164" y="1440"/>
                </a:cxn>
                <a:cxn ang="0">
                  <a:pos x="3254" y="1380"/>
                </a:cxn>
                <a:cxn ang="0">
                  <a:pos x="3314" y="1305"/>
                </a:cxn>
                <a:cxn ang="0">
                  <a:pos x="3329" y="1260"/>
                </a:cxn>
                <a:cxn ang="0">
                  <a:pos x="3359" y="1215"/>
                </a:cxn>
                <a:cxn ang="0">
                  <a:pos x="3389" y="1125"/>
                </a:cxn>
                <a:cxn ang="0">
                  <a:pos x="3404" y="870"/>
                </a:cxn>
              </a:cxnLst>
              <a:rect l="0" t="0" r="r" b="b"/>
              <a:pathLst>
                <a:path w="3407" h="1890">
                  <a:moveTo>
                    <a:pt x="299" y="0"/>
                  </a:moveTo>
                  <a:cubicBezTo>
                    <a:pt x="282" y="84"/>
                    <a:pt x="294" y="103"/>
                    <a:pt x="224" y="150"/>
                  </a:cubicBezTo>
                  <a:cubicBezTo>
                    <a:pt x="158" y="416"/>
                    <a:pt x="214" y="156"/>
                    <a:pt x="179" y="645"/>
                  </a:cubicBezTo>
                  <a:cubicBezTo>
                    <a:pt x="176" y="689"/>
                    <a:pt x="153" y="697"/>
                    <a:pt x="134" y="735"/>
                  </a:cubicBezTo>
                  <a:cubicBezTo>
                    <a:pt x="88" y="828"/>
                    <a:pt x="61" y="923"/>
                    <a:pt x="29" y="1020"/>
                  </a:cubicBezTo>
                  <a:cubicBezTo>
                    <a:pt x="9" y="1160"/>
                    <a:pt x="0" y="1174"/>
                    <a:pt x="29" y="1350"/>
                  </a:cubicBezTo>
                  <a:cubicBezTo>
                    <a:pt x="32" y="1368"/>
                    <a:pt x="51" y="1379"/>
                    <a:pt x="59" y="1395"/>
                  </a:cubicBezTo>
                  <a:cubicBezTo>
                    <a:pt x="102" y="1481"/>
                    <a:pt x="141" y="1572"/>
                    <a:pt x="239" y="1605"/>
                  </a:cubicBezTo>
                  <a:cubicBezTo>
                    <a:pt x="328" y="1671"/>
                    <a:pt x="409" y="1741"/>
                    <a:pt x="509" y="1785"/>
                  </a:cubicBezTo>
                  <a:cubicBezTo>
                    <a:pt x="591" y="1821"/>
                    <a:pt x="674" y="1840"/>
                    <a:pt x="749" y="1890"/>
                  </a:cubicBezTo>
                  <a:cubicBezTo>
                    <a:pt x="1269" y="1878"/>
                    <a:pt x="1759" y="1827"/>
                    <a:pt x="2279" y="1815"/>
                  </a:cubicBezTo>
                  <a:cubicBezTo>
                    <a:pt x="2356" y="1796"/>
                    <a:pt x="2427" y="1761"/>
                    <a:pt x="2504" y="1740"/>
                  </a:cubicBezTo>
                  <a:cubicBezTo>
                    <a:pt x="2623" y="1708"/>
                    <a:pt x="2743" y="1697"/>
                    <a:pt x="2864" y="1680"/>
                  </a:cubicBezTo>
                  <a:cubicBezTo>
                    <a:pt x="2920" y="1661"/>
                    <a:pt x="2960" y="1637"/>
                    <a:pt x="2999" y="1590"/>
                  </a:cubicBezTo>
                  <a:cubicBezTo>
                    <a:pt x="3011" y="1576"/>
                    <a:pt x="3015" y="1557"/>
                    <a:pt x="3029" y="1545"/>
                  </a:cubicBezTo>
                  <a:cubicBezTo>
                    <a:pt x="3056" y="1521"/>
                    <a:pt x="3094" y="1510"/>
                    <a:pt x="3119" y="1485"/>
                  </a:cubicBezTo>
                  <a:cubicBezTo>
                    <a:pt x="3134" y="1470"/>
                    <a:pt x="3147" y="1453"/>
                    <a:pt x="3164" y="1440"/>
                  </a:cubicBezTo>
                  <a:cubicBezTo>
                    <a:pt x="3192" y="1418"/>
                    <a:pt x="3254" y="1380"/>
                    <a:pt x="3254" y="1380"/>
                  </a:cubicBezTo>
                  <a:cubicBezTo>
                    <a:pt x="3292" y="1267"/>
                    <a:pt x="3236" y="1402"/>
                    <a:pt x="3314" y="1305"/>
                  </a:cubicBezTo>
                  <a:cubicBezTo>
                    <a:pt x="3324" y="1293"/>
                    <a:pt x="3322" y="1274"/>
                    <a:pt x="3329" y="1260"/>
                  </a:cubicBezTo>
                  <a:cubicBezTo>
                    <a:pt x="3337" y="1244"/>
                    <a:pt x="3352" y="1231"/>
                    <a:pt x="3359" y="1215"/>
                  </a:cubicBezTo>
                  <a:cubicBezTo>
                    <a:pt x="3372" y="1186"/>
                    <a:pt x="3389" y="1125"/>
                    <a:pt x="3389" y="1125"/>
                  </a:cubicBezTo>
                  <a:cubicBezTo>
                    <a:pt x="3407" y="930"/>
                    <a:pt x="3404" y="1015"/>
                    <a:pt x="3404" y="87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7FD14-6033-4A67-B9C1-DCE89F4D42EC}"/>
              </a:ext>
            </a:extLst>
          </p:cNvPr>
          <p:cNvSpPr>
            <a:spLocks noGrp="1"/>
          </p:cNvSpPr>
          <p:nvPr>
            <p:ph type="title"/>
          </p:nvPr>
        </p:nvSpPr>
        <p:spPr/>
        <p:txBody>
          <a:bodyPr/>
          <a:lstStyle/>
          <a:p>
            <a:r>
              <a:rPr lang="fr-FR" dirty="0"/>
              <a:t>Les familles de mots</a:t>
            </a:r>
          </a:p>
        </p:txBody>
      </p:sp>
      <p:pic>
        <p:nvPicPr>
          <p:cNvPr id="4" name="Espace réservé du contenu 3">
            <a:extLst>
              <a:ext uri="{FF2B5EF4-FFF2-40B4-BE49-F238E27FC236}">
                <a16:creationId xmlns:a16="http://schemas.microsoft.com/office/drawing/2014/main" id="{8A9AEC3A-2336-4522-AAE3-25FE559C7D94}"/>
              </a:ext>
            </a:extLst>
          </p:cNvPr>
          <p:cNvPicPr>
            <a:picLocks noGrp="1" noChangeAspect="1"/>
          </p:cNvPicPr>
          <p:nvPr>
            <p:ph idx="1"/>
          </p:nvPr>
        </p:nvPicPr>
        <p:blipFill>
          <a:blip r:embed="rId2"/>
          <a:stretch>
            <a:fillRect/>
          </a:stretch>
        </p:blipFill>
        <p:spPr>
          <a:xfrm>
            <a:off x="1990606" y="1844824"/>
            <a:ext cx="8677395" cy="4060818"/>
          </a:xfrm>
          <a:prstGeom prst="rect">
            <a:avLst/>
          </a:prstGeom>
        </p:spPr>
      </p:pic>
    </p:spTree>
    <p:extLst>
      <p:ext uri="{BB962C8B-B14F-4D97-AF65-F5344CB8AC3E}">
        <p14:creationId xmlns:p14="http://schemas.microsoft.com/office/powerpoint/2010/main" val="3162762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047B59-A348-45D7-AE37-778570F2C272}"/>
              </a:ext>
            </a:extLst>
          </p:cNvPr>
          <p:cNvSpPr>
            <a:spLocks noGrp="1"/>
          </p:cNvSpPr>
          <p:nvPr>
            <p:ph type="title"/>
          </p:nvPr>
        </p:nvSpPr>
        <p:spPr/>
        <p:txBody>
          <a:bodyPr/>
          <a:lstStyle/>
          <a:p>
            <a:r>
              <a:rPr lang="fr-FR" dirty="0"/>
              <a:t>Synonymie / hyperonymie </a:t>
            </a:r>
          </a:p>
        </p:txBody>
      </p:sp>
      <p:pic>
        <p:nvPicPr>
          <p:cNvPr id="4" name="Espace réservé du contenu 3">
            <a:extLst>
              <a:ext uri="{FF2B5EF4-FFF2-40B4-BE49-F238E27FC236}">
                <a16:creationId xmlns:a16="http://schemas.microsoft.com/office/drawing/2014/main" id="{2756A790-8B21-40DA-8E1A-9B3532F6A31C}"/>
              </a:ext>
            </a:extLst>
          </p:cNvPr>
          <p:cNvPicPr>
            <a:picLocks noGrp="1" noChangeAspect="1"/>
          </p:cNvPicPr>
          <p:nvPr>
            <p:ph idx="1"/>
          </p:nvPr>
        </p:nvPicPr>
        <p:blipFill>
          <a:blip r:embed="rId2"/>
          <a:stretch>
            <a:fillRect/>
          </a:stretch>
        </p:blipFill>
        <p:spPr>
          <a:xfrm>
            <a:off x="2783633" y="2492897"/>
            <a:ext cx="3092601" cy="3593583"/>
          </a:xfrm>
          <a:prstGeom prst="rect">
            <a:avLst/>
          </a:prstGeom>
        </p:spPr>
      </p:pic>
      <p:graphicFrame>
        <p:nvGraphicFramePr>
          <p:cNvPr id="5" name="Diagramme 4">
            <a:extLst>
              <a:ext uri="{FF2B5EF4-FFF2-40B4-BE49-F238E27FC236}">
                <a16:creationId xmlns:a16="http://schemas.microsoft.com/office/drawing/2014/main" id="{2CB495D4-EE63-47D3-9063-394BB7E85176}"/>
              </a:ext>
            </a:extLst>
          </p:cNvPr>
          <p:cNvGraphicFramePr/>
          <p:nvPr>
            <p:extLst>
              <p:ext uri="{D42A27DB-BD31-4B8C-83A1-F6EECF244321}">
                <p14:modId xmlns:p14="http://schemas.microsoft.com/office/powerpoint/2010/main" val="511280211"/>
              </p:ext>
            </p:extLst>
          </p:nvPr>
        </p:nvGraphicFramePr>
        <p:xfrm>
          <a:off x="5951984" y="2171699"/>
          <a:ext cx="5401816" cy="4199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5081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1D376F-F61D-4BB7-A200-AEB41A051759}"/>
              </a:ext>
            </a:extLst>
          </p:cNvPr>
          <p:cNvSpPr>
            <a:spLocks noGrp="1"/>
          </p:cNvSpPr>
          <p:nvPr>
            <p:ph type="title"/>
          </p:nvPr>
        </p:nvSpPr>
        <p:spPr/>
        <p:txBody>
          <a:bodyPr/>
          <a:lstStyle/>
          <a:p>
            <a:r>
              <a:rPr lang="fr-FR" dirty="0"/>
              <a:t>Analyse grille sémique </a:t>
            </a:r>
          </a:p>
        </p:txBody>
      </p:sp>
      <p:graphicFrame>
        <p:nvGraphicFramePr>
          <p:cNvPr id="5" name="Object 3">
            <a:extLst>
              <a:ext uri="{FF2B5EF4-FFF2-40B4-BE49-F238E27FC236}">
                <a16:creationId xmlns:a16="http://schemas.microsoft.com/office/drawing/2014/main" id="{0AC04AFB-5A0A-421D-89BA-D8449198EE8C}"/>
              </a:ext>
            </a:extLst>
          </p:cNvPr>
          <p:cNvGraphicFramePr>
            <a:graphicFrameLocks noGrp="1" noChangeAspect="1"/>
          </p:cNvGraphicFramePr>
          <p:nvPr>
            <p:ph idx="1"/>
            <p:extLst>
              <p:ext uri="{D42A27DB-BD31-4B8C-83A1-F6EECF244321}">
                <p14:modId xmlns:p14="http://schemas.microsoft.com/office/powerpoint/2010/main" val="3252635851"/>
              </p:ext>
            </p:extLst>
          </p:nvPr>
        </p:nvGraphicFramePr>
        <p:xfrm>
          <a:off x="579587" y="2132980"/>
          <a:ext cx="10680827" cy="3174516"/>
        </p:xfrm>
        <a:graphic>
          <a:graphicData uri="http://schemas.openxmlformats.org/presentationml/2006/ole">
            <mc:AlternateContent xmlns:mc="http://schemas.openxmlformats.org/markup-compatibility/2006">
              <mc:Choice xmlns:v="urn:schemas-microsoft-com:vml" Requires="v">
                <p:oleObj name="Document" r:id="rId2" imgW="5676183" imgH="1170762" progId="Word.Document.12">
                  <p:embed/>
                </p:oleObj>
              </mc:Choice>
              <mc:Fallback>
                <p:oleObj name="Document" r:id="rId2" imgW="5676183" imgH="1170762" progId="Word.Document.12">
                  <p:embed/>
                  <p:pic>
                    <p:nvPicPr>
                      <p:cNvPr id="5" name="Object 3">
                        <a:extLst>
                          <a:ext uri="{FF2B5EF4-FFF2-40B4-BE49-F238E27FC236}">
                            <a16:creationId xmlns:a16="http://schemas.microsoft.com/office/drawing/2014/main" id="{0AC04AFB-5A0A-421D-89BA-D8449198EE8C}"/>
                          </a:ext>
                        </a:extLst>
                      </p:cNvPr>
                      <p:cNvPicPr>
                        <a:picLocks noChangeAspect="1" noChangeArrowheads="1"/>
                      </p:cNvPicPr>
                      <p:nvPr/>
                    </p:nvPicPr>
                    <p:blipFill>
                      <a:blip r:embed="rId3"/>
                      <a:srcRect/>
                      <a:stretch>
                        <a:fillRect/>
                      </a:stretch>
                    </p:blipFill>
                    <p:spPr bwMode="auto">
                      <a:xfrm>
                        <a:off x="579587" y="2132980"/>
                        <a:ext cx="10680827" cy="317451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344426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8400" y="120411"/>
            <a:ext cx="7200900" cy="1485900"/>
          </a:xfrm>
        </p:spPr>
        <p:txBody>
          <a:bodyPr>
            <a:normAutofit/>
          </a:bodyPr>
          <a:lstStyle/>
          <a:p>
            <a:r>
              <a:rPr lang="fr-FR" dirty="0"/>
              <a:t>Analyse sémique et sémantique du prototype  </a:t>
            </a:r>
          </a:p>
        </p:txBody>
      </p:sp>
      <p:sp>
        <p:nvSpPr>
          <p:cNvPr id="3" name="Espace réservé du contenu 2"/>
          <p:cNvSpPr>
            <a:spLocks noGrp="1"/>
          </p:cNvSpPr>
          <p:nvPr>
            <p:ph idx="1"/>
          </p:nvPr>
        </p:nvSpPr>
        <p:spPr>
          <a:xfrm>
            <a:off x="2279576" y="2751073"/>
            <a:ext cx="8153400" cy="3904735"/>
          </a:xfrm>
        </p:spPr>
        <p:txBody>
          <a:bodyPr>
            <a:noAutofit/>
          </a:bodyPr>
          <a:lstStyle/>
          <a:p>
            <a:r>
              <a:rPr lang="fr-FR" dirty="0"/>
              <a:t> L’échelle de précision</a:t>
            </a:r>
          </a:p>
          <a:p>
            <a:endParaRPr lang="fr-FR" dirty="0"/>
          </a:p>
          <a:p>
            <a:r>
              <a:rPr lang="fr-FR" dirty="0"/>
              <a:t>Construire une échelle de précision</a:t>
            </a:r>
          </a:p>
          <a:p>
            <a:r>
              <a:rPr lang="fr-FR" dirty="0"/>
              <a:t>Lexique de la peur  ? </a:t>
            </a:r>
          </a:p>
          <a:p>
            <a:r>
              <a:rPr lang="fr-FR" dirty="0"/>
              <a:t>Travailler sur les caractéristiques d’une catégorie en examinant les traits les plus représentatifs portés par l’élément prototypique</a:t>
            </a:r>
          </a:p>
        </p:txBody>
      </p:sp>
      <p:sp>
        <p:nvSpPr>
          <p:cNvPr id="3174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1745" name="Object 1" descr="L'échelle de précision"/>
          <p:cNvGraphicFramePr>
            <a:graphicFrameLocks noChangeAspect="1"/>
          </p:cNvGraphicFramePr>
          <p:nvPr>
            <p:extLst>
              <p:ext uri="{D42A27DB-BD31-4B8C-83A1-F6EECF244321}">
                <p14:modId xmlns:p14="http://schemas.microsoft.com/office/powerpoint/2010/main" val="2610465347"/>
              </p:ext>
            </p:extLst>
          </p:nvPr>
        </p:nvGraphicFramePr>
        <p:xfrm>
          <a:off x="1201391" y="1606311"/>
          <a:ext cx="9649974" cy="831312"/>
        </p:xfrm>
        <a:graphic>
          <a:graphicData uri="http://schemas.openxmlformats.org/presentationml/2006/ole">
            <mc:AlternateContent xmlns:mc="http://schemas.openxmlformats.org/markup-compatibility/2006">
              <mc:Choice xmlns:v="urn:schemas-microsoft-com:vml" Requires="v">
                <p:oleObj name="Picture" r:id="rId2" imgW="5791200" imgH="544068" progId="Word.Picture.8">
                  <p:embed/>
                </p:oleObj>
              </mc:Choice>
              <mc:Fallback>
                <p:oleObj name="Picture" r:id="rId2" imgW="5791200" imgH="544068" progId="Word.Picture.8">
                  <p:embed/>
                  <p:pic>
                    <p:nvPicPr>
                      <p:cNvPr id="31745" name="Object 1" descr="L'échelle de préc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391" y="1606311"/>
                        <a:ext cx="9649974" cy="831312"/>
                      </a:xfrm>
                      <a:prstGeom prst="rect">
                        <a:avLst/>
                      </a:prstGeom>
                      <a:noFill/>
                    </p:spPr>
                  </p:pic>
                </p:oleObj>
              </mc:Fallback>
            </mc:AlternateContent>
          </a:graphicData>
        </a:graphic>
      </p:graphicFrame>
      <p:sp>
        <p:nvSpPr>
          <p:cNvPr id="6" name="Espace réservé du contenu 2"/>
          <p:cNvSpPr txBox="1">
            <a:spLocks/>
          </p:cNvSpPr>
          <p:nvPr/>
        </p:nvSpPr>
        <p:spPr>
          <a:xfrm>
            <a:off x="2207568" y="3789040"/>
            <a:ext cx="8153400" cy="1828800"/>
          </a:xfrm>
          <a:prstGeom prst="rect">
            <a:avLst/>
          </a:prstGeom>
        </p:spPr>
        <p:txBody>
          <a:bodyPr vert="horz">
            <a:normAutofit/>
          </a:bodyPr>
          <a:lstStyle/>
          <a:p>
            <a:pPr marL="320040" indent="-320040">
              <a:spcBef>
                <a:spcPts val="700"/>
              </a:spcBef>
              <a:buClr>
                <a:schemeClr val="accent2"/>
              </a:buClr>
              <a:buSzPct val="60000"/>
              <a:defRPr/>
            </a:pPr>
            <a:endParaRPr lang="fr-FR" sz="2400" dirty="0"/>
          </a:p>
          <a:p>
            <a:pPr marL="320040" indent="-320040">
              <a:spcBef>
                <a:spcPts val="700"/>
              </a:spcBef>
              <a:buClr>
                <a:schemeClr val="accent2"/>
              </a:buClr>
              <a:buSzPct val="60000"/>
              <a:buFont typeface="Wingdings"/>
              <a:buChar char=""/>
              <a:defRPr/>
            </a:pPr>
            <a:endParaRPr lang="fr-FR" sz="2800" dirty="0"/>
          </a:p>
          <a:p>
            <a:pPr marL="320040" indent="-320040">
              <a:spcBef>
                <a:spcPts val="700"/>
              </a:spcBef>
              <a:buClr>
                <a:schemeClr val="accent2"/>
              </a:buClr>
              <a:buSzPct val="60000"/>
              <a:buFont typeface="Wingdings"/>
              <a:buChar char=""/>
              <a:defRPr/>
            </a:pPr>
            <a:endParaRPr lang="fr-FR" sz="29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43B82B-83F1-4360-B6BA-69E8BCC63711}"/>
              </a:ext>
            </a:extLst>
          </p:cNvPr>
          <p:cNvSpPr>
            <a:spLocks noGrp="1"/>
          </p:cNvSpPr>
          <p:nvPr>
            <p:ph type="title"/>
          </p:nvPr>
        </p:nvSpPr>
        <p:spPr/>
        <p:txBody>
          <a:bodyPr/>
          <a:lstStyle/>
          <a:p>
            <a:r>
              <a:rPr lang="fr-FR" dirty="0"/>
              <a:t>Dresser un champ lexical </a:t>
            </a:r>
          </a:p>
        </p:txBody>
      </p:sp>
      <p:pic>
        <p:nvPicPr>
          <p:cNvPr id="4" name="Espace réservé du contenu 3">
            <a:extLst>
              <a:ext uri="{FF2B5EF4-FFF2-40B4-BE49-F238E27FC236}">
                <a16:creationId xmlns:a16="http://schemas.microsoft.com/office/drawing/2014/main" id="{4221C1A3-3288-4606-B421-6C16C74BF9EE}"/>
              </a:ext>
            </a:extLst>
          </p:cNvPr>
          <p:cNvPicPr>
            <a:picLocks noGrp="1" noChangeAspect="1"/>
          </p:cNvPicPr>
          <p:nvPr>
            <p:ph idx="1"/>
          </p:nvPr>
        </p:nvPicPr>
        <p:blipFill>
          <a:blip r:embed="rId2"/>
          <a:stretch>
            <a:fillRect/>
          </a:stretch>
        </p:blipFill>
        <p:spPr>
          <a:xfrm>
            <a:off x="698920" y="1757299"/>
            <a:ext cx="10794159" cy="3343401"/>
          </a:xfrm>
          <a:prstGeom prst="rect">
            <a:avLst/>
          </a:prstGeom>
        </p:spPr>
      </p:pic>
    </p:spTree>
    <p:extLst>
      <p:ext uri="{BB962C8B-B14F-4D97-AF65-F5344CB8AC3E}">
        <p14:creationId xmlns:p14="http://schemas.microsoft.com/office/powerpoint/2010/main" val="21610585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97D9D1-BE01-4FE3-BB65-D6935940F682}"/>
              </a:ext>
            </a:extLst>
          </p:cNvPr>
          <p:cNvSpPr>
            <a:spLocks noGrp="1"/>
          </p:cNvSpPr>
          <p:nvPr>
            <p:ph type="title"/>
          </p:nvPr>
        </p:nvSpPr>
        <p:spPr>
          <a:xfrm>
            <a:off x="8256240" y="634029"/>
            <a:ext cx="1900356" cy="3732835"/>
          </a:xfrm>
        </p:spPr>
        <p:txBody>
          <a:bodyPr vert="horz" lIns="91440" tIns="45720" rIns="91440" bIns="45720" rtlCol="0" anchor="b">
            <a:normAutofit/>
          </a:bodyPr>
          <a:lstStyle/>
          <a:p>
            <a:pPr algn="ctr"/>
            <a:r>
              <a:rPr lang="en-US" sz="2100" cap="all" dirty="0"/>
              <a:t>Un travail </a:t>
            </a:r>
            <a:r>
              <a:rPr lang="en-US" sz="2100" cap="all" dirty="0" err="1"/>
              <a:t>interdisciplinaire</a:t>
            </a:r>
            <a:r>
              <a:rPr lang="en-US" sz="2100" cap="all" dirty="0"/>
              <a:t> </a:t>
            </a:r>
          </a:p>
        </p:txBody>
      </p:sp>
      <p:sp>
        <p:nvSpPr>
          <p:cNvPr id="7" name="Espace réservé du contenu 6">
            <a:extLst>
              <a:ext uri="{FF2B5EF4-FFF2-40B4-BE49-F238E27FC236}">
                <a16:creationId xmlns:a16="http://schemas.microsoft.com/office/drawing/2014/main" id="{CCB59987-A4BF-419E-BE31-0B95E2CC9D81}"/>
              </a:ext>
            </a:extLst>
          </p:cNvPr>
          <p:cNvSpPr>
            <a:spLocks noGrp="1"/>
          </p:cNvSpPr>
          <p:nvPr>
            <p:ph idx="1"/>
          </p:nvPr>
        </p:nvSpPr>
        <p:spPr/>
        <p:txBody>
          <a:bodyPr/>
          <a:lstStyle/>
          <a:p>
            <a:endParaRPr lang="fr-FR"/>
          </a:p>
        </p:txBody>
      </p:sp>
      <p:pic>
        <p:nvPicPr>
          <p:cNvPr id="9" name="Image 8">
            <a:extLst>
              <a:ext uri="{FF2B5EF4-FFF2-40B4-BE49-F238E27FC236}">
                <a16:creationId xmlns:a16="http://schemas.microsoft.com/office/drawing/2014/main" id="{443F04A8-591E-416E-87FE-9A5C9BF87E5D}"/>
              </a:ext>
            </a:extLst>
          </p:cNvPr>
          <p:cNvPicPr>
            <a:picLocks noChangeAspect="1"/>
          </p:cNvPicPr>
          <p:nvPr/>
        </p:nvPicPr>
        <p:blipFill>
          <a:blip r:embed="rId2"/>
          <a:stretch>
            <a:fillRect/>
          </a:stretch>
        </p:blipFill>
        <p:spPr>
          <a:xfrm>
            <a:off x="1957388" y="57150"/>
            <a:ext cx="8277225" cy="6743700"/>
          </a:xfrm>
          <a:prstGeom prst="rect">
            <a:avLst/>
          </a:prstGeom>
        </p:spPr>
      </p:pic>
    </p:spTree>
    <p:extLst>
      <p:ext uri="{BB962C8B-B14F-4D97-AF65-F5344CB8AC3E}">
        <p14:creationId xmlns:p14="http://schemas.microsoft.com/office/powerpoint/2010/main" val="2621143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42911-0C84-4556-9C1C-561D86694214}"/>
              </a:ext>
            </a:extLst>
          </p:cNvPr>
          <p:cNvSpPr>
            <a:spLocks noGrp="1"/>
          </p:cNvSpPr>
          <p:nvPr>
            <p:ph type="title"/>
          </p:nvPr>
        </p:nvSpPr>
        <p:spPr/>
        <p:txBody>
          <a:bodyPr>
            <a:normAutofit/>
          </a:bodyPr>
          <a:lstStyle/>
          <a:p>
            <a:r>
              <a:rPr lang="fr-FR" dirty="0"/>
              <a:t>Les scripts axes paradigmatique /syntagmatique</a:t>
            </a:r>
          </a:p>
        </p:txBody>
      </p:sp>
      <p:pic>
        <p:nvPicPr>
          <p:cNvPr id="4" name="Espace réservé du contenu 3">
            <a:extLst>
              <a:ext uri="{FF2B5EF4-FFF2-40B4-BE49-F238E27FC236}">
                <a16:creationId xmlns:a16="http://schemas.microsoft.com/office/drawing/2014/main" id="{1E10B659-1A1C-44F8-81C5-CB9FB82B8212}"/>
              </a:ext>
            </a:extLst>
          </p:cNvPr>
          <p:cNvPicPr>
            <a:picLocks noGrp="1" noChangeAspect="1"/>
          </p:cNvPicPr>
          <p:nvPr>
            <p:ph idx="1"/>
          </p:nvPr>
        </p:nvPicPr>
        <p:blipFill>
          <a:blip r:embed="rId2"/>
          <a:stretch>
            <a:fillRect/>
          </a:stretch>
        </p:blipFill>
        <p:spPr>
          <a:xfrm>
            <a:off x="2135561" y="2228850"/>
            <a:ext cx="8187981" cy="3485044"/>
          </a:xfrm>
          <a:prstGeom prst="rect">
            <a:avLst/>
          </a:prstGeom>
        </p:spPr>
      </p:pic>
    </p:spTree>
    <p:extLst>
      <p:ext uri="{BB962C8B-B14F-4D97-AF65-F5344CB8AC3E}">
        <p14:creationId xmlns:p14="http://schemas.microsoft.com/office/powerpoint/2010/main" val="2311737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Dictionnaire électronique </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a:bodyPr>
          <a:lstStyle/>
          <a:p>
            <a:r>
              <a:rPr lang="fr-FR" dirty="0"/>
              <a:t>Trésor de la langue française : TLF </a:t>
            </a:r>
          </a:p>
          <a:p>
            <a:r>
              <a:rPr lang="fr-FR" dirty="0"/>
              <a:t>ATILF : </a:t>
            </a:r>
            <a:r>
              <a:rPr lang="fr-FR" dirty="0">
                <a:hlinkClick r:id="rId2"/>
              </a:rPr>
              <a:t>http://www.cnrtl.fr/lexicographie/</a:t>
            </a:r>
            <a:endParaRPr lang="fr-FR" dirty="0"/>
          </a:p>
          <a:p>
            <a:r>
              <a:rPr lang="fr-FR" dirty="0"/>
              <a:t>Logiciels de lexicométrie qui permettent de  relever dans un texte toutes les occurrences d’un vocable Lexico TROPES ou TXM</a:t>
            </a:r>
          </a:p>
          <a:p>
            <a:r>
              <a:rPr lang="fr-FR" dirty="0"/>
              <a:t>Dictionnaire des synonymes </a:t>
            </a:r>
            <a:r>
              <a:rPr lang="fr-FR" dirty="0" err="1"/>
              <a:t>Crisco</a:t>
            </a:r>
            <a:r>
              <a:rPr lang="fr-FR" dirty="0"/>
              <a:t> (</a:t>
            </a:r>
            <a:r>
              <a:rPr lang="fr-FR" dirty="0" err="1"/>
              <a:t>Unicaen</a:t>
            </a:r>
            <a:r>
              <a:rPr lang="fr-FR" dirty="0"/>
              <a:t>) : </a:t>
            </a:r>
          </a:p>
          <a:p>
            <a:pPr lvl="1"/>
            <a:r>
              <a:rPr lang="fr-FR" dirty="0">
                <a:hlinkClick r:id="rId3"/>
              </a:rPr>
              <a:t>http://www.crisco.unicaen.fr/cgi-bin/cherches.cgi</a:t>
            </a:r>
            <a:endParaRPr lang="fr-FR" dirty="0"/>
          </a:p>
          <a:p>
            <a:pPr lvl="1"/>
            <a:r>
              <a:rPr lang="fr-FR" dirty="0">
                <a:hlinkClick r:id="rId3"/>
              </a:rPr>
              <a:t>http://www.crisco.unicaen.fr/cgi-bin/cherches.cgi</a:t>
            </a:r>
            <a:endParaRPr lang="fr-FR" dirty="0"/>
          </a:p>
          <a:p>
            <a:pPr lvl="1"/>
            <a:endParaRPr lang="fr-FR" dirty="0"/>
          </a:p>
        </p:txBody>
      </p:sp>
    </p:spTree>
    <p:extLst>
      <p:ext uri="{BB962C8B-B14F-4D97-AF65-F5344CB8AC3E}">
        <p14:creationId xmlns:p14="http://schemas.microsoft.com/office/powerpoint/2010/main" val="225628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Bulles de discours vides">
            <a:extLst>
              <a:ext uri="{FF2B5EF4-FFF2-40B4-BE49-F238E27FC236}">
                <a16:creationId xmlns:a16="http://schemas.microsoft.com/office/drawing/2014/main" id="{BDA79934-BC67-4ED6-93F0-D13BC3DA35F9}"/>
              </a:ext>
            </a:extLst>
          </p:cNvPr>
          <p:cNvPicPr>
            <a:picLocks noChangeAspect="1"/>
          </p:cNvPicPr>
          <p:nvPr/>
        </p:nvPicPr>
        <p:blipFill rotWithShape="1">
          <a:blip r:embed="rId2">
            <a:lum bright="70000" contrast="-70000"/>
          </a:blip>
          <a:srcRect l="737" t="2283" r="16819" b="2"/>
          <a:stretch/>
        </p:blipFill>
        <p:spPr>
          <a:xfrm>
            <a:off x="3523488" y="10"/>
            <a:ext cx="8668512" cy="6857990"/>
          </a:xfrm>
          <a:prstGeom prst="rect">
            <a:avLst/>
          </a:prstGeom>
        </p:spPr>
      </p:pic>
      <p:sp>
        <p:nvSpPr>
          <p:cNvPr id="32" name="Rectangle 3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CF5D9EC-C739-44CD-899A-E68F16DB1484}"/>
              </a:ext>
            </a:extLst>
          </p:cNvPr>
          <p:cNvSpPr>
            <a:spLocks noGrp="1"/>
          </p:cNvSpPr>
          <p:nvPr>
            <p:ph type="title"/>
          </p:nvPr>
        </p:nvSpPr>
        <p:spPr>
          <a:xfrm>
            <a:off x="477980" y="1122363"/>
            <a:ext cx="5515315" cy="3204134"/>
          </a:xfrm>
        </p:spPr>
        <p:txBody>
          <a:bodyPr vert="horz" lIns="91440" tIns="45720" rIns="91440" bIns="45720" rtlCol="0" anchor="b">
            <a:normAutofit/>
          </a:bodyPr>
          <a:lstStyle/>
          <a:p>
            <a:r>
              <a:rPr lang="en-US" sz="4800" dirty="0" err="1"/>
              <a:t>Qu’est</a:t>
            </a:r>
            <a:r>
              <a:rPr lang="en-US" sz="4800" dirty="0"/>
              <a:t>-ce que </a:t>
            </a:r>
            <a:r>
              <a:rPr lang="en-US" sz="4800" dirty="0" err="1"/>
              <a:t>l’étude</a:t>
            </a:r>
            <a:r>
              <a:rPr lang="en-US" sz="4800" dirty="0"/>
              <a:t> de la langue ?  </a:t>
            </a: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texte 4">
            <a:extLst>
              <a:ext uri="{FF2B5EF4-FFF2-40B4-BE49-F238E27FC236}">
                <a16:creationId xmlns:a16="http://schemas.microsoft.com/office/drawing/2014/main" id="{812FFB01-12CB-426C-98C9-22FF534FE96C}"/>
              </a:ext>
            </a:extLst>
          </p:cNvPr>
          <p:cNvSpPr>
            <a:spLocks noGrp="1"/>
          </p:cNvSpPr>
          <p:nvPr>
            <p:ph type="body" idx="1"/>
          </p:nvPr>
        </p:nvSpPr>
        <p:spPr/>
        <p:txBody>
          <a:bodyPr/>
          <a:lstStyle/>
          <a:p>
            <a:r>
              <a:rPr lang="fr-FR" dirty="0"/>
              <a:t>Les grands principes </a:t>
            </a:r>
          </a:p>
        </p:txBody>
      </p:sp>
    </p:spTree>
    <p:extLst>
      <p:ext uri="{BB962C8B-B14F-4D97-AF65-F5344CB8AC3E}">
        <p14:creationId xmlns:p14="http://schemas.microsoft.com/office/powerpoint/2010/main" val="629177574"/>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Tables de fréquence </a:t>
            </a:r>
            <a:endParaRPr lang="fr-FR" sz="4000" dirty="0">
              <a:solidFill>
                <a:schemeClr val="tx2"/>
              </a:solidFill>
            </a:endParaRPr>
          </a:p>
        </p:txBody>
      </p:sp>
      <p:sp>
        <p:nvSpPr>
          <p:cNvPr id="3" name="Espace réservé du contenu 2">
            <a:extLst>
              <a:ext uri="{FF2B5EF4-FFF2-40B4-BE49-F238E27FC236}">
                <a16:creationId xmlns:a16="http://schemas.microsoft.com/office/drawing/2014/main" id="{4B756A47-2482-4710-9671-CBDE0B0E55FB}"/>
              </a:ext>
            </a:extLst>
          </p:cNvPr>
          <p:cNvSpPr>
            <a:spLocks noGrp="1"/>
          </p:cNvSpPr>
          <p:nvPr>
            <p:ph idx="1"/>
          </p:nvPr>
        </p:nvSpPr>
        <p:spPr>
          <a:xfrm>
            <a:off x="6090573" y="176241"/>
            <a:ext cx="5892319" cy="6483075"/>
          </a:xfrm>
          <a:noFill/>
          <a:ln>
            <a:noFill/>
          </a:ln>
        </p:spPr>
        <p:txBody>
          <a:bodyPr anchor="ctr">
            <a:normAutofit fontScale="77500" lnSpcReduction="20000"/>
          </a:bodyPr>
          <a:lstStyle/>
          <a:p>
            <a:r>
              <a:rPr lang="fr-FR" sz="3600" dirty="0"/>
              <a:t>Intéressantes en particulier pour l’étude des polysèmes, plus nombreux dans le vocabulaire courant et intéressants à aborder d’un point de vue interdisciplinaire. </a:t>
            </a:r>
          </a:p>
          <a:p>
            <a:r>
              <a:rPr lang="fr-FR" sz="3600" dirty="0">
                <a:hlinkClick r:id="rId2"/>
              </a:rPr>
              <a:t>http://eduscol.education.fr/pid23250-cid50486/vocabulaire.html</a:t>
            </a:r>
            <a:r>
              <a:rPr lang="fr-FR" sz="3600" dirty="0">
                <a:hlinkClick r:id="rId3"/>
              </a:rPr>
              <a:t>http://eduscol.education.fr/cid47915/liste-des-mots-classee-par-ordre-alphabetique.html</a:t>
            </a:r>
            <a:endParaRPr lang="fr-FR" sz="3600" dirty="0"/>
          </a:p>
          <a:p>
            <a:r>
              <a:rPr lang="fr-FR" sz="3600" dirty="0">
                <a:hlinkClick r:id="rId4"/>
              </a:rPr>
              <a:t>http://eduscol.education.fr/cid47916/liste-des-mots-classee-par-frequence-decroissante.html</a:t>
            </a:r>
            <a:endParaRPr lang="fr-FR" sz="3600" dirty="0"/>
          </a:p>
          <a:p>
            <a:r>
              <a:rPr lang="fr-FR" sz="3600" dirty="0">
                <a:hlinkClick r:id="rId5"/>
              </a:rPr>
              <a:t>http://eduscol.education.fr/cid47917/liste-des-mots-classee-par-nature-par-frequence-decroissante.html</a:t>
            </a:r>
            <a:endParaRPr lang="fr-FR" sz="3600" dirty="0"/>
          </a:p>
          <a:p>
            <a:endParaRPr lang="fr-FR" sz="3600" dirty="0"/>
          </a:p>
          <a:p>
            <a:endParaRPr lang="fr-FR" sz="3600" dirty="0"/>
          </a:p>
        </p:txBody>
      </p:sp>
    </p:spTree>
    <p:extLst>
      <p:ext uri="{BB962C8B-B14F-4D97-AF65-F5344CB8AC3E}">
        <p14:creationId xmlns:p14="http://schemas.microsoft.com/office/powerpoint/2010/main" val="42486127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Le cadre horaire </a:t>
            </a:r>
            <a:endParaRPr lang="fr-FR" sz="4000" dirty="0">
              <a:solidFill>
                <a:schemeClr val="tx2"/>
              </a:solidFill>
            </a:endParaRPr>
          </a:p>
        </p:txBody>
      </p:sp>
    </p:spTree>
    <p:extLst>
      <p:ext uri="{BB962C8B-B14F-4D97-AF65-F5344CB8AC3E}">
        <p14:creationId xmlns:p14="http://schemas.microsoft.com/office/powerpoint/2010/main" val="20434669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406090" y="211177"/>
            <a:ext cx="10182936" cy="6435646"/>
          </a:xfrm>
          <a:prstGeom prst="rect">
            <a:avLst/>
          </a:prstGeom>
        </p:spPr>
      </p:pic>
      <p:sp>
        <p:nvSpPr>
          <p:cNvPr id="2" name="Espace réservé du pied de page 1">
            <a:extLst>
              <a:ext uri="{FF2B5EF4-FFF2-40B4-BE49-F238E27FC236}">
                <a16:creationId xmlns:a16="http://schemas.microsoft.com/office/drawing/2014/main" id="{5FC4D82B-C7ED-4AD1-BF63-2A3E148571D2}"/>
              </a:ext>
            </a:extLst>
          </p:cNvPr>
          <p:cNvSpPr>
            <a:spLocks noGrp="1"/>
          </p:cNvSpPr>
          <p:nvPr>
            <p:ph type="ftr" sz="quarter" idx="11"/>
          </p:nvPr>
        </p:nvSpPr>
        <p:spPr/>
        <p:txBody>
          <a:bodyPr/>
          <a:lstStyle/>
          <a:p>
            <a:r>
              <a:rPr lang="en-US"/>
              <a:t>sandrine.bazile@umonpellier.fr</a:t>
            </a:r>
            <a:endParaRPr lang="en-US" dirty="0"/>
          </a:p>
        </p:txBody>
      </p:sp>
      <p:sp>
        <p:nvSpPr>
          <p:cNvPr id="3" name="Espace réservé du numéro de diapositive 2">
            <a:extLst>
              <a:ext uri="{FF2B5EF4-FFF2-40B4-BE49-F238E27FC236}">
                <a16:creationId xmlns:a16="http://schemas.microsoft.com/office/drawing/2014/main" id="{5F651F18-CB78-415A-971F-FB6345DE5903}"/>
              </a:ext>
            </a:extLst>
          </p:cNvPr>
          <p:cNvSpPr>
            <a:spLocks noGrp="1"/>
          </p:cNvSpPr>
          <p:nvPr>
            <p:ph type="sldNum" sz="quarter" idx="12"/>
          </p:nvPr>
        </p:nvSpPr>
        <p:spPr/>
        <p:txBody>
          <a:bodyPr/>
          <a:lstStyle/>
          <a:p>
            <a:fld id="{8A7A6979-0714-4377-B894-6BE4C2D6E202}" type="slidenum">
              <a:rPr lang="en-US" smtClean="0"/>
              <a:pPr/>
              <a:t>72</a:t>
            </a:fld>
            <a:endParaRPr lang="en-US" dirty="0"/>
          </a:p>
        </p:txBody>
      </p:sp>
    </p:spTree>
    <p:extLst>
      <p:ext uri="{BB962C8B-B14F-4D97-AF65-F5344CB8AC3E}">
        <p14:creationId xmlns:p14="http://schemas.microsoft.com/office/powerpoint/2010/main" val="40901211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5FBD956-50EC-4601-84BB-DC00F1495901}"/>
              </a:ext>
            </a:extLst>
          </p:cNvPr>
          <p:cNvPicPr>
            <a:picLocks noGrp="1" noChangeAspect="1"/>
          </p:cNvPicPr>
          <p:nvPr>
            <p:ph idx="1"/>
          </p:nvPr>
        </p:nvPicPr>
        <p:blipFill>
          <a:blip r:embed="rId2"/>
          <a:stretch>
            <a:fillRect/>
          </a:stretch>
        </p:blipFill>
        <p:spPr>
          <a:xfrm>
            <a:off x="1750957" y="364052"/>
            <a:ext cx="8690086" cy="6365488"/>
          </a:xfrm>
          <a:prstGeom prst="rect">
            <a:avLst/>
          </a:prstGeom>
        </p:spPr>
      </p:pic>
    </p:spTree>
    <p:extLst>
      <p:ext uri="{BB962C8B-B14F-4D97-AF65-F5344CB8AC3E}">
        <p14:creationId xmlns:p14="http://schemas.microsoft.com/office/powerpoint/2010/main" val="922201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575ED40-EF28-4986-8052-21BD4D003867}"/>
              </a:ext>
            </a:extLst>
          </p:cNvPr>
          <p:cNvPicPr>
            <a:picLocks noChangeAspect="1"/>
          </p:cNvPicPr>
          <p:nvPr/>
        </p:nvPicPr>
        <p:blipFill>
          <a:blip r:embed="rId2"/>
          <a:stretch>
            <a:fillRect/>
          </a:stretch>
        </p:blipFill>
        <p:spPr>
          <a:xfrm>
            <a:off x="700087" y="142875"/>
            <a:ext cx="10791825" cy="6572250"/>
          </a:xfrm>
          <a:prstGeom prst="rect">
            <a:avLst/>
          </a:prstGeom>
        </p:spPr>
      </p:pic>
    </p:spTree>
    <p:extLst>
      <p:ext uri="{BB962C8B-B14F-4D97-AF65-F5344CB8AC3E}">
        <p14:creationId xmlns:p14="http://schemas.microsoft.com/office/powerpoint/2010/main" val="25515705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2" name="Freeform: Shape 3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799226" cy="2760098"/>
          </a:xfrm>
        </p:spPr>
        <p:txBody>
          <a:bodyPr>
            <a:normAutofit/>
          </a:bodyPr>
          <a:lstStyle/>
          <a:p>
            <a:r>
              <a:rPr lang="fr-FR" sz="4000" dirty="0"/>
              <a:t>Bibliographie</a:t>
            </a:r>
            <a:endParaRPr lang="fr-FR" sz="4000" dirty="0">
              <a:solidFill>
                <a:schemeClr val="tx2"/>
              </a:solidFill>
            </a:endParaRPr>
          </a:p>
        </p:txBody>
      </p:sp>
    </p:spTree>
    <p:extLst>
      <p:ext uri="{BB962C8B-B14F-4D97-AF65-F5344CB8AC3E}">
        <p14:creationId xmlns:p14="http://schemas.microsoft.com/office/powerpoint/2010/main" val="21488055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Bibliographie </a:t>
            </a:r>
          </a:p>
        </p:txBody>
      </p:sp>
      <p:sp>
        <p:nvSpPr>
          <p:cNvPr id="5" name="Espace réservé du contenu 4"/>
          <p:cNvSpPr>
            <a:spLocks noGrp="1"/>
          </p:cNvSpPr>
          <p:nvPr>
            <p:ph idx="1"/>
          </p:nvPr>
        </p:nvSpPr>
        <p:spPr/>
        <p:txBody>
          <a:bodyPr>
            <a:normAutofit fontScale="85000" lnSpcReduction="10000"/>
          </a:bodyPr>
          <a:lstStyle/>
          <a:p>
            <a:r>
              <a:rPr lang="fr-FR" dirty="0"/>
              <a:t>PELLAT J.C., Quelle grammaire enseigner ? </a:t>
            </a:r>
          </a:p>
          <a:p>
            <a:r>
              <a:rPr lang="fr-FR" dirty="0"/>
              <a:t>PELLAT J.C., FONVIELLE S., Le Grevisse de l'enseignant - Grammaire de référence</a:t>
            </a:r>
          </a:p>
          <a:p>
            <a:r>
              <a:rPr lang="fr-FR" dirty="0"/>
              <a:t>Documents </a:t>
            </a:r>
            <a:r>
              <a:rPr lang="fr-FR" dirty="0" err="1"/>
              <a:t>Eduscol</a:t>
            </a:r>
            <a:r>
              <a:rPr lang="fr-FR" dirty="0"/>
              <a:t> sur le lexique  </a:t>
            </a:r>
          </a:p>
          <a:p>
            <a:pPr lvl="1"/>
            <a:r>
              <a:rPr lang="fr-FR" dirty="0">
                <a:solidFill>
                  <a:srgbClr val="FF0000"/>
                </a:solidFill>
              </a:rPr>
              <a:t>Ecole maternelle : </a:t>
            </a:r>
            <a:r>
              <a:rPr lang="fr-FR" dirty="0">
                <a:solidFill>
                  <a:srgbClr val="FF0000"/>
                </a:solidFill>
                <a:hlinkClick r:id="rId2"/>
              </a:rPr>
              <a:t>http://eduscol.education.fr/cid52525/enseigner-le-vocabulaire-a-l-ecole-maternelle.html</a:t>
            </a:r>
            <a:endParaRPr lang="fr-FR" dirty="0">
              <a:solidFill>
                <a:srgbClr val="FF0000"/>
              </a:solidFill>
            </a:endParaRPr>
          </a:p>
          <a:p>
            <a:pPr lvl="1"/>
            <a:r>
              <a:rPr lang="fr-FR" dirty="0">
                <a:solidFill>
                  <a:srgbClr val="FF0000"/>
                </a:solidFill>
              </a:rPr>
              <a:t>Eléments de référence :  </a:t>
            </a:r>
            <a:r>
              <a:rPr lang="fr-FR" dirty="0">
                <a:solidFill>
                  <a:srgbClr val="FF0000"/>
                </a:solidFill>
                <a:hlinkClick r:id="rId3"/>
              </a:rPr>
              <a:t>http://eduscol.education.fr/pid25992-cid58555/elements-de-reference.html</a:t>
            </a:r>
            <a:endParaRPr lang="fr-FR" dirty="0">
              <a:solidFill>
                <a:srgbClr val="FF0000"/>
              </a:solidFill>
            </a:endParaRPr>
          </a:p>
          <a:p>
            <a:pPr lvl="1"/>
            <a:r>
              <a:rPr lang="fr-FR" dirty="0">
                <a:solidFill>
                  <a:srgbClr val="FF0000"/>
                </a:solidFill>
              </a:rPr>
              <a:t>Orientations pédagogiques : </a:t>
            </a:r>
            <a:r>
              <a:rPr lang="fr-FR" dirty="0">
                <a:solidFill>
                  <a:srgbClr val="FF0000"/>
                </a:solidFill>
                <a:hlinkClick r:id="rId4"/>
              </a:rPr>
              <a:t>http://eduscol.education.fr/pid25992-cid58552/orientations-pedagogiques.html</a:t>
            </a:r>
            <a:endParaRPr lang="fr-FR" dirty="0">
              <a:solidFill>
                <a:srgbClr val="FF0000"/>
              </a:solidFill>
            </a:endParaRPr>
          </a:p>
          <a:p>
            <a:pPr lvl="1"/>
            <a:r>
              <a:rPr lang="fr-FR" dirty="0"/>
              <a:t>Listes de fréquence : </a:t>
            </a:r>
            <a:r>
              <a:rPr lang="fr-FR" dirty="0">
                <a:hlinkClick r:id="rId5"/>
              </a:rPr>
              <a:t>http://eduscol.education.fr/cid50486/vocabulaire.html</a:t>
            </a:r>
            <a:endParaRPr lang="fr-FR" dirty="0"/>
          </a:p>
          <a:p>
            <a:r>
              <a:rPr lang="fr-FR" b="1" dirty="0"/>
              <a:t>Ouvrages utiles pour la classe</a:t>
            </a:r>
          </a:p>
          <a:p>
            <a:pPr lvl="1"/>
            <a:r>
              <a:rPr lang="fr-FR" dirty="0">
                <a:solidFill>
                  <a:srgbClr val="FF0000"/>
                </a:solidFill>
              </a:rPr>
              <a:t>Cellier Micheline, (2014) Guide pour enseigner le vocabulaire à l’école maternelle, Paris, Retz.</a:t>
            </a:r>
          </a:p>
          <a:p>
            <a:pPr lvl="1"/>
            <a:r>
              <a:rPr lang="fr-FR" dirty="0">
                <a:solidFill>
                  <a:srgbClr val="FF0000"/>
                </a:solidFill>
              </a:rPr>
              <a:t>Cellier, M. (</a:t>
            </a:r>
            <a:r>
              <a:rPr lang="fr-FR" dirty="0" err="1">
                <a:solidFill>
                  <a:srgbClr val="FF0000"/>
                </a:solidFill>
              </a:rPr>
              <a:t>dir</a:t>
            </a:r>
            <a:r>
              <a:rPr lang="fr-FR" dirty="0">
                <a:solidFill>
                  <a:srgbClr val="FF0000"/>
                </a:solidFill>
              </a:rPr>
              <a:t>.) (2008), Le vocabulaire à l'école primaire, Paris, Retz.</a:t>
            </a:r>
          </a:p>
          <a:p>
            <a:pPr lvl="1"/>
            <a:endParaRPr lang="fr-F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Bibliographie </a:t>
            </a:r>
          </a:p>
        </p:txBody>
      </p:sp>
      <p:sp>
        <p:nvSpPr>
          <p:cNvPr id="5" name="Espace réservé du contenu 4"/>
          <p:cNvSpPr>
            <a:spLocks noGrp="1"/>
          </p:cNvSpPr>
          <p:nvPr>
            <p:ph idx="1"/>
          </p:nvPr>
        </p:nvSpPr>
        <p:spPr>
          <a:xfrm>
            <a:off x="2552700" y="1484784"/>
            <a:ext cx="7200900" cy="5184576"/>
          </a:xfrm>
        </p:spPr>
        <p:txBody>
          <a:bodyPr>
            <a:normAutofit fontScale="62500" lnSpcReduction="20000"/>
          </a:bodyPr>
          <a:lstStyle/>
          <a:p>
            <a:r>
              <a:rPr lang="fr-FR" b="1" dirty="0"/>
              <a:t>Dictionnaires :</a:t>
            </a:r>
          </a:p>
          <a:p>
            <a:pPr lvl="1"/>
            <a:r>
              <a:rPr lang="fr-FR" i="1" dirty="0"/>
              <a:t>Dictionnaire du français usuel, J. </a:t>
            </a:r>
            <a:r>
              <a:rPr lang="fr-FR" i="1" dirty="0" err="1"/>
              <a:t>Picoche</a:t>
            </a:r>
            <a:r>
              <a:rPr lang="fr-FR" i="1" dirty="0"/>
              <a:t>, J-C. Rolland, De Boeck - </a:t>
            </a:r>
            <a:r>
              <a:rPr lang="fr-FR" i="1" dirty="0" err="1"/>
              <a:t>Duculot</a:t>
            </a:r>
            <a:r>
              <a:rPr lang="fr-FR" i="1" dirty="0"/>
              <a:t>, 1vol., 2002.</a:t>
            </a:r>
          </a:p>
          <a:p>
            <a:pPr lvl="1"/>
            <a:r>
              <a:rPr lang="fr-FR" i="1" dirty="0"/>
              <a:t>Dictionnaire des verbes du français actuel, Constructions, emplois, synonymes, L.S. </a:t>
            </a:r>
            <a:r>
              <a:rPr lang="fr-FR" i="1" dirty="0" err="1"/>
              <a:t>Florea</a:t>
            </a:r>
            <a:r>
              <a:rPr lang="fr-FR" i="1" dirty="0"/>
              <a:t>, C. Fuchs, F. </a:t>
            </a:r>
            <a:r>
              <a:rPr lang="nl-NL" dirty="0" err="1"/>
              <a:t>Mélanie-Becquet</a:t>
            </a:r>
            <a:r>
              <a:rPr lang="nl-NL" dirty="0"/>
              <a:t>, </a:t>
            </a:r>
            <a:r>
              <a:rPr lang="nl-NL" dirty="0" err="1"/>
              <a:t>Ophrys</a:t>
            </a:r>
            <a:r>
              <a:rPr lang="nl-NL" dirty="0"/>
              <a:t>, 1 vol., 2010.</a:t>
            </a:r>
          </a:p>
          <a:p>
            <a:pPr lvl="1"/>
            <a:r>
              <a:rPr lang="fr-FR" i="1" dirty="0"/>
              <a:t>Le Petit Robert des enfants, </a:t>
            </a:r>
            <a:r>
              <a:rPr lang="fr-FR" i="1" dirty="0" err="1"/>
              <a:t>dir</a:t>
            </a:r>
            <a:r>
              <a:rPr lang="fr-FR" i="1" dirty="0"/>
              <a:t>. par J. Rey-</a:t>
            </a:r>
            <a:r>
              <a:rPr lang="fr-FR" i="1" dirty="0" err="1"/>
              <a:t>Debove</a:t>
            </a:r>
            <a:r>
              <a:rPr lang="fr-FR" i="1" dirty="0"/>
              <a:t>, Le Robert, 1 vol., 1988.</a:t>
            </a:r>
          </a:p>
          <a:p>
            <a:pPr lvl="1"/>
            <a:r>
              <a:rPr lang="fr-FR" i="1" dirty="0">
                <a:solidFill>
                  <a:srgbClr val="FF0000"/>
                </a:solidFill>
              </a:rPr>
              <a:t>Le Robert Brio, Analyse comparative des mots, J. Rey-</a:t>
            </a:r>
            <a:r>
              <a:rPr lang="fr-FR" i="1" dirty="0" err="1">
                <a:solidFill>
                  <a:srgbClr val="FF0000"/>
                </a:solidFill>
              </a:rPr>
              <a:t>Debove</a:t>
            </a:r>
            <a:r>
              <a:rPr lang="fr-FR" i="1" dirty="0">
                <a:solidFill>
                  <a:srgbClr val="FF0000"/>
                </a:solidFill>
              </a:rPr>
              <a:t>, Le Robert, 1 vol., 2004 [Le Robert </a:t>
            </a:r>
            <a:r>
              <a:rPr lang="fr-FR" dirty="0">
                <a:solidFill>
                  <a:srgbClr val="FF0000"/>
                </a:solidFill>
              </a:rPr>
              <a:t>Méthodique, Le Robert, 1982].</a:t>
            </a:r>
          </a:p>
          <a:p>
            <a:r>
              <a:rPr lang="fr-FR" dirty="0"/>
              <a:t> </a:t>
            </a:r>
            <a:r>
              <a:rPr lang="fr-FR" b="1" dirty="0"/>
              <a:t>Articles ou ouvrages pour approfondir</a:t>
            </a:r>
            <a:r>
              <a:rPr lang="fr-FR" dirty="0"/>
              <a:t> </a:t>
            </a:r>
          </a:p>
          <a:p>
            <a:pPr lvl="1"/>
            <a:r>
              <a:rPr lang="fr-FR" dirty="0"/>
              <a:t>E. et David, J. (</a:t>
            </a:r>
            <a:r>
              <a:rPr lang="fr-FR" dirty="0" err="1"/>
              <a:t>dir</a:t>
            </a:r>
            <a:r>
              <a:rPr lang="fr-FR" dirty="0"/>
              <a:t>.) (2004), Didactique du lexique. Contextes, démarches, supports, Bruxelles, De Boeck.</a:t>
            </a:r>
          </a:p>
          <a:p>
            <a:pPr lvl="1"/>
            <a:r>
              <a:rPr lang="fr-FR" dirty="0" err="1">
                <a:solidFill>
                  <a:srgbClr val="FF0000"/>
                </a:solidFill>
              </a:rPr>
              <a:t>Grossmann</a:t>
            </a:r>
            <a:r>
              <a:rPr lang="fr-FR" dirty="0">
                <a:solidFill>
                  <a:srgbClr val="FF0000"/>
                </a:solidFill>
              </a:rPr>
              <a:t>, F. (2011), Didactique du lexique : état des lieux et nouvelles orientations, in Pratiques, n°149-150, 163-183. </a:t>
            </a:r>
            <a:r>
              <a:rPr lang="fr-FR" dirty="0">
                <a:solidFill>
                  <a:srgbClr val="FF0000"/>
                </a:solidFill>
                <a:hlinkClick r:id="rId2"/>
              </a:rPr>
              <a:t>http://pratiques.revues.org/1732</a:t>
            </a:r>
            <a:r>
              <a:rPr lang="fr-FR" dirty="0">
                <a:solidFill>
                  <a:srgbClr val="FF0000"/>
                </a:solidFill>
              </a:rPr>
              <a:t> </a:t>
            </a:r>
          </a:p>
          <a:p>
            <a:pPr lvl="1"/>
            <a:r>
              <a:rPr lang="fr-FR" dirty="0" err="1"/>
              <a:t>Grossmann</a:t>
            </a:r>
            <a:r>
              <a:rPr lang="fr-FR" dirty="0"/>
              <a:t>, F., </a:t>
            </a:r>
            <a:r>
              <a:rPr lang="fr-FR" dirty="0" err="1"/>
              <a:t>Paveau</a:t>
            </a:r>
            <a:r>
              <a:rPr lang="fr-FR" dirty="0"/>
              <a:t>, M.-A. et Petit, G. (</a:t>
            </a:r>
            <a:r>
              <a:rPr lang="fr-FR" dirty="0" err="1"/>
              <a:t>coord</a:t>
            </a:r>
            <a:r>
              <a:rPr lang="fr-FR" dirty="0"/>
              <a:t>.) (2005), Didactique du lexique : langue, cognition, discours, Grenoble, ELLUG.</a:t>
            </a:r>
          </a:p>
          <a:p>
            <a:pPr lvl="1"/>
            <a:r>
              <a:rPr lang="fr-FR" dirty="0" err="1"/>
              <a:t>Grossmann</a:t>
            </a:r>
            <a:r>
              <a:rPr lang="fr-FR" dirty="0"/>
              <a:t>, F. et Plane, S. (</a:t>
            </a:r>
            <a:r>
              <a:rPr lang="fr-FR" dirty="0" err="1"/>
              <a:t>eds</a:t>
            </a:r>
            <a:r>
              <a:rPr lang="fr-FR" dirty="0"/>
              <a:t>.) (2008), Les apprentissages lexicaux. Lexique et production verbale, Lille, Presses Universitaires du Septentrion.</a:t>
            </a:r>
          </a:p>
          <a:p>
            <a:pPr lvl="1"/>
            <a:r>
              <a:rPr lang="fr-FR" dirty="0"/>
              <a:t>Langue française (2002), n°133, Le lexique, entre identité et variation.</a:t>
            </a:r>
          </a:p>
          <a:p>
            <a:pPr lvl="1"/>
            <a:r>
              <a:rPr lang="fr-FR" dirty="0"/>
              <a:t>Le Français aujourd'hui (1991) , n°94, Des dictionnaires.</a:t>
            </a:r>
          </a:p>
          <a:p>
            <a:pPr lvl="1"/>
            <a:r>
              <a:rPr lang="fr-FR" dirty="0"/>
              <a:t>Petit, G. (2000), Didactique du lexique et problème de l'unité lexicale : état d'une confusion, in Le Français aujourd'hui, n°131, 53-62.</a:t>
            </a:r>
          </a:p>
          <a:p>
            <a:pPr lvl="1"/>
            <a:r>
              <a:rPr lang="fr-FR" dirty="0"/>
              <a:t>Recherches (2010), n°53, Lexique, vocabulaire.</a:t>
            </a:r>
          </a:p>
          <a:p>
            <a:pPr algn="l"/>
            <a:r>
              <a:rPr lang="fr-FR" dirty="0">
                <a:highlight>
                  <a:srgbClr val="FFFF00"/>
                </a:highlight>
              </a:rPr>
              <a:t>Repères n° 61 </a:t>
            </a:r>
            <a:r>
              <a:rPr lang="en-US" b="0" i="0" u="none" strike="noStrike" dirty="0">
                <a:solidFill>
                  <a:srgbClr val="005856"/>
                </a:solidFill>
                <a:effectLst/>
                <a:highlight>
                  <a:srgbClr val="FFFF00"/>
                </a:highlight>
                <a:latin typeface="Verdana" panose="020B0604030504040204" pitchFamily="34" charset="0"/>
                <a:hlinkClick r:id="rId3"/>
              </a:rPr>
              <a:t>https://doi.org/10.4000/reperes.2512</a:t>
            </a:r>
            <a:endParaRPr lang="en-US" b="0" i="0" dirty="0">
              <a:solidFill>
                <a:srgbClr val="000000"/>
              </a:solidFill>
              <a:effectLst/>
              <a:highlight>
                <a:srgbClr val="FFFF00"/>
              </a:highlight>
              <a:latin typeface="Verdana" panose="020B0604030504040204" pitchFamily="34" charset="0"/>
            </a:endParaRPr>
          </a:p>
          <a:p>
            <a:pPr lvl="1"/>
            <a:endParaRPr lang="fr-FR" dirty="0"/>
          </a:p>
          <a:p>
            <a:endParaRPr lang="fr-F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Sitographie</a:t>
            </a:r>
            <a:r>
              <a:rPr lang="fr-FR" dirty="0"/>
              <a:t> </a:t>
            </a:r>
            <a:br>
              <a:rPr lang="fr-FR" dirty="0"/>
            </a:br>
            <a:r>
              <a:rPr lang="fr-FR" dirty="0"/>
              <a:t>Bibliographie </a:t>
            </a:r>
          </a:p>
        </p:txBody>
      </p:sp>
      <p:sp>
        <p:nvSpPr>
          <p:cNvPr id="3" name="Espace réservé du contenu 2"/>
          <p:cNvSpPr>
            <a:spLocks noGrp="1"/>
          </p:cNvSpPr>
          <p:nvPr>
            <p:ph idx="1"/>
          </p:nvPr>
        </p:nvSpPr>
        <p:spPr/>
        <p:txBody>
          <a:bodyPr>
            <a:normAutofit fontScale="62500" lnSpcReduction="20000"/>
          </a:bodyPr>
          <a:lstStyle/>
          <a:p>
            <a:r>
              <a:rPr lang="fr-FR" dirty="0">
                <a:hlinkClick r:id="rId2"/>
              </a:rPr>
              <a:t>http://www4.ac-nancy-metz.fr/ien57yutz/spip.php?article261</a:t>
            </a:r>
            <a:endParaRPr lang="fr-FR" dirty="0"/>
          </a:p>
          <a:p>
            <a:r>
              <a:rPr lang="fr-FR" dirty="0">
                <a:hlinkClick r:id="rId3"/>
              </a:rPr>
              <a:t>http://www.editions-retz.com/pedagogie/francais/guide-pour-enseigner-l-orthographe-autrement-au-cycle-3-9782725633015.html</a:t>
            </a:r>
            <a:endParaRPr lang="fr-FR" dirty="0"/>
          </a:p>
          <a:p>
            <a:r>
              <a:rPr lang="fr-FR" dirty="0"/>
              <a:t>Comment enseigner l’orthographe aujourd’hui ? C. Brissaud, </a:t>
            </a:r>
            <a:r>
              <a:rPr lang="fr-FR" dirty="0" err="1"/>
              <a:t>D.Cogis</a:t>
            </a:r>
            <a:r>
              <a:rPr lang="fr-FR" dirty="0"/>
              <a:t>, Hatier</a:t>
            </a:r>
            <a:r>
              <a:rPr lang="fr-FR" dirty="0">
                <a:hlinkClick r:id="rId4"/>
              </a:rPr>
              <a:t>http://www.cahiers-pedagogiques.com/Comment-enseigner-l-orthographe-aujourd-hui</a:t>
            </a:r>
            <a:endParaRPr lang="fr-FR" dirty="0"/>
          </a:p>
          <a:p>
            <a:r>
              <a:rPr lang="fr-FR" dirty="0">
                <a:hlinkClick r:id="rId5"/>
              </a:rPr>
              <a:t>https://www2.ac-lyon.fr/etab/ien/rhone/lyonstefoy/IMG/pdf/Enseigner_l_orthographe_grammaticale_au_cycle_3.pdf</a:t>
            </a:r>
            <a:endParaRPr lang="fr-FR" dirty="0"/>
          </a:p>
          <a:p>
            <a:r>
              <a:rPr lang="fr-FR" dirty="0"/>
              <a:t>. Orthographe au quotidien, cycle 3 </a:t>
            </a:r>
            <a:r>
              <a:rPr lang="fr-FR" dirty="0" err="1"/>
              <a:t>G.Haas</a:t>
            </a:r>
            <a:r>
              <a:rPr lang="fr-FR" dirty="0"/>
              <a:t>, SCEREN. </a:t>
            </a:r>
          </a:p>
          <a:p>
            <a:r>
              <a:rPr lang="fr-FR" dirty="0"/>
              <a:t>Enseigner la langue française à l’école, </a:t>
            </a:r>
            <a:r>
              <a:rPr lang="fr-FR" dirty="0" err="1"/>
              <a:t>C.Tisset</a:t>
            </a:r>
            <a:r>
              <a:rPr lang="fr-FR" dirty="0"/>
              <a:t>, Hachette. </a:t>
            </a:r>
          </a:p>
          <a:p>
            <a:r>
              <a:rPr lang="fr-FR" dirty="0"/>
              <a:t> Orthographier, </a:t>
            </a:r>
            <a:r>
              <a:rPr lang="fr-FR" dirty="0" err="1"/>
              <a:t>M.Fayol</a:t>
            </a:r>
            <a:r>
              <a:rPr lang="fr-FR" dirty="0"/>
              <a:t>, </a:t>
            </a:r>
            <a:r>
              <a:rPr lang="fr-FR" dirty="0" err="1"/>
              <a:t>J.P.Jaffré</a:t>
            </a:r>
            <a:r>
              <a:rPr lang="fr-FR" dirty="0"/>
              <a:t>, PUF </a:t>
            </a:r>
          </a:p>
          <a:p>
            <a:r>
              <a:rPr lang="fr-FR" dirty="0"/>
              <a:t>Raisonner sur l’orthographe au cycle 3, </a:t>
            </a:r>
            <a:r>
              <a:rPr lang="fr-FR" dirty="0" err="1"/>
              <a:t>J.P.Sautot</a:t>
            </a:r>
            <a:r>
              <a:rPr lang="fr-FR" dirty="0"/>
              <a:t>. </a:t>
            </a:r>
          </a:p>
          <a:p>
            <a:r>
              <a:rPr lang="fr-FR" dirty="0"/>
              <a:t> </a:t>
            </a:r>
            <a:r>
              <a:rPr lang="fr-FR" dirty="0">
                <a:hlinkClick r:id="rId6"/>
              </a:rPr>
              <a:t>http://eduscol.education.fr/cid106031/ressources-francais-etude-langue.html#lien6</a:t>
            </a:r>
            <a:endParaRPr lang="fr-FR" dirty="0"/>
          </a:p>
          <a:p>
            <a:r>
              <a:rPr lang="fr-FR" dirty="0">
                <a:hlinkClick r:id="rId7"/>
              </a:rPr>
              <a:t>http://cache.media.eduscol.education.fr/file/orthographe/90/7/2012_orthographe_bdef_213907.pdf</a:t>
            </a:r>
            <a:endParaRPr lang="fr-FR" dirty="0"/>
          </a:p>
          <a:p>
            <a:r>
              <a:rPr lang="fr-FR" dirty="0">
                <a:hlinkClick r:id="rId8"/>
              </a:rPr>
              <a:t>http://www.cahiers-pedagogiques.com/Eveline-Charmeux-Pour-etre-gene-par-une-erreur-d-orthographe-il-faut-n-en-avoir-pas-vu-beaucoup</a:t>
            </a:r>
            <a:r>
              <a:rPr lang="fr-FR" dirty="0"/>
              <a:t> </a:t>
            </a:r>
          </a:p>
          <a:p>
            <a:endParaRPr lang="fr-FR" dirty="0"/>
          </a:p>
        </p:txBody>
      </p:sp>
      <p:sp>
        <p:nvSpPr>
          <p:cNvPr id="4" name="Espace réservé du pied de page 3">
            <a:extLst>
              <a:ext uri="{FF2B5EF4-FFF2-40B4-BE49-F238E27FC236}">
                <a16:creationId xmlns:a16="http://schemas.microsoft.com/office/drawing/2014/main" id="{6731BF79-FD1A-4798-990C-672DAD0E42F5}"/>
              </a:ext>
            </a:extLst>
          </p:cNvPr>
          <p:cNvSpPr>
            <a:spLocks noGrp="1"/>
          </p:cNvSpPr>
          <p:nvPr>
            <p:ph type="ftr" sz="quarter" idx="11"/>
          </p:nvPr>
        </p:nvSpPr>
        <p:spPr/>
        <p:txBody>
          <a:bodyPr/>
          <a:lstStyle/>
          <a:p>
            <a:r>
              <a:rPr lang="en-US"/>
              <a:t>sandrine.bazile@umonpellier.fr</a:t>
            </a:r>
            <a:endParaRPr lang="en-US" dirty="0"/>
          </a:p>
        </p:txBody>
      </p:sp>
      <p:sp>
        <p:nvSpPr>
          <p:cNvPr id="5" name="Espace réservé du numéro de diapositive 4">
            <a:extLst>
              <a:ext uri="{FF2B5EF4-FFF2-40B4-BE49-F238E27FC236}">
                <a16:creationId xmlns:a16="http://schemas.microsoft.com/office/drawing/2014/main" id="{C02338EE-4AC4-4776-BD46-5B0841A5DB14}"/>
              </a:ext>
            </a:extLst>
          </p:cNvPr>
          <p:cNvSpPr>
            <a:spLocks noGrp="1"/>
          </p:cNvSpPr>
          <p:nvPr>
            <p:ph type="sldNum" sz="quarter" idx="12"/>
          </p:nvPr>
        </p:nvSpPr>
        <p:spPr/>
        <p:txBody>
          <a:bodyPr/>
          <a:lstStyle/>
          <a:p>
            <a:fld id="{8A7A6979-0714-4377-B894-6BE4C2D6E202}" type="slidenum">
              <a:rPr lang="en-US" smtClean="0"/>
              <a:pPr/>
              <a:t>78</a:t>
            </a:fld>
            <a:endParaRPr lang="en-US" dirty="0"/>
          </a:p>
        </p:txBody>
      </p:sp>
    </p:spTree>
    <p:extLst>
      <p:ext uri="{BB962C8B-B14F-4D97-AF65-F5344CB8AC3E}">
        <p14:creationId xmlns:p14="http://schemas.microsoft.com/office/powerpoint/2010/main" val="172815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669161" cy="2760098"/>
          </a:xfrm>
        </p:spPr>
        <p:txBody>
          <a:bodyPr>
            <a:normAutofit/>
          </a:bodyPr>
          <a:lstStyle/>
          <a:p>
            <a:r>
              <a:rPr lang="fr-FR" sz="4000" dirty="0">
                <a:solidFill>
                  <a:schemeClr val="tx2"/>
                </a:solidFill>
              </a:rPr>
              <a:t>Les principes  </a:t>
            </a:r>
          </a:p>
        </p:txBody>
      </p:sp>
      <p:graphicFrame>
        <p:nvGraphicFramePr>
          <p:cNvPr id="4" name="Diagramme 3">
            <a:extLst>
              <a:ext uri="{FF2B5EF4-FFF2-40B4-BE49-F238E27FC236}">
                <a16:creationId xmlns:a16="http://schemas.microsoft.com/office/drawing/2014/main" id="{159DED89-C520-423F-BA1C-ACFD15D3E189}"/>
              </a:ext>
            </a:extLst>
          </p:cNvPr>
          <p:cNvGraphicFramePr/>
          <p:nvPr>
            <p:extLst>
              <p:ext uri="{D42A27DB-BD31-4B8C-83A1-F6EECF244321}">
                <p14:modId xmlns:p14="http://schemas.microsoft.com/office/powerpoint/2010/main" val="1033225116"/>
              </p:ext>
            </p:extLst>
          </p:nvPr>
        </p:nvGraphicFramePr>
        <p:xfrm>
          <a:off x="5188225" y="719666"/>
          <a:ext cx="6738731" cy="523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568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8F6D18-3005-4F93-8946-93CA296C0F37}"/>
              </a:ext>
            </a:extLst>
          </p:cNvPr>
          <p:cNvSpPr>
            <a:spLocks noGrp="1"/>
          </p:cNvSpPr>
          <p:nvPr>
            <p:ph type="title"/>
          </p:nvPr>
        </p:nvSpPr>
        <p:spPr>
          <a:xfrm>
            <a:off x="804672" y="2053641"/>
            <a:ext cx="3669161" cy="2760098"/>
          </a:xfrm>
        </p:spPr>
        <p:txBody>
          <a:bodyPr>
            <a:normAutofit/>
          </a:bodyPr>
          <a:lstStyle/>
          <a:p>
            <a:r>
              <a:rPr lang="fr-FR" sz="4000" dirty="0">
                <a:solidFill>
                  <a:schemeClr val="tx2"/>
                </a:solidFill>
              </a:rPr>
              <a:t>En orthographe et grammaire </a:t>
            </a:r>
          </a:p>
        </p:txBody>
      </p:sp>
      <p:graphicFrame>
        <p:nvGraphicFramePr>
          <p:cNvPr id="4" name="Diagramme 3">
            <a:extLst>
              <a:ext uri="{FF2B5EF4-FFF2-40B4-BE49-F238E27FC236}">
                <a16:creationId xmlns:a16="http://schemas.microsoft.com/office/drawing/2014/main" id="{159DED89-C520-423F-BA1C-ACFD15D3E189}"/>
              </a:ext>
            </a:extLst>
          </p:cNvPr>
          <p:cNvGraphicFramePr/>
          <p:nvPr>
            <p:extLst>
              <p:ext uri="{D42A27DB-BD31-4B8C-83A1-F6EECF244321}">
                <p14:modId xmlns:p14="http://schemas.microsoft.com/office/powerpoint/2010/main" val="302941378"/>
              </p:ext>
            </p:extLst>
          </p:nvPr>
        </p:nvGraphicFramePr>
        <p:xfrm>
          <a:off x="5247860" y="988023"/>
          <a:ext cx="6738731" cy="523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0470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1404</TotalTime>
  <Words>5385</Words>
  <Application>Microsoft Office PowerPoint</Application>
  <PresentationFormat>Grand écran</PresentationFormat>
  <Paragraphs>503</Paragraphs>
  <Slides>78</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78</vt:i4>
      </vt:variant>
    </vt:vector>
  </HeadingPairs>
  <TitlesOfParts>
    <vt:vector size="88" baseType="lpstr">
      <vt:lpstr>Arial</vt:lpstr>
      <vt:lpstr>Calibri</vt:lpstr>
      <vt:lpstr>Calibri Light</vt:lpstr>
      <vt:lpstr>Comic Sans MS</vt:lpstr>
      <vt:lpstr>Courier New</vt:lpstr>
      <vt:lpstr>Verdana</vt:lpstr>
      <vt:lpstr>Wingdings</vt:lpstr>
      <vt:lpstr>Thème Office</vt:lpstr>
      <vt:lpstr>Document</vt:lpstr>
      <vt:lpstr>Picture</vt:lpstr>
      <vt:lpstr>L’étude de la langue </vt:lpstr>
      <vt:lpstr>Plan </vt:lpstr>
      <vt:lpstr>Qu’est-ce que l’étude de la langue ?  </vt:lpstr>
      <vt:lpstr>Quels noms successifs ? </vt:lpstr>
      <vt:lpstr>Quels contenus ? Ici …   (Garcia-Debanc, 2014)</vt:lpstr>
      <vt:lpstr>Quels contenus ? … et ailleurs</vt:lpstr>
      <vt:lpstr>Qu’est-ce que l’étude de la langue ?  </vt:lpstr>
      <vt:lpstr>Les principes  </vt:lpstr>
      <vt:lpstr>En orthographe et grammaire </vt:lpstr>
      <vt:lpstr>3 grandes actions </vt:lpstr>
      <vt:lpstr>Au début du cycle 2, passage de la forme orale à la forme écrite de la langue</vt:lpstr>
      <vt:lpstr>Quelles activités ? Voir la vidéo </vt:lpstr>
      <vt:lpstr>Enseigner la grammaire</vt:lpstr>
      <vt:lpstr>Un terme polysémique </vt:lpstr>
      <vt:lpstr>À l’origine ? </vt:lpstr>
      <vt:lpstr>Quelle grammaire ?  D’abord une grammaire de phrase  </vt:lpstr>
      <vt:lpstr>Quelle grammaire ?  De la phrase au texte, du texte au discours  </vt:lpstr>
      <vt:lpstr>Quelle grammaire ?  Pour résumer  </vt:lpstr>
      <vt:lpstr>3  niveaux d’analyse </vt:lpstr>
      <vt:lpstr>Des exemples dans la classe </vt:lpstr>
      <vt:lpstr>Présentation PowerPoint</vt:lpstr>
      <vt:lpstr>3  changements</vt:lpstr>
      <vt:lpstr>3  visées complémentaires </vt:lpstr>
      <vt:lpstr>Grammaire  </vt:lpstr>
      <vt:lpstr>Enseigner l’orthographe </vt:lpstr>
      <vt:lpstr>Avec quelles affirmations êtes-vous d’accord ? </vt:lpstr>
      <vt:lpstr>Les principes de l’orthographe française</vt:lpstr>
      <vt:lpstr>Deux  modèles </vt:lpstr>
      <vt:lpstr>Comparons </vt:lpstr>
      <vt:lpstr>Quelques règles de bon sens !</vt:lpstr>
      <vt:lpstr>Les principes (D. Cogis)</vt:lpstr>
      <vt:lpstr>Les principes </vt:lpstr>
      <vt:lpstr>Proposer des activités différentes qui engagent les élèves intellectuellement </vt:lpstr>
      <vt:lpstr>Quelques pistes : écrire</vt:lpstr>
      <vt:lpstr>Quelques pistes : quelles dictées ? </vt:lpstr>
      <vt:lpstr>Quelques pistes : quelles dictées ? </vt:lpstr>
      <vt:lpstr>Les principes </vt:lpstr>
      <vt:lpstr>La phrase dictée du jour </vt:lpstr>
      <vt:lpstr>Présentation PowerPoint</vt:lpstr>
      <vt:lpstr>Quelques pistes : s’entrainer régulièrement </vt:lpstr>
      <vt:lpstr>Quelle progression ?</vt:lpstr>
      <vt:lpstr>Orthographe </vt:lpstr>
      <vt:lpstr>Enseigner le lexique </vt:lpstr>
      <vt:lpstr>LES GRANDS PRINCIPES</vt:lpstr>
      <vt:lpstr>LES GRANDS PRINCIPES</vt:lpstr>
      <vt:lpstr>QUEL APPRENTISSAGE ?</vt:lpstr>
      <vt:lpstr>4 formes différentes du mot </vt:lpstr>
      <vt:lpstr>Connaitre un mot c’est pouvoir :</vt:lpstr>
      <vt:lpstr>LE PROCESSUS d’apprentissage </vt:lpstr>
      <vt:lpstr>Principes à retenir </vt:lpstr>
      <vt:lpstr>Les programmes </vt:lpstr>
      <vt:lpstr>Les principes </vt:lpstr>
      <vt:lpstr>Programme de C1</vt:lpstr>
      <vt:lpstr>Programme de C1</vt:lpstr>
      <vt:lpstr>Présentation PowerPoint</vt:lpstr>
      <vt:lpstr>Présentation PowerPoint</vt:lpstr>
      <vt:lpstr>Vocabulaire </vt:lpstr>
      <vt:lpstr>Les outils </vt:lpstr>
      <vt:lpstr>Au sein d'une approche incidente quelles stratégies ?  </vt:lpstr>
      <vt:lpstr>Des outils possibles pour structurer le lexique </vt:lpstr>
      <vt:lpstr>Corolle lexicale </vt:lpstr>
      <vt:lpstr>Les familles de mots</vt:lpstr>
      <vt:lpstr>Synonymie / hyperonymie </vt:lpstr>
      <vt:lpstr>Analyse grille sémique </vt:lpstr>
      <vt:lpstr>Analyse sémique et sémantique du prototype  </vt:lpstr>
      <vt:lpstr>Dresser un champ lexical </vt:lpstr>
      <vt:lpstr>Un travail interdisciplinaire </vt:lpstr>
      <vt:lpstr>Les scripts axes paradigmatique /syntagmatique</vt:lpstr>
      <vt:lpstr>Dictionnaire électronique </vt:lpstr>
      <vt:lpstr>Tables de fréquence </vt:lpstr>
      <vt:lpstr>Le cadre horaire </vt:lpstr>
      <vt:lpstr>Présentation PowerPoint</vt:lpstr>
      <vt:lpstr>Présentation PowerPoint</vt:lpstr>
      <vt:lpstr>Présentation PowerPoint</vt:lpstr>
      <vt:lpstr>Bibliographie</vt:lpstr>
      <vt:lpstr>Bibliographie </vt:lpstr>
      <vt:lpstr>Bibliographie </vt:lpstr>
      <vt:lpstr>Sitographie  Bibliographie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 BAZILE</dc:creator>
  <cp:lastModifiedBy>Sandrine BAZILE</cp:lastModifiedBy>
  <cp:revision>10</cp:revision>
  <dcterms:created xsi:type="dcterms:W3CDTF">2022-02-07T08:03:41Z</dcterms:created>
  <dcterms:modified xsi:type="dcterms:W3CDTF">2025-09-04T08:31:19Z</dcterms:modified>
</cp:coreProperties>
</file>