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479" r:id="rId2"/>
    <p:sldId id="299" r:id="rId3"/>
    <p:sldId id="285" r:id="rId4"/>
    <p:sldId id="405" r:id="rId5"/>
    <p:sldId id="371" r:id="rId6"/>
    <p:sldId id="356" r:id="rId7"/>
    <p:sldId id="411" r:id="rId8"/>
    <p:sldId id="412" r:id="rId9"/>
    <p:sldId id="413" r:id="rId10"/>
    <p:sldId id="277" r:id="rId11"/>
    <p:sldId id="381" r:id="rId12"/>
    <p:sldId id="390" r:id="rId13"/>
    <p:sldId id="281" r:id="rId14"/>
    <p:sldId id="375" r:id="rId15"/>
    <p:sldId id="376" r:id="rId16"/>
    <p:sldId id="373" r:id="rId17"/>
    <p:sldId id="377" r:id="rId18"/>
    <p:sldId id="408" r:id="rId19"/>
    <p:sldId id="392" r:id="rId20"/>
    <p:sldId id="409" r:id="rId21"/>
    <p:sldId id="385" r:id="rId22"/>
    <p:sldId id="414" r:id="rId23"/>
    <p:sldId id="279" r:id="rId24"/>
    <p:sldId id="346" r:id="rId25"/>
    <p:sldId id="396" r:id="rId26"/>
    <p:sldId id="398" r:id="rId27"/>
    <p:sldId id="415" r:id="rId28"/>
    <p:sldId id="416" r:id="rId29"/>
    <p:sldId id="400" r:id="rId30"/>
    <p:sldId id="386" r:id="rId31"/>
    <p:sldId id="418" r:id="rId32"/>
    <p:sldId id="382" r:id="rId33"/>
    <p:sldId id="419" r:id="rId34"/>
    <p:sldId id="403" r:id="rId35"/>
    <p:sldId id="421" r:id="rId36"/>
    <p:sldId id="422" r:id="rId37"/>
    <p:sldId id="423" r:id="rId38"/>
    <p:sldId id="424" r:id="rId39"/>
    <p:sldId id="425" r:id="rId40"/>
    <p:sldId id="378" r:id="rId41"/>
    <p:sldId id="347" r:id="rId42"/>
    <p:sldId id="429" r:id="rId43"/>
    <p:sldId id="431" r:id="rId44"/>
    <p:sldId id="432" r:id="rId45"/>
    <p:sldId id="433" r:id="rId46"/>
    <p:sldId id="430" r:id="rId47"/>
    <p:sldId id="434" r:id="rId48"/>
    <p:sldId id="436" r:id="rId49"/>
    <p:sldId id="435" r:id="rId50"/>
    <p:sldId id="437" r:id="rId51"/>
    <p:sldId id="349" r:id="rId52"/>
    <p:sldId id="440" r:id="rId53"/>
    <p:sldId id="441" r:id="rId54"/>
    <p:sldId id="438" r:id="rId55"/>
    <p:sldId id="443" r:id="rId56"/>
    <p:sldId id="442" r:id="rId57"/>
    <p:sldId id="439" r:id="rId58"/>
    <p:sldId id="446" r:id="rId59"/>
    <p:sldId id="444" r:id="rId60"/>
    <p:sldId id="350" r:id="rId61"/>
    <p:sldId id="351" r:id="rId62"/>
    <p:sldId id="450" r:id="rId63"/>
    <p:sldId id="304" r:id="rId64"/>
    <p:sldId id="447" r:id="rId65"/>
    <p:sldId id="448" r:id="rId66"/>
    <p:sldId id="480" r:id="rId67"/>
    <p:sldId id="481" r:id="rId68"/>
    <p:sldId id="478" r:id="rId69"/>
    <p:sldId id="352" r:id="rId70"/>
    <p:sldId id="468" r:id="rId71"/>
    <p:sldId id="469" r:id="rId72"/>
    <p:sldId id="463" r:id="rId73"/>
    <p:sldId id="466" r:id="rId74"/>
    <p:sldId id="465" r:id="rId75"/>
    <p:sldId id="467" r:id="rId76"/>
    <p:sldId id="461" r:id="rId77"/>
    <p:sldId id="471" r:id="rId78"/>
    <p:sldId id="472" r:id="rId79"/>
    <p:sldId id="452" r:id="rId80"/>
    <p:sldId id="473" r:id="rId81"/>
    <p:sldId id="325" r:id="rId82"/>
    <p:sldId id="453" r:id="rId83"/>
    <p:sldId id="488" r:id="rId84"/>
    <p:sldId id="489" r:id="rId85"/>
    <p:sldId id="477" r:id="rId86"/>
    <p:sldId id="492" r:id="rId87"/>
    <p:sldId id="490" r:id="rId88"/>
    <p:sldId id="495" r:id="rId89"/>
    <p:sldId id="496" r:id="rId90"/>
    <p:sldId id="497" r:id="rId91"/>
    <p:sldId id="474" r:id="rId92"/>
    <p:sldId id="456" r:id="rId93"/>
    <p:sldId id="353" r:id="rId94"/>
    <p:sldId id="486" r:id="rId95"/>
    <p:sldId id="484" r:id="rId96"/>
    <p:sldId id="485" r:id="rId97"/>
    <p:sldId id="335" r:id="rId98"/>
    <p:sldId id="483" r:id="rId99"/>
    <p:sldId id="354" r:id="rId100"/>
    <p:sldId id="333" r:id="rId101"/>
    <p:sldId id="491" r:id="rId102"/>
    <p:sldId id="493" r:id="rId103"/>
    <p:sldId id="345" r:id="rId104"/>
    <p:sldId id="342" r:id="rId105"/>
    <p:sldId id="327" r:id="rId106"/>
    <p:sldId id="355" r:id="rId107"/>
    <p:sldId id="338" r:id="rId108"/>
    <p:sldId id="482" r:id="rId109"/>
    <p:sldId id="498"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86651" autoAdjust="0"/>
  </p:normalViewPr>
  <p:slideViewPr>
    <p:cSldViewPr snapToGrid="0">
      <p:cViewPr varScale="1">
        <p:scale>
          <a:sx n="63" d="100"/>
          <a:sy n="63" d="100"/>
        </p:scale>
        <p:origin x="81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1-B462-4660-89E4-491B989706D4}"/>
              </c:ext>
            </c:extLst>
          </c:dPt>
          <c:dPt>
            <c:idx val="1"/>
            <c:bubble3D val="0"/>
            <c:spPr>
              <a:solidFill>
                <a:srgbClr val="FFFF00"/>
              </a:solidFill>
              <a:ln w="19050">
                <a:solidFill>
                  <a:schemeClr val="lt1"/>
                </a:solidFill>
              </a:ln>
              <a:effectLst>
                <a:innerShdw blurRad="114300">
                  <a:schemeClr val="accent2"/>
                </a:innerShdw>
              </a:effectLst>
            </c:spPr>
            <c:extLst>
              <c:ext xmlns:c16="http://schemas.microsoft.com/office/drawing/2014/chart" uri="{C3380CC4-5D6E-409C-BE32-E72D297353CC}">
                <c16:uniqueId val="{00000003-B462-4660-89E4-491B989706D4}"/>
              </c:ext>
            </c:extLst>
          </c:dPt>
          <c:cat>
            <c:strRef>
              <c:f>Feuil1!$B$5:$B$6</c:f>
              <c:strCache>
                <c:ptCount val="2"/>
                <c:pt idx="0">
                  <c:v>Femme</c:v>
                </c:pt>
                <c:pt idx="1">
                  <c:v>Homme</c:v>
                </c:pt>
              </c:strCache>
            </c:strRef>
          </c:cat>
          <c:val>
            <c:numRef>
              <c:f>Feuil1!$C$5:$C$6</c:f>
              <c:numCache>
                <c:formatCode>General</c:formatCode>
                <c:ptCount val="2"/>
                <c:pt idx="0">
                  <c:v>99</c:v>
                </c:pt>
                <c:pt idx="1">
                  <c:v>1</c:v>
                </c:pt>
              </c:numCache>
            </c:numRef>
          </c:val>
          <c:extLst>
            <c:ext xmlns:c16="http://schemas.microsoft.com/office/drawing/2014/chart" uri="{C3380CC4-5D6E-409C-BE32-E72D297353CC}">
              <c16:uniqueId val="{00000004-B462-4660-89E4-491B989706D4}"/>
            </c:ext>
          </c:extLst>
        </c:ser>
        <c:dLbls>
          <c:showLegendKey val="0"/>
          <c:showVal val="0"/>
          <c:showCatName val="0"/>
          <c:showSerName val="0"/>
          <c:showPercent val="0"/>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E1B18-14D0-4574-B860-ED5ACF04FB31}" type="datetimeFigureOut">
              <a:rPr lang="en-GB" smtClean="0"/>
              <a:t>24/11/2022</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A4EBD-E12F-4960-A66B-DE16603FE549}" type="slidenum">
              <a:rPr lang="en-GB" smtClean="0"/>
              <a:t>‹N°›</a:t>
            </a:fld>
            <a:endParaRPr lang="en-GB"/>
          </a:p>
        </p:txBody>
      </p:sp>
    </p:spTree>
    <p:extLst>
      <p:ext uri="{BB962C8B-B14F-4D97-AF65-F5344CB8AC3E}">
        <p14:creationId xmlns:p14="http://schemas.microsoft.com/office/powerpoint/2010/main" val="787394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ancer.gov/about-cancer/understanding/what-is-cancer"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7jK9WcAJ0o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7jK9WcAJ0o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ncer.gov/about-cancer/understanding/what-is-cance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ture.com/scitable/topicpage/cell-division-and-cancer-14046590/"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cancer.gov/about-cancer/understanding/what-is-cancer"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fr.wikipedia.org/wiki/Virus_de_l'immunod%C3%A9ficience_humaine" TargetMode="External"/><Relationship Id="rId13" Type="http://schemas.openxmlformats.org/officeDocument/2006/relationships/hyperlink" Target="https://fr.wikipedia.org/wiki/FOXP3" TargetMode="External"/><Relationship Id="rId18" Type="http://schemas.openxmlformats.org/officeDocument/2006/relationships/hyperlink" Target="https://fr.wikipedia.org/wiki/Syst%C3%A8me_immunitaire#M&#233;canismes_de_d&#233;fense_sp&#233;cifique_(adaptative)" TargetMode="External"/><Relationship Id="rId26" Type="http://schemas.openxmlformats.org/officeDocument/2006/relationships/hyperlink" Target="https://fr.wikipedia.org/wiki/Cluster_de_diff%C3%A9renciation" TargetMode="External"/><Relationship Id="rId3" Type="http://schemas.openxmlformats.org/officeDocument/2006/relationships/hyperlink" Target="https://fr.wikipedia.org/wiki/Lymphocyte_T_cytotoxique" TargetMode="External"/><Relationship Id="rId21" Type="http://schemas.openxmlformats.org/officeDocument/2006/relationships/hyperlink" Target="https://fr.wikipedia.org/wiki/Lymphocyte_T#cite_note-1" TargetMode="External"/><Relationship Id="rId7" Type="http://schemas.openxmlformats.org/officeDocument/2006/relationships/hyperlink" Target="https://fr.wikipedia.org/wiki/CD4" TargetMode="External"/><Relationship Id="rId12" Type="http://schemas.openxmlformats.org/officeDocument/2006/relationships/hyperlink" Target="https://fr.wikipedia.org/wiki/CD25" TargetMode="External"/><Relationship Id="rId17" Type="http://schemas.openxmlformats.org/officeDocument/2006/relationships/hyperlink" Target="https://fr.wikipedia.org/wiki/Syst%C3%A8me_immunitaire#M&#233;canismes_de_d&#233;fense_non-sp&#233;cifique_(inn&#233;e)" TargetMode="External"/><Relationship Id="rId25" Type="http://schemas.openxmlformats.org/officeDocument/2006/relationships/hyperlink" Target="https://fr.wikipedia.org/w/index.php?title=Lymphocytes_intra-%C3%A9pith%C3%A9liaux&amp;action=edit&amp;redlink=1" TargetMode="External"/><Relationship Id="rId2" Type="http://schemas.openxmlformats.org/officeDocument/2006/relationships/slide" Target="../slides/slide26.xml"/><Relationship Id="rId16" Type="http://schemas.openxmlformats.org/officeDocument/2006/relationships/hyperlink" Target="https://fr.wikipedia.org/wiki/CD3" TargetMode="External"/><Relationship Id="rId20" Type="http://schemas.openxmlformats.org/officeDocument/2006/relationships/hyperlink" Target="https://fr.wikipedia.org/wiki/Lymphocyte_MAIT" TargetMode="External"/><Relationship Id="rId29" Type="http://schemas.openxmlformats.org/officeDocument/2006/relationships/hyperlink" Target="https://fr.wikipedia.org/wiki/R%C3%A9gulateur_T" TargetMode="External"/><Relationship Id="rId1" Type="http://schemas.openxmlformats.org/officeDocument/2006/relationships/notesMaster" Target="../notesMasters/notesMaster1.xml"/><Relationship Id="rId6" Type="http://schemas.openxmlformats.org/officeDocument/2006/relationships/hyperlink" Target="https://fr.wikipedia.org/wiki/Lymphocyte_T_auxiliaire" TargetMode="External"/><Relationship Id="rId11" Type="http://schemas.openxmlformats.org/officeDocument/2006/relationships/hyperlink" Target="https://fr.wikipedia.org/wiki/Hom%C3%A9ostasie" TargetMode="External"/><Relationship Id="rId24" Type="http://schemas.openxmlformats.org/officeDocument/2006/relationships/hyperlink" Target="https://fr.wikipedia.org/wiki/Glycoprot%C3%A9ines" TargetMode="External"/><Relationship Id="rId32" Type="http://schemas.openxmlformats.org/officeDocument/2006/relationships/hyperlink" Target="https://fr.wikipedia.org/wiki/Cellule_dendritique" TargetMode="External"/><Relationship Id="rId5" Type="http://schemas.openxmlformats.org/officeDocument/2006/relationships/hyperlink" Target="https://fr.wikipedia.org/wiki/CD8" TargetMode="External"/><Relationship Id="rId15" Type="http://schemas.openxmlformats.org/officeDocument/2006/relationships/hyperlink" Target="https://fr.wikipedia.org/wiki/Lymphocyte_NKT" TargetMode="External"/><Relationship Id="rId23" Type="http://schemas.openxmlformats.org/officeDocument/2006/relationships/hyperlink" Target="https://fr.wikipedia.org/wiki/R%C3%A9cepteur_des_cellules_T" TargetMode="External"/><Relationship Id="rId28" Type="http://schemas.openxmlformats.org/officeDocument/2006/relationships/hyperlink" Target="https://fr.wikipedia.org/wiki/Cellule_CD4_plus" TargetMode="External"/><Relationship Id="rId10" Type="http://schemas.openxmlformats.org/officeDocument/2006/relationships/hyperlink" Target="https://fr.wikipedia.org/wiki/Auto-immunit%C3%A9" TargetMode="External"/><Relationship Id="rId19" Type="http://schemas.openxmlformats.org/officeDocument/2006/relationships/hyperlink" Target="https://fr.wikipedia.org/w/index.php?title=CD1d&amp;action=edit&amp;redlink=1" TargetMode="External"/><Relationship Id="rId31" Type="http://schemas.openxmlformats.org/officeDocument/2006/relationships/hyperlink" Target="https://fr.wikipedia.org/wiki/Macrophage" TargetMode="External"/><Relationship Id="rId4" Type="http://schemas.openxmlformats.org/officeDocument/2006/relationships/hyperlink" Target="https://fr.wikipedia.org/wiki/Complexe_majeur_d'histocompatibilit%C3%A9" TargetMode="External"/><Relationship Id="rId9" Type="http://schemas.openxmlformats.org/officeDocument/2006/relationships/hyperlink" Target="https://fr.wikipedia.org/wiki/Lymphocyte_T_r%C3%A9gulateur" TargetMode="External"/><Relationship Id="rId14" Type="http://schemas.openxmlformats.org/officeDocument/2006/relationships/hyperlink" Target="https://fr.wikipedia.org/wiki/Cytosol" TargetMode="External"/><Relationship Id="rId22" Type="http://schemas.openxmlformats.org/officeDocument/2006/relationships/hyperlink" Target="https://fr.wikipedia.org/wiki/Lymphocyte_T_%CE%B3%CE%B4" TargetMode="External"/><Relationship Id="rId27" Type="http://schemas.openxmlformats.org/officeDocument/2006/relationships/hyperlink" Target="https://fr.wikipedia.org/wiki/Glycoprot%C3%A9ine" TargetMode="External"/><Relationship Id="rId30" Type="http://schemas.openxmlformats.org/officeDocument/2006/relationships/hyperlink" Target="https://fr.wikipedia.org/wiki/Monocyt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https://theconversation.com/non-une-bonne-posture-ne-previent-pas-le-mal-de-dos-pas-plus-quune-mauvaise-ne-le-provoque-190014</a:t>
            </a:r>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1</a:t>
            </a:fld>
            <a:endParaRPr lang="en-GB"/>
          </a:p>
        </p:txBody>
      </p:sp>
    </p:spTree>
    <p:extLst>
      <p:ext uri="{BB962C8B-B14F-4D97-AF65-F5344CB8AC3E}">
        <p14:creationId xmlns:p14="http://schemas.microsoft.com/office/powerpoint/2010/main" val="3238255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https://www.inserm.fr/dossier/immunotherapie-cancers/</a:t>
            </a:r>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27</a:t>
            </a:fld>
            <a:endParaRPr lang="en-GB"/>
          </a:p>
        </p:txBody>
      </p:sp>
    </p:spTree>
    <p:extLst>
      <p:ext uri="{BB962C8B-B14F-4D97-AF65-F5344CB8AC3E}">
        <p14:creationId xmlns:p14="http://schemas.microsoft.com/office/powerpoint/2010/main" val="86802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https://www.inserm.fr/dossier/immunotherapie-cancers/</a:t>
            </a:r>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28</a:t>
            </a:fld>
            <a:endParaRPr lang="en-GB"/>
          </a:p>
        </p:txBody>
      </p:sp>
    </p:spTree>
    <p:extLst>
      <p:ext uri="{BB962C8B-B14F-4D97-AF65-F5344CB8AC3E}">
        <p14:creationId xmlns:p14="http://schemas.microsoft.com/office/powerpoint/2010/main" val="1951535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https://www.inserm.fr/dossier/immunotherapie-cancers/</a:t>
            </a:r>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29</a:t>
            </a:fld>
            <a:endParaRPr lang="en-GB"/>
          </a:p>
        </p:txBody>
      </p:sp>
    </p:spTree>
    <p:extLst>
      <p:ext uri="{BB962C8B-B14F-4D97-AF65-F5344CB8AC3E}">
        <p14:creationId xmlns:p14="http://schemas.microsoft.com/office/powerpoint/2010/main" val="2264006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https://www.cancer.gov/about-cancer/understanding/what-is-cancer</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31</a:t>
            </a:fld>
            <a:endParaRPr lang="en-GB"/>
          </a:p>
        </p:txBody>
      </p:sp>
    </p:spTree>
    <p:extLst>
      <p:ext uri="{BB962C8B-B14F-4D97-AF65-F5344CB8AC3E}">
        <p14:creationId xmlns:p14="http://schemas.microsoft.com/office/powerpoint/2010/main" val="281642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http://www.pathophys.org/breast-cancer/</a:t>
            </a:r>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32</a:t>
            </a:fld>
            <a:endParaRPr lang="en-GB"/>
          </a:p>
        </p:txBody>
      </p:sp>
    </p:spTree>
    <p:extLst>
      <p:ext uri="{BB962C8B-B14F-4D97-AF65-F5344CB8AC3E}">
        <p14:creationId xmlns:p14="http://schemas.microsoft.com/office/powerpoint/2010/main" val="3049846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hlinkClick r:id="rId3"/>
              </a:rPr>
              <a:t>https://www.youtube.com/watch?v=7jK9WcAJ0oM</a:t>
            </a:r>
            <a:endParaRPr lang="en-GB" dirty="0" smtClean="0"/>
          </a:p>
          <a:p>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33</a:t>
            </a:fld>
            <a:endParaRPr lang="en-GB"/>
          </a:p>
        </p:txBody>
      </p:sp>
    </p:spTree>
    <p:extLst>
      <p:ext uri="{BB962C8B-B14F-4D97-AF65-F5344CB8AC3E}">
        <p14:creationId xmlns:p14="http://schemas.microsoft.com/office/powerpoint/2010/main" val="921693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hlinkClick r:id="rId3"/>
              </a:rPr>
              <a:t>https://www.youtube.com/watch?v=7jK9WcAJ0oM</a:t>
            </a:r>
            <a:endParaRPr lang="en-GB" dirty="0" smtClean="0"/>
          </a:p>
          <a:p>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34</a:t>
            </a:fld>
            <a:endParaRPr lang="en-GB"/>
          </a:p>
        </p:txBody>
      </p:sp>
    </p:spTree>
    <p:extLst>
      <p:ext uri="{BB962C8B-B14F-4D97-AF65-F5344CB8AC3E}">
        <p14:creationId xmlns:p14="http://schemas.microsoft.com/office/powerpoint/2010/main" val="1635808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35</a:t>
            </a:fld>
            <a:endParaRPr lang="en-GB"/>
          </a:p>
        </p:txBody>
      </p:sp>
    </p:spTree>
    <p:extLst>
      <p:ext uri="{BB962C8B-B14F-4D97-AF65-F5344CB8AC3E}">
        <p14:creationId xmlns:p14="http://schemas.microsoft.com/office/powerpoint/2010/main" val="2877593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36</a:t>
            </a:fld>
            <a:endParaRPr lang="en-GB"/>
          </a:p>
        </p:txBody>
      </p:sp>
    </p:spTree>
    <p:extLst>
      <p:ext uri="{BB962C8B-B14F-4D97-AF65-F5344CB8AC3E}">
        <p14:creationId xmlns:p14="http://schemas.microsoft.com/office/powerpoint/2010/main" val="2789976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37</a:t>
            </a:fld>
            <a:endParaRPr lang="en-GB"/>
          </a:p>
        </p:txBody>
      </p:sp>
    </p:spTree>
    <p:extLst>
      <p:ext uri="{BB962C8B-B14F-4D97-AF65-F5344CB8AC3E}">
        <p14:creationId xmlns:p14="http://schemas.microsoft.com/office/powerpoint/2010/main" val="3640575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Les carcinomes qui se forment dans différents types de cellules épithéliales portent des noms spécifiques </a:t>
            </a:r>
          </a:p>
          <a:p>
            <a:endParaRPr lang="fr-FR" dirty="0" smtClean="0"/>
          </a:p>
          <a:p>
            <a:r>
              <a:rPr lang="fr-FR" dirty="0" smtClean="0"/>
              <a:t>:L'adénocarcinome est un cancer qui se forme dans les cellules épithéliales qui produisent des fluides ou du mucus. Les tissus comportant ce type de cellules épithéliales sont parfois appelés tissus glandulaires. La plupart des cancers du sein, du côlon et de la prostate sont des adénocarcinomes.</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5</a:t>
            </a:fld>
            <a:endParaRPr lang="en-GB"/>
          </a:p>
        </p:txBody>
      </p:sp>
    </p:spTree>
    <p:extLst>
      <p:ext uri="{BB962C8B-B14F-4D97-AF65-F5344CB8AC3E}">
        <p14:creationId xmlns:p14="http://schemas.microsoft.com/office/powerpoint/2010/main" val="2615162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38</a:t>
            </a:fld>
            <a:endParaRPr lang="en-GB"/>
          </a:p>
        </p:txBody>
      </p:sp>
    </p:spTree>
    <p:extLst>
      <p:ext uri="{BB962C8B-B14F-4D97-AF65-F5344CB8AC3E}">
        <p14:creationId xmlns:p14="http://schemas.microsoft.com/office/powerpoint/2010/main" val="1769269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39</a:t>
            </a:fld>
            <a:endParaRPr lang="en-GB"/>
          </a:p>
        </p:txBody>
      </p:sp>
    </p:spTree>
    <p:extLst>
      <p:ext uri="{BB962C8B-B14F-4D97-AF65-F5344CB8AC3E}">
        <p14:creationId xmlns:p14="http://schemas.microsoft.com/office/powerpoint/2010/main" val="582993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L'AP globale et l'AP vigoureuse ont diminué après le diagnostic (P=0,006, 32,8±36,8MET-heure/semaine en moyenne, chez ceux qui ont diminué leur AP globale et P=0,005,21,1±36,8MET-heure/semaine pour l'AP vigoureuse, respectivement), en particulier pour les cancers de la prostate (39. 5±36,3MET-heures/semaine) et de la peau (35,9±38MET-heures/semaine), chez les hommes (40,8±46,3MET-heures/semaine) et chez les personnes professionnellement inactives (34,2±37,1MET-heures/semaine) (tous P&lt;0,05). Les patients ayant un niveau d'AP plus élevé avant le diagnostic étaient plus susceptibles de diminuer leur AP (</a:t>
            </a:r>
            <a:r>
              <a:rPr lang="fr-FR" dirty="0" err="1" smtClean="0"/>
              <a:t>odds</a:t>
            </a:r>
            <a:r>
              <a:rPr lang="fr-FR" dirty="0" smtClean="0"/>
              <a:t> ratio [OR] : 4,67 [3,21-6,81], P&lt;0,0001). Les patients en surpoids étaient plus susceptibles de diminuer l'AP modérée (OR : 1,45 [1,11-1,89], P=0,006) et la marche (OR : 1,30 [1,10-1,70], P=0,04). Le temps passé assis a augmenté (P=0,02, +2,44±2,43 heures/jour en moyenne, chez ceux qui ont augmenté leur temps assis), en particulier chez les femmes (+2,48±2,48 heures/jour), les patients plus âgés (+2,48±2,57 heures/jour) et ceux professionnellement inactifs (2,41±2,40 heures/jour) (tous P&lt;0,05). Les patients moins sédentaires avant le diagnostic étaient plus susceptibles d'augmenter leur temps d'assise (OR : 3,29 [2,45-4,42], P&lt;0,0001).</a:t>
            </a:r>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63</a:t>
            </a:fld>
            <a:endParaRPr lang="en-GB"/>
          </a:p>
        </p:txBody>
      </p:sp>
    </p:spTree>
    <p:extLst>
      <p:ext uri="{BB962C8B-B14F-4D97-AF65-F5344CB8AC3E}">
        <p14:creationId xmlns:p14="http://schemas.microsoft.com/office/powerpoint/2010/main" val="3197201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Dans</a:t>
            </a:r>
            <a:r>
              <a:rPr lang="en-GB" dirty="0" smtClean="0"/>
              <a:t> </a:t>
            </a:r>
            <a:r>
              <a:rPr lang="en-GB" dirty="0" err="1" smtClean="0"/>
              <a:t>notre</a:t>
            </a:r>
            <a:r>
              <a:rPr lang="en-GB" dirty="0" smtClean="0"/>
              <a:t> </a:t>
            </a:r>
            <a:r>
              <a:rPr lang="en-GB" dirty="0" err="1" smtClean="0"/>
              <a:t>étude</a:t>
            </a:r>
            <a:r>
              <a:rPr lang="en-GB" dirty="0" smtClean="0"/>
              <a:t>, les femmes, les </a:t>
            </a:r>
            <a:r>
              <a:rPr lang="en-GB" dirty="0" err="1" smtClean="0"/>
              <a:t>sujets</a:t>
            </a:r>
            <a:r>
              <a:rPr lang="en-GB" dirty="0" smtClean="0"/>
              <a:t> plus </a:t>
            </a:r>
            <a:r>
              <a:rPr lang="en-GB" dirty="0" err="1" smtClean="0"/>
              <a:t>âgés</a:t>
            </a:r>
            <a:r>
              <a:rPr lang="en-GB" dirty="0" smtClean="0"/>
              <a:t>, les patients </a:t>
            </a:r>
            <a:r>
              <a:rPr lang="en-GB" dirty="0" err="1" smtClean="0"/>
              <a:t>professionnellement</a:t>
            </a:r>
            <a:r>
              <a:rPr lang="en-GB" dirty="0" smtClean="0"/>
              <a:t> </a:t>
            </a:r>
            <a:r>
              <a:rPr lang="en-GB" dirty="0" err="1" smtClean="0"/>
              <a:t>inactifs</a:t>
            </a:r>
            <a:r>
              <a:rPr lang="en-GB" dirty="0" smtClean="0"/>
              <a:t> et </a:t>
            </a:r>
            <a:r>
              <a:rPr lang="en-GB" dirty="0" err="1" smtClean="0"/>
              <a:t>ceux</a:t>
            </a:r>
            <a:r>
              <a:rPr lang="en-GB" dirty="0" smtClean="0"/>
              <a:t> qui </a:t>
            </a:r>
            <a:r>
              <a:rPr lang="en-GB" dirty="0" err="1" smtClean="0"/>
              <a:t>passaient</a:t>
            </a:r>
            <a:r>
              <a:rPr lang="en-GB" dirty="0" smtClean="0"/>
              <a:t> </a:t>
            </a:r>
            <a:r>
              <a:rPr lang="en-GB" dirty="0" err="1" smtClean="0"/>
              <a:t>moins</a:t>
            </a:r>
            <a:r>
              <a:rPr lang="en-GB" dirty="0" smtClean="0"/>
              <a:t> de temps </a:t>
            </a:r>
            <a:r>
              <a:rPr lang="en-GB" dirty="0" err="1" smtClean="0"/>
              <a:t>assis</a:t>
            </a:r>
            <a:r>
              <a:rPr lang="en-GB" dirty="0" smtClean="0"/>
              <a:t> </a:t>
            </a:r>
            <a:r>
              <a:rPr lang="en-GB" dirty="0" err="1" smtClean="0"/>
              <a:t>avant</a:t>
            </a:r>
            <a:r>
              <a:rPr lang="en-GB" dirty="0" smtClean="0"/>
              <a:t> le diagnostic </a:t>
            </a:r>
            <a:r>
              <a:rPr lang="en-GB" dirty="0" err="1" smtClean="0"/>
              <a:t>étaient</a:t>
            </a:r>
            <a:r>
              <a:rPr lang="en-GB" dirty="0" smtClean="0"/>
              <a:t> plus </a:t>
            </a:r>
            <a:r>
              <a:rPr lang="en-GB" dirty="0" err="1" smtClean="0"/>
              <a:t>enclins</a:t>
            </a:r>
            <a:r>
              <a:rPr lang="en-GB" dirty="0" smtClean="0"/>
              <a:t> à augmenter </a:t>
            </a:r>
            <a:r>
              <a:rPr lang="en-GB" dirty="0" err="1" smtClean="0"/>
              <a:t>leur</a:t>
            </a:r>
            <a:r>
              <a:rPr lang="en-GB" dirty="0" smtClean="0"/>
              <a:t> temps </a:t>
            </a:r>
            <a:r>
              <a:rPr lang="en-GB" dirty="0" err="1" smtClean="0"/>
              <a:t>assis.Traduit</a:t>
            </a:r>
            <a:r>
              <a:rPr lang="en-GB" dirty="0" smtClean="0"/>
              <a:t> avec www.DeepL.com/Translator (version </a:t>
            </a:r>
            <a:r>
              <a:rPr lang="en-GB" dirty="0" err="1" smtClean="0"/>
              <a:t>gratuite</a:t>
            </a:r>
            <a:r>
              <a:rPr lang="en-GB" dirty="0" smtClean="0"/>
              <a:t>)</a:t>
            </a:r>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65</a:t>
            </a:fld>
            <a:endParaRPr lang="en-GB"/>
          </a:p>
        </p:txBody>
      </p:sp>
    </p:spTree>
    <p:extLst>
      <p:ext uri="{BB962C8B-B14F-4D97-AF65-F5344CB8AC3E}">
        <p14:creationId xmlns:p14="http://schemas.microsoft.com/office/powerpoint/2010/main" val="2005082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For instance, Littman et al[22] observed that mean PA levels decreased by 50% within 12 months after breast cancer diagnosis. Irwin et al[29] observed that cancer-diagnosed patients decreased their total PA and estimated the decrease to 2.0hour/week </a:t>
            </a:r>
            <a:r>
              <a:rPr lang="en-GB" dirty="0" err="1" smtClean="0"/>
              <a:t>postdiagnosis</a:t>
            </a:r>
            <a:r>
              <a:rPr lang="en-GB" dirty="0" smtClean="0"/>
              <a:t>. </a:t>
            </a:r>
            <a:r>
              <a:rPr lang="en-GB" dirty="0" err="1" smtClean="0"/>
              <a:t>Huy</a:t>
            </a:r>
            <a:r>
              <a:rPr lang="en-GB" dirty="0" smtClean="0"/>
              <a:t> et al[19] showed that patients decreased PA during cancer treatment from 36 to 14 MET-hour/week. Several studies consistently observed that the decline in PA after diagnosis was mainly related to vigorous activities.[17,19,22,26] These results are consistent with the fact that it might be more difficult for cancer survivors to achieve the PA recommendations due to cancer itself and/or long-term </a:t>
            </a:r>
            <a:r>
              <a:rPr lang="en-GB" dirty="0" err="1" smtClean="0"/>
              <a:t>cancerrelated</a:t>
            </a:r>
            <a:r>
              <a:rPr lang="en-GB" dirty="0" smtClean="0"/>
              <a:t> treatment effects. Figure</a:t>
            </a:r>
          </a:p>
          <a:p>
            <a:endParaRPr lang="fr-FR" dirty="0" smtClean="0"/>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14,29] A recent French survey on 60 breast cancer patients found that sitting and lying time increased by 30minute/day between diagnosis and chemotherapy onset.[14] A US study on 812 breast cancer survivors observed that time spent in sedentary </a:t>
            </a:r>
            <a:r>
              <a:rPr lang="en-GB" dirty="0" err="1" smtClean="0"/>
              <a:t>behavior</a:t>
            </a:r>
            <a:r>
              <a:rPr lang="en-GB" dirty="0" smtClean="0"/>
              <a:t> increased from pre- to </a:t>
            </a:r>
            <a:r>
              <a:rPr lang="en-GB" dirty="0" err="1" smtClean="0"/>
              <a:t>postdiagnosis</a:t>
            </a:r>
            <a:r>
              <a:rPr lang="en-GB" dirty="0" smtClean="0"/>
              <a:t>, in the range of 1.3 to 8.0 hour/week.[29] In our study, women, older subjects, professionally inactive patients, and those who spent less time sitting before diagnosis were more inclined to increase their sitting time.</a:t>
            </a:r>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66</a:t>
            </a:fld>
            <a:endParaRPr lang="en-GB"/>
          </a:p>
        </p:txBody>
      </p:sp>
    </p:spTree>
    <p:extLst>
      <p:ext uri="{BB962C8B-B14F-4D97-AF65-F5344CB8AC3E}">
        <p14:creationId xmlns:p14="http://schemas.microsoft.com/office/powerpoint/2010/main" val="1167627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For instance, Littman et al[22] observed that mean PA levels decreased by 50% within 12 months after breast cancer diagnosis. Irwin et al[29] observed that cancer-diagnosed patients decreased their total PA and estimated the decrease to 2.0hour/week </a:t>
            </a:r>
            <a:r>
              <a:rPr lang="en-GB" dirty="0" err="1" smtClean="0"/>
              <a:t>postdiagnosis</a:t>
            </a:r>
            <a:r>
              <a:rPr lang="en-GB" dirty="0" smtClean="0"/>
              <a:t>. </a:t>
            </a:r>
            <a:r>
              <a:rPr lang="en-GB" dirty="0" err="1" smtClean="0"/>
              <a:t>Huy</a:t>
            </a:r>
            <a:r>
              <a:rPr lang="en-GB" dirty="0" smtClean="0"/>
              <a:t> et al[19] showed that patients decreased PA during cancer treatment from 36 to 14 MET-hour/week. Several studies consistently observed that the decline in PA after diagnosis was mainly related to vigorous activities.[17,19,22,26] These results are consistent with the fact that it might be more difficult for cancer survivors to achieve the PA recommendations due to cancer itself and/or long-term </a:t>
            </a:r>
            <a:r>
              <a:rPr lang="en-GB" dirty="0" err="1" smtClean="0"/>
              <a:t>cancerrelated</a:t>
            </a:r>
            <a:r>
              <a:rPr lang="en-GB" dirty="0" smtClean="0"/>
              <a:t> treatment effects. Figure</a:t>
            </a:r>
          </a:p>
          <a:p>
            <a:endParaRPr lang="fr-FR" dirty="0" smtClean="0"/>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14,29] A recent French survey on 60 breast cancer patients found that sitting and lying time increased by 30minute/day between diagnosis and chemotherapy onset.[14] A US study on 812 breast cancer survivors observed that time spent in sedentary </a:t>
            </a:r>
            <a:r>
              <a:rPr lang="en-GB" dirty="0" err="1" smtClean="0"/>
              <a:t>behavior</a:t>
            </a:r>
            <a:r>
              <a:rPr lang="en-GB" dirty="0" smtClean="0"/>
              <a:t> increased from pre- to </a:t>
            </a:r>
            <a:r>
              <a:rPr lang="en-GB" dirty="0" err="1" smtClean="0"/>
              <a:t>postdiagnosis</a:t>
            </a:r>
            <a:r>
              <a:rPr lang="en-GB" dirty="0" smtClean="0"/>
              <a:t>, in the range of 1.3 to 8.0 hour/week.[29] In our study, women, older subjects, professionally inactive patients, and those who spent less time sitting before diagnosis were more inclined to increase their sitting time.</a:t>
            </a:r>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67</a:t>
            </a:fld>
            <a:endParaRPr lang="en-GB"/>
          </a:p>
        </p:txBody>
      </p:sp>
    </p:spTree>
    <p:extLst>
      <p:ext uri="{BB962C8B-B14F-4D97-AF65-F5344CB8AC3E}">
        <p14:creationId xmlns:p14="http://schemas.microsoft.com/office/powerpoint/2010/main" val="3948743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Tahoma" panose="020B0604030504040204" pitchFamily="34" charset="0"/>
                <a:ea typeface="Tahoma" panose="020B0604030504040204" pitchFamily="34" charset="0"/>
                <a:cs typeface="Tahoma" panose="020B0604030504040204" pitchFamily="34" charset="0"/>
              </a:rPr>
              <a:t>An </a:t>
            </a:r>
            <a:r>
              <a:rPr lang="en-GB" i="1" dirty="0" smtClean="0">
                <a:latin typeface="Tahoma" panose="020B0604030504040204" pitchFamily="34" charset="0"/>
                <a:ea typeface="Tahoma" panose="020B0604030504040204" pitchFamily="34" charset="0"/>
                <a:cs typeface="Tahoma" panose="020B0604030504040204" pitchFamily="34" charset="0"/>
              </a:rPr>
              <a:t>I</a:t>
            </a:r>
            <a:r>
              <a:rPr lang="en-GB" baseline="30000" dirty="0" smtClean="0">
                <a:latin typeface="Tahoma" panose="020B0604030504040204" pitchFamily="34" charset="0"/>
                <a:ea typeface="Tahoma" panose="020B0604030504040204" pitchFamily="34" charset="0"/>
                <a:cs typeface="Tahoma" panose="020B0604030504040204" pitchFamily="34" charset="0"/>
              </a:rPr>
              <a:t>2</a:t>
            </a:r>
            <a:r>
              <a:rPr lang="en-GB" dirty="0" smtClean="0">
                <a:latin typeface="Tahoma" panose="020B0604030504040204" pitchFamily="34" charset="0"/>
                <a:ea typeface="Tahoma" panose="020B0604030504040204" pitchFamily="34" charset="0"/>
                <a:cs typeface="Tahoma" panose="020B0604030504040204" pitchFamily="34" charset="0"/>
              </a:rPr>
              <a:t> of 41.00% indicated moderate heterogeneity in risk between studies. </a:t>
            </a:r>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70</a:t>
            </a:fld>
            <a:endParaRPr lang="en-GB"/>
          </a:p>
        </p:txBody>
      </p:sp>
    </p:spTree>
    <p:extLst>
      <p:ext uri="{BB962C8B-B14F-4D97-AF65-F5344CB8AC3E}">
        <p14:creationId xmlns:p14="http://schemas.microsoft.com/office/powerpoint/2010/main" val="2241979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err="1" smtClean="0"/>
              <a:t>Dans</a:t>
            </a:r>
            <a:r>
              <a:rPr lang="en-GB" dirty="0" smtClean="0"/>
              <a:t> les analyses </a:t>
            </a:r>
            <a:r>
              <a:rPr lang="en-GB" dirty="0" err="1" smtClean="0"/>
              <a:t>d'exposition</a:t>
            </a:r>
            <a:r>
              <a:rPr lang="en-GB" dirty="0" smtClean="0"/>
              <a:t> </a:t>
            </a:r>
            <a:r>
              <a:rPr lang="en-GB" dirty="0" err="1" smtClean="0"/>
              <a:t>conjointe</a:t>
            </a:r>
            <a:r>
              <a:rPr lang="en-GB" dirty="0" smtClean="0"/>
              <a:t>, les patients qui </a:t>
            </a:r>
            <a:r>
              <a:rPr lang="en-GB" dirty="0" err="1" smtClean="0"/>
              <a:t>respectaient</a:t>
            </a:r>
            <a:r>
              <a:rPr lang="en-GB" dirty="0" smtClean="0"/>
              <a:t> les </a:t>
            </a:r>
            <a:r>
              <a:rPr lang="en-GB" dirty="0" err="1" smtClean="0"/>
              <a:t>recommandations</a:t>
            </a:r>
            <a:r>
              <a:rPr lang="en-GB" dirty="0" smtClean="0"/>
              <a:t> </a:t>
            </a:r>
            <a:r>
              <a:rPr lang="en-GB" dirty="0" err="1" smtClean="0"/>
              <a:t>avant</a:t>
            </a:r>
            <a:r>
              <a:rPr lang="en-GB" dirty="0" smtClean="0"/>
              <a:t> et un an après le diagnostic </a:t>
            </a:r>
            <a:r>
              <a:rPr lang="en-GB" dirty="0" err="1" smtClean="0"/>
              <a:t>présentaient</a:t>
            </a:r>
            <a:r>
              <a:rPr lang="en-GB" dirty="0" smtClean="0"/>
              <a:t> des </a:t>
            </a:r>
            <a:r>
              <a:rPr lang="en-GB" dirty="0" err="1" smtClean="0"/>
              <a:t>réductions</a:t>
            </a:r>
            <a:r>
              <a:rPr lang="en-GB" dirty="0" smtClean="0"/>
              <a:t> </a:t>
            </a:r>
            <a:r>
              <a:rPr lang="en-GB" dirty="0" err="1" smtClean="0"/>
              <a:t>statistiquement</a:t>
            </a:r>
            <a:r>
              <a:rPr lang="en-GB" dirty="0" smtClean="0"/>
              <a:t> </a:t>
            </a:r>
            <a:r>
              <a:rPr lang="en-GB" dirty="0" err="1" smtClean="0"/>
              <a:t>significatives</a:t>
            </a:r>
            <a:r>
              <a:rPr lang="en-GB" dirty="0" smtClean="0"/>
              <a:t> des </a:t>
            </a:r>
            <a:r>
              <a:rPr lang="en-GB" dirty="0" err="1" smtClean="0"/>
              <a:t>risques</a:t>
            </a:r>
            <a:r>
              <a:rPr lang="en-GB" dirty="0" smtClean="0"/>
              <a:t> de </a:t>
            </a:r>
            <a:r>
              <a:rPr lang="en-GB" dirty="0" err="1" smtClean="0"/>
              <a:t>récidive</a:t>
            </a:r>
            <a:r>
              <a:rPr lang="en-GB" dirty="0" smtClean="0"/>
              <a:t> (hazard ratio [HR] = 0,59, </a:t>
            </a:r>
            <a:r>
              <a:rPr lang="en-GB" dirty="0" err="1" smtClean="0"/>
              <a:t>intervalle</a:t>
            </a:r>
            <a:r>
              <a:rPr lang="en-GB" dirty="0" smtClean="0"/>
              <a:t> de </a:t>
            </a:r>
            <a:r>
              <a:rPr lang="en-GB" dirty="0" err="1" smtClean="0"/>
              <a:t>confiance</a:t>
            </a:r>
            <a:r>
              <a:rPr lang="en-GB" dirty="0" smtClean="0"/>
              <a:t> [IC] à 95 % = 0,42 à 0,82) et de </a:t>
            </a:r>
            <a:r>
              <a:rPr lang="en-GB" dirty="0" err="1" smtClean="0"/>
              <a:t>mortalité</a:t>
            </a:r>
            <a:r>
              <a:rPr lang="en-GB" dirty="0" smtClean="0"/>
              <a:t> (HR = 0,51, IC à 95 % = 0,34 à 0,77) ; les associations </a:t>
            </a:r>
            <a:r>
              <a:rPr lang="en-GB" dirty="0" err="1" smtClean="0"/>
              <a:t>étaient</a:t>
            </a:r>
            <a:r>
              <a:rPr lang="en-GB" dirty="0" smtClean="0"/>
              <a:t> plus fortes </a:t>
            </a:r>
            <a:r>
              <a:rPr lang="en-GB" dirty="0" err="1" smtClean="0"/>
              <a:t>lors</a:t>
            </a:r>
            <a:r>
              <a:rPr lang="en-GB" dirty="0" smtClean="0"/>
              <a:t> du </a:t>
            </a:r>
            <a:r>
              <a:rPr lang="en-GB" dirty="0" err="1" smtClean="0"/>
              <a:t>suivi</a:t>
            </a:r>
            <a:r>
              <a:rPr lang="en-GB" dirty="0" smtClean="0"/>
              <a:t> à </a:t>
            </a:r>
            <a:r>
              <a:rPr lang="en-GB" dirty="0" err="1" smtClean="0"/>
              <a:t>deux</a:t>
            </a:r>
            <a:r>
              <a:rPr lang="en-GB" dirty="0" smtClean="0"/>
              <a:t> </a:t>
            </a:r>
            <a:r>
              <a:rPr lang="en-GB" dirty="0" err="1" smtClean="0"/>
              <a:t>ans</a:t>
            </a:r>
            <a:r>
              <a:rPr lang="en-GB" dirty="0" smtClean="0"/>
              <a:t> pour la </a:t>
            </a:r>
            <a:r>
              <a:rPr lang="en-GB" dirty="0" err="1" smtClean="0"/>
              <a:t>récidive</a:t>
            </a:r>
            <a:r>
              <a:rPr lang="en-GB" dirty="0" smtClean="0"/>
              <a:t> (HR = 0,45, IC à 95 % = 0,31 à 0,65) et la </a:t>
            </a:r>
            <a:r>
              <a:rPr lang="en-GB" dirty="0" err="1" smtClean="0"/>
              <a:t>mortalité</a:t>
            </a:r>
            <a:r>
              <a:rPr lang="en-GB" dirty="0" smtClean="0"/>
              <a:t> (HR = 0,32, IC à 95 % = 0,19 à 0,52). </a:t>
            </a:r>
            <a:r>
              <a:rPr lang="en-GB" dirty="0" err="1" smtClean="0"/>
              <a:t>Dans</a:t>
            </a:r>
            <a:r>
              <a:rPr lang="en-GB" dirty="0" smtClean="0"/>
              <a:t> les analyses </a:t>
            </a:r>
            <a:r>
              <a:rPr lang="en-GB" dirty="0" err="1" smtClean="0"/>
              <a:t>dépendantes</a:t>
            </a:r>
            <a:r>
              <a:rPr lang="en-GB" dirty="0" smtClean="0"/>
              <a:t> du temps, </a:t>
            </a:r>
            <a:r>
              <a:rPr lang="en-GB" dirty="0" err="1" smtClean="0"/>
              <a:t>en</a:t>
            </a:r>
            <a:r>
              <a:rPr lang="en-GB" dirty="0" smtClean="0"/>
              <a:t> tenant </a:t>
            </a:r>
            <a:r>
              <a:rPr lang="en-GB" dirty="0" err="1" smtClean="0"/>
              <a:t>compte</a:t>
            </a:r>
            <a:r>
              <a:rPr lang="en-GB" dirty="0" smtClean="0"/>
              <a:t> de </a:t>
            </a:r>
            <a:r>
              <a:rPr lang="en-GB" dirty="0" err="1" smtClean="0"/>
              <a:t>l'activité</a:t>
            </a:r>
            <a:r>
              <a:rPr lang="en-GB" dirty="0" smtClean="0"/>
              <a:t> à </a:t>
            </a:r>
            <a:r>
              <a:rPr lang="en-GB" dirty="0" err="1" smtClean="0"/>
              <a:t>tous</a:t>
            </a:r>
            <a:r>
              <a:rPr lang="en-GB" dirty="0" smtClean="0"/>
              <a:t> les moments, nous </a:t>
            </a:r>
            <a:r>
              <a:rPr lang="en-GB" dirty="0" err="1" smtClean="0"/>
              <a:t>avons</a:t>
            </a:r>
            <a:r>
              <a:rPr lang="en-GB" dirty="0" smtClean="0"/>
              <a:t> </a:t>
            </a:r>
            <a:r>
              <a:rPr lang="en-GB" dirty="0" err="1" smtClean="0"/>
              <a:t>observé</a:t>
            </a:r>
            <a:r>
              <a:rPr lang="en-GB" dirty="0" smtClean="0"/>
              <a:t> des associations </a:t>
            </a:r>
            <a:r>
              <a:rPr lang="en-GB" dirty="0" err="1" smtClean="0"/>
              <a:t>frappantes</a:t>
            </a:r>
            <a:r>
              <a:rPr lang="en-GB" dirty="0" smtClean="0"/>
              <a:t> avec la </a:t>
            </a:r>
            <a:r>
              <a:rPr lang="en-GB" dirty="0" err="1" smtClean="0"/>
              <a:t>mortalité</a:t>
            </a:r>
            <a:r>
              <a:rPr lang="en-GB" dirty="0" smtClean="0"/>
              <a:t> pour les patients </a:t>
            </a:r>
            <a:r>
              <a:rPr lang="en-GB" dirty="0" err="1" smtClean="0"/>
              <a:t>faiblement</a:t>
            </a:r>
            <a:r>
              <a:rPr lang="en-GB" dirty="0" smtClean="0"/>
              <a:t> </a:t>
            </a:r>
            <a:r>
              <a:rPr lang="en-GB" dirty="0" err="1" smtClean="0"/>
              <a:t>actifs</a:t>
            </a:r>
            <a:r>
              <a:rPr lang="en-GB" dirty="0" smtClean="0"/>
              <a:t> (HR = 0,41, IC 95 % = 0,24 à 0,68), </a:t>
            </a:r>
            <a:r>
              <a:rPr lang="en-GB" dirty="0" err="1" smtClean="0"/>
              <a:t>modérément</a:t>
            </a:r>
            <a:r>
              <a:rPr lang="en-GB" dirty="0" smtClean="0"/>
              <a:t> </a:t>
            </a:r>
            <a:r>
              <a:rPr lang="en-GB" dirty="0" err="1" smtClean="0"/>
              <a:t>actifs</a:t>
            </a:r>
            <a:r>
              <a:rPr lang="en-GB" dirty="0" smtClean="0"/>
              <a:t> (HR = 0,42, IC 95 % = 0,23 à 0,76) et </a:t>
            </a:r>
            <a:r>
              <a:rPr lang="en-GB" dirty="0" err="1" smtClean="0"/>
              <a:t>fortement</a:t>
            </a:r>
            <a:r>
              <a:rPr lang="en-GB" dirty="0" smtClean="0"/>
              <a:t> </a:t>
            </a:r>
            <a:r>
              <a:rPr lang="en-GB" dirty="0" err="1" smtClean="0"/>
              <a:t>actifs</a:t>
            </a:r>
            <a:r>
              <a:rPr lang="en-GB" dirty="0" smtClean="0"/>
              <a:t> (HR = 0,31, IC 95 % = 0,18 à 0,53).</a:t>
            </a:r>
          </a:p>
          <a:p>
            <a:endParaRPr lang="en-GB" dirty="0" smtClean="0"/>
          </a:p>
          <a:p>
            <a:r>
              <a:rPr lang="en-GB" dirty="0" smtClean="0"/>
              <a:t>Conclusions Le respect des </a:t>
            </a:r>
            <a:r>
              <a:rPr lang="en-GB" dirty="0" err="1" smtClean="0"/>
              <a:t>recommandations</a:t>
            </a:r>
            <a:r>
              <a:rPr lang="en-GB" dirty="0" smtClean="0"/>
              <a:t> </a:t>
            </a:r>
            <a:r>
              <a:rPr lang="en-GB" dirty="0" err="1" smtClean="0"/>
              <a:t>minimales</a:t>
            </a:r>
            <a:r>
              <a:rPr lang="en-GB" dirty="0" smtClean="0"/>
              <a:t> </a:t>
            </a:r>
            <a:r>
              <a:rPr lang="en-GB" dirty="0" err="1" smtClean="0"/>
              <a:t>en</a:t>
            </a:r>
            <a:r>
              <a:rPr lang="en-GB" dirty="0" smtClean="0"/>
              <a:t> </a:t>
            </a:r>
            <a:r>
              <a:rPr lang="en-GB" dirty="0" err="1" smtClean="0"/>
              <a:t>matière</a:t>
            </a:r>
            <a:r>
              <a:rPr lang="en-GB" dirty="0" smtClean="0"/>
              <a:t> </a:t>
            </a:r>
            <a:r>
              <a:rPr lang="en-GB" dirty="0" err="1" smtClean="0"/>
              <a:t>d'activité</a:t>
            </a:r>
            <a:r>
              <a:rPr lang="en-GB" dirty="0" smtClean="0"/>
              <a:t> physique </a:t>
            </a:r>
            <a:r>
              <a:rPr lang="en-GB" dirty="0" err="1" smtClean="0"/>
              <a:t>avant</a:t>
            </a:r>
            <a:r>
              <a:rPr lang="en-GB" dirty="0" smtClean="0"/>
              <a:t> le diagnostic et après le </a:t>
            </a:r>
            <a:r>
              <a:rPr lang="en-GB" dirty="0" err="1" smtClean="0"/>
              <a:t>traitement</a:t>
            </a:r>
            <a:r>
              <a:rPr lang="en-GB" dirty="0" smtClean="0"/>
              <a:t> </a:t>
            </a:r>
            <a:r>
              <a:rPr lang="en-GB" dirty="0" err="1" smtClean="0"/>
              <a:t>semble</a:t>
            </a:r>
            <a:r>
              <a:rPr lang="en-GB" dirty="0" smtClean="0"/>
              <a:t> </a:t>
            </a:r>
            <a:r>
              <a:rPr lang="en-GB" dirty="0" err="1" smtClean="0"/>
              <a:t>être</a:t>
            </a:r>
            <a:r>
              <a:rPr lang="en-GB" dirty="0" smtClean="0"/>
              <a:t> </a:t>
            </a:r>
            <a:r>
              <a:rPr lang="en-GB" dirty="0" err="1" smtClean="0"/>
              <a:t>associé</a:t>
            </a:r>
            <a:r>
              <a:rPr lang="en-GB" dirty="0" smtClean="0"/>
              <a:t> à </a:t>
            </a:r>
            <a:r>
              <a:rPr lang="en-GB" dirty="0" err="1" smtClean="0"/>
              <a:t>une</a:t>
            </a:r>
            <a:r>
              <a:rPr lang="en-GB" dirty="0" smtClean="0"/>
              <a:t> </a:t>
            </a:r>
            <a:r>
              <a:rPr lang="en-GB" dirty="0" err="1" smtClean="0"/>
              <a:t>réduction</a:t>
            </a:r>
            <a:r>
              <a:rPr lang="en-GB" dirty="0" smtClean="0"/>
              <a:t> </a:t>
            </a:r>
            <a:r>
              <a:rPr lang="en-GB" dirty="0" err="1" smtClean="0"/>
              <a:t>statistiquement</a:t>
            </a:r>
            <a:r>
              <a:rPr lang="en-GB" dirty="0" smtClean="0"/>
              <a:t> </a:t>
            </a:r>
            <a:r>
              <a:rPr lang="en-GB" dirty="0" err="1" smtClean="0"/>
              <a:t>significative</a:t>
            </a:r>
            <a:r>
              <a:rPr lang="en-GB" dirty="0" smtClean="0"/>
              <a:t> des </a:t>
            </a:r>
            <a:r>
              <a:rPr lang="en-GB" dirty="0" err="1" smtClean="0"/>
              <a:t>risques</a:t>
            </a:r>
            <a:r>
              <a:rPr lang="en-GB" dirty="0" smtClean="0"/>
              <a:t> de </a:t>
            </a:r>
            <a:r>
              <a:rPr lang="en-GB" dirty="0" err="1" smtClean="0"/>
              <a:t>récidive</a:t>
            </a:r>
            <a:r>
              <a:rPr lang="en-GB" dirty="0" smtClean="0"/>
              <a:t> et de </a:t>
            </a:r>
            <a:r>
              <a:rPr lang="en-GB" dirty="0" err="1" smtClean="0"/>
              <a:t>mortalité</a:t>
            </a:r>
            <a:r>
              <a:rPr lang="en-GB" dirty="0" smtClean="0"/>
              <a:t> chez les </a:t>
            </a:r>
            <a:r>
              <a:rPr lang="en-GB" dirty="0" err="1" smtClean="0"/>
              <a:t>patientes</a:t>
            </a:r>
            <a:r>
              <a:rPr lang="en-GB" dirty="0" smtClean="0"/>
              <a:t> </a:t>
            </a:r>
            <a:r>
              <a:rPr lang="en-GB" dirty="0" err="1" smtClean="0"/>
              <a:t>atteintes</a:t>
            </a:r>
            <a:r>
              <a:rPr lang="en-GB" dirty="0" smtClean="0"/>
              <a:t> d'un cancer du sein. Si </a:t>
            </a:r>
            <a:r>
              <a:rPr lang="en-GB" dirty="0" err="1" smtClean="0"/>
              <a:t>l'on</a:t>
            </a:r>
            <a:r>
              <a:rPr lang="en-GB" dirty="0" smtClean="0"/>
              <a:t> </a:t>
            </a:r>
            <a:r>
              <a:rPr lang="en-GB" dirty="0" err="1" smtClean="0"/>
              <a:t>considère</a:t>
            </a:r>
            <a:r>
              <a:rPr lang="en-GB" dirty="0" smtClean="0"/>
              <a:t> </a:t>
            </a:r>
            <a:r>
              <a:rPr lang="en-GB" dirty="0" err="1" smtClean="0"/>
              <a:t>l'activité</a:t>
            </a:r>
            <a:r>
              <a:rPr lang="en-GB" dirty="0" smtClean="0"/>
              <a:t> à </a:t>
            </a:r>
            <a:r>
              <a:rPr lang="en-GB" dirty="0" err="1" smtClean="0"/>
              <a:t>tous</a:t>
            </a:r>
            <a:r>
              <a:rPr lang="en-GB" dirty="0" smtClean="0"/>
              <a:t> les moments, y </a:t>
            </a:r>
            <a:r>
              <a:rPr lang="en-GB" dirty="0" err="1" smtClean="0"/>
              <a:t>compris</a:t>
            </a:r>
            <a:r>
              <a:rPr lang="en-GB" dirty="0" smtClean="0"/>
              <a:t> pendant le </a:t>
            </a:r>
            <a:r>
              <a:rPr lang="en-GB" dirty="0" err="1" smtClean="0"/>
              <a:t>traitement</a:t>
            </a:r>
            <a:r>
              <a:rPr lang="en-GB" dirty="0" smtClean="0"/>
              <a:t>, des volumes plus </a:t>
            </a:r>
            <a:r>
              <a:rPr lang="en-GB" dirty="0" err="1" smtClean="0"/>
              <a:t>faibles</a:t>
            </a:r>
            <a:r>
              <a:rPr lang="en-GB" dirty="0" smtClean="0"/>
              <a:t> </a:t>
            </a:r>
            <a:r>
              <a:rPr lang="en-GB" dirty="0" err="1" smtClean="0"/>
              <a:t>d'activité</a:t>
            </a:r>
            <a:r>
              <a:rPr lang="en-GB" dirty="0" smtClean="0"/>
              <a:t> </a:t>
            </a:r>
            <a:r>
              <a:rPr lang="en-GB" dirty="0" err="1" smtClean="0"/>
              <a:t>régulière</a:t>
            </a:r>
            <a:r>
              <a:rPr lang="en-GB" dirty="0" smtClean="0"/>
              <a:t> </a:t>
            </a:r>
            <a:r>
              <a:rPr lang="en-GB" dirty="0" err="1" smtClean="0"/>
              <a:t>sont</a:t>
            </a:r>
            <a:r>
              <a:rPr lang="en-GB" dirty="0" smtClean="0"/>
              <a:t> </a:t>
            </a:r>
            <a:r>
              <a:rPr lang="en-GB" dirty="0" err="1" smtClean="0"/>
              <a:t>associés</a:t>
            </a:r>
            <a:r>
              <a:rPr lang="en-GB" dirty="0" smtClean="0"/>
              <a:t> à des </a:t>
            </a:r>
            <a:r>
              <a:rPr lang="en-GB" dirty="0" err="1" smtClean="0"/>
              <a:t>avantages</a:t>
            </a:r>
            <a:r>
              <a:rPr lang="en-GB" dirty="0" smtClean="0"/>
              <a:t> </a:t>
            </a:r>
            <a:r>
              <a:rPr lang="en-GB" dirty="0" err="1" smtClean="0"/>
              <a:t>similaires</a:t>
            </a:r>
            <a:r>
              <a:rPr lang="en-GB" dirty="0" smtClean="0"/>
              <a:t> </a:t>
            </a:r>
            <a:r>
              <a:rPr lang="en-GB" dirty="0" err="1" smtClean="0"/>
              <a:t>en</a:t>
            </a:r>
            <a:r>
              <a:rPr lang="en-GB" dirty="0" smtClean="0"/>
              <a:t> </a:t>
            </a:r>
            <a:r>
              <a:rPr lang="en-GB" dirty="0" err="1" smtClean="0"/>
              <a:t>termes</a:t>
            </a:r>
            <a:r>
              <a:rPr lang="en-GB" dirty="0" smtClean="0"/>
              <a:t> de </a:t>
            </a:r>
            <a:r>
              <a:rPr lang="en-GB" dirty="0" err="1" smtClean="0"/>
              <a:t>survie</a:t>
            </a:r>
            <a:r>
              <a:rPr lang="en-GB" dirty="0" smtClean="0"/>
              <a:t> </a:t>
            </a:r>
            <a:r>
              <a:rPr lang="en-GB" dirty="0" err="1" smtClean="0"/>
              <a:t>globale</a:t>
            </a:r>
            <a:r>
              <a:rPr lang="en-GB" dirty="0" smtClean="0"/>
              <a:t> que le respect et le </a:t>
            </a:r>
            <a:r>
              <a:rPr lang="en-GB" dirty="0" err="1" smtClean="0"/>
              <a:t>dépassement</a:t>
            </a:r>
            <a:r>
              <a:rPr lang="en-GB" dirty="0" smtClean="0"/>
              <a:t> des </a:t>
            </a:r>
            <a:r>
              <a:rPr lang="en-GB" dirty="0" err="1" smtClean="0"/>
              <a:t>recommandations</a:t>
            </a:r>
            <a:r>
              <a:rPr lang="en-GB" dirty="0" smtClean="0"/>
              <a:t>.</a:t>
            </a:r>
          </a:p>
          <a:p>
            <a:endParaRPr lang="fr-FR" dirty="0" smtClean="0"/>
          </a:p>
          <a:p>
            <a:endParaRPr lang="fr-FR" dirty="0" smtClean="0"/>
          </a:p>
          <a:p>
            <a:endParaRPr lang="fr-FR" dirty="0" smtClean="0"/>
          </a:p>
          <a:p>
            <a:endParaRPr lang="fr-FR" dirty="0" smtClean="0"/>
          </a:p>
          <a:p>
            <a:r>
              <a:rPr lang="en-GB" sz="1200" kern="1200" dirty="0" smtClean="0">
                <a:solidFill>
                  <a:schemeClr val="tx1"/>
                </a:solidFill>
                <a:effectLst/>
                <a:latin typeface="+mn-lt"/>
                <a:ea typeface="+mn-ea"/>
                <a:cs typeface="+mn-cs"/>
              </a:rPr>
              <a:t>Physical Activity Guidelines for Americans | Executive Summary 4</a:t>
            </a:r>
            <a:r>
              <a:rPr lang="en-GB" dirty="0" smtClean="0"/>
              <a:t/>
            </a:r>
            <a:br>
              <a:rPr lang="en-GB" dirty="0" smtClean="0"/>
            </a:br>
            <a:r>
              <a:rPr lang="en-GB" sz="1200" kern="1200" dirty="0" smtClean="0">
                <a:solidFill>
                  <a:schemeClr val="tx1"/>
                </a:solidFill>
                <a:effectLst/>
                <a:latin typeface="+mn-lt"/>
                <a:ea typeface="+mn-ea"/>
                <a:cs typeface="+mn-cs"/>
              </a:rPr>
              <a:t>Key Guidelines for Adults</a:t>
            </a:r>
            <a:r>
              <a:rPr lang="en-GB" dirty="0" smtClean="0"/>
              <a:t/>
            </a:r>
            <a:br>
              <a:rPr lang="en-GB" dirty="0" smtClean="0"/>
            </a:br>
            <a:r>
              <a:rPr lang="en-GB" sz="1200" kern="1200" dirty="0" smtClean="0">
                <a:solidFill>
                  <a:schemeClr val="tx1"/>
                </a:solidFill>
                <a:effectLst/>
                <a:latin typeface="+mn-lt"/>
                <a:ea typeface="+mn-ea"/>
                <a:cs typeface="+mn-cs"/>
              </a:rPr>
              <a:t> Adults should move more and sit less throughout the day. Some physical activity</a:t>
            </a:r>
            <a:r>
              <a:rPr lang="en-GB" dirty="0" smtClean="0"/>
              <a:t/>
            </a:r>
            <a:br>
              <a:rPr lang="en-GB" dirty="0" smtClean="0"/>
            </a:br>
            <a:r>
              <a:rPr lang="en-GB" sz="1200" kern="1200" dirty="0" smtClean="0">
                <a:solidFill>
                  <a:schemeClr val="tx1"/>
                </a:solidFill>
                <a:effectLst/>
                <a:latin typeface="+mn-lt"/>
                <a:ea typeface="+mn-ea"/>
                <a:cs typeface="+mn-cs"/>
              </a:rPr>
              <a:t>is better than none. Adults who sit less and do any amount of moderate-to-</a:t>
            </a:r>
            <a:r>
              <a:rPr lang="en-GB" dirty="0" smtClean="0"/>
              <a:t/>
            </a:r>
            <a:br>
              <a:rPr lang="en-GB" dirty="0" smtClean="0"/>
            </a:br>
            <a:r>
              <a:rPr lang="en-GB" sz="1200" kern="1200" dirty="0" smtClean="0">
                <a:solidFill>
                  <a:schemeClr val="tx1"/>
                </a:solidFill>
                <a:effectLst/>
                <a:latin typeface="+mn-lt"/>
                <a:ea typeface="+mn-ea"/>
                <a:cs typeface="+mn-cs"/>
              </a:rPr>
              <a:t>vigorous physical activity gain some health benefits.</a:t>
            </a:r>
            <a:r>
              <a:rPr lang="en-GB" dirty="0" smtClean="0"/>
              <a:t/>
            </a:r>
            <a:br>
              <a:rPr lang="en-GB" dirty="0" smtClean="0"/>
            </a:br>
            <a:r>
              <a:rPr lang="en-GB" sz="1200" kern="1200" dirty="0" smtClean="0">
                <a:solidFill>
                  <a:schemeClr val="tx1"/>
                </a:solidFill>
                <a:effectLst/>
                <a:latin typeface="+mn-lt"/>
                <a:ea typeface="+mn-ea"/>
                <a:cs typeface="+mn-cs"/>
              </a:rPr>
              <a:t> For substantial health benefits, adults should do at least 150 minutes (2 hours and</a:t>
            </a:r>
            <a:r>
              <a:rPr lang="en-GB" dirty="0" smtClean="0"/>
              <a:t/>
            </a:r>
            <a:br>
              <a:rPr lang="en-GB" dirty="0" smtClean="0"/>
            </a:br>
            <a:r>
              <a:rPr lang="en-GB" sz="1200" kern="1200" dirty="0" smtClean="0">
                <a:solidFill>
                  <a:schemeClr val="tx1"/>
                </a:solidFill>
                <a:effectLst/>
                <a:latin typeface="+mn-lt"/>
                <a:ea typeface="+mn-ea"/>
                <a:cs typeface="+mn-cs"/>
              </a:rPr>
              <a:t>30 minutes) to 300 minutes (5 hours) a week of moderate-intensity, or 75 minutes</a:t>
            </a:r>
            <a:r>
              <a:rPr lang="en-GB" dirty="0" smtClean="0"/>
              <a:t/>
            </a:r>
            <a:br>
              <a:rPr lang="en-GB" dirty="0" smtClean="0"/>
            </a:br>
            <a:r>
              <a:rPr lang="en-GB" sz="1200" kern="1200" dirty="0" smtClean="0">
                <a:solidFill>
                  <a:schemeClr val="tx1"/>
                </a:solidFill>
                <a:effectLst/>
                <a:latin typeface="+mn-lt"/>
                <a:ea typeface="+mn-ea"/>
                <a:cs typeface="+mn-cs"/>
              </a:rPr>
              <a:t>(1 hour and 15 minutes) to 150 minutes (2 hours and 30 minutes) a week of</a:t>
            </a:r>
            <a:r>
              <a:rPr lang="en-GB" dirty="0" smtClean="0"/>
              <a:t/>
            </a:r>
            <a:br>
              <a:rPr lang="en-GB" dirty="0" smtClean="0"/>
            </a:br>
            <a:r>
              <a:rPr lang="en-GB" sz="1200" kern="1200" dirty="0" smtClean="0">
                <a:solidFill>
                  <a:schemeClr val="tx1"/>
                </a:solidFill>
                <a:effectLst/>
                <a:latin typeface="+mn-lt"/>
                <a:ea typeface="+mn-ea"/>
                <a:cs typeface="+mn-cs"/>
              </a:rPr>
              <a:t>vigorous-intensity aerobic physical activity, or an equivalent combination of</a:t>
            </a:r>
            <a:r>
              <a:rPr lang="en-GB" dirty="0" smtClean="0"/>
              <a:t/>
            </a:r>
            <a:br>
              <a:rPr lang="en-GB" dirty="0" smtClean="0"/>
            </a:br>
            <a:r>
              <a:rPr lang="en-GB" sz="1200" kern="1200" dirty="0" smtClean="0">
                <a:solidFill>
                  <a:schemeClr val="tx1"/>
                </a:solidFill>
                <a:effectLst/>
                <a:latin typeface="+mn-lt"/>
                <a:ea typeface="+mn-ea"/>
                <a:cs typeface="+mn-cs"/>
              </a:rPr>
              <a:t>moderate- and vigorous-intensity aerobic activity. Preferably, aerobic activity</a:t>
            </a:r>
            <a:r>
              <a:rPr lang="en-GB" dirty="0" smtClean="0"/>
              <a:t/>
            </a:r>
            <a:br>
              <a:rPr lang="en-GB" dirty="0" smtClean="0"/>
            </a:br>
            <a:r>
              <a:rPr lang="en-GB" sz="1200" kern="1200" dirty="0" smtClean="0">
                <a:solidFill>
                  <a:schemeClr val="tx1"/>
                </a:solidFill>
                <a:effectLst/>
                <a:latin typeface="+mn-lt"/>
                <a:ea typeface="+mn-ea"/>
                <a:cs typeface="+mn-cs"/>
              </a:rPr>
              <a:t>should be spread throughout the week.</a:t>
            </a:r>
            <a:r>
              <a:rPr lang="en-GB" dirty="0" smtClean="0"/>
              <a:t/>
            </a:r>
            <a:br>
              <a:rPr lang="en-GB" dirty="0" smtClean="0"/>
            </a:br>
            <a:r>
              <a:rPr lang="en-GB" sz="1200" kern="1200" dirty="0" smtClean="0">
                <a:solidFill>
                  <a:schemeClr val="tx1"/>
                </a:solidFill>
                <a:effectLst/>
                <a:latin typeface="+mn-lt"/>
                <a:ea typeface="+mn-ea"/>
                <a:cs typeface="+mn-cs"/>
              </a:rPr>
              <a:t> Additional health benefits are gained by engaging in physical activity beyond</a:t>
            </a:r>
            <a:r>
              <a:rPr lang="en-GB" dirty="0" smtClean="0"/>
              <a:t/>
            </a:r>
            <a:br>
              <a:rPr lang="en-GB" dirty="0" smtClean="0"/>
            </a:br>
            <a:r>
              <a:rPr lang="en-GB" sz="1200" kern="1200" dirty="0" smtClean="0">
                <a:solidFill>
                  <a:schemeClr val="tx1"/>
                </a:solidFill>
                <a:effectLst/>
                <a:latin typeface="+mn-lt"/>
                <a:ea typeface="+mn-ea"/>
                <a:cs typeface="+mn-cs"/>
              </a:rPr>
              <a:t>the equivalent of 300 minutes (5 hours) of moderate-intensity physical activity</a:t>
            </a:r>
            <a:r>
              <a:rPr lang="en-GB" dirty="0" smtClean="0"/>
              <a:t/>
            </a:r>
            <a:br>
              <a:rPr lang="en-GB" dirty="0" smtClean="0"/>
            </a:br>
            <a:r>
              <a:rPr lang="en-GB" sz="1200" kern="1200" dirty="0" smtClean="0">
                <a:solidFill>
                  <a:schemeClr val="tx1"/>
                </a:solidFill>
                <a:effectLst/>
                <a:latin typeface="+mn-lt"/>
                <a:ea typeface="+mn-ea"/>
                <a:cs typeface="+mn-cs"/>
              </a:rPr>
              <a:t>a week.</a:t>
            </a:r>
            <a:r>
              <a:rPr lang="en-GB" dirty="0" smtClean="0"/>
              <a:t/>
            </a:r>
            <a:br>
              <a:rPr lang="en-GB" dirty="0" smtClean="0"/>
            </a:br>
            <a:r>
              <a:rPr lang="en-GB" sz="1200" kern="1200" dirty="0" smtClean="0">
                <a:solidFill>
                  <a:schemeClr val="tx1"/>
                </a:solidFill>
                <a:effectLst/>
                <a:latin typeface="+mn-lt"/>
                <a:ea typeface="+mn-ea"/>
                <a:cs typeface="+mn-cs"/>
              </a:rPr>
              <a:t> Adults should also do muscle-strengthening activities of moderate or greater</a:t>
            </a:r>
            <a:r>
              <a:rPr lang="en-GB" dirty="0" smtClean="0"/>
              <a:t/>
            </a:r>
            <a:br>
              <a:rPr lang="en-GB" dirty="0" smtClean="0"/>
            </a:br>
            <a:r>
              <a:rPr lang="en-GB" sz="1200" kern="1200" dirty="0" smtClean="0">
                <a:solidFill>
                  <a:schemeClr val="tx1"/>
                </a:solidFill>
                <a:effectLst/>
                <a:latin typeface="+mn-lt"/>
                <a:ea typeface="+mn-ea"/>
                <a:cs typeface="+mn-cs"/>
              </a:rPr>
              <a:t>intensity and that involve all major muscle groups on 2 or more days a week, as</a:t>
            </a:r>
            <a:r>
              <a:rPr lang="en-GB" dirty="0" smtClean="0"/>
              <a:t/>
            </a:r>
            <a:br>
              <a:rPr lang="en-GB" dirty="0" smtClean="0"/>
            </a:br>
            <a:r>
              <a:rPr lang="en-GB" sz="1200" kern="1200" dirty="0" smtClean="0">
                <a:solidFill>
                  <a:schemeClr val="tx1"/>
                </a:solidFill>
                <a:effectLst/>
                <a:latin typeface="+mn-lt"/>
                <a:ea typeface="+mn-ea"/>
                <a:cs typeface="+mn-cs"/>
              </a:rPr>
              <a:t>these activities provide additional health benefits</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71</a:t>
            </a:fld>
            <a:endParaRPr lang="en-GB"/>
          </a:p>
        </p:txBody>
      </p:sp>
    </p:spTree>
    <p:extLst>
      <p:ext uri="{BB962C8B-B14F-4D97-AF65-F5344CB8AC3E}">
        <p14:creationId xmlns:p14="http://schemas.microsoft.com/office/powerpoint/2010/main" val="1231009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Par rapport aux femmes dont le niveau d'AP récréative était le plus faible (quintile/ quartile le plus bas), les femmes dont le niveau était le plus élevé présentaient un risque plus faible de mortalité toutes causes confondues (HR ¼ 0,58, IC 95 % : 0,45 e0,75 ; 8 études), de décès par cancer du sein (HR ¼ 0,60, IC 95 % : 0,36e0,99 ; 5 études) et un risque plus faible, bien que non significatif, de récidive (HR ¼ 0,79, IC 95 % : 0,60e1,05 ; 5 études). </a:t>
            </a:r>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74</a:t>
            </a:fld>
            <a:endParaRPr lang="en-GB"/>
          </a:p>
        </p:txBody>
      </p:sp>
    </p:spTree>
    <p:extLst>
      <p:ext uri="{BB962C8B-B14F-4D97-AF65-F5344CB8AC3E}">
        <p14:creationId xmlns:p14="http://schemas.microsoft.com/office/powerpoint/2010/main" val="829402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standardized mean difference (SMD) in physical</a:t>
            </a:r>
          </a:p>
          <a:p>
            <a:r>
              <a:rPr lang="en-GB" sz="1200" b="0" i="0" u="none" strike="noStrike" kern="1200" baseline="0" dirty="0" smtClean="0">
                <a:solidFill>
                  <a:schemeClr val="tx1"/>
                </a:solidFill>
                <a:latin typeface="+mn-lt"/>
                <a:ea typeface="+mn-ea"/>
                <a:cs typeface="+mn-cs"/>
              </a:rPr>
              <a:t>functioning and in fatigue intensity between the exercise and</a:t>
            </a:r>
          </a:p>
          <a:p>
            <a:r>
              <a:rPr lang="en-GB" sz="1200" b="0" i="0" u="none" strike="noStrike" kern="1200" baseline="0" dirty="0" smtClean="0">
                <a:solidFill>
                  <a:schemeClr val="tx1"/>
                </a:solidFill>
                <a:latin typeface="+mn-lt"/>
                <a:ea typeface="+mn-ea"/>
                <a:cs typeface="+mn-cs"/>
              </a:rPr>
              <a:t>control groups, including the usual care group</a:t>
            </a:r>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83</a:t>
            </a:fld>
            <a:endParaRPr lang="en-GB"/>
          </a:p>
        </p:txBody>
      </p:sp>
    </p:spTree>
    <p:extLst>
      <p:ext uri="{BB962C8B-B14F-4D97-AF65-F5344CB8AC3E}">
        <p14:creationId xmlns:p14="http://schemas.microsoft.com/office/powerpoint/2010/main" val="415120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hlinkClick r:id="rId3"/>
              </a:rPr>
              <a:t>https://www.cancer.gov/about-cancer/understanding/what-is-cancer</a:t>
            </a:r>
            <a:endParaRPr lang="en-GB" dirty="0" smtClean="0"/>
          </a:p>
          <a:p>
            <a:endParaRPr lang="en-GB" dirty="0" smtClean="0"/>
          </a:p>
          <a:p>
            <a:endParaRPr lang="fr-FR" dirty="0" smtClean="0"/>
          </a:p>
          <a:p>
            <a:r>
              <a:rPr lang="en-GB" dirty="0" smtClean="0"/>
              <a:t>https://www.cancer.be/le-cancer/jeunes-et-cancer/les-cancers/les-types-de-cancers</a:t>
            </a:r>
          </a:p>
          <a:p>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11</a:t>
            </a:fld>
            <a:endParaRPr lang="en-GB"/>
          </a:p>
        </p:txBody>
      </p:sp>
    </p:spTree>
    <p:extLst>
      <p:ext uri="{BB962C8B-B14F-4D97-AF65-F5344CB8AC3E}">
        <p14:creationId xmlns:p14="http://schemas.microsoft.com/office/powerpoint/2010/main" val="3166881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Neuf études disposaient de données de suivi, toutes avec une durée de suivi de 6 mois. Parmi les 6 études rapportant les données de suivi à 6 mois après une intervention d'exercice, nous avons observé une amélioration du fonctionnement physique (SMD ¼ 0,19 ; IC 95% ¼ 0,05, 0,33, I2 ¼ 0%) (Fig. 8). Une réduction de la fatigue a été observée lorsque les 6 études présentant des données de suivi à 6 mois ont été combinées (SMD ¼ 0,25 ; IC 95 % ¼ 0,44, 0,07, I2 ¼ 37 %) </a:t>
            </a:r>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86</a:t>
            </a:fld>
            <a:endParaRPr lang="en-GB"/>
          </a:p>
        </p:txBody>
      </p:sp>
    </p:spTree>
    <p:extLst>
      <p:ext uri="{BB962C8B-B14F-4D97-AF65-F5344CB8AC3E}">
        <p14:creationId xmlns:p14="http://schemas.microsoft.com/office/powerpoint/2010/main" val="2152759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Adjuvant therapy is treatment given in addition to</a:t>
            </a:r>
            <a:r>
              <a:rPr lang="en-GB" b="1" dirty="0" smtClean="0"/>
              <a:t> your breast surgery.</a:t>
            </a:r>
            <a:r>
              <a:rPr lang="en-GB" dirty="0" smtClean="0"/>
              <a:t> </a:t>
            </a:r>
            <a:r>
              <a:rPr lang="en-GB" b="1" dirty="0" smtClean="0"/>
              <a:t>It’s used to kill any cancer cells that may be left in your breast or the rest of your body : </a:t>
            </a:r>
            <a:r>
              <a:rPr lang="en-GB" b="1" dirty="0" err="1" smtClean="0"/>
              <a:t>chimiotherapie</a:t>
            </a:r>
            <a:r>
              <a:rPr lang="en-GB" b="1" dirty="0" smtClean="0"/>
              <a:t> ….. </a:t>
            </a:r>
            <a:endParaRPr lang="fr-FR" dirty="0" smtClean="0"/>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91</a:t>
            </a:fld>
            <a:endParaRPr lang="en-GB"/>
          </a:p>
        </p:txBody>
      </p:sp>
    </p:spTree>
    <p:extLst>
      <p:ext uri="{BB962C8B-B14F-4D97-AF65-F5344CB8AC3E}">
        <p14:creationId xmlns:p14="http://schemas.microsoft.com/office/powerpoint/2010/main" val="2457240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Augmente facteur protecteur et réduit facteur de risque</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tumor</a:t>
            </a:r>
            <a:r>
              <a:rPr lang="en-GB" sz="1200" kern="1200" dirty="0" smtClean="0">
                <a:solidFill>
                  <a:schemeClr val="tx1"/>
                </a:solidFill>
                <a:effectLst/>
                <a:latin typeface="+mn-lt"/>
                <a:ea typeface="+mn-ea"/>
                <a:cs typeface="+mn-cs"/>
              </a:rPr>
              <a:t>-associated macrophage</a:t>
            </a: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classically activated”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(also known as M1 macrophages) characterized by cytotoxic and </a:t>
            </a:r>
            <a:r>
              <a:rPr lang="en-GB" sz="1200" kern="1200" dirty="0" err="1" smtClean="0">
                <a:solidFill>
                  <a:schemeClr val="tx1"/>
                </a:solidFill>
                <a:effectLst/>
                <a:latin typeface="+mn-lt"/>
                <a:ea typeface="+mn-ea"/>
                <a:cs typeface="+mn-cs"/>
              </a:rPr>
              <a:t>proinflammatory</a:t>
            </a:r>
            <a:r>
              <a:rPr lang="en-GB" sz="1200" kern="1200" dirty="0" smtClean="0">
                <a:solidFill>
                  <a:schemeClr val="tx1"/>
                </a:solidFill>
                <a:effectLst/>
                <a:latin typeface="+mn-lt"/>
                <a:ea typeface="+mn-ea"/>
                <a:cs typeface="+mn-cs"/>
              </a:rPr>
              <a:t> effects; and “alternatively activated,” (M2) that accelerate </a:t>
            </a:r>
            <a:r>
              <a:rPr lang="en-GB" sz="1200" kern="1200" dirty="0" err="1" smtClean="0">
                <a:solidFill>
                  <a:schemeClr val="tx1"/>
                </a:solidFill>
                <a:effectLst/>
                <a:latin typeface="+mn-lt"/>
                <a:ea typeface="+mn-ea"/>
                <a:cs typeface="+mn-cs"/>
              </a:rPr>
              <a:t>tumor</a:t>
            </a:r>
            <a:r>
              <a:rPr lang="en-GB" sz="1200" kern="1200" dirty="0" smtClean="0">
                <a:solidFill>
                  <a:schemeClr val="tx1"/>
                </a:solidFill>
                <a:effectLst/>
                <a:latin typeface="+mn-lt"/>
                <a:ea typeface="+mn-ea"/>
                <a:cs typeface="+mn-cs"/>
              </a:rPr>
              <a:t> growth and tissues </a:t>
            </a:r>
            <a:r>
              <a:rPr lang="en-GB" sz="1200" kern="1200" dirty="0" err="1" smtClean="0">
                <a:solidFill>
                  <a:schemeClr val="tx1"/>
                </a:solidFill>
                <a:effectLst/>
                <a:latin typeface="+mn-lt"/>
                <a:ea typeface="+mn-ea"/>
                <a:cs typeface="+mn-cs"/>
              </a:rPr>
              <a:t>remodeling</a:t>
            </a:r>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94</a:t>
            </a:fld>
            <a:endParaRPr lang="en-GB"/>
          </a:p>
        </p:txBody>
      </p:sp>
    </p:spTree>
    <p:extLst>
      <p:ext uri="{BB962C8B-B14F-4D97-AF65-F5344CB8AC3E}">
        <p14:creationId xmlns:p14="http://schemas.microsoft.com/office/powerpoint/2010/main" val="1908711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Augmente facteur protecteur et réduit facteur de risque</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tumor</a:t>
            </a:r>
            <a:r>
              <a:rPr lang="en-GB" sz="1200" kern="1200" dirty="0" smtClean="0">
                <a:solidFill>
                  <a:schemeClr val="tx1"/>
                </a:solidFill>
                <a:effectLst/>
                <a:latin typeface="+mn-lt"/>
                <a:ea typeface="+mn-ea"/>
                <a:cs typeface="+mn-cs"/>
              </a:rPr>
              <a:t>-associated macrophage</a:t>
            </a: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classically activated”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(also known as M1 macrophages) characterized by cytotoxic and </a:t>
            </a:r>
            <a:r>
              <a:rPr lang="en-GB" sz="1200" kern="1200" dirty="0" err="1" smtClean="0">
                <a:solidFill>
                  <a:schemeClr val="tx1"/>
                </a:solidFill>
                <a:effectLst/>
                <a:latin typeface="+mn-lt"/>
                <a:ea typeface="+mn-ea"/>
                <a:cs typeface="+mn-cs"/>
              </a:rPr>
              <a:t>proinflammatory</a:t>
            </a:r>
            <a:r>
              <a:rPr lang="en-GB" sz="1200" kern="1200" dirty="0" smtClean="0">
                <a:solidFill>
                  <a:schemeClr val="tx1"/>
                </a:solidFill>
                <a:effectLst/>
                <a:latin typeface="+mn-lt"/>
                <a:ea typeface="+mn-ea"/>
                <a:cs typeface="+mn-cs"/>
              </a:rPr>
              <a:t> effects; and “alternatively activated,” (M2) that accelerate </a:t>
            </a:r>
            <a:r>
              <a:rPr lang="en-GB" sz="1200" kern="1200" dirty="0" err="1" smtClean="0">
                <a:solidFill>
                  <a:schemeClr val="tx1"/>
                </a:solidFill>
                <a:effectLst/>
                <a:latin typeface="+mn-lt"/>
                <a:ea typeface="+mn-ea"/>
                <a:cs typeface="+mn-cs"/>
              </a:rPr>
              <a:t>tumor</a:t>
            </a:r>
            <a:r>
              <a:rPr lang="en-GB" sz="1200" kern="1200" dirty="0" smtClean="0">
                <a:solidFill>
                  <a:schemeClr val="tx1"/>
                </a:solidFill>
                <a:effectLst/>
                <a:latin typeface="+mn-lt"/>
                <a:ea typeface="+mn-ea"/>
                <a:cs typeface="+mn-cs"/>
              </a:rPr>
              <a:t> growth and tissues </a:t>
            </a:r>
            <a:r>
              <a:rPr lang="en-GB" sz="1200" kern="1200" dirty="0" err="1" smtClean="0">
                <a:solidFill>
                  <a:schemeClr val="tx1"/>
                </a:solidFill>
                <a:effectLst/>
                <a:latin typeface="+mn-lt"/>
                <a:ea typeface="+mn-ea"/>
                <a:cs typeface="+mn-cs"/>
              </a:rPr>
              <a:t>remodeling</a:t>
            </a:r>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95</a:t>
            </a:fld>
            <a:endParaRPr lang="en-GB"/>
          </a:p>
        </p:txBody>
      </p:sp>
    </p:spTree>
    <p:extLst>
      <p:ext uri="{BB962C8B-B14F-4D97-AF65-F5344CB8AC3E}">
        <p14:creationId xmlns:p14="http://schemas.microsoft.com/office/powerpoint/2010/main" val="764670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 thérapie adjuvante est un traitement supplémentaire du cancer que le médecin recommande à son patient après un traitement primaire. Le plus souvent, c’est la chirurgie ou la chimiothérapie. La thérapie néo-adjuvante sert à tuer et éliminer le cancer. Le traitement adjuvant est par contre utile pour réduire le risque de retour de la maladie. En fonction des types de cancer, les traitements supplémentaires diffèrent.</a:t>
            </a:r>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100</a:t>
            </a:fld>
            <a:endParaRPr lang="en-GB"/>
          </a:p>
        </p:txBody>
      </p:sp>
    </p:spTree>
    <p:extLst>
      <p:ext uri="{BB962C8B-B14F-4D97-AF65-F5344CB8AC3E}">
        <p14:creationId xmlns:p14="http://schemas.microsoft.com/office/powerpoint/2010/main" val="1892358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Douze études ont montré un bénéfice significatif pour les patients des bras de traitement par rapport aux bras de contrôle en termes de réduction de la fatigue (SMD -0,34 (0,55, 0,13, I2 ¼ 69%)lorsque l'exercice était basé sur un entraînement aérobie (Fig. 7).</a:t>
            </a:r>
          </a:p>
          <a:p>
            <a:endParaRPr lang="fr-FR" dirty="0" smtClean="0"/>
          </a:p>
          <a:p>
            <a:r>
              <a:rPr lang="fr-FR" dirty="0" smtClean="0"/>
              <a:t>Les études qui ont utilisé des interventions d'exercices mixtes ont montré un bénéfice non significatif (SMD -0,37 (0,76, 0,02, I2 ¼ 75%) (Fig. 7). L'analyse des sous-groupes entre les types d'intervention n'a démontré aucune différence statistiquement significative en matière de fatigue pour les trois sous-groupes (P ¼ 0,07).Traduit avec www.DeepL.com/Translator (version gratuite)</a:t>
            </a:r>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101</a:t>
            </a:fld>
            <a:endParaRPr lang="en-GB"/>
          </a:p>
        </p:txBody>
      </p:sp>
    </p:spTree>
    <p:extLst>
      <p:ext uri="{BB962C8B-B14F-4D97-AF65-F5344CB8AC3E}">
        <p14:creationId xmlns:p14="http://schemas.microsoft.com/office/powerpoint/2010/main" val="3488946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Au total, 3 études proposaient un entraînement en résistance, et 5 études proposaient un mélange d'entraînement aérobie et de résistance. Le type d'intervention a été soumis à une analyse de sous-groupe. Pour la fonction physique, 5 études ont fourni des données sur les interventions mixtes, qui semblaient entraîner le plus grand bénéfice en termes de fonctionnement physique (SMD 0,59 (0,12, 1,07, I2 ¼ 86%) (Fig. 6). Un bénéfice moindre a été observé lorsque l'intervention était constituée d'exercices </a:t>
            </a:r>
            <a:r>
              <a:rPr lang="fr-FR" dirty="0" err="1" smtClean="0"/>
              <a:t>aérobiques</a:t>
            </a:r>
            <a:r>
              <a:rPr lang="fr-FR" dirty="0" smtClean="0"/>
              <a:t> ou d'exercices de résistance seuls (Fig. 6). L'analyse en sous-groupe des patients ayant bénéficié de ces types d'intervention n'a démontré aucune différence statistiquement significative sur la fonction physique pour les trois sous-groupes (P ¼ 0,23).</a:t>
            </a:r>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102</a:t>
            </a:fld>
            <a:endParaRPr lang="en-GB"/>
          </a:p>
        </p:txBody>
      </p:sp>
    </p:spTree>
    <p:extLst>
      <p:ext uri="{BB962C8B-B14F-4D97-AF65-F5344CB8AC3E}">
        <p14:creationId xmlns:p14="http://schemas.microsoft.com/office/powerpoint/2010/main" val="2266708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https://cancer.ca/fr/cancer-information/cancer-types/breast/staging</a:t>
            </a:r>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12</a:t>
            </a:fld>
            <a:endParaRPr lang="en-GB"/>
          </a:p>
        </p:txBody>
      </p:sp>
    </p:spTree>
    <p:extLst>
      <p:ext uri="{BB962C8B-B14F-4D97-AF65-F5344CB8AC3E}">
        <p14:creationId xmlns:p14="http://schemas.microsoft.com/office/powerpoint/2010/main" val="4039252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https://cancer.ca/fr/cancer-information/cancer-types/breast/treatment</a:t>
            </a:r>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18</a:t>
            </a:fld>
            <a:endParaRPr lang="en-GB"/>
          </a:p>
        </p:txBody>
      </p:sp>
    </p:spTree>
    <p:extLst>
      <p:ext uri="{BB962C8B-B14F-4D97-AF65-F5344CB8AC3E}">
        <p14:creationId xmlns:p14="http://schemas.microsoft.com/office/powerpoint/2010/main" val="2763774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https://cancer.ca/fr/cancer-information/cancer-types/breast/treatment</a:t>
            </a:r>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19</a:t>
            </a:fld>
            <a:endParaRPr lang="en-GB"/>
          </a:p>
        </p:txBody>
      </p:sp>
    </p:spTree>
    <p:extLst>
      <p:ext uri="{BB962C8B-B14F-4D97-AF65-F5344CB8AC3E}">
        <p14:creationId xmlns:p14="http://schemas.microsoft.com/office/powerpoint/2010/main" val="409991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https://cancer.ca/fr/cancer-information/cancer-types/breast/staging</a:t>
            </a:r>
          </a:p>
          <a:p>
            <a:r>
              <a:rPr lang="fr-FR" dirty="0" smtClean="0"/>
              <a:t>Stade 4 Les traitements ne guérissent pas le cancer du sein métastatique, mais ils permettent de très bien le contrôler, parfois pendant de nombreuses années. Les médecins peuvent proposer un traitement jusqu’à ce qu’il cesse d’être efficace, puis en administrer un autre. </a:t>
            </a:r>
          </a:p>
          <a:p>
            <a:endParaRPr lang="fr-FR" dirty="0" smtClean="0"/>
          </a:p>
          <a:p>
            <a:r>
              <a:rPr lang="fr-FR" dirty="0" smtClean="0"/>
              <a:t>Hormonothérapie, chimio, traitement ciblé</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20</a:t>
            </a:fld>
            <a:endParaRPr lang="en-GB"/>
          </a:p>
        </p:txBody>
      </p:sp>
    </p:spTree>
    <p:extLst>
      <p:ext uri="{BB962C8B-B14F-4D97-AF65-F5344CB8AC3E}">
        <p14:creationId xmlns:p14="http://schemas.microsoft.com/office/powerpoint/2010/main" val="886278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hlinkClick r:id="rId3"/>
              </a:rPr>
              <a:t>https://www.nature.com/scitable/topicpage/cell-division-and-cancer-14046590/</a:t>
            </a:r>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hlinkClick r:id="rId4"/>
              </a:rPr>
              <a:t>https://www.cancer.gov/about-cancer/understanding/what-is-cancer</a:t>
            </a:r>
            <a:endParaRPr lang="en-GB" sz="1200" dirty="0" smtClean="0"/>
          </a:p>
          <a:p>
            <a:endParaRPr lang="en-GB" dirty="0"/>
          </a:p>
        </p:txBody>
      </p:sp>
      <p:sp>
        <p:nvSpPr>
          <p:cNvPr id="4" name="Espace réservé du numéro de diapositive 3"/>
          <p:cNvSpPr>
            <a:spLocks noGrp="1"/>
          </p:cNvSpPr>
          <p:nvPr>
            <p:ph type="sldNum" sz="quarter" idx="10"/>
          </p:nvPr>
        </p:nvSpPr>
        <p:spPr/>
        <p:txBody>
          <a:bodyPr/>
          <a:lstStyle/>
          <a:p>
            <a:fld id="{D69A4EBD-E12F-4960-A66B-DE16603FE549}" type="slidenum">
              <a:rPr lang="en-GB" smtClean="0"/>
              <a:t>25</a:t>
            </a:fld>
            <a:endParaRPr lang="en-GB"/>
          </a:p>
        </p:txBody>
      </p:sp>
    </p:spTree>
    <p:extLst>
      <p:ext uri="{BB962C8B-B14F-4D97-AF65-F5344CB8AC3E}">
        <p14:creationId xmlns:p14="http://schemas.microsoft.com/office/powerpoint/2010/main" val="1335903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Il existe plusieurs types de cellules T : </a:t>
            </a:r>
          </a:p>
          <a:p>
            <a:r>
              <a:rPr lang="fr-FR" b="1" dirty="0" smtClean="0"/>
              <a:t>les </a:t>
            </a:r>
            <a:r>
              <a:rPr lang="fr-FR" b="1" dirty="0" smtClean="0">
                <a:hlinkClick r:id="rId3" tooltip="Lymphocyte T cytotoxique"/>
              </a:rPr>
              <a:t>lymphocytes T cytotoxiques</a:t>
            </a:r>
            <a:r>
              <a:rPr lang="fr-FR" dirty="0" smtClean="0"/>
              <a:t> (TCD8 ou T killer) détruisent les cellules infectées. Ces cellules sont dites cytotoxiques car elles sont à elles-mêmes capables de détruire des cellules cibles qui présentent des antigènes spécifiques à travers le </a:t>
            </a:r>
            <a:r>
              <a:rPr lang="fr-FR" dirty="0" smtClean="0">
                <a:hlinkClick r:id="rId4" tooltip="Complexe majeur d'histocompatibilité"/>
              </a:rPr>
              <a:t>CMH</a:t>
            </a:r>
            <a:r>
              <a:rPr lang="fr-FR" dirty="0" smtClean="0"/>
              <a:t> de classe 1. Elles portent à leur surface un marqueur </a:t>
            </a:r>
            <a:r>
              <a:rPr lang="fr-FR" dirty="0" smtClean="0">
                <a:hlinkClick r:id="rId5" tooltip="CD8"/>
              </a:rPr>
              <a:t>CD8</a:t>
            </a:r>
            <a:r>
              <a:rPr lang="fr-FR" dirty="0" smtClean="0"/>
              <a:t> ;</a:t>
            </a:r>
          </a:p>
          <a:p>
            <a:r>
              <a:rPr lang="fr-FR" b="1" dirty="0" smtClean="0"/>
              <a:t>les </a:t>
            </a:r>
            <a:r>
              <a:rPr lang="fr-FR" b="1" dirty="0" smtClean="0">
                <a:hlinkClick r:id="rId6" tooltip="Lymphocyte T auxiliaire"/>
              </a:rPr>
              <a:t>lymphocytes T auxiliaires</a:t>
            </a:r>
            <a:r>
              <a:rPr lang="fr-FR" dirty="0" smtClean="0"/>
              <a:t> (TCD4 ou T </a:t>
            </a:r>
            <a:r>
              <a:rPr lang="fr-FR" dirty="0" err="1" smtClean="0"/>
              <a:t>helper</a:t>
            </a:r>
            <a:r>
              <a:rPr lang="fr-FR" dirty="0" smtClean="0"/>
              <a:t>) sont des intermédiaires de la réponse immunitaire et prolifèrent pour activer en quantité d'autres types de cellules qui agiront de manière plus directe sur la réponse. Les T auxiliaires régulent ou 'aident' à la réalisation d'autres fonctions lymphocytaires. Elles portent à leur surface un marqueur </a:t>
            </a:r>
            <a:r>
              <a:rPr lang="fr-FR" dirty="0" smtClean="0">
                <a:hlinkClick r:id="rId7" tooltip="CD4"/>
              </a:rPr>
              <a:t>CD4</a:t>
            </a:r>
            <a:r>
              <a:rPr lang="fr-FR" dirty="0" smtClean="0"/>
              <a:t>. On sait qu'elles sont la cible de l'infection au </a:t>
            </a:r>
            <a:r>
              <a:rPr lang="fr-FR" dirty="0" smtClean="0">
                <a:hlinkClick r:id="rId8" tooltip="Virus de l'immunodéficience humaine"/>
              </a:rPr>
              <a:t>VIH</a:t>
            </a:r>
            <a:r>
              <a:rPr lang="fr-FR" dirty="0" smtClean="0"/>
              <a:t>, qui entraîne la chute de leur population ;</a:t>
            </a:r>
          </a:p>
          <a:p>
            <a:r>
              <a:rPr lang="fr-FR" b="1" dirty="0" smtClean="0"/>
              <a:t>les </a:t>
            </a:r>
            <a:r>
              <a:rPr lang="fr-FR" b="1" dirty="0" smtClean="0">
                <a:hlinkClick r:id="rId9" tooltip="Lymphocyte T régulateur"/>
              </a:rPr>
              <a:t>lymphocytes T régulateurs</a:t>
            </a:r>
            <a:r>
              <a:rPr lang="fr-FR" dirty="0" smtClean="0"/>
              <a:t> (</a:t>
            </a:r>
            <a:r>
              <a:rPr lang="fr-FR" dirty="0" err="1" smtClean="0"/>
              <a:t>Treg</a:t>
            </a:r>
            <a:r>
              <a:rPr lang="fr-FR" dirty="0" smtClean="0"/>
              <a:t>) aident à prévenir l'activation des lymphocytes </a:t>
            </a:r>
            <a:r>
              <a:rPr lang="fr-FR" dirty="0" smtClean="0">
                <a:hlinkClick r:id="rId10" tooltip="Auto-immunité"/>
              </a:rPr>
              <a:t>auto-immuns</a:t>
            </a:r>
            <a:r>
              <a:rPr lang="fr-FR" dirty="0" smtClean="0"/>
              <a:t> qui détruisent les cellules de leur propre organisme. Auparavant appelés « T suppresseurs », ils sont très importants pour le maintien de l'</a:t>
            </a:r>
            <a:r>
              <a:rPr lang="fr-FR" dirty="0" smtClean="0">
                <a:hlinkClick r:id="rId11" tooltip="Homéostasie"/>
              </a:rPr>
              <a:t>homéostasie</a:t>
            </a:r>
            <a:r>
              <a:rPr lang="fr-FR" dirty="0" smtClean="0"/>
              <a:t>. Le rôle principal est de réprimer l’activité des cellules de l’immunité, soit auto-immune, soit en fin de réaction immunitaire. Ils se distinguent facilement des autres lymphocytes T : ils portent à leur surface les marqueurs </a:t>
            </a:r>
            <a:r>
              <a:rPr lang="fr-FR" dirty="0" smtClean="0">
                <a:hlinkClick r:id="rId7" tooltip="CD4"/>
              </a:rPr>
              <a:t>CD4</a:t>
            </a:r>
            <a:r>
              <a:rPr lang="fr-FR" dirty="0" smtClean="0"/>
              <a:t> et </a:t>
            </a:r>
            <a:r>
              <a:rPr lang="fr-FR" dirty="0" smtClean="0">
                <a:hlinkClick r:id="rId12" tooltip="CD25"/>
              </a:rPr>
              <a:t>CD25</a:t>
            </a:r>
            <a:r>
              <a:rPr lang="fr-FR" dirty="0" smtClean="0"/>
              <a:t> à leur état basal, et expriment la molécule </a:t>
            </a:r>
            <a:r>
              <a:rPr lang="fr-FR" dirty="0" smtClean="0">
                <a:hlinkClick r:id="rId13" tooltip="FOXP3"/>
              </a:rPr>
              <a:t>FOXP3</a:t>
            </a:r>
            <a:r>
              <a:rPr lang="fr-FR" dirty="0" smtClean="0"/>
              <a:t> dans leur </a:t>
            </a:r>
            <a:r>
              <a:rPr lang="fr-FR" dirty="0" smtClean="0">
                <a:hlinkClick r:id="rId14" tooltip="Cytosol"/>
              </a:rPr>
              <a:t>cytosol</a:t>
            </a:r>
            <a:r>
              <a:rPr lang="fr-FR" dirty="0" smtClean="0"/>
              <a:t> ;</a:t>
            </a:r>
          </a:p>
          <a:p>
            <a:r>
              <a:rPr lang="fr-FR" b="1" dirty="0" smtClean="0"/>
              <a:t>les </a:t>
            </a:r>
            <a:r>
              <a:rPr lang="fr-FR" b="1" dirty="0" smtClean="0">
                <a:hlinkClick r:id="rId15" tooltip="Lymphocyte NKT"/>
              </a:rPr>
              <a:t>lymphocytes NKT</a:t>
            </a:r>
            <a:r>
              <a:rPr lang="fr-FR" dirty="0" smtClean="0"/>
              <a:t> sont un type de lymphocytes présentant des marqueurs de cellule T (</a:t>
            </a:r>
            <a:r>
              <a:rPr lang="fr-FR" dirty="0" smtClean="0">
                <a:hlinkClick r:id="rId16" tooltip="CD3"/>
              </a:rPr>
              <a:t>CD3</a:t>
            </a:r>
            <a:r>
              <a:rPr lang="fr-FR" dirty="0" smtClean="0"/>
              <a:t>) et des marqueurs de cellules NK. Ils sont donc un lien entre le </a:t>
            </a:r>
            <a:r>
              <a:rPr lang="fr-FR" dirty="0" smtClean="0">
                <a:hlinkClick r:id="rId17" tooltip="Système immunitaire"/>
              </a:rPr>
              <a:t>système immunitaire inné</a:t>
            </a:r>
            <a:r>
              <a:rPr lang="fr-FR" dirty="0" smtClean="0"/>
              <a:t> et le </a:t>
            </a:r>
            <a:r>
              <a:rPr lang="fr-FR" dirty="0" smtClean="0">
                <a:hlinkClick r:id="rId18" tooltip="Système immunitaire"/>
              </a:rPr>
              <a:t>système immunitaire adaptatif</a:t>
            </a:r>
            <a:r>
              <a:rPr lang="fr-FR" dirty="0" smtClean="0"/>
              <a:t>. Contrairement aux lymphocytes T conventionnels, dont le TCR reconnaît un peptide présenté dans une molécule du </a:t>
            </a:r>
            <a:r>
              <a:rPr lang="fr-FR" dirty="0" smtClean="0">
                <a:hlinkClick r:id="rId4" tooltip="Complexe majeur d'histocompatibilité"/>
              </a:rPr>
              <a:t>complexe majeur d'histocompatibilité (CMH)</a:t>
            </a:r>
            <a:r>
              <a:rPr lang="fr-FR" dirty="0" smtClean="0"/>
              <a:t>, les NKT sont capables de reconnaître un glycolipide présenté dans une molécule appelé </a:t>
            </a:r>
            <a:r>
              <a:rPr lang="fr-FR" dirty="0" smtClean="0">
                <a:hlinkClick r:id="rId19" tooltip="CD1d (page inexistante)"/>
              </a:rPr>
              <a:t>CD1d</a:t>
            </a:r>
            <a:r>
              <a:rPr lang="fr-FR" dirty="0" smtClean="0"/>
              <a:t>, structurellement proche du CMH de classe I. Une fois activés, les NKT sont capables de lyser les cibles et de sécréter des cytokines ;</a:t>
            </a:r>
          </a:p>
          <a:p>
            <a:r>
              <a:rPr lang="fr-FR" b="1" dirty="0" smtClean="0"/>
              <a:t>les </a:t>
            </a:r>
            <a:r>
              <a:rPr lang="fr-FR" b="1" dirty="0" smtClean="0">
                <a:hlinkClick r:id="rId20" tooltip="Lymphocyte MAIT"/>
              </a:rPr>
              <a:t>lymphocytes MAIT</a:t>
            </a:r>
            <a:r>
              <a:rPr lang="fr-FR" b="1" dirty="0" smtClean="0"/>
              <a:t>, ou « lymphocytes T invariants associés aux muqueuses », disposant d'un TCR semi-invariant</a:t>
            </a:r>
            <a:r>
              <a:rPr lang="fr-FR" baseline="30000" dirty="0" smtClean="0">
                <a:hlinkClick r:id="rId21"/>
              </a:rPr>
              <a:t>1</a:t>
            </a:r>
            <a:r>
              <a:rPr lang="fr-FR" dirty="0" smtClean="0"/>
              <a:t> ;</a:t>
            </a:r>
          </a:p>
          <a:p>
            <a:r>
              <a:rPr lang="fr-FR" b="1" dirty="0" smtClean="0"/>
              <a:t>les </a:t>
            </a:r>
            <a:r>
              <a:rPr lang="fr-FR" b="1" dirty="0" smtClean="0">
                <a:hlinkClick r:id="rId22" tooltip="Lymphocyte T γδ"/>
              </a:rPr>
              <a:t>lymphocytes T </a:t>
            </a:r>
            <a:r>
              <a:rPr lang="fr-FR" b="1" dirty="0" err="1" smtClean="0">
                <a:hlinkClick r:id="rId22" tooltip="Lymphocyte T γδ"/>
              </a:rPr>
              <a:t>γδ</a:t>
            </a:r>
            <a:r>
              <a:rPr lang="fr-FR" dirty="0" smtClean="0"/>
              <a:t> représentent une population de cellules T ayant un </a:t>
            </a:r>
            <a:r>
              <a:rPr lang="fr-FR" dirty="0" smtClean="0">
                <a:hlinkClick r:id="rId23" tooltip="Récepteur des cellules T"/>
              </a:rPr>
              <a:t>TCR</a:t>
            </a:r>
            <a:r>
              <a:rPr lang="fr-FR" dirty="0" smtClean="0"/>
              <a:t> (récepteur de cellule T ou </a:t>
            </a:r>
            <a:r>
              <a:rPr lang="fr-FR" i="1" dirty="0" smtClean="0"/>
              <a:t>T-</a:t>
            </a:r>
            <a:r>
              <a:rPr lang="fr-FR" i="1" dirty="0" err="1" smtClean="0"/>
              <a:t>Cell</a:t>
            </a:r>
            <a:r>
              <a:rPr lang="fr-FR" i="1" dirty="0" smtClean="0"/>
              <a:t> </a:t>
            </a:r>
            <a:r>
              <a:rPr lang="fr-FR" i="1" dirty="0" err="1" smtClean="0"/>
              <a:t>Receptor</a:t>
            </a:r>
            <a:r>
              <a:rPr lang="fr-FR" dirty="0" smtClean="0"/>
              <a:t>) particulier. La plupart des T possèdent un TCR composé de deux </a:t>
            </a:r>
            <a:r>
              <a:rPr lang="fr-FR" dirty="0" smtClean="0">
                <a:hlinkClick r:id="rId24" tooltip="Glycoprotéines"/>
              </a:rPr>
              <a:t>glycoprotéines</a:t>
            </a:r>
            <a:r>
              <a:rPr lang="fr-FR" dirty="0" smtClean="0"/>
              <a:t>, les chaînes α et β. Cependant, les cellules </a:t>
            </a:r>
            <a:r>
              <a:rPr lang="fr-FR" dirty="0" err="1" smtClean="0"/>
              <a:t>γδ</a:t>
            </a:r>
            <a:r>
              <a:rPr lang="fr-FR" dirty="0" smtClean="0"/>
              <a:t> possèdent un TCR fait d’une chaîne γ et d’une chaîne δ. Ces lymphocytes sont moins abondants que les αβ (ils représentent 5 % du total des lymphocytes T), mais se retrouvent en plus grande quantité dans la muqueuse intestinale, parmi la population lymphocytaire nommée </a:t>
            </a:r>
            <a:r>
              <a:rPr lang="fr-FR" dirty="0" smtClean="0">
                <a:hlinkClick r:id="rId25" tooltip="Lymphocytes intra-épithéliaux (page inexistante)"/>
              </a:rPr>
              <a:t>lymphocytes intra-épithéliaux</a:t>
            </a:r>
            <a:r>
              <a:rPr lang="fr-FR" dirty="0" smtClean="0"/>
              <a:t>. Le déterminant antigénique auquel répondent ces lymphocytes est inconnu à l’heure actuelle. Leur TCR ne semble pas restreint à la reconnaissance d’un peptide, mais serait capable de réagir à la présence d’une protéine entière, sans nécessiter la présentation via les molécules du </a:t>
            </a:r>
            <a:r>
              <a:rPr lang="fr-FR" dirty="0" smtClean="0">
                <a:hlinkClick r:id="rId4" tooltip="Complexe majeur d'histocompatibilité"/>
              </a:rPr>
              <a:t>CMH</a:t>
            </a:r>
            <a:r>
              <a:rPr lang="fr-FR" dirty="0" smtClean="0"/>
              <a:t>. Il a été montré que les lymphocytes </a:t>
            </a:r>
            <a:r>
              <a:rPr lang="fr-FR" dirty="0" err="1" smtClean="0"/>
              <a:t>γδ</a:t>
            </a:r>
            <a:r>
              <a:rPr lang="fr-FR" dirty="0" smtClean="0"/>
              <a:t> pouvaient être activés via le CD1, molécule apparentée au CMHI mais présentant des lipides </a:t>
            </a:r>
            <a:r>
              <a:rPr lang="fr-FR" dirty="0" err="1" smtClean="0"/>
              <a:t>glycosylés</a:t>
            </a:r>
            <a:r>
              <a:rPr lang="fr-FR" dirty="0" smtClean="0"/>
              <a:t> ou non.</a:t>
            </a:r>
          </a:p>
          <a:p>
            <a:endParaRPr lang="fr-FR" dirty="0" smtClean="0"/>
          </a:p>
          <a:p>
            <a:r>
              <a:rPr lang="fr-FR" b="1" dirty="0" smtClean="0"/>
              <a:t>CD4</a:t>
            </a:r>
            <a:r>
              <a:rPr lang="fr-FR" dirty="0" smtClean="0"/>
              <a:t> (</a:t>
            </a:r>
            <a:r>
              <a:rPr lang="fr-FR" dirty="0" smtClean="0">
                <a:hlinkClick r:id="rId26" tooltip="Cluster de différenciation"/>
              </a:rPr>
              <a:t>cluster de différenciation</a:t>
            </a:r>
            <a:r>
              <a:rPr lang="fr-FR" dirty="0" smtClean="0"/>
              <a:t> 4) est une </a:t>
            </a:r>
            <a:r>
              <a:rPr lang="fr-FR" dirty="0" smtClean="0">
                <a:hlinkClick r:id="rId27" tooltip="Glycoprotéine"/>
              </a:rPr>
              <a:t>glycoprotéine</a:t>
            </a:r>
            <a:r>
              <a:rPr lang="fr-FR" dirty="0" smtClean="0"/>
              <a:t> exprimée à la surface des </a:t>
            </a:r>
            <a:r>
              <a:rPr lang="fr-FR" dirty="0" smtClean="0">
                <a:hlinkClick r:id="rId28" tooltip="Cellule CD4 plus"/>
              </a:rPr>
              <a:t>lymphocytes T CD4+</a:t>
            </a:r>
            <a:r>
              <a:rPr lang="fr-FR" dirty="0" smtClean="0"/>
              <a:t>, des </a:t>
            </a:r>
            <a:r>
              <a:rPr lang="fr-FR" dirty="0" smtClean="0">
                <a:hlinkClick r:id="rId29" tooltip="Régulateur T"/>
              </a:rPr>
              <a:t>cellules régulatrices T</a:t>
            </a:r>
            <a:r>
              <a:rPr lang="fr-FR" dirty="0" smtClean="0"/>
              <a:t>, des </a:t>
            </a:r>
            <a:r>
              <a:rPr lang="fr-FR" dirty="0" smtClean="0">
                <a:hlinkClick r:id="rId30" tooltip="Monocyte"/>
              </a:rPr>
              <a:t>monocytes</a:t>
            </a:r>
            <a:r>
              <a:rPr lang="fr-FR" dirty="0" smtClean="0"/>
              <a:t>, des </a:t>
            </a:r>
            <a:r>
              <a:rPr lang="fr-FR" dirty="0" smtClean="0">
                <a:hlinkClick r:id="rId31" tooltip="Macrophage"/>
              </a:rPr>
              <a:t>macrophages</a:t>
            </a:r>
            <a:r>
              <a:rPr lang="fr-FR" dirty="0" smtClean="0"/>
              <a:t> et de certaines </a:t>
            </a:r>
            <a:r>
              <a:rPr lang="fr-FR" dirty="0" smtClean="0">
                <a:hlinkClick r:id="rId32" tooltip="Cellule dendritique"/>
              </a:rPr>
              <a:t>cellules dendritiques</a:t>
            </a:r>
            <a:r>
              <a:rPr lang="fr-FR" dirty="0" smtClean="0"/>
              <a:t>. </a:t>
            </a:r>
            <a:endParaRPr lang="en-GB" dirty="0"/>
          </a:p>
        </p:txBody>
      </p:sp>
      <p:sp>
        <p:nvSpPr>
          <p:cNvPr id="4" name="Espace réservé du numéro de diapositive 3"/>
          <p:cNvSpPr>
            <a:spLocks noGrp="1"/>
          </p:cNvSpPr>
          <p:nvPr>
            <p:ph type="sldNum" sz="quarter" idx="10"/>
          </p:nvPr>
        </p:nvSpPr>
        <p:spPr/>
        <p:txBody>
          <a:bodyPr/>
          <a:lstStyle/>
          <a:p>
            <a:fld id="{A54503EB-D4C4-44B3-9461-B288032A0378}" type="slidenum">
              <a:rPr lang="en-GB" smtClean="0"/>
              <a:t>26</a:t>
            </a:fld>
            <a:endParaRPr lang="en-GB"/>
          </a:p>
        </p:txBody>
      </p:sp>
    </p:spTree>
    <p:extLst>
      <p:ext uri="{BB962C8B-B14F-4D97-AF65-F5344CB8AC3E}">
        <p14:creationId xmlns:p14="http://schemas.microsoft.com/office/powerpoint/2010/main" val="2750303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GB"/>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GB"/>
          </a:p>
        </p:txBody>
      </p:sp>
      <p:sp>
        <p:nvSpPr>
          <p:cNvPr id="4" name="Espace réservé de la date 3"/>
          <p:cNvSpPr>
            <a:spLocks noGrp="1"/>
          </p:cNvSpPr>
          <p:nvPr>
            <p:ph type="dt" sz="half" idx="10"/>
          </p:nvPr>
        </p:nvSpPr>
        <p:spPr/>
        <p:txBody>
          <a:bodyPr/>
          <a:lstStyle/>
          <a:p>
            <a:fld id="{5C360219-9EA4-43A7-9EB3-4FA62E88EF1D}" type="datetimeFigureOut">
              <a:rPr lang="en-GB" smtClean="0"/>
              <a:t>24/11/2022</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5C3D5679-5593-4CFA-AC7E-00158A0451B5}" type="slidenum">
              <a:rPr lang="en-GB" smtClean="0"/>
              <a:t>‹N°›</a:t>
            </a:fld>
            <a:endParaRPr lang="en-GB"/>
          </a:p>
        </p:txBody>
      </p:sp>
    </p:spTree>
    <p:extLst>
      <p:ext uri="{BB962C8B-B14F-4D97-AF65-F5344CB8AC3E}">
        <p14:creationId xmlns:p14="http://schemas.microsoft.com/office/powerpoint/2010/main" val="1027065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5C360219-9EA4-43A7-9EB3-4FA62E88EF1D}" type="datetimeFigureOut">
              <a:rPr lang="en-GB" smtClean="0"/>
              <a:t>24/11/2022</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5C3D5679-5593-4CFA-AC7E-00158A0451B5}" type="slidenum">
              <a:rPr lang="en-GB" smtClean="0"/>
              <a:t>‹N°›</a:t>
            </a:fld>
            <a:endParaRPr lang="en-GB"/>
          </a:p>
        </p:txBody>
      </p:sp>
    </p:spTree>
    <p:extLst>
      <p:ext uri="{BB962C8B-B14F-4D97-AF65-F5344CB8AC3E}">
        <p14:creationId xmlns:p14="http://schemas.microsoft.com/office/powerpoint/2010/main" val="428668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GB"/>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5C360219-9EA4-43A7-9EB3-4FA62E88EF1D}" type="datetimeFigureOut">
              <a:rPr lang="en-GB" smtClean="0"/>
              <a:t>24/11/2022</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5C3D5679-5593-4CFA-AC7E-00158A0451B5}" type="slidenum">
              <a:rPr lang="en-GB" smtClean="0"/>
              <a:t>‹N°›</a:t>
            </a:fld>
            <a:endParaRPr lang="en-GB"/>
          </a:p>
        </p:txBody>
      </p:sp>
    </p:spTree>
    <p:extLst>
      <p:ext uri="{BB962C8B-B14F-4D97-AF65-F5344CB8AC3E}">
        <p14:creationId xmlns:p14="http://schemas.microsoft.com/office/powerpoint/2010/main" val="302921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5C360219-9EA4-43A7-9EB3-4FA62E88EF1D}" type="datetimeFigureOut">
              <a:rPr lang="en-GB" smtClean="0"/>
              <a:t>24/11/2022</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5C3D5679-5593-4CFA-AC7E-00158A0451B5}" type="slidenum">
              <a:rPr lang="en-GB" smtClean="0"/>
              <a:t>‹N°›</a:t>
            </a:fld>
            <a:endParaRPr lang="en-GB"/>
          </a:p>
        </p:txBody>
      </p:sp>
    </p:spTree>
    <p:extLst>
      <p:ext uri="{BB962C8B-B14F-4D97-AF65-F5344CB8AC3E}">
        <p14:creationId xmlns:p14="http://schemas.microsoft.com/office/powerpoint/2010/main" val="2089217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GB"/>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5C360219-9EA4-43A7-9EB3-4FA62E88EF1D}" type="datetimeFigureOut">
              <a:rPr lang="en-GB" smtClean="0"/>
              <a:t>24/11/2022</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5C3D5679-5593-4CFA-AC7E-00158A0451B5}" type="slidenum">
              <a:rPr lang="en-GB" smtClean="0"/>
              <a:t>‹N°›</a:t>
            </a:fld>
            <a:endParaRPr lang="en-GB"/>
          </a:p>
        </p:txBody>
      </p:sp>
    </p:spTree>
    <p:extLst>
      <p:ext uri="{BB962C8B-B14F-4D97-AF65-F5344CB8AC3E}">
        <p14:creationId xmlns:p14="http://schemas.microsoft.com/office/powerpoint/2010/main" val="143395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e la date 4"/>
          <p:cNvSpPr>
            <a:spLocks noGrp="1"/>
          </p:cNvSpPr>
          <p:nvPr>
            <p:ph type="dt" sz="half" idx="10"/>
          </p:nvPr>
        </p:nvSpPr>
        <p:spPr/>
        <p:txBody>
          <a:bodyPr/>
          <a:lstStyle/>
          <a:p>
            <a:fld id="{5C360219-9EA4-43A7-9EB3-4FA62E88EF1D}" type="datetimeFigureOut">
              <a:rPr lang="en-GB" smtClean="0"/>
              <a:t>24/11/2022</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5C3D5679-5593-4CFA-AC7E-00158A0451B5}" type="slidenum">
              <a:rPr lang="en-GB" smtClean="0"/>
              <a:t>‹N°›</a:t>
            </a:fld>
            <a:endParaRPr lang="en-GB"/>
          </a:p>
        </p:txBody>
      </p:sp>
    </p:spTree>
    <p:extLst>
      <p:ext uri="{BB962C8B-B14F-4D97-AF65-F5344CB8AC3E}">
        <p14:creationId xmlns:p14="http://schemas.microsoft.com/office/powerpoint/2010/main" val="2146320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GB"/>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Espace réservé de la date 6"/>
          <p:cNvSpPr>
            <a:spLocks noGrp="1"/>
          </p:cNvSpPr>
          <p:nvPr>
            <p:ph type="dt" sz="half" idx="10"/>
          </p:nvPr>
        </p:nvSpPr>
        <p:spPr/>
        <p:txBody>
          <a:bodyPr/>
          <a:lstStyle/>
          <a:p>
            <a:fld id="{5C360219-9EA4-43A7-9EB3-4FA62E88EF1D}" type="datetimeFigureOut">
              <a:rPr lang="en-GB" smtClean="0"/>
              <a:t>24/11/2022</a:t>
            </a:fld>
            <a:endParaRPr lang="en-GB"/>
          </a:p>
        </p:txBody>
      </p:sp>
      <p:sp>
        <p:nvSpPr>
          <p:cNvPr id="8" name="Espace réservé du pied de page 7"/>
          <p:cNvSpPr>
            <a:spLocks noGrp="1"/>
          </p:cNvSpPr>
          <p:nvPr>
            <p:ph type="ftr" sz="quarter" idx="11"/>
          </p:nvPr>
        </p:nvSpPr>
        <p:spPr/>
        <p:txBody>
          <a:bodyPr/>
          <a:lstStyle/>
          <a:p>
            <a:endParaRPr lang="en-GB"/>
          </a:p>
        </p:txBody>
      </p:sp>
      <p:sp>
        <p:nvSpPr>
          <p:cNvPr id="9" name="Espace réservé du numéro de diapositive 8"/>
          <p:cNvSpPr>
            <a:spLocks noGrp="1"/>
          </p:cNvSpPr>
          <p:nvPr>
            <p:ph type="sldNum" sz="quarter" idx="12"/>
          </p:nvPr>
        </p:nvSpPr>
        <p:spPr/>
        <p:txBody>
          <a:bodyPr/>
          <a:lstStyle/>
          <a:p>
            <a:fld id="{5C3D5679-5593-4CFA-AC7E-00158A0451B5}" type="slidenum">
              <a:rPr lang="en-GB" smtClean="0"/>
              <a:t>‹N°›</a:t>
            </a:fld>
            <a:endParaRPr lang="en-GB"/>
          </a:p>
        </p:txBody>
      </p:sp>
    </p:spTree>
    <p:extLst>
      <p:ext uri="{BB962C8B-B14F-4D97-AF65-F5344CB8AC3E}">
        <p14:creationId xmlns:p14="http://schemas.microsoft.com/office/powerpoint/2010/main" val="2600346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e la date 2"/>
          <p:cNvSpPr>
            <a:spLocks noGrp="1"/>
          </p:cNvSpPr>
          <p:nvPr>
            <p:ph type="dt" sz="half" idx="10"/>
          </p:nvPr>
        </p:nvSpPr>
        <p:spPr/>
        <p:txBody>
          <a:bodyPr/>
          <a:lstStyle/>
          <a:p>
            <a:fld id="{5C360219-9EA4-43A7-9EB3-4FA62E88EF1D}" type="datetimeFigureOut">
              <a:rPr lang="en-GB" smtClean="0"/>
              <a:t>24/11/2022</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5C3D5679-5593-4CFA-AC7E-00158A0451B5}" type="slidenum">
              <a:rPr lang="en-GB" smtClean="0"/>
              <a:t>‹N°›</a:t>
            </a:fld>
            <a:endParaRPr lang="en-GB"/>
          </a:p>
        </p:txBody>
      </p:sp>
    </p:spTree>
    <p:extLst>
      <p:ext uri="{BB962C8B-B14F-4D97-AF65-F5344CB8AC3E}">
        <p14:creationId xmlns:p14="http://schemas.microsoft.com/office/powerpoint/2010/main" val="2929708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C360219-9EA4-43A7-9EB3-4FA62E88EF1D}" type="datetimeFigureOut">
              <a:rPr lang="en-GB" smtClean="0"/>
              <a:t>24/11/2022</a:t>
            </a:fld>
            <a:endParaRPr lang="en-GB"/>
          </a:p>
        </p:txBody>
      </p:sp>
      <p:sp>
        <p:nvSpPr>
          <p:cNvPr id="3" name="Espace réservé du pied de page 2"/>
          <p:cNvSpPr>
            <a:spLocks noGrp="1"/>
          </p:cNvSpPr>
          <p:nvPr>
            <p:ph type="ftr" sz="quarter" idx="1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5C3D5679-5593-4CFA-AC7E-00158A0451B5}" type="slidenum">
              <a:rPr lang="en-GB" smtClean="0"/>
              <a:t>‹N°›</a:t>
            </a:fld>
            <a:endParaRPr lang="en-GB"/>
          </a:p>
        </p:txBody>
      </p:sp>
    </p:spTree>
    <p:extLst>
      <p:ext uri="{BB962C8B-B14F-4D97-AF65-F5344CB8AC3E}">
        <p14:creationId xmlns:p14="http://schemas.microsoft.com/office/powerpoint/2010/main" val="2933959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5C360219-9EA4-43A7-9EB3-4FA62E88EF1D}" type="datetimeFigureOut">
              <a:rPr lang="en-GB" smtClean="0"/>
              <a:t>24/11/2022</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5C3D5679-5593-4CFA-AC7E-00158A0451B5}" type="slidenum">
              <a:rPr lang="en-GB" smtClean="0"/>
              <a:t>‹N°›</a:t>
            </a:fld>
            <a:endParaRPr lang="en-GB"/>
          </a:p>
        </p:txBody>
      </p:sp>
    </p:spTree>
    <p:extLst>
      <p:ext uri="{BB962C8B-B14F-4D97-AF65-F5344CB8AC3E}">
        <p14:creationId xmlns:p14="http://schemas.microsoft.com/office/powerpoint/2010/main" val="648376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5C360219-9EA4-43A7-9EB3-4FA62E88EF1D}" type="datetimeFigureOut">
              <a:rPr lang="en-GB" smtClean="0"/>
              <a:t>24/11/2022</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5C3D5679-5593-4CFA-AC7E-00158A0451B5}" type="slidenum">
              <a:rPr lang="en-GB" smtClean="0"/>
              <a:t>‹N°›</a:t>
            </a:fld>
            <a:endParaRPr lang="en-GB"/>
          </a:p>
        </p:txBody>
      </p:sp>
    </p:spTree>
    <p:extLst>
      <p:ext uri="{BB962C8B-B14F-4D97-AF65-F5344CB8AC3E}">
        <p14:creationId xmlns:p14="http://schemas.microsoft.com/office/powerpoint/2010/main" val="3732733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GB"/>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360219-9EA4-43A7-9EB3-4FA62E88EF1D}" type="datetimeFigureOut">
              <a:rPr lang="en-GB" smtClean="0"/>
              <a:t>24/11/2022</a:t>
            </a:fld>
            <a:endParaRPr lang="en-GB"/>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D5679-5593-4CFA-AC7E-00158A0451B5}" type="slidenum">
              <a:rPr lang="en-GB" smtClean="0"/>
              <a:t>‹N°›</a:t>
            </a:fld>
            <a:endParaRPr lang="en-GB"/>
          </a:p>
        </p:txBody>
      </p:sp>
    </p:spTree>
    <p:extLst>
      <p:ext uri="{BB962C8B-B14F-4D97-AF65-F5344CB8AC3E}">
        <p14:creationId xmlns:p14="http://schemas.microsoft.com/office/powerpoint/2010/main" val="2273222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0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0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hyperlink" Target="https://www.nature.com/scitable/topicpage/cell-division-and-cancer-1404659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3.jpg"/><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1.jp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7" Type="http://schemas.microsoft.com/office/2007/relationships/hdphoto" Target="../media/hdphoto2.wdp"/><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png"/></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111.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13.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8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8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74213" y="617242"/>
            <a:ext cx="5630061" cy="5601482"/>
          </a:xfrm>
          <a:prstGeom prst="rect">
            <a:avLst/>
          </a:prstGeom>
        </p:spPr>
      </p:pic>
      <p:pic>
        <p:nvPicPr>
          <p:cNvPr id="2" name="Image 1"/>
          <p:cNvPicPr>
            <a:picLocks noChangeAspect="1"/>
          </p:cNvPicPr>
          <p:nvPr/>
        </p:nvPicPr>
        <p:blipFill>
          <a:blip r:embed="rId4"/>
          <a:stretch>
            <a:fillRect/>
          </a:stretch>
        </p:blipFill>
        <p:spPr>
          <a:xfrm>
            <a:off x="6209961" y="1253065"/>
            <a:ext cx="5427463" cy="4249087"/>
          </a:xfrm>
          <a:prstGeom prst="rect">
            <a:avLst/>
          </a:prstGeom>
        </p:spPr>
      </p:pic>
    </p:spTree>
    <p:extLst>
      <p:ext uri="{BB962C8B-B14F-4D97-AF65-F5344CB8AC3E}">
        <p14:creationId xmlns:p14="http://schemas.microsoft.com/office/powerpoint/2010/main" val="22483674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4" name="ZoneTexte 3"/>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5" name="ZoneTexte 4"/>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6" name="ZoneTexte 5"/>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4" name="Rectangle 1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 ne pas confondre</a:t>
            </a:r>
            <a:endParaRPr lang="fr-FR" sz="2400" b="1" dirty="0">
              <a:latin typeface="Baskerville Old Face" panose="02020602080505020303" pitchFamily="18" charset="0"/>
            </a:endParaRPr>
          </a:p>
        </p:txBody>
      </p:sp>
      <p:sp>
        <p:nvSpPr>
          <p:cNvPr id="18" name="ZoneTexte 17"/>
          <p:cNvSpPr txBox="1"/>
          <p:nvPr/>
        </p:nvSpPr>
        <p:spPr>
          <a:xfrm>
            <a:off x="277906" y="792604"/>
            <a:ext cx="2832847" cy="523220"/>
          </a:xfrm>
          <a:prstGeom prst="rect">
            <a:avLst/>
          </a:prstGeom>
          <a:noFill/>
        </p:spPr>
        <p:txBody>
          <a:bodyPr wrap="square" rtlCol="0">
            <a:spAutoFit/>
          </a:bodyPr>
          <a:lstStyle/>
          <a:p>
            <a:pPr algn="ctr"/>
            <a:r>
              <a:rPr lang="fr-FR" sz="2800" b="1" dirty="0" smtClean="0">
                <a:solidFill>
                  <a:schemeClr val="tx2">
                    <a:lumMod val="75000"/>
                  </a:schemeClr>
                </a:solidFill>
              </a:rPr>
              <a:t>Cancer</a:t>
            </a:r>
            <a:endParaRPr lang="en-GB" sz="2800" b="1" dirty="0">
              <a:solidFill>
                <a:schemeClr val="tx2">
                  <a:lumMod val="75000"/>
                </a:schemeClr>
              </a:solidFill>
            </a:endParaRPr>
          </a:p>
        </p:txBody>
      </p:sp>
      <p:sp>
        <p:nvSpPr>
          <p:cNvPr id="19" name="ZoneTexte 18"/>
          <p:cNvSpPr txBox="1"/>
          <p:nvPr/>
        </p:nvSpPr>
        <p:spPr>
          <a:xfrm>
            <a:off x="4596416" y="792604"/>
            <a:ext cx="2403468" cy="523220"/>
          </a:xfrm>
          <a:prstGeom prst="rect">
            <a:avLst/>
          </a:prstGeom>
          <a:noFill/>
        </p:spPr>
        <p:txBody>
          <a:bodyPr wrap="square" rtlCol="0">
            <a:spAutoFit/>
          </a:bodyPr>
          <a:lstStyle/>
          <a:p>
            <a:pPr algn="ctr"/>
            <a:r>
              <a:rPr lang="fr-FR" sz="2800" b="1" dirty="0" smtClean="0">
                <a:solidFill>
                  <a:srgbClr val="C00000"/>
                </a:solidFill>
              </a:rPr>
              <a:t>Tumeur</a:t>
            </a:r>
            <a:endParaRPr lang="en-GB" sz="2800" b="1" dirty="0">
              <a:solidFill>
                <a:srgbClr val="C00000"/>
              </a:solidFill>
            </a:endParaRPr>
          </a:p>
        </p:txBody>
      </p:sp>
      <p:sp>
        <p:nvSpPr>
          <p:cNvPr id="20" name="ZoneTexte 19"/>
          <p:cNvSpPr txBox="1"/>
          <p:nvPr/>
        </p:nvSpPr>
        <p:spPr>
          <a:xfrm>
            <a:off x="8965630" y="792604"/>
            <a:ext cx="1928339" cy="523220"/>
          </a:xfrm>
          <a:prstGeom prst="rect">
            <a:avLst/>
          </a:prstGeom>
          <a:noFill/>
        </p:spPr>
        <p:txBody>
          <a:bodyPr wrap="square" rtlCol="0">
            <a:spAutoFit/>
          </a:bodyPr>
          <a:lstStyle/>
          <a:p>
            <a:pPr algn="ctr"/>
            <a:r>
              <a:rPr lang="fr-FR" sz="2800" b="1" dirty="0" smtClean="0">
                <a:solidFill>
                  <a:schemeClr val="accent6">
                    <a:lumMod val="50000"/>
                  </a:schemeClr>
                </a:solidFill>
              </a:rPr>
              <a:t>Métastase</a:t>
            </a:r>
            <a:endParaRPr lang="en-GB" sz="2800" b="1" dirty="0">
              <a:solidFill>
                <a:schemeClr val="accent6">
                  <a:lumMod val="50000"/>
                </a:schemeClr>
              </a:solidFill>
            </a:endParaRPr>
          </a:p>
        </p:txBody>
      </p:sp>
      <p:cxnSp>
        <p:nvCxnSpPr>
          <p:cNvPr id="22" name="Connecteur droit 21"/>
          <p:cNvCxnSpPr/>
          <p:nvPr/>
        </p:nvCxnSpPr>
        <p:spPr>
          <a:xfrm>
            <a:off x="3899647" y="927229"/>
            <a:ext cx="0" cy="5226424"/>
          </a:xfrm>
          <a:prstGeom prst="line">
            <a:avLst/>
          </a:prstGeom>
          <a:ln w="19050">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7862047" y="927229"/>
            <a:ext cx="0" cy="5226424"/>
          </a:xfrm>
          <a:prstGeom prst="line">
            <a:avLst/>
          </a:prstGeom>
          <a:ln w="19050">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4011560" y="3962400"/>
            <a:ext cx="3608439" cy="2308324"/>
          </a:xfrm>
          <a:prstGeom prst="rect">
            <a:avLst/>
          </a:prstGeom>
          <a:noFill/>
        </p:spPr>
        <p:txBody>
          <a:bodyPr wrap="square" rtlCol="0">
            <a:spAutoFit/>
          </a:bodyPr>
          <a:lstStyle/>
          <a:p>
            <a:r>
              <a:rPr lang="fr-FR" b="1" dirty="0" smtClean="0">
                <a:solidFill>
                  <a:schemeClr val="accent1">
                    <a:lumMod val="50000"/>
                  </a:schemeClr>
                </a:solidFill>
              </a:rPr>
              <a:t>Bénigne : </a:t>
            </a:r>
            <a:r>
              <a:rPr lang="fr-FR" dirty="0" smtClean="0"/>
              <a:t>amas de cellules non cancéreuses (pas un cancer). Se développe lentement et localement, ne se propage pas, ne récidive pas si la tumeur est enlevée totalement</a:t>
            </a:r>
            <a:endParaRPr lang="fr-FR" dirty="0"/>
          </a:p>
          <a:p>
            <a:endParaRPr lang="fr-FR" dirty="0"/>
          </a:p>
          <a:p>
            <a:r>
              <a:rPr lang="fr-FR" b="1" dirty="0" smtClean="0">
                <a:solidFill>
                  <a:schemeClr val="accent1">
                    <a:lumMod val="50000"/>
                  </a:schemeClr>
                </a:solidFill>
              </a:rPr>
              <a:t>Maligne : </a:t>
            </a:r>
            <a:r>
              <a:rPr lang="fr-FR" dirty="0" smtClean="0"/>
              <a:t>amas de cellules cancéreuses</a:t>
            </a:r>
            <a:endParaRPr lang="en-GB" dirty="0"/>
          </a:p>
        </p:txBody>
      </p:sp>
      <p:sp>
        <p:nvSpPr>
          <p:cNvPr id="10" name="Rectangle 9"/>
          <p:cNvSpPr/>
          <p:nvPr/>
        </p:nvSpPr>
        <p:spPr>
          <a:xfrm>
            <a:off x="8187222" y="3967841"/>
            <a:ext cx="3838985" cy="1477328"/>
          </a:xfrm>
          <a:prstGeom prst="rect">
            <a:avLst/>
          </a:prstGeom>
        </p:spPr>
        <p:txBody>
          <a:bodyPr wrap="square">
            <a:spAutoFit/>
          </a:bodyPr>
          <a:lstStyle/>
          <a:p>
            <a:pPr algn="ctr"/>
            <a:r>
              <a:rPr lang="fr-FR" dirty="0" smtClean="0"/>
              <a:t>Tumeur formée à partir de cellules cancéreuses et qui se sont détachées d’une première tumeur par les </a:t>
            </a:r>
            <a:r>
              <a:rPr lang="fr-FR" dirty="0" err="1" smtClean="0"/>
              <a:t>vaiseaux</a:t>
            </a:r>
            <a:r>
              <a:rPr lang="fr-FR" dirty="0" smtClean="0"/>
              <a:t> </a:t>
            </a:r>
            <a:r>
              <a:rPr lang="fr-FR" dirty="0" err="1" smtClean="0"/>
              <a:t>lympathiques</a:t>
            </a:r>
            <a:r>
              <a:rPr lang="fr-FR" dirty="0" smtClean="0"/>
              <a:t> ou sanguins dans une autre partie du corps</a:t>
            </a:r>
            <a:endParaRPr lang="en-GB" dirty="0"/>
          </a:p>
        </p:txBody>
      </p:sp>
      <p:pic>
        <p:nvPicPr>
          <p:cNvPr id="24" name="Image 23"/>
          <p:cNvPicPr>
            <a:picLocks noChangeAspect="1"/>
          </p:cNvPicPr>
          <p:nvPr/>
        </p:nvPicPr>
        <p:blipFill rotWithShape="1">
          <a:blip r:embed="rId2">
            <a:clrChange>
              <a:clrFrom>
                <a:srgbClr val="FFFFFF"/>
              </a:clrFrom>
              <a:clrTo>
                <a:srgbClr val="FFFFFF">
                  <a:alpha val="0"/>
                </a:srgbClr>
              </a:clrTo>
            </a:clrChange>
          </a:blip>
          <a:srcRect t="41361" r="46046"/>
          <a:stretch/>
        </p:blipFill>
        <p:spPr>
          <a:xfrm>
            <a:off x="4675244" y="1455175"/>
            <a:ext cx="2298313" cy="2497892"/>
          </a:xfrm>
          <a:prstGeom prst="rect">
            <a:avLst/>
          </a:prstGeom>
        </p:spPr>
      </p:pic>
      <p:pic>
        <p:nvPicPr>
          <p:cNvPr id="25" name="Image 24"/>
          <p:cNvPicPr>
            <a:picLocks noChangeAspect="1"/>
          </p:cNvPicPr>
          <p:nvPr/>
        </p:nvPicPr>
        <p:blipFill>
          <a:blip r:embed="rId3"/>
          <a:stretch>
            <a:fillRect/>
          </a:stretch>
        </p:blipFill>
        <p:spPr>
          <a:xfrm>
            <a:off x="587463" y="1543339"/>
            <a:ext cx="2291532" cy="1527688"/>
          </a:xfrm>
          <a:prstGeom prst="rect">
            <a:avLst/>
          </a:prstGeom>
          <a:ln>
            <a:noFill/>
          </a:ln>
          <a:effectLst>
            <a:softEdge rad="112500"/>
          </a:effectLst>
        </p:spPr>
      </p:pic>
      <p:pic>
        <p:nvPicPr>
          <p:cNvPr id="29" name="Image 28"/>
          <p:cNvPicPr>
            <a:picLocks noChangeAspect="1"/>
          </p:cNvPicPr>
          <p:nvPr/>
        </p:nvPicPr>
        <p:blipFill>
          <a:blip r:embed="rId4"/>
          <a:stretch>
            <a:fillRect/>
          </a:stretch>
        </p:blipFill>
        <p:spPr>
          <a:xfrm>
            <a:off x="8957187" y="1396720"/>
            <a:ext cx="1941991" cy="2580007"/>
          </a:xfrm>
          <a:prstGeom prst="rect">
            <a:avLst/>
          </a:prstGeom>
        </p:spPr>
      </p:pic>
      <p:sp>
        <p:nvSpPr>
          <p:cNvPr id="21" name="Rectangle 20"/>
          <p:cNvSpPr/>
          <p:nvPr/>
        </p:nvSpPr>
        <p:spPr>
          <a:xfrm>
            <a:off x="68826" y="3272136"/>
            <a:ext cx="3480619" cy="3046988"/>
          </a:xfrm>
          <a:prstGeom prst="rect">
            <a:avLst/>
          </a:prstGeom>
        </p:spPr>
        <p:txBody>
          <a:bodyPr wrap="square">
            <a:spAutoFit/>
          </a:bodyPr>
          <a:lstStyle/>
          <a:p>
            <a:pPr algn="ctr">
              <a:lnSpc>
                <a:spcPct val="200000"/>
              </a:lnSpc>
            </a:pPr>
            <a:r>
              <a:rPr lang="fr-FR" sz="1600" dirty="0" smtClean="0">
                <a:latin typeface="Tahoma" panose="020B0604030504040204" pitchFamily="34" charset="0"/>
                <a:ea typeface="Tahoma" panose="020B0604030504040204" pitchFamily="34" charset="0"/>
                <a:cs typeface="Tahoma" panose="020B0604030504040204" pitchFamily="34" charset="0"/>
              </a:rPr>
              <a:t>« Le </a:t>
            </a:r>
            <a:r>
              <a:rPr lang="fr-FR" sz="1600" dirty="0">
                <a:latin typeface="Tahoma" panose="020B0604030504040204" pitchFamily="34" charset="0"/>
                <a:ea typeface="Tahoma" panose="020B0604030504040204" pitchFamily="34" charset="0"/>
                <a:cs typeface="Tahoma" panose="020B0604030504040204" pitchFamily="34" charset="0"/>
              </a:rPr>
              <a:t>cancer est une maladie dans laquelle certaines cellules de l'organisme se développent de manière incontrôlée et se propagent à d'autres parties du </a:t>
            </a:r>
            <a:r>
              <a:rPr lang="fr-FR" sz="1600" dirty="0" smtClean="0">
                <a:latin typeface="Tahoma" panose="020B0604030504040204" pitchFamily="34" charset="0"/>
                <a:ea typeface="Tahoma" panose="020B0604030504040204" pitchFamily="34" charset="0"/>
                <a:cs typeface="Tahoma" panose="020B0604030504040204" pitchFamily="34" charset="0"/>
              </a:rPr>
              <a:t>corps » </a:t>
            </a:r>
          </a:p>
          <a:p>
            <a:pPr algn="ctr">
              <a:lnSpc>
                <a:spcPct val="200000"/>
              </a:lnSpc>
            </a:pPr>
            <a:r>
              <a:rPr lang="fr-FR" sz="1600" dirty="0" smtClean="0">
                <a:solidFill>
                  <a:srgbClr val="C00000"/>
                </a:solidFill>
                <a:latin typeface="Tahoma" panose="020B0604030504040204" pitchFamily="34" charset="0"/>
                <a:ea typeface="Tahoma" panose="020B0604030504040204" pitchFamily="34" charset="0"/>
                <a:cs typeface="Tahoma" panose="020B0604030504040204" pitchFamily="34" charset="0"/>
              </a:rPr>
              <a:t>National Cancer Institute </a:t>
            </a:r>
            <a:endParaRPr lang="en-GB" sz="1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8160774" y="5740032"/>
            <a:ext cx="4031226" cy="738664"/>
          </a:xfrm>
          <a:prstGeom prst="rect">
            <a:avLst/>
          </a:prstGeom>
        </p:spPr>
        <p:txBody>
          <a:bodyPr wrap="square">
            <a:spAutoFit/>
          </a:bodyPr>
          <a:lstStyle/>
          <a:p>
            <a:pPr algn="ctr"/>
            <a:r>
              <a:rPr lang="en-GB" sz="1400" i="1" dirty="0">
                <a:solidFill>
                  <a:srgbClr val="7030A0"/>
                </a:solidFill>
              </a:rPr>
              <a:t>Le cancer </a:t>
            </a:r>
            <a:r>
              <a:rPr lang="en-GB" sz="1400" i="1" dirty="0" err="1">
                <a:solidFill>
                  <a:srgbClr val="7030A0"/>
                </a:solidFill>
              </a:rPr>
              <a:t>métastatique</a:t>
            </a:r>
            <a:r>
              <a:rPr lang="en-GB" sz="1400" i="1" dirty="0">
                <a:solidFill>
                  <a:srgbClr val="7030A0"/>
                </a:solidFill>
              </a:rPr>
              <a:t> </a:t>
            </a:r>
            <a:r>
              <a:rPr lang="en-GB" sz="1400" i="1" dirty="0" err="1">
                <a:solidFill>
                  <a:srgbClr val="7030A0"/>
                </a:solidFill>
              </a:rPr>
              <a:t>porte</a:t>
            </a:r>
            <a:r>
              <a:rPr lang="en-GB" sz="1400" i="1" dirty="0">
                <a:solidFill>
                  <a:srgbClr val="7030A0"/>
                </a:solidFill>
              </a:rPr>
              <a:t> le </a:t>
            </a:r>
            <a:r>
              <a:rPr lang="en-GB" sz="1400" i="1" dirty="0" err="1">
                <a:solidFill>
                  <a:srgbClr val="7030A0"/>
                </a:solidFill>
              </a:rPr>
              <a:t>même</a:t>
            </a:r>
            <a:r>
              <a:rPr lang="en-GB" sz="1400" i="1" dirty="0">
                <a:solidFill>
                  <a:srgbClr val="7030A0"/>
                </a:solidFill>
              </a:rPr>
              <a:t> nom et </a:t>
            </a:r>
            <a:r>
              <a:rPr lang="en-GB" sz="1400" i="1" dirty="0" err="1">
                <a:solidFill>
                  <a:srgbClr val="7030A0"/>
                </a:solidFill>
              </a:rPr>
              <a:t>présente</a:t>
            </a:r>
            <a:r>
              <a:rPr lang="en-GB" sz="1400" i="1" dirty="0">
                <a:solidFill>
                  <a:srgbClr val="7030A0"/>
                </a:solidFill>
              </a:rPr>
              <a:t> le </a:t>
            </a:r>
            <a:r>
              <a:rPr lang="en-GB" sz="1400" i="1" dirty="0" err="1">
                <a:solidFill>
                  <a:srgbClr val="7030A0"/>
                </a:solidFill>
              </a:rPr>
              <a:t>même</a:t>
            </a:r>
            <a:r>
              <a:rPr lang="en-GB" sz="1400" i="1" dirty="0">
                <a:solidFill>
                  <a:srgbClr val="7030A0"/>
                </a:solidFill>
              </a:rPr>
              <a:t> type de cellules </a:t>
            </a:r>
            <a:r>
              <a:rPr lang="en-GB" sz="1400" i="1" dirty="0" err="1">
                <a:solidFill>
                  <a:srgbClr val="7030A0"/>
                </a:solidFill>
              </a:rPr>
              <a:t>cancéreuses</a:t>
            </a:r>
            <a:r>
              <a:rPr lang="en-GB" sz="1400" i="1" dirty="0">
                <a:solidFill>
                  <a:srgbClr val="7030A0"/>
                </a:solidFill>
              </a:rPr>
              <a:t> que le cancer initial, </a:t>
            </a:r>
            <a:r>
              <a:rPr lang="en-GB" sz="1400" i="1" dirty="0" err="1">
                <a:solidFill>
                  <a:srgbClr val="7030A0"/>
                </a:solidFill>
              </a:rPr>
              <a:t>ou</a:t>
            </a:r>
            <a:r>
              <a:rPr lang="en-GB" sz="1400" i="1" dirty="0">
                <a:solidFill>
                  <a:srgbClr val="7030A0"/>
                </a:solidFill>
              </a:rPr>
              <a:t> </a:t>
            </a:r>
            <a:r>
              <a:rPr lang="en-GB" sz="1400" i="1" dirty="0" err="1" smtClean="0">
                <a:solidFill>
                  <a:srgbClr val="7030A0"/>
                </a:solidFill>
              </a:rPr>
              <a:t>primaire</a:t>
            </a:r>
            <a:endParaRPr lang="en-GB" sz="1400" i="1" dirty="0">
              <a:solidFill>
                <a:srgbClr val="7030A0"/>
              </a:solidFill>
            </a:endParaRPr>
          </a:p>
        </p:txBody>
      </p:sp>
    </p:spTree>
    <p:extLst>
      <p:ext uri="{BB962C8B-B14F-4D97-AF65-F5344CB8AC3E}">
        <p14:creationId xmlns:p14="http://schemas.microsoft.com/office/powerpoint/2010/main" val="27824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1" grpId="0"/>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ZoneTexte 4"/>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6" name="ZoneTexte 5"/>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9" name="ZoneTexte 8"/>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complexité du choix du type d’exercice ?</a:t>
            </a:r>
            <a:endParaRPr lang="fr-FR" sz="2400" b="1" dirty="0">
              <a:latin typeface="Baskerville Old Face" panose="02020602080505020303" pitchFamily="18" charset="0"/>
            </a:endParaRPr>
          </a:p>
        </p:txBody>
      </p:sp>
      <p:sp>
        <p:nvSpPr>
          <p:cNvPr id="2" name="Rectangle 1"/>
          <p:cNvSpPr/>
          <p:nvPr/>
        </p:nvSpPr>
        <p:spPr>
          <a:xfrm>
            <a:off x="152400" y="2154535"/>
            <a:ext cx="11260667" cy="2062103"/>
          </a:xfrm>
          <a:prstGeom prst="rect">
            <a:avLst/>
          </a:prstGeom>
        </p:spPr>
        <p:txBody>
          <a:bodyPr wrap="square">
            <a:spAutoFit/>
          </a:bodyPr>
          <a:lstStyle/>
          <a:p>
            <a:pPr algn="ctr"/>
            <a:r>
              <a:rPr lang="en-GB" sz="3200" i="1" dirty="0" smtClean="0"/>
              <a:t>“Interventions </a:t>
            </a:r>
            <a:r>
              <a:rPr lang="en-GB" sz="3200" i="1" dirty="0"/>
              <a:t>that involve moderate to vigorous exercise 150 minutes for 3 times per week and in </a:t>
            </a:r>
            <a:r>
              <a:rPr lang="en-GB" sz="3200" b="1" i="1" dirty="0">
                <a:solidFill>
                  <a:schemeClr val="tx2">
                    <a:lumMod val="75000"/>
                  </a:schemeClr>
                </a:solidFill>
              </a:rPr>
              <a:t>any modality </a:t>
            </a:r>
            <a:r>
              <a:rPr lang="en-GB" sz="3200" i="1" dirty="0"/>
              <a:t>may provide a better outcome for </a:t>
            </a:r>
            <a:r>
              <a:rPr lang="en-GB" sz="3200" i="1" dirty="0" smtClean="0"/>
              <a:t>breast cancer </a:t>
            </a:r>
            <a:r>
              <a:rPr lang="en-GB" sz="3200" i="1" dirty="0"/>
              <a:t>patients during adjuvant </a:t>
            </a:r>
            <a:r>
              <a:rPr lang="en-GB" sz="3200" i="1" dirty="0" smtClean="0"/>
              <a:t>therapy”</a:t>
            </a:r>
          </a:p>
        </p:txBody>
      </p:sp>
      <p:sp>
        <p:nvSpPr>
          <p:cNvPr id="3" name="Rectangle 2"/>
          <p:cNvSpPr/>
          <p:nvPr/>
        </p:nvSpPr>
        <p:spPr>
          <a:xfrm>
            <a:off x="4765558" y="6021401"/>
            <a:ext cx="1832938" cy="369332"/>
          </a:xfrm>
          <a:prstGeom prst="rect">
            <a:avLst/>
          </a:prstGeom>
        </p:spPr>
        <p:txBody>
          <a:bodyPr wrap="none">
            <a:spAutoFit/>
          </a:bodyPr>
          <a:lstStyle/>
          <a:p>
            <a:r>
              <a:rPr lang="fr-FR" i="1" dirty="0" err="1"/>
              <a:t>Junga</a:t>
            </a:r>
            <a:r>
              <a:rPr lang="fr-FR" i="1" dirty="0"/>
              <a:t> et al., 2020</a:t>
            </a:r>
            <a:endParaRPr lang="en-GB" i="1" dirty="0"/>
          </a:p>
        </p:txBody>
      </p:sp>
    </p:spTree>
    <p:extLst>
      <p:ext uri="{BB962C8B-B14F-4D97-AF65-F5344CB8AC3E}">
        <p14:creationId xmlns:p14="http://schemas.microsoft.com/office/powerpoint/2010/main" val="184149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79660" y="470897"/>
            <a:ext cx="7597945" cy="5673019"/>
          </a:xfrm>
          <a:prstGeom prst="rect">
            <a:avLst/>
          </a:prstGeom>
        </p:spPr>
      </p:pic>
      <p:sp>
        <p:nvSpPr>
          <p:cNvPr id="5" name="ZoneTexte 4"/>
          <p:cNvSpPr txBox="1"/>
          <p:nvPr/>
        </p:nvSpPr>
        <p:spPr>
          <a:xfrm>
            <a:off x="4572001" y="6161650"/>
            <a:ext cx="2574387" cy="369332"/>
          </a:xfrm>
          <a:prstGeom prst="rect">
            <a:avLst/>
          </a:prstGeom>
          <a:noFill/>
        </p:spPr>
        <p:txBody>
          <a:bodyPr wrap="square" rtlCol="0">
            <a:spAutoFit/>
          </a:bodyPr>
          <a:lstStyle/>
          <a:p>
            <a:r>
              <a:rPr lang="fr-FR" dirty="0" err="1" smtClean="0"/>
              <a:t>Juvet</a:t>
            </a:r>
            <a:r>
              <a:rPr lang="fr-FR" dirty="0" smtClean="0"/>
              <a:t> et al., 2017</a:t>
            </a:r>
            <a:endParaRPr lang="en-GB" dirty="0"/>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complexité du choix du type d’exercice ?</a:t>
            </a:r>
            <a:endParaRPr lang="fr-FR" sz="2400" b="1" dirty="0">
              <a:latin typeface="Baskerville Old Face" panose="02020602080505020303" pitchFamily="18" charset="0"/>
            </a:endParaRPr>
          </a:p>
        </p:txBody>
      </p:sp>
      <p:sp>
        <p:nvSpPr>
          <p:cNvPr id="14" name="Rectangle à coins arrondis 13"/>
          <p:cNvSpPr/>
          <p:nvPr/>
        </p:nvSpPr>
        <p:spPr>
          <a:xfrm>
            <a:off x="9922041" y="575911"/>
            <a:ext cx="2069431" cy="70264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ag"/>
              </a:rPr>
              <a:t>Fatigue</a:t>
            </a:r>
            <a:endParaRPr lang="en-GB" b="1" dirty="0">
              <a:solidFill>
                <a:schemeClr val="tx1"/>
              </a:solidFill>
              <a:latin typeface="Tag"/>
            </a:endParaRPr>
          </a:p>
        </p:txBody>
      </p:sp>
      <p:sp>
        <p:nvSpPr>
          <p:cNvPr id="2" name="ZoneTexte 1"/>
          <p:cNvSpPr txBox="1"/>
          <p:nvPr/>
        </p:nvSpPr>
        <p:spPr>
          <a:xfrm>
            <a:off x="7555831" y="2483317"/>
            <a:ext cx="4494998" cy="2554545"/>
          </a:xfrm>
          <a:prstGeom prst="rect">
            <a:avLst/>
          </a:prstGeom>
          <a:noFill/>
        </p:spPr>
        <p:txBody>
          <a:bodyPr wrap="square" rtlCol="0">
            <a:spAutoFit/>
          </a:bodyPr>
          <a:lstStyle/>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Effet significatif de réduction de la fatigue lorsqu’on propose exercice aérobie </a:t>
            </a:r>
          </a:p>
          <a:p>
            <a:pPr marL="285750" indent="-285750">
              <a:buFont typeface="Arial" panose="020B0604020202020204" pitchFamily="34" charset="0"/>
              <a:buChar char="•"/>
            </a:pPr>
            <a:endParaRPr lang="fr-FR"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Non significatif pour entraînement en résistance et mixte</a:t>
            </a:r>
            <a:endParaRPr lang="en-GB"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0705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490149" y="708750"/>
            <a:ext cx="6199410" cy="5038698"/>
          </a:xfrm>
          <a:prstGeom prst="rect">
            <a:avLst/>
          </a:prstGeom>
        </p:spPr>
      </p:pic>
      <p:sp>
        <p:nvSpPr>
          <p:cNvPr id="3" name="ZoneTexte 2"/>
          <p:cNvSpPr txBox="1"/>
          <p:nvPr/>
        </p:nvSpPr>
        <p:spPr>
          <a:xfrm>
            <a:off x="4572001" y="6161650"/>
            <a:ext cx="2574387" cy="369332"/>
          </a:xfrm>
          <a:prstGeom prst="rect">
            <a:avLst/>
          </a:prstGeom>
          <a:noFill/>
        </p:spPr>
        <p:txBody>
          <a:bodyPr wrap="square" rtlCol="0">
            <a:spAutoFit/>
          </a:bodyPr>
          <a:lstStyle/>
          <a:p>
            <a:r>
              <a:rPr lang="fr-FR" dirty="0" err="1" smtClean="0"/>
              <a:t>Juvet</a:t>
            </a:r>
            <a:r>
              <a:rPr lang="fr-FR" dirty="0" smtClean="0"/>
              <a:t> et al., 2017</a:t>
            </a:r>
            <a:endParaRPr lang="en-GB" dirty="0"/>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0" name="ZoneTexte 9"/>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complexité du choix du type d’exercice ?</a:t>
            </a:r>
            <a:endParaRPr lang="fr-FR" sz="2400" b="1" dirty="0">
              <a:latin typeface="Baskerville Old Face" panose="02020602080505020303" pitchFamily="18" charset="0"/>
            </a:endParaRPr>
          </a:p>
        </p:txBody>
      </p:sp>
      <p:sp>
        <p:nvSpPr>
          <p:cNvPr id="12" name="Rectangle à coins arrondis 11"/>
          <p:cNvSpPr/>
          <p:nvPr/>
        </p:nvSpPr>
        <p:spPr>
          <a:xfrm>
            <a:off x="8017844" y="866273"/>
            <a:ext cx="2069431" cy="70264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ahoma" panose="020B0604030504040204" pitchFamily="34" charset="0"/>
                <a:ea typeface="Tahoma" panose="020B0604030504040204" pitchFamily="34" charset="0"/>
                <a:cs typeface="Tahoma" panose="020B0604030504040204" pitchFamily="34" charset="0"/>
              </a:rPr>
              <a:t>Physical </a:t>
            </a:r>
            <a:r>
              <a:rPr lang="fr-FR"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Functionning</a:t>
            </a:r>
            <a:endParaRPr lang="en-GB"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3" name="ZoneTexte 12"/>
          <p:cNvSpPr txBox="1"/>
          <p:nvPr/>
        </p:nvSpPr>
        <p:spPr>
          <a:xfrm>
            <a:off x="6564429" y="2550694"/>
            <a:ext cx="5139891" cy="19389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Effet non significatif pour les interventions mais semblent être plus importants lorsque l’entraînement est mixte : aérobie + résistance</a:t>
            </a:r>
            <a:endParaRPr lang="en-GB"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8743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7016900" y="1640861"/>
            <a:ext cx="5311735" cy="5311735"/>
          </a:xfrm>
          <a:prstGeom prst="rect">
            <a:avLst/>
          </a:prstGeom>
          <a:ln>
            <a:noFill/>
          </a:ln>
          <a:effectLst>
            <a:softEdge rad="112500"/>
          </a:effectLst>
        </p:spPr>
      </p:pic>
      <p:sp>
        <p:nvSpPr>
          <p:cNvPr id="21" name="ZoneTexte 20"/>
          <p:cNvSpPr txBox="1"/>
          <p:nvPr/>
        </p:nvSpPr>
        <p:spPr>
          <a:xfrm>
            <a:off x="0" y="3011213"/>
            <a:ext cx="7141780" cy="1323439"/>
          </a:xfrm>
          <a:prstGeom prst="rect">
            <a:avLst/>
          </a:prstGeom>
          <a:noFill/>
        </p:spPr>
        <p:txBody>
          <a:bodyPr wrap="square" rtlCol="0">
            <a:spAutoFit/>
          </a:bodyPr>
          <a:lstStyle/>
          <a:p>
            <a:pPr algn="ctr"/>
            <a:r>
              <a:rPr lang="fr-FR" sz="4000" b="1" dirty="0" smtClean="0"/>
              <a:t>6 :  Connaître les freins / leviers pour l’APA pour la population ?</a:t>
            </a:r>
          </a:p>
        </p:txBody>
      </p:sp>
    </p:spTree>
    <p:extLst>
      <p:ext uri="{BB962C8B-B14F-4D97-AF65-F5344CB8AC3E}">
        <p14:creationId xmlns:p14="http://schemas.microsoft.com/office/powerpoint/2010/main" val="384705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Barrières &amp; facilitateurs de l’activité physique</a:t>
            </a:r>
            <a:endParaRPr lang="fr-FR" sz="2400" b="1" dirty="0">
              <a:latin typeface="Baskerville Old Face" panose="02020602080505020303" pitchFamily="18" charset="0"/>
            </a:endParaRPr>
          </a:p>
        </p:txBody>
      </p:sp>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1" name="ZoneTexte 10"/>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5" name="ZoneTexte 14"/>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6" name="ZoneTexte 15"/>
          <p:cNvSpPr txBox="1"/>
          <p:nvPr/>
        </p:nvSpPr>
        <p:spPr>
          <a:xfrm>
            <a:off x="5002306" y="6149788"/>
            <a:ext cx="2277035" cy="307777"/>
          </a:xfrm>
          <a:prstGeom prst="rect">
            <a:avLst/>
          </a:prstGeom>
          <a:noFill/>
        </p:spPr>
        <p:txBody>
          <a:bodyPr wrap="square" rtlCol="0">
            <a:spAutoFit/>
          </a:bodyPr>
          <a:lstStyle/>
          <a:p>
            <a:pPr algn="ctr"/>
            <a:r>
              <a:rPr lang="fr-FR" sz="1400" i="1" dirty="0" err="1" smtClean="0"/>
              <a:t>Lavallée</a:t>
            </a:r>
            <a:r>
              <a:rPr lang="fr-FR" sz="1400" i="1" dirty="0" smtClean="0"/>
              <a:t> et al., 2019</a:t>
            </a:r>
            <a:endParaRPr lang="en-GB" sz="1400" i="1" dirty="0"/>
          </a:p>
        </p:txBody>
      </p:sp>
      <p:sp>
        <p:nvSpPr>
          <p:cNvPr id="3" name="ZoneTexte 2"/>
          <p:cNvSpPr txBox="1"/>
          <p:nvPr/>
        </p:nvSpPr>
        <p:spPr>
          <a:xfrm>
            <a:off x="3459071" y="5085256"/>
            <a:ext cx="4550395" cy="461665"/>
          </a:xfrm>
          <a:prstGeom prst="rect">
            <a:avLst/>
          </a:prstGeom>
          <a:noFill/>
        </p:spPr>
        <p:txBody>
          <a:bodyPr wrap="square" rtlCol="0">
            <a:spAutoFit/>
          </a:bodyPr>
          <a:lstStyle/>
          <a:p>
            <a:pPr algn="ctr"/>
            <a:r>
              <a:rPr lang="fr-FR" sz="2400" dirty="0" smtClean="0">
                <a:latin typeface="Tahoma" panose="020B0604030504040204" pitchFamily="34" charset="0"/>
                <a:ea typeface="Tahoma" panose="020B0604030504040204" pitchFamily="34" charset="0"/>
                <a:cs typeface="Tahoma" panose="020B0604030504040204" pitchFamily="34" charset="0"/>
              </a:rPr>
              <a:t>13 études analysées </a:t>
            </a:r>
            <a:endParaRPr lang="en-GB" sz="24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878432" y="3332278"/>
            <a:ext cx="9314501" cy="707886"/>
          </a:xfrm>
          <a:prstGeom prst="rect">
            <a:avLst/>
          </a:prstGeom>
        </p:spPr>
        <p:txBody>
          <a:bodyPr wrap="square">
            <a:spAutoFit/>
          </a:bodyPr>
          <a:lstStyle/>
          <a:p>
            <a:r>
              <a:rPr lang="en-GB" sz="2000" dirty="0">
                <a:latin typeface="Tahoma" panose="020B0604030504040204" pitchFamily="34" charset="0"/>
                <a:ea typeface="Tahoma" panose="020B0604030504040204" pitchFamily="34" charset="0"/>
                <a:cs typeface="Tahoma" panose="020B0604030504040204" pitchFamily="34" charset="0"/>
              </a:rPr>
              <a:t>S</a:t>
            </a:r>
            <a:r>
              <a:rPr lang="en-GB" sz="2000" dirty="0" smtClean="0">
                <a:latin typeface="Tahoma" panose="020B0604030504040204" pitchFamily="34" charset="0"/>
                <a:ea typeface="Tahoma" panose="020B0604030504040204" pitchFamily="34" charset="0"/>
                <a:cs typeface="Tahoma" panose="020B0604030504040204" pitchFamily="34" charset="0"/>
              </a:rPr>
              <a:t>ynthesises </a:t>
            </a:r>
            <a:r>
              <a:rPr lang="en-GB" sz="2000" dirty="0">
                <a:latin typeface="Tahoma" panose="020B0604030504040204" pitchFamily="34" charset="0"/>
                <a:ea typeface="Tahoma" panose="020B0604030504040204" pitchFamily="34" charset="0"/>
                <a:cs typeface="Tahoma" panose="020B0604030504040204" pitchFamily="34" charset="0"/>
              </a:rPr>
              <a:t>the barriers and facilitators to engaging with and participating in physical activity whilst receiving treatment. </a:t>
            </a:r>
          </a:p>
        </p:txBody>
      </p:sp>
      <p:pic>
        <p:nvPicPr>
          <p:cNvPr id="5" name="Image 4"/>
          <p:cNvPicPr>
            <a:picLocks noChangeAspect="1"/>
          </p:cNvPicPr>
          <p:nvPr/>
        </p:nvPicPr>
        <p:blipFill>
          <a:blip r:embed="rId2"/>
          <a:stretch>
            <a:fillRect/>
          </a:stretch>
        </p:blipFill>
        <p:spPr>
          <a:xfrm>
            <a:off x="2757567" y="823782"/>
            <a:ext cx="6439799" cy="1857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age 16"/>
          <p:cNvPicPr>
            <a:picLocks noChangeAspect="1"/>
          </p:cNvPicPr>
          <p:nvPr/>
        </p:nvPicPr>
        <p:blipFill>
          <a:blip r:embed="rId3">
            <a:clrChange>
              <a:clrFrom>
                <a:srgbClr val="FFFFFF"/>
              </a:clrFrom>
              <a:clrTo>
                <a:srgbClr val="FFFFFF">
                  <a:alpha val="0"/>
                </a:srgbClr>
              </a:clrTo>
            </a:clrChange>
          </a:blip>
          <a:stretch>
            <a:fillRect/>
          </a:stretch>
        </p:blipFill>
        <p:spPr>
          <a:xfrm>
            <a:off x="321475" y="2905895"/>
            <a:ext cx="1600423" cy="1505160"/>
          </a:xfrm>
          <a:prstGeom prst="rect">
            <a:avLst/>
          </a:prstGeom>
        </p:spPr>
      </p:pic>
      <p:pic>
        <p:nvPicPr>
          <p:cNvPr id="18" name="Image 17"/>
          <p:cNvPicPr>
            <a:picLocks noChangeAspect="1"/>
          </p:cNvPicPr>
          <p:nvPr/>
        </p:nvPicPr>
        <p:blipFill>
          <a:blip r:embed="rId4"/>
          <a:stretch>
            <a:fillRect/>
          </a:stretch>
        </p:blipFill>
        <p:spPr>
          <a:xfrm>
            <a:off x="2343679" y="4537604"/>
            <a:ext cx="1924912" cy="1541463"/>
          </a:xfrm>
          <a:prstGeom prst="rect">
            <a:avLst/>
          </a:prstGeom>
          <a:ln>
            <a:noFill/>
          </a:ln>
          <a:effectLst>
            <a:softEdge rad="112500"/>
          </a:effectLst>
        </p:spPr>
      </p:pic>
    </p:spTree>
    <p:extLst>
      <p:ext uri="{BB962C8B-B14F-4D97-AF65-F5344CB8AC3E}">
        <p14:creationId xmlns:p14="http://schemas.microsoft.com/office/powerpoint/2010/main" val="133511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7060" y="3596742"/>
            <a:ext cx="3594540" cy="553998"/>
          </a:xfrm>
          <a:prstGeom prst="rect">
            <a:avLst/>
          </a:prstGeom>
        </p:spPr>
        <p:txBody>
          <a:bodyPr wrap="square">
            <a:spAutoFit/>
          </a:bodyPr>
          <a:lstStyle/>
          <a:p>
            <a:pPr>
              <a:lnSpc>
                <a:spcPct val="150000"/>
              </a:lnSpc>
            </a:pPr>
            <a:r>
              <a:rPr lang="en-GB"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Les </a:t>
            </a:r>
            <a:r>
              <a:rPr lang="en-GB" sz="20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facilitateurs</a:t>
            </a:r>
            <a:r>
              <a:rPr lang="en-GB"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GB" sz="20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identifiés</a:t>
            </a:r>
            <a:r>
              <a:rPr lang="en-GB"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GB" sz="20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0" name="ZoneTexte 9"/>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4" name="ZoneTexte 13"/>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5" name="Rectangle 1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Barrières &amp; facilitateurs de l’activité physique</a:t>
            </a:r>
            <a:endParaRPr lang="fr-FR" sz="2400" b="1" dirty="0">
              <a:latin typeface="Baskerville Old Face" panose="02020602080505020303" pitchFamily="18" charset="0"/>
            </a:endParaRPr>
          </a:p>
        </p:txBody>
      </p:sp>
      <p:sp>
        <p:nvSpPr>
          <p:cNvPr id="16" name="ZoneTexte 15"/>
          <p:cNvSpPr txBox="1"/>
          <p:nvPr/>
        </p:nvSpPr>
        <p:spPr>
          <a:xfrm>
            <a:off x="5002306" y="6149788"/>
            <a:ext cx="2277035" cy="307777"/>
          </a:xfrm>
          <a:prstGeom prst="rect">
            <a:avLst/>
          </a:prstGeom>
          <a:noFill/>
        </p:spPr>
        <p:txBody>
          <a:bodyPr wrap="square" rtlCol="0">
            <a:spAutoFit/>
          </a:bodyPr>
          <a:lstStyle/>
          <a:p>
            <a:pPr algn="ctr"/>
            <a:r>
              <a:rPr lang="fr-FR" sz="1400" i="1" dirty="0" err="1" smtClean="0"/>
              <a:t>Boutevillain</a:t>
            </a:r>
            <a:r>
              <a:rPr lang="fr-FR" sz="1400" i="1" dirty="0" smtClean="0"/>
              <a:t> et al., 2017</a:t>
            </a:r>
            <a:endParaRPr lang="en-GB" sz="1400" i="1" dirty="0"/>
          </a:p>
        </p:txBody>
      </p:sp>
      <p:pic>
        <p:nvPicPr>
          <p:cNvPr id="18" name="Image 17"/>
          <p:cNvPicPr>
            <a:picLocks noChangeAspect="1"/>
          </p:cNvPicPr>
          <p:nvPr/>
        </p:nvPicPr>
        <p:blipFill>
          <a:blip r:embed="rId2"/>
          <a:stretch>
            <a:fillRect/>
          </a:stretch>
        </p:blipFill>
        <p:spPr>
          <a:xfrm>
            <a:off x="0" y="1150883"/>
            <a:ext cx="3723618" cy="1861809"/>
          </a:xfrm>
          <a:prstGeom prst="rect">
            <a:avLst/>
          </a:prstGeom>
          <a:ln>
            <a:noFill/>
          </a:ln>
          <a:effectLst>
            <a:softEdge rad="112500"/>
          </a:effectLst>
        </p:spPr>
      </p:pic>
      <p:sp>
        <p:nvSpPr>
          <p:cNvPr id="19" name="Rectangle 18"/>
          <p:cNvSpPr/>
          <p:nvPr/>
        </p:nvSpPr>
        <p:spPr>
          <a:xfrm>
            <a:off x="3926782" y="824051"/>
            <a:ext cx="8145517" cy="451406"/>
          </a:xfrm>
          <a:prstGeom prst="rect">
            <a:avLst/>
          </a:prstGeom>
        </p:spPr>
        <p:txBody>
          <a:bodyPr wrap="square">
            <a:spAutoFit/>
          </a:bodyPr>
          <a:lstStyle/>
          <a:p>
            <a:pPr>
              <a:lnSpc>
                <a:spcPct val="150000"/>
              </a:lnSpc>
            </a:pP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Les barrières/obstacles identifiés </a:t>
            </a:r>
          </a:p>
        </p:txBody>
      </p:sp>
      <p:pic>
        <p:nvPicPr>
          <p:cNvPr id="20" name="Image 19"/>
          <p:cNvPicPr>
            <a:picLocks noChangeAspect="1"/>
          </p:cNvPicPr>
          <p:nvPr/>
        </p:nvPicPr>
        <p:blipFill>
          <a:blip r:embed="rId3">
            <a:clrChange>
              <a:clrFrom>
                <a:srgbClr val="FFFFFF"/>
              </a:clrFrom>
              <a:clrTo>
                <a:srgbClr val="FFFFFF">
                  <a:alpha val="0"/>
                </a:srgbClr>
              </a:clrTo>
            </a:clrChange>
          </a:blip>
          <a:stretch>
            <a:fillRect/>
          </a:stretch>
        </p:blipFill>
        <p:spPr>
          <a:xfrm>
            <a:off x="8323255" y="3864640"/>
            <a:ext cx="2493641" cy="2229608"/>
          </a:xfrm>
          <a:prstGeom prst="rect">
            <a:avLst/>
          </a:prstGeom>
        </p:spPr>
      </p:pic>
      <p:sp>
        <p:nvSpPr>
          <p:cNvPr id="2" name="Rectangle 1"/>
          <p:cNvSpPr/>
          <p:nvPr/>
        </p:nvSpPr>
        <p:spPr>
          <a:xfrm>
            <a:off x="4175527" y="1671078"/>
            <a:ext cx="6096000" cy="1015663"/>
          </a:xfrm>
          <a:prstGeom prst="rect">
            <a:avLst/>
          </a:prstGeom>
        </p:spPr>
        <p:txBody>
          <a:bodyPr>
            <a:spAutoFit/>
          </a:bodyPr>
          <a:lstStyle/>
          <a:p>
            <a:pPr marL="285750" indent="-285750">
              <a:buFont typeface="Arial" panose="020B0604020202020204" pitchFamily="34" charset="0"/>
              <a:buChar char="•"/>
            </a:pPr>
            <a:r>
              <a:rPr lang="en-GB" sz="2000" dirty="0" smtClean="0">
                <a:latin typeface="Tahoma" panose="020B0604030504040204" pitchFamily="34" charset="0"/>
                <a:ea typeface="Tahoma" panose="020B0604030504040204" pitchFamily="34" charset="0"/>
                <a:cs typeface="Tahoma" panose="020B0604030504040204" pitchFamily="34" charset="0"/>
              </a:rPr>
              <a:t>fatigue </a:t>
            </a:r>
          </a:p>
          <a:p>
            <a:pPr marL="285750" indent="-285750">
              <a:buFont typeface="Arial" panose="020B0604020202020204" pitchFamily="34" charset="0"/>
              <a:buChar char="•"/>
            </a:pPr>
            <a:r>
              <a:rPr lang="en-GB" sz="2000" dirty="0">
                <a:latin typeface="Tahoma" panose="020B0604030504040204" pitchFamily="34" charset="0"/>
                <a:ea typeface="Tahoma" panose="020B0604030504040204" pitchFamily="34" charset="0"/>
                <a:cs typeface="Tahoma" panose="020B0604030504040204" pitchFamily="34" charset="0"/>
              </a:rPr>
              <a:t>p</a:t>
            </a:r>
            <a:r>
              <a:rPr lang="en-GB" sz="2000" dirty="0" smtClean="0">
                <a:latin typeface="Tahoma" panose="020B0604030504040204" pitchFamily="34" charset="0"/>
                <a:ea typeface="Tahoma" panose="020B0604030504040204" pitchFamily="34" charset="0"/>
                <a:cs typeface="Tahoma" panose="020B0604030504040204" pitchFamily="34" charset="0"/>
              </a:rPr>
              <a:t>ain</a:t>
            </a:r>
          </a:p>
          <a:p>
            <a:pPr marL="285750" indent="-285750">
              <a:buFont typeface="Arial" panose="020B0604020202020204" pitchFamily="34" charset="0"/>
              <a:buChar char="•"/>
            </a:pPr>
            <a:r>
              <a:rPr lang="en-GB" sz="2000" dirty="0" smtClean="0">
                <a:latin typeface="Tahoma" panose="020B0604030504040204" pitchFamily="34" charset="0"/>
                <a:ea typeface="Tahoma" panose="020B0604030504040204" pitchFamily="34" charset="0"/>
                <a:cs typeface="Tahoma" panose="020B0604030504040204" pitchFamily="34" charset="0"/>
              </a:rPr>
              <a:t>work </a:t>
            </a:r>
            <a:r>
              <a:rPr lang="en-GB" sz="2000" dirty="0">
                <a:latin typeface="Tahoma" panose="020B0604030504040204" pitchFamily="34" charset="0"/>
                <a:ea typeface="Tahoma" panose="020B0604030504040204" pitchFamily="34" charset="0"/>
                <a:cs typeface="Tahoma" panose="020B0604030504040204" pitchFamily="34" charset="0"/>
              </a:rPr>
              <a:t>and caring responsibilities. </a:t>
            </a:r>
          </a:p>
        </p:txBody>
      </p:sp>
      <p:sp>
        <p:nvSpPr>
          <p:cNvPr id="3" name="Rectangle 2"/>
          <p:cNvSpPr/>
          <p:nvPr/>
        </p:nvSpPr>
        <p:spPr>
          <a:xfrm>
            <a:off x="440267" y="4163538"/>
            <a:ext cx="6096000" cy="1938992"/>
          </a:xfrm>
          <a:prstGeom prst="rect">
            <a:avLst/>
          </a:prstGeom>
        </p:spPr>
        <p:txBody>
          <a:bodyPr>
            <a:spAutoFit/>
          </a:bodyPr>
          <a:lstStyle/>
          <a:p>
            <a:pPr marL="285750" indent="-285750">
              <a:buFont typeface="Arial" panose="020B0604020202020204" pitchFamily="34" charset="0"/>
              <a:buChar char="•"/>
            </a:pPr>
            <a:r>
              <a:rPr lang="en-GB" sz="2000" dirty="0">
                <a:latin typeface="Tahoma" panose="020B0604030504040204" pitchFamily="34" charset="0"/>
                <a:ea typeface="Tahoma" panose="020B0604030504040204" pitchFamily="34" charset="0"/>
                <a:cs typeface="Tahoma" panose="020B0604030504040204" pitchFamily="34" charset="0"/>
              </a:rPr>
              <a:t>positive physical </a:t>
            </a:r>
            <a:r>
              <a:rPr lang="en-GB" sz="2000" dirty="0" smtClean="0">
                <a:latin typeface="Tahoma" panose="020B0604030504040204" pitchFamily="34" charset="0"/>
                <a:ea typeface="Tahoma" panose="020B0604030504040204" pitchFamily="34" charset="0"/>
                <a:cs typeface="Tahoma" panose="020B0604030504040204" pitchFamily="34" charset="0"/>
              </a:rPr>
              <a:t>benefits</a:t>
            </a:r>
          </a:p>
          <a:p>
            <a:pPr marL="285750" indent="-285750">
              <a:buFont typeface="Arial" panose="020B0604020202020204" pitchFamily="34" charset="0"/>
              <a:buChar char="•"/>
            </a:pPr>
            <a:r>
              <a:rPr lang="en-GB" sz="2000" dirty="0" smtClean="0">
                <a:latin typeface="Tahoma" panose="020B0604030504040204" pitchFamily="34" charset="0"/>
                <a:ea typeface="Tahoma" panose="020B0604030504040204" pitchFamily="34" charset="0"/>
                <a:cs typeface="Tahoma" panose="020B0604030504040204" pitchFamily="34" charset="0"/>
              </a:rPr>
              <a:t>improvements </a:t>
            </a:r>
            <a:r>
              <a:rPr lang="en-GB" sz="2000" dirty="0">
                <a:latin typeface="Tahoma" panose="020B0604030504040204" pitchFamily="34" charset="0"/>
                <a:ea typeface="Tahoma" panose="020B0604030504040204" pitchFamily="34" charset="0"/>
                <a:cs typeface="Tahoma" panose="020B0604030504040204" pitchFamily="34" charset="0"/>
              </a:rPr>
              <a:t>in psychological </a:t>
            </a:r>
            <a:r>
              <a:rPr lang="en-GB" sz="2000" dirty="0" smtClean="0">
                <a:latin typeface="Tahoma" panose="020B0604030504040204" pitchFamily="34" charset="0"/>
                <a:ea typeface="Tahoma" panose="020B0604030504040204" pitchFamily="34" charset="0"/>
                <a:cs typeface="Tahoma" panose="020B0604030504040204" pitchFamily="34" charset="0"/>
              </a:rPr>
              <a:t>well-being</a:t>
            </a:r>
          </a:p>
          <a:p>
            <a:pPr marL="285750" indent="-285750">
              <a:buFont typeface="Arial" panose="020B0604020202020204" pitchFamily="34" charset="0"/>
              <a:buChar char="•"/>
            </a:pPr>
            <a:r>
              <a:rPr lang="en-GB" sz="2000" dirty="0" smtClean="0">
                <a:latin typeface="Tahoma" panose="020B0604030504040204" pitchFamily="34" charset="0"/>
                <a:ea typeface="Tahoma" panose="020B0604030504040204" pitchFamily="34" charset="0"/>
                <a:cs typeface="Tahoma" panose="020B0604030504040204" pitchFamily="34" charset="0"/>
              </a:rPr>
              <a:t>increased </a:t>
            </a:r>
            <a:r>
              <a:rPr lang="en-GB" sz="2000" dirty="0">
                <a:latin typeface="Tahoma" panose="020B0604030504040204" pitchFamily="34" charset="0"/>
                <a:ea typeface="Tahoma" panose="020B0604030504040204" pitchFamily="34" charset="0"/>
                <a:cs typeface="Tahoma" panose="020B0604030504040204" pitchFamily="34" charset="0"/>
              </a:rPr>
              <a:t>self-esteem </a:t>
            </a:r>
            <a:r>
              <a:rPr lang="en-GB" sz="2000" dirty="0" smtClean="0">
                <a:latin typeface="Tahoma" panose="020B0604030504040204" pitchFamily="34" charset="0"/>
                <a:ea typeface="Tahoma" panose="020B0604030504040204" pitchFamily="34" charset="0"/>
                <a:cs typeface="Tahoma" panose="020B0604030504040204" pitchFamily="34" charset="0"/>
              </a:rPr>
              <a:t>and empowerment </a:t>
            </a:r>
          </a:p>
          <a:p>
            <a:pPr marL="285750" indent="-285750">
              <a:buFont typeface="Arial" panose="020B0604020202020204" pitchFamily="34" charset="0"/>
              <a:buChar char="•"/>
            </a:pPr>
            <a:r>
              <a:rPr lang="en-GB" sz="2000" dirty="0" smtClean="0">
                <a:latin typeface="Tahoma" panose="020B0604030504040204" pitchFamily="34" charset="0"/>
                <a:ea typeface="Tahoma" panose="020B0604030504040204" pitchFamily="34" charset="0"/>
                <a:cs typeface="Tahoma" panose="020B0604030504040204" pitchFamily="34" charset="0"/>
              </a:rPr>
              <a:t>having </a:t>
            </a:r>
            <a:r>
              <a:rPr lang="en-GB" sz="2000" dirty="0">
                <a:latin typeface="Tahoma" panose="020B0604030504040204" pitchFamily="34" charset="0"/>
                <a:ea typeface="Tahoma" panose="020B0604030504040204" pitchFamily="34" charset="0"/>
                <a:cs typeface="Tahoma" panose="020B0604030504040204" pitchFamily="34" charset="0"/>
              </a:rPr>
              <a:t>a knowledgeable </a:t>
            </a:r>
            <a:r>
              <a:rPr lang="en-GB" sz="2000" dirty="0" smtClean="0">
                <a:latin typeface="Tahoma" panose="020B0604030504040204" pitchFamily="34" charset="0"/>
                <a:ea typeface="Tahoma" panose="020B0604030504040204" pitchFamily="34" charset="0"/>
                <a:cs typeface="Tahoma" panose="020B0604030504040204" pitchFamily="34" charset="0"/>
              </a:rPr>
              <a:t>instructor</a:t>
            </a:r>
          </a:p>
          <a:p>
            <a:pPr marL="285750" indent="-285750">
              <a:buFont typeface="Arial" panose="020B0604020202020204" pitchFamily="34" charset="0"/>
              <a:buChar char="•"/>
            </a:pPr>
            <a:r>
              <a:rPr lang="en-GB" sz="2000" dirty="0" smtClean="0">
                <a:latin typeface="Tahoma" panose="020B0604030504040204" pitchFamily="34" charset="0"/>
                <a:ea typeface="Tahoma" panose="020B0604030504040204" pitchFamily="34" charset="0"/>
                <a:cs typeface="Tahoma" panose="020B0604030504040204" pitchFamily="34" charset="0"/>
              </a:rPr>
              <a:t>tailored information</a:t>
            </a:r>
          </a:p>
          <a:p>
            <a:pPr marL="285750" indent="-285750">
              <a:buFont typeface="Arial" panose="020B0604020202020204" pitchFamily="34" charset="0"/>
              <a:buChar char="•"/>
            </a:pPr>
            <a:r>
              <a:rPr lang="en-GB" sz="2000" dirty="0" smtClean="0">
                <a:latin typeface="Tahoma" panose="020B0604030504040204" pitchFamily="34" charset="0"/>
                <a:ea typeface="Tahoma" panose="020B0604030504040204" pitchFamily="34" charset="0"/>
                <a:cs typeface="Tahoma" panose="020B0604030504040204" pitchFamily="34" charset="0"/>
              </a:rPr>
              <a:t>supportive environment</a:t>
            </a:r>
            <a:endParaRPr lang="en-GB"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594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 grpId="0"/>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6216870" y="2813231"/>
            <a:ext cx="5975130" cy="707886"/>
          </a:xfrm>
          <a:prstGeom prst="rect">
            <a:avLst/>
          </a:prstGeom>
          <a:noFill/>
        </p:spPr>
        <p:txBody>
          <a:bodyPr wrap="square" rtlCol="0">
            <a:spAutoFit/>
          </a:bodyPr>
          <a:lstStyle/>
          <a:p>
            <a:pPr algn="ctr"/>
            <a:r>
              <a:rPr lang="fr-FR" sz="4000" b="1" dirty="0"/>
              <a:t>7</a:t>
            </a:r>
            <a:r>
              <a:rPr lang="fr-FR" sz="4000" b="1" dirty="0" smtClean="0"/>
              <a:t> :  Bonus</a:t>
            </a:r>
          </a:p>
        </p:txBody>
      </p:sp>
      <p:pic>
        <p:nvPicPr>
          <p:cNvPr id="2" name="Image 1"/>
          <p:cNvPicPr>
            <a:picLocks noChangeAspect="1"/>
          </p:cNvPicPr>
          <p:nvPr/>
        </p:nvPicPr>
        <p:blipFill>
          <a:blip r:embed="rId2"/>
          <a:stretch>
            <a:fillRect/>
          </a:stretch>
        </p:blipFill>
        <p:spPr>
          <a:xfrm>
            <a:off x="0" y="0"/>
            <a:ext cx="5829300" cy="4381500"/>
          </a:xfrm>
          <a:prstGeom prst="rect">
            <a:avLst/>
          </a:prstGeom>
        </p:spPr>
      </p:pic>
    </p:spTree>
    <p:extLst>
      <p:ext uri="{BB962C8B-B14F-4D97-AF65-F5344CB8AC3E}">
        <p14:creationId xmlns:p14="http://schemas.microsoft.com/office/powerpoint/2010/main" val="273159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 prendre en considération avec ce public</a:t>
            </a:r>
            <a:endParaRPr lang="fr-FR" sz="2400" b="1" dirty="0">
              <a:latin typeface="Baskerville Old Face" panose="02020602080505020303" pitchFamily="18" charset="0"/>
            </a:endParaRPr>
          </a:p>
        </p:txBody>
      </p:sp>
      <p:sp>
        <p:nvSpPr>
          <p:cNvPr id="2" name="ZoneTexte 1"/>
          <p:cNvSpPr txBox="1"/>
          <p:nvPr/>
        </p:nvSpPr>
        <p:spPr>
          <a:xfrm>
            <a:off x="423332" y="1870842"/>
            <a:ext cx="11108267" cy="1200329"/>
          </a:xfrm>
          <a:prstGeom prst="rect">
            <a:avLst/>
          </a:prstGeom>
          <a:noFill/>
        </p:spPr>
        <p:txBody>
          <a:bodyPr wrap="square" rtlCol="0">
            <a:spAutoFit/>
          </a:bodyPr>
          <a:lstStyle/>
          <a:p>
            <a:pPr algn="ctr">
              <a:lnSpc>
                <a:spcPct val="150000"/>
              </a:lnSpc>
            </a:pPr>
            <a:r>
              <a:rPr lang="fr-FR" sz="2400" b="1"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Réduire la sédentarité chez les patients atteints de cancer du sein après TTT</a:t>
            </a:r>
            <a:endParaRPr lang="en-GB" sz="2400" b="1"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2"/>
          <a:stretch>
            <a:fillRect/>
          </a:stretch>
        </p:blipFill>
        <p:spPr>
          <a:xfrm>
            <a:off x="2724150" y="2934758"/>
            <a:ext cx="5829300" cy="2647950"/>
          </a:xfrm>
          <a:prstGeom prst="rect">
            <a:avLst/>
          </a:prstGeom>
        </p:spPr>
      </p:pic>
      <p:sp>
        <p:nvSpPr>
          <p:cNvPr id="4" name="ZoneTexte 3"/>
          <p:cNvSpPr txBox="1"/>
          <p:nvPr/>
        </p:nvSpPr>
        <p:spPr>
          <a:xfrm>
            <a:off x="4605867" y="5948681"/>
            <a:ext cx="2252133" cy="369332"/>
          </a:xfrm>
          <a:prstGeom prst="rect">
            <a:avLst/>
          </a:prstGeom>
          <a:noFill/>
        </p:spPr>
        <p:txBody>
          <a:bodyPr wrap="square" rtlCol="0">
            <a:spAutoFit/>
          </a:bodyPr>
          <a:lstStyle/>
          <a:p>
            <a:pPr algn="ctr"/>
            <a:r>
              <a:rPr lang="fr-FR" i="1" dirty="0" smtClean="0"/>
              <a:t>Dore et al., 2022</a:t>
            </a:r>
            <a:endParaRPr lang="en-GB" i="1" dirty="0"/>
          </a:p>
        </p:txBody>
      </p:sp>
    </p:spTree>
    <p:extLst>
      <p:ext uri="{BB962C8B-B14F-4D97-AF65-F5344CB8AC3E}">
        <p14:creationId xmlns:p14="http://schemas.microsoft.com/office/powerpoint/2010/main" val="65892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04891" y="870974"/>
            <a:ext cx="10541531" cy="839293"/>
          </a:xfrm>
          <a:prstGeom prst="rect">
            <a:avLst/>
          </a:prstGeom>
        </p:spPr>
      </p:pic>
      <p:pic>
        <p:nvPicPr>
          <p:cNvPr id="5" name="Image 4"/>
          <p:cNvPicPr>
            <a:picLocks noChangeAspect="1"/>
          </p:cNvPicPr>
          <p:nvPr/>
        </p:nvPicPr>
        <p:blipFill>
          <a:blip r:embed="rId3"/>
          <a:stretch>
            <a:fillRect/>
          </a:stretch>
        </p:blipFill>
        <p:spPr>
          <a:xfrm>
            <a:off x="204891" y="2995835"/>
            <a:ext cx="10029631" cy="1103890"/>
          </a:xfrm>
          <a:prstGeom prst="rect">
            <a:avLst/>
          </a:prstGeom>
        </p:spPr>
      </p:pic>
      <p:pic>
        <p:nvPicPr>
          <p:cNvPr id="6" name="Image 5"/>
          <p:cNvPicPr>
            <a:picLocks noChangeAspect="1"/>
          </p:cNvPicPr>
          <p:nvPr/>
        </p:nvPicPr>
        <p:blipFill>
          <a:blip r:embed="rId4"/>
          <a:stretch>
            <a:fillRect/>
          </a:stretch>
        </p:blipFill>
        <p:spPr>
          <a:xfrm>
            <a:off x="204891" y="5385293"/>
            <a:ext cx="10404900" cy="896974"/>
          </a:xfrm>
          <a:prstGeom prst="rect">
            <a:avLst/>
          </a:prstGeom>
        </p:spPr>
      </p:pic>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Articles récents : perspectives de mémoire</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251909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Idées pour les sujets de mémoire</a:t>
            </a:r>
            <a:endParaRPr lang="fr-FR" sz="2400" b="1" dirty="0">
              <a:latin typeface="Baskerville Old Face" panose="02020602080505020303" pitchFamily="18" charset="0"/>
            </a:endParaRPr>
          </a:p>
        </p:txBody>
      </p:sp>
      <p:pic>
        <p:nvPicPr>
          <p:cNvPr id="2" name="Image 1"/>
          <p:cNvPicPr>
            <a:picLocks noChangeAspect="1"/>
          </p:cNvPicPr>
          <p:nvPr/>
        </p:nvPicPr>
        <p:blipFill rotWithShape="1">
          <a:blip r:embed="rId2"/>
          <a:srcRect t="5946"/>
          <a:stretch/>
        </p:blipFill>
        <p:spPr>
          <a:xfrm>
            <a:off x="105878" y="519764"/>
            <a:ext cx="5658640" cy="1505262"/>
          </a:xfrm>
          <a:prstGeom prst="rect">
            <a:avLst/>
          </a:prstGeom>
        </p:spPr>
      </p:pic>
      <p:pic>
        <p:nvPicPr>
          <p:cNvPr id="3" name="Image 2"/>
          <p:cNvPicPr>
            <a:picLocks noChangeAspect="1"/>
          </p:cNvPicPr>
          <p:nvPr/>
        </p:nvPicPr>
        <p:blipFill>
          <a:blip r:embed="rId3"/>
          <a:stretch>
            <a:fillRect/>
          </a:stretch>
        </p:blipFill>
        <p:spPr>
          <a:xfrm>
            <a:off x="0" y="1876307"/>
            <a:ext cx="6468378" cy="3124636"/>
          </a:xfrm>
          <a:prstGeom prst="rect">
            <a:avLst/>
          </a:prstGeom>
        </p:spPr>
      </p:pic>
      <p:pic>
        <p:nvPicPr>
          <p:cNvPr id="8" name="Image 7"/>
          <p:cNvPicPr>
            <a:picLocks noChangeAspect="1"/>
          </p:cNvPicPr>
          <p:nvPr/>
        </p:nvPicPr>
        <p:blipFill>
          <a:blip r:embed="rId4"/>
          <a:stretch>
            <a:fillRect/>
          </a:stretch>
        </p:blipFill>
        <p:spPr>
          <a:xfrm>
            <a:off x="0" y="4972886"/>
            <a:ext cx="6087325" cy="1667108"/>
          </a:xfrm>
          <a:prstGeom prst="rect">
            <a:avLst/>
          </a:prstGeom>
        </p:spPr>
      </p:pic>
      <p:pic>
        <p:nvPicPr>
          <p:cNvPr id="9" name="Image 8"/>
          <p:cNvPicPr>
            <a:picLocks noChangeAspect="1"/>
          </p:cNvPicPr>
          <p:nvPr/>
        </p:nvPicPr>
        <p:blipFill>
          <a:blip r:embed="rId5"/>
          <a:stretch>
            <a:fillRect/>
          </a:stretch>
        </p:blipFill>
        <p:spPr>
          <a:xfrm>
            <a:off x="6731327" y="3052610"/>
            <a:ext cx="4829802" cy="864871"/>
          </a:xfrm>
          <a:prstGeom prst="rect">
            <a:avLst/>
          </a:prstGeom>
        </p:spPr>
      </p:pic>
    </p:spTree>
    <p:extLst>
      <p:ext uri="{BB962C8B-B14F-4D97-AF65-F5344CB8AC3E}">
        <p14:creationId xmlns:p14="http://schemas.microsoft.com/office/powerpoint/2010/main" val="358217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Différents types de cancer</a:t>
            </a:r>
            <a:endParaRPr lang="fr-FR" sz="2400" b="1" dirty="0">
              <a:latin typeface="Baskerville Old Face" panose="02020602080505020303" pitchFamily="18" charset="0"/>
            </a:endParaRP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ZoneTexte 7"/>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9" name="ZoneTexte 8"/>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pic>
        <p:nvPicPr>
          <p:cNvPr id="13" name="Image 12"/>
          <p:cNvPicPr>
            <a:picLocks noChangeAspect="1"/>
          </p:cNvPicPr>
          <p:nvPr/>
        </p:nvPicPr>
        <p:blipFill>
          <a:blip r:embed="rId3"/>
          <a:stretch>
            <a:fillRect/>
          </a:stretch>
        </p:blipFill>
        <p:spPr>
          <a:xfrm>
            <a:off x="4579360" y="412629"/>
            <a:ext cx="2291532" cy="1527688"/>
          </a:xfrm>
          <a:prstGeom prst="rect">
            <a:avLst/>
          </a:prstGeom>
          <a:ln>
            <a:noFill/>
          </a:ln>
          <a:effectLst>
            <a:softEdge rad="112500"/>
          </a:effectLst>
        </p:spPr>
      </p:pic>
      <p:sp>
        <p:nvSpPr>
          <p:cNvPr id="3" name="Rectangle à coins arrondis 2"/>
          <p:cNvSpPr/>
          <p:nvPr/>
        </p:nvSpPr>
        <p:spPr>
          <a:xfrm>
            <a:off x="186813" y="2320414"/>
            <a:ext cx="2153264" cy="678425"/>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2">
                    <a:lumMod val="75000"/>
                  </a:schemeClr>
                </a:solidFill>
              </a:rPr>
              <a:t>Solides</a:t>
            </a:r>
            <a:endParaRPr lang="en-GB" sz="2000" b="1" dirty="0">
              <a:solidFill>
                <a:schemeClr val="tx2">
                  <a:lumMod val="75000"/>
                </a:schemeClr>
              </a:solidFill>
            </a:endParaRPr>
          </a:p>
        </p:txBody>
      </p:sp>
      <p:sp>
        <p:nvSpPr>
          <p:cNvPr id="14" name="Rectangle à coins arrondis 13"/>
          <p:cNvSpPr/>
          <p:nvPr/>
        </p:nvSpPr>
        <p:spPr>
          <a:xfrm>
            <a:off x="3530061" y="2305666"/>
            <a:ext cx="2153264" cy="678425"/>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2">
                    <a:lumMod val="75000"/>
                  </a:schemeClr>
                </a:solidFill>
              </a:rPr>
              <a:t>Liquides</a:t>
            </a:r>
            <a:endParaRPr lang="en-GB" sz="2000" b="1" dirty="0">
              <a:solidFill>
                <a:schemeClr val="tx2">
                  <a:lumMod val="75000"/>
                </a:schemeClr>
              </a:solidFill>
            </a:endParaRPr>
          </a:p>
        </p:txBody>
      </p:sp>
      <p:sp>
        <p:nvSpPr>
          <p:cNvPr id="15" name="Rectangle à coins arrondis 14"/>
          <p:cNvSpPr/>
          <p:nvPr/>
        </p:nvSpPr>
        <p:spPr>
          <a:xfrm>
            <a:off x="7141493" y="2290918"/>
            <a:ext cx="2153264" cy="678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2">
                    <a:lumMod val="75000"/>
                  </a:schemeClr>
                </a:solidFill>
              </a:rPr>
              <a:t>Métastatiques</a:t>
            </a:r>
            <a:endParaRPr lang="en-GB" sz="2000" b="1" dirty="0">
              <a:solidFill>
                <a:schemeClr val="tx2">
                  <a:lumMod val="75000"/>
                </a:schemeClr>
              </a:solidFill>
            </a:endParaRPr>
          </a:p>
        </p:txBody>
      </p:sp>
      <p:sp>
        <p:nvSpPr>
          <p:cNvPr id="16" name="Rectangle à coins arrondis 15"/>
          <p:cNvSpPr/>
          <p:nvPr/>
        </p:nvSpPr>
        <p:spPr>
          <a:xfrm>
            <a:off x="9896165" y="2276169"/>
            <a:ext cx="2153264" cy="678425"/>
          </a:xfrm>
          <a:prstGeom prst="round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chemeClr val="tx2">
                    <a:lumMod val="75000"/>
                  </a:schemeClr>
                </a:solidFill>
              </a:rPr>
              <a:t>Disséminés</a:t>
            </a:r>
            <a:endParaRPr lang="en-GB" sz="2000" b="1" dirty="0">
              <a:solidFill>
                <a:schemeClr val="tx2">
                  <a:lumMod val="75000"/>
                </a:schemeClr>
              </a:solidFill>
            </a:endParaRPr>
          </a:p>
        </p:txBody>
      </p:sp>
      <p:cxnSp>
        <p:nvCxnSpPr>
          <p:cNvPr id="17" name="Connecteur droit 16"/>
          <p:cNvCxnSpPr/>
          <p:nvPr/>
        </p:nvCxnSpPr>
        <p:spPr>
          <a:xfrm>
            <a:off x="2926253" y="2913345"/>
            <a:ext cx="0" cy="3276000"/>
          </a:xfrm>
          <a:prstGeom prst="line">
            <a:avLst/>
          </a:prstGeom>
          <a:ln w="19050">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6874921" y="2928094"/>
            <a:ext cx="0" cy="3276000"/>
          </a:xfrm>
          <a:prstGeom prst="line">
            <a:avLst/>
          </a:prstGeom>
          <a:ln w="19050">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9700683" y="2982171"/>
            <a:ext cx="0" cy="3276000"/>
          </a:xfrm>
          <a:prstGeom prst="line">
            <a:avLst/>
          </a:prstGeom>
          <a:ln w="19050">
            <a:solidFill>
              <a:schemeClr val="bg2">
                <a:lumMod val="1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147484" y="3470786"/>
            <a:ext cx="2969342" cy="2308324"/>
          </a:xfrm>
          <a:prstGeom prst="rect">
            <a:avLst/>
          </a:prstGeom>
          <a:noFill/>
        </p:spPr>
        <p:txBody>
          <a:bodyPr wrap="square" rtlCol="0">
            <a:spAutoFit/>
          </a:bodyPr>
          <a:lstStyle/>
          <a:p>
            <a:r>
              <a:rPr lang="fr-FR" b="1" dirty="0" smtClean="0">
                <a:solidFill>
                  <a:schemeClr val="accent1">
                    <a:lumMod val="50000"/>
                  </a:schemeClr>
                </a:solidFill>
              </a:rPr>
              <a:t>Carcinomes : </a:t>
            </a:r>
            <a:r>
              <a:rPr lang="fr-FR" dirty="0" smtClean="0"/>
              <a:t>cellules épithéliales </a:t>
            </a:r>
          </a:p>
          <a:p>
            <a:r>
              <a:rPr lang="fr-FR" i="1" dirty="0" smtClean="0">
                <a:solidFill>
                  <a:schemeClr val="bg2">
                    <a:lumMod val="50000"/>
                  </a:schemeClr>
                </a:solidFill>
              </a:rPr>
              <a:t>Ex: cancer du sein/poumons/prostate </a:t>
            </a:r>
          </a:p>
          <a:p>
            <a:endParaRPr lang="fr-FR" dirty="0"/>
          </a:p>
          <a:p>
            <a:endParaRPr lang="fr-FR" dirty="0" smtClean="0"/>
          </a:p>
          <a:p>
            <a:r>
              <a:rPr lang="fr-FR" b="1" dirty="0" smtClean="0">
                <a:solidFill>
                  <a:schemeClr val="accent1">
                    <a:lumMod val="50000"/>
                  </a:schemeClr>
                </a:solidFill>
              </a:rPr>
              <a:t>Sarcomes: </a:t>
            </a:r>
            <a:r>
              <a:rPr lang="fr-FR" dirty="0" smtClean="0"/>
              <a:t>tissus conjonctifs</a:t>
            </a:r>
          </a:p>
          <a:p>
            <a:r>
              <a:rPr lang="fr-FR" dirty="0" smtClean="0">
                <a:solidFill>
                  <a:schemeClr val="bg2">
                    <a:lumMod val="50000"/>
                  </a:schemeClr>
                </a:solidFill>
              </a:rPr>
              <a:t>Ex: os, cartilage </a:t>
            </a:r>
            <a:r>
              <a:rPr lang="fr-FR" dirty="0" smtClean="0"/>
              <a:t>…</a:t>
            </a:r>
            <a:endParaRPr lang="en-GB" dirty="0"/>
          </a:p>
        </p:txBody>
      </p:sp>
      <p:sp>
        <p:nvSpPr>
          <p:cNvPr id="21" name="ZoneTexte 20"/>
          <p:cNvSpPr txBox="1"/>
          <p:nvPr/>
        </p:nvSpPr>
        <p:spPr>
          <a:xfrm>
            <a:off x="3131571" y="3505200"/>
            <a:ext cx="3542498" cy="2031325"/>
          </a:xfrm>
          <a:prstGeom prst="rect">
            <a:avLst/>
          </a:prstGeom>
          <a:noFill/>
        </p:spPr>
        <p:txBody>
          <a:bodyPr wrap="square" rtlCol="0">
            <a:spAutoFit/>
          </a:bodyPr>
          <a:lstStyle/>
          <a:p>
            <a:r>
              <a:rPr lang="fr-FR" b="1" dirty="0" smtClean="0">
                <a:solidFill>
                  <a:schemeClr val="accent1">
                    <a:lumMod val="50000"/>
                  </a:schemeClr>
                </a:solidFill>
              </a:rPr>
              <a:t>Leucémies : </a:t>
            </a:r>
            <a:r>
              <a:rPr lang="fr-FR" dirty="0" smtClean="0"/>
              <a:t>cancers du sang et de la moelle osseuse </a:t>
            </a:r>
          </a:p>
          <a:p>
            <a:endParaRPr lang="fr-FR" dirty="0"/>
          </a:p>
          <a:p>
            <a:endParaRPr lang="fr-FR" dirty="0" smtClean="0"/>
          </a:p>
          <a:p>
            <a:r>
              <a:rPr lang="fr-FR" b="1" dirty="0" smtClean="0">
                <a:solidFill>
                  <a:schemeClr val="accent1">
                    <a:lumMod val="50000"/>
                  </a:schemeClr>
                </a:solidFill>
              </a:rPr>
              <a:t>Lymphomes : </a:t>
            </a:r>
            <a:r>
              <a:rPr lang="fr-FR" dirty="0" smtClean="0"/>
              <a:t>cancers issues du système lymphatique </a:t>
            </a:r>
          </a:p>
          <a:p>
            <a:r>
              <a:rPr lang="fr-FR" dirty="0" smtClean="0"/>
              <a:t>Ex: ganglions, foie</a:t>
            </a:r>
            <a:endParaRPr lang="en-GB" dirty="0"/>
          </a:p>
        </p:txBody>
      </p:sp>
      <p:sp>
        <p:nvSpPr>
          <p:cNvPr id="23" name="ZoneTexte 22"/>
          <p:cNvSpPr txBox="1"/>
          <p:nvPr/>
        </p:nvSpPr>
        <p:spPr>
          <a:xfrm>
            <a:off x="7010401" y="3667433"/>
            <a:ext cx="2005781" cy="646331"/>
          </a:xfrm>
          <a:prstGeom prst="rect">
            <a:avLst/>
          </a:prstGeom>
          <a:noFill/>
        </p:spPr>
        <p:txBody>
          <a:bodyPr wrap="square" rtlCol="0">
            <a:spAutoFit/>
          </a:bodyPr>
          <a:lstStyle/>
          <a:p>
            <a:pPr algn="ctr"/>
            <a:r>
              <a:rPr lang="fr-FR" dirty="0" smtClean="0"/>
              <a:t>Voir diapo précédente</a:t>
            </a:r>
            <a:endParaRPr lang="en-GB" dirty="0"/>
          </a:p>
        </p:txBody>
      </p:sp>
      <p:sp>
        <p:nvSpPr>
          <p:cNvPr id="24" name="ZoneTexte 23"/>
          <p:cNvSpPr txBox="1"/>
          <p:nvPr/>
        </p:nvSpPr>
        <p:spPr>
          <a:xfrm>
            <a:off x="9785131" y="4031225"/>
            <a:ext cx="2388562" cy="646331"/>
          </a:xfrm>
          <a:prstGeom prst="rect">
            <a:avLst/>
          </a:prstGeom>
          <a:noFill/>
        </p:spPr>
        <p:txBody>
          <a:bodyPr wrap="square" rtlCol="0">
            <a:spAutoFit/>
          </a:bodyPr>
          <a:lstStyle/>
          <a:p>
            <a:pPr algn="ctr"/>
            <a:r>
              <a:rPr lang="fr-FR" dirty="0" smtClean="0"/>
              <a:t>Cancers consécutifs aux traitements</a:t>
            </a:r>
            <a:endParaRPr lang="en-GB" dirty="0"/>
          </a:p>
        </p:txBody>
      </p:sp>
    </p:spTree>
    <p:extLst>
      <p:ext uri="{BB962C8B-B14F-4D97-AF65-F5344CB8AC3E}">
        <p14:creationId xmlns:p14="http://schemas.microsoft.com/office/powerpoint/2010/main" val="206831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Connecteur droit 24"/>
          <p:cNvCxnSpPr>
            <a:stCxn id="18" idx="2"/>
            <a:endCxn id="17" idx="0"/>
          </p:cNvCxnSpPr>
          <p:nvPr/>
        </p:nvCxnSpPr>
        <p:spPr>
          <a:xfrm>
            <a:off x="412955" y="1492320"/>
            <a:ext cx="0" cy="3751007"/>
          </a:xfrm>
          <a:prstGeom prst="line">
            <a:avLst/>
          </a:prstGeom>
          <a:ln w="19050">
            <a:solidFill>
              <a:schemeClr val="tx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grades du cancer</a:t>
            </a:r>
            <a:endParaRPr lang="fr-FR" sz="2400" b="1" dirty="0">
              <a:latin typeface="Baskerville Old Face" panose="02020602080505020303" pitchFamily="18" charset="0"/>
            </a:endParaRPr>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ZoneTexte 8"/>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10" name="ZoneTexte 9"/>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4" name="Losange 13"/>
          <p:cNvSpPr/>
          <p:nvPr/>
        </p:nvSpPr>
        <p:spPr>
          <a:xfrm>
            <a:off x="54077" y="1869634"/>
            <a:ext cx="717755" cy="747251"/>
          </a:xfrm>
          <a:prstGeom prst="diamon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1</a:t>
            </a:r>
            <a:endParaRPr lang="en-GB" sz="2800" dirty="0"/>
          </a:p>
        </p:txBody>
      </p:sp>
      <p:sp>
        <p:nvSpPr>
          <p:cNvPr id="15" name="Losange 14"/>
          <p:cNvSpPr/>
          <p:nvPr/>
        </p:nvSpPr>
        <p:spPr>
          <a:xfrm>
            <a:off x="54077" y="2994199"/>
            <a:ext cx="717755" cy="747251"/>
          </a:xfrm>
          <a:prstGeom prst="diamond">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2</a:t>
            </a:r>
            <a:endParaRPr lang="en-GB" sz="2800" dirty="0"/>
          </a:p>
        </p:txBody>
      </p:sp>
      <p:sp>
        <p:nvSpPr>
          <p:cNvPr id="16" name="Losange 15"/>
          <p:cNvSpPr/>
          <p:nvPr/>
        </p:nvSpPr>
        <p:spPr>
          <a:xfrm>
            <a:off x="54077" y="4118764"/>
            <a:ext cx="717755" cy="747251"/>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3</a:t>
            </a:r>
            <a:endParaRPr lang="en-GB" sz="2800" dirty="0"/>
          </a:p>
        </p:txBody>
      </p:sp>
      <p:sp>
        <p:nvSpPr>
          <p:cNvPr id="17" name="Losange 16"/>
          <p:cNvSpPr/>
          <p:nvPr/>
        </p:nvSpPr>
        <p:spPr>
          <a:xfrm>
            <a:off x="54077" y="5243327"/>
            <a:ext cx="717755" cy="747251"/>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5</a:t>
            </a:r>
            <a:endParaRPr lang="en-GB" sz="2800" dirty="0"/>
          </a:p>
        </p:txBody>
      </p:sp>
      <p:sp>
        <p:nvSpPr>
          <p:cNvPr id="18" name="Losange 17"/>
          <p:cNvSpPr/>
          <p:nvPr/>
        </p:nvSpPr>
        <p:spPr>
          <a:xfrm>
            <a:off x="54077" y="745069"/>
            <a:ext cx="717755" cy="747251"/>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0</a:t>
            </a:r>
            <a:endParaRPr lang="en-GB" sz="2800" dirty="0"/>
          </a:p>
        </p:txBody>
      </p:sp>
      <p:sp>
        <p:nvSpPr>
          <p:cNvPr id="19" name="Rectangle 18"/>
          <p:cNvSpPr/>
          <p:nvPr/>
        </p:nvSpPr>
        <p:spPr>
          <a:xfrm>
            <a:off x="7531510" y="2545397"/>
            <a:ext cx="4336026" cy="2308324"/>
          </a:xfrm>
          <a:prstGeom prst="rect">
            <a:avLst/>
          </a:prstGeom>
          <a:ln w="38100">
            <a:solidFill>
              <a:schemeClr val="accent6">
                <a:lumMod val="50000"/>
              </a:schemeClr>
            </a:solidFill>
            <a:prstDash val="dash"/>
          </a:ln>
        </p:spPr>
        <p:txBody>
          <a:bodyPr wrap="square">
            <a:spAutoFit/>
          </a:bodyPr>
          <a:lstStyle/>
          <a:p>
            <a:pPr algn="ctr">
              <a:lnSpc>
                <a:spcPct val="150000"/>
              </a:lnSpc>
            </a:pPr>
            <a:r>
              <a:rPr lang="fr-FR" sz="2400" b="1" dirty="0" smtClean="0"/>
              <a:t>Grade : </a:t>
            </a:r>
            <a:r>
              <a:rPr lang="fr-FR" sz="2400" dirty="0" smtClean="0"/>
              <a:t>quantité </a:t>
            </a:r>
            <a:r>
              <a:rPr lang="fr-FR" sz="2400" dirty="0"/>
              <a:t>de cancer présente dans le corps et de son emplacement lors du diagnostic initial</a:t>
            </a:r>
            <a:endParaRPr lang="en-GB" sz="2400" dirty="0"/>
          </a:p>
        </p:txBody>
      </p:sp>
      <p:sp>
        <p:nvSpPr>
          <p:cNvPr id="20" name="Rectangle 19"/>
          <p:cNvSpPr/>
          <p:nvPr/>
        </p:nvSpPr>
        <p:spPr>
          <a:xfrm>
            <a:off x="835743" y="861897"/>
            <a:ext cx="6154993" cy="646331"/>
          </a:xfrm>
          <a:prstGeom prst="rect">
            <a:avLst/>
          </a:prstGeom>
        </p:spPr>
        <p:txBody>
          <a:bodyPr wrap="square">
            <a:spAutoFit/>
          </a:bodyPr>
          <a:lstStyle/>
          <a:p>
            <a:pPr marL="285750" indent="-285750">
              <a:buFont typeface="Wingdings" panose="05000000000000000000" pitchFamily="2" charset="2"/>
              <a:buChar char="Ø"/>
            </a:pPr>
            <a:r>
              <a:rPr lang="fr-FR" dirty="0" smtClean="0"/>
              <a:t>Tumeur &lt; 5</a:t>
            </a:r>
            <a:r>
              <a:rPr lang="fr-FR" dirty="0"/>
              <a:t> cm et le cancer ne s’est pas propagé à plus de 3 ganglions lymphatiques</a:t>
            </a:r>
            <a:endParaRPr lang="en-GB" dirty="0"/>
          </a:p>
        </p:txBody>
      </p:sp>
      <p:sp>
        <p:nvSpPr>
          <p:cNvPr id="21" name="Rectangle 20"/>
          <p:cNvSpPr/>
          <p:nvPr/>
        </p:nvSpPr>
        <p:spPr>
          <a:xfrm>
            <a:off x="835743" y="2070415"/>
            <a:ext cx="6096000" cy="923330"/>
          </a:xfrm>
          <a:prstGeom prst="rect">
            <a:avLst/>
          </a:prstGeom>
        </p:spPr>
        <p:txBody>
          <a:bodyPr>
            <a:spAutoFit/>
          </a:bodyPr>
          <a:lstStyle/>
          <a:p>
            <a:pPr marL="285750" indent="-285750">
              <a:buFont typeface="Wingdings" panose="05000000000000000000" pitchFamily="2" charset="2"/>
              <a:buChar char="Ø"/>
            </a:pPr>
            <a:r>
              <a:rPr lang="fr-FR" dirty="0" smtClean="0"/>
              <a:t>Tumeur &gt;5</a:t>
            </a:r>
            <a:r>
              <a:rPr lang="fr-FR" dirty="0"/>
              <a:t> cm. Le cancer peut s’être propagé à la peau, aux muscles de la paroi thoracique ou à plus de 3 ganglions lymphatiques. </a:t>
            </a:r>
            <a:endParaRPr lang="en-GB" dirty="0"/>
          </a:p>
        </p:txBody>
      </p:sp>
      <p:sp>
        <p:nvSpPr>
          <p:cNvPr id="22" name="Rectangle 21"/>
          <p:cNvSpPr/>
          <p:nvPr/>
        </p:nvSpPr>
        <p:spPr>
          <a:xfrm>
            <a:off x="835743" y="3545254"/>
            <a:ext cx="6096000" cy="923330"/>
          </a:xfrm>
          <a:prstGeom prst="rect">
            <a:avLst/>
          </a:prstGeom>
        </p:spPr>
        <p:txBody>
          <a:bodyPr>
            <a:spAutoFit/>
          </a:bodyPr>
          <a:lstStyle/>
          <a:p>
            <a:pPr marL="285750" indent="-285750">
              <a:buFont typeface="Wingdings" panose="05000000000000000000" pitchFamily="2" charset="2"/>
              <a:buChar char="Ø"/>
            </a:pPr>
            <a:r>
              <a:rPr lang="fr-FR" dirty="0" smtClean="0"/>
              <a:t>Tumeur mesure plus de 5 cm. Le cancer peut s’être propagé à la peau, aux muscles de la paroi thoracique ou à plus de 3 ganglions lymphatiques. </a:t>
            </a:r>
            <a:endParaRPr lang="en-GB" dirty="0"/>
          </a:p>
        </p:txBody>
      </p:sp>
      <p:sp>
        <p:nvSpPr>
          <p:cNvPr id="23" name="Rectangle 22"/>
          <p:cNvSpPr/>
          <p:nvPr/>
        </p:nvSpPr>
        <p:spPr>
          <a:xfrm>
            <a:off x="835743" y="5335574"/>
            <a:ext cx="6096000" cy="646331"/>
          </a:xfrm>
          <a:prstGeom prst="rect">
            <a:avLst/>
          </a:prstGeom>
        </p:spPr>
        <p:txBody>
          <a:bodyPr>
            <a:spAutoFit/>
          </a:bodyPr>
          <a:lstStyle/>
          <a:p>
            <a:pPr marL="285750" indent="-285750">
              <a:buFont typeface="Wingdings" panose="05000000000000000000" pitchFamily="2" charset="2"/>
              <a:buChar char="Ø"/>
            </a:pPr>
            <a:r>
              <a:rPr lang="fr-FR" dirty="0"/>
              <a:t>Cancer du sein métastatique – Le cancer s’est propagé à d’autres parties du corps</a:t>
            </a:r>
            <a:endParaRPr lang="en-GB" dirty="0"/>
          </a:p>
        </p:txBody>
      </p:sp>
    </p:spTree>
    <p:extLst>
      <p:ext uri="{BB962C8B-B14F-4D97-AF65-F5344CB8AC3E}">
        <p14:creationId xmlns:p14="http://schemas.microsoft.com/office/powerpoint/2010/main" val="140321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1" grpId="0" build="p"/>
      <p:bldP spid="22" grpId="0" build="p"/>
      <p:bldP spid="2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4" name="ZoneTexte 3"/>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5" name="ZoneTexte 4"/>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6" name="ZoneTexte 5"/>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prévalence du cancer selon l’âge</a:t>
            </a:r>
            <a:endParaRPr lang="fr-FR" sz="2400" b="1" dirty="0">
              <a:latin typeface="Baskerville Old Face" panose="02020602080505020303" pitchFamily="18" charset="0"/>
            </a:endParaRPr>
          </a:p>
        </p:txBody>
      </p:sp>
      <p:pic>
        <p:nvPicPr>
          <p:cNvPr id="12" name="Image 11"/>
          <p:cNvPicPr>
            <a:picLocks noChangeAspect="1"/>
          </p:cNvPicPr>
          <p:nvPr/>
        </p:nvPicPr>
        <p:blipFill>
          <a:blip r:embed="rId2"/>
          <a:stretch>
            <a:fillRect/>
          </a:stretch>
        </p:blipFill>
        <p:spPr>
          <a:xfrm>
            <a:off x="246148" y="542921"/>
            <a:ext cx="8575174" cy="5511038"/>
          </a:xfrm>
          <a:prstGeom prst="rect">
            <a:avLst/>
          </a:prstGeom>
        </p:spPr>
      </p:pic>
      <p:sp>
        <p:nvSpPr>
          <p:cNvPr id="13" name="ZoneTexte 12"/>
          <p:cNvSpPr txBox="1"/>
          <p:nvPr/>
        </p:nvSpPr>
        <p:spPr>
          <a:xfrm>
            <a:off x="8967020" y="1750142"/>
            <a:ext cx="2979174" cy="3662541"/>
          </a:xfrm>
          <a:prstGeom prst="rect">
            <a:avLst/>
          </a:prstGeom>
          <a:noFill/>
        </p:spPr>
        <p:txBody>
          <a:bodyPr wrap="square" rtlCol="0">
            <a:spAutoFit/>
          </a:bodyPr>
          <a:lstStyle/>
          <a:p>
            <a:pPr marL="285750" indent="-285750">
              <a:buFont typeface="Wingdings" panose="05000000000000000000" pitchFamily="2" charset="2"/>
              <a:buChar char="§"/>
            </a:pPr>
            <a:r>
              <a:rPr lang="fr-FR" sz="2400" b="1" dirty="0" smtClean="0">
                <a:solidFill>
                  <a:schemeClr val="accent1">
                    <a:lumMod val="75000"/>
                  </a:schemeClr>
                </a:solidFill>
              </a:rPr>
              <a:t>&gt;60 % </a:t>
            </a:r>
            <a:r>
              <a:rPr lang="fr-FR" sz="2400" dirty="0" smtClean="0"/>
              <a:t>des cancers sont diagnostiqués après 50 ans </a:t>
            </a:r>
          </a:p>
          <a:p>
            <a:pPr marL="285750" indent="-285750">
              <a:buFont typeface="Wingdings" panose="05000000000000000000" pitchFamily="2" charset="2"/>
              <a:buChar char="§"/>
            </a:pPr>
            <a:endParaRPr lang="fr-FR" sz="2400" dirty="0"/>
          </a:p>
          <a:p>
            <a:pPr marL="285750" indent="-285750">
              <a:buFont typeface="Wingdings" panose="05000000000000000000" pitchFamily="2" charset="2"/>
              <a:buChar char="§"/>
            </a:pPr>
            <a:endParaRPr lang="fr-FR" sz="2400" dirty="0" smtClean="0"/>
          </a:p>
          <a:p>
            <a:pPr marL="285750" indent="-285750">
              <a:buFont typeface="Wingdings" panose="05000000000000000000" pitchFamily="2" charset="2"/>
              <a:buChar char="§"/>
            </a:pPr>
            <a:r>
              <a:rPr lang="fr-FR" sz="2400" dirty="0" smtClean="0"/>
              <a:t>Ce chiffre s’élève à </a:t>
            </a:r>
            <a:r>
              <a:rPr lang="fr-FR" sz="2400" b="1" dirty="0" smtClean="0">
                <a:solidFill>
                  <a:schemeClr val="accent1">
                    <a:lumMod val="75000"/>
                  </a:schemeClr>
                </a:solidFill>
              </a:rPr>
              <a:t>78% pour le cancer du sein </a:t>
            </a:r>
            <a:r>
              <a:rPr lang="fr-FR" sz="2400" dirty="0" smtClean="0"/>
              <a:t>chez les femmes en France </a:t>
            </a:r>
            <a:r>
              <a:rPr lang="fr-FR" i="1" dirty="0" smtClean="0"/>
              <a:t>(H.A.S 2019)</a:t>
            </a:r>
            <a:endParaRPr lang="en-GB" i="1" dirty="0"/>
          </a:p>
        </p:txBody>
      </p:sp>
    </p:spTree>
    <p:extLst>
      <p:ext uri="{BB962C8B-B14F-4D97-AF65-F5344CB8AC3E}">
        <p14:creationId xmlns:p14="http://schemas.microsoft.com/office/powerpoint/2010/main" val="370317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4" name="ZoneTexte 3"/>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5" name="ZoneTexte 4"/>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6" name="ZoneTexte 5"/>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La prévalence du cancer du sein dans la population française</a:t>
            </a:r>
            <a:endParaRPr lang="fr-FR" sz="2400" b="1" dirty="0">
              <a:latin typeface="Baskerville Old Face" panose="02020602080505020303" pitchFamily="18" charset="0"/>
            </a:endParaRPr>
          </a:p>
        </p:txBody>
      </p:sp>
      <p:pic>
        <p:nvPicPr>
          <p:cNvPr id="11" name="Image 10"/>
          <p:cNvPicPr>
            <a:picLocks noChangeAspect="1"/>
          </p:cNvPicPr>
          <p:nvPr/>
        </p:nvPicPr>
        <p:blipFill>
          <a:blip r:embed="rId2"/>
          <a:stretch>
            <a:fillRect/>
          </a:stretch>
        </p:blipFill>
        <p:spPr>
          <a:xfrm>
            <a:off x="304800" y="644977"/>
            <a:ext cx="9077886" cy="5695473"/>
          </a:xfrm>
          <a:prstGeom prst="rect">
            <a:avLst/>
          </a:prstGeom>
        </p:spPr>
      </p:pic>
    </p:spTree>
    <p:extLst>
      <p:ext uri="{BB962C8B-B14F-4D97-AF65-F5344CB8AC3E}">
        <p14:creationId xmlns:p14="http://schemas.microsoft.com/office/powerpoint/2010/main" val="243050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clrChange>
              <a:clrFrom>
                <a:srgbClr val="F4F8FB"/>
              </a:clrFrom>
              <a:clrTo>
                <a:srgbClr val="F4F8FB">
                  <a:alpha val="0"/>
                </a:srgbClr>
              </a:clrTo>
            </a:clrChange>
            <a:extLst>
              <a:ext uri="{28A0092B-C50C-407E-A947-70E740481C1C}">
                <a14:useLocalDpi xmlns:a14="http://schemas.microsoft.com/office/drawing/2010/main" val="0"/>
              </a:ext>
            </a:extLst>
          </a:blip>
          <a:stretch>
            <a:fillRect/>
          </a:stretch>
        </p:blipFill>
        <p:spPr>
          <a:xfrm>
            <a:off x="3050459" y="432620"/>
            <a:ext cx="5651090" cy="5651090"/>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Une disparité femme/homme</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317597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4" name="ZoneTexte 3"/>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5" name="ZoneTexte 4"/>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6" name="ZoneTexte 5"/>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Une disparité femme/homme</a:t>
            </a:r>
            <a:endParaRPr lang="fr-FR" sz="2400" b="1" dirty="0">
              <a:latin typeface="Baskerville Old Face" panose="02020602080505020303" pitchFamily="18" charset="0"/>
            </a:endParaRPr>
          </a:p>
        </p:txBody>
      </p:sp>
      <p:graphicFrame>
        <p:nvGraphicFramePr>
          <p:cNvPr id="11" name="Graphique 10"/>
          <p:cNvGraphicFramePr>
            <a:graphicFrameLocks/>
          </p:cNvGraphicFramePr>
          <p:nvPr>
            <p:extLst>
              <p:ext uri="{D42A27DB-BD31-4B8C-83A1-F6EECF244321}">
                <p14:modId xmlns:p14="http://schemas.microsoft.com/office/powerpoint/2010/main" val="4178749759"/>
              </p:ext>
            </p:extLst>
          </p:nvPr>
        </p:nvGraphicFramePr>
        <p:xfrm>
          <a:off x="5250427" y="1209367"/>
          <a:ext cx="7570838" cy="4709652"/>
        </p:xfrm>
        <a:graphic>
          <a:graphicData uri="http://schemas.openxmlformats.org/drawingml/2006/chart">
            <c:chart xmlns:c="http://schemas.openxmlformats.org/drawingml/2006/chart" xmlns:r="http://schemas.openxmlformats.org/officeDocument/2006/relationships" r:id="rId2"/>
          </a:graphicData>
        </a:graphic>
      </p:graphicFrame>
      <p:sp>
        <p:nvSpPr>
          <p:cNvPr id="2" name="ZoneTexte 1"/>
          <p:cNvSpPr txBox="1"/>
          <p:nvPr/>
        </p:nvSpPr>
        <p:spPr>
          <a:xfrm>
            <a:off x="-235973" y="1170041"/>
            <a:ext cx="6440129" cy="954107"/>
          </a:xfrm>
          <a:prstGeom prst="rect">
            <a:avLst/>
          </a:prstGeom>
          <a:noFill/>
        </p:spPr>
        <p:txBody>
          <a:bodyPr wrap="square" rtlCol="0">
            <a:spAutoFit/>
          </a:bodyPr>
          <a:lstStyle/>
          <a:p>
            <a:pPr algn="ctr"/>
            <a:r>
              <a:rPr lang="fr-FR" sz="2800" dirty="0" smtClean="0">
                <a:latin typeface="Tag"/>
              </a:rPr>
              <a:t>Sur 100 cas de cancer du sein :</a:t>
            </a:r>
          </a:p>
          <a:p>
            <a:pPr algn="ctr"/>
            <a:r>
              <a:rPr lang="fr-FR" sz="2800" dirty="0" smtClean="0">
                <a:latin typeface="Tag"/>
              </a:rPr>
              <a:t> 1 homme / 99 femmes</a:t>
            </a:r>
            <a:endParaRPr lang="en-GB" sz="2800" dirty="0">
              <a:latin typeface="Tag"/>
            </a:endParaRPr>
          </a:p>
        </p:txBody>
      </p:sp>
      <p:pic>
        <p:nvPicPr>
          <p:cNvPr id="13" name="Image 12"/>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r="53282"/>
          <a:stretch/>
        </p:blipFill>
        <p:spPr>
          <a:xfrm>
            <a:off x="1014098" y="2083528"/>
            <a:ext cx="2230548" cy="4774472"/>
          </a:xfrm>
          <a:prstGeom prst="rect">
            <a:avLst/>
          </a:prstGeom>
        </p:spPr>
      </p:pic>
      <p:pic>
        <p:nvPicPr>
          <p:cNvPr id="14" name="Image 13"/>
          <p:cNvPicPr>
            <a:picLocks noChangeAspect="1"/>
          </p:cNvPicPr>
          <p:nvPr/>
        </p:nvPicPr>
        <p:blipFill rotWithShape="1">
          <a:blip r:embed="rId4"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58559" t="11097" r="2726" b="12501"/>
          <a:stretch/>
        </p:blipFill>
        <p:spPr>
          <a:xfrm>
            <a:off x="3706761" y="5447070"/>
            <a:ext cx="353749" cy="698090"/>
          </a:xfrm>
          <a:prstGeom prst="rect">
            <a:avLst/>
          </a:prstGeom>
        </p:spPr>
      </p:pic>
      <p:sp>
        <p:nvSpPr>
          <p:cNvPr id="15" name="ZoneTexte 14"/>
          <p:cNvSpPr txBox="1"/>
          <p:nvPr/>
        </p:nvSpPr>
        <p:spPr>
          <a:xfrm>
            <a:off x="5191430" y="6135329"/>
            <a:ext cx="2300749" cy="307777"/>
          </a:xfrm>
          <a:prstGeom prst="rect">
            <a:avLst/>
          </a:prstGeom>
          <a:noFill/>
        </p:spPr>
        <p:txBody>
          <a:bodyPr wrap="square" rtlCol="0">
            <a:spAutoFit/>
          </a:bodyPr>
          <a:lstStyle/>
          <a:p>
            <a:r>
              <a:rPr lang="fr-FR" sz="1400" i="1" dirty="0" smtClean="0"/>
              <a:t>Diana Ly et al., 2013</a:t>
            </a:r>
            <a:endParaRPr lang="en-GB" sz="1400" i="1" dirty="0"/>
          </a:p>
        </p:txBody>
      </p:sp>
    </p:spTree>
    <p:extLst>
      <p:ext uri="{BB962C8B-B14F-4D97-AF65-F5344CB8AC3E}">
        <p14:creationId xmlns:p14="http://schemas.microsoft.com/office/powerpoint/2010/main" val="66920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87329" y="1230077"/>
            <a:ext cx="7541342" cy="3970318"/>
          </a:xfrm>
          <a:prstGeom prst="rect">
            <a:avLst/>
          </a:prstGeom>
        </p:spPr>
        <p:txBody>
          <a:bodyPr wrap="square">
            <a:spAutoFit/>
          </a:bodyPr>
          <a:lstStyle/>
          <a:p>
            <a:pPr>
              <a:lnSpc>
                <a:spcPct val="200000"/>
              </a:lnSpc>
            </a:pPr>
            <a:r>
              <a:rPr lang="fr-FR" b="1" dirty="0" smtClean="0">
                <a:latin typeface="Tahoma" panose="020B0604030504040204" pitchFamily="34" charset="0"/>
                <a:ea typeface="Tahoma" panose="020B0604030504040204" pitchFamily="34" charset="0"/>
                <a:cs typeface="Tahoma" panose="020B0604030504040204" pitchFamily="34" charset="0"/>
              </a:rPr>
              <a:t>Les facteurs de risques du cancer du sein pour les hommes :</a:t>
            </a:r>
          </a:p>
          <a:p>
            <a:pPr>
              <a:lnSpc>
                <a:spcPct val="200000"/>
              </a:lnSpc>
            </a:pPr>
            <a:endParaRPr lang="fr-FR"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200000"/>
              </a:lnSpc>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Age </a:t>
            </a:r>
            <a:r>
              <a:rPr lang="fr-FR" dirty="0">
                <a:latin typeface="Tahoma" panose="020B0604030504040204" pitchFamily="34" charset="0"/>
                <a:ea typeface="Tahoma" panose="020B0604030504040204" pitchFamily="34" charset="0"/>
                <a:cs typeface="Tahoma" panose="020B0604030504040204" pitchFamily="34" charset="0"/>
              </a:rPr>
              <a:t>(&gt; 60 </a:t>
            </a:r>
            <a:r>
              <a:rPr lang="fr-FR" dirty="0" smtClean="0">
                <a:latin typeface="Tahoma" panose="020B0604030504040204" pitchFamily="34" charset="0"/>
                <a:ea typeface="Tahoma" panose="020B0604030504040204" pitchFamily="34" charset="0"/>
                <a:cs typeface="Tahoma" panose="020B0604030504040204" pitchFamily="34" charset="0"/>
              </a:rPr>
              <a:t>ans)</a:t>
            </a:r>
          </a:p>
          <a:p>
            <a:pPr marL="285750" indent="-285750">
              <a:lnSpc>
                <a:spcPct val="200000"/>
              </a:lnSpc>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Antécédents familiaux </a:t>
            </a:r>
            <a:r>
              <a:rPr lang="fr-FR" dirty="0">
                <a:latin typeface="Tahoma" panose="020B0604030504040204" pitchFamily="34" charset="0"/>
                <a:ea typeface="Tahoma" panose="020B0604030504040204" pitchFamily="34" charset="0"/>
                <a:cs typeface="Tahoma" panose="020B0604030504040204" pitchFamily="34" charset="0"/>
              </a:rPr>
              <a:t>de cancer du sein </a:t>
            </a:r>
            <a:endParaRPr lang="fr-FR"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200000"/>
              </a:lnSpc>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Prédisposition génétique</a:t>
            </a:r>
          </a:p>
          <a:p>
            <a:pPr marL="285750" indent="-285750">
              <a:lnSpc>
                <a:spcPct val="200000"/>
              </a:lnSpc>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Exposition </a:t>
            </a:r>
            <a:r>
              <a:rPr lang="fr-FR" dirty="0">
                <a:latin typeface="Tahoma" panose="020B0604030504040204" pitchFamily="34" charset="0"/>
                <a:ea typeface="Tahoma" panose="020B0604030504040204" pitchFamily="34" charset="0"/>
                <a:cs typeface="Tahoma" panose="020B0604030504040204" pitchFamily="34" charset="0"/>
              </a:rPr>
              <a:t>antérieure aux rayonnements ionisants </a:t>
            </a:r>
            <a:endParaRPr lang="fr-FR"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200000"/>
              </a:lnSpc>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Cirrhose </a:t>
            </a:r>
            <a:r>
              <a:rPr lang="fr-FR" dirty="0">
                <a:latin typeface="Tahoma" panose="020B0604030504040204" pitchFamily="34" charset="0"/>
                <a:ea typeface="Tahoma" panose="020B0604030504040204" pitchFamily="34" charset="0"/>
                <a:cs typeface="Tahoma" panose="020B0604030504040204" pitchFamily="34" charset="0"/>
              </a:rPr>
              <a:t>du </a:t>
            </a:r>
            <a:r>
              <a:rPr lang="fr-FR" dirty="0" smtClean="0">
                <a:latin typeface="Tahoma" panose="020B0604030504040204" pitchFamily="34" charset="0"/>
                <a:ea typeface="Tahoma" panose="020B0604030504040204" pitchFamily="34" charset="0"/>
                <a:cs typeface="Tahoma" panose="020B0604030504040204" pitchFamily="34" charset="0"/>
              </a:rPr>
              <a:t>foie</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5" name="Image 4"/>
          <p:cNvPicPr>
            <a:picLocks noChangeAspect="1"/>
          </p:cNvPicPr>
          <p:nvPr/>
        </p:nvPicPr>
        <p:blipFill rotWithShape="1">
          <a:blip r:embed="rId2"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58559" t="11097" r="2726" b="12501"/>
          <a:stretch/>
        </p:blipFill>
        <p:spPr>
          <a:xfrm>
            <a:off x="963563" y="2084438"/>
            <a:ext cx="1334138" cy="2632795"/>
          </a:xfrm>
          <a:prstGeom prst="rect">
            <a:avLst/>
          </a:prstGeom>
        </p:spPr>
      </p:pic>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En bref pour les hommes</a:t>
            </a:r>
            <a:endParaRPr lang="fr-FR" sz="2400" b="1" dirty="0">
              <a:latin typeface="Baskerville Old Face" panose="02020602080505020303" pitchFamily="18" charset="0"/>
            </a:endParaRPr>
          </a:p>
        </p:txBody>
      </p:sp>
      <p:sp>
        <p:nvSpPr>
          <p:cNvPr id="2" name="ZoneTexte 1"/>
          <p:cNvSpPr txBox="1"/>
          <p:nvPr/>
        </p:nvSpPr>
        <p:spPr>
          <a:xfrm>
            <a:off x="4807974" y="5948516"/>
            <a:ext cx="2861187" cy="369332"/>
          </a:xfrm>
          <a:prstGeom prst="rect">
            <a:avLst/>
          </a:prstGeom>
          <a:noFill/>
        </p:spPr>
        <p:txBody>
          <a:bodyPr wrap="square" rtlCol="0">
            <a:spAutoFit/>
          </a:bodyPr>
          <a:lstStyle/>
          <a:p>
            <a:r>
              <a:rPr lang="fr-FR" dirty="0" smtClean="0"/>
              <a:t>H.A.S 2017</a:t>
            </a:r>
            <a:endParaRPr lang="en-GB" dirty="0"/>
          </a:p>
        </p:txBody>
      </p:sp>
    </p:spTree>
    <p:extLst>
      <p:ext uri="{BB962C8B-B14F-4D97-AF65-F5344CB8AC3E}">
        <p14:creationId xmlns:p14="http://schemas.microsoft.com/office/powerpoint/2010/main" val="128648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actuels</a:t>
            </a:r>
            <a:endParaRPr lang="fr-FR" sz="2400" b="1" dirty="0">
              <a:latin typeface="Baskerville Old Face" panose="02020602080505020303" pitchFamily="18" charset="0"/>
            </a:endParaRPr>
          </a:p>
        </p:txBody>
      </p:sp>
      <p:pic>
        <p:nvPicPr>
          <p:cNvPr id="14" name="Image 13"/>
          <p:cNvPicPr>
            <a:picLocks noChangeAspect="1"/>
          </p:cNvPicPr>
          <p:nvPr/>
        </p:nvPicPr>
        <p:blipFill>
          <a:blip r:embed="rId3"/>
          <a:stretch>
            <a:fillRect/>
          </a:stretch>
        </p:blipFill>
        <p:spPr>
          <a:xfrm>
            <a:off x="1374672" y="691791"/>
            <a:ext cx="9639300" cy="5553075"/>
          </a:xfrm>
          <a:prstGeom prst="rect">
            <a:avLst/>
          </a:prstGeom>
        </p:spPr>
      </p:pic>
    </p:spTree>
    <p:extLst>
      <p:ext uri="{BB962C8B-B14F-4D97-AF65-F5344CB8AC3E}">
        <p14:creationId xmlns:p14="http://schemas.microsoft.com/office/powerpoint/2010/main" val="205750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3123" y="1488257"/>
            <a:ext cx="8917858" cy="4062651"/>
          </a:xfrm>
          <a:prstGeom prst="rect">
            <a:avLst/>
          </a:prstGeom>
        </p:spPr>
        <p:txBody>
          <a:bodyPr wrap="square">
            <a:spAutoFit/>
          </a:bodyPr>
          <a:lstStyle/>
          <a:p>
            <a:r>
              <a:rPr lang="fr-FR" sz="2400" b="1" dirty="0" smtClean="0">
                <a:latin typeface="Tahoma" panose="020B0604030504040204" pitchFamily="34" charset="0"/>
                <a:ea typeface="Tahoma" panose="020B0604030504040204" pitchFamily="34" charset="0"/>
                <a:cs typeface="Tahoma" panose="020B0604030504040204" pitchFamily="34" charset="0"/>
              </a:rPr>
              <a:t>Le traitement va dépendre :</a:t>
            </a:r>
          </a:p>
          <a:p>
            <a:endParaRPr lang="fr-FR" dirty="0">
              <a:latin typeface="Tahoma" panose="020B0604030504040204" pitchFamily="34" charset="0"/>
              <a:ea typeface="Tahoma" panose="020B0604030504040204" pitchFamily="34" charset="0"/>
              <a:cs typeface="Tahoma" panose="020B0604030504040204" pitchFamily="34" charset="0"/>
            </a:endParaRPr>
          </a:p>
          <a:p>
            <a:pPr>
              <a:lnSpc>
                <a:spcPct val="200000"/>
              </a:lnSpc>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 Stade </a:t>
            </a:r>
            <a:r>
              <a:rPr lang="fr-FR" dirty="0">
                <a:latin typeface="Tahoma" panose="020B0604030504040204" pitchFamily="34" charset="0"/>
                <a:ea typeface="Tahoma" panose="020B0604030504040204" pitchFamily="34" charset="0"/>
                <a:cs typeface="Tahoma" panose="020B0604030504040204" pitchFamily="34" charset="0"/>
              </a:rPr>
              <a:t>du </a:t>
            </a:r>
            <a:r>
              <a:rPr lang="fr-FR" dirty="0" smtClean="0">
                <a:latin typeface="Tahoma" panose="020B0604030504040204" pitchFamily="34" charset="0"/>
                <a:ea typeface="Tahoma" panose="020B0604030504040204" pitchFamily="34" charset="0"/>
                <a:cs typeface="Tahoma" panose="020B0604030504040204" pitchFamily="34" charset="0"/>
              </a:rPr>
              <a:t>cancer</a:t>
            </a:r>
            <a:endParaRPr lang="fr-FR" dirty="0">
              <a:latin typeface="Tahoma" panose="020B0604030504040204" pitchFamily="34" charset="0"/>
              <a:ea typeface="Tahoma" panose="020B0604030504040204" pitchFamily="34" charset="0"/>
              <a:cs typeface="Tahoma" panose="020B0604030504040204" pitchFamily="34" charset="0"/>
            </a:endParaRPr>
          </a:p>
          <a:p>
            <a:pPr>
              <a:lnSpc>
                <a:spcPct val="200000"/>
              </a:lnSpc>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 Ménopause</a:t>
            </a:r>
            <a:endParaRPr lang="fr-FR" dirty="0">
              <a:latin typeface="Tahoma" panose="020B0604030504040204" pitchFamily="34" charset="0"/>
              <a:ea typeface="Tahoma" panose="020B0604030504040204" pitchFamily="34" charset="0"/>
              <a:cs typeface="Tahoma" panose="020B0604030504040204" pitchFamily="34" charset="0"/>
            </a:endParaRPr>
          </a:p>
          <a:p>
            <a:pPr>
              <a:lnSpc>
                <a:spcPct val="200000"/>
              </a:lnSpc>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 Statut </a:t>
            </a:r>
            <a:r>
              <a:rPr lang="fr-FR" dirty="0">
                <a:latin typeface="Tahoma" panose="020B0604030504040204" pitchFamily="34" charset="0"/>
                <a:ea typeface="Tahoma" panose="020B0604030504040204" pitchFamily="34" charset="0"/>
                <a:cs typeface="Tahoma" panose="020B0604030504040204" pitchFamily="34" charset="0"/>
              </a:rPr>
              <a:t>des récepteurs hormonaux du </a:t>
            </a:r>
            <a:r>
              <a:rPr lang="fr-FR" dirty="0" smtClean="0">
                <a:latin typeface="Tahoma" panose="020B0604030504040204" pitchFamily="34" charset="0"/>
                <a:ea typeface="Tahoma" panose="020B0604030504040204" pitchFamily="34" charset="0"/>
                <a:cs typeface="Tahoma" panose="020B0604030504040204" pitchFamily="34" charset="0"/>
              </a:rPr>
              <a:t>cancer </a:t>
            </a:r>
            <a:endParaRPr lang="fr-FR" dirty="0">
              <a:latin typeface="Tahoma" panose="020B0604030504040204" pitchFamily="34" charset="0"/>
              <a:ea typeface="Tahoma" panose="020B0604030504040204" pitchFamily="34" charset="0"/>
              <a:cs typeface="Tahoma" panose="020B0604030504040204" pitchFamily="34" charset="0"/>
            </a:endParaRPr>
          </a:p>
          <a:p>
            <a:pPr>
              <a:lnSpc>
                <a:spcPct val="200000"/>
              </a:lnSpc>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 Statut </a:t>
            </a:r>
            <a:r>
              <a:rPr lang="fr-FR" dirty="0">
                <a:latin typeface="Tahoma" panose="020B0604030504040204" pitchFamily="34" charset="0"/>
                <a:ea typeface="Tahoma" panose="020B0604030504040204" pitchFamily="34" charset="0"/>
                <a:cs typeface="Tahoma" panose="020B0604030504040204" pitchFamily="34" charset="0"/>
              </a:rPr>
              <a:t>du récepteur HER2 du </a:t>
            </a:r>
            <a:r>
              <a:rPr lang="fr-FR" dirty="0" smtClean="0">
                <a:latin typeface="Tahoma" panose="020B0604030504040204" pitchFamily="34" charset="0"/>
                <a:ea typeface="Tahoma" panose="020B0604030504040204" pitchFamily="34" charset="0"/>
                <a:cs typeface="Tahoma" panose="020B0604030504040204" pitchFamily="34" charset="0"/>
              </a:rPr>
              <a:t>cancer</a:t>
            </a:r>
            <a:endParaRPr lang="fr-FR" dirty="0">
              <a:latin typeface="Tahoma" panose="020B0604030504040204" pitchFamily="34" charset="0"/>
              <a:ea typeface="Tahoma" panose="020B0604030504040204" pitchFamily="34" charset="0"/>
              <a:cs typeface="Tahoma" panose="020B0604030504040204" pitchFamily="34" charset="0"/>
            </a:endParaRPr>
          </a:p>
          <a:p>
            <a:pPr>
              <a:lnSpc>
                <a:spcPct val="200000"/>
              </a:lnSpc>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 Risque </a:t>
            </a:r>
            <a:r>
              <a:rPr lang="fr-FR" dirty="0">
                <a:latin typeface="Tahoma" panose="020B0604030504040204" pitchFamily="34" charset="0"/>
                <a:ea typeface="Tahoma" panose="020B0604030504040204" pitchFamily="34" charset="0"/>
                <a:cs typeface="Tahoma" panose="020B0604030504040204" pitchFamily="34" charset="0"/>
              </a:rPr>
              <a:t>de réapparition, ou récidive, du cancer (pour les cancers de stade précoce</a:t>
            </a:r>
            <a:r>
              <a:rPr lang="fr-FR" dirty="0" smtClean="0">
                <a:latin typeface="Tahoma" panose="020B0604030504040204" pitchFamily="34" charset="0"/>
                <a:ea typeface="Tahoma" panose="020B0604030504040204" pitchFamily="34" charset="0"/>
                <a:cs typeface="Tahoma" panose="020B0604030504040204" pitchFamily="34" charset="0"/>
              </a:rPr>
              <a:t>) </a:t>
            </a:r>
            <a:endParaRPr lang="fr-FR" dirty="0">
              <a:latin typeface="Tahoma" panose="020B0604030504040204" pitchFamily="34" charset="0"/>
              <a:ea typeface="Tahoma" panose="020B0604030504040204" pitchFamily="34" charset="0"/>
              <a:cs typeface="Tahoma" panose="020B0604030504040204" pitchFamily="34" charset="0"/>
            </a:endParaRPr>
          </a:p>
          <a:p>
            <a:pPr>
              <a:lnSpc>
                <a:spcPct val="200000"/>
              </a:lnSpc>
              <a:buFont typeface="Arial" panose="020B0604020202020204" pitchFamily="34" charset="0"/>
              <a:buChar char="•"/>
            </a:pPr>
            <a:r>
              <a:rPr lang="fr-FR" dirty="0" smtClean="0">
                <a:latin typeface="Tahoma" panose="020B0604030504040204" pitchFamily="34" charset="0"/>
                <a:ea typeface="Tahoma" panose="020B0604030504040204" pitchFamily="34" charset="0"/>
                <a:cs typeface="Tahoma" panose="020B0604030504040204" pitchFamily="34" charset="0"/>
              </a:rPr>
              <a:t> Etat </a:t>
            </a:r>
            <a:r>
              <a:rPr lang="fr-FR" dirty="0">
                <a:latin typeface="Tahoma" panose="020B0604030504040204" pitchFamily="34" charset="0"/>
                <a:ea typeface="Tahoma" panose="020B0604030504040204" pitchFamily="34" charset="0"/>
                <a:cs typeface="Tahoma" panose="020B0604030504040204" pitchFamily="34" charset="0"/>
              </a:rPr>
              <a:t>de santé </a:t>
            </a:r>
            <a:r>
              <a:rPr lang="fr-FR" dirty="0" smtClean="0">
                <a:latin typeface="Tahoma" panose="020B0604030504040204" pitchFamily="34" charset="0"/>
                <a:ea typeface="Tahoma" panose="020B0604030504040204" pitchFamily="34" charset="0"/>
                <a:cs typeface="Tahoma" panose="020B0604030504040204" pitchFamily="34" charset="0"/>
              </a:rPr>
              <a:t>global</a:t>
            </a:r>
            <a:endParaRPr lang="fr-FR"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5" name="Rectangle 1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traitements actuels</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63467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34662" y="567557"/>
            <a:ext cx="9240030" cy="2062103"/>
          </a:xfrm>
          <a:prstGeom prst="rect">
            <a:avLst/>
          </a:prstGeom>
          <a:solidFill>
            <a:schemeClr val="tx2">
              <a:lumMod val="20000"/>
              <a:lumOff val="80000"/>
            </a:schemeClr>
          </a:solidFill>
        </p:spPr>
        <p:txBody>
          <a:bodyPr wrap="none" rtlCol="0">
            <a:spAutoFit/>
          </a:bodyPr>
          <a:lstStyle/>
          <a:p>
            <a:r>
              <a:rPr lang="fr-FR" sz="32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UE3 E1 Déterminants Physiopathologiques :</a:t>
            </a:r>
          </a:p>
          <a:p>
            <a:endParaRPr lang="fr-FR" sz="32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a:p>
            <a:endParaRPr lang="fr-FR" sz="32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a:p>
            <a:pPr algn="ctr"/>
            <a:r>
              <a:rPr lang="fr-FR" sz="32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Cancer du sein</a:t>
            </a:r>
            <a:endParaRPr lang="en-GB" sz="32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2130" y="2865369"/>
            <a:ext cx="5022908" cy="3652278"/>
          </a:xfrm>
          <a:prstGeom prst="rect">
            <a:avLst/>
          </a:prstGeom>
          <a:ln>
            <a:noFill/>
          </a:ln>
          <a:effectLst>
            <a:softEdge rad="112500"/>
          </a:effectLst>
        </p:spPr>
      </p:pic>
    </p:spTree>
    <p:extLst>
      <p:ext uri="{BB962C8B-B14F-4D97-AF65-F5344CB8AC3E}">
        <p14:creationId xmlns:p14="http://schemas.microsoft.com/office/powerpoint/2010/main" val="3604418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Connecteur droit 24"/>
          <p:cNvCxnSpPr>
            <a:stCxn id="18" idx="2"/>
            <a:endCxn id="17" idx="0"/>
          </p:cNvCxnSpPr>
          <p:nvPr/>
        </p:nvCxnSpPr>
        <p:spPr>
          <a:xfrm>
            <a:off x="412955" y="1441520"/>
            <a:ext cx="0" cy="3751007"/>
          </a:xfrm>
          <a:prstGeom prst="line">
            <a:avLst/>
          </a:prstGeom>
          <a:ln w="19050">
            <a:solidFill>
              <a:schemeClr val="tx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grades du cancer &amp; les traitements associés</a:t>
            </a:r>
            <a:endParaRPr lang="fr-FR" sz="2400" b="1" dirty="0">
              <a:latin typeface="Baskerville Old Face" panose="02020602080505020303" pitchFamily="18" charset="0"/>
            </a:endParaRPr>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ZoneTexte 8"/>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10" name="ZoneTexte 9"/>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4" name="Losange 13"/>
          <p:cNvSpPr/>
          <p:nvPr/>
        </p:nvSpPr>
        <p:spPr>
          <a:xfrm>
            <a:off x="54077" y="1818834"/>
            <a:ext cx="717755" cy="747251"/>
          </a:xfrm>
          <a:prstGeom prst="diamon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1</a:t>
            </a:r>
            <a:endParaRPr lang="en-GB" sz="2800" dirty="0"/>
          </a:p>
        </p:txBody>
      </p:sp>
      <p:sp>
        <p:nvSpPr>
          <p:cNvPr id="15" name="Losange 14"/>
          <p:cNvSpPr/>
          <p:nvPr/>
        </p:nvSpPr>
        <p:spPr>
          <a:xfrm>
            <a:off x="54077" y="2943399"/>
            <a:ext cx="717755" cy="747251"/>
          </a:xfrm>
          <a:prstGeom prst="diamond">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2</a:t>
            </a:r>
            <a:endParaRPr lang="en-GB" sz="2800" dirty="0"/>
          </a:p>
        </p:txBody>
      </p:sp>
      <p:sp>
        <p:nvSpPr>
          <p:cNvPr id="16" name="Losange 15"/>
          <p:cNvSpPr/>
          <p:nvPr/>
        </p:nvSpPr>
        <p:spPr>
          <a:xfrm>
            <a:off x="54077" y="4067964"/>
            <a:ext cx="717755" cy="747251"/>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3</a:t>
            </a:r>
            <a:endParaRPr lang="en-GB" sz="2800" dirty="0"/>
          </a:p>
        </p:txBody>
      </p:sp>
      <p:sp>
        <p:nvSpPr>
          <p:cNvPr id="17" name="Losange 16"/>
          <p:cNvSpPr/>
          <p:nvPr/>
        </p:nvSpPr>
        <p:spPr>
          <a:xfrm>
            <a:off x="54077" y="5192527"/>
            <a:ext cx="717755" cy="747251"/>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5</a:t>
            </a:r>
            <a:endParaRPr lang="en-GB" sz="2800" dirty="0"/>
          </a:p>
        </p:txBody>
      </p:sp>
      <p:sp>
        <p:nvSpPr>
          <p:cNvPr id="18" name="Losange 17"/>
          <p:cNvSpPr/>
          <p:nvPr/>
        </p:nvSpPr>
        <p:spPr>
          <a:xfrm>
            <a:off x="54077" y="694269"/>
            <a:ext cx="717755" cy="747251"/>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0</a:t>
            </a:r>
            <a:endParaRPr lang="en-GB" sz="2800" dirty="0"/>
          </a:p>
        </p:txBody>
      </p:sp>
      <p:sp>
        <p:nvSpPr>
          <p:cNvPr id="20" name="Rectangle 19"/>
          <p:cNvSpPr/>
          <p:nvPr/>
        </p:nvSpPr>
        <p:spPr>
          <a:xfrm>
            <a:off x="835743" y="811097"/>
            <a:ext cx="6154993" cy="646331"/>
          </a:xfrm>
          <a:prstGeom prst="rect">
            <a:avLst/>
          </a:prstGeom>
        </p:spPr>
        <p:txBody>
          <a:bodyPr wrap="square">
            <a:spAutoFit/>
          </a:bodyPr>
          <a:lstStyle/>
          <a:p>
            <a:pPr marL="285750" indent="-285750">
              <a:buFont typeface="Wingdings" panose="05000000000000000000" pitchFamily="2" charset="2"/>
              <a:buChar char="Ø"/>
            </a:pPr>
            <a:r>
              <a:rPr lang="fr-FR" dirty="0" smtClean="0"/>
              <a:t>Tumeur &lt; 5</a:t>
            </a:r>
            <a:r>
              <a:rPr lang="fr-FR" dirty="0"/>
              <a:t> cm et le cancer ne s’est pas propagé à plus de 3 ganglions lymphatiques</a:t>
            </a:r>
            <a:endParaRPr lang="en-GB" dirty="0"/>
          </a:p>
        </p:txBody>
      </p:sp>
      <p:sp>
        <p:nvSpPr>
          <p:cNvPr id="21" name="Rectangle 20"/>
          <p:cNvSpPr/>
          <p:nvPr/>
        </p:nvSpPr>
        <p:spPr>
          <a:xfrm>
            <a:off x="835743" y="2019615"/>
            <a:ext cx="6096000" cy="923330"/>
          </a:xfrm>
          <a:prstGeom prst="rect">
            <a:avLst/>
          </a:prstGeom>
        </p:spPr>
        <p:txBody>
          <a:bodyPr>
            <a:spAutoFit/>
          </a:bodyPr>
          <a:lstStyle/>
          <a:p>
            <a:pPr marL="285750" indent="-285750">
              <a:buFont typeface="Wingdings" panose="05000000000000000000" pitchFamily="2" charset="2"/>
              <a:buChar char="Ø"/>
            </a:pPr>
            <a:r>
              <a:rPr lang="fr-FR" dirty="0" smtClean="0"/>
              <a:t>Tumeur &gt;5</a:t>
            </a:r>
            <a:r>
              <a:rPr lang="fr-FR" dirty="0"/>
              <a:t> cm. Le cancer peut s’être propagé à la peau, aux muscles de la paroi thoracique ou à plus de 3 ganglions lymphatiques. </a:t>
            </a:r>
            <a:endParaRPr lang="en-GB" dirty="0"/>
          </a:p>
        </p:txBody>
      </p:sp>
      <p:sp>
        <p:nvSpPr>
          <p:cNvPr id="22" name="Rectangle 21"/>
          <p:cNvSpPr/>
          <p:nvPr/>
        </p:nvSpPr>
        <p:spPr>
          <a:xfrm>
            <a:off x="835743" y="3494454"/>
            <a:ext cx="6096000" cy="923330"/>
          </a:xfrm>
          <a:prstGeom prst="rect">
            <a:avLst/>
          </a:prstGeom>
        </p:spPr>
        <p:txBody>
          <a:bodyPr>
            <a:spAutoFit/>
          </a:bodyPr>
          <a:lstStyle/>
          <a:p>
            <a:pPr marL="285750" indent="-285750">
              <a:buFont typeface="Wingdings" panose="05000000000000000000" pitchFamily="2" charset="2"/>
              <a:buChar char="Ø"/>
            </a:pPr>
            <a:r>
              <a:rPr lang="fr-FR" dirty="0" smtClean="0"/>
              <a:t>Tumeur mesure plus de 5 cm. Le cancer peut s’être propagé à la peau, aux muscles de la paroi thoracique ou à plus de 3 ganglions lymphatiques. </a:t>
            </a:r>
            <a:endParaRPr lang="en-GB" dirty="0"/>
          </a:p>
        </p:txBody>
      </p:sp>
      <p:sp>
        <p:nvSpPr>
          <p:cNvPr id="23" name="Rectangle 22"/>
          <p:cNvSpPr/>
          <p:nvPr/>
        </p:nvSpPr>
        <p:spPr>
          <a:xfrm>
            <a:off x="835743" y="5284774"/>
            <a:ext cx="6096000" cy="646331"/>
          </a:xfrm>
          <a:prstGeom prst="rect">
            <a:avLst/>
          </a:prstGeom>
        </p:spPr>
        <p:txBody>
          <a:bodyPr>
            <a:spAutoFit/>
          </a:bodyPr>
          <a:lstStyle/>
          <a:p>
            <a:pPr marL="285750" indent="-285750">
              <a:buFont typeface="Wingdings" panose="05000000000000000000" pitchFamily="2" charset="2"/>
              <a:buChar char="Ø"/>
            </a:pPr>
            <a:r>
              <a:rPr lang="fr-FR" dirty="0"/>
              <a:t>Cancer du sein métastatique – Le cancer s’est propagé à d’autres parties du corps</a:t>
            </a:r>
            <a:endParaRPr lang="en-GB" dirty="0"/>
          </a:p>
        </p:txBody>
      </p:sp>
      <p:pic>
        <p:nvPicPr>
          <p:cNvPr id="2" name="Image 1"/>
          <p:cNvPicPr>
            <a:picLocks noChangeAspect="1"/>
          </p:cNvPicPr>
          <p:nvPr/>
        </p:nvPicPr>
        <p:blipFill>
          <a:blip r:embed="rId3"/>
          <a:stretch>
            <a:fillRect/>
          </a:stretch>
        </p:blipFill>
        <p:spPr>
          <a:xfrm>
            <a:off x="7538244" y="1490890"/>
            <a:ext cx="2562583" cy="1390844"/>
          </a:xfrm>
          <a:prstGeom prst="rect">
            <a:avLst/>
          </a:prstGeom>
        </p:spPr>
      </p:pic>
      <p:pic>
        <p:nvPicPr>
          <p:cNvPr id="3" name="Image 2"/>
          <p:cNvPicPr>
            <a:picLocks noChangeAspect="1"/>
          </p:cNvPicPr>
          <p:nvPr/>
        </p:nvPicPr>
        <p:blipFill>
          <a:blip r:embed="rId4"/>
          <a:stretch>
            <a:fillRect/>
          </a:stretch>
        </p:blipFill>
        <p:spPr>
          <a:xfrm>
            <a:off x="6794091" y="5025400"/>
            <a:ext cx="2557885" cy="1473898"/>
          </a:xfrm>
          <a:prstGeom prst="rect">
            <a:avLst/>
          </a:prstGeom>
        </p:spPr>
      </p:pic>
      <p:pic>
        <p:nvPicPr>
          <p:cNvPr id="4" name="Image 3"/>
          <p:cNvPicPr>
            <a:picLocks noChangeAspect="1"/>
          </p:cNvPicPr>
          <p:nvPr/>
        </p:nvPicPr>
        <p:blipFill>
          <a:blip r:embed="rId5"/>
          <a:stretch>
            <a:fillRect/>
          </a:stretch>
        </p:blipFill>
        <p:spPr>
          <a:xfrm>
            <a:off x="7823423" y="3386178"/>
            <a:ext cx="2078755" cy="1590699"/>
          </a:xfrm>
          <a:prstGeom prst="rect">
            <a:avLst/>
          </a:prstGeom>
        </p:spPr>
      </p:pic>
      <p:sp>
        <p:nvSpPr>
          <p:cNvPr id="5" name="Accolade fermante 4"/>
          <p:cNvSpPr/>
          <p:nvPr/>
        </p:nvSpPr>
        <p:spPr>
          <a:xfrm>
            <a:off x="6902245" y="1028565"/>
            <a:ext cx="383458" cy="2615380"/>
          </a:xfrm>
          <a:prstGeom prst="rightBrace">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15667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88491" y="571464"/>
            <a:ext cx="7827663" cy="5714296"/>
          </a:xfrm>
          <a:prstGeom prst="rect">
            <a:avLst/>
          </a:prstGeom>
        </p:spPr>
      </p:pic>
      <p:sp>
        <p:nvSpPr>
          <p:cNvPr id="5" name="ZoneTexte 4"/>
          <p:cNvSpPr txBox="1"/>
          <p:nvPr/>
        </p:nvSpPr>
        <p:spPr>
          <a:xfrm>
            <a:off x="8013290" y="2241755"/>
            <a:ext cx="4090220" cy="2677656"/>
          </a:xfrm>
          <a:prstGeom prst="rect">
            <a:avLst/>
          </a:prstGeom>
          <a:noFill/>
        </p:spPr>
        <p:txBody>
          <a:bodyPr wrap="square" rtlCol="0">
            <a:spAutoFit/>
          </a:bodyPr>
          <a:lstStyle/>
          <a:p>
            <a:pPr marL="342900" indent="-342900">
              <a:buFont typeface="Arial" panose="020B0604020202020204" pitchFamily="34" charset="0"/>
              <a:buChar char="•"/>
            </a:pPr>
            <a:endParaRPr lang="fr-FR" sz="2400" b="1" dirty="0" smtClean="0"/>
          </a:p>
          <a:p>
            <a:pPr marL="342900" indent="-342900">
              <a:buFont typeface="Arial" panose="020B0604020202020204" pitchFamily="34" charset="0"/>
              <a:buChar char="•"/>
            </a:pPr>
            <a:endParaRPr lang="fr-FR" sz="2400" b="1" dirty="0"/>
          </a:p>
          <a:p>
            <a:pPr marL="342900" indent="-342900">
              <a:buFont typeface="Arial" panose="020B0604020202020204" pitchFamily="34" charset="0"/>
              <a:buChar char="•"/>
            </a:pPr>
            <a:r>
              <a:rPr lang="fr-FR" sz="2400" b="1" dirty="0" smtClean="0"/>
              <a:t>Environ 90 % de chance de survie du cancer du sein </a:t>
            </a:r>
          </a:p>
          <a:p>
            <a:pPr marL="342900" indent="-342900">
              <a:buFont typeface="Arial" panose="020B0604020202020204" pitchFamily="34" charset="0"/>
              <a:buChar char="•"/>
            </a:pPr>
            <a:endParaRPr lang="fr-FR" sz="2400" b="1" dirty="0"/>
          </a:p>
          <a:p>
            <a:pPr marL="342900" indent="-342900">
              <a:buFont typeface="Arial" panose="020B0604020202020204" pitchFamily="34" charset="0"/>
              <a:buChar char="•"/>
            </a:pPr>
            <a:endParaRPr lang="fr-FR" sz="2400" b="1" dirty="0" smtClean="0"/>
          </a:p>
          <a:p>
            <a:pPr marL="342900" indent="-342900">
              <a:buFont typeface="Arial" panose="020B0604020202020204" pitchFamily="34" charset="0"/>
              <a:buChar char="•"/>
            </a:pPr>
            <a:endParaRPr lang="fr-FR" sz="2400" b="1" dirty="0"/>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Une espérance de survie 5 ans après cancer en nette progression</a:t>
            </a:r>
            <a:endParaRPr lang="fr-FR" sz="2400" b="1" dirty="0">
              <a:latin typeface="Baskerville Old Face" panose="02020602080505020303" pitchFamily="18" charset="0"/>
            </a:endParaRPr>
          </a:p>
        </p:txBody>
      </p:sp>
      <p:sp>
        <p:nvSpPr>
          <p:cNvPr id="13" name="Rectangle à coins arrondis 12"/>
          <p:cNvSpPr/>
          <p:nvPr/>
        </p:nvSpPr>
        <p:spPr>
          <a:xfrm>
            <a:off x="4316361" y="2379407"/>
            <a:ext cx="3116826" cy="23597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2323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27790" y="649261"/>
            <a:ext cx="8507002" cy="5406624"/>
          </a:xfrm>
          <a:prstGeom prst="rect">
            <a:avLst/>
          </a:prstGeom>
        </p:spPr>
      </p:pic>
      <p:sp>
        <p:nvSpPr>
          <p:cNvPr id="3" name="Rectangle 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ZoneTexte 4"/>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6" name="ZoneTexte 5"/>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Une espérance de survie 5 ans de 87% en France</a:t>
            </a:r>
            <a:endParaRPr lang="fr-FR" sz="2400" b="1" dirty="0">
              <a:latin typeface="Baskerville Old Face" panose="02020602080505020303" pitchFamily="18" charset="0"/>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7118" y="2525808"/>
            <a:ext cx="2427192" cy="2427192"/>
          </a:xfrm>
          <a:prstGeom prst="rect">
            <a:avLst/>
          </a:prstGeom>
        </p:spPr>
      </p:pic>
    </p:spTree>
    <p:extLst>
      <p:ext uri="{BB962C8B-B14F-4D97-AF65-F5344CB8AC3E}">
        <p14:creationId xmlns:p14="http://schemas.microsoft.com/office/powerpoint/2010/main" val="1836789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4" name="ZoneTexte 3"/>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5" name="ZoneTexte 4"/>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6" name="ZoneTexte 5"/>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Epidémiologie : différence selon l’âge et le sexe</a:t>
            </a:r>
            <a:endParaRPr lang="fr-FR" sz="2400" b="1" dirty="0">
              <a:latin typeface="Baskerville Old Face" panose="02020602080505020303" pitchFamily="18" charset="0"/>
            </a:endParaRPr>
          </a:p>
        </p:txBody>
      </p:sp>
      <p:pic>
        <p:nvPicPr>
          <p:cNvPr id="11" name="Image 10"/>
          <p:cNvPicPr>
            <a:picLocks noChangeAspect="1"/>
          </p:cNvPicPr>
          <p:nvPr/>
        </p:nvPicPr>
        <p:blipFill>
          <a:blip r:embed="rId2"/>
          <a:stretch>
            <a:fillRect/>
          </a:stretch>
        </p:blipFill>
        <p:spPr>
          <a:xfrm>
            <a:off x="0" y="468139"/>
            <a:ext cx="7128387" cy="1677268"/>
          </a:xfrm>
          <a:prstGeom prst="rect">
            <a:avLst/>
          </a:prstGeom>
        </p:spPr>
      </p:pic>
      <p:sp>
        <p:nvSpPr>
          <p:cNvPr id="12" name="Rectangle 11"/>
          <p:cNvSpPr/>
          <p:nvPr/>
        </p:nvSpPr>
        <p:spPr>
          <a:xfrm>
            <a:off x="108154" y="2794758"/>
            <a:ext cx="11700387" cy="3139321"/>
          </a:xfrm>
          <a:prstGeom prst="rect">
            <a:avLst/>
          </a:prstGeom>
        </p:spPr>
        <p:txBody>
          <a:bodyPr wrap="square">
            <a:spAutoFit/>
          </a:bodyPr>
          <a:lstStyle/>
          <a:p>
            <a:pPr marL="285750" indent="-285750">
              <a:buFont typeface="Arial" panose="020B0604020202020204" pitchFamily="34" charset="0"/>
              <a:buChar char="•"/>
            </a:pPr>
            <a:r>
              <a:rPr lang="fr-FR" dirty="0" smtClean="0"/>
              <a:t>Les coûts médicaux directs médians d'une année de prise en charge après le diagnostic chez les patients atteints de cancer du sein opérables étaient de </a:t>
            </a:r>
            <a:r>
              <a:rPr lang="fr-FR" b="1" dirty="0" smtClean="0">
                <a:solidFill>
                  <a:schemeClr val="accent1">
                    <a:lumMod val="75000"/>
                  </a:schemeClr>
                </a:solidFill>
              </a:rPr>
              <a:t>12 250 €/personne/année</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Les coûts médians des </a:t>
            </a:r>
            <a:r>
              <a:rPr lang="fr-FR" b="1" dirty="0" smtClean="0">
                <a:solidFill>
                  <a:schemeClr val="accent1">
                    <a:lumMod val="75000"/>
                  </a:schemeClr>
                </a:solidFill>
              </a:rPr>
              <a:t>congés de maladie </a:t>
            </a:r>
            <a:r>
              <a:rPr lang="fr-FR" dirty="0" smtClean="0"/>
              <a:t>étaient de </a:t>
            </a:r>
            <a:r>
              <a:rPr lang="fr-FR" b="1" dirty="0" smtClean="0">
                <a:solidFill>
                  <a:schemeClr val="accent1">
                    <a:lumMod val="75000"/>
                  </a:schemeClr>
                </a:solidFill>
              </a:rPr>
              <a:t>8 841 € </a:t>
            </a:r>
            <a:r>
              <a:rPr lang="fr-FR" dirty="0" smtClean="0"/>
              <a:t>par patient et par an</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La chimiothérapie était un déterminant indépendant des coûts des congés maladie (3 687 €/patient/an sans chimiothérapie contre 10 706 € avec chimiothérapie). </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b="1" dirty="0" smtClean="0">
                <a:solidFill>
                  <a:schemeClr val="accent1">
                    <a:lumMod val="75000"/>
                  </a:schemeClr>
                </a:solidFill>
              </a:rPr>
              <a:t>40%</a:t>
            </a:r>
            <a:r>
              <a:rPr lang="fr-FR" dirty="0" smtClean="0"/>
              <a:t> des patients ont déclaré des </a:t>
            </a:r>
            <a:r>
              <a:rPr lang="fr-FR" b="1" dirty="0" smtClean="0">
                <a:solidFill>
                  <a:schemeClr val="accent1">
                    <a:lumMod val="75000"/>
                  </a:schemeClr>
                </a:solidFill>
              </a:rPr>
              <a:t>dépenses personnelles supplémentaires de 614 €/patient/an</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Stade initial de la maladie et les traitements administrés étaient les principaux facteurs des coûts médicaux directs</a:t>
            </a:r>
            <a:endParaRPr lang="fr-FR" dirty="0"/>
          </a:p>
        </p:txBody>
      </p:sp>
    </p:spTree>
    <p:extLst>
      <p:ext uri="{BB962C8B-B14F-4D97-AF65-F5344CB8AC3E}">
        <p14:creationId xmlns:p14="http://schemas.microsoft.com/office/powerpoint/2010/main" val="69108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fade">
                                      <p:cBhvr>
                                        <p:cTn id="22" dur="500"/>
                                        <p:tgtEl>
                                          <p:spTgt spid="1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animEffect transition="in" filter="fade">
                                      <p:cBhvr>
                                        <p:cTn id="27"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Physiopathologie</a:t>
            </a:r>
            <a:endParaRPr lang="en-GB" b="1" dirty="0">
              <a:solidFill>
                <a:schemeClr val="accent1">
                  <a:lumMod val="50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0472" y="0"/>
            <a:ext cx="6109032" cy="6109032"/>
          </a:xfrm>
          <a:prstGeom prst="rect">
            <a:avLst/>
          </a:prstGeom>
        </p:spPr>
      </p:pic>
    </p:spTree>
    <p:extLst>
      <p:ext uri="{BB962C8B-B14F-4D97-AF65-F5344CB8AC3E}">
        <p14:creationId xmlns:p14="http://schemas.microsoft.com/office/powerpoint/2010/main" val="169503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33" y="729329"/>
            <a:ext cx="7344696" cy="5072161"/>
          </a:xfrm>
          <a:prstGeom prst="rect">
            <a:avLst/>
          </a:prstGeom>
        </p:spPr>
      </p:pic>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2481732" y="6488668"/>
            <a:ext cx="3230870"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Physiopathologie</a:t>
            </a:r>
            <a:endParaRPr lang="en-GB" b="1" dirty="0">
              <a:solidFill>
                <a:schemeClr val="accent1">
                  <a:lumMod val="50000"/>
                </a:schemeClr>
              </a:solidFill>
              <a:latin typeface="Bell MT" panose="02020503060305020303" pitchFamily="18" charset="0"/>
            </a:endParaRPr>
          </a:p>
        </p:txBody>
      </p:sp>
      <p:sp>
        <p:nvSpPr>
          <p:cNvPr id="8" name="ZoneTexte 7"/>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cancer : un problème lors du cycle cellulaire</a:t>
            </a:r>
            <a:endParaRPr lang="fr-FR" sz="2400" b="1" dirty="0">
              <a:latin typeface="Baskerville Old Face" panose="02020602080505020303" pitchFamily="18" charset="0"/>
            </a:endParaRPr>
          </a:p>
        </p:txBody>
      </p:sp>
      <p:sp>
        <p:nvSpPr>
          <p:cNvPr id="14" name="Rectangle 13"/>
          <p:cNvSpPr/>
          <p:nvPr/>
        </p:nvSpPr>
        <p:spPr>
          <a:xfrm>
            <a:off x="1056120" y="5849035"/>
            <a:ext cx="6096000" cy="276999"/>
          </a:xfrm>
          <a:prstGeom prst="rect">
            <a:avLst/>
          </a:prstGeom>
        </p:spPr>
        <p:txBody>
          <a:bodyPr>
            <a:spAutoFit/>
          </a:bodyPr>
          <a:lstStyle/>
          <a:p>
            <a:r>
              <a:rPr lang="en-GB" sz="1200" i="1" dirty="0">
                <a:solidFill>
                  <a:schemeClr val="bg2">
                    <a:lumMod val="25000"/>
                  </a:schemeClr>
                </a:solidFill>
                <a:hlinkClick r:id="rId4"/>
              </a:rPr>
              <a:t>https://www.nature.com/scitable/topicpage/cell-division-and-cancer-14046590/</a:t>
            </a:r>
            <a:endParaRPr lang="en-GB" sz="1200" i="1" dirty="0">
              <a:solidFill>
                <a:schemeClr val="bg2">
                  <a:lumMod val="25000"/>
                </a:schemeClr>
              </a:solidFill>
            </a:endParaRPr>
          </a:p>
        </p:txBody>
      </p:sp>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5802" y="765156"/>
            <a:ext cx="1865376" cy="1865376"/>
          </a:xfrm>
          <a:prstGeom prst="rect">
            <a:avLst/>
          </a:prstGeom>
        </p:spPr>
      </p:pic>
      <p:sp>
        <p:nvSpPr>
          <p:cNvPr id="2" name="ZoneTexte 1"/>
          <p:cNvSpPr txBox="1"/>
          <p:nvPr/>
        </p:nvSpPr>
        <p:spPr>
          <a:xfrm>
            <a:off x="9020795" y="1237885"/>
            <a:ext cx="2438400" cy="1200329"/>
          </a:xfrm>
          <a:prstGeom prst="rect">
            <a:avLst/>
          </a:prstGeom>
          <a:noFill/>
        </p:spPr>
        <p:txBody>
          <a:bodyPr wrap="square" rtlCol="0">
            <a:spAutoFit/>
          </a:bodyPr>
          <a:lstStyle/>
          <a:p>
            <a:pPr algn="ctr"/>
            <a:r>
              <a:rPr lang="fr-FR" sz="2400" dirty="0" smtClean="0">
                <a:latin typeface="Times New Roman" panose="02020603050405020304" pitchFamily="18" charset="0"/>
                <a:cs typeface="Times New Roman" panose="02020603050405020304" pitchFamily="18" charset="0"/>
              </a:rPr>
              <a:t>À cause d’un changement de la séquence ADN</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3053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781" y="739140"/>
            <a:ext cx="8054849" cy="3615690"/>
          </a:xfrm>
          <a:prstGeom prst="rect">
            <a:avLst/>
          </a:prstGeom>
        </p:spPr>
      </p:pic>
      <p:sp>
        <p:nvSpPr>
          <p:cNvPr id="5" name="ZoneTexte 4"/>
          <p:cNvSpPr txBox="1"/>
          <p:nvPr/>
        </p:nvSpPr>
        <p:spPr>
          <a:xfrm>
            <a:off x="3198679" y="4460281"/>
            <a:ext cx="3406140" cy="923330"/>
          </a:xfrm>
          <a:prstGeom prst="rect">
            <a:avLst/>
          </a:prstGeom>
          <a:noFill/>
        </p:spPr>
        <p:txBody>
          <a:bodyPr wrap="square" rtlCol="0">
            <a:spAutoFit/>
          </a:bodyPr>
          <a:lstStyle/>
          <a:p>
            <a:pPr algn="ctr"/>
            <a:r>
              <a:rPr lang="fr-FR" b="1" dirty="0" smtClean="0">
                <a:solidFill>
                  <a:srgbClr val="C00000"/>
                </a:solidFill>
                <a:latin typeface="Bell MT" panose="02020503060305020303" pitchFamily="18" charset="0"/>
              </a:rPr>
              <a:t>NKC </a:t>
            </a:r>
            <a:r>
              <a:rPr lang="fr-FR" dirty="0" smtClean="0">
                <a:latin typeface="Bell MT" panose="02020503060305020303" pitchFamily="18" charset="0"/>
              </a:rPr>
              <a:t>: traque et détruit des cellules endommagées ou des tumeurs</a:t>
            </a:r>
            <a:endParaRPr lang="en-GB" dirty="0">
              <a:latin typeface="Bell MT" panose="02020503060305020303" pitchFamily="18" charset="0"/>
            </a:endParaRPr>
          </a:p>
        </p:txBody>
      </p:sp>
      <p:sp>
        <p:nvSpPr>
          <p:cNvPr id="6" name="ZoneTexte 5"/>
          <p:cNvSpPr txBox="1"/>
          <p:nvPr/>
        </p:nvSpPr>
        <p:spPr>
          <a:xfrm>
            <a:off x="7787640" y="4255770"/>
            <a:ext cx="3299460" cy="646331"/>
          </a:xfrm>
          <a:prstGeom prst="rect">
            <a:avLst/>
          </a:prstGeom>
          <a:noFill/>
        </p:spPr>
        <p:txBody>
          <a:bodyPr wrap="square" rtlCol="0">
            <a:spAutoFit/>
          </a:bodyPr>
          <a:lstStyle/>
          <a:p>
            <a:pPr algn="ctr"/>
            <a:r>
              <a:rPr lang="fr-FR" b="1" dirty="0" smtClean="0">
                <a:solidFill>
                  <a:srgbClr val="C00000"/>
                </a:solidFill>
                <a:latin typeface="Bell MT" panose="02020503060305020303" pitchFamily="18" charset="0"/>
              </a:rPr>
              <a:t>T </a:t>
            </a:r>
            <a:r>
              <a:rPr lang="fr-FR" dirty="0" smtClean="0">
                <a:latin typeface="Bell MT" panose="02020503060305020303" pitchFamily="18" charset="0"/>
              </a:rPr>
              <a:t>: capable de reconnaître et détruire les cellules infectées</a:t>
            </a:r>
            <a:endParaRPr lang="en-GB" dirty="0">
              <a:latin typeface="Bell MT" panose="02020503060305020303" pitchFamily="18" charset="0"/>
            </a:endParaRPr>
          </a:p>
        </p:txBody>
      </p:sp>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Rappel sur système immunitaire</a:t>
            </a:r>
            <a:endParaRPr lang="fr-FR" sz="2400" b="1" dirty="0">
              <a:latin typeface="Baskerville Old Face" panose="02020602080505020303" pitchFamily="18" charset="0"/>
            </a:endParaRPr>
          </a:p>
        </p:txBody>
      </p:sp>
      <p:sp>
        <p:nvSpPr>
          <p:cNvPr id="2" name="Rectangle 1"/>
          <p:cNvSpPr/>
          <p:nvPr/>
        </p:nvSpPr>
        <p:spPr>
          <a:xfrm>
            <a:off x="4448529" y="3720659"/>
            <a:ext cx="720969" cy="41872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7929596" y="3794102"/>
            <a:ext cx="720969" cy="26376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9" name="ZoneTexte 18"/>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20" name="ZoneTexte 19"/>
          <p:cNvSpPr txBox="1"/>
          <p:nvPr/>
        </p:nvSpPr>
        <p:spPr>
          <a:xfrm>
            <a:off x="2481732" y="6488668"/>
            <a:ext cx="3230870"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Physiopathologie</a:t>
            </a:r>
            <a:endParaRPr lang="en-GB" b="1" dirty="0">
              <a:solidFill>
                <a:schemeClr val="accent1">
                  <a:lumMod val="50000"/>
                </a:schemeClr>
              </a:solidFill>
              <a:latin typeface="Bell MT" panose="02020503060305020303" pitchFamily="18" charset="0"/>
            </a:endParaRPr>
          </a:p>
        </p:txBody>
      </p:sp>
      <p:sp>
        <p:nvSpPr>
          <p:cNvPr id="21" name="ZoneTexte 20"/>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22" name="ZoneTexte 21"/>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28" name="ZoneTexte 27"/>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392100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ZoneTexte 4"/>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6" name="ZoneTexte 5"/>
          <p:cNvSpPr txBox="1"/>
          <p:nvPr/>
        </p:nvSpPr>
        <p:spPr>
          <a:xfrm>
            <a:off x="2481732" y="6488668"/>
            <a:ext cx="3230870"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Physiopathologie</a:t>
            </a:r>
            <a:endParaRPr lang="en-GB" b="1" dirty="0">
              <a:solidFill>
                <a:schemeClr val="accent1">
                  <a:lumMod val="50000"/>
                </a:schemeClr>
              </a:solidFill>
              <a:latin typeface="Bell MT" panose="02020503060305020303" pitchFamily="18" charset="0"/>
            </a:endParaRPr>
          </a:p>
        </p:txBody>
      </p:sp>
      <p:sp>
        <p:nvSpPr>
          <p:cNvPr id="7" name="ZoneTexte 6"/>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Pourquoi le système immunitaire n’élimine pas les cancers ? </a:t>
            </a:r>
            <a:endParaRPr lang="fr-FR" sz="2400" b="1" dirty="0">
              <a:latin typeface="Baskerville Old Face" panose="02020602080505020303" pitchFamily="18" charset="0"/>
            </a:endParaRPr>
          </a:p>
        </p:txBody>
      </p:sp>
      <p:pic>
        <p:nvPicPr>
          <p:cNvPr id="11" name="Image 10"/>
          <p:cNvPicPr>
            <a:picLocks noChangeAspect="1"/>
          </p:cNvPicPr>
          <p:nvPr/>
        </p:nvPicPr>
        <p:blipFill rotWithShape="1">
          <a:blip r:embed="rId3"/>
          <a:srcRect r="54596"/>
          <a:stretch/>
        </p:blipFill>
        <p:spPr>
          <a:xfrm>
            <a:off x="105105" y="2709154"/>
            <a:ext cx="3426373" cy="856251"/>
          </a:xfrm>
          <a:prstGeom prst="rect">
            <a:avLst/>
          </a:prstGeom>
        </p:spPr>
      </p:pic>
      <p:pic>
        <p:nvPicPr>
          <p:cNvPr id="12" name="Image 11"/>
          <p:cNvPicPr>
            <a:picLocks noChangeAspect="1"/>
          </p:cNvPicPr>
          <p:nvPr/>
        </p:nvPicPr>
        <p:blipFill rotWithShape="1">
          <a:blip r:embed="rId3"/>
          <a:srcRect l="55641"/>
          <a:stretch/>
        </p:blipFill>
        <p:spPr>
          <a:xfrm>
            <a:off x="1513489" y="3460643"/>
            <a:ext cx="3347545" cy="856251"/>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6624" y="2062287"/>
            <a:ext cx="1865376" cy="1776984"/>
          </a:xfrm>
          <a:prstGeom prst="rect">
            <a:avLst/>
          </a:prstGeom>
        </p:spPr>
      </p:pic>
      <p:pic>
        <p:nvPicPr>
          <p:cNvPr id="14" name="Image 13"/>
          <p:cNvPicPr>
            <a:picLocks noChangeAspect="1"/>
          </p:cNvPicPr>
          <p:nvPr/>
        </p:nvPicPr>
        <p:blipFill>
          <a:blip r:embed="rId5" cstate="print">
            <a:clrChange>
              <a:clrFrom>
                <a:srgbClr val="E9EDEE"/>
              </a:clrFrom>
              <a:clrTo>
                <a:srgbClr val="E9EDEE">
                  <a:alpha val="0"/>
                </a:srgbClr>
              </a:clrTo>
            </a:clrChange>
            <a:extLst>
              <a:ext uri="{28A0092B-C50C-407E-A947-70E740481C1C}">
                <a14:useLocalDpi xmlns:a14="http://schemas.microsoft.com/office/drawing/2010/main" val="0"/>
              </a:ext>
            </a:extLst>
          </a:blip>
          <a:stretch>
            <a:fillRect/>
          </a:stretch>
        </p:blipFill>
        <p:spPr>
          <a:xfrm>
            <a:off x="5012267" y="1871719"/>
            <a:ext cx="2762070" cy="2762070"/>
          </a:xfrm>
          <a:prstGeom prst="rect">
            <a:avLst/>
          </a:prstGeom>
        </p:spPr>
      </p:pic>
      <p:pic>
        <p:nvPicPr>
          <p:cNvPr id="15" name="Image 14"/>
          <p:cNvPicPr>
            <a:picLocks noChangeAspect="1"/>
          </p:cNvPicPr>
          <p:nvPr/>
        </p:nvPicPr>
        <p:blipFill>
          <a:blip r:embed="rId6"/>
          <a:stretch>
            <a:fillRect/>
          </a:stretch>
        </p:blipFill>
        <p:spPr>
          <a:xfrm>
            <a:off x="8343231" y="2505939"/>
            <a:ext cx="2291532" cy="1527688"/>
          </a:xfrm>
          <a:prstGeom prst="rect">
            <a:avLst/>
          </a:prstGeom>
          <a:ln>
            <a:noFill/>
          </a:ln>
          <a:effectLst>
            <a:softEdge rad="112500"/>
          </a:effectLst>
        </p:spPr>
      </p:pic>
      <p:sp>
        <p:nvSpPr>
          <p:cNvPr id="16" name="ZoneTexte 15"/>
          <p:cNvSpPr txBox="1"/>
          <p:nvPr/>
        </p:nvSpPr>
        <p:spPr>
          <a:xfrm>
            <a:off x="4361793" y="6117021"/>
            <a:ext cx="3699641" cy="307777"/>
          </a:xfrm>
          <a:prstGeom prst="rect">
            <a:avLst/>
          </a:prstGeom>
          <a:noFill/>
        </p:spPr>
        <p:txBody>
          <a:bodyPr wrap="square" rtlCol="0">
            <a:spAutoFit/>
          </a:bodyPr>
          <a:lstStyle/>
          <a:p>
            <a:pPr algn="ctr"/>
            <a:r>
              <a:rPr lang="fr-FR" sz="1400" i="1" dirty="0" smtClean="0"/>
              <a:t>Article Inserm 2019</a:t>
            </a:r>
            <a:endParaRPr lang="en-GB" sz="1400" i="1" dirty="0"/>
          </a:p>
        </p:txBody>
      </p:sp>
      <p:sp>
        <p:nvSpPr>
          <p:cNvPr id="19" name="ZoneTexte 18"/>
          <p:cNvSpPr txBox="1"/>
          <p:nvPr/>
        </p:nvSpPr>
        <p:spPr>
          <a:xfrm>
            <a:off x="735724" y="1923393"/>
            <a:ext cx="3563007" cy="461665"/>
          </a:xfrm>
          <a:prstGeom prst="rect">
            <a:avLst/>
          </a:prstGeom>
          <a:noFill/>
        </p:spPr>
        <p:txBody>
          <a:bodyPr wrap="square" rtlCol="0">
            <a:spAutoFit/>
          </a:bodyPr>
          <a:lstStyle/>
          <a:p>
            <a:pPr algn="ctr"/>
            <a:r>
              <a:rPr lang="fr-F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Système immunitaire</a:t>
            </a:r>
            <a:endPar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8" name="Image 17"/>
          <p:cNvPicPr>
            <a:picLocks noChangeAspect="1"/>
          </p:cNvPicPr>
          <p:nvPr/>
        </p:nvPicPr>
        <p:blipFill>
          <a:blip r:embed="rId6">
            <a:duotone>
              <a:schemeClr val="bg2">
                <a:shade val="45000"/>
                <a:satMod val="135000"/>
              </a:schemeClr>
              <a:prstClr val="white"/>
            </a:duotone>
          </a:blip>
          <a:stretch>
            <a:fillRect/>
          </a:stretch>
        </p:blipFill>
        <p:spPr>
          <a:xfrm>
            <a:off x="8326298" y="3945272"/>
            <a:ext cx="2291532" cy="1527688"/>
          </a:xfrm>
          <a:prstGeom prst="rect">
            <a:avLst/>
          </a:prstGeom>
          <a:ln>
            <a:noFill/>
          </a:ln>
          <a:effectLst>
            <a:softEdge rad="112500"/>
          </a:effectLst>
        </p:spPr>
      </p:pic>
      <p:pic>
        <p:nvPicPr>
          <p:cNvPr id="2" name="Image 1"/>
          <p:cNvPicPr>
            <a:picLocks noChangeAspect="1"/>
          </p:cNvPicPr>
          <p:nvPr/>
        </p:nvPicPr>
        <p:blipFill>
          <a:blip r:embed="rId7">
            <a:extLst>
              <a:ext uri="{BEBA8EAE-BF5A-486C-A8C5-ECC9F3942E4B}">
                <a14:imgProps xmlns:a14="http://schemas.microsoft.com/office/drawing/2010/main">
                  <a14:imgLayer r:embed="rId8">
                    <a14:imgEffect>
                      <a14:saturation sat="33000"/>
                    </a14:imgEffect>
                  </a14:imgLayer>
                </a14:imgProps>
              </a:ext>
            </a:extLst>
          </a:blip>
          <a:stretch>
            <a:fillRect/>
          </a:stretch>
        </p:blipFill>
        <p:spPr>
          <a:xfrm>
            <a:off x="5842677" y="2499429"/>
            <a:ext cx="1073130" cy="1621618"/>
          </a:xfrm>
          <a:prstGeom prst="rect">
            <a:avLst/>
          </a:prstGeom>
        </p:spPr>
      </p:pic>
    </p:spTree>
    <p:extLst>
      <p:ext uri="{BB962C8B-B14F-4D97-AF65-F5344CB8AC3E}">
        <p14:creationId xmlns:p14="http://schemas.microsoft.com/office/powerpoint/2010/main" val="222591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ZoneTexte 4"/>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6" name="ZoneTexte 5"/>
          <p:cNvSpPr txBox="1"/>
          <p:nvPr/>
        </p:nvSpPr>
        <p:spPr>
          <a:xfrm>
            <a:off x="2481732" y="6488668"/>
            <a:ext cx="3230870"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Physiopathologie</a:t>
            </a:r>
            <a:endParaRPr lang="en-GB" b="1" dirty="0">
              <a:solidFill>
                <a:schemeClr val="accent1">
                  <a:lumMod val="50000"/>
                </a:schemeClr>
              </a:solidFill>
              <a:latin typeface="Bell MT" panose="02020503060305020303" pitchFamily="18" charset="0"/>
            </a:endParaRPr>
          </a:p>
        </p:txBody>
      </p:sp>
      <p:sp>
        <p:nvSpPr>
          <p:cNvPr id="7" name="ZoneTexte 6"/>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Pourquoi le système immunitaire n’élimine pas les cancers ? </a:t>
            </a:r>
            <a:endParaRPr lang="fr-FR" sz="2400" b="1" dirty="0">
              <a:latin typeface="Baskerville Old Face" panose="02020602080505020303" pitchFamily="18" charset="0"/>
            </a:endParaRPr>
          </a:p>
        </p:txBody>
      </p:sp>
      <p:sp>
        <p:nvSpPr>
          <p:cNvPr id="16" name="ZoneTexte 15"/>
          <p:cNvSpPr txBox="1"/>
          <p:nvPr/>
        </p:nvSpPr>
        <p:spPr>
          <a:xfrm>
            <a:off x="4361793" y="6117021"/>
            <a:ext cx="3699641" cy="307777"/>
          </a:xfrm>
          <a:prstGeom prst="rect">
            <a:avLst/>
          </a:prstGeom>
          <a:noFill/>
        </p:spPr>
        <p:txBody>
          <a:bodyPr wrap="square" rtlCol="0">
            <a:spAutoFit/>
          </a:bodyPr>
          <a:lstStyle/>
          <a:p>
            <a:pPr algn="ctr"/>
            <a:r>
              <a:rPr lang="fr-FR" sz="1400" i="1" dirty="0" smtClean="0"/>
              <a:t>Article Inserm 2019</a:t>
            </a:r>
            <a:endParaRPr lang="en-GB" sz="1400" i="1" dirty="0"/>
          </a:p>
        </p:txBody>
      </p:sp>
      <p:pic>
        <p:nvPicPr>
          <p:cNvPr id="2" name="Image 1"/>
          <p:cNvPicPr>
            <a:picLocks noChangeAspect="1"/>
          </p:cNvPicPr>
          <p:nvPr/>
        </p:nvPicPr>
        <p:blipFill rotWithShape="1">
          <a:blip r:embed="rId3"/>
          <a:srcRect l="25840" t="5909" r="26741" b="4495"/>
          <a:stretch/>
        </p:blipFill>
        <p:spPr>
          <a:xfrm>
            <a:off x="136634" y="683173"/>
            <a:ext cx="1503346" cy="1629102"/>
          </a:xfrm>
          <a:prstGeom prst="ellipse">
            <a:avLst/>
          </a:prstGeom>
          <a:ln>
            <a:noFill/>
          </a:ln>
          <a:effectLst>
            <a:softEdge rad="112500"/>
          </a:effectLst>
        </p:spPr>
      </p:pic>
      <p:sp>
        <p:nvSpPr>
          <p:cNvPr id="3" name="ZoneTexte 2"/>
          <p:cNvSpPr txBox="1"/>
          <p:nvPr/>
        </p:nvSpPr>
        <p:spPr>
          <a:xfrm>
            <a:off x="1660633" y="840828"/>
            <a:ext cx="9659008" cy="1200329"/>
          </a:xfrm>
          <a:prstGeom prst="rect">
            <a:avLst/>
          </a:prstGeom>
          <a:noFill/>
        </p:spPr>
        <p:txBody>
          <a:bodyPr wrap="square" rtlCol="0">
            <a:spAutoFit/>
          </a:bodyPr>
          <a:lstStyle/>
          <a:p>
            <a:pPr marL="285750" indent="-285750">
              <a:buFont typeface="Wingdings" panose="05000000000000000000" pitchFamily="2" charset="2"/>
              <a:buChar char="Ø"/>
            </a:pPr>
            <a:r>
              <a:rPr lang="fr-FR" dirty="0" smtClean="0"/>
              <a:t>Les cellules cancéreuses expriment à leurs surfaces des antigènes tumoraux spécifiques </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smtClean="0"/>
              <a:t>Ces antigènes peuvent être reconnues par le système immunitaire et induire des réactions en conséquences </a:t>
            </a:r>
          </a:p>
        </p:txBody>
      </p:sp>
      <p:pic>
        <p:nvPicPr>
          <p:cNvPr id="19" name="Image 18"/>
          <p:cNvPicPr>
            <a:picLocks noChangeAspect="1"/>
          </p:cNvPicPr>
          <p:nvPr/>
        </p:nvPicPr>
        <p:blipFill>
          <a:blip r:embed="rId4"/>
          <a:stretch>
            <a:fillRect/>
          </a:stretch>
        </p:blipFill>
        <p:spPr>
          <a:xfrm>
            <a:off x="4822182" y="4441844"/>
            <a:ext cx="3724795" cy="1295581"/>
          </a:xfrm>
          <a:prstGeom prst="rect">
            <a:avLst/>
          </a:prstGeom>
        </p:spPr>
      </p:pic>
      <p:pic>
        <p:nvPicPr>
          <p:cNvPr id="21" name="Image 20"/>
          <p:cNvPicPr>
            <a:picLocks noChangeAspect="1"/>
          </p:cNvPicPr>
          <p:nvPr/>
        </p:nvPicPr>
        <p:blipFill rotWithShape="1">
          <a:blip r:embed="rId5"/>
          <a:srcRect l="29180" r="18423"/>
          <a:stretch/>
        </p:blipFill>
        <p:spPr>
          <a:xfrm>
            <a:off x="10604938" y="1957059"/>
            <a:ext cx="1587062" cy="1514475"/>
          </a:xfrm>
          <a:prstGeom prst="rect">
            <a:avLst/>
          </a:prstGeom>
        </p:spPr>
      </p:pic>
      <p:pic>
        <p:nvPicPr>
          <p:cNvPr id="22" name="Image 21"/>
          <p:cNvPicPr>
            <a:picLocks noChangeAspect="1"/>
          </p:cNvPicPr>
          <p:nvPr/>
        </p:nvPicPr>
        <p:blipFill>
          <a:blip r:embed="rId6"/>
          <a:stretch>
            <a:fillRect/>
          </a:stretch>
        </p:blipFill>
        <p:spPr>
          <a:xfrm>
            <a:off x="8232426" y="3300249"/>
            <a:ext cx="884735" cy="916014"/>
          </a:xfrm>
          <a:prstGeom prst="rect">
            <a:avLst/>
          </a:prstGeom>
        </p:spPr>
      </p:pic>
      <p:sp>
        <p:nvSpPr>
          <p:cNvPr id="23" name="Rectangle 22"/>
          <p:cNvSpPr/>
          <p:nvPr/>
        </p:nvSpPr>
        <p:spPr>
          <a:xfrm>
            <a:off x="0" y="2480129"/>
            <a:ext cx="11119945" cy="1477328"/>
          </a:xfrm>
          <a:prstGeom prst="rect">
            <a:avLst/>
          </a:prstGeom>
        </p:spPr>
        <p:txBody>
          <a:bodyPr wrap="square">
            <a:spAutoFit/>
          </a:bodyPr>
          <a:lstStyle/>
          <a:p>
            <a:pPr marL="285750" indent="-285750">
              <a:buFont typeface="Wingdings" panose="05000000000000000000" pitchFamily="2" charset="2"/>
              <a:buChar char="Ø"/>
            </a:pPr>
            <a:r>
              <a:rPr lang="fr-FR" dirty="0"/>
              <a:t>Adaptation progressive de ces cellules qui vont commencer à devenir invisibles pour le systèmes immunitaire </a:t>
            </a:r>
          </a:p>
          <a:p>
            <a:pPr marL="285750" indent="-285750">
              <a:buFont typeface="Wingdings" panose="05000000000000000000" pitchFamily="2" charset="2"/>
              <a:buChar char="Ø"/>
            </a:pPr>
            <a:endParaRPr lang="fr-FR" dirty="0" smtClean="0"/>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a:t>Certaines des cellules vont même jusqu’à inactiver certaines réponses immunitaires </a:t>
            </a:r>
            <a:endParaRPr lang="en-GB" dirty="0"/>
          </a:p>
        </p:txBody>
      </p:sp>
    </p:spTree>
    <p:extLst>
      <p:ext uri="{BB962C8B-B14F-4D97-AF65-F5344CB8AC3E}">
        <p14:creationId xmlns:p14="http://schemas.microsoft.com/office/powerpoint/2010/main" val="214687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Physiopathologie</a:t>
            </a:r>
            <a:endParaRPr lang="en-GB" b="1" dirty="0">
              <a:solidFill>
                <a:schemeClr val="accent1">
                  <a:lumMod val="50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4" name="Rectangle 1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err="1" smtClean="0">
                <a:latin typeface="Baskerville Old Face" panose="02020602080505020303" pitchFamily="18" charset="0"/>
              </a:rPr>
              <a:t>Recap</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3">
            <a:clrChange>
              <a:clrFrom>
                <a:srgbClr val="F0F0F0"/>
              </a:clrFrom>
              <a:clrTo>
                <a:srgbClr val="F0F0F0">
                  <a:alpha val="0"/>
                </a:srgbClr>
              </a:clrTo>
            </a:clrChange>
          </a:blip>
          <a:stretch>
            <a:fillRect/>
          </a:stretch>
        </p:blipFill>
        <p:spPr>
          <a:xfrm>
            <a:off x="-178676" y="476300"/>
            <a:ext cx="3262748" cy="1951251"/>
          </a:xfrm>
          <a:prstGeom prst="rect">
            <a:avLst/>
          </a:prstGeom>
        </p:spPr>
      </p:pic>
      <p:pic>
        <p:nvPicPr>
          <p:cNvPr id="7" name="Image 6"/>
          <p:cNvPicPr>
            <a:picLocks noChangeAspect="1"/>
          </p:cNvPicPr>
          <p:nvPr/>
        </p:nvPicPr>
        <p:blipFill>
          <a:blip r:embed="rId4">
            <a:clrChange>
              <a:clrFrom>
                <a:srgbClr val="F0F0F0"/>
              </a:clrFrom>
              <a:clrTo>
                <a:srgbClr val="F0F0F0">
                  <a:alpha val="0"/>
                </a:srgbClr>
              </a:clrTo>
            </a:clrChange>
          </a:blip>
          <a:stretch>
            <a:fillRect/>
          </a:stretch>
        </p:blipFill>
        <p:spPr>
          <a:xfrm>
            <a:off x="1899835" y="2984937"/>
            <a:ext cx="3250236" cy="1576552"/>
          </a:xfrm>
          <a:prstGeom prst="rect">
            <a:avLst/>
          </a:prstGeom>
        </p:spPr>
      </p:pic>
      <p:pic>
        <p:nvPicPr>
          <p:cNvPr id="12" name="Image 11"/>
          <p:cNvPicPr>
            <a:picLocks noChangeAspect="1"/>
          </p:cNvPicPr>
          <p:nvPr/>
        </p:nvPicPr>
        <p:blipFill rotWithShape="1">
          <a:blip r:embed="rId5">
            <a:clrChange>
              <a:clrFrom>
                <a:srgbClr val="F0F0F0"/>
              </a:clrFrom>
              <a:clrTo>
                <a:srgbClr val="F0F0F0">
                  <a:alpha val="0"/>
                </a:srgbClr>
              </a:clrTo>
            </a:clrChange>
          </a:blip>
          <a:srcRect b="24560"/>
          <a:stretch/>
        </p:blipFill>
        <p:spPr>
          <a:xfrm>
            <a:off x="5679266" y="710807"/>
            <a:ext cx="4124901" cy="2536889"/>
          </a:xfrm>
          <a:prstGeom prst="rect">
            <a:avLst/>
          </a:prstGeom>
        </p:spPr>
      </p:pic>
      <p:pic>
        <p:nvPicPr>
          <p:cNvPr id="15" name="Image 14"/>
          <p:cNvPicPr>
            <a:picLocks noChangeAspect="1"/>
          </p:cNvPicPr>
          <p:nvPr/>
        </p:nvPicPr>
        <p:blipFill rotWithShape="1">
          <a:blip r:embed="rId6">
            <a:clrChange>
              <a:clrFrom>
                <a:srgbClr val="F0F0F0"/>
              </a:clrFrom>
              <a:clrTo>
                <a:srgbClr val="F0F0F0">
                  <a:alpha val="0"/>
                </a:srgbClr>
              </a:clrTo>
            </a:clrChange>
          </a:blip>
          <a:srcRect l="10966" r="6076" b="24925"/>
          <a:stretch/>
        </p:blipFill>
        <p:spPr>
          <a:xfrm>
            <a:off x="0" y="4115828"/>
            <a:ext cx="3100552" cy="2335061"/>
          </a:xfrm>
          <a:prstGeom prst="rect">
            <a:avLst/>
          </a:prstGeom>
        </p:spPr>
      </p:pic>
      <p:pic>
        <p:nvPicPr>
          <p:cNvPr id="16" name="Image 15"/>
          <p:cNvPicPr>
            <a:picLocks noChangeAspect="1"/>
          </p:cNvPicPr>
          <p:nvPr/>
        </p:nvPicPr>
        <p:blipFill rotWithShape="1">
          <a:blip r:embed="rId7">
            <a:clrChange>
              <a:clrFrom>
                <a:srgbClr val="F0F0F0"/>
              </a:clrFrom>
              <a:clrTo>
                <a:srgbClr val="F0F0F0">
                  <a:alpha val="0"/>
                </a:srgbClr>
              </a:clrTo>
            </a:clrChange>
          </a:blip>
          <a:srcRect t="894" b="26091"/>
          <a:stretch/>
        </p:blipFill>
        <p:spPr>
          <a:xfrm>
            <a:off x="7887166" y="3951891"/>
            <a:ext cx="4096322" cy="2575035"/>
          </a:xfrm>
          <a:prstGeom prst="rect">
            <a:avLst/>
          </a:prstGeom>
        </p:spPr>
      </p:pic>
      <p:cxnSp>
        <p:nvCxnSpPr>
          <p:cNvPr id="18" name="Connecteur droit 17"/>
          <p:cNvCxnSpPr>
            <a:endCxn id="7" idx="0"/>
          </p:cNvCxnSpPr>
          <p:nvPr/>
        </p:nvCxnSpPr>
        <p:spPr>
          <a:xfrm>
            <a:off x="1366345" y="2144110"/>
            <a:ext cx="2158608" cy="840827"/>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5402318" y="2669628"/>
            <a:ext cx="1450427" cy="1072055"/>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8224344" y="3200400"/>
            <a:ext cx="1571297" cy="583324"/>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3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6042213" y="546846"/>
            <a:ext cx="5334000" cy="577327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lèche droite 7"/>
          <p:cNvSpPr/>
          <p:nvPr/>
        </p:nvSpPr>
        <p:spPr>
          <a:xfrm>
            <a:off x="4096871" y="3352800"/>
            <a:ext cx="1640541" cy="600635"/>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0" name="ZoneTexte 9"/>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11" name="ZoneTexte 10"/>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5" name="Rectangle 1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Cancer du sein : un des multiples cancers existants</a:t>
            </a:r>
            <a:endParaRPr lang="fr-FR" sz="2400" b="1" dirty="0">
              <a:latin typeface="Baskerville Old Face" panose="02020602080505020303" pitchFamily="18" charset="0"/>
            </a:endParaRPr>
          </a:p>
        </p:txBody>
      </p:sp>
      <p:sp>
        <p:nvSpPr>
          <p:cNvPr id="16" name="Rectangle 15"/>
          <p:cNvSpPr/>
          <p:nvPr/>
        </p:nvSpPr>
        <p:spPr>
          <a:xfrm>
            <a:off x="197226" y="5010740"/>
            <a:ext cx="5486400" cy="866904"/>
          </a:xfrm>
          <a:prstGeom prst="rect">
            <a:avLst/>
          </a:prstGeom>
        </p:spPr>
        <p:txBody>
          <a:bodyPr wrap="square">
            <a:spAutoFit/>
          </a:bodyPr>
          <a:lstStyle/>
          <a:p>
            <a:pPr algn="ctr">
              <a:lnSpc>
                <a:spcPct val="150000"/>
              </a:lnSpc>
            </a:pPr>
            <a:r>
              <a:rPr lang="fr-FR" b="1" dirty="0" smtClean="0">
                <a:solidFill>
                  <a:srgbClr val="C00000"/>
                </a:solidFill>
                <a:latin typeface="Tahoma" panose="020B0604030504040204" pitchFamily="34" charset="0"/>
                <a:ea typeface="Tahoma" panose="020B0604030504040204" pitchFamily="34" charset="0"/>
                <a:cs typeface="Tahoma" panose="020B0604030504040204" pitchFamily="34" charset="0"/>
              </a:rPr>
              <a:t>Le cancer du sein fait partie des cancers les plus prévalents en France et dans le Monde</a:t>
            </a:r>
            <a:endParaRPr lang="en-GB"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17" name="Imag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956" y="2394798"/>
            <a:ext cx="2979173" cy="2166229"/>
          </a:xfrm>
          <a:prstGeom prst="rect">
            <a:avLst/>
          </a:prstGeom>
        </p:spPr>
      </p:pic>
      <p:pic>
        <p:nvPicPr>
          <p:cNvPr id="7" name="Image 6"/>
          <p:cNvPicPr>
            <a:picLocks noChangeAspect="1"/>
          </p:cNvPicPr>
          <p:nvPr/>
        </p:nvPicPr>
        <p:blipFill>
          <a:blip r:embed="rId3" cstate="print">
            <a:clrChange>
              <a:clrFrom>
                <a:srgbClr val="F4F8FB"/>
              </a:clrFrom>
              <a:clrTo>
                <a:srgbClr val="F4F8FB">
                  <a:alpha val="0"/>
                </a:srgbClr>
              </a:clrTo>
            </a:clrChange>
            <a:extLst>
              <a:ext uri="{28A0092B-C50C-407E-A947-70E740481C1C}">
                <a14:useLocalDpi xmlns:a14="http://schemas.microsoft.com/office/drawing/2010/main" val="0"/>
              </a:ext>
            </a:extLst>
          </a:blip>
          <a:stretch>
            <a:fillRect/>
          </a:stretch>
        </p:blipFill>
        <p:spPr>
          <a:xfrm>
            <a:off x="6717891" y="1442884"/>
            <a:ext cx="3950109" cy="3950109"/>
          </a:xfrm>
          <a:prstGeom prst="rect">
            <a:avLst/>
          </a:prstGeom>
        </p:spPr>
      </p:pic>
    </p:spTree>
    <p:extLst>
      <p:ext uri="{BB962C8B-B14F-4D97-AF65-F5344CB8AC3E}">
        <p14:creationId xmlns:p14="http://schemas.microsoft.com/office/powerpoint/2010/main" val="351689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512810" y="661427"/>
            <a:ext cx="8714513" cy="4963822"/>
          </a:xfrm>
          <a:prstGeom prst="rect">
            <a:avLst/>
          </a:prstGeom>
        </p:spPr>
      </p:pic>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2481732" y="6488668"/>
            <a:ext cx="3230870"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Physiopathologie</a:t>
            </a:r>
            <a:endParaRPr lang="en-GB" b="1" dirty="0">
              <a:solidFill>
                <a:schemeClr val="accent1">
                  <a:lumMod val="50000"/>
                </a:schemeClr>
              </a:solidFill>
              <a:latin typeface="Bell MT" panose="02020503060305020303" pitchFamily="18" charset="0"/>
            </a:endParaRPr>
          </a:p>
        </p:txBody>
      </p:sp>
      <p:sp>
        <p:nvSpPr>
          <p:cNvPr id="8" name="ZoneTexte 7"/>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 compléter votre savoir</a:t>
            </a:r>
            <a:endParaRPr lang="fr-FR" sz="2400" b="1" dirty="0">
              <a:latin typeface="Baskerville Old Face" panose="02020602080505020303" pitchFamily="18" charset="0"/>
            </a:endParaRPr>
          </a:p>
        </p:txBody>
      </p:sp>
      <p:sp>
        <p:nvSpPr>
          <p:cNvPr id="12" name="ZoneTexte 11"/>
          <p:cNvSpPr txBox="1"/>
          <p:nvPr/>
        </p:nvSpPr>
        <p:spPr>
          <a:xfrm>
            <a:off x="367862" y="5875283"/>
            <a:ext cx="11067393" cy="400110"/>
          </a:xfrm>
          <a:prstGeom prst="rect">
            <a:avLst/>
          </a:prstGeom>
          <a:noFill/>
        </p:spPr>
        <p:txBody>
          <a:bodyPr wrap="square" rtlCol="0">
            <a:spAutoFit/>
          </a:bodyPr>
          <a:lstStyle/>
          <a:p>
            <a:pPr algn="ctr"/>
            <a:r>
              <a:rPr lang="fr-FR" sz="2000" b="1" dirty="0" smtClean="0"/>
              <a:t>AK lecture sur </a:t>
            </a:r>
            <a:r>
              <a:rPr lang="fr-FR" sz="2000" b="1" dirty="0" err="1"/>
              <a:t>Y</a:t>
            </a:r>
            <a:r>
              <a:rPr lang="fr-FR" sz="2000" b="1" dirty="0" err="1" smtClean="0"/>
              <a:t>outube</a:t>
            </a:r>
            <a:r>
              <a:rPr lang="fr-FR" sz="2000" b="1" dirty="0" smtClean="0"/>
              <a:t> : un bon moyen de comprendre la physio / neuro ou biologie plus facilement</a:t>
            </a:r>
            <a:endParaRPr lang="en-GB" sz="2000" b="1" dirty="0"/>
          </a:p>
        </p:txBody>
      </p:sp>
    </p:spTree>
    <p:extLst>
      <p:ext uri="{BB962C8B-B14F-4D97-AF65-F5344CB8AC3E}">
        <p14:creationId xmlns:p14="http://schemas.microsoft.com/office/powerpoint/2010/main" val="312718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Physiopathologie</a:t>
            </a:r>
            <a:endParaRPr lang="en-GB" b="1" dirty="0">
              <a:solidFill>
                <a:schemeClr val="accent1">
                  <a:lumMod val="50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4" name="Rectangle 1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Et pourquoi les femmes ?</a:t>
            </a:r>
            <a:endParaRPr lang="fr-FR" sz="2400" b="1" dirty="0">
              <a:latin typeface="Baskerville Old Face" panose="02020602080505020303" pitchFamily="18" charset="0"/>
            </a:endParaRPr>
          </a:p>
        </p:txBody>
      </p:sp>
      <p:pic>
        <p:nvPicPr>
          <p:cNvPr id="3" name="Image 2"/>
          <p:cNvPicPr>
            <a:picLocks noChangeAspect="1"/>
          </p:cNvPicPr>
          <p:nvPr/>
        </p:nvPicPr>
        <p:blipFill>
          <a:blip r:embed="rId3"/>
          <a:stretch>
            <a:fillRect/>
          </a:stretch>
        </p:blipFill>
        <p:spPr>
          <a:xfrm>
            <a:off x="1620394" y="1490133"/>
            <a:ext cx="9867533" cy="4348717"/>
          </a:xfrm>
          <a:prstGeom prst="rect">
            <a:avLst/>
          </a:prstGeom>
        </p:spPr>
      </p:pic>
      <p:sp>
        <p:nvSpPr>
          <p:cNvPr id="4" name="ZoneTexte 3"/>
          <p:cNvSpPr txBox="1"/>
          <p:nvPr/>
        </p:nvSpPr>
        <p:spPr>
          <a:xfrm>
            <a:off x="4193626" y="2406869"/>
            <a:ext cx="1313793" cy="2646878"/>
          </a:xfrm>
          <a:prstGeom prst="rect">
            <a:avLst/>
          </a:prstGeom>
          <a:noFill/>
        </p:spPr>
        <p:txBody>
          <a:bodyPr wrap="square" rtlCol="0">
            <a:spAutoFit/>
          </a:bodyPr>
          <a:lstStyle/>
          <a:p>
            <a:r>
              <a:rPr lang="fr-FR" sz="16600" b="1" dirty="0" smtClean="0">
                <a:solidFill>
                  <a:srgbClr val="C00000"/>
                </a:solidFill>
              </a:rPr>
              <a:t>?</a:t>
            </a:r>
            <a:endParaRPr lang="en-GB" sz="16600" b="1" dirty="0">
              <a:solidFill>
                <a:srgbClr val="C00000"/>
              </a:solidFill>
            </a:endParaRPr>
          </a:p>
        </p:txBody>
      </p:sp>
    </p:spTree>
    <p:extLst>
      <p:ext uri="{BB962C8B-B14F-4D97-AF65-F5344CB8AC3E}">
        <p14:creationId xmlns:p14="http://schemas.microsoft.com/office/powerpoint/2010/main" val="170756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Physiopathologie</a:t>
            </a:r>
            <a:endParaRPr lang="en-GB" b="1" dirty="0">
              <a:solidFill>
                <a:schemeClr val="accent1">
                  <a:lumMod val="50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4" name="Rectangle 1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Anatomie du sein</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3"/>
          <a:stretch>
            <a:fillRect/>
          </a:stretch>
        </p:blipFill>
        <p:spPr>
          <a:xfrm>
            <a:off x="126124" y="632175"/>
            <a:ext cx="9324905" cy="5795606"/>
          </a:xfrm>
          <a:prstGeom prst="rect">
            <a:avLst/>
          </a:prstGeom>
        </p:spPr>
      </p:pic>
      <p:sp>
        <p:nvSpPr>
          <p:cNvPr id="15" name="ZoneTexte 14"/>
          <p:cNvSpPr txBox="1"/>
          <p:nvPr/>
        </p:nvSpPr>
        <p:spPr>
          <a:xfrm>
            <a:off x="8879206" y="2959036"/>
            <a:ext cx="3373821" cy="3108543"/>
          </a:xfrm>
          <a:prstGeom prst="rect">
            <a:avLst/>
          </a:prstGeom>
          <a:noFill/>
        </p:spPr>
        <p:txBody>
          <a:bodyPr wrap="square" rtlCol="0">
            <a:spAutoFit/>
          </a:bodyPr>
          <a:lstStyle/>
          <a:p>
            <a:pPr algn="ctr"/>
            <a:r>
              <a:rPr lang="fr-FR" sz="2800" dirty="0" smtClean="0"/>
              <a:t>Chaque cancer du sein provient du terminal </a:t>
            </a:r>
            <a:r>
              <a:rPr lang="fr-FR" sz="2800" dirty="0" err="1" smtClean="0"/>
              <a:t>duct</a:t>
            </a:r>
            <a:r>
              <a:rPr lang="fr-FR" sz="2800" dirty="0" smtClean="0"/>
              <a:t> </a:t>
            </a:r>
            <a:r>
              <a:rPr lang="fr-FR" sz="2800" dirty="0" err="1" smtClean="0"/>
              <a:t>lobular</a:t>
            </a:r>
            <a:r>
              <a:rPr lang="fr-FR" sz="2800" dirty="0" smtClean="0"/>
              <a:t> </a:t>
            </a:r>
            <a:r>
              <a:rPr lang="fr-FR" sz="2800" dirty="0" err="1" smtClean="0"/>
              <a:t>units</a:t>
            </a:r>
            <a:endParaRPr lang="fr-FR" sz="2800" dirty="0" smtClean="0"/>
          </a:p>
          <a:p>
            <a:pPr algn="ctr"/>
            <a:endParaRPr lang="fr-FR" sz="2800" dirty="0"/>
          </a:p>
          <a:p>
            <a:pPr algn="ctr"/>
            <a:r>
              <a:rPr lang="fr-FR" sz="2800" i="1" dirty="0" smtClean="0">
                <a:solidFill>
                  <a:schemeClr val="tx2">
                    <a:lumMod val="75000"/>
                  </a:schemeClr>
                </a:solidFill>
                <a:sym typeface="Wingdings" panose="05000000000000000000" pitchFamily="2" charset="2"/>
              </a:rPr>
              <a:t> Produisent lait pendant lactation</a:t>
            </a:r>
            <a:endParaRPr lang="en-GB" sz="2800" i="1" dirty="0">
              <a:solidFill>
                <a:schemeClr val="tx2">
                  <a:lumMod val="75000"/>
                </a:schemeClr>
              </a:solidFill>
            </a:endParaRPr>
          </a:p>
        </p:txBody>
      </p:sp>
    </p:spTree>
    <p:extLst>
      <p:ext uri="{BB962C8B-B14F-4D97-AF65-F5344CB8AC3E}">
        <p14:creationId xmlns:p14="http://schemas.microsoft.com/office/powerpoint/2010/main" val="231490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Physiopathologie</a:t>
            </a:r>
            <a:endParaRPr lang="en-GB" b="1" dirty="0">
              <a:solidFill>
                <a:schemeClr val="accent1">
                  <a:lumMod val="50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4" name="Rectangle 1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Œstrogènes et cancer</a:t>
            </a:r>
            <a:endParaRPr lang="fr-FR" sz="2400" b="1" dirty="0">
              <a:latin typeface="Baskerville Old Face" panose="02020602080505020303" pitchFamily="18" charset="0"/>
            </a:endParaRPr>
          </a:p>
        </p:txBody>
      </p:sp>
      <p:sp>
        <p:nvSpPr>
          <p:cNvPr id="11" name="Rectangle 10"/>
          <p:cNvSpPr/>
          <p:nvPr/>
        </p:nvSpPr>
        <p:spPr>
          <a:xfrm>
            <a:off x="0" y="830001"/>
            <a:ext cx="12030419" cy="5909310"/>
          </a:xfrm>
          <a:prstGeom prst="rect">
            <a:avLst/>
          </a:prstGeom>
        </p:spPr>
        <p:txBody>
          <a:bodyPr wrap="square">
            <a:spAutoFit/>
          </a:bodyPr>
          <a:lstStyle/>
          <a:p>
            <a:pPr marL="285750" indent="-285750">
              <a:lnSpc>
                <a:spcPct val="150000"/>
              </a:lnSpc>
              <a:buFont typeface="Arial" panose="020B0604020202020204" pitchFamily="34" charset="0"/>
              <a:buChar char="•"/>
            </a:pPr>
            <a:r>
              <a:rPr lang="fr-FR" b="1" dirty="0" smtClean="0">
                <a:solidFill>
                  <a:srgbClr val="002060"/>
                </a:solidFill>
              </a:rPr>
              <a:t>2 récepteurs aux </a:t>
            </a:r>
            <a:r>
              <a:rPr lang="fr-FR" b="1" dirty="0" err="1" smtClean="0">
                <a:solidFill>
                  <a:srgbClr val="002060"/>
                </a:solidFill>
              </a:rPr>
              <a:t>oestrogènes</a:t>
            </a:r>
            <a:r>
              <a:rPr lang="fr-FR" b="1" dirty="0" smtClean="0">
                <a:solidFill>
                  <a:srgbClr val="002060"/>
                </a:solidFill>
              </a:rPr>
              <a:t> </a:t>
            </a:r>
            <a:r>
              <a:rPr lang="fr-FR" dirty="0" smtClean="0"/>
              <a:t>: </a:t>
            </a:r>
            <a:r>
              <a:rPr lang="fr-FR" dirty="0" err="1" smtClean="0"/>
              <a:t>aplha</a:t>
            </a:r>
            <a:r>
              <a:rPr lang="fr-FR" dirty="0" smtClean="0"/>
              <a:t> et bêta, exprimés par les seins, les ovaires principalement </a:t>
            </a:r>
            <a:endParaRPr lang="en-GB" dirty="0"/>
          </a:p>
          <a:p>
            <a:pPr marL="285750" indent="-285750">
              <a:lnSpc>
                <a:spcPct val="150000"/>
              </a:lnSpc>
              <a:buFont typeface="Arial" panose="020B0604020202020204" pitchFamily="34" charset="0"/>
              <a:buChar char="•"/>
            </a:pPr>
            <a:endParaRPr lang="en-GB" dirty="0" smtClean="0"/>
          </a:p>
          <a:p>
            <a:pPr marL="285750" indent="-285750">
              <a:lnSpc>
                <a:spcPct val="150000"/>
              </a:lnSpc>
              <a:buFont typeface="Arial" panose="020B0604020202020204" pitchFamily="34" charset="0"/>
              <a:buChar char="•"/>
            </a:pPr>
            <a:r>
              <a:rPr lang="en-GB" dirty="0" err="1" smtClean="0"/>
              <a:t>Lorsque</a:t>
            </a:r>
            <a:r>
              <a:rPr lang="en-GB" dirty="0" smtClean="0"/>
              <a:t> </a:t>
            </a:r>
            <a:r>
              <a:rPr lang="en-GB" dirty="0"/>
              <a:t>les </a:t>
            </a:r>
            <a:r>
              <a:rPr lang="en-GB" dirty="0" err="1" smtClean="0"/>
              <a:t>œstrogènes</a:t>
            </a:r>
            <a:r>
              <a:rPr lang="en-GB" dirty="0" smtClean="0"/>
              <a:t> </a:t>
            </a:r>
            <a:r>
              <a:rPr lang="en-GB" dirty="0" err="1"/>
              <a:t>pénètrent</a:t>
            </a:r>
            <a:r>
              <a:rPr lang="en-GB" dirty="0"/>
              <a:t> </a:t>
            </a:r>
            <a:r>
              <a:rPr lang="en-GB" dirty="0" err="1"/>
              <a:t>dans</a:t>
            </a:r>
            <a:r>
              <a:rPr lang="en-GB" dirty="0"/>
              <a:t> la </a:t>
            </a:r>
            <a:r>
              <a:rPr lang="en-GB" dirty="0" smtClean="0"/>
              <a:t>cellule du sein </a:t>
            </a:r>
            <a:r>
              <a:rPr lang="en-GB" dirty="0" err="1" smtClean="0"/>
              <a:t>ou</a:t>
            </a:r>
            <a:r>
              <a:rPr lang="en-GB" dirty="0" smtClean="0"/>
              <a:t> des </a:t>
            </a:r>
            <a:r>
              <a:rPr lang="en-GB" dirty="0" err="1" smtClean="0"/>
              <a:t>ovaires</a:t>
            </a:r>
            <a:r>
              <a:rPr lang="en-GB" dirty="0" smtClean="0"/>
              <a:t>, </a:t>
            </a:r>
            <a:r>
              <a:rPr lang="en-GB" dirty="0" err="1"/>
              <a:t>ils</a:t>
            </a:r>
            <a:r>
              <a:rPr lang="en-GB" dirty="0"/>
              <a:t> se </a:t>
            </a:r>
            <a:r>
              <a:rPr lang="en-GB" dirty="0" err="1"/>
              <a:t>lient</a:t>
            </a:r>
            <a:r>
              <a:rPr lang="en-GB" dirty="0"/>
              <a:t> </a:t>
            </a:r>
            <a:r>
              <a:rPr lang="en-GB" dirty="0" smtClean="0"/>
              <a:t>aux </a:t>
            </a:r>
            <a:r>
              <a:rPr lang="en-GB" dirty="0" err="1" smtClean="0"/>
              <a:t>récepteurs</a:t>
            </a:r>
            <a:r>
              <a:rPr lang="en-GB" dirty="0" smtClean="0"/>
              <a:t> </a:t>
            </a:r>
          </a:p>
          <a:p>
            <a:pPr marL="285750" indent="-285750">
              <a:lnSpc>
                <a:spcPct val="150000"/>
              </a:lnSpc>
              <a:buFont typeface="Arial" panose="020B0604020202020204" pitchFamily="34" charset="0"/>
              <a:buChar char="•"/>
            </a:pPr>
            <a:endParaRPr lang="en-GB" dirty="0"/>
          </a:p>
          <a:p>
            <a:pPr marL="285750" indent="-285750">
              <a:lnSpc>
                <a:spcPct val="150000"/>
              </a:lnSpc>
              <a:buFont typeface="Arial" panose="020B0604020202020204" pitchFamily="34" charset="0"/>
              <a:buChar char="•"/>
            </a:pPr>
            <a:r>
              <a:rPr lang="en-GB" dirty="0"/>
              <a:t>L</a:t>
            </a:r>
            <a:r>
              <a:rPr lang="en-GB" dirty="0" smtClean="0"/>
              <a:t>e </a:t>
            </a:r>
            <a:r>
              <a:rPr lang="en-GB" dirty="0" err="1" smtClean="0"/>
              <a:t>complexe</a:t>
            </a:r>
            <a:r>
              <a:rPr lang="en-GB" dirty="0" smtClean="0"/>
              <a:t> </a:t>
            </a:r>
            <a:r>
              <a:rPr lang="en-GB" b="1" dirty="0" err="1" smtClean="0">
                <a:solidFill>
                  <a:srgbClr val="002060"/>
                </a:solidFill>
              </a:rPr>
              <a:t>oestrogènes</a:t>
            </a:r>
            <a:r>
              <a:rPr lang="en-GB" b="1" dirty="0" smtClean="0">
                <a:solidFill>
                  <a:srgbClr val="002060"/>
                </a:solidFill>
              </a:rPr>
              <a:t>/</a:t>
            </a:r>
            <a:r>
              <a:rPr lang="en-GB" b="1" dirty="0" err="1" smtClean="0">
                <a:solidFill>
                  <a:srgbClr val="002060"/>
                </a:solidFill>
              </a:rPr>
              <a:t>récepteur</a:t>
            </a:r>
            <a:r>
              <a:rPr lang="en-GB" dirty="0" smtClean="0"/>
              <a:t> </a:t>
            </a:r>
            <a:r>
              <a:rPr lang="en-GB" dirty="0" err="1" smtClean="0"/>
              <a:t>migre</a:t>
            </a:r>
            <a:r>
              <a:rPr lang="en-GB" dirty="0" smtClean="0"/>
              <a:t> </a:t>
            </a:r>
            <a:r>
              <a:rPr lang="en-GB" dirty="0" err="1"/>
              <a:t>dans</a:t>
            </a:r>
            <a:r>
              <a:rPr lang="en-GB" dirty="0"/>
              <a:t> le </a:t>
            </a:r>
            <a:r>
              <a:rPr lang="en-GB" dirty="0" err="1" smtClean="0"/>
              <a:t>noyau</a:t>
            </a:r>
            <a:r>
              <a:rPr lang="en-GB" dirty="0" smtClean="0"/>
              <a:t> des cellules </a:t>
            </a:r>
            <a:r>
              <a:rPr lang="en-GB" dirty="0"/>
              <a:t>et </a:t>
            </a:r>
            <a:r>
              <a:rPr lang="en-GB" dirty="0" err="1"/>
              <a:t>entraîne</a:t>
            </a:r>
            <a:r>
              <a:rPr lang="en-GB" dirty="0"/>
              <a:t> la production de </a:t>
            </a:r>
            <a:r>
              <a:rPr lang="en-GB" dirty="0" err="1"/>
              <a:t>protéines</a:t>
            </a:r>
            <a:r>
              <a:rPr lang="en-GB" dirty="0"/>
              <a:t> de transcription qui </a:t>
            </a:r>
            <a:r>
              <a:rPr lang="en-GB" dirty="0" err="1"/>
              <a:t>induisent</a:t>
            </a:r>
            <a:r>
              <a:rPr lang="en-GB" dirty="0"/>
              <a:t> des </a:t>
            </a:r>
            <a:r>
              <a:rPr lang="en-GB" dirty="0" err="1"/>
              <a:t>changements</a:t>
            </a:r>
            <a:r>
              <a:rPr lang="en-GB" dirty="0"/>
              <a:t> </a:t>
            </a:r>
            <a:r>
              <a:rPr lang="en-GB" dirty="0" err="1"/>
              <a:t>dans</a:t>
            </a:r>
            <a:r>
              <a:rPr lang="en-GB" dirty="0"/>
              <a:t> la cellule.  </a:t>
            </a:r>
            <a:endParaRPr lang="en-GB" dirty="0" smtClean="0"/>
          </a:p>
          <a:p>
            <a:pPr marL="285750" indent="-285750">
              <a:lnSpc>
                <a:spcPct val="150000"/>
              </a:lnSpc>
              <a:buFont typeface="Arial" panose="020B0604020202020204" pitchFamily="34" charset="0"/>
              <a:buChar char="•"/>
            </a:pPr>
            <a:endParaRPr lang="en-GB" dirty="0"/>
          </a:p>
          <a:p>
            <a:pPr marL="285750" indent="-285750">
              <a:lnSpc>
                <a:spcPct val="150000"/>
              </a:lnSpc>
              <a:buFont typeface="Arial" panose="020B0604020202020204" pitchFamily="34" charset="0"/>
              <a:buChar char="•"/>
            </a:pPr>
            <a:r>
              <a:rPr lang="en-GB" b="1" dirty="0" err="1" smtClean="0">
                <a:solidFill>
                  <a:srgbClr val="002060"/>
                </a:solidFill>
              </a:rPr>
              <a:t>En</a:t>
            </a:r>
            <a:r>
              <a:rPr lang="en-GB" b="1" dirty="0" smtClean="0">
                <a:solidFill>
                  <a:srgbClr val="002060"/>
                </a:solidFill>
              </a:rPr>
              <a:t> </a:t>
            </a:r>
            <a:r>
              <a:rPr lang="en-GB" b="1" dirty="0">
                <a:solidFill>
                  <a:srgbClr val="002060"/>
                </a:solidFill>
              </a:rPr>
              <a:t>raison des </a:t>
            </a:r>
            <a:r>
              <a:rPr lang="en-GB" b="1" dirty="0" err="1">
                <a:solidFill>
                  <a:srgbClr val="002060"/>
                </a:solidFill>
              </a:rPr>
              <a:t>propriétés</a:t>
            </a:r>
            <a:r>
              <a:rPr lang="en-GB" b="1" dirty="0">
                <a:solidFill>
                  <a:srgbClr val="002060"/>
                </a:solidFill>
              </a:rPr>
              <a:t> </a:t>
            </a:r>
            <a:r>
              <a:rPr lang="en-GB" b="1" dirty="0" err="1">
                <a:solidFill>
                  <a:srgbClr val="002060"/>
                </a:solidFill>
              </a:rPr>
              <a:t>prolifératives</a:t>
            </a:r>
            <a:r>
              <a:rPr lang="en-GB" b="1" dirty="0">
                <a:solidFill>
                  <a:srgbClr val="002060"/>
                </a:solidFill>
              </a:rPr>
              <a:t> des </a:t>
            </a:r>
            <a:r>
              <a:rPr lang="en-GB" b="1" dirty="0" err="1">
                <a:solidFill>
                  <a:srgbClr val="002060"/>
                </a:solidFill>
              </a:rPr>
              <a:t>œstrogènes</a:t>
            </a:r>
            <a:r>
              <a:rPr lang="en-GB" b="1" dirty="0">
                <a:solidFill>
                  <a:srgbClr val="002060"/>
                </a:solidFill>
              </a:rPr>
              <a:t>, </a:t>
            </a:r>
            <a:r>
              <a:rPr lang="en-GB" b="1" dirty="0" err="1">
                <a:solidFill>
                  <a:srgbClr val="002060"/>
                </a:solidFill>
              </a:rPr>
              <a:t>leur</a:t>
            </a:r>
            <a:r>
              <a:rPr lang="en-GB" b="1" dirty="0">
                <a:solidFill>
                  <a:srgbClr val="002060"/>
                </a:solidFill>
              </a:rPr>
              <a:t> stimulation </a:t>
            </a:r>
            <a:r>
              <a:rPr lang="en-GB" b="1" dirty="0" err="1">
                <a:solidFill>
                  <a:srgbClr val="002060"/>
                </a:solidFill>
              </a:rPr>
              <a:t>cellulaire</a:t>
            </a:r>
            <a:r>
              <a:rPr lang="en-GB" b="1" dirty="0">
                <a:solidFill>
                  <a:srgbClr val="002060"/>
                </a:solidFill>
              </a:rPr>
              <a:t> </a:t>
            </a:r>
            <a:r>
              <a:rPr lang="en-GB" b="1" dirty="0" err="1">
                <a:solidFill>
                  <a:srgbClr val="002060"/>
                </a:solidFill>
              </a:rPr>
              <a:t>peut</a:t>
            </a:r>
            <a:r>
              <a:rPr lang="en-GB" b="1" dirty="0">
                <a:solidFill>
                  <a:srgbClr val="002060"/>
                </a:solidFill>
              </a:rPr>
              <a:t> </a:t>
            </a:r>
            <a:r>
              <a:rPr lang="en-GB" b="1" dirty="0" err="1">
                <a:solidFill>
                  <a:srgbClr val="002060"/>
                </a:solidFill>
              </a:rPr>
              <a:t>avoir</a:t>
            </a:r>
            <a:r>
              <a:rPr lang="en-GB" b="1" dirty="0">
                <a:solidFill>
                  <a:srgbClr val="002060"/>
                </a:solidFill>
              </a:rPr>
              <a:t> des </a:t>
            </a:r>
            <a:r>
              <a:rPr lang="en-GB" b="1" dirty="0" err="1">
                <a:solidFill>
                  <a:srgbClr val="002060"/>
                </a:solidFill>
              </a:rPr>
              <a:t>conséquences</a:t>
            </a:r>
            <a:r>
              <a:rPr lang="en-GB" b="1" dirty="0">
                <a:solidFill>
                  <a:srgbClr val="002060"/>
                </a:solidFill>
              </a:rPr>
              <a:t> </a:t>
            </a:r>
            <a:r>
              <a:rPr lang="en-GB" b="1" dirty="0" err="1">
                <a:solidFill>
                  <a:srgbClr val="002060"/>
                </a:solidFill>
              </a:rPr>
              <a:t>négatives</a:t>
            </a:r>
            <a:r>
              <a:rPr lang="en-GB" b="1" dirty="0">
                <a:solidFill>
                  <a:srgbClr val="002060"/>
                </a:solidFill>
              </a:rPr>
              <a:t> </a:t>
            </a:r>
            <a:r>
              <a:rPr lang="en-GB" dirty="0"/>
              <a:t>chez les patients </a:t>
            </a:r>
            <a:r>
              <a:rPr lang="en-GB" dirty="0" err="1"/>
              <a:t>exprimant</a:t>
            </a:r>
            <a:r>
              <a:rPr lang="en-GB" dirty="0"/>
              <a:t> de </a:t>
            </a:r>
            <a:r>
              <a:rPr lang="en-GB" dirty="0" err="1"/>
              <a:t>grandes</a:t>
            </a:r>
            <a:r>
              <a:rPr lang="en-GB" dirty="0"/>
              <a:t> </a:t>
            </a:r>
            <a:r>
              <a:rPr lang="en-GB" dirty="0" err="1"/>
              <a:t>quantités</a:t>
            </a:r>
            <a:r>
              <a:rPr lang="en-GB" dirty="0"/>
              <a:t> de </a:t>
            </a:r>
            <a:r>
              <a:rPr lang="en-GB" dirty="0" err="1"/>
              <a:t>ces</a:t>
            </a:r>
            <a:r>
              <a:rPr lang="en-GB" dirty="0"/>
              <a:t> </a:t>
            </a:r>
            <a:r>
              <a:rPr lang="en-GB" dirty="0" err="1"/>
              <a:t>récepteurs</a:t>
            </a:r>
            <a:r>
              <a:rPr lang="en-GB" dirty="0"/>
              <a:t> au </a:t>
            </a:r>
            <a:r>
              <a:rPr lang="en-GB" dirty="0" err="1"/>
              <a:t>niveau</a:t>
            </a:r>
            <a:r>
              <a:rPr lang="en-GB" dirty="0"/>
              <a:t> </a:t>
            </a:r>
            <a:r>
              <a:rPr lang="en-GB" dirty="0" err="1" smtClean="0"/>
              <a:t>intracellulaire</a:t>
            </a:r>
            <a:r>
              <a:rPr lang="en-GB" dirty="0" smtClean="0"/>
              <a:t>.</a:t>
            </a:r>
          </a:p>
          <a:p>
            <a:pPr marL="285750" indent="-285750">
              <a:lnSpc>
                <a:spcPct val="150000"/>
              </a:lnSpc>
              <a:buFont typeface="Arial" panose="020B0604020202020204" pitchFamily="34" charset="0"/>
              <a:buChar char="•"/>
            </a:pPr>
            <a:endParaRPr lang="en-GB" dirty="0"/>
          </a:p>
          <a:p>
            <a:pPr marL="285750" indent="-285750">
              <a:lnSpc>
                <a:spcPct val="150000"/>
              </a:lnSpc>
              <a:buFont typeface="Arial" panose="020B0604020202020204" pitchFamily="34" charset="0"/>
              <a:buChar char="•"/>
            </a:pPr>
            <a:r>
              <a:rPr lang="en-GB" b="1" dirty="0" err="1" smtClean="0">
                <a:solidFill>
                  <a:srgbClr val="002060"/>
                </a:solidFill>
              </a:rPr>
              <a:t>Deux</a:t>
            </a:r>
            <a:r>
              <a:rPr lang="en-GB" b="1" dirty="0" smtClean="0">
                <a:solidFill>
                  <a:srgbClr val="002060"/>
                </a:solidFill>
              </a:rPr>
              <a:t> </a:t>
            </a:r>
            <a:r>
              <a:rPr lang="en-GB" b="1" dirty="0" err="1">
                <a:solidFill>
                  <a:srgbClr val="002060"/>
                </a:solidFill>
              </a:rPr>
              <a:t>hypothèses</a:t>
            </a:r>
            <a:r>
              <a:rPr lang="en-GB" b="1" dirty="0">
                <a:solidFill>
                  <a:srgbClr val="002060"/>
                </a:solidFill>
              </a:rPr>
              <a:t> </a:t>
            </a:r>
            <a:r>
              <a:rPr lang="en-GB" b="1" dirty="0" err="1">
                <a:solidFill>
                  <a:srgbClr val="002060"/>
                </a:solidFill>
              </a:rPr>
              <a:t>majeures</a:t>
            </a:r>
            <a:r>
              <a:rPr lang="en-GB" b="1" dirty="0">
                <a:solidFill>
                  <a:srgbClr val="002060"/>
                </a:solidFill>
              </a:rPr>
              <a:t> </a:t>
            </a:r>
            <a:r>
              <a:rPr lang="en-GB" dirty="0" err="1"/>
              <a:t>tentent</a:t>
            </a:r>
            <a:r>
              <a:rPr lang="en-GB" dirty="0"/>
              <a:t> </a:t>
            </a:r>
            <a:r>
              <a:rPr lang="en-GB" dirty="0" err="1"/>
              <a:t>d'expliquer</a:t>
            </a:r>
            <a:r>
              <a:rPr lang="en-GB" dirty="0"/>
              <a:t> les </a:t>
            </a:r>
            <a:r>
              <a:rPr lang="en-GB" dirty="0" err="1"/>
              <a:t>effets</a:t>
            </a:r>
            <a:r>
              <a:rPr lang="en-GB" dirty="0"/>
              <a:t> </a:t>
            </a:r>
            <a:r>
              <a:rPr lang="en-GB" dirty="0" err="1"/>
              <a:t>tumorigènes</a:t>
            </a:r>
            <a:r>
              <a:rPr lang="en-GB" dirty="0"/>
              <a:t> des </a:t>
            </a:r>
            <a:r>
              <a:rPr lang="en-GB" dirty="0" err="1"/>
              <a:t>œstrogènes</a:t>
            </a:r>
            <a:r>
              <a:rPr lang="en-GB" dirty="0"/>
              <a:t> : (</a:t>
            </a:r>
            <a:r>
              <a:rPr lang="en-GB" dirty="0" err="1"/>
              <a:t>i</a:t>
            </a:r>
            <a:r>
              <a:rPr lang="en-GB" dirty="0"/>
              <a:t>) les </a:t>
            </a:r>
            <a:r>
              <a:rPr lang="en-GB" dirty="0" err="1"/>
              <a:t>effets</a:t>
            </a:r>
            <a:r>
              <a:rPr lang="en-GB" dirty="0"/>
              <a:t> </a:t>
            </a:r>
            <a:r>
              <a:rPr lang="en-GB" dirty="0" err="1"/>
              <a:t>génotoxiques</a:t>
            </a:r>
            <a:r>
              <a:rPr lang="en-GB" dirty="0"/>
              <a:t> des </a:t>
            </a:r>
            <a:r>
              <a:rPr lang="en-GB" dirty="0" err="1"/>
              <a:t>métabolites</a:t>
            </a:r>
            <a:r>
              <a:rPr lang="en-GB" dirty="0"/>
              <a:t> des </a:t>
            </a:r>
            <a:r>
              <a:rPr lang="en-GB" dirty="0" err="1"/>
              <a:t>œstrogènes</a:t>
            </a:r>
            <a:r>
              <a:rPr lang="en-GB" dirty="0"/>
              <a:t> via la </a:t>
            </a:r>
            <a:r>
              <a:rPr lang="en-GB" dirty="0" err="1"/>
              <a:t>génération</a:t>
            </a:r>
            <a:r>
              <a:rPr lang="en-GB" dirty="0"/>
              <a:t> de </a:t>
            </a:r>
            <a:r>
              <a:rPr lang="en-GB" dirty="0" err="1"/>
              <a:t>radicaux</a:t>
            </a:r>
            <a:r>
              <a:rPr lang="en-GB" dirty="0"/>
              <a:t> (</a:t>
            </a:r>
            <a:r>
              <a:rPr lang="en-GB" dirty="0" err="1"/>
              <a:t>initiateur</a:t>
            </a:r>
            <a:r>
              <a:rPr lang="en-GB" dirty="0"/>
              <a:t>) et (ii) les </a:t>
            </a:r>
            <a:r>
              <a:rPr lang="en-GB" dirty="0" err="1"/>
              <a:t>propriétés</a:t>
            </a:r>
            <a:r>
              <a:rPr lang="en-GB" dirty="0"/>
              <a:t> </a:t>
            </a:r>
            <a:r>
              <a:rPr lang="en-GB" dirty="0" err="1"/>
              <a:t>hormonales</a:t>
            </a:r>
            <a:r>
              <a:rPr lang="en-GB" dirty="0"/>
              <a:t> des </a:t>
            </a:r>
            <a:r>
              <a:rPr lang="en-GB" dirty="0" err="1"/>
              <a:t>œstrogènes</a:t>
            </a:r>
            <a:r>
              <a:rPr lang="en-GB" dirty="0"/>
              <a:t> </a:t>
            </a:r>
            <a:r>
              <a:rPr lang="en-GB" dirty="0" err="1"/>
              <a:t>induisant</a:t>
            </a:r>
            <a:r>
              <a:rPr lang="en-GB" dirty="0"/>
              <a:t> la </a:t>
            </a:r>
            <a:r>
              <a:rPr lang="en-GB" dirty="0" err="1"/>
              <a:t>prolifération</a:t>
            </a:r>
            <a:r>
              <a:rPr lang="en-GB" dirty="0"/>
              <a:t> des cancers </a:t>
            </a:r>
            <a:r>
              <a:rPr lang="en-GB" dirty="0" err="1"/>
              <a:t>ainsi</a:t>
            </a:r>
            <a:r>
              <a:rPr lang="en-GB" dirty="0"/>
              <a:t> que des cellules </a:t>
            </a:r>
            <a:r>
              <a:rPr lang="en-GB" dirty="0" err="1"/>
              <a:t>prémalignes</a:t>
            </a:r>
            <a:r>
              <a:rPr lang="en-GB" dirty="0"/>
              <a:t> (</a:t>
            </a:r>
            <a:r>
              <a:rPr lang="en-GB" dirty="0" err="1"/>
              <a:t>promoteur</a:t>
            </a:r>
            <a:r>
              <a:rPr lang="en-GB" dirty="0" smtClean="0"/>
              <a:t>)</a:t>
            </a:r>
          </a:p>
          <a:p>
            <a:pPr marL="285750" indent="-285750">
              <a:lnSpc>
                <a:spcPct val="150000"/>
              </a:lnSpc>
              <a:buFont typeface="Arial" panose="020B0604020202020204" pitchFamily="34" charset="0"/>
              <a:buChar char="•"/>
            </a:pPr>
            <a:endParaRPr lang="en-GB" dirty="0"/>
          </a:p>
        </p:txBody>
      </p:sp>
    </p:spTree>
    <p:extLst>
      <p:ext uri="{BB962C8B-B14F-4D97-AF65-F5344CB8AC3E}">
        <p14:creationId xmlns:p14="http://schemas.microsoft.com/office/powerpoint/2010/main" val="324152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fade">
                                      <p:cBhvr>
                                        <p:cTn id="22" dur="500"/>
                                        <p:tgtEl>
                                          <p:spTgt spid="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animEffect transition="in" filter="fade">
                                      <p:cBhvr>
                                        <p:cTn id="27"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Physiopathologie</a:t>
            </a:r>
            <a:endParaRPr lang="en-GB" b="1" dirty="0">
              <a:solidFill>
                <a:schemeClr val="accent1">
                  <a:lumMod val="50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4" name="Rectangle 1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Pour aller plus loin</a:t>
            </a:r>
            <a:endParaRPr lang="fr-FR" sz="2400" b="1" dirty="0">
              <a:latin typeface="Baskerville Old Face" panose="02020602080505020303" pitchFamily="18" charset="0"/>
            </a:endParaRPr>
          </a:p>
        </p:txBody>
      </p:sp>
      <p:pic>
        <p:nvPicPr>
          <p:cNvPr id="15" name="Image 14"/>
          <p:cNvPicPr>
            <a:picLocks noChangeAspect="1"/>
          </p:cNvPicPr>
          <p:nvPr/>
        </p:nvPicPr>
        <p:blipFill>
          <a:blip r:embed="rId3"/>
          <a:stretch>
            <a:fillRect/>
          </a:stretch>
        </p:blipFill>
        <p:spPr>
          <a:xfrm>
            <a:off x="664630" y="1667812"/>
            <a:ext cx="10676664" cy="3581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128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Physiopathologie</a:t>
            </a:r>
            <a:endParaRPr lang="en-GB" b="1" dirty="0">
              <a:solidFill>
                <a:schemeClr val="accent1">
                  <a:lumMod val="50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4" name="Rectangle 1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Qu’est-ce qui favorise ou inhibe le cancer du sein ?</a:t>
            </a:r>
            <a:endParaRPr lang="fr-FR" sz="2400" b="1" dirty="0">
              <a:latin typeface="Baskerville Old Face" panose="02020602080505020303" pitchFamily="18" charset="0"/>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58" y="2853964"/>
            <a:ext cx="1481960" cy="1481960"/>
          </a:xfrm>
          <a:prstGeom prst="rect">
            <a:avLst/>
          </a:prstGeom>
        </p:spPr>
      </p:pic>
      <p:sp>
        <p:nvSpPr>
          <p:cNvPr id="22" name="Rectangle 21"/>
          <p:cNvSpPr/>
          <p:nvPr/>
        </p:nvSpPr>
        <p:spPr>
          <a:xfrm>
            <a:off x="4925042" y="6124169"/>
            <a:ext cx="2627258" cy="338554"/>
          </a:xfrm>
          <a:prstGeom prst="rect">
            <a:avLst/>
          </a:prstGeom>
        </p:spPr>
        <p:txBody>
          <a:bodyPr wrap="none">
            <a:spAutoFit/>
          </a:bodyPr>
          <a:lstStyle/>
          <a:p>
            <a:r>
              <a:rPr lang="en-GB" sz="1600" i="1" dirty="0" err="1" smtClean="0"/>
              <a:t>Momenimovahed</a:t>
            </a:r>
            <a:r>
              <a:rPr lang="en-GB" sz="1600" i="1" dirty="0" smtClean="0"/>
              <a:t> et al., 2019</a:t>
            </a:r>
            <a:endParaRPr lang="en-GB" sz="1600" i="1" dirty="0"/>
          </a:p>
        </p:txBody>
      </p:sp>
      <p:pic>
        <p:nvPicPr>
          <p:cNvPr id="20" name="Image 19"/>
          <p:cNvPicPr>
            <a:picLocks noChangeAspect="1"/>
          </p:cNvPicPr>
          <p:nvPr/>
        </p:nvPicPr>
        <p:blipFill rotWithShape="1">
          <a:blip r:embed="rId4">
            <a:duotone>
              <a:schemeClr val="accent6">
                <a:shade val="45000"/>
                <a:satMod val="135000"/>
              </a:schemeClr>
              <a:prstClr val="white"/>
            </a:duotone>
          </a:blip>
          <a:srcRect r="6040"/>
          <a:stretch/>
        </p:blipFill>
        <p:spPr>
          <a:xfrm>
            <a:off x="5055389" y="572384"/>
            <a:ext cx="859179" cy="1100156"/>
          </a:xfrm>
          <a:prstGeom prst="rect">
            <a:avLst/>
          </a:prstGeom>
        </p:spPr>
      </p:pic>
      <p:pic>
        <p:nvPicPr>
          <p:cNvPr id="23" name="Image 22"/>
          <p:cNvPicPr>
            <a:picLocks noChangeAspect="1"/>
          </p:cNvPicPr>
          <p:nvPr/>
        </p:nvPicPr>
        <p:blipFill>
          <a:blip r:embed="rId5">
            <a:duotone>
              <a:schemeClr val="accent2">
                <a:shade val="45000"/>
                <a:satMod val="135000"/>
              </a:schemeClr>
              <a:prstClr val="white"/>
            </a:duotone>
          </a:blip>
          <a:stretch>
            <a:fillRect/>
          </a:stretch>
        </p:blipFill>
        <p:spPr>
          <a:xfrm>
            <a:off x="10051741" y="480585"/>
            <a:ext cx="971566" cy="1064436"/>
          </a:xfrm>
          <a:prstGeom prst="rect">
            <a:avLst/>
          </a:prstGeom>
        </p:spPr>
      </p:pic>
      <p:cxnSp>
        <p:nvCxnSpPr>
          <p:cNvPr id="3" name="Connecteur droit 2"/>
          <p:cNvCxnSpPr/>
          <p:nvPr/>
        </p:nvCxnSpPr>
        <p:spPr>
          <a:xfrm>
            <a:off x="7893269" y="809296"/>
            <a:ext cx="0" cy="5040000"/>
          </a:xfrm>
          <a:prstGeom prst="line">
            <a:avLst/>
          </a:prstGeom>
          <a:ln w="28575">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73572" y="2385848"/>
            <a:ext cx="1975945" cy="400110"/>
          </a:xfrm>
          <a:prstGeom prst="rect">
            <a:avLst/>
          </a:prstGeom>
          <a:noFill/>
        </p:spPr>
        <p:txBody>
          <a:bodyPr wrap="square" rtlCol="0">
            <a:spAutoFit/>
          </a:bodyPr>
          <a:lstStyle/>
          <a:p>
            <a:pPr algn="ct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Démographie</a:t>
            </a:r>
            <a:endPar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9" name="ZoneTexte 28"/>
          <p:cNvSpPr txBox="1"/>
          <p:nvPr/>
        </p:nvSpPr>
        <p:spPr>
          <a:xfrm>
            <a:off x="8450317" y="3373821"/>
            <a:ext cx="2858814" cy="1200329"/>
          </a:xfrm>
          <a:prstGeom prst="rect">
            <a:avLst/>
          </a:prstGeom>
          <a:noFill/>
        </p:spPr>
        <p:txBody>
          <a:bodyPr wrap="square" rtlCol="0">
            <a:spAutoFit/>
          </a:bodyPr>
          <a:lstStyle/>
          <a:p>
            <a:pPr marL="285750" indent="-285750">
              <a:buFont typeface="Arial" panose="020B0604020202020204" pitchFamily="34" charset="0"/>
              <a:buChar char="•"/>
            </a:pPr>
            <a:r>
              <a:rPr lang="fr-FR" sz="2400" b="1" dirty="0" smtClean="0">
                <a:latin typeface="Tag"/>
              </a:rPr>
              <a:t>Etre une femme</a:t>
            </a:r>
          </a:p>
          <a:p>
            <a:pPr marL="285750" indent="-285750">
              <a:buFont typeface="Arial" panose="020B0604020202020204" pitchFamily="34" charset="0"/>
              <a:buChar char="•"/>
            </a:pPr>
            <a:endParaRPr lang="fr-FR" sz="2400" b="1" dirty="0">
              <a:latin typeface="Tag"/>
            </a:endParaRPr>
          </a:p>
          <a:p>
            <a:pPr marL="285750" indent="-285750">
              <a:buFont typeface="Arial" panose="020B0604020202020204" pitchFamily="34" charset="0"/>
              <a:buChar char="•"/>
            </a:pPr>
            <a:r>
              <a:rPr lang="fr-FR" sz="2400" b="1" dirty="0" smtClean="0">
                <a:latin typeface="Tag"/>
              </a:rPr>
              <a:t>Avancée en âge</a:t>
            </a:r>
            <a:endParaRPr lang="en-GB" sz="2400" b="1" dirty="0">
              <a:latin typeface="Tag"/>
            </a:endParaRPr>
          </a:p>
        </p:txBody>
      </p:sp>
    </p:spTree>
    <p:extLst>
      <p:ext uri="{BB962C8B-B14F-4D97-AF65-F5344CB8AC3E}">
        <p14:creationId xmlns:p14="http://schemas.microsoft.com/office/powerpoint/2010/main" val="383696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Physiopathologie</a:t>
            </a:r>
            <a:endParaRPr lang="en-GB" b="1" dirty="0">
              <a:solidFill>
                <a:schemeClr val="accent1">
                  <a:lumMod val="50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22" name="Rectangle 21"/>
          <p:cNvSpPr/>
          <p:nvPr/>
        </p:nvSpPr>
        <p:spPr>
          <a:xfrm>
            <a:off x="4925042" y="6124169"/>
            <a:ext cx="2627258" cy="338554"/>
          </a:xfrm>
          <a:prstGeom prst="rect">
            <a:avLst/>
          </a:prstGeom>
        </p:spPr>
        <p:txBody>
          <a:bodyPr wrap="none">
            <a:spAutoFit/>
          </a:bodyPr>
          <a:lstStyle/>
          <a:p>
            <a:r>
              <a:rPr lang="en-GB" sz="1600" i="1" dirty="0" err="1" smtClean="0"/>
              <a:t>Momenimovahed</a:t>
            </a:r>
            <a:r>
              <a:rPr lang="en-GB" sz="1600" i="1" dirty="0" smtClean="0"/>
              <a:t> et al., 2019</a:t>
            </a:r>
            <a:endParaRPr lang="en-GB" sz="1600" i="1" dirty="0"/>
          </a:p>
        </p:txBody>
      </p:sp>
      <p:pic>
        <p:nvPicPr>
          <p:cNvPr id="20" name="Image 19"/>
          <p:cNvPicPr>
            <a:picLocks noChangeAspect="1"/>
          </p:cNvPicPr>
          <p:nvPr/>
        </p:nvPicPr>
        <p:blipFill rotWithShape="1">
          <a:blip r:embed="rId3">
            <a:duotone>
              <a:schemeClr val="accent6">
                <a:shade val="45000"/>
                <a:satMod val="135000"/>
              </a:schemeClr>
              <a:prstClr val="white"/>
            </a:duotone>
          </a:blip>
          <a:srcRect r="6040"/>
          <a:stretch/>
        </p:blipFill>
        <p:spPr>
          <a:xfrm>
            <a:off x="5055389" y="572384"/>
            <a:ext cx="859179" cy="1100156"/>
          </a:xfrm>
          <a:prstGeom prst="rect">
            <a:avLst/>
          </a:prstGeom>
        </p:spPr>
      </p:pic>
      <p:pic>
        <p:nvPicPr>
          <p:cNvPr id="23" name="Image 22"/>
          <p:cNvPicPr>
            <a:picLocks noChangeAspect="1"/>
          </p:cNvPicPr>
          <p:nvPr/>
        </p:nvPicPr>
        <p:blipFill>
          <a:blip r:embed="rId4">
            <a:duotone>
              <a:schemeClr val="accent2">
                <a:shade val="45000"/>
                <a:satMod val="135000"/>
              </a:schemeClr>
              <a:prstClr val="white"/>
            </a:duotone>
          </a:blip>
          <a:stretch>
            <a:fillRect/>
          </a:stretch>
        </p:blipFill>
        <p:spPr>
          <a:xfrm>
            <a:off x="10051741" y="480585"/>
            <a:ext cx="971566" cy="1064436"/>
          </a:xfrm>
          <a:prstGeom prst="rect">
            <a:avLst/>
          </a:prstGeom>
        </p:spPr>
      </p:pic>
      <p:cxnSp>
        <p:nvCxnSpPr>
          <p:cNvPr id="3" name="Connecteur droit 2"/>
          <p:cNvCxnSpPr/>
          <p:nvPr/>
        </p:nvCxnSpPr>
        <p:spPr>
          <a:xfrm>
            <a:off x="7893269" y="809296"/>
            <a:ext cx="0" cy="5040000"/>
          </a:xfrm>
          <a:prstGeom prst="line">
            <a:avLst/>
          </a:prstGeom>
          <a:ln w="28575">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73572" y="2385848"/>
            <a:ext cx="1975945" cy="400110"/>
          </a:xfrm>
          <a:prstGeom prst="rect">
            <a:avLst/>
          </a:prstGeom>
          <a:noFill/>
        </p:spPr>
        <p:txBody>
          <a:bodyPr wrap="square" rtlCol="0">
            <a:spAutoFit/>
          </a:bodyPr>
          <a:lstStyle/>
          <a:p>
            <a:pPr algn="ct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Grossesse</a:t>
            </a:r>
            <a:endPar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614" y="2911365"/>
            <a:ext cx="2017986" cy="2024601"/>
          </a:xfrm>
          <a:prstGeom prst="rect">
            <a:avLst/>
          </a:prstGeom>
        </p:spPr>
      </p:pic>
      <p:sp>
        <p:nvSpPr>
          <p:cNvPr id="18" name="ZoneTexte 17"/>
          <p:cNvSpPr txBox="1"/>
          <p:nvPr/>
        </p:nvSpPr>
        <p:spPr>
          <a:xfrm>
            <a:off x="3903069" y="2914078"/>
            <a:ext cx="4137345" cy="1631216"/>
          </a:xfrm>
          <a:prstGeom prst="rect">
            <a:avLst/>
          </a:prstGeom>
          <a:noFill/>
        </p:spPr>
        <p:txBody>
          <a:bodyPr wrap="square" rtlCol="0">
            <a:spAutoFit/>
          </a:bodyPr>
          <a:lstStyle/>
          <a:p>
            <a:pPr marL="285750" indent="-285750">
              <a:buFont typeface="Arial" panose="020B0604020202020204" pitchFamily="34" charset="0"/>
              <a:buChar char="•"/>
            </a:pPr>
            <a:r>
              <a:rPr lang="fr-FR" sz="2000" b="1" dirty="0">
                <a:latin typeface="Tag"/>
              </a:rPr>
              <a:t>C</a:t>
            </a:r>
            <a:r>
              <a:rPr lang="fr-FR" sz="2000" b="1" dirty="0" smtClean="0">
                <a:latin typeface="Tag"/>
              </a:rPr>
              <a:t>ycle menstruel régulier</a:t>
            </a:r>
          </a:p>
          <a:p>
            <a:pPr marL="285750" indent="-285750">
              <a:buFont typeface="Arial" panose="020B0604020202020204" pitchFamily="34" charset="0"/>
              <a:buChar char="•"/>
            </a:pPr>
            <a:endParaRPr lang="fr-FR" sz="2000" b="1" dirty="0">
              <a:latin typeface="Tag"/>
            </a:endParaRPr>
          </a:p>
          <a:p>
            <a:pPr marL="285750" indent="-285750">
              <a:buFont typeface="Arial" panose="020B0604020202020204" pitchFamily="34" charset="0"/>
              <a:buChar char="•"/>
            </a:pPr>
            <a:r>
              <a:rPr lang="fr-FR" sz="2000" b="1" dirty="0" smtClean="0">
                <a:latin typeface="Tag"/>
              </a:rPr>
              <a:t>Grossesse à terme</a:t>
            </a:r>
          </a:p>
          <a:p>
            <a:pPr marL="285750" indent="-285750">
              <a:buFont typeface="Arial" panose="020B0604020202020204" pitchFamily="34" charset="0"/>
              <a:buChar char="•"/>
            </a:pPr>
            <a:endParaRPr lang="fr-FR" sz="2000" b="1" dirty="0">
              <a:latin typeface="Tag"/>
            </a:endParaRPr>
          </a:p>
          <a:p>
            <a:endParaRPr lang="fr-FR" sz="2000" b="1" dirty="0">
              <a:latin typeface="Tag"/>
            </a:endParaRPr>
          </a:p>
        </p:txBody>
      </p:sp>
      <p:sp>
        <p:nvSpPr>
          <p:cNvPr id="7" name="Rectangle 6"/>
          <p:cNvSpPr/>
          <p:nvPr/>
        </p:nvSpPr>
        <p:spPr>
          <a:xfrm>
            <a:off x="8670551" y="3465051"/>
            <a:ext cx="2795958" cy="400110"/>
          </a:xfrm>
          <a:prstGeom prst="rect">
            <a:avLst/>
          </a:prstGeom>
        </p:spPr>
        <p:txBody>
          <a:bodyPr wrap="none">
            <a:spAutoFit/>
          </a:bodyPr>
          <a:lstStyle/>
          <a:p>
            <a:pPr marL="285750" indent="-285750">
              <a:buFont typeface="Arial" panose="020B0604020202020204" pitchFamily="34" charset="0"/>
              <a:buChar char="•"/>
            </a:pPr>
            <a:r>
              <a:rPr lang="fr-FR" sz="2000" b="1" dirty="0" smtClean="0">
                <a:latin typeface="Tag"/>
              </a:rPr>
              <a:t>Ménopause tardive</a:t>
            </a:r>
            <a:endParaRPr lang="fr-FR" sz="2000" b="1" dirty="0">
              <a:latin typeface="Tag"/>
            </a:endParaRPr>
          </a:p>
        </p:txBody>
      </p:sp>
      <p:sp>
        <p:nvSpPr>
          <p:cNvPr id="19" name="Rectangle 18"/>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Qu’est-ce qui favorise ou inhibe le cancer du sein ?</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221984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Physiopathologie</a:t>
            </a:r>
            <a:endParaRPr lang="en-GB" b="1" dirty="0">
              <a:solidFill>
                <a:schemeClr val="accent1">
                  <a:lumMod val="50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22" name="Rectangle 21"/>
          <p:cNvSpPr/>
          <p:nvPr/>
        </p:nvSpPr>
        <p:spPr>
          <a:xfrm>
            <a:off x="4925042" y="6124169"/>
            <a:ext cx="2627258" cy="338554"/>
          </a:xfrm>
          <a:prstGeom prst="rect">
            <a:avLst/>
          </a:prstGeom>
        </p:spPr>
        <p:txBody>
          <a:bodyPr wrap="none">
            <a:spAutoFit/>
          </a:bodyPr>
          <a:lstStyle/>
          <a:p>
            <a:r>
              <a:rPr lang="en-GB" sz="1600" i="1" dirty="0" err="1" smtClean="0"/>
              <a:t>Momenimovahed</a:t>
            </a:r>
            <a:r>
              <a:rPr lang="en-GB" sz="1600" i="1" dirty="0" smtClean="0"/>
              <a:t> et al., 2019</a:t>
            </a:r>
            <a:endParaRPr lang="en-GB" sz="1600" i="1" dirty="0"/>
          </a:p>
        </p:txBody>
      </p:sp>
      <p:pic>
        <p:nvPicPr>
          <p:cNvPr id="20" name="Image 19"/>
          <p:cNvPicPr>
            <a:picLocks noChangeAspect="1"/>
          </p:cNvPicPr>
          <p:nvPr/>
        </p:nvPicPr>
        <p:blipFill rotWithShape="1">
          <a:blip r:embed="rId3">
            <a:duotone>
              <a:schemeClr val="accent6">
                <a:shade val="45000"/>
                <a:satMod val="135000"/>
              </a:schemeClr>
              <a:prstClr val="white"/>
            </a:duotone>
          </a:blip>
          <a:srcRect r="6040"/>
          <a:stretch/>
        </p:blipFill>
        <p:spPr>
          <a:xfrm>
            <a:off x="5055389" y="572384"/>
            <a:ext cx="859179" cy="1100156"/>
          </a:xfrm>
          <a:prstGeom prst="rect">
            <a:avLst/>
          </a:prstGeom>
        </p:spPr>
      </p:pic>
      <p:pic>
        <p:nvPicPr>
          <p:cNvPr id="23" name="Image 22"/>
          <p:cNvPicPr>
            <a:picLocks noChangeAspect="1"/>
          </p:cNvPicPr>
          <p:nvPr/>
        </p:nvPicPr>
        <p:blipFill>
          <a:blip r:embed="rId4">
            <a:duotone>
              <a:schemeClr val="accent2">
                <a:shade val="45000"/>
                <a:satMod val="135000"/>
              </a:schemeClr>
              <a:prstClr val="white"/>
            </a:duotone>
          </a:blip>
          <a:stretch>
            <a:fillRect/>
          </a:stretch>
        </p:blipFill>
        <p:spPr>
          <a:xfrm>
            <a:off x="10051741" y="480585"/>
            <a:ext cx="971566" cy="1064436"/>
          </a:xfrm>
          <a:prstGeom prst="rect">
            <a:avLst/>
          </a:prstGeom>
        </p:spPr>
      </p:pic>
      <p:cxnSp>
        <p:nvCxnSpPr>
          <p:cNvPr id="3" name="Connecteur droit 2"/>
          <p:cNvCxnSpPr/>
          <p:nvPr/>
        </p:nvCxnSpPr>
        <p:spPr>
          <a:xfrm>
            <a:off x="7893269" y="809296"/>
            <a:ext cx="0" cy="5040000"/>
          </a:xfrm>
          <a:prstGeom prst="line">
            <a:avLst/>
          </a:prstGeom>
          <a:ln w="28575">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73572" y="2385848"/>
            <a:ext cx="1975945" cy="400110"/>
          </a:xfrm>
          <a:prstGeom prst="rect">
            <a:avLst/>
          </a:prstGeom>
          <a:noFill/>
        </p:spPr>
        <p:txBody>
          <a:bodyPr wrap="square" rtlCol="0">
            <a:spAutoFit/>
          </a:bodyPr>
          <a:lstStyle/>
          <a:p>
            <a:pPr algn="ct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Hormonaux</a:t>
            </a:r>
            <a:endPar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8039509" y="3570154"/>
            <a:ext cx="4152491" cy="646331"/>
          </a:xfrm>
          <a:prstGeom prst="rect">
            <a:avLst/>
          </a:prstGeom>
        </p:spPr>
        <p:txBody>
          <a:bodyPr wrap="square">
            <a:spAutoFit/>
          </a:bodyPr>
          <a:lstStyle/>
          <a:p>
            <a:pPr marL="285750" indent="-285750">
              <a:buFont typeface="Arial" panose="020B0604020202020204" pitchFamily="34" charset="0"/>
              <a:buChar char="•"/>
            </a:pPr>
            <a:r>
              <a:rPr lang="fr-FR" b="1" dirty="0" smtClean="0">
                <a:latin typeface="Tahoma" panose="020B0604030504040204" pitchFamily="34" charset="0"/>
                <a:ea typeface="Tahoma" panose="020B0604030504040204" pitchFamily="34" charset="0"/>
                <a:cs typeface="Tahoma" panose="020B0604030504040204" pitchFamily="34" charset="0"/>
              </a:rPr>
              <a:t>Méthode de contraception hormonale</a:t>
            </a:r>
            <a:endParaRPr lang="en-GB" b="1" dirty="0">
              <a:latin typeface="Tahoma" panose="020B0604030504040204" pitchFamily="34" charset="0"/>
              <a:ea typeface="Tahoma" panose="020B0604030504040204" pitchFamily="34" charset="0"/>
              <a:cs typeface="Tahoma" panose="020B0604030504040204" pitchFamily="34" charset="0"/>
            </a:endParaRPr>
          </a:p>
        </p:txBody>
      </p:sp>
      <p:pic>
        <p:nvPicPr>
          <p:cNvPr id="21" name="Image 20"/>
          <p:cNvPicPr>
            <a:picLocks noChangeAspect="1"/>
          </p:cNvPicPr>
          <p:nvPr/>
        </p:nvPicPr>
        <p:blipFill>
          <a:blip r:embed="rId5" cstate="print">
            <a:clrChange>
              <a:clrFrom>
                <a:srgbClr val="D3D5E1"/>
              </a:clrFrom>
              <a:clrTo>
                <a:srgbClr val="D3D5E1">
                  <a:alpha val="0"/>
                </a:srgbClr>
              </a:clrTo>
            </a:clrChange>
            <a:extLst>
              <a:ext uri="{28A0092B-C50C-407E-A947-70E740481C1C}">
                <a14:useLocalDpi xmlns:a14="http://schemas.microsoft.com/office/drawing/2010/main" val="0"/>
              </a:ext>
            </a:extLst>
          </a:blip>
          <a:stretch>
            <a:fillRect/>
          </a:stretch>
        </p:blipFill>
        <p:spPr>
          <a:xfrm>
            <a:off x="136634" y="2963473"/>
            <a:ext cx="1977312" cy="1240666"/>
          </a:xfrm>
          <a:prstGeom prst="rect">
            <a:avLst/>
          </a:prstGeom>
        </p:spPr>
      </p:pic>
      <p:sp>
        <p:nvSpPr>
          <p:cNvPr id="16" name="Rectangle 1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Qu’est-ce qui favorise ou inhibe le cancer du sein ?</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156298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Physiopathologie</a:t>
            </a:r>
            <a:endParaRPr lang="en-GB" b="1" dirty="0">
              <a:solidFill>
                <a:schemeClr val="accent1">
                  <a:lumMod val="50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22" name="Rectangle 21"/>
          <p:cNvSpPr/>
          <p:nvPr/>
        </p:nvSpPr>
        <p:spPr>
          <a:xfrm>
            <a:off x="4925042" y="6124169"/>
            <a:ext cx="2627258" cy="338554"/>
          </a:xfrm>
          <a:prstGeom prst="rect">
            <a:avLst/>
          </a:prstGeom>
        </p:spPr>
        <p:txBody>
          <a:bodyPr wrap="none">
            <a:spAutoFit/>
          </a:bodyPr>
          <a:lstStyle/>
          <a:p>
            <a:r>
              <a:rPr lang="en-GB" sz="1600" i="1" dirty="0" err="1" smtClean="0"/>
              <a:t>Momenimovahed</a:t>
            </a:r>
            <a:r>
              <a:rPr lang="en-GB" sz="1600" i="1" dirty="0" smtClean="0"/>
              <a:t> et al., 2019</a:t>
            </a:r>
            <a:endParaRPr lang="en-GB" sz="1600" i="1" dirty="0"/>
          </a:p>
        </p:txBody>
      </p:sp>
      <p:pic>
        <p:nvPicPr>
          <p:cNvPr id="20" name="Image 19"/>
          <p:cNvPicPr>
            <a:picLocks noChangeAspect="1"/>
          </p:cNvPicPr>
          <p:nvPr/>
        </p:nvPicPr>
        <p:blipFill rotWithShape="1">
          <a:blip r:embed="rId3">
            <a:duotone>
              <a:schemeClr val="accent6">
                <a:shade val="45000"/>
                <a:satMod val="135000"/>
              </a:schemeClr>
              <a:prstClr val="white"/>
            </a:duotone>
          </a:blip>
          <a:srcRect r="6040"/>
          <a:stretch/>
        </p:blipFill>
        <p:spPr>
          <a:xfrm>
            <a:off x="5055389" y="572384"/>
            <a:ext cx="859179" cy="1100156"/>
          </a:xfrm>
          <a:prstGeom prst="rect">
            <a:avLst/>
          </a:prstGeom>
        </p:spPr>
      </p:pic>
      <p:pic>
        <p:nvPicPr>
          <p:cNvPr id="23" name="Image 22"/>
          <p:cNvPicPr>
            <a:picLocks noChangeAspect="1"/>
          </p:cNvPicPr>
          <p:nvPr/>
        </p:nvPicPr>
        <p:blipFill>
          <a:blip r:embed="rId4">
            <a:duotone>
              <a:schemeClr val="accent2">
                <a:shade val="45000"/>
                <a:satMod val="135000"/>
              </a:schemeClr>
              <a:prstClr val="white"/>
            </a:duotone>
          </a:blip>
          <a:stretch>
            <a:fillRect/>
          </a:stretch>
        </p:blipFill>
        <p:spPr>
          <a:xfrm>
            <a:off x="10051741" y="480585"/>
            <a:ext cx="971566" cy="1064436"/>
          </a:xfrm>
          <a:prstGeom prst="rect">
            <a:avLst/>
          </a:prstGeom>
        </p:spPr>
      </p:pic>
      <p:cxnSp>
        <p:nvCxnSpPr>
          <p:cNvPr id="3" name="Connecteur droit 2"/>
          <p:cNvCxnSpPr/>
          <p:nvPr/>
        </p:nvCxnSpPr>
        <p:spPr>
          <a:xfrm>
            <a:off x="7893269" y="809296"/>
            <a:ext cx="0" cy="5040000"/>
          </a:xfrm>
          <a:prstGeom prst="line">
            <a:avLst/>
          </a:prstGeom>
          <a:ln w="28575">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73572" y="2385848"/>
            <a:ext cx="1975945" cy="400110"/>
          </a:xfrm>
          <a:prstGeom prst="rect">
            <a:avLst/>
          </a:prstGeom>
          <a:noFill/>
        </p:spPr>
        <p:txBody>
          <a:bodyPr wrap="square" rtlCol="0">
            <a:spAutoFit/>
          </a:bodyPr>
          <a:lstStyle/>
          <a:p>
            <a:pPr algn="ct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Génétique</a:t>
            </a:r>
            <a:endPar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4" name="Imag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67226"/>
            <a:ext cx="1865376" cy="1865376"/>
          </a:xfrm>
          <a:prstGeom prst="rect">
            <a:avLst/>
          </a:prstGeom>
        </p:spPr>
      </p:pic>
      <p:sp>
        <p:nvSpPr>
          <p:cNvPr id="25" name="ZoneTexte 24"/>
          <p:cNvSpPr txBox="1"/>
          <p:nvPr/>
        </p:nvSpPr>
        <p:spPr>
          <a:xfrm>
            <a:off x="8323325" y="3231591"/>
            <a:ext cx="3153972" cy="707886"/>
          </a:xfrm>
          <a:prstGeom prst="rect">
            <a:avLst/>
          </a:prstGeom>
          <a:noFill/>
        </p:spPr>
        <p:txBody>
          <a:bodyPr wrap="square" rtlCol="0">
            <a:spAutoFit/>
          </a:bodyPr>
          <a:lstStyle/>
          <a:p>
            <a:pPr marL="285750" indent="-285750">
              <a:buFont typeface="Arial" panose="020B0604020202020204" pitchFamily="34" charset="0"/>
              <a:buChar char="•"/>
            </a:pPr>
            <a:r>
              <a:rPr lang="fr-FR" sz="2000" b="1" dirty="0" smtClean="0">
                <a:latin typeface="Tahoma" panose="020B0604030504040204" pitchFamily="34" charset="0"/>
                <a:ea typeface="Tahoma" panose="020B0604030504040204" pitchFamily="34" charset="0"/>
                <a:cs typeface="Tahoma" panose="020B0604030504040204" pitchFamily="34" charset="0"/>
              </a:rPr>
              <a:t>Risques dans la famille</a:t>
            </a:r>
            <a:endParaRPr lang="en-GB" sz="2000" b="1"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Qu’est-ce qui favorise ou inhibe le cancer du sein ?</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84324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Physiopathologie</a:t>
            </a:r>
            <a:endParaRPr lang="en-GB" b="1" dirty="0">
              <a:solidFill>
                <a:schemeClr val="accent1">
                  <a:lumMod val="50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22" name="Rectangle 21"/>
          <p:cNvSpPr/>
          <p:nvPr/>
        </p:nvSpPr>
        <p:spPr>
          <a:xfrm>
            <a:off x="4925042" y="6124169"/>
            <a:ext cx="2627258" cy="338554"/>
          </a:xfrm>
          <a:prstGeom prst="rect">
            <a:avLst/>
          </a:prstGeom>
        </p:spPr>
        <p:txBody>
          <a:bodyPr wrap="none">
            <a:spAutoFit/>
          </a:bodyPr>
          <a:lstStyle/>
          <a:p>
            <a:r>
              <a:rPr lang="en-GB" sz="1600" i="1" dirty="0" err="1" smtClean="0"/>
              <a:t>Momenimovahed</a:t>
            </a:r>
            <a:r>
              <a:rPr lang="en-GB" sz="1600" i="1" dirty="0" smtClean="0"/>
              <a:t> et al., 2019</a:t>
            </a:r>
            <a:endParaRPr lang="en-GB" sz="1600" i="1" dirty="0"/>
          </a:p>
        </p:txBody>
      </p:sp>
      <p:pic>
        <p:nvPicPr>
          <p:cNvPr id="20" name="Image 19"/>
          <p:cNvPicPr>
            <a:picLocks noChangeAspect="1"/>
          </p:cNvPicPr>
          <p:nvPr/>
        </p:nvPicPr>
        <p:blipFill rotWithShape="1">
          <a:blip r:embed="rId3">
            <a:duotone>
              <a:schemeClr val="accent6">
                <a:shade val="45000"/>
                <a:satMod val="135000"/>
              </a:schemeClr>
              <a:prstClr val="white"/>
            </a:duotone>
          </a:blip>
          <a:srcRect r="6040"/>
          <a:stretch/>
        </p:blipFill>
        <p:spPr>
          <a:xfrm>
            <a:off x="5055389" y="572384"/>
            <a:ext cx="859179" cy="1100156"/>
          </a:xfrm>
          <a:prstGeom prst="rect">
            <a:avLst/>
          </a:prstGeom>
        </p:spPr>
      </p:pic>
      <p:pic>
        <p:nvPicPr>
          <p:cNvPr id="23" name="Image 22"/>
          <p:cNvPicPr>
            <a:picLocks noChangeAspect="1"/>
          </p:cNvPicPr>
          <p:nvPr/>
        </p:nvPicPr>
        <p:blipFill>
          <a:blip r:embed="rId4">
            <a:duotone>
              <a:schemeClr val="accent2">
                <a:shade val="45000"/>
                <a:satMod val="135000"/>
              </a:schemeClr>
              <a:prstClr val="white"/>
            </a:duotone>
          </a:blip>
          <a:stretch>
            <a:fillRect/>
          </a:stretch>
        </p:blipFill>
        <p:spPr>
          <a:xfrm>
            <a:off x="10051741" y="480585"/>
            <a:ext cx="971566" cy="1064436"/>
          </a:xfrm>
          <a:prstGeom prst="rect">
            <a:avLst/>
          </a:prstGeom>
        </p:spPr>
      </p:pic>
      <p:cxnSp>
        <p:nvCxnSpPr>
          <p:cNvPr id="3" name="Connecteur droit 2"/>
          <p:cNvCxnSpPr/>
          <p:nvPr/>
        </p:nvCxnSpPr>
        <p:spPr>
          <a:xfrm>
            <a:off x="7893269" y="809296"/>
            <a:ext cx="0" cy="5040000"/>
          </a:xfrm>
          <a:prstGeom prst="line">
            <a:avLst/>
          </a:prstGeom>
          <a:ln w="28575">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73572" y="2385848"/>
            <a:ext cx="1975945" cy="707886"/>
          </a:xfrm>
          <a:prstGeom prst="rect">
            <a:avLst/>
          </a:prstGeom>
          <a:noFill/>
        </p:spPr>
        <p:txBody>
          <a:bodyPr wrap="square" rtlCol="0">
            <a:spAutoFit/>
          </a:bodyPr>
          <a:lstStyle/>
          <a:p>
            <a:pPr algn="ctr"/>
            <a:r>
              <a:rPr lang="fr-F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Habitudes de vie</a:t>
            </a:r>
            <a:endPar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6" name="Image 15"/>
          <p:cNvPicPr>
            <a:picLocks noChangeAspect="1"/>
          </p:cNvPicPr>
          <p:nvPr/>
        </p:nvPicPr>
        <p:blipFill>
          <a:blip r:embed="rId5"/>
          <a:stretch>
            <a:fillRect/>
          </a:stretch>
        </p:blipFill>
        <p:spPr>
          <a:xfrm>
            <a:off x="152193" y="3101104"/>
            <a:ext cx="1879250" cy="1765739"/>
          </a:xfrm>
          <a:prstGeom prst="rect">
            <a:avLst/>
          </a:prstGeom>
        </p:spPr>
      </p:pic>
      <p:sp>
        <p:nvSpPr>
          <p:cNvPr id="17" name="ZoneTexte 16"/>
          <p:cNvSpPr txBox="1"/>
          <p:nvPr/>
        </p:nvSpPr>
        <p:spPr>
          <a:xfrm>
            <a:off x="8655099" y="2944252"/>
            <a:ext cx="2310581" cy="1938992"/>
          </a:xfrm>
          <a:prstGeom prst="rect">
            <a:avLst/>
          </a:prstGeom>
          <a:noFill/>
        </p:spPr>
        <p:txBody>
          <a:bodyPr wrap="square" rtlCol="0">
            <a:spAutoFit/>
          </a:bodyPr>
          <a:lstStyle/>
          <a:p>
            <a:pPr marL="342900" indent="-342900">
              <a:lnSpc>
                <a:spcPct val="200000"/>
              </a:lnSpc>
              <a:buFont typeface="Wingdings" panose="05000000000000000000" pitchFamily="2" charset="2"/>
              <a:buChar char="Ø"/>
            </a:pPr>
            <a:r>
              <a:rPr lang="fr-FR" sz="2000" b="1" dirty="0" smtClean="0">
                <a:latin typeface="Tahoma" panose="020B0604030504040204" pitchFamily="34" charset="0"/>
                <a:ea typeface="Tahoma" panose="020B0604030504040204" pitchFamily="34" charset="0"/>
                <a:cs typeface="Tahoma" panose="020B0604030504040204" pitchFamily="34" charset="0"/>
              </a:rPr>
              <a:t>Obésité </a:t>
            </a:r>
          </a:p>
          <a:p>
            <a:pPr marL="342900" indent="-342900">
              <a:lnSpc>
                <a:spcPct val="200000"/>
              </a:lnSpc>
              <a:buFont typeface="Wingdings" panose="05000000000000000000" pitchFamily="2" charset="2"/>
              <a:buChar char="Ø"/>
            </a:pPr>
            <a:r>
              <a:rPr lang="fr-FR" sz="2000" b="1" dirty="0" smtClean="0">
                <a:latin typeface="Tahoma" panose="020B0604030504040204" pitchFamily="34" charset="0"/>
                <a:ea typeface="Tahoma" panose="020B0604030504040204" pitchFamily="34" charset="0"/>
                <a:cs typeface="Tahoma" panose="020B0604030504040204" pitchFamily="34" charset="0"/>
              </a:rPr>
              <a:t>Alcool</a:t>
            </a:r>
          </a:p>
          <a:p>
            <a:pPr marL="342900" indent="-342900">
              <a:lnSpc>
                <a:spcPct val="200000"/>
              </a:lnSpc>
              <a:buFont typeface="Wingdings" panose="05000000000000000000" pitchFamily="2" charset="2"/>
              <a:buChar char="Ø"/>
            </a:pPr>
            <a:r>
              <a:rPr lang="fr-FR" sz="2000" b="1" dirty="0" smtClean="0">
                <a:latin typeface="Tahoma" panose="020B0604030504040204" pitchFamily="34" charset="0"/>
                <a:ea typeface="Tahoma" panose="020B0604030504040204" pitchFamily="34" charset="0"/>
                <a:cs typeface="Tahoma" panose="020B0604030504040204" pitchFamily="34" charset="0"/>
              </a:rPr>
              <a:t>Cigarette</a:t>
            </a:r>
          </a:p>
        </p:txBody>
      </p:sp>
      <p:sp>
        <p:nvSpPr>
          <p:cNvPr id="2" name="Rectangle 1"/>
          <p:cNvSpPr/>
          <p:nvPr/>
        </p:nvSpPr>
        <p:spPr>
          <a:xfrm>
            <a:off x="4208856" y="3412500"/>
            <a:ext cx="3132589" cy="461665"/>
          </a:xfrm>
          <a:prstGeom prst="rect">
            <a:avLst/>
          </a:prstGeom>
        </p:spPr>
        <p:txBody>
          <a:bodyPr wrap="none">
            <a:spAutoFit/>
          </a:bodyPr>
          <a:lstStyle/>
          <a:p>
            <a:pPr marL="285750" indent="-285750">
              <a:buFont typeface="Wingdings" panose="05000000000000000000" pitchFamily="2" charset="2"/>
              <a:buChar char="Ø"/>
            </a:pPr>
            <a:r>
              <a:rPr lang="fr-FR" sz="2400" b="1" dirty="0" smtClean="0">
                <a:latin typeface="Tahoma" panose="020B0604030504040204" pitchFamily="34" charset="0"/>
                <a:ea typeface="Tahoma" panose="020B0604030504040204" pitchFamily="34" charset="0"/>
                <a:cs typeface="Tahoma" panose="020B0604030504040204" pitchFamily="34" charset="0"/>
              </a:rPr>
              <a:t>Activité physique</a:t>
            </a:r>
            <a:endParaRPr lang="en-GB" sz="2400" b="1"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Qu’est-ce qui favorise ou inhibe le cancer du sein ?</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70297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219200" y="633183"/>
            <a:ext cx="9044830" cy="5653019"/>
          </a:xfrm>
          <a:prstGeom prst="rect">
            <a:avLst/>
          </a:prstGeom>
        </p:spPr>
      </p:pic>
      <p:sp>
        <p:nvSpPr>
          <p:cNvPr id="3" name="Rectangle 2"/>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cancer du sein n°1 des cancers</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7" name="ZoneTexte 6"/>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Tree>
    <p:extLst>
      <p:ext uri="{BB962C8B-B14F-4D97-AF65-F5344CB8AC3E}">
        <p14:creationId xmlns:p14="http://schemas.microsoft.com/office/powerpoint/2010/main" val="14719924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Physiopathologie</a:t>
            </a:r>
            <a:endParaRPr lang="en-GB" b="1" dirty="0">
              <a:solidFill>
                <a:schemeClr val="accent1">
                  <a:lumMod val="50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4" name="Rectangle 1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facteurs de risques</a:t>
            </a:r>
            <a:endParaRPr lang="fr-FR" sz="2400" b="1" dirty="0">
              <a:latin typeface="Baskerville Old Face" panose="02020602080505020303" pitchFamily="18" charset="0"/>
            </a:endParaRPr>
          </a:p>
        </p:txBody>
      </p:sp>
      <p:pic>
        <p:nvPicPr>
          <p:cNvPr id="7" name="Image 6"/>
          <p:cNvPicPr>
            <a:picLocks noChangeAspect="1"/>
          </p:cNvPicPr>
          <p:nvPr/>
        </p:nvPicPr>
        <p:blipFill>
          <a:blip r:embed="rId2"/>
          <a:stretch>
            <a:fillRect/>
          </a:stretch>
        </p:blipFill>
        <p:spPr>
          <a:xfrm>
            <a:off x="2489935" y="2998669"/>
            <a:ext cx="6815792" cy="3314291"/>
          </a:xfrm>
          <a:prstGeom prst="rect">
            <a:avLst/>
          </a:prstGeom>
        </p:spPr>
      </p:pic>
      <p:pic>
        <p:nvPicPr>
          <p:cNvPr id="2" name="Image 1"/>
          <p:cNvPicPr>
            <a:picLocks noChangeAspect="1"/>
          </p:cNvPicPr>
          <p:nvPr/>
        </p:nvPicPr>
        <p:blipFill>
          <a:blip r:embed="rId3"/>
          <a:stretch>
            <a:fillRect/>
          </a:stretch>
        </p:blipFill>
        <p:spPr>
          <a:xfrm>
            <a:off x="1378499" y="1054875"/>
            <a:ext cx="9392961" cy="1448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6219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Complications</a:t>
            </a:r>
            <a:endParaRPr lang="en-GB" b="1" dirty="0">
              <a:solidFill>
                <a:schemeClr val="tx2">
                  <a:lumMod val="7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pic>
        <p:nvPicPr>
          <p:cNvPr id="4" name="Image 3"/>
          <p:cNvPicPr>
            <a:picLocks noChangeAspect="1"/>
          </p:cNvPicPr>
          <p:nvPr/>
        </p:nvPicPr>
        <p:blipFill>
          <a:blip r:embed="rId2"/>
          <a:stretch>
            <a:fillRect/>
          </a:stretch>
        </p:blipFill>
        <p:spPr>
          <a:xfrm>
            <a:off x="2128345" y="502032"/>
            <a:ext cx="7355270" cy="5516453"/>
          </a:xfrm>
          <a:prstGeom prst="rect">
            <a:avLst/>
          </a:prstGeom>
        </p:spPr>
      </p:pic>
    </p:spTree>
    <p:extLst>
      <p:ext uri="{BB962C8B-B14F-4D97-AF65-F5344CB8AC3E}">
        <p14:creationId xmlns:p14="http://schemas.microsoft.com/office/powerpoint/2010/main" val="14307412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Complications</a:t>
            </a:r>
            <a:endParaRPr lang="en-GB" b="1" dirty="0">
              <a:solidFill>
                <a:schemeClr val="tx2">
                  <a:lumMod val="7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Comment les femmes vivent avec leurs cancers : diagnostique / traitement / post traitement ?</a:t>
            </a:r>
            <a:endParaRPr lang="fr-FR" sz="2400" b="1" dirty="0">
              <a:latin typeface="Baskerville Old Face" panose="02020602080505020303" pitchFamily="18" charset="0"/>
            </a:endParaRPr>
          </a:p>
        </p:txBody>
      </p:sp>
      <p:sp>
        <p:nvSpPr>
          <p:cNvPr id="14" name="Rectangle 13"/>
          <p:cNvSpPr/>
          <p:nvPr/>
        </p:nvSpPr>
        <p:spPr>
          <a:xfrm>
            <a:off x="3979332" y="6137447"/>
            <a:ext cx="2998839" cy="338554"/>
          </a:xfrm>
          <a:prstGeom prst="rect">
            <a:avLst/>
          </a:prstGeom>
        </p:spPr>
        <p:txBody>
          <a:bodyPr wrap="square">
            <a:spAutoFit/>
          </a:bodyPr>
          <a:lstStyle/>
          <a:p>
            <a:pPr algn="ctr"/>
            <a:r>
              <a:rPr lang="fr-FR" sz="1600" i="1" dirty="0" smtClean="0"/>
              <a:t>Smit et al., 2019</a:t>
            </a:r>
            <a:endParaRPr lang="en-GB" sz="1600" i="1" dirty="0"/>
          </a:p>
        </p:txBody>
      </p:sp>
      <p:sp>
        <p:nvSpPr>
          <p:cNvPr id="2" name="Rectangle à coins arrondis 1"/>
          <p:cNvSpPr/>
          <p:nvPr/>
        </p:nvSpPr>
        <p:spPr>
          <a:xfrm>
            <a:off x="135467" y="1016000"/>
            <a:ext cx="1964266" cy="948266"/>
          </a:xfrm>
          <a:prstGeom prst="roundRect">
            <a:avLst/>
          </a:prstGeom>
          <a:solidFill>
            <a:schemeClr val="accent6">
              <a:lumMod val="40000"/>
              <a:lumOff val="60000"/>
            </a:schemeClr>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Tahoma" panose="020B0604030504040204" pitchFamily="34" charset="0"/>
                <a:ea typeface="Tahoma" panose="020B0604030504040204" pitchFamily="34" charset="0"/>
                <a:cs typeface="Tahoma" panose="020B0604030504040204" pitchFamily="34" charset="0"/>
              </a:rPr>
              <a:t>Avant traitement </a:t>
            </a:r>
            <a:endParaRPr lang="en-GB" b="1"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à coins arrondis 12"/>
          <p:cNvSpPr/>
          <p:nvPr/>
        </p:nvSpPr>
        <p:spPr>
          <a:xfrm>
            <a:off x="135467" y="2929467"/>
            <a:ext cx="1964266" cy="948266"/>
          </a:xfrm>
          <a:prstGeom prst="roundRect">
            <a:avLst/>
          </a:prstGeom>
          <a:solidFill>
            <a:schemeClr val="accent2">
              <a:lumMod val="75000"/>
            </a:schemeClr>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Tahoma" panose="020B0604030504040204" pitchFamily="34" charset="0"/>
                <a:ea typeface="Tahoma" panose="020B0604030504040204" pitchFamily="34" charset="0"/>
                <a:cs typeface="Tahoma" panose="020B0604030504040204" pitchFamily="34" charset="0"/>
              </a:rPr>
              <a:t>Pendant traitement</a:t>
            </a:r>
            <a:endParaRPr lang="en-GB" b="1"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à coins arrondis 14"/>
          <p:cNvSpPr/>
          <p:nvPr/>
        </p:nvSpPr>
        <p:spPr>
          <a:xfrm>
            <a:off x="135467" y="4842933"/>
            <a:ext cx="1964266" cy="948266"/>
          </a:xfrm>
          <a:prstGeom prst="roundRect">
            <a:avLst/>
          </a:prstGeom>
          <a:solidFill>
            <a:srgbClr val="0070C0"/>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Tahoma" panose="020B0604030504040204" pitchFamily="34" charset="0"/>
                <a:ea typeface="Tahoma" panose="020B0604030504040204" pitchFamily="34" charset="0"/>
                <a:cs typeface="Tahoma" panose="020B0604030504040204" pitchFamily="34" charset="0"/>
              </a:rPr>
              <a:t>Après traitement</a:t>
            </a:r>
            <a:endParaRPr lang="en-GB" b="1" dirty="0">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2"/>
          <a:stretch>
            <a:fillRect/>
          </a:stretch>
        </p:blipFill>
        <p:spPr>
          <a:xfrm>
            <a:off x="3219291" y="2048247"/>
            <a:ext cx="6528377" cy="2422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2516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Complications</a:t>
            </a:r>
            <a:endParaRPr lang="en-GB" b="1" dirty="0">
              <a:solidFill>
                <a:schemeClr val="tx2">
                  <a:lumMod val="7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Avant traitement : peurs liées au diagnostique</a:t>
            </a:r>
            <a:endParaRPr lang="fr-FR" sz="2400" b="1" dirty="0">
              <a:latin typeface="Baskerville Old Face" panose="02020602080505020303" pitchFamily="18" charset="0"/>
            </a:endParaRPr>
          </a:p>
        </p:txBody>
      </p:sp>
      <p:sp>
        <p:nvSpPr>
          <p:cNvPr id="14" name="Rectangle 13"/>
          <p:cNvSpPr/>
          <p:nvPr/>
        </p:nvSpPr>
        <p:spPr>
          <a:xfrm>
            <a:off x="3979332" y="6137447"/>
            <a:ext cx="2998839" cy="338554"/>
          </a:xfrm>
          <a:prstGeom prst="rect">
            <a:avLst/>
          </a:prstGeom>
        </p:spPr>
        <p:txBody>
          <a:bodyPr wrap="square">
            <a:spAutoFit/>
          </a:bodyPr>
          <a:lstStyle/>
          <a:p>
            <a:pPr algn="ctr"/>
            <a:r>
              <a:rPr lang="fr-FR" sz="1600" i="1" dirty="0" smtClean="0"/>
              <a:t>Smit et al., 2019</a:t>
            </a:r>
            <a:endParaRPr lang="en-GB" sz="1600" i="1" dirty="0"/>
          </a:p>
        </p:txBody>
      </p:sp>
      <p:sp>
        <p:nvSpPr>
          <p:cNvPr id="2" name="Rectangle à coins arrondis 1"/>
          <p:cNvSpPr/>
          <p:nvPr/>
        </p:nvSpPr>
        <p:spPr>
          <a:xfrm>
            <a:off x="135467" y="1016000"/>
            <a:ext cx="1964266" cy="948266"/>
          </a:xfrm>
          <a:prstGeom prst="roundRect">
            <a:avLst/>
          </a:prstGeom>
          <a:solidFill>
            <a:schemeClr val="accent6">
              <a:lumMod val="40000"/>
              <a:lumOff val="60000"/>
            </a:schemeClr>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Tahoma" panose="020B0604030504040204" pitchFamily="34" charset="0"/>
                <a:ea typeface="Tahoma" panose="020B0604030504040204" pitchFamily="34" charset="0"/>
                <a:cs typeface="Tahoma" panose="020B0604030504040204" pitchFamily="34" charset="0"/>
              </a:rPr>
              <a:t>Avant traitement </a:t>
            </a:r>
            <a:endParaRPr lang="en-GB" b="1"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à coins arrondis 12"/>
          <p:cNvSpPr/>
          <p:nvPr/>
        </p:nvSpPr>
        <p:spPr>
          <a:xfrm>
            <a:off x="135467" y="2929467"/>
            <a:ext cx="1964266" cy="948266"/>
          </a:xfrm>
          <a:prstGeom prst="roundRect">
            <a:avLst/>
          </a:prstGeom>
          <a:solidFill>
            <a:schemeClr val="bg1">
              <a:lumMod val="9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Pendant traitement</a:t>
            </a:r>
            <a:endParaRPr lang="en-GB"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à coins arrondis 14"/>
          <p:cNvSpPr/>
          <p:nvPr/>
        </p:nvSpPr>
        <p:spPr>
          <a:xfrm>
            <a:off x="135467" y="4842933"/>
            <a:ext cx="1964266" cy="948266"/>
          </a:xfrm>
          <a:prstGeom prst="roundRect">
            <a:avLst/>
          </a:prstGeom>
          <a:solidFill>
            <a:schemeClr val="bg1">
              <a:lumMod val="9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Après traitement</a:t>
            </a:r>
            <a:endParaRPr lang="en-GB"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age 4"/>
          <p:cNvPicPr>
            <a:picLocks noChangeAspect="1"/>
          </p:cNvPicPr>
          <p:nvPr/>
        </p:nvPicPr>
        <p:blipFill rotWithShape="1">
          <a:blip r:embed="rId2"/>
          <a:srcRect b="50297"/>
          <a:stretch/>
        </p:blipFill>
        <p:spPr>
          <a:xfrm>
            <a:off x="3036074" y="2539998"/>
            <a:ext cx="2026992" cy="2404536"/>
          </a:xfrm>
          <a:prstGeom prst="rect">
            <a:avLst/>
          </a:prstGeom>
        </p:spPr>
      </p:pic>
      <p:sp>
        <p:nvSpPr>
          <p:cNvPr id="16" name="ZoneTexte 15"/>
          <p:cNvSpPr txBox="1"/>
          <p:nvPr/>
        </p:nvSpPr>
        <p:spPr>
          <a:xfrm>
            <a:off x="2794000" y="1794933"/>
            <a:ext cx="2658534" cy="461665"/>
          </a:xfrm>
          <a:prstGeom prst="rect">
            <a:avLst/>
          </a:prstGeom>
          <a:noFill/>
        </p:spPr>
        <p:txBody>
          <a:bodyPr wrap="square" rtlCol="0">
            <a:spAutoFit/>
          </a:bodyPr>
          <a:lstStyle/>
          <a:p>
            <a:pPr algn="ctr"/>
            <a:r>
              <a:rPr lang="fr-FR" sz="2400"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Peurs / craintes</a:t>
            </a: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ZoneTexte 16"/>
          <p:cNvSpPr txBox="1"/>
          <p:nvPr/>
        </p:nvSpPr>
        <p:spPr>
          <a:xfrm>
            <a:off x="5367868" y="2353732"/>
            <a:ext cx="6282266" cy="2862322"/>
          </a:xfrm>
          <a:prstGeom prst="rect">
            <a:avLst/>
          </a:prstGeom>
          <a:noFill/>
        </p:spPr>
        <p:txBody>
          <a:bodyPr wrap="square" rtlCol="0">
            <a:spAutoFit/>
          </a:bodyPr>
          <a:lstStyle/>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Anticipation des résultats </a:t>
            </a:r>
          </a:p>
          <a:p>
            <a:pPr marL="285750" indent="-285750">
              <a:buFont typeface="Arial" panose="020B0604020202020204" pitchFamily="34" charset="0"/>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Anticipation de la réaction aux traitements</a:t>
            </a:r>
          </a:p>
          <a:p>
            <a:pPr marL="285750" indent="-285750">
              <a:buFont typeface="Arial" panose="020B0604020202020204" pitchFamily="34" charset="0"/>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Supports sociaux</a:t>
            </a:r>
          </a:p>
          <a:p>
            <a:pPr marL="285750" indent="-285750">
              <a:buFont typeface="Arial" panose="020B0604020202020204" pitchFamily="34" charset="0"/>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Peur de mort dans les prochains mois</a:t>
            </a:r>
          </a:p>
          <a:p>
            <a:pPr marL="285750" indent="-285750">
              <a:buFont typeface="Arial" panose="020B0604020202020204" pitchFamily="34" charset="0"/>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S’auto blâmer</a:t>
            </a:r>
            <a:endParaRPr lang="en-GB"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5028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Complications</a:t>
            </a:r>
            <a:endParaRPr lang="en-GB" b="1" dirty="0">
              <a:solidFill>
                <a:schemeClr val="tx2">
                  <a:lumMod val="7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Pendant traitement : des effets indésirables liés au traitement</a:t>
            </a:r>
            <a:endParaRPr lang="fr-FR" sz="2400" b="1" dirty="0">
              <a:latin typeface="Baskerville Old Face" panose="02020602080505020303" pitchFamily="18" charset="0"/>
            </a:endParaRPr>
          </a:p>
        </p:txBody>
      </p:sp>
      <p:sp>
        <p:nvSpPr>
          <p:cNvPr id="14" name="Rectangle 13"/>
          <p:cNvSpPr/>
          <p:nvPr/>
        </p:nvSpPr>
        <p:spPr>
          <a:xfrm>
            <a:off x="3979332" y="6137447"/>
            <a:ext cx="2998839" cy="338554"/>
          </a:xfrm>
          <a:prstGeom prst="rect">
            <a:avLst/>
          </a:prstGeom>
        </p:spPr>
        <p:txBody>
          <a:bodyPr wrap="square">
            <a:spAutoFit/>
          </a:bodyPr>
          <a:lstStyle/>
          <a:p>
            <a:pPr algn="ctr"/>
            <a:r>
              <a:rPr lang="fr-FR" sz="1600" i="1" dirty="0" smtClean="0"/>
              <a:t>Smit et al., 2019</a:t>
            </a:r>
            <a:endParaRPr lang="en-GB" sz="1600" i="1" dirty="0"/>
          </a:p>
        </p:txBody>
      </p:sp>
      <p:sp>
        <p:nvSpPr>
          <p:cNvPr id="2" name="Rectangle à coins arrondis 1"/>
          <p:cNvSpPr/>
          <p:nvPr/>
        </p:nvSpPr>
        <p:spPr>
          <a:xfrm>
            <a:off x="135467" y="1016000"/>
            <a:ext cx="1964266" cy="948266"/>
          </a:xfrm>
          <a:prstGeom prst="roundRect">
            <a:avLst/>
          </a:prstGeom>
          <a:solidFill>
            <a:schemeClr val="bg1">
              <a:lumMod val="9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Avant traitement </a:t>
            </a:r>
            <a:endParaRPr lang="en-GB" b="1"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à coins arrondis 12"/>
          <p:cNvSpPr/>
          <p:nvPr/>
        </p:nvSpPr>
        <p:spPr>
          <a:xfrm>
            <a:off x="135467" y="2929467"/>
            <a:ext cx="1964266" cy="948266"/>
          </a:xfrm>
          <a:prstGeom prst="roundRect">
            <a:avLst/>
          </a:prstGeom>
          <a:solidFill>
            <a:schemeClr val="accent2">
              <a:lumMod val="75000"/>
            </a:schemeClr>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Tahoma" panose="020B0604030504040204" pitchFamily="34" charset="0"/>
                <a:ea typeface="Tahoma" panose="020B0604030504040204" pitchFamily="34" charset="0"/>
                <a:cs typeface="Tahoma" panose="020B0604030504040204" pitchFamily="34" charset="0"/>
              </a:rPr>
              <a:t>Pendant traitement</a:t>
            </a:r>
            <a:endParaRPr lang="en-GB" b="1"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à coins arrondis 14"/>
          <p:cNvSpPr/>
          <p:nvPr/>
        </p:nvSpPr>
        <p:spPr>
          <a:xfrm>
            <a:off x="135467" y="4842933"/>
            <a:ext cx="1964266" cy="948266"/>
          </a:xfrm>
          <a:prstGeom prst="roundRect">
            <a:avLst/>
          </a:prstGeom>
          <a:solidFill>
            <a:schemeClr val="bg1">
              <a:lumMod val="9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Après traitement</a:t>
            </a:r>
            <a:endParaRPr lang="en-GB" b="1"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Image 3"/>
          <p:cNvPicPr>
            <a:picLocks noChangeAspect="1"/>
          </p:cNvPicPr>
          <p:nvPr/>
        </p:nvPicPr>
        <p:blipFill>
          <a:blip r:embed="rId2"/>
          <a:stretch>
            <a:fillRect/>
          </a:stretch>
        </p:blipFill>
        <p:spPr>
          <a:xfrm>
            <a:off x="2959534" y="498902"/>
            <a:ext cx="1134919" cy="1214284"/>
          </a:xfrm>
          <a:prstGeom prst="rect">
            <a:avLst/>
          </a:prstGeom>
        </p:spPr>
      </p:pic>
      <p:sp>
        <p:nvSpPr>
          <p:cNvPr id="5" name="ZoneTexte 4"/>
          <p:cNvSpPr txBox="1"/>
          <p:nvPr/>
        </p:nvSpPr>
        <p:spPr>
          <a:xfrm>
            <a:off x="4354203" y="822727"/>
            <a:ext cx="6146799" cy="461665"/>
          </a:xfrm>
          <a:prstGeom prst="rect">
            <a:avLst/>
          </a:prstGeom>
          <a:noFill/>
        </p:spPr>
        <p:txBody>
          <a:bodyPr wrap="square" rtlCol="0">
            <a:spAutoFit/>
          </a:bodyPr>
          <a:lstStyle/>
          <a:p>
            <a:pPr marL="342900" indent="-342900">
              <a:buFont typeface="Wingdings" panose="05000000000000000000" pitchFamily="2" charset="2"/>
              <a:buChar char="§"/>
            </a:pPr>
            <a:r>
              <a:rPr lang="fr-FR" sz="2400" dirty="0" smtClean="0">
                <a:latin typeface="Times New Roman" panose="02020603050405020304" pitchFamily="18" charset="0"/>
                <a:cs typeface="Times New Roman" panose="02020603050405020304" pitchFamily="18" charset="0"/>
              </a:rPr>
              <a:t>Toxicité des traitements : chimiothérapie</a:t>
            </a:r>
            <a:endParaRPr lang="en-GB" sz="2400" dirty="0">
              <a:latin typeface="Times New Roman" panose="02020603050405020304" pitchFamily="18" charset="0"/>
              <a:cs typeface="Times New Roman" panose="02020603050405020304" pitchFamily="18" charset="0"/>
            </a:endParaRPr>
          </a:p>
        </p:txBody>
      </p:sp>
      <p:pic>
        <p:nvPicPr>
          <p:cNvPr id="17" name="Image 16"/>
          <p:cNvPicPr>
            <a:picLocks noChangeAspect="1"/>
          </p:cNvPicPr>
          <p:nvPr/>
        </p:nvPicPr>
        <p:blipFill>
          <a:blip r:embed="rId3"/>
          <a:stretch>
            <a:fillRect/>
          </a:stretch>
        </p:blipFill>
        <p:spPr>
          <a:xfrm>
            <a:off x="2460313" y="3094311"/>
            <a:ext cx="3381375" cy="1352550"/>
          </a:xfrm>
          <a:prstGeom prst="rect">
            <a:avLst/>
          </a:prstGeom>
        </p:spPr>
      </p:pic>
      <p:sp>
        <p:nvSpPr>
          <p:cNvPr id="18" name="ZoneTexte 17"/>
          <p:cNvSpPr txBox="1"/>
          <p:nvPr/>
        </p:nvSpPr>
        <p:spPr>
          <a:xfrm>
            <a:off x="5672668" y="3623734"/>
            <a:ext cx="3014132" cy="461665"/>
          </a:xfrm>
          <a:prstGeom prst="rect">
            <a:avLst/>
          </a:prstGeom>
          <a:noFill/>
        </p:spPr>
        <p:txBody>
          <a:bodyPr wrap="square" rtlCol="0">
            <a:spAutoFit/>
          </a:bodyPr>
          <a:lstStyle/>
          <a:p>
            <a:pPr marL="342900" indent="-342900">
              <a:buFont typeface="Wingdings" panose="05000000000000000000" pitchFamily="2" charset="2"/>
              <a:buChar char="§"/>
            </a:pPr>
            <a:r>
              <a:rPr lang="fr-FR" sz="2400" dirty="0" smtClean="0">
                <a:latin typeface="Times New Roman" panose="02020603050405020304" pitchFamily="18" charset="0"/>
                <a:cs typeface="Times New Roman" panose="02020603050405020304" pitchFamily="18" charset="0"/>
              </a:rPr>
              <a:t>Perte des cheveux</a:t>
            </a:r>
            <a:endParaRPr lang="en-GB" sz="2400" dirty="0">
              <a:latin typeface="Times New Roman" panose="02020603050405020304" pitchFamily="18" charset="0"/>
              <a:cs typeface="Times New Roman" panose="02020603050405020304" pitchFamily="18" charset="0"/>
            </a:endParaRPr>
          </a:p>
        </p:txBody>
      </p:sp>
      <p:pic>
        <p:nvPicPr>
          <p:cNvPr id="19" name="Image 18"/>
          <p:cNvPicPr>
            <a:picLocks noChangeAspect="1"/>
          </p:cNvPicPr>
          <p:nvPr/>
        </p:nvPicPr>
        <p:blipFill rotWithShape="1">
          <a:blip r:embed="rId4"/>
          <a:srcRect l="43319" t="14936"/>
          <a:stretch/>
        </p:blipFill>
        <p:spPr>
          <a:xfrm>
            <a:off x="9107795" y="4393909"/>
            <a:ext cx="1777302" cy="1734605"/>
          </a:xfrm>
          <a:prstGeom prst="rect">
            <a:avLst/>
          </a:prstGeom>
          <a:ln>
            <a:noFill/>
          </a:ln>
          <a:effectLst>
            <a:softEdge rad="112500"/>
          </a:effectLst>
        </p:spPr>
      </p:pic>
      <p:pic>
        <p:nvPicPr>
          <p:cNvPr id="20" name="Image 19"/>
          <p:cNvPicPr>
            <a:picLocks noChangeAspect="1"/>
          </p:cNvPicPr>
          <p:nvPr/>
        </p:nvPicPr>
        <p:blipFill>
          <a:blip r:embed="rId5">
            <a:clrChange>
              <a:clrFrom>
                <a:srgbClr val="FFFFFF"/>
              </a:clrFrom>
              <a:clrTo>
                <a:srgbClr val="FFFFFF">
                  <a:alpha val="0"/>
                </a:srgbClr>
              </a:clrTo>
            </a:clrChange>
          </a:blip>
          <a:stretch>
            <a:fillRect/>
          </a:stretch>
        </p:blipFill>
        <p:spPr>
          <a:xfrm>
            <a:off x="6405103" y="1422720"/>
            <a:ext cx="1530207" cy="1666832"/>
          </a:xfrm>
          <a:prstGeom prst="rect">
            <a:avLst/>
          </a:prstGeom>
        </p:spPr>
      </p:pic>
      <p:sp>
        <p:nvSpPr>
          <p:cNvPr id="21" name="ZoneTexte 20"/>
          <p:cNvSpPr txBox="1"/>
          <p:nvPr/>
        </p:nvSpPr>
        <p:spPr>
          <a:xfrm>
            <a:off x="4927601" y="2201334"/>
            <a:ext cx="2082799" cy="461665"/>
          </a:xfrm>
          <a:prstGeom prst="rect">
            <a:avLst/>
          </a:prstGeom>
          <a:noFill/>
        </p:spPr>
        <p:txBody>
          <a:bodyPr wrap="square" rtlCol="0">
            <a:spAutoFit/>
          </a:bodyPr>
          <a:lstStyle/>
          <a:p>
            <a:pPr marL="342900" indent="-342900">
              <a:buFont typeface="Wingdings" panose="05000000000000000000" pitchFamily="2" charset="2"/>
              <a:buChar char="§"/>
            </a:pPr>
            <a:r>
              <a:rPr lang="fr-FR" sz="2400" dirty="0" smtClean="0">
                <a:latin typeface="Times New Roman" panose="02020603050405020304" pitchFamily="18" charset="0"/>
                <a:cs typeface="Times New Roman" panose="02020603050405020304" pitchFamily="18" charset="0"/>
              </a:rPr>
              <a:t>Fatigue</a:t>
            </a:r>
            <a:endParaRPr lang="en-GB" sz="2400" dirty="0">
              <a:latin typeface="Times New Roman" panose="02020603050405020304" pitchFamily="18" charset="0"/>
              <a:cs typeface="Times New Roman" panose="02020603050405020304" pitchFamily="18" charset="0"/>
            </a:endParaRPr>
          </a:p>
        </p:txBody>
      </p:sp>
      <p:sp>
        <p:nvSpPr>
          <p:cNvPr id="22" name="ZoneTexte 21"/>
          <p:cNvSpPr txBox="1"/>
          <p:nvPr/>
        </p:nvSpPr>
        <p:spPr>
          <a:xfrm>
            <a:off x="4939278" y="5050222"/>
            <a:ext cx="6146799" cy="461665"/>
          </a:xfrm>
          <a:prstGeom prst="rect">
            <a:avLst/>
          </a:prstGeom>
          <a:noFill/>
        </p:spPr>
        <p:txBody>
          <a:bodyPr wrap="square" rtlCol="0">
            <a:spAutoFit/>
          </a:bodyPr>
          <a:lstStyle/>
          <a:p>
            <a:pPr marL="342900" indent="-342900">
              <a:buFont typeface="Wingdings" panose="05000000000000000000" pitchFamily="2" charset="2"/>
              <a:buChar char="§"/>
            </a:pPr>
            <a:r>
              <a:rPr lang="fr-FR" sz="2400" dirty="0" smtClean="0">
                <a:latin typeface="Times New Roman" panose="02020603050405020304" pitchFamily="18" charset="0"/>
                <a:cs typeface="Times New Roman" panose="02020603050405020304" pitchFamily="18" charset="0"/>
              </a:rPr>
              <a:t>Garder une attitude positive</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02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Complications</a:t>
            </a:r>
            <a:endParaRPr lang="en-GB" b="1" dirty="0">
              <a:solidFill>
                <a:schemeClr val="tx2">
                  <a:lumMod val="7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Après </a:t>
            </a:r>
            <a:r>
              <a:rPr lang="fr-FR" sz="2400" b="1" dirty="0">
                <a:latin typeface="Baskerville Old Face" panose="02020602080505020303" pitchFamily="18" charset="0"/>
              </a:rPr>
              <a:t>traitement : </a:t>
            </a:r>
            <a:r>
              <a:rPr lang="fr-FR" sz="2400" b="1" dirty="0" smtClean="0">
                <a:latin typeface="Baskerville Old Face" panose="02020602080505020303" pitchFamily="18" charset="0"/>
              </a:rPr>
              <a:t>peur de récurrence et regard sur son corps </a:t>
            </a:r>
            <a:endParaRPr lang="fr-FR" sz="2400" b="1" dirty="0">
              <a:latin typeface="Baskerville Old Face" panose="02020602080505020303" pitchFamily="18" charset="0"/>
            </a:endParaRPr>
          </a:p>
        </p:txBody>
      </p:sp>
      <p:sp>
        <p:nvSpPr>
          <p:cNvPr id="14" name="Rectangle 13"/>
          <p:cNvSpPr/>
          <p:nvPr/>
        </p:nvSpPr>
        <p:spPr>
          <a:xfrm>
            <a:off x="3979332" y="6137447"/>
            <a:ext cx="2998839" cy="338554"/>
          </a:xfrm>
          <a:prstGeom prst="rect">
            <a:avLst/>
          </a:prstGeom>
        </p:spPr>
        <p:txBody>
          <a:bodyPr wrap="square">
            <a:spAutoFit/>
          </a:bodyPr>
          <a:lstStyle/>
          <a:p>
            <a:pPr algn="ctr"/>
            <a:r>
              <a:rPr lang="fr-FR" sz="1600" i="1" dirty="0" smtClean="0"/>
              <a:t>Smit et al., 2019</a:t>
            </a:r>
            <a:endParaRPr lang="en-GB" sz="1600" i="1" dirty="0"/>
          </a:p>
        </p:txBody>
      </p:sp>
      <p:sp>
        <p:nvSpPr>
          <p:cNvPr id="2" name="Rectangle à coins arrondis 1"/>
          <p:cNvSpPr/>
          <p:nvPr/>
        </p:nvSpPr>
        <p:spPr>
          <a:xfrm>
            <a:off x="135467" y="1016000"/>
            <a:ext cx="1964266" cy="948266"/>
          </a:xfrm>
          <a:prstGeom prst="roundRect">
            <a:avLst/>
          </a:prstGeom>
          <a:solidFill>
            <a:schemeClr val="bg1">
              <a:lumMod val="9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Avant traitement </a:t>
            </a:r>
            <a:endParaRPr lang="en-GB" b="1"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à coins arrondis 12"/>
          <p:cNvSpPr/>
          <p:nvPr/>
        </p:nvSpPr>
        <p:spPr>
          <a:xfrm>
            <a:off x="135467" y="2929467"/>
            <a:ext cx="1964266" cy="948266"/>
          </a:xfrm>
          <a:prstGeom prst="roundRect">
            <a:avLst/>
          </a:prstGeom>
          <a:solidFill>
            <a:schemeClr val="bg1">
              <a:lumMod val="9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Pendant traitement</a:t>
            </a:r>
            <a:endParaRPr lang="en-GB" b="1"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à coins arrondis 14"/>
          <p:cNvSpPr/>
          <p:nvPr/>
        </p:nvSpPr>
        <p:spPr>
          <a:xfrm>
            <a:off x="135467" y="4842933"/>
            <a:ext cx="1964266" cy="948266"/>
          </a:xfrm>
          <a:prstGeom prst="roundRect">
            <a:avLst/>
          </a:prstGeom>
          <a:solidFill>
            <a:srgbClr val="0070C0"/>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latin typeface="Tahoma" panose="020B0604030504040204" pitchFamily="34" charset="0"/>
                <a:ea typeface="Tahoma" panose="020B0604030504040204" pitchFamily="34" charset="0"/>
                <a:cs typeface="Tahoma" panose="020B0604030504040204" pitchFamily="34" charset="0"/>
              </a:rPr>
              <a:t>Après traitement</a:t>
            </a:r>
            <a:endParaRPr lang="en-GB" b="1" dirty="0">
              <a:latin typeface="Tahoma" panose="020B0604030504040204" pitchFamily="34" charset="0"/>
              <a:ea typeface="Tahoma" panose="020B0604030504040204" pitchFamily="34" charset="0"/>
              <a:cs typeface="Tahoma" panose="020B0604030504040204" pitchFamily="34" charset="0"/>
            </a:endParaRPr>
          </a:p>
        </p:txBody>
      </p:sp>
      <p:pic>
        <p:nvPicPr>
          <p:cNvPr id="3" name="Image 2"/>
          <p:cNvPicPr>
            <a:picLocks noChangeAspect="1"/>
          </p:cNvPicPr>
          <p:nvPr/>
        </p:nvPicPr>
        <p:blipFill>
          <a:blip r:embed="rId2"/>
          <a:stretch>
            <a:fillRect/>
          </a:stretch>
        </p:blipFill>
        <p:spPr>
          <a:xfrm>
            <a:off x="2533650" y="1375834"/>
            <a:ext cx="2857500" cy="1600200"/>
          </a:xfrm>
          <a:prstGeom prst="rect">
            <a:avLst/>
          </a:prstGeom>
          <a:ln>
            <a:noFill/>
          </a:ln>
          <a:effectLst>
            <a:softEdge rad="112500"/>
          </a:effectLst>
        </p:spPr>
      </p:pic>
      <p:pic>
        <p:nvPicPr>
          <p:cNvPr id="17" name="Image 16"/>
          <p:cNvPicPr>
            <a:picLocks noChangeAspect="1"/>
          </p:cNvPicPr>
          <p:nvPr/>
        </p:nvPicPr>
        <p:blipFill rotWithShape="1">
          <a:blip r:embed="rId3"/>
          <a:srcRect b="50297"/>
          <a:stretch/>
        </p:blipFill>
        <p:spPr>
          <a:xfrm>
            <a:off x="9623141" y="3505198"/>
            <a:ext cx="2026992" cy="2404536"/>
          </a:xfrm>
          <a:prstGeom prst="rect">
            <a:avLst/>
          </a:prstGeom>
        </p:spPr>
      </p:pic>
      <p:sp>
        <p:nvSpPr>
          <p:cNvPr id="18" name="ZoneTexte 17"/>
          <p:cNvSpPr txBox="1"/>
          <p:nvPr/>
        </p:nvSpPr>
        <p:spPr>
          <a:xfrm>
            <a:off x="9398000" y="2946400"/>
            <a:ext cx="2658534" cy="461665"/>
          </a:xfrm>
          <a:prstGeom prst="rect">
            <a:avLst/>
          </a:prstGeom>
          <a:noFill/>
        </p:spPr>
        <p:txBody>
          <a:bodyPr wrap="square" rtlCol="0">
            <a:spAutoFit/>
          </a:bodyPr>
          <a:lstStyle/>
          <a:p>
            <a:pPr algn="ctr"/>
            <a:r>
              <a:rPr lang="fr-FR" sz="2400" b="1" dirty="0" smtClean="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Peurs / craintes</a:t>
            </a:r>
            <a:endParaRPr lang="en-GB"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ZoneTexte 18"/>
          <p:cNvSpPr txBox="1"/>
          <p:nvPr/>
        </p:nvSpPr>
        <p:spPr>
          <a:xfrm>
            <a:off x="5842000" y="4436532"/>
            <a:ext cx="3149599" cy="1015663"/>
          </a:xfrm>
          <a:prstGeom prst="rect">
            <a:avLst/>
          </a:prstGeom>
          <a:noFill/>
        </p:spPr>
        <p:txBody>
          <a:bodyPr wrap="square" rtlCol="0">
            <a:spAutoFit/>
          </a:bodyPr>
          <a:lstStyle/>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Récurrence d’un cancer </a:t>
            </a:r>
          </a:p>
          <a:p>
            <a:pPr marL="285750" indent="-285750">
              <a:buFont typeface="Arial" panose="020B0604020202020204" pitchFamily="34" charset="0"/>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GB" sz="2000" dirty="0">
              <a:latin typeface="Tahoma" panose="020B0604030504040204" pitchFamily="34" charset="0"/>
              <a:ea typeface="Tahoma" panose="020B0604030504040204" pitchFamily="34" charset="0"/>
              <a:cs typeface="Tahoma" panose="020B0604030504040204" pitchFamily="34" charset="0"/>
            </a:endParaRPr>
          </a:p>
        </p:txBody>
      </p:sp>
      <p:sp>
        <p:nvSpPr>
          <p:cNvPr id="20" name="ZoneTexte 19"/>
          <p:cNvSpPr txBox="1"/>
          <p:nvPr/>
        </p:nvSpPr>
        <p:spPr>
          <a:xfrm>
            <a:off x="5435600" y="1286933"/>
            <a:ext cx="6891867" cy="1631216"/>
          </a:xfrm>
          <a:prstGeom prst="rect">
            <a:avLst/>
          </a:prstGeom>
          <a:noFill/>
        </p:spPr>
        <p:txBody>
          <a:bodyPr wrap="square" rtlCol="0">
            <a:spAutoFit/>
          </a:bodyPr>
          <a:lstStyle/>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Accepter les modifications de son corps/organisme</a:t>
            </a:r>
          </a:p>
          <a:p>
            <a:pPr marL="285750" indent="-285750">
              <a:buFont typeface="Arial" panose="020B0604020202020204" pitchFamily="34" charset="0"/>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Opérations de la poitrine </a:t>
            </a:r>
          </a:p>
          <a:p>
            <a:pPr marL="285750" indent="-285750">
              <a:buFont typeface="Arial" panose="020B0604020202020204" pitchFamily="34" charset="0"/>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Prise ou perte de poids</a:t>
            </a:r>
            <a:endParaRPr lang="en-GB"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5970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Complications</a:t>
            </a:r>
            <a:endParaRPr lang="en-GB" b="1" dirty="0">
              <a:solidFill>
                <a:schemeClr val="tx2">
                  <a:lumMod val="7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t>Une durée de traitement qui varie en fonction des interventions</a:t>
            </a:r>
            <a:endParaRPr lang="en-GB" sz="2400" b="1" dirty="0"/>
          </a:p>
        </p:txBody>
      </p:sp>
      <p:pic>
        <p:nvPicPr>
          <p:cNvPr id="2" name="Image 1"/>
          <p:cNvPicPr>
            <a:picLocks noChangeAspect="1"/>
          </p:cNvPicPr>
          <p:nvPr/>
        </p:nvPicPr>
        <p:blipFill>
          <a:blip r:embed="rId2">
            <a:clrChange>
              <a:clrFrom>
                <a:srgbClr val="FFFFFF"/>
              </a:clrFrom>
              <a:clrTo>
                <a:srgbClr val="FFFFFF">
                  <a:alpha val="0"/>
                </a:srgbClr>
              </a:clrTo>
            </a:clrChange>
          </a:blip>
          <a:stretch>
            <a:fillRect/>
          </a:stretch>
        </p:blipFill>
        <p:spPr>
          <a:xfrm>
            <a:off x="0" y="2767992"/>
            <a:ext cx="1521444" cy="1770142"/>
          </a:xfrm>
          <a:prstGeom prst="rect">
            <a:avLst/>
          </a:prstGeom>
        </p:spPr>
      </p:pic>
      <p:pic>
        <p:nvPicPr>
          <p:cNvPr id="15" name="Image 14"/>
          <p:cNvPicPr>
            <a:picLocks noChangeAspect="1"/>
          </p:cNvPicPr>
          <p:nvPr/>
        </p:nvPicPr>
        <p:blipFill rotWithShape="1">
          <a:blip r:embed="rId3"/>
          <a:srcRect r="4379"/>
          <a:stretch/>
        </p:blipFill>
        <p:spPr>
          <a:xfrm>
            <a:off x="2756070" y="1255657"/>
            <a:ext cx="2306998" cy="1267410"/>
          </a:xfrm>
          <a:prstGeom prst="rect">
            <a:avLst/>
          </a:prstGeom>
        </p:spPr>
      </p:pic>
      <p:pic>
        <p:nvPicPr>
          <p:cNvPr id="16" name="Image 15"/>
          <p:cNvPicPr>
            <a:picLocks noChangeAspect="1"/>
          </p:cNvPicPr>
          <p:nvPr/>
        </p:nvPicPr>
        <p:blipFill rotWithShape="1">
          <a:blip r:embed="rId4"/>
          <a:srcRect t="3324"/>
          <a:stretch/>
        </p:blipFill>
        <p:spPr>
          <a:xfrm>
            <a:off x="3302859" y="4080934"/>
            <a:ext cx="1842926" cy="1371600"/>
          </a:xfrm>
          <a:prstGeom prst="rect">
            <a:avLst/>
          </a:prstGeom>
        </p:spPr>
      </p:pic>
      <p:sp>
        <p:nvSpPr>
          <p:cNvPr id="17" name="ZoneTexte 16"/>
          <p:cNvSpPr txBox="1"/>
          <p:nvPr/>
        </p:nvSpPr>
        <p:spPr>
          <a:xfrm>
            <a:off x="5401733" y="1574800"/>
            <a:ext cx="2404533" cy="523220"/>
          </a:xfrm>
          <a:prstGeom prst="rect">
            <a:avLst/>
          </a:prstGeom>
          <a:noFill/>
        </p:spPr>
        <p:txBody>
          <a:bodyPr wrap="square" rtlCol="0">
            <a:spAutoFit/>
          </a:bodyPr>
          <a:lstStyle/>
          <a:p>
            <a:pPr marL="285750" indent="-285750">
              <a:buFont typeface="Arial" panose="020B0604020202020204" pitchFamily="34" charset="0"/>
              <a:buChar char="•"/>
            </a:pPr>
            <a:r>
              <a:rPr lang="fr-FR" sz="2800" dirty="0" smtClean="0">
                <a:latin typeface="Times New Roman" panose="02020603050405020304" pitchFamily="18" charset="0"/>
                <a:cs typeface="Times New Roman" panose="02020603050405020304" pitchFamily="18" charset="0"/>
              </a:rPr>
              <a:t>7 à 30 jours</a:t>
            </a:r>
            <a:endParaRPr lang="en-GB" sz="2800" dirty="0">
              <a:latin typeface="Times New Roman" panose="02020603050405020304" pitchFamily="18" charset="0"/>
              <a:cs typeface="Times New Roman" panose="02020603050405020304" pitchFamily="18" charset="0"/>
            </a:endParaRPr>
          </a:p>
        </p:txBody>
      </p:sp>
      <p:sp>
        <p:nvSpPr>
          <p:cNvPr id="18" name="ZoneTexte 17"/>
          <p:cNvSpPr txBox="1"/>
          <p:nvPr/>
        </p:nvSpPr>
        <p:spPr>
          <a:xfrm>
            <a:off x="5334000" y="4521199"/>
            <a:ext cx="2404533" cy="523220"/>
          </a:xfrm>
          <a:prstGeom prst="rect">
            <a:avLst/>
          </a:prstGeom>
          <a:noFill/>
        </p:spPr>
        <p:txBody>
          <a:bodyPr wrap="square" rtlCol="0">
            <a:spAutoFit/>
          </a:bodyPr>
          <a:lstStyle/>
          <a:p>
            <a:pPr marL="285750" indent="-285750">
              <a:buFont typeface="Arial" panose="020B0604020202020204" pitchFamily="34" charset="0"/>
              <a:buChar char="•"/>
            </a:pPr>
            <a:r>
              <a:rPr lang="fr-FR" sz="2800" dirty="0" smtClean="0">
                <a:latin typeface="Times New Roman" panose="02020603050405020304" pitchFamily="18" charset="0"/>
                <a:cs typeface="Times New Roman" panose="02020603050405020304" pitchFamily="18" charset="0"/>
              </a:rPr>
              <a:t>7 à 10 mois</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8653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608246"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Complications</a:t>
            </a:r>
            <a:endParaRPr lang="en-GB" b="1" dirty="0">
              <a:solidFill>
                <a:schemeClr val="tx2">
                  <a:lumMod val="7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t>Fatigue : le symptôme majeur du cancer du sein pendant et après traitement</a:t>
            </a:r>
            <a:endParaRPr lang="en-GB" sz="2400" b="1" dirty="0"/>
          </a:p>
        </p:txBody>
      </p:sp>
      <p:pic>
        <p:nvPicPr>
          <p:cNvPr id="14" name="Image 13"/>
          <p:cNvPicPr>
            <a:picLocks noChangeAspect="1"/>
          </p:cNvPicPr>
          <p:nvPr/>
        </p:nvPicPr>
        <p:blipFill>
          <a:blip r:embed="rId2">
            <a:clrChange>
              <a:clrFrom>
                <a:srgbClr val="FFFFFF"/>
              </a:clrFrom>
              <a:clrTo>
                <a:srgbClr val="FFFFFF">
                  <a:alpha val="0"/>
                </a:srgbClr>
              </a:clrTo>
            </a:clrChange>
          </a:blip>
          <a:stretch>
            <a:fillRect/>
          </a:stretch>
        </p:blipFill>
        <p:spPr>
          <a:xfrm>
            <a:off x="0" y="1716203"/>
            <a:ext cx="2537771" cy="2764357"/>
          </a:xfrm>
          <a:prstGeom prst="rect">
            <a:avLst/>
          </a:prstGeom>
        </p:spPr>
      </p:pic>
      <p:sp>
        <p:nvSpPr>
          <p:cNvPr id="3" name="ZoneTexte 2"/>
          <p:cNvSpPr txBox="1"/>
          <p:nvPr/>
        </p:nvSpPr>
        <p:spPr>
          <a:xfrm>
            <a:off x="4825300" y="744922"/>
            <a:ext cx="6789420" cy="50210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sz="2400" dirty="0" smtClean="0">
                <a:latin typeface="Tahoma" panose="020B0604030504040204" pitchFamily="34" charset="0"/>
                <a:ea typeface="Tahoma" panose="020B0604030504040204" pitchFamily="34" charset="0"/>
                <a:cs typeface="Tahoma" panose="020B0604030504040204" pitchFamily="34" charset="0"/>
              </a:rPr>
              <a:t>Energie pour réaliser des tâches ou activités </a:t>
            </a:r>
          </a:p>
          <a:p>
            <a:pPr marL="285750" indent="-285750">
              <a:lnSpc>
                <a:spcPct val="150000"/>
              </a:lnSpc>
              <a:buFont typeface="Arial" panose="020B0604020202020204" pitchFamily="34" charset="0"/>
              <a:buChar char="•"/>
            </a:pPr>
            <a:endParaRPr lang="fr-FR" sz="24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fr-FR" sz="2400" dirty="0" smtClean="0">
                <a:latin typeface="Tahoma" panose="020B0604030504040204" pitchFamily="34" charset="0"/>
                <a:ea typeface="Tahoma" panose="020B0604030504040204" pitchFamily="34" charset="0"/>
                <a:cs typeface="Tahoma" panose="020B0604030504040204" pitchFamily="34" charset="0"/>
              </a:rPr>
              <a:t>Concentration et attention</a:t>
            </a:r>
          </a:p>
          <a:p>
            <a:pPr marL="285750" indent="-285750">
              <a:lnSpc>
                <a:spcPct val="150000"/>
              </a:lnSpc>
              <a:buFont typeface="Arial" panose="020B0604020202020204" pitchFamily="34" charset="0"/>
              <a:buChar char="•"/>
            </a:pPr>
            <a:endParaRPr lang="fr-FR" sz="24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fr-FR" sz="2400" dirty="0" smtClean="0">
                <a:latin typeface="Tahoma" panose="020B0604030504040204" pitchFamily="34" charset="0"/>
                <a:ea typeface="Tahoma" panose="020B0604030504040204" pitchFamily="34" charset="0"/>
                <a:cs typeface="Tahoma" panose="020B0604030504040204" pitchFamily="34" charset="0"/>
              </a:rPr>
              <a:t>Motivation</a:t>
            </a:r>
          </a:p>
          <a:p>
            <a:pPr marL="285750" indent="-285750">
              <a:lnSpc>
                <a:spcPct val="150000"/>
              </a:lnSpc>
              <a:buFont typeface="Arial" panose="020B0604020202020204" pitchFamily="34" charset="0"/>
              <a:buChar char="•"/>
            </a:pPr>
            <a:endParaRPr lang="fr-FR" sz="24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fr-FR" sz="2400" dirty="0" smtClean="0">
                <a:latin typeface="Tahoma" panose="020B0604030504040204" pitchFamily="34" charset="0"/>
                <a:ea typeface="Tahoma" panose="020B0604030504040204" pitchFamily="34" charset="0"/>
                <a:cs typeface="Tahoma" panose="020B0604030504040204" pitchFamily="34" charset="0"/>
              </a:rPr>
              <a:t>Qualité de vie </a:t>
            </a:r>
          </a:p>
          <a:p>
            <a:pPr marL="285750" indent="-285750">
              <a:lnSpc>
                <a:spcPct val="150000"/>
              </a:lnSpc>
              <a:buFont typeface="Arial" panose="020B0604020202020204" pitchFamily="34" charset="0"/>
              <a:buChar char="•"/>
            </a:pPr>
            <a:endParaRPr lang="fr-FR" sz="24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fr-FR" sz="2400" dirty="0" smtClean="0">
                <a:latin typeface="Tahoma" panose="020B0604030504040204" pitchFamily="34" charset="0"/>
                <a:ea typeface="Tahoma" panose="020B0604030504040204" pitchFamily="34" charset="0"/>
                <a:cs typeface="Tahoma" panose="020B0604030504040204" pitchFamily="34" charset="0"/>
              </a:rPr>
              <a:t>Retour à une vie normale / reprendre le travail</a:t>
            </a:r>
            <a:endParaRPr lang="en-GB" sz="2400" dirty="0">
              <a:latin typeface="Tahoma" panose="020B0604030504040204" pitchFamily="34" charset="0"/>
              <a:ea typeface="Tahoma" panose="020B0604030504040204" pitchFamily="34" charset="0"/>
              <a:cs typeface="Tahoma" panose="020B0604030504040204" pitchFamily="34" charset="0"/>
            </a:endParaRPr>
          </a:p>
        </p:txBody>
      </p:sp>
      <p:sp>
        <p:nvSpPr>
          <p:cNvPr id="4" name="Flèche vers le bas 3"/>
          <p:cNvSpPr/>
          <p:nvPr/>
        </p:nvSpPr>
        <p:spPr>
          <a:xfrm rot="19776081">
            <a:off x="3429000" y="2263139"/>
            <a:ext cx="845820" cy="180594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ZoneTexte 4"/>
          <p:cNvSpPr txBox="1"/>
          <p:nvPr/>
        </p:nvSpPr>
        <p:spPr>
          <a:xfrm>
            <a:off x="4069080" y="6103620"/>
            <a:ext cx="2834640" cy="400110"/>
          </a:xfrm>
          <a:prstGeom prst="rect">
            <a:avLst/>
          </a:prstGeom>
          <a:noFill/>
        </p:spPr>
        <p:txBody>
          <a:bodyPr wrap="square" rtlCol="0">
            <a:spAutoFit/>
          </a:bodyPr>
          <a:lstStyle/>
          <a:p>
            <a:r>
              <a:rPr lang="fr-FR" sz="2000" i="1" dirty="0" smtClean="0"/>
              <a:t>Ruiz-Casado et al., 2020</a:t>
            </a:r>
            <a:endParaRPr lang="en-GB" sz="2000" i="1" dirty="0"/>
          </a:p>
        </p:txBody>
      </p:sp>
    </p:spTree>
    <p:extLst>
      <p:ext uri="{BB962C8B-B14F-4D97-AF65-F5344CB8AC3E}">
        <p14:creationId xmlns:p14="http://schemas.microsoft.com/office/powerpoint/2010/main" val="19726530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608246"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Complications</a:t>
            </a:r>
            <a:endParaRPr lang="en-GB" b="1" dirty="0">
              <a:solidFill>
                <a:schemeClr val="tx2">
                  <a:lumMod val="7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t>Fatigue : le symptôme majeur du cancer du sein pendant et après traitement</a:t>
            </a:r>
            <a:endParaRPr lang="en-GB" sz="2400" b="1" dirty="0"/>
          </a:p>
        </p:txBody>
      </p:sp>
      <p:pic>
        <p:nvPicPr>
          <p:cNvPr id="14" name="Image 13"/>
          <p:cNvPicPr>
            <a:picLocks noChangeAspect="1"/>
          </p:cNvPicPr>
          <p:nvPr/>
        </p:nvPicPr>
        <p:blipFill>
          <a:blip r:embed="rId2">
            <a:clrChange>
              <a:clrFrom>
                <a:srgbClr val="FFFFFF"/>
              </a:clrFrom>
              <a:clrTo>
                <a:srgbClr val="FFFFFF">
                  <a:alpha val="0"/>
                </a:srgbClr>
              </a:clrTo>
            </a:clrChange>
          </a:blip>
          <a:stretch>
            <a:fillRect/>
          </a:stretch>
        </p:blipFill>
        <p:spPr>
          <a:xfrm>
            <a:off x="-220133" y="1665403"/>
            <a:ext cx="2537771" cy="2764357"/>
          </a:xfrm>
          <a:prstGeom prst="rect">
            <a:avLst/>
          </a:prstGeom>
        </p:spPr>
      </p:pic>
      <p:sp>
        <p:nvSpPr>
          <p:cNvPr id="5" name="ZoneTexte 4"/>
          <p:cNvSpPr txBox="1"/>
          <p:nvPr/>
        </p:nvSpPr>
        <p:spPr>
          <a:xfrm>
            <a:off x="4069080" y="6103620"/>
            <a:ext cx="2834640" cy="400110"/>
          </a:xfrm>
          <a:prstGeom prst="rect">
            <a:avLst/>
          </a:prstGeom>
          <a:noFill/>
        </p:spPr>
        <p:txBody>
          <a:bodyPr wrap="square" rtlCol="0">
            <a:spAutoFit/>
          </a:bodyPr>
          <a:lstStyle/>
          <a:p>
            <a:r>
              <a:rPr lang="fr-FR" sz="2000" i="1" dirty="0" err="1" smtClean="0"/>
              <a:t>Maass</a:t>
            </a:r>
            <a:r>
              <a:rPr lang="fr-FR" sz="2000" i="1" dirty="0" smtClean="0"/>
              <a:t> et al., 2021</a:t>
            </a:r>
            <a:endParaRPr lang="en-GB" sz="2000" i="1" dirty="0"/>
          </a:p>
        </p:txBody>
      </p:sp>
      <p:sp>
        <p:nvSpPr>
          <p:cNvPr id="2" name="ZoneTexte 1"/>
          <p:cNvSpPr txBox="1"/>
          <p:nvPr/>
        </p:nvSpPr>
        <p:spPr>
          <a:xfrm>
            <a:off x="2082798" y="2036236"/>
            <a:ext cx="9618135" cy="2862322"/>
          </a:xfrm>
          <a:prstGeom prst="rect">
            <a:avLst/>
          </a:prstGeom>
          <a:noFill/>
        </p:spPr>
        <p:txBody>
          <a:bodyPr wrap="square" rtlCol="0">
            <a:spAutoFit/>
          </a:bodyPr>
          <a:lstStyle/>
          <a:p>
            <a:pPr marL="285750" indent="-285750">
              <a:buFont typeface="Wingdings" panose="05000000000000000000" pitchFamily="2" charset="2"/>
              <a:buChar char="§"/>
            </a:pPr>
            <a:r>
              <a:rPr lang="fr-FR" sz="2000" dirty="0" smtClean="0">
                <a:latin typeface="Tahoma" panose="020B0604030504040204" pitchFamily="34" charset="0"/>
                <a:ea typeface="Tahoma" panose="020B0604030504040204" pitchFamily="34" charset="0"/>
                <a:cs typeface="Tahoma" panose="020B0604030504040204" pitchFamily="34" charset="0"/>
              </a:rPr>
              <a:t>350 femmes ayant eu un diagnostique de </a:t>
            </a:r>
            <a:r>
              <a:rPr lang="fr-FR" sz="2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cancer du sein </a:t>
            </a:r>
            <a:r>
              <a:rPr lang="fr-FR" sz="2000" dirty="0" smtClean="0">
                <a:latin typeface="Tahoma" panose="020B0604030504040204" pitchFamily="34" charset="0"/>
                <a:ea typeface="Tahoma" panose="020B0604030504040204" pitchFamily="34" charset="0"/>
                <a:cs typeface="Tahoma" panose="020B0604030504040204" pitchFamily="34" charset="0"/>
              </a:rPr>
              <a:t>il y au moins 5 ans </a:t>
            </a:r>
          </a:p>
          <a:p>
            <a:pPr marL="285750" indent="-285750">
              <a:buFont typeface="Wingdings" panose="05000000000000000000" pitchFamily="2" charset="2"/>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fr-FR" sz="2000" dirty="0" smtClean="0">
                <a:latin typeface="Tahoma" panose="020B0604030504040204" pitchFamily="34" charset="0"/>
                <a:ea typeface="Tahoma" panose="020B0604030504040204" pitchFamily="34" charset="0"/>
                <a:cs typeface="Tahoma" panose="020B0604030504040204" pitchFamily="34" charset="0"/>
              </a:rPr>
              <a:t>350 femmes </a:t>
            </a:r>
            <a:r>
              <a:rPr lang="fr-FR" sz="20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sans antécédents de cancers</a:t>
            </a:r>
          </a:p>
          <a:p>
            <a:endParaRPr lang="fr-FR" sz="2000" dirty="0">
              <a:latin typeface="Tahoma" panose="020B0604030504040204" pitchFamily="34" charset="0"/>
              <a:ea typeface="Tahoma" panose="020B0604030504040204" pitchFamily="34" charset="0"/>
              <a:cs typeface="Tahoma" panose="020B0604030504040204" pitchFamily="34" charset="0"/>
            </a:endParaRPr>
          </a:p>
          <a:p>
            <a:endParaRPr lang="fr-FR" sz="2000" dirty="0" smtClean="0">
              <a:latin typeface="Tahoma" panose="020B0604030504040204" pitchFamily="34" charset="0"/>
              <a:ea typeface="Tahoma" panose="020B0604030504040204" pitchFamily="34" charset="0"/>
              <a:cs typeface="Tahoma" panose="020B0604030504040204" pitchFamily="34" charset="0"/>
            </a:endParaRPr>
          </a:p>
          <a:p>
            <a:endParaRPr lang="fr-FR" sz="2000" dirty="0">
              <a:latin typeface="Tahoma" panose="020B0604030504040204" pitchFamily="34" charset="0"/>
              <a:ea typeface="Tahoma" panose="020B0604030504040204" pitchFamily="34" charset="0"/>
              <a:cs typeface="Tahoma" panose="020B0604030504040204" pitchFamily="34" charset="0"/>
            </a:endParaRPr>
          </a:p>
          <a:p>
            <a:pPr algn="ctr"/>
            <a:r>
              <a:rPr lang="fr-FR" sz="2000" dirty="0" smtClean="0">
                <a:latin typeface="Tahoma" panose="020B0604030504040204" pitchFamily="34" charset="0"/>
                <a:ea typeface="Tahoma" panose="020B0604030504040204" pitchFamily="34" charset="0"/>
                <a:cs typeface="Tahoma" panose="020B0604030504040204" pitchFamily="34" charset="0"/>
              </a:rPr>
              <a:t>Les femmes ayant eu un cancer du sein déclaraient être fatiguées à </a:t>
            </a:r>
            <a:r>
              <a:rPr lang="fr-FR" sz="2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26% </a:t>
            </a:r>
            <a:r>
              <a:rPr lang="fr-FR" sz="2000" dirty="0" smtClean="0">
                <a:latin typeface="Tahoma" panose="020B0604030504040204" pitchFamily="34" charset="0"/>
                <a:ea typeface="Tahoma" panose="020B0604030504040204" pitchFamily="34" charset="0"/>
                <a:cs typeface="Tahoma" panose="020B0604030504040204" pitchFamily="34" charset="0"/>
              </a:rPr>
              <a:t>vs. </a:t>
            </a:r>
            <a:r>
              <a:rPr lang="fr-FR" sz="20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15%</a:t>
            </a:r>
            <a:r>
              <a:rPr lang="fr-FR" sz="2000" dirty="0" smtClean="0">
                <a:latin typeface="Tahoma" panose="020B0604030504040204" pitchFamily="34" charset="0"/>
                <a:ea typeface="Tahoma" panose="020B0604030504040204" pitchFamily="34" charset="0"/>
                <a:cs typeface="Tahoma" panose="020B0604030504040204" pitchFamily="34" charset="0"/>
              </a:rPr>
              <a:t> </a:t>
            </a:r>
          </a:p>
          <a:p>
            <a:pPr algn="ctr"/>
            <a:endParaRPr lang="fr-FR" sz="2000" dirty="0">
              <a:latin typeface="Tahoma" panose="020B0604030504040204" pitchFamily="34" charset="0"/>
              <a:ea typeface="Tahoma" panose="020B0604030504040204" pitchFamily="34" charset="0"/>
              <a:cs typeface="Tahoma" panose="020B0604030504040204" pitchFamily="34" charset="0"/>
            </a:endParaRPr>
          </a:p>
          <a:p>
            <a:pPr algn="ctr"/>
            <a:r>
              <a:rPr lang="fr-FR" sz="2000" dirty="0" smtClean="0">
                <a:latin typeface="Tahoma" panose="020B0604030504040204" pitchFamily="34" charset="0"/>
                <a:ea typeface="Tahoma" panose="020B0604030504040204" pitchFamily="34" charset="0"/>
                <a:cs typeface="Tahoma" panose="020B0604030504040204" pitchFamily="34" charset="0"/>
              </a:rPr>
              <a:t>Concernant la fatigue multidimensionnelle </a:t>
            </a:r>
            <a:r>
              <a:rPr lang="fr-FR" sz="2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32% </a:t>
            </a:r>
            <a:r>
              <a:rPr lang="fr-FR" sz="2000" dirty="0" smtClean="0">
                <a:latin typeface="Tahoma" panose="020B0604030504040204" pitchFamily="34" charset="0"/>
                <a:ea typeface="Tahoma" panose="020B0604030504040204" pitchFamily="34" charset="0"/>
                <a:cs typeface="Tahoma" panose="020B0604030504040204" pitchFamily="34" charset="0"/>
              </a:rPr>
              <a:t>vs. </a:t>
            </a:r>
            <a:r>
              <a:rPr lang="fr-FR" sz="20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3%</a:t>
            </a:r>
            <a:r>
              <a:rPr lang="fr-FR" sz="2000" dirty="0" smtClean="0">
                <a:latin typeface="Tahoma" panose="020B0604030504040204" pitchFamily="34" charset="0"/>
                <a:ea typeface="Tahoma" panose="020B0604030504040204" pitchFamily="34" charset="0"/>
                <a:cs typeface="Tahoma" panose="020B0604030504040204" pitchFamily="34" charset="0"/>
              </a:rPr>
              <a:t> </a:t>
            </a:r>
            <a:endParaRPr lang="en-GB"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971272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608246"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Complications</a:t>
            </a:r>
            <a:endParaRPr lang="en-GB" b="1" dirty="0">
              <a:solidFill>
                <a:schemeClr val="tx2">
                  <a:lumMod val="7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t>Autres symptômes</a:t>
            </a:r>
            <a:endParaRPr lang="en-GB" sz="2400" b="1" dirty="0"/>
          </a:p>
        </p:txBody>
      </p:sp>
      <p:sp>
        <p:nvSpPr>
          <p:cNvPr id="5" name="ZoneTexte 4"/>
          <p:cNvSpPr txBox="1"/>
          <p:nvPr/>
        </p:nvSpPr>
        <p:spPr>
          <a:xfrm>
            <a:off x="2994660" y="6103620"/>
            <a:ext cx="5669280" cy="400110"/>
          </a:xfrm>
          <a:prstGeom prst="rect">
            <a:avLst/>
          </a:prstGeom>
          <a:noFill/>
        </p:spPr>
        <p:txBody>
          <a:bodyPr wrap="square" rtlCol="0">
            <a:spAutoFit/>
          </a:bodyPr>
          <a:lstStyle/>
          <a:p>
            <a:r>
              <a:rPr lang="fr-FR" sz="2000" i="1" dirty="0" smtClean="0"/>
              <a:t>Ruiz-Casado et al., 2020, </a:t>
            </a:r>
            <a:r>
              <a:rPr lang="fr-FR" sz="2000" i="1" dirty="0" err="1" smtClean="0"/>
              <a:t>Maass</a:t>
            </a:r>
            <a:r>
              <a:rPr lang="fr-FR" sz="2000" i="1" dirty="0" smtClean="0"/>
              <a:t> et al., 2021</a:t>
            </a:r>
            <a:endParaRPr lang="en-GB" sz="2000" i="1" dirty="0"/>
          </a:p>
        </p:txBody>
      </p:sp>
      <p:sp>
        <p:nvSpPr>
          <p:cNvPr id="2" name="ZoneTexte 1"/>
          <p:cNvSpPr txBox="1"/>
          <p:nvPr/>
        </p:nvSpPr>
        <p:spPr>
          <a:xfrm>
            <a:off x="-169334" y="1337734"/>
            <a:ext cx="3292687" cy="830997"/>
          </a:xfrm>
          <a:prstGeom prst="rect">
            <a:avLst/>
          </a:prstGeom>
          <a:noFill/>
        </p:spPr>
        <p:txBody>
          <a:bodyPr wrap="square" rtlCol="0">
            <a:spAutoFit/>
          </a:bodyPr>
          <a:lstStyle/>
          <a:p>
            <a:pPr algn="ct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Problèmes de sommeil</a:t>
            </a:r>
            <a:endPar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ZoneTexte 14"/>
          <p:cNvSpPr txBox="1"/>
          <p:nvPr/>
        </p:nvSpPr>
        <p:spPr>
          <a:xfrm>
            <a:off x="4558877" y="1465581"/>
            <a:ext cx="2743200" cy="461665"/>
          </a:xfrm>
          <a:prstGeom prst="rect">
            <a:avLst/>
          </a:prstGeom>
          <a:noFill/>
        </p:spPr>
        <p:txBody>
          <a:bodyPr wrap="square" rtlCol="0">
            <a:spAutoFit/>
          </a:bodyPr>
          <a:lstStyle/>
          <a:p>
            <a:pPr algn="ct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Dépression</a:t>
            </a:r>
            <a:endPar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6" name="ZoneTexte 15"/>
          <p:cNvSpPr txBox="1"/>
          <p:nvPr/>
        </p:nvSpPr>
        <p:spPr>
          <a:xfrm>
            <a:off x="8839201" y="1242908"/>
            <a:ext cx="2743200" cy="830997"/>
          </a:xfrm>
          <a:prstGeom prst="rect">
            <a:avLst/>
          </a:prstGeom>
          <a:noFill/>
        </p:spPr>
        <p:txBody>
          <a:bodyPr wrap="square" rtlCol="0">
            <a:spAutoFit/>
          </a:bodyPr>
          <a:lstStyle/>
          <a:p>
            <a:pPr algn="ct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Troubles cognitifs</a:t>
            </a:r>
            <a:endParaRPr lang="en-GB"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ZoneTexte 12"/>
          <p:cNvSpPr txBox="1"/>
          <p:nvPr/>
        </p:nvSpPr>
        <p:spPr>
          <a:xfrm>
            <a:off x="3678767" y="5383953"/>
            <a:ext cx="5257800" cy="461665"/>
          </a:xfrm>
          <a:prstGeom prst="rect">
            <a:avLst/>
          </a:prstGeom>
          <a:noFill/>
        </p:spPr>
        <p:txBody>
          <a:bodyPr wrap="square" rtlCol="0">
            <a:spAutoFit/>
          </a:bodyPr>
          <a:lstStyle/>
          <a:p>
            <a:pPr algn="ctr"/>
            <a:r>
              <a:rPr lang="fr-FR" sz="24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Même après le traitement ! </a:t>
            </a:r>
            <a:endParaRPr lang="en-GB"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7" name="Image 16"/>
          <p:cNvPicPr>
            <a:picLocks noChangeAspect="1"/>
          </p:cNvPicPr>
          <p:nvPr/>
        </p:nvPicPr>
        <p:blipFill>
          <a:blip r:embed="rId2"/>
          <a:stretch>
            <a:fillRect/>
          </a:stretch>
        </p:blipFill>
        <p:spPr>
          <a:xfrm>
            <a:off x="400640" y="2200488"/>
            <a:ext cx="2323509" cy="1886902"/>
          </a:xfrm>
          <a:prstGeom prst="rect">
            <a:avLst/>
          </a:prstGeom>
          <a:ln>
            <a:noFill/>
          </a:ln>
          <a:effectLst>
            <a:softEdge rad="112500"/>
          </a:effectLst>
        </p:spPr>
      </p:pic>
      <p:pic>
        <p:nvPicPr>
          <p:cNvPr id="18" name="Image 17"/>
          <p:cNvPicPr>
            <a:picLocks noChangeAspect="1"/>
          </p:cNvPicPr>
          <p:nvPr/>
        </p:nvPicPr>
        <p:blipFill>
          <a:blip r:embed="rId3"/>
          <a:stretch>
            <a:fillRect/>
          </a:stretch>
        </p:blipFill>
        <p:spPr>
          <a:xfrm>
            <a:off x="4451351" y="2082857"/>
            <a:ext cx="2999316" cy="2097561"/>
          </a:xfrm>
          <a:prstGeom prst="rect">
            <a:avLst/>
          </a:prstGeom>
          <a:ln>
            <a:noFill/>
          </a:ln>
          <a:effectLst>
            <a:softEdge rad="112500"/>
          </a:effectLst>
        </p:spPr>
      </p:pic>
      <p:pic>
        <p:nvPicPr>
          <p:cNvPr id="19" name="Image 18"/>
          <p:cNvPicPr>
            <a:picLocks noChangeAspect="1"/>
          </p:cNvPicPr>
          <p:nvPr/>
        </p:nvPicPr>
        <p:blipFill>
          <a:blip r:embed="rId4"/>
          <a:stretch>
            <a:fillRect/>
          </a:stretch>
        </p:blipFill>
        <p:spPr>
          <a:xfrm>
            <a:off x="8907013" y="2116667"/>
            <a:ext cx="2829904" cy="1979083"/>
          </a:xfrm>
          <a:prstGeom prst="rect">
            <a:avLst/>
          </a:prstGeom>
          <a:ln>
            <a:noFill/>
          </a:ln>
          <a:effectLst>
            <a:softEdge rad="112500"/>
          </a:effectLst>
        </p:spPr>
      </p:pic>
    </p:spTree>
    <p:extLst>
      <p:ext uri="{BB962C8B-B14F-4D97-AF65-F5344CB8AC3E}">
        <p14:creationId xmlns:p14="http://schemas.microsoft.com/office/powerpoint/2010/main" val="3314405993"/>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Définition(s)</a:t>
            </a:r>
            <a:endParaRPr lang="fr-FR" sz="2400" b="1" dirty="0">
              <a:latin typeface="Baskerville Old Face" panose="02020602080505020303" pitchFamily="18" charset="0"/>
            </a:endParaRPr>
          </a:p>
        </p:txBody>
      </p:sp>
      <p:sp>
        <p:nvSpPr>
          <p:cNvPr id="9" name="Rectangle 8"/>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0" name="ZoneTexte 9"/>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11" name="ZoneTexte 10"/>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pic>
        <p:nvPicPr>
          <p:cNvPr id="2" name="Image 1"/>
          <p:cNvPicPr>
            <a:picLocks noChangeAspect="1"/>
          </p:cNvPicPr>
          <p:nvPr/>
        </p:nvPicPr>
        <p:blipFill>
          <a:blip r:embed="rId3"/>
          <a:stretch>
            <a:fillRect/>
          </a:stretch>
        </p:blipFill>
        <p:spPr>
          <a:xfrm>
            <a:off x="298654" y="875070"/>
            <a:ext cx="2291532" cy="1527688"/>
          </a:xfrm>
          <a:prstGeom prst="rect">
            <a:avLst/>
          </a:prstGeom>
          <a:ln>
            <a:noFill/>
          </a:ln>
          <a:effectLst>
            <a:softEdge rad="112500"/>
          </a:effectLst>
        </p:spPr>
      </p:pic>
      <p:sp>
        <p:nvSpPr>
          <p:cNvPr id="3" name="Rectangle 2"/>
          <p:cNvSpPr/>
          <p:nvPr/>
        </p:nvSpPr>
        <p:spPr>
          <a:xfrm>
            <a:off x="2644877" y="627259"/>
            <a:ext cx="9547123" cy="1938992"/>
          </a:xfrm>
          <a:prstGeom prst="rect">
            <a:avLst/>
          </a:prstGeom>
        </p:spPr>
        <p:txBody>
          <a:bodyPr wrap="square">
            <a:spAutoFit/>
          </a:bodyPr>
          <a:lstStyle/>
          <a:p>
            <a:pPr algn="ctr">
              <a:lnSpc>
                <a:spcPct val="200000"/>
              </a:lnSpc>
            </a:pPr>
            <a:r>
              <a:rPr lang="fr-FR" sz="2000" dirty="0" smtClean="0">
                <a:latin typeface="Tahoma" panose="020B0604030504040204" pitchFamily="34" charset="0"/>
                <a:ea typeface="Tahoma" panose="020B0604030504040204" pitchFamily="34" charset="0"/>
                <a:cs typeface="Tahoma" panose="020B0604030504040204" pitchFamily="34" charset="0"/>
              </a:rPr>
              <a:t>« Le </a:t>
            </a:r>
            <a:r>
              <a:rPr lang="fr-FR" sz="2000" dirty="0">
                <a:latin typeface="Tahoma" panose="020B0604030504040204" pitchFamily="34" charset="0"/>
                <a:ea typeface="Tahoma" panose="020B0604030504040204" pitchFamily="34" charset="0"/>
                <a:cs typeface="Tahoma" panose="020B0604030504040204" pitchFamily="34" charset="0"/>
              </a:rPr>
              <a:t>cancer est une maladie dans laquelle certaines cellules de l'organisme se développent de manière incontrôlée et se propagent à d'autres parties du </a:t>
            </a:r>
            <a:r>
              <a:rPr lang="fr-FR" sz="2000" dirty="0" smtClean="0">
                <a:latin typeface="Tahoma" panose="020B0604030504040204" pitchFamily="34" charset="0"/>
                <a:ea typeface="Tahoma" panose="020B0604030504040204" pitchFamily="34" charset="0"/>
                <a:cs typeface="Tahoma" panose="020B0604030504040204" pitchFamily="34" charset="0"/>
              </a:rPr>
              <a:t>corps » </a:t>
            </a:r>
          </a:p>
          <a:p>
            <a:pPr algn="ctr">
              <a:lnSpc>
                <a:spcPct val="200000"/>
              </a:lnSpc>
            </a:pPr>
            <a:r>
              <a:rPr lang="fr-FR" sz="2000" dirty="0" smtClean="0">
                <a:solidFill>
                  <a:srgbClr val="C00000"/>
                </a:solidFill>
                <a:latin typeface="Tahoma" panose="020B0604030504040204" pitchFamily="34" charset="0"/>
                <a:ea typeface="Tahoma" panose="020B0604030504040204" pitchFamily="34" charset="0"/>
                <a:cs typeface="Tahoma" panose="020B0604030504040204" pitchFamily="34" charset="0"/>
              </a:rPr>
              <a:t>National Cancer Institute </a:t>
            </a:r>
            <a:endParaRPr lang="en-GB" sz="20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0" y="3467931"/>
            <a:ext cx="6390967" cy="1938992"/>
          </a:xfrm>
          <a:prstGeom prst="rect">
            <a:avLst/>
          </a:prstGeom>
        </p:spPr>
        <p:txBody>
          <a:bodyPr wrap="square">
            <a:spAutoFit/>
          </a:bodyPr>
          <a:lstStyle/>
          <a:p>
            <a:pPr algn="ctr">
              <a:lnSpc>
                <a:spcPct val="150000"/>
              </a:lnSpc>
            </a:pPr>
            <a:r>
              <a:rPr lang="fr-FR" sz="2000" dirty="0" smtClean="0">
                <a:latin typeface="Tag"/>
              </a:rPr>
              <a:t> Le cancer du sein désigne plusieurs types de néoplasmes* provenant du tissu mammaire, le plus courant étant l'adénocarcinome* des cellules tapissant l'unité lobulaire du canal terminal*</a:t>
            </a:r>
            <a:endParaRPr lang="fr-FR" sz="2000" dirty="0">
              <a:latin typeface="Tag"/>
            </a:endParaRPr>
          </a:p>
        </p:txBody>
      </p:sp>
      <p:pic>
        <p:nvPicPr>
          <p:cNvPr id="4" name="Image 3"/>
          <p:cNvPicPr>
            <a:picLocks noChangeAspect="1"/>
          </p:cNvPicPr>
          <p:nvPr/>
        </p:nvPicPr>
        <p:blipFill>
          <a:blip r:embed="rId4"/>
          <a:stretch>
            <a:fillRect/>
          </a:stretch>
        </p:blipFill>
        <p:spPr>
          <a:xfrm>
            <a:off x="6626943" y="2930318"/>
            <a:ext cx="5397910" cy="3425148"/>
          </a:xfrm>
          <a:prstGeom prst="rect">
            <a:avLst/>
          </a:prstGeom>
        </p:spPr>
      </p:pic>
      <p:sp>
        <p:nvSpPr>
          <p:cNvPr id="5" name="Rectangle 4"/>
          <p:cNvSpPr/>
          <p:nvPr/>
        </p:nvSpPr>
        <p:spPr>
          <a:xfrm>
            <a:off x="208341" y="5499007"/>
            <a:ext cx="6096000" cy="923330"/>
          </a:xfrm>
          <a:prstGeom prst="rect">
            <a:avLst/>
          </a:prstGeom>
        </p:spPr>
        <p:txBody>
          <a:bodyPr>
            <a:spAutoFit/>
          </a:bodyPr>
          <a:lstStyle/>
          <a:p>
            <a:pPr algn="ctr"/>
            <a:r>
              <a:rPr lang="fr-FR" i="1" dirty="0" smtClean="0">
                <a:solidFill>
                  <a:srgbClr val="7030A0"/>
                </a:solidFill>
              </a:rPr>
              <a:t>*</a:t>
            </a:r>
            <a:r>
              <a:rPr lang="fr-FR" b="1" i="1" dirty="0" err="1" smtClean="0">
                <a:solidFill>
                  <a:srgbClr val="7030A0"/>
                </a:solidFill>
              </a:rPr>
              <a:t>neoplasme</a:t>
            </a:r>
            <a:r>
              <a:rPr lang="fr-FR" i="1" dirty="0" smtClean="0">
                <a:solidFill>
                  <a:srgbClr val="7030A0"/>
                </a:solidFill>
              </a:rPr>
              <a:t> = tumeur cancéreuse</a:t>
            </a:r>
            <a:endParaRPr lang="fr-FR" i="1" dirty="0">
              <a:solidFill>
                <a:srgbClr val="7030A0"/>
              </a:solidFill>
            </a:endParaRPr>
          </a:p>
          <a:p>
            <a:pPr algn="ctr"/>
            <a:r>
              <a:rPr lang="fr-FR" i="1" dirty="0" smtClean="0">
                <a:solidFill>
                  <a:srgbClr val="7030A0"/>
                </a:solidFill>
              </a:rPr>
              <a:t>*</a:t>
            </a:r>
            <a:r>
              <a:rPr lang="fr-FR" b="1" i="1" dirty="0" smtClean="0">
                <a:solidFill>
                  <a:srgbClr val="7030A0"/>
                </a:solidFill>
              </a:rPr>
              <a:t>adénocarcinome</a:t>
            </a:r>
            <a:r>
              <a:rPr lang="fr-FR" i="1" dirty="0" smtClean="0">
                <a:solidFill>
                  <a:srgbClr val="7030A0"/>
                </a:solidFill>
              </a:rPr>
              <a:t> </a:t>
            </a:r>
            <a:r>
              <a:rPr lang="fr-FR" i="1" dirty="0">
                <a:solidFill>
                  <a:srgbClr val="7030A0"/>
                </a:solidFill>
              </a:rPr>
              <a:t>est un cancer qui se forme dans les cellules épithéliales qui produisent des fluides ou du mucus</a:t>
            </a:r>
            <a:endParaRPr lang="en-GB" i="1" dirty="0">
              <a:solidFill>
                <a:srgbClr val="7030A0"/>
              </a:solidFill>
            </a:endParaRPr>
          </a:p>
        </p:txBody>
      </p:sp>
    </p:spTree>
    <p:extLst>
      <p:ext uri="{BB962C8B-B14F-4D97-AF65-F5344CB8AC3E}">
        <p14:creationId xmlns:p14="http://schemas.microsoft.com/office/powerpoint/2010/main" val="63302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608246" y="6488668"/>
            <a:ext cx="1808860"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Complications</a:t>
            </a:r>
            <a:endParaRPr lang="en-GB" b="1" dirty="0">
              <a:solidFill>
                <a:schemeClr val="tx2">
                  <a:lumMod val="7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t>Récurrence(s)</a:t>
            </a:r>
            <a:endParaRPr lang="en-GB" sz="2400" b="1" dirty="0"/>
          </a:p>
        </p:txBody>
      </p:sp>
      <p:pic>
        <p:nvPicPr>
          <p:cNvPr id="20" name="Imag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934" y="2774145"/>
            <a:ext cx="2387600" cy="1736082"/>
          </a:xfrm>
          <a:prstGeom prst="rect">
            <a:avLst/>
          </a:prstGeom>
        </p:spPr>
      </p:pic>
      <p:sp>
        <p:nvSpPr>
          <p:cNvPr id="3" name="ZoneTexte 2"/>
          <p:cNvSpPr txBox="1"/>
          <p:nvPr/>
        </p:nvSpPr>
        <p:spPr>
          <a:xfrm>
            <a:off x="0" y="2031999"/>
            <a:ext cx="4318001" cy="707886"/>
          </a:xfrm>
          <a:prstGeom prst="rect">
            <a:avLst/>
          </a:prstGeom>
          <a:noFill/>
        </p:spPr>
        <p:txBody>
          <a:bodyPr wrap="square" rtlCol="0">
            <a:spAutoFit/>
          </a:bodyPr>
          <a:lstStyle/>
          <a:p>
            <a:pPr algn="ctr"/>
            <a:r>
              <a:rPr lang="fr-FR" sz="2000"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20 315 femmes ayant survécus 10 ans après un cancer du sein </a:t>
            </a:r>
            <a:endParaRPr lang="en-GB" sz="20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1" name="Imag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4134" y="3132706"/>
            <a:ext cx="1591732" cy="1157387"/>
          </a:xfrm>
          <a:prstGeom prst="rect">
            <a:avLst/>
          </a:prstGeom>
        </p:spPr>
      </p:pic>
      <p:cxnSp>
        <p:nvCxnSpPr>
          <p:cNvPr id="14" name="Connecteur droit avec flèche 13"/>
          <p:cNvCxnSpPr/>
          <p:nvPr/>
        </p:nvCxnSpPr>
        <p:spPr>
          <a:xfrm>
            <a:off x="3352800" y="3708400"/>
            <a:ext cx="5808133"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Ellipse 21"/>
          <p:cNvSpPr/>
          <p:nvPr/>
        </p:nvSpPr>
        <p:spPr>
          <a:xfrm>
            <a:off x="2082800" y="4842933"/>
            <a:ext cx="1134534" cy="880534"/>
          </a:xfrm>
          <a:prstGeom prst="ellipse">
            <a:avLst/>
          </a:prstGeom>
          <a:solidFill>
            <a:schemeClr val="bg1">
              <a:lumMod val="7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accent1">
                    <a:lumMod val="50000"/>
                  </a:schemeClr>
                </a:solidFill>
              </a:rPr>
              <a:t>10 ans</a:t>
            </a:r>
            <a:endParaRPr lang="en-GB" sz="2400" b="1" dirty="0">
              <a:solidFill>
                <a:schemeClr val="accent1">
                  <a:lumMod val="50000"/>
                </a:schemeClr>
              </a:solidFill>
            </a:endParaRPr>
          </a:p>
        </p:txBody>
      </p:sp>
      <p:sp>
        <p:nvSpPr>
          <p:cNvPr id="23" name="Ellipse 22"/>
          <p:cNvSpPr/>
          <p:nvPr/>
        </p:nvSpPr>
        <p:spPr>
          <a:xfrm>
            <a:off x="9025467" y="4402666"/>
            <a:ext cx="1134534" cy="880534"/>
          </a:xfrm>
          <a:prstGeom prst="ellipse">
            <a:avLst/>
          </a:prstGeom>
          <a:solidFill>
            <a:schemeClr val="bg1">
              <a:lumMod val="7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accent1">
                    <a:lumMod val="50000"/>
                  </a:schemeClr>
                </a:solidFill>
              </a:rPr>
              <a:t>32 ans</a:t>
            </a:r>
            <a:endParaRPr lang="en-GB" sz="2400" b="1" dirty="0">
              <a:solidFill>
                <a:schemeClr val="accent1">
                  <a:lumMod val="50000"/>
                </a:schemeClr>
              </a:solidFill>
            </a:endParaRPr>
          </a:p>
        </p:txBody>
      </p:sp>
      <p:sp>
        <p:nvSpPr>
          <p:cNvPr id="24" name="ZoneTexte 23"/>
          <p:cNvSpPr txBox="1"/>
          <p:nvPr/>
        </p:nvSpPr>
        <p:spPr>
          <a:xfrm>
            <a:off x="7687734" y="2218267"/>
            <a:ext cx="4504266" cy="830997"/>
          </a:xfrm>
          <a:prstGeom prst="rect">
            <a:avLst/>
          </a:prstGeom>
          <a:noFill/>
        </p:spPr>
        <p:txBody>
          <a:bodyPr wrap="square" rtlCol="0">
            <a:spAutoFit/>
          </a:bodyPr>
          <a:lstStyle/>
          <a:p>
            <a:pPr algn="ctr"/>
            <a:r>
              <a:rPr lang="fr-FR" sz="2400" b="1"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2595 ont eu une récurrence de cancer du sein </a:t>
            </a:r>
            <a:endParaRPr lang="en-GB" sz="2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5" name="ZoneTexte 24"/>
          <p:cNvSpPr txBox="1"/>
          <p:nvPr/>
        </p:nvSpPr>
        <p:spPr>
          <a:xfrm>
            <a:off x="4538134" y="6028266"/>
            <a:ext cx="2269066" cy="338554"/>
          </a:xfrm>
          <a:prstGeom prst="rect">
            <a:avLst/>
          </a:prstGeom>
          <a:noFill/>
        </p:spPr>
        <p:txBody>
          <a:bodyPr wrap="square" rtlCol="0">
            <a:spAutoFit/>
          </a:bodyPr>
          <a:lstStyle/>
          <a:p>
            <a:r>
              <a:rPr lang="fr-FR" sz="1600" i="1" dirty="0" smtClean="0"/>
              <a:t>Pedersen et al., 2022</a:t>
            </a:r>
            <a:endParaRPr lang="en-GB" sz="1600" i="1" dirty="0"/>
          </a:p>
        </p:txBody>
      </p:sp>
      <p:pic>
        <p:nvPicPr>
          <p:cNvPr id="17" name="Image 16"/>
          <p:cNvPicPr>
            <a:picLocks noChangeAspect="1"/>
          </p:cNvPicPr>
          <p:nvPr/>
        </p:nvPicPr>
        <p:blipFill rotWithShape="1">
          <a:blip r:embed="rId3"/>
          <a:srcRect l="25840" t="5909" r="26741" b="4495"/>
          <a:stretch/>
        </p:blipFill>
        <p:spPr>
          <a:xfrm>
            <a:off x="0" y="4813926"/>
            <a:ext cx="965053" cy="1045780"/>
          </a:xfrm>
          <a:prstGeom prst="ellipse">
            <a:avLst/>
          </a:prstGeom>
          <a:ln>
            <a:noFill/>
          </a:ln>
          <a:effectLst>
            <a:softEdge rad="112500"/>
          </a:effectLst>
        </p:spPr>
      </p:pic>
      <p:cxnSp>
        <p:nvCxnSpPr>
          <p:cNvPr id="18" name="Connecteur droit avec flèche 17"/>
          <p:cNvCxnSpPr/>
          <p:nvPr/>
        </p:nvCxnSpPr>
        <p:spPr>
          <a:xfrm>
            <a:off x="872169" y="5337060"/>
            <a:ext cx="1187985" cy="17138"/>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65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7587069" y="6488668"/>
            <a:ext cx="248925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Méthodes d’évaluation</a:t>
            </a:r>
            <a:endParaRPr lang="en-GB" b="1" dirty="0">
              <a:solidFill>
                <a:schemeClr val="tx2">
                  <a:lumMod val="75000"/>
                </a:schemeClr>
              </a:solidFill>
              <a:latin typeface="Bell MT" panose="02020503060305020303" pitchFamily="18"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6204" y="859272"/>
            <a:ext cx="7739106" cy="4185693"/>
          </a:xfrm>
          <a:prstGeom prst="rect">
            <a:avLst/>
          </a:prstGeom>
        </p:spPr>
      </p:pic>
    </p:spTree>
    <p:extLst>
      <p:ext uri="{BB962C8B-B14F-4D97-AF65-F5344CB8AC3E}">
        <p14:creationId xmlns:p14="http://schemas.microsoft.com/office/powerpoint/2010/main" val="52928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7587069" y="6488668"/>
            <a:ext cx="248925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Méthodes d’évaluation</a:t>
            </a:r>
            <a:endParaRPr lang="en-GB" b="1" dirty="0">
              <a:solidFill>
                <a:schemeClr val="tx2">
                  <a:lumMod val="75000"/>
                </a:schemeClr>
              </a:solidFill>
              <a:latin typeface="Bell MT" panose="02020503060305020303" pitchFamily="18" charset="0"/>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Quoi évaluer ? Comment ? </a:t>
            </a:r>
            <a:endParaRPr lang="fr-FR" sz="2400" b="1" dirty="0">
              <a:latin typeface="Baskerville Old Face" panose="02020602080505020303" pitchFamily="18" charset="0"/>
            </a:endParaRPr>
          </a:p>
        </p:txBody>
      </p:sp>
      <p:sp>
        <p:nvSpPr>
          <p:cNvPr id="14" name="ZoneTexte 13"/>
          <p:cNvSpPr txBox="1"/>
          <p:nvPr/>
        </p:nvSpPr>
        <p:spPr>
          <a:xfrm>
            <a:off x="4908331" y="6180081"/>
            <a:ext cx="2795752" cy="276999"/>
          </a:xfrm>
          <a:prstGeom prst="rect">
            <a:avLst/>
          </a:prstGeom>
          <a:noFill/>
        </p:spPr>
        <p:txBody>
          <a:bodyPr wrap="square" rtlCol="0">
            <a:spAutoFit/>
          </a:bodyPr>
          <a:lstStyle/>
          <a:p>
            <a:pPr algn="ctr"/>
            <a:r>
              <a:rPr lang="fr-FR" sz="1200" i="1" dirty="0" smtClean="0"/>
              <a:t>Leclerc et al., 2017</a:t>
            </a:r>
            <a:endParaRPr lang="en-GB" sz="1200" i="1" dirty="0"/>
          </a:p>
        </p:txBody>
      </p:sp>
      <p:sp>
        <p:nvSpPr>
          <p:cNvPr id="3" name="ZoneTexte 2"/>
          <p:cNvSpPr txBox="1"/>
          <p:nvPr/>
        </p:nvSpPr>
        <p:spPr>
          <a:xfrm>
            <a:off x="423513" y="1608083"/>
            <a:ext cx="10285896" cy="3200876"/>
          </a:xfrm>
          <a:prstGeom prst="rect">
            <a:avLst/>
          </a:prstGeom>
          <a:noFill/>
        </p:spPr>
        <p:txBody>
          <a:bodyPr wrap="square" rtlCol="0">
            <a:spAutoFit/>
          </a:bodyPr>
          <a:lstStyle/>
          <a:p>
            <a:pPr algn="ctr">
              <a:lnSpc>
                <a:spcPct val="200000"/>
              </a:lnSpc>
            </a:pPr>
            <a:r>
              <a:rPr lang="fr-FR" sz="21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Les objectifs dans le cancer du sein vont être : </a:t>
            </a:r>
          </a:p>
          <a:p>
            <a:pPr marL="285750" indent="-285750">
              <a:lnSpc>
                <a:spcPct val="200000"/>
              </a:lnSpc>
              <a:buFont typeface="Arial" panose="020B0604020202020204" pitchFamily="34" charset="0"/>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200000"/>
              </a:lnSpc>
              <a:buFont typeface="Wingdings" panose="05000000000000000000" pitchFamily="2" charset="2"/>
              <a:buChar char="à"/>
            </a:pPr>
            <a:r>
              <a:rPr lang="fr-FR" sz="2000" dirty="0" smtClean="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Mesurer les capacités physiques / fonctionnelles </a:t>
            </a:r>
          </a:p>
          <a:p>
            <a:pPr marL="285750" indent="-285750">
              <a:lnSpc>
                <a:spcPct val="200000"/>
              </a:lnSpc>
              <a:buFont typeface="Wingdings" panose="05000000000000000000" pitchFamily="2" charset="2"/>
              <a:buChar char="à"/>
            </a:pPr>
            <a:r>
              <a:rPr lang="fr-FR" sz="2000" dirty="0" smtClean="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Mesurer les principaux symptômes du cancer </a:t>
            </a:r>
          </a:p>
          <a:p>
            <a:pPr marL="285750" indent="-285750">
              <a:lnSpc>
                <a:spcPct val="200000"/>
              </a:lnSpc>
              <a:buFont typeface="Wingdings" panose="05000000000000000000" pitchFamily="2" charset="2"/>
              <a:buChar char="à"/>
            </a:pPr>
            <a:r>
              <a:rPr lang="fr-FR" sz="2000" dirty="0" smtClean="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Trouver s’il existe des questionnaires spécifiques dans le cadre de cette pathologie  </a:t>
            </a:r>
            <a:endParaRPr lang="en-GB" sz="2000" dirty="0">
              <a:latin typeface="Tahoma" panose="020B0604030504040204" pitchFamily="34" charset="0"/>
              <a:ea typeface="Tahoma" panose="020B0604030504040204" pitchFamily="34" charset="0"/>
              <a:cs typeface="Tahoma" panose="020B0604030504040204" pitchFamily="34" charset="0"/>
            </a:endParaRPr>
          </a:p>
        </p:txBody>
      </p:sp>
      <p:pic>
        <p:nvPicPr>
          <p:cNvPr id="2" name="Image 1"/>
          <p:cNvPicPr>
            <a:picLocks noChangeAspect="1"/>
          </p:cNvPicPr>
          <p:nvPr/>
        </p:nvPicPr>
        <p:blipFill>
          <a:blip r:embed="rId2">
            <a:clrChange>
              <a:clrFrom>
                <a:srgbClr val="FFFFFF"/>
              </a:clrFrom>
              <a:clrTo>
                <a:srgbClr val="FFFFFF">
                  <a:alpha val="0"/>
                </a:srgbClr>
              </a:clrTo>
            </a:clrChange>
          </a:blip>
          <a:stretch>
            <a:fillRect/>
          </a:stretch>
        </p:blipFill>
        <p:spPr>
          <a:xfrm>
            <a:off x="671236" y="1247013"/>
            <a:ext cx="1600423" cy="1505160"/>
          </a:xfrm>
          <a:prstGeom prst="rect">
            <a:avLst/>
          </a:prstGeom>
        </p:spPr>
      </p:pic>
    </p:spTree>
    <p:extLst>
      <p:ext uri="{BB962C8B-B14F-4D97-AF65-F5344CB8AC3E}">
        <p14:creationId xmlns:p14="http://schemas.microsoft.com/office/powerpoint/2010/main" val="323892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7587069" y="6488668"/>
            <a:ext cx="248925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Méthodes d’évaluation</a:t>
            </a:r>
            <a:endParaRPr lang="en-GB" b="1" dirty="0">
              <a:solidFill>
                <a:schemeClr val="tx2">
                  <a:lumMod val="75000"/>
                </a:schemeClr>
              </a:solidFill>
              <a:latin typeface="Bell MT" panose="02020503060305020303" pitchFamily="18" charset="0"/>
            </a:endParaRPr>
          </a:p>
        </p:txBody>
      </p:sp>
      <p:pic>
        <p:nvPicPr>
          <p:cNvPr id="2" name="Image 1"/>
          <p:cNvPicPr>
            <a:picLocks noChangeAspect="1"/>
          </p:cNvPicPr>
          <p:nvPr/>
        </p:nvPicPr>
        <p:blipFill>
          <a:blip r:embed="rId2"/>
          <a:stretch>
            <a:fillRect/>
          </a:stretch>
        </p:blipFill>
        <p:spPr>
          <a:xfrm>
            <a:off x="2339268" y="1810232"/>
            <a:ext cx="8041396" cy="2396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Méthodes d’évaluation</a:t>
            </a:r>
            <a:endParaRPr lang="fr-FR" sz="2400" b="1" dirty="0">
              <a:latin typeface="Baskerville Old Face" panose="02020602080505020303" pitchFamily="18" charset="0"/>
            </a:endParaRPr>
          </a:p>
        </p:txBody>
      </p:sp>
      <p:sp>
        <p:nvSpPr>
          <p:cNvPr id="14" name="ZoneTexte 13"/>
          <p:cNvSpPr txBox="1"/>
          <p:nvPr/>
        </p:nvSpPr>
        <p:spPr>
          <a:xfrm>
            <a:off x="4908331" y="6180081"/>
            <a:ext cx="2795752" cy="276999"/>
          </a:xfrm>
          <a:prstGeom prst="rect">
            <a:avLst/>
          </a:prstGeom>
          <a:noFill/>
        </p:spPr>
        <p:txBody>
          <a:bodyPr wrap="square" rtlCol="0">
            <a:spAutoFit/>
          </a:bodyPr>
          <a:lstStyle/>
          <a:p>
            <a:pPr algn="ctr"/>
            <a:r>
              <a:rPr lang="fr-FR" sz="1200" i="1" dirty="0" smtClean="0"/>
              <a:t>Leclerc et al., 2017</a:t>
            </a:r>
            <a:endParaRPr lang="en-GB" sz="1200" i="1" dirty="0"/>
          </a:p>
        </p:txBody>
      </p:sp>
    </p:spTree>
    <p:extLst>
      <p:ext uri="{BB962C8B-B14F-4D97-AF65-F5344CB8AC3E}">
        <p14:creationId xmlns:p14="http://schemas.microsoft.com/office/powerpoint/2010/main" val="168663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7587069" y="6488668"/>
            <a:ext cx="248925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Méthodes d’évaluation</a:t>
            </a:r>
            <a:endParaRPr lang="en-GB" b="1" dirty="0">
              <a:solidFill>
                <a:schemeClr val="tx2">
                  <a:lumMod val="75000"/>
                </a:schemeClr>
              </a:solidFill>
              <a:latin typeface="Bell MT" panose="02020503060305020303" pitchFamily="18" charset="0"/>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Méthodes d’évaluation</a:t>
            </a:r>
            <a:endParaRPr lang="fr-FR" sz="2400" b="1" dirty="0">
              <a:latin typeface="Baskerville Old Face" panose="02020602080505020303" pitchFamily="18" charset="0"/>
            </a:endParaRPr>
          </a:p>
        </p:txBody>
      </p:sp>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728" y="914399"/>
            <a:ext cx="1866425" cy="1357123"/>
          </a:xfrm>
          <a:prstGeom prst="rect">
            <a:avLst/>
          </a:prstGeom>
        </p:spPr>
      </p:pic>
      <p:sp>
        <p:nvSpPr>
          <p:cNvPr id="14" name="ZoneTexte 13"/>
          <p:cNvSpPr txBox="1"/>
          <p:nvPr/>
        </p:nvSpPr>
        <p:spPr>
          <a:xfrm>
            <a:off x="4908331" y="6180081"/>
            <a:ext cx="2795752" cy="276999"/>
          </a:xfrm>
          <a:prstGeom prst="rect">
            <a:avLst/>
          </a:prstGeom>
          <a:noFill/>
        </p:spPr>
        <p:txBody>
          <a:bodyPr wrap="square" rtlCol="0">
            <a:spAutoFit/>
          </a:bodyPr>
          <a:lstStyle/>
          <a:p>
            <a:pPr algn="ctr"/>
            <a:r>
              <a:rPr lang="fr-FR" sz="1200" i="1" dirty="0" smtClean="0"/>
              <a:t>Leclerc et al., 2017</a:t>
            </a:r>
            <a:endParaRPr lang="en-GB" sz="1200" i="1" dirty="0"/>
          </a:p>
        </p:txBody>
      </p:sp>
      <p:sp>
        <p:nvSpPr>
          <p:cNvPr id="16" name="ZoneTexte 15"/>
          <p:cNvSpPr txBox="1"/>
          <p:nvPr/>
        </p:nvSpPr>
        <p:spPr>
          <a:xfrm>
            <a:off x="2580289" y="1434661"/>
            <a:ext cx="3179379" cy="646331"/>
          </a:xfrm>
          <a:prstGeom prst="rect">
            <a:avLst/>
          </a:prstGeom>
          <a:noFill/>
        </p:spPr>
        <p:txBody>
          <a:bodyPr wrap="square" rtlCol="0">
            <a:spAutoFit/>
          </a:bodyPr>
          <a:lstStyle/>
          <a:p>
            <a:r>
              <a:rPr lang="fr-FR" dirty="0" smtClean="0"/>
              <a:t>N=103 femmes après un cancer du sein</a:t>
            </a:r>
            <a:endParaRPr lang="en-GB" dirty="0"/>
          </a:p>
        </p:txBody>
      </p:sp>
      <p:sp>
        <p:nvSpPr>
          <p:cNvPr id="17" name="ZoneTexte 16"/>
          <p:cNvSpPr txBox="1"/>
          <p:nvPr/>
        </p:nvSpPr>
        <p:spPr>
          <a:xfrm>
            <a:off x="409903" y="2648607"/>
            <a:ext cx="6085490" cy="646331"/>
          </a:xfrm>
          <a:prstGeom prst="rect">
            <a:avLst/>
          </a:prstGeom>
          <a:noFill/>
        </p:spPr>
        <p:txBody>
          <a:bodyPr wrap="square" rtlCol="0">
            <a:spAutoFit/>
          </a:bodyPr>
          <a:lstStyle/>
          <a:p>
            <a:pPr marL="285750" indent="-285750">
              <a:buFont typeface="Arial" panose="020B0604020202020204" pitchFamily="34" charset="0"/>
              <a:buChar char="•"/>
            </a:pPr>
            <a:r>
              <a:rPr lang="fr-FR" dirty="0" smtClean="0"/>
              <a:t>3 mois de programme de réhabilitation : physique &amp; apport psychologique</a:t>
            </a:r>
            <a:endParaRPr lang="en-GB" dirty="0"/>
          </a:p>
        </p:txBody>
      </p:sp>
      <p:sp>
        <p:nvSpPr>
          <p:cNvPr id="18" name="ZoneTexte 17"/>
          <p:cNvSpPr txBox="1"/>
          <p:nvPr/>
        </p:nvSpPr>
        <p:spPr>
          <a:xfrm>
            <a:off x="9012621" y="1303282"/>
            <a:ext cx="3179379" cy="646331"/>
          </a:xfrm>
          <a:prstGeom prst="rect">
            <a:avLst/>
          </a:prstGeom>
          <a:noFill/>
        </p:spPr>
        <p:txBody>
          <a:bodyPr wrap="square" rtlCol="0">
            <a:spAutoFit/>
          </a:bodyPr>
          <a:lstStyle/>
          <a:p>
            <a:r>
              <a:rPr lang="fr-FR" dirty="0" smtClean="0"/>
              <a:t>N=106 femmes après cancer du sein en groupe contrôle</a:t>
            </a:r>
            <a:endParaRPr lang="en-GB" dirty="0"/>
          </a:p>
        </p:txBody>
      </p:sp>
      <p:sp>
        <p:nvSpPr>
          <p:cNvPr id="19" name="Multiplication 18"/>
          <p:cNvSpPr/>
          <p:nvPr/>
        </p:nvSpPr>
        <p:spPr>
          <a:xfrm>
            <a:off x="8986345" y="2490952"/>
            <a:ext cx="1229710" cy="78827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Connecteur droit 20"/>
          <p:cNvCxnSpPr/>
          <p:nvPr/>
        </p:nvCxnSpPr>
        <p:spPr>
          <a:xfrm flipV="1">
            <a:off x="483475" y="3962400"/>
            <a:ext cx="11256580" cy="1"/>
          </a:xfrm>
          <a:prstGeom prst="line">
            <a:avLst/>
          </a:prstGeom>
          <a:ln w="28575">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483476" y="4445875"/>
            <a:ext cx="3279228" cy="369332"/>
          </a:xfrm>
          <a:prstGeom prst="rect">
            <a:avLst/>
          </a:prstGeom>
          <a:noFill/>
        </p:spPr>
        <p:txBody>
          <a:bodyPr wrap="square" rtlCol="0">
            <a:spAutoFit/>
          </a:bodyPr>
          <a:lstStyle/>
          <a:p>
            <a:r>
              <a:rPr lang="fr-FR" b="1" dirty="0" smtClean="0"/>
              <a:t>Test de marche de 6 minutes</a:t>
            </a:r>
            <a:endParaRPr lang="en-GB" b="1" dirty="0"/>
          </a:p>
        </p:txBody>
      </p:sp>
      <p:sp>
        <p:nvSpPr>
          <p:cNvPr id="24" name="ZoneTexte 23"/>
          <p:cNvSpPr txBox="1"/>
          <p:nvPr/>
        </p:nvSpPr>
        <p:spPr>
          <a:xfrm>
            <a:off x="8329448" y="4230412"/>
            <a:ext cx="3200400" cy="646331"/>
          </a:xfrm>
          <a:prstGeom prst="rect">
            <a:avLst/>
          </a:prstGeom>
          <a:noFill/>
        </p:spPr>
        <p:txBody>
          <a:bodyPr wrap="square" rtlCol="0">
            <a:spAutoFit/>
          </a:bodyPr>
          <a:lstStyle/>
          <a:p>
            <a:pPr algn="ctr"/>
            <a:r>
              <a:rPr lang="fr-FR" b="1" dirty="0" smtClean="0"/>
              <a:t>Qualité de vie : questionnaire dédiée au cancer</a:t>
            </a:r>
            <a:endParaRPr lang="en-GB" b="1" dirty="0"/>
          </a:p>
        </p:txBody>
      </p:sp>
      <p:pic>
        <p:nvPicPr>
          <p:cNvPr id="25" name="Image 24"/>
          <p:cNvPicPr>
            <a:picLocks noChangeAspect="1"/>
          </p:cNvPicPr>
          <p:nvPr/>
        </p:nvPicPr>
        <p:blipFill>
          <a:blip r:embed="rId3"/>
          <a:stretch>
            <a:fillRect/>
          </a:stretch>
        </p:blipFill>
        <p:spPr>
          <a:xfrm>
            <a:off x="4994714" y="4845270"/>
            <a:ext cx="2383992" cy="1237262"/>
          </a:xfrm>
          <a:prstGeom prst="rect">
            <a:avLst/>
          </a:prstGeom>
        </p:spPr>
      </p:pic>
      <p:pic>
        <p:nvPicPr>
          <p:cNvPr id="26" name="Image 25"/>
          <p:cNvPicPr>
            <a:picLocks noChangeAspect="1"/>
          </p:cNvPicPr>
          <p:nvPr/>
        </p:nvPicPr>
        <p:blipFill>
          <a:blip r:embed="rId4"/>
          <a:stretch>
            <a:fillRect/>
          </a:stretch>
        </p:blipFill>
        <p:spPr>
          <a:xfrm>
            <a:off x="346842" y="4919706"/>
            <a:ext cx="3205655" cy="976268"/>
          </a:xfrm>
          <a:prstGeom prst="rect">
            <a:avLst/>
          </a:prstGeom>
        </p:spPr>
      </p:pic>
      <p:pic>
        <p:nvPicPr>
          <p:cNvPr id="27" name="Image 26"/>
          <p:cNvPicPr>
            <a:picLocks noChangeAspect="1"/>
          </p:cNvPicPr>
          <p:nvPr/>
        </p:nvPicPr>
        <p:blipFill>
          <a:blip r:embed="rId5">
            <a:clrChange>
              <a:clrFrom>
                <a:srgbClr val="FFFFFF"/>
              </a:clrFrom>
              <a:clrTo>
                <a:srgbClr val="FFFFFF">
                  <a:alpha val="0"/>
                </a:srgbClr>
              </a:clrTo>
            </a:clrChange>
          </a:blip>
          <a:stretch>
            <a:fillRect/>
          </a:stretch>
        </p:blipFill>
        <p:spPr>
          <a:xfrm>
            <a:off x="9407658" y="4847249"/>
            <a:ext cx="1113198" cy="1233080"/>
          </a:xfrm>
          <a:prstGeom prst="rect">
            <a:avLst/>
          </a:prstGeom>
        </p:spPr>
      </p:pic>
      <p:sp>
        <p:nvSpPr>
          <p:cNvPr id="28" name="ZoneTexte 27"/>
          <p:cNvSpPr txBox="1"/>
          <p:nvPr/>
        </p:nvSpPr>
        <p:spPr>
          <a:xfrm>
            <a:off x="4871545" y="4409089"/>
            <a:ext cx="3279228" cy="369332"/>
          </a:xfrm>
          <a:prstGeom prst="rect">
            <a:avLst/>
          </a:prstGeom>
          <a:noFill/>
        </p:spPr>
        <p:txBody>
          <a:bodyPr wrap="square" rtlCol="0">
            <a:spAutoFit/>
          </a:bodyPr>
          <a:lstStyle/>
          <a:p>
            <a:r>
              <a:rPr lang="fr-FR" b="1" dirty="0" err="1" smtClean="0"/>
              <a:t>Sit</a:t>
            </a:r>
            <a:r>
              <a:rPr lang="fr-FR" b="1" dirty="0" smtClean="0"/>
              <a:t> and </a:t>
            </a:r>
            <a:r>
              <a:rPr lang="fr-FR" b="1" dirty="0" err="1" smtClean="0"/>
              <a:t>reach</a:t>
            </a:r>
            <a:r>
              <a:rPr lang="fr-FR" b="1" dirty="0" smtClean="0"/>
              <a:t> test : flexibilité</a:t>
            </a:r>
            <a:endParaRPr lang="en-GB" b="1" dirty="0"/>
          </a:p>
        </p:txBody>
      </p:sp>
      <p:pic>
        <p:nvPicPr>
          <p:cNvPr id="30" name="Image 29"/>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84990" y="940676"/>
            <a:ext cx="1866425" cy="1357123"/>
          </a:xfrm>
          <a:prstGeom prst="rect">
            <a:avLst/>
          </a:prstGeom>
        </p:spPr>
      </p:pic>
      <p:sp>
        <p:nvSpPr>
          <p:cNvPr id="29" name="ZoneTexte 28"/>
          <p:cNvSpPr txBox="1"/>
          <p:nvPr/>
        </p:nvSpPr>
        <p:spPr>
          <a:xfrm>
            <a:off x="7047186" y="2643352"/>
            <a:ext cx="6085490" cy="369332"/>
          </a:xfrm>
          <a:prstGeom prst="rect">
            <a:avLst/>
          </a:prstGeom>
          <a:noFill/>
        </p:spPr>
        <p:txBody>
          <a:bodyPr wrap="square" rtlCol="0">
            <a:spAutoFit/>
          </a:bodyPr>
          <a:lstStyle/>
          <a:p>
            <a:pPr marL="285750" indent="-285750">
              <a:buFont typeface="Arial" panose="020B0604020202020204" pitchFamily="34" charset="0"/>
              <a:buChar char="•"/>
            </a:pPr>
            <a:r>
              <a:rPr lang="fr-FR" dirty="0" smtClean="0"/>
              <a:t>Groupe contrôle</a:t>
            </a:r>
            <a:endParaRPr lang="en-GB" dirty="0"/>
          </a:p>
        </p:txBody>
      </p:sp>
    </p:spTree>
    <p:extLst>
      <p:ext uri="{BB962C8B-B14F-4D97-AF65-F5344CB8AC3E}">
        <p14:creationId xmlns:p14="http://schemas.microsoft.com/office/powerpoint/2010/main" val="329762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7587069" y="6488668"/>
            <a:ext cx="248925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Méthodes d’évaluation</a:t>
            </a:r>
            <a:endParaRPr lang="en-GB" b="1" dirty="0">
              <a:solidFill>
                <a:schemeClr val="tx2">
                  <a:lumMod val="75000"/>
                </a:schemeClr>
              </a:solidFill>
              <a:latin typeface="Bell MT" panose="02020503060305020303" pitchFamily="18" charset="0"/>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Méthodes d’évaluation</a:t>
            </a:r>
            <a:endParaRPr lang="fr-FR" sz="2400" b="1" dirty="0">
              <a:latin typeface="Baskerville Old Face" panose="02020602080505020303" pitchFamily="18" charset="0"/>
            </a:endParaRPr>
          </a:p>
        </p:txBody>
      </p:sp>
      <p:sp>
        <p:nvSpPr>
          <p:cNvPr id="14" name="ZoneTexte 13"/>
          <p:cNvSpPr txBox="1"/>
          <p:nvPr/>
        </p:nvSpPr>
        <p:spPr>
          <a:xfrm>
            <a:off x="4908331" y="6180081"/>
            <a:ext cx="2795752" cy="276999"/>
          </a:xfrm>
          <a:prstGeom prst="rect">
            <a:avLst/>
          </a:prstGeom>
          <a:noFill/>
        </p:spPr>
        <p:txBody>
          <a:bodyPr wrap="square" rtlCol="0">
            <a:spAutoFit/>
          </a:bodyPr>
          <a:lstStyle/>
          <a:p>
            <a:pPr algn="ctr"/>
            <a:r>
              <a:rPr lang="fr-FR" sz="1200" i="1" dirty="0" smtClean="0"/>
              <a:t>Leclerc et al., 2017</a:t>
            </a:r>
            <a:endParaRPr lang="en-GB" sz="1200" i="1" dirty="0"/>
          </a:p>
        </p:txBody>
      </p:sp>
      <p:pic>
        <p:nvPicPr>
          <p:cNvPr id="4" name="Image 3"/>
          <p:cNvPicPr>
            <a:picLocks noChangeAspect="1"/>
          </p:cNvPicPr>
          <p:nvPr/>
        </p:nvPicPr>
        <p:blipFill>
          <a:blip r:embed="rId2"/>
          <a:stretch>
            <a:fillRect/>
          </a:stretch>
        </p:blipFill>
        <p:spPr>
          <a:xfrm>
            <a:off x="271871" y="605156"/>
            <a:ext cx="4016348" cy="5510300"/>
          </a:xfrm>
          <a:prstGeom prst="rect">
            <a:avLst/>
          </a:prstGeom>
        </p:spPr>
      </p:pic>
      <p:pic>
        <p:nvPicPr>
          <p:cNvPr id="5" name="Image 4"/>
          <p:cNvPicPr>
            <a:picLocks noChangeAspect="1"/>
          </p:cNvPicPr>
          <p:nvPr/>
        </p:nvPicPr>
        <p:blipFill>
          <a:blip r:embed="rId3"/>
          <a:stretch>
            <a:fillRect/>
          </a:stretch>
        </p:blipFill>
        <p:spPr>
          <a:xfrm>
            <a:off x="8089915" y="658492"/>
            <a:ext cx="3705742" cy="5372850"/>
          </a:xfrm>
          <a:prstGeom prst="rect">
            <a:avLst/>
          </a:prstGeom>
        </p:spPr>
      </p:pic>
      <p:pic>
        <p:nvPicPr>
          <p:cNvPr id="13" name="Image 12"/>
          <p:cNvPicPr>
            <a:picLocks noChangeAspect="1"/>
          </p:cNvPicPr>
          <p:nvPr/>
        </p:nvPicPr>
        <p:blipFill rotWithShape="1">
          <a:blip r:embed="rId4">
            <a:clrChange>
              <a:clrFrom>
                <a:srgbClr val="FFFFFF"/>
              </a:clrFrom>
              <a:clrTo>
                <a:srgbClr val="FFFFFF">
                  <a:alpha val="0"/>
                </a:srgbClr>
              </a:clrTo>
            </a:clrChange>
          </a:blip>
          <a:srcRect l="5911" t="7104" r="5054" b="4878"/>
          <a:stretch/>
        </p:blipFill>
        <p:spPr>
          <a:xfrm>
            <a:off x="4219876" y="2426858"/>
            <a:ext cx="1376413" cy="13606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ZoneTexte 1"/>
          <p:cNvSpPr txBox="1"/>
          <p:nvPr/>
        </p:nvSpPr>
        <p:spPr>
          <a:xfrm>
            <a:off x="4771696" y="1860331"/>
            <a:ext cx="2102069" cy="646331"/>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Pas de différence entre les groupes</a:t>
            </a:r>
            <a:endParaRPr lang="en-GB" dirty="0"/>
          </a:p>
        </p:txBody>
      </p:sp>
      <p:sp>
        <p:nvSpPr>
          <p:cNvPr id="3" name="Accolade fermante 2"/>
          <p:cNvSpPr/>
          <p:nvPr/>
        </p:nvSpPr>
        <p:spPr>
          <a:xfrm>
            <a:off x="4172607" y="2017986"/>
            <a:ext cx="451945" cy="3993931"/>
          </a:xfrm>
          <a:prstGeom prst="rightBrace">
            <a:avLst>
              <a:gd name="adj1" fmla="val 8333"/>
              <a:gd name="adj2" fmla="val 2895"/>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Rectangle 16"/>
          <p:cNvSpPr/>
          <p:nvPr/>
        </p:nvSpPr>
        <p:spPr>
          <a:xfrm>
            <a:off x="11062139" y="3846786"/>
            <a:ext cx="457200" cy="86184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11056884" y="4782208"/>
            <a:ext cx="457200" cy="1944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colade fermante 19"/>
          <p:cNvSpPr/>
          <p:nvPr/>
        </p:nvSpPr>
        <p:spPr>
          <a:xfrm flipH="1">
            <a:off x="7467601" y="1823544"/>
            <a:ext cx="698937" cy="3993931"/>
          </a:xfrm>
          <a:prstGeom prst="rightBrace">
            <a:avLst>
              <a:gd name="adj1" fmla="val 8333"/>
              <a:gd name="adj2" fmla="val 67632"/>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ZoneTexte 20"/>
          <p:cNvSpPr txBox="1"/>
          <p:nvPr/>
        </p:nvSpPr>
        <p:spPr>
          <a:xfrm>
            <a:off x="4545724" y="3915103"/>
            <a:ext cx="3210910" cy="1815882"/>
          </a:xfrm>
          <a:prstGeom prst="rect">
            <a:avLst/>
          </a:prstGeom>
          <a:noFill/>
        </p:spPr>
        <p:txBody>
          <a:bodyPr wrap="square" rtlCol="0">
            <a:spAutoFit/>
          </a:bodyPr>
          <a:lstStyle/>
          <a:p>
            <a:pPr marL="285750" indent="-285750">
              <a:buFont typeface="Arial" panose="020B0604020202020204" pitchFamily="34" charset="0"/>
              <a:buChar char="•"/>
            </a:pPr>
            <a:r>
              <a:rPr lang="fr-FR" sz="1600" dirty="0" smtClean="0"/>
              <a:t>Avant le programme on observe des différences significatives entre : </a:t>
            </a:r>
          </a:p>
          <a:p>
            <a:pPr marL="285750" indent="-285750">
              <a:buFont typeface="Arial" panose="020B0604020202020204" pitchFamily="34" charset="0"/>
              <a:buChar char="•"/>
            </a:pPr>
            <a:endParaRPr lang="fr-FR" sz="1600" dirty="0"/>
          </a:p>
          <a:p>
            <a:pPr marL="285750" indent="-285750">
              <a:buFont typeface="Wingdings" panose="05000000000000000000" pitchFamily="2" charset="2"/>
              <a:buChar char="à"/>
            </a:pPr>
            <a:r>
              <a:rPr lang="fr-FR" sz="1600" dirty="0" smtClean="0">
                <a:sym typeface="Wingdings" panose="05000000000000000000" pitchFamily="2" charset="2"/>
              </a:rPr>
              <a:t>Questionnaire fatigue </a:t>
            </a:r>
          </a:p>
          <a:p>
            <a:pPr marL="285750" indent="-285750">
              <a:buFont typeface="Wingdings" panose="05000000000000000000" pitchFamily="2" charset="2"/>
              <a:buChar char="à"/>
            </a:pPr>
            <a:r>
              <a:rPr lang="fr-FR" sz="1600" dirty="0" smtClean="0">
                <a:sym typeface="Wingdings" panose="05000000000000000000" pitchFamily="2" charset="2"/>
              </a:rPr>
              <a:t>Questionnaire fonctions</a:t>
            </a:r>
            <a:endParaRPr lang="fr-FR" sz="1600" dirty="0" smtClean="0"/>
          </a:p>
          <a:p>
            <a:pPr marL="285750" indent="-285750">
              <a:buFont typeface="Arial" panose="020B0604020202020204" pitchFamily="34" charset="0"/>
              <a:buChar char="•"/>
            </a:pPr>
            <a:endParaRPr lang="en-GB" sz="1600" dirty="0"/>
          </a:p>
        </p:txBody>
      </p:sp>
    </p:spTree>
    <p:extLst>
      <p:ext uri="{BB962C8B-B14F-4D97-AF65-F5344CB8AC3E}">
        <p14:creationId xmlns:p14="http://schemas.microsoft.com/office/powerpoint/2010/main" val="94744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7587069" y="6488668"/>
            <a:ext cx="248925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Méthodes d’évaluation</a:t>
            </a:r>
            <a:endParaRPr lang="en-GB" b="1" dirty="0">
              <a:solidFill>
                <a:schemeClr val="tx2">
                  <a:lumMod val="75000"/>
                </a:schemeClr>
              </a:solidFill>
              <a:latin typeface="Bell MT" panose="02020503060305020303" pitchFamily="18" charset="0"/>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Méthodes d’évaluation</a:t>
            </a:r>
            <a:endParaRPr lang="fr-FR" sz="2400" b="1" dirty="0">
              <a:latin typeface="Baskerville Old Face" panose="02020602080505020303" pitchFamily="18" charset="0"/>
            </a:endParaRPr>
          </a:p>
        </p:txBody>
      </p:sp>
      <p:sp>
        <p:nvSpPr>
          <p:cNvPr id="14" name="ZoneTexte 13"/>
          <p:cNvSpPr txBox="1"/>
          <p:nvPr/>
        </p:nvSpPr>
        <p:spPr>
          <a:xfrm>
            <a:off x="4908331" y="6180081"/>
            <a:ext cx="2795752" cy="276999"/>
          </a:xfrm>
          <a:prstGeom prst="rect">
            <a:avLst/>
          </a:prstGeom>
          <a:noFill/>
        </p:spPr>
        <p:txBody>
          <a:bodyPr wrap="square" rtlCol="0">
            <a:spAutoFit/>
          </a:bodyPr>
          <a:lstStyle/>
          <a:p>
            <a:pPr algn="ctr"/>
            <a:r>
              <a:rPr lang="fr-FR" sz="1200" i="1" dirty="0" smtClean="0"/>
              <a:t>Leclerc et al., 2017</a:t>
            </a:r>
            <a:endParaRPr lang="en-GB" sz="1200" i="1" dirty="0"/>
          </a:p>
        </p:txBody>
      </p:sp>
      <p:pic>
        <p:nvPicPr>
          <p:cNvPr id="2" name="Image 1"/>
          <p:cNvPicPr>
            <a:picLocks noChangeAspect="1"/>
          </p:cNvPicPr>
          <p:nvPr/>
        </p:nvPicPr>
        <p:blipFill>
          <a:blip r:embed="rId2"/>
          <a:stretch>
            <a:fillRect/>
          </a:stretch>
        </p:blipFill>
        <p:spPr>
          <a:xfrm>
            <a:off x="147146" y="504324"/>
            <a:ext cx="5243866" cy="3741855"/>
          </a:xfrm>
          <a:prstGeom prst="rect">
            <a:avLst/>
          </a:prstGeom>
        </p:spPr>
      </p:pic>
      <p:pic>
        <p:nvPicPr>
          <p:cNvPr id="3" name="Image 2"/>
          <p:cNvPicPr>
            <a:picLocks noChangeAspect="1"/>
          </p:cNvPicPr>
          <p:nvPr/>
        </p:nvPicPr>
        <p:blipFill>
          <a:blip r:embed="rId3"/>
          <a:stretch>
            <a:fillRect/>
          </a:stretch>
        </p:blipFill>
        <p:spPr>
          <a:xfrm>
            <a:off x="7905649" y="2519603"/>
            <a:ext cx="4212779" cy="4012171"/>
          </a:xfrm>
          <a:prstGeom prst="rect">
            <a:avLst/>
          </a:prstGeom>
        </p:spPr>
      </p:pic>
      <p:sp>
        <p:nvSpPr>
          <p:cNvPr id="4" name="ZoneTexte 3"/>
          <p:cNvSpPr txBox="1"/>
          <p:nvPr/>
        </p:nvSpPr>
        <p:spPr>
          <a:xfrm>
            <a:off x="5190341" y="801773"/>
            <a:ext cx="5974965" cy="1754326"/>
          </a:xfrm>
          <a:prstGeom prst="rect">
            <a:avLst/>
          </a:prstGeom>
          <a:noFill/>
        </p:spPr>
        <p:txBody>
          <a:bodyPr wrap="square" rtlCol="0">
            <a:spAutoFit/>
          </a:bodyPr>
          <a:lstStyle/>
          <a:p>
            <a:pPr marL="285750" indent="-285750">
              <a:buFont typeface="Wingdings" panose="05000000000000000000" pitchFamily="2" charset="2"/>
              <a:buChar char="Ø"/>
            </a:pPr>
            <a:r>
              <a:rPr lang="fr-FR" dirty="0" smtClean="0"/>
              <a:t>Le groupe expérimental aura </a:t>
            </a:r>
          </a:p>
          <a:p>
            <a:endParaRPr lang="fr-FR" dirty="0"/>
          </a:p>
          <a:p>
            <a:pPr marL="285750" indent="-285750">
              <a:buFont typeface="Wingdings" panose="05000000000000000000" pitchFamily="2" charset="2"/>
              <a:buChar char="à"/>
            </a:pPr>
            <a:r>
              <a:rPr lang="fr-FR" dirty="0" smtClean="0"/>
              <a:t>gagné en flexibilité </a:t>
            </a:r>
          </a:p>
          <a:p>
            <a:pPr marL="285750" indent="-285750">
              <a:buFont typeface="Wingdings" panose="05000000000000000000" pitchFamily="2" charset="2"/>
              <a:buChar char="à"/>
            </a:pPr>
            <a:r>
              <a:rPr lang="fr-FR" dirty="0" smtClean="0"/>
              <a:t>Amélioré ses fonctions physiologiques à l’exercice </a:t>
            </a:r>
          </a:p>
          <a:p>
            <a:pPr marL="285750" indent="-285750">
              <a:buFont typeface="Wingdings" panose="05000000000000000000" pitchFamily="2" charset="2"/>
              <a:buChar char="à"/>
            </a:pPr>
            <a:r>
              <a:rPr lang="fr-FR" dirty="0" smtClean="0"/>
              <a:t>Amélioré ses capacités fonctionnelles </a:t>
            </a:r>
          </a:p>
          <a:p>
            <a:pPr marL="285750" indent="-285750">
              <a:buFont typeface="Wingdings" panose="05000000000000000000" pitchFamily="2" charset="2"/>
              <a:buChar char="Ø"/>
            </a:pPr>
            <a:endParaRPr lang="en-GB" dirty="0"/>
          </a:p>
        </p:txBody>
      </p:sp>
      <p:sp>
        <p:nvSpPr>
          <p:cNvPr id="13" name="ZoneTexte 12"/>
          <p:cNvSpPr txBox="1"/>
          <p:nvPr/>
        </p:nvSpPr>
        <p:spPr>
          <a:xfrm>
            <a:off x="4078014" y="4692870"/>
            <a:ext cx="5270938" cy="1477328"/>
          </a:xfrm>
          <a:prstGeom prst="rect">
            <a:avLst/>
          </a:prstGeom>
          <a:noFill/>
        </p:spPr>
        <p:txBody>
          <a:bodyPr wrap="square" rtlCol="0">
            <a:spAutoFit/>
          </a:bodyPr>
          <a:lstStyle/>
          <a:p>
            <a:pPr marL="285750" indent="-285750">
              <a:buFont typeface="Wingdings" panose="05000000000000000000" pitchFamily="2" charset="2"/>
              <a:buChar char="Ø"/>
            </a:pPr>
            <a:r>
              <a:rPr lang="fr-FR" dirty="0" smtClean="0"/>
              <a:t>Le groupe expérimental aura </a:t>
            </a:r>
          </a:p>
          <a:p>
            <a:endParaRPr lang="fr-FR" dirty="0"/>
          </a:p>
          <a:p>
            <a:pPr marL="285750" indent="-285750">
              <a:buFont typeface="Wingdings" panose="05000000000000000000" pitchFamily="2" charset="2"/>
              <a:buChar char="à"/>
            </a:pPr>
            <a:r>
              <a:rPr lang="fr-FR" dirty="0" smtClean="0"/>
              <a:t>Réduit les symptômes du cancer </a:t>
            </a:r>
          </a:p>
          <a:p>
            <a:pPr marL="285750" indent="-285750">
              <a:buFont typeface="Wingdings" panose="05000000000000000000" pitchFamily="2" charset="2"/>
              <a:buChar char="à"/>
            </a:pPr>
            <a:r>
              <a:rPr lang="fr-FR" dirty="0" smtClean="0"/>
              <a:t>Amélioré les fonctions</a:t>
            </a:r>
          </a:p>
          <a:p>
            <a:pPr marL="285750" indent="-285750">
              <a:buFont typeface="Wingdings" panose="05000000000000000000" pitchFamily="2" charset="2"/>
              <a:buChar char="Ø"/>
            </a:pPr>
            <a:endParaRPr lang="en-GB" dirty="0"/>
          </a:p>
        </p:txBody>
      </p:sp>
    </p:spTree>
    <p:extLst>
      <p:ext uri="{BB962C8B-B14F-4D97-AF65-F5344CB8AC3E}">
        <p14:creationId xmlns:p14="http://schemas.microsoft.com/office/powerpoint/2010/main" val="166140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7587069" y="6488668"/>
            <a:ext cx="248925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Méthodes d’évaluation</a:t>
            </a:r>
            <a:endParaRPr lang="en-GB" b="1" dirty="0">
              <a:solidFill>
                <a:schemeClr val="tx2">
                  <a:lumMod val="75000"/>
                </a:schemeClr>
              </a:solidFill>
              <a:latin typeface="Bell MT" panose="02020503060305020303" pitchFamily="18" charset="0"/>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Et pour évaluer la fatigue ?</a:t>
            </a:r>
            <a:endParaRPr lang="fr-FR" sz="2400" b="1" dirty="0">
              <a:latin typeface="Baskerville Old Face" panose="02020602080505020303" pitchFamily="18" charset="0"/>
            </a:endParaRPr>
          </a:p>
        </p:txBody>
      </p:sp>
      <p:pic>
        <p:nvPicPr>
          <p:cNvPr id="4" name="Image 3"/>
          <p:cNvPicPr>
            <a:picLocks noChangeAspect="1"/>
          </p:cNvPicPr>
          <p:nvPr/>
        </p:nvPicPr>
        <p:blipFill>
          <a:blip r:embed="rId2"/>
          <a:stretch>
            <a:fillRect/>
          </a:stretch>
        </p:blipFill>
        <p:spPr>
          <a:xfrm>
            <a:off x="1868016" y="2550696"/>
            <a:ext cx="8397047" cy="1410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500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7587069" y="6488668"/>
            <a:ext cx="248925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Méthodes d’évaluation</a:t>
            </a:r>
            <a:endParaRPr lang="en-GB" b="1" dirty="0">
              <a:solidFill>
                <a:schemeClr val="tx2">
                  <a:lumMod val="75000"/>
                </a:schemeClr>
              </a:solidFill>
              <a:latin typeface="Bell MT" panose="02020503060305020303" pitchFamily="18" charset="0"/>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Et pour évaluer la fatigue ?</a:t>
            </a:r>
            <a:endParaRPr lang="fr-FR" sz="2400" b="1" dirty="0">
              <a:latin typeface="Baskerville Old Face" panose="02020602080505020303" pitchFamily="18" charset="0"/>
            </a:endParaRPr>
          </a:p>
        </p:txBody>
      </p:sp>
      <p:pic>
        <p:nvPicPr>
          <p:cNvPr id="5" name="Image 4"/>
          <p:cNvPicPr>
            <a:picLocks noChangeAspect="1"/>
          </p:cNvPicPr>
          <p:nvPr/>
        </p:nvPicPr>
        <p:blipFill>
          <a:blip r:embed="rId2"/>
          <a:stretch>
            <a:fillRect/>
          </a:stretch>
        </p:blipFill>
        <p:spPr>
          <a:xfrm>
            <a:off x="3404212" y="649691"/>
            <a:ext cx="4488719" cy="5498087"/>
          </a:xfrm>
          <a:prstGeom prst="rect">
            <a:avLst/>
          </a:prstGeom>
        </p:spPr>
      </p:pic>
    </p:spTree>
    <p:extLst>
      <p:ext uri="{BB962C8B-B14F-4D97-AF65-F5344CB8AC3E}">
        <p14:creationId xmlns:p14="http://schemas.microsoft.com/office/powerpoint/2010/main" val="380053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870193" y="443480"/>
            <a:ext cx="10069602" cy="4759143"/>
          </a:xfrm>
          <a:prstGeom prst="rect">
            <a:avLst/>
          </a:prstGeom>
        </p:spPr>
      </p:pic>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Et pour évaluer la fatigue ?</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7587069" y="6488668"/>
            <a:ext cx="248925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Méthodes d’évaluation</a:t>
            </a:r>
            <a:endParaRPr lang="en-GB" b="1" dirty="0">
              <a:solidFill>
                <a:schemeClr val="tx2">
                  <a:lumMod val="75000"/>
                </a:schemeClr>
              </a:solidFill>
              <a:latin typeface="Bell MT" panose="02020503060305020303" pitchFamily="18" charset="0"/>
            </a:endParaRPr>
          </a:p>
        </p:txBody>
      </p:sp>
      <p:sp>
        <p:nvSpPr>
          <p:cNvPr id="12" name="Rectangle 11"/>
          <p:cNvSpPr/>
          <p:nvPr/>
        </p:nvSpPr>
        <p:spPr>
          <a:xfrm>
            <a:off x="914400" y="3846789"/>
            <a:ext cx="1734207" cy="34684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909145" y="3221423"/>
            <a:ext cx="1734207" cy="34684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03889" y="2648609"/>
            <a:ext cx="1734207" cy="34684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909145" y="1792016"/>
            <a:ext cx="1734207" cy="34684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73572" y="5154673"/>
            <a:ext cx="12265572" cy="738664"/>
          </a:xfrm>
          <a:prstGeom prst="rect">
            <a:avLst/>
          </a:prstGeom>
        </p:spPr>
        <p:txBody>
          <a:bodyPr wrap="square">
            <a:spAutoFit/>
          </a:bodyPr>
          <a:lstStyle/>
          <a:p>
            <a:r>
              <a:rPr lang="fr-FR" sz="1400" dirty="0"/>
              <a:t> </a:t>
            </a:r>
            <a:r>
              <a:rPr lang="fr-FR" sz="1400" b="1" dirty="0" err="1" smtClean="0"/>
              <a:t>Consistence</a:t>
            </a:r>
            <a:r>
              <a:rPr lang="fr-FR" sz="1400" b="1" dirty="0" smtClean="0"/>
              <a:t> interne : </a:t>
            </a:r>
            <a:r>
              <a:rPr lang="fr-FR" sz="1400" dirty="0" smtClean="0"/>
              <a:t>Elle </a:t>
            </a:r>
            <a:r>
              <a:rPr lang="fr-FR" sz="1400" dirty="0"/>
              <a:t>permet de déterminer si plusieurs items qui se proposent de mesurer le même construit général produisent des scores similaires. Par exemple, si un répondant est d'accord avec les affirmations "J'aime faire de la bicyclette" et "J'ai aimé faire de la bicyclette dans le passé", et en désaccord avec l'affirmation "Je déteste la bicyclette", cela indiquerait une bonne cohérence interne du test. </a:t>
            </a:r>
            <a:endParaRPr lang="en-GB" sz="1400" dirty="0"/>
          </a:p>
        </p:txBody>
      </p:sp>
      <p:sp>
        <p:nvSpPr>
          <p:cNvPr id="17" name="Rectangle 16"/>
          <p:cNvSpPr/>
          <p:nvPr/>
        </p:nvSpPr>
        <p:spPr>
          <a:xfrm>
            <a:off x="-67377" y="5900605"/>
            <a:ext cx="11971284" cy="523220"/>
          </a:xfrm>
          <a:prstGeom prst="rect">
            <a:avLst/>
          </a:prstGeom>
        </p:spPr>
        <p:txBody>
          <a:bodyPr wrap="square">
            <a:spAutoFit/>
          </a:bodyPr>
          <a:lstStyle/>
          <a:p>
            <a:r>
              <a:rPr lang="en-GB" sz="1400" b="1" dirty="0"/>
              <a:t>La </a:t>
            </a:r>
            <a:r>
              <a:rPr lang="en-GB" sz="1400" b="1" dirty="0" err="1"/>
              <a:t>fiabilité</a:t>
            </a:r>
            <a:r>
              <a:rPr lang="en-GB" sz="1400" b="1" dirty="0"/>
              <a:t> test-retest </a:t>
            </a:r>
            <a:r>
              <a:rPr lang="en-GB" sz="1400" dirty="0" err="1"/>
              <a:t>est</a:t>
            </a:r>
            <a:r>
              <a:rPr lang="en-GB" sz="1400" dirty="0"/>
              <a:t> </a:t>
            </a:r>
            <a:r>
              <a:rPr lang="en-GB" sz="1400" dirty="0" err="1"/>
              <a:t>une</a:t>
            </a:r>
            <a:r>
              <a:rPr lang="en-GB" sz="1400" dirty="0"/>
              <a:t> </a:t>
            </a:r>
            <a:r>
              <a:rPr lang="en-GB" sz="1400" dirty="0" err="1"/>
              <a:t>manière</a:t>
            </a:r>
            <a:r>
              <a:rPr lang="en-GB" sz="1400" dirty="0"/>
              <a:t> </a:t>
            </a:r>
            <a:r>
              <a:rPr lang="en-GB" sz="1400" dirty="0" err="1"/>
              <a:t>spécifique</a:t>
            </a:r>
            <a:r>
              <a:rPr lang="en-GB" sz="1400" dirty="0"/>
              <a:t> de </a:t>
            </a:r>
            <a:r>
              <a:rPr lang="en-GB" sz="1400" dirty="0" err="1"/>
              <a:t>mesurer</a:t>
            </a:r>
            <a:r>
              <a:rPr lang="en-GB" sz="1400" dirty="0"/>
              <a:t> la </a:t>
            </a:r>
            <a:r>
              <a:rPr lang="en-GB" sz="1400" dirty="0" err="1"/>
              <a:t>fiabilité</a:t>
            </a:r>
            <a:r>
              <a:rPr lang="en-GB" sz="1400" dirty="0"/>
              <a:t> d'un test et </a:t>
            </a:r>
            <a:r>
              <a:rPr lang="en-GB" sz="1400" dirty="0" err="1"/>
              <a:t>elle</a:t>
            </a:r>
            <a:r>
              <a:rPr lang="en-GB" sz="1400" dirty="0"/>
              <a:t> fait </a:t>
            </a:r>
            <a:r>
              <a:rPr lang="en-GB" sz="1400" dirty="0" err="1"/>
              <a:t>référence</a:t>
            </a:r>
            <a:r>
              <a:rPr lang="en-GB" sz="1400" dirty="0"/>
              <a:t> à la </a:t>
            </a:r>
            <a:r>
              <a:rPr lang="en-GB" sz="1400" dirty="0" err="1"/>
              <a:t>mesure</a:t>
            </a:r>
            <a:r>
              <a:rPr lang="en-GB" sz="1400" dirty="0"/>
              <a:t> </a:t>
            </a:r>
            <a:r>
              <a:rPr lang="en-GB" sz="1400" dirty="0" err="1"/>
              <a:t>dans</a:t>
            </a:r>
            <a:r>
              <a:rPr lang="en-GB" sz="1400" dirty="0"/>
              <a:t> </a:t>
            </a:r>
            <a:r>
              <a:rPr lang="en-GB" sz="1400" dirty="0" err="1"/>
              <a:t>laquelle</a:t>
            </a:r>
            <a:r>
              <a:rPr lang="en-GB" sz="1400" dirty="0"/>
              <a:t> un test </a:t>
            </a:r>
            <a:r>
              <a:rPr lang="en-GB" sz="1400" dirty="0" err="1"/>
              <a:t>produit</a:t>
            </a:r>
            <a:r>
              <a:rPr lang="en-GB" sz="1400" dirty="0"/>
              <a:t> des </a:t>
            </a:r>
            <a:r>
              <a:rPr lang="en-GB" sz="1400" dirty="0" err="1"/>
              <a:t>résultats</a:t>
            </a:r>
            <a:r>
              <a:rPr lang="en-GB" sz="1400" dirty="0"/>
              <a:t> </a:t>
            </a:r>
            <a:r>
              <a:rPr lang="en-GB" sz="1400" dirty="0" err="1"/>
              <a:t>similaires</a:t>
            </a:r>
            <a:r>
              <a:rPr lang="en-GB" sz="1400" dirty="0"/>
              <a:t> </a:t>
            </a:r>
            <a:r>
              <a:rPr lang="en-GB" sz="1400" dirty="0" err="1"/>
              <a:t>dans</a:t>
            </a:r>
            <a:r>
              <a:rPr lang="en-GB" sz="1400" dirty="0"/>
              <a:t> le temps.</a:t>
            </a:r>
          </a:p>
        </p:txBody>
      </p:sp>
    </p:spTree>
    <p:extLst>
      <p:ext uri="{BB962C8B-B14F-4D97-AF65-F5344CB8AC3E}">
        <p14:creationId xmlns:p14="http://schemas.microsoft.com/office/powerpoint/2010/main" val="105610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76457" y="403123"/>
            <a:ext cx="9519271" cy="6085490"/>
          </a:xfrm>
          <a:prstGeom prst="rect">
            <a:avLst/>
          </a:prstGeom>
        </p:spPr>
      </p:pic>
      <p:sp>
        <p:nvSpPr>
          <p:cNvPr id="3" name="Rectangle 2"/>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cancers : 2</a:t>
            </a:r>
            <a:r>
              <a:rPr lang="fr-FR" sz="2400" b="1" baseline="30000" dirty="0" smtClean="0">
                <a:latin typeface="Baskerville Old Face" panose="02020602080505020303" pitchFamily="18" charset="0"/>
              </a:rPr>
              <a:t>ième</a:t>
            </a:r>
            <a:r>
              <a:rPr lang="fr-FR" sz="2400" b="1" dirty="0" smtClean="0">
                <a:latin typeface="Baskerville Old Face" panose="02020602080505020303" pitchFamily="18" charset="0"/>
              </a:rPr>
              <a:t> cause de mortalité dans le monde</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7" name="ZoneTexte 6"/>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pic>
        <p:nvPicPr>
          <p:cNvPr id="2" name="Image 1"/>
          <p:cNvPicPr>
            <a:picLocks noChangeAspect="1"/>
          </p:cNvPicPr>
          <p:nvPr/>
        </p:nvPicPr>
        <p:blipFill>
          <a:blip r:embed="rId3" cstate="print">
            <a:clrChange>
              <a:clrFrom>
                <a:srgbClr val="AC8BAA"/>
              </a:clrFrom>
              <a:clrTo>
                <a:srgbClr val="AC8BAA">
                  <a:alpha val="0"/>
                </a:srgbClr>
              </a:clrTo>
            </a:clrChange>
            <a:extLst>
              <a:ext uri="{28A0092B-C50C-407E-A947-70E740481C1C}">
                <a14:useLocalDpi xmlns:a14="http://schemas.microsoft.com/office/drawing/2010/main" val="0"/>
              </a:ext>
            </a:extLst>
          </a:blip>
          <a:stretch>
            <a:fillRect/>
          </a:stretch>
        </p:blipFill>
        <p:spPr>
          <a:xfrm>
            <a:off x="7985168" y="2472076"/>
            <a:ext cx="3174443" cy="2152604"/>
          </a:xfrm>
          <a:prstGeom prst="rect">
            <a:avLst/>
          </a:prstGeom>
        </p:spPr>
      </p:pic>
      <p:sp>
        <p:nvSpPr>
          <p:cNvPr id="11" name="Flèche droite 10"/>
          <p:cNvSpPr/>
          <p:nvPr/>
        </p:nvSpPr>
        <p:spPr>
          <a:xfrm>
            <a:off x="422787" y="1602656"/>
            <a:ext cx="1140542" cy="21630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23008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1" name="ZoneTexte 10"/>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5" name="ZoneTexte 14"/>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pic>
        <p:nvPicPr>
          <p:cNvPr id="3" name="Image 2"/>
          <p:cNvPicPr>
            <a:picLocks noChangeAspect="1"/>
          </p:cNvPicPr>
          <p:nvPr/>
        </p:nvPicPr>
        <p:blipFill>
          <a:blip r:embed="rId2"/>
          <a:stretch>
            <a:fillRect/>
          </a:stretch>
        </p:blipFill>
        <p:spPr>
          <a:xfrm>
            <a:off x="2412125" y="1355835"/>
            <a:ext cx="6615606" cy="4410404"/>
          </a:xfrm>
          <a:prstGeom prst="rect">
            <a:avLst/>
          </a:prstGeom>
        </p:spPr>
      </p:pic>
    </p:spTree>
    <p:extLst>
      <p:ext uri="{BB962C8B-B14F-4D97-AF65-F5344CB8AC3E}">
        <p14:creationId xmlns:p14="http://schemas.microsoft.com/office/powerpoint/2010/main" val="205336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871544" y="1939158"/>
            <a:ext cx="6826469" cy="2554545"/>
          </a:xfrm>
          <a:prstGeom prst="rect">
            <a:avLst/>
          </a:prstGeom>
          <a:noFill/>
        </p:spPr>
        <p:txBody>
          <a:bodyPr wrap="square" rtlCol="0">
            <a:spAutoFit/>
          </a:bodyPr>
          <a:lstStyle/>
          <a:p>
            <a:pPr algn="ctr"/>
            <a:r>
              <a:rPr lang="fr-FR" sz="4000" b="1" dirty="0" smtClean="0"/>
              <a:t>1 : Connaître le niveau d’activité physique et si possible de sédentarité de la population </a:t>
            </a:r>
            <a:endParaRPr lang="en-GB" sz="4000" b="1" dirty="0"/>
          </a:p>
        </p:txBody>
      </p:sp>
      <p:pic>
        <p:nvPicPr>
          <p:cNvPr id="5" name="Image 4"/>
          <p:cNvPicPr>
            <a:picLocks noChangeAspect="1"/>
          </p:cNvPicPr>
          <p:nvPr/>
        </p:nvPicPr>
        <p:blipFill>
          <a:blip r:embed="rId2"/>
          <a:stretch>
            <a:fillRect/>
          </a:stretch>
        </p:blipFill>
        <p:spPr>
          <a:xfrm>
            <a:off x="0" y="0"/>
            <a:ext cx="4776952" cy="5030801"/>
          </a:xfrm>
          <a:prstGeom prst="rect">
            <a:avLst/>
          </a:prstGeom>
        </p:spPr>
      </p:pic>
    </p:spTree>
    <p:extLst>
      <p:ext uri="{BB962C8B-B14F-4D97-AF65-F5344CB8AC3E}">
        <p14:creationId xmlns:p14="http://schemas.microsoft.com/office/powerpoint/2010/main" val="41021409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505794" y="2984938"/>
            <a:ext cx="10287708" cy="2848303"/>
          </a:xfrm>
          <a:prstGeom prst="rect">
            <a:avLst/>
          </a:prstGeom>
        </p:spPr>
      </p:pic>
      <p:sp>
        <p:nvSpPr>
          <p:cNvPr id="3" name="ZoneTexte 2"/>
          <p:cNvSpPr txBox="1"/>
          <p:nvPr/>
        </p:nvSpPr>
        <p:spPr>
          <a:xfrm>
            <a:off x="3944471" y="6087036"/>
            <a:ext cx="4572000" cy="307777"/>
          </a:xfrm>
          <a:prstGeom prst="rect">
            <a:avLst/>
          </a:prstGeom>
          <a:noFill/>
        </p:spPr>
        <p:txBody>
          <a:bodyPr wrap="square" rtlCol="0">
            <a:spAutoFit/>
          </a:bodyPr>
          <a:lstStyle/>
          <a:p>
            <a:pPr algn="ctr"/>
            <a:r>
              <a:rPr lang="fr-FR" sz="1400" dirty="0" smtClean="0"/>
              <a:t>Fassier et al., 2017</a:t>
            </a:r>
            <a:endParaRPr lang="en-GB" sz="1400" dirty="0"/>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0" name="ZoneTexte 9"/>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Y-a-t-il une diminution de l’AP / évolution de la sédentarité avec diagnostique cancer du sein ?</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3"/>
          <a:stretch>
            <a:fillRect/>
          </a:stretch>
        </p:blipFill>
        <p:spPr>
          <a:xfrm>
            <a:off x="2947433" y="736099"/>
            <a:ext cx="5582429" cy="1686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ZoneTexte 11"/>
          <p:cNvSpPr txBox="1"/>
          <p:nvPr/>
        </p:nvSpPr>
        <p:spPr>
          <a:xfrm>
            <a:off x="567558" y="3174124"/>
            <a:ext cx="10268607" cy="199697"/>
          </a:xfrm>
          <a:prstGeom prst="rect">
            <a:avLst/>
          </a:prstGeom>
          <a:noFill/>
          <a:ln w="28575">
            <a:solidFill>
              <a:srgbClr val="FF0000"/>
            </a:solidFill>
          </a:ln>
        </p:spPr>
        <p:txBody>
          <a:bodyPr wrap="square" rtlCol="0">
            <a:spAutoFit/>
          </a:bodyPr>
          <a:lstStyle/>
          <a:p>
            <a:endParaRPr lang="en-GB" dirty="0"/>
          </a:p>
        </p:txBody>
      </p:sp>
    </p:spTree>
    <p:extLst>
      <p:ext uri="{BB962C8B-B14F-4D97-AF65-F5344CB8AC3E}">
        <p14:creationId xmlns:p14="http://schemas.microsoft.com/office/powerpoint/2010/main" val="24456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Concernant l’activité physique &amp; tous types de cancer</a:t>
            </a:r>
            <a:endParaRPr lang="fr-FR" sz="2400" b="1" dirty="0">
              <a:latin typeface="Baskerville Old Face" panose="02020602080505020303" pitchFamily="18" charset="0"/>
            </a:endParaRPr>
          </a:p>
        </p:txBody>
      </p:sp>
      <p:sp>
        <p:nvSpPr>
          <p:cNvPr id="13" name="ZoneTexte 12"/>
          <p:cNvSpPr txBox="1"/>
          <p:nvPr/>
        </p:nvSpPr>
        <p:spPr>
          <a:xfrm>
            <a:off x="3944471" y="6087036"/>
            <a:ext cx="4572000" cy="307777"/>
          </a:xfrm>
          <a:prstGeom prst="rect">
            <a:avLst/>
          </a:prstGeom>
          <a:noFill/>
        </p:spPr>
        <p:txBody>
          <a:bodyPr wrap="square" rtlCol="0">
            <a:spAutoFit/>
          </a:bodyPr>
          <a:lstStyle/>
          <a:p>
            <a:pPr algn="ctr"/>
            <a:r>
              <a:rPr lang="fr-FR" sz="1400" dirty="0" smtClean="0"/>
              <a:t>Fassier et al., 2017</a:t>
            </a:r>
            <a:endParaRPr lang="en-GB" sz="1400" dirty="0"/>
          </a:p>
        </p:txBody>
      </p:sp>
      <p:pic>
        <p:nvPicPr>
          <p:cNvPr id="3" name="Image 2"/>
          <p:cNvPicPr>
            <a:picLocks noChangeAspect="1"/>
          </p:cNvPicPr>
          <p:nvPr/>
        </p:nvPicPr>
        <p:blipFill>
          <a:blip r:embed="rId3"/>
          <a:stretch>
            <a:fillRect/>
          </a:stretch>
        </p:blipFill>
        <p:spPr>
          <a:xfrm>
            <a:off x="84082" y="1102854"/>
            <a:ext cx="8083636" cy="4185435"/>
          </a:xfrm>
          <a:prstGeom prst="rect">
            <a:avLst/>
          </a:prstGeom>
        </p:spPr>
      </p:pic>
      <p:sp>
        <p:nvSpPr>
          <p:cNvPr id="2" name="ZoneTexte 1"/>
          <p:cNvSpPr txBox="1"/>
          <p:nvPr/>
        </p:nvSpPr>
        <p:spPr>
          <a:xfrm>
            <a:off x="7903778" y="2144111"/>
            <a:ext cx="3857297" cy="286232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fr-FR" dirty="0" smtClean="0"/>
              <a:t>En prenant en considération tous les types de cancer il a été mis en évidence une diminution significative de l’activité physique après le diagnostique du cancer </a:t>
            </a:r>
            <a:endParaRPr lang="en-GB" dirty="0"/>
          </a:p>
        </p:txBody>
      </p:sp>
    </p:spTree>
    <p:extLst>
      <p:ext uri="{BB962C8B-B14F-4D97-AF65-F5344CB8AC3E}">
        <p14:creationId xmlns:p14="http://schemas.microsoft.com/office/powerpoint/2010/main" val="394849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673244" y="152867"/>
            <a:ext cx="10358763" cy="5113564"/>
            <a:chOff x="166468" y="625829"/>
            <a:chExt cx="10358763" cy="5113564"/>
          </a:xfrm>
        </p:grpSpPr>
        <p:pic>
          <p:nvPicPr>
            <p:cNvPr id="4" name="Image 3"/>
            <p:cNvPicPr>
              <a:picLocks noChangeAspect="1"/>
            </p:cNvPicPr>
            <p:nvPr/>
          </p:nvPicPr>
          <p:blipFill>
            <a:blip r:embed="rId2"/>
            <a:stretch>
              <a:fillRect/>
            </a:stretch>
          </p:blipFill>
          <p:spPr>
            <a:xfrm rot="5400000">
              <a:off x="447495" y="418938"/>
              <a:ext cx="5039428" cy="5601482"/>
            </a:xfrm>
            <a:prstGeom prst="rect">
              <a:avLst/>
            </a:prstGeom>
          </p:spPr>
        </p:pic>
        <p:pic>
          <p:nvPicPr>
            <p:cNvPr id="5" name="Image 4"/>
            <p:cNvPicPr>
              <a:picLocks noChangeAspect="1"/>
            </p:cNvPicPr>
            <p:nvPr/>
          </p:nvPicPr>
          <p:blipFill>
            <a:blip r:embed="rId3"/>
            <a:stretch>
              <a:fillRect/>
            </a:stretch>
          </p:blipFill>
          <p:spPr>
            <a:xfrm rot="5400000">
              <a:off x="5595356" y="773487"/>
              <a:ext cx="5077534" cy="4782217"/>
            </a:xfrm>
            <a:prstGeom prst="rect">
              <a:avLst/>
            </a:prstGeom>
          </p:spPr>
        </p:pic>
      </p:grpSp>
      <p:sp>
        <p:nvSpPr>
          <p:cNvPr id="7" name="Rectangle 6"/>
          <p:cNvSpPr/>
          <p:nvPr/>
        </p:nvSpPr>
        <p:spPr>
          <a:xfrm>
            <a:off x="694063" y="2964301"/>
            <a:ext cx="10025350" cy="34152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9" name="ZoneTexte 8"/>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3" name="ZoneTexte 12"/>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4" name="Rectangle 1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Pas réellement de différence si l’on se focalise uniquement sur le cancer du sein</a:t>
            </a:r>
            <a:endParaRPr lang="fr-FR" sz="2400" b="1" dirty="0">
              <a:latin typeface="Baskerville Old Face" panose="02020602080505020303" pitchFamily="18" charset="0"/>
            </a:endParaRPr>
          </a:p>
        </p:txBody>
      </p:sp>
      <p:sp>
        <p:nvSpPr>
          <p:cNvPr id="2" name="ZoneTexte 1"/>
          <p:cNvSpPr txBox="1"/>
          <p:nvPr/>
        </p:nvSpPr>
        <p:spPr>
          <a:xfrm>
            <a:off x="210207" y="5255172"/>
            <a:ext cx="11592910" cy="646331"/>
          </a:xfrm>
          <a:prstGeom prst="rect">
            <a:avLst/>
          </a:prstGeom>
          <a:noFill/>
        </p:spPr>
        <p:txBody>
          <a:bodyPr wrap="square" rtlCol="0">
            <a:spAutoFit/>
          </a:bodyPr>
          <a:lstStyle/>
          <a:p>
            <a:pPr marL="285750" indent="-285750">
              <a:buFont typeface="Wingdings" panose="05000000000000000000" pitchFamily="2" charset="2"/>
              <a:buChar char="Ø"/>
            </a:pPr>
            <a:r>
              <a:rPr lang="fr-FR" dirty="0" smtClean="0"/>
              <a:t>Si l’on se focalise uniquement sur le cancer du sein, il semblerait qu’il n’y ait pas d’évolution significative de l’AP entre avant / après le diagnostique</a:t>
            </a:r>
            <a:endParaRPr lang="en-GB" dirty="0"/>
          </a:p>
        </p:txBody>
      </p:sp>
    </p:spTree>
    <p:extLst>
      <p:ext uri="{BB962C8B-B14F-4D97-AF65-F5344CB8AC3E}">
        <p14:creationId xmlns:p14="http://schemas.microsoft.com/office/powerpoint/2010/main" val="164817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285350" y="834185"/>
            <a:ext cx="9850441" cy="4462700"/>
          </a:xfrm>
          <a:prstGeom prst="rect">
            <a:avLst/>
          </a:prstGeom>
        </p:spPr>
      </p:pic>
      <p:sp>
        <p:nvSpPr>
          <p:cNvPr id="5" name="Rectangle 4"/>
          <p:cNvSpPr/>
          <p:nvPr/>
        </p:nvSpPr>
        <p:spPr>
          <a:xfrm>
            <a:off x="1246513" y="4257398"/>
            <a:ext cx="10025350" cy="34152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niveau d’activité physique et de sédentarité dans le cancer du sein</a:t>
            </a:r>
            <a:endParaRPr lang="fr-FR" sz="2400" b="1" dirty="0">
              <a:latin typeface="Baskerville Old Face" panose="02020602080505020303" pitchFamily="18" charset="0"/>
            </a:endParaRPr>
          </a:p>
        </p:txBody>
      </p:sp>
      <p:sp>
        <p:nvSpPr>
          <p:cNvPr id="2" name="ZoneTexte 1"/>
          <p:cNvSpPr txBox="1"/>
          <p:nvPr/>
        </p:nvSpPr>
        <p:spPr>
          <a:xfrm>
            <a:off x="746234" y="5780690"/>
            <a:ext cx="9732580" cy="369332"/>
          </a:xfrm>
          <a:prstGeom prst="rect">
            <a:avLst/>
          </a:prstGeom>
          <a:noFill/>
        </p:spPr>
        <p:txBody>
          <a:bodyPr wrap="square" rtlCol="0">
            <a:spAutoFit/>
          </a:bodyPr>
          <a:lstStyle/>
          <a:p>
            <a:pPr marL="285750" indent="-285750" algn="ctr">
              <a:buFont typeface="Wingdings" panose="05000000000000000000" pitchFamily="2" charset="2"/>
              <a:buChar char="Ø"/>
            </a:pPr>
            <a:r>
              <a:rPr lang="fr-FR" dirty="0" smtClean="0"/>
              <a:t>Il ne semblerait pas y avoir une diminution de la sédentarité après le diagnostique du cancer</a:t>
            </a:r>
            <a:endParaRPr lang="en-GB" dirty="0"/>
          </a:p>
        </p:txBody>
      </p:sp>
    </p:spTree>
    <p:extLst>
      <p:ext uri="{BB962C8B-B14F-4D97-AF65-F5344CB8AC3E}">
        <p14:creationId xmlns:p14="http://schemas.microsoft.com/office/powerpoint/2010/main" val="411282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D’autres études sur AP &amp; Sédentarité</a:t>
            </a:r>
            <a:endParaRPr lang="fr-FR" sz="2400" b="1" dirty="0">
              <a:latin typeface="Baskerville Old Face" panose="02020602080505020303" pitchFamily="18" charset="0"/>
            </a:endParaRPr>
          </a:p>
        </p:txBody>
      </p:sp>
      <p:sp>
        <p:nvSpPr>
          <p:cNvPr id="13" name="Rectangle 12"/>
          <p:cNvSpPr/>
          <p:nvPr/>
        </p:nvSpPr>
        <p:spPr>
          <a:xfrm>
            <a:off x="0" y="2589750"/>
            <a:ext cx="12056533" cy="3477875"/>
          </a:xfrm>
          <a:prstGeom prst="rect">
            <a:avLst/>
          </a:prstGeom>
        </p:spPr>
        <p:txBody>
          <a:bodyPr wrap="square">
            <a:spAutoFit/>
          </a:bodyPr>
          <a:lstStyle/>
          <a:p>
            <a:pPr marL="285750" indent="-285750">
              <a:buFont typeface="Arial" panose="020B0604020202020204" pitchFamily="34" charset="0"/>
              <a:buChar char="•"/>
            </a:pPr>
            <a:r>
              <a:rPr lang="en-GB" sz="2000" dirty="0">
                <a:latin typeface="Tahoma" panose="020B0604030504040204" pitchFamily="34" charset="0"/>
                <a:ea typeface="Tahoma" panose="020B0604030504040204" pitchFamily="34" charset="0"/>
                <a:cs typeface="Tahoma" panose="020B0604030504040204" pitchFamily="34" charset="0"/>
              </a:rPr>
              <a:t>L</a:t>
            </a:r>
            <a:r>
              <a:rPr lang="en-GB" sz="2000" dirty="0" smtClean="0">
                <a:latin typeface="Tahoma" panose="020B0604030504040204" pitchFamily="34" charset="0"/>
                <a:ea typeface="Tahoma" panose="020B0604030504040204" pitchFamily="34" charset="0"/>
                <a:cs typeface="Tahoma" panose="020B0604030504040204" pitchFamily="34" charset="0"/>
              </a:rPr>
              <a:t>es </a:t>
            </a:r>
            <a:r>
              <a:rPr lang="fr-FR" sz="2000" dirty="0" smtClean="0">
                <a:latin typeface="Tahoma" panose="020B0604030504040204" pitchFamily="34" charset="0"/>
                <a:ea typeface="Tahoma" panose="020B0604030504040204" pitchFamily="34" charset="0"/>
                <a:cs typeface="Tahoma" panose="020B0604030504040204" pitchFamily="34" charset="0"/>
              </a:rPr>
              <a:t>niveaux</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fr-FR" sz="2000" dirty="0" smtClean="0">
                <a:latin typeface="Tahoma" panose="020B0604030504040204" pitchFamily="34" charset="0"/>
                <a:ea typeface="Tahoma" panose="020B0604030504040204" pitchFamily="34" charset="0"/>
                <a:cs typeface="Tahoma" panose="020B0604030504040204" pitchFamily="34" charset="0"/>
              </a:rPr>
              <a:t>moyens d'AP diminuaient de 50 % dans les 12 mois suivant le </a:t>
            </a:r>
            <a:r>
              <a:rPr lang="en-GB" sz="2000" dirty="0" smtClean="0">
                <a:latin typeface="Tahoma" panose="020B0604030504040204" pitchFamily="34" charset="0"/>
                <a:ea typeface="Tahoma" panose="020B0604030504040204" pitchFamily="34" charset="0"/>
                <a:cs typeface="Tahoma" panose="020B0604030504040204" pitchFamily="34" charset="0"/>
              </a:rPr>
              <a:t>diagnostic </a:t>
            </a:r>
            <a:r>
              <a:rPr lang="en-GB" sz="2000" dirty="0">
                <a:latin typeface="Tahoma" panose="020B0604030504040204" pitchFamily="34" charset="0"/>
                <a:ea typeface="Tahoma" panose="020B0604030504040204" pitchFamily="34" charset="0"/>
                <a:cs typeface="Tahoma" panose="020B0604030504040204" pitchFamily="34" charset="0"/>
              </a:rPr>
              <a:t>du cancer du </a:t>
            </a:r>
            <a:r>
              <a:rPr lang="en-GB" sz="2000" dirty="0" smtClean="0">
                <a:latin typeface="Tahoma" panose="020B0604030504040204" pitchFamily="34" charset="0"/>
                <a:ea typeface="Tahoma" panose="020B0604030504040204" pitchFamily="34" charset="0"/>
                <a:cs typeface="Tahoma" panose="020B0604030504040204" pitchFamily="34" charset="0"/>
              </a:rPr>
              <a:t>sein (Littman </a:t>
            </a:r>
            <a:r>
              <a:rPr lang="en-GB" sz="2000" dirty="0">
                <a:latin typeface="Tahoma" panose="020B0604030504040204" pitchFamily="34" charset="0"/>
                <a:ea typeface="Tahoma" panose="020B0604030504040204" pitchFamily="34" charset="0"/>
                <a:cs typeface="Tahoma" panose="020B0604030504040204" pitchFamily="34" charset="0"/>
              </a:rPr>
              <a:t>et </a:t>
            </a:r>
            <a:r>
              <a:rPr lang="en-GB" sz="2000" dirty="0" smtClean="0">
                <a:latin typeface="Tahoma" panose="020B0604030504040204" pitchFamily="34" charset="0"/>
                <a:ea typeface="Tahoma" panose="020B0604030504040204" pitchFamily="34" charset="0"/>
                <a:cs typeface="Tahoma" panose="020B0604030504040204" pitchFamily="34" charset="0"/>
              </a:rPr>
              <a:t>al 2010)</a:t>
            </a:r>
          </a:p>
          <a:p>
            <a:r>
              <a:rPr lang="fr-FR" sz="2000" dirty="0" smtClean="0">
                <a:latin typeface="Tahoma" panose="020B0604030504040204" pitchFamily="34" charset="0"/>
                <a:ea typeface="Tahoma" panose="020B0604030504040204" pitchFamily="34" charset="0"/>
                <a:cs typeface="Tahoma" panose="020B0604030504040204" pitchFamily="34" charset="0"/>
              </a:rPr>
              <a:t> </a:t>
            </a:r>
            <a:endParaRPr lang="en-GB"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Les patients ayant reçu un diagnostic de cancer ont diminué leur AP totale et ont estimé cette diminution à 2,0 heures/semaine après le diagnostic</a:t>
            </a:r>
            <a:r>
              <a:rPr lang="en-GB" sz="2000" dirty="0" smtClean="0">
                <a:latin typeface="Tahoma" panose="020B0604030504040204" pitchFamily="34" charset="0"/>
                <a:ea typeface="Tahoma" panose="020B0604030504040204" pitchFamily="34" charset="0"/>
                <a:cs typeface="Tahoma" panose="020B0604030504040204" pitchFamily="34" charset="0"/>
              </a:rPr>
              <a:t>. (Irwin </a:t>
            </a:r>
            <a:r>
              <a:rPr lang="en-GB" sz="2000" dirty="0">
                <a:latin typeface="Tahoma" panose="020B0604030504040204" pitchFamily="34" charset="0"/>
                <a:ea typeface="Tahoma" panose="020B0604030504040204" pitchFamily="34" charset="0"/>
                <a:cs typeface="Tahoma" panose="020B0604030504040204" pitchFamily="34" charset="0"/>
              </a:rPr>
              <a:t>et </a:t>
            </a:r>
            <a:r>
              <a:rPr lang="en-GB" sz="2000" dirty="0" smtClean="0">
                <a:latin typeface="Tahoma" panose="020B0604030504040204" pitchFamily="34" charset="0"/>
                <a:ea typeface="Tahoma" panose="020B0604030504040204" pitchFamily="34" charset="0"/>
                <a:cs typeface="Tahoma" panose="020B0604030504040204" pitchFamily="34" charset="0"/>
              </a:rPr>
              <a:t>al 2009)</a:t>
            </a:r>
          </a:p>
          <a:p>
            <a:pPr marL="285750" indent="-285750">
              <a:buFont typeface="Arial" panose="020B0604020202020204" pitchFamily="34" charset="0"/>
              <a:buChar char="•"/>
            </a:pPr>
            <a:endParaRPr lang="fr-FR"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Les patients ont diminué leur AP pendant le traitement du cancer, passant de 36 à 14 MET-heure/semaine (Huy et al 2012 )</a:t>
            </a:r>
          </a:p>
          <a:p>
            <a:pPr marL="285750" indent="-285750">
              <a:buFont typeface="Arial" panose="020B0604020202020204" pitchFamily="34" charset="0"/>
              <a:buChar char="•"/>
            </a:pPr>
            <a:endParaRPr lang="fr-FR"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fr-FR" sz="2000" dirty="0" smtClean="0">
                <a:latin typeface="Tahoma" panose="020B0604030504040204" pitchFamily="34" charset="0"/>
                <a:ea typeface="Tahoma" panose="020B0604030504040204" pitchFamily="34" charset="0"/>
                <a:cs typeface="Tahoma" panose="020B0604030504040204" pitchFamily="34" charset="0"/>
              </a:rPr>
              <a:t>Plusieurs études ont observé de manière cohérente que la diminution de l'AP après le diagnostic était principalement liée aux activités vigoureuses </a:t>
            </a:r>
            <a:endParaRPr lang="fr-FR" sz="2000" dirty="0">
              <a:latin typeface="Tahoma" panose="020B0604030504040204" pitchFamily="34" charset="0"/>
              <a:ea typeface="Tahoma" panose="020B0604030504040204" pitchFamily="34" charset="0"/>
              <a:cs typeface="Tahoma" panose="020B0604030504040204" pitchFamily="34" charset="0"/>
            </a:endParaRPr>
          </a:p>
        </p:txBody>
      </p:sp>
      <p:pic>
        <p:nvPicPr>
          <p:cNvPr id="15" name="Image 14"/>
          <p:cNvPicPr>
            <a:picLocks noChangeAspect="1"/>
          </p:cNvPicPr>
          <p:nvPr/>
        </p:nvPicPr>
        <p:blipFill>
          <a:blip r:embed="rId3"/>
          <a:stretch>
            <a:fillRect/>
          </a:stretch>
        </p:blipFill>
        <p:spPr>
          <a:xfrm>
            <a:off x="125413" y="626004"/>
            <a:ext cx="1924912" cy="1541463"/>
          </a:xfrm>
          <a:prstGeom prst="rect">
            <a:avLst/>
          </a:prstGeom>
          <a:ln>
            <a:noFill/>
          </a:ln>
          <a:effectLst>
            <a:softEdge rad="112500"/>
          </a:effectLst>
        </p:spPr>
      </p:pic>
      <p:sp>
        <p:nvSpPr>
          <p:cNvPr id="16" name="ZoneTexte 15"/>
          <p:cNvSpPr txBox="1"/>
          <p:nvPr/>
        </p:nvSpPr>
        <p:spPr>
          <a:xfrm>
            <a:off x="1981202" y="1151466"/>
            <a:ext cx="3268132" cy="523220"/>
          </a:xfrm>
          <a:prstGeom prst="rect">
            <a:avLst/>
          </a:prstGeom>
          <a:noFill/>
        </p:spPr>
        <p:txBody>
          <a:bodyPr wrap="square" rtlCol="0">
            <a:spAutoFit/>
          </a:bodyPr>
          <a:lstStyle/>
          <a:p>
            <a:pPr algn="ctr"/>
            <a:r>
              <a:rPr lang="fr-FR" sz="2800" b="1" dirty="0" smtClean="0">
                <a:solidFill>
                  <a:schemeClr val="accent6">
                    <a:lumMod val="75000"/>
                  </a:schemeClr>
                </a:solidFill>
              </a:rPr>
              <a:t>Activité physique</a:t>
            </a:r>
            <a:endParaRPr lang="en-GB" sz="2800" b="1" dirty="0">
              <a:solidFill>
                <a:schemeClr val="accent6">
                  <a:lumMod val="75000"/>
                </a:schemeClr>
              </a:solidFill>
            </a:endParaRPr>
          </a:p>
        </p:txBody>
      </p:sp>
    </p:spTree>
    <p:extLst>
      <p:ext uri="{BB962C8B-B14F-4D97-AF65-F5344CB8AC3E}">
        <p14:creationId xmlns:p14="http://schemas.microsoft.com/office/powerpoint/2010/main" val="215184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a:latin typeface="Baskerville Old Face" panose="02020602080505020303" pitchFamily="18" charset="0"/>
              </a:rPr>
              <a:t>D’autres études sur AP &amp; </a:t>
            </a:r>
            <a:r>
              <a:rPr lang="fr-FR" sz="2400" b="1" dirty="0" smtClean="0">
                <a:latin typeface="Baskerville Old Face" panose="02020602080505020303" pitchFamily="18" charset="0"/>
              </a:rPr>
              <a:t>Sédentarité</a:t>
            </a:r>
            <a:endParaRPr lang="fr-FR" sz="2400" b="1" dirty="0">
              <a:latin typeface="Baskerville Old Face" panose="02020602080505020303" pitchFamily="18" charset="0"/>
            </a:endParaRPr>
          </a:p>
        </p:txBody>
      </p:sp>
      <p:sp>
        <p:nvSpPr>
          <p:cNvPr id="13" name="Rectangle 12"/>
          <p:cNvSpPr/>
          <p:nvPr/>
        </p:nvSpPr>
        <p:spPr>
          <a:xfrm>
            <a:off x="0" y="2589750"/>
            <a:ext cx="12056533" cy="3785652"/>
          </a:xfrm>
          <a:prstGeom prst="rect">
            <a:avLst/>
          </a:prstGeom>
        </p:spPr>
        <p:txBody>
          <a:bodyPr wrap="square">
            <a:spAutoFit/>
          </a:bodyPr>
          <a:lstStyle/>
          <a:p>
            <a:pPr marL="285750" indent="-285750">
              <a:buFont typeface="Arial" panose="020B0604020202020204" pitchFamily="34" charset="0"/>
              <a:buChar char="•"/>
            </a:pPr>
            <a:endParaRPr lang="en-GB"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2000" dirty="0" err="1" smtClean="0">
                <a:latin typeface="Tahoma" panose="020B0604030504040204" pitchFamily="34" charset="0"/>
                <a:ea typeface="Tahoma" panose="020B0604030504040204" pitchFamily="34" charset="0"/>
                <a:cs typeface="Tahoma" panose="020B0604030504040204" pitchFamily="34" charset="0"/>
              </a:rPr>
              <a:t>Une</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en-GB" sz="2000" dirty="0" err="1" smtClean="0">
                <a:latin typeface="Tahoma" panose="020B0604030504040204" pitchFamily="34" charset="0"/>
                <a:ea typeface="Tahoma" panose="020B0604030504040204" pitchFamily="34" charset="0"/>
                <a:cs typeface="Tahoma" panose="020B0604030504040204" pitchFamily="34" charset="0"/>
              </a:rPr>
              <a:t>étude</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en-GB" sz="2000" dirty="0" err="1" smtClean="0">
                <a:latin typeface="Tahoma" panose="020B0604030504040204" pitchFamily="34" charset="0"/>
                <a:ea typeface="Tahoma" panose="020B0604030504040204" pitchFamily="34" charset="0"/>
                <a:cs typeface="Tahoma" panose="020B0604030504040204" pitchFamily="34" charset="0"/>
              </a:rPr>
              <a:t>française</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en-GB" sz="2000" dirty="0" err="1" smtClean="0">
                <a:latin typeface="Tahoma" panose="020B0604030504040204" pitchFamily="34" charset="0"/>
                <a:ea typeface="Tahoma" panose="020B0604030504040204" pitchFamily="34" charset="0"/>
                <a:cs typeface="Tahoma" panose="020B0604030504040204" pitchFamily="34" charset="0"/>
              </a:rPr>
              <a:t>portant</a:t>
            </a:r>
            <a:r>
              <a:rPr lang="en-GB" sz="2000" dirty="0" smtClean="0">
                <a:latin typeface="Tahoma" panose="020B0604030504040204" pitchFamily="34" charset="0"/>
                <a:ea typeface="Tahoma" panose="020B0604030504040204" pitchFamily="34" charset="0"/>
                <a:cs typeface="Tahoma" panose="020B0604030504040204" pitchFamily="34" charset="0"/>
              </a:rPr>
              <a:t> sur 60 </a:t>
            </a:r>
            <a:r>
              <a:rPr lang="en-GB" sz="2000" dirty="0" err="1" smtClean="0">
                <a:latin typeface="Tahoma" panose="020B0604030504040204" pitchFamily="34" charset="0"/>
                <a:ea typeface="Tahoma" panose="020B0604030504040204" pitchFamily="34" charset="0"/>
                <a:cs typeface="Tahoma" panose="020B0604030504040204" pitchFamily="34" charset="0"/>
              </a:rPr>
              <a:t>patientes</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en-GB" sz="2000" dirty="0" err="1" smtClean="0">
                <a:latin typeface="Tahoma" panose="020B0604030504040204" pitchFamily="34" charset="0"/>
                <a:ea typeface="Tahoma" panose="020B0604030504040204" pitchFamily="34" charset="0"/>
                <a:cs typeface="Tahoma" panose="020B0604030504040204" pitchFamily="34" charset="0"/>
              </a:rPr>
              <a:t>atteintes</a:t>
            </a:r>
            <a:r>
              <a:rPr lang="en-GB" sz="2000" dirty="0" smtClean="0">
                <a:latin typeface="Tahoma" panose="020B0604030504040204" pitchFamily="34" charset="0"/>
                <a:ea typeface="Tahoma" panose="020B0604030504040204" pitchFamily="34" charset="0"/>
                <a:cs typeface="Tahoma" panose="020B0604030504040204" pitchFamily="34" charset="0"/>
              </a:rPr>
              <a:t> d'un cancer du sein a </a:t>
            </a:r>
            <a:r>
              <a:rPr lang="en-GB" sz="2000" dirty="0" err="1" smtClean="0">
                <a:latin typeface="Tahoma" panose="020B0604030504040204" pitchFamily="34" charset="0"/>
                <a:ea typeface="Tahoma" panose="020B0604030504040204" pitchFamily="34" charset="0"/>
                <a:cs typeface="Tahoma" panose="020B0604030504040204" pitchFamily="34" charset="0"/>
              </a:rPr>
              <a:t>révélé</a:t>
            </a:r>
            <a:r>
              <a:rPr lang="en-GB" sz="2000" dirty="0" smtClean="0">
                <a:latin typeface="Tahoma" panose="020B0604030504040204" pitchFamily="34" charset="0"/>
                <a:ea typeface="Tahoma" panose="020B0604030504040204" pitchFamily="34" charset="0"/>
                <a:cs typeface="Tahoma" panose="020B0604030504040204" pitchFamily="34" charset="0"/>
              </a:rPr>
              <a:t> que le temps passé </a:t>
            </a:r>
            <a:r>
              <a:rPr lang="en-GB" sz="2000" dirty="0" err="1" smtClean="0">
                <a:latin typeface="Tahoma" panose="020B0604030504040204" pitchFamily="34" charset="0"/>
                <a:ea typeface="Tahoma" panose="020B0604030504040204" pitchFamily="34" charset="0"/>
                <a:cs typeface="Tahoma" panose="020B0604030504040204" pitchFamily="34" charset="0"/>
              </a:rPr>
              <a:t>assis</a:t>
            </a:r>
            <a:r>
              <a:rPr lang="en-GB" sz="2000" dirty="0" smtClean="0">
                <a:latin typeface="Tahoma" panose="020B0604030504040204" pitchFamily="34" charset="0"/>
                <a:ea typeface="Tahoma" panose="020B0604030504040204" pitchFamily="34" charset="0"/>
                <a:cs typeface="Tahoma" panose="020B0604030504040204" pitchFamily="34" charset="0"/>
              </a:rPr>
              <a:t> et </a:t>
            </a:r>
            <a:r>
              <a:rPr lang="en-GB" sz="2000" dirty="0" err="1" smtClean="0">
                <a:latin typeface="Tahoma" panose="020B0604030504040204" pitchFamily="34" charset="0"/>
                <a:ea typeface="Tahoma" panose="020B0604030504040204" pitchFamily="34" charset="0"/>
                <a:cs typeface="Tahoma" panose="020B0604030504040204" pitchFamily="34" charset="0"/>
              </a:rPr>
              <a:t>couché</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en-GB" sz="2000" dirty="0" err="1" smtClean="0">
                <a:latin typeface="Tahoma" panose="020B0604030504040204" pitchFamily="34" charset="0"/>
                <a:ea typeface="Tahoma" panose="020B0604030504040204" pitchFamily="34" charset="0"/>
                <a:cs typeface="Tahoma" panose="020B0604030504040204" pitchFamily="34" charset="0"/>
              </a:rPr>
              <a:t>avait</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en-GB" sz="2000" dirty="0" err="1" smtClean="0">
                <a:latin typeface="Tahoma" panose="020B0604030504040204" pitchFamily="34" charset="0"/>
                <a:ea typeface="Tahoma" panose="020B0604030504040204" pitchFamily="34" charset="0"/>
                <a:cs typeface="Tahoma" panose="020B0604030504040204" pitchFamily="34" charset="0"/>
              </a:rPr>
              <a:t>augmenté</a:t>
            </a:r>
            <a:r>
              <a:rPr lang="en-GB" sz="2000" dirty="0" smtClean="0">
                <a:latin typeface="Tahoma" panose="020B0604030504040204" pitchFamily="34" charset="0"/>
                <a:ea typeface="Tahoma" panose="020B0604030504040204" pitchFamily="34" charset="0"/>
                <a:cs typeface="Tahoma" panose="020B0604030504040204" pitchFamily="34" charset="0"/>
              </a:rPr>
              <a:t> de 30 minutes/jour entre le diagnostic et le début de la </a:t>
            </a:r>
            <a:r>
              <a:rPr lang="en-GB" sz="2000" dirty="0" err="1" smtClean="0">
                <a:latin typeface="Tahoma" panose="020B0604030504040204" pitchFamily="34" charset="0"/>
                <a:ea typeface="Tahoma" panose="020B0604030504040204" pitchFamily="34" charset="0"/>
                <a:cs typeface="Tahoma" panose="020B0604030504040204" pitchFamily="34" charset="0"/>
              </a:rPr>
              <a:t>chimiothérapie</a:t>
            </a:r>
            <a:r>
              <a:rPr lang="en-GB" sz="2000" dirty="0">
                <a:latin typeface="Tahoma" panose="020B0604030504040204" pitchFamily="34" charset="0"/>
                <a:ea typeface="Tahoma" panose="020B0604030504040204" pitchFamily="34" charset="0"/>
                <a:cs typeface="Tahoma" panose="020B0604030504040204" pitchFamily="34" charset="0"/>
              </a:rPr>
              <a:t> </a:t>
            </a:r>
            <a:r>
              <a:rPr lang="en-GB" sz="2000" dirty="0" smtClean="0">
                <a:latin typeface="Tahoma" panose="020B0604030504040204" pitchFamily="34" charset="0"/>
                <a:ea typeface="Tahoma" panose="020B0604030504040204" pitchFamily="34" charset="0"/>
                <a:cs typeface="Tahoma" panose="020B0604030504040204" pitchFamily="34" charset="0"/>
              </a:rPr>
              <a:t>(</a:t>
            </a:r>
            <a:r>
              <a:rPr lang="en-GB" sz="2000" dirty="0" err="1" smtClean="0">
                <a:latin typeface="Tahoma" panose="020B0604030504040204" pitchFamily="34" charset="0"/>
                <a:ea typeface="Tahoma" panose="020B0604030504040204" pitchFamily="34" charset="0"/>
                <a:cs typeface="Tahoma" panose="020B0604030504040204" pitchFamily="34" charset="0"/>
              </a:rPr>
              <a:t>Foucaut</a:t>
            </a:r>
            <a:r>
              <a:rPr lang="en-GB" sz="2000" dirty="0" smtClean="0">
                <a:latin typeface="Tahoma" panose="020B0604030504040204" pitchFamily="34" charset="0"/>
                <a:ea typeface="Tahoma" panose="020B0604030504040204" pitchFamily="34" charset="0"/>
                <a:cs typeface="Tahoma" panose="020B0604030504040204" pitchFamily="34" charset="0"/>
              </a:rPr>
              <a:t> et al., 2015)</a:t>
            </a:r>
          </a:p>
          <a:p>
            <a:pPr marL="285750" indent="-285750">
              <a:buFont typeface="Arial" panose="020B0604020202020204" pitchFamily="34" charset="0"/>
              <a:buChar char="•"/>
            </a:pPr>
            <a:endParaRPr lang="fr-FR"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fr-FR"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GB"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2000" dirty="0" err="1" smtClean="0">
                <a:latin typeface="Tahoma" panose="020B0604030504040204" pitchFamily="34" charset="0"/>
                <a:ea typeface="Tahoma" panose="020B0604030504040204" pitchFamily="34" charset="0"/>
                <a:cs typeface="Tahoma" panose="020B0604030504040204" pitchFamily="34" charset="0"/>
              </a:rPr>
              <a:t>Une</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en-GB" sz="2000" dirty="0" err="1" smtClean="0">
                <a:latin typeface="Tahoma" panose="020B0604030504040204" pitchFamily="34" charset="0"/>
                <a:ea typeface="Tahoma" panose="020B0604030504040204" pitchFamily="34" charset="0"/>
                <a:cs typeface="Tahoma" panose="020B0604030504040204" pitchFamily="34" charset="0"/>
              </a:rPr>
              <a:t>étude</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en-GB" sz="2000" dirty="0" err="1" smtClean="0">
                <a:latin typeface="Tahoma" panose="020B0604030504040204" pitchFamily="34" charset="0"/>
                <a:ea typeface="Tahoma" panose="020B0604030504040204" pitchFamily="34" charset="0"/>
                <a:cs typeface="Tahoma" panose="020B0604030504040204" pitchFamily="34" charset="0"/>
              </a:rPr>
              <a:t>américaine</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en-GB" sz="2000" dirty="0" err="1" smtClean="0">
                <a:latin typeface="Tahoma" panose="020B0604030504040204" pitchFamily="34" charset="0"/>
                <a:ea typeface="Tahoma" panose="020B0604030504040204" pitchFamily="34" charset="0"/>
                <a:cs typeface="Tahoma" panose="020B0604030504040204" pitchFamily="34" charset="0"/>
              </a:rPr>
              <a:t>portant</a:t>
            </a:r>
            <a:r>
              <a:rPr lang="en-GB" sz="2000" dirty="0" smtClean="0">
                <a:latin typeface="Tahoma" panose="020B0604030504040204" pitchFamily="34" charset="0"/>
                <a:ea typeface="Tahoma" panose="020B0604030504040204" pitchFamily="34" charset="0"/>
                <a:cs typeface="Tahoma" panose="020B0604030504040204" pitchFamily="34" charset="0"/>
              </a:rPr>
              <a:t> sur 812 </a:t>
            </a:r>
            <a:r>
              <a:rPr lang="en-GB" sz="2000" dirty="0" err="1" smtClean="0">
                <a:latin typeface="Tahoma" panose="020B0604030504040204" pitchFamily="34" charset="0"/>
                <a:ea typeface="Tahoma" panose="020B0604030504040204" pitchFamily="34" charset="0"/>
                <a:cs typeface="Tahoma" panose="020B0604030504040204" pitchFamily="34" charset="0"/>
              </a:rPr>
              <a:t>survivantes</a:t>
            </a:r>
            <a:r>
              <a:rPr lang="en-GB" sz="2000" dirty="0" smtClean="0">
                <a:latin typeface="Tahoma" panose="020B0604030504040204" pitchFamily="34" charset="0"/>
                <a:ea typeface="Tahoma" panose="020B0604030504040204" pitchFamily="34" charset="0"/>
                <a:cs typeface="Tahoma" panose="020B0604030504040204" pitchFamily="34" charset="0"/>
              </a:rPr>
              <a:t> d'un cancer du sein a </a:t>
            </a:r>
            <a:r>
              <a:rPr lang="en-GB" sz="2000" dirty="0" err="1" smtClean="0">
                <a:latin typeface="Tahoma" panose="020B0604030504040204" pitchFamily="34" charset="0"/>
                <a:ea typeface="Tahoma" panose="020B0604030504040204" pitchFamily="34" charset="0"/>
                <a:cs typeface="Tahoma" panose="020B0604030504040204" pitchFamily="34" charset="0"/>
              </a:rPr>
              <a:t>observé</a:t>
            </a:r>
            <a:r>
              <a:rPr lang="en-GB" sz="2000" dirty="0" smtClean="0">
                <a:latin typeface="Tahoma" panose="020B0604030504040204" pitchFamily="34" charset="0"/>
                <a:ea typeface="Tahoma" panose="020B0604030504040204" pitchFamily="34" charset="0"/>
                <a:cs typeface="Tahoma" panose="020B0604030504040204" pitchFamily="34" charset="0"/>
              </a:rPr>
              <a:t> que le temps passé </a:t>
            </a:r>
            <a:r>
              <a:rPr lang="en-GB" sz="2000" dirty="0" err="1" smtClean="0">
                <a:latin typeface="Tahoma" panose="020B0604030504040204" pitchFamily="34" charset="0"/>
                <a:ea typeface="Tahoma" panose="020B0604030504040204" pitchFamily="34" charset="0"/>
                <a:cs typeface="Tahoma" panose="020B0604030504040204" pitchFamily="34" charset="0"/>
              </a:rPr>
              <a:t>dans</a:t>
            </a:r>
            <a:r>
              <a:rPr lang="en-GB" sz="2000" dirty="0" smtClean="0">
                <a:latin typeface="Tahoma" panose="020B0604030504040204" pitchFamily="34" charset="0"/>
                <a:ea typeface="Tahoma" panose="020B0604030504040204" pitchFamily="34" charset="0"/>
                <a:cs typeface="Tahoma" panose="020B0604030504040204" pitchFamily="34" charset="0"/>
              </a:rPr>
              <a:t> un </a:t>
            </a:r>
            <a:r>
              <a:rPr lang="en-GB" sz="2000" dirty="0" err="1" smtClean="0">
                <a:latin typeface="Tahoma" panose="020B0604030504040204" pitchFamily="34" charset="0"/>
                <a:ea typeface="Tahoma" panose="020B0604030504040204" pitchFamily="34" charset="0"/>
                <a:cs typeface="Tahoma" panose="020B0604030504040204" pitchFamily="34" charset="0"/>
              </a:rPr>
              <a:t>comportement</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en-GB" sz="2000" dirty="0" err="1" smtClean="0">
                <a:latin typeface="Tahoma" panose="020B0604030504040204" pitchFamily="34" charset="0"/>
                <a:ea typeface="Tahoma" panose="020B0604030504040204" pitchFamily="34" charset="0"/>
                <a:cs typeface="Tahoma" panose="020B0604030504040204" pitchFamily="34" charset="0"/>
              </a:rPr>
              <a:t>sédentaire</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en-GB" sz="2000" dirty="0" err="1" smtClean="0">
                <a:latin typeface="Tahoma" panose="020B0604030504040204" pitchFamily="34" charset="0"/>
                <a:ea typeface="Tahoma" panose="020B0604030504040204" pitchFamily="34" charset="0"/>
                <a:cs typeface="Tahoma" panose="020B0604030504040204" pitchFamily="34" charset="0"/>
              </a:rPr>
              <a:t>avait</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en-GB" sz="2000" dirty="0" err="1" smtClean="0">
                <a:latin typeface="Tahoma" panose="020B0604030504040204" pitchFamily="34" charset="0"/>
                <a:ea typeface="Tahoma" panose="020B0604030504040204" pitchFamily="34" charset="0"/>
                <a:cs typeface="Tahoma" panose="020B0604030504040204" pitchFamily="34" charset="0"/>
              </a:rPr>
              <a:t>augmenté</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en-GB" sz="2000" dirty="0" err="1" smtClean="0">
                <a:latin typeface="Tahoma" panose="020B0604030504040204" pitchFamily="34" charset="0"/>
                <a:ea typeface="Tahoma" panose="020B0604030504040204" pitchFamily="34" charset="0"/>
                <a:cs typeface="Tahoma" panose="020B0604030504040204" pitchFamily="34" charset="0"/>
              </a:rPr>
              <a:t>avant</a:t>
            </a:r>
            <a:r>
              <a:rPr lang="en-GB" sz="2000" dirty="0" smtClean="0">
                <a:latin typeface="Tahoma" panose="020B0604030504040204" pitchFamily="34" charset="0"/>
                <a:ea typeface="Tahoma" panose="020B0604030504040204" pitchFamily="34" charset="0"/>
                <a:cs typeface="Tahoma" panose="020B0604030504040204" pitchFamily="34" charset="0"/>
              </a:rPr>
              <a:t> et après le diagnostic, </a:t>
            </a:r>
            <a:r>
              <a:rPr lang="en-GB" sz="2000" dirty="0" err="1" smtClean="0">
                <a:latin typeface="Tahoma" panose="020B0604030504040204" pitchFamily="34" charset="0"/>
                <a:ea typeface="Tahoma" panose="020B0604030504040204" pitchFamily="34" charset="0"/>
                <a:cs typeface="Tahoma" panose="020B0604030504040204" pitchFamily="34" charset="0"/>
              </a:rPr>
              <a:t>dans</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en-GB" sz="2000" dirty="0" err="1" smtClean="0">
                <a:latin typeface="Tahoma" panose="020B0604030504040204" pitchFamily="34" charset="0"/>
                <a:ea typeface="Tahoma" panose="020B0604030504040204" pitchFamily="34" charset="0"/>
                <a:cs typeface="Tahoma" panose="020B0604030504040204" pitchFamily="34" charset="0"/>
              </a:rPr>
              <a:t>une</a:t>
            </a:r>
            <a:r>
              <a:rPr lang="en-GB" sz="2000" dirty="0" smtClean="0">
                <a:latin typeface="Tahoma" panose="020B0604030504040204" pitchFamily="34" charset="0"/>
                <a:ea typeface="Tahoma" panose="020B0604030504040204" pitchFamily="34" charset="0"/>
                <a:cs typeface="Tahoma" panose="020B0604030504040204" pitchFamily="34" charset="0"/>
              </a:rPr>
              <a:t> </a:t>
            </a:r>
            <a:r>
              <a:rPr lang="en-GB" sz="2000" dirty="0" err="1" smtClean="0">
                <a:latin typeface="Tahoma" panose="020B0604030504040204" pitchFamily="34" charset="0"/>
                <a:ea typeface="Tahoma" panose="020B0604030504040204" pitchFamily="34" charset="0"/>
                <a:cs typeface="Tahoma" panose="020B0604030504040204" pitchFamily="34" charset="0"/>
              </a:rPr>
              <a:t>fourchette</a:t>
            </a:r>
            <a:r>
              <a:rPr lang="en-GB" sz="2000" dirty="0" smtClean="0">
                <a:latin typeface="Tahoma" panose="020B0604030504040204" pitchFamily="34" charset="0"/>
                <a:ea typeface="Tahoma" panose="020B0604030504040204" pitchFamily="34" charset="0"/>
                <a:cs typeface="Tahoma" panose="020B0604030504040204" pitchFamily="34" charset="0"/>
              </a:rPr>
              <a:t> de 1,3 à 8,0 </a:t>
            </a:r>
            <a:r>
              <a:rPr lang="en-GB" sz="2000" dirty="0" err="1" smtClean="0">
                <a:latin typeface="Tahoma" panose="020B0604030504040204" pitchFamily="34" charset="0"/>
                <a:ea typeface="Tahoma" panose="020B0604030504040204" pitchFamily="34" charset="0"/>
                <a:cs typeface="Tahoma" panose="020B0604030504040204" pitchFamily="34" charset="0"/>
              </a:rPr>
              <a:t>heures</a:t>
            </a:r>
            <a:r>
              <a:rPr lang="en-GB" sz="2000" dirty="0" smtClean="0">
                <a:latin typeface="Tahoma" panose="020B0604030504040204" pitchFamily="34" charset="0"/>
                <a:ea typeface="Tahoma" panose="020B0604030504040204" pitchFamily="34" charset="0"/>
                <a:cs typeface="Tahoma" panose="020B0604030504040204" pitchFamily="34" charset="0"/>
              </a:rPr>
              <a:t>/</a:t>
            </a:r>
            <a:r>
              <a:rPr lang="en-GB" sz="2000" dirty="0" err="1" smtClean="0">
                <a:latin typeface="Tahoma" panose="020B0604030504040204" pitchFamily="34" charset="0"/>
                <a:ea typeface="Tahoma" panose="020B0604030504040204" pitchFamily="34" charset="0"/>
                <a:cs typeface="Tahoma" panose="020B0604030504040204" pitchFamily="34" charset="0"/>
              </a:rPr>
              <a:t>semaine</a:t>
            </a:r>
            <a:r>
              <a:rPr lang="en-GB" sz="2000" dirty="0">
                <a:latin typeface="Tahoma" panose="020B0604030504040204" pitchFamily="34" charset="0"/>
                <a:ea typeface="Tahoma" panose="020B0604030504040204" pitchFamily="34" charset="0"/>
                <a:cs typeface="Tahoma" panose="020B0604030504040204" pitchFamily="34" charset="0"/>
              </a:rPr>
              <a:t> </a:t>
            </a:r>
            <a:r>
              <a:rPr lang="en-GB" sz="2000" dirty="0" smtClean="0">
                <a:latin typeface="Tahoma" panose="020B0604030504040204" pitchFamily="34" charset="0"/>
                <a:ea typeface="Tahoma" panose="020B0604030504040204" pitchFamily="34" charset="0"/>
                <a:cs typeface="Tahoma" panose="020B0604030504040204" pitchFamily="34" charset="0"/>
              </a:rPr>
              <a:t>(Irwin et al., 2003)</a:t>
            </a:r>
          </a:p>
          <a:p>
            <a:pPr marL="285750" indent="-285750">
              <a:buFont typeface="Arial" panose="020B0604020202020204" pitchFamily="34" charset="0"/>
              <a:buChar char="•"/>
            </a:pPr>
            <a:endParaRPr lang="en-GB"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GB" sz="2000" dirty="0" smtClean="0">
              <a:latin typeface="Tahoma" panose="020B0604030504040204" pitchFamily="34" charset="0"/>
              <a:ea typeface="Tahoma" panose="020B0604030504040204" pitchFamily="34" charset="0"/>
              <a:cs typeface="Tahoma" panose="020B0604030504040204" pitchFamily="34" charset="0"/>
            </a:endParaRPr>
          </a:p>
        </p:txBody>
      </p:sp>
      <p:sp>
        <p:nvSpPr>
          <p:cNvPr id="14" name="ZoneTexte 13"/>
          <p:cNvSpPr txBox="1"/>
          <p:nvPr/>
        </p:nvSpPr>
        <p:spPr>
          <a:xfrm>
            <a:off x="1981202" y="1151466"/>
            <a:ext cx="3268132" cy="523220"/>
          </a:xfrm>
          <a:prstGeom prst="rect">
            <a:avLst/>
          </a:prstGeom>
          <a:noFill/>
        </p:spPr>
        <p:txBody>
          <a:bodyPr wrap="square" rtlCol="0">
            <a:spAutoFit/>
          </a:bodyPr>
          <a:lstStyle/>
          <a:p>
            <a:pPr algn="ctr"/>
            <a:r>
              <a:rPr lang="fr-FR" sz="2800" b="1" dirty="0" smtClean="0">
                <a:solidFill>
                  <a:schemeClr val="accent2">
                    <a:lumMod val="75000"/>
                  </a:schemeClr>
                </a:solidFill>
              </a:rPr>
              <a:t>Sédentarité</a:t>
            </a:r>
            <a:endParaRPr lang="en-GB" sz="2800" b="1" dirty="0">
              <a:solidFill>
                <a:schemeClr val="accent2">
                  <a:lumMod val="75000"/>
                </a:schemeClr>
              </a:solidFill>
            </a:endParaRPr>
          </a:p>
        </p:txBody>
      </p:sp>
      <p:pic>
        <p:nvPicPr>
          <p:cNvPr id="15" name="Image 14"/>
          <p:cNvPicPr>
            <a:picLocks noChangeAspect="1"/>
          </p:cNvPicPr>
          <p:nvPr/>
        </p:nvPicPr>
        <p:blipFill>
          <a:blip r:embed="rId3"/>
          <a:stretch>
            <a:fillRect/>
          </a:stretch>
        </p:blipFill>
        <p:spPr>
          <a:xfrm>
            <a:off x="125413" y="626004"/>
            <a:ext cx="1924912" cy="1541463"/>
          </a:xfrm>
          <a:prstGeom prst="rect">
            <a:avLst/>
          </a:prstGeom>
          <a:ln>
            <a:noFill/>
          </a:ln>
          <a:effectLst>
            <a:softEdge rad="112500"/>
          </a:effectLst>
        </p:spPr>
      </p:pic>
    </p:spTree>
    <p:extLst>
      <p:ext uri="{BB962C8B-B14F-4D97-AF65-F5344CB8AC3E}">
        <p14:creationId xmlns:p14="http://schemas.microsoft.com/office/powerpoint/2010/main" val="13531604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ZoneTexte 4"/>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6" name="ZoneTexte 5"/>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9" name="ZoneTexte 8"/>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pic>
        <p:nvPicPr>
          <p:cNvPr id="10" name="Image 9"/>
          <p:cNvPicPr>
            <a:picLocks noChangeAspect="1"/>
          </p:cNvPicPr>
          <p:nvPr/>
        </p:nvPicPr>
        <p:blipFill>
          <a:blip r:embed="rId2"/>
          <a:stretch>
            <a:fillRect/>
          </a:stretch>
        </p:blipFill>
        <p:spPr>
          <a:xfrm>
            <a:off x="2305546" y="604897"/>
            <a:ext cx="6992326" cy="14861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niveau des capacités fonctionnelles dans le cancer du sein</a:t>
            </a:r>
            <a:endParaRPr lang="fr-FR" sz="2400" b="1" dirty="0">
              <a:latin typeface="Baskerville Old Face" panose="02020602080505020303" pitchFamily="18" charset="0"/>
            </a:endParaRPr>
          </a:p>
        </p:txBody>
      </p:sp>
      <p:sp>
        <p:nvSpPr>
          <p:cNvPr id="13" name="ZoneTexte 12"/>
          <p:cNvSpPr txBox="1"/>
          <p:nvPr/>
        </p:nvSpPr>
        <p:spPr>
          <a:xfrm>
            <a:off x="4351282" y="4740165"/>
            <a:ext cx="3279228" cy="369332"/>
          </a:xfrm>
          <a:prstGeom prst="rect">
            <a:avLst/>
          </a:prstGeom>
          <a:noFill/>
        </p:spPr>
        <p:txBody>
          <a:bodyPr wrap="square" rtlCol="0">
            <a:spAutoFit/>
          </a:bodyPr>
          <a:lstStyle/>
          <a:p>
            <a:r>
              <a:rPr lang="fr-FR" dirty="0" smtClean="0"/>
              <a:t>Test de marche de 6 minutes</a:t>
            </a:r>
            <a:endParaRPr lang="en-GB" dirty="0"/>
          </a:p>
        </p:txBody>
      </p:sp>
      <p:pic>
        <p:nvPicPr>
          <p:cNvPr id="14" name="Image 13"/>
          <p:cNvPicPr>
            <a:picLocks noChangeAspect="1"/>
          </p:cNvPicPr>
          <p:nvPr/>
        </p:nvPicPr>
        <p:blipFill>
          <a:blip r:embed="rId3"/>
          <a:stretch>
            <a:fillRect/>
          </a:stretch>
        </p:blipFill>
        <p:spPr>
          <a:xfrm>
            <a:off x="4214648" y="5213996"/>
            <a:ext cx="3205655" cy="976268"/>
          </a:xfrm>
          <a:prstGeom prst="rect">
            <a:avLst/>
          </a:prstGeom>
        </p:spPr>
      </p:pic>
      <p:sp>
        <p:nvSpPr>
          <p:cNvPr id="2" name="Rectangle 1"/>
          <p:cNvSpPr/>
          <p:nvPr/>
        </p:nvSpPr>
        <p:spPr>
          <a:xfrm>
            <a:off x="388882" y="3261624"/>
            <a:ext cx="11109435" cy="830997"/>
          </a:xfrm>
          <a:prstGeom prst="rect">
            <a:avLst/>
          </a:prstGeom>
        </p:spPr>
        <p:txBody>
          <a:bodyPr wrap="square">
            <a:spAutoFit/>
          </a:bodyPr>
          <a:lstStyle/>
          <a:p>
            <a:pPr algn="ctr"/>
            <a:r>
              <a:rPr lang="en-GB" sz="2400" dirty="0"/>
              <a:t>After three months of </a:t>
            </a:r>
            <a:r>
              <a:rPr lang="en-GB" sz="2400" dirty="0" smtClean="0"/>
              <a:t>breast cancer </a:t>
            </a:r>
            <a:r>
              <a:rPr lang="en-GB" sz="2400" dirty="0"/>
              <a:t>therapy, declines were observed for PA scores (27.9 ± 2.8 vs 18.3 ± 2.5, P=0.02), </a:t>
            </a:r>
            <a:r>
              <a:rPr lang="en-GB" sz="2400" b="1" dirty="0"/>
              <a:t>6MWD</a:t>
            </a:r>
            <a:r>
              <a:rPr lang="en-GB" sz="2400" dirty="0"/>
              <a:t> (485 ± 11 vs 428 ± 10 m, P&lt;0.001</a:t>
            </a:r>
            <a:r>
              <a:rPr lang="en-GB" sz="2400" dirty="0" smtClean="0"/>
              <a:t>) […]</a:t>
            </a:r>
            <a:endParaRPr lang="en-GB" sz="2400" dirty="0"/>
          </a:p>
        </p:txBody>
      </p:sp>
    </p:spTree>
    <p:extLst>
      <p:ext uri="{BB962C8B-B14F-4D97-AF65-F5344CB8AC3E}">
        <p14:creationId xmlns:p14="http://schemas.microsoft.com/office/powerpoint/2010/main" val="18427778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36028" y="536028"/>
            <a:ext cx="11004331" cy="2123658"/>
          </a:xfrm>
          <a:prstGeom prst="rect">
            <a:avLst/>
          </a:prstGeom>
          <a:noFill/>
        </p:spPr>
        <p:txBody>
          <a:bodyPr wrap="square" rtlCol="0">
            <a:spAutoFit/>
          </a:bodyPr>
          <a:lstStyle/>
          <a:p>
            <a:pPr algn="ctr"/>
            <a:r>
              <a:rPr lang="fr-FR" sz="4400" b="1" dirty="0"/>
              <a:t>2</a:t>
            </a:r>
            <a:r>
              <a:rPr lang="fr-FR" sz="4400" b="1" dirty="0" smtClean="0"/>
              <a:t> :  Savoir si l’activité physique et si possible la sédentarité contribuent au développement ou à l’atténuation de la pathologie</a:t>
            </a:r>
            <a:endParaRPr lang="en-GB" sz="4400" b="1" dirty="0"/>
          </a:p>
        </p:txBody>
      </p:sp>
      <p:pic>
        <p:nvPicPr>
          <p:cNvPr id="2" name="Image 1"/>
          <p:cNvPicPr>
            <a:picLocks noChangeAspect="1"/>
          </p:cNvPicPr>
          <p:nvPr/>
        </p:nvPicPr>
        <p:blipFill>
          <a:blip r:embed="rId2">
            <a:clrChange>
              <a:clrFrom>
                <a:srgbClr val="F2F2F2"/>
              </a:clrFrom>
              <a:clrTo>
                <a:srgbClr val="F2F2F2">
                  <a:alpha val="0"/>
                </a:srgbClr>
              </a:clrTo>
            </a:clrChange>
          </a:blip>
          <a:stretch>
            <a:fillRect/>
          </a:stretch>
        </p:blipFill>
        <p:spPr>
          <a:xfrm>
            <a:off x="0" y="3290707"/>
            <a:ext cx="7017494" cy="3693417"/>
          </a:xfrm>
          <a:prstGeom prst="rect">
            <a:avLst/>
          </a:prstGeom>
        </p:spPr>
      </p:pic>
    </p:spTree>
    <p:extLst>
      <p:ext uri="{BB962C8B-B14F-4D97-AF65-F5344CB8AC3E}">
        <p14:creationId xmlns:p14="http://schemas.microsoft.com/office/powerpoint/2010/main" val="116409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465536"/>
            <a:ext cx="9412603" cy="5950496"/>
          </a:xfrm>
          <a:prstGeom prst="rect">
            <a:avLst/>
          </a:prstGeom>
        </p:spPr>
      </p:pic>
      <p:sp>
        <p:nvSpPr>
          <p:cNvPr id="3" name="Rectangle 2"/>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cancers : 1</a:t>
            </a:r>
            <a:r>
              <a:rPr lang="fr-FR" sz="2400" b="1" baseline="30000" dirty="0" smtClean="0">
                <a:latin typeface="Baskerville Old Face" panose="02020602080505020303" pitchFamily="18" charset="0"/>
              </a:rPr>
              <a:t>ième</a:t>
            </a:r>
            <a:r>
              <a:rPr lang="fr-FR" sz="2400" b="1" dirty="0" smtClean="0">
                <a:latin typeface="Baskerville Old Face" panose="02020602080505020303" pitchFamily="18" charset="0"/>
              </a:rPr>
              <a:t> cause de mortalité en France</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7" name="ZoneTexte 6"/>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7118" y="2525808"/>
            <a:ext cx="2427192" cy="2427192"/>
          </a:xfrm>
          <a:prstGeom prst="rect">
            <a:avLst/>
          </a:prstGeom>
        </p:spPr>
      </p:pic>
      <p:sp>
        <p:nvSpPr>
          <p:cNvPr id="11" name="Flèche droite 10"/>
          <p:cNvSpPr/>
          <p:nvPr/>
        </p:nvSpPr>
        <p:spPr>
          <a:xfrm>
            <a:off x="235974" y="1484669"/>
            <a:ext cx="1140542" cy="21630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79553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AP et risque cancer du sein</a:t>
            </a:r>
            <a:endParaRPr lang="fr-FR" sz="2400" b="1" dirty="0">
              <a:latin typeface="Baskerville Old Face" panose="02020602080505020303" pitchFamily="18" charset="0"/>
            </a:endParaRPr>
          </a:p>
        </p:txBody>
      </p:sp>
      <p:pic>
        <p:nvPicPr>
          <p:cNvPr id="6" name="Image 5"/>
          <p:cNvPicPr>
            <a:picLocks noChangeAspect="1"/>
          </p:cNvPicPr>
          <p:nvPr/>
        </p:nvPicPr>
        <p:blipFill>
          <a:blip r:embed="rId3"/>
          <a:stretch>
            <a:fillRect/>
          </a:stretch>
        </p:blipFill>
        <p:spPr>
          <a:xfrm>
            <a:off x="2868201" y="634888"/>
            <a:ext cx="5896798" cy="1600423"/>
          </a:xfrm>
          <a:prstGeom prst="rect">
            <a:avLst/>
          </a:prstGeom>
        </p:spPr>
      </p:pic>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ZoneTexte 7"/>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2" name="ZoneTexte 11"/>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3" name="Rectangle 12"/>
          <p:cNvSpPr/>
          <p:nvPr/>
        </p:nvSpPr>
        <p:spPr>
          <a:xfrm>
            <a:off x="4902506" y="6135475"/>
            <a:ext cx="2005070" cy="307777"/>
          </a:xfrm>
          <a:prstGeom prst="rect">
            <a:avLst/>
          </a:prstGeom>
        </p:spPr>
        <p:txBody>
          <a:bodyPr wrap="square">
            <a:spAutoFit/>
          </a:bodyPr>
          <a:lstStyle/>
          <a:p>
            <a:pPr algn="ctr"/>
            <a:r>
              <a:rPr lang="en-GB" sz="1400" i="1" dirty="0" smtClean="0"/>
              <a:t>Chen et al., 2019</a:t>
            </a:r>
            <a:endParaRPr lang="en-GB" sz="1400" i="1" dirty="0"/>
          </a:p>
        </p:txBody>
      </p:sp>
      <p:pic>
        <p:nvPicPr>
          <p:cNvPr id="15" name="Image 14"/>
          <p:cNvPicPr>
            <a:picLocks noChangeAspect="1"/>
          </p:cNvPicPr>
          <p:nvPr/>
        </p:nvPicPr>
        <p:blipFill>
          <a:blip r:embed="rId4"/>
          <a:stretch>
            <a:fillRect/>
          </a:stretch>
        </p:blipFill>
        <p:spPr>
          <a:xfrm>
            <a:off x="169863" y="2233061"/>
            <a:ext cx="3380975" cy="3826426"/>
          </a:xfrm>
          <a:prstGeom prst="rect">
            <a:avLst/>
          </a:prstGeom>
        </p:spPr>
      </p:pic>
      <p:sp>
        <p:nvSpPr>
          <p:cNvPr id="16" name="Rectangle 15"/>
          <p:cNvSpPr/>
          <p:nvPr/>
        </p:nvSpPr>
        <p:spPr>
          <a:xfrm>
            <a:off x="4064667" y="3195131"/>
            <a:ext cx="7495273" cy="1338828"/>
          </a:xfrm>
          <a:prstGeom prst="rect">
            <a:avLst/>
          </a:prstGeom>
        </p:spPr>
        <p:txBody>
          <a:bodyPr wrap="square">
            <a:spAutoFit/>
          </a:bodyPr>
          <a:lstStyle/>
          <a:p>
            <a:pPr>
              <a:lnSpc>
                <a:spcPct val="150000"/>
              </a:lnSpc>
            </a:pPr>
            <a:r>
              <a:rPr lang="en-GB" dirty="0" smtClean="0">
                <a:latin typeface="Tahoma" panose="020B0604030504040204" pitchFamily="34" charset="0"/>
                <a:ea typeface="Tahoma" panose="020B0604030504040204" pitchFamily="34" charset="0"/>
                <a:cs typeface="Tahoma" panose="020B0604030504040204" pitchFamily="34" charset="0"/>
              </a:rPr>
              <a:t>The </a:t>
            </a:r>
            <a:r>
              <a:rPr lang="en-GB" dirty="0">
                <a:latin typeface="Tahoma" panose="020B0604030504040204" pitchFamily="34" charset="0"/>
                <a:ea typeface="Tahoma" panose="020B0604030504040204" pitchFamily="34" charset="0"/>
                <a:cs typeface="Tahoma" panose="020B0604030504040204" pitchFamily="34" charset="0"/>
              </a:rPr>
              <a:t>overall relative risk (ORR) of breast cancer in the highest category compared with that of the lowest category of PA was 0.87 (95% CI 0.84-0.90). </a:t>
            </a:r>
          </a:p>
        </p:txBody>
      </p:sp>
    </p:spTree>
    <p:extLst>
      <p:ext uri="{BB962C8B-B14F-4D97-AF65-F5344CB8AC3E}">
        <p14:creationId xmlns:p14="http://schemas.microsoft.com/office/powerpoint/2010/main" val="71702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0" name="ZoneTexte 9"/>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1" name="Rectangle 10"/>
          <p:cNvSpPr/>
          <p:nvPr/>
        </p:nvSpPr>
        <p:spPr>
          <a:xfrm>
            <a:off x="4902506" y="6135475"/>
            <a:ext cx="2005070" cy="307777"/>
          </a:xfrm>
          <a:prstGeom prst="rect">
            <a:avLst/>
          </a:prstGeom>
        </p:spPr>
        <p:txBody>
          <a:bodyPr wrap="square">
            <a:spAutoFit/>
          </a:bodyPr>
          <a:lstStyle/>
          <a:p>
            <a:pPr algn="ctr"/>
            <a:r>
              <a:rPr lang="en-GB" sz="1400" i="1" dirty="0" err="1" smtClean="0"/>
              <a:t>Cannioto</a:t>
            </a:r>
            <a:r>
              <a:rPr lang="en-GB" sz="1400" i="1" dirty="0" smtClean="0"/>
              <a:t> et al., 2021</a:t>
            </a:r>
            <a:endParaRPr lang="en-GB" sz="1400" i="1" dirty="0"/>
          </a:p>
        </p:txBody>
      </p:sp>
      <p:pic>
        <p:nvPicPr>
          <p:cNvPr id="13" name="Image 12"/>
          <p:cNvPicPr>
            <a:picLocks noChangeAspect="1"/>
          </p:cNvPicPr>
          <p:nvPr/>
        </p:nvPicPr>
        <p:blipFill>
          <a:blip r:embed="rId3"/>
          <a:stretch>
            <a:fillRect/>
          </a:stretch>
        </p:blipFill>
        <p:spPr>
          <a:xfrm>
            <a:off x="2736443" y="661867"/>
            <a:ext cx="5830114" cy="1724266"/>
          </a:xfrm>
          <a:prstGeom prst="rect">
            <a:avLst/>
          </a:prstGeom>
        </p:spPr>
      </p:pic>
      <p:sp>
        <p:nvSpPr>
          <p:cNvPr id="14" name="Rectangle 13"/>
          <p:cNvSpPr/>
          <p:nvPr/>
        </p:nvSpPr>
        <p:spPr>
          <a:xfrm>
            <a:off x="192506" y="3013535"/>
            <a:ext cx="11925300" cy="2585323"/>
          </a:xfrm>
          <a:prstGeom prst="rect">
            <a:avLst/>
          </a:prstGeom>
        </p:spPr>
        <p:txBody>
          <a:bodyPr wrap="square">
            <a:spAutoFit/>
          </a:bodyPr>
          <a:lstStyle/>
          <a:p>
            <a:pPr marL="285750" indent="-285750">
              <a:buFont typeface="Arial" panose="020B0604020202020204" pitchFamily="34" charset="0"/>
              <a:buChar char="•"/>
            </a:pPr>
            <a:r>
              <a:rPr lang="en-GB" dirty="0" smtClean="0"/>
              <a:t>Patients </a:t>
            </a:r>
            <a:r>
              <a:rPr lang="en-GB" dirty="0"/>
              <a:t>qui </a:t>
            </a:r>
            <a:r>
              <a:rPr lang="en-GB" dirty="0" err="1"/>
              <a:t>respectaient</a:t>
            </a:r>
            <a:r>
              <a:rPr lang="en-GB" dirty="0"/>
              <a:t> les </a:t>
            </a:r>
            <a:r>
              <a:rPr lang="en-GB" dirty="0" err="1" smtClean="0"/>
              <a:t>recommandations</a:t>
            </a:r>
            <a:r>
              <a:rPr lang="en-GB" dirty="0" smtClean="0"/>
              <a:t> </a:t>
            </a:r>
            <a:r>
              <a:rPr lang="en-GB" dirty="0" err="1" smtClean="0"/>
              <a:t>d’AP</a:t>
            </a:r>
            <a:r>
              <a:rPr lang="en-GB" dirty="0" smtClean="0"/>
              <a:t> </a:t>
            </a:r>
            <a:r>
              <a:rPr lang="en-GB" dirty="0" err="1"/>
              <a:t>avant</a:t>
            </a:r>
            <a:r>
              <a:rPr lang="en-GB" dirty="0"/>
              <a:t> et un an après le diagnostic </a:t>
            </a:r>
            <a:r>
              <a:rPr lang="en-GB" dirty="0" err="1"/>
              <a:t>présentaient</a:t>
            </a:r>
            <a:r>
              <a:rPr lang="en-GB" dirty="0"/>
              <a:t> des </a:t>
            </a:r>
            <a:r>
              <a:rPr lang="en-GB" dirty="0" err="1"/>
              <a:t>réductions</a:t>
            </a:r>
            <a:r>
              <a:rPr lang="en-GB" dirty="0"/>
              <a:t> </a:t>
            </a:r>
            <a:r>
              <a:rPr lang="en-GB" dirty="0" err="1"/>
              <a:t>statistiquement</a:t>
            </a:r>
            <a:r>
              <a:rPr lang="en-GB" dirty="0"/>
              <a:t> </a:t>
            </a:r>
            <a:r>
              <a:rPr lang="en-GB" dirty="0" err="1"/>
              <a:t>significatives</a:t>
            </a:r>
            <a:r>
              <a:rPr lang="en-GB" dirty="0"/>
              <a:t> des </a:t>
            </a:r>
            <a:r>
              <a:rPr lang="en-GB" dirty="0" err="1"/>
              <a:t>risques</a:t>
            </a:r>
            <a:r>
              <a:rPr lang="en-GB" dirty="0"/>
              <a:t> de </a:t>
            </a:r>
            <a:r>
              <a:rPr lang="en-GB" dirty="0" err="1"/>
              <a:t>récidive</a:t>
            </a:r>
            <a:r>
              <a:rPr lang="en-GB" dirty="0"/>
              <a:t> </a:t>
            </a:r>
            <a:endParaRPr lang="en-GB" dirty="0" smtClean="0"/>
          </a:p>
          <a:p>
            <a:endParaRPr lang="en-GB" dirty="0"/>
          </a:p>
          <a:p>
            <a:pPr marL="285750" indent="-285750">
              <a:buFont typeface="Arial" panose="020B0604020202020204" pitchFamily="34" charset="0"/>
              <a:buChar char="•"/>
            </a:pPr>
            <a:r>
              <a:rPr lang="en-GB" dirty="0" smtClean="0"/>
              <a:t>Patients </a:t>
            </a:r>
            <a:r>
              <a:rPr lang="en-GB" dirty="0" err="1" smtClean="0"/>
              <a:t>faiblement</a:t>
            </a:r>
            <a:r>
              <a:rPr lang="en-GB" dirty="0" smtClean="0"/>
              <a:t> </a:t>
            </a:r>
            <a:r>
              <a:rPr lang="en-GB" dirty="0" err="1" smtClean="0"/>
              <a:t>inactifs</a:t>
            </a:r>
            <a:r>
              <a:rPr lang="en-GB" dirty="0" smtClean="0"/>
              <a:t> </a:t>
            </a:r>
            <a:r>
              <a:rPr lang="en-GB" dirty="0" err="1" smtClean="0"/>
              <a:t>physiquement</a:t>
            </a:r>
            <a:r>
              <a:rPr lang="en-GB" dirty="0" smtClean="0"/>
              <a:t> </a:t>
            </a:r>
            <a:r>
              <a:rPr lang="en-GB" dirty="0" err="1" smtClean="0"/>
              <a:t>avaient</a:t>
            </a:r>
            <a:r>
              <a:rPr lang="en-GB" dirty="0" smtClean="0"/>
              <a:t> un </a:t>
            </a:r>
            <a:r>
              <a:rPr lang="en-GB" dirty="0" err="1" smtClean="0"/>
              <a:t>risque</a:t>
            </a:r>
            <a:r>
              <a:rPr lang="en-GB" dirty="0" smtClean="0"/>
              <a:t> de </a:t>
            </a:r>
            <a:r>
              <a:rPr lang="en-GB" dirty="0" err="1" smtClean="0"/>
              <a:t>mortalité</a:t>
            </a:r>
            <a:r>
              <a:rPr lang="en-GB" dirty="0" smtClean="0"/>
              <a:t> plus </a:t>
            </a:r>
            <a:r>
              <a:rPr lang="en-GB" dirty="0" err="1" smtClean="0"/>
              <a:t>élevé</a:t>
            </a:r>
            <a:r>
              <a:rPr lang="en-GB" dirty="0" smtClean="0"/>
              <a:t> </a:t>
            </a:r>
            <a:r>
              <a:rPr lang="en-GB" dirty="0" err="1" smtClean="0"/>
              <a:t>en</a:t>
            </a:r>
            <a:r>
              <a:rPr lang="en-GB" dirty="0" smtClean="0"/>
              <a:t> </a:t>
            </a:r>
            <a:r>
              <a:rPr lang="en-GB" dirty="0" err="1" smtClean="0"/>
              <a:t>comparaison</a:t>
            </a:r>
            <a:r>
              <a:rPr lang="en-GB" dirty="0" smtClean="0"/>
              <a:t> à </a:t>
            </a:r>
            <a:r>
              <a:rPr lang="en-GB" dirty="0" err="1" smtClean="0"/>
              <a:t>ceux</a:t>
            </a:r>
            <a:r>
              <a:rPr lang="en-GB" dirty="0" smtClean="0"/>
              <a:t> qui </a:t>
            </a:r>
            <a:r>
              <a:rPr lang="en-GB" dirty="0" err="1" smtClean="0"/>
              <a:t>avaient</a:t>
            </a:r>
            <a:r>
              <a:rPr lang="en-GB" dirty="0" smtClean="0"/>
              <a:t> un </a:t>
            </a:r>
            <a:r>
              <a:rPr lang="en-GB" dirty="0" err="1" smtClean="0"/>
              <a:t>niveau</a:t>
            </a:r>
            <a:r>
              <a:rPr lang="en-GB" dirty="0" smtClean="0"/>
              <a:t> </a:t>
            </a:r>
            <a:r>
              <a:rPr lang="en-GB" dirty="0" err="1" smtClean="0"/>
              <a:t>d’AP</a:t>
            </a:r>
            <a:r>
              <a:rPr lang="en-GB" dirty="0" smtClean="0"/>
              <a:t> </a:t>
            </a:r>
            <a:r>
              <a:rPr lang="en-GB" dirty="0" err="1" smtClean="0"/>
              <a:t>modéré</a:t>
            </a:r>
            <a:r>
              <a:rPr lang="en-GB" dirty="0" smtClean="0"/>
              <a:t> </a:t>
            </a:r>
            <a:r>
              <a:rPr lang="en-GB" dirty="0" err="1" smtClean="0"/>
              <a:t>ou</a:t>
            </a:r>
            <a:r>
              <a:rPr lang="en-GB" dirty="0" smtClean="0"/>
              <a:t> intense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smtClean="0"/>
              <a:t>Conclusion : </a:t>
            </a:r>
            <a:r>
              <a:rPr lang="en-GB" dirty="0" smtClean="0"/>
              <a:t>Le </a:t>
            </a:r>
            <a:r>
              <a:rPr lang="en-GB" dirty="0"/>
              <a:t>respect des </a:t>
            </a:r>
            <a:r>
              <a:rPr lang="en-GB" dirty="0" err="1"/>
              <a:t>recommandations</a:t>
            </a:r>
            <a:r>
              <a:rPr lang="en-GB" dirty="0"/>
              <a:t> </a:t>
            </a:r>
            <a:r>
              <a:rPr lang="en-GB" dirty="0" err="1"/>
              <a:t>minimales</a:t>
            </a:r>
            <a:r>
              <a:rPr lang="en-GB" dirty="0"/>
              <a:t> </a:t>
            </a:r>
            <a:r>
              <a:rPr lang="en-GB" dirty="0" err="1"/>
              <a:t>en</a:t>
            </a:r>
            <a:r>
              <a:rPr lang="en-GB" dirty="0"/>
              <a:t> </a:t>
            </a:r>
            <a:r>
              <a:rPr lang="en-GB" dirty="0" err="1"/>
              <a:t>matière</a:t>
            </a:r>
            <a:r>
              <a:rPr lang="en-GB" dirty="0"/>
              <a:t> </a:t>
            </a:r>
            <a:r>
              <a:rPr lang="en-GB" dirty="0" err="1"/>
              <a:t>d'activité</a:t>
            </a:r>
            <a:r>
              <a:rPr lang="en-GB" dirty="0"/>
              <a:t> physique </a:t>
            </a:r>
            <a:r>
              <a:rPr lang="en-GB" dirty="0" err="1"/>
              <a:t>avant</a:t>
            </a:r>
            <a:r>
              <a:rPr lang="en-GB" dirty="0"/>
              <a:t> le diagnostic et après le </a:t>
            </a:r>
            <a:r>
              <a:rPr lang="en-GB" dirty="0" err="1"/>
              <a:t>traitement</a:t>
            </a:r>
            <a:r>
              <a:rPr lang="en-GB" dirty="0"/>
              <a:t> </a:t>
            </a:r>
            <a:r>
              <a:rPr lang="en-GB" dirty="0" err="1"/>
              <a:t>semble</a:t>
            </a:r>
            <a:r>
              <a:rPr lang="en-GB" dirty="0"/>
              <a:t> </a:t>
            </a:r>
            <a:r>
              <a:rPr lang="en-GB" dirty="0" err="1"/>
              <a:t>être</a:t>
            </a:r>
            <a:r>
              <a:rPr lang="en-GB" dirty="0"/>
              <a:t> </a:t>
            </a:r>
            <a:r>
              <a:rPr lang="en-GB" dirty="0" err="1"/>
              <a:t>associé</a:t>
            </a:r>
            <a:r>
              <a:rPr lang="en-GB" dirty="0"/>
              <a:t> à </a:t>
            </a:r>
            <a:r>
              <a:rPr lang="en-GB" dirty="0" err="1"/>
              <a:t>une</a:t>
            </a:r>
            <a:r>
              <a:rPr lang="en-GB" dirty="0"/>
              <a:t> </a:t>
            </a:r>
            <a:r>
              <a:rPr lang="en-GB" dirty="0" err="1"/>
              <a:t>réduction</a:t>
            </a:r>
            <a:r>
              <a:rPr lang="en-GB" dirty="0"/>
              <a:t> </a:t>
            </a:r>
            <a:r>
              <a:rPr lang="en-GB" dirty="0" err="1"/>
              <a:t>statistiquement</a:t>
            </a:r>
            <a:r>
              <a:rPr lang="en-GB" dirty="0"/>
              <a:t> </a:t>
            </a:r>
            <a:r>
              <a:rPr lang="en-GB" dirty="0" err="1"/>
              <a:t>significative</a:t>
            </a:r>
            <a:r>
              <a:rPr lang="en-GB" dirty="0"/>
              <a:t> des </a:t>
            </a:r>
            <a:r>
              <a:rPr lang="en-GB" dirty="0" err="1"/>
              <a:t>risques</a:t>
            </a:r>
            <a:r>
              <a:rPr lang="en-GB" dirty="0"/>
              <a:t> de </a:t>
            </a:r>
            <a:r>
              <a:rPr lang="en-GB" dirty="0" err="1"/>
              <a:t>récidive</a:t>
            </a:r>
            <a:r>
              <a:rPr lang="en-GB" dirty="0"/>
              <a:t> et de </a:t>
            </a:r>
            <a:r>
              <a:rPr lang="en-GB" dirty="0" err="1"/>
              <a:t>mortalité</a:t>
            </a:r>
            <a:r>
              <a:rPr lang="en-GB" dirty="0"/>
              <a:t> chez les </a:t>
            </a:r>
            <a:r>
              <a:rPr lang="en-GB" dirty="0" err="1"/>
              <a:t>patientes</a:t>
            </a:r>
            <a:r>
              <a:rPr lang="en-GB" dirty="0"/>
              <a:t> </a:t>
            </a:r>
            <a:r>
              <a:rPr lang="en-GB" dirty="0" err="1"/>
              <a:t>atteintes</a:t>
            </a:r>
            <a:r>
              <a:rPr lang="en-GB" dirty="0"/>
              <a:t> d'un cancer du </a:t>
            </a:r>
            <a:r>
              <a:rPr lang="en-GB" dirty="0" smtClean="0"/>
              <a:t>sein</a:t>
            </a:r>
            <a:endParaRPr lang="en-GB" dirty="0"/>
          </a:p>
        </p:txBody>
      </p:sp>
      <p:sp>
        <p:nvSpPr>
          <p:cNvPr id="15" name="Rectangle 1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AP et risque cancer du sein</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406532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3" name="Rectangle 2"/>
          <p:cNvSpPr/>
          <p:nvPr/>
        </p:nvSpPr>
        <p:spPr>
          <a:xfrm>
            <a:off x="4902506" y="6135475"/>
            <a:ext cx="2005070" cy="307777"/>
          </a:xfrm>
          <a:prstGeom prst="rect">
            <a:avLst/>
          </a:prstGeom>
        </p:spPr>
        <p:txBody>
          <a:bodyPr wrap="square">
            <a:spAutoFit/>
          </a:bodyPr>
          <a:lstStyle/>
          <a:p>
            <a:pPr algn="ctr"/>
            <a:r>
              <a:rPr lang="en-GB" sz="1400" i="1" dirty="0" err="1" smtClean="0"/>
              <a:t>Spei</a:t>
            </a:r>
            <a:r>
              <a:rPr lang="en-GB" sz="1400" i="1" dirty="0" smtClean="0"/>
              <a:t> et al., 2019</a:t>
            </a:r>
            <a:endParaRPr lang="en-GB" sz="1400" i="1" dirty="0"/>
          </a:p>
        </p:txBody>
      </p:sp>
      <p:pic>
        <p:nvPicPr>
          <p:cNvPr id="4" name="Image 3"/>
          <p:cNvPicPr>
            <a:picLocks noChangeAspect="1"/>
          </p:cNvPicPr>
          <p:nvPr/>
        </p:nvPicPr>
        <p:blipFill>
          <a:blip r:embed="rId2"/>
          <a:stretch>
            <a:fillRect/>
          </a:stretch>
        </p:blipFill>
        <p:spPr>
          <a:xfrm>
            <a:off x="2422140" y="769269"/>
            <a:ext cx="7622071" cy="1279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ZoneTexte 15"/>
          <p:cNvSpPr txBox="1"/>
          <p:nvPr/>
        </p:nvSpPr>
        <p:spPr>
          <a:xfrm>
            <a:off x="3536414" y="2831335"/>
            <a:ext cx="5100810" cy="2862322"/>
          </a:xfrm>
          <a:prstGeom prst="rect">
            <a:avLst/>
          </a:prstGeom>
          <a:noFill/>
        </p:spPr>
        <p:txBody>
          <a:bodyPr wrap="square" rtlCol="0">
            <a:spAutoFit/>
          </a:bodyPr>
          <a:lstStyle/>
          <a:p>
            <a:pPr>
              <a:lnSpc>
                <a:spcPct val="150000"/>
              </a:lnSpc>
            </a:pPr>
            <a:r>
              <a:rPr lang="fr-FR" sz="2000" dirty="0" smtClean="0"/>
              <a:t>10 études sur activités physiques </a:t>
            </a:r>
          </a:p>
          <a:p>
            <a:pPr>
              <a:lnSpc>
                <a:spcPct val="150000"/>
              </a:lnSpc>
            </a:pPr>
            <a:endParaRPr lang="fr-FR" sz="2000" dirty="0"/>
          </a:p>
          <a:p>
            <a:pPr marL="285750" indent="-285750">
              <a:lnSpc>
                <a:spcPct val="150000"/>
              </a:lnSpc>
              <a:buFont typeface="Wingdings" panose="05000000000000000000" pitchFamily="2" charset="2"/>
              <a:buChar char="à"/>
            </a:pPr>
            <a:r>
              <a:rPr lang="fr-FR" sz="2000" dirty="0" smtClean="0">
                <a:sym typeface="Wingdings" panose="05000000000000000000" pitchFamily="2" charset="2"/>
              </a:rPr>
              <a:t>8 sur AP réactionnelle</a:t>
            </a:r>
          </a:p>
          <a:p>
            <a:pPr marL="285750" indent="-285750">
              <a:lnSpc>
                <a:spcPct val="150000"/>
              </a:lnSpc>
              <a:buFont typeface="Wingdings" panose="05000000000000000000" pitchFamily="2" charset="2"/>
              <a:buChar char="à"/>
            </a:pPr>
            <a:r>
              <a:rPr lang="fr-FR" sz="2000" dirty="0" smtClean="0">
                <a:sym typeface="Wingdings" panose="05000000000000000000" pitchFamily="2" charset="2"/>
              </a:rPr>
              <a:t>2 sur AP vigoureuse</a:t>
            </a:r>
          </a:p>
          <a:p>
            <a:pPr marL="285750" indent="-285750">
              <a:lnSpc>
                <a:spcPct val="150000"/>
              </a:lnSpc>
              <a:buFont typeface="Wingdings" panose="05000000000000000000" pitchFamily="2" charset="2"/>
              <a:buChar char="à"/>
            </a:pPr>
            <a:r>
              <a:rPr lang="fr-FR" sz="2000" dirty="0" smtClean="0">
                <a:sym typeface="Wingdings" panose="05000000000000000000" pitchFamily="2" charset="2"/>
              </a:rPr>
              <a:t>2 sur AP intensité modérée</a:t>
            </a:r>
          </a:p>
          <a:p>
            <a:pPr marL="285750" indent="-285750">
              <a:lnSpc>
                <a:spcPct val="150000"/>
              </a:lnSpc>
              <a:buFont typeface="Wingdings" panose="05000000000000000000" pitchFamily="2" charset="2"/>
              <a:buChar char="à"/>
            </a:pPr>
            <a:r>
              <a:rPr lang="fr-FR" sz="2000" dirty="0" smtClean="0">
                <a:sym typeface="Wingdings" panose="05000000000000000000" pitchFamily="2" charset="2"/>
              </a:rPr>
              <a:t>2 sur total AP</a:t>
            </a:r>
            <a:r>
              <a:rPr lang="fr-FR" sz="2000" dirty="0" smtClean="0"/>
              <a:t> </a:t>
            </a:r>
            <a:endParaRPr lang="en-GB" sz="2000" dirty="0"/>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AP et risque cancer du sein</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82616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2" name="Rectangle 1"/>
          <p:cNvSpPr/>
          <p:nvPr/>
        </p:nvSpPr>
        <p:spPr>
          <a:xfrm>
            <a:off x="5250350" y="1640358"/>
            <a:ext cx="6444868" cy="369332"/>
          </a:xfrm>
          <a:prstGeom prst="rect">
            <a:avLst/>
          </a:prstGeom>
        </p:spPr>
        <p:txBody>
          <a:bodyPr wrap="square">
            <a:spAutoFit/>
          </a:bodyPr>
          <a:lstStyle/>
          <a:p>
            <a:pPr marL="285750" indent="-285750">
              <a:buFont typeface="Wingdings" panose="05000000000000000000" pitchFamily="2" charset="2"/>
              <a:buChar char="Ø"/>
            </a:pPr>
            <a:r>
              <a:rPr lang="fr-FR" dirty="0" smtClean="0">
                <a:latin typeface="Tahoma" panose="020B0604030504040204" pitchFamily="34" charset="0"/>
                <a:ea typeface="Tahoma" panose="020B0604030504040204" pitchFamily="34" charset="0"/>
                <a:cs typeface="Tahoma" panose="020B0604030504040204" pitchFamily="34" charset="0"/>
              </a:rPr>
              <a:t>il </a:t>
            </a:r>
            <a:r>
              <a:rPr lang="fr-FR" dirty="0">
                <a:latin typeface="Tahoma" panose="020B0604030504040204" pitchFamily="34" charset="0"/>
                <a:ea typeface="Tahoma" panose="020B0604030504040204" pitchFamily="34" charset="0"/>
                <a:cs typeface="Tahoma" panose="020B0604030504040204" pitchFamily="34" charset="0"/>
              </a:rPr>
              <a:t>y a eu 23 041 survivants du cancer du </a:t>
            </a:r>
            <a:r>
              <a:rPr lang="fr-FR" dirty="0" smtClean="0">
                <a:latin typeface="Tahoma" panose="020B0604030504040204" pitchFamily="34" charset="0"/>
                <a:ea typeface="Tahoma" panose="020B0604030504040204" pitchFamily="34" charset="0"/>
                <a:cs typeface="Tahoma" panose="020B0604030504040204" pitchFamily="34" charset="0"/>
              </a:rPr>
              <a:t>sein</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4902506" y="6135475"/>
            <a:ext cx="2005070" cy="307777"/>
          </a:xfrm>
          <a:prstGeom prst="rect">
            <a:avLst/>
          </a:prstGeom>
        </p:spPr>
        <p:txBody>
          <a:bodyPr wrap="square">
            <a:spAutoFit/>
          </a:bodyPr>
          <a:lstStyle/>
          <a:p>
            <a:pPr algn="ctr"/>
            <a:r>
              <a:rPr lang="en-GB" sz="1400" i="1" dirty="0" err="1" smtClean="0"/>
              <a:t>Spei</a:t>
            </a:r>
            <a:r>
              <a:rPr lang="en-GB" sz="1400" i="1" dirty="0" smtClean="0"/>
              <a:t> et al., 2019</a:t>
            </a:r>
            <a:endParaRPr lang="en-GB" sz="1400" i="1" dirty="0"/>
          </a:p>
        </p:txBody>
      </p:sp>
      <p:pic>
        <p:nvPicPr>
          <p:cNvPr id="3" name="Imag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75339"/>
            <a:ext cx="1368314" cy="1368314"/>
          </a:xfrm>
          <a:prstGeom prst="rect">
            <a:avLst/>
          </a:prstGeom>
        </p:spPr>
      </p:pic>
      <p:sp>
        <p:nvSpPr>
          <p:cNvPr id="4" name="Rectangle 3"/>
          <p:cNvSpPr/>
          <p:nvPr/>
        </p:nvSpPr>
        <p:spPr>
          <a:xfrm>
            <a:off x="1176978" y="887490"/>
            <a:ext cx="4160178" cy="369332"/>
          </a:xfrm>
          <a:prstGeom prst="rect">
            <a:avLst/>
          </a:prstGeom>
        </p:spPr>
        <p:txBody>
          <a:bodyPr wrap="none">
            <a:spAutoFit/>
          </a:bodyPr>
          <a:lstStyle/>
          <a:p>
            <a:pPr marL="285750" indent="-285750">
              <a:buFont typeface="Wingdings" panose="05000000000000000000" pitchFamily="2" charset="2"/>
              <a:buChar char="Ø"/>
            </a:pPr>
            <a:r>
              <a:rPr lang="fr-FR" dirty="0">
                <a:latin typeface="Tahoma" panose="020B0604030504040204" pitchFamily="34" charset="0"/>
                <a:ea typeface="Tahoma" panose="020B0604030504040204" pitchFamily="34" charset="0"/>
                <a:cs typeface="Tahoma" panose="020B0604030504040204" pitchFamily="34" charset="0"/>
              </a:rPr>
              <a:t>suivi moyen allant de 3,5 à 12,7 ans</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14" name="Image 13"/>
          <p:cNvPicPr>
            <a:picLocks noChangeAspect="1"/>
          </p:cNvPicPr>
          <p:nvPr/>
        </p:nvPicPr>
        <p:blipFill>
          <a:blip r:embed="rId3"/>
          <a:stretch>
            <a:fillRect/>
          </a:stretch>
        </p:blipFill>
        <p:spPr>
          <a:xfrm>
            <a:off x="275847" y="2157662"/>
            <a:ext cx="891577" cy="1181265"/>
          </a:xfrm>
          <a:prstGeom prst="rect">
            <a:avLst/>
          </a:prstGeom>
        </p:spPr>
      </p:pic>
      <p:sp>
        <p:nvSpPr>
          <p:cNvPr id="15" name="Rectangle 14"/>
          <p:cNvSpPr/>
          <p:nvPr/>
        </p:nvSpPr>
        <p:spPr>
          <a:xfrm>
            <a:off x="1065255" y="2510029"/>
            <a:ext cx="4399922" cy="369332"/>
          </a:xfrm>
          <a:prstGeom prst="rect">
            <a:avLst/>
          </a:prstGeom>
        </p:spPr>
        <p:txBody>
          <a:bodyPr wrap="none">
            <a:spAutoFit/>
          </a:bodyPr>
          <a:lstStyle/>
          <a:p>
            <a:pPr marL="285750" indent="-285750">
              <a:buFont typeface="Wingdings" panose="05000000000000000000" pitchFamily="2" charset="2"/>
              <a:buChar char="Ø"/>
            </a:pPr>
            <a:r>
              <a:rPr lang="fr-FR" dirty="0" smtClean="0">
                <a:latin typeface="Tahoma" panose="020B0604030504040204" pitchFamily="34" charset="0"/>
                <a:ea typeface="Tahoma" panose="020B0604030504040204" pitchFamily="34" charset="0"/>
                <a:cs typeface="Tahoma" panose="020B0604030504040204" pitchFamily="34" charset="0"/>
              </a:rPr>
              <a:t>2 </a:t>
            </a:r>
            <a:r>
              <a:rPr lang="fr-FR" dirty="0">
                <a:latin typeface="Tahoma" panose="020B0604030504040204" pitchFamily="34" charset="0"/>
                <a:ea typeface="Tahoma" panose="020B0604030504040204" pitchFamily="34" charset="0"/>
                <a:cs typeface="Tahoma" panose="020B0604030504040204" pitchFamily="34" charset="0"/>
              </a:rPr>
              <a:t>522 décès toutes causes confondues</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4" name="Image 23"/>
          <p:cNvPicPr>
            <a:picLocks noChangeAspect="1"/>
          </p:cNvPicPr>
          <p:nvPr/>
        </p:nvPicPr>
        <p:blipFill>
          <a:blip r:embed="rId4"/>
          <a:stretch>
            <a:fillRect/>
          </a:stretch>
        </p:blipFill>
        <p:spPr>
          <a:xfrm>
            <a:off x="8457117" y="3433570"/>
            <a:ext cx="1321578" cy="953544"/>
          </a:xfrm>
          <a:prstGeom prst="rect">
            <a:avLst/>
          </a:prstGeom>
        </p:spPr>
      </p:pic>
      <p:sp>
        <p:nvSpPr>
          <p:cNvPr id="25" name="Rectangle 24"/>
          <p:cNvSpPr/>
          <p:nvPr/>
        </p:nvSpPr>
        <p:spPr>
          <a:xfrm>
            <a:off x="5163436" y="3811520"/>
            <a:ext cx="3158942" cy="369332"/>
          </a:xfrm>
          <a:prstGeom prst="rect">
            <a:avLst/>
          </a:prstGeom>
        </p:spPr>
        <p:txBody>
          <a:bodyPr wrap="none">
            <a:spAutoFit/>
          </a:bodyPr>
          <a:lstStyle/>
          <a:p>
            <a:pPr marL="285750" indent="-285750">
              <a:buFont typeface="Wingdings" panose="05000000000000000000" pitchFamily="2" charset="2"/>
              <a:buChar char="Ø"/>
            </a:pPr>
            <a:r>
              <a:rPr lang="fr-FR" dirty="0">
                <a:latin typeface="Tahoma" panose="020B0604030504040204" pitchFamily="34" charset="0"/>
                <a:ea typeface="Tahoma" panose="020B0604030504040204" pitchFamily="34" charset="0"/>
                <a:cs typeface="Tahoma" panose="020B0604030504040204" pitchFamily="34" charset="0"/>
              </a:rPr>
              <a:t>1 398 récidives/rémissions</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3109368" y="5149027"/>
            <a:ext cx="3876382" cy="369332"/>
          </a:xfrm>
          <a:prstGeom prst="rect">
            <a:avLst/>
          </a:prstGeom>
        </p:spPr>
        <p:txBody>
          <a:bodyPr wrap="none">
            <a:spAutoFit/>
          </a:bodyPr>
          <a:lstStyle/>
          <a:p>
            <a:pPr marL="285750" indent="-285750">
              <a:buFont typeface="Wingdings" panose="05000000000000000000" pitchFamily="2" charset="2"/>
              <a:buChar char="Ø"/>
            </a:pPr>
            <a:r>
              <a:rPr lang="fr-FR" dirty="0">
                <a:latin typeface="Tahoma" panose="020B0604030504040204" pitchFamily="34" charset="0"/>
                <a:ea typeface="Tahoma" panose="020B0604030504040204" pitchFamily="34" charset="0"/>
                <a:cs typeface="Tahoma" panose="020B0604030504040204" pitchFamily="34" charset="0"/>
              </a:rPr>
              <a:t>841 décès dus au cancer du sein </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7" name="Image 26"/>
          <p:cNvPicPr>
            <a:picLocks noChangeAspect="1"/>
          </p:cNvPicPr>
          <p:nvPr/>
        </p:nvPicPr>
        <p:blipFill>
          <a:blip r:embed="rId3"/>
          <a:stretch>
            <a:fillRect/>
          </a:stretch>
        </p:blipFill>
        <p:spPr>
          <a:xfrm>
            <a:off x="1571458" y="4531905"/>
            <a:ext cx="891577" cy="1181265"/>
          </a:xfrm>
          <a:prstGeom prst="rect">
            <a:avLst/>
          </a:prstGeom>
        </p:spPr>
      </p:pic>
      <p:pic>
        <p:nvPicPr>
          <p:cNvPr id="28" name="Imag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8519" y="5221906"/>
            <a:ext cx="698212" cy="507687"/>
          </a:xfrm>
          <a:prstGeom prst="rect">
            <a:avLst/>
          </a:prstGeom>
        </p:spPr>
      </p:pic>
      <p:pic>
        <p:nvPicPr>
          <p:cNvPr id="29" name="Image 28"/>
          <p:cNvPicPr>
            <a:picLocks noChangeAspect="1"/>
          </p:cNvPicPr>
          <p:nvPr/>
        </p:nvPicPr>
        <p:blipFill>
          <a:blip r:embed="rId6">
            <a:clrChange>
              <a:clrFrom>
                <a:srgbClr val="FFFBF5"/>
              </a:clrFrom>
              <a:clrTo>
                <a:srgbClr val="FFFBF5">
                  <a:alpha val="0"/>
                </a:srgbClr>
              </a:clrTo>
            </a:clrChange>
          </a:blip>
          <a:stretch>
            <a:fillRect/>
          </a:stretch>
        </p:blipFill>
        <p:spPr>
          <a:xfrm>
            <a:off x="10176087" y="967429"/>
            <a:ext cx="1609950" cy="1209844"/>
          </a:xfrm>
          <a:prstGeom prst="rect">
            <a:avLst/>
          </a:prstGeom>
        </p:spPr>
      </p:pic>
      <p:sp>
        <p:nvSpPr>
          <p:cNvPr id="21" name="Rectangle 2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AP et risque cancer du sein</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106115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pic>
        <p:nvPicPr>
          <p:cNvPr id="13" name="Image 12"/>
          <p:cNvPicPr>
            <a:picLocks noChangeAspect="1"/>
          </p:cNvPicPr>
          <p:nvPr/>
        </p:nvPicPr>
        <p:blipFill>
          <a:blip r:embed="rId3">
            <a:clrChange>
              <a:clrFrom>
                <a:srgbClr val="FFFFFF"/>
              </a:clrFrom>
              <a:clrTo>
                <a:srgbClr val="FFFFFF">
                  <a:alpha val="0"/>
                </a:srgbClr>
              </a:clrTo>
            </a:clrChange>
          </a:blip>
          <a:stretch>
            <a:fillRect/>
          </a:stretch>
        </p:blipFill>
        <p:spPr>
          <a:xfrm>
            <a:off x="562855" y="1270535"/>
            <a:ext cx="7160900" cy="4872273"/>
          </a:xfrm>
          <a:prstGeom prst="rect">
            <a:avLst/>
          </a:prstGeom>
        </p:spPr>
      </p:pic>
      <p:pic>
        <p:nvPicPr>
          <p:cNvPr id="12" name="Image 11"/>
          <p:cNvPicPr>
            <a:picLocks noChangeAspect="1"/>
          </p:cNvPicPr>
          <p:nvPr/>
        </p:nvPicPr>
        <p:blipFill>
          <a:blip r:embed="rId4"/>
          <a:stretch>
            <a:fillRect/>
          </a:stretch>
        </p:blipFill>
        <p:spPr>
          <a:xfrm>
            <a:off x="224646" y="727107"/>
            <a:ext cx="891577" cy="1181265"/>
          </a:xfrm>
          <a:prstGeom prst="rect">
            <a:avLst/>
          </a:prstGeom>
        </p:spPr>
      </p:pic>
      <p:sp>
        <p:nvSpPr>
          <p:cNvPr id="14" name="Rectangle 13"/>
          <p:cNvSpPr/>
          <p:nvPr/>
        </p:nvSpPr>
        <p:spPr>
          <a:xfrm>
            <a:off x="4902506" y="6135475"/>
            <a:ext cx="2005070" cy="307777"/>
          </a:xfrm>
          <a:prstGeom prst="rect">
            <a:avLst/>
          </a:prstGeom>
        </p:spPr>
        <p:txBody>
          <a:bodyPr wrap="square">
            <a:spAutoFit/>
          </a:bodyPr>
          <a:lstStyle/>
          <a:p>
            <a:pPr algn="ctr"/>
            <a:r>
              <a:rPr lang="en-GB" sz="1400" i="1" dirty="0" err="1" smtClean="0"/>
              <a:t>Spei</a:t>
            </a:r>
            <a:r>
              <a:rPr lang="en-GB" sz="1400" i="1" dirty="0" smtClean="0"/>
              <a:t> et al., 2019</a:t>
            </a:r>
            <a:endParaRPr lang="en-GB" sz="1400" i="1" dirty="0"/>
          </a:p>
        </p:txBody>
      </p:sp>
      <p:sp>
        <p:nvSpPr>
          <p:cNvPr id="3" name="ZoneTexte 2"/>
          <p:cNvSpPr txBox="1"/>
          <p:nvPr/>
        </p:nvSpPr>
        <p:spPr>
          <a:xfrm>
            <a:off x="7522143" y="1565844"/>
            <a:ext cx="4381500" cy="3000821"/>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fr-FR" dirty="0">
                <a:latin typeface="Tahoma" panose="020B0604030504040204" pitchFamily="34" charset="0"/>
                <a:ea typeface="Tahoma" panose="020B0604030504040204" pitchFamily="34" charset="0"/>
                <a:cs typeface="Tahoma" panose="020B0604030504040204" pitchFamily="34" charset="0"/>
              </a:rPr>
              <a:t>Par rapport aux femmes dont le niveau d'AP récréative était le plus faible (quintile/ quartile le plus bas), les femmes dont le niveau était le plus élevé présentaient un risque plus faible de mortalité toutes causes confondues </a:t>
            </a:r>
            <a:r>
              <a:rPr lang="fr-FR" dirty="0" smtClean="0">
                <a:latin typeface="Tahoma" panose="020B0604030504040204" pitchFamily="34" charset="0"/>
                <a:ea typeface="Tahoma" panose="020B0604030504040204" pitchFamily="34" charset="0"/>
                <a:cs typeface="Tahoma" panose="020B0604030504040204" pitchFamily="34" charset="0"/>
              </a:rPr>
              <a:t>de décès</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AP et risque cancer du sein</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411216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pic>
        <p:nvPicPr>
          <p:cNvPr id="15" name="Image 14"/>
          <p:cNvPicPr>
            <a:picLocks noChangeAspect="1"/>
          </p:cNvPicPr>
          <p:nvPr/>
        </p:nvPicPr>
        <p:blipFill>
          <a:blip r:embed="rId2"/>
          <a:stretch>
            <a:fillRect/>
          </a:stretch>
        </p:blipFill>
        <p:spPr>
          <a:xfrm>
            <a:off x="1059743" y="1183908"/>
            <a:ext cx="7256640" cy="5041650"/>
          </a:xfrm>
          <a:prstGeom prst="rect">
            <a:avLst/>
          </a:prstGeom>
        </p:spPr>
      </p:pic>
      <p:pic>
        <p:nvPicPr>
          <p:cNvPr id="16" name="Image 15"/>
          <p:cNvPicPr>
            <a:picLocks noChangeAspect="1"/>
          </p:cNvPicPr>
          <p:nvPr/>
        </p:nvPicPr>
        <p:blipFill>
          <a:blip r:embed="rId3"/>
          <a:stretch>
            <a:fillRect/>
          </a:stretch>
        </p:blipFill>
        <p:spPr>
          <a:xfrm>
            <a:off x="138617" y="868170"/>
            <a:ext cx="1321578" cy="953544"/>
          </a:xfrm>
          <a:prstGeom prst="rect">
            <a:avLst/>
          </a:prstGeom>
        </p:spPr>
      </p:pic>
      <p:sp>
        <p:nvSpPr>
          <p:cNvPr id="17" name="Rectangle 16"/>
          <p:cNvSpPr/>
          <p:nvPr/>
        </p:nvSpPr>
        <p:spPr>
          <a:xfrm>
            <a:off x="4902506" y="6135475"/>
            <a:ext cx="2005070" cy="307777"/>
          </a:xfrm>
          <a:prstGeom prst="rect">
            <a:avLst/>
          </a:prstGeom>
        </p:spPr>
        <p:txBody>
          <a:bodyPr wrap="square">
            <a:spAutoFit/>
          </a:bodyPr>
          <a:lstStyle/>
          <a:p>
            <a:pPr algn="ctr"/>
            <a:r>
              <a:rPr lang="en-GB" sz="1400" i="1" dirty="0" err="1" smtClean="0"/>
              <a:t>Spei</a:t>
            </a:r>
            <a:r>
              <a:rPr lang="en-GB" sz="1400" i="1" dirty="0" smtClean="0"/>
              <a:t> et al., 2019</a:t>
            </a:r>
            <a:endParaRPr lang="en-GB" sz="1400" i="1" dirty="0"/>
          </a:p>
        </p:txBody>
      </p:sp>
      <p:sp>
        <p:nvSpPr>
          <p:cNvPr id="18" name="ZoneTexte 17"/>
          <p:cNvSpPr txBox="1"/>
          <p:nvPr/>
        </p:nvSpPr>
        <p:spPr>
          <a:xfrm>
            <a:off x="7685371" y="2313673"/>
            <a:ext cx="4381500" cy="2169825"/>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fr-FR" dirty="0" smtClean="0"/>
              <a:t>Les femmes avec un faible niveau d’activité physique (tout confondu) avaient un risque de récidive potentiellement plus élevée (non significatif)</a:t>
            </a:r>
            <a:endParaRPr lang="en-GB" dirty="0"/>
          </a:p>
        </p:txBody>
      </p:sp>
      <p:sp>
        <p:nvSpPr>
          <p:cNvPr id="13" name="Rectangle 12"/>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AP et risque cancer du sein</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39588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pic>
        <p:nvPicPr>
          <p:cNvPr id="14" name="Image 13"/>
          <p:cNvPicPr>
            <a:picLocks noChangeAspect="1"/>
          </p:cNvPicPr>
          <p:nvPr/>
        </p:nvPicPr>
        <p:blipFill>
          <a:blip r:embed="rId2"/>
          <a:stretch>
            <a:fillRect/>
          </a:stretch>
        </p:blipFill>
        <p:spPr>
          <a:xfrm>
            <a:off x="1054101" y="790281"/>
            <a:ext cx="7659169" cy="5315692"/>
          </a:xfrm>
          <a:prstGeom prst="rect">
            <a:avLst/>
          </a:prstGeom>
        </p:spPr>
      </p:pic>
      <p:sp>
        <p:nvSpPr>
          <p:cNvPr id="16" name="Rectangle 15"/>
          <p:cNvSpPr/>
          <p:nvPr/>
        </p:nvSpPr>
        <p:spPr>
          <a:xfrm>
            <a:off x="4902506" y="6135475"/>
            <a:ext cx="2005070" cy="307777"/>
          </a:xfrm>
          <a:prstGeom prst="rect">
            <a:avLst/>
          </a:prstGeom>
        </p:spPr>
        <p:txBody>
          <a:bodyPr wrap="square">
            <a:spAutoFit/>
          </a:bodyPr>
          <a:lstStyle/>
          <a:p>
            <a:pPr algn="ctr"/>
            <a:r>
              <a:rPr lang="en-GB" sz="1400" i="1" dirty="0" err="1" smtClean="0"/>
              <a:t>Spei</a:t>
            </a:r>
            <a:r>
              <a:rPr lang="en-GB" sz="1400" i="1" dirty="0" smtClean="0"/>
              <a:t> et al., 2019</a:t>
            </a:r>
            <a:endParaRPr lang="en-GB" sz="1400" i="1" dirty="0"/>
          </a:p>
        </p:txBody>
      </p:sp>
      <p:pic>
        <p:nvPicPr>
          <p:cNvPr id="17" name="Image 16"/>
          <p:cNvPicPr>
            <a:picLocks noChangeAspect="1"/>
          </p:cNvPicPr>
          <p:nvPr/>
        </p:nvPicPr>
        <p:blipFill>
          <a:blip r:embed="rId3"/>
          <a:stretch>
            <a:fillRect/>
          </a:stretch>
        </p:blipFill>
        <p:spPr>
          <a:xfrm>
            <a:off x="212558" y="582205"/>
            <a:ext cx="891577" cy="1181265"/>
          </a:xfrm>
          <a:prstGeom prst="rect">
            <a:avLst/>
          </a:prstGeom>
        </p:spPr>
      </p:pic>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619" y="1272206"/>
            <a:ext cx="698212" cy="507687"/>
          </a:xfrm>
          <a:prstGeom prst="rect">
            <a:avLst/>
          </a:prstGeom>
        </p:spPr>
      </p:pic>
      <p:sp>
        <p:nvSpPr>
          <p:cNvPr id="19" name="ZoneTexte 18"/>
          <p:cNvSpPr txBox="1"/>
          <p:nvPr/>
        </p:nvSpPr>
        <p:spPr>
          <a:xfrm>
            <a:off x="7722402" y="2358591"/>
            <a:ext cx="4381500" cy="2308324"/>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fr-FR" dirty="0" smtClean="0">
                <a:latin typeface="Tahoma" panose="020B0604030504040204" pitchFamily="34" charset="0"/>
                <a:ea typeface="Tahoma" panose="020B0604030504040204" pitchFamily="34" charset="0"/>
                <a:cs typeface="Tahoma" panose="020B0604030504040204" pitchFamily="34" charset="0"/>
              </a:rPr>
              <a:t>Les femmes avec un faible niveau d’activité physique (tout confondu) avaient un risque de mortalité lié au cancer du sein plus élevée</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AP et risque cancer du sein</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79100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Sédentarité et risque cancer du sein</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3" name="Rectangle 12"/>
          <p:cNvSpPr/>
          <p:nvPr/>
        </p:nvSpPr>
        <p:spPr>
          <a:xfrm>
            <a:off x="4902506" y="6135475"/>
            <a:ext cx="2005070" cy="307777"/>
          </a:xfrm>
          <a:prstGeom prst="rect">
            <a:avLst/>
          </a:prstGeom>
        </p:spPr>
        <p:txBody>
          <a:bodyPr wrap="square">
            <a:spAutoFit/>
          </a:bodyPr>
          <a:lstStyle/>
          <a:p>
            <a:pPr algn="ctr"/>
            <a:r>
              <a:rPr lang="en-GB" sz="1400" i="1" dirty="0" smtClean="0"/>
              <a:t>Chong et al., 2020</a:t>
            </a:r>
            <a:endParaRPr lang="en-GB" sz="1400" i="1" dirty="0"/>
          </a:p>
        </p:txBody>
      </p:sp>
      <p:pic>
        <p:nvPicPr>
          <p:cNvPr id="16" name="Image 15"/>
          <p:cNvPicPr>
            <a:picLocks noChangeAspect="1"/>
          </p:cNvPicPr>
          <p:nvPr/>
        </p:nvPicPr>
        <p:blipFill>
          <a:blip r:embed="rId2"/>
          <a:stretch>
            <a:fillRect/>
          </a:stretch>
        </p:blipFill>
        <p:spPr>
          <a:xfrm>
            <a:off x="2915858" y="843881"/>
            <a:ext cx="5414850" cy="1268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ZoneTexte 16"/>
          <p:cNvSpPr txBox="1"/>
          <p:nvPr/>
        </p:nvSpPr>
        <p:spPr>
          <a:xfrm>
            <a:off x="2007476" y="2848304"/>
            <a:ext cx="9112469" cy="2585323"/>
          </a:xfrm>
          <a:prstGeom prst="rect">
            <a:avLst/>
          </a:prstGeom>
          <a:noFill/>
        </p:spPr>
        <p:txBody>
          <a:bodyPr wrap="square" rtlCol="0">
            <a:spAutoFit/>
          </a:bodyPr>
          <a:lstStyle/>
          <a:p>
            <a:pPr>
              <a:lnSpc>
                <a:spcPct val="150000"/>
              </a:lnSpc>
            </a:pPr>
            <a:r>
              <a:rPr lang="fr-FR" b="1" dirty="0" smtClean="0"/>
              <a:t>Objectif : </a:t>
            </a:r>
            <a:r>
              <a:rPr lang="fr-FR" dirty="0" smtClean="0"/>
              <a:t>étudier au travers d’une méta analyse si la sédentarité est un facteur de risque pour le développement du cancer du sein</a:t>
            </a:r>
          </a:p>
          <a:p>
            <a:pPr>
              <a:lnSpc>
                <a:spcPct val="150000"/>
              </a:lnSpc>
            </a:pPr>
            <a:endParaRPr lang="fr-FR" dirty="0" smtClean="0"/>
          </a:p>
          <a:p>
            <a:pPr>
              <a:lnSpc>
                <a:spcPct val="150000"/>
              </a:lnSpc>
            </a:pPr>
            <a:endParaRPr lang="fr-FR" dirty="0"/>
          </a:p>
          <a:p>
            <a:pPr>
              <a:lnSpc>
                <a:spcPct val="150000"/>
              </a:lnSpc>
            </a:pPr>
            <a:endParaRPr lang="fr-FR" dirty="0" smtClean="0"/>
          </a:p>
          <a:p>
            <a:pPr algn="ctr">
              <a:lnSpc>
                <a:spcPct val="150000"/>
              </a:lnSpc>
            </a:pPr>
            <a:r>
              <a:rPr lang="fr-FR" b="1" dirty="0" smtClean="0"/>
              <a:t>8 études analysées</a:t>
            </a:r>
            <a:endParaRPr lang="en-GB" b="1" dirty="0"/>
          </a:p>
        </p:txBody>
      </p:sp>
      <p:pic>
        <p:nvPicPr>
          <p:cNvPr id="12" name="Image 11"/>
          <p:cNvPicPr>
            <a:picLocks noChangeAspect="1"/>
          </p:cNvPicPr>
          <p:nvPr/>
        </p:nvPicPr>
        <p:blipFill>
          <a:blip r:embed="rId3">
            <a:clrChange>
              <a:clrFrom>
                <a:srgbClr val="FFFFFF"/>
              </a:clrFrom>
              <a:clrTo>
                <a:srgbClr val="FFFFFF">
                  <a:alpha val="0"/>
                </a:srgbClr>
              </a:clrTo>
            </a:clrChange>
          </a:blip>
          <a:stretch>
            <a:fillRect/>
          </a:stretch>
        </p:blipFill>
        <p:spPr>
          <a:xfrm>
            <a:off x="440008" y="2550295"/>
            <a:ext cx="1600423" cy="1505160"/>
          </a:xfrm>
          <a:prstGeom prst="rect">
            <a:avLst/>
          </a:prstGeom>
        </p:spPr>
      </p:pic>
    </p:spTree>
    <p:extLst>
      <p:ext uri="{BB962C8B-B14F-4D97-AF65-F5344CB8AC3E}">
        <p14:creationId xmlns:p14="http://schemas.microsoft.com/office/powerpoint/2010/main" val="64249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Sédentarité et risque cancer du sein</a:t>
            </a:r>
            <a:endParaRPr lang="fr-FR" sz="2400" b="1" dirty="0">
              <a:latin typeface="Baskerville Old Face" panose="02020602080505020303" pitchFamily="18" charset="0"/>
            </a:endParaRPr>
          </a:p>
        </p:txBody>
      </p:sp>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3" name="Rectangle 12"/>
          <p:cNvSpPr/>
          <p:nvPr/>
        </p:nvSpPr>
        <p:spPr>
          <a:xfrm>
            <a:off x="4902506" y="6135475"/>
            <a:ext cx="2005070" cy="307777"/>
          </a:xfrm>
          <a:prstGeom prst="rect">
            <a:avLst/>
          </a:prstGeom>
        </p:spPr>
        <p:txBody>
          <a:bodyPr wrap="square">
            <a:spAutoFit/>
          </a:bodyPr>
          <a:lstStyle/>
          <a:p>
            <a:pPr algn="ctr"/>
            <a:r>
              <a:rPr lang="en-GB" sz="1400" i="1" dirty="0" smtClean="0"/>
              <a:t>Chong et al., 2020</a:t>
            </a:r>
            <a:endParaRPr lang="en-GB" sz="1400" i="1" dirty="0"/>
          </a:p>
        </p:txBody>
      </p:sp>
      <p:pic>
        <p:nvPicPr>
          <p:cNvPr id="15" name="Image 14"/>
          <p:cNvPicPr>
            <a:picLocks noChangeAspect="1"/>
          </p:cNvPicPr>
          <p:nvPr/>
        </p:nvPicPr>
        <p:blipFill>
          <a:blip r:embed="rId2"/>
          <a:stretch>
            <a:fillRect/>
          </a:stretch>
        </p:blipFill>
        <p:spPr>
          <a:xfrm>
            <a:off x="1051034" y="880521"/>
            <a:ext cx="8204118" cy="3954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0" y="5280385"/>
            <a:ext cx="11761076" cy="646331"/>
          </a:xfrm>
          <a:prstGeom prst="rect">
            <a:avLst/>
          </a:prstGeom>
        </p:spPr>
        <p:txBody>
          <a:bodyPr wrap="square">
            <a:spAutoFit/>
          </a:bodyPr>
          <a:lstStyle/>
          <a:p>
            <a:pPr algn="ctr"/>
            <a:r>
              <a:rPr lang="fr-FR"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Association statistique significative entre comportement sédentaire et risque du cancer du sein (RR 1.08, 95% CI 0.99–1.19</a:t>
            </a:r>
            <a:endParaRPr lang="fr-FR"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8286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Sédentarité et risque cancer du sein</a:t>
            </a:r>
            <a:endParaRPr lang="fr-FR" sz="2400" b="1" dirty="0">
              <a:latin typeface="Baskerville Old Face" panose="02020602080505020303" pitchFamily="18" charset="0"/>
            </a:endParaRPr>
          </a:p>
        </p:txBody>
      </p:sp>
      <p:sp>
        <p:nvSpPr>
          <p:cNvPr id="6" name="Rectangle 5"/>
          <p:cNvSpPr/>
          <p:nvPr/>
        </p:nvSpPr>
        <p:spPr>
          <a:xfrm>
            <a:off x="4902506" y="6135475"/>
            <a:ext cx="2005070" cy="307777"/>
          </a:xfrm>
          <a:prstGeom prst="rect">
            <a:avLst/>
          </a:prstGeom>
        </p:spPr>
        <p:txBody>
          <a:bodyPr wrap="square">
            <a:spAutoFit/>
          </a:bodyPr>
          <a:lstStyle/>
          <a:p>
            <a:pPr algn="ctr"/>
            <a:r>
              <a:rPr lang="en-GB" sz="1400" i="1" dirty="0" err="1" smtClean="0"/>
              <a:t>Doré</a:t>
            </a:r>
            <a:r>
              <a:rPr lang="en-GB" sz="1400" i="1" dirty="0" smtClean="0"/>
              <a:t> et al., 2022</a:t>
            </a:r>
            <a:endParaRPr lang="en-GB" sz="1400" i="1" dirty="0"/>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ZoneTexte 7"/>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2" name="ZoneTexte 11"/>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pic>
        <p:nvPicPr>
          <p:cNvPr id="2" name="Image 1"/>
          <p:cNvPicPr>
            <a:picLocks noChangeAspect="1"/>
          </p:cNvPicPr>
          <p:nvPr/>
        </p:nvPicPr>
        <p:blipFill rotWithShape="1">
          <a:blip r:embed="rId2"/>
          <a:srcRect t="15369"/>
          <a:stretch/>
        </p:blipFill>
        <p:spPr>
          <a:xfrm>
            <a:off x="2252834" y="599089"/>
            <a:ext cx="6554748" cy="819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289" y="3153105"/>
            <a:ext cx="1447469" cy="1052490"/>
          </a:xfrm>
          <a:prstGeom prst="rect">
            <a:avLst/>
          </a:prstGeom>
        </p:spPr>
      </p:pic>
      <p:sp>
        <p:nvSpPr>
          <p:cNvPr id="3" name="ZoneTexte 2"/>
          <p:cNvSpPr txBox="1"/>
          <p:nvPr/>
        </p:nvSpPr>
        <p:spPr>
          <a:xfrm>
            <a:off x="2081048" y="3478925"/>
            <a:ext cx="2312276" cy="400110"/>
          </a:xfrm>
          <a:prstGeom prst="rect">
            <a:avLst/>
          </a:prstGeom>
          <a:noFill/>
        </p:spPr>
        <p:txBody>
          <a:bodyPr wrap="square" rtlCol="0">
            <a:spAutoFit/>
          </a:bodyPr>
          <a:lstStyle/>
          <a:p>
            <a:r>
              <a:rPr lang="fr-FR" sz="2000" b="1" dirty="0" smtClean="0"/>
              <a:t>n= 199</a:t>
            </a:r>
          </a:p>
        </p:txBody>
      </p:sp>
      <p:sp>
        <p:nvSpPr>
          <p:cNvPr id="14" name="ZoneTexte 13"/>
          <p:cNvSpPr txBox="1"/>
          <p:nvPr/>
        </p:nvSpPr>
        <p:spPr>
          <a:xfrm>
            <a:off x="3023825" y="3241555"/>
            <a:ext cx="7383517" cy="1200329"/>
          </a:xfrm>
          <a:prstGeom prst="rect">
            <a:avLst/>
          </a:prstGeom>
          <a:noFill/>
        </p:spPr>
        <p:txBody>
          <a:bodyPr wrap="square" rtlCol="0">
            <a:spAutoFit/>
          </a:bodyPr>
          <a:lstStyle/>
          <a:p>
            <a:pPr marL="285750" indent="-285750">
              <a:buFont typeface="Arial" panose="020B0604020202020204" pitchFamily="34" charset="0"/>
              <a:buChar char="•"/>
            </a:pPr>
            <a:r>
              <a:rPr lang="fr-FR" dirty="0" smtClean="0"/>
              <a:t>Ont porté un accéléromètre pour mesurer Activité physique </a:t>
            </a:r>
            <a:r>
              <a:rPr lang="fr-FR" sz="1600" i="1" dirty="0" smtClean="0"/>
              <a:t>(</a:t>
            </a:r>
            <a:r>
              <a:rPr lang="fr-FR" sz="1600" i="1" dirty="0" err="1" smtClean="0"/>
              <a:t>Moderate</a:t>
            </a:r>
            <a:r>
              <a:rPr lang="fr-FR" sz="1600" i="1" dirty="0"/>
              <a:t> </a:t>
            </a:r>
            <a:r>
              <a:rPr lang="fr-FR" sz="1600" i="1" dirty="0" smtClean="0"/>
              <a:t>to </a:t>
            </a:r>
            <a:r>
              <a:rPr lang="fr-FR" sz="1600" i="1" dirty="0" err="1" smtClean="0"/>
              <a:t>Vigourous</a:t>
            </a:r>
            <a:r>
              <a:rPr lang="fr-FR" sz="1600" i="1" dirty="0" smtClean="0"/>
              <a:t> Physical Activity)</a:t>
            </a:r>
            <a:r>
              <a:rPr lang="fr-FR" dirty="0" smtClean="0"/>
              <a:t> et la sédentarité</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smtClean="0"/>
              <a:t>8 temps de mesure : A chaque fois porté une semaine </a:t>
            </a:r>
          </a:p>
        </p:txBody>
      </p:sp>
      <p:pic>
        <p:nvPicPr>
          <p:cNvPr id="15" name="Image 14"/>
          <p:cNvPicPr>
            <a:picLocks noChangeAspect="1"/>
          </p:cNvPicPr>
          <p:nvPr/>
        </p:nvPicPr>
        <p:blipFill>
          <a:blip r:embed="rId4"/>
          <a:stretch>
            <a:fillRect/>
          </a:stretch>
        </p:blipFill>
        <p:spPr>
          <a:xfrm>
            <a:off x="3767903" y="4851711"/>
            <a:ext cx="7777655" cy="390906"/>
          </a:xfrm>
          <a:prstGeom prst="rect">
            <a:avLst/>
          </a:prstGeom>
        </p:spPr>
      </p:pic>
      <p:sp>
        <p:nvSpPr>
          <p:cNvPr id="16" name="ZoneTexte 15"/>
          <p:cNvSpPr txBox="1"/>
          <p:nvPr/>
        </p:nvSpPr>
        <p:spPr>
          <a:xfrm>
            <a:off x="1387364" y="2196661"/>
            <a:ext cx="9417269" cy="369332"/>
          </a:xfrm>
          <a:prstGeom prst="rect">
            <a:avLst/>
          </a:prstGeom>
          <a:noFill/>
        </p:spPr>
        <p:txBody>
          <a:bodyPr wrap="square" rtlCol="0">
            <a:spAutoFit/>
          </a:bodyPr>
          <a:lstStyle/>
          <a:p>
            <a:r>
              <a:rPr lang="fr-FR" dirty="0" smtClean="0"/>
              <a:t>Etudier les relations entre AP /sédentarité et la fatigue, la douleur et symptômes dépressifs </a:t>
            </a:r>
            <a:endParaRPr lang="en-GB" dirty="0"/>
          </a:p>
        </p:txBody>
      </p:sp>
      <p:pic>
        <p:nvPicPr>
          <p:cNvPr id="17" name="Image 16"/>
          <p:cNvPicPr>
            <a:picLocks noChangeAspect="1"/>
          </p:cNvPicPr>
          <p:nvPr/>
        </p:nvPicPr>
        <p:blipFill>
          <a:blip r:embed="rId5">
            <a:clrChange>
              <a:clrFrom>
                <a:srgbClr val="FFFFFF"/>
              </a:clrFrom>
              <a:clrTo>
                <a:srgbClr val="FFFFFF">
                  <a:alpha val="0"/>
                </a:srgbClr>
              </a:clrTo>
            </a:clrChange>
          </a:blip>
          <a:stretch>
            <a:fillRect/>
          </a:stretch>
        </p:blipFill>
        <p:spPr>
          <a:xfrm>
            <a:off x="229801" y="1881352"/>
            <a:ext cx="1127095" cy="1060006"/>
          </a:xfrm>
          <a:prstGeom prst="rect">
            <a:avLst/>
          </a:prstGeom>
        </p:spPr>
      </p:pic>
    </p:spTree>
    <p:extLst>
      <p:ext uri="{BB962C8B-B14F-4D97-AF65-F5344CB8AC3E}">
        <p14:creationId xmlns:p14="http://schemas.microsoft.com/office/powerpoint/2010/main" val="40599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67148" y="521700"/>
            <a:ext cx="9464396" cy="6012959"/>
          </a:xfrm>
          <a:prstGeom prst="rect">
            <a:avLst/>
          </a:prstGeom>
        </p:spPr>
      </p:pic>
      <p:pic>
        <p:nvPicPr>
          <p:cNvPr id="3" name="Image 2"/>
          <p:cNvPicPr>
            <a:picLocks noChangeAspect="1"/>
          </p:cNvPicPr>
          <p:nvPr/>
        </p:nvPicPr>
        <p:blipFill>
          <a:blip r:embed="rId3" cstate="print">
            <a:clrChange>
              <a:clrFrom>
                <a:srgbClr val="AC8BAA"/>
              </a:clrFrom>
              <a:clrTo>
                <a:srgbClr val="AC8BAA">
                  <a:alpha val="0"/>
                </a:srgbClr>
              </a:clrTo>
            </a:clrChange>
            <a:extLst>
              <a:ext uri="{28A0092B-C50C-407E-A947-70E740481C1C}">
                <a14:useLocalDpi xmlns:a14="http://schemas.microsoft.com/office/drawing/2010/main" val="0"/>
              </a:ext>
            </a:extLst>
          </a:blip>
          <a:stretch>
            <a:fillRect/>
          </a:stretch>
        </p:blipFill>
        <p:spPr>
          <a:xfrm>
            <a:off x="7985168" y="2472076"/>
            <a:ext cx="3174443" cy="2152604"/>
          </a:xfrm>
          <a:prstGeom prst="rect">
            <a:avLst/>
          </a:prstGeom>
        </p:spPr>
      </p:pic>
      <p:sp>
        <p:nvSpPr>
          <p:cNvPr id="4" name="Rectangle 3"/>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cancer du sein dans le top 5 des cancers les plus dangereux dans le monde</a:t>
            </a:r>
            <a:endParaRPr lang="fr-FR" sz="2400" b="1" dirty="0">
              <a:latin typeface="Baskerville Old Face" panose="02020602080505020303" pitchFamily="18" charset="0"/>
            </a:endParaRPr>
          </a:p>
        </p:txBody>
      </p:sp>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7" name="ZoneTexte 6"/>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1" name="Flèche droite 10"/>
          <p:cNvSpPr/>
          <p:nvPr/>
        </p:nvSpPr>
        <p:spPr>
          <a:xfrm>
            <a:off x="963561" y="2113934"/>
            <a:ext cx="1140542" cy="21630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32511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Sédentarité et risque cancer du sein</a:t>
            </a:r>
            <a:endParaRPr lang="fr-FR" sz="2400" b="1" dirty="0">
              <a:latin typeface="Baskerville Old Face" panose="02020602080505020303" pitchFamily="18" charset="0"/>
            </a:endParaRPr>
          </a:p>
        </p:txBody>
      </p:sp>
      <p:sp>
        <p:nvSpPr>
          <p:cNvPr id="6" name="Rectangle 5"/>
          <p:cNvSpPr/>
          <p:nvPr/>
        </p:nvSpPr>
        <p:spPr>
          <a:xfrm>
            <a:off x="4902506" y="6135475"/>
            <a:ext cx="2005070" cy="307777"/>
          </a:xfrm>
          <a:prstGeom prst="rect">
            <a:avLst/>
          </a:prstGeom>
        </p:spPr>
        <p:txBody>
          <a:bodyPr wrap="square">
            <a:spAutoFit/>
          </a:bodyPr>
          <a:lstStyle/>
          <a:p>
            <a:pPr algn="ctr"/>
            <a:r>
              <a:rPr lang="en-GB" sz="1400" i="1" dirty="0" err="1" smtClean="0"/>
              <a:t>Doré</a:t>
            </a:r>
            <a:r>
              <a:rPr lang="en-GB" sz="1400" i="1" dirty="0" smtClean="0"/>
              <a:t> et al., 2022</a:t>
            </a:r>
            <a:endParaRPr lang="en-GB" sz="1400" i="1" dirty="0"/>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ZoneTexte 7"/>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2" name="ZoneTexte 11"/>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pic>
        <p:nvPicPr>
          <p:cNvPr id="4" name="Image 3"/>
          <p:cNvPicPr>
            <a:picLocks noChangeAspect="1"/>
          </p:cNvPicPr>
          <p:nvPr/>
        </p:nvPicPr>
        <p:blipFill>
          <a:blip r:embed="rId2"/>
          <a:stretch>
            <a:fillRect/>
          </a:stretch>
        </p:blipFill>
        <p:spPr>
          <a:xfrm>
            <a:off x="173153" y="842597"/>
            <a:ext cx="11438527" cy="2728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p:cNvSpPr/>
          <p:nvPr/>
        </p:nvSpPr>
        <p:spPr>
          <a:xfrm>
            <a:off x="273268" y="3996672"/>
            <a:ext cx="11918732" cy="2031325"/>
          </a:xfrm>
          <a:prstGeom prst="rect">
            <a:avLst/>
          </a:prstGeom>
        </p:spPr>
        <p:txBody>
          <a:bodyPr wrap="square">
            <a:spAutoFit/>
          </a:bodyPr>
          <a:lstStyle/>
          <a:p>
            <a:pPr marL="285750" indent="-285750">
              <a:buFont typeface="Wingdings" panose="05000000000000000000" pitchFamily="2" charset="2"/>
              <a:buChar char="Ø"/>
            </a:pPr>
            <a:r>
              <a:rPr lang="en-GB" b="1" dirty="0">
                <a:latin typeface="Times New Roman" panose="02020603050405020304" pitchFamily="18" charset="0"/>
              </a:rPr>
              <a:t>MVPA and ST were independent predictors of depressive symptoms</a:t>
            </a:r>
            <a:r>
              <a:rPr lang="en-GB" dirty="0">
                <a:latin typeface="Times New Roman" panose="02020603050405020304" pitchFamily="18" charset="0"/>
              </a:rPr>
              <a:t>, but not </a:t>
            </a:r>
            <a:r>
              <a:rPr lang="en-GB" dirty="0" smtClean="0">
                <a:latin typeface="Times New Roman" panose="02020603050405020304" pitchFamily="18" charset="0"/>
              </a:rPr>
              <a:t>fatigue</a:t>
            </a:r>
          </a:p>
          <a:p>
            <a:pPr marL="285750" indent="-285750">
              <a:buFont typeface="Wingdings" panose="05000000000000000000" pitchFamily="2" charset="2"/>
              <a:buChar char="Ø"/>
            </a:pPr>
            <a:r>
              <a:rPr lang="en-GB" dirty="0">
                <a:latin typeface="Times New Roman" panose="02020603050405020304" pitchFamily="18" charset="0"/>
              </a:rPr>
              <a:t>O</a:t>
            </a:r>
            <a:r>
              <a:rPr lang="en-GB" dirty="0" smtClean="0">
                <a:latin typeface="Times New Roman" panose="02020603050405020304" pitchFamily="18" charset="0"/>
              </a:rPr>
              <a:t>nly </a:t>
            </a:r>
            <a:r>
              <a:rPr lang="en-GB" b="1" dirty="0">
                <a:latin typeface="Times New Roman" panose="02020603050405020304" pitchFamily="18" charset="0"/>
              </a:rPr>
              <a:t>ST was </a:t>
            </a:r>
            <a:r>
              <a:rPr lang="en-GB" b="1" dirty="0" smtClean="0">
                <a:latin typeface="Times New Roman" panose="02020603050405020304" pitchFamily="18" charset="0"/>
              </a:rPr>
              <a:t>associated with </a:t>
            </a:r>
            <a:r>
              <a:rPr lang="en-GB" b="1" dirty="0">
                <a:latin typeface="Times New Roman" panose="02020603050405020304" pitchFamily="18" charset="0"/>
              </a:rPr>
              <a:t>pain over 4 years </a:t>
            </a:r>
            <a:r>
              <a:rPr lang="en-GB" dirty="0">
                <a:latin typeface="Times New Roman" panose="02020603050405020304" pitchFamily="18" charset="0"/>
              </a:rPr>
              <a:t>post-treatment. </a:t>
            </a:r>
            <a:endParaRPr lang="en-GB" dirty="0" smtClean="0">
              <a:latin typeface="Times New Roman" panose="02020603050405020304" pitchFamily="18" charset="0"/>
            </a:endParaRPr>
          </a:p>
          <a:p>
            <a:pPr marL="285750" indent="-285750">
              <a:buFont typeface="Wingdings" panose="05000000000000000000" pitchFamily="2" charset="2"/>
              <a:buChar char="Ø"/>
            </a:pPr>
            <a:endParaRPr lang="en-GB" dirty="0">
              <a:latin typeface="Times New Roman" panose="02020603050405020304" pitchFamily="18" charset="0"/>
            </a:endParaRPr>
          </a:p>
          <a:p>
            <a:pPr marL="285750" indent="-285750">
              <a:buFont typeface="Wingdings" panose="05000000000000000000" pitchFamily="2" charset="2"/>
              <a:buChar char="Ø"/>
            </a:pPr>
            <a:r>
              <a:rPr lang="en-GB" b="1" dirty="0" smtClean="0">
                <a:latin typeface="Times New Roman" panose="02020603050405020304" pitchFamily="18" charset="0"/>
              </a:rPr>
              <a:t>Higher </a:t>
            </a:r>
            <a:r>
              <a:rPr lang="en-GB" b="1" dirty="0">
                <a:latin typeface="Times New Roman" panose="02020603050405020304" pitchFamily="18" charset="0"/>
              </a:rPr>
              <a:t>levels of MVPA were associated with lower scores of depressive </a:t>
            </a:r>
            <a:r>
              <a:rPr lang="en-GB" b="1" dirty="0" smtClean="0">
                <a:latin typeface="Times New Roman" panose="02020603050405020304" pitchFamily="18" charset="0"/>
              </a:rPr>
              <a:t>symptoms</a:t>
            </a:r>
            <a:r>
              <a:rPr lang="en-GB" dirty="0" smtClean="0">
                <a:latin typeface="Times New Roman" panose="02020603050405020304" pitchFamily="18" charset="0"/>
              </a:rPr>
              <a:t>, </a:t>
            </a:r>
          </a:p>
          <a:p>
            <a:pPr marL="285750" indent="-285750">
              <a:buFont typeface="Wingdings" panose="05000000000000000000" pitchFamily="2" charset="2"/>
              <a:buChar char="Ø"/>
            </a:pPr>
            <a:r>
              <a:rPr lang="en-GB" b="1" dirty="0">
                <a:latin typeface="Times New Roman" panose="02020603050405020304" pitchFamily="18" charset="0"/>
              </a:rPr>
              <a:t>H</a:t>
            </a:r>
            <a:r>
              <a:rPr lang="en-GB" b="1" dirty="0" smtClean="0">
                <a:latin typeface="Times New Roman" panose="02020603050405020304" pitchFamily="18" charset="0"/>
              </a:rPr>
              <a:t>igher levels of ST </a:t>
            </a:r>
            <a:r>
              <a:rPr lang="en-GB" b="1" dirty="0">
                <a:latin typeface="Times New Roman" panose="02020603050405020304" pitchFamily="18" charset="0"/>
              </a:rPr>
              <a:t>were associated with higher scores of </a:t>
            </a:r>
            <a:r>
              <a:rPr lang="en-GB" b="1" dirty="0" smtClean="0">
                <a:latin typeface="Times New Roman" panose="02020603050405020304" pitchFamily="18" charset="0"/>
              </a:rPr>
              <a:t>depressive symptoms </a:t>
            </a:r>
          </a:p>
          <a:p>
            <a:pPr marL="285750" indent="-285750">
              <a:buFont typeface="Wingdings" panose="05000000000000000000" pitchFamily="2" charset="2"/>
              <a:buChar char="Ø"/>
            </a:pPr>
            <a:endParaRPr lang="en-GB" dirty="0" smtClean="0">
              <a:latin typeface="Times New Roman" panose="02020603050405020304" pitchFamily="18" charset="0"/>
            </a:endParaRPr>
          </a:p>
          <a:p>
            <a:pPr marL="285750" indent="-285750">
              <a:buFont typeface="Wingdings" panose="05000000000000000000" pitchFamily="2" charset="2"/>
              <a:buChar char="Ø"/>
            </a:pPr>
            <a:r>
              <a:rPr lang="en-GB" b="1" dirty="0" smtClean="0">
                <a:latin typeface="Times New Roman" panose="02020603050405020304" pitchFamily="18" charset="0"/>
              </a:rPr>
              <a:t>Higher </a:t>
            </a:r>
            <a:r>
              <a:rPr lang="en-GB" b="1" dirty="0">
                <a:latin typeface="Times New Roman" panose="02020603050405020304" pitchFamily="18" charset="0"/>
              </a:rPr>
              <a:t>levels of ST were associated with increased pain level </a:t>
            </a:r>
            <a:r>
              <a:rPr lang="en-GB" dirty="0" smtClean="0">
                <a:latin typeface="Times New Roman" panose="02020603050405020304" pitchFamily="18" charset="0"/>
              </a:rPr>
              <a:t>over time</a:t>
            </a:r>
            <a:endParaRPr lang="en-GB" dirty="0"/>
          </a:p>
        </p:txBody>
      </p:sp>
    </p:spTree>
    <p:extLst>
      <p:ext uri="{BB962C8B-B14F-4D97-AF65-F5344CB8AC3E}">
        <p14:creationId xmlns:p14="http://schemas.microsoft.com/office/powerpoint/2010/main" val="295320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Une spirale négative du déconditionnement physique</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839454" y="519975"/>
            <a:ext cx="5405912" cy="5405912"/>
          </a:xfrm>
          <a:prstGeom prst="rect">
            <a:avLst/>
          </a:prstGeom>
        </p:spPr>
      </p:pic>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ZoneTexte 7"/>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2" name="ZoneTexte 11"/>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7155" y="2498587"/>
            <a:ext cx="1447469" cy="1052490"/>
          </a:xfrm>
          <a:prstGeom prst="rect">
            <a:avLst/>
          </a:prstGeom>
          <a:ln>
            <a:noFill/>
          </a:ln>
          <a:effectLst>
            <a:softEdge rad="112500"/>
          </a:effectLst>
        </p:spPr>
      </p:pic>
    </p:spTree>
    <p:extLst>
      <p:ext uri="{BB962C8B-B14F-4D97-AF65-F5344CB8AC3E}">
        <p14:creationId xmlns:p14="http://schemas.microsoft.com/office/powerpoint/2010/main" val="283478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159876" y="1213944"/>
            <a:ext cx="9916510" cy="1323439"/>
          </a:xfrm>
          <a:prstGeom prst="rect">
            <a:avLst/>
          </a:prstGeom>
          <a:noFill/>
        </p:spPr>
        <p:txBody>
          <a:bodyPr wrap="square" rtlCol="0">
            <a:spAutoFit/>
          </a:bodyPr>
          <a:lstStyle/>
          <a:p>
            <a:pPr algn="ctr"/>
            <a:r>
              <a:rPr lang="fr-FR" sz="4000" b="1" dirty="0"/>
              <a:t>3</a:t>
            </a:r>
            <a:r>
              <a:rPr lang="fr-FR" sz="4000" b="1" dirty="0" smtClean="0"/>
              <a:t> :  Les effets de l’activité physique &amp; exercice sur les symptômes du cancer du sein</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57" y="2998075"/>
            <a:ext cx="3361012" cy="3361012"/>
          </a:xfrm>
          <a:prstGeom prst="rect">
            <a:avLst/>
          </a:prstGeom>
        </p:spPr>
      </p:pic>
      <p:sp>
        <p:nvSpPr>
          <p:cNvPr id="5" name="Ellipse 4"/>
          <p:cNvSpPr/>
          <p:nvPr/>
        </p:nvSpPr>
        <p:spPr>
          <a:xfrm>
            <a:off x="243840" y="457200"/>
            <a:ext cx="914400"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507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374870" y="1536833"/>
            <a:ext cx="9795067" cy="1580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effets de l’AP  durant / après TTT cancer du sein sur fatigue et fonctions physiques</a:t>
            </a:r>
            <a:endParaRPr lang="fr-FR" sz="2400" b="1" dirty="0">
              <a:latin typeface="Baskerville Old Face" panose="02020602080505020303" pitchFamily="18" charset="0"/>
            </a:endParaRPr>
          </a:p>
        </p:txBody>
      </p:sp>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ZoneTexte 7"/>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2" name="ZoneTexte 11"/>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4417256" y="6091311"/>
            <a:ext cx="1913206" cy="307777"/>
          </a:xfrm>
          <a:prstGeom prst="rect">
            <a:avLst/>
          </a:prstGeom>
          <a:noFill/>
        </p:spPr>
        <p:txBody>
          <a:bodyPr wrap="square" rtlCol="0">
            <a:spAutoFit/>
          </a:bodyPr>
          <a:lstStyle/>
          <a:p>
            <a:pPr algn="ctr"/>
            <a:r>
              <a:rPr lang="fr-FR" sz="1400" i="1" dirty="0" err="1" smtClean="0"/>
              <a:t>Juvet</a:t>
            </a:r>
            <a:r>
              <a:rPr lang="fr-FR" sz="1400" i="1" dirty="0" smtClean="0"/>
              <a:t> et al., 2017</a:t>
            </a:r>
            <a:endParaRPr lang="en-GB" sz="1400" i="1" dirty="0"/>
          </a:p>
        </p:txBody>
      </p:sp>
      <p:sp>
        <p:nvSpPr>
          <p:cNvPr id="2" name="Rectangle à coins arrondis 1"/>
          <p:cNvSpPr/>
          <p:nvPr/>
        </p:nvSpPr>
        <p:spPr>
          <a:xfrm>
            <a:off x="4677878" y="3830854"/>
            <a:ext cx="2069431" cy="70264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ahoma" panose="020B0604030504040204" pitchFamily="34" charset="0"/>
                <a:ea typeface="Tahoma" panose="020B0604030504040204" pitchFamily="34" charset="0"/>
                <a:cs typeface="Tahoma" panose="020B0604030504040204" pitchFamily="34" charset="0"/>
              </a:rPr>
              <a:t>Physical </a:t>
            </a:r>
            <a:r>
              <a:rPr lang="fr-FR"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Functionning</a:t>
            </a:r>
            <a:endParaRPr lang="en-GB"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à coins arrondis 13"/>
          <p:cNvSpPr/>
          <p:nvPr/>
        </p:nvSpPr>
        <p:spPr>
          <a:xfrm>
            <a:off x="4695524" y="4859153"/>
            <a:ext cx="2069431" cy="70264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ag"/>
              </a:rPr>
              <a:t>Fatigue</a:t>
            </a:r>
            <a:endParaRPr lang="en-GB" b="1" dirty="0">
              <a:solidFill>
                <a:schemeClr val="tx1"/>
              </a:solidFill>
              <a:latin typeface="Tag"/>
            </a:endParaRPr>
          </a:p>
        </p:txBody>
      </p:sp>
      <p:sp>
        <p:nvSpPr>
          <p:cNvPr id="3" name="Accolade fermante 2"/>
          <p:cNvSpPr/>
          <p:nvPr/>
        </p:nvSpPr>
        <p:spPr>
          <a:xfrm>
            <a:off x="6939815" y="3917482"/>
            <a:ext cx="741145" cy="1395663"/>
          </a:xfrm>
          <a:prstGeom prst="rightBrac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5" name="Image 4"/>
          <p:cNvPicPr>
            <a:picLocks noChangeAspect="1"/>
          </p:cNvPicPr>
          <p:nvPr/>
        </p:nvPicPr>
        <p:blipFill>
          <a:blip r:embed="rId4"/>
          <a:stretch>
            <a:fillRect/>
          </a:stretch>
        </p:blipFill>
        <p:spPr>
          <a:xfrm>
            <a:off x="8050607" y="3993695"/>
            <a:ext cx="1057423" cy="1238423"/>
          </a:xfrm>
          <a:prstGeom prst="rect">
            <a:avLst/>
          </a:prstGeom>
        </p:spPr>
      </p:pic>
      <p:pic>
        <p:nvPicPr>
          <p:cNvPr id="15" name="Image 14"/>
          <p:cNvPicPr>
            <a:picLocks noChangeAspect="1"/>
          </p:cNvPicPr>
          <p:nvPr/>
        </p:nvPicPr>
        <p:blipFill>
          <a:blip r:embed="rId5">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1092744" y="4518949"/>
            <a:ext cx="1099256" cy="815854"/>
          </a:xfrm>
          <a:prstGeom prst="rect">
            <a:avLst/>
          </a:prstGeom>
        </p:spPr>
      </p:pic>
      <p:pic>
        <p:nvPicPr>
          <p:cNvPr id="16" name="Image 15"/>
          <p:cNvPicPr>
            <a:picLocks noChangeAspect="1"/>
          </p:cNvPicPr>
          <p:nvPr/>
        </p:nvPicPr>
        <p:blipFill>
          <a:blip r:embed="rId5">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1092744" y="3619789"/>
            <a:ext cx="1099256" cy="815854"/>
          </a:xfrm>
          <a:prstGeom prst="rect">
            <a:avLst/>
          </a:prstGeom>
        </p:spPr>
      </p:pic>
      <p:pic>
        <p:nvPicPr>
          <p:cNvPr id="17" name="Image 16"/>
          <p:cNvPicPr>
            <a:picLocks noChangeAspect="1"/>
          </p:cNvPicPr>
          <p:nvPr/>
        </p:nvPicPr>
        <p:blipFill>
          <a:blip r:embed="rId5">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1092744" y="5418108"/>
            <a:ext cx="1099256" cy="815854"/>
          </a:xfrm>
          <a:prstGeom prst="rect">
            <a:avLst/>
          </a:prstGeom>
        </p:spPr>
      </p:pic>
      <p:sp>
        <p:nvSpPr>
          <p:cNvPr id="18" name="ZoneTexte 17"/>
          <p:cNvSpPr txBox="1"/>
          <p:nvPr/>
        </p:nvSpPr>
        <p:spPr>
          <a:xfrm>
            <a:off x="9567512" y="3734602"/>
            <a:ext cx="1270534" cy="584775"/>
          </a:xfrm>
          <a:prstGeom prst="rect">
            <a:avLst/>
          </a:prstGeom>
          <a:noFill/>
        </p:spPr>
        <p:txBody>
          <a:bodyPr wrap="square" rtlCol="0">
            <a:spAutoFit/>
          </a:bodyPr>
          <a:lstStyle/>
          <a:p>
            <a:pPr algn="ctr"/>
            <a:r>
              <a:rPr lang="fr-FR" sz="1600" b="1" dirty="0" smtClean="0">
                <a:latin typeface="Tahoma" panose="020B0604030504040204" pitchFamily="34" charset="0"/>
                <a:ea typeface="Tahoma" panose="020B0604030504040204" pitchFamily="34" charset="0"/>
                <a:cs typeface="Tahoma" panose="020B0604030504040204" pitchFamily="34" charset="0"/>
              </a:rPr>
              <a:t>Durant TTT</a:t>
            </a:r>
            <a:endParaRPr lang="en-GB" sz="1600" b="1" dirty="0">
              <a:latin typeface="Tahoma" panose="020B0604030504040204" pitchFamily="34" charset="0"/>
              <a:ea typeface="Tahoma" panose="020B0604030504040204" pitchFamily="34" charset="0"/>
              <a:cs typeface="Tahoma" panose="020B0604030504040204" pitchFamily="34" charset="0"/>
            </a:endParaRPr>
          </a:p>
        </p:txBody>
      </p:sp>
      <p:sp>
        <p:nvSpPr>
          <p:cNvPr id="19" name="ZoneTexte 18"/>
          <p:cNvSpPr txBox="1"/>
          <p:nvPr/>
        </p:nvSpPr>
        <p:spPr>
          <a:xfrm>
            <a:off x="9604409" y="4705149"/>
            <a:ext cx="1270534" cy="338554"/>
          </a:xfrm>
          <a:prstGeom prst="rect">
            <a:avLst/>
          </a:prstGeom>
          <a:noFill/>
        </p:spPr>
        <p:txBody>
          <a:bodyPr wrap="square" rtlCol="0">
            <a:spAutoFit/>
          </a:bodyPr>
          <a:lstStyle/>
          <a:p>
            <a:pPr algn="ctr"/>
            <a:r>
              <a:rPr lang="fr-FR" sz="1600" b="1" dirty="0" smtClean="0">
                <a:latin typeface="Tahoma" panose="020B0604030504040204" pitchFamily="34" charset="0"/>
                <a:ea typeface="Tahoma" panose="020B0604030504040204" pitchFamily="34" charset="0"/>
                <a:cs typeface="Tahoma" panose="020B0604030504040204" pitchFamily="34" charset="0"/>
              </a:rPr>
              <a:t>Après TTT</a:t>
            </a:r>
            <a:endParaRPr lang="en-GB" sz="1600" b="1" dirty="0">
              <a:latin typeface="Tahoma" panose="020B0604030504040204" pitchFamily="34" charset="0"/>
              <a:ea typeface="Tahoma" panose="020B0604030504040204" pitchFamily="34" charset="0"/>
              <a:cs typeface="Tahoma" panose="020B0604030504040204" pitchFamily="34" charset="0"/>
            </a:endParaRPr>
          </a:p>
        </p:txBody>
      </p:sp>
      <p:sp>
        <p:nvSpPr>
          <p:cNvPr id="20" name="ZoneTexte 19"/>
          <p:cNvSpPr txBox="1"/>
          <p:nvPr/>
        </p:nvSpPr>
        <p:spPr>
          <a:xfrm>
            <a:off x="9622056" y="5608320"/>
            <a:ext cx="1270534" cy="584775"/>
          </a:xfrm>
          <a:prstGeom prst="rect">
            <a:avLst/>
          </a:prstGeom>
          <a:noFill/>
        </p:spPr>
        <p:txBody>
          <a:bodyPr wrap="square" rtlCol="0">
            <a:spAutoFit/>
          </a:bodyPr>
          <a:lstStyle/>
          <a:p>
            <a:pPr algn="ctr"/>
            <a:r>
              <a:rPr lang="fr-FR" sz="1600" b="1" dirty="0" smtClean="0">
                <a:latin typeface="Tahoma" panose="020B0604030504040204" pitchFamily="34" charset="0"/>
                <a:ea typeface="Tahoma" panose="020B0604030504040204" pitchFamily="34" charset="0"/>
                <a:cs typeface="Tahoma" panose="020B0604030504040204" pitchFamily="34" charset="0"/>
              </a:rPr>
              <a:t>6 mois après TTT</a:t>
            </a:r>
            <a:endParaRPr lang="en-GB" sz="1600" b="1" dirty="0">
              <a:latin typeface="Tahoma" panose="020B0604030504040204" pitchFamily="34" charset="0"/>
              <a:ea typeface="Tahoma" panose="020B0604030504040204" pitchFamily="34" charset="0"/>
              <a:cs typeface="Tahoma" panose="020B0604030504040204" pitchFamily="34" charset="0"/>
            </a:endParaRPr>
          </a:p>
        </p:txBody>
      </p:sp>
      <p:sp>
        <p:nvSpPr>
          <p:cNvPr id="21" name="ZoneTexte 20"/>
          <p:cNvSpPr txBox="1"/>
          <p:nvPr/>
        </p:nvSpPr>
        <p:spPr>
          <a:xfrm>
            <a:off x="7700211" y="5204059"/>
            <a:ext cx="1777465" cy="307777"/>
          </a:xfrm>
          <a:prstGeom prst="rect">
            <a:avLst/>
          </a:prstGeom>
          <a:noFill/>
        </p:spPr>
        <p:txBody>
          <a:bodyPr wrap="square" rtlCol="0">
            <a:spAutoFit/>
          </a:bodyPr>
          <a:lstStyle/>
          <a:p>
            <a:pPr algn="ctr"/>
            <a:r>
              <a:rPr lang="fr-FR" sz="1400" b="1" i="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Questionnaire</a:t>
            </a:r>
            <a:endParaRPr lang="en-GB" sz="1400" b="1" i="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21"/>
          <p:cNvSpPr/>
          <p:nvPr/>
        </p:nvSpPr>
        <p:spPr>
          <a:xfrm>
            <a:off x="741505" y="4100925"/>
            <a:ext cx="2781343" cy="1384995"/>
          </a:xfrm>
          <a:prstGeom prst="rect">
            <a:avLst/>
          </a:prstGeom>
        </p:spPr>
        <p:txBody>
          <a:bodyPr wrap="square">
            <a:spAutoFit/>
          </a:bodyPr>
          <a:lstStyle/>
          <a:p>
            <a:pPr algn="ctr">
              <a:lnSpc>
                <a:spcPct val="200000"/>
              </a:lnSpc>
            </a:pPr>
            <a:r>
              <a:rPr lang="en-GB" sz="1400" b="1" dirty="0">
                <a:latin typeface="Tahoma" panose="020B0604030504040204" pitchFamily="34" charset="0"/>
                <a:ea typeface="Tahoma" panose="020B0604030504040204" pitchFamily="34" charset="0"/>
                <a:cs typeface="Tahoma" panose="020B0604030504040204" pitchFamily="34" charset="0"/>
              </a:rPr>
              <a:t>25 randomized controlled trials that included 3418 breast cancer patients</a:t>
            </a:r>
            <a:endParaRPr lang="en-GB" sz="4000" b="1" dirty="0">
              <a:latin typeface="Tahoma" panose="020B0604030504040204" pitchFamily="34" charset="0"/>
              <a:ea typeface="Tahoma" panose="020B0604030504040204" pitchFamily="34" charset="0"/>
              <a:cs typeface="Tahoma" panose="020B0604030504040204" pitchFamily="34" charset="0"/>
            </a:endParaRPr>
          </a:p>
        </p:txBody>
      </p:sp>
      <p:sp>
        <p:nvSpPr>
          <p:cNvPr id="23" name="Accolade fermante 22"/>
          <p:cNvSpPr/>
          <p:nvPr/>
        </p:nvSpPr>
        <p:spPr>
          <a:xfrm flipH="1">
            <a:off x="3867751" y="4021755"/>
            <a:ext cx="675373" cy="1395663"/>
          </a:xfrm>
          <a:prstGeom prst="rightBrac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37071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ZoneTexte 7"/>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2" name="ZoneTexte 11"/>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2" name="ZoneTexte 1"/>
          <p:cNvSpPr txBox="1"/>
          <p:nvPr/>
        </p:nvSpPr>
        <p:spPr>
          <a:xfrm>
            <a:off x="4417256" y="6091311"/>
            <a:ext cx="1913206" cy="307777"/>
          </a:xfrm>
          <a:prstGeom prst="rect">
            <a:avLst/>
          </a:prstGeom>
          <a:noFill/>
        </p:spPr>
        <p:txBody>
          <a:bodyPr wrap="square" rtlCol="0">
            <a:spAutoFit/>
          </a:bodyPr>
          <a:lstStyle/>
          <a:p>
            <a:pPr algn="ctr"/>
            <a:r>
              <a:rPr lang="fr-FR" sz="1400" i="1" dirty="0" err="1" smtClean="0"/>
              <a:t>Juvet</a:t>
            </a:r>
            <a:r>
              <a:rPr lang="fr-FR" sz="1400" i="1" dirty="0" smtClean="0"/>
              <a:t> et al., 2017</a:t>
            </a:r>
            <a:endParaRPr lang="en-GB" sz="1400" i="1" dirty="0"/>
          </a:p>
        </p:txBody>
      </p:sp>
      <p:pic>
        <p:nvPicPr>
          <p:cNvPr id="3" name="Image 2"/>
          <p:cNvPicPr>
            <a:picLocks noChangeAspect="1"/>
          </p:cNvPicPr>
          <p:nvPr/>
        </p:nvPicPr>
        <p:blipFill>
          <a:blip r:embed="rId2"/>
          <a:stretch>
            <a:fillRect/>
          </a:stretch>
        </p:blipFill>
        <p:spPr>
          <a:xfrm>
            <a:off x="1365445" y="1781441"/>
            <a:ext cx="9707910" cy="30344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ZoneTexte 4"/>
          <p:cNvSpPr txBox="1"/>
          <p:nvPr/>
        </p:nvSpPr>
        <p:spPr>
          <a:xfrm>
            <a:off x="394635" y="5151009"/>
            <a:ext cx="11797365" cy="646331"/>
          </a:xfrm>
          <a:prstGeom prst="rect">
            <a:avLst/>
          </a:prstGeom>
          <a:noFill/>
        </p:spPr>
        <p:txBody>
          <a:bodyPr wrap="square" rtlCol="0">
            <a:spAutoFit/>
          </a:bodyPr>
          <a:lstStyle/>
          <a:p>
            <a:r>
              <a:rPr lang="fr-FR"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Effet significatif :  ↗ </a:t>
            </a:r>
            <a:r>
              <a:rPr lang="fr-FR" b="1" dirty="0" err="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physical</a:t>
            </a:r>
            <a:r>
              <a:rPr lang="fr-FR"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fr-FR" b="1" dirty="0" err="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functionning</a:t>
            </a:r>
            <a:r>
              <a:rPr lang="fr-FR"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durant traitement : </a:t>
            </a:r>
            <a:r>
              <a:rPr lang="nn-NO"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(SMD ¼ 0.14 (0.01, 0.27), I2 ¼ 4</a:t>
            </a:r>
            <a:r>
              <a:rPr lang="nn-NO"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p>
          <a:p>
            <a:endParaRPr lang="en-GB"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4" name="Image 13"/>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1188997" y="453078"/>
            <a:ext cx="1099256" cy="815854"/>
          </a:xfrm>
          <a:prstGeom prst="rect">
            <a:avLst/>
          </a:prstGeom>
        </p:spPr>
      </p:pic>
      <p:sp>
        <p:nvSpPr>
          <p:cNvPr id="15" name="ZoneTexte 14"/>
          <p:cNvSpPr txBox="1"/>
          <p:nvPr/>
        </p:nvSpPr>
        <p:spPr>
          <a:xfrm>
            <a:off x="9663765" y="567891"/>
            <a:ext cx="1270534" cy="584775"/>
          </a:xfrm>
          <a:prstGeom prst="rect">
            <a:avLst/>
          </a:prstGeom>
          <a:noFill/>
        </p:spPr>
        <p:txBody>
          <a:bodyPr wrap="square" rtlCol="0">
            <a:spAutoFit/>
          </a:bodyPr>
          <a:lstStyle/>
          <a:p>
            <a:pPr algn="ctr"/>
            <a:r>
              <a:rPr lang="fr-FR" sz="1600" b="1" dirty="0" smtClean="0">
                <a:latin typeface="Tahoma" panose="020B0604030504040204" pitchFamily="34" charset="0"/>
                <a:ea typeface="Tahoma" panose="020B0604030504040204" pitchFamily="34" charset="0"/>
                <a:cs typeface="Tahoma" panose="020B0604030504040204" pitchFamily="34" charset="0"/>
              </a:rPr>
              <a:t>Durant TTT</a:t>
            </a:r>
            <a:endParaRPr lang="en-GB" sz="1600" b="1"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à coins arrondis 15"/>
          <p:cNvSpPr/>
          <p:nvPr/>
        </p:nvSpPr>
        <p:spPr>
          <a:xfrm>
            <a:off x="125129" y="500513"/>
            <a:ext cx="2069431" cy="70264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ahoma" panose="020B0604030504040204" pitchFamily="34" charset="0"/>
                <a:ea typeface="Tahoma" panose="020B0604030504040204" pitchFamily="34" charset="0"/>
                <a:cs typeface="Tahoma" panose="020B0604030504040204" pitchFamily="34" charset="0"/>
              </a:rPr>
              <a:t>Physical </a:t>
            </a:r>
            <a:r>
              <a:rPr lang="fr-FR"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Functionning</a:t>
            </a:r>
            <a:endParaRPr lang="en-GB"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effets de l’AP  durant / après TTT cancer du sein sur fatigue et fonctions physiques</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27916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ZoneTexte 7"/>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2" name="ZoneTexte 11"/>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2" name="ZoneTexte 1"/>
          <p:cNvSpPr txBox="1"/>
          <p:nvPr/>
        </p:nvSpPr>
        <p:spPr>
          <a:xfrm>
            <a:off x="4417256" y="6091311"/>
            <a:ext cx="1913206" cy="307777"/>
          </a:xfrm>
          <a:prstGeom prst="rect">
            <a:avLst/>
          </a:prstGeom>
          <a:noFill/>
        </p:spPr>
        <p:txBody>
          <a:bodyPr wrap="square" rtlCol="0">
            <a:spAutoFit/>
          </a:bodyPr>
          <a:lstStyle/>
          <a:p>
            <a:pPr algn="ctr"/>
            <a:r>
              <a:rPr lang="fr-FR" sz="1400" i="1" dirty="0" err="1" smtClean="0"/>
              <a:t>Juvet</a:t>
            </a:r>
            <a:r>
              <a:rPr lang="fr-FR" sz="1400" i="1" dirty="0" smtClean="0"/>
              <a:t> et al., 2017</a:t>
            </a:r>
            <a:endParaRPr lang="en-GB" sz="1400" i="1" dirty="0"/>
          </a:p>
        </p:txBody>
      </p:sp>
      <p:pic>
        <p:nvPicPr>
          <p:cNvPr id="13" name="Image 12"/>
          <p:cNvPicPr>
            <a:picLocks noChangeAspect="1"/>
          </p:cNvPicPr>
          <p:nvPr/>
        </p:nvPicPr>
        <p:blipFill>
          <a:blip r:embed="rId2"/>
          <a:stretch>
            <a:fillRect/>
          </a:stretch>
        </p:blipFill>
        <p:spPr>
          <a:xfrm>
            <a:off x="1893261" y="1374869"/>
            <a:ext cx="7655001" cy="3664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age 16"/>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1208247" y="553341"/>
            <a:ext cx="1099256" cy="815854"/>
          </a:xfrm>
          <a:prstGeom prst="rect">
            <a:avLst/>
          </a:prstGeom>
        </p:spPr>
      </p:pic>
      <p:sp>
        <p:nvSpPr>
          <p:cNvPr id="18" name="ZoneTexte 17"/>
          <p:cNvSpPr txBox="1"/>
          <p:nvPr/>
        </p:nvSpPr>
        <p:spPr>
          <a:xfrm>
            <a:off x="9719912" y="739541"/>
            <a:ext cx="1270534" cy="338554"/>
          </a:xfrm>
          <a:prstGeom prst="rect">
            <a:avLst/>
          </a:prstGeom>
          <a:noFill/>
        </p:spPr>
        <p:txBody>
          <a:bodyPr wrap="square" rtlCol="0">
            <a:spAutoFit/>
          </a:bodyPr>
          <a:lstStyle/>
          <a:p>
            <a:pPr algn="ctr"/>
            <a:r>
              <a:rPr lang="fr-FR" sz="1600" b="1" dirty="0" smtClean="0">
                <a:latin typeface="Tahoma" panose="020B0604030504040204" pitchFamily="34" charset="0"/>
                <a:ea typeface="Tahoma" panose="020B0604030504040204" pitchFamily="34" charset="0"/>
                <a:cs typeface="Tahoma" panose="020B0604030504040204" pitchFamily="34" charset="0"/>
              </a:rPr>
              <a:t>Après TTT</a:t>
            </a:r>
            <a:endParaRPr lang="en-GB" sz="1600" b="1"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à coins arrondis 19"/>
          <p:cNvSpPr/>
          <p:nvPr/>
        </p:nvSpPr>
        <p:spPr>
          <a:xfrm>
            <a:off x="125129" y="500513"/>
            <a:ext cx="2069431" cy="70264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ahoma" panose="020B0604030504040204" pitchFamily="34" charset="0"/>
                <a:ea typeface="Tahoma" panose="020B0604030504040204" pitchFamily="34" charset="0"/>
                <a:cs typeface="Tahoma" panose="020B0604030504040204" pitchFamily="34" charset="0"/>
              </a:rPr>
              <a:t>Physical </a:t>
            </a:r>
            <a:r>
              <a:rPr lang="fr-FR"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Functionning</a:t>
            </a:r>
            <a:endParaRPr lang="en-GB"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1" name="ZoneTexte 20"/>
          <p:cNvSpPr txBox="1"/>
          <p:nvPr/>
        </p:nvSpPr>
        <p:spPr>
          <a:xfrm>
            <a:off x="635267" y="5343515"/>
            <a:ext cx="10019899" cy="923330"/>
          </a:xfrm>
          <a:prstGeom prst="rect">
            <a:avLst/>
          </a:prstGeom>
          <a:noFill/>
        </p:spPr>
        <p:txBody>
          <a:bodyPr wrap="square" rtlCol="0">
            <a:spAutoFit/>
          </a:bodyPr>
          <a:lstStyle/>
          <a:p>
            <a:pPr algn="ctr"/>
            <a:r>
              <a:rPr lang="fr-FR"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Effet significatif :  ↗ </a:t>
            </a:r>
            <a:r>
              <a:rPr lang="fr-FR"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physical</a:t>
            </a:r>
            <a:r>
              <a:rPr lang="fr-FR"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fr-FR"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functionning</a:t>
            </a:r>
            <a:r>
              <a:rPr lang="fr-FR"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fr-FR"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fr-FR"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0.27 (0.13, 0.42), I2 ¼ 63%</a:t>
            </a:r>
          </a:p>
          <a:p>
            <a:pPr algn="ctr"/>
            <a:r>
              <a:rPr lang="fr-FR"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Après traitement : 0.41 (0.19, 0.63), I2 ¼ 73</a:t>
            </a:r>
            <a:r>
              <a:rPr lang="fr-FR"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endParaRPr lang="fr-FR"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endParaRPr lang="en-GB"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2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effets de l’AP  durant / après TTT cancer du sein sur fatigue et fonctions physiques</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50659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1751994" y="1895261"/>
            <a:ext cx="8688012" cy="3067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4417256" y="6091311"/>
            <a:ext cx="1913206" cy="307777"/>
          </a:xfrm>
          <a:prstGeom prst="rect">
            <a:avLst/>
          </a:prstGeom>
          <a:noFill/>
        </p:spPr>
        <p:txBody>
          <a:bodyPr wrap="square" rtlCol="0">
            <a:spAutoFit/>
          </a:bodyPr>
          <a:lstStyle/>
          <a:p>
            <a:pPr algn="ctr"/>
            <a:r>
              <a:rPr lang="fr-FR" sz="1400" i="1" dirty="0" err="1" smtClean="0"/>
              <a:t>Juvet</a:t>
            </a:r>
            <a:r>
              <a:rPr lang="fr-FR" sz="1400" i="1" dirty="0" smtClean="0"/>
              <a:t> et al., 2017</a:t>
            </a:r>
            <a:endParaRPr lang="en-GB" sz="1400" i="1" dirty="0"/>
          </a:p>
        </p:txBody>
      </p:sp>
      <p:pic>
        <p:nvPicPr>
          <p:cNvPr id="16" name="Image 15"/>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1198622" y="538100"/>
            <a:ext cx="1099256" cy="815854"/>
          </a:xfrm>
          <a:prstGeom prst="rect">
            <a:avLst/>
          </a:prstGeom>
        </p:spPr>
      </p:pic>
      <p:sp>
        <p:nvSpPr>
          <p:cNvPr id="17" name="ZoneTexte 16"/>
          <p:cNvSpPr txBox="1"/>
          <p:nvPr/>
        </p:nvSpPr>
        <p:spPr>
          <a:xfrm>
            <a:off x="9727934" y="728312"/>
            <a:ext cx="1270534" cy="584775"/>
          </a:xfrm>
          <a:prstGeom prst="rect">
            <a:avLst/>
          </a:prstGeom>
          <a:noFill/>
        </p:spPr>
        <p:txBody>
          <a:bodyPr wrap="square" rtlCol="0">
            <a:spAutoFit/>
          </a:bodyPr>
          <a:lstStyle/>
          <a:p>
            <a:pPr algn="ctr"/>
            <a:r>
              <a:rPr lang="fr-FR" sz="1600" b="1" dirty="0" smtClean="0">
                <a:latin typeface="Tahoma" panose="020B0604030504040204" pitchFamily="34" charset="0"/>
                <a:ea typeface="Tahoma" panose="020B0604030504040204" pitchFamily="34" charset="0"/>
                <a:cs typeface="Tahoma" panose="020B0604030504040204" pitchFamily="34" charset="0"/>
              </a:rPr>
              <a:t>6 mois après TTT</a:t>
            </a:r>
            <a:endParaRPr lang="en-GB" sz="1600" b="1"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à coins arrondis 18"/>
          <p:cNvSpPr/>
          <p:nvPr/>
        </p:nvSpPr>
        <p:spPr>
          <a:xfrm>
            <a:off x="125129" y="500513"/>
            <a:ext cx="2069431" cy="70264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ahoma" panose="020B0604030504040204" pitchFamily="34" charset="0"/>
                <a:ea typeface="Tahoma" panose="020B0604030504040204" pitchFamily="34" charset="0"/>
                <a:cs typeface="Tahoma" panose="020B0604030504040204" pitchFamily="34" charset="0"/>
              </a:rPr>
              <a:t>Physical </a:t>
            </a:r>
            <a:r>
              <a:rPr lang="fr-FR"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Functionning</a:t>
            </a:r>
            <a:endParaRPr lang="en-GB"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ZoneTexte 19"/>
          <p:cNvSpPr txBox="1"/>
          <p:nvPr/>
        </p:nvSpPr>
        <p:spPr>
          <a:xfrm>
            <a:off x="-80211" y="5218386"/>
            <a:ext cx="12272211" cy="923330"/>
          </a:xfrm>
          <a:prstGeom prst="rect">
            <a:avLst/>
          </a:prstGeom>
          <a:noFill/>
        </p:spPr>
        <p:txBody>
          <a:bodyPr wrap="square" rtlCol="0">
            <a:spAutoFit/>
          </a:bodyPr>
          <a:lstStyle/>
          <a:p>
            <a:pPr algn="ctr"/>
            <a:r>
              <a:rPr lang="fr-FR"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Effet significatif :  ↗ </a:t>
            </a:r>
            <a:r>
              <a:rPr lang="fr-FR" b="1" dirty="0" err="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physical</a:t>
            </a:r>
            <a:r>
              <a:rPr lang="fr-FR"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fr-FR" b="1" dirty="0" err="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functionning</a:t>
            </a:r>
            <a:r>
              <a:rPr lang="fr-FR"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6 mois après </a:t>
            </a:r>
            <a:r>
              <a:rPr lang="fr-FR"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(SMD ¼ 0,19 ; IC 95% ¼ 0,05, 0,33, I2 ¼ 0%) </a:t>
            </a:r>
            <a:endParaRPr lang="en-GB"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endParaRPr lang="nn-NO"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endParaRPr lang="en-GB"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effets de l’AP  durant / après TTT cancer du sein sur fatigue et fonctions physiques</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109451524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ZoneTexte 7"/>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2" name="ZoneTexte 11"/>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2" name="ZoneTexte 1"/>
          <p:cNvSpPr txBox="1"/>
          <p:nvPr/>
        </p:nvSpPr>
        <p:spPr>
          <a:xfrm>
            <a:off x="4417256" y="6091311"/>
            <a:ext cx="1913206" cy="307777"/>
          </a:xfrm>
          <a:prstGeom prst="rect">
            <a:avLst/>
          </a:prstGeom>
          <a:noFill/>
        </p:spPr>
        <p:txBody>
          <a:bodyPr wrap="square" rtlCol="0">
            <a:spAutoFit/>
          </a:bodyPr>
          <a:lstStyle/>
          <a:p>
            <a:pPr algn="ctr"/>
            <a:r>
              <a:rPr lang="fr-FR" sz="1400" i="1" dirty="0" err="1" smtClean="0"/>
              <a:t>Juvet</a:t>
            </a:r>
            <a:r>
              <a:rPr lang="fr-FR" sz="1400" i="1" dirty="0" smtClean="0"/>
              <a:t> et al., 2017</a:t>
            </a:r>
            <a:endParaRPr lang="en-GB" sz="1400" i="1" dirty="0"/>
          </a:p>
        </p:txBody>
      </p:sp>
      <p:pic>
        <p:nvPicPr>
          <p:cNvPr id="3" name="Image 2"/>
          <p:cNvPicPr>
            <a:picLocks noChangeAspect="1"/>
          </p:cNvPicPr>
          <p:nvPr/>
        </p:nvPicPr>
        <p:blipFill>
          <a:blip r:embed="rId2"/>
          <a:stretch>
            <a:fillRect/>
          </a:stretch>
        </p:blipFill>
        <p:spPr>
          <a:xfrm>
            <a:off x="1829816" y="1648394"/>
            <a:ext cx="8364117" cy="2762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ZoneTexte 12"/>
          <p:cNvSpPr txBox="1"/>
          <p:nvPr/>
        </p:nvSpPr>
        <p:spPr>
          <a:xfrm>
            <a:off x="2451171" y="5056066"/>
            <a:ext cx="7693856" cy="646331"/>
          </a:xfrm>
          <a:prstGeom prst="rect">
            <a:avLst/>
          </a:prstGeom>
          <a:noFill/>
        </p:spPr>
        <p:txBody>
          <a:bodyPr wrap="square" rtlCol="0">
            <a:spAutoFit/>
          </a:bodyPr>
          <a:lstStyle/>
          <a:p>
            <a:pPr algn="ctr"/>
            <a:r>
              <a:rPr lang="fr-FR"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Effet significatif réduction fatigue : </a:t>
            </a:r>
            <a:r>
              <a:rPr lang="it-IT"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SMD ¼ 0.19; 95% CI ¼ 0.31, 0.07, I2 ¼ 0</a:t>
            </a:r>
            <a:r>
              <a:rPr lang="it-IT"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endParaRPr lang="en-GB"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7" name="Image 16"/>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1092744" y="453072"/>
            <a:ext cx="1099256" cy="815854"/>
          </a:xfrm>
          <a:prstGeom prst="rect">
            <a:avLst/>
          </a:prstGeom>
        </p:spPr>
      </p:pic>
      <p:sp>
        <p:nvSpPr>
          <p:cNvPr id="19" name="ZoneTexte 18"/>
          <p:cNvSpPr txBox="1"/>
          <p:nvPr/>
        </p:nvSpPr>
        <p:spPr>
          <a:xfrm>
            <a:off x="9567512" y="567885"/>
            <a:ext cx="1270534" cy="584775"/>
          </a:xfrm>
          <a:prstGeom prst="rect">
            <a:avLst/>
          </a:prstGeom>
          <a:noFill/>
        </p:spPr>
        <p:txBody>
          <a:bodyPr wrap="square" rtlCol="0">
            <a:spAutoFit/>
          </a:bodyPr>
          <a:lstStyle/>
          <a:p>
            <a:pPr algn="ctr"/>
            <a:r>
              <a:rPr lang="fr-FR" sz="1600" b="1" dirty="0" smtClean="0">
                <a:latin typeface="Tahoma" panose="020B0604030504040204" pitchFamily="34" charset="0"/>
                <a:ea typeface="Tahoma" panose="020B0604030504040204" pitchFamily="34" charset="0"/>
                <a:cs typeface="Tahoma" panose="020B0604030504040204" pitchFamily="34" charset="0"/>
              </a:rPr>
              <a:t>Durant TTT</a:t>
            </a:r>
            <a:endParaRPr lang="en-GB" sz="1600" b="1" dirty="0">
              <a:latin typeface="Tahoma" panose="020B0604030504040204" pitchFamily="34" charset="0"/>
              <a:ea typeface="Tahoma" panose="020B0604030504040204" pitchFamily="34" charset="0"/>
              <a:cs typeface="Tahoma" panose="020B0604030504040204" pitchFamily="34" charset="0"/>
            </a:endParaRPr>
          </a:p>
        </p:txBody>
      </p:sp>
      <p:sp>
        <p:nvSpPr>
          <p:cNvPr id="22" name="Rectangle à coins arrondis 21"/>
          <p:cNvSpPr/>
          <p:nvPr/>
        </p:nvSpPr>
        <p:spPr>
          <a:xfrm>
            <a:off x="113899" y="508534"/>
            <a:ext cx="2069431" cy="70264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ahoma" panose="020B0604030504040204" pitchFamily="34" charset="0"/>
                <a:ea typeface="Tahoma" panose="020B0604030504040204" pitchFamily="34" charset="0"/>
                <a:cs typeface="Tahoma" panose="020B0604030504040204" pitchFamily="34" charset="0"/>
              </a:rPr>
              <a:t>Fatigue</a:t>
            </a:r>
            <a:endParaRPr lang="en-GB"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3" name="Rectangle 22"/>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effets de l’AP  durant / après TTT cancer du sein sur fatigue et fonctions physiques</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9946922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ZoneTexte 7"/>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2" name="ZoneTexte 11"/>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2" name="ZoneTexte 1"/>
          <p:cNvSpPr txBox="1"/>
          <p:nvPr/>
        </p:nvSpPr>
        <p:spPr>
          <a:xfrm>
            <a:off x="4417256" y="6091311"/>
            <a:ext cx="1913206" cy="307777"/>
          </a:xfrm>
          <a:prstGeom prst="rect">
            <a:avLst/>
          </a:prstGeom>
          <a:noFill/>
        </p:spPr>
        <p:txBody>
          <a:bodyPr wrap="square" rtlCol="0">
            <a:spAutoFit/>
          </a:bodyPr>
          <a:lstStyle/>
          <a:p>
            <a:pPr algn="ctr"/>
            <a:r>
              <a:rPr lang="fr-FR" sz="1400" i="1" dirty="0" err="1" smtClean="0"/>
              <a:t>Juvet</a:t>
            </a:r>
            <a:r>
              <a:rPr lang="fr-FR" sz="1400" i="1" dirty="0" smtClean="0"/>
              <a:t> et al., 2017</a:t>
            </a:r>
            <a:endParaRPr lang="en-GB" sz="1400" i="1" dirty="0"/>
          </a:p>
        </p:txBody>
      </p:sp>
      <p:pic>
        <p:nvPicPr>
          <p:cNvPr id="5" name="Image 4"/>
          <p:cNvPicPr>
            <a:picLocks noChangeAspect="1"/>
          </p:cNvPicPr>
          <p:nvPr/>
        </p:nvPicPr>
        <p:blipFill>
          <a:blip r:embed="rId2"/>
          <a:stretch>
            <a:fillRect/>
          </a:stretch>
        </p:blipFill>
        <p:spPr>
          <a:xfrm>
            <a:off x="1549170" y="1530733"/>
            <a:ext cx="8830907" cy="3057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age 16"/>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1092744" y="428202"/>
            <a:ext cx="1099256" cy="815854"/>
          </a:xfrm>
          <a:prstGeom prst="rect">
            <a:avLst/>
          </a:prstGeom>
        </p:spPr>
      </p:pic>
      <p:sp>
        <p:nvSpPr>
          <p:cNvPr id="19" name="ZoneTexte 18"/>
          <p:cNvSpPr txBox="1"/>
          <p:nvPr/>
        </p:nvSpPr>
        <p:spPr>
          <a:xfrm>
            <a:off x="9604409" y="614402"/>
            <a:ext cx="1270534" cy="338554"/>
          </a:xfrm>
          <a:prstGeom prst="rect">
            <a:avLst/>
          </a:prstGeom>
          <a:noFill/>
        </p:spPr>
        <p:txBody>
          <a:bodyPr wrap="square" rtlCol="0">
            <a:spAutoFit/>
          </a:bodyPr>
          <a:lstStyle/>
          <a:p>
            <a:pPr algn="ctr"/>
            <a:r>
              <a:rPr lang="fr-FR" sz="1600" b="1" dirty="0" smtClean="0">
                <a:latin typeface="Tahoma" panose="020B0604030504040204" pitchFamily="34" charset="0"/>
                <a:ea typeface="Tahoma" panose="020B0604030504040204" pitchFamily="34" charset="0"/>
                <a:cs typeface="Tahoma" panose="020B0604030504040204" pitchFamily="34" charset="0"/>
              </a:rPr>
              <a:t>Après TTT</a:t>
            </a:r>
            <a:endParaRPr lang="en-GB" sz="1600" b="1" dirty="0">
              <a:latin typeface="Tahoma" panose="020B0604030504040204" pitchFamily="34" charset="0"/>
              <a:ea typeface="Tahoma" panose="020B0604030504040204" pitchFamily="34" charset="0"/>
              <a:cs typeface="Tahoma" panose="020B0604030504040204" pitchFamily="34" charset="0"/>
            </a:endParaRPr>
          </a:p>
        </p:txBody>
      </p:sp>
      <p:sp>
        <p:nvSpPr>
          <p:cNvPr id="21" name="Rectangle à coins arrondis 20"/>
          <p:cNvSpPr/>
          <p:nvPr/>
        </p:nvSpPr>
        <p:spPr>
          <a:xfrm>
            <a:off x="113899" y="508534"/>
            <a:ext cx="2069431" cy="70264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ahoma" panose="020B0604030504040204" pitchFamily="34" charset="0"/>
                <a:ea typeface="Tahoma" panose="020B0604030504040204" pitchFamily="34" charset="0"/>
                <a:cs typeface="Tahoma" panose="020B0604030504040204" pitchFamily="34" charset="0"/>
              </a:rPr>
              <a:t>Fatigue</a:t>
            </a:r>
            <a:endParaRPr lang="en-GB"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2" name="ZoneTexte 21"/>
          <p:cNvSpPr txBox="1"/>
          <p:nvPr/>
        </p:nvSpPr>
        <p:spPr>
          <a:xfrm>
            <a:off x="1902532" y="4921311"/>
            <a:ext cx="7693856" cy="1200329"/>
          </a:xfrm>
          <a:prstGeom prst="rect">
            <a:avLst/>
          </a:prstGeom>
          <a:noFill/>
        </p:spPr>
        <p:txBody>
          <a:bodyPr wrap="square" rtlCol="0">
            <a:spAutoFit/>
          </a:bodyPr>
          <a:lstStyle/>
          <a:p>
            <a:pPr algn="ctr"/>
            <a:r>
              <a:rPr lang="fr-FR"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Effet significatif réduction fatigue après TTT et combiné :</a:t>
            </a:r>
            <a:r>
              <a:rPr lang="nn-NO"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0.52 (0.96, 0.09), I2 ¼ 86</a:t>
            </a:r>
            <a:r>
              <a:rPr lang="nn-NO"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0.32 </a:t>
            </a:r>
            <a:r>
              <a:rPr lang="nn-NO"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(0.49, - 0.14),</a:t>
            </a:r>
          </a:p>
          <a:p>
            <a:pPr algn="ctr"/>
            <a:r>
              <a:rPr lang="nn-NO"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I2 ¼ 70</a:t>
            </a:r>
            <a:r>
              <a:rPr lang="nn-NO"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endParaRPr lang="nn-NO"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endParaRPr lang="en-GB"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3" name="Rectangle 22"/>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effets de l’AP  durant / après TTT cancer du sein sur fatigue et fonctions physiques</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0091939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ZoneTexte 7"/>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2" name="ZoneTexte 11"/>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2" name="ZoneTexte 1"/>
          <p:cNvSpPr txBox="1"/>
          <p:nvPr/>
        </p:nvSpPr>
        <p:spPr>
          <a:xfrm>
            <a:off x="4417256" y="6091311"/>
            <a:ext cx="1913206" cy="307777"/>
          </a:xfrm>
          <a:prstGeom prst="rect">
            <a:avLst/>
          </a:prstGeom>
          <a:noFill/>
        </p:spPr>
        <p:txBody>
          <a:bodyPr wrap="square" rtlCol="0">
            <a:spAutoFit/>
          </a:bodyPr>
          <a:lstStyle/>
          <a:p>
            <a:pPr algn="ctr"/>
            <a:r>
              <a:rPr lang="fr-FR" sz="1400" i="1" dirty="0" err="1" smtClean="0"/>
              <a:t>Juvet</a:t>
            </a:r>
            <a:r>
              <a:rPr lang="fr-FR" sz="1400" i="1" dirty="0" smtClean="0"/>
              <a:t> et al., 2017</a:t>
            </a:r>
            <a:endParaRPr lang="en-GB" sz="1400" i="1" dirty="0"/>
          </a:p>
        </p:txBody>
      </p:sp>
      <p:pic>
        <p:nvPicPr>
          <p:cNvPr id="14" name="Image 13"/>
          <p:cNvPicPr>
            <a:picLocks noChangeAspect="1"/>
          </p:cNvPicPr>
          <p:nvPr/>
        </p:nvPicPr>
        <p:blipFill>
          <a:blip r:embed="rId2"/>
          <a:stretch>
            <a:fillRect/>
          </a:stretch>
        </p:blipFill>
        <p:spPr>
          <a:xfrm>
            <a:off x="1525919" y="1691040"/>
            <a:ext cx="8364117" cy="2896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ZoneTexte 14"/>
          <p:cNvSpPr txBox="1"/>
          <p:nvPr/>
        </p:nvSpPr>
        <p:spPr>
          <a:xfrm>
            <a:off x="606393" y="5111389"/>
            <a:ext cx="10587788" cy="646331"/>
          </a:xfrm>
          <a:prstGeom prst="rect">
            <a:avLst/>
          </a:prstGeom>
          <a:noFill/>
        </p:spPr>
        <p:txBody>
          <a:bodyPr wrap="square" rtlCol="0">
            <a:spAutoFit/>
          </a:bodyPr>
          <a:lstStyle/>
          <a:p>
            <a:pPr algn="ctr"/>
            <a:r>
              <a:rPr lang="fr-FR"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Effet significatif </a:t>
            </a:r>
            <a:r>
              <a:rPr lang="fr-FR" b="1" dirty="0" err="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reduction</a:t>
            </a:r>
            <a:r>
              <a:rPr lang="fr-FR" b="1"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fatigue : </a:t>
            </a:r>
            <a:r>
              <a:rPr lang="fr-FR"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(SMD ¼ 0,25 ; IC 95 % ¼ 0,44, 0,07, I2 ¼ 37 %) </a:t>
            </a:r>
            <a:endParaRPr lang="en-GB"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endParaRPr lang="en-GB"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7" name="Image 16"/>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0880988" y="509223"/>
            <a:ext cx="1099256" cy="815854"/>
          </a:xfrm>
          <a:prstGeom prst="rect">
            <a:avLst/>
          </a:prstGeom>
        </p:spPr>
      </p:pic>
      <p:sp>
        <p:nvSpPr>
          <p:cNvPr id="18" name="ZoneTexte 17"/>
          <p:cNvSpPr txBox="1"/>
          <p:nvPr/>
        </p:nvSpPr>
        <p:spPr>
          <a:xfrm>
            <a:off x="9410300" y="699435"/>
            <a:ext cx="1270534" cy="584775"/>
          </a:xfrm>
          <a:prstGeom prst="rect">
            <a:avLst/>
          </a:prstGeom>
          <a:noFill/>
        </p:spPr>
        <p:txBody>
          <a:bodyPr wrap="square" rtlCol="0">
            <a:spAutoFit/>
          </a:bodyPr>
          <a:lstStyle/>
          <a:p>
            <a:pPr algn="ctr"/>
            <a:r>
              <a:rPr lang="fr-FR" sz="1600" b="1" dirty="0" smtClean="0">
                <a:latin typeface="Tahoma" panose="020B0604030504040204" pitchFamily="34" charset="0"/>
                <a:ea typeface="Tahoma" panose="020B0604030504040204" pitchFamily="34" charset="0"/>
                <a:cs typeface="Tahoma" panose="020B0604030504040204" pitchFamily="34" charset="0"/>
              </a:rPr>
              <a:t>6 mois après TTT</a:t>
            </a:r>
            <a:endParaRPr lang="en-GB" sz="1600" b="1"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à coins arrondis 19"/>
          <p:cNvSpPr/>
          <p:nvPr/>
        </p:nvSpPr>
        <p:spPr>
          <a:xfrm>
            <a:off x="113899" y="508534"/>
            <a:ext cx="2069431" cy="70264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ahoma" panose="020B0604030504040204" pitchFamily="34" charset="0"/>
                <a:ea typeface="Tahoma" panose="020B0604030504040204" pitchFamily="34" charset="0"/>
                <a:cs typeface="Tahoma" panose="020B0604030504040204" pitchFamily="34" charset="0"/>
              </a:rPr>
              <a:t>Fatigue</a:t>
            </a:r>
            <a:endParaRPr lang="en-GB"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effets de l’AP  durant / après TTT cancer du sein sur fatigue et fonctions physiques</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1548581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1205" y="597958"/>
            <a:ext cx="8941213" cy="5676418"/>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7118" y="2525808"/>
            <a:ext cx="2427192" cy="2427192"/>
          </a:xfrm>
          <a:prstGeom prst="rect">
            <a:avLst/>
          </a:prstGeom>
        </p:spPr>
      </p:pic>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b="1" dirty="0" smtClean="0">
                <a:solidFill>
                  <a:schemeClr val="accent1">
                    <a:lumMod val="50000"/>
                  </a:schemeClr>
                </a:solidFill>
                <a:latin typeface="Bell MT" panose="02020503060305020303" pitchFamily="18" charset="0"/>
              </a:rPr>
              <a:t>Contexte général</a:t>
            </a:r>
            <a:endParaRPr lang="en-GB" b="1" dirty="0">
              <a:solidFill>
                <a:schemeClr val="accent1">
                  <a:lumMod val="50000"/>
                </a:schemeClr>
              </a:solidFill>
              <a:latin typeface="Bell MT" panose="02020503060305020303" pitchFamily="18" charset="0"/>
            </a:endParaRPr>
          </a:p>
        </p:txBody>
      </p:sp>
      <p:sp>
        <p:nvSpPr>
          <p:cNvPr id="7" name="ZoneTexte 6"/>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10008084" y="6488668"/>
            <a:ext cx="2034989"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APA &amp; CS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 cancer du sein dans le top 3 des cancers les plus dangereux en France</a:t>
            </a:r>
            <a:endParaRPr lang="fr-FR" sz="2400" b="1" dirty="0">
              <a:latin typeface="Baskerville Old Face" panose="02020602080505020303" pitchFamily="18" charset="0"/>
            </a:endParaRPr>
          </a:p>
        </p:txBody>
      </p:sp>
      <p:sp>
        <p:nvSpPr>
          <p:cNvPr id="12" name="Flèche droite 11"/>
          <p:cNvSpPr/>
          <p:nvPr/>
        </p:nvSpPr>
        <p:spPr>
          <a:xfrm>
            <a:off x="747252" y="1966452"/>
            <a:ext cx="1140542" cy="21630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607328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8" name="ZoneTexte 7"/>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1" name="ZoneTexte 10"/>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2" name="ZoneTexte 11"/>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2" name="ZoneTexte 1"/>
          <p:cNvSpPr txBox="1"/>
          <p:nvPr/>
        </p:nvSpPr>
        <p:spPr>
          <a:xfrm>
            <a:off x="4417256" y="6091311"/>
            <a:ext cx="1913206" cy="307777"/>
          </a:xfrm>
          <a:prstGeom prst="rect">
            <a:avLst/>
          </a:prstGeom>
          <a:noFill/>
        </p:spPr>
        <p:txBody>
          <a:bodyPr wrap="square" rtlCol="0">
            <a:spAutoFit/>
          </a:bodyPr>
          <a:lstStyle/>
          <a:p>
            <a:pPr algn="ctr"/>
            <a:r>
              <a:rPr lang="fr-FR" sz="1400" i="1" dirty="0" err="1" smtClean="0"/>
              <a:t>Juvet</a:t>
            </a:r>
            <a:r>
              <a:rPr lang="fr-FR" sz="1400" i="1" dirty="0" smtClean="0"/>
              <a:t> et al., 2017</a:t>
            </a:r>
            <a:endParaRPr lang="en-GB" sz="1400" i="1" dirty="0"/>
          </a:p>
        </p:txBody>
      </p:sp>
      <p:pic>
        <p:nvPicPr>
          <p:cNvPr id="16" name="Image 15"/>
          <p:cNvPicPr>
            <a:picLocks noChangeAspect="1"/>
          </p:cNvPicPr>
          <p:nvPr/>
        </p:nvPicPr>
        <p:blipFill>
          <a:blip r:embed="rId2"/>
          <a:stretch>
            <a:fillRect/>
          </a:stretch>
        </p:blipFill>
        <p:spPr>
          <a:xfrm>
            <a:off x="1557749" y="728311"/>
            <a:ext cx="9795067" cy="1580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ZoneTexte 2"/>
          <p:cNvSpPr txBox="1"/>
          <p:nvPr/>
        </p:nvSpPr>
        <p:spPr>
          <a:xfrm>
            <a:off x="404261" y="2569944"/>
            <a:ext cx="11511815" cy="3416320"/>
          </a:xfrm>
          <a:prstGeom prst="rect">
            <a:avLst/>
          </a:prstGeom>
          <a:noFill/>
          <a:ln w="28575">
            <a:solidFill>
              <a:srgbClr val="FF0000"/>
            </a:solidFill>
          </a:ln>
        </p:spPr>
        <p:txBody>
          <a:bodyPr wrap="square" rtlCol="0">
            <a:spAutoFit/>
          </a:bodyPr>
          <a:lstStyle/>
          <a:p>
            <a:pPr algn="ctr"/>
            <a:r>
              <a:rPr lang="fr-FR" dirty="0" smtClean="0"/>
              <a:t>Conclusion</a:t>
            </a:r>
          </a:p>
          <a:p>
            <a:endParaRPr lang="fr-FR" dirty="0" smtClean="0"/>
          </a:p>
          <a:p>
            <a:pPr marL="285750" indent="-285750">
              <a:buFont typeface="Wingdings" panose="05000000000000000000" pitchFamily="2" charset="2"/>
              <a:buChar char="Ø"/>
            </a:pPr>
            <a:r>
              <a:rPr lang="en-GB" dirty="0" smtClean="0"/>
              <a:t>Regular </a:t>
            </a:r>
            <a:r>
              <a:rPr lang="en-GB" dirty="0"/>
              <a:t>exercise may increase </a:t>
            </a:r>
            <a:r>
              <a:rPr lang="en-GB" dirty="0" smtClean="0"/>
              <a:t>self reported </a:t>
            </a:r>
            <a:r>
              <a:rPr lang="en-GB" dirty="0"/>
              <a:t>physical functioning and decrease fatigue in breast cancer patients</a:t>
            </a:r>
            <a:r>
              <a:rPr lang="en-GB" dirty="0" smtClean="0"/>
              <a:t>.</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smtClean="0"/>
              <a:t> </a:t>
            </a:r>
            <a:r>
              <a:rPr lang="en-GB" dirty="0"/>
              <a:t>The improvement in physical functioning and fatigue was more pronounced when the patients received the intervention after adjuvant breast cancer treatment compared to during treatment. </a:t>
            </a:r>
            <a:endParaRPr lang="en-GB" dirty="0" smtClean="0"/>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smtClean="0"/>
              <a:t>Being </a:t>
            </a:r>
            <a:r>
              <a:rPr lang="en-GB" dirty="0"/>
              <a:t>physically active both during and after cancer treatment may help cancer survivors reduce negative effects following breast cancer diagnosis and after adjuvant breast cancer treatment. </a:t>
            </a:r>
            <a:endParaRPr lang="en-GB" dirty="0" smtClean="0"/>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smtClean="0"/>
              <a:t>The </a:t>
            </a:r>
            <a:r>
              <a:rPr lang="en-GB" dirty="0"/>
              <a:t>6-month follow-up data showed a small favourable difference for the exercise group compared to usual care both for physical functioning and fatigue</a:t>
            </a:r>
            <a:endParaRPr lang="fr-FR" dirty="0"/>
          </a:p>
        </p:txBody>
      </p:sp>
      <p:sp>
        <p:nvSpPr>
          <p:cNvPr id="20" name="Rectangle 1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effets de l’AP  durant / après TTT cancer du sein sur fatigue et fonctions physiques</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263292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5" name="ZoneTexte 4"/>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6" name="ZoneTexte 5"/>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9" name="ZoneTexte 8"/>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0" name="Rectangle 9"/>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Les effets bénéfiques de l’activité physique : pour résumer </a:t>
            </a:r>
            <a:endParaRPr lang="fr-FR" sz="2400" b="1" dirty="0">
              <a:latin typeface="Baskerville Old Face" panose="02020602080505020303" pitchFamily="18" charset="0"/>
            </a:endParaRPr>
          </a:p>
        </p:txBody>
      </p:sp>
      <p:pic>
        <p:nvPicPr>
          <p:cNvPr id="11" name="Image 10"/>
          <p:cNvPicPr>
            <a:picLocks noChangeAspect="1"/>
          </p:cNvPicPr>
          <p:nvPr/>
        </p:nvPicPr>
        <p:blipFill>
          <a:blip r:embed="rId3"/>
          <a:stretch>
            <a:fillRect/>
          </a:stretch>
        </p:blipFill>
        <p:spPr>
          <a:xfrm>
            <a:off x="2920467" y="739408"/>
            <a:ext cx="6077798" cy="1343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4902506" y="6135475"/>
            <a:ext cx="2005070" cy="307777"/>
          </a:xfrm>
          <a:prstGeom prst="rect">
            <a:avLst/>
          </a:prstGeom>
        </p:spPr>
        <p:txBody>
          <a:bodyPr wrap="square">
            <a:spAutoFit/>
          </a:bodyPr>
          <a:lstStyle/>
          <a:p>
            <a:pPr algn="ctr"/>
            <a:r>
              <a:rPr lang="en-GB" sz="1400" i="1" dirty="0" err="1" smtClean="0"/>
              <a:t>Junga</a:t>
            </a:r>
            <a:r>
              <a:rPr lang="en-GB" sz="1400" i="1" dirty="0" smtClean="0"/>
              <a:t> et al., 2020</a:t>
            </a:r>
            <a:endParaRPr lang="en-GB" sz="1400" i="1" dirty="0"/>
          </a:p>
        </p:txBody>
      </p:sp>
      <p:sp>
        <p:nvSpPr>
          <p:cNvPr id="13" name="Rectangle 12"/>
          <p:cNvSpPr/>
          <p:nvPr/>
        </p:nvSpPr>
        <p:spPr>
          <a:xfrm>
            <a:off x="314536" y="2562556"/>
            <a:ext cx="11424744" cy="3693319"/>
          </a:xfrm>
          <a:prstGeom prst="rect">
            <a:avLst/>
          </a:prstGeom>
        </p:spPr>
        <p:txBody>
          <a:bodyPr wrap="square">
            <a:spAutoFit/>
          </a:bodyPr>
          <a:lstStyle/>
          <a:p>
            <a:r>
              <a:rPr lang="en-GB" dirty="0"/>
              <a:t>Exercise interventions had positive outcomes </a:t>
            </a:r>
            <a:r>
              <a:rPr lang="en-GB" dirty="0" smtClean="0"/>
              <a:t>in :</a:t>
            </a:r>
          </a:p>
          <a:p>
            <a:endParaRPr lang="en-GB" dirty="0"/>
          </a:p>
          <a:p>
            <a:pPr marL="285750" indent="-285750">
              <a:buFont typeface="Arial" panose="020B0604020202020204" pitchFamily="34" charset="0"/>
              <a:buChar char="•"/>
            </a:pPr>
            <a:r>
              <a:rPr lang="en-GB" dirty="0"/>
              <a:t>P</a:t>
            </a:r>
            <a:r>
              <a:rPr lang="en-GB" dirty="0" smtClean="0"/>
              <a:t>hysical fitness</a:t>
            </a:r>
          </a:p>
          <a:p>
            <a:pPr marL="285750" indent="-285750">
              <a:buFont typeface="Arial" panose="020B0604020202020204" pitchFamily="34" charset="0"/>
              <a:buChar char="•"/>
            </a:pPr>
            <a:r>
              <a:rPr lang="en-GB" dirty="0"/>
              <a:t>H</a:t>
            </a:r>
            <a:r>
              <a:rPr lang="en-GB" dirty="0" smtClean="0"/>
              <a:t>andgrip strength</a:t>
            </a:r>
          </a:p>
          <a:p>
            <a:pPr marL="285750" indent="-285750">
              <a:buFont typeface="Arial" panose="020B0604020202020204" pitchFamily="34" charset="0"/>
              <a:buChar char="•"/>
            </a:pPr>
            <a:r>
              <a:rPr lang="en-GB" dirty="0" smtClean="0"/>
              <a:t>Quality of life</a:t>
            </a:r>
          </a:p>
          <a:p>
            <a:pPr marL="285750" indent="-285750">
              <a:buFont typeface="Arial" panose="020B0604020202020204" pitchFamily="34" charset="0"/>
              <a:buChar char="•"/>
            </a:pPr>
            <a:r>
              <a:rPr lang="en-GB" dirty="0" smtClean="0"/>
              <a:t>Fatigue</a:t>
            </a:r>
          </a:p>
          <a:p>
            <a:pPr marL="285750" indent="-285750">
              <a:buFont typeface="Arial" panose="020B0604020202020204" pitchFamily="34" charset="0"/>
              <a:buChar char="•"/>
            </a:pPr>
            <a:r>
              <a:rPr lang="en-GB" dirty="0" smtClean="0"/>
              <a:t>Depression</a:t>
            </a:r>
          </a:p>
          <a:p>
            <a:pPr marL="285750" indent="-285750">
              <a:buFont typeface="Arial" panose="020B0604020202020204" pitchFamily="34" charset="0"/>
              <a:buChar char="•"/>
            </a:pPr>
            <a:r>
              <a:rPr lang="en-GB" dirty="0" smtClean="0"/>
              <a:t>Anxiety</a:t>
            </a:r>
          </a:p>
          <a:p>
            <a:pPr marL="285750" indent="-285750">
              <a:buFont typeface="Arial" panose="020B0604020202020204" pitchFamily="34" charset="0"/>
              <a:buChar char="•"/>
            </a:pPr>
            <a:r>
              <a:rPr lang="en-GB" dirty="0" smtClean="0"/>
              <a:t>Self-esteem</a:t>
            </a:r>
            <a:r>
              <a:rPr lang="en-GB" dirty="0"/>
              <a:t>, </a:t>
            </a:r>
            <a:endParaRPr lang="en-GB" dirty="0" smtClean="0"/>
          </a:p>
          <a:p>
            <a:pPr marL="285750" indent="-285750">
              <a:buFont typeface="Arial" panose="020B0604020202020204" pitchFamily="34" charset="0"/>
              <a:buChar char="•"/>
            </a:pPr>
            <a:r>
              <a:rPr lang="en-GB" dirty="0" smtClean="0"/>
              <a:t>% </a:t>
            </a:r>
            <a:r>
              <a:rPr lang="en-GB" dirty="0"/>
              <a:t>body fat, and body mass index. </a:t>
            </a:r>
            <a:endParaRPr lang="en-GB" dirty="0" smtClean="0"/>
          </a:p>
          <a:p>
            <a:pPr marL="285750" indent="-285750">
              <a:buFont typeface="Arial" panose="020B0604020202020204" pitchFamily="34" charset="0"/>
              <a:buChar char="•"/>
            </a:pPr>
            <a:r>
              <a:rPr lang="en-GB" dirty="0" smtClean="0"/>
              <a:t>Exercise </a:t>
            </a:r>
            <a:r>
              <a:rPr lang="en-GB" dirty="0"/>
              <a:t>interventions were an average of 150 minutes, 3 times per week, for 17 weeks and consisted of moderate to vigorous (~60% of VO</a:t>
            </a:r>
            <a:r>
              <a:rPr lang="en-GB" baseline="-25000" dirty="0"/>
              <a:t>2peak</a:t>
            </a:r>
            <a:r>
              <a:rPr lang="en-GB" dirty="0"/>
              <a:t>), aerobic, resistance, or combined exercises</a:t>
            </a:r>
            <a:r>
              <a:rPr lang="en-GB" dirty="0" smtClean="0"/>
              <a:t>.</a:t>
            </a:r>
          </a:p>
          <a:p>
            <a:r>
              <a:rPr lang="en-GB" dirty="0" smtClean="0"/>
              <a:t>.</a:t>
            </a:r>
            <a:endParaRPr lang="en-GB" dirty="0"/>
          </a:p>
        </p:txBody>
      </p:sp>
    </p:spTree>
    <p:extLst>
      <p:ext uri="{BB962C8B-B14F-4D97-AF65-F5344CB8AC3E}">
        <p14:creationId xmlns:p14="http://schemas.microsoft.com/office/powerpoint/2010/main" val="383444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5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Effect transition="in" filter="fade">
                                      <p:cBhvr>
                                        <p:cTn id="27" dur="500"/>
                                        <p:tgtEl>
                                          <p:spTgt spid="1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6" end="6"/>
                                            </p:txEl>
                                          </p:spTgt>
                                        </p:tgtEl>
                                        <p:attrNameLst>
                                          <p:attrName>style.visibility</p:attrName>
                                        </p:attrNameLst>
                                      </p:cBhvr>
                                      <p:to>
                                        <p:strVal val="visible"/>
                                      </p:to>
                                    </p:set>
                                    <p:animEffect transition="in" filter="fade">
                                      <p:cBhvr>
                                        <p:cTn id="32" dur="500"/>
                                        <p:tgtEl>
                                          <p:spTgt spid="1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7" end="7"/>
                                            </p:txEl>
                                          </p:spTgt>
                                        </p:tgtEl>
                                        <p:attrNameLst>
                                          <p:attrName>style.visibility</p:attrName>
                                        </p:attrNameLst>
                                      </p:cBhvr>
                                      <p:to>
                                        <p:strVal val="visible"/>
                                      </p:to>
                                    </p:set>
                                    <p:animEffect transition="in" filter="fade">
                                      <p:cBhvr>
                                        <p:cTn id="37" dur="500"/>
                                        <p:tgtEl>
                                          <p:spTgt spid="1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xEl>
                                              <p:pRg st="8" end="8"/>
                                            </p:txEl>
                                          </p:spTgt>
                                        </p:tgtEl>
                                        <p:attrNameLst>
                                          <p:attrName>style.visibility</p:attrName>
                                        </p:attrNameLst>
                                      </p:cBhvr>
                                      <p:to>
                                        <p:strVal val="visible"/>
                                      </p:to>
                                    </p:set>
                                    <p:animEffect transition="in" filter="fade">
                                      <p:cBhvr>
                                        <p:cTn id="42" dur="500"/>
                                        <p:tgtEl>
                                          <p:spTgt spid="1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xEl>
                                              <p:pRg st="9" end="9"/>
                                            </p:txEl>
                                          </p:spTgt>
                                        </p:tgtEl>
                                        <p:attrNameLst>
                                          <p:attrName>style.visibility</p:attrName>
                                        </p:attrNameLst>
                                      </p:cBhvr>
                                      <p:to>
                                        <p:strVal val="visible"/>
                                      </p:to>
                                    </p:set>
                                    <p:animEffect transition="in" filter="fade">
                                      <p:cBhvr>
                                        <p:cTn id="47" dur="500"/>
                                        <p:tgtEl>
                                          <p:spTgt spid="1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xEl>
                                              <p:pRg st="10" end="10"/>
                                            </p:txEl>
                                          </p:spTgt>
                                        </p:tgtEl>
                                        <p:attrNameLst>
                                          <p:attrName>style.visibility</p:attrName>
                                        </p:attrNameLst>
                                      </p:cBhvr>
                                      <p:to>
                                        <p:strVal val="visible"/>
                                      </p:to>
                                    </p:set>
                                    <p:animEffect transition="in" filter="fade">
                                      <p:cBhvr>
                                        <p:cTn id="52" dur="500"/>
                                        <p:tgtEl>
                                          <p:spTgt spid="1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xEl>
                                              <p:pRg st="11" end="11"/>
                                            </p:txEl>
                                          </p:spTgt>
                                        </p:tgtEl>
                                        <p:attrNameLst>
                                          <p:attrName>style.visibility</p:attrName>
                                        </p:attrNameLst>
                                      </p:cBhvr>
                                      <p:to>
                                        <p:strVal val="visible"/>
                                      </p:to>
                                    </p:set>
                                    <p:animEffect transition="in" filter="fade">
                                      <p:cBhvr>
                                        <p:cTn id="57" dur="500"/>
                                        <p:tgtEl>
                                          <p:spTgt spid="1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7984" y="1585528"/>
            <a:ext cx="9541207" cy="3416320"/>
          </a:xfrm>
          <a:prstGeom prst="rect">
            <a:avLst/>
          </a:prstGeom>
        </p:spPr>
        <p:txBody>
          <a:bodyPr wrap="square">
            <a:spAutoFit/>
          </a:bodyPr>
          <a:lstStyle/>
          <a:p>
            <a:pPr marL="285750" indent="-285750">
              <a:lnSpc>
                <a:spcPct val="200000"/>
              </a:lnSpc>
              <a:buFont typeface="Wingdings" panose="05000000000000000000" pitchFamily="2" charset="2"/>
              <a:buChar char="§"/>
            </a:pPr>
            <a:r>
              <a:rPr lang="fr-FR" dirty="0" smtClean="0"/>
              <a:t>Exercices en résistance, exercice aérobie voir le yoga ont des effets significatifs sur la réduction de fatigue associée au cancer</a:t>
            </a:r>
          </a:p>
          <a:p>
            <a:pPr marL="285750" indent="-285750">
              <a:lnSpc>
                <a:spcPct val="200000"/>
              </a:lnSpc>
              <a:buFont typeface="Wingdings" panose="05000000000000000000" pitchFamily="2" charset="2"/>
              <a:buChar char="§"/>
            </a:pPr>
            <a:endParaRPr lang="fr-FR" dirty="0"/>
          </a:p>
          <a:p>
            <a:pPr marL="285750" indent="-285750">
              <a:lnSpc>
                <a:spcPct val="200000"/>
              </a:lnSpc>
              <a:buFont typeface="Wingdings" panose="05000000000000000000" pitchFamily="2" charset="2"/>
              <a:buChar char="§"/>
            </a:pPr>
            <a:endParaRPr lang="fr-FR" dirty="0" smtClean="0"/>
          </a:p>
          <a:p>
            <a:pPr marL="285750" indent="-285750">
              <a:lnSpc>
                <a:spcPct val="200000"/>
              </a:lnSpc>
              <a:buFont typeface="Wingdings" panose="05000000000000000000" pitchFamily="2" charset="2"/>
              <a:buChar char="§"/>
            </a:pPr>
            <a:r>
              <a:rPr lang="fr-FR" dirty="0" smtClean="0"/>
              <a:t>Les modalités d’exercices peuvent varier entre les études mais plus l’activité est maintenue et structurée plus l’effet sera présent sur la fatigue</a:t>
            </a:r>
            <a:endParaRPr lang="en-GB" dirty="0"/>
          </a:p>
        </p:txBody>
      </p:sp>
      <p:pic>
        <p:nvPicPr>
          <p:cNvPr id="3" name="Image 2"/>
          <p:cNvPicPr>
            <a:picLocks noChangeAspect="1"/>
          </p:cNvPicPr>
          <p:nvPr/>
        </p:nvPicPr>
        <p:blipFill>
          <a:blip r:embed="rId2">
            <a:clrChange>
              <a:clrFrom>
                <a:srgbClr val="FFFFFF"/>
              </a:clrFrom>
              <a:clrTo>
                <a:srgbClr val="FFFFFF">
                  <a:alpha val="0"/>
                </a:srgbClr>
              </a:clrTo>
            </a:clrChange>
          </a:blip>
          <a:stretch>
            <a:fillRect/>
          </a:stretch>
        </p:blipFill>
        <p:spPr>
          <a:xfrm>
            <a:off x="-293704" y="2377877"/>
            <a:ext cx="2269650" cy="2472297"/>
          </a:xfrm>
          <a:prstGeom prst="rect">
            <a:avLst/>
          </a:prstGeom>
        </p:spPr>
      </p:pic>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0" name="ZoneTexte 9"/>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1" name="Rectangle 10"/>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Effets AP sur fatigue dans cancer du sein</a:t>
            </a:r>
            <a:endParaRPr lang="fr-FR" sz="2400" b="1" dirty="0">
              <a:latin typeface="Baskerville Old Face" panose="02020602080505020303" pitchFamily="18" charset="0"/>
            </a:endParaRPr>
          </a:p>
        </p:txBody>
      </p:sp>
      <p:sp>
        <p:nvSpPr>
          <p:cNvPr id="12" name="Rectangle 11"/>
          <p:cNvSpPr/>
          <p:nvPr/>
        </p:nvSpPr>
        <p:spPr>
          <a:xfrm>
            <a:off x="4130566" y="6145986"/>
            <a:ext cx="4183116" cy="307777"/>
          </a:xfrm>
          <a:prstGeom prst="rect">
            <a:avLst/>
          </a:prstGeom>
        </p:spPr>
        <p:txBody>
          <a:bodyPr wrap="square">
            <a:spAutoFit/>
          </a:bodyPr>
          <a:lstStyle/>
          <a:p>
            <a:pPr algn="ctr"/>
            <a:r>
              <a:rPr lang="en-GB" sz="1400" i="1" dirty="0" smtClean="0"/>
              <a:t>Ehlers et al., 2020, Dong et al., 2019, Jiang et al., 2019 </a:t>
            </a:r>
            <a:endParaRPr lang="en-GB" sz="1400" i="1" dirty="0"/>
          </a:p>
        </p:txBody>
      </p:sp>
      <p:sp>
        <p:nvSpPr>
          <p:cNvPr id="2" name="ZoneTexte 1"/>
          <p:cNvSpPr txBox="1"/>
          <p:nvPr/>
        </p:nvSpPr>
        <p:spPr>
          <a:xfrm>
            <a:off x="94592" y="2039007"/>
            <a:ext cx="1776248" cy="461665"/>
          </a:xfrm>
          <a:prstGeom prst="rect">
            <a:avLst/>
          </a:prstGeom>
          <a:noFill/>
        </p:spPr>
        <p:txBody>
          <a:bodyPr wrap="square" rtlCol="0">
            <a:spAutoFit/>
          </a:bodyPr>
          <a:lstStyle/>
          <a:p>
            <a:pPr algn="ctr"/>
            <a:r>
              <a:rPr lang="fr-FR" sz="2400" b="1" dirty="0">
                <a:solidFill>
                  <a:schemeClr val="accent4">
                    <a:lumMod val="50000"/>
                  </a:schemeClr>
                </a:solidFill>
              </a:rPr>
              <a:t>F</a:t>
            </a:r>
            <a:r>
              <a:rPr lang="fr-FR" sz="2400" b="1" dirty="0" smtClean="0">
                <a:solidFill>
                  <a:schemeClr val="accent4">
                    <a:lumMod val="50000"/>
                  </a:schemeClr>
                </a:solidFill>
              </a:rPr>
              <a:t>atigue</a:t>
            </a:r>
            <a:endParaRPr lang="en-GB" sz="2400" b="1" dirty="0">
              <a:solidFill>
                <a:schemeClr val="accent4">
                  <a:lumMod val="50000"/>
                </a:schemeClr>
              </a:solidFill>
            </a:endParaRPr>
          </a:p>
        </p:txBody>
      </p:sp>
    </p:spTree>
    <p:extLst>
      <p:ext uri="{BB962C8B-B14F-4D97-AF65-F5344CB8AC3E}">
        <p14:creationId xmlns:p14="http://schemas.microsoft.com/office/powerpoint/2010/main" val="232692125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159876" y="1213944"/>
            <a:ext cx="9916510" cy="1938992"/>
          </a:xfrm>
          <a:prstGeom prst="rect">
            <a:avLst/>
          </a:prstGeom>
          <a:noFill/>
        </p:spPr>
        <p:txBody>
          <a:bodyPr wrap="square" rtlCol="0">
            <a:spAutoFit/>
          </a:bodyPr>
          <a:lstStyle/>
          <a:p>
            <a:pPr algn="ctr"/>
            <a:r>
              <a:rPr lang="fr-FR" sz="4000" b="1" dirty="0"/>
              <a:t>4</a:t>
            </a:r>
            <a:r>
              <a:rPr lang="fr-FR" sz="4000" b="1" dirty="0" smtClean="0"/>
              <a:t> :  Pourquoi l’activité physique et si possible la sédentarité sont si importantes pour la pathologie ?</a:t>
            </a:r>
          </a:p>
        </p:txBody>
      </p:sp>
      <p:pic>
        <p:nvPicPr>
          <p:cNvPr id="2" name="Image 1"/>
          <p:cNvPicPr>
            <a:picLocks noChangeAspect="1"/>
          </p:cNvPicPr>
          <p:nvPr/>
        </p:nvPicPr>
        <p:blipFill>
          <a:blip r:embed="rId2"/>
          <a:stretch>
            <a:fillRect/>
          </a:stretch>
        </p:blipFill>
        <p:spPr>
          <a:xfrm>
            <a:off x="0" y="2421581"/>
            <a:ext cx="4649123" cy="4436419"/>
          </a:xfrm>
          <a:prstGeom prst="rect">
            <a:avLst/>
          </a:prstGeom>
        </p:spPr>
      </p:pic>
    </p:spTree>
    <p:extLst>
      <p:ext uri="{BB962C8B-B14F-4D97-AF65-F5344CB8AC3E}">
        <p14:creationId xmlns:p14="http://schemas.microsoft.com/office/powerpoint/2010/main" val="260329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1" name="ZoneTexte 10"/>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5" name="ZoneTexte 14"/>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6" name="Rectangle 1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Par quel(s) mécanisme(s) AP &amp; SED contribuent à protéger ou non contre le cancer du sein </a:t>
            </a:r>
            <a:endParaRPr lang="fr-FR" sz="2400" b="1" dirty="0">
              <a:latin typeface="Baskerville Old Face" panose="02020602080505020303" pitchFamily="18" charset="0"/>
            </a:endParaRPr>
          </a:p>
        </p:txBody>
      </p:sp>
      <p:sp>
        <p:nvSpPr>
          <p:cNvPr id="3" name="ZoneTexte 2"/>
          <p:cNvSpPr txBox="1"/>
          <p:nvPr/>
        </p:nvSpPr>
        <p:spPr>
          <a:xfrm>
            <a:off x="168813" y="3193365"/>
            <a:ext cx="3854548" cy="523220"/>
          </a:xfrm>
          <a:prstGeom prst="rect">
            <a:avLst/>
          </a:prstGeom>
          <a:noFill/>
        </p:spPr>
        <p:txBody>
          <a:bodyPr wrap="square" rtlCol="0">
            <a:spAutoFit/>
          </a:bodyPr>
          <a:lstStyle/>
          <a:p>
            <a:pPr algn="ctr"/>
            <a:r>
              <a:rPr lang="fr-FR"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Facteurs de risques </a:t>
            </a:r>
            <a:endParaRPr lang="en-GB"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7" name="ZoneTexte 16"/>
          <p:cNvSpPr txBox="1"/>
          <p:nvPr/>
        </p:nvSpPr>
        <p:spPr>
          <a:xfrm>
            <a:off x="7371470" y="3261361"/>
            <a:ext cx="4375052" cy="523220"/>
          </a:xfrm>
          <a:prstGeom prst="rect">
            <a:avLst/>
          </a:prstGeom>
          <a:noFill/>
        </p:spPr>
        <p:txBody>
          <a:bodyPr wrap="square" rtlCol="0">
            <a:spAutoFit/>
          </a:bodyPr>
          <a:lstStyle/>
          <a:p>
            <a:pPr algn="ctr"/>
            <a:r>
              <a:rPr lang="fr-FR" sz="28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Facteurs protecteurs</a:t>
            </a:r>
            <a:endParaRPr lang="en-GB" sz="28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Image 4"/>
          <p:cNvPicPr>
            <a:picLocks noChangeAspect="1"/>
          </p:cNvPicPr>
          <p:nvPr/>
        </p:nvPicPr>
        <p:blipFill rotWithShape="1">
          <a:blip r:embed="rId3"/>
          <a:srcRect l="56435"/>
          <a:stretch/>
        </p:blipFill>
        <p:spPr>
          <a:xfrm>
            <a:off x="4473525" y="1937679"/>
            <a:ext cx="2539511" cy="3067050"/>
          </a:xfrm>
          <a:prstGeom prst="rect">
            <a:avLst/>
          </a:prstGeom>
        </p:spPr>
      </p:pic>
    </p:spTree>
    <p:extLst>
      <p:ext uri="{BB962C8B-B14F-4D97-AF65-F5344CB8AC3E}">
        <p14:creationId xmlns:p14="http://schemas.microsoft.com/office/powerpoint/2010/main" val="266648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1" name="ZoneTexte 10"/>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5" name="ZoneTexte 14"/>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6" name="Rectangle 1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Concernant AP</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3"/>
          <a:stretch>
            <a:fillRect/>
          </a:stretch>
        </p:blipFill>
        <p:spPr>
          <a:xfrm>
            <a:off x="407951" y="561287"/>
            <a:ext cx="11362969" cy="5304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5027716" y="6114144"/>
            <a:ext cx="1935145" cy="307777"/>
          </a:xfrm>
          <a:prstGeom prst="rect">
            <a:avLst/>
          </a:prstGeom>
        </p:spPr>
        <p:txBody>
          <a:bodyPr wrap="none">
            <a:spAutoFit/>
          </a:bodyPr>
          <a:lstStyle/>
          <a:p>
            <a:r>
              <a:rPr lang="en-GB" sz="1400" i="1" dirty="0" err="1" smtClean="0">
                <a:latin typeface="Arial" panose="020B0604020202020204" pitchFamily="34" charset="0"/>
              </a:rPr>
              <a:t>Orlandella</a:t>
            </a:r>
            <a:r>
              <a:rPr lang="en-GB" sz="1400" i="1" dirty="0" smtClean="0">
                <a:latin typeface="Arial" panose="020B0604020202020204" pitchFamily="34" charset="0"/>
              </a:rPr>
              <a:t> et al., 2020</a:t>
            </a:r>
            <a:endParaRPr lang="en-GB" sz="1400" i="1" dirty="0"/>
          </a:p>
        </p:txBody>
      </p:sp>
    </p:spTree>
    <p:extLst>
      <p:ext uri="{BB962C8B-B14F-4D97-AF65-F5344CB8AC3E}">
        <p14:creationId xmlns:p14="http://schemas.microsoft.com/office/powerpoint/2010/main" val="190702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t="12376"/>
          <a:stretch/>
        </p:blipFill>
        <p:spPr>
          <a:xfrm>
            <a:off x="307549" y="1434904"/>
            <a:ext cx="8454487" cy="15052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p:cNvPicPr>
            <a:picLocks noChangeAspect="1"/>
          </p:cNvPicPr>
          <p:nvPr/>
        </p:nvPicPr>
        <p:blipFill>
          <a:blip r:embed="rId3"/>
          <a:stretch>
            <a:fillRect/>
          </a:stretch>
        </p:blipFill>
        <p:spPr>
          <a:xfrm>
            <a:off x="301662" y="3422286"/>
            <a:ext cx="8354935" cy="1599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7" name="ZoneTexte 6"/>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0" name="ZoneTexte 9"/>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1" name="ZoneTexte 10"/>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Rectangle 11"/>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AP : documentations en +</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391975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11" name="ZoneTexte 10"/>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13" name="ZoneTexte 12"/>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14" name="ZoneTexte 13"/>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5" name="ZoneTexte 14"/>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6" name="Rectangle 15"/>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Concernant la sédentarité</a:t>
            </a:r>
            <a:endParaRPr lang="fr-FR" sz="2400" b="1" dirty="0">
              <a:latin typeface="Baskerville Old Face" panose="02020602080505020303" pitchFamily="18" charset="0"/>
            </a:endParaRPr>
          </a:p>
        </p:txBody>
      </p:sp>
      <p:pic>
        <p:nvPicPr>
          <p:cNvPr id="2" name="Image 1"/>
          <p:cNvPicPr>
            <a:picLocks noChangeAspect="1"/>
          </p:cNvPicPr>
          <p:nvPr/>
        </p:nvPicPr>
        <p:blipFill>
          <a:blip r:embed="rId2"/>
          <a:stretch>
            <a:fillRect/>
          </a:stretch>
        </p:blipFill>
        <p:spPr>
          <a:xfrm>
            <a:off x="1091465" y="1892301"/>
            <a:ext cx="6090409" cy="4391430"/>
          </a:xfrm>
          <a:prstGeom prst="rect">
            <a:avLst/>
          </a:prstGeom>
        </p:spPr>
      </p:pic>
      <p:pic>
        <p:nvPicPr>
          <p:cNvPr id="3" name="Image 2"/>
          <p:cNvPicPr>
            <a:picLocks noChangeAspect="1"/>
          </p:cNvPicPr>
          <p:nvPr/>
        </p:nvPicPr>
        <p:blipFill>
          <a:blip r:embed="rId3"/>
          <a:stretch>
            <a:fillRect/>
          </a:stretch>
        </p:blipFill>
        <p:spPr>
          <a:xfrm>
            <a:off x="259882" y="557556"/>
            <a:ext cx="5573027" cy="1230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Moins 3"/>
          <p:cNvSpPr/>
          <p:nvPr/>
        </p:nvSpPr>
        <p:spPr>
          <a:xfrm>
            <a:off x="930266" y="2349500"/>
            <a:ext cx="952500" cy="508000"/>
          </a:xfrm>
          <a:prstGeom prst="mathMinus">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Moins 17"/>
          <p:cNvSpPr/>
          <p:nvPr/>
        </p:nvSpPr>
        <p:spPr>
          <a:xfrm>
            <a:off x="930266" y="3124200"/>
            <a:ext cx="952500" cy="508000"/>
          </a:xfrm>
          <a:prstGeom prst="mathMinus">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oins 18"/>
          <p:cNvSpPr/>
          <p:nvPr/>
        </p:nvSpPr>
        <p:spPr>
          <a:xfrm>
            <a:off x="930266" y="3873500"/>
            <a:ext cx="952500" cy="508000"/>
          </a:xfrm>
          <a:prstGeom prst="mathMinus">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Moins 19"/>
          <p:cNvSpPr/>
          <p:nvPr/>
        </p:nvSpPr>
        <p:spPr>
          <a:xfrm>
            <a:off x="930266" y="4495800"/>
            <a:ext cx="1308100" cy="508000"/>
          </a:xfrm>
          <a:prstGeom prst="mathMinus">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Moins 20"/>
          <p:cNvSpPr/>
          <p:nvPr/>
        </p:nvSpPr>
        <p:spPr>
          <a:xfrm>
            <a:off x="930266" y="4940300"/>
            <a:ext cx="1308100" cy="508000"/>
          </a:xfrm>
          <a:prstGeom prst="mathMinus">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Moins 21"/>
          <p:cNvSpPr/>
          <p:nvPr/>
        </p:nvSpPr>
        <p:spPr>
          <a:xfrm>
            <a:off x="930266" y="5397500"/>
            <a:ext cx="1308100" cy="508000"/>
          </a:xfrm>
          <a:prstGeom prst="mathMinus">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ZoneTexte 4"/>
          <p:cNvSpPr txBox="1"/>
          <p:nvPr/>
        </p:nvSpPr>
        <p:spPr>
          <a:xfrm>
            <a:off x="7143751" y="3171825"/>
            <a:ext cx="4914901" cy="1569660"/>
          </a:xfrm>
          <a:prstGeom prst="rect">
            <a:avLst/>
          </a:prstGeom>
          <a:noFill/>
        </p:spPr>
        <p:txBody>
          <a:bodyPr wrap="square" rtlCol="0">
            <a:spAutoFit/>
          </a:bodyPr>
          <a:lstStyle/>
          <a:p>
            <a:pPr algn="ctr"/>
            <a:r>
              <a:rPr lang="fr-FR" sz="2400" dirty="0" smtClean="0">
                <a:latin typeface="Tahoma" panose="020B0604030504040204" pitchFamily="34" charset="0"/>
                <a:ea typeface="Tahoma" panose="020B0604030504040204" pitchFamily="34" charset="0"/>
                <a:cs typeface="Tahoma" panose="020B0604030504040204" pitchFamily="34" charset="0"/>
              </a:rPr>
              <a:t>La sédentarité : un facteur de risque à plusieurs types de cancers</a:t>
            </a:r>
          </a:p>
          <a:p>
            <a:pPr algn="ctr"/>
            <a:endParaRPr lang="fr-FR" sz="2400" dirty="0">
              <a:latin typeface="Tahoma" panose="020B0604030504040204" pitchFamily="34" charset="0"/>
              <a:ea typeface="Tahoma" panose="020B0604030504040204" pitchFamily="34" charset="0"/>
              <a:cs typeface="Tahoma" panose="020B0604030504040204" pitchFamily="34" charset="0"/>
            </a:endParaRPr>
          </a:p>
          <a:p>
            <a:pPr algn="ctr"/>
            <a:r>
              <a:rPr lang="fr-FR" sz="2400" dirty="0" smtClean="0">
                <a:latin typeface="Tahoma" panose="020B0604030504040204" pitchFamily="34" charset="0"/>
                <a:ea typeface="Tahoma" panose="020B0604030504040204" pitchFamily="34" charset="0"/>
                <a:cs typeface="Tahoma" panose="020B0604030504040204" pitchFamily="34" charset="0"/>
              </a:rPr>
              <a:t>Mais pourquoi ?</a:t>
            </a:r>
            <a:endParaRPr lang="en-GB" sz="2400" dirty="0">
              <a:latin typeface="Tahoma" panose="020B0604030504040204" pitchFamily="34" charset="0"/>
              <a:ea typeface="Tahoma" panose="020B0604030504040204" pitchFamily="34" charset="0"/>
              <a:cs typeface="Tahoma" panose="020B0604030504040204" pitchFamily="34" charset="0"/>
            </a:endParaRPr>
          </a:p>
        </p:txBody>
      </p:sp>
      <p:sp>
        <p:nvSpPr>
          <p:cNvPr id="6" name="ZoneTexte 5"/>
          <p:cNvSpPr txBox="1"/>
          <p:nvPr/>
        </p:nvSpPr>
        <p:spPr>
          <a:xfrm>
            <a:off x="4417997" y="6150543"/>
            <a:ext cx="3291840" cy="307777"/>
          </a:xfrm>
          <a:prstGeom prst="rect">
            <a:avLst/>
          </a:prstGeom>
          <a:noFill/>
        </p:spPr>
        <p:txBody>
          <a:bodyPr wrap="square" rtlCol="0">
            <a:spAutoFit/>
          </a:bodyPr>
          <a:lstStyle/>
          <a:p>
            <a:pPr algn="ctr"/>
            <a:r>
              <a:rPr lang="fr-FR" sz="1400" i="1" dirty="0" smtClean="0"/>
              <a:t>Jochem et al., 2019</a:t>
            </a:r>
            <a:endParaRPr lang="en-GB" sz="1400" i="1" dirty="0"/>
          </a:p>
        </p:txBody>
      </p:sp>
    </p:spTree>
    <p:extLst>
      <p:ext uri="{BB962C8B-B14F-4D97-AF65-F5344CB8AC3E}">
        <p14:creationId xmlns:p14="http://schemas.microsoft.com/office/powerpoint/2010/main" val="23364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76312" y="583398"/>
            <a:ext cx="7715918" cy="5601120"/>
          </a:xfrm>
          <a:prstGeom prst="rect">
            <a:avLst/>
          </a:prstGeom>
        </p:spPr>
      </p:pic>
      <p:sp>
        <p:nvSpPr>
          <p:cNvPr id="5" name="Rectangle 4"/>
          <p:cNvSpPr/>
          <p:nvPr/>
        </p:nvSpPr>
        <p:spPr>
          <a:xfrm>
            <a:off x="0" y="6522720"/>
            <a:ext cx="12192000" cy="3352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dirty="0">
              <a:latin typeface="Baskerville Old Face" panose="02020602080505020303" pitchFamily="18" charset="0"/>
            </a:endParaRPr>
          </a:p>
        </p:txBody>
      </p:sp>
      <p:sp>
        <p:nvSpPr>
          <p:cNvPr id="6" name="ZoneTexte 5"/>
          <p:cNvSpPr txBox="1"/>
          <p:nvPr/>
        </p:nvSpPr>
        <p:spPr>
          <a:xfrm>
            <a:off x="113621" y="6488668"/>
            <a:ext cx="2335307"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Contexte général</a:t>
            </a:r>
            <a:endParaRPr lang="en-GB" dirty="0">
              <a:solidFill>
                <a:schemeClr val="bg1">
                  <a:lumMod val="65000"/>
                </a:schemeClr>
              </a:solidFill>
              <a:latin typeface="Bell MT" panose="02020503060305020303" pitchFamily="18" charset="0"/>
            </a:endParaRPr>
          </a:p>
        </p:txBody>
      </p:sp>
      <p:sp>
        <p:nvSpPr>
          <p:cNvPr id="7" name="ZoneTexte 6"/>
          <p:cNvSpPr txBox="1"/>
          <p:nvPr/>
        </p:nvSpPr>
        <p:spPr>
          <a:xfrm>
            <a:off x="2481732" y="6488668"/>
            <a:ext cx="323087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Physiopathologie</a:t>
            </a:r>
            <a:endParaRPr lang="en-GB" dirty="0">
              <a:solidFill>
                <a:schemeClr val="bg1">
                  <a:lumMod val="65000"/>
                </a:schemeClr>
              </a:solidFill>
              <a:latin typeface="Bell MT" panose="02020503060305020303" pitchFamily="18" charset="0"/>
            </a:endParaRPr>
          </a:p>
        </p:txBody>
      </p:sp>
      <p:sp>
        <p:nvSpPr>
          <p:cNvPr id="8" name="ZoneTexte 7"/>
          <p:cNvSpPr txBox="1"/>
          <p:nvPr/>
        </p:nvSpPr>
        <p:spPr>
          <a:xfrm>
            <a:off x="5745406" y="6488668"/>
            <a:ext cx="180886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Complications</a:t>
            </a:r>
            <a:endParaRPr lang="en-GB" dirty="0">
              <a:solidFill>
                <a:schemeClr val="bg1">
                  <a:lumMod val="65000"/>
                </a:schemeClr>
              </a:solidFill>
              <a:latin typeface="Bell MT" panose="02020503060305020303" pitchFamily="18" charset="0"/>
            </a:endParaRPr>
          </a:p>
        </p:txBody>
      </p:sp>
      <p:sp>
        <p:nvSpPr>
          <p:cNvPr id="9" name="ZoneTexte 8"/>
          <p:cNvSpPr txBox="1"/>
          <p:nvPr/>
        </p:nvSpPr>
        <p:spPr>
          <a:xfrm>
            <a:off x="10008084" y="6488668"/>
            <a:ext cx="2034989" cy="369332"/>
          </a:xfrm>
          <a:prstGeom prst="rect">
            <a:avLst/>
          </a:prstGeom>
          <a:noFill/>
        </p:spPr>
        <p:txBody>
          <a:bodyPr wrap="square" rtlCol="0">
            <a:spAutoFit/>
          </a:bodyPr>
          <a:lstStyle/>
          <a:p>
            <a:pPr algn="ctr"/>
            <a:r>
              <a:rPr lang="fr-FR" b="1" dirty="0" smtClean="0">
                <a:solidFill>
                  <a:schemeClr val="tx2">
                    <a:lumMod val="75000"/>
                  </a:schemeClr>
                </a:solidFill>
                <a:latin typeface="Bell MT" panose="02020503060305020303" pitchFamily="18" charset="0"/>
              </a:rPr>
              <a:t>APA &amp; CS</a:t>
            </a:r>
            <a:endParaRPr lang="en-GB" b="1" dirty="0">
              <a:solidFill>
                <a:schemeClr val="tx2">
                  <a:lumMod val="75000"/>
                </a:schemeClr>
              </a:solidFill>
              <a:latin typeface="Bell MT" panose="02020503060305020303" pitchFamily="18" charset="0"/>
            </a:endParaRPr>
          </a:p>
        </p:txBody>
      </p:sp>
      <p:sp>
        <p:nvSpPr>
          <p:cNvPr id="10" name="ZoneTexte 9"/>
          <p:cNvSpPr txBox="1"/>
          <p:nvPr/>
        </p:nvSpPr>
        <p:spPr>
          <a:xfrm>
            <a:off x="7587070" y="6488668"/>
            <a:ext cx="2388210" cy="369332"/>
          </a:xfrm>
          <a:prstGeom prst="rect">
            <a:avLst/>
          </a:prstGeom>
          <a:noFill/>
        </p:spPr>
        <p:txBody>
          <a:bodyPr wrap="square" rtlCol="0">
            <a:spAutoFit/>
          </a:bodyPr>
          <a:lstStyle/>
          <a:p>
            <a:pPr algn="ctr"/>
            <a:r>
              <a:rPr lang="fr-FR" dirty="0" smtClean="0">
                <a:solidFill>
                  <a:schemeClr val="bg1">
                    <a:lumMod val="65000"/>
                  </a:schemeClr>
                </a:solidFill>
                <a:latin typeface="Bell MT" panose="02020503060305020303" pitchFamily="18" charset="0"/>
              </a:rPr>
              <a:t>Méthodes d’évaluation</a:t>
            </a:r>
            <a:endParaRPr lang="en-GB" dirty="0">
              <a:solidFill>
                <a:schemeClr val="bg1">
                  <a:lumMod val="65000"/>
                </a:schemeClr>
              </a:solidFill>
              <a:latin typeface="Bell MT" panose="02020503060305020303" pitchFamily="18" charset="0"/>
            </a:endParaRPr>
          </a:p>
        </p:txBody>
      </p:sp>
      <p:sp>
        <p:nvSpPr>
          <p:cNvPr id="12" name="ZoneTexte 11"/>
          <p:cNvSpPr txBox="1"/>
          <p:nvPr/>
        </p:nvSpPr>
        <p:spPr>
          <a:xfrm>
            <a:off x="4417997" y="6150543"/>
            <a:ext cx="3291840" cy="307777"/>
          </a:xfrm>
          <a:prstGeom prst="rect">
            <a:avLst/>
          </a:prstGeom>
          <a:noFill/>
        </p:spPr>
        <p:txBody>
          <a:bodyPr wrap="square" rtlCol="0">
            <a:spAutoFit/>
          </a:bodyPr>
          <a:lstStyle/>
          <a:p>
            <a:pPr algn="ctr"/>
            <a:r>
              <a:rPr lang="fr-FR" sz="1400" i="1" dirty="0" smtClean="0"/>
              <a:t>Jochem et al., 2019</a:t>
            </a:r>
            <a:endParaRPr lang="en-GB" sz="1400" i="1" dirty="0"/>
          </a:p>
        </p:txBody>
      </p:sp>
      <p:sp>
        <p:nvSpPr>
          <p:cNvPr id="13" name="Rectangle 12"/>
          <p:cNvSpPr/>
          <p:nvPr/>
        </p:nvSpPr>
        <p:spPr>
          <a:xfrm>
            <a:off x="0" y="0"/>
            <a:ext cx="12192000" cy="4498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dirty="0" smtClean="0">
                <a:latin typeface="Baskerville Old Face" panose="02020602080505020303" pitchFamily="18" charset="0"/>
              </a:rPr>
              <a:t>Concernant la sédentarité</a:t>
            </a:r>
            <a:endParaRPr lang="fr-FR" sz="2400" b="1" dirty="0">
              <a:latin typeface="Baskerville Old Face" panose="02020602080505020303" pitchFamily="18" charset="0"/>
            </a:endParaRPr>
          </a:p>
        </p:txBody>
      </p:sp>
    </p:spTree>
    <p:extLst>
      <p:ext uri="{BB962C8B-B14F-4D97-AF65-F5344CB8AC3E}">
        <p14:creationId xmlns:p14="http://schemas.microsoft.com/office/powerpoint/2010/main" val="264378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72510" y="4272456"/>
            <a:ext cx="10531366" cy="1323439"/>
          </a:xfrm>
          <a:prstGeom prst="rect">
            <a:avLst/>
          </a:prstGeom>
          <a:noFill/>
        </p:spPr>
        <p:txBody>
          <a:bodyPr wrap="square" rtlCol="0">
            <a:spAutoFit/>
          </a:bodyPr>
          <a:lstStyle/>
          <a:p>
            <a:pPr algn="ctr"/>
            <a:r>
              <a:rPr lang="fr-FR" sz="4000" b="1" dirty="0"/>
              <a:t>5</a:t>
            </a:r>
            <a:r>
              <a:rPr lang="fr-FR" sz="4000" b="1" dirty="0" smtClean="0"/>
              <a:t> :  Connaître les meilleurs modalités d’exercices pour la population ?</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0437" y="0"/>
            <a:ext cx="7301564" cy="3972910"/>
          </a:xfrm>
          <a:prstGeom prst="rect">
            <a:avLst/>
          </a:prstGeom>
        </p:spPr>
      </p:pic>
    </p:spTree>
    <p:extLst>
      <p:ext uri="{BB962C8B-B14F-4D97-AF65-F5344CB8AC3E}">
        <p14:creationId xmlns:p14="http://schemas.microsoft.com/office/powerpoint/2010/main" val="320331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7117</TotalTime>
  <Words>6338</Words>
  <Application>Microsoft Office PowerPoint</Application>
  <PresentationFormat>Grand écran</PresentationFormat>
  <Paragraphs>1117</Paragraphs>
  <Slides>109</Slides>
  <Notes>36</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109</vt:i4>
      </vt:variant>
    </vt:vector>
  </HeadingPairs>
  <TitlesOfParts>
    <vt:vector size="119" baseType="lpstr">
      <vt:lpstr>Arial</vt:lpstr>
      <vt:lpstr>Baskerville Old Face</vt:lpstr>
      <vt:lpstr>Bell MT</vt:lpstr>
      <vt:lpstr>Calibri</vt:lpstr>
      <vt:lpstr>Calibri Light</vt:lpstr>
      <vt:lpstr>Tag</vt:lpstr>
      <vt:lpstr>Tahoma</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hognon louis</dc:creator>
  <cp:lastModifiedBy>hognon louis</cp:lastModifiedBy>
  <cp:revision>393</cp:revision>
  <dcterms:created xsi:type="dcterms:W3CDTF">2022-09-07T14:15:21Z</dcterms:created>
  <dcterms:modified xsi:type="dcterms:W3CDTF">2022-11-24T09:59:35Z</dcterms:modified>
</cp:coreProperties>
</file>