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1" r:id="rId17"/>
    <p:sldId id="275" r:id="rId18"/>
    <p:sldId id="276" r:id="rId19"/>
    <p:sldId id="277" r:id="rId20"/>
    <p:sldId id="278" r:id="rId21"/>
    <p:sldId id="279" r:id="rId22"/>
    <p:sldId id="282" r:id="rId23"/>
    <p:sldId id="288" r:id="rId24"/>
    <p:sldId id="283" r:id="rId25"/>
    <p:sldId id="284" r:id="rId26"/>
    <p:sldId id="285" r:id="rId27"/>
    <p:sldId id="286" r:id="rId28"/>
    <p:sldId id="28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7" d="100"/>
          <a:sy n="127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A4C757-4938-2A44-BAD2-69EDCE14F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1964268"/>
            <a:ext cx="7197726" cy="2421464"/>
          </a:xfrm>
        </p:spPr>
        <p:txBody>
          <a:bodyPr/>
          <a:lstStyle/>
          <a:p>
            <a:r>
              <a:rPr lang="fr-FR" dirty="0"/>
              <a:t>LES CONTRÔLES FINANCIERS </a:t>
            </a:r>
            <a:r>
              <a:rPr lang="fr-FR" sz="3600" dirty="0"/>
              <a:t>DES COLLECTIVITÉS TERRITORIALES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A260A0-AA86-E64F-B38F-1C48BFB4A2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/>
              <a:t>Étienne DOUAT</a:t>
            </a:r>
          </a:p>
          <a:p>
            <a:pPr algn="ctr"/>
            <a:r>
              <a:rPr lang="fr-FR" dirty="0"/>
              <a:t>Professeur de droit public</a:t>
            </a:r>
          </a:p>
        </p:txBody>
      </p:sp>
    </p:spTree>
    <p:extLst>
      <p:ext uri="{BB962C8B-B14F-4D97-AF65-F5344CB8AC3E}">
        <p14:creationId xmlns:p14="http://schemas.microsoft.com/office/powerpoint/2010/main" val="758095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05DAE-BA58-A14A-BE2C-7235E5C8C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2 : LES CARACTERES DE LA PROCEDURE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462CF-3E5E-5A46-8432-303106FE3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A/ Les effets juridiques de la saisine de la CRC</a:t>
            </a:r>
          </a:p>
          <a:p>
            <a:endParaRPr lang="fr-FR" sz="3600" b="1" dirty="0"/>
          </a:p>
          <a:p>
            <a:r>
              <a:rPr lang="fr-FR" sz="3600" b="1" dirty="0"/>
              <a:t>B/ Les conséquences du contrôle de l’équilibre</a:t>
            </a:r>
          </a:p>
        </p:txBody>
      </p:sp>
    </p:spTree>
    <p:extLst>
      <p:ext uri="{BB962C8B-B14F-4D97-AF65-F5344CB8AC3E}">
        <p14:creationId xmlns:p14="http://schemas.microsoft.com/office/powerpoint/2010/main" val="408957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4036C-6E9D-0B49-AFBC-CDF279AE6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Les effets juridiques de la saisine de la CRC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452B81-A92F-1844-8082-B07772BAE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§1 En cas de procédure de contrôle du budget voté en retard</a:t>
            </a:r>
          </a:p>
          <a:p>
            <a:r>
              <a:rPr lang="fr-FR" sz="2800" b="1" dirty="0"/>
              <a:t>Article L. 1612-2 alinéa 2</a:t>
            </a:r>
          </a:p>
          <a:p>
            <a:endParaRPr lang="fr-FR" sz="2800" b="1" dirty="0"/>
          </a:p>
          <a:p>
            <a:r>
              <a:rPr lang="fr-FR" sz="2800" b="1" dirty="0"/>
              <a:t>§2 En cas de procédure de contrôle du budget en déséquilibre</a:t>
            </a:r>
          </a:p>
          <a:p>
            <a:r>
              <a:rPr lang="fr-FR" sz="2800" b="1" dirty="0"/>
              <a:t>Article L. 1612-9 CGCT</a:t>
            </a:r>
          </a:p>
        </p:txBody>
      </p:sp>
    </p:spTree>
    <p:extLst>
      <p:ext uri="{BB962C8B-B14F-4D97-AF65-F5344CB8AC3E}">
        <p14:creationId xmlns:p14="http://schemas.microsoft.com/office/powerpoint/2010/main" val="1246888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ED5C95-07E5-5D46-B0FB-E3777E653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B/ </a:t>
            </a:r>
            <a:r>
              <a:rPr lang="fr-FR" sz="3200" dirty="0"/>
              <a:t>LES CONSEQUENCES DU CONTRÔLE DE L’EQUILIBRE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8079D6-DA1C-874C-A330-90198CEF1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65739"/>
            <a:ext cx="11327523" cy="4593020"/>
          </a:xfrm>
        </p:spPr>
        <p:txBody>
          <a:bodyPr/>
          <a:lstStyle/>
          <a:p>
            <a:r>
              <a:rPr lang="fr-FR" sz="3200" b="1" dirty="0"/>
              <a:t>§1 En cas de procédure contraignante L. 1612-5 al 3 :</a:t>
            </a:r>
          </a:p>
          <a:p>
            <a:r>
              <a:rPr lang="fr-FR" dirty="0"/>
              <a:t>Les DM et le BS de l’exercice sont transmis au préfet qui les soumet au contrôle de la CRC</a:t>
            </a:r>
          </a:p>
          <a:p>
            <a:r>
              <a:rPr lang="fr-FR" dirty="0"/>
              <a:t>Le BP de l’exercice suivant doit respecter un calendrier vertueux obligatoire (dates modifiées)</a:t>
            </a:r>
          </a:p>
          <a:p>
            <a:r>
              <a:rPr lang="fr-FR" dirty="0"/>
              <a:t>En cas de déficit constaté au CA, il est repris au BP suivant et le BP suivant est contrôlé par la CRC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800" b="1" dirty="0"/>
              <a:t>§2 En cas de plan de redressement pluriannuel L.1612-14 CGCT :</a:t>
            </a:r>
          </a:p>
          <a:p>
            <a:r>
              <a:rPr lang="fr-FR" dirty="0"/>
              <a:t>Le BP suivant est transmis par le préfet à la CRC pour contrôle</a:t>
            </a:r>
          </a:p>
          <a:p>
            <a:r>
              <a:rPr lang="fr-FR" dirty="0"/>
              <a:t>En cas de mesures insuffisantes votés dans le BP la CRC fera des propositions au préfet (pas de conciliation)</a:t>
            </a:r>
          </a:p>
          <a:p>
            <a:r>
              <a:rPr lang="fr-FR" dirty="0"/>
              <a:t>Le ministre de l’intérieur peut verser des subventions d’équilibre art. 2335-2 CGCT</a:t>
            </a:r>
          </a:p>
          <a:p>
            <a:r>
              <a:rPr lang="fr-FR" dirty="0"/>
              <a:t>Dans la pratique, la CT est placée sous le contrôle de la CRC tant que le plan n’est pas clos</a:t>
            </a:r>
          </a:p>
        </p:txBody>
      </p:sp>
    </p:spTree>
    <p:extLst>
      <p:ext uri="{BB962C8B-B14F-4D97-AF65-F5344CB8AC3E}">
        <p14:creationId xmlns:p14="http://schemas.microsoft.com/office/powerpoint/2010/main" val="1267024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0F317A-138F-BA47-8C3A-F14BF034F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3 : LE CONTENTIEUX ADMINISTRATIF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63E0BC-25B8-184E-B6E6-187656DDF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A/ La fixation des règles de fond</a:t>
            </a:r>
          </a:p>
          <a:p>
            <a:endParaRPr lang="fr-FR" sz="4000" b="1" dirty="0"/>
          </a:p>
          <a:p>
            <a:r>
              <a:rPr lang="fr-FR" sz="4000" b="1" dirty="0"/>
              <a:t>B/ La fixation des règles de forme</a:t>
            </a:r>
          </a:p>
        </p:txBody>
      </p:sp>
    </p:spTree>
    <p:extLst>
      <p:ext uri="{BB962C8B-B14F-4D97-AF65-F5344CB8AC3E}">
        <p14:creationId xmlns:p14="http://schemas.microsoft.com/office/powerpoint/2010/main" val="324239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7507C-037E-D143-AE65-B7D360EE8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La fixation des règles de fond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D25A6-CCAC-A34B-8CA3-5FE69266C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55228"/>
            <a:ext cx="11401096" cy="4729655"/>
          </a:xfrm>
        </p:spPr>
        <p:txBody>
          <a:bodyPr/>
          <a:lstStyle/>
          <a:p>
            <a:r>
              <a:rPr lang="fr-FR" sz="4000" b="1" dirty="0"/>
              <a:t>§1 La nature des actes des CRC</a:t>
            </a:r>
          </a:p>
          <a:p>
            <a:r>
              <a:rPr lang="fr-FR" dirty="0"/>
              <a:t>a) avis négatif : CE 23 mars 1984, OGEC de Couëron Rec. p. 126</a:t>
            </a:r>
          </a:p>
          <a:p>
            <a:r>
              <a:rPr lang="fr-FR" dirty="0"/>
              <a:t>avec conséquence :  CE 2 oct. 1992 Commune de La Chapelle en Serval </a:t>
            </a:r>
            <a:r>
              <a:rPr lang="fr-FR" dirty="0" err="1"/>
              <a:t>Rev</a:t>
            </a:r>
            <a:r>
              <a:rPr lang="fr-FR" dirty="0"/>
              <a:t>. Trésor n°12, p. 810, </a:t>
            </a:r>
            <a:r>
              <a:rPr lang="fr-FR" dirty="0" err="1"/>
              <a:t>concl</a:t>
            </a:r>
            <a:r>
              <a:rPr lang="fr-FR" dirty="0"/>
              <a:t>. Pochard</a:t>
            </a:r>
          </a:p>
          <a:p>
            <a:r>
              <a:rPr lang="fr-FR" dirty="0"/>
              <a:t>b) avis positif : CE 30 janvier 1987, Département de la Moselle Rec. p. 23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4000" b="1" dirty="0"/>
              <a:t>§2 La définition des dépenses obligatoires</a:t>
            </a:r>
          </a:p>
          <a:p>
            <a:r>
              <a:rPr lang="fr-FR" dirty="0"/>
              <a:t>a) La précision de CE 11 décembre 1987, Rec. p. 626, commune de Pointe à Pitre : liquide, certaine et non contestée</a:t>
            </a:r>
          </a:p>
          <a:p>
            <a:r>
              <a:rPr lang="fr-FR" dirty="0"/>
              <a:t>b) CE 10 juillet 1987 </a:t>
            </a:r>
            <a:r>
              <a:rPr lang="fr-FR" dirty="0" err="1"/>
              <a:t>Derez</a:t>
            </a:r>
            <a:r>
              <a:rPr lang="fr-FR" dirty="0"/>
              <a:t> c/ Commune d’</a:t>
            </a:r>
            <a:r>
              <a:rPr lang="fr-FR" dirty="0" err="1"/>
              <a:t>Uvernet</a:t>
            </a:r>
            <a:r>
              <a:rPr lang="fr-FR" dirty="0"/>
              <a:t>-Fours, Rec. p. 987 : dépenses d’entretien de la voirie</a:t>
            </a:r>
          </a:p>
        </p:txBody>
      </p:sp>
    </p:spTree>
    <p:extLst>
      <p:ext uri="{BB962C8B-B14F-4D97-AF65-F5344CB8AC3E}">
        <p14:creationId xmlns:p14="http://schemas.microsoft.com/office/powerpoint/2010/main" val="3850292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6F8C14-8CB0-6647-B092-C7E435ED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B/ La fixation des </a:t>
            </a:r>
            <a:r>
              <a:rPr lang="fr-FR" dirty="0" err="1"/>
              <a:t>regles</a:t>
            </a:r>
            <a:r>
              <a:rPr lang="fr-FR" dirty="0"/>
              <a:t> de 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1AA1AB-3ACD-8144-8BD6-38BBAF3C3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24" y="2152577"/>
            <a:ext cx="11209828" cy="4405878"/>
          </a:xfrm>
        </p:spPr>
        <p:txBody>
          <a:bodyPr/>
          <a:lstStyle/>
          <a:p>
            <a:r>
              <a:rPr lang="fr-FR" sz="3200" b="1" dirty="0"/>
              <a:t>§1 La force obligatoire des avis de la CRC pour le préfet</a:t>
            </a:r>
          </a:p>
          <a:p>
            <a:r>
              <a:rPr lang="fr-FR" dirty="0"/>
              <a:t>a) Le pouvoir discrétionnaire du préfet : CE 10 février 1988 Commune de </a:t>
            </a:r>
            <a:r>
              <a:rPr lang="fr-FR" dirty="0" err="1"/>
              <a:t>Brives</a:t>
            </a:r>
            <a:r>
              <a:rPr lang="fr-FR" dirty="0"/>
              <a:t> </a:t>
            </a:r>
            <a:r>
              <a:rPr lang="fr-FR" dirty="0" err="1"/>
              <a:t>Charensac</a:t>
            </a:r>
            <a:r>
              <a:rPr lang="fr-FR" dirty="0"/>
              <a:t>, Rec. p. 54</a:t>
            </a:r>
          </a:p>
          <a:p>
            <a:r>
              <a:rPr lang="fr-FR" dirty="0"/>
              <a:t>b) La compétence liée du préfet : CE 4 novembre 1988, Syndicat mixe du collège de Val de Sarre, Rec. p. 395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sz="2800" b="1" dirty="0"/>
              <a:t>§2 L’articulation entre contrôle de légalité et contrôle budgétaire</a:t>
            </a:r>
          </a:p>
          <a:p>
            <a:r>
              <a:rPr lang="fr-FR" dirty="0"/>
              <a:t>a) L’admission des recours des tiers CE 23 décembre 1988, Département du Tarn c/ Barbut, Rec. p. 466</a:t>
            </a:r>
          </a:p>
          <a:p>
            <a:r>
              <a:rPr lang="fr-FR" dirty="0"/>
              <a:t>b) L’exception de recours parallèle CE 13 mars 1989 Commune de </a:t>
            </a:r>
            <a:r>
              <a:rPr lang="fr-FR" dirty="0" err="1"/>
              <a:t>Gardonne</a:t>
            </a:r>
            <a:r>
              <a:rPr lang="fr-FR" dirty="0"/>
              <a:t>, Rec. p. 90</a:t>
            </a:r>
          </a:p>
        </p:txBody>
      </p:sp>
    </p:spTree>
    <p:extLst>
      <p:ext uri="{BB962C8B-B14F-4D97-AF65-F5344CB8AC3E}">
        <p14:creationId xmlns:p14="http://schemas.microsoft.com/office/powerpoint/2010/main" val="748185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0BFC90-1AEA-5C40-AD91-0A47C80E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DU CHAPITRE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74F8D2-89B3-1246-A3A3-568A43F87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dirty="0"/>
              <a:t>Si le préfet ou tout autre requérant se trouve dans l’un des cas du contrôle budgétaire, il sera limité au seul recours au contrôle budgétaire</a:t>
            </a:r>
          </a:p>
          <a:p>
            <a:pPr marL="0" indent="0">
              <a:buNone/>
            </a:pPr>
            <a:endParaRPr lang="fr-FR" sz="2000" b="1" dirty="0"/>
          </a:p>
          <a:p>
            <a:r>
              <a:rPr lang="fr-FR" sz="2000" b="1" dirty="0"/>
              <a:t>Dans les autres cas, y compris le préfet, le droit au recours s’appliquera et permettra de saisir le juge administratif. La recevabilité découlera de deux cas : </a:t>
            </a:r>
          </a:p>
          <a:p>
            <a:r>
              <a:rPr lang="fr-FR" sz="2000" b="1" dirty="0"/>
              <a:t>1 pas de compétence pour saisir la CRC </a:t>
            </a:r>
          </a:p>
          <a:p>
            <a:r>
              <a:rPr lang="fr-FR" sz="2000" b="1" dirty="0"/>
              <a:t>2 cas autres que le contrôle budgétaire</a:t>
            </a:r>
          </a:p>
        </p:txBody>
      </p:sp>
    </p:spTree>
    <p:extLst>
      <p:ext uri="{BB962C8B-B14F-4D97-AF65-F5344CB8AC3E}">
        <p14:creationId xmlns:p14="http://schemas.microsoft.com/office/powerpoint/2010/main" val="667989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87F6B-4B04-E047-8988-6191B492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CONTRÔLES A POSTERIORI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E9B59A-9464-BC44-9631-B2BDB842A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Section 1 Le contrôle juridictionnel</a:t>
            </a:r>
          </a:p>
          <a:p>
            <a:endParaRPr lang="fr-FR" sz="3200" b="1" dirty="0"/>
          </a:p>
          <a:p>
            <a:r>
              <a:rPr lang="fr-FR" sz="3200" b="1" dirty="0"/>
              <a:t>Section 2 Le contrôle des comptes et de la gestion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977823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E21CD7-5B5B-F340-B2F6-518701B89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1 LE CONTRÔLE JURIDICTIONNEL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613BAE-CB9C-414D-8734-88B82FBAF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A/ LA COMPETENCE</a:t>
            </a:r>
          </a:p>
          <a:p>
            <a:endParaRPr lang="fr-FR" sz="4000" b="1" dirty="0"/>
          </a:p>
          <a:p>
            <a:r>
              <a:rPr lang="fr-FR" sz="4000" b="1" dirty="0"/>
              <a:t>B/ LA PROCEDURE</a:t>
            </a:r>
          </a:p>
          <a:p>
            <a:endParaRPr lang="fr-FR" sz="4000" b="1" dirty="0"/>
          </a:p>
          <a:p>
            <a:r>
              <a:rPr lang="fr-FR" sz="4000" b="1" dirty="0"/>
              <a:t>C/ LA REFORME EN COURS</a:t>
            </a:r>
          </a:p>
        </p:txBody>
      </p:sp>
    </p:spTree>
    <p:extLst>
      <p:ext uri="{BB962C8B-B14F-4D97-AF65-F5344CB8AC3E}">
        <p14:creationId xmlns:p14="http://schemas.microsoft.com/office/powerpoint/2010/main" val="1693653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C4B907-A53A-0F45-A048-87DB7B69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LA COMPETENCE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AB8FA3-1B71-A14B-AA64-20BD53A85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/>
              <a:t>§1 La fixation de seuils de compétence</a:t>
            </a:r>
          </a:p>
          <a:p>
            <a:r>
              <a:rPr lang="fr-FR" dirty="0"/>
              <a:t>Entre 1982 et 1988 : pas de seuils</a:t>
            </a:r>
          </a:p>
          <a:p>
            <a:r>
              <a:rPr lang="fr-FR" dirty="0"/>
              <a:t>Loi du 5 janvier 1988 : seuil de 2 000 habitants</a:t>
            </a:r>
          </a:p>
          <a:p>
            <a:r>
              <a:rPr lang="fr-FR" dirty="0"/>
              <a:t>Loi du 21 décembre 2001 : seuil de 3 500 habitants</a:t>
            </a:r>
          </a:p>
          <a:p>
            <a:r>
              <a:rPr lang="fr-FR" dirty="0"/>
              <a:t>Loi du 13 décembre 2011 : seuil de 5 000 habitants si recettes supérieures à 3 millions</a:t>
            </a:r>
          </a:p>
          <a:p>
            <a:r>
              <a:rPr lang="fr-FR" dirty="0"/>
              <a:t>Pour les EPCI; le seuil est de 10 000 habitants et 5 millions d’euros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202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D6E55B-6C12-684C-93DF-F97897EE2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DE2D16-E845-7943-80BC-3A17ED60F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L’article 15 et la légitimité des contrôles financiers</a:t>
            </a:r>
          </a:p>
          <a:p>
            <a:r>
              <a:rPr lang="fr-FR" sz="3200" b="1" dirty="0"/>
              <a:t>La Cour des comptes et la création des CRC en 1982</a:t>
            </a:r>
          </a:p>
          <a:p>
            <a:r>
              <a:rPr lang="fr-FR" sz="3200" b="1" dirty="0"/>
              <a:t>Les 3 compétences des CRC</a:t>
            </a:r>
          </a:p>
          <a:p>
            <a:r>
              <a:rPr lang="fr-FR" sz="3200" b="1" dirty="0"/>
              <a:t>La statut des magistrats</a:t>
            </a:r>
          </a:p>
          <a:p>
            <a:r>
              <a:rPr lang="fr-FR" sz="3200" b="1" dirty="0"/>
              <a:t>La réforme de 2016</a:t>
            </a:r>
          </a:p>
        </p:txBody>
      </p:sp>
    </p:spTree>
    <p:extLst>
      <p:ext uri="{BB962C8B-B14F-4D97-AF65-F5344CB8AC3E}">
        <p14:creationId xmlns:p14="http://schemas.microsoft.com/office/powerpoint/2010/main" val="2969259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B4E20-3C2A-B94F-9FBB-9909106A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LA COMPETENCE (Suite)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F8359A-A251-AE44-B728-CBC3F5993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/>
              <a:t>§2 Le contenu de la compétence</a:t>
            </a:r>
          </a:p>
          <a:p>
            <a:r>
              <a:rPr lang="fr-FR" dirty="0"/>
              <a:t>a) L’apurement administratif : méthode et compétence de la CRC</a:t>
            </a:r>
          </a:p>
          <a:p>
            <a:r>
              <a:rPr lang="fr-FR" dirty="0"/>
              <a:t>b) Le jugement des comptes par la CRC</a:t>
            </a:r>
          </a:p>
          <a:p>
            <a:r>
              <a:rPr lang="fr-FR" dirty="0"/>
              <a:t>Les 4 cas de la RPP : 1 un déficit ou un manquant a été constaté, 2 une recette n’a pas été recouvrée, 3 une dépense a été irrégulièrement payée, 4 la CT a dû indemniser un tiers  du fait du comptable public</a:t>
            </a:r>
          </a:p>
          <a:p>
            <a:r>
              <a:rPr lang="fr-FR" dirty="0"/>
              <a:t>Prescription de 5 ans depuis la Loi du 28 octobre 2008</a:t>
            </a:r>
          </a:p>
          <a:p>
            <a:r>
              <a:rPr lang="fr-FR" dirty="0"/>
              <a:t>Pour les personnes n’ayant pas le titre de comptable : la gestion de fait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1690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237555-614C-6144-9384-98799FC1C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B/ LA PROCEDURE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5C1D97-FCFC-0440-994B-3F26F5B2D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/>
              <a:t>§1 Le jugement du compte</a:t>
            </a:r>
          </a:p>
          <a:p>
            <a:r>
              <a:rPr lang="fr-FR" dirty="0"/>
              <a:t>Décharge ou débet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800" b="1" dirty="0"/>
              <a:t>§2 Les pouvoirs de remise du ministre</a:t>
            </a:r>
          </a:p>
          <a:p>
            <a:r>
              <a:rPr lang="fr-FR" dirty="0"/>
              <a:t>Remise partielle ou remise totale</a:t>
            </a:r>
          </a:p>
        </p:txBody>
      </p:sp>
    </p:spTree>
    <p:extLst>
      <p:ext uri="{BB962C8B-B14F-4D97-AF65-F5344CB8AC3E}">
        <p14:creationId xmlns:p14="http://schemas.microsoft.com/office/powerpoint/2010/main" val="2568472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E9564-B5B2-F649-9D2B-EEBADE7E2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C/ LA REFORME EN COURS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4F8DE2-2B78-1741-9DD5-9A9C6C10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§1 L’article 168 de la loi de finances pour 2022</a:t>
            </a:r>
          </a:p>
          <a:p>
            <a:endParaRPr lang="fr-FR" dirty="0"/>
          </a:p>
          <a:p>
            <a:r>
              <a:rPr lang="fr-FR" dirty="0"/>
              <a:t>§2 Une ordonnance qui sera prise avant le 30 juin 2022 et qui s’appliquera au 1</a:t>
            </a:r>
            <a:r>
              <a:rPr lang="fr-FR" baseline="30000" dirty="0"/>
              <a:t>er</a:t>
            </a:r>
            <a:r>
              <a:rPr lang="fr-FR" dirty="0"/>
              <a:t> janvier 2023</a:t>
            </a:r>
          </a:p>
        </p:txBody>
      </p:sp>
    </p:spTree>
    <p:extLst>
      <p:ext uri="{BB962C8B-B14F-4D97-AF65-F5344CB8AC3E}">
        <p14:creationId xmlns:p14="http://schemas.microsoft.com/office/powerpoint/2010/main" val="481062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59891-0DD4-47A0-84DD-36C33208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451945"/>
            <a:ext cx="10131425" cy="1456267"/>
          </a:xfrm>
        </p:spPr>
        <p:txBody>
          <a:bodyPr/>
          <a:lstStyle/>
          <a:p>
            <a:r>
              <a:rPr lang="fr-FR" dirty="0"/>
              <a:t>LES POINTS FORTS DE LA REFORME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E4EB25-A83B-4BB5-9061-A440F69EC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1201399" cy="4595064"/>
          </a:xfrm>
        </p:spPr>
        <p:txBody>
          <a:bodyPr/>
          <a:lstStyle/>
          <a:p>
            <a:r>
              <a:rPr lang="fr-FR" dirty="0"/>
              <a:t>Un nouveau régime unifié de responsabilité financière des gestionnaires publics</a:t>
            </a:r>
          </a:p>
          <a:p>
            <a:r>
              <a:rPr lang="fr-FR" dirty="0"/>
              <a:t>La séparation ordonnateur-comptable n’est pas remise en cause</a:t>
            </a:r>
          </a:p>
          <a:p>
            <a:r>
              <a:rPr lang="fr-FR" dirty="0"/>
              <a:t>Le régime de responsabilité sera unique pour les ordonnateurs et les comptables</a:t>
            </a:r>
          </a:p>
          <a:p>
            <a:r>
              <a:rPr lang="fr-FR" dirty="0"/>
              <a:t>Les ministres et élus locaux restent en dehors du système</a:t>
            </a:r>
          </a:p>
          <a:p>
            <a:r>
              <a:rPr lang="fr-FR" dirty="0"/>
              <a:t>Création d’une nouvelle infraction financière de faute grave ayant causé un préjudice financier significatif</a:t>
            </a:r>
          </a:p>
          <a:p>
            <a:r>
              <a:rPr lang="fr-FR" dirty="0"/>
              <a:t>Permanence de la gestion de fait qui n’est pas remis en cause</a:t>
            </a:r>
          </a:p>
          <a:p>
            <a:r>
              <a:rPr lang="fr-FR" dirty="0"/>
              <a:t>Sanction n°1 = amende plafonnée à 6 fois la rémunération mensuelle</a:t>
            </a:r>
          </a:p>
          <a:p>
            <a:r>
              <a:rPr lang="fr-FR" dirty="0"/>
              <a:t>Sanction n°2 = peine complémentaire d’interdiction d’exercer les fonctions de gestionnaire public</a:t>
            </a:r>
          </a:p>
          <a:p>
            <a:r>
              <a:rPr lang="fr-FR" dirty="0"/>
              <a:t>Création d’une chambre spéciale de la Cour des comptes (mixte magistrats Cour et CRC)</a:t>
            </a:r>
          </a:p>
          <a:p>
            <a:r>
              <a:rPr lang="fr-FR" dirty="0"/>
              <a:t>Création d’une cour d’appel financière (mixte magistrats Cour et conseillers d’Etat) appel suspensif</a:t>
            </a:r>
          </a:p>
          <a:p>
            <a:r>
              <a:rPr lang="fr-FR" dirty="0"/>
              <a:t>Pourvoi en cassation devant le Conseil d’Etat</a:t>
            </a:r>
          </a:p>
        </p:txBody>
      </p:sp>
    </p:spTree>
    <p:extLst>
      <p:ext uri="{BB962C8B-B14F-4D97-AF65-F5344CB8AC3E}">
        <p14:creationId xmlns:p14="http://schemas.microsoft.com/office/powerpoint/2010/main" val="1839190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3851E-652B-754B-BC2A-A67D3FEDF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16EE2-2FE9-454D-BD5F-D2F8DEE24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A/ La compétence</a:t>
            </a:r>
          </a:p>
          <a:p>
            <a:endParaRPr lang="fr-FR" sz="4000" b="1" dirty="0"/>
          </a:p>
          <a:p>
            <a:r>
              <a:rPr lang="fr-FR" sz="4000" b="1" dirty="0"/>
              <a:t>B/ La procédure</a:t>
            </a:r>
          </a:p>
        </p:txBody>
      </p:sp>
    </p:spTree>
    <p:extLst>
      <p:ext uri="{BB962C8B-B14F-4D97-AF65-F5344CB8AC3E}">
        <p14:creationId xmlns:p14="http://schemas.microsoft.com/office/powerpoint/2010/main" val="21052670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8DBC9-1A6D-664E-8689-57BC88FE0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La </a:t>
            </a:r>
            <a:r>
              <a:rPr lang="fr-FR" dirty="0" err="1"/>
              <a:t>competence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F47721-B3D8-0144-A69F-8DAE3F68A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71145"/>
            <a:ext cx="11274971" cy="4971393"/>
          </a:xfrm>
        </p:spPr>
        <p:txBody>
          <a:bodyPr/>
          <a:lstStyle/>
          <a:p>
            <a:r>
              <a:rPr lang="fr-FR" dirty="0"/>
              <a:t>§1 Evolution historique entre 1982 où les CRC avaient les mêmes compétences que la Cour des comptes et Le droit positif actuel où l’article L. 211-3 du CJF précise que la CRC contrôle 3 éléments : la régularité des actes de gestion, l’économie des moyens mis en œuvre et l’évaluation des résultats par rapport aux objectifs</a:t>
            </a:r>
          </a:p>
          <a:p>
            <a:endParaRPr lang="fr-FR" dirty="0"/>
          </a:p>
          <a:p>
            <a:r>
              <a:rPr lang="fr-FR" dirty="0"/>
              <a:t>§2 Le périmètre de la compétence :</a:t>
            </a:r>
          </a:p>
          <a:p>
            <a:r>
              <a:rPr lang="fr-FR" dirty="0"/>
              <a:t>a) Les CT, les EPCI, les autres EP comme les EPLE et les organismes non soumis aux règles de la compta publique</a:t>
            </a:r>
          </a:p>
          <a:p>
            <a:r>
              <a:rPr lang="fr-FR" dirty="0"/>
              <a:t>b) Les délégations de la Cour des comptes </a:t>
            </a:r>
          </a:p>
          <a:p>
            <a:r>
              <a:rPr lang="fr-FR" dirty="0"/>
              <a:t>c) Les compétences supplémentaires rajoutées par le législateur, demandes de vérification depuis la loi du 6 février 1992, les vérifications auprès des délégataires de services publics depuis le 8 février 1995, les contrôles des GIP depuis la loi du 27 juillet 1999.</a:t>
            </a:r>
          </a:p>
        </p:txBody>
      </p:sp>
    </p:spTree>
    <p:extLst>
      <p:ext uri="{BB962C8B-B14F-4D97-AF65-F5344CB8AC3E}">
        <p14:creationId xmlns:p14="http://schemas.microsoft.com/office/powerpoint/2010/main" val="2909913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0CA4F8-CE4A-734E-B97C-AB6C1378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B/ La procédure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35F108-0A96-8D4D-992C-0D2C049A5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7" y="1629103"/>
            <a:ext cx="11771586" cy="5055476"/>
          </a:xfrm>
        </p:spPr>
        <p:txBody>
          <a:bodyPr>
            <a:normAutofit/>
          </a:bodyPr>
          <a:lstStyle/>
          <a:p>
            <a:r>
              <a:rPr lang="fr-FR" dirty="0"/>
              <a:t>§1 Le déroulement de la procédure</a:t>
            </a:r>
          </a:p>
          <a:p>
            <a:r>
              <a:rPr lang="fr-FR" dirty="0"/>
              <a:t>a)  La programmation du contrôle</a:t>
            </a:r>
          </a:p>
          <a:p>
            <a:r>
              <a:rPr lang="fr-FR" dirty="0"/>
              <a:t>b)  Le schéma général : durée 14-15 mois pour 1 contrôle et il y en a 600 par an</a:t>
            </a:r>
          </a:p>
          <a:p>
            <a:r>
              <a:rPr lang="fr-FR" dirty="0"/>
              <a:t>§2 Les principes de procédure</a:t>
            </a:r>
          </a:p>
          <a:p>
            <a:r>
              <a:rPr lang="fr-FR" dirty="0"/>
              <a:t>a)  Le principe du contradictoire : entretien L243-1 et 2, Réponses écrites L243-3, Droit à audition</a:t>
            </a:r>
          </a:p>
          <a:p>
            <a:r>
              <a:rPr lang="fr-FR" dirty="0"/>
              <a:t>b)  Le principe de transparence (ordonnateur-organe délibérant-toute personne faisant la demande)</a:t>
            </a:r>
          </a:p>
          <a:p>
            <a:r>
              <a:rPr lang="fr-FR" dirty="0"/>
              <a:t>§3 Les suites</a:t>
            </a:r>
          </a:p>
          <a:p>
            <a:r>
              <a:rPr lang="fr-FR" dirty="0"/>
              <a:t>a) Les suites normales : la collectivités va progresser en tenant compte des observations</a:t>
            </a:r>
          </a:p>
          <a:p>
            <a:r>
              <a:rPr lang="fr-FR" dirty="0"/>
              <a:t>b)  Les autres suites : rapport public, transmission au PG et juge pénal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1752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B21CD-B3B9-CA44-97A5-0918108A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039462-BB45-6E43-AD67-041F86F86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dirty="0"/>
              <a:t>Les CRC feront désormais de l’évaluation et de l’audit sans oublier le contrôle budgétaire</a:t>
            </a:r>
          </a:p>
          <a:p>
            <a:endParaRPr lang="fr-FR" sz="2000" b="1" dirty="0"/>
          </a:p>
          <a:p>
            <a:r>
              <a:rPr lang="fr-FR" sz="2000" b="1" dirty="0"/>
              <a:t>Elles demeureront des juridictions mais n’exerceront plus de compétences juridictionnelles</a:t>
            </a:r>
          </a:p>
        </p:txBody>
      </p:sp>
    </p:spTree>
    <p:extLst>
      <p:ext uri="{BB962C8B-B14F-4D97-AF65-F5344CB8AC3E}">
        <p14:creationId xmlns:p14="http://schemas.microsoft.com/office/powerpoint/2010/main" val="1104777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A8DBB9-BF1C-494F-89D8-C86B185F8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DEUX SUJETS D’EXAMEN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C21916-D2FE-874E-8A0E-F5ACF2C02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1°) Les 4 cas d’ouverture du </a:t>
            </a:r>
            <a:r>
              <a:rPr lang="fr-FR"/>
              <a:t>contrôle budgétaire</a:t>
            </a:r>
          </a:p>
          <a:p>
            <a:endParaRPr lang="fr-FR" dirty="0"/>
          </a:p>
          <a:p>
            <a:r>
              <a:rPr lang="fr-FR" dirty="0"/>
              <a:t>2°) Le contentieux administratif </a:t>
            </a:r>
          </a:p>
        </p:txBody>
      </p:sp>
    </p:spTree>
    <p:extLst>
      <p:ext uri="{BB962C8B-B14F-4D97-AF65-F5344CB8AC3E}">
        <p14:creationId xmlns:p14="http://schemas.microsoft.com/office/powerpoint/2010/main" val="146776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4B98F3-CB7B-D749-B4CF-9E0C6C561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DEUX CHAPITRES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72FDE6-FC36-6040-AD76-35F3FF7FE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1 LE CONTRÔLE DES ACTES BUDGETAIRES</a:t>
            </a:r>
          </a:p>
          <a:p>
            <a:endParaRPr lang="fr-FR" sz="4000" b="1" dirty="0"/>
          </a:p>
          <a:p>
            <a:r>
              <a:rPr lang="fr-FR" sz="4000" b="1" dirty="0"/>
              <a:t>2 LES CONTRÔLES A POSTERIORI</a:t>
            </a:r>
          </a:p>
        </p:txBody>
      </p:sp>
    </p:spTree>
    <p:extLst>
      <p:ext uri="{BB962C8B-B14F-4D97-AF65-F5344CB8AC3E}">
        <p14:creationId xmlns:p14="http://schemas.microsoft.com/office/powerpoint/2010/main" val="66949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1AF0FA-3CEF-0345-AF09-229041CC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1 : LE CONTRÔLE DES ACTES BUDGETAIRES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850E23-6DC4-2C47-BD9C-528A49DB2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Section 1 : Les 4 cas d’ouverture du contrôle budgétaire</a:t>
            </a:r>
          </a:p>
          <a:p>
            <a:endParaRPr lang="fr-FR" sz="3200" b="1" dirty="0"/>
          </a:p>
          <a:p>
            <a:r>
              <a:rPr lang="fr-FR" sz="3200" b="1" dirty="0"/>
              <a:t>Section 2 : Les caractère de la procédure</a:t>
            </a:r>
          </a:p>
          <a:p>
            <a:endParaRPr lang="fr-FR" sz="3200" b="1" dirty="0"/>
          </a:p>
          <a:p>
            <a:r>
              <a:rPr lang="fr-FR" sz="3200" b="1" dirty="0"/>
              <a:t>Section 3 : Le contentieux administratif</a:t>
            </a:r>
          </a:p>
        </p:txBody>
      </p:sp>
    </p:spTree>
    <p:extLst>
      <p:ext uri="{BB962C8B-B14F-4D97-AF65-F5344CB8AC3E}">
        <p14:creationId xmlns:p14="http://schemas.microsoft.com/office/powerpoint/2010/main" val="249657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D5A16-39B0-484B-8A66-57CBA5E8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1 : </a:t>
            </a:r>
            <a:br>
              <a:rPr lang="fr-FR" dirty="0"/>
            </a:br>
            <a:r>
              <a:rPr lang="fr-FR" dirty="0"/>
              <a:t>Les 4 cas d’ouverture du contrôle budgétaire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EA69D4-C185-124C-AFFA-5D66E01F9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b="1" dirty="0"/>
              <a:t>A/ Budget voté en retard</a:t>
            </a:r>
          </a:p>
          <a:p>
            <a:r>
              <a:rPr lang="fr-FR" sz="3200" b="1" dirty="0"/>
              <a:t>B/ Budget voté en déséquilibre</a:t>
            </a:r>
          </a:p>
          <a:p>
            <a:r>
              <a:rPr lang="fr-FR" sz="3200" b="1" dirty="0"/>
              <a:t>C/ Inscription d’office d’une dépense obligatoire</a:t>
            </a:r>
          </a:p>
          <a:p>
            <a:r>
              <a:rPr lang="fr-FR" sz="3200" b="1" dirty="0"/>
              <a:t>D/ déficit du compte administratif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9066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E1D5E9-6183-2D4B-98EB-6EEE46BE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A/ LE BUDGET VOTE EN RETARD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781818-0FFD-D04F-8794-143E5D00C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§1 A quoi sert cette procédure ?</a:t>
            </a:r>
          </a:p>
          <a:p>
            <a:endParaRPr lang="fr-FR" sz="3600" b="1" dirty="0"/>
          </a:p>
          <a:p>
            <a:r>
              <a:rPr lang="fr-FR" sz="3600" b="1" dirty="0"/>
              <a:t>§2 L’article L. 1612-2 du CGCT</a:t>
            </a:r>
          </a:p>
          <a:p>
            <a:endParaRPr lang="fr-FR" sz="3600" b="1" dirty="0"/>
          </a:p>
          <a:p>
            <a:r>
              <a:rPr lang="fr-FR" sz="3600" b="1" dirty="0"/>
              <a:t>§3 La précision de l’article L. 1612-2 alinéa 3</a:t>
            </a:r>
          </a:p>
        </p:txBody>
      </p:sp>
    </p:spTree>
    <p:extLst>
      <p:ext uri="{BB962C8B-B14F-4D97-AF65-F5344CB8AC3E}">
        <p14:creationId xmlns:p14="http://schemas.microsoft.com/office/powerpoint/2010/main" val="2539447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D1CED0-6F73-FA4C-8E06-3E631BAAF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B/ LE BUDGET VOTE EN DESEQUILIBRE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0D256E-C0D0-854D-A2C6-4644569B3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§1 A quoi sert cette procédure ? </a:t>
            </a:r>
          </a:p>
          <a:p>
            <a:pPr marL="0" indent="0">
              <a:buNone/>
            </a:pPr>
            <a:r>
              <a:rPr lang="fr-FR" sz="2800" dirty="0"/>
              <a:t>					à garantir le respect de l’équilibre L. 1612-4</a:t>
            </a:r>
          </a:p>
          <a:p>
            <a:r>
              <a:rPr lang="fr-FR" sz="2800" b="1" dirty="0"/>
              <a:t>§2 La phase de conciliation de la procédure L 1612-5 al. 1 et 2</a:t>
            </a:r>
          </a:p>
          <a:p>
            <a:endParaRPr lang="fr-FR" sz="2800" b="1" dirty="0"/>
          </a:p>
          <a:p>
            <a:r>
              <a:rPr lang="fr-FR" sz="2800" b="1" dirty="0"/>
              <a:t>§3 La phase contraignante de la procédure, L 1612-5 al. 3</a:t>
            </a:r>
          </a:p>
        </p:txBody>
      </p:sp>
    </p:spTree>
    <p:extLst>
      <p:ext uri="{BB962C8B-B14F-4D97-AF65-F5344CB8AC3E}">
        <p14:creationId xmlns:p14="http://schemas.microsoft.com/office/powerpoint/2010/main" val="240974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0208C-D7C4-4D47-9E06-393F797D2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C/ L’INSCRIPTION D’OFFICE D’UNE DEPENSE OBLIGATOIRE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0C74B8-DBFC-3C41-B280-96A29FA97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§1 A quoi sert cette procédure ?</a:t>
            </a:r>
          </a:p>
          <a:p>
            <a:r>
              <a:rPr lang="fr-FR" sz="3200" b="1" dirty="0"/>
              <a:t>§2 La phase de conciliation de la procédure</a:t>
            </a:r>
          </a:p>
          <a:p>
            <a:r>
              <a:rPr lang="fr-FR" sz="3200" b="1" dirty="0"/>
              <a:t>§3 La phase contraignante de la procédure</a:t>
            </a:r>
          </a:p>
          <a:p>
            <a:r>
              <a:rPr lang="fr-FR" sz="3200" b="1" dirty="0"/>
              <a:t>§ 4 La procédure du mandatement d’office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286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FF65CC-1458-3F4E-AA13-B5F84515C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D/ LE DEFICIT DU COMPTE ADMINISTRATIF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6CDED9-C946-5D49-A63C-428B883BE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/>
              <a:t>§ 1 Le contrôle de la sincérité du compte administratif par le préfet</a:t>
            </a:r>
          </a:p>
          <a:p>
            <a:endParaRPr lang="fr-FR" sz="2400" b="1" dirty="0"/>
          </a:p>
          <a:p>
            <a:r>
              <a:rPr lang="fr-FR" sz="2400" b="1" dirty="0"/>
              <a:t>§2 Les seuils de déficit autorisé de 5 et 10% des RRF</a:t>
            </a:r>
          </a:p>
          <a:p>
            <a:endParaRPr lang="fr-FR" sz="2400" b="1" dirty="0"/>
          </a:p>
          <a:p>
            <a:r>
              <a:rPr lang="fr-FR" sz="2400" b="1" dirty="0"/>
              <a:t>§3 La procédure de contrôle</a:t>
            </a:r>
          </a:p>
        </p:txBody>
      </p:sp>
    </p:spTree>
    <p:extLst>
      <p:ext uri="{BB962C8B-B14F-4D97-AF65-F5344CB8AC3E}">
        <p14:creationId xmlns:p14="http://schemas.microsoft.com/office/powerpoint/2010/main" val="1500974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Céleste</Template>
  <TotalTime>343</TotalTime>
  <Words>1622</Words>
  <Application>Microsoft Macintosh PowerPoint</Application>
  <PresentationFormat>Grand écran</PresentationFormat>
  <Paragraphs>170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Céleste</vt:lpstr>
      <vt:lpstr>LES CONTRÔLES FINANCIERS DES COLLECTIVITÉS TERRITORIALES</vt:lpstr>
      <vt:lpstr>INTRODUCTION</vt:lpstr>
      <vt:lpstr>DEUX CHAPITRES</vt:lpstr>
      <vt:lpstr>CHAPITRE 1 : LE CONTRÔLE DES ACTES BUDGETAIRES</vt:lpstr>
      <vt:lpstr>Section 1 :  Les 4 cas d’ouverture du contrôle budgétaire</vt:lpstr>
      <vt:lpstr>A/ LE BUDGET VOTE EN RETARD</vt:lpstr>
      <vt:lpstr>B/ LE BUDGET VOTE EN DESEQUILIBRE</vt:lpstr>
      <vt:lpstr>C/ L’INSCRIPTION D’OFFICE D’UNE DEPENSE OBLIGATOIRE</vt:lpstr>
      <vt:lpstr>D/ LE DEFICIT DU COMPTE ADMINISTRATIF</vt:lpstr>
      <vt:lpstr>SECTION 2 : LES CARACTERES DE LA PROCEDURE</vt:lpstr>
      <vt:lpstr>A/ Les effets juridiques de la saisine de la CRC</vt:lpstr>
      <vt:lpstr>B/ LES CONSEQUENCES DU CONTRÔLE DE L’EQUILIBRE</vt:lpstr>
      <vt:lpstr>Section 3 : LE CONTENTIEUX ADMINISTRATIF </vt:lpstr>
      <vt:lpstr>A/ La fixation des règles de fond</vt:lpstr>
      <vt:lpstr>B/ La fixation des regles de forme</vt:lpstr>
      <vt:lpstr>CONCLUSION DU CHAPITRE 1</vt:lpstr>
      <vt:lpstr>LES CONTRÔLES A POSTERIORI</vt:lpstr>
      <vt:lpstr>SECTION 1 LE CONTRÔLE JURIDICTIONNEL</vt:lpstr>
      <vt:lpstr>A/ LA COMPETENCE</vt:lpstr>
      <vt:lpstr>A/ LA COMPETENCE (Suite)</vt:lpstr>
      <vt:lpstr>B/ LA PROCEDURE</vt:lpstr>
      <vt:lpstr>C/ LA REFORME EN COURS </vt:lpstr>
      <vt:lpstr>LES POINTS FORTS DE LA REFORME</vt:lpstr>
      <vt:lpstr>SECTION 2</vt:lpstr>
      <vt:lpstr>A/ La competence</vt:lpstr>
      <vt:lpstr>B/ La procédure</vt:lpstr>
      <vt:lpstr>CONCLUSION</vt:lpstr>
      <vt:lpstr>DEUX SUJETS D’EXAMEN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CONTRÔLES FINANCIERS DES COLLECTIVITÉS TERRITORIALES</dc:title>
  <dc:creator>Douat Hélène</dc:creator>
  <cp:lastModifiedBy>Douat Hélène</cp:lastModifiedBy>
  <cp:revision>4</cp:revision>
  <dcterms:created xsi:type="dcterms:W3CDTF">2022-03-28T12:59:28Z</dcterms:created>
  <dcterms:modified xsi:type="dcterms:W3CDTF">2022-03-28T22:48:37Z</dcterms:modified>
</cp:coreProperties>
</file>