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8" r:id="rId3"/>
    <p:sldId id="259" r:id="rId4"/>
    <p:sldId id="280" r:id="rId5"/>
    <p:sldId id="277" r:id="rId6"/>
    <p:sldId id="260" r:id="rId7"/>
    <p:sldId id="264" r:id="rId8"/>
    <p:sldId id="266" r:id="rId9"/>
    <p:sldId id="289" r:id="rId10"/>
    <p:sldId id="269" r:id="rId11"/>
    <p:sldId id="270" r:id="rId12"/>
    <p:sldId id="274" r:id="rId13"/>
    <p:sldId id="290" r:id="rId14"/>
  </p:sldIdLst>
  <p:sldSz cx="9144000" cy="6858000" type="screen4x3"/>
  <p:notesSz cx="6858000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Style à thème 2 - Accentuation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94660"/>
  </p:normalViewPr>
  <p:slideViewPr>
    <p:cSldViewPr>
      <p:cViewPr varScale="1">
        <p:scale>
          <a:sx n="65" d="100"/>
          <a:sy n="65" d="100"/>
        </p:scale>
        <p:origin x="136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5F4104-4ECF-491F-8011-9417E4F23216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22B1D0-5509-4A05-93D4-3E6C067C32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8679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1F4A-EEFE-4159-9B01-9C69864410B9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8F92-70E0-4D67-9482-2DAB5B048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8828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1F4A-EEFE-4159-9B01-9C69864410B9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8F92-70E0-4D67-9482-2DAB5B048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5961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1F4A-EEFE-4159-9B01-9C69864410B9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8F92-70E0-4D67-9482-2DAB5B048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96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1F4A-EEFE-4159-9B01-9C69864410B9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8F92-70E0-4D67-9482-2DAB5B048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634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1F4A-EEFE-4159-9B01-9C69864410B9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8F92-70E0-4D67-9482-2DAB5B048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057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1F4A-EEFE-4159-9B01-9C69864410B9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8F92-70E0-4D67-9482-2DAB5B048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5964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1F4A-EEFE-4159-9B01-9C69864410B9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8F92-70E0-4D67-9482-2DAB5B048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263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1F4A-EEFE-4159-9B01-9C69864410B9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8F92-70E0-4D67-9482-2DAB5B048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945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1F4A-EEFE-4159-9B01-9C69864410B9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8F92-70E0-4D67-9482-2DAB5B048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9392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1F4A-EEFE-4159-9B01-9C69864410B9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8F92-70E0-4D67-9482-2DAB5B048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07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1F4A-EEFE-4159-9B01-9C69864410B9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8F92-70E0-4D67-9482-2DAB5B048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3719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61F4A-EEFE-4159-9B01-9C69864410B9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38F92-70E0-4D67-9482-2DAB5B048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3793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404664"/>
            <a:ext cx="7772400" cy="112474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fr-FR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Tableau de bord de gestion</a:t>
            </a:r>
            <a:endParaRPr lang="fr-FR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30" name="Picture 6" descr="Exemple de tableau de bord proj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582527"/>
            <a:ext cx="5248206" cy="5248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0" y="5013176"/>
            <a:ext cx="4283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Guillaume Dumas</a:t>
            </a:r>
          </a:p>
          <a:p>
            <a:pPr algn="ctr"/>
            <a:r>
              <a:rPr lang="fr-FR" sz="2800" dirty="0" smtClean="0"/>
              <a:t>Maître de conférences </a:t>
            </a:r>
          </a:p>
        </p:txBody>
      </p:sp>
    </p:spTree>
    <p:extLst>
      <p:ext uri="{BB962C8B-B14F-4D97-AF65-F5344CB8AC3E}">
        <p14:creationId xmlns:p14="http://schemas.microsoft.com/office/powerpoint/2010/main" val="248090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-99392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fr-FR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r>
              <a:rPr lang="fr-FR" sz="3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Mesure de performance et KPI</a:t>
            </a:r>
          </a:p>
          <a:p>
            <a:r>
              <a:rPr lang="fr-FR" sz="2800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r>
              <a:rPr lang="fr-FR" sz="280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Forme des indicateurs</a:t>
            </a:r>
            <a:endParaRPr lang="fr-FR" sz="2800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fr-FR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320273" y="1315730"/>
            <a:ext cx="8229600" cy="5257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FR" sz="2000" b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000" b="1" dirty="0" smtClean="0"/>
              <a:t>Ecarts</a:t>
            </a:r>
            <a:r>
              <a:rPr lang="fr-FR" sz="2000" dirty="0" smtClean="0"/>
              <a:t> : Différence entre l’objectif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000" dirty="0" smtClean="0"/>
              <a:t>et le réalisé.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000" dirty="0" smtClean="0"/>
              <a:t>D’où proviennent les objectif : ……………………………………………………….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000" b="1" dirty="0" smtClean="0"/>
              <a:t>Ratios : </a:t>
            </a:r>
            <a:r>
              <a:rPr lang="fr-FR" sz="2000" dirty="0" smtClean="0"/>
              <a:t>Attention aux méthodes de calcul (taux de …)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2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000" b="1" dirty="0" smtClean="0"/>
              <a:t>Graphiques</a:t>
            </a:r>
            <a:r>
              <a:rPr lang="fr-FR" sz="2000" dirty="0" smtClean="0"/>
              <a:t> 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000" dirty="0" smtClean="0"/>
              <a:t>Permet de visualiser des évolutions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000" dirty="0" smtClean="0"/>
              <a:t>ou des proportions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fr-FR" sz="2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000" b="1" dirty="0" smtClean="0"/>
              <a:t>Clignotants</a:t>
            </a:r>
            <a:r>
              <a:rPr lang="fr-FR" sz="2000" dirty="0" smtClean="0"/>
              <a:t> : Rouge si inférieur à un seuil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2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000" dirty="0" smtClean="0"/>
              <a:t>			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fr-FR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fr-FR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229100"/>
            <a:ext cx="2584608" cy="1686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utoShape 5" descr="Résultat de recherche d'images pour &quot;graphique camembert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073" y="4149080"/>
            <a:ext cx="1468096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528370"/>
              </p:ext>
            </p:extLst>
          </p:nvPr>
        </p:nvGraphicFramePr>
        <p:xfrm>
          <a:off x="4716016" y="1276876"/>
          <a:ext cx="42957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1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19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Objectif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Réalisé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Ecart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150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 -</a:t>
                      </a:r>
                      <a:r>
                        <a:rPr lang="fr-FR" baseline="0" dirty="0" smtClean="0">
                          <a:solidFill>
                            <a:srgbClr val="FF0000"/>
                          </a:solidFill>
                        </a:rPr>
                        <a:t> 50 </a:t>
                      </a:r>
                      <a:r>
                        <a:rPr lang="fr-FR" baseline="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1200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3"/>
                          </a:solidFill>
                        </a:rPr>
                        <a:t>200 </a:t>
                      </a:r>
                      <a:r>
                        <a:rPr lang="fr-FR" dirty="0" smtClean="0">
                          <a:solidFill>
                            <a:schemeClr val="accent3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fr-FR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5030547"/>
                  </a:ext>
                </a:extLst>
              </a:tr>
            </a:tbl>
          </a:graphicData>
        </a:graphic>
      </p:graphicFrame>
      <p:sp>
        <p:nvSpPr>
          <p:cNvPr id="6" name="AutoShape 8" descr="Résultat de recherche d'images pour &quot;graphique jaug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083" y="6021288"/>
            <a:ext cx="12334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3059832" y="6021288"/>
            <a:ext cx="5752960" cy="8367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Objectif</a:t>
            </a:r>
            <a:r>
              <a:rPr lang="fr-FR" sz="2400" dirty="0" smtClean="0"/>
              <a:t> : faciliter la lecture </a:t>
            </a:r>
          </a:p>
          <a:p>
            <a:pPr algn="ctr"/>
            <a:r>
              <a:rPr lang="fr-FR" sz="2400" dirty="0" smtClean="0"/>
              <a:t>(1 feuille 5-10 indicateurs)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7611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3. Typologie de tableau de bord</a:t>
            </a:r>
            <a:endParaRPr lang="fr-FR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6" descr="Exemple de tableau de bord proj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412776"/>
            <a:ext cx="5248206" cy="5248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251520" y="1340768"/>
            <a:ext cx="324036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Fait maison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987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r>
              <a:rPr lang="fr-FR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Tableau de bord : conclusion</a:t>
            </a:r>
            <a:endParaRPr lang="fr-FR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85192" y="1417638"/>
            <a:ext cx="843528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fr-FR" sz="2800" dirty="0" smtClean="0"/>
              <a:t>Avoir un message clair</a:t>
            </a:r>
          </a:p>
          <a:p>
            <a:pPr marL="800100" lvl="1" indent="-342900">
              <a:buFontTx/>
              <a:buChar char="-"/>
            </a:pPr>
            <a:r>
              <a:rPr lang="fr-FR" sz="2000" dirty="0" smtClean="0"/>
              <a:t>Savoir ce que l’on veut mesurer et avoir un indicateur en lien avec ça</a:t>
            </a:r>
          </a:p>
          <a:p>
            <a:pPr marL="800100" lvl="1" indent="-342900">
              <a:buFontTx/>
              <a:buChar char="-"/>
            </a:pPr>
            <a:endParaRPr lang="fr-FR" sz="400" dirty="0"/>
          </a:p>
          <a:p>
            <a:pPr marL="342900" indent="-342900">
              <a:buAutoNum type="arabicPeriod"/>
            </a:pPr>
            <a:r>
              <a:rPr lang="fr-FR" sz="2800" dirty="0" smtClean="0"/>
              <a:t>Avoir un objectif clair</a:t>
            </a:r>
          </a:p>
          <a:p>
            <a:pPr marL="0" lvl="1"/>
            <a:r>
              <a:rPr lang="fr-FR" sz="2000" dirty="0" smtClean="0"/>
              <a:t>	- Etablir des objectifs clairs et pertinents et en mesurer la performance</a:t>
            </a:r>
          </a:p>
          <a:p>
            <a:pPr marL="0" lvl="1"/>
            <a:endParaRPr lang="fr-FR" sz="400" dirty="0" smtClean="0"/>
          </a:p>
          <a:p>
            <a:pPr marL="342900" indent="-342900">
              <a:buAutoNum type="arabicPeriod"/>
            </a:pPr>
            <a:r>
              <a:rPr lang="fr-FR" sz="2800" dirty="0" smtClean="0"/>
              <a:t>Avoir une représentation significative (indicateur)</a:t>
            </a:r>
          </a:p>
          <a:p>
            <a:pPr marL="342900" indent="-342900">
              <a:buAutoNum type="arabicPeriod"/>
            </a:pPr>
            <a:endParaRPr lang="fr-FR" sz="2800" dirty="0"/>
          </a:p>
          <a:p>
            <a:pPr marL="342900" indent="-342900">
              <a:buAutoNum type="arabicPeriod"/>
            </a:pPr>
            <a:r>
              <a:rPr lang="fr-FR" sz="2800" dirty="0" smtClean="0"/>
              <a:t>Garder le tout le plus simple possible et un design pertinent</a:t>
            </a:r>
          </a:p>
          <a:p>
            <a:pPr marL="342900" indent="-342900">
              <a:buAutoNum type="arabicPeriod"/>
            </a:pPr>
            <a:endParaRPr lang="fr-FR" sz="2800" dirty="0"/>
          </a:p>
          <a:p>
            <a:pPr marL="342900" indent="-342900">
              <a:buAutoNum type="arabicPeriod"/>
            </a:pPr>
            <a:r>
              <a:rPr lang="fr-FR" sz="2800" dirty="0" smtClean="0"/>
              <a:t>Tester et rectifier le modèle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94650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Travail à faire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sz="2400" dirty="0" smtClean="0"/>
              <a:t>Faire individuellement un tableau de bord comprenant 5 indicateurs. Expliquer la forme, la méthode de calcul et la provenance des infos</a:t>
            </a:r>
            <a:r>
              <a:rPr lang="fr-FR" sz="2400" dirty="0" smtClean="0"/>
              <a:t>. Il doit </a:t>
            </a:r>
            <a:r>
              <a:rPr lang="fr-FR" sz="2400" smtClean="0"/>
              <a:t>être utile </a:t>
            </a:r>
            <a:r>
              <a:rPr lang="fr-FR" sz="2400" dirty="0" smtClean="0"/>
              <a:t>pour prendre vos décisions dans </a:t>
            </a:r>
            <a:r>
              <a:rPr lang="fr-FR" sz="2400" dirty="0" err="1" smtClean="0"/>
              <a:t>Kalypso</a:t>
            </a:r>
            <a:r>
              <a:rPr lang="fr-FR" sz="2400" dirty="0" smtClean="0"/>
              <a:t>.  </a:t>
            </a:r>
            <a:endParaRPr lang="fr-FR" sz="2400" dirty="0" smtClean="0"/>
          </a:p>
          <a:p>
            <a:pPr marL="0" indent="0">
              <a:buNone/>
            </a:pPr>
            <a:endParaRPr lang="fr-FR" sz="1100" dirty="0"/>
          </a:p>
          <a:p>
            <a:pPr marL="0" indent="0">
              <a:buNone/>
            </a:pPr>
            <a:r>
              <a:rPr lang="fr-FR" sz="2400" dirty="0" smtClean="0"/>
              <a:t>Vous utilisez le logiciel que vous souhaitez (</a:t>
            </a:r>
            <a:r>
              <a:rPr lang="fr-FR" sz="2400" dirty="0" err="1" smtClean="0"/>
              <a:t>word</a:t>
            </a:r>
            <a:r>
              <a:rPr lang="fr-FR" sz="2400" dirty="0" smtClean="0"/>
              <a:t>, PPT etc…). Mais vous le déposez en PDF (enregistrer en PDF / imprimer en PDF). Pour 11h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 smtClean="0"/>
              <a:t>De 11h30 à 12h30 vous évaluerez individuellement le travail remis par un de cos camarades (utilité des indicateur, caractère prospectif, suppression/ajout d’un indicateur, méthode de calcul et format). </a:t>
            </a:r>
          </a:p>
          <a:p>
            <a:pPr marL="0" indent="0">
              <a:buNone/>
            </a:pPr>
            <a:r>
              <a:rPr lang="fr-FR" sz="2400" dirty="0" smtClean="0"/>
              <a:t>=&gt; Note sur 10. Avec explication et amélioration. 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 smtClean="0"/>
              <a:t>Travail individuel évalué comptant pour votre moyenne du semestre. </a:t>
            </a:r>
            <a:endParaRPr lang="fr-FR" sz="1050" dirty="0"/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6082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457200" y="-99392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Plan du cours</a:t>
            </a:r>
            <a:endParaRPr lang="fr-FR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57200" y="958541"/>
            <a:ext cx="8229600" cy="549479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fr-FR" sz="2800" b="1" dirty="0" smtClean="0"/>
              <a:t>Tableau de Bord</a:t>
            </a:r>
          </a:p>
          <a:p>
            <a:pPr marL="914400" lvl="1" indent="-514350">
              <a:buFont typeface="Arial" panose="020B0604020202020204" pitchFamily="34" charset="0"/>
              <a:buAutoNum type="alphaLcPeriod"/>
            </a:pPr>
            <a:r>
              <a:rPr lang="fr-FR" sz="2400" dirty="0" smtClean="0"/>
              <a:t>Définition</a:t>
            </a:r>
          </a:p>
          <a:p>
            <a:pPr marL="914400" lvl="1" indent="-514350">
              <a:buFont typeface="Arial" panose="020B0604020202020204" pitchFamily="34" charset="0"/>
              <a:buAutoNum type="alphaLcPeriod"/>
            </a:pPr>
            <a:r>
              <a:rPr lang="fr-FR" sz="2400" dirty="0" smtClean="0"/>
              <a:t>Positionnement dans le système de contrôle de gestion</a:t>
            </a:r>
          </a:p>
          <a:p>
            <a:pPr marL="400050" lvl="1" indent="0">
              <a:buNone/>
            </a:pPr>
            <a:endParaRPr lang="fr-FR" sz="2400" dirty="0" smtClean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fr-FR" sz="2800" b="1" dirty="0" smtClean="0"/>
              <a:t>Notions d’indicateur</a:t>
            </a:r>
          </a:p>
          <a:p>
            <a:pPr marL="914400" lvl="1" indent="-514350">
              <a:buFont typeface="Arial" panose="020B0604020202020204" pitchFamily="34" charset="0"/>
              <a:buAutoNum type="alphaLcPeriod"/>
            </a:pPr>
            <a:r>
              <a:rPr lang="fr-FR" sz="2400" dirty="0" smtClean="0"/>
              <a:t>Définition et caractéristiques des indicateurs</a:t>
            </a:r>
          </a:p>
          <a:p>
            <a:pPr marL="857250" lvl="1" indent="-457200">
              <a:buFont typeface="Arial" panose="020B0604020202020204" pitchFamily="34" charset="0"/>
              <a:buAutoNum type="alphaLcPeriod"/>
            </a:pPr>
            <a:r>
              <a:rPr lang="fr-FR" sz="2400" dirty="0"/>
              <a:t>Notion de </a:t>
            </a:r>
            <a:r>
              <a:rPr lang="fr-FR" sz="2400" dirty="0" smtClean="0"/>
              <a:t>KPI</a:t>
            </a:r>
          </a:p>
          <a:p>
            <a:pPr marL="857250" lvl="1" indent="-457200">
              <a:buAutoNum type="alphaLcPeriod"/>
            </a:pPr>
            <a:r>
              <a:rPr lang="fr-FR" sz="2400" dirty="0" smtClean="0"/>
              <a:t>Mise en forme du tableau </a:t>
            </a:r>
          </a:p>
          <a:p>
            <a:pPr marL="457200" indent="-457200">
              <a:buAutoNum type="arabicPeriod"/>
            </a:pPr>
            <a:endParaRPr lang="fr-FR" dirty="0"/>
          </a:p>
          <a:p>
            <a:pPr marL="457200" indent="-457200">
              <a:buAutoNum type="arabicPeriod"/>
            </a:pPr>
            <a:r>
              <a:rPr lang="fr-FR" sz="2800" b="1" dirty="0" smtClean="0"/>
              <a:t>Typologie de tableau de bord</a:t>
            </a:r>
            <a:endParaRPr lang="fr-FR" b="1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69830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-99392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>
              <a:buAutoNum type="arabicPeriod"/>
            </a:pPr>
            <a:r>
              <a:rPr lang="fr-FR" sz="3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 tableau de bord</a:t>
            </a:r>
          </a:p>
          <a:p>
            <a:r>
              <a:rPr lang="fr-FR" sz="320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a. Définition   </a:t>
            </a:r>
            <a:endParaRPr lang="fr-FR" sz="3200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fr-FR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323528" y="1318581"/>
            <a:ext cx="8229600" cy="549479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400" b="1" dirty="0" smtClean="0"/>
              <a:t>Définition</a:t>
            </a:r>
            <a:r>
              <a:rPr lang="fr-FR" sz="2400" dirty="0" smtClean="0"/>
              <a:t> : 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fr-FR" sz="2400" dirty="0" smtClean="0"/>
              <a:t>ensemble </a:t>
            </a:r>
            <a:r>
              <a:rPr lang="fr-FR" sz="2400" dirty="0"/>
              <a:t>d’indicateurs peu nombreux (5 à 10) </a:t>
            </a:r>
            <a:endParaRPr lang="fr-FR" sz="2400" dirty="0" smtClean="0"/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fr-FR" sz="2400" dirty="0" smtClean="0"/>
              <a:t>conçus </a:t>
            </a:r>
            <a:r>
              <a:rPr lang="fr-FR" sz="2400" dirty="0"/>
              <a:t>pour permettre aux gestionnaires de prendre connaissance de </a:t>
            </a:r>
            <a:r>
              <a:rPr lang="fr-FR" sz="2400" b="1" dirty="0"/>
              <a:t>l’état de l’évolution des systèmes qu’ils </a:t>
            </a:r>
            <a:r>
              <a:rPr lang="fr-FR" sz="2400" b="1" dirty="0" smtClean="0"/>
              <a:t>pilotent ;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fr-FR" sz="2400" dirty="0" smtClean="0"/>
              <a:t>et </a:t>
            </a:r>
            <a:r>
              <a:rPr lang="fr-FR" sz="2400" b="1" dirty="0"/>
              <a:t>d’identifier les tendances </a:t>
            </a:r>
            <a:r>
              <a:rPr lang="fr-FR" sz="2400" dirty="0"/>
              <a:t>qui les influenceront sur un horizon cohérent avec la nature de leurs </a:t>
            </a:r>
            <a:r>
              <a:rPr lang="fr-FR" sz="2400" dirty="0" smtClean="0"/>
              <a:t>fonctions</a:t>
            </a:r>
            <a:r>
              <a:rPr lang="fr-FR" sz="2400" dirty="0"/>
              <a:t> </a:t>
            </a:r>
            <a:r>
              <a:rPr lang="fr-FR" sz="2400" dirty="0" smtClean="0"/>
              <a:t>»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fr-FR" sz="2400" i="1" dirty="0" smtClean="0"/>
              <a:t>H. Bouquin, Le Contrôle de gestion</a:t>
            </a:r>
          </a:p>
          <a:p>
            <a:pPr marL="457200" lvl="1" indent="0">
              <a:buNone/>
            </a:pPr>
            <a:endParaRPr lang="fr-FR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07046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-99392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>
              <a:buAutoNum type="arabicPeriod"/>
            </a:pPr>
            <a:r>
              <a:rPr lang="fr-FR" sz="3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 tableau de bord</a:t>
            </a:r>
          </a:p>
          <a:p>
            <a:r>
              <a:rPr lang="fr-FR" sz="320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a. Définition   </a:t>
            </a:r>
            <a:endParaRPr lang="fr-FR" sz="3200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fr-FR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323528" y="1318581"/>
            <a:ext cx="8229600" cy="549479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400" b="1" dirty="0" smtClean="0"/>
              <a:t>Analogie avec un tableau de bord / GPS</a:t>
            </a:r>
            <a:r>
              <a:rPr lang="fr-FR" sz="2400" dirty="0" smtClean="0"/>
              <a:t> : 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fr-FR" sz="2400" dirty="0"/>
              <a:t>Aide à la </a:t>
            </a:r>
            <a:r>
              <a:rPr lang="fr-FR" sz="2400" u="sng" dirty="0"/>
              <a:t>réalisation d’un objectif </a:t>
            </a:r>
            <a:r>
              <a:rPr lang="fr-FR" sz="2400" dirty="0"/>
              <a:t>(se déplacer du point A au point B) </a:t>
            </a:r>
            <a:endParaRPr lang="fr-FR" sz="2400" dirty="0" smtClean="0"/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fr-FR" sz="2400" u="sng" dirty="0" smtClean="0"/>
              <a:t>Représente une réalité complexe</a:t>
            </a:r>
            <a:r>
              <a:rPr lang="fr-FR" sz="2400" dirty="0" smtClean="0"/>
              <a:t> avec quelques indicateurs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fr-FR" sz="2400" u="sng" dirty="0" smtClean="0"/>
              <a:t>Identifier les problèmes/situations indésirables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fr-FR" sz="2400" u="sng" dirty="0" smtClean="0"/>
              <a:t>Donne des informations pendant le trajet</a:t>
            </a:r>
          </a:p>
          <a:p>
            <a:pPr marL="457200" lvl="1" indent="0">
              <a:buNone/>
            </a:pPr>
            <a:endParaRPr lang="fr-FR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fr-FR" dirty="0" smtClean="0"/>
          </a:p>
        </p:txBody>
      </p:sp>
      <p:sp>
        <p:nvSpPr>
          <p:cNvPr id="4" name="AutoShape 2" descr="Résultat de recherche d'images pour &quot;tableau de bord véhicule&quot;"/>
          <p:cNvSpPr>
            <a:spLocks noChangeAspect="1" noChangeArrowheads="1"/>
          </p:cNvSpPr>
          <p:nvPr/>
        </p:nvSpPr>
        <p:spPr bwMode="auto">
          <a:xfrm>
            <a:off x="155575" y="-708025"/>
            <a:ext cx="3076575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54870"/>
            <a:ext cx="5523809" cy="266666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167" y="3779897"/>
            <a:ext cx="4482016" cy="2507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513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Exemple de tableau de bord proj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76672"/>
            <a:ext cx="5904656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422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1916832"/>
            <a:ext cx="2169019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Objectif Stratégique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(horizon long terme)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76809" y="1921152"/>
            <a:ext cx="2952328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Planification opérationnelle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(horizon moyen terme)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28184" y="1929606"/>
            <a:ext cx="2520280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Objectifs à court terme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(horizon </a:t>
            </a:r>
            <a:r>
              <a:rPr lang="fr-FR" smtClean="0">
                <a:solidFill>
                  <a:schemeClr val="tx1"/>
                </a:solidFill>
              </a:rPr>
              <a:t>court terme)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7" name="Connecteur droit avec flèche 6"/>
          <p:cNvCxnSpPr>
            <a:stCxn id="6" idx="2"/>
            <a:endCxn id="8" idx="0"/>
          </p:cNvCxnSpPr>
          <p:nvPr/>
        </p:nvCxnSpPr>
        <p:spPr>
          <a:xfrm flipH="1">
            <a:off x="7020272" y="2505670"/>
            <a:ext cx="468052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8" name="Rectangle 7"/>
          <p:cNvSpPr/>
          <p:nvPr/>
        </p:nvSpPr>
        <p:spPr>
          <a:xfrm>
            <a:off x="6228184" y="3009726"/>
            <a:ext cx="158417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Résultats attendus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9" name="Organigramme : Décision 8"/>
          <p:cNvSpPr/>
          <p:nvPr/>
        </p:nvSpPr>
        <p:spPr>
          <a:xfrm>
            <a:off x="5508104" y="4017838"/>
            <a:ext cx="3024336" cy="648072"/>
          </a:xfrm>
          <a:prstGeom prst="flowChartDecis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Comparaison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28184" y="5097315"/>
            <a:ext cx="158417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Résultats mesurés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11" name="Connecteur droit avec flèche 10"/>
          <p:cNvCxnSpPr>
            <a:stCxn id="8" idx="2"/>
            <a:endCxn id="9" idx="0"/>
          </p:cNvCxnSpPr>
          <p:nvPr/>
        </p:nvCxnSpPr>
        <p:spPr>
          <a:xfrm>
            <a:off x="7020272" y="358579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2" name="Connecteur droit avec flèche 11"/>
          <p:cNvCxnSpPr>
            <a:stCxn id="10" idx="0"/>
            <a:endCxn id="9" idx="2"/>
          </p:cNvCxnSpPr>
          <p:nvPr/>
        </p:nvCxnSpPr>
        <p:spPr>
          <a:xfrm flipV="1">
            <a:off x="7020272" y="4665910"/>
            <a:ext cx="0" cy="4314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3" name="Connecteur droit avec flèche 12"/>
          <p:cNvCxnSpPr>
            <a:stCxn id="9" idx="1"/>
            <a:endCxn id="14" idx="3"/>
          </p:cNvCxnSpPr>
          <p:nvPr/>
        </p:nvCxnSpPr>
        <p:spPr>
          <a:xfrm flipH="1">
            <a:off x="4855807" y="4341874"/>
            <a:ext cx="65229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4" name="Rectangle 13"/>
          <p:cNvSpPr/>
          <p:nvPr/>
        </p:nvSpPr>
        <p:spPr>
          <a:xfrm>
            <a:off x="3050136" y="4089846"/>
            <a:ext cx="1805671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Tableaux de bord (et écarts)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15" name="Connecteur droit avec flèche 14"/>
          <p:cNvCxnSpPr>
            <a:stCxn id="14" idx="1"/>
            <a:endCxn id="4" idx="2"/>
          </p:cNvCxnSpPr>
          <p:nvPr/>
        </p:nvCxnSpPr>
        <p:spPr>
          <a:xfrm flipH="1" flipV="1">
            <a:off x="1192014" y="2492896"/>
            <a:ext cx="1858122" cy="18489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6" name="Connecteur droit avec flèche 15"/>
          <p:cNvCxnSpPr>
            <a:stCxn id="14" idx="0"/>
            <a:endCxn id="5" idx="2"/>
          </p:cNvCxnSpPr>
          <p:nvPr/>
        </p:nvCxnSpPr>
        <p:spPr>
          <a:xfrm flipV="1">
            <a:off x="3952972" y="2497216"/>
            <a:ext cx="1" cy="15926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7" name="ZoneTexte 16"/>
          <p:cNvSpPr txBox="1"/>
          <p:nvPr/>
        </p:nvSpPr>
        <p:spPr>
          <a:xfrm>
            <a:off x="7812360" y="2817509"/>
            <a:ext cx="1331640" cy="8617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Budgets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sz="1600" dirty="0" smtClean="0">
                <a:solidFill>
                  <a:schemeClr val="tx1"/>
                </a:solidFill>
              </a:rPr>
              <a:t>(ventes, </a:t>
            </a:r>
            <a:r>
              <a:rPr lang="fr-FR" sz="1600" dirty="0" err="1" smtClean="0">
                <a:solidFill>
                  <a:schemeClr val="tx1"/>
                </a:solidFill>
              </a:rPr>
              <a:t>prod</a:t>
            </a:r>
            <a:r>
              <a:rPr lang="fr-FR" sz="1600" dirty="0" smtClean="0">
                <a:solidFill>
                  <a:schemeClr val="tx1"/>
                </a:solidFill>
              </a:rPr>
              <a:t>, </a:t>
            </a:r>
            <a:r>
              <a:rPr lang="fr-FR" sz="1600" dirty="0" err="1" smtClean="0">
                <a:solidFill>
                  <a:schemeClr val="tx1"/>
                </a:solidFill>
              </a:rPr>
              <a:t>appro</a:t>
            </a:r>
            <a:r>
              <a:rPr lang="fr-FR" sz="1600" dirty="0" smtClean="0">
                <a:solidFill>
                  <a:schemeClr val="tx1"/>
                </a:solidFill>
              </a:rPr>
              <a:t> …)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907704" y="2983064"/>
            <a:ext cx="36004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Actions correctives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19" name="Connecteur droit avec flèche 18"/>
          <p:cNvCxnSpPr>
            <a:stCxn id="4" idx="3"/>
            <a:endCxn id="5" idx="1"/>
          </p:cNvCxnSpPr>
          <p:nvPr/>
        </p:nvCxnSpPr>
        <p:spPr>
          <a:xfrm>
            <a:off x="2276523" y="2204864"/>
            <a:ext cx="200286" cy="4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5429137" y="2200544"/>
            <a:ext cx="79904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1" name="Connecteur droit avec flèche 20"/>
          <p:cNvCxnSpPr>
            <a:stCxn id="14" idx="3"/>
            <a:endCxn id="6" idx="1"/>
          </p:cNvCxnSpPr>
          <p:nvPr/>
        </p:nvCxnSpPr>
        <p:spPr>
          <a:xfrm flipV="1">
            <a:off x="4855807" y="2217638"/>
            <a:ext cx="1372377" cy="21242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2" name="Rectangle 21"/>
          <p:cNvSpPr/>
          <p:nvPr/>
        </p:nvSpPr>
        <p:spPr>
          <a:xfrm>
            <a:off x="164480" y="5097315"/>
            <a:ext cx="5616624" cy="14401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accent6"/>
                </a:solidFill>
              </a:rPr>
              <a:t>Le tableau de bord permet </a:t>
            </a:r>
            <a:r>
              <a:rPr lang="fr-FR" sz="2400" b="1" dirty="0" smtClean="0">
                <a:solidFill>
                  <a:schemeClr val="accent6"/>
                </a:solidFill>
              </a:rPr>
              <a:t>d’évaluer l’existant</a:t>
            </a:r>
            <a:r>
              <a:rPr lang="fr-FR" sz="2400" dirty="0" smtClean="0">
                <a:solidFill>
                  <a:schemeClr val="accent6"/>
                </a:solidFill>
              </a:rPr>
              <a:t> pour </a:t>
            </a:r>
            <a:r>
              <a:rPr lang="fr-FR" sz="2400" b="1" dirty="0" smtClean="0">
                <a:solidFill>
                  <a:schemeClr val="accent6"/>
                </a:solidFill>
              </a:rPr>
              <a:t>mettre en place les actions correctrices</a:t>
            </a:r>
            <a:r>
              <a:rPr lang="fr-FR" sz="2400" dirty="0" smtClean="0">
                <a:solidFill>
                  <a:schemeClr val="accent6"/>
                </a:solidFill>
              </a:rPr>
              <a:t> ! </a:t>
            </a:r>
            <a:endParaRPr lang="fr-FR" sz="2400" dirty="0">
              <a:solidFill>
                <a:schemeClr val="accent6"/>
              </a:solidFill>
            </a:endParaRPr>
          </a:p>
        </p:txBody>
      </p:sp>
      <p:sp>
        <p:nvSpPr>
          <p:cNvPr id="40" name="Titre 1"/>
          <p:cNvSpPr txBox="1">
            <a:spLocks/>
          </p:cNvSpPr>
          <p:nvPr/>
        </p:nvSpPr>
        <p:spPr>
          <a:xfrm>
            <a:off x="457200" y="-99392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>
              <a:buAutoNum type="arabicPeriod"/>
            </a:pPr>
            <a:r>
              <a:rPr lang="fr-FR" sz="3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 tableau de bord</a:t>
            </a:r>
          </a:p>
          <a:p>
            <a:r>
              <a:rPr lang="fr-FR" sz="3200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</a:t>
            </a:r>
            <a:r>
              <a:rPr lang="fr-FR" sz="320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Positionnement dans le système de contrôle   </a:t>
            </a:r>
            <a:endParaRPr lang="fr-FR" sz="3200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fr-FR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6340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4" grpId="0" animBg="1"/>
      <p:bldP spid="17" grpId="0" animBg="1"/>
      <p:bldP spid="18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476655" y="1043608"/>
            <a:ext cx="8229600" cy="569776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2000" b="1" u="sng" dirty="0" smtClean="0"/>
              <a:t>Définition</a:t>
            </a:r>
            <a:r>
              <a:rPr lang="fr-FR" sz="2000" dirty="0" smtClean="0"/>
              <a:t>: Information précise, utile et pertinente pour le gestionnaire contribuant à l’appréciation d’une situation et exprimée sous formes et des unités diverses. </a:t>
            </a:r>
          </a:p>
          <a:p>
            <a:pPr marL="0" indent="0" algn="just">
              <a:buNone/>
            </a:pPr>
            <a:r>
              <a:rPr lang="fr-FR" sz="1600" b="1" u="sng" dirty="0" smtClean="0"/>
              <a:t>Rôle(s)</a:t>
            </a:r>
            <a:r>
              <a:rPr lang="fr-FR" sz="1600" dirty="0" smtClean="0"/>
              <a:t>: </a:t>
            </a:r>
          </a:p>
          <a:p>
            <a:pPr algn="just">
              <a:buFontTx/>
              <a:buChar char="-"/>
            </a:pPr>
            <a:r>
              <a:rPr lang="fr-FR" sz="1600" dirty="0" smtClean="0"/>
              <a:t>Diagnostique d’une situation ;</a:t>
            </a:r>
          </a:p>
          <a:p>
            <a:pPr algn="just">
              <a:buFontTx/>
              <a:buChar char="-"/>
            </a:pPr>
            <a:r>
              <a:rPr lang="fr-FR" sz="1600" dirty="0" smtClean="0"/>
              <a:t>Suivi d’une action, activité ou processus ;</a:t>
            </a:r>
          </a:p>
          <a:p>
            <a:pPr algn="just">
              <a:buFontTx/>
              <a:buChar char="-"/>
            </a:pPr>
            <a:r>
              <a:rPr lang="fr-FR" sz="1600" dirty="0" smtClean="0"/>
              <a:t>Evaluation d’une action. </a:t>
            </a:r>
          </a:p>
          <a:p>
            <a:pPr marL="0" indent="0" algn="just">
              <a:buNone/>
            </a:pPr>
            <a:r>
              <a:rPr lang="fr-FR" sz="1600" b="1" u="sng" dirty="0" smtClean="0"/>
              <a:t>Qualités de l’indicateur</a:t>
            </a:r>
            <a:r>
              <a:rPr lang="fr-FR" sz="1600" dirty="0" smtClean="0"/>
              <a:t>:</a:t>
            </a:r>
          </a:p>
          <a:p>
            <a:pPr algn="just">
              <a:buFontTx/>
              <a:buChar char="-"/>
            </a:pPr>
            <a:r>
              <a:rPr lang="fr-FR" sz="1600" dirty="0" smtClean="0"/>
              <a:t>Quantifiable et mesurable </a:t>
            </a:r>
          </a:p>
          <a:p>
            <a:pPr algn="just">
              <a:buFontTx/>
              <a:buChar char="-"/>
            </a:pPr>
            <a:r>
              <a:rPr lang="fr-FR" sz="1600" dirty="0" smtClean="0"/>
              <a:t>Fiable (exempt d’erreur)</a:t>
            </a:r>
          </a:p>
          <a:p>
            <a:pPr algn="just">
              <a:buFontTx/>
              <a:buChar char="-"/>
            </a:pPr>
            <a:r>
              <a:rPr lang="fr-FR" sz="1600" dirty="0" smtClean="0"/>
              <a:t>Clair et compréhensible</a:t>
            </a:r>
          </a:p>
          <a:p>
            <a:pPr algn="just">
              <a:buFontTx/>
              <a:buChar char="-"/>
            </a:pPr>
            <a:r>
              <a:rPr lang="fr-FR" sz="1600" dirty="0" smtClean="0"/>
              <a:t>Nombre relativement faible</a:t>
            </a:r>
          </a:p>
          <a:p>
            <a:pPr algn="just">
              <a:buFontTx/>
              <a:buChar char="-"/>
            </a:pPr>
            <a:r>
              <a:rPr lang="fr-FR" sz="1600" dirty="0" smtClean="0"/>
              <a:t>Comparables (dans le temps, par rapport à des objectifs, aux concurrents)</a:t>
            </a:r>
            <a:endParaRPr lang="fr-FR" sz="1600" dirty="0"/>
          </a:p>
          <a:p>
            <a:pPr marL="0" indent="0" algn="just">
              <a:buNone/>
            </a:pPr>
            <a:r>
              <a:rPr lang="fr-FR" sz="1600" b="1" u="sng" dirty="0" smtClean="0"/>
              <a:t>Questions pour élaborer de l’indicateur </a:t>
            </a:r>
            <a:r>
              <a:rPr lang="fr-FR" sz="1400" dirty="0" smtClean="0"/>
              <a:t>: </a:t>
            </a:r>
          </a:p>
          <a:p>
            <a:pPr algn="just">
              <a:buFont typeface="Symbol"/>
              <a:buChar char="Þ"/>
            </a:pPr>
            <a:r>
              <a:rPr lang="fr-FR" sz="1600" dirty="0" smtClean="0"/>
              <a:t>Que cherche-t-on à mesurer ? </a:t>
            </a:r>
          </a:p>
          <a:p>
            <a:pPr algn="just">
              <a:buFont typeface="Symbol"/>
              <a:buChar char="Þ"/>
            </a:pPr>
            <a:r>
              <a:rPr lang="fr-FR" sz="1600" dirty="0" smtClean="0"/>
              <a:t>A quelle fréquence faut il le mesurer ? </a:t>
            </a:r>
          </a:p>
          <a:p>
            <a:pPr algn="just">
              <a:buFont typeface="Symbol"/>
              <a:buChar char="Þ"/>
            </a:pPr>
            <a:r>
              <a:rPr lang="fr-FR" sz="1600" dirty="0" smtClean="0"/>
              <a:t>Comment obtient t on les informations ? </a:t>
            </a:r>
          </a:p>
          <a:p>
            <a:pPr algn="just">
              <a:buFont typeface="Symbol"/>
              <a:buChar char="Þ"/>
            </a:pPr>
            <a:r>
              <a:rPr lang="fr-FR" sz="1600" dirty="0" smtClean="0"/>
              <a:t>Quels sont les utilisateurs ? </a:t>
            </a:r>
            <a:endParaRPr lang="fr-FR" sz="1600" dirty="0"/>
          </a:p>
          <a:p>
            <a:pPr marL="0" indent="0" algn="ctr">
              <a:buNone/>
            </a:pPr>
            <a:r>
              <a:rPr lang="fr-FR" sz="1600" b="1" dirty="0" err="1" smtClean="0">
                <a:solidFill>
                  <a:srgbClr val="FF0000"/>
                </a:solidFill>
              </a:rPr>
              <a:t>Rq</a:t>
            </a:r>
            <a:r>
              <a:rPr lang="fr-FR" sz="1600" b="1" dirty="0" smtClean="0">
                <a:solidFill>
                  <a:srgbClr val="FF0000"/>
                </a:solidFill>
              </a:rPr>
              <a:t> : Il est nécessaire de faire « tester » le tableau de bord par le destinataire</a:t>
            </a: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57200" y="-99392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2. Notion d’indicateur</a:t>
            </a:r>
          </a:p>
          <a:p>
            <a:r>
              <a:rPr lang="fr-FR" sz="2800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fr-FR" sz="280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Définition et caractéristiques des indicateurs</a:t>
            </a:r>
            <a:endParaRPr lang="fr-FR" sz="2800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fr-FR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6003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b="1" u="sng" dirty="0" smtClean="0"/>
              <a:t>KPI</a:t>
            </a:r>
            <a:r>
              <a:rPr lang="fr-FR" dirty="0" smtClean="0"/>
              <a:t> : « indicateurs clés de performance »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800" b="1" dirty="0" smtClean="0"/>
              <a:t>Définition</a:t>
            </a:r>
            <a:r>
              <a:rPr lang="fr-FR" sz="2800" dirty="0" smtClean="0"/>
              <a:t> : Principal indicateur d’une organisation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2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fr-FR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fr-FR" sz="2800" dirty="0"/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57200" y="-99392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fr-FR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r>
              <a:rPr lang="fr-FR" sz="3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Mesure de performance et KPI</a:t>
            </a:r>
          </a:p>
          <a:p>
            <a:r>
              <a:rPr lang="fr-FR" sz="280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b. Définition et caractéristique du KPI</a:t>
            </a:r>
            <a:endParaRPr lang="fr-FR" sz="2800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fr-FR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57200" y="2996952"/>
            <a:ext cx="82296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1" dirty="0"/>
              <a:t>Question : </a:t>
            </a:r>
            <a:r>
              <a:rPr lang="fr-FR" sz="2400" dirty="0"/>
              <a:t>Vous êtes responsable d’un rayon de supermarché dans lequel il y a des produits périssables. Quel peut être le KPI ? </a:t>
            </a:r>
          </a:p>
          <a:p>
            <a:endParaRPr lang="fr-FR" sz="2400" dirty="0"/>
          </a:p>
          <a:p>
            <a:pPr marL="457200" indent="-457200">
              <a:buFont typeface="Arial" panose="020B0604020202020204" pitchFamily="34" charset="0"/>
              <a:buAutoNum type="alphaLcPeriod"/>
            </a:pPr>
            <a:r>
              <a:rPr lang="fr-FR" sz="2400" dirty="0" smtClean="0"/>
              <a:t>Résultat du rayon </a:t>
            </a:r>
            <a:endParaRPr lang="fr-FR" sz="2400" dirty="0"/>
          </a:p>
          <a:p>
            <a:pPr marL="457200" indent="-457200">
              <a:buFont typeface="Arial" panose="020B0604020202020204" pitchFamily="34" charset="0"/>
              <a:buAutoNum type="alphaLcPeriod"/>
            </a:pPr>
            <a:r>
              <a:rPr lang="fr-FR" sz="2400" dirty="0"/>
              <a:t>La satisfaction client</a:t>
            </a:r>
          </a:p>
          <a:p>
            <a:pPr marL="457200" indent="-457200">
              <a:buFont typeface="Arial" panose="020B0604020202020204" pitchFamily="34" charset="0"/>
              <a:buAutoNum type="alphaLcPeriod"/>
            </a:pPr>
            <a:r>
              <a:rPr lang="fr-FR" sz="2400" dirty="0"/>
              <a:t>Le chiffre d’affaires </a:t>
            </a:r>
          </a:p>
          <a:p>
            <a:pPr marL="457200" indent="-457200">
              <a:buFont typeface="Arial" panose="020B0604020202020204" pitchFamily="34" charset="0"/>
              <a:buAutoNum type="alphaLcPeriod"/>
            </a:pPr>
            <a:r>
              <a:rPr lang="fr-FR" sz="2400" dirty="0"/>
              <a:t>Le volume de perte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455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-99392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fr-FR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r>
              <a:rPr lang="fr-FR" sz="3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Mesure de performance et KPI</a:t>
            </a:r>
          </a:p>
          <a:p>
            <a:r>
              <a:rPr lang="fr-FR" sz="280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b. Définition et caractéristique du KPI</a:t>
            </a:r>
            <a:endParaRPr lang="fr-FR" sz="2800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fr-FR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615109"/>
              </p:ext>
            </p:extLst>
          </p:nvPr>
        </p:nvGraphicFramePr>
        <p:xfrm>
          <a:off x="906760" y="1043608"/>
          <a:ext cx="7330480" cy="524771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449216">
                  <a:extLst>
                    <a:ext uri="{9D8B030D-6E8A-4147-A177-3AD203B41FA5}">
                      <a16:colId xmlns:a16="http://schemas.microsoft.com/office/drawing/2014/main" val="3632915686"/>
                    </a:ext>
                  </a:extLst>
                </a:gridCol>
                <a:gridCol w="3881264">
                  <a:extLst>
                    <a:ext uri="{9D8B030D-6E8A-4147-A177-3AD203B41FA5}">
                      <a16:colId xmlns:a16="http://schemas.microsoft.com/office/drawing/2014/main" val="2638164913"/>
                    </a:ext>
                  </a:extLst>
                </a:gridCol>
              </a:tblGrid>
              <a:tr h="297160">
                <a:tc gridSpan="2">
                  <a:txBody>
                    <a:bodyPr/>
                    <a:lstStyle/>
                    <a:p>
                      <a:r>
                        <a:rPr lang="fr-FR" dirty="0" smtClean="0"/>
                        <a:t>Pour les activités suivantes, quels sont les KPI</a:t>
                      </a:r>
                      <a:r>
                        <a:rPr lang="fr-FR" baseline="0" dirty="0" smtClean="0"/>
                        <a:t> : </a:t>
                      </a:r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8537730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Activité</a:t>
                      </a:r>
                      <a:endParaRPr lang="fr-FR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KPI</a:t>
                      </a:r>
                      <a:endParaRPr lang="fr-FR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15447964"/>
                  </a:ext>
                </a:extLst>
              </a:tr>
              <a:tr h="489462">
                <a:tc>
                  <a:txBody>
                    <a:bodyPr/>
                    <a:lstStyle/>
                    <a:p>
                      <a:r>
                        <a:rPr lang="fr-FR" dirty="0" smtClean="0"/>
                        <a:t>Développeur de jeu</a:t>
                      </a:r>
                      <a:r>
                        <a:rPr lang="fr-FR" baseline="0" dirty="0" smtClean="0"/>
                        <a:t> mobile gratuit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252383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fr-FR" dirty="0" smtClean="0"/>
                        <a:t>Exploitation</a:t>
                      </a:r>
                      <a:r>
                        <a:rPr lang="fr-FR" baseline="0" dirty="0" smtClean="0"/>
                        <a:t> laitière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414679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fr-FR" dirty="0" smtClean="0"/>
                        <a:t>Master</a:t>
                      </a:r>
                      <a:r>
                        <a:rPr lang="fr-FR" baseline="0" dirty="0" smtClean="0"/>
                        <a:t> 1 EPME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5948816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fr-FR" dirty="0" smtClean="0"/>
                        <a:t>Restaurant universitaire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56181947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fr-FR" dirty="0" smtClean="0"/>
                        <a:t>Bibliothèque universitaire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3917718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fr-FR" dirty="0" smtClean="0"/>
                        <a:t>Facebook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97200268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fr-FR" dirty="0" smtClean="0"/>
                        <a:t>Tesla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1870843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r>
                        <a:rPr lang="fr-FR" dirty="0" smtClean="0"/>
                        <a:t>France inter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93918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78953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4368</TotalTime>
  <Words>688</Words>
  <Application>Microsoft Office PowerPoint</Application>
  <PresentationFormat>Affichage à l'écran (4:3)</PresentationFormat>
  <Paragraphs>144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Calibri</vt:lpstr>
      <vt:lpstr>Symbol</vt:lpstr>
      <vt:lpstr>Wingdings</vt:lpstr>
      <vt:lpstr>Thème Office</vt:lpstr>
      <vt:lpstr>Tableau de bord de gestion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3. Typologie de tableau de bord</vt:lpstr>
      <vt:lpstr>Présentation PowerPoint</vt:lpstr>
      <vt:lpstr>Travail à faire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Tableau de bord de gestion</dc:title>
  <dc:creator>Guillaume</dc:creator>
  <cp:lastModifiedBy>n.a.</cp:lastModifiedBy>
  <cp:revision>66</cp:revision>
  <cp:lastPrinted>2017-01-09T13:12:13Z</cp:lastPrinted>
  <dcterms:created xsi:type="dcterms:W3CDTF">2016-11-24T09:11:22Z</dcterms:created>
  <dcterms:modified xsi:type="dcterms:W3CDTF">2023-11-07T15:15:44Z</dcterms:modified>
</cp:coreProperties>
</file>