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427" r:id="rId2"/>
    <p:sldId id="518" r:id="rId3"/>
    <p:sldId id="429" r:id="rId4"/>
    <p:sldId id="434" r:id="rId5"/>
    <p:sldId id="446" r:id="rId6"/>
    <p:sldId id="519" r:id="rId7"/>
    <p:sldId id="462" r:id="rId8"/>
    <p:sldId id="465" r:id="rId9"/>
    <p:sldId id="466" r:id="rId10"/>
    <p:sldId id="467" r:id="rId11"/>
    <p:sldId id="468" r:id="rId12"/>
    <p:sldId id="469" r:id="rId13"/>
    <p:sldId id="482" r:id="rId14"/>
    <p:sldId id="483" r:id="rId15"/>
    <p:sldId id="486" r:id="rId16"/>
    <p:sldId id="487" r:id="rId17"/>
    <p:sldId id="502" r:id="rId18"/>
    <p:sldId id="520" r:id="rId19"/>
    <p:sldId id="397" r:id="rId20"/>
    <p:sldId id="398" r:id="rId21"/>
    <p:sldId id="399" r:id="rId22"/>
    <p:sldId id="400" r:id="rId23"/>
    <p:sldId id="401" r:id="rId24"/>
    <p:sldId id="402" r:id="rId25"/>
    <p:sldId id="403" r:id="rId26"/>
    <p:sldId id="404" r:id="rId27"/>
    <p:sldId id="406" r:id="rId28"/>
    <p:sldId id="407" r:id="rId29"/>
    <p:sldId id="408" r:id="rId30"/>
    <p:sldId id="409" r:id="rId31"/>
    <p:sldId id="410" r:id="rId32"/>
    <p:sldId id="411" r:id="rId33"/>
    <p:sldId id="412" r:id="rId34"/>
    <p:sldId id="413" r:id="rId35"/>
    <p:sldId id="414" r:id="rId36"/>
    <p:sldId id="415" r:id="rId37"/>
    <p:sldId id="416" r:id="rId38"/>
    <p:sldId id="418" r:id="rId39"/>
    <p:sldId id="419" r:id="rId40"/>
    <p:sldId id="421" r:id="rId41"/>
    <p:sldId id="521" r:id="rId42"/>
    <p:sldId id="347" r:id="rId43"/>
    <p:sldId id="374" r:id="rId44"/>
    <p:sldId id="385" r:id="rId45"/>
    <p:sldId id="378" r:id="rId46"/>
    <p:sldId id="386" r:id="rId47"/>
    <p:sldId id="379" r:id="rId48"/>
    <p:sldId id="368" r:id="rId49"/>
    <p:sldId id="369" r:id="rId50"/>
    <p:sldId id="370" r:id="rId51"/>
    <p:sldId id="371" r:id="rId52"/>
    <p:sldId id="380" r:id="rId53"/>
    <p:sldId id="349" r:id="rId54"/>
    <p:sldId id="384" r:id="rId55"/>
    <p:sldId id="329" r:id="rId56"/>
    <p:sldId id="341" r:id="rId57"/>
    <p:sldId id="350" r:id="rId58"/>
    <p:sldId id="352" r:id="rId59"/>
    <p:sldId id="353" r:id="rId60"/>
    <p:sldId id="328" r:id="rId61"/>
    <p:sldId id="356" r:id="rId62"/>
    <p:sldId id="357" r:id="rId63"/>
    <p:sldId id="359" r:id="rId64"/>
    <p:sldId id="360" r:id="rId65"/>
    <p:sldId id="361" r:id="rId66"/>
    <p:sldId id="362" r:id="rId67"/>
    <p:sldId id="335" r:id="rId68"/>
    <p:sldId id="338" r:id="rId69"/>
    <p:sldId id="381" r:id="rId70"/>
    <p:sldId id="327" r:id="rId71"/>
    <p:sldId id="366" r:id="rId72"/>
    <p:sldId id="336" r:id="rId73"/>
    <p:sldId id="367" r:id="rId74"/>
    <p:sldId id="354" r:id="rId75"/>
    <p:sldId id="372" r:id="rId76"/>
    <p:sldId id="382" r:id="rId77"/>
    <p:sldId id="387" r:id="rId78"/>
    <p:sldId id="426" r:id="rId79"/>
    <p:sldId id="388" r:id="rId80"/>
    <p:sldId id="505" r:id="rId81"/>
    <p:sldId id="506" r:id="rId82"/>
    <p:sldId id="507" r:id="rId83"/>
    <p:sldId id="508" r:id="rId84"/>
    <p:sldId id="509" r:id="rId85"/>
    <p:sldId id="510" r:id="rId86"/>
    <p:sldId id="511" r:id="rId87"/>
    <p:sldId id="512" r:id="rId88"/>
    <p:sldId id="513" r:id="rId89"/>
    <p:sldId id="514" r:id="rId90"/>
    <p:sldId id="515" r:id="rId91"/>
    <p:sldId id="516"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autoAdjust="0"/>
    <p:restoredTop sz="80985" autoAdjust="0"/>
  </p:normalViewPr>
  <p:slideViewPr>
    <p:cSldViewPr snapToGrid="0">
      <p:cViewPr varScale="1">
        <p:scale>
          <a:sx n="59" d="100"/>
          <a:sy n="59" d="100"/>
        </p:scale>
        <p:origin x="142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345C8F-C27D-45AD-B687-DD20E55E9F57}" type="datetimeFigureOut">
              <a:rPr lang="en-GB" smtClean="0"/>
              <a:t>19/09/2022</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3BED2-A980-486D-B24C-3ED4797AA94F}" type="slidenum">
              <a:rPr lang="en-GB" smtClean="0"/>
              <a:t>‹N°›</a:t>
            </a:fld>
            <a:endParaRPr lang="en-GB"/>
          </a:p>
        </p:txBody>
      </p:sp>
    </p:spTree>
    <p:extLst>
      <p:ext uri="{BB962C8B-B14F-4D97-AF65-F5344CB8AC3E}">
        <p14:creationId xmlns:p14="http://schemas.microsoft.com/office/powerpoint/2010/main" val="2315045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nserm.fr/actualite/therapie-anti-vih-augmente-risque-osteoporose/"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inserm.fr/actualite/vih-induit-defauts-osseux-en-infectant-osteoclast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fr.wikipedia.org/wiki/Virus_de_l'immunod%C3%A9ficience_humaine" TargetMode="External"/><Relationship Id="rId13" Type="http://schemas.openxmlformats.org/officeDocument/2006/relationships/hyperlink" Target="https://fr.wikipedia.org/wiki/FOXP3" TargetMode="External"/><Relationship Id="rId18" Type="http://schemas.openxmlformats.org/officeDocument/2006/relationships/hyperlink" Target="https://fr.wikipedia.org/wiki/Syst%C3%A8me_immunitaire#M&#233;canismes_de_d&#233;fense_sp&#233;cifique_(adaptative)" TargetMode="External"/><Relationship Id="rId26" Type="http://schemas.openxmlformats.org/officeDocument/2006/relationships/hyperlink" Target="https://fr.wikipedia.org/wiki/Cluster_de_diff%C3%A9renciation" TargetMode="External"/><Relationship Id="rId3" Type="http://schemas.openxmlformats.org/officeDocument/2006/relationships/hyperlink" Target="https://fr.wikipedia.org/wiki/Lymphocyte_T_cytotoxique" TargetMode="External"/><Relationship Id="rId21" Type="http://schemas.openxmlformats.org/officeDocument/2006/relationships/hyperlink" Target="https://fr.wikipedia.org/wiki/Lymphocyte_T#cite_note-1" TargetMode="External"/><Relationship Id="rId7" Type="http://schemas.openxmlformats.org/officeDocument/2006/relationships/hyperlink" Target="https://fr.wikipedia.org/wiki/CD4" TargetMode="External"/><Relationship Id="rId12" Type="http://schemas.openxmlformats.org/officeDocument/2006/relationships/hyperlink" Target="https://fr.wikipedia.org/wiki/CD25" TargetMode="External"/><Relationship Id="rId17" Type="http://schemas.openxmlformats.org/officeDocument/2006/relationships/hyperlink" Target="https://fr.wikipedia.org/wiki/Syst%C3%A8me_immunitaire#M&#233;canismes_de_d&#233;fense_non-sp&#233;cifique_(inn&#233;e)" TargetMode="External"/><Relationship Id="rId25" Type="http://schemas.openxmlformats.org/officeDocument/2006/relationships/hyperlink" Target="https://fr.wikipedia.org/w/index.php?title=Lymphocytes_intra-%C3%A9pith%C3%A9liaux&amp;action=edit&amp;redlink=1" TargetMode="External"/><Relationship Id="rId2" Type="http://schemas.openxmlformats.org/officeDocument/2006/relationships/slide" Target="../slides/slide7.xml"/><Relationship Id="rId16" Type="http://schemas.openxmlformats.org/officeDocument/2006/relationships/hyperlink" Target="https://fr.wikipedia.org/wiki/CD3" TargetMode="External"/><Relationship Id="rId20" Type="http://schemas.openxmlformats.org/officeDocument/2006/relationships/hyperlink" Target="https://fr.wikipedia.org/wiki/Lymphocyte_MAIT" TargetMode="External"/><Relationship Id="rId29" Type="http://schemas.openxmlformats.org/officeDocument/2006/relationships/hyperlink" Target="https://fr.wikipedia.org/wiki/R%C3%A9gulateur_T" TargetMode="External"/><Relationship Id="rId1" Type="http://schemas.openxmlformats.org/officeDocument/2006/relationships/notesMaster" Target="../notesMasters/notesMaster1.xml"/><Relationship Id="rId6" Type="http://schemas.openxmlformats.org/officeDocument/2006/relationships/hyperlink" Target="https://fr.wikipedia.org/wiki/Lymphocyte_T_auxiliaire" TargetMode="External"/><Relationship Id="rId11" Type="http://schemas.openxmlformats.org/officeDocument/2006/relationships/hyperlink" Target="https://fr.wikipedia.org/wiki/Hom%C3%A9ostasie" TargetMode="External"/><Relationship Id="rId24" Type="http://schemas.openxmlformats.org/officeDocument/2006/relationships/hyperlink" Target="https://fr.wikipedia.org/wiki/Glycoprot%C3%A9ines" TargetMode="External"/><Relationship Id="rId32" Type="http://schemas.openxmlformats.org/officeDocument/2006/relationships/hyperlink" Target="https://fr.wikipedia.org/wiki/Cellule_dendritique" TargetMode="External"/><Relationship Id="rId5" Type="http://schemas.openxmlformats.org/officeDocument/2006/relationships/hyperlink" Target="https://fr.wikipedia.org/wiki/CD8" TargetMode="External"/><Relationship Id="rId15" Type="http://schemas.openxmlformats.org/officeDocument/2006/relationships/hyperlink" Target="https://fr.wikipedia.org/wiki/Lymphocyte_NKT" TargetMode="External"/><Relationship Id="rId23" Type="http://schemas.openxmlformats.org/officeDocument/2006/relationships/hyperlink" Target="https://fr.wikipedia.org/wiki/R%C3%A9cepteur_des_cellules_T" TargetMode="External"/><Relationship Id="rId28" Type="http://schemas.openxmlformats.org/officeDocument/2006/relationships/hyperlink" Target="https://fr.wikipedia.org/wiki/Cellule_CD4_plus" TargetMode="External"/><Relationship Id="rId10" Type="http://schemas.openxmlformats.org/officeDocument/2006/relationships/hyperlink" Target="https://fr.wikipedia.org/wiki/Auto-immunit%C3%A9" TargetMode="External"/><Relationship Id="rId19" Type="http://schemas.openxmlformats.org/officeDocument/2006/relationships/hyperlink" Target="https://fr.wikipedia.org/w/index.php?title=CD1d&amp;action=edit&amp;redlink=1" TargetMode="External"/><Relationship Id="rId31" Type="http://schemas.openxmlformats.org/officeDocument/2006/relationships/hyperlink" Target="https://fr.wikipedia.org/wiki/Macrophage" TargetMode="External"/><Relationship Id="rId4" Type="http://schemas.openxmlformats.org/officeDocument/2006/relationships/hyperlink" Target="https://fr.wikipedia.org/wiki/Complexe_majeur_d'histocompatibilit%C3%A9" TargetMode="External"/><Relationship Id="rId9" Type="http://schemas.openxmlformats.org/officeDocument/2006/relationships/hyperlink" Target="https://fr.wikipedia.org/wiki/Lymphocyte_T_r%C3%A9gulateur" TargetMode="External"/><Relationship Id="rId14" Type="http://schemas.openxmlformats.org/officeDocument/2006/relationships/hyperlink" Target="https://fr.wikipedia.org/wiki/Cytosol" TargetMode="External"/><Relationship Id="rId22" Type="http://schemas.openxmlformats.org/officeDocument/2006/relationships/hyperlink" Target="https://fr.wikipedia.org/wiki/Lymphocyte_T_%CE%B3%CE%B4" TargetMode="External"/><Relationship Id="rId27" Type="http://schemas.openxmlformats.org/officeDocument/2006/relationships/hyperlink" Target="https://fr.wikipedia.org/wiki/Glycoprot%C3%A9ine" TargetMode="External"/><Relationship Id="rId30" Type="http://schemas.openxmlformats.org/officeDocument/2006/relationships/hyperlink" Target="https://fr.wikipedia.org/wiki/Monocyt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r.wikipedia.org/wiki/Particule_viral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fr.wikipedia.org/wiki/Sang" TargetMode="External"/><Relationship Id="rId4" Type="http://schemas.openxmlformats.org/officeDocument/2006/relationships/hyperlink" Target="https://fr.wikipedia.org/wiki/Charge_viral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resse.inserm.fr/en/vieillir-avec-le-vih-associe-a-un-risque-accru-de-developper-des-deficience-cognitives/36953/"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7F83BED2-A980-486D-B24C-3ED4797AA94F}" type="slidenum">
              <a:rPr lang="en-GB" smtClean="0"/>
              <a:t>5</a:t>
            </a:fld>
            <a:endParaRPr lang="en-GB"/>
          </a:p>
        </p:txBody>
      </p:sp>
    </p:spTree>
    <p:extLst>
      <p:ext uri="{BB962C8B-B14F-4D97-AF65-F5344CB8AC3E}">
        <p14:creationId xmlns:p14="http://schemas.microsoft.com/office/powerpoint/2010/main" val="3998713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https://www.inserm.fr/actualite/therapie-anti-vih-augmente-risque-osteoporose/</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4"/>
              </a:rPr>
              <a:t>https://www.inserm.fr/actualite/vih-induit-defauts-osseux-en-infectant-osteoclastes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fr-FR" dirty="0" smtClean="0"/>
          </a:p>
          <a:p>
            <a:endParaRPr lang="en-GB" dirty="0"/>
          </a:p>
        </p:txBody>
      </p:sp>
      <p:sp>
        <p:nvSpPr>
          <p:cNvPr id="4" name="Espace réservé du numéro de diapositive 3"/>
          <p:cNvSpPr>
            <a:spLocks noGrp="1"/>
          </p:cNvSpPr>
          <p:nvPr>
            <p:ph type="sldNum" sz="quarter" idx="10"/>
          </p:nvPr>
        </p:nvSpPr>
        <p:spPr/>
        <p:txBody>
          <a:bodyPr/>
          <a:lstStyle/>
          <a:p>
            <a:fld id="{80FF28BF-3D72-4BEB-9023-A9186AA1EB9D}" type="slidenum">
              <a:rPr lang="en-GB" smtClean="0"/>
              <a:t>35</a:t>
            </a:fld>
            <a:endParaRPr lang="en-GB"/>
          </a:p>
        </p:txBody>
      </p:sp>
    </p:spTree>
    <p:extLst>
      <p:ext uri="{BB962C8B-B14F-4D97-AF65-F5344CB8AC3E}">
        <p14:creationId xmlns:p14="http://schemas.microsoft.com/office/powerpoint/2010/main" val="1665412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Mortality and causes of death in people diagnosed with HIV in the era of highly active antiretroviral therapy compared with the general population: an analysis of a national observational cohort</a:t>
            </a:r>
          </a:p>
          <a:p>
            <a:r>
              <a:rPr lang="fr-FR" dirty="0" err="1" smtClean="0"/>
              <a:t>Croxford</a:t>
            </a:r>
            <a:r>
              <a:rPr lang="fr-FR" baseline="0" dirty="0" smtClean="0"/>
              <a:t> et al.,2017</a:t>
            </a:r>
            <a:endParaRPr lang="en-GB" dirty="0"/>
          </a:p>
        </p:txBody>
      </p:sp>
      <p:sp>
        <p:nvSpPr>
          <p:cNvPr id="4" name="Espace réservé du numéro de diapositive 3"/>
          <p:cNvSpPr>
            <a:spLocks noGrp="1"/>
          </p:cNvSpPr>
          <p:nvPr>
            <p:ph type="sldNum" sz="quarter" idx="10"/>
          </p:nvPr>
        </p:nvSpPr>
        <p:spPr/>
        <p:txBody>
          <a:bodyPr/>
          <a:lstStyle/>
          <a:p>
            <a:fld id="{80FF28BF-3D72-4BEB-9023-A9186AA1EB9D}" type="slidenum">
              <a:rPr lang="en-GB" smtClean="0"/>
              <a:t>40</a:t>
            </a:fld>
            <a:endParaRPr lang="en-GB"/>
          </a:p>
        </p:txBody>
      </p:sp>
    </p:spTree>
    <p:extLst>
      <p:ext uri="{BB962C8B-B14F-4D97-AF65-F5344CB8AC3E}">
        <p14:creationId xmlns:p14="http://schemas.microsoft.com/office/powerpoint/2010/main" val="3859211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7F83BED2-A980-486D-B24C-3ED4797AA94F}" type="slidenum">
              <a:rPr lang="en-GB" smtClean="0"/>
              <a:t>49</a:t>
            </a:fld>
            <a:endParaRPr lang="en-GB"/>
          </a:p>
        </p:txBody>
      </p:sp>
    </p:spTree>
    <p:extLst>
      <p:ext uri="{BB962C8B-B14F-4D97-AF65-F5344CB8AC3E}">
        <p14:creationId xmlns:p14="http://schemas.microsoft.com/office/powerpoint/2010/main" val="459666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7F83BED2-A980-486D-B24C-3ED4797AA94F}" type="slidenum">
              <a:rPr lang="en-GB" smtClean="0"/>
              <a:t>55</a:t>
            </a:fld>
            <a:endParaRPr lang="en-GB"/>
          </a:p>
        </p:txBody>
      </p:sp>
    </p:spTree>
    <p:extLst>
      <p:ext uri="{BB962C8B-B14F-4D97-AF65-F5344CB8AC3E}">
        <p14:creationId xmlns:p14="http://schemas.microsoft.com/office/powerpoint/2010/main" val="586747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Peut s’expliquer par le fait que les problèmes auxquels</a:t>
            </a:r>
            <a:r>
              <a:rPr lang="fr-FR" baseline="0" dirty="0" smtClean="0"/>
              <a:t> ils font </a:t>
            </a:r>
            <a:r>
              <a:rPr lang="fr-FR" baseline="0" smtClean="0"/>
              <a:t>face sont multiples </a:t>
            </a:r>
            <a:endParaRPr lang="en-GB"/>
          </a:p>
        </p:txBody>
      </p:sp>
      <p:sp>
        <p:nvSpPr>
          <p:cNvPr id="4" name="Espace réservé du numéro de diapositive 3"/>
          <p:cNvSpPr>
            <a:spLocks noGrp="1"/>
          </p:cNvSpPr>
          <p:nvPr>
            <p:ph type="sldNum" sz="quarter" idx="10"/>
          </p:nvPr>
        </p:nvSpPr>
        <p:spPr/>
        <p:txBody>
          <a:bodyPr/>
          <a:lstStyle/>
          <a:p>
            <a:fld id="{7F83BED2-A980-486D-B24C-3ED4797AA94F}" type="slidenum">
              <a:rPr lang="en-GB" smtClean="0"/>
              <a:t>59</a:t>
            </a:fld>
            <a:endParaRPr lang="en-GB"/>
          </a:p>
        </p:txBody>
      </p:sp>
    </p:spTree>
    <p:extLst>
      <p:ext uri="{BB962C8B-B14F-4D97-AF65-F5344CB8AC3E}">
        <p14:creationId xmlns:p14="http://schemas.microsoft.com/office/powerpoint/2010/main" val="478874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7F83BED2-A980-486D-B24C-3ED4797AA94F}" type="slidenum">
              <a:rPr lang="en-GB" smtClean="0"/>
              <a:t>66</a:t>
            </a:fld>
            <a:endParaRPr lang="en-GB"/>
          </a:p>
        </p:txBody>
      </p:sp>
    </p:spTree>
    <p:extLst>
      <p:ext uri="{BB962C8B-B14F-4D97-AF65-F5344CB8AC3E}">
        <p14:creationId xmlns:p14="http://schemas.microsoft.com/office/powerpoint/2010/main" val="997059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 taux d'abandon était significativement plus faible dans les interventions d'entraînement en résistance que dans les interventions d'AP </a:t>
            </a:r>
            <a:r>
              <a:rPr lang="fr-FR" dirty="0" err="1" smtClean="0"/>
              <a:t>aérobique</a:t>
            </a:r>
            <a:r>
              <a:rPr lang="fr-FR" dirty="0" smtClean="0"/>
              <a:t> (p = 0,003), dans les études utilisant des interventions supervisées tout au long de la période d'étude (p &lt; 0,001) et dans les études utilisant des professionnels suffisamment qualifiés (p &lt; 0,001). </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7F83BED2-A980-486D-B24C-3ED4797AA94F}" type="slidenum">
              <a:rPr lang="en-GB" smtClean="0"/>
              <a:t>71</a:t>
            </a:fld>
            <a:endParaRPr lang="en-GB"/>
          </a:p>
        </p:txBody>
      </p:sp>
    </p:spTree>
    <p:extLst>
      <p:ext uri="{BB962C8B-B14F-4D97-AF65-F5344CB8AC3E}">
        <p14:creationId xmlns:p14="http://schemas.microsoft.com/office/powerpoint/2010/main" val="2121451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Cellules de Langerhans</a:t>
            </a:r>
            <a:r>
              <a:rPr lang="fr-FR" baseline="0" dirty="0" smtClean="0">
                <a:effectLst/>
              </a:rPr>
              <a:t>  : </a:t>
            </a:r>
            <a:r>
              <a:rPr lang="fr-FR" dirty="0" smtClean="0">
                <a:effectLst/>
              </a:rPr>
              <a:t>des cellules immunitaires qui patrouillent dans les épithéliums à la recherche d’agents infectieux à présenter au système immunitaire. </a:t>
            </a:r>
          </a:p>
          <a:p>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81</a:t>
            </a:fld>
            <a:endParaRPr lang="en-GB"/>
          </a:p>
        </p:txBody>
      </p:sp>
    </p:spTree>
    <p:extLst>
      <p:ext uri="{BB962C8B-B14F-4D97-AF65-F5344CB8AC3E}">
        <p14:creationId xmlns:p14="http://schemas.microsoft.com/office/powerpoint/2010/main" val="1828292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87</a:t>
            </a:fld>
            <a:endParaRPr lang="en-GB"/>
          </a:p>
        </p:txBody>
      </p:sp>
    </p:spTree>
    <p:extLst>
      <p:ext uri="{BB962C8B-B14F-4D97-AF65-F5344CB8AC3E}">
        <p14:creationId xmlns:p14="http://schemas.microsoft.com/office/powerpoint/2010/main" val="3781146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88</a:t>
            </a:fld>
            <a:endParaRPr lang="en-GB"/>
          </a:p>
        </p:txBody>
      </p:sp>
    </p:spTree>
    <p:extLst>
      <p:ext uri="{BB962C8B-B14F-4D97-AF65-F5344CB8AC3E}">
        <p14:creationId xmlns:p14="http://schemas.microsoft.com/office/powerpoint/2010/main" val="81413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Il existe plusieurs types de cellules T : </a:t>
            </a:r>
          </a:p>
          <a:p>
            <a:r>
              <a:rPr lang="fr-FR" b="1" dirty="0" smtClean="0"/>
              <a:t>les </a:t>
            </a:r>
            <a:r>
              <a:rPr lang="fr-FR" b="1" dirty="0" smtClean="0">
                <a:hlinkClick r:id="rId3" tooltip="Lymphocyte T cytotoxique"/>
              </a:rPr>
              <a:t>lymphocytes T cytotoxiques</a:t>
            </a:r>
            <a:r>
              <a:rPr lang="fr-FR" dirty="0" smtClean="0"/>
              <a:t> (TCD8 ou T killer) détruisent les cellules infectées. Ces cellules sont dites cytotoxiques car elles sont à elles-mêmes capables de détruire des cellules cibles qui présentent des antigènes spécifiques à travers le </a:t>
            </a:r>
            <a:r>
              <a:rPr lang="fr-FR" dirty="0" smtClean="0">
                <a:hlinkClick r:id="rId4" tooltip="Complexe majeur d'histocompatibilité"/>
              </a:rPr>
              <a:t>CMH</a:t>
            </a:r>
            <a:r>
              <a:rPr lang="fr-FR" dirty="0" smtClean="0"/>
              <a:t> de classe 1. Elles portent à leur surface un marqueur </a:t>
            </a:r>
            <a:r>
              <a:rPr lang="fr-FR" dirty="0" smtClean="0">
                <a:hlinkClick r:id="rId5" tooltip="CD8"/>
              </a:rPr>
              <a:t>CD8</a:t>
            </a:r>
            <a:r>
              <a:rPr lang="fr-FR" dirty="0" smtClean="0"/>
              <a:t> ;</a:t>
            </a:r>
          </a:p>
          <a:p>
            <a:r>
              <a:rPr lang="fr-FR" b="1" dirty="0" smtClean="0"/>
              <a:t>les </a:t>
            </a:r>
            <a:r>
              <a:rPr lang="fr-FR" b="1" dirty="0" smtClean="0">
                <a:hlinkClick r:id="rId6" tooltip="Lymphocyte T auxiliaire"/>
              </a:rPr>
              <a:t>lymphocytes T auxiliaires</a:t>
            </a:r>
            <a:r>
              <a:rPr lang="fr-FR" dirty="0" smtClean="0"/>
              <a:t> (TCD4 ou T </a:t>
            </a:r>
            <a:r>
              <a:rPr lang="fr-FR" dirty="0" err="1" smtClean="0"/>
              <a:t>helper</a:t>
            </a:r>
            <a:r>
              <a:rPr lang="fr-FR" dirty="0" smtClean="0"/>
              <a:t>) sont des intermédiaires de la réponse immunitaire et prolifèrent pour activer en quantité d'autres types de cellules qui agiront de manière plus directe sur la réponse. Les T auxiliaires régulent ou 'aident' à la réalisation d'autres fonctions lymphocytaires. Elles portent à leur surface un marqueur </a:t>
            </a:r>
            <a:r>
              <a:rPr lang="fr-FR" dirty="0" smtClean="0">
                <a:hlinkClick r:id="rId7" tooltip="CD4"/>
              </a:rPr>
              <a:t>CD4</a:t>
            </a:r>
            <a:r>
              <a:rPr lang="fr-FR" dirty="0" smtClean="0"/>
              <a:t>. On sait qu'elles sont la cible de l'infection au </a:t>
            </a:r>
            <a:r>
              <a:rPr lang="fr-FR" dirty="0" smtClean="0">
                <a:hlinkClick r:id="rId8" tooltip="Virus de l'immunodéficience humaine"/>
              </a:rPr>
              <a:t>VIH</a:t>
            </a:r>
            <a:r>
              <a:rPr lang="fr-FR" dirty="0" smtClean="0"/>
              <a:t>, qui entraîne la chute de leur population ;</a:t>
            </a:r>
          </a:p>
          <a:p>
            <a:r>
              <a:rPr lang="fr-FR" b="1" dirty="0" smtClean="0"/>
              <a:t>les </a:t>
            </a:r>
            <a:r>
              <a:rPr lang="fr-FR" b="1" dirty="0" smtClean="0">
                <a:hlinkClick r:id="rId9" tooltip="Lymphocyte T régulateur"/>
              </a:rPr>
              <a:t>lymphocytes T régulateurs</a:t>
            </a:r>
            <a:r>
              <a:rPr lang="fr-FR" dirty="0" smtClean="0"/>
              <a:t> (</a:t>
            </a:r>
            <a:r>
              <a:rPr lang="fr-FR" dirty="0" err="1" smtClean="0"/>
              <a:t>Treg</a:t>
            </a:r>
            <a:r>
              <a:rPr lang="fr-FR" dirty="0" smtClean="0"/>
              <a:t>) aident à prévenir l'activation des lymphocytes </a:t>
            </a:r>
            <a:r>
              <a:rPr lang="fr-FR" dirty="0" smtClean="0">
                <a:hlinkClick r:id="rId10" tooltip="Auto-immunité"/>
              </a:rPr>
              <a:t>auto-immuns</a:t>
            </a:r>
            <a:r>
              <a:rPr lang="fr-FR" dirty="0" smtClean="0"/>
              <a:t> qui détruisent les cellules de leur propre organisme. Auparavant appelés « T suppresseurs », ils sont très importants pour le maintien de l'</a:t>
            </a:r>
            <a:r>
              <a:rPr lang="fr-FR" dirty="0" smtClean="0">
                <a:hlinkClick r:id="rId11" tooltip="Homéostasie"/>
              </a:rPr>
              <a:t>homéostasie</a:t>
            </a:r>
            <a:r>
              <a:rPr lang="fr-FR" dirty="0" smtClean="0"/>
              <a:t>. Le rôle principal est de réprimer l’activité des cellules de l’immunité, soit auto-immune, soit en fin de réaction immunitaire. Ils se distinguent facilement des autres lymphocytes T : ils portent à leur surface les marqueurs </a:t>
            </a:r>
            <a:r>
              <a:rPr lang="fr-FR" dirty="0" smtClean="0">
                <a:hlinkClick r:id="rId7" tooltip="CD4"/>
              </a:rPr>
              <a:t>CD4</a:t>
            </a:r>
            <a:r>
              <a:rPr lang="fr-FR" dirty="0" smtClean="0"/>
              <a:t> et </a:t>
            </a:r>
            <a:r>
              <a:rPr lang="fr-FR" dirty="0" smtClean="0">
                <a:hlinkClick r:id="rId12" tooltip="CD25"/>
              </a:rPr>
              <a:t>CD25</a:t>
            </a:r>
            <a:r>
              <a:rPr lang="fr-FR" dirty="0" smtClean="0"/>
              <a:t> à leur état basal, et expriment la molécule </a:t>
            </a:r>
            <a:r>
              <a:rPr lang="fr-FR" dirty="0" smtClean="0">
                <a:hlinkClick r:id="rId13" tooltip="FOXP3"/>
              </a:rPr>
              <a:t>FOXP3</a:t>
            </a:r>
            <a:r>
              <a:rPr lang="fr-FR" dirty="0" smtClean="0"/>
              <a:t> dans leur </a:t>
            </a:r>
            <a:r>
              <a:rPr lang="fr-FR" dirty="0" smtClean="0">
                <a:hlinkClick r:id="rId14" tooltip="Cytosol"/>
              </a:rPr>
              <a:t>cytosol</a:t>
            </a:r>
            <a:r>
              <a:rPr lang="fr-FR" dirty="0" smtClean="0"/>
              <a:t> ;</a:t>
            </a:r>
          </a:p>
          <a:p>
            <a:r>
              <a:rPr lang="fr-FR" b="1" dirty="0" smtClean="0"/>
              <a:t>les </a:t>
            </a:r>
            <a:r>
              <a:rPr lang="fr-FR" b="1" dirty="0" smtClean="0">
                <a:hlinkClick r:id="rId15" tooltip="Lymphocyte NKT"/>
              </a:rPr>
              <a:t>lymphocytes NKT</a:t>
            </a:r>
            <a:r>
              <a:rPr lang="fr-FR" dirty="0" smtClean="0"/>
              <a:t> sont un type de lymphocytes présentant des marqueurs de cellule T (</a:t>
            </a:r>
            <a:r>
              <a:rPr lang="fr-FR" dirty="0" smtClean="0">
                <a:hlinkClick r:id="rId16" tooltip="CD3"/>
              </a:rPr>
              <a:t>CD3</a:t>
            </a:r>
            <a:r>
              <a:rPr lang="fr-FR" dirty="0" smtClean="0"/>
              <a:t>) et des marqueurs de cellules NK. Ils sont donc un lien entre le </a:t>
            </a:r>
            <a:r>
              <a:rPr lang="fr-FR" dirty="0" smtClean="0">
                <a:hlinkClick r:id="rId17" tooltip="Système immunitaire"/>
              </a:rPr>
              <a:t>système immunitaire inné</a:t>
            </a:r>
            <a:r>
              <a:rPr lang="fr-FR" dirty="0" smtClean="0"/>
              <a:t> et le </a:t>
            </a:r>
            <a:r>
              <a:rPr lang="fr-FR" dirty="0" smtClean="0">
                <a:hlinkClick r:id="rId18" tooltip="Système immunitaire"/>
              </a:rPr>
              <a:t>système immunitaire adaptatif</a:t>
            </a:r>
            <a:r>
              <a:rPr lang="fr-FR" dirty="0" smtClean="0"/>
              <a:t>. Contrairement aux lymphocytes T conventionnels, dont le TCR reconnaît un peptide présenté dans une molécule du </a:t>
            </a:r>
            <a:r>
              <a:rPr lang="fr-FR" dirty="0" smtClean="0">
                <a:hlinkClick r:id="rId4" tooltip="Complexe majeur d'histocompatibilité"/>
              </a:rPr>
              <a:t>complexe majeur d'histocompatibilité (CMH)</a:t>
            </a:r>
            <a:r>
              <a:rPr lang="fr-FR" dirty="0" smtClean="0"/>
              <a:t>, les NKT sont capables de reconnaître un glycolipide présenté dans une molécule appelé </a:t>
            </a:r>
            <a:r>
              <a:rPr lang="fr-FR" dirty="0" smtClean="0">
                <a:hlinkClick r:id="rId19" tooltip="CD1d (page inexistante)"/>
              </a:rPr>
              <a:t>CD1d</a:t>
            </a:r>
            <a:r>
              <a:rPr lang="fr-FR" dirty="0" smtClean="0"/>
              <a:t>, structurellement proche du CMH de classe I. Une fois activés, les NKT sont capables de lyser les cibles et de sécréter des cytokines ;</a:t>
            </a:r>
          </a:p>
          <a:p>
            <a:r>
              <a:rPr lang="fr-FR" b="1" dirty="0" smtClean="0"/>
              <a:t>les </a:t>
            </a:r>
            <a:r>
              <a:rPr lang="fr-FR" b="1" dirty="0" smtClean="0">
                <a:hlinkClick r:id="rId20" tooltip="Lymphocyte MAIT"/>
              </a:rPr>
              <a:t>lymphocytes MAIT</a:t>
            </a:r>
            <a:r>
              <a:rPr lang="fr-FR" b="1" dirty="0" smtClean="0"/>
              <a:t>, ou « lymphocytes T invariants associés aux muqueuses », disposant d'un TCR semi-invariant</a:t>
            </a:r>
            <a:r>
              <a:rPr lang="fr-FR" baseline="30000" dirty="0" smtClean="0">
                <a:hlinkClick r:id="rId21"/>
              </a:rPr>
              <a:t>1</a:t>
            </a:r>
            <a:r>
              <a:rPr lang="fr-FR" dirty="0" smtClean="0"/>
              <a:t> ;</a:t>
            </a:r>
          </a:p>
          <a:p>
            <a:r>
              <a:rPr lang="fr-FR" b="1" dirty="0" smtClean="0"/>
              <a:t>les </a:t>
            </a:r>
            <a:r>
              <a:rPr lang="fr-FR" b="1" dirty="0" smtClean="0">
                <a:hlinkClick r:id="rId22" tooltip="Lymphocyte T γδ"/>
              </a:rPr>
              <a:t>lymphocytes T </a:t>
            </a:r>
            <a:r>
              <a:rPr lang="fr-FR" b="1" dirty="0" err="1" smtClean="0">
                <a:hlinkClick r:id="rId22" tooltip="Lymphocyte T γδ"/>
              </a:rPr>
              <a:t>γδ</a:t>
            </a:r>
            <a:r>
              <a:rPr lang="fr-FR" dirty="0" smtClean="0"/>
              <a:t> représentent une population de cellules T ayant un </a:t>
            </a:r>
            <a:r>
              <a:rPr lang="fr-FR" dirty="0" smtClean="0">
                <a:hlinkClick r:id="rId23" tooltip="Récepteur des cellules T"/>
              </a:rPr>
              <a:t>TCR</a:t>
            </a:r>
            <a:r>
              <a:rPr lang="fr-FR" dirty="0" smtClean="0"/>
              <a:t> (récepteur de cellule T ou </a:t>
            </a:r>
            <a:r>
              <a:rPr lang="fr-FR" i="1" dirty="0" smtClean="0"/>
              <a:t>T-</a:t>
            </a:r>
            <a:r>
              <a:rPr lang="fr-FR" i="1" dirty="0" err="1" smtClean="0"/>
              <a:t>Cell</a:t>
            </a:r>
            <a:r>
              <a:rPr lang="fr-FR" i="1" dirty="0" smtClean="0"/>
              <a:t> </a:t>
            </a:r>
            <a:r>
              <a:rPr lang="fr-FR" i="1" dirty="0" err="1" smtClean="0"/>
              <a:t>Receptor</a:t>
            </a:r>
            <a:r>
              <a:rPr lang="fr-FR" dirty="0" smtClean="0"/>
              <a:t>) particulier. La plupart des T possèdent un TCR composé de deux </a:t>
            </a:r>
            <a:r>
              <a:rPr lang="fr-FR" dirty="0" smtClean="0">
                <a:hlinkClick r:id="rId24" tooltip="Glycoprotéines"/>
              </a:rPr>
              <a:t>glycoprotéines</a:t>
            </a:r>
            <a:r>
              <a:rPr lang="fr-FR" dirty="0" smtClean="0"/>
              <a:t>, les chaînes α et β. Cependant, les cellules </a:t>
            </a:r>
            <a:r>
              <a:rPr lang="fr-FR" dirty="0" err="1" smtClean="0"/>
              <a:t>γδ</a:t>
            </a:r>
            <a:r>
              <a:rPr lang="fr-FR" dirty="0" smtClean="0"/>
              <a:t> possèdent un TCR fait d’une chaîne γ et d’une chaîne δ. Ces lymphocytes sont moins abondants que les αβ (ils représentent 5 % du total des lymphocytes T), mais se retrouvent en plus grande quantité dans la muqueuse intestinale, parmi la population lymphocytaire nommée </a:t>
            </a:r>
            <a:r>
              <a:rPr lang="fr-FR" dirty="0" smtClean="0">
                <a:hlinkClick r:id="rId25" tooltip="Lymphocytes intra-épithéliaux (page inexistante)"/>
              </a:rPr>
              <a:t>lymphocytes intra-épithéliaux</a:t>
            </a:r>
            <a:r>
              <a:rPr lang="fr-FR" dirty="0" smtClean="0"/>
              <a:t>. Le déterminant antigénique auquel répondent ces lymphocytes est inconnu à l’heure actuelle. Leur TCR ne semble pas restreint à la reconnaissance d’un peptide, mais serait capable de réagir à la présence d’une protéine entière, sans nécessiter la présentation via les molécules du </a:t>
            </a:r>
            <a:r>
              <a:rPr lang="fr-FR" dirty="0" smtClean="0">
                <a:hlinkClick r:id="rId4" tooltip="Complexe majeur d'histocompatibilité"/>
              </a:rPr>
              <a:t>CMH</a:t>
            </a:r>
            <a:r>
              <a:rPr lang="fr-FR" dirty="0" smtClean="0"/>
              <a:t>. Il a été montré que les lymphocytes </a:t>
            </a:r>
            <a:r>
              <a:rPr lang="fr-FR" dirty="0" err="1" smtClean="0"/>
              <a:t>γδ</a:t>
            </a:r>
            <a:r>
              <a:rPr lang="fr-FR" dirty="0" smtClean="0"/>
              <a:t> pouvaient être activés via le CD1, molécule apparentée au CMHI mais présentant des lipides </a:t>
            </a:r>
            <a:r>
              <a:rPr lang="fr-FR" dirty="0" err="1" smtClean="0"/>
              <a:t>glycosylés</a:t>
            </a:r>
            <a:r>
              <a:rPr lang="fr-FR" dirty="0" smtClean="0"/>
              <a:t> ou non.</a:t>
            </a:r>
          </a:p>
          <a:p>
            <a:endParaRPr lang="fr-FR" dirty="0" smtClean="0"/>
          </a:p>
          <a:p>
            <a:r>
              <a:rPr lang="fr-FR" b="1" smtClean="0"/>
              <a:t>CD4</a:t>
            </a:r>
            <a:r>
              <a:rPr lang="fr-FR" smtClean="0"/>
              <a:t> (</a:t>
            </a:r>
            <a:r>
              <a:rPr lang="fr-FR" smtClean="0">
                <a:hlinkClick r:id="rId26" tooltip="Cluster de différenciation"/>
              </a:rPr>
              <a:t>cluster de différenciation</a:t>
            </a:r>
            <a:r>
              <a:rPr lang="fr-FR" smtClean="0"/>
              <a:t> 4) est une </a:t>
            </a:r>
            <a:r>
              <a:rPr lang="fr-FR" smtClean="0">
                <a:hlinkClick r:id="rId27" tooltip="Glycoprotéine"/>
              </a:rPr>
              <a:t>glycoprotéine</a:t>
            </a:r>
            <a:r>
              <a:rPr lang="fr-FR" smtClean="0"/>
              <a:t> exprimée à la surface des </a:t>
            </a:r>
            <a:r>
              <a:rPr lang="fr-FR" smtClean="0">
                <a:hlinkClick r:id="rId28" tooltip="Cellule CD4 plus"/>
              </a:rPr>
              <a:t>lymphocytes T CD4+</a:t>
            </a:r>
            <a:r>
              <a:rPr lang="fr-FR" smtClean="0"/>
              <a:t>, des </a:t>
            </a:r>
            <a:r>
              <a:rPr lang="fr-FR" smtClean="0">
                <a:hlinkClick r:id="rId29" tooltip="Régulateur T"/>
              </a:rPr>
              <a:t>cellules régulatrices T</a:t>
            </a:r>
            <a:r>
              <a:rPr lang="fr-FR" smtClean="0"/>
              <a:t>, des </a:t>
            </a:r>
            <a:r>
              <a:rPr lang="fr-FR" smtClean="0">
                <a:hlinkClick r:id="rId30" tooltip="Monocyte"/>
              </a:rPr>
              <a:t>monocytes</a:t>
            </a:r>
            <a:r>
              <a:rPr lang="fr-FR" smtClean="0"/>
              <a:t>, des </a:t>
            </a:r>
            <a:r>
              <a:rPr lang="fr-FR" smtClean="0">
                <a:hlinkClick r:id="rId31" tooltip="Macrophage"/>
              </a:rPr>
              <a:t>macrophages</a:t>
            </a:r>
            <a:r>
              <a:rPr lang="fr-FR" smtClean="0"/>
              <a:t> et de certaines </a:t>
            </a:r>
            <a:r>
              <a:rPr lang="fr-FR" smtClean="0">
                <a:hlinkClick r:id="rId32" tooltip="Cellule dendritique"/>
              </a:rPr>
              <a:t>cellules dendritiques</a:t>
            </a:r>
            <a:r>
              <a:rPr lang="fr-FR" smtClean="0"/>
              <a:t>. </a:t>
            </a:r>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7</a:t>
            </a:fld>
            <a:endParaRPr lang="en-GB"/>
          </a:p>
        </p:txBody>
      </p:sp>
    </p:spTree>
    <p:extLst>
      <p:ext uri="{BB962C8B-B14F-4D97-AF65-F5344CB8AC3E}">
        <p14:creationId xmlns:p14="http://schemas.microsoft.com/office/powerpoint/2010/main" val="4134789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89</a:t>
            </a:fld>
            <a:endParaRPr lang="en-GB"/>
          </a:p>
        </p:txBody>
      </p:sp>
    </p:spTree>
    <p:extLst>
      <p:ext uri="{BB962C8B-B14F-4D97-AF65-F5344CB8AC3E}">
        <p14:creationId xmlns:p14="http://schemas.microsoft.com/office/powerpoint/2010/main" val="2496507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a:t>
            </a:r>
          </a:p>
          <a:p>
            <a:endParaRPr lang="fr-FR" dirty="0" smtClean="0">
              <a:effectLst/>
            </a:endParaRPr>
          </a:p>
          <a:p>
            <a:endParaRPr lang="fr-FR" dirty="0" smtClean="0">
              <a:effectLst/>
            </a:endParaRPr>
          </a:p>
          <a:p>
            <a:r>
              <a:rPr lang="fr-FR" dirty="0" smtClean="0">
                <a:effectLst/>
              </a:rPr>
              <a:t>https://www.inserm.fr/actualite/vih-demarrer-traitement-antiretroviral-plus-tot/</a:t>
            </a:r>
          </a:p>
          <a:p>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90</a:t>
            </a:fld>
            <a:endParaRPr lang="en-GB"/>
          </a:p>
        </p:txBody>
      </p:sp>
    </p:spTree>
    <p:extLst>
      <p:ext uri="{BB962C8B-B14F-4D97-AF65-F5344CB8AC3E}">
        <p14:creationId xmlns:p14="http://schemas.microsoft.com/office/powerpoint/2010/main" val="4151465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Arreter</a:t>
            </a:r>
            <a:r>
              <a:rPr lang="fr-FR" dirty="0" smtClean="0"/>
              <a:t> vidéo à 7min</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Le VIH est</a:t>
            </a:r>
            <a:r>
              <a:rPr lang="fr-FR" b="1" dirty="0" smtClean="0">
                <a:effectLst/>
              </a:rPr>
              <a:t> un rétrovirus (</a:t>
            </a:r>
            <a:r>
              <a:rPr lang="fr-FR" dirty="0" smtClean="0">
                <a:effectLst/>
              </a:rPr>
              <a:t>Virus dont le génome est constitué d’ARN : copié en ADN, il s’insère dans le génome de la cellule infectée</a:t>
            </a:r>
          </a:p>
          <a:p>
            <a:r>
              <a:rPr lang="fr-FR" b="1" dirty="0" smtClean="0">
                <a:effectLst/>
              </a:rPr>
              <a:t>) qui colonise des cellules immunitaires présentant le marqueur CD4 à leur surface </a:t>
            </a:r>
            <a:r>
              <a:rPr lang="fr-FR" dirty="0" smtClean="0">
                <a:effectLst/>
              </a:rPr>
              <a:t>: principalement (mais pas exclusivement) les </a:t>
            </a:r>
            <a:r>
              <a:rPr lang="fr-FR" b="1" dirty="0" smtClean="0">
                <a:effectLst/>
              </a:rPr>
              <a:t>lymphocytes T CD4+</a:t>
            </a:r>
            <a:r>
              <a:rPr lang="fr-FR" dirty="0" smtClean="0">
                <a:effectLst/>
              </a:rPr>
              <a:t>. C’est pour lui le moyen de se répliquer et de se diffuser dans l’organisme. Dès son entrée chez un individu, il s’accumule dans ces cellules et forme en quelques jours, voire quelques heures, </a:t>
            </a:r>
            <a:r>
              <a:rPr lang="fr-FR" b="1" dirty="0" smtClean="0">
                <a:effectLst/>
              </a:rPr>
              <a:t>des réservoirs de virus latents</a:t>
            </a:r>
            <a:r>
              <a:rPr lang="fr-FR" dirty="0" smtClean="0">
                <a:effectLst/>
              </a:rPr>
              <a:t>. Ces réservoirs persistent à vie. </a:t>
            </a:r>
          </a:p>
          <a:p>
            <a:r>
              <a:rPr lang="fr-FR" dirty="0" smtClean="0">
                <a:effectLst/>
              </a:rPr>
              <a:t>Le virus entraîne la </a:t>
            </a:r>
            <a:r>
              <a:rPr lang="fr-FR" b="1" dirty="0" smtClean="0">
                <a:effectLst/>
              </a:rPr>
              <a:t>disparition des lymphocytes T CD4 nécessaires au bon fonctionnement du système immunitaire</a:t>
            </a:r>
            <a:r>
              <a:rPr lang="fr-FR" dirty="0" smtClean="0">
                <a:effectLst/>
              </a:rPr>
              <a:t>. Il en résulte une sensibilité accrue aux infections et à certains cancers, principalement ceux dus à des virus. La sévérité de la maladie s’évalue entre autre par la quantité de cellules CD4 restantes dans l’organisme. </a:t>
            </a:r>
          </a:p>
          <a:p>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8</a:t>
            </a:fld>
            <a:endParaRPr lang="en-GB"/>
          </a:p>
        </p:txBody>
      </p:sp>
    </p:spTree>
    <p:extLst>
      <p:ext uri="{BB962C8B-B14F-4D97-AF65-F5344CB8AC3E}">
        <p14:creationId xmlns:p14="http://schemas.microsoft.com/office/powerpoint/2010/main" val="394873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Lien</a:t>
            </a:r>
            <a:r>
              <a:rPr lang="fr-FR" baseline="0" dirty="0" smtClean="0"/>
              <a:t> : https://www.inserm.fr/dossier/sida-et-vih/</a:t>
            </a:r>
          </a:p>
          <a:p>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10</a:t>
            </a:fld>
            <a:endParaRPr lang="en-GB"/>
          </a:p>
        </p:txBody>
      </p:sp>
    </p:spTree>
    <p:extLst>
      <p:ext uri="{BB962C8B-B14F-4D97-AF65-F5344CB8AC3E}">
        <p14:creationId xmlns:p14="http://schemas.microsoft.com/office/powerpoint/2010/main" val="4274920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a:t>
            </a:r>
            <a:r>
              <a:rPr lang="fr-FR" b="1" dirty="0" smtClean="0"/>
              <a:t>virémie</a:t>
            </a:r>
            <a:r>
              <a:rPr lang="fr-FR" dirty="0" smtClean="0"/>
              <a:t> est le taux de </a:t>
            </a:r>
            <a:r>
              <a:rPr lang="fr-FR" dirty="0" smtClean="0">
                <a:hlinkClick r:id="rId3" tooltip="Particule virale"/>
              </a:rPr>
              <a:t>particules virales</a:t>
            </a:r>
            <a:r>
              <a:rPr lang="fr-FR" dirty="0" smtClean="0"/>
              <a:t> (ou </a:t>
            </a:r>
            <a:r>
              <a:rPr lang="fr-FR" dirty="0" smtClean="0">
                <a:hlinkClick r:id="rId4" tooltip="Charge virale"/>
              </a:rPr>
              <a:t>charge virale</a:t>
            </a:r>
            <a:r>
              <a:rPr lang="fr-FR" dirty="0" smtClean="0"/>
              <a:t>) dans le </a:t>
            </a:r>
            <a:r>
              <a:rPr lang="fr-FR" dirty="0" smtClean="0">
                <a:hlinkClick r:id="rId5" tooltip="Sang"/>
              </a:rPr>
              <a:t>sang</a:t>
            </a:r>
            <a:r>
              <a:rPr lang="fr-FR" dirty="0" smtClean="0"/>
              <a:t> pour un virus donné</a:t>
            </a:r>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12</a:t>
            </a:fld>
            <a:endParaRPr lang="en-GB"/>
          </a:p>
        </p:txBody>
      </p:sp>
    </p:spTree>
    <p:extLst>
      <p:ext uri="{BB962C8B-B14F-4D97-AF65-F5344CB8AC3E}">
        <p14:creationId xmlns:p14="http://schemas.microsoft.com/office/powerpoint/2010/main" val="2892838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15</a:t>
            </a:fld>
            <a:endParaRPr lang="en-GB"/>
          </a:p>
        </p:txBody>
      </p:sp>
    </p:spTree>
    <p:extLst>
      <p:ext uri="{BB962C8B-B14F-4D97-AF65-F5344CB8AC3E}">
        <p14:creationId xmlns:p14="http://schemas.microsoft.com/office/powerpoint/2010/main" val="2236182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effectLst/>
              </a:rPr>
              <a:t>Ce traitement réduit considérablement le risque de transmission du virus à un tiers : </a:t>
            </a:r>
            <a:r>
              <a:rPr lang="fr-FR" b="1" dirty="0" smtClean="0">
                <a:effectLst/>
              </a:rPr>
              <a:t>une personne dont la charge virale est indétectable dans le sang et qui est </a:t>
            </a:r>
            <a:r>
              <a:rPr lang="fr-FR" b="1" dirty="0" err="1" smtClean="0">
                <a:effectLst/>
              </a:rPr>
              <a:t>observante</a:t>
            </a:r>
            <a:r>
              <a:rPr lang="fr-FR" b="1" dirty="0" smtClean="0">
                <a:effectLst/>
              </a:rPr>
              <a:t> de son traitement est aujourd’hui considérée comme non </a:t>
            </a:r>
            <a:r>
              <a:rPr lang="fr-FR" b="1" dirty="0" err="1" smtClean="0">
                <a:effectLst/>
              </a:rPr>
              <a:t>contaminante</a:t>
            </a:r>
            <a:r>
              <a:rPr lang="fr-FR" dirty="0" smtClean="0">
                <a:effectLst/>
              </a:rPr>
              <a:t>, que ce soit par voie sexuelle ou par voie fœto-maternelle. </a:t>
            </a:r>
          </a:p>
          <a:p>
            <a:endParaRPr lang="fr-FR" dirty="0" smtClean="0">
              <a:effectLst/>
            </a:endParaRPr>
          </a:p>
          <a:p>
            <a:r>
              <a:rPr lang="fr-FR" dirty="0" smtClean="0">
                <a:effectLst/>
              </a:rPr>
              <a:t>Toutefois, les traitements disponibles ne permettent pas d’éliminer les réservoirs de virus constitués dans certaines cellules immunitaires au cours des premiers jours de l’infection. </a:t>
            </a:r>
            <a:r>
              <a:rPr lang="fr-FR" b="1" dirty="0" smtClean="0">
                <a:effectLst/>
              </a:rPr>
              <a:t>Le traitement doit donc être poursuivi à vie pour contrôler durablement l’infection</a:t>
            </a:r>
            <a:r>
              <a:rPr lang="fr-FR" dirty="0" smtClean="0">
                <a:effectLst/>
              </a:rPr>
              <a:t>. </a:t>
            </a:r>
            <a:endParaRPr lang="fr-FR" dirty="0">
              <a:effectLst/>
            </a:endParaRPr>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16</a:t>
            </a:fld>
            <a:endParaRPr lang="en-GB"/>
          </a:p>
        </p:txBody>
      </p:sp>
    </p:spTree>
    <p:extLst>
      <p:ext uri="{BB962C8B-B14F-4D97-AF65-F5344CB8AC3E}">
        <p14:creationId xmlns:p14="http://schemas.microsoft.com/office/powerpoint/2010/main" val="2810915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https://presse.inserm.fr/en/vieillir-avec-le-vih-associe-a-un-risque-accru-de-developper-des-deficience-cognitives/36953/</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80FF28BF-3D72-4BEB-9023-A9186AA1EB9D}" type="slidenum">
              <a:rPr lang="en-GB" smtClean="0"/>
              <a:t>29</a:t>
            </a:fld>
            <a:endParaRPr lang="en-GB"/>
          </a:p>
        </p:txBody>
      </p:sp>
    </p:spTree>
    <p:extLst>
      <p:ext uri="{BB962C8B-B14F-4D97-AF65-F5344CB8AC3E}">
        <p14:creationId xmlns:p14="http://schemas.microsoft.com/office/powerpoint/2010/main" val="2201609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fibrose hépatique est la résultante commune aux maladies chroniques du foie, caractérisée par l'accumulation anormalement élevée de constituants de la matrice extracellulaire dans le parenchyme hépatique. Sa progression peut conduire à la cirrhose1,2.</a:t>
            </a:r>
          </a:p>
          <a:p>
            <a:endParaRPr lang="fr-FR" dirty="0" smtClean="0"/>
          </a:p>
          <a:p>
            <a:r>
              <a:rPr lang="fr-FR" dirty="0" smtClean="0"/>
              <a:t>Le diagnostic et l'évaluation du degré de la fibrose hépatique, essentiels à la prise en charge des patients, ont reposé chronologiquement sur l'autopsie, la clinique, la biologie hépatique de routine, la ponction-biopsie hépatique, l'échographie, les tests sanguins non invasifs de fibrose et enfin de l'élastométrie3. </a:t>
            </a:r>
            <a:endParaRPr lang="en-GB" dirty="0"/>
          </a:p>
        </p:txBody>
      </p:sp>
      <p:sp>
        <p:nvSpPr>
          <p:cNvPr id="4" name="Espace réservé du numéro de diapositive 3"/>
          <p:cNvSpPr>
            <a:spLocks noGrp="1"/>
          </p:cNvSpPr>
          <p:nvPr>
            <p:ph type="sldNum" sz="quarter" idx="10"/>
          </p:nvPr>
        </p:nvSpPr>
        <p:spPr/>
        <p:txBody>
          <a:bodyPr/>
          <a:lstStyle/>
          <a:p>
            <a:fld id="{80FF28BF-3D72-4BEB-9023-A9186AA1EB9D}" type="slidenum">
              <a:rPr lang="en-GB" smtClean="0"/>
              <a:t>33</a:t>
            </a:fld>
            <a:endParaRPr lang="en-GB"/>
          </a:p>
        </p:txBody>
      </p:sp>
    </p:spTree>
    <p:extLst>
      <p:ext uri="{BB962C8B-B14F-4D97-AF65-F5344CB8AC3E}">
        <p14:creationId xmlns:p14="http://schemas.microsoft.com/office/powerpoint/2010/main" val="285690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GB"/>
          </a:p>
        </p:txBody>
      </p:sp>
      <p:sp>
        <p:nvSpPr>
          <p:cNvPr id="4" name="Espace réservé de la date 3"/>
          <p:cNvSpPr>
            <a:spLocks noGrp="1"/>
          </p:cNvSpPr>
          <p:nvPr>
            <p:ph type="dt" sz="half" idx="10"/>
          </p:nvPr>
        </p:nvSpPr>
        <p:spPr/>
        <p:txBody>
          <a:bodyPr/>
          <a:lstStyle/>
          <a:p>
            <a:fld id="{AEDDC2D3-8E0C-466B-AA60-32BED9E15C62}" type="datetimeFigureOut">
              <a:rPr lang="en-GB" smtClean="0"/>
              <a:t>19/09/2022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251589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AEDDC2D3-8E0C-466B-AA60-32BED9E15C62}" type="datetimeFigureOut">
              <a:rPr lang="en-GB" smtClean="0"/>
              <a:t>19/09/2022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3492424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AEDDC2D3-8E0C-466B-AA60-32BED9E15C62}" type="datetimeFigureOut">
              <a:rPr lang="en-GB" smtClean="0"/>
              <a:t>19/09/2022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2018301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796762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AEDDC2D3-8E0C-466B-AA60-32BED9E15C62}" type="datetimeFigureOut">
              <a:rPr lang="en-GB" smtClean="0"/>
              <a:t>19/09/2022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134122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AEDDC2D3-8E0C-466B-AA60-32BED9E15C62}" type="datetimeFigureOut">
              <a:rPr lang="en-GB" smtClean="0"/>
              <a:t>19/09/2022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2081223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p:txBody>
          <a:bodyPr/>
          <a:lstStyle/>
          <a:p>
            <a:fld id="{AEDDC2D3-8E0C-466B-AA60-32BED9E15C62}" type="datetimeFigureOut">
              <a:rPr lang="en-GB" smtClean="0"/>
              <a:t>19/09/2022</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341873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p:txBody>
          <a:bodyPr/>
          <a:lstStyle/>
          <a:p>
            <a:fld id="{AEDDC2D3-8E0C-466B-AA60-32BED9E15C62}" type="datetimeFigureOut">
              <a:rPr lang="en-GB" smtClean="0"/>
              <a:t>19/09/2022</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579837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e la date 2"/>
          <p:cNvSpPr>
            <a:spLocks noGrp="1"/>
          </p:cNvSpPr>
          <p:nvPr>
            <p:ph type="dt" sz="half" idx="10"/>
          </p:nvPr>
        </p:nvSpPr>
        <p:spPr/>
        <p:txBody>
          <a:bodyPr/>
          <a:lstStyle/>
          <a:p>
            <a:fld id="{AEDDC2D3-8E0C-466B-AA60-32BED9E15C62}" type="datetimeFigureOut">
              <a:rPr lang="en-GB" smtClean="0"/>
              <a:t>19/09/2022</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91978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EDDC2D3-8E0C-466B-AA60-32BED9E15C62}" type="datetimeFigureOut">
              <a:rPr lang="en-GB" smtClean="0"/>
              <a:t>19/09/2022</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1016909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EDDC2D3-8E0C-466B-AA60-32BED9E15C62}" type="datetimeFigureOut">
              <a:rPr lang="en-GB" smtClean="0"/>
              <a:t>19/09/2022</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3442389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EDDC2D3-8E0C-466B-AA60-32BED9E15C62}" type="datetimeFigureOut">
              <a:rPr lang="en-GB" smtClean="0"/>
              <a:t>19/09/2022</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588FE4B1-286C-4485-95FF-1ABA36468BCB}" type="slidenum">
              <a:rPr lang="en-GB" smtClean="0"/>
              <a:t>‹N°›</a:t>
            </a:fld>
            <a:endParaRPr lang="en-GB"/>
          </a:p>
        </p:txBody>
      </p:sp>
    </p:spTree>
    <p:extLst>
      <p:ext uri="{BB962C8B-B14F-4D97-AF65-F5344CB8AC3E}">
        <p14:creationId xmlns:p14="http://schemas.microsoft.com/office/powerpoint/2010/main" val="2604893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DC2D3-8E0C-466B-AA60-32BED9E15C62}" type="datetimeFigureOut">
              <a:rPr lang="en-GB" smtClean="0"/>
              <a:t>19/09/2022</a:t>
            </a:fld>
            <a:endParaRPr lang="en-GB"/>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FE4B1-286C-4485-95FF-1ABA36468BCB}" type="slidenum">
              <a:rPr lang="en-GB" smtClean="0"/>
              <a:t>‹N°›</a:t>
            </a:fld>
            <a:endParaRPr lang="en-GB"/>
          </a:p>
        </p:txBody>
      </p:sp>
    </p:spTree>
    <p:extLst>
      <p:ext uri="{BB962C8B-B14F-4D97-AF65-F5344CB8AC3E}">
        <p14:creationId xmlns:p14="http://schemas.microsoft.com/office/powerpoint/2010/main" val="2999756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image" Target="../media/image51.jp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31.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jp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9.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51.jp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jp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60.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jp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jp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60.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51.jp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jp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60.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51.jpg"/><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2.png"/><Relationship Id="rId3" Type="http://schemas.openxmlformats.org/officeDocument/2006/relationships/image" Target="../media/image51.jpg"/><Relationship Id="rId7" Type="http://schemas.openxmlformats.org/officeDocument/2006/relationships/image" Target="../media/image47.png"/><Relationship Id="rId12" Type="http://schemas.openxmlformats.org/officeDocument/2006/relationships/image" Target="../media/image61.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60.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60.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1.jp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09.pn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hyperlink" Target="https://seronet.info/article/activite-physique-adaptee-et-vih-la-solution-apa-67378"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7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24.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13.png"/></Relationships>
</file>

<file path=ppt/slides/_rels/slide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youtube.com/watch?v=5g1ijpBI6Dk&amp;list=PLYPwwTUmUyZVsK3zKg_m9tsa30DesE_iB&amp;index=5" TargetMode="Externa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jpeg"/><Relationship Id="rId7" Type="http://schemas.openxmlformats.org/officeDocument/2006/relationships/image" Target="../media/image1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jpg"/></Relationships>
</file>

<file path=ppt/slides/_rels/slide8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8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2.jp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33.png"/><Relationship Id="rId4" Type="http://schemas.openxmlformats.org/officeDocument/2006/relationships/image" Target="../media/image141.jpeg"/></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8.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22.png"/><Relationship Id="rId4" Type="http://schemas.openxmlformats.org/officeDocument/2006/relationships/image" Target="../media/image19.png"/></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412750" y="4089400"/>
            <a:ext cx="3100916" cy="2325687"/>
          </a:xfrm>
          <a:prstGeom prst="rect">
            <a:avLst/>
          </a:prstGeom>
          <a:ln>
            <a:noFill/>
          </a:ln>
          <a:effectLst>
            <a:softEdge rad="112500"/>
          </a:effec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2712" y="4153408"/>
            <a:ext cx="3237738" cy="2158492"/>
          </a:xfrm>
          <a:prstGeom prst="rect">
            <a:avLst/>
          </a:prstGeom>
          <a:ln>
            <a:noFill/>
          </a:ln>
          <a:effectLst>
            <a:softEdge rad="112500"/>
          </a:effectLst>
        </p:spPr>
      </p:pic>
      <p:pic>
        <p:nvPicPr>
          <p:cNvPr id="7" name="Image 6"/>
          <p:cNvPicPr>
            <a:picLocks noChangeAspect="1"/>
          </p:cNvPicPr>
          <p:nvPr/>
        </p:nvPicPr>
        <p:blipFill>
          <a:blip r:embed="rId4"/>
          <a:stretch>
            <a:fillRect/>
          </a:stretch>
        </p:blipFill>
        <p:spPr>
          <a:xfrm>
            <a:off x="8134350" y="4114800"/>
            <a:ext cx="3257550" cy="2171700"/>
          </a:xfrm>
          <a:prstGeom prst="rect">
            <a:avLst/>
          </a:prstGeom>
          <a:ln>
            <a:noFill/>
          </a:ln>
          <a:effectLst>
            <a:softEdge rad="112500"/>
          </a:effectLst>
        </p:spPr>
      </p:pic>
      <p:sp>
        <p:nvSpPr>
          <p:cNvPr id="8" name="ZoneTexte 7"/>
          <p:cNvSpPr txBox="1"/>
          <p:nvPr/>
        </p:nvSpPr>
        <p:spPr>
          <a:xfrm>
            <a:off x="1434662" y="567557"/>
            <a:ext cx="9240030" cy="2062103"/>
          </a:xfrm>
          <a:prstGeom prst="rect">
            <a:avLst/>
          </a:prstGeom>
          <a:solidFill>
            <a:schemeClr val="tx2">
              <a:lumMod val="20000"/>
              <a:lumOff val="80000"/>
            </a:schemeClr>
          </a:solidFill>
        </p:spPr>
        <p:txBody>
          <a:bodyPr wrap="none" rtlCol="0">
            <a:spAutoFit/>
          </a:bodyPr>
          <a:lstStyle/>
          <a:p>
            <a:r>
              <a:rPr lang="fr-FR" sz="3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UE3 E1 Déterminants Physiopathologiques :</a:t>
            </a:r>
          </a:p>
          <a:p>
            <a:endParaRPr lang="fr-FR" sz="32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fr-FR" sz="3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pPr algn="ctr"/>
            <a:r>
              <a:rPr lang="fr-FR" sz="3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VIH/SIDA</a:t>
            </a:r>
            <a:endParaRPr lang="en-GB" sz="3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23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a:latin typeface="Baskerville Old Face" panose="02020602080505020303" pitchFamily="18" charset="0"/>
              </a:rPr>
              <a:t>Recap</a:t>
            </a:r>
            <a:r>
              <a:rPr lang="fr-FR" sz="2400" b="1" dirty="0">
                <a:latin typeface="Baskerville Old Face" panose="02020602080505020303" pitchFamily="18" charset="0"/>
              </a:rPr>
              <a:t> des </a:t>
            </a:r>
            <a:r>
              <a:rPr lang="fr-FR" sz="2400" b="1" dirty="0" smtClean="0">
                <a:latin typeface="Baskerville Old Face" panose="02020602080505020303" pitchFamily="18" charset="0"/>
              </a:rPr>
              <a:t>vidéos : cycle viral</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stretch>
            <a:fillRect/>
          </a:stretch>
        </p:blipFill>
        <p:spPr>
          <a:xfrm>
            <a:off x="1270535" y="624080"/>
            <a:ext cx="9195623" cy="5545100"/>
          </a:xfrm>
          <a:prstGeom prst="rect">
            <a:avLst/>
          </a:prstGeom>
        </p:spPr>
      </p:pic>
      <p:sp>
        <p:nvSpPr>
          <p:cNvPr id="3" name="Rectangle 2"/>
          <p:cNvSpPr/>
          <p:nvPr/>
        </p:nvSpPr>
        <p:spPr>
          <a:xfrm>
            <a:off x="3687737" y="6164067"/>
            <a:ext cx="4774640" cy="369332"/>
          </a:xfrm>
          <a:prstGeom prst="rect">
            <a:avLst/>
          </a:prstGeom>
        </p:spPr>
        <p:txBody>
          <a:bodyPr wrap="none">
            <a:spAutoFit/>
          </a:bodyPr>
          <a:lstStyle/>
          <a:p>
            <a:r>
              <a:rPr lang="fr-FR" dirty="0"/>
              <a:t>Cycle de réplication du VIH © Inserm, F. </a:t>
            </a:r>
            <a:r>
              <a:rPr lang="fr-FR" dirty="0" err="1"/>
              <a:t>Koulikoff</a:t>
            </a:r>
            <a:endParaRPr lang="fr-FR" dirty="0">
              <a:effectLst/>
            </a:endParaRPr>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6" name="ZoneTexte 15"/>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3130360" y="6504079"/>
            <a:ext cx="323087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Système immunitaire &amp; TTT</a:t>
            </a:r>
            <a:endParaRPr lang="en-GB" b="1" dirty="0">
              <a:solidFill>
                <a:schemeClr val="tx2">
                  <a:lumMod val="75000"/>
                </a:schemeClr>
              </a:solidFill>
              <a:latin typeface="Bell MT" panose="02020503060305020303" pitchFamily="18" charset="0"/>
            </a:endParaRPr>
          </a:p>
        </p:txBody>
      </p:sp>
      <p:sp>
        <p:nvSpPr>
          <p:cNvPr id="18" name="ZoneTexte 17"/>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9" name="ZoneTexte 18"/>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60189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945460" y="1043828"/>
            <a:ext cx="6220693" cy="4448796"/>
          </a:xfrm>
          <a:prstGeom prst="rect">
            <a:avLst/>
          </a:prstGeom>
        </p:spPr>
      </p:pic>
      <p:sp>
        <p:nvSpPr>
          <p:cNvPr id="5" name="Rectangle 4"/>
          <p:cNvSpPr/>
          <p:nvPr/>
        </p:nvSpPr>
        <p:spPr>
          <a:xfrm>
            <a:off x="180870" y="5567236"/>
            <a:ext cx="11394830" cy="584775"/>
          </a:xfrm>
          <a:prstGeom prst="rect">
            <a:avLst/>
          </a:prstGeom>
        </p:spPr>
        <p:txBody>
          <a:bodyPr wrap="square">
            <a:spAutoFit/>
          </a:bodyPr>
          <a:lstStyle/>
          <a:p>
            <a:pPr algn="ctr"/>
            <a:r>
              <a:rPr lang="fr-FR" sz="1600" i="1" dirty="0"/>
              <a:t>Virus du sida : Cellule massivement infectée par le VIH, montrant le bourgeonnement des particules virales sur toute la surface cellulaire (microscopie électronique à balayage) © Inserm, P. </a:t>
            </a:r>
            <a:r>
              <a:rPr lang="fr-FR" sz="1600" i="1" dirty="0" err="1"/>
              <a:t>Roingeard</a:t>
            </a:r>
            <a:endParaRPr lang="fr-FR" sz="1600" i="1" dirty="0">
              <a:effectLst/>
            </a:endParaRPr>
          </a:p>
        </p:txBody>
      </p:sp>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a:latin typeface="Baskerville Old Face" panose="02020602080505020303" pitchFamily="18" charset="0"/>
              </a:rPr>
              <a:t>Recap</a:t>
            </a:r>
            <a:r>
              <a:rPr lang="fr-FR" sz="2400" b="1" dirty="0">
                <a:latin typeface="Baskerville Old Face" panose="02020602080505020303" pitchFamily="18" charset="0"/>
              </a:rPr>
              <a:t> des vidéos</a:t>
            </a:r>
          </a:p>
        </p:txBody>
      </p:sp>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3" name="ZoneTexte 12"/>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3130360" y="6504079"/>
            <a:ext cx="323087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Système immunitaire &amp; TTT</a:t>
            </a:r>
            <a:endParaRPr lang="en-GB" b="1" dirty="0">
              <a:solidFill>
                <a:schemeClr val="tx2">
                  <a:lumMod val="75000"/>
                </a:schemeClr>
              </a:solidFill>
              <a:latin typeface="Bell MT" panose="02020503060305020303" pitchFamily="18" charset="0"/>
            </a:endParaRPr>
          </a:p>
        </p:txBody>
      </p:sp>
      <p:sp>
        <p:nvSpPr>
          <p:cNvPr id="15" name="ZoneTexte 14"/>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084879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376871" y="894407"/>
            <a:ext cx="7221544" cy="4867764"/>
          </a:xfrm>
          <a:prstGeom prst="rect">
            <a:avLst/>
          </a:prstGeom>
        </p:spPr>
      </p:pic>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a:latin typeface="Baskerville Old Face" panose="02020602080505020303" pitchFamily="18" charset="0"/>
              </a:rPr>
              <a:t>Recap</a:t>
            </a:r>
            <a:r>
              <a:rPr lang="fr-FR" sz="2400" b="1" dirty="0">
                <a:latin typeface="Baskerville Old Face" panose="02020602080505020303" pitchFamily="18" charset="0"/>
              </a:rPr>
              <a:t> des vidéos</a:t>
            </a:r>
          </a:p>
        </p:txBody>
      </p:sp>
      <p:sp>
        <p:nvSpPr>
          <p:cNvPr id="3" name="Rectangle à coins arrondis 2"/>
          <p:cNvSpPr/>
          <p:nvPr/>
        </p:nvSpPr>
        <p:spPr>
          <a:xfrm>
            <a:off x="3574473" y="969818"/>
            <a:ext cx="1699491" cy="3140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à coins arrondis 15"/>
          <p:cNvSpPr/>
          <p:nvPr/>
        </p:nvSpPr>
        <p:spPr>
          <a:xfrm>
            <a:off x="4299527" y="1399309"/>
            <a:ext cx="1699491" cy="3140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à coins arrondis 16"/>
          <p:cNvSpPr/>
          <p:nvPr/>
        </p:nvSpPr>
        <p:spPr>
          <a:xfrm>
            <a:off x="4701309" y="2281381"/>
            <a:ext cx="1699491" cy="3140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à coins arrondis 17"/>
          <p:cNvSpPr/>
          <p:nvPr/>
        </p:nvSpPr>
        <p:spPr>
          <a:xfrm>
            <a:off x="6811820" y="2960254"/>
            <a:ext cx="1048326" cy="45720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à coins arrondis 18"/>
          <p:cNvSpPr/>
          <p:nvPr/>
        </p:nvSpPr>
        <p:spPr>
          <a:xfrm>
            <a:off x="6225310" y="1791855"/>
            <a:ext cx="1385454" cy="53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à coins arrondis 19"/>
          <p:cNvSpPr/>
          <p:nvPr/>
        </p:nvSpPr>
        <p:spPr>
          <a:xfrm>
            <a:off x="7162801" y="595745"/>
            <a:ext cx="1385454" cy="53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p:cNvSpPr txBox="1"/>
          <p:nvPr/>
        </p:nvSpPr>
        <p:spPr>
          <a:xfrm>
            <a:off x="175491" y="5957455"/>
            <a:ext cx="2641600" cy="338554"/>
          </a:xfrm>
          <a:prstGeom prst="rect">
            <a:avLst/>
          </a:prstGeom>
          <a:noFill/>
        </p:spPr>
        <p:txBody>
          <a:bodyPr wrap="square" rtlCol="0">
            <a:spAutoFit/>
          </a:bodyPr>
          <a:lstStyle/>
          <a:p>
            <a:r>
              <a:rPr lang="fr-FR" sz="1600" b="1" i="1" dirty="0" smtClean="0">
                <a:solidFill>
                  <a:schemeClr val="bg1">
                    <a:lumMod val="50000"/>
                  </a:schemeClr>
                </a:solidFill>
              </a:rPr>
              <a:t>Virémie = charge virale</a:t>
            </a:r>
            <a:endParaRPr lang="en-GB" sz="1600" b="1" i="1" dirty="0">
              <a:solidFill>
                <a:schemeClr val="bg1">
                  <a:lumMod val="50000"/>
                </a:schemeClr>
              </a:solidFill>
            </a:endParaRPr>
          </a:p>
        </p:txBody>
      </p:sp>
      <p:sp>
        <p:nvSpPr>
          <p:cNvPr id="21" name="Rectangle 2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2" name="ZoneTexte 21"/>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3130360" y="6504079"/>
            <a:ext cx="323087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Système immunitaire &amp; TTT</a:t>
            </a:r>
            <a:endParaRPr lang="en-GB" b="1" dirty="0">
              <a:solidFill>
                <a:schemeClr val="tx2">
                  <a:lumMod val="75000"/>
                </a:schemeClr>
              </a:solidFill>
              <a:latin typeface="Bell MT" panose="02020503060305020303" pitchFamily="18" charset="0"/>
            </a:endParaRPr>
          </a:p>
        </p:txBody>
      </p:sp>
      <p:sp>
        <p:nvSpPr>
          <p:cNvPr id="24" name="ZoneTexte 23"/>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5" name="ZoneTexte 24"/>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70315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19" grpId="0" animBg="1"/>
      <p:bldP spid="20"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626108"/>
            <a:ext cx="5924550" cy="3949700"/>
          </a:xfrm>
          <a:prstGeom prst="rect">
            <a:avLst/>
          </a:prstGeom>
          <a:ln>
            <a:noFill/>
          </a:ln>
          <a:effectLst>
            <a:softEdge rad="112500"/>
          </a:effectLst>
        </p:spPr>
      </p:pic>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0" name="ZoneTexte 9"/>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3130360" y="6504079"/>
            <a:ext cx="323087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Système immunitaire &amp; TTT</a:t>
            </a:r>
            <a:endParaRPr lang="en-GB" b="1" dirty="0">
              <a:solidFill>
                <a:schemeClr val="tx2">
                  <a:lumMod val="75000"/>
                </a:schemeClr>
              </a:solidFill>
              <a:latin typeface="Bell MT" panose="02020503060305020303" pitchFamily="18" charset="0"/>
            </a:endParaRPr>
          </a:p>
        </p:txBody>
      </p:sp>
      <p:sp>
        <p:nvSpPr>
          <p:cNvPr id="12" name="ZoneTexte 11"/>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83231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2"/>
          <a:stretch>
            <a:fillRect/>
          </a:stretch>
        </p:blipFill>
        <p:spPr>
          <a:xfrm>
            <a:off x="235304" y="1204685"/>
            <a:ext cx="3035522" cy="2259709"/>
          </a:xfrm>
          <a:prstGeom prst="rect">
            <a:avLst/>
          </a:prstGeom>
        </p:spPr>
      </p:pic>
      <p:sp>
        <p:nvSpPr>
          <p:cNvPr id="4" name="Rectangle 3"/>
          <p:cNvSpPr/>
          <p:nvPr/>
        </p:nvSpPr>
        <p:spPr>
          <a:xfrm>
            <a:off x="3004456" y="1959206"/>
            <a:ext cx="8244115" cy="400110"/>
          </a:xfrm>
          <a:prstGeom prst="rect">
            <a:avLst/>
          </a:prstGeom>
        </p:spPr>
        <p:txBody>
          <a:bodyPr wrap="square">
            <a:spAutoFit/>
          </a:bodyPr>
          <a:lstStyle/>
          <a:p>
            <a:r>
              <a:rPr lang="fr-FR" sz="2000" dirty="0" smtClean="0">
                <a:latin typeface="Bell MT" panose="02020503060305020303" pitchFamily="18" charset="0"/>
                <a:sym typeface="Wingdings" panose="05000000000000000000" pitchFamily="2" charset="2"/>
              </a:rPr>
              <a:t> </a:t>
            </a:r>
            <a:r>
              <a:rPr lang="fr-FR" sz="2000" dirty="0" smtClean="0">
                <a:latin typeface="Bell MT" panose="02020503060305020303" pitchFamily="18" charset="0"/>
              </a:rPr>
              <a:t>Agissent </a:t>
            </a:r>
            <a:r>
              <a:rPr lang="fr-FR" sz="2000" dirty="0">
                <a:latin typeface="Bell MT" panose="02020503060305020303" pitchFamily="18" charset="0"/>
              </a:rPr>
              <a:t>en bloquant certaines étapes du cycle de multiplication du VIH</a:t>
            </a:r>
            <a:endParaRPr lang="en-GB" sz="2000" dirty="0">
              <a:latin typeface="Bell MT" panose="02020503060305020303" pitchFamily="18" charset="0"/>
            </a:endParaRPr>
          </a:p>
        </p:txBody>
      </p:sp>
      <p:pic>
        <p:nvPicPr>
          <p:cNvPr id="11" name="Image 10"/>
          <p:cNvPicPr>
            <a:picLocks noChangeAspect="1"/>
          </p:cNvPicPr>
          <p:nvPr/>
        </p:nvPicPr>
        <p:blipFill>
          <a:blip r:embed="rId3"/>
          <a:stretch>
            <a:fillRect/>
          </a:stretch>
        </p:blipFill>
        <p:spPr>
          <a:xfrm>
            <a:off x="11153673" y="1756230"/>
            <a:ext cx="842616" cy="700356"/>
          </a:xfrm>
          <a:prstGeom prst="rect">
            <a:avLst/>
          </a:prstGeom>
        </p:spPr>
      </p:pic>
      <p:sp>
        <p:nvSpPr>
          <p:cNvPr id="12" name="Rectangle 11"/>
          <p:cNvSpPr/>
          <p:nvPr/>
        </p:nvSpPr>
        <p:spPr>
          <a:xfrm>
            <a:off x="3280228" y="3190465"/>
            <a:ext cx="8694058" cy="2862322"/>
          </a:xfrm>
          <a:prstGeom prst="rect">
            <a:avLst/>
          </a:prstGeom>
        </p:spPr>
        <p:txBody>
          <a:bodyPr wrap="square">
            <a:spAutoFit/>
          </a:bodyPr>
          <a:lstStyle/>
          <a:p>
            <a:pPr marL="285750" indent="-285750">
              <a:buFont typeface="Wingdings" panose="05000000000000000000" pitchFamily="2" charset="2"/>
              <a:buChar char="§"/>
            </a:pPr>
            <a:r>
              <a:rPr lang="fr-FR" dirty="0">
                <a:latin typeface="Bell MT" panose="02020503060305020303" pitchFamily="18" charset="0"/>
              </a:rPr>
              <a:t>Chaque classe d'antirétroviral agit à des étapes différentes : la fusion du VIH avec la cellule, l’intégration de son ARN ou la fabrication des nouveaux </a:t>
            </a:r>
            <a:r>
              <a:rPr lang="fr-FR" dirty="0" smtClean="0">
                <a:latin typeface="Bell MT" panose="02020503060305020303" pitchFamily="18" charset="0"/>
              </a:rPr>
              <a:t>virus</a:t>
            </a:r>
            <a:endParaRPr lang="fr-FR" dirty="0">
              <a:latin typeface="Bell MT" panose="02020503060305020303" pitchFamily="18" charset="0"/>
            </a:endParaRPr>
          </a:p>
          <a:p>
            <a:endParaRPr lang="fr-FR" dirty="0" smtClean="0">
              <a:latin typeface="Bell MT" panose="02020503060305020303" pitchFamily="18" charset="0"/>
            </a:endParaRPr>
          </a:p>
          <a:p>
            <a:endParaRPr lang="fr-FR" dirty="0">
              <a:latin typeface="Bell MT" panose="02020503060305020303" pitchFamily="18" charset="0"/>
            </a:endParaRPr>
          </a:p>
          <a:p>
            <a:pPr marL="285750" indent="-285750">
              <a:buFont typeface="Wingdings" panose="05000000000000000000" pitchFamily="2" charset="2"/>
              <a:buChar char="§"/>
            </a:pPr>
            <a:r>
              <a:rPr lang="fr-FR" dirty="0" smtClean="0">
                <a:latin typeface="Bell MT" panose="02020503060305020303" pitchFamily="18" charset="0"/>
              </a:rPr>
              <a:t>Plus de </a:t>
            </a:r>
            <a:r>
              <a:rPr lang="fr-FR" dirty="0">
                <a:latin typeface="Bell MT" panose="02020503060305020303" pitchFamily="18" charset="0"/>
              </a:rPr>
              <a:t>20 ARV appartenant à 6 classes de médicaments </a:t>
            </a:r>
            <a:r>
              <a:rPr lang="fr-FR" dirty="0" smtClean="0">
                <a:latin typeface="Bell MT" panose="02020503060305020303" pitchFamily="18" charset="0"/>
              </a:rPr>
              <a:t>différents</a:t>
            </a:r>
          </a:p>
          <a:p>
            <a:pPr marL="285750" indent="-285750">
              <a:buFont typeface="Wingdings" panose="05000000000000000000" pitchFamily="2" charset="2"/>
              <a:buChar char="§"/>
            </a:pPr>
            <a:endParaRPr lang="fr-FR" dirty="0" smtClean="0">
              <a:latin typeface="Bell MT" panose="02020503060305020303" pitchFamily="18" charset="0"/>
            </a:endParaRPr>
          </a:p>
          <a:p>
            <a:pPr marL="285750" indent="-285750">
              <a:buFont typeface="Wingdings" panose="05000000000000000000" pitchFamily="2" charset="2"/>
              <a:buChar char="§"/>
            </a:pPr>
            <a:endParaRPr lang="fr-FR" dirty="0">
              <a:latin typeface="Bell MT" panose="02020503060305020303" pitchFamily="18" charset="0"/>
            </a:endParaRPr>
          </a:p>
          <a:p>
            <a:pPr marL="285750" indent="-285750">
              <a:buFont typeface="Wingdings" panose="05000000000000000000" pitchFamily="2" charset="2"/>
              <a:buChar char="§"/>
            </a:pPr>
            <a:r>
              <a:rPr lang="fr-FR" dirty="0" smtClean="0">
                <a:latin typeface="Bell MT" panose="02020503060305020303" pitchFamily="18" charset="0"/>
              </a:rPr>
              <a:t>Possibilité de quadri ou </a:t>
            </a:r>
            <a:r>
              <a:rPr lang="fr-FR" dirty="0" err="1" smtClean="0">
                <a:latin typeface="Bell MT" panose="02020503060305020303" pitchFamily="18" charset="0"/>
              </a:rPr>
              <a:t>pentathérapie</a:t>
            </a:r>
            <a:endParaRPr lang="fr-FR" dirty="0" smtClean="0">
              <a:latin typeface="Bell MT" panose="02020503060305020303" pitchFamily="18" charset="0"/>
            </a:endParaRPr>
          </a:p>
          <a:p>
            <a:pPr marL="285750" indent="-285750">
              <a:buFont typeface="Wingdings" panose="05000000000000000000" pitchFamily="2" charset="2"/>
              <a:buChar char="§"/>
            </a:pPr>
            <a:endParaRPr lang="fr-FR" dirty="0">
              <a:latin typeface="Bell MT" panose="02020503060305020303" pitchFamily="18" charset="0"/>
            </a:endParaRPr>
          </a:p>
          <a:p>
            <a:pPr marL="285750" indent="-285750">
              <a:buFont typeface="Wingdings" panose="05000000000000000000" pitchFamily="2" charset="2"/>
              <a:buChar char="§"/>
            </a:pPr>
            <a:r>
              <a:rPr lang="fr-FR" dirty="0" smtClean="0">
                <a:latin typeface="Bell MT" panose="02020503060305020303" pitchFamily="18" charset="0"/>
              </a:rPr>
              <a:t>Traiter le plus tôt possible</a:t>
            </a:r>
            <a:endParaRPr lang="fr-FR" dirty="0">
              <a:latin typeface="Bell MT" panose="02020503060305020303" pitchFamily="18" charset="0"/>
            </a:endParaRPr>
          </a:p>
        </p:txBody>
      </p:sp>
      <p:sp>
        <p:nvSpPr>
          <p:cNvPr id="20" name="ZoneTexte 19"/>
          <p:cNvSpPr txBox="1"/>
          <p:nvPr/>
        </p:nvSpPr>
        <p:spPr>
          <a:xfrm>
            <a:off x="604157" y="1094014"/>
            <a:ext cx="1812472" cy="369332"/>
          </a:xfrm>
          <a:prstGeom prst="rect">
            <a:avLst/>
          </a:prstGeom>
          <a:noFill/>
        </p:spPr>
        <p:txBody>
          <a:bodyPr wrap="square" rtlCol="0">
            <a:spAutoFit/>
          </a:bodyPr>
          <a:lstStyle/>
          <a:p>
            <a:pPr algn="ctr"/>
            <a:r>
              <a:rPr lang="fr-FR" b="1" dirty="0" smtClean="0"/>
              <a:t>Trithérapie</a:t>
            </a:r>
            <a:endParaRPr lang="en-GB" b="1" dirty="0"/>
          </a:p>
        </p:txBody>
      </p:sp>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4" name="ZoneTexte 13"/>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3130360" y="6504079"/>
            <a:ext cx="323087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Système immunitaire &amp; TTT</a:t>
            </a:r>
            <a:endParaRPr lang="en-GB" b="1" dirty="0">
              <a:solidFill>
                <a:schemeClr val="tx2">
                  <a:lumMod val="75000"/>
                </a:schemeClr>
              </a:solidFill>
              <a:latin typeface="Bell MT" panose="02020503060305020303" pitchFamily="18" charset="0"/>
            </a:endParaRPr>
          </a:p>
        </p:txBody>
      </p:sp>
      <p:sp>
        <p:nvSpPr>
          <p:cNvPr id="22" name="ZoneTexte 21"/>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92123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animEffect transition="in" filter="fade">
                                      <p:cBhvr>
                                        <p:cTn id="17" dur="500"/>
                                        <p:tgtEl>
                                          <p:spTgt spid="1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animEffect transition="in" filter="fade">
                                      <p:cBhvr>
                                        <p:cTn id="22"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et la charge virale</a:t>
            </a:r>
            <a:endParaRPr lang="fr-FR" sz="2400" b="1" dirty="0">
              <a:latin typeface="Baskerville Old Face" panose="02020602080505020303" pitchFamily="18" charset="0"/>
            </a:endParaRPr>
          </a:p>
        </p:txBody>
      </p:sp>
      <p:pic>
        <p:nvPicPr>
          <p:cNvPr id="10" name="Image 9"/>
          <p:cNvPicPr>
            <a:picLocks noChangeAspect="1"/>
          </p:cNvPicPr>
          <p:nvPr/>
        </p:nvPicPr>
        <p:blipFill>
          <a:blip r:embed="rId3"/>
          <a:stretch>
            <a:fillRect/>
          </a:stretch>
        </p:blipFill>
        <p:spPr>
          <a:xfrm>
            <a:off x="235304" y="1204685"/>
            <a:ext cx="3035522" cy="2259709"/>
          </a:xfrm>
          <a:prstGeom prst="rect">
            <a:avLst/>
          </a:prstGeom>
        </p:spPr>
      </p:pic>
      <p:sp>
        <p:nvSpPr>
          <p:cNvPr id="11" name="ZoneTexte 10"/>
          <p:cNvSpPr txBox="1"/>
          <p:nvPr/>
        </p:nvSpPr>
        <p:spPr>
          <a:xfrm>
            <a:off x="604157" y="1094014"/>
            <a:ext cx="1812472" cy="369332"/>
          </a:xfrm>
          <a:prstGeom prst="rect">
            <a:avLst/>
          </a:prstGeom>
          <a:noFill/>
        </p:spPr>
        <p:txBody>
          <a:bodyPr wrap="square" rtlCol="0">
            <a:spAutoFit/>
          </a:bodyPr>
          <a:lstStyle/>
          <a:p>
            <a:pPr algn="ctr"/>
            <a:r>
              <a:rPr lang="fr-FR" b="1" dirty="0" smtClean="0"/>
              <a:t>Trithérapie </a:t>
            </a:r>
            <a:endParaRPr lang="en-GB" b="1" dirty="0"/>
          </a:p>
        </p:txBody>
      </p:sp>
      <p:pic>
        <p:nvPicPr>
          <p:cNvPr id="2" name="Image 1"/>
          <p:cNvPicPr>
            <a:picLocks noChangeAspect="1"/>
          </p:cNvPicPr>
          <p:nvPr/>
        </p:nvPicPr>
        <p:blipFill>
          <a:blip r:embed="rId4"/>
          <a:stretch>
            <a:fillRect/>
          </a:stretch>
        </p:blipFill>
        <p:spPr>
          <a:xfrm>
            <a:off x="6870176" y="1839530"/>
            <a:ext cx="1292047" cy="1092086"/>
          </a:xfrm>
          <a:prstGeom prst="rect">
            <a:avLst/>
          </a:prstGeom>
        </p:spPr>
      </p:pic>
      <p:sp>
        <p:nvSpPr>
          <p:cNvPr id="3" name="ZoneTexte 2"/>
          <p:cNvSpPr txBox="1"/>
          <p:nvPr/>
        </p:nvSpPr>
        <p:spPr>
          <a:xfrm>
            <a:off x="8239225" y="2204185"/>
            <a:ext cx="4292868" cy="400110"/>
          </a:xfrm>
          <a:prstGeom prst="rect">
            <a:avLst/>
          </a:prstGeom>
          <a:noFill/>
        </p:spPr>
        <p:txBody>
          <a:bodyPr wrap="square" rtlCol="0">
            <a:spAutoFit/>
          </a:bodyPr>
          <a:lstStyle/>
          <a:p>
            <a:r>
              <a:rPr lang="fr-FR" sz="2000" b="1" dirty="0" smtClean="0">
                <a:solidFill>
                  <a:srgbClr val="002060"/>
                </a:solidFill>
              </a:rPr>
              <a:t>Diminuer la charge virale</a:t>
            </a:r>
            <a:endParaRPr lang="en-GB" sz="2000" b="1" dirty="0">
              <a:solidFill>
                <a:srgbClr val="002060"/>
              </a:solidFill>
            </a:endParaRPr>
          </a:p>
        </p:txBody>
      </p:sp>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3" name="ZoneTexte 12"/>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3130360" y="6504079"/>
            <a:ext cx="323087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Système immunitaire &amp; TTT</a:t>
            </a:r>
            <a:endParaRPr lang="en-GB" b="1" dirty="0">
              <a:solidFill>
                <a:schemeClr val="tx2">
                  <a:lumMod val="75000"/>
                </a:schemeClr>
              </a:solidFill>
              <a:latin typeface="Bell MT" panose="02020503060305020303" pitchFamily="18" charset="0"/>
            </a:endParaRPr>
          </a:p>
        </p:txBody>
      </p:sp>
      <p:sp>
        <p:nvSpPr>
          <p:cNvPr id="15" name="ZoneTexte 14"/>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3467759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et la charge virale</a:t>
            </a:r>
            <a:endParaRPr lang="fr-FR" sz="2400" b="1" dirty="0">
              <a:latin typeface="Baskerville Old Face" panose="02020602080505020303" pitchFamily="18" charset="0"/>
            </a:endParaRPr>
          </a:p>
        </p:txBody>
      </p:sp>
      <p:pic>
        <p:nvPicPr>
          <p:cNvPr id="10" name="Image 9"/>
          <p:cNvPicPr>
            <a:picLocks noChangeAspect="1"/>
          </p:cNvPicPr>
          <p:nvPr/>
        </p:nvPicPr>
        <p:blipFill>
          <a:blip r:embed="rId3"/>
          <a:stretch>
            <a:fillRect/>
          </a:stretch>
        </p:blipFill>
        <p:spPr>
          <a:xfrm>
            <a:off x="235304" y="1204685"/>
            <a:ext cx="3035522" cy="2259709"/>
          </a:xfrm>
          <a:prstGeom prst="rect">
            <a:avLst/>
          </a:prstGeom>
        </p:spPr>
      </p:pic>
      <p:sp>
        <p:nvSpPr>
          <p:cNvPr id="11" name="ZoneTexte 10"/>
          <p:cNvSpPr txBox="1"/>
          <p:nvPr/>
        </p:nvSpPr>
        <p:spPr>
          <a:xfrm>
            <a:off x="604157" y="1094014"/>
            <a:ext cx="1812472" cy="369332"/>
          </a:xfrm>
          <a:prstGeom prst="rect">
            <a:avLst/>
          </a:prstGeom>
          <a:noFill/>
        </p:spPr>
        <p:txBody>
          <a:bodyPr wrap="square" rtlCol="0">
            <a:spAutoFit/>
          </a:bodyPr>
          <a:lstStyle/>
          <a:p>
            <a:pPr algn="ctr"/>
            <a:r>
              <a:rPr lang="fr-FR" b="1" dirty="0" smtClean="0"/>
              <a:t>Trithérapie </a:t>
            </a:r>
            <a:endParaRPr lang="en-GB" b="1" dirty="0"/>
          </a:p>
        </p:txBody>
      </p:sp>
      <p:sp>
        <p:nvSpPr>
          <p:cNvPr id="12" name="Rectangle 11"/>
          <p:cNvSpPr/>
          <p:nvPr/>
        </p:nvSpPr>
        <p:spPr>
          <a:xfrm>
            <a:off x="3442447" y="845795"/>
            <a:ext cx="8355106" cy="2308324"/>
          </a:xfrm>
          <a:prstGeom prst="rect">
            <a:avLst/>
          </a:prstGeom>
        </p:spPr>
        <p:txBody>
          <a:bodyPr wrap="square">
            <a:spAutoFit/>
          </a:bodyPr>
          <a:lstStyle/>
          <a:p>
            <a:pPr marL="285750" indent="-285750">
              <a:buFont typeface="Arial" panose="020B0604020202020204" pitchFamily="34" charset="0"/>
              <a:buChar char="•"/>
            </a:pPr>
            <a:r>
              <a:rPr lang="fr-FR" dirty="0"/>
              <a:t>La </a:t>
            </a:r>
            <a:r>
              <a:rPr lang="fr-FR" b="1" dirty="0"/>
              <a:t>charge virale</a:t>
            </a:r>
            <a:r>
              <a:rPr lang="fr-FR" dirty="0"/>
              <a:t> est la quantité de virus présent dans le sang </a:t>
            </a:r>
            <a:r>
              <a:rPr lang="fr-FR" dirty="0" smtClean="0"/>
              <a:t>circulant</a:t>
            </a:r>
          </a:p>
          <a:p>
            <a:endParaRPr lang="fr-FR" dirty="0"/>
          </a:p>
          <a:p>
            <a:pPr marL="285750" indent="-285750">
              <a:buFont typeface="Arial" panose="020B0604020202020204" pitchFamily="34" charset="0"/>
              <a:buChar char="•"/>
            </a:pPr>
            <a:r>
              <a:rPr lang="fr-FR" b="1" dirty="0"/>
              <a:t>Mesurer la charge virale</a:t>
            </a:r>
            <a:r>
              <a:rPr lang="fr-FR" dirty="0"/>
              <a:t> permet d'évaluer la sévérité de l'infection et l'efficacité des traitements contre le VIH</a:t>
            </a:r>
            <a:r>
              <a:rPr lang="fr-FR" dirty="0" smtClean="0"/>
              <a:t>.</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b="1" dirty="0" smtClean="0"/>
              <a:t>Charge </a:t>
            </a:r>
            <a:r>
              <a:rPr lang="fr-FR" b="1" dirty="0"/>
              <a:t>virale est indétectable</a:t>
            </a:r>
            <a:r>
              <a:rPr lang="fr-FR" dirty="0"/>
              <a:t> lorsqu'elle ne peut pas être mesurée à partir d'un certain seuil, actuellement de l'ordre de 40 ou 50 copies de virus par millilitre de sang.</a:t>
            </a:r>
          </a:p>
        </p:txBody>
      </p:sp>
      <p:sp>
        <p:nvSpPr>
          <p:cNvPr id="13" name="Rectangle 12"/>
          <p:cNvSpPr/>
          <p:nvPr/>
        </p:nvSpPr>
        <p:spPr>
          <a:xfrm>
            <a:off x="93990" y="3380208"/>
            <a:ext cx="11605254" cy="3000821"/>
          </a:xfrm>
          <a:prstGeom prst="rect">
            <a:avLst/>
          </a:prstGeom>
        </p:spPr>
        <p:txBody>
          <a:bodyPr wrap="square">
            <a:spAutoFit/>
          </a:bodyPr>
          <a:lstStyle/>
          <a:p>
            <a:r>
              <a:rPr lang="fr-FR" b="1" u="sng" dirty="0" smtClean="0">
                <a:solidFill>
                  <a:srgbClr val="002060"/>
                </a:solidFill>
              </a:rPr>
              <a:t>Mesure de l’état de santé du patient</a:t>
            </a:r>
          </a:p>
          <a:p>
            <a:r>
              <a:rPr lang="fr-FR" dirty="0" smtClean="0"/>
              <a:t>Sachant </a:t>
            </a:r>
            <a:r>
              <a:rPr lang="fr-FR" dirty="0"/>
              <a:t>qu’un taux normal de lymphocytes T CD4 se situe entre 600 et 1 200/mm</a:t>
            </a:r>
            <a:r>
              <a:rPr lang="fr-FR" baseline="30000" dirty="0"/>
              <a:t>3</a:t>
            </a:r>
            <a:r>
              <a:rPr lang="fr-FR" dirty="0"/>
              <a:t>, le diagnostic est : </a:t>
            </a:r>
            <a:endParaRPr lang="fr-FR" dirty="0" smtClean="0"/>
          </a:p>
          <a:p>
            <a:endParaRPr lang="fr-FR" dirty="0"/>
          </a:p>
          <a:p>
            <a:pPr>
              <a:lnSpc>
                <a:spcPct val="150000"/>
              </a:lnSpc>
              <a:buFont typeface="Arial" panose="020B0604020202020204" pitchFamily="34" charset="0"/>
              <a:buChar char="•"/>
            </a:pPr>
            <a:r>
              <a:rPr lang="fr-FR" b="1" dirty="0"/>
              <a:t>« précoce » </a:t>
            </a:r>
            <a:r>
              <a:rPr lang="fr-FR" dirty="0"/>
              <a:t>lorsque </a:t>
            </a:r>
            <a:r>
              <a:rPr lang="fr-FR" b="1" dirty="0"/>
              <a:t>le taux de lymphocyte T CD4 est supérieur ou égal à 500/mm</a:t>
            </a:r>
            <a:r>
              <a:rPr lang="fr-FR" b="1" baseline="30000" dirty="0"/>
              <a:t>3 </a:t>
            </a:r>
            <a:r>
              <a:rPr lang="fr-FR" dirty="0"/>
              <a:t>: le patient est encore en bonne santé et dispose d’une bonne immunité</a:t>
            </a:r>
          </a:p>
          <a:p>
            <a:pPr>
              <a:lnSpc>
                <a:spcPct val="150000"/>
              </a:lnSpc>
              <a:buFont typeface="Arial" panose="020B0604020202020204" pitchFamily="34" charset="0"/>
              <a:buChar char="•"/>
            </a:pPr>
            <a:r>
              <a:rPr lang="fr-FR" b="1" dirty="0"/>
              <a:t>« tardif »</a:t>
            </a:r>
            <a:r>
              <a:rPr lang="fr-FR" dirty="0"/>
              <a:t> lorsque </a:t>
            </a:r>
            <a:r>
              <a:rPr lang="fr-FR" b="1" dirty="0"/>
              <a:t>le taux de lymphocyte T CD4 est inférieur à 350/mm</a:t>
            </a:r>
            <a:r>
              <a:rPr lang="fr-FR" b="1" baseline="30000" dirty="0"/>
              <a:t>3</a:t>
            </a:r>
            <a:r>
              <a:rPr lang="fr-FR" b="1" dirty="0"/>
              <a:t> </a:t>
            </a:r>
            <a:r>
              <a:rPr lang="fr-FR" dirty="0"/>
              <a:t>.</a:t>
            </a:r>
          </a:p>
          <a:p>
            <a:pPr>
              <a:lnSpc>
                <a:spcPct val="150000"/>
              </a:lnSpc>
              <a:buFont typeface="Arial" panose="020B0604020202020204" pitchFamily="34" charset="0"/>
              <a:buChar char="•"/>
            </a:pPr>
            <a:r>
              <a:rPr lang="fr-FR" dirty="0"/>
              <a:t>« </a:t>
            </a:r>
            <a:r>
              <a:rPr lang="fr-FR" b="1" dirty="0" smtClean="0"/>
              <a:t>un </a:t>
            </a:r>
            <a:r>
              <a:rPr lang="fr-FR" b="1" dirty="0"/>
              <a:t>stade avancé</a:t>
            </a:r>
            <a:r>
              <a:rPr lang="fr-FR" dirty="0"/>
              <a:t> » lorsque </a:t>
            </a:r>
            <a:r>
              <a:rPr lang="fr-FR" b="1" dirty="0"/>
              <a:t>le taux de lymphocyte T CD4 est</a:t>
            </a:r>
            <a:r>
              <a:rPr lang="fr-FR" dirty="0"/>
              <a:t> </a:t>
            </a:r>
            <a:r>
              <a:rPr lang="fr-FR" b="1" dirty="0"/>
              <a:t>inférieur à 200/mm</a:t>
            </a:r>
            <a:r>
              <a:rPr lang="fr-FR" b="1" baseline="30000" dirty="0"/>
              <a:t>3</a:t>
            </a:r>
            <a:r>
              <a:rPr lang="fr-FR" b="1" dirty="0"/>
              <a:t> </a:t>
            </a:r>
            <a:r>
              <a:rPr lang="fr-FR" dirty="0"/>
              <a:t>: le risque de développer des maladies opportunistes est alors très élevé</a:t>
            </a:r>
            <a:endParaRPr lang="fr-FR" dirty="0">
              <a:effectLst/>
            </a:endParaRPr>
          </a:p>
        </p:txBody>
      </p:sp>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5" name="ZoneTexte 14"/>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3130360" y="6504079"/>
            <a:ext cx="323087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Système immunitaire &amp; TTT</a:t>
            </a:r>
            <a:endParaRPr lang="en-GB" b="1" dirty="0">
              <a:solidFill>
                <a:schemeClr val="tx2">
                  <a:lumMod val="75000"/>
                </a:schemeClr>
              </a:solidFill>
              <a:latin typeface="Bell MT" panose="02020503060305020303" pitchFamily="18" charset="0"/>
            </a:endParaRPr>
          </a:p>
        </p:txBody>
      </p:sp>
      <p:sp>
        <p:nvSpPr>
          <p:cNvPr id="17" name="ZoneTexte 16"/>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8762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fade">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fade">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fade">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871" y="1256490"/>
            <a:ext cx="11689976" cy="4355038"/>
          </a:xfrm>
          <a:prstGeom prst="rect">
            <a:avLst/>
          </a:prstGeom>
        </p:spPr>
        <p:txBody>
          <a:bodyPr wrap="square">
            <a:spAutoFit/>
          </a:bodyPr>
          <a:lstStyle/>
          <a:p>
            <a:pPr>
              <a:defRPr/>
            </a:pPr>
            <a:r>
              <a:rPr lang="fr-FR" dirty="0">
                <a:latin typeface="Bell MT" panose="02020503060305020303" pitchFamily="18" charset="0"/>
              </a:rPr>
              <a:t>Le VIH est</a:t>
            </a:r>
            <a:r>
              <a:rPr lang="fr-FR" b="1" dirty="0">
                <a:latin typeface="Bell MT" panose="02020503060305020303" pitchFamily="18" charset="0"/>
              </a:rPr>
              <a:t> un </a:t>
            </a:r>
            <a:r>
              <a:rPr lang="fr-FR" b="1" dirty="0" smtClean="0">
                <a:latin typeface="Bell MT" panose="02020503060305020303" pitchFamily="18" charset="0"/>
              </a:rPr>
              <a:t>rétrovirus : </a:t>
            </a:r>
            <a:r>
              <a:rPr lang="fr-FR" sz="1600" b="1" i="1" dirty="0" smtClean="0">
                <a:latin typeface="Bell MT" panose="02020503060305020303" pitchFamily="18" charset="0"/>
              </a:rPr>
              <a:t>v</a:t>
            </a:r>
            <a:r>
              <a:rPr lang="fr-FR" sz="1600" i="1" dirty="0" smtClean="0">
                <a:latin typeface="Bell MT" panose="02020503060305020303" pitchFamily="18" charset="0"/>
              </a:rPr>
              <a:t>irus </a:t>
            </a:r>
            <a:r>
              <a:rPr lang="fr-FR" sz="1600" i="1" dirty="0">
                <a:latin typeface="Bell MT" panose="02020503060305020303" pitchFamily="18" charset="0"/>
              </a:rPr>
              <a:t>dont le génome est constitué d’ARN : copié en ADN, il s’insère dans le génome de la cellule </a:t>
            </a:r>
            <a:r>
              <a:rPr lang="fr-FR" sz="1600" i="1" dirty="0" smtClean="0">
                <a:latin typeface="Bell MT" panose="02020503060305020303" pitchFamily="18" charset="0"/>
              </a:rPr>
              <a:t>infectée</a:t>
            </a:r>
          </a:p>
          <a:p>
            <a:pPr>
              <a:defRPr/>
            </a:pPr>
            <a:endParaRPr lang="fr-FR" sz="1600" i="1" dirty="0">
              <a:latin typeface="Bell MT" panose="02020503060305020303" pitchFamily="18" charset="0"/>
            </a:endParaRPr>
          </a:p>
          <a:p>
            <a:pPr marL="285750" indent="-285750">
              <a:lnSpc>
                <a:spcPct val="150000"/>
              </a:lnSpc>
              <a:buFont typeface="Arial" panose="020B0604020202020204" pitchFamily="34" charset="0"/>
              <a:buChar char="•"/>
            </a:pPr>
            <a:r>
              <a:rPr lang="fr-FR" b="1" dirty="0">
                <a:latin typeface="Bell MT" panose="02020503060305020303" pitchFamily="18" charset="0"/>
              </a:rPr>
              <a:t>C</a:t>
            </a:r>
            <a:r>
              <a:rPr lang="fr-FR" b="1" dirty="0" smtClean="0">
                <a:latin typeface="Bell MT" panose="02020503060305020303" pitchFamily="18" charset="0"/>
              </a:rPr>
              <a:t>olonise </a:t>
            </a:r>
            <a:r>
              <a:rPr lang="fr-FR" b="1" dirty="0">
                <a:latin typeface="Bell MT" panose="02020503060305020303" pitchFamily="18" charset="0"/>
              </a:rPr>
              <a:t>des cellules immunitaires présentant le marqueur CD4 à leur surface </a:t>
            </a:r>
            <a:endParaRPr lang="fr-FR" dirty="0" smtClean="0">
              <a:latin typeface="Bell MT" panose="02020503060305020303" pitchFamily="18" charset="0"/>
            </a:endParaRPr>
          </a:p>
          <a:p>
            <a:pPr marL="285750" indent="-285750">
              <a:lnSpc>
                <a:spcPct val="150000"/>
              </a:lnSpc>
              <a:buFont typeface="Arial" panose="020B0604020202020204" pitchFamily="34" charset="0"/>
              <a:buChar char="•"/>
            </a:pPr>
            <a:r>
              <a:rPr lang="fr-FR" dirty="0" smtClean="0">
                <a:latin typeface="Bell MT" panose="02020503060305020303" pitchFamily="18" charset="0"/>
              </a:rPr>
              <a:t>Principalement </a:t>
            </a:r>
            <a:r>
              <a:rPr lang="fr-FR" dirty="0">
                <a:latin typeface="Bell MT" panose="02020503060305020303" pitchFamily="18" charset="0"/>
              </a:rPr>
              <a:t>(mais pas exclusivement) les </a:t>
            </a:r>
            <a:r>
              <a:rPr lang="fr-FR" b="1" dirty="0">
                <a:latin typeface="Bell MT" panose="02020503060305020303" pitchFamily="18" charset="0"/>
              </a:rPr>
              <a:t>lymphocytes T </a:t>
            </a:r>
            <a:r>
              <a:rPr lang="fr-FR" b="1" dirty="0" smtClean="0">
                <a:latin typeface="Bell MT" panose="02020503060305020303" pitchFamily="18" charset="0"/>
              </a:rPr>
              <a:t>CD4</a:t>
            </a:r>
            <a:r>
              <a:rPr lang="fr-FR" dirty="0" smtClean="0">
                <a:latin typeface="Bell MT" panose="02020503060305020303" pitchFamily="18" charset="0"/>
              </a:rPr>
              <a:t> </a:t>
            </a:r>
          </a:p>
          <a:p>
            <a:pPr marL="285750" indent="-285750">
              <a:lnSpc>
                <a:spcPct val="150000"/>
              </a:lnSpc>
              <a:buFont typeface="Arial" panose="020B0604020202020204" pitchFamily="34" charset="0"/>
              <a:buChar char="•"/>
            </a:pPr>
            <a:r>
              <a:rPr lang="fr-FR" dirty="0" smtClean="0">
                <a:latin typeface="Bell MT" panose="02020503060305020303" pitchFamily="18" charset="0"/>
              </a:rPr>
              <a:t>T CD4 = moyen </a:t>
            </a:r>
            <a:r>
              <a:rPr lang="fr-FR" dirty="0">
                <a:latin typeface="Bell MT" panose="02020503060305020303" pitchFamily="18" charset="0"/>
              </a:rPr>
              <a:t>de se répliquer et de se diffuser dans l’organisme. </a:t>
            </a:r>
            <a:endParaRPr lang="fr-FR" dirty="0" smtClean="0">
              <a:latin typeface="Bell MT" panose="02020503060305020303" pitchFamily="18" charset="0"/>
            </a:endParaRPr>
          </a:p>
          <a:p>
            <a:pPr marL="285750" indent="-285750">
              <a:lnSpc>
                <a:spcPct val="150000"/>
              </a:lnSpc>
              <a:buFont typeface="Arial" panose="020B0604020202020204" pitchFamily="34" charset="0"/>
              <a:buChar char="•"/>
            </a:pPr>
            <a:r>
              <a:rPr lang="fr-FR" dirty="0" smtClean="0">
                <a:latin typeface="Bell MT" panose="02020503060305020303" pitchFamily="18" charset="0"/>
              </a:rPr>
              <a:t>Il </a:t>
            </a:r>
            <a:r>
              <a:rPr lang="fr-FR" dirty="0">
                <a:latin typeface="Bell MT" panose="02020503060305020303" pitchFamily="18" charset="0"/>
              </a:rPr>
              <a:t>s’accumule dans ces cellules et forme en </a:t>
            </a:r>
            <a:r>
              <a:rPr lang="fr-FR" dirty="0" smtClean="0">
                <a:latin typeface="Bell MT" panose="02020503060305020303" pitchFamily="18" charset="0"/>
              </a:rPr>
              <a:t>quelques dizaines d’heures, </a:t>
            </a:r>
            <a:r>
              <a:rPr lang="fr-FR" b="1" dirty="0">
                <a:latin typeface="Bell MT" panose="02020503060305020303" pitchFamily="18" charset="0"/>
              </a:rPr>
              <a:t>des réservoirs de virus latents</a:t>
            </a:r>
            <a:r>
              <a:rPr lang="fr-FR" dirty="0">
                <a:latin typeface="Bell MT" panose="02020503060305020303" pitchFamily="18" charset="0"/>
              </a:rPr>
              <a:t>. </a:t>
            </a:r>
            <a:endParaRPr lang="fr-FR" dirty="0" smtClean="0">
              <a:latin typeface="Bell MT" panose="02020503060305020303" pitchFamily="18" charset="0"/>
            </a:endParaRPr>
          </a:p>
          <a:p>
            <a:pPr marL="285750" indent="-285750">
              <a:lnSpc>
                <a:spcPct val="150000"/>
              </a:lnSpc>
              <a:buFont typeface="Arial" panose="020B0604020202020204" pitchFamily="34" charset="0"/>
              <a:buChar char="•"/>
            </a:pPr>
            <a:r>
              <a:rPr lang="fr-FR" dirty="0" smtClean="0">
                <a:latin typeface="Bell MT" panose="02020503060305020303" pitchFamily="18" charset="0"/>
              </a:rPr>
              <a:t>Ces </a:t>
            </a:r>
            <a:r>
              <a:rPr lang="fr-FR" b="1" dirty="0">
                <a:latin typeface="Bell MT" panose="02020503060305020303" pitchFamily="18" charset="0"/>
              </a:rPr>
              <a:t>réservoirs persistent à vie. </a:t>
            </a:r>
            <a:endParaRPr lang="fr-FR" b="1" dirty="0" smtClean="0">
              <a:latin typeface="Bell MT" panose="02020503060305020303" pitchFamily="18" charset="0"/>
            </a:endParaRPr>
          </a:p>
          <a:p>
            <a:endParaRPr lang="fr-FR" dirty="0">
              <a:latin typeface="Bell MT" panose="02020503060305020303" pitchFamily="18" charset="0"/>
            </a:endParaRPr>
          </a:p>
          <a:p>
            <a:endParaRPr lang="fr-FR" dirty="0" smtClean="0">
              <a:latin typeface="Bell MT" panose="02020503060305020303" pitchFamily="18" charset="0"/>
            </a:endParaRPr>
          </a:p>
          <a:p>
            <a:r>
              <a:rPr lang="fr-FR" dirty="0" smtClean="0">
                <a:latin typeface="Bell MT" panose="02020503060305020303" pitchFamily="18" charset="0"/>
              </a:rPr>
              <a:t>Le </a:t>
            </a:r>
            <a:r>
              <a:rPr lang="fr-FR" dirty="0">
                <a:latin typeface="Bell MT" panose="02020503060305020303" pitchFamily="18" charset="0"/>
              </a:rPr>
              <a:t>virus entraîne la </a:t>
            </a:r>
            <a:r>
              <a:rPr lang="fr-FR" b="1" dirty="0">
                <a:latin typeface="Bell MT" panose="02020503060305020303" pitchFamily="18" charset="0"/>
              </a:rPr>
              <a:t>disparition des lymphocytes T CD4 nécessaires au bon fonctionnement du système immunitaire</a:t>
            </a:r>
            <a:r>
              <a:rPr lang="fr-FR" dirty="0" smtClean="0">
                <a:latin typeface="Bell MT" panose="02020503060305020303" pitchFamily="18" charset="0"/>
              </a:rPr>
              <a:t>.</a:t>
            </a:r>
          </a:p>
          <a:p>
            <a:endParaRPr lang="fr-FR" dirty="0">
              <a:latin typeface="Bell MT" panose="02020503060305020303" pitchFamily="18" charset="0"/>
            </a:endParaRPr>
          </a:p>
          <a:p>
            <a:r>
              <a:rPr lang="fr-FR" dirty="0" smtClean="0">
                <a:latin typeface="Bell MT" panose="02020503060305020303" pitchFamily="18" charset="0"/>
                <a:sym typeface="Wingdings" panose="05000000000000000000" pitchFamily="2" charset="2"/>
              </a:rPr>
              <a:t> S</a:t>
            </a:r>
            <a:r>
              <a:rPr lang="fr-FR" dirty="0" smtClean="0">
                <a:latin typeface="Bell MT" panose="02020503060305020303" pitchFamily="18" charset="0"/>
              </a:rPr>
              <a:t>ensibilité </a:t>
            </a:r>
            <a:r>
              <a:rPr lang="fr-FR" dirty="0">
                <a:latin typeface="Bell MT" panose="02020503060305020303" pitchFamily="18" charset="0"/>
              </a:rPr>
              <a:t>accrue aux infections et à certains cancers</a:t>
            </a:r>
            <a:r>
              <a:rPr lang="fr-FR" dirty="0" smtClean="0">
                <a:latin typeface="Bell MT" panose="02020503060305020303" pitchFamily="18" charset="0"/>
              </a:rPr>
              <a:t>,</a:t>
            </a:r>
          </a:p>
          <a:p>
            <a:r>
              <a:rPr lang="fr-FR" dirty="0" smtClean="0">
                <a:latin typeface="Bell MT" panose="02020503060305020303" pitchFamily="18" charset="0"/>
                <a:sym typeface="Wingdings" panose="05000000000000000000" pitchFamily="2" charset="2"/>
              </a:rPr>
              <a:t></a:t>
            </a:r>
            <a:r>
              <a:rPr lang="fr-FR" dirty="0" smtClean="0">
                <a:latin typeface="Bell MT" panose="02020503060305020303" pitchFamily="18" charset="0"/>
              </a:rPr>
              <a:t> </a:t>
            </a:r>
            <a:r>
              <a:rPr lang="fr-FR" dirty="0">
                <a:latin typeface="Bell MT" panose="02020503060305020303" pitchFamily="18" charset="0"/>
              </a:rPr>
              <a:t>La sévérité de la maladie s’évalue entre autre par la quantité de cellules CD4 restantes dans l’organisme. </a:t>
            </a:r>
          </a:p>
        </p:txBody>
      </p:sp>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a:latin typeface="Baskerville Old Face" panose="02020602080505020303" pitchFamily="18" charset="0"/>
              </a:rPr>
              <a:t>Recap</a:t>
            </a:r>
            <a:r>
              <a:rPr lang="fr-FR" sz="2400" b="1" dirty="0">
                <a:latin typeface="Baskerville Old Face" panose="02020602080505020303" pitchFamily="18" charset="0"/>
              </a:rPr>
              <a:t> </a:t>
            </a:r>
            <a:r>
              <a:rPr lang="fr-FR" sz="2400" b="1" dirty="0" smtClean="0">
                <a:latin typeface="Baskerville Old Face" panose="02020602080505020303" pitchFamily="18" charset="0"/>
              </a:rPr>
              <a:t>du CM2</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130360" y="6504079"/>
            <a:ext cx="323087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Système immunitaire &amp; TTT</a:t>
            </a:r>
            <a:endParaRPr lang="en-GB" b="1" dirty="0">
              <a:solidFill>
                <a:schemeClr val="tx2">
                  <a:lumMod val="75000"/>
                </a:schemeClr>
              </a:solidFill>
              <a:latin typeface="Bell MT" panose="02020503060305020303" pitchFamily="18" charset="0"/>
            </a:endParaRPr>
          </a:p>
        </p:txBody>
      </p:sp>
      <p:sp>
        <p:nvSpPr>
          <p:cNvPr id="9" name="ZoneTexte 8"/>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47402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500"/>
                                        <p:tgtEl>
                                          <p:spTgt spid="4">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Effect transition="in" filter="fade">
                                      <p:cBhvr>
                                        <p:cTn id="37" dur="500"/>
                                        <p:tgtEl>
                                          <p:spTgt spid="4">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12" end="12"/>
                                            </p:txEl>
                                          </p:spTgt>
                                        </p:tgtEl>
                                        <p:attrNameLst>
                                          <p:attrName>style.visibility</p:attrName>
                                        </p:attrNameLst>
                                      </p:cBhvr>
                                      <p:to>
                                        <p:strVal val="visible"/>
                                      </p:to>
                                    </p:set>
                                    <p:animEffect transition="in" filter="fade">
                                      <p:cBhvr>
                                        <p:cTn id="40"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7856" y="1674191"/>
            <a:ext cx="3515227" cy="400110"/>
          </a:xfrm>
          <a:prstGeom prst="rect">
            <a:avLst/>
          </a:prstGeom>
          <a:noFill/>
        </p:spPr>
        <p:txBody>
          <a:bodyPr wrap="square" rtlCol="0">
            <a:spAutoFit/>
          </a:bodyPr>
          <a:lstStyle/>
          <a:p>
            <a:r>
              <a:rPr lang="fr-FR" sz="2000" dirty="0" smtClean="0">
                <a:solidFill>
                  <a:schemeClr val="bg1">
                    <a:lumMod val="50000"/>
                  </a:schemeClr>
                </a:solidFill>
                <a:latin typeface="Bell MT" panose="02020503060305020303" pitchFamily="18" charset="0"/>
              </a:rPr>
              <a:t>1. Contexte général</a:t>
            </a:r>
            <a:endParaRPr lang="en-GB" sz="2000" dirty="0">
              <a:solidFill>
                <a:schemeClr val="bg1">
                  <a:lumMod val="50000"/>
                </a:schemeClr>
              </a:solidFill>
              <a:latin typeface="Bell MT" panose="02020503060305020303" pitchFamily="18" charset="0"/>
            </a:endParaRPr>
          </a:p>
        </p:txBody>
      </p:sp>
      <p:sp>
        <p:nvSpPr>
          <p:cNvPr id="5" name="ZoneTexte 4"/>
          <p:cNvSpPr txBox="1"/>
          <p:nvPr/>
        </p:nvSpPr>
        <p:spPr>
          <a:xfrm>
            <a:off x="347856" y="2712226"/>
            <a:ext cx="4863276" cy="400110"/>
          </a:xfrm>
          <a:prstGeom prst="rect">
            <a:avLst/>
          </a:prstGeom>
          <a:noFill/>
        </p:spPr>
        <p:txBody>
          <a:bodyPr wrap="square" rtlCol="0">
            <a:spAutoFit/>
          </a:bodyPr>
          <a:lstStyle/>
          <a:p>
            <a:r>
              <a:rPr lang="fr-FR" sz="2000" dirty="0" smtClean="0">
                <a:solidFill>
                  <a:schemeClr val="bg1">
                    <a:lumMod val="50000"/>
                  </a:schemeClr>
                </a:solidFill>
                <a:latin typeface="Bell MT" panose="02020503060305020303" pitchFamily="18" charset="0"/>
              </a:rPr>
              <a:t>2. Système immunitaire &amp; TTT</a:t>
            </a:r>
            <a:endParaRPr lang="en-GB" sz="2000" dirty="0">
              <a:solidFill>
                <a:schemeClr val="bg1">
                  <a:lumMod val="50000"/>
                </a:schemeClr>
              </a:solidFill>
              <a:latin typeface="Bell MT" panose="02020503060305020303" pitchFamily="18" charset="0"/>
            </a:endParaRPr>
          </a:p>
        </p:txBody>
      </p:sp>
      <p:sp>
        <p:nvSpPr>
          <p:cNvPr id="6" name="ZoneTexte 5"/>
          <p:cNvSpPr txBox="1"/>
          <p:nvPr/>
        </p:nvSpPr>
        <p:spPr>
          <a:xfrm>
            <a:off x="347855" y="3750261"/>
            <a:ext cx="2722791" cy="400110"/>
          </a:xfrm>
          <a:prstGeom prst="rect">
            <a:avLst/>
          </a:prstGeom>
          <a:noFill/>
        </p:spPr>
        <p:txBody>
          <a:bodyPr wrap="square" rtlCol="0">
            <a:spAutoFit/>
          </a:bodyPr>
          <a:lstStyle/>
          <a:p>
            <a:r>
              <a:rPr lang="fr-FR" sz="2000" b="1" dirty="0" smtClean="0">
                <a:solidFill>
                  <a:schemeClr val="accent1">
                    <a:lumMod val="50000"/>
                  </a:schemeClr>
                </a:solidFill>
                <a:latin typeface="Bell MT" panose="02020503060305020303" pitchFamily="18" charset="0"/>
              </a:rPr>
              <a:t>3. Vivre avec VIH</a:t>
            </a:r>
            <a:endParaRPr lang="en-GB" sz="2000" b="1" dirty="0">
              <a:solidFill>
                <a:schemeClr val="accent1">
                  <a:lumMod val="50000"/>
                </a:schemeClr>
              </a:solidFill>
              <a:latin typeface="Bell MT" panose="02020503060305020303" pitchFamily="18" charset="0"/>
            </a:endParaRPr>
          </a:p>
        </p:txBody>
      </p:sp>
      <p:sp>
        <p:nvSpPr>
          <p:cNvPr id="7" name="ZoneTexte 6"/>
          <p:cNvSpPr txBox="1"/>
          <p:nvPr/>
        </p:nvSpPr>
        <p:spPr>
          <a:xfrm>
            <a:off x="347856" y="4788296"/>
            <a:ext cx="3063173" cy="400110"/>
          </a:xfrm>
          <a:prstGeom prst="rect">
            <a:avLst/>
          </a:prstGeom>
          <a:noFill/>
        </p:spPr>
        <p:txBody>
          <a:bodyPr wrap="square" rtlCol="0">
            <a:spAutoFit/>
          </a:bodyPr>
          <a:lstStyle/>
          <a:p>
            <a:r>
              <a:rPr lang="fr-FR" sz="2000" dirty="0" smtClean="0">
                <a:solidFill>
                  <a:schemeClr val="bg1">
                    <a:lumMod val="50000"/>
                  </a:schemeClr>
                </a:solidFill>
                <a:latin typeface="Bell MT" panose="02020503060305020303" pitchFamily="18" charset="0"/>
              </a:rPr>
              <a:t>4. APA &amp; VIH</a:t>
            </a:r>
            <a:endParaRPr lang="en-GB" sz="2000" dirty="0">
              <a:solidFill>
                <a:schemeClr val="bg1">
                  <a:lumMod val="50000"/>
                </a:schemeClr>
              </a:solidFill>
              <a:latin typeface="Bell MT" panose="02020503060305020303" pitchFamily="18" charset="0"/>
            </a:endParaRPr>
          </a:p>
        </p:txBody>
      </p:sp>
      <p:sp>
        <p:nvSpPr>
          <p:cNvPr id="8" name="ZoneTexte 7"/>
          <p:cNvSpPr txBox="1"/>
          <p:nvPr/>
        </p:nvSpPr>
        <p:spPr>
          <a:xfrm>
            <a:off x="3184989" y="462337"/>
            <a:ext cx="5907640" cy="646331"/>
          </a:xfrm>
          <a:prstGeom prst="rect">
            <a:avLst/>
          </a:prstGeom>
          <a:noFill/>
        </p:spPr>
        <p:txBody>
          <a:bodyPr wrap="square" rtlCol="0">
            <a:spAutoFit/>
          </a:bodyPr>
          <a:lstStyle/>
          <a:p>
            <a:pPr algn="ctr"/>
            <a:r>
              <a:rPr lang="fr-F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Plan du cours</a:t>
            </a:r>
            <a:endParaRPr lang="en-GB" sz="3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91736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profond changement du statut vital chez les individus atteints du VIH : </a:t>
            </a:r>
            <a:r>
              <a:rPr lang="fr-FR" sz="2400" b="1" dirty="0" smtClean="0">
                <a:solidFill>
                  <a:schemeClr val="accent1">
                    <a:lumMod val="50000"/>
                  </a:schemeClr>
                </a:solidFill>
                <a:latin typeface="Baskerville Old Face" panose="02020602080505020303" pitchFamily="18" charset="0"/>
              </a:rPr>
              <a:t>les résultats</a:t>
            </a:r>
            <a:endParaRPr lang="fr-FR" sz="2400" b="1" dirty="0">
              <a:solidFill>
                <a:schemeClr val="accent1">
                  <a:lumMod val="50000"/>
                </a:schemeClr>
              </a:solidFill>
              <a:latin typeface="Baskerville Old Face" panose="02020602080505020303" pitchFamily="18" charset="0"/>
            </a:endParaRPr>
          </a:p>
        </p:txBody>
      </p:sp>
      <p:sp>
        <p:nvSpPr>
          <p:cNvPr id="10" name="Rectangle 9"/>
          <p:cNvSpPr/>
          <p:nvPr/>
        </p:nvSpPr>
        <p:spPr>
          <a:xfrm>
            <a:off x="5273539" y="6108366"/>
            <a:ext cx="1587294" cy="261610"/>
          </a:xfrm>
          <a:prstGeom prst="rect">
            <a:avLst/>
          </a:prstGeom>
        </p:spPr>
        <p:txBody>
          <a:bodyPr wrap="none">
            <a:spAutoFit/>
          </a:bodyPr>
          <a:lstStyle/>
          <a:p>
            <a:r>
              <a:rPr lang="en-GB" sz="1100" i="1" dirty="0" smtClean="0">
                <a:solidFill>
                  <a:srgbClr val="333333"/>
                </a:solidFill>
                <a:latin typeface="Fira Sans"/>
              </a:rPr>
              <a:t>Nakagawa et al., 2013</a:t>
            </a:r>
            <a:endParaRPr lang="en-GB" sz="1100" i="1" dirty="0"/>
          </a:p>
        </p:txBody>
      </p:sp>
      <p:sp>
        <p:nvSpPr>
          <p:cNvPr id="21" name="ZoneTexte 20"/>
          <p:cNvSpPr txBox="1"/>
          <p:nvPr/>
        </p:nvSpPr>
        <p:spPr>
          <a:xfrm>
            <a:off x="490006" y="1200447"/>
            <a:ext cx="2000250" cy="369332"/>
          </a:xfrm>
          <a:prstGeom prst="rect">
            <a:avLst/>
          </a:prstGeom>
          <a:noFill/>
        </p:spPr>
        <p:txBody>
          <a:bodyPr wrap="square" rtlCol="0">
            <a:spAutoFit/>
          </a:bodyPr>
          <a:lstStyle/>
          <a:p>
            <a:pPr algn="ctr"/>
            <a:r>
              <a:rPr lang="fr-FR" dirty="0" smtClean="0">
                <a:solidFill>
                  <a:schemeClr val="accent2">
                    <a:lumMod val="50000"/>
                  </a:schemeClr>
                </a:solidFill>
                <a:latin typeface="Bernard MT Condensed" panose="02050806060905020404" pitchFamily="18" charset="0"/>
              </a:rPr>
              <a:t>Années 1980’</a:t>
            </a:r>
            <a:endParaRPr lang="en-GB" dirty="0">
              <a:solidFill>
                <a:schemeClr val="accent2">
                  <a:lumMod val="50000"/>
                </a:schemeClr>
              </a:solidFill>
              <a:latin typeface="Bernard MT Condensed" panose="02050806060905020404" pitchFamily="18" charset="0"/>
            </a:endParaRPr>
          </a:p>
        </p:txBody>
      </p:sp>
      <p:sp>
        <p:nvSpPr>
          <p:cNvPr id="22" name="ZoneTexte 21"/>
          <p:cNvSpPr txBox="1"/>
          <p:nvPr/>
        </p:nvSpPr>
        <p:spPr>
          <a:xfrm>
            <a:off x="9100458" y="1001486"/>
            <a:ext cx="2000250" cy="646331"/>
          </a:xfrm>
          <a:prstGeom prst="rect">
            <a:avLst/>
          </a:prstGeom>
          <a:noFill/>
        </p:spPr>
        <p:txBody>
          <a:bodyPr wrap="square" rtlCol="0">
            <a:spAutoFit/>
          </a:bodyPr>
          <a:lstStyle/>
          <a:p>
            <a:pPr algn="ctr"/>
            <a:r>
              <a:rPr lang="fr-FR" dirty="0" smtClean="0">
                <a:solidFill>
                  <a:srgbClr val="0070C0"/>
                </a:solidFill>
                <a:latin typeface="Bernard MT Condensed" panose="02050806060905020404" pitchFamily="18" charset="0"/>
              </a:rPr>
              <a:t>Années 2000 jusqu’à aujourd’hui</a:t>
            </a:r>
            <a:endParaRPr lang="en-GB" dirty="0">
              <a:solidFill>
                <a:srgbClr val="0070C0"/>
              </a:solidFill>
              <a:latin typeface="Bernard MT Condensed" panose="02050806060905020404" pitchFamily="18" charset="0"/>
            </a:endParaRPr>
          </a:p>
        </p:txBody>
      </p:sp>
      <p:pic>
        <p:nvPicPr>
          <p:cNvPr id="12" name="Image 11"/>
          <p:cNvPicPr>
            <a:picLocks noChangeAspect="1"/>
          </p:cNvPicPr>
          <p:nvPr/>
        </p:nvPicPr>
        <p:blipFill rotWithShape="1">
          <a:blip r:embed="rId2"/>
          <a:srcRect l="27778" t="19945"/>
          <a:stretch/>
        </p:blipFill>
        <p:spPr>
          <a:xfrm>
            <a:off x="3902529" y="800100"/>
            <a:ext cx="681037" cy="587148"/>
          </a:xfrm>
          <a:prstGeom prst="rect">
            <a:avLst/>
          </a:prstGeom>
        </p:spPr>
      </p:pic>
      <p:sp>
        <p:nvSpPr>
          <p:cNvPr id="13" name="ZoneTexte 12"/>
          <p:cNvSpPr txBox="1"/>
          <p:nvPr/>
        </p:nvSpPr>
        <p:spPr>
          <a:xfrm>
            <a:off x="171448" y="2530927"/>
            <a:ext cx="4694466" cy="1477328"/>
          </a:xfrm>
          <a:prstGeom prst="rect">
            <a:avLst/>
          </a:prstGeom>
          <a:noFill/>
        </p:spPr>
        <p:txBody>
          <a:bodyPr wrap="square" rtlCol="0">
            <a:spAutoFit/>
          </a:bodyPr>
          <a:lstStyle/>
          <a:p>
            <a:pPr marL="285750" indent="-285750">
              <a:buFont typeface="Wingdings" panose="05000000000000000000" pitchFamily="2" charset="2"/>
              <a:buChar char="q"/>
            </a:pPr>
            <a:endParaRPr lang="fr-FR" dirty="0">
              <a:latin typeface="Bell MT" panose="02020503060305020303" pitchFamily="18" charset="0"/>
            </a:endParaRPr>
          </a:p>
          <a:p>
            <a:pPr marL="285750" indent="-285750">
              <a:buFont typeface="Wingdings" panose="05000000000000000000" pitchFamily="2" charset="2"/>
              <a:buChar char="q"/>
            </a:pPr>
            <a:r>
              <a:rPr lang="fr-FR" dirty="0" smtClean="0">
                <a:latin typeface="Bell MT" panose="02020503060305020303" pitchFamily="18" charset="0"/>
              </a:rPr>
              <a:t>Diagnostiqué à stade SIDA : </a:t>
            </a:r>
            <a:r>
              <a:rPr lang="fr-FR" b="1" dirty="0" smtClean="0">
                <a:solidFill>
                  <a:schemeClr val="accent6">
                    <a:lumMod val="50000"/>
                  </a:schemeClr>
                </a:solidFill>
                <a:latin typeface="Bell MT" panose="02020503060305020303" pitchFamily="18" charset="0"/>
              </a:rPr>
              <a:t>≈ 20 mois à vivre</a:t>
            </a:r>
          </a:p>
          <a:p>
            <a:pPr marL="285750" indent="-285750">
              <a:buFont typeface="Wingdings" panose="05000000000000000000" pitchFamily="2" charset="2"/>
              <a:buChar char="q"/>
            </a:pPr>
            <a:endParaRPr lang="fr-FR" dirty="0">
              <a:latin typeface="Bell MT" panose="02020503060305020303" pitchFamily="18" charset="0"/>
            </a:endParaRPr>
          </a:p>
          <a:p>
            <a:pPr marL="285750" indent="-285750">
              <a:buFont typeface="Wingdings" panose="05000000000000000000" pitchFamily="2" charset="2"/>
              <a:buChar char="q"/>
            </a:pPr>
            <a:endParaRPr lang="fr-FR" dirty="0" smtClean="0">
              <a:latin typeface="Bell MT" panose="02020503060305020303" pitchFamily="18" charset="0"/>
            </a:endParaRPr>
          </a:p>
        </p:txBody>
      </p:sp>
      <p:sp>
        <p:nvSpPr>
          <p:cNvPr id="23" name="Rectangle 22"/>
          <p:cNvSpPr/>
          <p:nvPr/>
        </p:nvSpPr>
        <p:spPr>
          <a:xfrm>
            <a:off x="4517826" y="917512"/>
            <a:ext cx="2470549" cy="461665"/>
          </a:xfrm>
          <a:prstGeom prst="rect">
            <a:avLst/>
          </a:prstGeom>
        </p:spPr>
        <p:txBody>
          <a:bodyPr wrap="none">
            <a:spAutoFit/>
          </a:bodyPr>
          <a:lstStyle/>
          <a:p>
            <a:pPr algn="ctr"/>
            <a:r>
              <a:rPr lang="fr-FR" sz="2400" b="1" dirty="0">
                <a:solidFill>
                  <a:srgbClr val="00B050"/>
                </a:solidFill>
                <a:latin typeface="Bauhaus 93" panose="04030905020B02020C02" pitchFamily="82" charset="0"/>
              </a:rPr>
              <a:t>Espérance de vie</a:t>
            </a:r>
          </a:p>
        </p:txBody>
      </p:sp>
      <p:sp>
        <p:nvSpPr>
          <p:cNvPr id="25" name="ZoneTexte 24"/>
          <p:cNvSpPr txBox="1"/>
          <p:nvPr/>
        </p:nvSpPr>
        <p:spPr>
          <a:xfrm>
            <a:off x="7263491" y="2177142"/>
            <a:ext cx="4656366" cy="1754326"/>
          </a:xfrm>
          <a:prstGeom prst="rect">
            <a:avLst/>
          </a:prstGeom>
          <a:noFill/>
        </p:spPr>
        <p:txBody>
          <a:bodyPr wrap="square" rtlCol="0">
            <a:spAutoFit/>
          </a:bodyPr>
          <a:lstStyle/>
          <a:p>
            <a:pPr marL="285750" indent="-285750">
              <a:buFont typeface="Wingdings" panose="05000000000000000000" pitchFamily="2" charset="2"/>
              <a:buChar char="q"/>
            </a:pPr>
            <a:endParaRPr lang="fr-FR" dirty="0" smtClean="0">
              <a:latin typeface="Bell MT" panose="02020503060305020303" pitchFamily="18" charset="0"/>
            </a:endParaRPr>
          </a:p>
          <a:p>
            <a:pPr marL="285750" indent="-285750">
              <a:buFont typeface="Wingdings" panose="05000000000000000000" pitchFamily="2" charset="2"/>
              <a:buChar char="q"/>
            </a:pPr>
            <a:endParaRPr lang="fr-FR" dirty="0">
              <a:latin typeface="Bell MT" panose="02020503060305020303" pitchFamily="18" charset="0"/>
            </a:endParaRPr>
          </a:p>
          <a:p>
            <a:pPr marL="285750" indent="-285750">
              <a:buFont typeface="Wingdings" panose="05000000000000000000" pitchFamily="2" charset="2"/>
              <a:buChar char="q"/>
            </a:pPr>
            <a:r>
              <a:rPr lang="fr-FR" dirty="0" smtClean="0">
                <a:latin typeface="Bell MT" panose="02020503060305020303" pitchFamily="18" charset="0"/>
              </a:rPr>
              <a:t>Si aucun diagnostic ou pas de traitement, </a:t>
            </a:r>
            <a:r>
              <a:rPr lang="fr-FR" dirty="0">
                <a:latin typeface="Bell MT" panose="02020503060305020303" pitchFamily="18" charset="0"/>
              </a:rPr>
              <a:t>Séropositif </a:t>
            </a:r>
            <a:r>
              <a:rPr lang="fr-FR" dirty="0">
                <a:latin typeface="Bell MT" panose="02020503060305020303" pitchFamily="18" charset="0"/>
                <a:sym typeface="Wingdings" panose="05000000000000000000" pitchFamily="2" charset="2"/>
              </a:rPr>
              <a:t>/ Sida / mort </a:t>
            </a:r>
            <a:r>
              <a:rPr lang="fr-FR" b="1" dirty="0">
                <a:solidFill>
                  <a:schemeClr val="accent6">
                    <a:lumMod val="50000"/>
                  </a:schemeClr>
                </a:solidFill>
                <a:latin typeface="Bell MT" panose="02020503060305020303" pitchFamily="18" charset="0"/>
              </a:rPr>
              <a:t>≈ 9 </a:t>
            </a:r>
            <a:r>
              <a:rPr lang="fr-FR" b="1" dirty="0" smtClean="0">
                <a:solidFill>
                  <a:schemeClr val="accent6">
                    <a:lumMod val="50000"/>
                  </a:schemeClr>
                </a:solidFill>
                <a:latin typeface="Bell MT" panose="02020503060305020303" pitchFamily="18" charset="0"/>
              </a:rPr>
              <a:t>ans </a:t>
            </a:r>
          </a:p>
          <a:p>
            <a:pPr marL="285750" indent="-285750">
              <a:buFont typeface="Wingdings" panose="05000000000000000000" pitchFamily="2" charset="2"/>
              <a:buChar char="q"/>
            </a:pPr>
            <a:endParaRPr lang="fr-FR" dirty="0">
              <a:latin typeface="Bell MT" panose="02020503060305020303" pitchFamily="18" charset="0"/>
            </a:endParaRPr>
          </a:p>
          <a:p>
            <a:pPr marL="285750" indent="-285750">
              <a:buFont typeface="Wingdings" panose="05000000000000000000" pitchFamily="2" charset="2"/>
              <a:buChar char="q"/>
            </a:pPr>
            <a:endParaRPr lang="fr-FR" dirty="0">
              <a:latin typeface="Bell MT" panose="02020503060305020303" pitchFamily="18" charset="0"/>
            </a:endParaRPr>
          </a:p>
        </p:txBody>
      </p:sp>
      <p:cxnSp>
        <p:nvCxnSpPr>
          <p:cNvPr id="26" name="Connecteur droit 25"/>
          <p:cNvCxnSpPr/>
          <p:nvPr/>
        </p:nvCxnSpPr>
        <p:spPr>
          <a:xfrm flipH="1">
            <a:off x="4449536" y="2008414"/>
            <a:ext cx="2571750" cy="3069772"/>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84727" y="4001763"/>
            <a:ext cx="6096000" cy="646331"/>
          </a:xfrm>
          <a:prstGeom prst="rect">
            <a:avLst/>
          </a:prstGeom>
        </p:spPr>
        <p:txBody>
          <a:bodyPr>
            <a:spAutoFit/>
          </a:bodyPr>
          <a:lstStyle/>
          <a:p>
            <a:pPr marL="285750" indent="-285750">
              <a:buFont typeface="Wingdings" panose="05000000000000000000" pitchFamily="2" charset="2"/>
              <a:buChar char="q"/>
            </a:pPr>
            <a:endParaRPr lang="fr-FR" dirty="0">
              <a:latin typeface="Bell MT" panose="02020503060305020303" pitchFamily="18" charset="0"/>
            </a:endParaRPr>
          </a:p>
          <a:p>
            <a:pPr marL="285750" indent="-285750">
              <a:buFont typeface="Wingdings" panose="05000000000000000000" pitchFamily="2" charset="2"/>
              <a:buChar char="q"/>
            </a:pPr>
            <a:r>
              <a:rPr lang="fr-FR" dirty="0">
                <a:latin typeface="Bell MT" panose="02020503060305020303" pitchFamily="18" charset="0"/>
              </a:rPr>
              <a:t>Séropositif </a:t>
            </a:r>
            <a:r>
              <a:rPr lang="fr-FR" dirty="0">
                <a:latin typeface="Bell MT" panose="02020503060305020303" pitchFamily="18" charset="0"/>
                <a:sym typeface="Wingdings" panose="05000000000000000000" pitchFamily="2" charset="2"/>
              </a:rPr>
              <a:t>/ Sida / mort </a:t>
            </a:r>
            <a:r>
              <a:rPr lang="fr-FR" b="1" dirty="0">
                <a:solidFill>
                  <a:schemeClr val="accent6">
                    <a:lumMod val="50000"/>
                  </a:schemeClr>
                </a:solidFill>
                <a:latin typeface="Bell MT" panose="02020503060305020303" pitchFamily="18" charset="0"/>
              </a:rPr>
              <a:t>≈ 9 ans</a:t>
            </a:r>
            <a:endParaRPr lang="en-GB" b="1" dirty="0">
              <a:solidFill>
                <a:schemeClr val="accent6">
                  <a:lumMod val="50000"/>
                </a:schemeClr>
              </a:solidFill>
              <a:latin typeface="Bell MT" panose="02020503060305020303" pitchFamily="18" charset="0"/>
            </a:endParaRPr>
          </a:p>
        </p:txBody>
      </p:sp>
      <p:sp>
        <p:nvSpPr>
          <p:cNvPr id="3" name="Rectangle 2"/>
          <p:cNvSpPr/>
          <p:nvPr/>
        </p:nvSpPr>
        <p:spPr>
          <a:xfrm>
            <a:off x="7305964" y="4232718"/>
            <a:ext cx="4886036" cy="1200329"/>
          </a:xfrm>
          <a:prstGeom prst="rect">
            <a:avLst/>
          </a:prstGeom>
        </p:spPr>
        <p:txBody>
          <a:bodyPr wrap="square">
            <a:spAutoFit/>
          </a:bodyPr>
          <a:lstStyle/>
          <a:p>
            <a:pPr marL="285750" indent="-285750">
              <a:buFont typeface="Wingdings" panose="05000000000000000000" pitchFamily="2" charset="2"/>
              <a:buChar char="q"/>
            </a:pPr>
            <a:r>
              <a:rPr lang="fr-FR" dirty="0">
                <a:latin typeface="Bell MT" panose="02020503060305020303" pitchFamily="18" charset="0"/>
              </a:rPr>
              <a:t>Individu séropositif avec traitement, bonne adhérence au traitement, un suivi adéquate : </a:t>
            </a:r>
            <a:r>
              <a:rPr lang="fr-FR" b="1" dirty="0">
                <a:solidFill>
                  <a:schemeClr val="accent6">
                    <a:lumMod val="50000"/>
                  </a:schemeClr>
                </a:solidFill>
                <a:latin typeface="Bell MT" panose="02020503060305020303" pitchFamily="18" charset="0"/>
              </a:rPr>
              <a:t>espérance de vie proche d’une personne séronégative</a:t>
            </a:r>
            <a:endParaRPr lang="en-GB" b="1" dirty="0">
              <a:solidFill>
                <a:schemeClr val="accent6">
                  <a:lumMod val="50000"/>
                </a:schemeClr>
              </a:solidFill>
              <a:latin typeface="Bell MT" panose="02020503060305020303" pitchFamily="18" charset="0"/>
            </a:endParaRPr>
          </a:p>
        </p:txBody>
      </p:sp>
      <p:sp>
        <p:nvSpPr>
          <p:cNvPr id="18" name="Rectangle 1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9" name="ZoneTexte 18"/>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4" name="ZoneTexte 23"/>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27" name="ZoneTexte 26"/>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96455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7856" y="1674191"/>
            <a:ext cx="3515227" cy="400110"/>
          </a:xfrm>
          <a:prstGeom prst="rect">
            <a:avLst/>
          </a:prstGeom>
          <a:noFill/>
        </p:spPr>
        <p:txBody>
          <a:bodyPr wrap="square" rtlCol="0">
            <a:spAutoFit/>
          </a:bodyPr>
          <a:lstStyle/>
          <a:p>
            <a:r>
              <a:rPr lang="fr-FR" sz="2000" b="1" dirty="0" smtClean="0">
                <a:solidFill>
                  <a:schemeClr val="tx2">
                    <a:lumMod val="50000"/>
                  </a:schemeClr>
                </a:solidFill>
                <a:latin typeface="Bell MT" panose="02020503060305020303" pitchFamily="18" charset="0"/>
              </a:rPr>
              <a:t>1. Contexte général</a:t>
            </a:r>
            <a:endParaRPr lang="en-GB" sz="2000" b="1" dirty="0">
              <a:solidFill>
                <a:schemeClr val="tx2">
                  <a:lumMod val="50000"/>
                </a:schemeClr>
              </a:solidFill>
              <a:latin typeface="Bell MT" panose="02020503060305020303" pitchFamily="18" charset="0"/>
            </a:endParaRPr>
          </a:p>
        </p:txBody>
      </p:sp>
      <p:sp>
        <p:nvSpPr>
          <p:cNvPr id="5" name="ZoneTexte 4"/>
          <p:cNvSpPr txBox="1"/>
          <p:nvPr/>
        </p:nvSpPr>
        <p:spPr>
          <a:xfrm>
            <a:off x="347856" y="2712226"/>
            <a:ext cx="4863276" cy="400110"/>
          </a:xfrm>
          <a:prstGeom prst="rect">
            <a:avLst/>
          </a:prstGeom>
          <a:noFill/>
        </p:spPr>
        <p:txBody>
          <a:bodyPr wrap="square" rtlCol="0">
            <a:spAutoFit/>
          </a:bodyPr>
          <a:lstStyle/>
          <a:p>
            <a:r>
              <a:rPr lang="fr-FR" sz="2000" dirty="0" smtClean="0">
                <a:solidFill>
                  <a:schemeClr val="bg1">
                    <a:lumMod val="50000"/>
                  </a:schemeClr>
                </a:solidFill>
                <a:latin typeface="Bell MT" panose="02020503060305020303" pitchFamily="18" charset="0"/>
              </a:rPr>
              <a:t>2. Système immunitaire &amp; TTT</a:t>
            </a:r>
            <a:endParaRPr lang="en-GB" sz="2000" dirty="0">
              <a:solidFill>
                <a:schemeClr val="bg1">
                  <a:lumMod val="50000"/>
                </a:schemeClr>
              </a:solidFill>
              <a:latin typeface="Bell MT" panose="02020503060305020303" pitchFamily="18" charset="0"/>
            </a:endParaRPr>
          </a:p>
        </p:txBody>
      </p:sp>
      <p:sp>
        <p:nvSpPr>
          <p:cNvPr id="6" name="ZoneTexte 5"/>
          <p:cNvSpPr txBox="1"/>
          <p:nvPr/>
        </p:nvSpPr>
        <p:spPr>
          <a:xfrm>
            <a:off x="347855" y="3750261"/>
            <a:ext cx="2722791" cy="400110"/>
          </a:xfrm>
          <a:prstGeom prst="rect">
            <a:avLst/>
          </a:prstGeom>
          <a:noFill/>
        </p:spPr>
        <p:txBody>
          <a:bodyPr wrap="square" rtlCol="0">
            <a:spAutoFit/>
          </a:bodyPr>
          <a:lstStyle/>
          <a:p>
            <a:r>
              <a:rPr lang="fr-FR" sz="2000" dirty="0" smtClean="0">
                <a:solidFill>
                  <a:schemeClr val="bg1">
                    <a:lumMod val="50000"/>
                  </a:schemeClr>
                </a:solidFill>
                <a:latin typeface="Bell MT" panose="02020503060305020303" pitchFamily="18" charset="0"/>
              </a:rPr>
              <a:t>3. Vivre avec VIH</a:t>
            </a:r>
            <a:endParaRPr lang="en-GB" sz="2000" dirty="0">
              <a:solidFill>
                <a:schemeClr val="bg1">
                  <a:lumMod val="50000"/>
                </a:schemeClr>
              </a:solidFill>
              <a:latin typeface="Bell MT" panose="02020503060305020303" pitchFamily="18" charset="0"/>
            </a:endParaRPr>
          </a:p>
        </p:txBody>
      </p:sp>
      <p:sp>
        <p:nvSpPr>
          <p:cNvPr id="7" name="ZoneTexte 6"/>
          <p:cNvSpPr txBox="1"/>
          <p:nvPr/>
        </p:nvSpPr>
        <p:spPr>
          <a:xfrm>
            <a:off x="347856" y="4788296"/>
            <a:ext cx="3063173" cy="400110"/>
          </a:xfrm>
          <a:prstGeom prst="rect">
            <a:avLst/>
          </a:prstGeom>
          <a:noFill/>
        </p:spPr>
        <p:txBody>
          <a:bodyPr wrap="square" rtlCol="0">
            <a:spAutoFit/>
          </a:bodyPr>
          <a:lstStyle/>
          <a:p>
            <a:r>
              <a:rPr lang="fr-FR" sz="2000" dirty="0" smtClean="0">
                <a:solidFill>
                  <a:schemeClr val="bg1">
                    <a:lumMod val="50000"/>
                  </a:schemeClr>
                </a:solidFill>
                <a:latin typeface="Bell MT" panose="02020503060305020303" pitchFamily="18" charset="0"/>
              </a:rPr>
              <a:t>4. APA &amp; VIH</a:t>
            </a:r>
            <a:endParaRPr lang="en-GB" sz="2000" dirty="0">
              <a:solidFill>
                <a:schemeClr val="bg1">
                  <a:lumMod val="50000"/>
                </a:schemeClr>
              </a:solidFill>
              <a:latin typeface="Bell MT" panose="02020503060305020303" pitchFamily="18" charset="0"/>
            </a:endParaRPr>
          </a:p>
        </p:txBody>
      </p:sp>
      <p:sp>
        <p:nvSpPr>
          <p:cNvPr id="8" name="ZoneTexte 7"/>
          <p:cNvSpPr txBox="1"/>
          <p:nvPr/>
        </p:nvSpPr>
        <p:spPr>
          <a:xfrm>
            <a:off x="3184989" y="462337"/>
            <a:ext cx="5907640" cy="646331"/>
          </a:xfrm>
          <a:prstGeom prst="rect">
            <a:avLst/>
          </a:prstGeom>
          <a:noFill/>
        </p:spPr>
        <p:txBody>
          <a:bodyPr wrap="square" rtlCol="0">
            <a:spAutoFit/>
          </a:bodyPr>
          <a:lstStyle/>
          <a:p>
            <a:pPr algn="ctr"/>
            <a:r>
              <a:rPr lang="fr-F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Plan du cours</a:t>
            </a:r>
            <a:endParaRPr lang="en-GB" sz="3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6847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profond changement du statut vital chez les individus atteints du VIH : </a:t>
            </a:r>
            <a:r>
              <a:rPr lang="fr-FR" sz="2400" b="1" dirty="0" smtClean="0">
                <a:solidFill>
                  <a:schemeClr val="accent1">
                    <a:lumMod val="50000"/>
                  </a:schemeClr>
                </a:solidFill>
                <a:latin typeface="Baskerville Old Face" panose="02020602080505020303" pitchFamily="18" charset="0"/>
              </a:rPr>
              <a:t>les conséquences</a:t>
            </a:r>
            <a:endParaRPr lang="fr-FR" sz="2400" b="1" dirty="0">
              <a:solidFill>
                <a:schemeClr val="accent1">
                  <a:lumMod val="50000"/>
                </a:schemeClr>
              </a:solidFill>
              <a:latin typeface="Baskerville Old Face" panose="02020602080505020303" pitchFamily="18" charset="0"/>
            </a:endParaRPr>
          </a:p>
        </p:txBody>
      </p:sp>
      <p:sp>
        <p:nvSpPr>
          <p:cNvPr id="9" name="Rectangle 8"/>
          <p:cNvSpPr/>
          <p:nvPr/>
        </p:nvSpPr>
        <p:spPr>
          <a:xfrm>
            <a:off x="5273539" y="6108366"/>
            <a:ext cx="1587294" cy="261610"/>
          </a:xfrm>
          <a:prstGeom prst="rect">
            <a:avLst/>
          </a:prstGeom>
        </p:spPr>
        <p:txBody>
          <a:bodyPr wrap="none">
            <a:spAutoFit/>
          </a:bodyPr>
          <a:lstStyle/>
          <a:p>
            <a:r>
              <a:rPr lang="en-GB" sz="1100" i="1" dirty="0" smtClean="0">
                <a:solidFill>
                  <a:srgbClr val="333333"/>
                </a:solidFill>
                <a:latin typeface="Fira Sans"/>
              </a:rPr>
              <a:t>Nakagawa et al., 2013</a:t>
            </a:r>
            <a:endParaRPr lang="en-GB" sz="1100" i="1" dirty="0"/>
          </a:p>
        </p:txBody>
      </p:sp>
      <p:pic>
        <p:nvPicPr>
          <p:cNvPr id="2" name="Image 1"/>
          <p:cNvPicPr>
            <a:picLocks noChangeAspect="1"/>
          </p:cNvPicPr>
          <p:nvPr/>
        </p:nvPicPr>
        <p:blipFill>
          <a:blip r:embed="rId2"/>
          <a:stretch>
            <a:fillRect/>
          </a:stretch>
        </p:blipFill>
        <p:spPr>
          <a:xfrm>
            <a:off x="579664" y="1056927"/>
            <a:ext cx="1510394" cy="890935"/>
          </a:xfrm>
          <a:prstGeom prst="rect">
            <a:avLst/>
          </a:prstGeom>
          <a:ln>
            <a:noFill/>
          </a:ln>
          <a:effectLst>
            <a:softEdge rad="112500"/>
          </a:effectLst>
        </p:spPr>
      </p:pic>
      <p:sp>
        <p:nvSpPr>
          <p:cNvPr id="3" name="ZoneTexte 2"/>
          <p:cNvSpPr txBox="1"/>
          <p:nvPr/>
        </p:nvSpPr>
        <p:spPr>
          <a:xfrm>
            <a:off x="2049235" y="1200149"/>
            <a:ext cx="5935436" cy="369332"/>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Personnes pouvant vivre à un âge avancée avec le VIH</a:t>
            </a:r>
            <a:endParaRPr lang="en-GB"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5363" y="4689092"/>
            <a:ext cx="1523238" cy="856199"/>
          </a:xfrm>
          <a:prstGeom prst="rect">
            <a:avLst/>
          </a:prstGeom>
          <a:ln>
            <a:noFill/>
          </a:ln>
          <a:effectLst>
            <a:softEdge rad="112500"/>
          </a:effectLst>
        </p:spPr>
      </p:pic>
      <p:pic>
        <p:nvPicPr>
          <p:cNvPr id="13" name="Image 12"/>
          <p:cNvPicPr>
            <a:picLocks noChangeAspect="1"/>
          </p:cNvPicPr>
          <p:nvPr/>
        </p:nvPicPr>
        <p:blipFill>
          <a:blip r:embed="rId4">
            <a:clrChange>
              <a:clrFrom>
                <a:srgbClr val="FFFFFF"/>
              </a:clrFrom>
              <a:clrTo>
                <a:srgbClr val="FFFFFF">
                  <a:alpha val="0"/>
                </a:srgbClr>
              </a:clrTo>
            </a:clrChange>
          </a:blip>
          <a:stretch>
            <a:fillRect/>
          </a:stretch>
        </p:blipFill>
        <p:spPr>
          <a:xfrm>
            <a:off x="9991155" y="1910443"/>
            <a:ext cx="1483660" cy="1104469"/>
          </a:xfrm>
          <a:prstGeom prst="rect">
            <a:avLst/>
          </a:prstGeom>
        </p:spPr>
      </p:pic>
      <p:sp>
        <p:nvSpPr>
          <p:cNvPr id="19" name="ZoneTexte 18"/>
          <p:cNvSpPr txBox="1"/>
          <p:nvPr/>
        </p:nvSpPr>
        <p:spPr>
          <a:xfrm>
            <a:off x="3535137" y="2307772"/>
            <a:ext cx="6569528" cy="369332"/>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Effets à long terme des traitements et du VIH sur l’état de santé</a:t>
            </a:r>
            <a:endParaRPr lang="en-GB" dirty="0"/>
          </a:p>
        </p:txBody>
      </p:sp>
      <p:sp>
        <p:nvSpPr>
          <p:cNvPr id="20" name="ZoneTexte 19"/>
          <p:cNvSpPr txBox="1"/>
          <p:nvPr/>
        </p:nvSpPr>
        <p:spPr>
          <a:xfrm>
            <a:off x="1499508" y="3456215"/>
            <a:ext cx="10036628" cy="615553"/>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Développement de plusieurs pathologies : comorbidités </a:t>
            </a:r>
            <a:r>
              <a:rPr lang="fr-FR" sz="1600" i="1" dirty="0" smtClean="0"/>
              <a:t>(obésité, diabète, maladies cardiovasculaires et respiratoires…..)</a:t>
            </a:r>
            <a:endParaRPr lang="en-GB" sz="1600" i="1" dirty="0"/>
          </a:p>
        </p:txBody>
      </p:sp>
      <p:pic>
        <p:nvPicPr>
          <p:cNvPr id="6" name="Image 5"/>
          <p:cNvPicPr>
            <a:picLocks noChangeAspect="1"/>
          </p:cNvPicPr>
          <p:nvPr/>
        </p:nvPicPr>
        <p:blipFill>
          <a:blip r:embed="rId5"/>
          <a:stretch>
            <a:fillRect/>
          </a:stretch>
        </p:blipFill>
        <p:spPr>
          <a:xfrm>
            <a:off x="0" y="3200400"/>
            <a:ext cx="1457323" cy="971549"/>
          </a:xfrm>
          <a:prstGeom prst="rect">
            <a:avLst/>
          </a:prstGeom>
          <a:ln>
            <a:noFill/>
          </a:ln>
          <a:effectLst>
            <a:softEdge rad="112500"/>
          </a:effectLst>
        </p:spPr>
      </p:pic>
      <p:sp>
        <p:nvSpPr>
          <p:cNvPr id="21" name="ZoneTexte 20"/>
          <p:cNvSpPr txBox="1"/>
          <p:nvPr/>
        </p:nvSpPr>
        <p:spPr>
          <a:xfrm>
            <a:off x="2861733" y="5012871"/>
            <a:ext cx="7604881" cy="369332"/>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Causes de décès qui ne sont plus toujours associées directement au VIH</a:t>
            </a:r>
            <a:endParaRPr lang="en-GB" dirty="0"/>
          </a:p>
        </p:txBody>
      </p:sp>
      <p:sp>
        <p:nvSpPr>
          <p:cNvPr id="17" name="Rectangle 1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8" name="ZoneTexte 17"/>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8" name="ZoneTexte 27"/>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29" name="ZoneTexte 28"/>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0091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profond changement du statut vital chez les individus atteints du VIH : </a:t>
            </a:r>
            <a:r>
              <a:rPr lang="fr-FR" sz="2400" b="1" dirty="0" smtClean="0">
                <a:solidFill>
                  <a:schemeClr val="accent1">
                    <a:lumMod val="50000"/>
                  </a:schemeClr>
                </a:solidFill>
                <a:latin typeface="Baskerville Old Face" panose="02020602080505020303" pitchFamily="18" charset="0"/>
              </a:rPr>
              <a:t>les conséquences</a:t>
            </a:r>
            <a:endParaRPr lang="fr-FR" sz="2400" b="1" dirty="0">
              <a:solidFill>
                <a:schemeClr val="accent1">
                  <a:lumMod val="50000"/>
                </a:schemeClr>
              </a:solidFill>
              <a:latin typeface="Baskerville Old Face" panose="02020602080505020303" pitchFamily="18" charset="0"/>
            </a:endParaRPr>
          </a:p>
        </p:txBody>
      </p:sp>
      <p:sp>
        <p:nvSpPr>
          <p:cNvPr id="9" name="Rectangle 8"/>
          <p:cNvSpPr/>
          <p:nvPr/>
        </p:nvSpPr>
        <p:spPr>
          <a:xfrm>
            <a:off x="5273539" y="6108366"/>
            <a:ext cx="1587294" cy="261610"/>
          </a:xfrm>
          <a:prstGeom prst="rect">
            <a:avLst/>
          </a:prstGeom>
        </p:spPr>
        <p:txBody>
          <a:bodyPr wrap="none">
            <a:spAutoFit/>
          </a:bodyPr>
          <a:lstStyle/>
          <a:p>
            <a:r>
              <a:rPr lang="en-GB" sz="1100" i="1" dirty="0" smtClean="0">
                <a:solidFill>
                  <a:srgbClr val="333333"/>
                </a:solidFill>
                <a:latin typeface="Fira Sans"/>
              </a:rPr>
              <a:t>Nakagawa et al., 2013</a:t>
            </a:r>
            <a:endParaRPr lang="en-GB" sz="1100" i="1" dirty="0"/>
          </a:p>
        </p:txBody>
      </p:sp>
      <p:pic>
        <p:nvPicPr>
          <p:cNvPr id="22" name="Picture 2" descr="Aids-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964" y="2309903"/>
            <a:ext cx="2498272" cy="17238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ieil homme avec tous ses médicaments - chronic disease photos et images de coll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590" y="2288797"/>
            <a:ext cx="2620282" cy="1746855"/>
          </a:xfrm>
          <a:prstGeom prst="rect">
            <a:avLst/>
          </a:prstGeom>
          <a:noFill/>
          <a:extLst>
            <a:ext uri="{909E8E84-426E-40DD-AFC4-6F175D3DCCD1}">
              <a14:hiddenFill xmlns:a14="http://schemas.microsoft.com/office/drawing/2010/main">
                <a:solidFill>
                  <a:srgbClr val="FFFFFF"/>
                </a:solidFill>
              </a14:hiddenFill>
            </a:ext>
          </a:extLst>
        </p:spPr>
      </p:pic>
      <p:sp>
        <p:nvSpPr>
          <p:cNvPr id="7" name="Flèche droite 6"/>
          <p:cNvSpPr/>
          <p:nvPr/>
        </p:nvSpPr>
        <p:spPr>
          <a:xfrm>
            <a:off x="3665764" y="3167744"/>
            <a:ext cx="4196443" cy="2857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ZoneTexte 7"/>
          <p:cNvSpPr txBox="1"/>
          <p:nvPr/>
        </p:nvSpPr>
        <p:spPr>
          <a:xfrm>
            <a:off x="3837213" y="2628901"/>
            <a:ext cx="3624943" cy="1200329"/>
          </a:xfrm>
          <a:prstGeom prst="rect">
            <a:avLst/>
          </a:prstGeom>
          <a:noFill/>
        </p:spPr>
        <p:txBody>
          <a:bodyPr wrap="square" rtlCol="0">
            <a:spAutoFit/>
          </a:bodyPr>
          <a:lstStyle/>
          <a:p>
            <a:pPr algn="ctr">
              <a:lnSpc>
                <a:spcPct val="200000"/>
              </a:lnSpc>
            </a:pPr>
            <a:r>
              <a:rPr lang="fr-FR" dirty="0" smtClean="0"/>
              <a:t>Passage en ≈20 ans d’une maladie mortelle à une maladie chronique</a:t>
            </a:r>
            <a:endParaRPr lang="en-GB" dirty="0"/>
          </a:p>
        </p:txBody>
      </p:sp>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4" name="ZoneTexte 13"/>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5" name="ZoneTexte 14"/>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17" name="ZoneTexte 16"/>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312407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 profond changement du statut vital chez les individus atteints du VIH : </a:t>
            </a:r>
            <a:r>
              <a:rPr lang="fr-FR" sz="2400" b="1" dirty="0" smtClean="0">
                <a:solidFill>
                  <a:schemeClr val="accent1">
                    <a:lumMod val="50000"/>
                  </a:schemeClr>
                </a:solidFill>
                <a:latin typeface="Baskerville Old Face" panose="02020602080505020303" pitchFamily="18" charset="0"/>
              </a:rPr>
              <a:t>les conséquences</a:t>
            </a:r>
            <a:endParaRPr lang="fr-FR" sz="2400" b="1" dirty="0">
              <a:solidFill>
                <a:schemeClr val="accent1">
                  <a:lumMod val="50000"/>
                </a:schemeClr>
              </a:solidFill>
              <a:latin typeface="Baskerville Old Face" panose="02020602080505020303" pitchFamily="18" charset="0"/>
            </a:endParaRPr>
          </a:p>
        </p:txBody>
      </p:sp>
      <p:pic>
        <p:nvPicPr>
          <p:cNvPr id="2050" name="Picture 2" descr="vieil homme avec tous ses médicaments - chronic disease photos et images de col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54" y="2305126"/>
            <a:ext cx="2620282" cy="174685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820886" y="1910444"/>
            <a:ext cx="6237514" cy="2862322"/>
          </a:xfrm>
          <a:prstGeom prst="rect">
            <a:avLst/>
          </a:prstGeom>
          <a:noFill/>
        </p:spPr>
        <p:txBody>
          <a:bodyPr wrap="square" rtlCol="0">
            <a:spAutoFit/>
          </a:bodyPr>
          <a:lstStyle/>
          <a:p>
            <a:pPr marL="285750" indent="-285750">
              <a:buFont typeface="Wingdings" panose="05000000000000000000" pitchFamily="2" charset="2"/>
              <a:buChar char="§"/>
            </a:pPr>
            <a:r>
              <a:rPr lang="fr-FR" sz="2000" dirty="0">
                <a:latin typeface="Bell MT" panose="02020503060305020303" pitchFamily="18" charset="0"/>
              </a:rPr>
              <a:t>Vivre avec les effets secondaires des médicaments</a:t>
            </a:r>
          </a:p>
          <a:p>
            <a:endParaRPr lang="fr-FR" sz="2000" dirty="0" smtClean="0">
              <a:latin typeface="Bell MT" panose="02020503060305020303" pitchFamily="18" charset="0"/>
            </a:endParaRPr>
          </a:p>
          <a:p>
            <a:pPr marL="285750" indent="-285750">
              <a:buFont typeface="Wingdings" panose="05000000000000000000" pitchFamily="2" charset="2"/>
              <a:buChar char="§"/>
            </a:pPr>
            <a:endParaRPr lang="fr-FR" sz="2000" dirty="0">
              <a:latin typeface="Bell MT" panose="02020503060305020303" pitchFamily="18" charset="0"/>
            </a:endParaRPr>
          </a:p>
          <a:p>
            <a:pPr marL="285750" indent="-285750">
              <a:buFont typeface="Wingdings" panose="05000000000000000000" pitchFamily="2" charset="2"/>
              <a:buChar char="§"/>
            </a:pPr>
            <a:endParaRPr lang="fr-FR" sz="2000" dirty="0" smtClean="0">
              <a:latin typeface="Bell MT" panose="02020503060305020303" pitchFamily="18" charset="0"/>
            </a:endParaRPr>
          </a:p>
          <a:p>
            <a:pPr marL="285750" indent="-285750">
              <a:buFont typeface="Wingdings" panose="05000000000000000000" pitchFamily="2" charset="2"/>
              <a:buChar char="§"/>
            </a:pPr>
            <a:r>
              <a:rPr lang="fr-FR" sz="2000" dirty="0" smtClean="0">
                <a:latin typeface="Bell MT" panose="02020503060305020303" pitchFamily="18" charset="0"/>
              </a:rPr>
              <a:t>Pathologie chronique et systémique</a:t>
            </a:r>
          </a:p>
          <a:p>
            <a:pPr marL="285750" indent="-285750">
              <a:buFont typeface="Wingdings" panose="05000000000000000000" pitchFamily="2" charset="2"/>
              <a:buChar char="§"/>
            </a:pPr>
            <a:endParaRPr lang="fr-FR" sz="2000" dirty="0">
              <a:latin typeface="Bell MT" panose="02020503060305020303" pitchFamily="18" charset="0"/>
            </a:endParaRPr>
          </a:p>
          <a:p>
            <a:pPr marL="285750" indent="-285750">
              <a:buFont typeface="Wingdings" panose="05000000000000000000" pitchFamily="2" charset="2"/>
              <a:buChar char="§"/>
            </a:pPr>
            <a:endParaRPr lang="fr-FR" sz="2000" dirty="0">
              <a:latin typeface="Bell MT" panose="02020503060305020303" pitchFamily="18" charset="0"/>
            </a:endParaRPr>
          </a:p>
          <a:p>
            <a:pPr marL="285750" indent="-285750">
              <a:buFont typeface="Wingdings" panose="05000000000000000000" pitchFamily="2" charset="2"/>
              <a:buChar char="§"/>
            </a:pPr>
            <a:endParaRPr lang="fr-FR" sz="2000" dirty="0" smtClean="0">
              <a:latin typeface="Bell MT" panose="02020503060305020303" pitchFamily="18" charset="0"/>
            </a:endParaRPr>
          </a:p>
          <a:p>
            <a:pPr marL="285750" indent="-285750">
              <a:buFont typeface="Wingdings" panose="05000000000000000000" pitchFamily="2" charset="2"/>
              <a:buChar char="§"/>
            </a:pPr>
            <a:r>
              <a:rPr lang="fr-FR" sz="2000" dirty="0" smtClean="0">
                <a:latin typeface="Bell MT" panose="02020503060305020303" pitchFamily="18" charset="0"/>
              </a:rPr>
              <a:t>Vieillir avec le VIH</a:t>
            </a:r>
            <a:endParaRPr lang="en-GB" sz="2000" dirty="0">
              <a:latin typeface="Bell MT" panose="02020503060305020303" pitchFamily="18" charset="0"/>
            </a:endParaRPr>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1" name="ZoneTexte 10"/>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14" name="ZoneTexte 13"/>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54209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Une panoplie d’effets indésirables</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r="13041"/>
          <a:stretch/>
        </p:blipFill>
        <p:spPr>
          <a:xfrm>
            <a:off x="3012629" y="1183640"/>
            <a:ext cx="5204271" cy="4302760"/>
          </a:xfrm>
          <a:prstGeom prst="rect">
            <a:avLst/>
          </a:prstGeom>
          <a:ln>
            <a:noFill/>
          </a:ln>
          <a:effectLst>
            <a:softEdge rad="112500"/>
          </a:effectLst>
        </p:spPr>
      </p:pic>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0" name="ZoneTexte 9"/>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15" name="ZoneTexte 14"/>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08627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Une panoplie d’effets indésirables</a:t>
            </a:r>
            <a:endParaRPr lang="fr-FR" sz="2400" b="1" dirty="0">
              <a:solidFill>
                <a:schemeClr val="bg1"/>
              </a:solidFill>
              <a:latin typeface="Baskerville Old Face" panose="02020602080505020303" pitchFamily="18" charset="0"/>
            </a:endParaRPr>
          </a:p>
        </p:txBody>
      </p:sp>
      <p:sp>
        <p:nvSpPr>
          <p:cNvPr id="3" name="Rectangle 2"/>
          <p:cNvSpPr/>
          <p:nvPr/>
        </p:nvSpPr>
        <p:spPr>
          <a:xfrm>
            <a:off x="5506466" y="6126327"/>
            <a:ext cx="998671" cy="307777"/>
          </a:xfrm>
          <a:prstGeom prst="rect">
            <a:avLst/>
          </a:prstGeom>
        </p:spPr>
        <p:txBody>
          <a:bodyPr wrap="none">
            <a:spAutoFit/>
          </a:bodyPr>
          <a:lstStyle/>
          <a:p>
            <a:r>
              <a:rPr lang="en-GB" sz="1400" dirty="0" err="1" smtClean="0">
                <a:latin typeface="Bell MT" panose="02020503060305020303" pitchFamily="18" charset="0"/>
              </a:rPr>
              <a:t>Reust</a:t>
            </a:r>
            <a:r>
              <a:rPr lang="en-GB" sz="1400" dirty="0" smtClean="0">
                <a:latin typeface="Bell MT" panose="02020503060305020303" pitchFamily="18" charset="0"/>
              </a:rPr>
              <a:t> 2011</a:t>
            </a:r>
            <a:endParaRPr lang="en-GB" sz="1400" dirty="0">
              <a:latin typeface="Bell MT" panose="02020503060305020303" pitchFamily="18" charset="0"/>
            </a:endParaRPr>
          </a:p>
        </p:txBody>
      </p:sp>
      <p:pic>
        <p:nvPicPr>
          <p:cNvPr id="22" name="Image 21"/>
          <p:cNvPicPr>
            <a:picLocks noChangeAspect="1"/>
          </p:cNvPicPr>
          <p:nvPr/>
        </p:nvPicPr>
        <p:blipFill>
          <a:blip r:embed="rId2">
            <a:clrChange>
              <a:clrFrom>
                <a:srgbClr val="FFFFFF"/>
              </a:clrFrom>
              <a:clrTo>
                <a:srgbClr val="FFFFFF">
                  <a:alpha val="0"/>
                </a:srgbClr>
              </a:clrTo>
            </a:clrChange>
          </a:blip>
          <a:stretch>
            <a:fillRect/>
          </a:stretch>
        </p:blipFill>
        <p:spPr>
          <a:xfrm>
            <a:off x="275653" y="747581"/>
            <a:ext cx="1883229" cy="1401917"/>
          </a:xfrm>
          <a:prstGeom prst="rect">
            <a:avLst/>
          </a:prstGeom>
        </p:spPr>
      </p:pic>
      <p:sp>
        <p:nvSpPr>
          <p:cNvPr id="5" name="Rectangle 4"/>
          <p:cNvSpPr/>
          <p:nvPr/>
        </p:nvSpPr>
        <p:spPr>
          <a:xfrm>
            <a:off x="2105511" y="1301234"/>
            <a:ext cx="8144024" cy="400110"/>
          </a:xfrm>
          <a:prstGeom prst="rect">
            <a:avLst/>
          </a:prstGeom>
        </p:spPr>
        <p:txBody>
          <a:bodyPr wrap="none">
            <a:spAutoFit/>
          </a:bodyPr>
          <a:lstStyle/>
          <a:p>
            <a:pPr marL="285750" indent="-285750">
              <a:buFont typeface="Wingdings" panose="05000000000000000000" pitchFamily="2" charset="2"/>
              <a:buChar char="§"/>
            </a:pPr>
            <a:r>
              <a:rPr lang="fr-FR" sz="2000" b="1" dirty="0">
                <a:latin typeface="Bell MT" panose="02020503060305020303" pitchFamily="18" charset="0"/>
              </a:rPr>
              <a:t>20 </a:t>
            </a:r>
            <a:r>
              <a:rPr lang="fr-FR" sz="2000" b="1" dirty="0" err="1" smtClean="0">
                <a:latin typeface="Bell MT" panose="02020503060305020303" pitchFamily="18" charset="0"/>
              </a:rPr>
              <a:t>antiretroviraux</a:t>
            </a:r>
            <a:r>
              <a:rPr lang="fr-FR" sz="2000" b="1" dirty="0" smtClean="0">
                <a:latin typeface="Bell MT" panose="02020503060305020303" pitchFamily="18" charset="0"/>
              </a:rPr>
              <a:t> appartenant </a:t>
            </a:r>
            <a:r>
              <a:rPr lang="fr-FR" sz="2000" b="1" dirty="0">
                <a:latin typeface="Bell MT" panose="02020503060305020303" pitchFamily="18" charset="0"/>
              </a:rPr>
              <a:t>à 6 classes de médicaments différents</a:t>
            </a:r>
            <a:endParaRPr lang="en-GB" sz="2000" b="1" dirty="0"/>
          </a:p>
        </p:txBody>
      </p:sp>
      <p:sp>
        <p:nvSpPr>
          <p:cNvPr id="6" name="Rectangle 5"/>
          <p:cNvSpPr/>
          <p:nvPr/>
        </p:nvSpPr>
        <p:spPr>
          <a:xfrm>
            <a:off x="1357993" y="2640471"/>
            <a:ext cx="3148693" cy="369332"/>
          </a:xfrm>
          <a:prstGeom prst="rect">
            <a:avLst/>
          </a:prstGeom>
        </p:spPr>
        <p:txBody>
          <a:bodyPr wrap="square">
            <a:spAutoFit/>
          </a:bodyPr>
          <a:lstStyle/>
          <a:p>
            <a:pPr marL="285750" indent="-285750">
              <a:buFont typeface="Courier New" panose="02070309020205020404" pitchFamily="49" charset="0"/>
              <a:buChar char="o"/>
            </a:pPr>
            <a:r>
              <a:rPr lang="en-GB" dirty="0" smtClean="0">
                <a:latin typeface="Bahnschrift Light Condensed" panose="020B0502040204020203" pitchFamily="34" charset="0"/>
              </a:rPr>
              <a:t> </a:t>
            </a:r>
            <a:r>
              <a:rPr lang="en-GB" dirty="0">
                <a:latin typeface="Bahnschrift Light Condensed" panose="020B0502040204020203" pitchFamily="34" charset="0"/>
              </a:rPr>
              <a:t>F</a:t>
            </a:r>
            <a:r>
              <a:rPr lang="en-GB" dirty="0" smtClean="0">
                <a:latin typeface="Bahnschrift Light Condensed" panose="020B0502040204020203" pitchFamily="34" charset="0"/>
              </a:rPr>
              <a:t>atigue, </a:t>
            </a:r>
            <a:r>
              <a:rPr lang="en-GB" dirty="0" err="1" smtClean="0">
                <a:latin typeface="Bahnschrift Light Condensed" panose="020B0502040204020203" pitchFamily="34" charset="0"/>
              </a:rPr>
              <a:t>nausées</a:t>
            </a:r>
            <a:r>
              <a:rPr lang="en-GB" dirty="0" smtClean="0">
                <a:latin typeface="Bahnschrift Light Condensed" panose="020B0502040204020203" pitchFamily="34" charset="0"/>
              </a:rPr>
              <a:t>, </a:t>
            </a:r>
            <a:r>
              <a:rPr lang="en-GB" dirty="0" err="1">
                <a:latin typeface="Bahnschrift Light Condensed" panose="020B0502040204020203" pitchFamily="34" charset="0"/>
              </a:rPr>
              <a:t>maux</a:t>
            </a:r>
            <a:r>
              <a:rPr lang="en-GB" dirty="0">
                <a:latin typeface="Bahnschrift Light Condensed" panose="020B0502040204020203" pitchFamily="34" charset="0"/>
              </a:rPr>
              <a:t> de </a:t>
            </a:r>
            <a:r>
              <a:rPr lang="en-GB" dirty="0" smtClean="0">
                <a:latin typeface="Bahnschrift Light Condensed" panose="020B0502040204020203" pitchFamily="34" charset="0"/>
              </a:rPr>
              <a:t>tête </a:t>
            </a:r>
          </a:p>
        </p:txBody>
      </p:sp>
      <p:sp>
        <p:nvSpPr>
          <p:cNvPr id="7" name="Rectangle 6"/>
          <p:cNvSpPr/>
          <p:nvPr/>
        </p:nvSpPr>
        <p:spPr>
          <a:xfrm>
            <a:off x="1464127" y="4379464"/>
            <a:ext cx="6096000" cy="369332"/>
          </a:xfrm>
          <a:prstGeom prst="rect">
            <a:avLst/>
          </a:prstGeom>
        </p:spPr>
        <p:txBody>
          <a:bodyPr>
            <a:spAutoFit/>
          </a:bodyPr>
          <a:lstStyle/>
          <a:p>
            <a:pPr marL="285750" indent="-285750">
              <a:buFont typeface="Courier New" panose="02070309020205020404" pitchFamily="49" charset="0"/>
              <a:buChar char="o"/>
            </a:pPr>
            <a:r>
              <a:rPr lang="en-GB" dirty="0" smtClean="0">
                <a:latin typeface="Bahnschrift Light Condensed" panose="020B0502040204020203" pitchFamily="34" charset="0"/>
              </a:rPr>
              <a:t>Eruption </a:t>
            </a:r>
            <a:r>
              <a:rPr lang="en-GB" dirty="0" err="1" smtClean="0">
                <a:latin typeface="Bahnschrift Light Condensed" panose="020B0502040204020203" pitchFamily="34" charset="0"/>
              </a:rPr>
              <a:t>cutanée</a:t>
            </a:r>
            <a:r>
              <a:rPr lang="en-GB" dirty="0" smtClean="0">
                <a:latin typeface="Bahnschrift Light Condensed" panose="020B0502040204020203" pitchFamily="34" charset="0"/>
              </a:rPr>
              <a:t>, </a:t>
            </a:r>
            <a:r>
              <a:rPr lang="en-GB" dirty="0" err="1" smtClean="0">
                <a:latin typeface="Bahnschrift Light Condensed" panose="020B0502040204020203" pitchFamily="34" charset="0"/>
              </a:rPr>
              <a:t>rougeur</a:t>
            </a:r>
            <a:r>
              <a:rPr lang="en-GB" dirty="0" smtClean="0">
                <a:latin typeface="Bahnschrift Light Condensed" panose="020B0502040204020203" pitchFamily="34" charset="0"/>
              </a:rPr>
              <a:t>, suppression de la </a:t>
            </a:r>
            <a:r>
              <a:rPr lang="en-GB" dirty="0" err="1" smtClean="0">
                <a:latin typeface="Bahnschrift Light Condensed" panose="020B0502040204020203" pitchFamily="34" charset="0"/>
              </a:rPr>
              <a:t>moelle</a:t>
            </a:r>
            <a:r>
              <a:rPr lang="en-GB" dirty="0" smtClean="0">
                <a:latin typeface="Bahnschrift Light Condensed" panose="020B0502040204020203" pitchFamily="34" charset="0"/>
              </a:rPr>
              <a:t> </a:t>
            </a:r>
            <a:r>
              <a:rPr lang="en-GB" dirty="0" err="1" smtClean="0">
                <a:latin typeface="Bahnschrift Light Condensed" panose="020B0502040204020203" pitchFamily="34" charset="0"/>
              </a:rPr>
              <a:t>osseuse</a:t>
            </a:r>
            <a:r>
              <a:rPr lang="en-GB" dirty="0" smtClean="0">
                <a:latin typeface="Bahnschrift Light Condensed" panose="020B0502040204020203" pitchFamily="34" charset="0"/>
              </a:rPr>
              <a:t> </a:t>
            </a:r>
            <a:endParaRPr lang="en-GB" dirty="0">
              <a:latin typeface="Bahnschrift Light Condensed" panose="020B0502040204020203" pitchFamily="34" charset="0"/>
            </a:endParaRPr>
          </a:p>
        </p:txBody>
      </p:sp>
      <p:sp>
        <p:nvSpPr>
          <p:cNvPr id="8" name="Rectangle 7"/>
          <p:cNvSpPr/>
          <p:nvPr/>
        </p:nvSpPr>
        <p:spPr>
          <a:xfrm>
            <a:off x="4717970" y="5342557"/>
            <a:ext cx="4443845" cy="369332"/>
          </a:xfrm>
          <a:prstGeom prst="rect">
            <a:avLst/>
          </a:prstGeom>
        </p:spPr>
        <p:txBody>
          <a:bodyPr wrap="none">
            <a:spAutoFit/>
          </a:bodyPr>
          <a:lstStyle/>
          <a:p>
            <a:pPr marL="285750" indent="-285750">
              <a:buFont typeface="Courier New" panose="02070309020205020404" pitchFamily="49" charset="0"/>
              <a:buChar char="o"/>
            </a:pPr>
            <a:r>
              <a:rPr lang="en-GB" dirty="0" smtClean="0">
                <a:latin typeface="Bahnschrift Light Condensed" panose="020B0502040204020203" pitchFamily="34" charset="0"/>
              </a:rPr>
              <a:t>Troubles </a:t>
            </a:r>
            <a:r>
              <a:rPr lang="en-GB" dirty="0">
                <a:latin typeface="Bahnschrift Light Condensed" panose="020B0502040204020203" pitchFamily="34" charset="0"/>
              </a:rPr>
              <a:t>du </a:t>
            </a:r>
            <a:r>
              <a:rPr lang="en-GB" dirty="0" err="1">
                <a:latin typeface="Bahnschrift Light Condensed" panose="020B0502040204020203" pitchFamily="34" charset="0"/>
              </a:rPr>
              <a:t>sommeil</a:t>
            </a:r>
            <a:r>
              <a:rPr lang="en-GB" dirty="0">
                <a:latin typeface="Bahnschrift Light Condensed" panose="020B0502040204020203" pitchFamily="34" charset="0"/>
              </a:rPr>
              <a:t>, de la cognition et de </a:t>
            </a:r>
            <a:r>
              <a:rPr lang="en-GB" dirty="0" err="1">
                <a:latin typeface="Bahnschrift Light Condensed" panose="020B0502040204020203" pitchFamily="34" charset="0"/>
              </a:rPr>
              <a:t>l'humeur</a:t>
            </a:r>
            <a:endParaRPr lang="en-GB" dirty="0">
              <a:latin typeface="Bahnschrift Light Condensed" panose="020B0502040204020203" pitchFamily="34" charset="0"/>
            </a:endParaRPr>
          </a:p>
        </p:txBody>
      </p:sp>
      <p:pic>
        <p:nvPicPr>
          <p:cNvPr id="10" name="Image 9"/>
          <p:cNvPicPr>
            <a:picLocks noChangeAspect="1"/>
          </p:cNvPicPr>
          <p:nvPr/>
        </p:nvPicPr>
        <p:blipFill rotWithShape="1">
          <a:blip r:embed="rId3"/>
          <a:srcRect l="7469" t="5879" r="9197" b="5034"/>
          <a:stretch/>
        </p:blipFill>
        <p:spPr>
          <a:xfrm>
            <a:off x="2645229" y="3224893"/>
            <a:ext cx="743220" cy="791936"/>
          </a:xfrm>
          <a:prstGeom prst="rect">
            <a:avLst/>
          </a:prstGeom>
          <a:ln>
            <a:noFill/>
          </a:ln>
          <a:effectLst>
            <a:softEdge rad="112500"/>
          </a:effectLst>
        </p:spPr>
      </p:pic>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7076" y="2220686"/>
            <a:ext cx="1132948" cy="923760"/>
          </a:xfrm>
          <a:prstGeom prst="rect">
            <a:avLst/>
          </a:prstGeom>
          <a:ln>
            <a:noFill/>
          </a:ln>
          <a:effectLst>
            <a:softEdge rad="112500"/>
          </a:effectLst>
        </p:spPr>
      </p:pic>
      <p:pic>
        <p:nvPicPr>
          <p:cNvPr id="24" name="Image 23"/>
          <p:cNvPicPr>
            <a:picLocks noChangeAspect="1"/>
          </p:cNvPicPr>
          <p:nvPr/>
        </p:nvPicPr>
        <p:blipFill>
          <a:blip r:embed="rId5" cstate="print">
            <a:clrChange>
              <a:clrFrom>
                <a:srgbClr val="FCFCF4"/>
              </a:clrFrom>
              <a:clrTo>
                <a:srgbClr val="FCFCF4">
                  <a:alpha val="0"/>
                </a:srgbClr>
              </a:clrTo>
            </a:clrChange>
            <a:extLst>
              <a:ext uri="{28A0092B-C50C-407E-A947-70E740481C1C}">
                <a14:useLocalDpi xmlns:a14="http://schemas.microsoft.com/office/drawing/2010/main" val="0"/>
              </a:ext>
            </a:extLst>
          </a:blip>
          <a:stretch>
            <a:fillRect/>
          </a:stretch>
        </p:blipFill>
        <p:spPr>
          <a:xfrm>
            <a:off x="6550152" y="3980860"/>
            <a:ext cx="1055303" cy="1072833"/>
          </a:xfrm>
          <a:prstGeom prst="rect">
            <a:avLst/>
          </a:prstGeom>
        </p:spPr>
      </p:pic>
      <p:pic>
        <p:nvPicPr>
          <p:cNvPr id="25" name="Image 24"/>
          <p:cNvPicPr>
            <a:picLocks noChangeAspect="1"/>
          </p:cNvPicPr>
          <p:nvPr/>
        </p:nvPicPr>
        <p:blipFill>
          <a:blip r:embed="rId6"/>
          <a:stretch>
            <a:fillRect/>
          </a:stretch>
        </p:blipFill>
        <p:spPr>
          <a:xfrm>
            <a:off x="3665764" y="5178915"/>
            <a:ext cx="930730" cy="755838"/>
          </a:xfrm>
          <a:prstGeom prst="rect">
            <a:avLst/>
          </a:prstGeom>
          <a:ln>
            <a:noFill/>
          </a:ln>
          <a:effectLst>
            <a:softEdge rad="112500"/>
          </a:effectLst>
        </p:spPr>
      </p:pic>
      <p:sp>
        <p:nvSpPr>
          <p:cNvPr id="26" name="Rectangle 25"/>
          <p:cNvSpPr/>
          <p:nvPr/>
        </p:nvSpPr>
        <p:spPr>
          <a:xfrm>
            <a:off x="3309257" y="3358928"/>
            <a:ext cx="7271658" cy="369332"/>
          </a:xfrm>
          <a:prstGeom prst="rect">
            <a:avLst/>
          </a:prstGeom>
        </p:spPr>
        <p:txBody>
          <a:bodyPr wrap="square">
            <a:spAutoFit/>
          </a:bodyPr>
          <a:lstStyle/>
          <a:p>
            <a:pPr marL="285750" indent="-285750">
              <a:buFont typeface="Courier New" panose="02070309020205020404" pitchFamily="49" charset="0"/>
              <a:buChar char="o"/>
            </a:pPr>
            <a:r>
              <a:rPr lang="en-GB" dirty="0" err="1" smtClean="0">
                <a:latin typeface="Bahnschrift Light Condensed" panose="020B0502040204020203" pitchFamily="34" charset="0"/>
              </a:rPr>
              <a:t>Vomissements</a:t>
            </a:r>
            <a:r>
              <a:rPr lang="en-GB" dirty="0">
                <a:latin typeface="Bahnschrift Light Condensed" panose="020B0502040204020203" pitchFamily="34" charset="0"/>
              </a:rPr>
              <a:t>, </a:t>
            </a:r>
            <a:r>
              <a:rPr lang="en-GB" dirty="0" err="1">
                <a:latin typeface="Bahnschrift Light Condensed" panose="020B0502040204020203" pitchFamily="34" charset="0"/>
              </a:rPr>
              <a:t>douleurs</a:t>
            </a:r>
            <a:r>
              <a:rPr lang="en-GB" dirty="0">
                <a:latin typeface="Bahnschrift Light Condensed" panose="020B0502040204020203" pitchFamily="34" charset="0"/>
              </a:rPr>
              <a:t> </a:t>
            </a:r>
            <a:r>
              <a:rPr lang="en-GB" dirty="0" err="1">
                <a:latin typeface="Bahnschrift Light Condensed" panose="020B0502040204020203" pitchFamily="34" charset="0"/>
              </a:rPr>
              <a:t>abdominales</a:t>
            </a:r>
            <a:r>
              <a:rPr lang="en-GB" dirty="0">
                <a:latin typeface="Bahnschrift Light Condensed" panose="020B0502040204020203" pitchFamily="34" charset="0"/>
              </a:rPr>
              <a:t>, </a:t>
            </a:r>
            <a:r>
              <a:rPr lang="en-GB" dirty="0" err="1">
                <a:latin typeface="Bahnschrift Light Condensed" panose="020B0502040204020203" pitchFamily="34" charset="0"/>
              </a:rPr>
              <a:t>diarrhée</a:t>
            </a:r>
            <a:r>
              <a:rPr lang="en-GB" dirty="0">
                <a:latin typeface="Bahnschrift Light Condensed" panose="020B0502040204020203" pitchFamily="34" charset="0"/>
              </a:rPr>
              <a:t> et augmentation de la </a:t>
            </a:r>
            <a:r>
              <a:rPr lang="en-GB" dirty="0" err="1">
                <a:latin typeface="Bahnschrift Light Condensed" panose="020B0502040204020203" pitchFamily="34" charset="0"/>
              </a:rPr>
              <a:t>fonction</a:t>
            </a:r>
            <a:r>
              <a:rPr lang="en-GB" dirty="0">
                <a:latin typeface="Bahnschrift Light Condensed" panose="020B0502040204020203" pitchFamily="34" charset="0"/>
              </a:rPr>
              <a:t> </a:t>
            </a:r>
            <a:r>
              <a:rPr lang="en-GB" dirty="0" err="1" smtClean="0">
                <a:latin typeface="Bahnschrift Light Condensed" panose="020B0502040204020203" pitchFamily="34" charset="0"/>
              </a:rPr>
              <a:t>hépatique</a:t>
            </a:r>
            <a:endParaRPr lang="en-GB" dirty="0">
              <a:latin typeface="Bahnschrift Light Condensed" panose="020B0502040204020203" pitchFamily="34" charset="0"/>
            </a:endParaRPr>
          </a:p>
        </p:txBody>
      </p:sp>
      <p:sp>
        <p:nvSpPr>
          <p:cNvPr id="27" name="Rectangle 2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8" name="ZoneTexte 27"/>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9" name="ZoneTexte 28"/>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30" name="ZoneTexte 29"/>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31" name="ZoneTexte 30"/>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31853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Une prévalence élevée concernant les effets indésirables</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740" y="1063099"/>
            <a:ext cx="1865376" cy="1008888"/>
          </a:xfrm>
          <a:prstGeom prst="rect">
            <a:avLst/>
          </a:prstGeom>
        </p:spPr>
      </p:pic>
      <p:sp>
        <p:nvSpPr>
          <p:cNvPr id="9" name="Rectangle 8"/>
          <p:cNvSpPr/>
          <p:nvPr/>
        </p:nvSpPr>
        <p:spPr>
          <a:xfrm>
            <a:off x="1912009" y="1376527"/>
            <a:ext cx="8574913" cy="400110"/>
          </a:xfrm>
          <a:prstGeom prst="rect">
            <a:avLst/>
          </a:prstGeom>
        </p:spPr>
        <p:txBody>
          <a:bodyPr wrap="none">
            <a:spAutoFit/>
          </a:bodyPr>
          <a:lstStyle/>
          <a:p>
            <a:pPr algn="ctr"/>
            <a:r>
              <a:rPr lang="fr-FR" sz="2000" b="1" dirty="0" smtClean="0">
                <a:latin typeface="Arial" panose="020B0604020202020204" pitchFamily="34" charset="0"/>
              </a:rPr>
              <a:t>Enquête SIS 2014 : «</a:t>
            </a:r>
            <a:r>
              <a:rPr lang="fr-FR" sz="2000" b="1" i="1" dirty="0" smtClean="0">
                <a:latin typeface="Arial" panose="020B0604020202020204" pitchFamily="34" charset="0"/>
              </a:rPr>
              <a:t> Vivre </a:t>
            </a:r>
            <a:r>
              <a:rPr lang="fr-FR" sz="2000" b="1" i="1" dirty="0">
                <a:latin typeface="Arial" panose="020B0604020202020204" pitchFamily="34" charset="0"/>
              </a:rPr>
              <a:t>avec un traitement contre le VIH en </a:t>
            </a:r>
            <a:r>
              <a:rPr lang="fr-FR" sz="2000" b="1" i="1" dirty="0" smtClean="0">
                <a:latin typeface="Arial" panose="020B0604020202020204" pitchFamily="34" charset="0"/>
              </a:rPr>
              <a:t>2014</a:t>
            </a:r>
            <a:r>
              <a:rPr lang="fr-FR" sz="2000" b="1" dirty="0" smtClean="0">
                <a:latin typeface="Arial" panose="020B0604020202020204" pitchFamily="34" charset="0"/>
              </a:rPr>
              <a:t> »</a:t>
            </a:r>
            <a:endParaRPr lang="en-GB" sz="2000" b="1" dirty="0"/>
          </a:p>
        </p:txBody>
      </p:sp>
      <p:sp>
        <p:nvSpPr>
          <p:cNvPr id="11" name="Rectangle 10"/>
          <p:cNvSpPr/>
          <p:nvPr/>
        </p:nvSpPr>
        <p:spPr>
          <a:xfrm>
            <a:off x="1663700" y="2160245"/>
            <a:ext cx="9317265" cy="1400383"/>
          </a:xfrm>
          <a:prstGeom prst="rect">
            <a:avLst/>
          </a:prstGeom>
        </p:spPr>
        <p:txBody>
          <a:bodyPr wrap="square">
            <a:spAutoFit/>
          </a:bodyPr>
          <a:lstStyle/>
          <a:p>
            <a:r>
              <a:rPr lang="fr-FR" sz="1700" b="1" dirty="0" smtClean="0">
                <a:latin typeface="Bell MT" panose="02020503060305020303" pitchFamily="18" charset="0"/>
              </a:rPr>
              <a:t>Contexte</a:t>
            </a:r>
          </a:p>
          <a:p>
            <a:r>
              <a:rPr lang="fr-FR" sz="1700" dirty="0">
                <a:latin typeface="Bell MT" panose="02020503060305020303" pitchFamily="18" charset="0"/>
              </a:rPr>
              <a:t/>
            </a:r>
            <a:br>
              <a:rPr lang="fr-FR" sz="1700" dirty="0">
                <a:latin typeface="Bell MT" panose="02020503060305020303" pitchFamily="18" charset="0"/>
              </a:rPr>
            </a:br>
            <a:r>
              <a:rPr lang="fr-FR" sz="1700" dirty="0">
                <a:latin typeface="Bell MT" panose="02020503060305020303" pitchFamily="18" charset="0"/>
              </a:rPr>
              <a:t>- 150 000 PVVIH en France, environ 90 000 prenant un </a:t>
            </a:r>
            <a:r>
              <a:rPr lang="fr-FR" sz="1700" dirty="0" smtClean="0">
                <a:latin typeface="Bell MT" panose="02020503060305020303" pitchFamily="18" charset="0"/>
              </a:rPr>
              <a:t>traitement</a:t>
            </a:r>
            <a:r>
              <a:rPr lang="fr-FR" sz="1700" dirty="0">
                <a:latin typeface="Bell MT" panose="02020503060305020303" pitchFamily="18" charset="0"/>
              </a:rPr>
              <a:t/>
            </a:r>
            <a:br>
              <a:rPr lang="fr-FR" sz="1700" dirty="0">
                <a:latin typeface="Bell MT" panose="02020503060305020303" pitchFamily="18" charset="0"/>
              </a:rPr>
            </a:br>
            <a:r>
              <a:rPr lang="fr-FR" sz="1700" dirty="0">
                <a:latin typeface="Bell MT" panose="02020503060305020303" pitchFamily="18" charset="0"/>
              </a:rPr>
              <a:t>- Evolution des ARV sur les plans pharmacologiques et posologiques</a:t>
            </a:r>
            <a:br>
              <a:rPr lang="fr-FR" sz="1700" dirty="0">
                <a:latin typeface="Bell MT" panose="02020503060305020303" pitchFamily="18" charset="0"/>
              </a:rPr>
            </a:br>
            <a:r>
              <a:rPr lang="fr-FR" sz="1700" dirty="0">
                <a:latin typeface="Bell MT" panose="02020503060305020303" pitchFamily="18" charset="0"/>
              </a:rPr>
              <a:t>- Arrivée des premiers ARV en un comprimé par jour (2009) et essais sur l’intermittence de la prise</a:t>
            </a:r>
            <a:endParaRPr lang="en-GB" sz="1700" dirty="0">
              <a:latin typeface="Bell MT" panose="02020503060305020303" pitchFamily="18" charset="0"/>
            </a:endParaRPr>
          </a:p>
        </p:txBody>
      </p:sp>
      <p:sp>
        <p:nvSpPr>
          <p:cNvPr id="14" name="ZoneTexte 13"/>
          <p:cNvSpPr txBox="1"/>
          <p:nvPr/>
        </p:nvSpPr>
        <p:spPr>
          <a:xfrm>
            <a:off x="849086" y="4057650"/>
            <a:ext cx="9870621" cy="1631216"/>
          </a:xfrm>
          <a:prstGeom prst="rect">
            <a:avLst/>
          </a:prstGeom>
          <a:noFill/>
        </p:spPr>
        <p:txBody>
          <a:bodyPr wrap="square" rtlCol="0">
            <a:spAutoFit/>
          </a:bodyPr>
          <a:lstStyle/>
          <a:p>
            <a:pPr marL="285750" indent="-285750" algn="ctr">
              <a:buFont typeface="Wingdings" panose="05000000000000000000" pitchFamily="2" charset="2"/>
              <a:buChar char="Ø"/>
            </a:pPr>
            <a:r>
              <a:rPr lang="fr-FR" sz="2000" b="1" dirty="0" smtClean="0">
                <a:solidFill>
                  <a:srgbClr val="002060"/>
                </a:solidFill>
                <a:latin typeface="Bell MT" panose="02020503060305020303" pitchFamily="18" charset="0"/>
              </a:rPr>
              <a:t>7/10</a:t>
            </a:r>
            <a:r>
              <a:rPr lang="fr-FR" sz="2000" dirty="0" smtClean="0">
                <a:solidFill>
                  <a:srgbClr val="002060"/>
                </a:solidFill>
                <a:latin typeface="Bell MT" panose="02020503060305020303" pitchFamily="18" charset="0"/>
              </a:rPr>
              <a:t> personnes ressentent des </a:t>
            </a:r>
            <a:r>
              <a:rPr lang="fr-FR" sz="2000" b="1" dirty="0" smtClean="0">
                <a:solidFill>
                  <a:srgbClr val="002060"/>
                </a:solidFill>
                <a:latin typeface="Bell MT" panose="02020503060305020303" pitchFamily="18" charset="0"/>
              </a:rPr>
              <a:t>effets indésirables </a:t>
            </a:r>
            <a:r>
              <a:rPr lang="fr-FR" sz="2000" dirty="0" smtClean="0">
                <a:solidFill>
                  <a:srgbClr val="002060"/>
                </a:solidFill>
                <a:latin typeface="Bell MT" panose="02020503060305020303" pitchFamily="18" charset="0"/>
              </a:rPr>
              <a:t>liés au TTT</a:t>
            </a:r>
          </a:p>
          <a:p>
            <a:pPr marL="285750" indent="-285750" algn="ctr">
              <a:buFont typeface="Wingdings" panose="05000000000000000000" pitchFamily="2" charset="2"/>
              <a:buChar char="Ø"/>
            </a:pPr>
            <a:endParaRPr lang="fr-FR" sz="2000" dirty="0">
              <a:solidFill>
                <a:srgbClr val="002060"/>
              </a:solidFill>
              <a:latin typeface="Bell MT" panose="02020503060305020303" pitchFamily="18" charset="0"/>
            </a:endParaRPr>
          </a:p>
          <a:p>
            <a:pPr marL="285750" indent="-285750" algn="ctr">
              <a:buFont typeface="Wingdings" panose="05000000000000000000" pitchFamily="2" charset="2"/>
              <a:buChar char="Ø"/>
            </a:pPr>
            <a:r>
              <a:rPr lang="fr-FR" sz="2000" b="1" dirty="0" smtClean="0">
                <a:solidFill>
                  <a:srgbClr val="002060"/>
                </a:solidFill>
                <a:latin typeface="Bell MT" panose="02020503060305020303" pitchFamily="18" charset="0"/>
              </a:rPr>
              <a:t>3/10</a:t>
            </a:r>
            <a:r>
              <a:rPr lang="fr-FR" sz="2000" dirty="0" smtClean="0">
                <a:solidFill>
                  <a:srgbClr val="002060"/>
                </a:solidFill>
                <a:latin typeface="Bell MT" panose="02020503060305020303" pitchFamily="18" charset="0"/>
              </a:rPr>
              <a:t> ne se sentent </a:t>
            </a:r>
            <a:r>
              <a:rPr lang="fr-FR" sz="2000" b="1" dirty="0" smtClean="0">
                <a:solidFill>
                  <a:srgbClr val="002060"/>
                </a:solidFill>
                <a:latin typeface="Bell MT" panose="02020503060305020303" pitchFamily="18" charset="0"/>
              </a:rPr>
              <a:t>pas entendues </a:t>
            </a:r>
            <a:r>
              <a:rPr lang="fr-FR" sz="2000" dirty="0" smtClean="0">
                <a:solidFill>
                  <a:srgbClr val="002060"/>
                </a:solidFill>
                <a:latin typeface="Bell MT" panose="02020503060305020303" pitchFamily="18" charset="0"/>
              </a:rPr>
              <a:t>sur ce sujet par leur médecin</a:t>
            </a:r>
          </a:p>
          <a:p>
            <a:pPr marL="285750" indent="-285750" algn="ctr">
              <a:buFont typeface="Wingdings" panose="05000000000000000000" pitchFamily="2" charset="2"/>
              <a:buChar char="Ø"/>
            </a:pPr>
            <a:endParaRPr lang="fr-FR" sz="2000" dirty="0">
              <a:solidFill>
                <a:srgbClr val="002060"/>
              </a:solidFill>
              <a:latin typeface="Bell MT" panose="02020503060305020303" pitchFamily="18" charset="0"/>
            </a:endParaRPr>
          </a:p>
          <a:p>
            <a:pPr marL="285750" indent="-285750" algn="ctr">
              <a:buFont typeface="Wingdings" panose="05000000000000000000" pitchFamily="2" charset="2"/>
              <a:buChar char="Ø"/>
            </a:pPr>
            <a:r>
              <a:rPr lang="fr-FR" sz="2000" b="1" dirty="0" smtClean="0">
                <a:solidFill>
                  <a:srgbClr val="002060"/>
                </a:solidFill>
                <a:latin typeface="Bell MT" panose="02020503060305020303" pitchFamily="18" charset="0"/>
              </a:rPr>
              <a:t>Variation</a:t>
            </a:r>
            <a:r>
              <a:rPr lang="fr-FR" sz="2000" dirty="0" smtClean="0">
                <a:solidFill>
                  <a:srgbClr val="002060"/>
                </a:solidFill>
                <a:latin typeface="Bell MT" panose="02020503060305020303" pitchFamily="18" charset="0"/>
              </a:rPr>
              <a:t> selon la thérapie, l’observance, le sexe et l’âge </a:t>
            </a:r>
            <a:endParaRPr lang="en-GB" sz="2000" dirty="0">
              <a:solidFill>
                <a:srgbClr val="002060"/>
              </a:solidFill>
              <a:latin typeface="Bell MT" panose="02020503060305020303" pitchFamily="18" charset="0"/>
            </a:endParaRPr>
          </a:p>
        </p:txBody>
      </p:sp>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6" name="ZoneTexte 15"/>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22" name="ZoneTexte 21"/>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380798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Un point de vue sur la prévalence de ces comorbidités</a:t>
            </a:r>
            <a:endParaRPr lang="fr-FR" sz="2400" b="1" dirty="0">
              <a:solidFill>
                <a:schemeClr val="bg1"/>
              </a:solidFill>
              <a:latin typeface="Baskerville Old Face" panose="02020602080505020303" pitchFamily="18" charset="0"/>
            </a:endParaRPr>
          </a:p>
        </p:txBody>
      </p:sp>
      <p:pic>
        <p:nvPicPr>
          <p:cNvPr id="22" name="Picture 2" descr="vieil homme avec tous ses médicaments - chronic disease photos et images de col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518" y="1666497"/>
            <a:ext cx="5082154" cy="3388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Image 22"/>
          <p:cNvPicPr>
            <a:picLocks noChangeAspect="1"/>
          </p:cNvPicPr>
          <p:nvPr/>
        </p:nvPicPr>
        <p:blipFill>
          <a:blip r:embed="rId3">
            <a:clrChange>
              <a:clrFrom>
                <a:srgbClr val="FFFFFF"/>
              </a:clrFrom>
              <a:clrTo>
                <a:srgbClr val="FFFFFF">
                  <a:alpha val="0"/>
                </a:srgbClr>
              </a:clrTo>
            </a:clrChange>
          </a:blip>
          <a:stretch>
            <a:fillRect/>
          </a:stretch>
        </p:blipFill>
        <p:spPr>
          <a:xfrm>
            <a:off x="9049790" y="4971730"/>
            <a:ext cx="668791" cy="731736"/>
          </a:xfrm>
          <a:prstGeom prst="rect">
            <a:avLst/>
          </a:prstGeom>
        </p:spPr>
      </p:pic>
      <p:pic>
        <p:nvPicPr>
          <p:cNvPr id="25" name="Image 2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4453" y="968859"/>
            <a:ext cx="655865" cy="655865"/>
          </a:xfrm>
          <a:prstGeom prst="rect">
            <a:avLst/>
          </a:prstGeom>
        </p:spPr>
      </p:pic>
      <p:pic>
        <p:nvPicPr>
          <p:cNvPr id="26" name="Image 25"/>
          <p:cNvPicPr>
            <a:picLocks noChangeAspect="1"/>
          </p:cNvPicPr>
          <p:nvPr/>
        </p:nvPicPr>
        <p:blipFill>
          <a:blip r:embed="rId5">
            <a:clrChange>
              <a:clrFrom>
                <a:srgbClr val="FFFFFF"/>
              </a:clrFrom>
              <a:clrTo>
                <a:srgbClr val="FFFFFF">
                  <a:alpha val="0"/>
                </a:srgbClr>
              </a:clrTo>
            </a:clrChange>
          </a:blip>
          <a:stretch>
            <a:fillRect/>
          </a:stretch>
        </p:blipFill>
        <p:spPr>
          <a:xfrm>
            <a:off x="4920961" y="1040698"/>
            <a:ext cx="798448" cy="540884"/>
          </a:xfrm>
          <a:prstGeom prst="rect">
            <a:avLst/>
          </a:prstGeom>
        </p:spPr>
      </p:pic>
      <p:pic>
        <p:nvPicPr>
          <p:cNvPr id="27" name="Image 26"/>
          <p:cNvPicPr>
            <a:picLocks noChangeAspect="1"/>
          </p:cNvPicPr>
          <p:nvPr/>
        </p:nvPicPr>
        <p:blipFill>
          <a:blip r:embed="rId6">
            <a:clrChange>
              <a:clrFrom>
                <a:srgbClr val="FFFFFF"/>
              </a:clrFrom>
              <a:clrTo>
                <a:srgbClr val="FFFFFF">
                  <a:alpha val="0"/>
                </a:srgbClr>
              </a:clrTo>
            </a:clrChange>
          </a:blip>
          <a:stretch>
            <a:fillRect/>
          </a:stretch>
        </p:blipFill>
        <p:spPr>
          <a:xfrm>
            <a:off x="1417360" y="2817292"/>
            <a:ext cx="820651" cy="681558"/>
          </a:xfrm>
          <a:prstGeom prst="rect">
            <a:avLst/>
          </a:prstGeom>
        </p:spPr>
      </p:pic>
      <p:pic>
        <p:nvPicPr>
          <p:cNvPr id="28" name="Image 27"/>
          <p:cNvPicPr>
            <a:picLocks noChangeAspect="1"/>
          </p:cNvPicPr>
          <p:nvPr/>
        </p:nvPicPr>
        <p:blipFill>
          <a:blip r:embed="rId7">
            <a:clrChange>
              <a:clrFrom>
                <a:srgbClr val="FFFFFF"/>
              </a:clrFrom>
              <a:clrTo>
                <a:srgbClr val="FFFFFF">
                  <a:alpha val="0"/>
                </a:srgbClr>
              </a:clrTo>
            </a:clrChange>
          </a:blip>
          <a:stretch>
            <a:fillRect/>
          </a:stretch>
        </p:blipFill>
        <p:spPr>
          <a:xfrm>
            <a:off x="2494435" y="1209727"/>
            <a:ext cx="800100" cy="718734"/>
          </a:xfrm>
          <a:prstGeom prst="rect">
            <a:avLst/>
          </a:prstGeom>
        </p:spPr>
      </p:pic>
      <p:pic>
        <p:nvPicPr>
          <p:cNvPr id="32" name="Image 31"/>
          <p:cNvPicPr>
            <a:picLocks noChangeAspect="1"/>
          </p:cNvPicPr>
          <p:nvPr/>
        </p:nvPicPr>
        <p:blipFill>
          <a:blip r:embed="rId8">
            <a:clrChange>
              <a:clrFrom>
                <a:srgbClr val="FFFFFF"/>
              </a:clrFrom>
              <a:clrTo>
                <a:srgbClr val="FFFFFF">
                  <a:alpha val="0"/>
                </a:srgbClr>
              </a:clrTo>
            </a:clrChange>
          </a:blip>
          <a:stretch>
            <a:fillRect/>
          </a:stretch>
        </p:blipFill>
        <p:spPr>
          <a:xfrm>
            <a:off x="9156700" y="2815401"/>
            <a:ext cx="835970" cy="444952"/>
          </a:xfrm>
          <a:prstGeom prst="rect">
            <a:avLst/>
          </a:prstGeom>
        </p:spPr>
      </p:pic>
      <p:pic>
        <p:nvPicPr>
          <p:cNvPr id="34" name="Image 33"/>
          <p:cNvPicPr>
            <a:picLocks noChangeAspect="1"/>
          </p:cNvPicPr>
          <p:nvPr/>
        </p:nvPicPr>
        <p:blipFill>
          <a:blip r:embed="rId9">
            <a:clrChange>
              <a:clrFrom>
                <a:srgbClr val="FFFFFF"/>
              </a:clrFrom>
              <a:clrTo>
                <a:srgbClr val="FFFFFF">
                  <a:alpha val="0"/>
                </a:srgbClr>
              </a:clrTo>
            </a:clrChange>
          </a:blip>
          <a:stretch>
            <a:fillRect/>
          </a:stretch>
        </p:blipFill>
        <p:spPr>
          <a:xfrm>
            <a:off x="6605267" y="5586042"/>
            <a:ext cx="528637" cy="582983"/>
          </a:xfrm>
          <a:prstGeom prst="rect">
            <a:avLst/>
          </a:prstGeom>
        </p:spPr>
      </p:pic>
      <p:pic>
        <p:nvPicPr>
          <p:cNvPr id="35" name="Image 34"/>
          <p:cNvPicPr>
            <a:picLocks noChangeAspect="1"/>
          </p:cNvPicPr>
          <p:nvPr/>
        </p:nvPicPr>
        <p:blipFill>
          <a:blip r:embed="rId10">
            <a:clrChange>
              <a:clrFrom>
                <a:srgbClr val="FFFFFF"/>
              </a:clrFrom>
              <a:clrTo>
                <a:srgbClr val="FFFFFF">
                  <a:alpha val="0"/>
                </a:srgbClr>
              </a:clrTo>
            </a:clrChange>
          </a:blip>
          <a:stretch>
            <a:fillRect/>
          </a:stretch>
        </p:blipFill>
        <p:spPr>
          <a:xfrm>
            <a:off x="2440623" y="5049538"/>
            <a:ext cx="806125" cy="769483"/>
          </a:xfrm>
          <a:prstGeom prst="rect">
            <a:avLst/>
          </a:prstGeom>
        </p:spPr>
      </p:pic>
      <p:sp>
        <p:nvSpPr>
          <p:cNvPr id="17" name="Rectangle 1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8" name="ZoneTexte 17"/>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4" name="ZoneTexte 23"/>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9" name="ZoneTexte 28"/>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30" name="ZoneTexte 29"/>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9719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Un point de vue sur la prévalence de ces comorbidités</a:t>
            </a:r>
            <a:endParaRPr lang="fr-FR" sz="2400" b="1" dirty="0">
              <a:solidFill>
                <a:schemeClr val="bg1"/>
              </a:solidFill>
              <a:latin typeface="Baskerville Old Face" panose="02020602080505020303" pitchFamily="18" charset="0"/>
            </a:endParaRPr>
          </a:p>
        </p:txBody>
      </p:sp>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l="96128" r="-18176" b="97549"/>
          <a:stretch/>
        </p:blipFill>
        <p:spPr>
          <a:xfrm>
            <a:off x="5070021" y="1688047"/>
            <a:ext cx="383722" cy="45719"/>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5534" y="619351"/>
            <a:ext cx="1095066" cy="821300"/>
          </a:xfrm>
          <a:prstGeom prst="rect">
            <a:avLst/>
          </a:prstGeom>
        </p:spPr>
      </p:pic>
      <p:pic>
        <p:nvPicPr>
          <p:cNvPr id="24" name="Image 23"/>
          <p:cNvPicPr>
            <a:picLocks noChangeAspect="1"/>
          </p:cNvPicPr>
          <p:nvPr/>
        </p:nvPicPr>
        <p:blipFill>
          <a:blip r:embed="rId4"/>
          <a:stretch>
            <a:fillRect/>
          </a:stretch>
        </p:blipFill>
        <p:spPr>
          <a:xfrm>
            <a:off x="541078" y="2363682"/>
            <a:ext cx="646340" cy="652438"/>
          </a:xfrm>
          <a:prstGeom prst="rect">
            <a:avLst/>
          </a:prstGeom>
        </p:spPr>
      </p:pic>
      <p:pic>
        <p:nvPicPr>
          <p:cNvPr id="29" name="Image 28"/>
          <p:cNvPicPr>
            <a:picLocks noChangeAspect="1"/>
          </p:cNvPicPr>
          <p:nvPr/>
        </p:nvPicPr>
        <p:blipFill rotWithShape="1">
          <a:blip r:embed="rId5"/>
          <a:srcRect l="27778" t="19945"/>
          <a:stretch/>
        </p:blipFill>
        <p:spPr>
          <a:xfrm>
            <a:off x="566635" y="3213295"/>
            <a:ext cx="579663" cy="499750"/>
          </a:xfrm>
          <a:prstGeom prst="rect">
            <a:avLst/>
          </a:prstGeom>
        </p:spPr>
      </p:pic>
      <p:sp>
        <p:nvSpPr>
          <p:cNvPr id="26" name="ZoneTexte 25"/>
          <p:cNvSpPr txBox="1"/>
          <p:nvPr/>
        </p:nvSpPr>
        <p:spPr>
          <a:xfrm>
            <a:off x="4633686" y="3277507"/>
            <a:ext cx="2018868" cy="338554"/>
          </a:xfrm>
          <a:prstGeom prst="rect">
            <a:avLst/>
          </a:prstGeom>
          <a:noFill/>
        </p:spPr>
        <p:txBody>
          <a:bodyPr wrap="square" rtlCol="0">
            <a:spAutoFit/>
          </a:bodyPr>
          <a:lstStyle/>
          <a:p>
            <a:pPr algn="ctr"/>
            <a:r>
              <a:rPr lang="fr-FR" sz="1600" b="1" dirty="0" smtClean="0"/>
              <a:t>Suivi de 14 ans</a:t>
            </a:r>
            <a:endParaRPr lang="en-GB" sz="1600" b="1" dirty="0"/>
          </a:p>
        </p:txBody>
      </p:sp>
      <p:sp>
        <p:nvSpPr>
          <p:cNvPr id="32" name="Rectangle 31"/>
          <p:cNvSpPr/>
          <p:nvPr/>
        </p:nvSpPr>
        <p:spPr>
          <a:xfrm>
            <a:off x="5185641" y="1592740"/>
            <a:ext cx="652743" cy="369332"/>
          </a:xfrm>
          <a:prstGeom prst="rect">
            <a:avLst/>
          </a:prstGeom>
        </p:spPr>
        <p:txBody>
          <a:bodyPr wrap="none">
            <a:spAutoFit/>
          </a:bodyPr>
          <a:lstStyle/>
          <a:p>
            <a:pPr algn="ctr"/>
            <a:r>
              <a:rPr lang="en-GB" b="1" dirty="0"/>
              <a:t>8444</a:t>
            </a:r>
          </a:p>
        </p:txBody>
      </p:sp>
      <p:sp>
        <p:nvSpPr>
          <p:cNvPr id="34" name="Rectangle 33"/>
          <p:cNvSpPr/>
          <p:nvPr/>
        </p:nvSpPr>
        <p:spPr>
          <a:xfrm>
            <a:off x="4500879" y="2450512"/>
            <a:ext cx="2750822" cy="338554"/>
          </a:xfrm>
          <a:prstGeom prst="rect">
            <a:avLst/>
          </a:prstGeom>
        </p:spPr>
        <p:txBody>
          <a:bodyPr wrap="square">
            <a:spAutoFit/>
          </a:bodyPr>
          <a:lstStyle/>
          <a:p>
            <a:pPr algn="ctr"/>
            <a:r>
              <a:rPr lang="fr-FR" sz="1600" b="1" dirty="0"/>
              <a:t>83 </a:t>
            </a:r>
            <a:r>
              <a:rPr lang="fr-FR" sz="1600" b="1" dirty="0" smtClean="0"/>
              <a:t>% âgés </a:t>
            </a:r>
            <a:r>
              <a:rPr lang="fr-FR" sz="1600" b="1" dirty="0"/>
              <a:t>de 30 à 59 </a:t>
            </a:r>
            <a:r>
              <a:rPr lang="fr-FR" sz="1600" b="1" dirty="0" smtClean="0"/>
              <a:t>ans</a:t>
            </a:r>
            <a:endParaRPr lang="en-GB" sz="1600" b="1" dirty="0"/>
          </a:p>
        </p:txBody>
      </p:sp>
      <p:sp>
        <p:nvSpPr>
          <p:cNvPr id="36" name="ZoneTexte 35"/>
          <p:cNvSpPr txBox="1"/>
          <p:nvPr/>
        </p:nvSpPr>
        <p:spPr>
          <a:xfrm>
            <a:off x="6510482" y="1177175"/>
            <a:ext cx="2435629" cy="276999"/>
          </a:xfrm>
          <a:prstGeom prst="rect">
            <a:avLst/>
          </a:prstGeom>
          <a:noFill/>
        </p:spPr>
        <p:txBody>
          <a:bodyPr wrap="square" rtlCol="0">
            <a:spAutoFit/>
          </a:bodyPr>
          <a:lstStyle/>
          <a:p>
            <a:r>
              <a:rPr lang="fr-FR" sz="1200" i="1" dirty="0" smtClean="0"/>
              <a:t>Hasse et al., 2011</a:t>
            </a:r>
            <a:endParaRPr lang="en-GB" sz="1200" i="1" dirty="0"/>
          </a:p>
        </p:txBody>
      </p:sp>
      <p:grpSp>
        <p:nvGrpSpPr>
          <p:cNvPr id="47" name="Groupe 46"/>
          <p:cNvGrpSpPr/>
          <p:nvPr/>
        </p:nvGrpSpPr>
        <p:grpSpPr>
          <a:xfrm>
            <a:off x="426914" y="1415704"/>
            <a:ext cx="1203894" cy="750803"/>
            <a:chOff x="426914" y="1999904"/>
            <a:chExt cx="1203894" cy="750803"/>
          </a:xfrm>
        </p:grpSpPr>
        <p:pic>
          <p:nvPicPr>
            <p:cNvPr id="10" name="Image 9"/>
            <p:cNvPicPr>
              <a:picLocks noChangeAspect="1"/>
            </p:cNvPicPr>
            <p:nvPr/>
          </p:nvPicPr>
          <p:blipFill>
            <a:blip r:embed="rId6"/>
            <a:stretch>
              <a:fillRect/>
            </a:stretch>
          </p:blipFill>
          <p:spPr>
            <a:xfrm>
              <a:off x="426914" y="2099656"/>
              <a:ext cx="870096" cy="651051"/>
            </a:xfrm>
            <a:prstGeom prst="rect">
              <a:avLst/>
            </a:prstGeom>
          </p:spPr>
        </p:pic>
        <p:pic>
          <p:nvPicPr>
            <p:cNvPr id="42" name="Image 41"/>
            <p:cNvPicPr>
              <a:picLocks noChangeAspect="1"/>
            </p:cNvPicPr>
            <p:nvPr/>
          </p:nvPicPr>
          <p:blipFill>
            <a:blip r:embed="rId7">
              <a:clrChange>
                <a:clrFrom>
                  <a:srgbClr val="FFFFFF"/>
                </a:clrFrom>
                <a:clrTo>
                  <a:srgbClr val="FFFFFF">
                    <a:alpha val="0"/>
                  </a:srgbClr>
                </a:clrTo>
              </a:clrChange>
            </a:blip>
            <a:stretch>
              <a:fillRect/>
            </a:stretch>
          </p:blipFill>
          <p:spPr>
            <a:xfrm>
              <a:off x="1282902" y="1999904"/>
              <a:ext cx="347906" cy="423688"/>
            </a:xfrm>
            <a:prstGeom prst="rect">
              <a:avLst/>
            </a:prstGeom>
          </p:spPr>
        </p:pic>
      </p:grpSp>
      <p:pic>
        <p:nvPicPr>
          <p:cNvPr id="46" name="Imag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87311"/>
            <a:ext cx="1965325" cy="1534114"/>
          </a:xfrm>
          <a:prstGeom prst="rect">
            <a:avLst/>
          </a:prstGeom>
        </p:spPr>
      </p:pic>
      <p:grpSp>
        <p:nvGrpSpPr>
          <p:cNvPr id="3" name="Groupe 2"/>
          <p:cNvGrpSpPr/>
          <p:nvPr/>
        </p:nvGrpSpPr>
        <p:grpSpPr>
          <a:xfrm>
            <a:off x="2538132" y="2355083"/>
            <a:ext cx="9069668" cy="4101279"/>
            <a:chOff x="2538132" y="2355083"/>
            <a:chExt cx="9069668" cy="4101279"/>
          </a:xfrm>
        </p:grpSpPr>
        <p:pic>
          <p:nvPicPr>
            <p:cNvPr id="50" name="Image 49"/>
            <p:cNvPicPr>
              <a:picLocks noChangeAspect="1"/>
            </p:cNvPicPr>
            <p:nvPr/>
          </p:nvPicPr>
          <p:blipFill>
            <a:blip r:embed="rId9"/>
            <a:stretch>
              <a:fillRect/>
            </a:stretch>
          </p:blipFill>
          <p:spPr>
            <a:xfrm>
              <a:off x="2538132" y="3263900"/>
              <a:ext cx="8863419" cy="3192462"/>
            </a:xfrm>
            <a:prstGeom prst="rect">
              <a:avLst/>
            </a:prstGeom>
          </p:spPr>
        </p:pic>
        <p:pic>
          <p:nvPicPr>
            <p:cNvPr id="2" name="Image 1"/>
            <p:cNvPicPr>
              <a:picLocks noChangeAspect="1"/>
            </p:cNvPicPr>
            <p:nvPr/>
          </p:nvPicPr>
          <p:blipFill>
            <a:blip r:embed="rId10"/>
            <a:stretch>
              <a:fillRect/>
            </a:stretch>
          </p:blipFill>
          <p:spPr>
            <a:xfrm>
              <a:off x="2557462" y="2355083"/>
              <a:ext cx="9050338" cy="704029"/>
            </a:xfrm>
            <a:prstGeom prst="rect">
              <a:avLst/>
            </a:prstGeom>
          </p:spPr>
        </p:pic>
      </p:grpSp>
      <p:sp>
        <p:nvSpPr>
          <p:cNvPr id="5" name="ZoneTexte 4"/>
          <p:cNvSpPr txBox="1"/>
          <p:nvPr/>
        </p:nvSpPr>
        <p:spPr>
          <a:xfrm>
            <a:off x="8001000" y="1612900"/>
            <a:ext cx="3987800" cy="461665"/>
          </a:xfrm>
          <a:prstGeom prst="rect">
            <a:avLst/>
          </a:prstGeom>
          <a:noFill/>
        </p:spPr>
        <p:txBody>
          <a:bodyPr wrap="square" rtlCol="0">
            <a:spAutoFit/>
          </a:bodyPr>
          <a:lstStyle/>
          <a:p>
            <a:pPr algn="ctr"/>
            <a:r>
              <a:rPr lang="en-GB" sz="2400" b="1" dirty="0" smtClean="0">
                <a:solidFill>
                  <a:srgbClr val="C00000"/>
                </a:solidFill>
                <a:latin typeface="Calibri" panose="020F0502020204030204" pitchFamily="34" charset="0"/>
                <a:cs typeface="Calibri" panose="020F0502020204030204" pitchFamily="34" charset="0"/>
              </a:rPr>
              <a:t>↗ des </a:t>
            </a:r>
            <a:r>
              <a:rPr lang="en-GB" sz="2400" b="1" dirty="0" err="1" smtClean="0">
                <a:solidFill>
                  <a:srgbClr val="C00000"/>
                </a:solidFill>
                <a:latin typeface="Calibri" panose="020F0502020204030204" pitchFamily="34" charset="0"/>
                <a:cs typeface="Calibri" panose="020F0502020204030204" pitchFamily="34" charset="0"/>
              </a:rPr>
              <a:t>comorbidités</a:t>
            </a:r>
            <a:r>
              <a:rPr lang="en-GB" sz="2400" b="1" dirty="0" smtClean="0">
                <a:solidFill>
                  <a:srgbClr val="C00000"/>
                </a:solidFill>
                <a:latin typeface="Calibri" panose="020F0502020204030204" pitchFamily="34" charset="0"/>
                <a:cs typeface="Calibri" panose="020F0502020204030204" pitchFamily="34" charset="0"/>
              </a:rPr>
              <a:t> avec </a:t>
            </a:r>
            <a:r>
              <a:rPr lang="en-GB" sz="2400" b="1" dirty="0" err="1" smtClean="0">
                <a:solidFill>
                  <a:srgbClr val="C00000"/>
                </a:solidFill>
                <a:latin typeface="Calibri" panose="020F0502020204030204" pitchFamily="34" charset="0"/>
                <a:cs typeface="Calibri" panose="020F0502020204030204" pitchFamily="34" charset="0"/>
              </a:rPr>
              <a:t>l’âge</a:t>
            </a:r>
            <a:endParaRPr lang="en-GB" sz="2400" b="1" dirty="0">
              <a:solidFill>
                <a:srgbClr val="C00000"/>
              </a:solidFill>
            </a:endParaRPr>
          </a:p>
        </p:txBody>
      </p:sp>
      <p:sp>
        <p:nvSpPr>
          <p:cNvPr id="7" name="Rectangle 6"/>
          <p:cNvSpPr/>
          <p:nvPr/>
        </p:nvSpPr>
        <p:spPr>
          <a:xfrm>
            <a:off x="6916847" y="3223035"/>
            <a:ext cx="3476531" cy="2353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6906287" y="3647031"/>
            <a:ext cx="3476531" cy="2353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6886674" y="3871859"/>
            <a:ext cx="3515758" cy="2353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921381" y="5943581"/>
            <a:ext cx="3515758" cy="2353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33" name="ZoneTexte 32"/>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35" name="ZoneTexte 34"/>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37" name="ZoneTexte 36"/>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38" name="ZoneTexte 37"/>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091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27" grpId="0" animBg="1"/>
      <p:bldP spid="28"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Un ensemble de comorbidités</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2">
            <a:clrChange>
              <a:clrFrom>
                <a:srgbClr val="FFFFFF"/>
              </a:clrFrom>
              <a:clrTo>
                <a:srgbClr val="FFFFFF">
                  <a:alpha val="0"/>
                </a:srgbClr>
              </a:clrTo>
            </a:clrChange>
          </a:blip>
          <a:stretch>
            <a:fillRect/>
          </a:stretch>
        </p:blipFill>
        <p:spPr>
          <a:xfrm>
            <a:off x="83590" y="5035230"/>
            <a:ext cx="668791" cy="731736"/>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96128" r="-18176" b="97549"/>
          <a:stretch/>
        </p:blipFill>
        <p:spPr>
          <a:xfrm>
            <a:off x="5070021" y="1688047"/>
            <a:ext cx="383722" cy="45719"/>
          </a:xfrm>
          <a:prstGeom prst="rect">
            <a:avLst/>
          </a:prstGeom>
        </p:spPr>
      </p:pic>
      <p:pic>
        <p:nvPicPr>
          <p:cNvPr id="11" name="Imag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053" y="3737459"/>
            <a:ext cx="655865" cy="655865"/>
          </a:xfrm>
          <a:prstGeom prst="rect">
            <a:avLst/>
          </a:prstGeom>
        </p:spPr>
      </p:pic>
      <p:pic>
        <p:nvPicPr>
          <p:cNvPr id="14" name="Image 13"/>
          <p:cNvPicPr>
            <a:picLocks noChangeAspect="1"/>
          </p:cNvPicPr>
          <p:nvPr/>
        </p:nvPicPr>
        <p:blipFill>
          <a:blip r:embed="rId5">
            <a:clrChange>
              <a:clrFrom>
                <a:srgbClr val="FFFFFF"/>
              </a:clrFrom>
              <a:clrTo>
                <a:srgbClr val="FFFFFF">
                  <a:alpha val="0"/>
                </a:srgbClr>
              </a:clrTo>
            </a:clrChange>
          </a:blip>
          <a:stretch>
            <a:fillRect/>
          </a:stretch>
        </p:blipFill>
        <p:spPr>
          <a:xfrm>
            <a:off x="18761" y="3098098"/>
            <a:ext cx="798448" cy="540884"/>
          </a:xfrm>
          <a:prstGeom prst="rect">
            <a:avLst/>
          </a:prstGeom>
        </p:spPr>
      </p:pic>
      <p:pic>
        <p:nvPicPr>
          <p:cNvPr id="15" name="Image 14"/>
          <p:cNvPicPr>
            <a:picLocks noChangeAspect="1"/>
          </p:cNvPicPr>
          <p:nvPr/>
        </p:nvPicPr>
        <p:blipFill>
          <a:blip r:embed="rId6">
            <a:clrChange>
              <a:clrFrom>
                <a:srgbClr val="FFFFFF"/>
              </a:clrFrom>
              <a:clrTo>
                <a:srgbClr val="FFFFFF">
                  <a:alpha val="0"/>
                </a:srgbClr>
              </a:clrTo>
            </a:clrChange>
          </a:blip>
          <a:stretch>
            <a:fillRect/>
          </a:stretch>
        </p:blipFill>
        <p:spPr>
          <a:xfrm>
            <a:off x="7660" y="632892"/>
            <a:ext cx="820651" cy="681558"/>
          </a:xfrm>
          <a:prstGeom prst="rect">
            <a:avLst/>
          </a:prstGeom>
        </p:spPr>
      </p:pic>
      <p:pic>
        <p:nvPicPr>
          <p:cNvPr id="16" name="Image 15"/>
          <p:cNvPicPr>
            <a:picLocks noChangeAspect="1"/>
          </p:cNvPicPr>
          <p:nvPr/>
        </p:nvPicPr>
        <p:blipFill>
          <a:blip r:embed="rId7">
            <a:clrChange>
              <a:clrFrom>
                <a:srgbClr val="FFFFFF"/>
              </a:clrFrom>
              <a:clrTo>
                <a:srgbClr val="FFFFFF">
                  <a:alpha val="0"/>
                </a:srgbClr>
              </a:clrTo>
            </a:clrChange>
          </a:blip>
          <a:stretch>
            <a:fillRect/>
          </a:stretch>
        </p:blipFill>
        <p:spPr>
          <a:xfrm>
            <a:off x="17935" y="1412927"/>
            <a:ext cx="800100" cy="718734"/>
          </a:xfrm>
          <a:prstGeom prst="rect">
            <a:avLst/>
          </a:prstGeom>
        </p:spPr>
      </p:pic>
      <p:sp>
        <p:nvSpPr>
          <p:cNvPr id="17" name="ZoneTexte 16"/>
          <p:cNvSpPr txBox="1"/>
          <p:nvPr/>
        </p:nvSpPr>
        <p:spPr>
          <a:xfrm>
            <a:off x="5037363" y="6106885"/>
            <a:ext cx="2310493" cy="276999"/>
          </a:xfrm>
          <a:prstGeom prst="rect">
            <a:avLst/>
          </a:prstGeom>
          <a:noFill/>
        </p:spPr>
        <p:txBody>
          <a:bodyPr wrap="square" rtlCol="0">
            <a:spAutoFit/>
          </a:bodyPr>
          <a:lstStyle/>
          <a:p>
            <a:pPr algn="ctr"/>
            <a:r>
              <a:rPr lang="fr-FR" sz="1200" i="1" dirty="0" err="1" smtClean="0"/>
              <a:t>Chawla</a:t>
            </a:r>
            <a:r>
              <a:rPr lang="fr-FR" sz="1200" i="1" dirty="0" smtClean="0"/>
              <a:t> et al., 2017</a:t>
            </a:r>
            <a:endParaRPr lang="en-GB" sz="1200" i="1" dirty="0"/>
          </a:p>
        </p:txBody>
      </p:sp>
      <p:pic>
        <p:nvPicPr>
          <p:cNvPr id="18" name="Image 17"/>
          <p:cNvPicPr>
            <a:picLocks noChangeAspect="1"/>
          </p:cNvPicPr>
          <p:nvPr/>
        </p:nvPicPr>
        <p:blipFill>
          <a:blip r:embed="rId8">
            <a:clrChange>
              <a:clrFrom>
                <a:srgbClr val="FFFFFF"/>
              </a:clrFrom>
              <a:clrTo>
                <a:srgbClr val="FFFFFF">
                  <a:alpha val="0"/>
                </a:srgbClr>
              </a:clrTo>
            </a:clrChange>
          </a:blip>
          <a:stretch>
            <a:fillRect/>
          </a:stretch>
        </p:blipFill>
        <p:spPr>
          <a:xfrm>
            <a:off x="0" y="4491801"/>
            <a:ext cx="835970" cy="444952"/>
          </a:xfrm>
          <a:prstGeom prst="rect">
            <a:avLst/>
          </a:prstGeom>
        </p:spPr>
      </p:pic>
      <p:pic>
        <p:nvPicPr>
          <p:cNvPr id="27" name="Image 26"/>
          <p:cNvPicPr>
            <a:picLocks noChangeAspect="1"/>
          </p:cNvPicPr>
          <p:nvPr/>
        </p:nvPicPr>
        <p:blipFill>
          <a:blip r:embed="rId9">
            <a:clrChange>
              <a:clrFrom>
                <a:srgbClr val="FFFFFF"/>
              </a:clrFrom>
              <a:clrTo>
                <a:srgbClr val="FFFFFF">
                  <a:alpha val="0"/>
                </a:srgbClr>
              </a:clrTo>
            </a:clrChange>
          </a:blip>
          <a:stretch>
            <a:fillRect/>
          </a:stretch>
        </p:blipFill>
        <p:spPr>
          <a:xfrm>
            <a:off x="153667" y="5865442"/>
            <a:ext cx="528637" cy="582983"/>
          </a:xfrm>
          <a:prstGeom prst="rect">
            <a:avLst/>
          </a:prstGeom>
        </p:spPr>
      </p:pic>
      <p:pic>
        <p:nvPicPr>
          <p:cNvPr id="28" name="Image 27"/>
          <p:cNvPicPr>
            <a:picLocks noChangeAspect="1"/>
          </p:cNvPicPr>
          <p:nvPr/>
        </p:nvPicPr>
        <p:blipFill>
          <a:blip r:embed="rId10">
            <a:clrChange>
              <a:clrFrom>
                <a:srgbClr val="FFFFFF"/>
              </a:clrFrom>
              <a:clrTo>
                <a:srgbClr val="FFFFFF">
                  <a:alpha val="0"/>
                </a:srgbClr>
              </a:clrTo>
            </a:clrChange>
          </a:blip>
          <a:stretch>
            <a:fillRect/>
          </a:stretch>
        </p:blipFill>
        <p:spPr>
          <a:xfrm>
            <a:off x="14923" y="2230138"/>
            <a:ext cx="806125" cy="769483"/>
          </a:xfrm>
          <a:prstGeom prst="rect">
            <a:avLst/>
          </a:prstGeom>
        </p:spPr>
      </p:pic>
      <p:pic>
        <p:nvPicPr>
          <p:cNvPr id="29" name="Image 28"/>
          <p:cNvPicPr>
            <a:picLocks noChangeAspect="1"/>
          </p:cNvPicPr>
          <p:nvPr/>
        </p:nvPicPr>
        <p:blipFill>
          <a:blip r:embed="rId11"/>
          <a:stretch>
            <a:fillRect/>
          </a:stretch>
        </p:blipFill>
        <p:spPr>
          <a:xfrm>
            <a:off x="2668587" y="1993900"/>
            <a:ext cx="8130268" cy="2540000"/>
          </a:xfrm>
          <a:prstGeom prst="rect">
            <a:avLst/>
          </a:prstGeom>
        </p:spPr>
      </p:pic>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3" name="ZoneTexte 22"/>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4" name="ZoneTexte 23"/>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5" name="ZoneTexte 24"/>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26" name="ZoneTexte 25"/>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53664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Système nerveux central</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3590" y="5035230"/>
            <a:ext cx="668791" cy="731736"/>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l="96128" r="-18176" b="97549"/>
          <a:stretch/>
        </p:blipFill>
        <p:spPr>
          <a:xfrm>
            <a:off x="5070021" y="1688047"/>
            <a:ext cx="383722" cy="45719"/>
          </a:xfrm>
          <a:prstGeom prst="rect">
            <a:avLst/>
          </a:prstGeom>
        </p:spPr>
      </p:pic>
      <p:pic>
        <p:nvPicPr>
          <p:cNvPr id="11" name="Image 10"/>
          <p:cNvPicPr>
            <a:picLocks noChangeAspect="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90053" y="3737459"/>
            <a:ext cx="655865" cy="655865"/>
          </a:xfrm>
          <a:prstGeom prst="rect">
            <a:avLst/>
          </a:prstGeom>
        </p:spPr>
      </p:pic>
      <p:pic>
        <p:nvPicPr>
          <p:cNvPr id="14" name="Image 13"/>
          <p:cNvPicPr>
            <a:picLocks noChangeAspect="1"/>
          </p:cNvPicPr>
          <p:nvPr/>
        </p:nvPicPr>
        <p:blipFill>
          <a:blip r:embed="rId6">
            <a:clrChange>
              <a:clrFrom>
                <a:srgbClr val="FFFFFF"/>
              </a:clrFrom>
              <a:clrTo>
                <a:srgbClr val="FFFFFF">
                  <a:alpha val="0"/>
                </a:srgbClr>
              </a:clrTo>
            </a:clrChange>
            <a:grayscl/>
          </a:blip>
          <a:stretch>
            <a:fillRect/>
          </a:stretch>
        </p:blipFill>
        <p:spPr>
          <a:xfrm>
            <a:off x="18761" y="3098098"/>
            <a:ext cx="798448" cy="540884"/>
          </a:xfrm>
          <a:prstGeom prst="rect">
            <a:avLst/>
          </a:prstGeom>
        </p:spPr>
      </p:pic>
      <p:pic>
        <p:nvPicPr>
          <p:cNvPr id="15" name="Image 14"/>
          <p:cNvPicPr>
            <a:picLocks noChangeAspect="1"/>
          </p:cNvPicPr>
          <p:nvPr/>
        </p:nvPicPr>
        <p:blipFill>
          <a:blip r:embed="rId7">
            <a:clrChange>
              <a:clrFrom>
                <a:srgbClr val="FFFFFF"/>
              </a:clrFrom>
              <a:clrTo>
                <a:srgbClr val="FFFFFF">
                  <a:alpha val="0"/>
                </a:srgbClr>
              </a:clrTo>
            </a:clrChange>
          </a:blip>
          <a:stretch>
            <a:fillRect/>
          </a:stretch>
        </p:blipFill>
        <p:spPr>
          <a:xfrm>
            <a:off x="7660" y="632892"/>
            <a:ext cx="820651" cy="681558"/>
          </a:xfrm>
          <a:prstGeom prst="rect">
            <a:avLst/>
          </a:prstGeom>
        </p:spPr>
      </p:pic>
      <p:pic>
        <p:nvPicPr>
          <p:cNvPr id="16" name="Image 15"/>
          <p:cNvPicPr>
            <a:picLocks noChangeAspect="1"/>
          </p:cNvPicPr>
          <p:nvPr/>
        </p:nvPicPr>
        <p:blipFill>
          <a:blip r:embed="rId8">
            <a:clrChange>
              <a:clrFrom>
                <a:srgbClr val="FFFFFF"/>
              </a:clrFrom>
              <a:clrTo>
                <a:srgbClr val="FFFFFF">
                  <a:alpha val="0"/>
                </a:srgbClr>
              </a:clrTo>
            </a:clrChange>
            <a:grayscl/>
          </a:blip>
          <a:stretch>
            <a:fillRect/>
          </a:stretch>
        </p:blipFill>
        <p:spPr>
          <a:xfrm>
            <a:off x="17935" y="1412927"/>
            <a:ext cx="800100" cy="718734"/>
          </a:xfrm>
          <a:prstGeom prst="rect">
            <a:avLst/>
          </a:prstGeom>
        </p:spPr>
      </p:pic>
      <p:sp>
        <p:nvSpPr>
          <p:cNvPr id="17" name="ZoneTexte 16"/>
          <p:cNvSpPr txBox="1"/>
          <p:nvPr/>
        </p:nvSpPr>
        <p:spPr>
          <a:xfrm>
            <a:off x="5037363" y="6106885"/>
            <a:ext cx="2310493" cy="276999"/>
          </a:xfrm>
          <a:prstGeom prst="rect">
            <a:avLst/>
          </a:prstGeom>
          <a:noFill/>
        </p:spPr>
        <p:txBody>
          <a:bodyPr wrap="square" rtlCol="0">
            <a:spAutoFit/>
          </a:bodyPr>
          <a:lstStyle/>
          <a:p>
            <a:pPr algn="ctr"/>
            <a:r>
              <a:rPr lang="fr-FR" sz="1200" i="1" dirty="0" err="1" smtClean="0"/>
              <a:t>Chawla</a:t>
            </a:r>
            <a:r>
              <a:rPr lang="fr-FR" sz="1200" i="1" dirty="0" smtClean="0"/>
              <a:t> et al., 2017</a:t>
            </a:r>
            <a:endParaRPr lang="en-GB" sz="1200" i="1" dirty="0"/>
          </a:p>
        </p:txBody>
      </p:sp>
      <p:pic>
        <p:nvPicPr>
          <p:cNvPr id="18" name="Image 17"/>
          <p:cNvPicPr>
            <a:picLocks noChangeAspect="1"/>
          </p:cNvPicPr>
          <p:nvPr/>
        </p:nvPicPr>
        <p:blipFill>
          <a:blip r:embed="rId9">
            <a:clrChange>
              <a:clrFrom>
                <a:srgbClr val="FFFFFF"/>
              </a:clrFrom>
              <a:clrTo>
                <a:srgbClr val="FFFFFF">
                  <a:alpha val="0"/>
                </a:srgbClr>
              </a:clrTo>
            </a:clrChange>
            <a:grayscl/>
          </a:blip>
          <a:stretch>
            <a:fillRect/>
          </a:stretch>
        </p:blipFill>
        <p:spPr>
          <a:xfrm>
            <a:off x="0" y="4491801"/>
            <a:ext cx="835970" cy="444952"/>
          </a:xfrm>
          <a:prstGeom prst="rect">
            <a:avLst/>
          </a:prstGeom>
        </p:spPr>
      </p:pic>
      <p:pic>
        <p:nvPicPr>
          <p:cNvPr id="27" name="Image 26"/>
          <p:cNvPicPr>
            <a:picLocks noChangeAspect="1"/>
          </p:cNvPicPr>
          <p:nvPr/>
        </p:nvPicPr>
        <p:blipFill>
          <a:blip r:embed="rId10">
            <a:clrChange>
              <a:clrFrom>
                <a:srgbClr val="FFFFFF"/>
              </a:clrFrom>
              <a:clrTo>
                <a:srgbClr val="FFFFFF">
                  <a:alpha val="0"/>
                </a:srgbClr>
              </a:clrTo>
            </a:clrChange>
            <a:grayscl/>
          </a:blip>
          <a:stretch>
            <a:fillRect/>
          </a:stretch>
        </p:blipFill>
        <p:spPr>
          <a:xfrm>
            <a:off x="153667" y="5865442"/>
            <a:ext cx="528637" cy="582983"/>
          </a:xfrm>
          <a:prstGeom prst="rect">
            <a:avLst/>
          </a:prstGeom>
        </p:spPr>
      </p:pic>
      <p:pic>
        <p:nvPicPr>
          <p:cNvPr id="28" name="Image 27"/>
          <p:cNvPicPr>
            <a:picLocks noChangeAspect="1"/>
          </p:cNvPicPr>
          <p:nvPr/>
        </p:nvPicPr>
        <p:blipFill>
          <a:blip r:embed="rId11">
            <a:clrChange>
              <a:clrFrom>
                <a:srgbClr val="FFFFFF"/>
              </a:clrFrom>
              <a:clrTo>
                <a:srgbClr val="FFFFFF">
                  <a:alpha val="0"/>
                </a:srgbClr>
              </a:clrTo>
            </a:clrChange>
            <a:grayscl/>
          </a:blip>
          <a:stretch>
            <a:fillRect/>
          </a:stretch>
        </p:blipFill>
        <p:spPr>
          <a:xfrm>
            <a:off x="14923" y="2230138"/>
            <a:ext cx="806125" cy="769483"/>
          </a:xfrm>
          <a:prstGeom prst="rect">
            <a:avLst/>
          </a:prstGeom>
        </p:spPr>
      </p:pic>
      <p:sp>
        <p:nvSpPr>
          <p:cNvPr id="5" name="ZoneTexte 4"/>
          <p:cNvSpPr txBox="1"/>
          <p:nvPr/>
        </p:nvSpPr>
        <p:spPr>
          <a:xfrm>
            <a:off x="3302000" y="2019300"/>
            <a:ext cx="8432800" cy="2677656"/>
          </a:xfrm>
          <a:prstGeom prst="rect">
            <a:avLst/>
          </a:prstGeom>
          <a:noFill/>
        </p:spPr>
        <p:txBody>
          <a:bodyPr wrap="square" rtlCol="0">
            <a:spAutoFit/>
          </a:bodyPr>
          <a:lstStyle/>
          <a:p>
            <a:r>
              <a:rPr lang="en-GB" sz="2400" dirty="0" smtClean="0">
                <a:latin typeface="Calibri" panose="020F0502020204030204" pitchFamily="34" charset="0"/>
                <a:cs typeface="Calibri" panose="020F0502020204030204" pitchFamily="34" charset="0"/>
              </a:rPr>
              <a:t>↗ des troubles </a:t>
            </a:r>
            <a:r>
              <a:rPr lang="en-GB" sz="2400" dirty="0" err="1" smtClean="0">
                <a:latin typeface="Calibri" panose="020F0502020204030204" pitchFamily="34" charset="0"/>
                <a:cs typeface="Calibri" panose="020F0502020204030204" pitchFamily="34" charset="0"/>
              </a:rPr>
              <a:t>neurocognitifs</a:t>
            </a:r>
            <a:endParaRPr lang="en-GB" sz="2400" dirty="0" smtClean="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vitesse</a:t>
            </a:r>
            <a:r>
              <a:rPr lang="en-GB" sz="2400" dirty="0" smtClean="0">
                <a:latin typeface="Calibri" panose="020F0502020204030204" pitchFamily="34" charset="0"/>
                <a:cs typeface="Calibri" panose="020F0502020204030204" pitchFamily="34" charset="0"/>
              </a:rPr>
              <a:t> de </a:t>
            </a:r>
            <a:r>
              <a:rPr lang="en-GB" sz="2400" dirty="0" err="1" smtClean="0">
                <a:latin typeface="Calibri" panose="020F0502020204030204" pitchFamily="34" charset="0"/>
                <a:cs typeface="Calibri" panose="020F0502020204030204" pitchFamily="34" charset="0"/>
              </a:rPr>
              <a:t>traitement</a:t>
            </a:r>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d’information</a:t>
            </a:r>
            <a:endParaRPr lang="en-GB" sz="2400" dirty="0" smtClean="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r>
              <a:rPr lang="en-GB" sz="2400" dirty="0" smtClean="0">
                <a:latin typeface="Calibri" panose="020F0502020204030204" pitchFamily="34" charset="0"/>
                <a:cs typeface="Calibri" panose="020F0502020204030204" pitchFamily="34" charset="0"/>
              </a:rPr>
              <a:t> ↘ </a:t>
            </a:r>
            <a:r>
              <a:rPr lang="en-GB" sz="2400" dirty="0" err="1" smtClean="0">
                <a:latin typeface="Calibri" panose="020F0502020204030204" pitchFamily="34" charset="0"/>
                <a:cs typeface="Calibri" panose="020F0502020204030204" pitchFamily="34" charset="0"/>
              </a:rPr>
              <a:t>aisance</a:t>
            </a:r>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verbale</a:t>
            </a:r>
            <a:endParaRPr lang="en-GB" sz="2400" dirty="0" smtClean="0">
              <a:latin typeface="Calibri" panose="020F0502020204030204" pitchFamily="34" charset="0"/>
              <a:cs typeface="Calibri" panose="020F0502020204030204" pitchFamily="34" charset="0"/>
            </a:endParaRPr>
          </a:p>
          <a:p>
            <a:endParaRPr lang="fr-FR"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 ↘ </a:t>
            </a:r>
            <a:r>
              <a:rPr lang="en-GB" sz="2400" dirty="0" err="1" smtClean="0">
                <a:latin typeface="Calibri" panose="020F0502020204030204" pitchFamily="34" charset="0"/>
                <a:cs typeface="Calibri" panose="020F0502020204030204" pitchFamily="34" charset="0"/>
              </a:rPr>
              <a:t>mémoire</a:t>
            </a:r>
            <a:r>
              <a:rPr lang="en-GB" sz="2400" dirty="0" smtClean="0">
                <a:latin typeface="Calibri" panose="020F0502020204030204" pitchFamily="34" charset="0"/>
                <a:cs typeface="Calibri" panose="020F0502020204030204" pitchFamily="34" charset="0"/>
              </a:rPr>
              <a:t> de travail</a:t>
            </a:r>
          </a:p>
        </p:txBody>
      </p:sp>
      <p:pic>
        <p:nvPicPr>
          <p:cNvPr id="22" name="Image 21"/>
          <p:cNvPicPr>
            <a:picLocks noChangeAspect="1"/>
          </p:cNvPicPr>
          <p:nvPr/>
        </p:nvPicPr>
        <p:blipFill>
          <a:blip r:embed="rId12">
            <a:clrChange>
              <a:clrFrom>
                <a:srgbClr val="FFFFFF"/>
              </a:clrFrom>
              <a:clrTo>
                <a:srgbClr val="FFFFFF">
                  <a:alpha val="0"/>
                </a:srgbClr>
              </a:clrTo>
            </a:clrChange>
          </a:blip>
          <a:stretch>
            <a:fillRect/>
          </a:stretch>
        </p:blipFill>
        <p:spPr>
          <a:xfrm>
            <a:off x="1868487" y="4994506"/>
            <a:ext cx="1052513" cy="1180868"/>
          </a:xfrm>
          <a:prstGeom prst="rect">
            <a:avLst/>
          </a:prstGeom>
        </p:spPr>
      </p:pic>
      <p:sp>
        <p:nvSpPr>
          <p:cNvPr id="23" name="Rectangle 22"/>
          <p:cNvSpPr/>
          <p:nvPr/>
        </p:nvSpPr>
        <p:spPr>
          <a:xfrm>
            <a:off x="2975957" y="5250934"/>
            <a:ext cx="5946051" cy="923330"/>
          </a:xfrm>
          <a:prstGeom prst="rect">
            <a:avLst/>
          </a:prstGeom>
        </p:spPr>
        <p:txBody>
          <a:bodyPr wrap="none">
            <a:spAutoFit/>
          </a:bodyPr>
          <a:lstStyle/>
          <a:p>
            <a:pPr marL="285750" indent="-285750">
              <a:buFont typeface="Wingdings" panose="05000000000000000000" pitchFamily="2" charset="2"/>
              <a:buChar char="§"/>
            </a:pPr>
            <a:r>
              <a:rPr lang="fr-FR" i="1" dirty="0" smtClean="0">
                <a:solidFill>
                  <a:srgbClr val="002060"/>
                </a:solidFill>
              </a:rPr>
              <a:t>Mixe entre les effets du VIH / comorbidités &amp; du traitement</a:t>
            </a:r>
          </a:p>
          <a:p>
            <a:pPr marL="285750" indent="-285750">
              <a:buFont typeface="Wingdings" panose="05000000000000000000" pitchFamily="2" charset="2"/>
              <a:buChar char="§"/>
            </a:pPr>
            <a:r>
              <a:rPr lang="fr-FR" i="1" dirty="0" smtClean="0">
                <a:solidFill>
                  <a:srgbClr val="002060"/>
                </a:solidFill>
              </a:rPr>
              <a:t>Usage des drogues</a:t>
            </a:r>
          </a:p>
          <a:p>
            <a:pPr marL="285750" indent="-285750">
              <a:buFont typeface="Wingdings" panose="05000000000000000000" pitchFamily="2" charset="2"/>
              <a:buChar char="§"/>
            </a:pPr>
            <a:endParaRPr lang="fr-FR" i="1" dirty="0">
              <a:solidFill>
                <a:srgbClr val="002060"/>
              </a:solidFill>
            </a:endParaRPr>
          </a:p>
        </p:txBody>
      </p:sp>
      <p:sp>
        <p:nvSpPr>
          <p:cNvPr id="24" name="Rectangle 2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5" name="ZoneTexte 24"/>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6" name="ZoneTexte 25"/>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9" name="ZoneTexte 28"/>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30" name="ZoneTexte 29"/>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75087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13486"/>
            <a:ext cx="1865376" cy="1164336"/>
          </a:xfrm>
          <a:prstGeom prst="rect">
            <a:avLst/>
          </a:prstGeom>
        </p:spPr>
      </p:pic>
      <p:pic>
        <p:nvPicPr>
          <p:cNvPr id="3" name="Image 2"/>
          <p:cNvPicPr>
            <a:picLocks noChangeAspect="1"/>
          </p:cNvPicPr>
          <p:nvPr/>
        </p:nvPicPr>
        <p:blipFill>
          <a:blip r:embed="rId3">
            <a:clrChange>
              <a:clrFrom>
                <a:srgbClr val="F2F4F3"/>
              </a:clrFrom>
              <a:clrTo>
                <a:srgbClr val="F2F4F3">
                  <a:alpha val="0"/>
                </a:srgbClr>
              </a:clrTo>
            </a:clrChange>
          </a:blip>
          <a:stretch>
            <a:fillRect/>
          </a:stretch>
        </p:blipFill>
        <p:spPr>
          <a:xfrm>
            <a:off x="6394968" y="1389940"/>
            <a:ext cx="876300" cy="838200"/>
          </a:xfrm>
          <a:prstGeom prst="rect">
            <a:avLst/>
          </a:prstGeom>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l="30826"/>
          <a:stretch/>
        </p:blipFill>
        <p:spPr>
          <a:xfrm>
            <a:off x="522512" y="4934984"/>
            <a:ext cx="1658518" cy="1198796"/>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7468" y="2909015"/>
            <a:ext cx="1480085" cy="986723"/>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1066" y="0"/>
            <a:ext cx="702657" cy="1053986"/>
          </a:xfrm>
          <a:prstGeom prst="rect">
            <a:avLst/>
          </a:prstGeom>
        </p:spPr>
      </p:pic>
      <p:sp>
        <p:nvSpPr>
          <p:cNvPr id="8" name="ZoneTexte 7"/>
          <p:cNvSpPr txBox="1"/>
          <p:nvPr/>
        </p:nvSpPr>
        <p:spPr>
          <a:xfrm>
            <a:off x="1679509" y="1552448"/>
            <a:ext cx="4543491" cy="646331"/>
          </a:xfrm>
          <a:prstGeom prst="rect">
            <a:avLst/>
          </a:prstGeom>
          <a:noFill/>
        </p:spPr>
        <p:txBody>
          <a:bodyPr wrap="square" rtlCol="0">
            <a:spAutoFit/>
          </a:bodyPr>
          <a:lstStyle/>
          <a:p>
            <a:pPr marL="285750" indent="-285750">
              <a:buFont typeface="Wingdings" panose="05000000000000000000" pitchFamily="2" charset="2"/>
              <a:buChar char="Ø"/>
            </a:pPr>
            <a:r>
              <a:rPr lang="fr-FR" b="1" dirty="0" smtClean="0">
                <a:latin typeface="Bell MT" panose="02020503060305020303" pitchFamily="18" charset="0"/>
              </a:rPr>
              <a:t>170 000 personnes concernés en France </a:t>
            </a:r>
          </a:p>
          <a:p>
            <a:pPr marL="285750" indent="-285750">
              <a:buFont typeface="Wingdings" panose="05000000000000000000" pitchFamily="2" charset="2"/>
              <a:buChar char="Ø"/>
            </a:pPr>
            <a:r>
              <a:rPr lang="fr-FR" b="1" dirty="0" smtClean="0">
                <a:latin typeface="Bell MT" panose="02020503060305020303" pitchFamily="18" charset="0"/>
              </a:rPr>
              <a:t>6000 nouveaux cas / année</a:t>
            </a:r>
            <a:endParaRPr lang="en-GB" b="1" dirty="0">
              <a:latin typeface="Bell MT" panose="02020503060305020303" pitchFamily="18" charset="0"/>
            </a:endParaRPr>
          </a:p>
        </p:txBody>
      </p:sp>
      <p:sp>
        <p:nvSpPr>
          <p:cNvPr id="9" name="ZoneTexte 8"/>
          <p:cNvSpPr txBox="1"/>
          <p:nvPr/>
        </p:nvSpPr>
        <p:spPr>
          <a:xfrm>
            <a:off x="7343191" y="1592602"/>
            <a:ext cx="5742973" cy="646331"/>
          </a:xfrm>
          <a:prstGeom prst="rect">
            <a:avLst/>
          </a:prstGeom>
          <a:noFill/>
        </p:spPr>
        <p:txBody>
          <a:bodyPr wrap="square" rtlCol="0">
            <a:spAutoFit/>
          </a:bodyPr>
          <a:lstStyle/>
          <a:p>
            <a:pPr marL="285750" indent="-285750">
              <a:buFont typeface="Wingdings" panose="05000000000000000000" pitchFamily="2" charset="2"/>
              <a:buChar char="Ø"/>
            </a:pPr>
            <a:r>
              <a:rPr lang="fr-FR" b="1" dirty="0" smtClean="0">
                <a:latin typeface="Bell MT" panose="02020503060305020303" pitchFamily="18" charset="0"/>
              </a:rPr>
              <a:t>Pathologie chronique</a:t>
            </a:r>
          </a:p>
          <a:p>
            <a:pPr marL="285750" indent="-285750">
              <a:buFont typeface="Wingdings" panose="05000000000000000000" pitchFamily="2" charset="2"/>
              <a:buChar char="Ø"/>
            </a:pPr>
            <a:r>
              <a:rPr lang="fr-FR" b="1" dirty="0" smtClean="0">
                <a:latin typeface="Bell MT" panose="02020503060305020303" pitchFamily="18" charset="0"/>
              </a:rPr>
              <a:t>Nécessité d’une prise en charge continue</a:t>
            </a:r>
            <a:endParaRPr lang="en-GB" b="1" dirty="0">
              <a:latin typeface="Bell MT" panose="02020503060305020303" pitchFamily="18" charset="0"/>
            </a:endParaRPr>
          </a:p>
        </p:txBody>
      </p:sp>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7402" y="4882171"/>
            <a:ext cx="1865376" cy="1243584"/>
          </a:xfrm>
          <a:prstGeom prst="rect">
            <a:avLst/>
          </a:prstGeom>
          <a:ln>
            <a:noFill/>
          </a:ln>
          <a:effectLst>
            <a:softEdge rad="112500"/>
          </a:effectLst>
        </p:spPr>
      </p:pic>
      <p:pic>
        <p:nvPicPr>
          <p:cNvPr id="11" name="Image 10"/>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22591" r="23086"/>
          <a:stretch/>
        </p:blipFill>
        <p:spPr>
          <a:xfrm>
            <a:off x="4861249" y="4784631"/>
            <a:ext cx="1707502" cy="1457325"/>
          </a:xfrm>
          <a:prstGeom prst="rect">
            <a:avLst/>
          </a:prstGeom>
          <a:ln>
            <a:noFill/>
          </a:ln>
          <a:effectLst>
            <a:softEdge rad="112500"/>
          </a:effectLst>
        </p:spPr>
      </p:pic>
      <p:sp>
        <p:nvSpPr>
          <p:cNvPr id="12" name="ZoneTexte 11"/>
          <p:cNvSpPr txBox="1"/>
          <p:nvPr/>
        </p:nvSpPr>
        <p:spPr>
          <a:xfrm>
            <a:off x="4759908" y="2352290"/>
            <a:ext cx="1996751" cy="646331"/>
          </a:xfrm>
          <a:prstGeom prst="rect">
            <a:avLst/>
          </a:prstGeom>
          <a:noFill/>
        </p:spPr>
        <p:txBody>
          <a:bodyPr wrap="square" rtlCol="0">
            <a:spAutoFit/>
          </a:bodyPr>
          <a:lstStyle/>
          <a:p>
            <a:pPr algn="ctr"/>
            <a:r>
              <a:rPr lang="fr-FR" sz="3600" b="1" dirty="0" smtClean="0">
                <a:solidFill>
                  <a:schemeClr val="accent3">
                    <a:lumMod val="50000"/>
                  </a:schemeClr>
                </a:solidFill>
                <a:latin typeface="Algerian" panose="04020705040A02060702" pitchFamily="82" charset="0"/>
              </a:rPr>
              <a:t>APAS</a:t>
            </a:r>
            <a:endParaRPr lang="en-GB" sz="3600" b="1" dirty="0">
              <a:solidFill>
                <a:schemeClr val="accent3">
                  <a:lumMod val="50000"/>
                </a:schemeClr>
              </a:solidFill>
              <a:latin typeface="Algerian" panose="04020705040A02060702" pitchFamily="82" charset="0"/>
            </a:endParaRPr>
          </a:p>
        </p:txBody>
      </p:sp>
      <p:sp>
        <p:nvSpPr>
          <p:cNvPr id="13" name="ZoneTexte 12"/>
          <p:cNvSpPr txBox="1"/>
          <p:nvPr/>
        </p:nvSpPr>
        <p:spPr>
          <a:xfrm>
            <a:off x="404326" y="6099567"/>
            <a:ext cx="1996751" cy="338554"/>
          </a:xfrm>
          <a:prstGeom prst="rect">
            <a:avLst/>
          </a:prstGeom>
          <a:noFill/>
        </p:spPr>
        <p:txBody>
          <a:bodyPr wrap="square" rtlCol="0">
            <a:spAutoFit/>
          </a:bodyPr>
          <a:lstStyle/>
          <a:p>
            <a:pPr algn="ctr"/>
            <a:r>
              <a:rPr lang="fr-FR" sz="1600" b="1" i="1" dirty="0" smtClean="0">
                <a:solidFill>
                  <a:schemeClr val="accent3">
                    <a:lumMod val="50000"/>
                  </a:schemeClr>
                </a:solidFill>
                <a:latin typeface="Bahnschrift Condensed" panose="020B0502040204020203" pitchFamily="34" charset="0"/>
              </a:rPr>
              <a:t>Système immunitaire</a:t>
            </a:r>
            <a:endParaRPr lang="en-GB" sz="1600" b="1" i="1" dirty="0">
              <a:solidFill>
                <a:schemeClr val="accent3">
                  <a:lumMod val="50000"/>
                </a:schemeClr>
              </a:solidFill>
              <a:latin typeface="Bahnschrift Condensed" panose="020B0502040204020203" pitchFamily="34" charset="0"/>
            </a:endParaRPr>
          </a:p>
        </p:txBody>
      </p:sp>
      <p:sp>
        <p:nvSpPr>
          <p:cNvPr id="14" name="ZoneTexte 13"/>
          <p:cNvSpPr txBox="1"/>
          <p:nvPr/>
        </p:nvSpPr>
        <p:spPr>
          <a:xfrm>
            <a:off x="4708849" y="6121339"/>
            <a:ext cx="1996751" cy="338554"/>
          </a:xfrm>
          <a:prstGeom prst="rect">
            <a:avLst/>
          </a:prstGeom>
          <a:noFill/>
        </p:spPr>
        <p:txBody>
          <a:bodyPr wrap="square" rtlCol="0">
            <a:spAutoFit/>
          </a:bodyPr>
          <a:lstStyle/>
          <a:p>
            <a:pPr algn="ctr"/>
            <a:r>
              <a:rPr lang="fr-FR" sz="1600" b="1" i="1" dirty="0" smtClean="0">
                <a:solidFill>
                  <a:schemeClr val="accent3">
                    <a:lumMod val="50000"/>
                  </a:schemeClr>
                </a:solidFill>
                <a:latin typeface="Bahnschrift Condensed" panose="020B0502040204020203" pitchFamily="34" charset="0"/>
              </a:rPr>
              <a:t>Qualité de vie</a:t>
            </a:r>
            <a:endParaRPr lang="en-GB" sz="1600" b="1" i="1" dirty="0">
              <a:solidFill>
                <a:schemeClr val="accent3">
                  <a:lumMod val="50000"/>
                </a:schemeClr>
              </a:solidFill>
              <a:latin typeface="Bahnschrift Condensed" panose="020B0502040204020203" pitchFamily="34" charset="0"/>
            </a:endParaRPr>
          </a:p>
        </p:txBody>
      </p:sp>
      <p:sp>
        <p:nvSpPr>
          <p:cNvPr id="15" name="ZoneTexte 14"/>
          <p:cNvSpPr txBox="1"/>
          <p:nvPr/>
        </p:nvSpPr>
        <p:spPr>
          <a:xfrm>
            <a:off x="9367935" y="6096457"/>
            <a:ext cx="1996751" cy="338554"/>
          </a:xfrm>
          <a:prstGeom prst="rect">
            <a:avLst/>
          </a:prstGeom>
          <a:noFill/>
        </p:spPr>
        <p:txBody>
          <a:bodyPr wrap="square" rtlCol="0">
            <a:spAutoFit/>
          </a:bodyPr>
          <a:lstStyle/>
          <a:p>
            <a:pPr algn="ctr"/>
            <a:r>
              <a:rPr lang="fr-FR" sz="1600" b="1" i="1" dirty="0" smtClean="0">
                <a:solidFill>
                  <a:schemeClr val="accent3">
                    <a:lumMod val="50000"/>
                  </a:schemeClr>
                </a:solidFill>
                <a:latin typeface="Bahnschrift Condensed" panose="020B0502040204020203" pitchFamily="34" charset="0"/>
              </a:rPr>
              <a:t>Lien social</a:t>
            </a:r>
            <a:endParaRPr lang="en-GB" sz="1600" b="1" i="1" dirty="0">
              <a:solidFill>
                <a:schemeClr val="accent3">
                  <a:lumMod val="50000"/>
                </a:schemeClr>
              </a:solidFill>
              <a:latin typeface="Bahnschrift Condensed" panose="020B0502040204020203" pitchFamily="34" charset="0"/>
            </a:endParaRPr>
          </a:p>
        </p:txBody>
      </p:sp>
      <p:sp>
        <p:nvSpPr>
          <p:cNvPr id="16" name="Accolade fermante 15"/>
          <p:cNvSpPr/>
          <p:nvPr/>
        </p:nvSpPr>
        <p:spPr>
          <a:xfrm rot="16200000">
            <a:off x="5278797" y="271820"/>
            <a:ext cx="853748" cy="8238934"/>
          </a:xfrm>
          <a:prstGeom prst="rightBrace">
            <a:avLst/>
          </a:prstGeom>
          <a:ln w="127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Rectangle 1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8" name="ZoneTexte 17"/>
          <p:cNvSpPr txBox="1"/>
          <p:nvPr/>
        </p:nvSpPr>
        <p:spPr>
          <a:xfrm>
            <a:off x="113621" y="6513318"/>
            <a:ext cx="2335307" cy="369332"/>
          </a:xfrm>
          <a:prstGeom prst="rect">
            <a:avLst/>
          </a:prstGeom>
          <a:noFill/>
        </p:spPr>
        <p:txBody>
          <a:bodyPr wrap="square" rtlCol="0">
            <a:spAutoFit/>
          </a:bodyPr>
          <a:lstStyle/>
          <a:p>
            <a:pPr algn="ctr"/>
            <a:r>
              <a:rPr lang="fr-FR" b="1" dirty="0" smtClean="0">
                <a:solidFill>
                  <a:schemeClr val="tx2">
                    <a:lumMod val="50000"/>
                  </a:schemeClr>
                </a:solidFill>
                <a:latin typeface="Bell MT" panose="02020503060305020303" pitchFamily="18" charset="0"/>
              </a:rPr>
              <a:t>Contexte général</a:t>
            </a:r>
            <a:endParaRPr lang="en-GB" b="1" dirty="0">
              <a:solidFill>
                <a:schemeClr val="tx2">
                  <a:lumMod val="50000"/>
                </a:schemeClr>
              </a:solidFill>
              <a:latin typeface="Bell MT" panose="02020503060305020303" pitchFamily="18" charset="0"/>
            </a:endParaRPr>
          </a:p>
        </p:txBody>
      </p:sp>
      <p:sp>
        <p:nvSpPr>
          <p:cNvPr id="19" name="ZoneTexte 18"/>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8630696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Cardiovasculaire</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blip>
          <a:stretch>
            <a:fillRect/>
          </a:stretch>
        </p:blipFill>
        <p:spPr>
          <a:xfrm>
            <a:off x="83590" y="5035230"/>
            <a:ext cx="668791" cy="731736"/>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96128" r="-18176" b="97549"/>
          <a:stretch/>
        </p:blipFill>
        <p:spPr>
          <a:xfrm>
            <a:off x="5070021" y="1688047"/>
            <a:ext cx="383722" cy="45719"/>
          </a:xfrm>
          <a:prstGeom prst="rect">
            <a:avLst/>
          </a:prstGeom>
        </p:spPr>
      </p:pic>
      <p:pic>
        <p:nvPicPr>
          <p:cNvPr id="11" name="Image 10"/>
          <p:cNvPicPr>
            <a:picLocks noChangeAspect="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90053" y="3737459"/>
            <a:ext cx="655865" cy="655865"/>
          </a:xfrm>
          <a:prstGeom prst="rect">
            <a:avLst/>
          </a:prstGeom>
        </p:spPr>
      </p:pic>
      <p:pic>
        <p:nvPicPr>
          <p:cNvPr id="14" name="Image 13"/>
          <p:cNvPicPr>
            <a:picLocks noChangeAspect="1"/>
          </p:cNvPicPr>
          <p:nvPr/>
        </p:nvPicPr>
        <p:blipFill>
          <a:blip r:embed="rId5">
            <a:clrChange>
              <a:clrFrom>
                <a:srgbClr val="FFFFFF"/>
              </a:clrFrom>
              <a:clrTo>
                <a:srgbClr val="FFFFFF">
                  <a:alpha val="0"/>
                </a:srgbClr>
              </a:clrTo>
            </a:clrChange>
            <a:grayscl/>
          </a:blip>
          <a:stretch>
            <a:fillRect/>
          </a:stretch>
        </p:blipFill>
        <p:spPr>
          <a:xfrm>
            <a:off x="18761" y="3098098"/>
            <a:ext cx="798448" cy="540884"/>
          </a:xfrm>
          <a:prstGeom prst="rect">
            <a:avLst/>
          </a:prstGeom>
        </p:spPr>
      </p:pic>
      <p:pic>
        <p:nvPicPr>
          <p:cNvPr id="15" name="Image 14"/>
          <p:cNvPicPr>
            <a:picLocks noChangeAspect="1"/>
          </p:cNvPicPr>
          <p:nvPr/>
        </p:nvPicPr>
        <p:blipFill>
          <a:blip r:embed="rId6">
            <a:clrChange>
              <a:clrFrom>
                <a:srgbClr val="FFFFFF"/>
              </a:clrFrom>
              <a:clrTo>
                <a:srgbClr val="FFFFFF">
                  <a:alpha val="0"/>
                </a:srgbClr>
              </a:clrTo>
            </a:clrChange>
            <a:grayscl/>
          </a:blip>
          <a:stretch>
            <a:fillRect/>
          </a:stretch>
        </p:blipFill>
        <p:spPr>
          <a:xfrm>
            <a:off x="7660" y="632892"/>
            <a:ext cx="820651" cy="681558"/>
          </a:xfrm>
          <a:prstGeom prst="rect">
            <a:avLst/>
          </a:prstGeom>
        </p:spPr>
      </p:pic>
      <p:pic>
        <p:nvPicPr>
          <p:cNvPr id="16" name="Image 15"/>
          <p:cNvPicPr>
            <a:picLocks noChangeAspect="1"/>
          </p:cNvPicPr>
          <p:nvPr/>
        </p:nvPicPr>
        <p:blipFill>
          <a:blip r:embed="rId7">
            <a:clrChange>
              <a:clrFrom>
                <a:srgbClr val="FFFFFF"/>
              </a:clrFrom>
              <a:clrTo>
                <a:srgbClr val="FFFFFF">
                  <a:alpha val="0"/>
                </a:srgbClr>
              </a:clrTo>
            </a:clrChange>
          </a:blip>
          <a:stretch>
            <a:fillRect/>
          </a:stretch>
        </p:blipFill>
        <p:spPr>
          <a:xfrm>
            <a:off x="17935" y="1412927"/>
            <a:ext cx="800100" cy="718734"/>
          </a:xfrm>
          <a:prstGeom prst="rect">
            <a:avLst/>
          </a:prstGeom>
        </p:spPr>
      </p:pic>
      <p:sp>
        <p:nvSpPr>
          <p:cNvPr id="17" name="ZoneTexte 16"/>
          <p:cNvSpPr txBox="1"/>
          <p:nvPr/>
        </p:nvSpPr>
        <p:spPr>
          <a:xfrm>
            <a:off x="5037363" y="6106885"/>
            <a:ext cx="2310493" cy="276999"/>
          </a:xfrm>
          <a:prstGeom prst="rect">
            <a:avLst/>
          </a:prstGeom>
          <a:noFill/>
        </p:spPr>
        <p:txBody>
          <a:bodyPr wrap="square" rtlCol="0">
            <a:spAutoFit/>
          </a:bodyPr>
          <a:lstStyle/>
          <a:p>
            <a:pPr algn="ctr"/>
            <a:r>
              <a:rPr lang="fr-FR" sz="1200" i="1" dirty="0" err="1" smtClean="0"/>
              <a:t>Chawla</a:t>
            </a:r>
            <a:r>
              <a:rPr lang="fr-FR" sz="1200" i="1" dirty="0" smtClean="0"/>
              <a:t> et al., 2017</a:t>
            </a:r>
            <a:endParaRPr lang="en-GB" sz="1200" i="1" dirty="0"/>
          </a:p>
        </p:txBody>
      </p:sp>
      <p:pic>
        <p:nvPicPr>
          <p:cNvPr id="18" name="Image 17"/>
          <p:cNvPicPr>
            <a:picLocks noChangeAspect="1"/>
          </p:cNvPicPr>
          <p:nvPr/>
        </p:nvPicPr>
        <p:blipFill>
          <a:blip r:embed="rId8">
            <a:clrChange>
              <a:clrFrom>
                <a:srgbClr val="FFFFFF"/>
              </a:clrFrom>
              <a:clrTo>
                <a:srgbClr val="FFFFFF">
                  <a:alpha val="0"/>
                </a:srgbClr>
              </a:clrTo>
            </a:clrChange>
            <a:grayscl/>
          </a:blip>
          <a:stretch>
            <a:fillRect/>
          </a:stretch>
        </p:blipFill>
        <p:spPr>
          <a:xfrm>
            <a:off x="0" y="4491801"/>
            <a:ext cx="835970" cy="444952"/>
          </a:xfrm>
          <a:prstGeom prst="rect">
            <a:avLst/>
          </a:prstGeom>
        </p:spPr>
      </p:pic>
      <p:pic>
        <p:nvPicPr>
          <p:cNvPr id="27" name="Image 26"/>
          <p:cNvPicPr>
            <a:picLocks noChangeAspect="1"/>
          </p:cNvPicPr>
          <p:nvPr/>
        </p:nvPicPr>
        <p:blipFill>
          <a:blip r:embed="rId9">
            <a:clrChange>
              <a:clrFrom>
                <a:srgbClr val="FFFFFF"/>
              </a:clrFrom>
              <a:clrTo>
                <a:srgbClr val="FFFFFF">
                  <a:alpha val="0"/>
                </a:srgbClr>
              </a:clrTo>
            </a:clrChange>
            <a:grayscl/>
          </a:blip>
          <a:stretch>
            <a:fillRect/>
          </a:stretch>
        </p:blipFill>
        <p:spPr>
          <a:xfrm>
            <a:off x="153667" y="5865442"/>
            <a:ext cx="528637" cy="582983"/>
          </a:xfrm>
          <a:prstGeom prst="rect">
            <a:avLst/>
          </a:prstGeom>
        </p:spPr>
      </p:pic>
      <p:pic>
        <p:nvPicPr>
          <p:cNvPr id="28" name="Image 27"/>
          <p:cNvPicPr>
            <a:picLocks noChangeAspect="1"/>
          </p:cNvPicPr>
          <p:nvPr/>
        </p:nvPicPr>
        <p:blipFill>
          <a:blip r:embed="rId10">
            <a:clrChange>
              <a:clrFrom>
                <a:srgbClr val="FFFFFF"/>
              </a:clrFrom>
              <a:clrTo>
                <a:srgbClr val="FFFFFF">
                  <a:alpha val="0"/>
                </a:srgbClr>
              </a:clrTo>
            </a:clrChange>
            <a:grayscl/>
          </a:blip>
          <a:stretch>
            <a:fillRect/>
          </a:stretch>
        </p:blipFill>
        <p:spPr>
          <a:xfrm>
            <a:off x="14923" y="2230138"/>
            <a:ext cx="806125" cy="769483"/>
          </a:xfrm>
          <a:prstGeom prst="rect">
            <a:avLst/>
          </a:prstGeom>
        </p:spPr>
      </p:pic>
      <p:sp>
        <p:nvSpPr>
          <p:cNvPr id="23" name="ZoneTexte 22"/>
          <p:cNvSpPr txBox="1"/>
          <p:nvPr/>
        </p:nvSpPr>
        <p:spPr>
          <a:xfrm>
            <a:off x="3302000" y="2019300"/>
            <a:ext cx="8432800" cy="1938992"/>
          </a:xfrm>
          <a:prstGeom prst="rect">
            <a:avLst/>
          </a:prstGeom>
          <a:noFill/>
        </p:spPr>
        <p:txBody>
          <a:bodyPr wrap="square" rtlCol="0">
            <a:spAutoFit/>
          </a:bodyPr>
          <a:lstStyle/>
          <a:p>
            <a:r>
              <a:rPr lang="en-GB" sz="2400" dirty="0" smtClean="0">
                <a:latin typeface="Calibri" panose="020F0502020204030204" pitchFamily="34" charset="0"/>
                <a:cs typeface="Calibri" panose="020F0502020204030204" pitchFamily="34" charset="0"/>
              </a:rPr>
              <a:t>↗ du </a:t>
            </a:r>
            <a:r>
              <a:rPr lang="en-GB" sz="2400" dirty="0" err="1" smtClean="0">
                <a:latin typeface="Calibri" panose="020F0502020204030204" pitchFamily="34" charset="0"/>
                <a:cs typeface="Calibri" panose="020F0502020204030204" pitchFamily="34" charset="0"/>
              </a:rPr>
              <a:t>risque</a:t>
            </a:r>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d’AVC</a:t>
            </a:r>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ischémique</a:t>
            </a:r>
            <a:endParaRPr lang="en-GB" sz="2400" dirty="0" smtClean="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r>
              <a:rPr lang="en-GB" sz="2400" dirty="0" smtClean="0">
                <a:latin typeface="Calibri" panose="020F0502020204030204" pitchFamily="34" charset="0"/>
                <a:cs typeface="Calibri" panose="020F0502020204030204" pitchFamily="34" charset="0"/>
              </a:rPr>
              <a:t>↗ du </a:t>
            </a:r>
            <a:r>
              <a:rPr lang="en-GB" sz="2400" dirty="0" err="1" smtClean="0">
                <a:latin typeface="Calibri" panose="020F0502020204030204" pitchFamily="34" charset="0"/>
                <a:cs typeface="Calibri" panose="020F0502020204030204" pitchFamily="34" charset="0"/>
              </a:rPr>
              <a:t>risque</a:t>
            </a:r>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d’infection</a:t>
            </a:r>
            <a:r>
              <a:rPr lang="en-GB" sz="2400" dirty="0" smtClean="0">
                <a:latin typeface="Calibri" panose="020F0502020204030204" pitchFamily="34" charset="0"/>
                <a:cs typeface="Calibri" panose="020F0502020204030204" pitchFamily="34" charset="0"/>
              </a:rPr>
              <a:t> du </a:t>
            </a:r>
            <a:r>
              <a:rPr lang="en-GB" sz="2400" dirty="0" err="1" smtClean="0">
                <a:latin typeface="Calibri" panose="020F0502020204030204" pitchFamily="34" charset="0"/>
                <a:cs typeface="Calibri" panose="020F0502020204030204" pitchFamily="34" charset="0"/>
              </a:rPr>
              <a:t>myocarde</a:t>
            </a:r>
            <a:endParaRPr lang="en-GB" sz="2400" dirty="0" smtClean="0">
              <a:latin typeface="Calibri" panose="020F0502020204030204" pitchFamily="34" charset="0"/>
              <a:cs typeface="Calibri" panose="020F0502020204030204" pitchFamily="34" charset="0"/>
            </a:endParaRPr>
          </a:p>
          <a:p>
            <a:endParaRPr lang="fr-FR" sz="2400" dirty="0">
              <a:latin typeface="Calibri" panose="020F0502020204030204" pitchFamily="34" charset="0"/>
              <a:cs typeface="Calibri" panose="020F0502020204030204" pitchFamily="34" charset="0"/>
            </a:endParaRPr>
          </a:p>
          <a:p>
            <a:r>
              <a:rPr lang="en-GB" sz="2400" dirty="0" smtClean="0">
                <a:latin typeface="Calibri" panose="020F0502020204030204" pitchFamily="34" charset="0"/>
                <a:cs typeface="Calibri" panose="020F0502020204030204" pitchFamily="34" charset="0"/>
              </a:rPr>
              <a:t>↗ de </a:t>
            </a:r>
            <a:r>
              <a:rPr lang="en-GB" sz="2400" dirty="0" err="1" smtClean="0">
                <a:latin typeface="Calibri" panose="020F0502020204030204" pitchFamily="34" charset="0"/>
                <a:cs typeface="Calibri" panose="020F0502020204030204" pitchFamily="34" charset="0"/>
              </a:rPr>
              <a:t>l’hypertension</a:t>
            </a:r>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artérielle</a:t>
            </a:r>
            <a:endParaRPr lang="en-GB" sz="2400" dirty="0" smtClean="0">
              <a:latin typeface="Calibri" panose="020F0502020204030204" pitchFamily="34" charset="0"/>
              <a:cs typeface="Calibri" panose="020F0502020204030204" pitchFamily="34" charset="0"/>
            </a:endParaRPr>
          </a:p>
        </p:txBody>
      </p:sp>
      <p:pic>
        <p:nvPicPr>
          <p:cNvPr id="24" name="Image 23"/>
          <p:cNvPicPr>
            <a:picLocks noChangeAspect="1"/>
          </p:cNvPicPr>
          <p:nvPr/>
        </p:nvPicPr>
        <p:blipFill>
          <a:blip r:embed="rId11">
            <a:clrChange>
              <a:clrFrom>
                <a:srgbClr val="FFFFFF"/>
              </a:clrFrom>
              <a:clrTo>
                <a:srgbClr val="FFFFFF">
                  <a:alpha val="0"/>
                </a:srgbClr>
              </a:clrTo>
            </a:clrChange>
          </a:blip>
          <a:stretch>
            <a:fillRect/>
          </a:stretch>
        </p:blipFill>
        <p:spPr>
          <a:xfrm>
            <a:off x="1868487" y="4994506"/>
            <a:ext cx="1052513" cy="1180868"/>
          </a:xfrm>
          <a:prstGeom prst="rect">
            <a:avLst/>
          </a:prstGeom>
        </p:spPr>
      </p:pic>
      <p:sp>
        <p:nvSpPr>
          <p:cNvPr id="25" name="Rectangle 24"/>
          <p:cNvSpPr/>
          <p:nvPr/>
        </p:nvSpPr>
        <p:spPr>
          <a:xfrm>
            <a:off x="2975957" y="5250934"/>
            <a:ext cx="2731132" cy="923330"/>
          </a:xfrm>
          <a:prstGeom prst="rect">
            <a:avLst/>
          </a:prstGeom>
        </p:spPr>
        <p:txBody>
          <a:bodyPr wrap="none">
            <a:spAutoFit/>
          </a:bodyPr>
          <a:lstStyle/>
          <a:p>
            <a:pPr marL="285750" indent="-285750">
              <a:buFont typeface="Wingdings" panose="05000000000000000000" pitchFamily="2" charset="2"/>
              <a:buChar char="§"/>
            </a:pPr>
            <a:r>
              <a:rPr lang="fr-FR" i="1" dirty="0" smtClean="0">
                <a:solidFill>
                  <a:srgbClr val="002060"/>
                </a:solidFill>
              </a:rPr>
              <a:t>Effet du traitement</a:t>
            </a:r>
          </a:p>
          <a:p>
            <a:pPr marL="285750" indent="-285750">
              <a:buFont typeface="Wingdings" panose="05000000000000000000" pitchFamily="2" charset="2"/>
              <a:buChar char="§"/>
            </a:pPr>
            <a:r>
              <a:rPr lang="fr-FR" i="1" dirty="0" smtClean="0">
                <a:solidFill>
                  <a:srgbClr val="002060"/>
                </a:solidFill>
              </a:rPr>
              <a:t>Tabagisme &amp; alcoolisme</a:t>
            </a:r>
          </a:p>
          <a:p>
            <a:pPr marL="285750" indent="-285750">
              <a:buFont typeface="Wingdings" panose="05000000000000000000" pitchFamily="2" charset="2"/>
              <a:buChar char="§"/>
            </a:pPr>
            <a:endParaRPr lang="fr-FR" i="1" dirty="0">
              <a:solidFill>
                <a:srgbClr val="002060"/>
              </a:solidFill>
            </a:endParaRPr>
          </a:p>
        </p:txBody>
      </p:sp>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6" name="ZoneTexte 25"/>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9" name="ZoneTexte 28"/>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30" name="ZoneTexte 29"/>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31" name="ZoneTexte 30"/>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1862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Appareil respiratoire</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blip>
          <a:stretch>
            <a:fillRect/>
          </a:stretch>
        </p:blipFill>
        <p:spPr>
          <a:xfrm>
            <a:off x="83590" y="5035230"/>
            <a:ext cx="668791" cy="731736"/>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96128" r="-18176" b="97549"/>
          <a:stretch/>
        </p:blipFill>
        <p:spPr>
          <a:xfrm>
            <a:off x="5070021" y="1688047"/>
            <a:ext cx="383722" cy="45719"/>
          </a:xfrm>
          <a:prstGeom prst="rect">
            <a:avLst/>
          </a:prstGeom>
        </p:spPr>
      </p:pic>
      <p:pic>
        <p:nvPicPr>
          <p:cNvPr id="11" name="Image 10"/>
          <p:cNvPicPr>
            <a:picLocks noChangeAspect="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90053" y="3737459"/>
            <a:ext cx="655865" cy="655865"/>
          </a:xfrm>
          <a:prstGeom prst="rect">
            <a:avLst/>
          </a:prstGeom>
        </p:spPr>
      </p:pic>
      <p:pic>
        <p:nvPicPr>
          <p:cNvPr id="14" name="Image 13"/>
          <p:cNvPicPr>
            <a:picLocks noChangeAspect="1"/>
          </p:cNvPicPr>
          <p:nvPr/>
        </p:nvPicPr>
        <p:blipFill>
          <a:blip r:embed="rId5">
            <a:clrChange>
              <a:clrFrom>
                <a:srgbClr val="FFFFFF"/>
              </a:clrFrom>
              <a:clrTo>
                <a:srgbClr val="FFFFFF">
                  <a:alpha val="0"/>
                </a:srgbClr>
              </a:clrTo>
            </a:clrChange>
            <a:grayscl/>
          </a:blip>
          <a:stretch>
            <a:fillRect/>
          </a:stretch>
        </p:blipFill>
        <p:spPr>
          <a:xfrm>
            <a:off x="18761" y="3098098"/>
            <a:ext cx="798448" cy="540884"/>
          </a:xfrm>
          <a:prstGeom prst="rect">
            <a:avLst/>
          </a:prstGeom>
        </p:spPr>
      </p:pic>
      <p:pic>
        <p:nvPicPr>
          <p:cNvPr id="15" name="Image 14"/>
          <p:cNvPicPr>
            <a:picLocks noChangeAspect="1"/>
          </p:cNvPicPr>
          <p:nvPr/>
        </p:nvPicPr>
        <p:blipFill>
          <a:blip r:embed="rId6">
            <a:clrChange>
              <a:clrFrom>
                <a:srgbClr val="FFFFFF"/>
              </a:clrFrom>
              <a:clrTo>
                <a:srgbClr val="FFFFFF">
                  <a:alpha val="0"/>
                </a:srgbClr>
              </a:clrTo>
            </a:clrChange>
            <a:grayscl/>
          </a:blip>
          <a:stretch>
            <a:fillRect/>
          </a:stretch>
        </p:blipFill>
        <p:spPr>
          <a:xfrm>
            <a:off x="7660" y="632892"/>
            <a:ext cx="820651" cy="681558"/>
          </a:xfrm>
          <a:prstGeom prst="rect">
            <a:avLst/>
          </a:prstGeom>
        </p:spPr>
      </p:pic>
      <p:pic>
        <p:nvPicPr>
          <p:cNvPr id="16" name="Image 15"/>
          <p:cNvPicPr>
            <a:picLocks noChangeAspect="1"/>
          </p:cNvPicPr>
          <p:nvPr/>
        </p:nvPicPr>
        <p:blipFill>
          <a:blip r:embed="rId7">
            <a:clrChange>
              <a:clrFrom>
                <a:srgbClr val="FFFFFF"/>
              </a:clrFrom>
              <a:clrTo>
                <a:srgbClr val="FFFFFF">
                  <a:alpha val="0"/>
                </a:srgbClr>
              </a:clrTo>
            </a:clrChange>
            <a:grayscl/>
          </a:blip>
          <a:stretch>
            <a:fillRect/>
          </a:stretch>
        </p:blipFill>
        <p:spPr>
          <a:xfrm>
            <a:off x="17935" y="1412927"/>
            <a:ext cx="800100" cy="718734"/>
          </a:xfrm>
          <a:prstGeom prst="rect">
            <a:avLst/>
          </a:prstGeom>
        </p:spPr>
      </p:pic>
      <p:pic>
        <p:nvPicPr>
          <p:cNvPr id="18" name="Image 17"/>
          <p:cNvPicPr>
            <a:picLocks noChangeAspect="1"/>
          </p:cNvPicPr>
          <p:nvPr/>
        </p:nvPicPr>
        <p:blipFill>
          <a:blip r:embed="rId8">
            <a:clrChange>
              <a:clrFrom>
                <a:srgbClr val="FFFFFF"/>
              </a:clrFrom>
              <a:clrTo>
                <a:srgbClr val="FFFFFF">
                  <a:alpha val="0"/>
                </a:srgbClr>
              </a:clrTo>
            </a:clrChange>
            <a:grayscl/>
          </a:blip>
          <a:stretch>
            <a:fillRect/>
          </a:stretch>
        </p:blipFill>
        <p:spPr>
          <a:xfrm>
            <a:off x="0" y="4491801"/>
            <a:ext cx="835970" cy="444952"/>
          </a:xfrm>
          <a:prstGeom prst="rect">
            <a:avLst/>
          </a:prstGeom>
        </p:spPr>
      </p:pic>
      <p:pic>
        <p:nvPicPr>
          <p:cNvPr id="27" name="Image 26"/>
          <p:cNvPicPr>
            <a:picLocks noChangeAspect="1"/>
          </p:cNvPicPr>
          <p:nvPr/>
        </p:nvPicPr>
        <p:blipFill>
          <a:blip r:embed="rId9">
            <a:clrChange>
              <a:clrFrom>
                <a:srgbClr val="FFFFFF"/>
              </a:clrFrom>
              <a:clrTo>
                <a:srgbClr val="FFFFFF">
                  <a:alpha val="0"/>
                </a:srgbClr>
              </a:clrTo>
            </a:clrChange>
            <a:grayscl/>
          </a:blip>
          <a:stretch>
            <a:fillRect/>
          </a:stretch>
        </p:blipFill>
        <p:spPr>
          <a:xfrm>
            <a:off x="153667" y="5865442"/>
            <a:ext cx="528637" cy="582983"/>
          </a:xfrm>
          <a:prstGeom prst="rect">
            <a:avLst/>
          </a:prstGeom>
        </p:spPr>
      </p:pic>
      <p:pic>
        <p:nvPicPr>
          <p:cNvPr id="28" name="Image 27"/>
          <p:cNvPicPr>
            <a:picLocks noChangeAspect="1"/>
          </p:cNvPicPr>
          <p:nvPr/>
        </p:nvPicPr>
        <p:blipFill>
          <a:blip r:embed="rId10">
            <a:clrChange>
              <a:clrFrom>
                <a:srgbClr val="FFFFFF"/>
              </a:clrFrom>
              <a:clrTo>
                <a:srgbClr val="FFFFFF">
                  <a:alpha val="0"/>
                </a:srgbClr>
              </a:clrTo>
            </a:clrChange>
          </a:blip>
          <a:stretch>
            <a:fillRect/>
          </a:stretch>
        </p:blipFill>
        <p:spPr>
          <a:xfrm>
            <a:off x="14923" y="2230138"/>
            <a:ext cx="806125" cy="769483"/>
          </a:xfrm>
          <a:prstGeom prst="rect">
            <a:avLst/>
          </a:prstGeom>
        </p:spPr>
      </p:pic>
      <p:sp>
        <p:nvSpPr>
          <p:cNvPr id="5" name="Rectangle 4"/>
          <p:cNvSpPr/>
          <p:nvPr/>
        </p:nvSpPr>
        <p:spPr>
          <a:xfrm>
            <a:off x="4843374" y="6077341"/>
            <a:ext cx="2028632" cy="338554"/>
          </a:xfrm>
          <a:prstGeom prst="rect">
            <a:avLst/>
          </a:prstGeom>
        </p:spPr>
        <p:txBody>
          <a:bodyPr wrap="none">
            <a:spAutoFit/>
          </a:bodyPr>
          <a:lstStyle/>
          <a:p>
            <a:r>
              <a:rPr lang="en-GB" sz="1600" i="1" dirty="0" smtClean="0"/>
              <a:t>Fitzpatrick et al., 2018</a:t>
            </a:r>
            <a:endParaRPr lang="en-GB" sz="1600" i="1" dirty="0"/>
          </a:p>
        </p:txBody>
      </p:sp>
      <p:sp>
        <p:nvSpPr>
          <p:cNvPr id="22" name="ZoneTexte 21"/>
          <p:cNvSpPr txBox="1"/>
          <p:nvPr/>
        </p:nvSpPr>
        <p:spPr>
          <a:xfrm>
            <a:off x="3327400" y="1384300"/>
            <a:ext cx="8432800" cy="2677656"/>
          </a:xfrm>
          <a:prstGeom prst="rect">
            <a:avLst/>
          </a:prstGeom>
          <a:noFill/>
        </p:spPr>
        <p:txBody>
          <a:bodyPr wrap="square" rtlCol="0">
            <a:spAutoFit/>
          </a:bodyPr>
          <a:lstStyle/>
          <a:p>
            <a:r>
              <a:rPr lang="en-GB" sz="2400" dirty="0" smtClean="0">
                <a:latin typeface="Calibri" panose="020F0502020204030204" pitchFamily="34" charset="0"/>
                <a:cs typeface="Calibri" panose="020F0502020204030204" pitchFamily="34" charset="0"/>
              </a:rPr>
              <a:t>↗ du </a:t>
            </a:r>
            <a:r>
              <a:rPr lang="en-GB" sz="2400" dirty="0" err="1" smtClean="0">
                <a:latin typeface="Calibri" panose="020F0502020204030204" pitchFamily="34" charset="0"/>
                <a:cs typeface="Calibri" panose="020F0502020204030204" pitchFamily="34" charset="0"/>
              </a:rPr>
              <a:t>risque</a:t>
            </a:r>
            <a:r>
              <a:rPr lang="en-GB" sz="2400" dirty="0" smtClean="0">
                <a:latin typeface="Calibri" panose="020F0502020204030204" pitchFamily="34" charset="0"/>
                <a:cs typeface="Calibri" panose="020F0502020204030204" pitchFamily="34" charset="0"/>
              </a:rPr>
              <a:t> de BPCO / </a:t>
            </a:r>
            <a:r>
              <a:rPr lang="en-GB" sz="2400" dirty="0" err="1" smtClean="0">
                <a:latin typeface="Calibri" panose="020F0502020204030204" pitchFamily="34" charset="0"/>
                <a:cs typeface="Calibri" panose="020F0502020204030204" pitchFamily="34" charset="0"/>
              </a:rPr>
              <a:t>asthme</a:t>
            </a:r>
            <a:endParaRPr lang="en-GB" sz="2400" dirty="0" smtClean="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r>
              <a:rPr lang="en-GB" sz="2400" dirty="0" smtClean="0">
                <a:latin typeface="Calibri" panose="020F0502020204030204" pitchFamily="34" charset="0"/>
                <a:cs typeface="Calibri" panose="020F0502020204030204" pitchFamily="34" charset="0"/>
              </a:rPr>
              <a:t>↗ du </a:t>
            </a:r>
            <a:r>
              <a:rPr lang="en-GB" sz="2400" dirty="0" err="1" smtClean="0">
                <a:latin typeface="Calibri" panose="020F0502020204030204" pitchFamily="34" charset="0"/>
                <a:cs typeface="Calibri" panose="020F0502020204030204" pitchFamily="34" charset="0"/>
              </a:rPr>
              <a:t>risque</a:t>
            </a:r>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d’emphysème</a:t>
            </a:r>
            <a:endParaRPr lang="en-GB" sz="2400" dirty="0" smtClean="0">
              <a:latin typeface="Calibri" panose="020F0502020204030204" pitchFamily="34" charset="0"/>
              <a:cs typeface="Calibri" panose="020F0502020204030204" pitchFamily="34" charset="0"/>
            </a:endParaRPr>
          </a:p>
          <a:p>
            <a:endParaRPr lang="fr-FR" sz="2400" dirty="0">
              <a:latin typeface="Calibri" panose="020F0502020204030204" pitchFamily="34" charset="0"/>
              <a:cs typeface="Calibri" panose="020F0502020204030204" pitchFamily="34" charset="0"/>
            </a:endParaRPr>
          </a:p>
          <a:p>
            <a:r>
              <a:rPr lang="en-GB" sz="2400" dirty="0" smtClean="0">
                <a:latin typeface="Calibri" panose="020F0502020204030204" pitchFamily="34" charset="0"/>
                <a:cs typeface="Calibri" panose="020F0502020204030204" pitchFamily="34" charset="0"/>
              </a:rPr>
              <a:t>↗ Hypertension </a:t>
            </a:r>
            <a:r>
              <a:rPr lang="en-GB" sz="2400" dirty="0" err="1" smtClean="0">
                <a:latin typeface="Calibri" panose="020F0502020204030204" pitchFamily="34" charset="0"/>
                <a:cs typeface="Calibri" panose="020F0502020204030204" pitchFamily="34" charset="0"/>
              </a:rPr>
              <a:t>pulmonaire</a:t>
            </a:r>
            <a:endParaRPr lang="en-GB" sz="2400" dirty="0" smtClean="0">
              <a:latin typeface="Calibri" panose="020F0502020204030204" pitchFamily="34" charset="0"/>
              <a:cs typeface="Calibri" panose="020F0502020204030204" pitchFamily="34" charset="0"/>
            </a:endParaRPr>
          </a:p>
          <a:p>
            <a:endParaRPr lang="fr-FR" sz="2400" dirty="0">
              <a:latin typeface="Calibri" panose="020F0502020204030204" pitchFamily="34" charset="0"/>
              <a:cs typeface="Calibri" panose="020F0502020204030204" pitchFamily="34" charset="0"/>
            </a:endParaRPr>
          </a:p>
          <a:p>
            <a:r>
              <a:rPr lang="fr-FR" sz="2400" dirty="0" smtClean="0">
                <a:latin typeface="Calibri" panose="020F0502020204030204" pitchFamily="34" charset="0"/>
                <a:cs typeface="Calibri" panose="020F0502020204030204" pitchFamily="34" charset="0"/>
              </a:rPr>
              <a:t>Problème de diffusion capillaire</a:t>
            </a:r>
            <a:endParaRPr lang="en-GB" sz="2400" dirty="0" smtClean="0">
              <a:latin typeface="Calibri" panose="020F0502020204030204" pitchFamily="34" charset="0"/>
              <a:cs typeface="Calibri" panose="020F0502020204030204" pitchFamily="34" charset="0"/>
            </a:endParaRPr>
          </a:p>
        </p:txBody>
      </p:sp>
      <p:sp>
        <p:nvSpPr>
          <p:cNvPr id="6" name="ZoneTexte 5"/>
          <p:cNvSpPr txBox="1"/>
          <p:nvPr/>
        </p:nvSpPr>
        <p:spPr>
          <a:xfrm>
            <a:off x="1917700" y="4673600"/>
            <a:ext cx="8864600" cy="1200329"/>
          </a:xfrm>
          <a:prstGeom prst="rect">
            <a:avLst/>
          </a:prstGeom>
          <a:noFill/>
        </p:spPr>
        <p:txBody>
          <a:bodyPr wrap="square" rtlCol="0">
            <a:spAutoFit/>
          </a:bodyPr>
          <a:lstStyle/>
          <a:p>
            <a:pPr marL="342900" indent="-342900" algn="ctr">
              <a:lnSpc>
                <a:spcPct val="200000"/>
              </a:lnSpc>
              <a:buFont typeface="Wingdings" panose="05000000000000000000" pitchFamily="2" charset="2"/>
              <a:buChar char="Ø"/>
            </a:pPr>
            <a:r>
              <a:rPr lang="fr-FR" dirty="0" smtClean="0"/>
              <a:t>Ces risques sont présents chez les personnes fumeuses et non fumeuses ayant le VIH</a:t>
            </a:r>
          </a:p>
          <a:p>
            <a:pPr marL="342900" indent="-342900" algn="ctr">
              <a:lnSpc>
                <a:spcPct val="200000"/>
              </a:lnSpc>
              <a:buFont typeface="Wingdings" panose="05000000000000000000" pitchFamily="2" charset="2"/>
              <a:buChar char="Ø"/>
            </a:pPr>
            <a:r>
              <a:rPr lang="fr-FR" dirty="0" smtClean="0"/>
              <a:t>Les facteurs associés sont alors l’utilisation de la thérapie ART + tabagisme</a:t>
            </a:r>
            <a:endParaRPr lang="en-GB" dirty="0"/>
          </a:p>
        </p:txBody>
      </p:sp>
      <p:sp>
        <p:nvSpPr>
          <p:cNvPr id="23" name="Rectangle 2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4" name="ZoneTexte 23"/>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5" name="ZoneTexte 24"/>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6" name="ZoneTexte 25"/>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29" name="ZoneTexte 28"/>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36285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Fonction rénale</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blip>
          <a:stretch>
            <a:fillRect/>
          </a:stretch>
        </p:blipFill>
        <p:spPr>
          <a:xfrm>
            <a:off x="83590" y="5035230"/>
            <a:ext cx="668791" cy="731736"/>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96128" r="-18176" b="97549"/>
          <a:stretch/>
        </p:blipFill>
        <p:spPr>
          <a:xfrm>
            <a:off x="5070021" y="1688047"/>
            <a:ext cx="383722" cy="45719"/>
          </a:xfrm>
          <a:prstGeom prst="rect">
            <a:avLst/>
          </a:prstGeom>
        </p:spPr>
      </p:pic>
      <p:pic>
        <p:nvPicPr>
          <p:cNvPr id="11" name="Image 10"/>
          <p:cNvPicPr>
            <a:picLocks noChangeAspect="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90053" y="3737459"/>
            <a:ext cx="655865" cy="655865"/>
          </a:xfrm>
          <a:prstGeom prst="rect">
            <a:avLst/>
          </a:prstGeom>
        </p:spPr>
      </p:pic>
      <p:pic>
        <p:nvPicPr>
          <p:cNvPr id="14" name="Image 13"/>
          <p:cNvPicPr>
            <a:picLocks noChangeAspect="1"/>
          </p:cNvPicPr>
          <p:nvPr/>
        </p:nvPicPr>
        <p:blipFill>
          <a:blip r:embed="rId5">
            <a:clrChange>
              <a:clrFrom>
                <a:srgbClr val="FFFFFF"/>
              </a:clrFrom>
              <a:clrTo>
                <a:srgbClr val="FFFFFF">
                  <a:alpha val="0"/>
                </a:srgbClr>
              </a:clrTo>
            </a:clrChange>
          </a:blip>
          <a:stretch>
            <a:fillRect/>
          </a:stretch>
        </p:blipFill>
        <p:spPr>
          <a:xfrm>
            <a:off x="18761" y="3098098"/>
            <a:ext cx="798448" cy="540884"/>
          </a:xfrm>
          <a:prstGeom prst="rect">
            <a:avLst/>
          </a:prstGeom>
        </p:spPr>
      </p:pic>
      <p:pic>
        <p:nvPicPr>
          <p:cNvPr id="15" name="Image 14"/>
          <p:cNvPicPr>
            <a:picLocks noChangeAspect="1"/>
          </p:cNvPicPr>
          <p:nvPr/>
        </p:nvPicPr>
        <p:blipFill>
          <a:blip r:embed="rId6">
            <a:clrChange>
              <a:clrFrom>
                <a:srgbClr val="FFFFFF"/>
              </a:clrFrom>
              <a:clrTo>
                <a:srgbClr val="FFFFFF">
                  <a:alpha val="0"/>
                </a:srgbClr>
              </a:clrTo>
            </a:clrChange>
            <a:grayscl/>
          </a:blip>
          <a:stretch>
            <a:fillRect/>
          </a:stretch>
        </p:blipFill>
        <p:spPr>
          <a:xfrm>
            <a:off x="7660" y="632892"/>
            <a:ext cx="820651" cy="681558"/>
          </a:xfrm>
          <a:prstGeom prst="rect">
            <a:avLst/>
          </a:prstGeom>
        </p:spPr>
      </p:pic>
      <p:pic>
        <p:nvPicPr>
          <p:cNvPr id="16" name="Image 15"/>
          <p:cNvPicPr>
            <a:picLocks noChangeAspect="1"/>
          </p:cNvPicPr>
          <p:nvPr/>
        </p:nvPicPr>
        <p:blipFill>
          <a:blip r:embed="rId7">
            <a:clrChange>
              <a:clrFrom>
                <a:srgbClr val="FFFFFF"/>
              </a:clrFrom>
              <a:clrTo>
                <a:srgbClr val="FFFFFF">
                  <a:alpha val="0"/>
                </a:srgbClr>
              </a:clrTo>
            </a:clrChange>
            <a:grayscl/>
          </a:blip>
          <a:stretch>
            <a:fillRect/>
          </a:stretch>
        </p:blipFill>
        <p:spPr>
          <a:xfrm>
            <a:off x="17935" y="1412927"/>
            <a:ext cx="800100" cy="718734"/>
          </a:xfrm>
          <a:prstGeom prst="rect">
            <a:avLst/>
          </a:prstGeom>
        </p:spPr>
      </p:pic>
      <p:sp>
        <p:nvSpPr>
          <p:cNvPr id="17" name="ZoneTexte 16"/>
          <p:cNvSpPr txBox="1"/>
          <p:nvPr/>
        </p:nvSpPr>
        <p:spPr>
          <a:xfrm>
            <a:off x="5037363" y="6106885"/>
            <a:ext cx="2310493" cy="276999"/>
          </a:xfrm>
          <a:prstGeom prst="rect">
            <a:avLst/>
          </a:prstGeom>
          <a:noFill/>
        </p:spPr>
        <p:txBody>
          <a:bodyPr wrap="square" rtlCol="0">
            <a:spAutoFit/>
          </a:bodyPr>
          <a:lstStyle/>
          <a:p>
            <a:pPr algn="ctr"/>
            <a:r>
              <a:rPr lang="fr-FR" sz="1200" i="1" dirty="0" err="1" smtClean="0"/>
              <a:t>Chawla</a:t>
            </a:r>
            <a:r>
              <a:rPr lang="fr-FR" sz="1200" i="1" dirty="0" smtClean="0"/>
              <a:t> et al., 2017</a:t>
            </a:r>
            <a:endParaRPr lang="en-GB" sz="1200" i="1" dirty="0"/>
          </a:p>
        </p:txBody>
      </p:sp>
      <p:pic>
        <p:nvPicPr>
          <p:cNvPr id="18" name="Image 17"/>
          <p:cNvPicPr>
            <a:picLocks noChangeAspect="1"/>
          </p:cNvPicPr>
          <p:nvPr/>
        </p:nvPicPr>
        <p:blipFill>
          <a:blip r:embed="rId8">
            <a:clrChange>
              <a:clrFrom>
                <a:srgbClr val="FFFFFF"/>
              </a:clrFrom>
              <a:clrTo>
                <a:srgbClr val="FFFFFF">
                  <a:alpha val="0"/>
                </a:srgbClr>
              </a:clrTo>
            </a:clrChange>
            <a:grayscl/>
          </a:blip>
          <a:stretch>
            <a:fillRect/>
          </a:stretch>
        </p:blipFill>
        <p:spPr>
          <a:xfrm>
            <a:off x="0" y="4491801"/>
            <a:ext cx="835970" cy="444952"/>
          </a:xfrm>
          <a:prstGeom prst="rect">
            <a:avLst/>
          </a:prstGeom>
        </p:spPr>
      </p:pic>
      <p:pic>
        <p:nvPicPr>
          <p:cNvPr id="27" name="Image 26"/>
          <p:cNvPicPr>
            <a:picLocks noChangeAspect="1"/>
          </p:cNvPicPr>
          <p:nvPr/>
        </p:nvPicPr>
        <p:blipFill>
          <a:blip r:embed="rId9">
            <a:clrChange>
              <a:clrFrom>
                <a:srgbClr val="FFFFFF"/>
              </a:clrFrom>
              <a:clrTo>
                <a:srgbClr val="FFFFFF">
                  <a:alpha val="0"/>
                </a:srgbClr>
              </a:clrTo>
            </a:clrChange>
            <a:grayscl/>
          </a:blip>
          <a:stretch>
            <a:fillRect/>
          </a:stretch>
        </p:blipFill>
        <p:spPr>
          <a:xfrm>
            <a:off x="153667" y="5865442"/>
            <a:ext cx="528637" cy="582983"/>
          </a:xfrm>
          <a:prstGeom prst="rect">
            <a:avLst/>
          </a:prstGeom>
        </p:spPr>
      </p:pic>
      <p:pic>
        <p:nvPicPr>
          <p:cNvPr id="28" name="Image 27"/>
          <p:cNvPicPr>
            <a:picLocks noChangeAspect="1"/>
          </p:cNvPicPr>
          <p:nvPr/>
        </p:nvPicPr>
        <p:blipFill>
          <a:blip r:embed="rId10">
            <a:clrChange>
              <a:clrFrom>
                <a:srgbClr val="FFFFFF"/>
              </a:clrFrom>
              <a:clrTo>
                <a:srgbClr val="FFFFFF">
                  <a:alpha val="0"/>
                </a:srgbClr>
              </a:clrTo>
            </a:clrChange>
            <a:grayscl/>
          </a:blip>
          <a:stretch>
            <a:fillRect/>
          </a:stretch>
        </p:blipFill>
        <p:spPr>
          <a:xfrm>
            <a:off x="14923" y="2230138"/>
            <a:ext cx="806125" cy="769483"/>
          </a:xfrm>
          <a:prstGeom prst="rect">
            <a:avLst/>
          </a:prstGeom>
        </p:spPr>
      </p:pic>
      <p:sp>
        <p:nvSpPr>
          <p:cNvPr id="3" name="Rectangle 2"/>
          <p:cNvSpPr/>
          <p:nvPr/>
        </p:nvSpPr>
        <p:spPr>
          <a:xfrm>
            <a:off x="2787813" y="2647434"/>
            <a:ext cx="8653074" cy="1200329"/>
          </a:xfrm>
          <a:prstGeom prst="rect">
            <a:avLst/>
          </a:prstGeom>
        </p:spPr>
        <p:txBody>
          <a:bodyPr wrap="none">
            <a:spAutoFit/>
          </a:bodyPr>
          <a:lstStyle/>
          <a:p>
            <a:pPr marL="285750" indent="-285750">
              <a:buFont typeface="Wingdings" panose="05000000000000000000" pitchFamily="2" charset="2"/>
              <a:buChar char="Ø"/>
            </a:pPr>
            <a:r>
              <a:rPr lang="en-GB" sz="2400" dirty="0" err="1" smtClean="0"/>
              <a:t>Insuffisance</a:t>
            </a:r>
            <a:r>
              <a:rPr lang="en-GB" sz="2400" dirty="0" smtClean="0"/>
              <a:t> </a:t>
            </a:r>
            <a:r>
              <a:rPr lang="en-GB" sz="2400" dirty="0" err="1"/>
              <a:t>rénale</a:t>
            </a:r>
            <a:r>
              <a:rPr lang="en-GB" sz="2400" dirty="0"/>
              <a:t> </a:t>
            </a:r>
            <a:r>
              <a:rPr lang="en-GB" sz="2400" dirty="0" err="1" smtClean="0"/>
              <a:t>prématurée</a:t>
            </a:r>
            <a:endParaRPr lang="en-GB" sz="2400" dirty="0" smtClean="0"/>
          </a:p>
          <a:p>
            <a:pPr marL="285750" indent="-285750">
              <a:buFont typeface="Wingdings" panose="05000000000000000000" pitchFamily="2" charset="2"/>
              <a:buChar char="Ø"/>
            </a:pPr>
            <a:endParaRPr lang="fr-FR" sz="2400" dirty="0"/>
          </a:p>
          <a:p>
            <a:pPr marL="285750" indent="-285750">
              <a:buFont typeface="Wingdings" panose="05000000000000000000" pitchFamily="2" charset="2"/>
              <a:buChar char="Ø"/>
            </a:pPr>
            <a:r>
              <a:rPr lang="fr-FR" sz="2400" dirty="0" smtClean="0"/>
              <a:t>Toxicité accrue pouvant amener à divers problèmes métaboliques</a:t>
            </a:r>
            <a:endParaRPr lang="en-GB" sz="2400" dirty="0"/>
          </a:p>
        </p:txBody>
      </p:sp>
      <p:pic>
        <p:nvPicPr>
          <p:cNvPr id="22" name="Image 21"/>
          <p:cNvPicPr>
            <a:picLocks noChangeAspect="1"/>
          </p:cNvPicPr>
          <p:nvPr/>
        </p:nvPicPr>
        <p:blipFill>
          <a:blip r:embed="rId11">
            <a:clrChange>
              <a:clrFrom>
                <a:srgbClr val="FFFFFF"/>
              </a:clrFrom>
              <a:clrTo>
                <a:srgbClr val="FFFFFF">
                  <a:alpha val="0"/>
                </a:srgbClr>
              </a:clrTo>
            </a:clrChange>
          </a:blip>
          <a:stretch>
            <a:fillRect/>
          </a:stretch>
        </p:blipFill>
        <p:spPr>
          <a:xfrm>
            <a:off x="1868487" y="4994506"/>
            <a:ext cx="1052513" cy="1180868"/>
          </a:xfrm>
          <a:prstGeom prst="rect">
            <a:avLst/>
          </a:prstGeom>
        </p:spPr>
      </p:pic>
      <p:sp>
        <p:nvSpPr>
          <p:cNvPr id="23" name="Rectangle 22"/>
          <p:cNvSpPr/>
          <p:nvPr/>
        </p:nvSpPr>
        <p:spPr>
          <a:xfrm>
            <a:off x="2975957" y="5250934"/>
            <a:ext cx="2731132" cy="646331"/>
          </a:xfrm>
          <a:prstGeom prst="rect">
            <a:avLst/>
          </a:prstGeom>
        </p:spPr>
        <p:txBody>
          <a:bodyPr wrap="none">
            <a:spAutoFit/>
          </a:bodyPr>
          <a:lstStyle/>
          <a:p>
            <a:pPr marL="285750" indent="-285750">
              <a:buFont typeface="Wingdings" panose="05000000000000000000" pitchFamily="2" charset="2"/>
              <a:buChar char="§"/>
            </a:pPr>
            <a:r>
              <a:rPr lang="fr-FR" i="1" dirty="0" smtClean="0">
                <a:solidFill>
                  <a:srgbClr val="002060"/>
                </a:solidFill>
              </a:rPr>
              <a:t>Effet du traitement</a:t>
            </a:r>
          </a:p>
          <a:p>
            <a:pPr marL="285750" indent="-285750">
              <a:buFont typeface="Wingdings" panose="05000000000000000000" pitchFamily="2" charset="2"/>
              <a:buChar char="§"/>
            </a:pPr>
            <a:r>
              <a:rPr lang="fr-FR" i="1" dirty="0" smtClean="0">
                <a:solidFill>
                  <a:srgbClr val="002060"/>
                </a:solidFill>
              </a:rPr>
              <a:t>Tabagisme &amp; alcoolisme</a:t>
            </a:r>
            <a:endParaRPr lang="fr-FR" i="1" dirty="0">
              <a:solidFill>
                <a:srgbClr val="002060"/>
              </a:solidFill>
            </a:endParaRPr>
          </a:p>
        </p:txBody>
      </p:sp>
      <p:sp>
        <p:nvSpPr>
          <p:cNvPr id="24" name="Rectangle 2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5" name="ZoneTexte 24"/>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6" name="ZoneTexte 25"/>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9" name="ZoneTexte 28"/>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30" name="ZoneTexte 29"/>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339149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Foie</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3590" y="5035230"/>
            <a:ext cx="668791" cy="731736"/>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l="96128" r="-18176" b="97549"/>
          <a:stretch/>
        </p:blipFill>
        <p:spPr>
          <a:xfrm>
            <a:off x="5070021" y="1688047"/>
            <a:ext cx="383722" cy="45719"/>
          </a:xfrm>
          <a:prstGeom prst="rect">
            <a:avLst/>
          </a:prstGeom>
        </p:spPr>
      </p:pic>
      <p:pic>
        <p:nvPicPr>
          <p:cNvPr id="11" name="Imag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053" y="3737459"/>
            <a:ext cx="655865" cy="655865"/>
          </a:xfrm>
          <a:prstGeom prst="rect">
            <a:avLst/>
          </a:prstGeom>
        </p:spPr>
      </p:pic>
      <p:pic>
        <p:nvPicPr>
          <p:cNvPr id="14" name="Image 13"/>
          <p:cNvPicPr>
            <a:picLocks noChangeAspect="1"/>
          </p:cNvPicPr>
          <p:nvPr/>
        </p:nvPicPr>
        <p:blipFill>
          <a:blip r:embed="rId6">
            <a:clrChange>
              <a:clrFrom>
                <a:srgbClr val="FFFFFF"/>
              </a:clrFrom>
              <a:clrTo>
                <a:srgbClr val="FFFFFF">
                  <a:alpha val="0"/>
                </a:srgbClr>
              </a:clrTo>
            </a:clrChange>
            <a:grayscl/>
          </a:blip>
          <a:stretch>
            <a:fillRect/>
          </a:stretch>
        </p:blipFill>
        <p:spPr>
          <a:xfrm>
            <a:off x="18761" y="3098098"/>
            <a:ext cx="798448" cy="540884"/>
          </a:xfrm>
          <a:prstGeom prst="rect">
            <a:avLst/>
          </a:prstGeom>
        </p:spPr>
      </p:pic>
      <p:pic>
        <p:nvPicPr>
          <p:cNvPr id="15" name="Image 14"/>
          <p:cNvPicPr>
            <a:picLocks noChangeAspect="1"/>
          </p:cNvPicPr>
          <p:nvPr/>
        </p:nvPicPr>
        <p:blipFill>
          <a:blip r:embed="rId7">
            <a:clrChange>
              <a:clrFrom>
                <a:srgbClr val="FFFFFF"/>
              </a:clrFrom>
              <a:clrTo>
                <a:srgbClr val="FFFFFF">
                  <a:alpha val="0"/>
                </a:srgbClr>
              </a:clrTo>
            </a:clrChange>
            <a:grayscl/>
          </a:blip>
          <a:stretch>
            <a:fillRect/>
          </a:stretch>
        </p:blipFill>
        <p:spPr>
          <a:xfrm>
            <a:off x="7660" y="632892"/>
            <a:ext cx="820651" cy="681558"/>
          </a:xfrm>
          <a:prstGeom prst="rect">
            <a:avLst/>
          </a:prstGeom>
        </p:spPr>
      </p:pic>
      <p:pic>
        <p:nvPicPr>
          <p:cNvPr id="16" name="Image 15"/>
          <p:cNvPicPr>
            <a:picLocks noChangeAspect="1"/>
          </p:cNvPicPr>
          <p:nvPr/>
        </p:nvPicPr>
        <p:blipFill>
          <a:blip r:embed="rId8">
            <a:clrChange>
              <a:clrFrom>
                <a:srgbClr val="FFFFFF"/>
              </a:clrFrom>
              <a:clrTo>
                <a:srgbClr val="FFFFFF">
                  <a:alpha val="0"/>
                </a:srgbClr>
              </a:clrTo>
            </a:clrChange>
            <a:grayscl/>
          </a:blip>
          <a:stretch>
            <a:fillRect/>
          </a:stretch>
        </p:blipFill>
        <p:spPr>
          <a:xfrm>
            <a:off x="17935" y="1412927"/>
            <a:ext cx="800100" cy="718734"/>
          </a:xfrm>
          <a:prstGeom prst="rect">
            <a:avLst/>
          </a:prstGeom>
        </p:spPr>
      </p:pic>
      <p:sp>
        <p:nvSpPr>
          <p:cNvPr id="17" name="ZoneTexte 16"/>
          <p:cNvSpPr txBox="1"/>
          <p:nvPr/>
        </p:nvSpPr>
        <p:spPr>
          <a:xfrm>
            <a:off x="5037363" y="6106885"/>
            <a:ext cx="2310493" cy="276999"/>
          </a:xfrm>
          <a:prstGeom prst="rect">
            <a:avLst/>
          </a:prstGeom>
          <a:noFill/>
        </p:spPr>
        <p:txBody>
          <a:bodyPr wrap="square" rtlCol="0">
            <a:spAutoFit/>
          </a:bodyPr>
          <a:lstStyle/>
          <a:p>
            <a:pPr algn="ctr"/>
            <a:r>
              <a:rPr lang="fr-FR" sz="1200" i="1" dirty="0" err="1" smtClean="0"/>
              <a:t>Chawla</a:t>
            </a:r>
            <a:r>
              <a:rPr lang="fr-FR" sz="1200" i="1" dirty="0" smtClean="0"/>
              <a:t> et al., 2017</a:t>
            </a:r>
            <a:endParaRPr lang="en-GB" sz="1200" i="1" dirty="0"/>
          </a:p>
        </p:txBody>
      </p:sp>
      <p:pic>
        <p:nvPicPr>
          <p:cNvPr id="18" name="Image 17"/>
          <p:cNvPicPr>
            <a:picLocks noChangeAspect="1"/>
          </p:cNvPicPr>
          <p:nvPr/>
        </p:nvPicPr>
        <p:blipFill>
          <a:blip r:embed="rId9">
            <a:clrChange>
              <a:clrFrom>
                <a:srgbClr val="FFFFFF"/>
              </a:clrFrom>
              <a:clrTo>
                <a:srgbClr val="FFFFFF">
                  <a:alpha val="0"/>
                </a:srgbClr>
              </a:clrTo>
            </a:clrChange>
            <a:grayscl/>
          </a:blip>
          <a:stretch>
            <a:fillRect/>
          </a:stretch>
        </p:blipFill>
        <p:spPr>
          <a:xfrm>
            <a:off x="0" y="4491801"/>
            <a:ext cx="835970" cy="444952"/>
          </a:xfrm>
          <a:prstGeom prst="rect">
            <a:avLst/>
          </a:prstGeom>
        </p:spPr>
      </p:pic>
      <p:pic>
        <p:nvPicPr>
          <p:cNvPr id="27" name="Image 26"/>
          <p:cNvPicPr>
            <a:picLocks noChangeAspect="1"/>
          </p:cNvPicPr>
          <p:nvPr/>
        </p:nvPicPr>
        <p:blipFill>
          <a:blip r:embed="rId10">
            <a:clrChange>
              <a:clrFrom>
                <a:srgbClr val="FFFFFF"/>
              </a:clrFrom>
              <a:clrTo>
                <a:srgbClr val="FFFFFF">
                  <a:alpha val="0"/>
                </a:srgbClr>
              </a:clrTo>
            </a:clrChange>
            <a:grayscl/>
          </a:blip>
          <a:stretch>
            <a:fillRect/>
          </a:stretch>
        </p:blipFill>
        <p:spPr>
          <a:xfrm>
            <a:off x="153667" y="5865442"/>
            <a:ext cx="528637" cy="582983"/>
          </a:xfrm>
          <a:prstGeom prst="rect">
            <a:avLst/>
          </a:prstGeom>
        </p:spPr>
      </p:pic>
      <p:pic>
        <p:nvPicPr>
          <p:cNvPr id="28" name="Image 27"/>
          <p:cNvPicPr>
            <a:picLocks noChangeAspect="1"/>
          </p:cNvPicPr>
          <p:nvPr/>
        </p:nvPicPr>
        <p:blipFill>
          <a:blip r:embed="rId11">
            <a:clrChange>
              <a:clrFrom>
                <a:srgbClr val="FFFFFF"/>
              </a:clrFrom>
              <a:clrTo>
                <a:srgbClr val="FFFFFF">
                  <a:alpha val="0"/>
                </a:srgbClr>
              </a:clrTo>
            </a:clrChange>
            <a:grayscl/>
          </a:blip>
          <a:stretch>
            <a:fillRect/>
          </a:stretch>
        </p:blipFill>
        <p:spPr>
          <a:xfrm>
            <a:off x="14923" y="2230138"/>
            <a:ext cx="806125" cy="769483"/>
          </a:xfrm>
          <a:prstGeom prst="rect">
            <a:avLst/>
          </a:prstGeom>
        </p:spPr>
      </p:pic>
      <p:sp>
        <p:nvSpPr>
          <p:cNvPr id="22" name="Rectangle 21"/>
          <p:cNvSpPr/>
          <p:nvPr/>
        </p:nvSpPr>
        <p:spPr>
          <a:xfrm>
            <a:off x="3257713" y="2634734"/>
            <a:ext cx="4841197" cy="1697068"/>
          </a:xfrm>
          <a:prstGeom prst="rect">
            <a:avLst/>
          </a:prstGeom>
        </p:spPr>
        <p:txBody>
          <a:bodyPr wrap="none">
            <a:spAutoFit/>
          </a:bodyPr>
          <a:lstStyle/>
          <a:p>
            <a:pPr marL="285750" indent="-285750">
              <a:lnSpc>
                <a:spcPct val="150000"/>
              </a:lnSpc>
              <a:buFont typeface="Wingdings" panose="05000000000000000000" pitchFamily="2" charset="2"/>
              <a:buChar char="Ø"/>
            </a:pPr>
            <a:r>
              <a:rPr lang="en-GB" sz="2400" dirty="0" err="1" smtClean="0"/>
              <a:t>Fibrose</a:t>
            </a:r>
            <a:r>
              <a:rPr lang="en-GB" sz="2400" dirty="0" smtClean="0"/>
              <a:t> </a:t>
            </a:r>
            <a:r>
              <a:rPr lang="en-GB" sz="2400" dirty="0" err="1" smtClean="0"/>
              <a:t>hépatique</a:t>
            </a:r>
            <a:endParaRPr lang="en-GB" sz="2400" dirty="0" smtClean="0"/>
          </a:p>
          <a:p>
            <a:pPr marL="285750" indent="-285750">
              <a:lnSpc>
                <a:spcPct val="150000"/>
              </a:lnSpc>
              <a:buFont typeface="Wingdings" panose="05000000000000000000" pitchFamily="2" charset="2"/>
              <a:buChar char="Ø"/>
            </a:pPr>
            <a:endParaRPr lang="fr-FR" sz="2400" dirty="0"/>
          </a:p>
          <a:p>
            <a:pPr marL="285750" indent="-285750">
              <a:lnSpc>
                <a:spcPct val="150000"/>
              </a:lnSpc>
              <a:buFont typeface="Wingdings" panose="05000000000000000000" pitchFamily="2" charset="2"/>
              <a:buChar char="Ø"/>
            </a:pPr>
            <a:r>
              <a:rPr lang="fr-FR" sz="2400" dirty="0" smtClean="0">
                <a:latin typeface="Calibri" panose="020F0502020204030204" pitchFamily="34" charset="0"/>
                <a:cs typeface="Calibri" panose="020F0502020204030204" pitchFamily="34" charset="0"/>
              </a:rPr>
              <a:t>↗ </a:t>
            </a:r>
            <a:r>
              <a:rPr lang="fr-FR" sz="2400" dirty="0" smtClean="0"/>
              <a:t>Apparition de diabète de type II </a:t>
            </a:r>
            <a:endParaRPr lang="en-GB" sz="2400" dirty="0"/>
          </a:p>
        </p:txBody>
      </p:sp>
      <p:sp>
        <p:nvSpPr>
          <p:cNvPr id="23" name="Rectangle 2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4" name="ZoneTexte 23"/>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5" name="ZoneTexte 24"/>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6" name="ZoneTexte 25"/>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29" name="ZoneTexte 28"/>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98826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Problèmes musculaires structuraux et fonctionnels</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blip>
          <a:stretch>
            <a:fillRect/>
          </a:stretch>
        </p:blipFill>
        <p:spPr>
          <a:xfrm>
            <a:off x="83590" y="5035230"/>
            <a:ext cx="668791" cy="731736"/>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96128" r="-18176" b="97549"/>
          <a:stretch/>
        </p:blipFill>
        <p:spPr>
          <a:xfrm>
            <a:off x="5070021" y="1688047"/>
            <a:ext cx="383722" cy="45719"/>
          </a:xfrm>
          <a:prstGeom prst="rect">
            <a:avLst/>
          </a:prstGeom>
        </p:spPr>
      </p:pic>
      <p:pic>
        <p:nvPicPr>
          <p:cNvPr id="11" name="Image 10"/>
          <p:cNvPicPr>
            <a:picLocks noChangeAspect="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90053" y="3737459"/>
            <a:ext cx="655865" cy="655865"/>
          </a:xfrm>
          <a:prstGeom prst="rect">
            <a:avLst/>
          </a:prstGeom>
        </p:spPr>
      </p:pic>
      <p:pic>
        <p:nvPicPr>
          <p:cNvPr id="14" name="Image 13"/>
          <p:cNvPicPr>
            <a:picLocks noChangeAspect="1"/>
          </p:cNvPicPr>
          <p:nvPr/>
        </p:nvPicPr>
        <p:blipFill>
          <a:blip r:embed="rId5">
            <a:clrChange>
              <a:clrFrom>
                <a:srgbClr val="FFFFFF"/>
              </a:clrFrom>
              <a:clrTo>
                <a:srgbClr val="FFFFFF">
                  <a:alpha val="0"/>
                </a:srgbClr>
              </a:clrTo>
            </a:clrChange>
            <a:grayscl/>
          </a:blip>
          <a:stretch>
            <a:fillRect/>
          </a:stretch>
        </p:blipFill>
        <p:spPr>
          <a:xfrm>
            <a:off x="18761" y="3098098"/>
            <a:ext cx="798448" cy="540884"/>
          </a:xfrm>
          <a:prstGeom prst="rect">
            <a:avLst/>
          </a:prstGeom>
        </p:spPr>
      </p:pic>
      <p:pic>
        <p:nvPicPr>
          <p:cNvPr id="15" name="Image 14"/>
          <p:cNvPicPr>
            <a:picLocks noChangeAspect="1"/>
          </p:cNvPicPr>
          <p:nvPr/>
        </p:nvPicPr>
        <p:blipFill>
          <a:blip r:embed="rId6">
            <a:clrChange>
              <a:clrFrom>
                <a:srgbClr val="FFFFFF"/>
              </a:clrFrom>
              <a:clrTo>
                <a:srgbClr val="FFFFFF">
                  <a:alpha val="0"/>
                </a:srgbClr>
              </a:clrTo>
            </a:clrChange>
            <a:grayscl/>
          </a:blip>
          <a:stretch>
            <a:fillRect/>
          </a:stretch>
        </p:blipFill>
        <p:spPr>
          <a:xfrm>
            <a:off x="7660" y="632892"/>
            <a:ext cx="820651" cy="681558"/>
          </a:xfrm>
          <a:prstGeom prst="rect">
            <a:avLst/>
          </a:prstGeom>
        </p:spPr>
      </p:pic>
      <p:pic>
        <p:nvPicPr>
          <p:cNvPr id="16" name="Image 15"/>
          <p:cNvPicPr>
            <a:picLocks noChangeAspect="1"/>
          </p:cNvPicPr>
          <p:nvPr/>
        </p:nvPicPr>
        <p:blipFill>
          <a:blip r:embed="rId7">
            <a:clrChange>
              <a:clrFrom>
                <a:srgbClr val="FFFFFF"/>
              </a:clrFrom>
              <a:clrTo>
                <a:srgbClr val="FFFFFF">
                  <a:alpha val="0"/>
                </a:srgbClr>
              </a:clrTo>
            </a:clrChange>
            <a:grayscl/>
          </a:blip>
          <a:stretch>
            <a:fillRect/>
          </a:stretch>
        </p:blipFill>
        <p:spPr>
          <a:xfrm>
            <a:off x="17935" y="1412927"/>
            <a:ext cx="800100" cy="718734"/>
          </a:xfrm>
          <a:prstGeom prst="rect">
            <a:avLst/>
          </a:prstGeom>
        </p:spPr>
      </p:pic>
      <p:sp>
        <p:nvSpPr>
          <p:cNvPr id="17" name="ZoneTexte 16"/>
          <p:cNvSpPr txBox="1"/>
          <p:nvPr/>
        </p:nvSpPr>
        <p:spPr>
          <a:xfrm>
            <a:off x="5037363" y="6106885"/>
            <a:ext cx="2310493" cy="276999"/>
          </a:xfrm>
          <a:prstGeom prst="rect">
            <a:avLst/>
          </a:prstGeom>
          <a:noFill/>
        </p:spPr>
        <p:txBody>
          <a:bodyPr wrap="square" rtlCol="0">
            <a:spAutoFit/>
          </a:bodyPr>
          <a:lstStyle/>
          <a:p>
            <a:pPr algn="ctr"/>
            <a:r>
              <a:rPr lang="fr-FR" sz="1200" i="1" dirty="0" smtClean="0"/>
              <a:t>Gomes – Neto et al., 2018</a:t>
            </a:r>
            <a:endParaRPr lang="en-GB" sz="1200" i="1" dirty="0"/>
          </a:p>
        </p:txBody>
      </p:sp>
      <p:pic>
        <p:nvPicPr>
          <p:cNvPr id="18" name="Image 17"/>
          <p:cNvPicPr>
            <a:picLocks noChangeAspect="1"/>
          </p:cNvPicPr>
          <p:nvPr/>
        </p:nvPicPr>
        <p:blipFill>
          <a:blip r:embed="rId8">
            <a:clrChange>
              <a:clrFrom>
                <a:srgbClr val="FFFFFF"/>
              </a:clrFrom>
              <a:clrTo>
                <a:srgbClr val="FFFFFF">
                  <a:alpha val="0"/>
                </a:srgbClr>
              </a:clrTo>
            </a:clrChange>
          </a:blip>
          <a:stretch>
            <a:fillRect/>
          </a:stretch>
        </p:blipFill>
        <p:spPr>
          <a:xfrm>
            <a:off x="0" y="4491801"/>
            <a:ext cx="835970" cy="444952"/>
          </a:xfrm>
          <a:prstGeom prst="rect">
            <a:avLst/>
          </a:prstGeom>
        </p:spPr>
      </p:pic>
      <p:pic>
        <p:nvPicPr>
          <p:cNvPr id="27" name="Image 26"/>
          <p:cNvPicPr>
            <a:picLocks noChangeAspect="1"/>
          </p:cNvPicPr>
          <p:nvPr/>
        </p:nvPicPr>
        <p:blipFill>
          <a:blip r:embed="rId9">
            <a:clrChange>
              <a:clrFrom>
                <a:srgbClr val="FFFFFF"/>
              </a:clrFrom>
              <a:clrTo>
                <a:srgbClr val="FFFFFF">
                  <a:alpha val="0"/>
                </a:srgbClr>
              </a:clrTo>
            </a:clrChange>
            <a:grayscl/>
          </a:blip>
          <a:stretch>
            <a:fillRect/>
          </a:stretch>
        </p:blipFill>
        <p:spPr>
          <a:xfrm>
            <a:off x="153667" y="5865442"/>
            <a:ext cx="528637" cy="582983"/>
          </a:xfrm>
          <a:prstGeom prst="rect">
            <a:avLst/>
          </a:prstGeom>
        </p:spPr>
      </p:pic>
      <p:pic>
        <p:nvPicPr>
          <p:cNvPr id="28" name="Image 27"/>
          <p:cNvPicPr>
            <a:picLocks noChangeAspect="1"/>
          </p:cNvPicPr>
          <p:nvPr/>
        </p:nvPicPr>
        <p:blipFill>
          <a:blip r:embed="rId10">
            <a:clrChange>
              <a:clrFrom>
                <a:srgbClr val="FFFFFF"/>
              </a:clrFrom>
              <a:clrTo>
                <a:srgbClr val="FFFFFF">
                  <a:alpha val="0"/>
                </a:srgbClr>
              </a:clrTo>
            </a:clrChange>
            <a:grayscl/>
          </a:blip>
          <a:stretch>
            <a:fillRect/>
          </a:stretch>
        </p:blipFill>
        <p:spPr>
          <a:xfrm>
            <a:off x="14923" y="2230138"/>
            <a:ext cx="806125" cy="769483"/>
          </a:xfrm>
          <a:prstGeom prst="rect">
            <a:avLst/>
          </a:prstGeom>
        </p:spPr>
      </p:pic>
      <p:sp>
        <p:nvSpPr>
          <p:cNvPr id="3" name="ZoneTexte 2"/>
          <p:cNvSpPr txBox="1"/>
          <p:nvPr/>
        </p:nvSpPr>
        <p:spPr>
          <a:xfrm>
            <a:off x="2641600" y="2273300"/>
            <a:ext cx="7861300" cy="1200329"/>
          </a:xfrm>
          <a:prstGeom prst="rect">
            <a:avLst/>
          </a:prstGeom>
          <a:noFill/>
        </p:spPr>
        <p:txBody>
          <a:bodyPr wrap="square" rtlCol="0">
            <a:spAutoFit/>
          </a:bodyPr>
          <a:lstStyle/>
          <a:p>
            <a:r>
              <a:rPr lang="en-GB" sz="2400" dirty="0" smtClean="0">
                <a:latin typeface="Calibri" panose="020F0502020204030204" pitchFamily="34" charset="0"/>
                <a:cs typeface="Calibri" panose="020F0502020204030204" pitchFamily="34" charset="0"/>
              </a:rPr>
              <a:t>↘ Force </a:t>
            </a:r>
            <a:r>
              <a:rPr lang="en-GB" sz="2400" dirty="0" err="1" smtClean="0">
                <a:latin typeface="Calibri" panose="020F0502020204030204" pitchFamily="34" charset="0"/>
                <a:cs typeface="Calibri" panose="020F0502020204030204" pitchFamily="34" charset="0"/>
              </a:rPr>
              <a:t>musculaire</a:t>
            </a:r>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notamment</a:t>
            </a:r>
            <a:r>
              <a:rPr lang="en-GB" sz="2400" dirty="0" smtClean="0">
                <a:latin typeface="Calibri" panose="020F0502020204030204" pitchFamily="34" charset="0"/>
                <a:cs typeface="Calibri" panose="020F0502020204030204" pitchFamily="34" charset="0"/>
              </a:rPr>
              <a:t> des </a:t>
            </a:r>
            <a:r>
              <a:rPr lang="en-GB" sz="2400" dirty="0" err="1" smtClean="0">
                <a:latin typeface="Calibri" panose="020F0502020204030204" pitchFamily="34" charset="0"/>
                <a:cs typeface="Calibri" panose="020F0502020204030204" pitchFamily="34" charset="0"/>
              </a:rPr>
              <a:t>membres</a:t>
            </a:r>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inférieurs</a:t>
            </a:r>
            <a:endParaRPr lang="en-GB" sz="2400" dirty="0" smtClean="0">
              <a:latin typeface="Calibri" panose="020F0502020204030204" pitchFamily="34" charset="0"/>
              <a:cs typeface="Calibri" panose="020F0502020204030204" pitchFamily="34" charset="0"/>
            </a:endParaRPr>
          </a:p>
          <a:p>
            <a:endParaRPr lang="fr-FR" sz="2400" dirty="0">
              <a:latin typeface="Calibri" panose="020F0502020204030204" pitchFamily="34" charset="0"/>
              <a:cs typeface="Calibri" panose="020F0502020204030204" pitchFamily="34" charset="0"/>
            </a:endParaRPr>
          </a:p>
          <a:p>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Capacité</a:t>
            </a:r>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aérobie</a:t>
            </a:r>
            <a:endParaRPr lang="en-GB" sz="2400" dirty="0"/>
          </a:p>
        </p:txBody>
      </p:sp>
      <p:sp>
        <p:nvSpPr>
          <p:cNvPr id="5" name="Rectangle 4"/>
          <p:cNvSpPr/>
          <p:nvPr/>
        </p:nvSpPr>
        <p:spPr>
          <a:xfrm>
            <a:off x="3048000" y="4732635"/>
            <a:ext cx="6096000" cy="923330"/>
          </a:xfrm>
          <a:prstGeom prst="rect">
            <a:avLst/>
          </a:prstGeom>
        </p:spPr>
        <p:txBody>
          <a:bodyPr>
            <a:spAutoFit/>
          </a:bodyPr>
          <a:lstStyle/>
          <a:p>
            <a:pPr marL="285750" indent="-285750">
              <a:buFont typeface="Wingdings" panose="05000000000000000000" pitchFamily="2" charset="2"/>
              <a:buChar char="§"/>
            </a:pPr>
            <a:r>
              <a:rPr lang="fr-FR" i="1" dirty="0" smtClean="0">
                <a:solidFill>
                  <a:srgbClr val="002060"/>
                </a:solidFill>
              </a:rPr>
              <a:t>Anomalies </a:t>
            </a:r>
            <a:r>
              <a:rPr lang="fr-FR" i="1" dirty="0">
                <a:solidFill>
                  <a:srgbClr val="002060"/>
                </a:solidFill>
              </a:rPr>
              <a:t>musculaires structurelles et </a:t>
            </a:r>
            <a:r>
              <a:rPr lang="fr-FR" i="1" dirty="0" smtClean="0">
                <a:solidFill>
                  <a:srgbClr val="002060"/>
                </a:solidFill>
              </a:rPr>
              <a:t>inflammatoires</a:t>
            </a:r>
          </a:p>
          <a:p>
            <a:pPr marL="285750" indent="-285750">
              <a:buFont typeface="Wingdings" panose="05000000000000000000" pitchFamily="2" charset="2"/>
              <a:buChar char="§"/>
            </a:pPr>
            <a:r>
              <a:rPr lang="fr-FR" i="1" dirty="0">
                <a:solidFill>
                  <a:srgbClr val="002060"/>
                </a:solidFill>
              </a:rPr>
              <a:t>D</a:t>
            </a:r>
            <a:r>
              <a:rPr lang="fr-FR" i="1" dirty="0" smtClean="0">
                <a:solidFill>
                  <a:srgbClr val="002060"/>
                </a:solidFill>
              </a:rPr>
              <a:t>éconditionnement </a:t>
            </a:r>
            <a:r>
              <a:rPr lang="fr-FR" i="1" dirty="0">
                <a:solidFill>
                  <a:srgbClr val="002060"/>
                </a:solidFill>
              </a:rPr>
              <a:t>physiologique </a:t>
            </a:r>
            <a:endParaRPr lang="fr-FR" i="1" dirty="0" smtClean="0">
              <a:solidFill>
                <a:srgbClr val="002060"/>
              </a:solidFill>
            </a:endParaRPr>
          </a:p>
          <a:p>
            <a:pPr marL="285750" indent="-285750">
              <a:buFont typeface="Wingdings" panose="05000000000000000000" pitchFamily="2" charset="2"/>
              <a:buChar char="§"/>
            </a:pPr>
            <a:r>
              <a:rPr lang="fr-FR" i="1" dirty="0">
                <a:solidFill>
                  <a:srgbClr val="002060"/>
                </a:solidFill>
              </a:rPr>
              <a:t>D</a:t>
            </a:r>
            <a:r>
              <a:rPr lang="fr-FR" i="1" dirty="0" smtClean="0">
                <a:solidFill>
                  <a:srgbClr val="002060"/>
                </a:solidFill>
              </a:rPr>
              <a:t>ysfonctionnement </a:t>
            </a:r>
            <a:r>
              <a:rPr lang="fr-FR" i="1" dirty="0">
                <a:solidFill>
                  <a:srgbClr val="002060"/>
                </a:solidFill>
              </a:rPr>
              <a:t>cardiopulmonaire</a:t>
            </a:r>
            <a:endParaRPr lang="en-GB" i="1" dirty="0">
              <a:solidFill>
                <a:srgbClr val="002060"/>
              </a:solidFill>
            </a:endParaRPr>
          </a:p>
        </p:txBody>
      </p:sp>
      <p:pic>
        <p:nvPicPr>
          <p:cNvPr id="6" name="Image 5"/>
          <p:cNvPicPr>
            <a:picLocks noChangeAspect="1"/>
          </p:cNvPicPr>
          <p:nvPr/>
        </p:nvPicPr>
        <p:blipFill>
          <a:blip r:embed="rId11">
            <a:clrChange>
              <a:clrFrom>
                <a:srgbClr val="FFFFFF"/>
              </a:clrFrom>
              <a:clrTo>
                <a:srgbClr val="FFFFFF">
                  <a:alpha val="0"/>
                </a:srgbClr>
              </a:clrTo>
            </a:clrChange>
          </a:blip>
          <a:stretch>
            <a:fillRect/>
          </a:stretch>
        </p:blipFill>
        <p:spPr>
          <a:xfrm>
            <a:off x="1716087" y="4550006"/>
            <a:ext cx="1052513" cy="1180868"/>
          </a:xfrm>
          <a:prstGeom prst="rect">
            <a:avLst/>
          </a:prstGeom>
        </p:spPr>
      </p:pic>
      <p:sp>
        <p:nvSpPr>
          <p:cNvPr id="22" name="Rectangle 2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3" name="ZoneTexte 22"/>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4" name="ZoneTexte 23"/>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5" name="ZoneTexte 24"/>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26" name="ZoneTexte 25"/>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36401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Fragilité osseuse</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3">
            <a:clrChange>
              <a:clrFrom>
                <a:srgbClr val="FFFFFF"/>
              </a:clrFrom>
              <a:clrTo>
                <a:srgbClr val="FFFFFF">
                  <a:alpha val="0"/>
                </a:srgbClr>
              </a:clrTo>
            </a:clrChange>
          </a:blip>
          <a:stretch>
            <a:fillRect/>
          </a:stretch>
        </p:blipFill>
        <p:spPr>
          <a:xfrm>
            <a:off x="83590" y="5035230"/>
            <a:ext cx="668791" cy="731736"/>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l="96128" r="-18176" b="97549"/>
          <a:stretch/>
        </p:blipFill>
        <p:spPr>
          <a:xfrm>
            <a:off x="5070021" y="1688047"/>
            <a:ext cx="383722" cy="45719"/>
          </a:xfrm>
          <a:prstGeom prst="rect">
            <a:avLst/>
          </a:prstGeom>
        </p:spPr>
      </p:pic>
      <p:pic>
        <p:nvPicPr>
          <p:cNvPr id="11" name="Image 10"/>
          <p:cNvPicPr>
            <a:picLocks noChangeAspect="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90053" y="3737459"/>
            <a:ext cx="655865" cy="655865"/>
          </a:xfrm>
          <a:prstGeom prst="rect">
            <a:avLst/>
          </a:prstGeom>
        </p:spPr>
      </p:pic>
      <p:pic>
        <p:nvPicPr>
          <p:cNvPr id="14" name="Image 13"/>
          <p:cNvPicPr>
            <a:picLocks noChangeAspect="1"/>
          </p:cNvPicPr>
          <p:nvPr/>
        </p:nvPicPr>
        <p:blipFill>
          <a:blip r:embed="rId6">
            <a:clrChange>
              <a:clrFrom>
                <a:srgbClr val="FFFFFF"/>
              </a:clrFrom>
              <a:clrTo>
                <a:srgbClr val="FFFFFF">
                  <a:alpha val="0"/>
                </a:srgbClr>
              </a:clrTo>
            </a:clrChange>
            <a:grayscl/>
          </a:blip>
          <a:stretch>
            <a:fillRect/>
          </a:stretch>
        </p:blipFill>
        <p:spPr>
          <a:xfrm>
            <a:off x="18761" y="3098098"/>
            <a:ext cx="798448" cy="540884"/>
          </a:xfrm>
          <a:prstGeom prst="rect">
            <a:avLst/>
          </a:prstGeom>
        </p:spPr>
      </p:pic>
      <p:pic>
        <p:nvPicPr>
          <p:cNvPr id="15" name="Image 14"/>
          <p:cNvPicPr>
            <a:picLocks noChangeAspect="1"/>
          </p:cNvPicPr>
          <p:nvPr/>
        </p:nvPicPr>
        <p:blipFill>
          <a:blip r:embed="rId7">
            <a:clrChange>
              <a:clrFrom>
                <a:srgbClr val="FFFFFF"/>
              </a:clrFrom>
              <a:clrTo>
                <a:srgbClr val="FFFFFF">
                  <a:alpha val="0"/>
                </a:srgbClr>
              </a:clrTo>
            </a:clrChange>
            <a:grayscl/>
          </a:blip>
          <a:stretch>
            <a:fillRect/>
          </a:stretch>
        </p:blipFill>
        <p:spPr>
          <a:xfrm>
            <a:off x="7660" y="632892"/>
            <a:ext cx="820651" cy="681558"/>
          </a:xfrm>
          <a:prstGeom prst="rect">
            <a:avLst/>
          </a:prstGeom>
        </p:spPr>
      </p:pic>
      <p:pic>
        <p:nvPicPr>
          <p:cNvPr id="16" name="Image 15"/>
          <p:cNvPicPr>
            <a:picLocks noChangeAspect="1"/>
          </p:cNvPicPr>
          <p:nvPr/>
        </p:nvPicPr>
        <p:blipFill>
          <a:blip r:embed="rId8">
            <a:clrChange>
              <a:clrFrom>
                <a:srgbClr val="FFFFFF"/>
              </a:clrFrom>
              <a:clrTo>
                <a:srgbClr val="FFFFFF">
                  <a:alpha val="0"/>
                </a:srgbClr>
              </a:clrTo>
            </a:clrChange>
            <a:grayscl/>
          </a:blip>
          <a:stretch>
            <a:fillRect/>
          </a:stretch>
        </p:blipFill>
        <p:spPr>
          <a:xfrm>
            <a:off x="17935" y="1412927"/>
            <a:ext cx="800100" cy="718734"/>
          </a:xfrm>
          <a:prstGeom prst="rect">
            <a:avLst/>
          </a:prstGeom>
        </p:spPr>
      </p:pic>
      <p:sp>
        <p:nvSpPr>
          <p:cNvPr id="17" name="ZoneTexte 16"/>
          <p:cNvSpPr txBox="1"/>
          <p:nvPr/>
        </p:nvSpPr>
        <p:spPr>
          <a:xfrm>
            <a:off x="5037363" y="6106885"/>
            <a:ext cx="2310493" cy="276999"/>
          </a:xfrm>
          <a:prstGeom prst="rect">
            <a:avLst/>
          </a:prstGeom>
          <a:noFill/>
        </p:spPr>
        <p:txBody>
          <a:bodyPr wrap="square" rtlCol="0">
            <a:spAutoFit/>
          </a:bodyPr>
          <a:lstStyle/>
          <a:p>
            <a:pPr algn="ctr"/>
            <a:r>
              <a:rPr lang="fr-FR" sz="1200" i="1" dirty="0" err="1" smtClean="0"/>
              <a:t>Chawla</a:t>
            </a:r>
            <a:r>
              <a:rPr lang="fr-FR" sz="1200" i="1" dirty="0" smtClean="0"/>
              <a:t> et al., 2017</a:t>
            </a:r>
            <a:endParaRPr lang="en-GB" sz="1200" i="1" dirty="0"/>
          </a:p>
        </p:txBody>
      </p:sp>
      <p:pic>
        <p:nvPicPr>
          <p:cNvPr id="18" name="Image 17"/>
          <p:cNvPicPr>
            <a:picLocks noChangeAspect="1"/>
          </p:cNvPicPr>
          <p:nvPr/>
        </p:nvPicPr>
        <p:blipFill>
          <a:blip r:embed="rId9">
            <a:clrChange>
              <a:clrFrom>
                <a:srgbClr val="FFFFFF"/>
              </a:clrFrom>
              <a:clrTo>
                <a:srgbClr val="FFFFFF">
                  <a:alpha val="0"/>
                </a:srgbClr>
              </a:clrTo>
            </a:clrChange>
            <a:grayscl/>
          </a:blip>
          <a:stretch>
            <a:fillRect/>
          </a:stretch>
        </p:blipFill>
        <p:spPr>
          <a:xfrm>
            <a:off x="0" y="4491801"/>
            <a:ext cx="835970" cy="444952"/>
          </a:xfrm>
          <a:prstGeom prst="rect">
            <a:avLst/>
          </a:prstGeom>
        </p:spPr>
      </p:pic>
      <p:pic>
        <p:nvPicPr>
          <p:cNvPr id="27" name="Image 26"/>
          <p:cNvPicPr>
            <a:picLocks noChangeAspect="1"/>
          </p:cNvPicPr>
          <p:nvPr/>
        </p:nvPicPr>
        <p:blipFill>
          <a:blip r:embed="rId10">
            <a:clrChange>
              <a:clrFrom>
                <a:srgbClr val="FFFFFF"/>
              </a:clrFrom>
              <a:clrTo>
                <a:srgbClr val="FFFFFF">
                  <a:alpha val="0"/>
                </a:srgbClr>
              </a:clrTo>
            </a:clrChange>
            <a:grayscl/>
          </a:blip>
          <a:stretch>
            <a:fillRect/>
          </a:stretch>
        </p:blipFill>
        <p:spPr>
          <a:xfrm>
            <a:off x="153667" y="5865442"/>
            <a:ext cx="528637" cy="582983"/>
          </a:xfrm>
          <a:prstGeom prst="rect">
            <a:avLst/>
          </a:prstGeom>
        </p:spPr>
      </p:pic>
      <p:pic>
        <p:nvPicPr>
          <p:cNvPr id="28" name="Image 27"/>
          <p:cNvPicPr>
            <a:picLocks noChangeAspect="1"/>
          </p:cNvPicPr>
          <p:nvPr/>
        </p:nvPicPr>
        <p:blipFill>
          <a:blip r:embed="rId11">
            <a:clrChange>
              <a:clrFrom>
                <a:srgbClr val="FFFFFF"/>
              </a:clrFrom>
              <a:clrTo>
                <a:srgbClr val="FFFFFF">
                  <a:alpha val="0"/>
                </a:srgbClr>
              </a:clrTo>
            </a:clrChange>
            <a:grayscl/>
          </a:blip>
          <a:stretch>
            <a:fillRect/>
          </a:stretch>
        </p:blipFill>
        <p:spPr>
          <a:xfrm>
            <a:off x="14923" y="2230138"/>
            <a:ext cx="806125" cy="769483"/>
          </a:xfrm>
          <a:prstGeom prst="rect">
            <a:avLst/>
          </a:prstGeom>
        </p:spPr>
      </p:pic>
      <p:sp>
        <p:nvSpPr>
          <p:cNvPr id="22" name="ZoneTexte 21"/>
          <p:cNvSpPr txBox="1"/>
          <p:nvPr/>
        </p:nvSpPr>
        <p:spPr>
          <a:xfrm>
            <a:off x="2908300" y="1803400"/>
            <a:ext cx="8432800" cy="1569660"/>
          </a:xfrm>
          <a:prstGeom prst="rect">
            <a:avLst/>
          </a:prstGeom>
          <a:noFill/>
        </p:spPr>
        <p:txBody>
          <a:bodyPr wrap="square" rtlCol="0">
            <a:spAutoFit/>
          </a:bodyPr>
          <a:lstStyle/>
          <a:p>
            <a:r>
              <a:rPr lang="en-GB" sz="2400" dirty="0" smtClean="0">
                <a:latin typeface="Calibri" panose="020F0502020204030204" pitchFamily="34" charset="0"/>
                <a:cs typeface="Calibri" panose="020F0502020204030204" pitchFamily="34" charset="0"/>
              </a:rPr>
              <a:t>↗ </a:t>
            </a:r>
            <a:r>
              <a:rPr lang="fr-FR" sz="2400" dirty="0" smtClean="0">
                <a:latin typeface="Calibri" panose="020F0502020204030204" pitchFamily="34" charset="0"/>
                <a:cs typeface="Calibri" panose="020F0502020204030204" pitchFamily="34" charset="0"/>
              </a:rPr>
              <a:t>Ostéoporose et fracture de fatigue</a:t>
            </a:r>
          </a:p>
          <a:p>
            <a:endParaRPr lang="fr-FR" sz="2400" dirty="0">
              <a:latin typeface="Calibri" panose="020F0502020204030204" pitchFamily="34" charset="0"/>
              <a:cs typeface="Calibri" panose="020F0502020204030204" pitchFamily="34" charset="0"/>
            </a:endParaRPr>
          </a:p>
          <a:p>
            <a:r>
              <a:rPr lang="fr-FR" sz="2400" dirty="0" smtClean="0">
                <a:latin typeface="Calibri" panose="020F0502020204030204" pitchFamily="34" charset="0"/>
                <a:cs typeface="Calibri" panose="020F0502020204030204" pitchFamily="34" charset="0"/>
              </a:rPr>
              <a:t> </a:t>
            </a:r>
            <a:r>
              <a:rPr lang="en-GB" sz="2400" dirty="0" smtClean="0">
                <a:latin typeface="Calibri" panose="020F0502020204030204" pitchFamily="34" charset="0"/>
                <a:cs typeface="Calibri" panose="020F0502020204030204" pitchFamily="34" charset="0"/>
              </a:rPr>
              <a:t>↗ fractures sur les </a:t>
            </a:r>
            <a:r>
              <a:rPr lang="en-GB" sz="2400" dirty="0" err="1" smtClean="0">
                <a:latin typeface="Calibri" panose="020F0502020204030204" pitchFamily="34" charset="0"/>
                <a:cs typeface="Calibri" panose="020F0502020204030204" pitchFamily="34" charset="0"/>
              </a:rPr>
              <a:t>membres</a:t>
            </a:r>
            <a:r>
              <a:rPr lang="en-GB" sz="2400" dirty="0" smtClean="0">
                <a:latin typeface="Calibri" panose="020F0502020204030204" pitchFamily="34" charset="0"/>
                <a:cs typeface="Calibri" panose="020F0502020204030204" pitchFamily="34" charset="0"/>
              </a:rPr>
              <a:t> </a:t>
            </a:r>
            <a:r>
              <a:rPr lang="en-GB" sz="2400" dirty="0" err="1" smtClean="0">
                <a:latin typeface="Calibri" panose="020F0502020204030204" pitchFamily="34" charset="0"/>
                <a:cs typeface="Calibri" panose="020F0502020204030204" pitchFamily="34" charset="0"/>
              </a:rPr>
              <a:t>inférieures</a:t>
            </a:r>
            <a:endParaRPr lang="fr-FR" sz="2400" dirty="0" smtClean="0">
              <a:latin typeface="Calibri" panose="020F0502020204030204" pitchFamily="34" charset="0"/>
              <a:cs typeface="Calibri" panose="020F0502020204030204" pitchFamily="34" charset="0"/>
            </a:endParaRPr>
          </a:p>
          <a:p>
            <a:endParaRPr lang="en-GB" sz="2400" dirty="0" smtClean="0">
              <a:latin typeface="Calibri" panose="020F0502020204030204" pitchFamily="34" charset="0"/>
              <a:cs typeface="Calibri" panose="020F0502020204030204" pitchFamily="34" charset="0"/>
            </a:endParaRPr>
          </a:p>
        </p:txBody>
      </p:sp>
      <p:pic>
        <p:nvPicPr>
          <p:cNvPr id="23" name="Image 22"/>
          <p:cNvPicPr>
            <a:picLocks noChangeAspect="1"/>
          </p:cNvPicPr>
          <p:nvPr/>
        </p:nvPicPr>
        <p:blipFill>
          <a:blip r:embed="rId12">
            <a:clrChange>
              <a:clrFrom>
                <a:srgbClr val="FFFFFF"/>
              </a:clrFrom>
              <a:clrTo>
                <a:srgbClr val="FFFFFF">
                  <a:alpha val="0"/>
                </a:srgbClr>
              </a:clrTo>
            </a:clrChange>
          </a:blip>
          <a:stretch>
            <a:fillRect/>
          </a:stretch>
        </p:blipFill>
        <p:spPr>
          <a:xfrm>
            <a:off x="1365213" y="4645699"/>
            <a:ext cx="1052513" cy="1180868"/>
          </a:xfrm>
          <a:prstGeom prst="rect">
            <a:avLst/>
          </a:prstGeom>
        </p:spPr>
      </p:pic>
      <p:sp>
        <p:nvSpPr>
          <p:cNvPr id="3" name="Rectangle 2"/>
          <p:cNvSpPr/>
          <p:nvPr/>
        </p:nvSpPr>
        <p:spPr>
          <a:xfrm>
            <a:off x="2350408" y="4843057"/>
            <a:ext cx="9530751" cy="830997"/>
          </a:xfrm>
          <a:prstGeom prst="rect">
            <a:avLst/>
          </a:prstGeom>
        </p:spPr>
        <p:txBody>
          <a:bodyPr wrap="none">
            <a:spAutoFit/>
          </a:bodyPr>
          <a:lstStyle/>
          <a:p>
            <a:pPr marL="285750" indent="-285750">
              <a:buFont typeface="Wingdings" panose="05000000000000000000" pitchFamily="2" charset="2"/>
              <a:buChar char="§"/>
            </a:pPr>
            <a:r>
              <a:rPr lang="fr-FR" sz="1600" i="1" dirty="0" smtClean="0">
                <a:solidFill>
                  <a:srgbClr val="002060"/>
                </a:solidFill>
              </a:rPr>
              <a:t>Toxicité à long terme du traitement : accélèrent le vieillissement des cellules souches dans moelle osseuse </a:t>
            </a:r>
          </a:p>
          <a:p>
            <a:pPr marL="285750" indent="-285750">
              <a:buFont typeface="Wingdings" panose="05000000000000000000" pitchFamily="2" charset="2"/>
              <a:buChar char="§"/>
            </a:pPr>
            <a:endParaRPr lang="fr-FR" sz="1600" i="1" dirty="0">
              <a:solidFill>
                <a:srgbClr val="002060"/>
              </a:solidFill>
            </a:endParaRPr>
          </a:p>
          <a:p>
            <a:pPr marL="285750" indent="-285750">
              <a:buFont typeface="Wingdings" panose="05000000000000000000" pitchFamily="2" charset="2"/>
              <a:buChar char="§"/>
            </a:pPr>
            <a:r>
              <a:rPr lang="fr-FR" sz="1600" i="1" dirty="0" smtClean="0">
                <a:solidFill>
                  <a:srgbClr val="002060"/>
                </a:solidFill>
              </a:rPr>
              <a:t>Effet du VIH : infecte les cellules chargées de dégrader les os (ostéoclastes)</a:t>
            </a:r>
            <a:endParaRPr lang="fr-FR" sz="1600" i="1" dirty="0">
              <a:solidFill>
                <a:srgbClr val="002060"/>
              </a:solidFill>
            </a:endParaRPr>
          </a:p>
        </p:txBody>
      </p:sp>
      <p:sp>
        <p:nvSpPr>
          <p:cNvPr id="24" name="Rectangle 2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5" name="ZoneTexte 24"/>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6" name="ZoneTexte 25"/>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9" name="ZoneTexte 28"/>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30" name="ZoneTexte 29"/>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6851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Modification morphologique</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blip>
          <a:stretch>
            <a:fillRect/>
          </a:stretch>
        </p:blipFill>
        <p:spPr>
          <a:xfrm>
            <a:off x="83590" y="5035230"/>
            <a:ext cx="668791" cy="731736"/>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96128" r="-18176" b="97549"/>
          <a:stretch/>
        </p:blipFill>
        <p:spPr>
          <a:xfrm>
            <a:off x="5070021" y="1688047"/>
            <a:ext cx="383722" cy="45719"/>
          </a:xfrm>
          <a:prstGeom prst="rect">
            <a:avLst/>
          </a:prstGeom>
        </p:spPr>
      </p:pic>
      <p:pic>
        <p:nvPicPr>
          <p:cNvPr id="11" name="Image 10"/>
          <p:cNvPicPr>
            <a:picLocks noChangeAspect="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90053" y="3737459"/>
            <a:ext cx="655865" cy="655865"/>
          </a:xfrm>
          <a:prstGeom prst="rect">
            <a:avLst/>
          </a:prstGeom>
        </p:spPr>
      </p:pic>
      <p:pic>
        <p:nvPicPr>
          <p:cNvPr id="14" name="Image 13"/>
          <p:cNvPicPr>
            <a:picLocks noChangeAspect="1"/>
          </p:cNvPicPr>
          <p:nvPr/>
        </p:nvPicPr>
        <p:blipFill>
          <a:blip r:embed="rId5">
            <a:clrChange>
              <a:clrFrom>
                <a:srgbClr val="FFFFFF"/>
              </a:clrFrom>
              <a:clrTo>
                <a:srgbClr val="FFFFFF">
                  <a:alpha val="0"/>
                </a:srgbClr>
              </a:clrTo>
            </a:clrChange>
            <a:grayscl/>
          </a:blip>
          <a:stretch>
            <a:fillRect/>
          </a:stretch>
        </p:blipFill>
        <p:spPr>
          <a:xfrm>
            <a:off x="18761" y="3098098"/>
            <a:ext cx="798448" cy="540884"/>
          </a:xfrm>
          <a:prstGeom prst="rect">
            <a:avLst/>
          </a:prstGeom>
        </p:spPr>
      </p:pic>
      <p:pic>
        <p:nvPicPr>
          <p:cNvPr id="15" name="Image 14"/>
          <p:cNvPicPr>
            <a:picLocks noChangeAspect="1"/>
          </p:cNvPicPr>
          <p:nvPr/>
        </p:nvPicPr>
        <p:blipFill>
          <a:blip r:embed="rId6">
            <a:clrChange>
              <a:clrFrom>
                <a:srgbClr val="FFFFFF"/>
              </a:clrFrom>
              <a:clrTo>
                <a:srgbClr val="FFFFFF">
                  <a:alpha val="0"/>
                </a:srgbClr>
              </a:clrTo>
            </a:clrChange>
            <a:grayscl/>
          </a:blip>
          <a:stretch>
            <a:fillRect/>
          </a:stretch>
        </p:blipFill>
        <p:spPr>
          <a:xfrm>
            <a:off x="7660" y="632892"/>
            <a:ext cx="820651" cy="681558"/>
          </a:xfrm>
          <a:prstGeom prst="rect">
            <a:avLst/>
          </a:prstGeom>
        </p:spPr>
      </p:pic>
      <p:pic>
        <p:nvPicPr>
          <p:cNvPr id="16" name="Image 15"/>
          <p:cNvPicPr>
            <a:picLocks noChangeAspect="1"/>
          </p:cNvPicPr>
          <p:nvPr/>
        </p:nvPicPr>
        <p:blipFill>
          <a:blip r:embed="rId7">
            <a:clrChange>
              <a:clrFrom>
                <a:srgbClr val="FFFFFF"/>
              </a:clrFrom>
              <a:clrTo>
                <a:srgbClr val="FFFFFF">
                  <a:alpha val="0"/>
                </a:srgbClr>
              </a:clrTo>
            </a:clrChange>
            <a:grayscl/>
          </a:blip>
          <a:stretch>
            <a:fillRect/>
          </a:stretch>
        </p:blipFill>
        <p:spPr>
          <a:xfrm>
            <a:off x="17935" y="1412927"/>
            <a:ext cx="800100" cy="718734"/>
          </a:xfrm>
          <a:prstGeom prst="rect">
            <a:avLst/>
          </a:prstGeom>
        </p:spPr>
      </p:pic>
      <p:sp>
        <p:nvSpPr>
          <p:cNvPr id="17" name="ZoneTexte 16"/>
          <p:cNvSpPr txBox="1"/>
          <p:nvPr/>
        </p:nvSpPr>
        <p:spPr>
          <a:xfrm>
            <a:off x="5037363" y="6106885"/>
            <a:ext cx="2310493" cy="276999"/>
          </a:xfrm>
          <a:prstGeom prst="rect">
            <a:avLst/>
          </a:prstGeom>
          <a:noFill/>
        </p:spPr>
        <p:txBody>
          <a:bodyPr wrap="square" rtlCol="0">
            <a:spAutoFit/>
          </a:bodyPr>
          <a:lstStyle/>
          <a:p>
            <a:pPr algn="ctr"/>
            <a:r>
              <a:rPr lang="fr-FR" sz="1200" i="1" dirty="0" err="1" smtClean="0"/>
              <a:t>Chawla</a:t>
            </a:r>
            <a:r>
              <a:rPr lang="fr-FR" sz="1200" i="1" dirty="0" smtClean="0"/>
              <a:t> et al., 2017</a:t>
            </a:r>
            <a:endParaRPr lang="en-GB" sz="1200" i="1" dirty="0"/>
          </a:p>
        </p:txBody>
      </p:sp>
      <p:pic>
        <p:nvPicPr>
          <p:cNvPr id="18" name="Image 17"/>
          <p:cNvPicPr>
            <a:picLocks noChangeAspect="1"/>
          </p:cNvPicPr>
          <p:nvPr/>
        </p:nvPicPr>
        <p:blipFill>
          <a:blip r:embed="rId8">
            <a:clrChange>
              <a:clrFrom>
                <a:srgbClr val="FFFFFF"/>
              </a:clrFrom>
              <a:clrTo>
                <a:srgbClr val="FFFFFF">
                  <a:alpha val="0"/>
                </a:srgbClr>
              </a:clrTo>
            </a:clrChange>
            <a:grayscl/>
          </a:blip>
          <a:stretch>
            <a:fillRect/>
          </a:stretch>
        </p:blipFill>
        <p:spPr>
          <a:xfrm>
            <a:off x="0" y="4491801"/>
            <a:ext cx="835970" cy="444952"/>
          </a:xfrm>
          <a:prstGeom prst="rect">
            <a:avLst/>
          </a:prstGeom>
        </p:spPr>
      </p:pic>
      <p:pic>
        <p:nvPicPr>
          <p:cNvPr id="27" name="Image 26"/>
          <p:cNvPicPr>
            <a:picLocks noChangeAspect="1"/>
          </p:cNvPicPr>
          <p:nvPr/>
        </p:nvPicPr>
        <p:blipFill>
          <a:blip r:embed="rId9">
            <a:clrChange>
              <a:clrFrom>
                <a:srgbClr val="FFFFFF"/>
              </a:clrFrom>
              <a:clrTo>
                <a:srgbClr val="FFFFFF">
                  <a:alpha val="0"/>
                </a:srgbClr>
              </a:clrTo>
            </a:clrChange>
          </a:blip>
          <a:stretch>
            <a:fillRect/>
          </a:stretch>
        </p:blipFill>
        <p:spPr>
          <a:xfrm>
            <a:off x="153667" y="5865442"/>
            <a:ext cx="528637" cy="582983"/>
          </a:xfrm>
          <a:prstGeom prst="rect">
            <a:avLst/>
          </a:prstGeom>
        </p:spPr>
      </p:pic>
      <p:pic>
        <p:nvPicPr>
          <p:cNvPr id="28" name="Image 27"/>
          <p:cNvPicPr>
            <a:picLocks noChangeAspect="1"/>
          </p:cNvPicPr>
          <p:nvPr/>
        </p:nvPicPr>
        <p:blipFill>
          <a:blip r:embed="rId10">
            <a:clrChange>
              <a:clrFrom>
                <a:srgbClr val="FFFFFF"/>
              </a:clrFrom>
              <a:clrTo>
                <a:srgbClr val="FFFFFF">
                  <a:alpha val="0"/>
                </a:srgbClr>
              </a:clrTo>
            </a:clrChange>
            <a:grayscl/>
          </a:blip>
          <a:stretch>
            <a:fillRect/>
          </a:stretch>
        </p:blipFill>
        <p:spPr>
          <a:xfrm>
            <a:off x="14923" y="2230138"/>
            <a:ext cx="806125" cy="769483"/>
          </a:xfrm>
          <a:prstGeom prst="rect">
            <a:avLst/>
          </a:prstGeom>
        </p:spPr>
      </p:pic>
      <p:sp>
        <p:nvSpPr>
          <p:cNvPr id="22" name="ZoneTexte 21"/>
          <p:cNvSpPr txBox="1"/>
          <p:nvPr/>
        </p:nvSpPr>
        <p:spPr>
          <a:xfrm>
            <a:off x="2324100" y="952500"/>
            <a:ext cx="8432800" cy="3693319"/>
          </a:xfrm>
          <a:prstGeom prst="rect">
            <a:avLst/>
          </a:prstGeom>
          <a:noFill/>
        </p:spPr>
        <p:txBody>
          <a:bodyPr wrap="square" rtlCol="0">
            <a:spAutoFit/>
          </a:bodyPr>
          <a:lstStyle/>
          <a:p>
            <a:r>
              <a:rPr lang="fr-FR" sz="2400" b="1" dirty="0" smtClean="0">
                <a:solidFill>
                  <a:srgbClr val="C00000"/>
                </a:solidFill>
                <a:latin typeface="Calibri" panose="020F0502020204030204" pitchFamily="34" charset="0"/>
                <a:cs typeface="Calibri" panose="020F0502020204030204" pitchFamily="34" charset="0"/>
              </a:rPr>
              <a:t>Cachexie</a:t>
            </a:r>
          </a:p>
          <a:p>
            <a:r>
              <a:rPr lang="fr-FR" sz="2400" dirty="0" smtClean="0">
                <a:latin typeface="Calibri" panose="020F0502020204030204" pitchFamily="34" charset="0"/>
                <a:cs typeface="Calibri" panose="020F0502020204030204" pitchFamily="34" charset="0"/>
              </a:rPr>
              <a:t>Perte involontaire de masse entraînant une fonte musculaire</a:t>
            </a:r>
            <a:endParaRPr lang="fr-FR" sz="2400" dirty="0">
              <a:latin typeface="Calibri" panose="020F0502020204030204" pitchFamily="34" charset="0"/>
              <a:cs typeface="Calibri" panose="020F0502020204030204" pitchFamily="34" charset="0"/>
            </a:endParaRPr>
          </a:p>
          <a:p>
            <a:endParaRPr lang="fr-FR" sz="2400" dirty="0" smtClean="0">
              <a:latin typeface="Calibri" panose="020F0502020204030204" pitchFamily="34" charset="0"/>
              <a:cs typeface="Calibri" panose="020F0502020204030204" pitchFamily="34" charset="0"/>
            </a:endParaRPr>
          </a:p>
          <a:p>
            <a:r>
              <a:rPr lang="fr-FR" sz="2400" b="1" dirty="0" err="1" smtClean="0">
                <a:solidFill>
                  <a:srgbClr val="C00000"/>
                </a:solidFill>
                <a:latin typeface="Calibri" panose="020F0502020204030204" pitchFamily="34" charset="0"/>
                <a:cs typeface="Calibri" panose="020F0502020204030204" pitchFamily="34" charset="0"/>
              </a:rPr>
              <a:t>Lipodystrophies</a:t>
            </a:r>
            <a:r>
              <a:rPr lang="fr-FR" sz="2400" b="1" dirty="0" smtClean="0">
                <a:solidFill>
                  <a:srgbClr val="C00000"/>
                </a:solidFill>
                <a:latin typeface="Calibri" panose="020F0502020204030204" pitchFamily="34" charset="0"/>
                <a:cs typeface="Calibri" panose="020F0502020204030204" pitchFamily="34" charset="0"/>
              </a:rPr>
              <a:t> </a:t>
            </a:r>
          </a:p>
          <a:p>
            <a:endParaRPr lang="fr-FR" sz="24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à"/>
            </a:pPr>
            <a:r>
              <a:rPr lang="fr-FR" sz="2400" dirty="0" smtClean="0">
                <a:latin typeface="Calibri" panose="020F0502020204030204" pitchFamily="34" charset="0"/>
                <a:cs typeface="Calibri" panose="020F0502020204030204" pitchFamily="34" charset="0"/>
                <a:sym typeface="Wingdings" panose="05000000000000000000" pitchFamily="2" charset="2"/>
              </a:rPr>
              <a:t>Anomalie de répartition des graisses</a:t>
            </a:r>
          </a:p>
          <a:p>
            <a:r>
              <a:rPr lang="fr-FR" sz="2400" dirty="0" smtClean="0">
                <a:latin typeface="Calibri" panose="020F0502020204030204" pitchFamily="34" charset="0"/>
                <a:cs typeface="Calibri" panose="020F0502020204030204" pitchFamily="34" charset="0"/>
                <a:sym typeface="Wingdings" panose="05000000000000000000" pitchFamily="2" charset="2"/>
              </a:rPr>
              <a:t>- </a:t>
            </a:r>
            <a:r>
              <a:rPr lang="en-GB" dirty="0" err="1" smtClean="0"/>
              <a:t>lipoatrophies</a:t>
            </a:r>
            <a:r>
              <a:rPr lang="en-GB" dirty="0"/>
              <a:t>, </a:t>
            </a:r>
            <a:r>
              <a:rPr lang="en-GB" dirty="0" err="1"/>
              <a:t>fontes</a:t>
            </a:r>
            <a:r>
              <a:rPr lang="en-GB" dirty="0"/>
              <a:t> </a:t>
            </a:r>
            <a:r>
              <a:rPr lang="en-GB" dirty="0" err="1"/>
              <a:t>adipeuses</a:t>
            </a:r>
            <a:endParaRPr lang="en-GB" dirty="0"/>
          </a:p>
          <a:p>
            <a:r>
              <a:rPr lang="fr-FR" sz="2400" dirty="0">
                <a:solidFill>
                  <a:prstClr val="black"/>
                </a:solidFill>
                <a:latin typeface="Calibri" panose="020F0502020204030204" pitchFamily="34" charset="0"/>
                <a:cs typeface="Calibri" panose="020F0502020204030204" pitchFamily="34" charset="0"/>
                <a:sym typeface="Wingdings" panose="05000000000000000000" pitchFamily="2" charset="2"/>
              </a:rPr>
              <a:t>- </a:t>
            </a:r>
            <a:r>
              <a:rPr lang="fr-FR" dirty="0" err="1" smtClean="0"/>
              <a:t>lipohypertrophie</a:t>
            </a:r>
            <a:r>
              <a:rPr lang="fr-FR" dirty="0"/>
              <a:t>, accumulation de tissu </a:t>
            </a:r>
            <a:r>
              <a:rPr lang="fr-FR" dirty="0" smtClean="0"/>
              <a:t>adipeux</a:t>
            </a:r>
          </a:p>
          <a:p>
            <a:endParaRPr lang="fr-FR" dirty="0" smtClean="0"/>
          </a:p>
          <a:p>
            <a:endParaRPr lang="en-GB" sz="2400" dirty="0" smtClean="0">
              <a:latin typeface="Calibri" panose="020F0502020204030204" pitchFamily="34" charset="0"/>
              <a:cs typeface="Calibri" panose="020F0502020204030204" pitchFamily="34" charset="0"/>
            </a:endParaRPr>
          </a:p>
        </p:txBody>
      </p:sp>
      <p:pic>
        <p:nvPicPr>
          <p:cNvPr id="23" name="Image 22"/>
          <p:cNvPicPr>
            <a:picLocks noChangeAspect="1"/>
          </p:cNvPicPr>
          <p:nvPr/>
        </p:nvPicPr>
        <p:blipFill>
          <a:blip r:embed="rId11">
            <a:clrChange>
              <a:clrFrom>
                <a:srgbClr val="FFFFFF"/>
              </a:clrFrom>
              <a:clrTo>
                <a:srgbClr val="FFFFFF">
                  <a:alpha val="0"/>
                </a:srgbClr>
              </a:clrTo>
            </a:clrChange>
          </a:blip>
          <a:stretch>
            <a:fillRect/>
          </a:stretch>
        </p:blipFill>
        <p:spPr>
          <a:xfrm>
            <a:off x="2071687" y="5075351"/>
            <a:ext cx="701993" cy="787602"/>
          </a:xfrm>
          <a:prstGeom prst="rect">
            <a:avLst/>
          </a:prstGeom>
        </p:spPr>
      </p:pic>
      <p:sp>
        <p:nvSpPr>
          <p:cNvPr id="3" name="Rectangle 2"/>
          <p:cNvSpPr/>
          <p:nvPr/>
        </p:nvSpPr>
        <p:spPr>
          <a:xfrm>
            <a:off x="3114040" y="5008880"/>
            <a:ext cx="3291840" cy="1231106"/>
          </a:xfrm>
          <a:prstGeom prst="rect">
            <a:avLst/>
          </a:prstGeom>
        </p:spPr>
        <p:txBody>
          <a:bodyPr wrap="square">
            <a:spAutoFit/>
          </a:bodyPr>
          <a:lstStyle/>
          <a:p>
            <a:pPr marL="342900" indent="-342900">
              <a:buFont typeface="Wingdings" panose="05000000000000000000" pitchFamily="2" charset="2"/>
              <a:buChar char="§"/>
            </a:pPr>
            <a:r>
              <a:rPr lang="en-GB" sz="1600" dirty="0">
                <a:solidFill>
                  <a:srgbClr val="66669A"/>
                </a:solidFill>
                <a:latin typeface="CIDFont+F1"/>
              </a:rPr>
              <a:t>Anomalies du </a:t>
            </a:r>
            <a:r>
              <a:rPr lang="en-GB" sz="1600" dirty="0" err="1">
                <a:solidFill>
                  <a:srgbClr val="66669A"/>
                </a:solidFill>
                <a:latin typeface="CIDFont+F1"/>
              </a:rPr>
              <a:t>métabolisme</a:t>
            </a:r>
            <a:r>
              <a:rPr lang="en-GB" sz="1600" dirty="0">
                <a:solidFill>
                  <a:srgbClr val="66669A"/>
                </a:solidFill>
                <a:latin typeface="CIDFont+F1"/>
              </a:rPr>
              <a:t> </a:t>
            </a:r>
            <a:r>
              <a:rPr lang="en-GB" sz="1600" dirty="0" err="1">
                <a:solidFill>
                  <a:srgbClr val="66669A"/>
                </a:solidFill>
                <a:latin typeface="CIDFont+F1"/>
              </a:rPr>
              <a:t>lipidique</a:t>
            </a:r>
            <a:r>
              <a:rPr lang="en-GB" sz="1600" dirty="0">
                <a:solidFill>
                  <a:srgbClr val="66669A"/>
                </a:solidFill>
                <a:latin typeface="CIDFont+F1"/>
              </a:rPr>
              <a:t>:</a:t>
            </a:r>
          </a:p>
          <a:p>
            <a:r>
              <a:rPr lang="en-GB" sz="1400" dirty="0" err="1">
                <a:solidFill>
                  <a:srgbClr val="3B3838"/>
                </a:solidFill>
                <a:latin typeface="CIDFont+F7"/>
              </a:rPr>
              <a:t>Hypertriglycéridémie</a:t>
            </a:r>
            <a:r>
              <a:rPr lang="en-GB" sz="1400" dirty="0">
                <a:solidFill>
                  <a:srgbClr val="3B3838"/>
                </a:solidFill>
                <a:latin typeface="CIDFont+F7"/>
              </a:rPr>
              <a:t> (TG &gt; 2g/l)</a:t>
            </a:r>
          </a:p>
          <a:p>
            <a:r>
              <a:rPr lang="en-GB" sz="1400" dirty="0" err="1">
                <a:solidFill>
                  <a:srgbClr val="3B3838"/>
                </a:solidFill>
                <a:latin typeface="CIDFont+F7"/>
              </a:rPr>
              <a:t>Hypercholestérolémie</a:t>
            </a:r>
            <a:r>
              <a:rPr lang="en-GB" sz="1400" dirty="0">
                <a:solidFill>
                  <a:srgbClr val="3B3838"/>
                </a:solidFill>
                <a:latin typeface="CIDFont+F7"/>
              </a:rPr>
              <a:t> (LDL &gt; 2,2g/l</a:t>
            </a:r>
            <a:r>
              <a:rPr lang="en-GB" sz="1400" dirty="0" smtClean="0">
                <a:solidFill>
                  <a:srgbClr val="3B3838"/>
                </a:solidFill>
                <a:latin typeface="CIDFont+F7"/>
              </a:rPr>
              <a:t>)</a:t>
            </a:r>
          </a:p>
          <a:p>
            <a:endParaRPr lang="en-GB" sz="1400" dirty="0">
              <a:solidFill>
                <a:srgbClr val="3B3838"/>
              </a:solidFill>
              <a:latin typeface="CIDFont+F7"/>
            </a:endParaRPr>
          </a:p>
        </p:txBody>
      </p:sp>
      <p:sp>
        <p:nvSpPr>
          <p:cNvPr id="6" name="Rectangle 5"/>
          <p:cNvSpPr/>
          <p:nvPr/>
        </p:nvSpPr>
        <p:spPr>
          <a:xfrm>
            <a:off x="6482080" y="5030411"/>
            <a:ext cx="6096000" cy="1015663"/>
          </a:xfrm>
          <a:prstGeom prst="rect">
            <a:avLst/>
          </a:prstGeom>
        </p:spPr>
        <p:txBody>
          <a:bodyPr>
            <a:spAutoFit/>
          </a:bodyPr>
          <a:lstStyle/>
          <a:p>
            <a:pPr marL="342900" lvl="0" indent="-342900">
              <a:buFont typeface="Wingdings" panose="05000000000000000000" pitchFamily="2" charset="2"/>
              <a:buChar char="§"/>
            </a:pPr>
            <a:r>
              <a:rPr lang="en-GB" sz="1600" dirty="0">
                <a:solidFill>
                  <a:srgbClr val="9A0033"/>
                </a:solidFill>
                <a:latin typeface="CIDFont+F1"/>
              </a:rPr>
              <a:t>Anomalies du </a:t>
            </a:r>
            <a:r>
              <a:rPr lang="en-GB" sz="1600" dirty="0" err="1">
                <a:solidFill>
                  <a:srgbClr val="9A0033"/>
                </a:solidFill>
                <a:latin typeface="CIDFont+F1"/>
              </a:rPr>
              <a:t>métabolisme</a:t>
            </a:r>
            <a:r>
              <a:rPr lang="en-GB" sz="1600" dirty="0">
                <a:solidFill>
                  <a:srgbClr val="9A0033"/>
                </a:solidFill>
                <a:latin typeface="CIDFont+F1"/>
              </a:rPr>
              <a:t> </a:t>
            </a:r>
            <a:r>
              <a:rPr lang="en-GB" sz="1600" dirty="0" err="1">
                <a:solidFill>
                  <a:srgbClr val="9A0033"/>
                </a:solidFill>
                <a:latin typeface="CIDFont+F1"/>
              </a:rPr>
              <a:t>glucidique</a:t>
            </a:r>
            <a:r>
              <a:rPr lang="en-GB" sz="1600" dirty="0">
                <a:solidFill>
                  <a:srgbClr val="9A0033"/>
                </a:solidFill>
                <a:latin typeface="CIDFont+F1"/>
              </a:rPr>
              <a:t>:</a:t>
            </a:r>
          </a:p>
          <a:p>
            <a:pPr lvl="0"/>
            <a:r>
              <a:rPr lang="en-GB" sz="1600" dirty="0">
                <a:solidFill>
                  <a:srgbClr val="3B3838"/>
                </a:solidFill>
                <a:latin typeface="CIDFont+F7"/>
              </a:rPr>
              <a:t>- </a:t>
            </a:r>
            <a:r>
              <a:rPr lang="en-GB" sz="1400" dirty="0" err="1">
                <a:solidFill>
                  <a:srgbClr val="3B3838"/>
                </a:solidFill>
                <a:latin typeface="CIDFont+F7"/>
              </a:rPr>
              <a:t>Insulinorésistance</a:t>
            </a:r>
            <a:endParaRPr lang="en-GB" sz="1400" dirty="0">
              <a:solidFill>
                <a:srgbClr val="3B3838"/>
              </a:solidFill>
              <a:latin typeface="CIDFont+F7"/>
            </a:endParaRPr>
          </a:p>
          <a:p>
            <a:pPr lvl="0"/>
            <a:r>
              <a:rPr lang="en-GB" sz="1400" dirty="0">
                <a:solidFill>
                  <a:srgbClr val="3B3838"/>
                </a:solidFill>
                <a:latin typeface="CIDFont+F7"/>
              </a:rPr>
              <a:t>- </a:t>
            </a:r>
            <a:r>
              <a:rPr lang="en-GB" sz="1400" dirty="0" err="1">
                <a:solidFill>
                  <a:srgbClr val="3B3838"/>
                </a:solidFill>
                <a:latin typeface="CIDFont+F7"/>
              </a:rPr>
              <a:t>Intolérance</a:t>
            </a:r>
            <a:r>
              <a:rPr lang="en-GB" sz="1400" dirty="0">
                <a:solidFill>
                  <a:srgbClr val="3B3838"/>
                </a:solidFill>
                <a:latin typeface="CIDFont+F7"/>
              </a:rPr>
              <a:t> au glucose</a:t>
            </a:r>
          </a:p>
          <a:p>
            <a:pPr lvl="0"/>
            <a:r>
              <a:rPr lang="en-GB" sz="1400" dirty="0">
                <a:solidFill>
                  <a:srgbClr val="3B3838"/>
                </a:solidFill>
                <a:latin typeface="CIDFont+F7"/>
              </a:rPr>
              <a:t>- </a:t>
            </a:r>
            <a:r>
              <a:rPr lang="en-GB" sz="1400" dirty="0" err="1">
                <a:solidFill>
                  <a:srgbClr val="3B3838"/>
                </a:solidFill>
                <a:latin typeface="CIDFont+F7"/>
              </a:rPr>
              <a:t>Diabète</a:t>
            </a:r>
            <a:endParaRPr lang="en-GB" sz="1400" dirty="0">
              <a:solidFill>
                <a:prstClr val="black"/>
              </a:solidFill>
            </a:endParaRPr>
          </a:p>
        </p:txBody>
      </p:sp>
      <p:pic>
        <p:nvPicPr>
          <p:cNvPr id="7" name="Image 6"/>
          <p:cNvPicPr>
            <a:picLocks noChangeAspect="1"/>
          </p:cNvPicPr>
          <p:nvPr/>
        </p:nvPicPr>
        <p:blipFill>
          <a:blip r:embed="rId12"/>
          <a:stretch>
            <a:fillRect/>
          </a:stretch>
        </p:blipFill>
        <p:spPr>
          <a:xfrm>
            <a:off x="10156826" y="747579"/>
            <a:ext cx="2035174" cy="1070108"/>
          </a:xfrm>
          <a:prstGeom prst="rect">
            <a:avLst/>
          </a:prstGeom>
          <a:ln>
            <a:noFill/>
          </a:ln>
          <a:effectLst>
            <a:softEdge rad="112500"/>
          </a:effectLst>
        </p:spPr>
      </p:pic>
      <p:pic>
        <p:nvPicPr>
          <p:cNvPr id="10" name="Image 9"/>
          <p:cNvPicPr>
            <a:picLocks noChangeAspect="1"/>
          </p:cNvPicPr>
          <p:nvPr/>
        </p:nvPicPr>
        <p:blipFill>
          <a:blip r:embed="rId13"/>
          <a:stretch>
            <a:fillRect/>
          </a:stretch>
        </p:blipFill>
        <p:spPr>
          <a:xfrm>
            <a:off x="8106834" y="2235200"/>
            <a:ext cx="1576918" cy="1261534"/>
          </a:xfrm>
          <a:prstGeom prst="rect">
            <a:avLst/>
          </a:prstGeom>
          <a:ln>
            <a:noFill/>
          </a:ln>
          <a:effectLst>
            <a:softEdge rad="112500"/>
          </a:effectLst>
        </p:spPr>
      </p:pic>
      <p:sp>
        <p:nvSpPr>
          <p:cNvPr id="24" name="Rectangle 2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5" name="ZoneTexte 24"/>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6" name="ZoneTexte 25"/>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9" name="ZoneTexte 28"/>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30" name="ZoneTexte 29"/>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63567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Un vieillissement pas si simple</a:t>
            </a:r>
            <a:endParaRPr lang="fr-FR" sz="2400" b="1" dirty="0">
              <a:solidFill>
                <a:schemeClr val="bg1"/>
              </a:solidFill>
              <a:latin typeface="Baskerville Old Face" panose="02020602080505020303" pitchFamily="18" charset="0"/>
            </a:endParaRP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b="9198"/>
          <a:stretch/>
        </p:blipFill>
        <p:spPr>
          <a:xfrm>
            <a:off x="3482975" y="1838325"/>
            <a:ext cx="4514850" cy="3165475"/>
          </a:xfrm>
          <a:prstGeom prst="rect">
            <a:avLst/>
          </a:prstGeom>
        </p:spPr>
      </p:pic>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2" name="ZoneTexte 11"/>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15" name="ZoneTexte 14"/>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2801571774"/>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Un vieillissement accéléré</a:t>
            </a:r>
            <a:endParaRPr lang="fr-FR" sz="2400" b="1" dirty="0">
              <a:solidFill>
                <a:schemeClr val="bg1"/>
              </a:solidFill>
              <a:latin typeface="Baskerville Old Face" panose="02020602080505020303" pitchFamily="18" charset="0"/>
            </a:endParaRPr>
          </a:p>
        </p:txBody>
      </p:sp>
      <p:sp>
        <p:nvSpPr>
          <p:cNvPr id="3" name="Rectangle 2"/>
          <p:cNvSpPr/>
          <p:nvPr/>
        </p:nvSpPr>
        <p:spPr>
          <a:xfrm>
            <a:off x="977900" y="2981742"/>
            <a:ext cx="10147300" cy="3508653"/>
          </a:xfrm>
          <a:prstGeom prst="rect">
            <a:avLst/>
          </a:prstGeom>
        </p:spPr>
        <p:txBody>
          <a:bodyPr wrap="square">
            <a:spAutoFit/>
          </a:bodyPr>
          <a:lstStyle/>
          <a:p>
            <a:pPr algn="ctr">
              <a:lnSpc>
                <a:spcPct val="150000"/>
              </a:lnSpc>
            </a:pPr>
            <a:r>
              <a:rPr lang="fr-FR" sz="2000" b="1" dirty="0" smtClean="0">
                <a:solidFill>
                  <a:srgbClr val="FF0000"/>
                </a:solidFill>
                <a:latin typeface="Bell MT" panose="02020503060305020303" pitchFamily="18" charset="0"/>
              </a:rPr>
              <a:t>Vieillissement </a:t>
            </a:r>
            <a:r>
              <a:rPr lang="fr-FR" sz="2000" b="1" dirty="0">
                <a:solidFill>
                  <a:srgbClr val="FF0000"/>
                </a:solidFill>
                <a:latin typeface="Bell MT" panose="02020503060305020303" pitchFamily="18" charset="0"/>
              </a:rPr>
              <a:t>prématuré, accentué, voire accéléré </a:t>
            </a:r>
            <a:endParaRPr lang="fr-FR" sz="2000" b="1" dirty="0" smtClean="0">
              <a:solidFill>
                <a:srgbClr val="FF0000"/>
              </a:solidFill>
              <a:latin typeface="Bell MT" panose="02020503060305020303" pitchFamily="18" charset="0"/>
            </a:endParaRPr>
          </a:p>
          <a:p>
            <a:pPr marL="285750" indent="-285750" algn="ctr">
              <a:lnSpc>
                <a:spcPct val="150000"/>
              </a:lnSpc>
              <a:buFont typeface="Wingdings" panose="05000000000000000000" pitchFamily="2" charset="2"/>
              <a:buChar char="§"/>
            </a:pPr>
            <a:endParaRPr lang="fr-FR" sz="2000" dirty="0"/>
          </a:p>
          <a:p>
            <a:pPr marL="285750" indent="-285750" algn="ctr">
              <a:lnSpc>
                <a:spcPct val="150000"/>
              </a:lnSpc>
              <a:buFont typeface="Wingdings" panose="05000000000000000000" pitchFamily="2" charset="2"/>
              <a:buChar char="§"/>
            </a:pPr>
            <a:r>
              <a:rPr lang="fr-FR" sz="2800" b="1" dirty="0" smtClean="0">
                <a:latin typeface="Calibri" panose="020F0502020204030204" pitchFamily="34" charset="0"/>
                <a:cs typeface="Calibri" panose="020F0502020204030204" pitchFamily="34" charset="0"/>
              </a:rPr>
              <a:t>↗</a:t>
            </a:r>
            <a:r>
              <a:rPr lang="fr-FR" sz="2000" dirty="0" smtClean="0">
                <a:latin typeface="Calibri" panose="020F0502020204030204" pitchFamily="34" charset="0"/>
                <a:cs typeface="Calibri" panose="020F0502020204030204" pitchFamily="34" charset="0"/>
              </a:rPr>
              <a:t> </a:t>
            </a:r>
            <a:r>
              <a:rPr lang="fr-FR" sz="2000" dirty="0" smtClean="0"/>
              <a:t>maladies </a:t>
            </a:r>
            <a:r>
              <a:rPr lang="fr-FR" sz="2000" dirty="0"/>
              <a:t>cardiovasculaires </a:t>
            </a:r>
            <a:r>
              <a:rPr lang="fr-FR" sz="2000" dirty="0" smtClean="0"/>
              <a:t>/  fragilité / maladies </a:t>
            </a:r>
            <a:r>
              <a:rPr lang="fr-FR" sz="2000" dirty="0"/>
              <a:t>rénales chroniques </a:t>
            </a:r>
            <a:r>
              <a:rPr lang="fr-FR" sz="2000" dirty="0" smtClean="0"/>
              <a:t>/ accidents </a:t>
            </a:r>
            <a:r>
              <a:rPr lang="fr-FR" sz="2000" dirty="0"/>
              <a:t>vasculaires cérébraux </a:t>
            </a:r>
          </a:p>
          <a:p>
            <a:pPr marL="285750" indent="-285750" algn="ctr">
              <a:lnSpc>
                <a:spcPct val="150000"/>
              </a:lnSpc>
              <a:buFont typeface="Wingdings" panose="05000000000000000000" pitchFamily="2" charset="2"/>
              <a:buChar char="§"/>
            </a:pPr>
            <a:endParaRPr lang="fr-FR" sz="2000" dirty="0" smtClean="0"/>
          </a:p>
          <a:p>
            <a:pPr algn="ctr">
              <a:lnSpc>
                <a:spcPct val="150000"/>
              </a:lnSpc>
            </a:pPr>
            <a:r>
              <a:rPr lang="fr-FR" sz="2000" dirty="0" smtClean="0">
                <a:solidFill>
                  <a:schemeClr val="tx2">
                    <a:lumMod val="50000"/>
                  </a:schemeClr>
                </a:solidFill>
              </a:rPr>
              <a:t>Même </a:t>
            </a:r>
            <a:r>
              <a:rPr lang="fr-FR" sz="2000" dirty="0">
                <a:solidFill>
                  <a:schemeClr val="tx2">
                    <a:lumMod val="50000"/>
                  </a:schemeClr>
                </a:solidFill>
              </a:rPr>
              <a:t>en tenant compte des facteurs liés au mode de vie </a:t>
            </a:r>
            <a:endParaRPr lang="fr-FR" sz="2000" dirty="0" smtClean="0">
              <a:solidFill>
                <a:schemeClr val="tx2">
                  <a:lumMod val="50000"/>
                </a:schemeClr>
              </a:solidFill>
            </a:endParaRPr>
          </a:p>
          <a:p>
            <a:pPr marL="285750" indent="-285750" algn="ctr">
              <a:lnSpc>
                <a:spcPct val="150000"/>
              </a:lnSpc>
              <a:buFont typeface="Wingdings" panose="05000000000000000000" pitchFamily="2" charset="2"/>
              <a:buChar char="§"/>
            </a:pPr>
            <a:endParaRPr lang="fr-FR" sz="2000" dirty="0"/>
          </a:p>
        </p:txBody>
      </p:sp>
      <p:sp>
        <p:nvSpPr>
          <p:cNvPr id="4" name="Rectangle 3"/>
          <p:cNvSpPr/>
          <p:nvPr/>
        </p:nvSpPr>
        <p:spPr>
          <a:xfrm>
            <a:off x="3510250" y="6165334"/>
            <a:ext cx="4736297" cy="307777"/>
          </a:xfrm>
          <a:prstGeom prst="rect">
            <a:avLst/>
          </a:prstGeom>
        </p:spPr>
        <p:txBody>
          <a:bodyPr wrap="none">
            <a:spAutoFit/>
          </a:bodyPr>
          <a:lstStyle/>
          <a:p>
            <a:r>
              <a:rPr lang="en-GB" sz="1400" i="1" dirty="0" smtClean="0">
                <a:latin typeface="Times New Roman" panose="02020603050405020304" pitchFamily="18" charset="0"/>
                <a:cs typeface="Times New Roman" panose="02020603050405020304" pitchFamily="18" charset="0"/>
              </a:rPr>
              <a:t>UNAIDS et al., 2019, </a:t>
            </a:r>
            <a:r>
              <a:rPr lang="en-GB" sz="1400" i="1" dirty="0">
                <a:latin typeface="Times New Roman" panose="02020603050405020304" pitchFamily="18" charset="0"/>
                <a:cs typeface="Times New Roman" panose="02020603050405020304" pitchFamily="18" charset="0"/>
              </a:rPr>
              <a:t>Van </a:t>
            </a:r>
            <a:r>
              <a:rPr lang="en-GB" sz="1400" i="1" dirty="0" smtClean="0">
                <a:latin typeface="Times New Roman" panose="02020603050405020304" pitchFamily="18" charset="0"/>
                <a:cs typeface="Times New Roman" panose="02020603050405020304" pitchFamily="18" charset="0"/>
              </a:rPr>
              <a:t>Epps et al., 2017, Brooks et al., 2012</a:t>
            </a:r>
            <a:endParaRPr lang="en-GB" sz="1400" i="1" dirty="0">
              <a:latin typeface="Times New Roman" panose="02020603050405020304" pitchFamily="18" charset="0"/>
              <a:cs typeface="Times New Roman" panose="02020603050405020304" pitchFamily="18" charset="0"/>
            </a:endParaRPr>
          </a:p>
        </p:txBody>
      </p:sp>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b="10017"/>
          <a:stretch/>
        </p:blipFill>
        <p:spPr>
          <a:xfrm>
            <a:off x="1298575" y="558800"/>
            <a:ext cx="2686925" cy="1866900"/>
          </a:xfrm>
          <a:prstGeom prst="rect">
            <a:avLst/>
          </a:prstGeom>
        </p:spPr>
      </p:pic>
      <p:pic>
        <p:nvPicPr>
          <p:cNvPr id="13" name="Image 12"/>
          <p:cNvPicPr>
            <a:picLocks noChangeAspect="1"/>
          </p:cNvPicPr>
          <p:nvPr/>
        </p:nvPicPr>
        <p:blipFill>
          <a:blip r:embed="rId3">
            <a:clrChange>
              <a:clrFrom>
                <a:srgbClr val="FFFFFF"/>
              </a:clrFrom>
              <a:clrTo>
                <a:srgbClr val="FFFFFF">
                  <a:alpha val="0"/>
                </a:srgbClr>
              </a:clrTo>
            </a:clrChange>
          </a:blip>
          <a:stretch>
            <a:fillRect/>
          </a:stretch>
        </p:blipFill>
        <p:spPr>
          <a:xfrm>
            <a:off x="3822902" y="793404"/>
            <a:ext cx="347906" cy="423688"/>
          </a:xfrm>
          <a:prstGeom prst="rect">
            <a:avLst/>
          </a:prstGeom>
        </p:spPr>
      </p:pic>
      <p:pic>
        <p:nvPicPr>
          <p:cNvPr id="14" name="Image 13"/>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b="10017"/>
          <a:stretch/>
        </p:blipFill>
        <p:spPr>
          <a:xfrm>
            <a:off x="6962775" y="558800"/>
            <a:ext cx="2686925" cy="1866900"/>
          </a:xfrm>
          <a:prstGeom prst="rect">
            <a:avLst/>
          </a:prstGeom>
        </p:spPr>
      </p:pic>
      <p:sp>
        <p:nvSpPr>
          <p:cNvPr id="15" name="ZoneTexte 14"/>
          <p:cNvSpPr txBox="1"/>
          <p:nvPr/>
        </p:nvSpPr>
        <p:spPr>
          <a:xfrm>
            <a:off x="1701800" y="2451100"/>
            <a:ext cx="1968500" cy="369332"/>
          </a:xfrm>
          <a:prstGeom prst="rect">
            <a:avLst/>
          </a:prstGeom>
          <a:noFill/>
        </p:spPr>
        <p:txBody>
          <a:bodyPr wrap="square" rtlCol="0">
            <a:spAutoFit/>
          </a:bodyPr>
          <a:lstStyle/>
          <a:p>
            <a:pPr algn="ctr"/>
            <a:r>
              <a:rPr lang="fr-FR" b="1" dirty="0" smtClean="0">
                <a:solidFill>
                  <a:srgbClr val="C00000"/>
                </a:solidFill>
              </a:rPr>
              <a:t>Séropositif</a:t>
            </a:r>
            <a:endParaRPr lang="en-GB" b="1" dirty="0">
              <a:solidFill>
                <a:srgbClr val="C00000"/>
              </a:solidFill>
            </a:endParaRPr>
          </a:p>
        </p:txBody>
      </p:sp>
      <p:sp>
        <p:nvSpPr>
          <p:cNvPr id="17" name="ZoneTexte 16"/>
          <p:cNvSpPr txBox="1"/>
          <p:nvPr/>
        </p:nvSpPr>
        <p:spPr>
          <a:xfrm>
            <a:off x="7353300" y="2425700"/>
            <a:ext cx="1968500" cy="369332"/>
          </a:xfrm>
          <a:prstGeom prst="rect">
            <a:avLst/>
          </a:prstGeom>
          <a:noFill/>
        </p:spPr>
        <p:txBody>
          <a:bodyPr wrap="square" rtlCol="0">
            <a:spAutoFit/>
          </a:bodyPr>
          <a:lstStyle/>
          <a:p>
            <a:pPr algn="ctr"/>
            <a:r>
              <a:rPr lang="fr-FR" b="1" dirty="0" smtClean="0">
                <a:solidFill>
                  <a:srgbClr val="00B050"/>
                </a:solidFill>
              </a:rPr>
              <a:t>Séronégatif</a:t>
            </a:r>
            <a:endParaRPr lang="en-GB" b="1" dirty="0">
              <a:solidFill>
                <a:srgbClr val="00B050"/>
              </a:solidFill>
            </a:endParaRPr>
          </a:p>
        </p:txBody>
      </p:sp>
      <p:cxnSp>
        <p:nvCxnSpPr>
          <p:cNvPr id="19" name="Connecteur droit 18"/>
          <p:cNvCxnSpPr/>
          <p:nvPr/>
        </p:nvCxnSpPr>
        <p:spPr>
          <a:xfrm flipV="1">
            <a:off x="4775200" y="622300"/>
            <a:ext cx="1790700" cy="1892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8" name="ZoneTexte 17"/>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22" name="ZoneTexte 21"/>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98623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Les raisons de ce vieillissement accéléré</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271789" y="746124"/>
            <a:ext cx="7545311" cy="5286375"/>
          </a:xfrm>
          <a:prstGeom prst="rect">
            <a:avLst/>
          </a:prstGeom>
        </p:spPr>
      </p:pic>
      <p:sp>
        <p:nvSpPr>
          <p:cNvPr id="11" name="Rectangle 1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2" name="ZoneTexte 11"/>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15" name="ZoneTexte 14"/>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368395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da l'histoi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11788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Les causes de mortalité liés au VIH</a:t>
            </a:r>
            <a:endParaRPr lang="fr-FR" sz="2400" b="1" dirty="0">
              <a:solidFill>
                <a:schemeClr val="bg1"/>
              </a:solidFill>
              <a:latin typeface="Baskerville Old Face" panose="02020602080505020303" pitchFamily="18" charset="0"/>
            </a:endParaRPr>
          </a:p>
        </p:txBody>
      </p:sp>
      <p:sp>
        <p:nvSpPr>
          <p:cNvPr id="2" name="ZoneTexte 1"/>
          <p:cNvSpPr txBox="1"/>
          <p:nvPr/>
        </p:nvSpPr>
        <p:spPr>
          <a:xfrm>
            <a:off x="4327451" y="5954233"/>
            <a:ext cx="2775098" cy="307777"/>
          </a:xfrm>
          <a:prstGeom prst="rect">
            <a:avLst/>
          </a:prstGeom>
          <a:noFill/>
        </p:spPr>
        <p:txBody>
          <a:bodyPr wrap="square" rtlCol="0">
            <a:spAutoFit/>
          </a:bodyPr>
          <a:lstStyle/>
          <a:p>
            <a:r>
              <a:rPr lang="fr-FR" sz="1400" dirty="0" err="1" smtClean="0"/>
              <a:t>Croxford</a:t>
            </a:r>
            <a:r>
              <a:rPr lang="fr-FR" sz="1400" dirty="0" smtClean="0"/>
              <a:t> et al., 2017</a:t>
            </a:r>
            <a:endParaRPr lang="en-GB" sz="1400" dirty="0"/>
          </a:p>
        </p:txBody>
      </p:sp>
      <p:sp>
        <p:nvSpPr>
          <p:cNvPr id="10" name="Ellipse 9"/>
          <p:cNvSpPr/>
          <p:nvPr/>
        </p:nvSpPr>
        <p:spPr>
          <a:xfrm>
            <a:off x="382772" y="1244009"/>
            <a:ext cx="956930" cy="6592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1997</a:t>
            </a:r>
            <a:endParaRPr lang="en-GB" dirty="0"/>
          </a:p>
        </p:txBody>
      </p:sp>
      <p:sp>
        <p:nvSpPr>
          <p:cNvPr id="11" name="Ellipse 10"/>
          <p:cNvSpPr/>
          <p:nvPr/>
        </p:nvSpPr>
        <p:spPr>
          <a:xfrm>
            <a:off x="10359656" y="1258186"/>
            <a:ext cx="956930" cy="6592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2012</a:t>
            </a:r>
            <a:endParaRPr lang="en-GB" dirty="0"/>
          </a:p>
        </p:txBody>
      </p:sp>
      <p:cxnSp>
        <p:nvCxnSpPr>
          <p:cNvPr id="13" name="Connecteur droit avec flèche 12"/>
          <p:cNvCxnSpPr>
            <a:stCxn id="10" idx="6"/>
            <a:endCxn id="11" idx="2"/>
          </p:cNvCxnSpPr>
          <p:nvPr/>
        </p:nvCxnSpPr>
        <p:spPr>
          <a:xfrm>
            <a:off x="1339702" y="1573619"/>
            <a:ext cx="9019954" cy="1417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p:nvPicPr>
        <p:blipFill>
          <a:blip r:embed="rId3">
            <a:clrChange>
              <a:clrFrom>
                <a:srgbClr val="FFFFFF"/>
              </a:clrFrom>
              <a:clrTo>
                <a:srgbClr val="FFFFFF">
                  <a:alpha val="0"/>
                </a:srgbClr>
              </a:clrTo>
            </a:clrChange>
          </a:blip>
          <a:stretch>
            <a:fillRect/>
          </a:stretch>
        </p:blipFill>
        <p:spPr>
          <a:xfrm>
            <a:off x="4041157" y="606055"/>
            <a:ext cx="1670663" cy="1022695"/>
          </a:xfrm>
          <a:prstGeom prst="rect">
            <a:avLst/>
          </a:prstGeom>
        </p:spPr>
      </p:pic>
      <p:sp>
        <p:nvSpPr>
          <p:cNvPr id="15" name="ZoneTexte 14"/>
          <p:cNvSpPr txBox="1"/>
          <p:nvPr/>
        </p:nvSpPr>
        <p:spPr>
          <a:xfrm>
            <a:off x="5677786" y="871870"/>
            <a:ext cx="3072809" cy="646331"/>
          </a:xfrm>
          <a:prstGeom prst="rect">
            <a:avLst/>
          </a:prstGeom>
          <a:noFill/>
        </p:spPr>
        <p:txBody>
          <a:bodyPr wrap="square" rtlCol="0">
            <a:spAutoFit/>
          </a:bodyPr>
          <a:lstStyle/>
          <a:p>
            <a:pPr algn="ctr"/>
            <a:r>
              <a:rPr lang="fr-FR" dirty="0" smtClean="0">
                <a:latin typeface="Bell MT" panose="02020503060305020303" pitchFamily="18" charset="0"/>
              </a:rPr>
              <a:t>&gt; 460 000 personnes infectées du VIH suivies</a:t>
            </a:r>
            <a:endParaRPr lang="en-GB" dirty="0">
              <a:latin typeface="Bell MT" panose="02020503060305020303" pitchFamily="18" charset="0"/>
            </a:endParaRPr>
          </a:p>
        </p:txBody>
      </p:sp>
      <p:pic>
        <p:nvPicPr>
          <p:cNvPr id="16" name="Image 15"/>
          <p:cNvPicPr>
            <a:picLocks noChangeAspect="1"/>
          </p:cNvPicPr>
          <p:nvPr/>
        </p:nvPicPr>
        <p:blipFill>
          <a:blip r:embed="rId4"/>
          <a:stretch>
            <a:fillRect/>
          </a:stretch>
        </p:blipFill>
        <p:spPr>
          <a:xfrm>
            <a:off x="1398313" y="3030184"/>
            <a:ext cx="1008856" cy="1052719"/>
          </a:xfrm>
          <a:prstGeom prst="rect">
            <a:avLst/>
          </a:prstGeom>
        </p:spPr>
      </p:pic>
      <p:sp>
        <p:nvSpPr>
          <p:cNvPr id="17" name="ZoneTexte 16"/>
          <p:cNvSpPr txBox="1"/>
          <p:nvPr/>
        </p:nvSpPr>
        <p:spPr>
          <a:xfrm>
            <a:off x="3530009" y="2115879"/>
            <a:ext cx="6549656" cy="1754326"/>
          </a:xfrm>
          <a:prstGeom prst="rect">
            <a:avLst/>
          </a:prstGeom>
          <a:noFill/>
        </p:spPr>
        <p:txBody>
          <a:bodyPr wrap="square" rtlCol="0">
            <a:spAutoFit/>
          </a:bodyPr>
          <a:lstStyle/>
          <a:p>
            <a:pPr marL="285750" indent="-285750">
              <a:buFont typeface="Arial" panose="020B0604020202020204" pitchFamily="34" charset="0"/>
              <a:buChar char="•"/>
            </a:pPr>
            <a:r>
              <a:rPr lang="fr-FR" dirty="0" smtClean="0"/>
              <a:t>5302 personnes sont mortes (6%)</a:t>
            </a:r>
          </a:p>
          <a:p>
            <a:pPr marL="285750" indent="-285750">
              <a:buFont typeface="Arial" panose="020B0604020202020204" pitchFamily="34" charset="0"/>
              <a:buChar char="•"/>
            </a:pPr>
            <a:r>
              <a:rPr lang="fr-FR" dirty="0" smtClean="0"/>
              <a:t>91 % des causes de mortalité sont identifiables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en-GB" dirty="0"/>
          </a:p>
        </p:txBody>
      </p:sp>
      <p:sp>
        <p:nvSpPr>
          <p:cNvPr id="18" name="Rectangle 17"/>
          <p:cNvSpPr/>
          <p:nvPr/>
        </p:nvSpPr>
        <p:spPr>
          <a:xfrm>
            <a:off x="2505739" y="3179710"/>
            <a:ext cx="8456428" cy="1200329"/>
          </a:xfrm>
          <a:prstGeom prst="rect">
            <a:avLst/>
          </a:prstGeom>
        </p:spPr>
        <p:txBody>
          <a:bodyPr wrap="square">
            <a:spAutoFit/>
          </a:bodyPr>
          <a:lstStyle/>
          <a:p>
            <a:pPr marL="285750" indent="-285750">
              <a:buFont typeface="Arial" panose="020B0604020202020204" pitchFamily="34" charset="0"/>
              <a:buChar char="•"/>
            </a:pPr>
            <a:r>
              <a:rPr lang="fr-FR" dirty="0"/>
              <a:t>Diagnostique tardif = plus fort prédicteur de </a:t>
            </a:r>
            <a:r>
              <a:rPr lang="fr-FR" dirty="0" smtClean="0"/>
              <a:t>mortalité</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Les autres causes de mortalités sont associées à des pathologies liées au VIH (cancer (7%) / maladies cardiovasculaire (7%), pathologies des reins (</a:t>
            </a:r>
            <a:r>
              <a:rPr lang="fr-FR" dirty="0" smtClean="0"/>
              <a:t>5%) </a:t>
            </a:r>
            <a:endParaRPr lang="fr-FR" dirty="0"/>
          </a:p>
        </p:txBody>
      </p:sp>
      <p:sp>
        <p:nvSpPr>
          <p:cNvPr id="19" name="Rectangle 18"/>
          <p:cNvSpPr/>
          <p:nvPr/>
        </p:nvSpPr>
        <p:spPr>
          <a:xfrm>
            <a:off x="2200940" y="5253612"/>
            <a:ext cx="8346558" cy="369332"/>
          </a:xfrm>
          <a:prstGeom prst="rect">
            <a:avLst/>
          </a:prstGeom>
        </p:spPr>
        <p:txBody>
          <a:bodyPr wrap="square">
            <a:spAutoFit/>
          </a:bodyPr>
          <a:lstStyle/>
          <a:p>
            <a:pPr marL="285750" indent="-285750">
              <a:buFont typeface="Arial" panose="020B0604020202020204" pitchFamily="34" charset="0"/>
              <a:buChar char="•"/>
            </a:pPr>
            <a:r>
              <a:rPr lang="fr-FR" dirty="0"/>
              <a:t>Mortalité est </a:t>
            </a:r>
            <a:r>
              <a:rPr lang="fr-FR" dirty="0" smtClean="0"/>
              <a:t>supérieure chez les PVIH </a:t>
            </a:r>
            <a:r>
              <a:rPr lang="fr-FR" dirty="0"/>
              <a:t>en comparaison à la population normale</a:t>
            </a:r>
          </a:p>
        </p:txBody>
      </p:sp>
      <p:sp>
        <p:nvSpPr>
          <p:cNvPr id="20" name="Rectangle 1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1" name="ZoneTexte 20"/>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7042662"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Vivre avec VIH</a:t>
            </a:r>
            <a:endParaRPr lang="en-GB" b="1" dirty="0">
              <a:solidFill>
                <a:schemeClr val="tx2">
                  <a:lumMod val="75000"/>
                </a:schemeClr>
              </a:solidFill>
              <a:latin typeface="Bell MT" panose="02020503060305020303" pitchFamily="18" charset="0"/>
            </a:endParaRPr>
          </a:p>
        </p:txBody>
      </p:sp>
      <p:sp>
        <p:nvSpPr>
          <p:cNvPr id="24" name="ZoneTexte 23"/>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9155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7856" y="1674191"/>
            <a:ext cx="3515227" cy="400110"/>
          </a:xfrm>
          <a:prstGeom prst="rect">
            <a:avLst/>
          </a:prstGeom>
          <a:noFill/>
        </p:spPr>
        <p:txBody>
          <a:bodyPr wrap="square" rtlCol="0">
            <a:spAutoFit/>
          </a:bodyPr>
          <a:lstStyle/>
          <a:p>
            <a:r>
              <a:rPr lang="fr-FR" sz="2000" dirty="0" smtClean="0">
                <a:solidFill>
                  <a:schemeClr val="bg1">
                    <a:lumMod val="50000"/>
                  </a:schemeClr>
                </a:solidFill>
                <a:latin typeface="Bell MT" panose="02020503060305020303" pitchFamily="18" charset="0"/>
              </a:rPr>
              <a:t>1. Contexte général</a:t>
            </a:r>
            <a:endParaRPr lang="en-GB" sz="2000" dirty="0">
              <a:solidFill>
                <a:schemeClr val="bg1">
                  <a:lumMod val="50000"/>
                </a:schemeClr>
              </a:solidFill>
              <a:latin typeface="Bell MT" panose="02020503060305020303" pitchFamily="18" charset="0"/>
            </a:endParaRPr>
          </a:p>
        </p:txBody>
      </p:sp>
      <p:sp>
        <p:nvSpPr>
          <p:cNvPr id="5" name="ZoneTexte 4"/>
          <p:cNvSpPr txBox="1"/>
          <p:nvPr/>
        </p:nvSpPr>
        <p:spPr>
          <a:xfrm>
            <a:off x="347856" y="2712226"/>
            <a:ext cx="4863276" cy="400110"/>
          </a:xfrm>
          <a:prstGeom prst="rect">
            <a:avLst/>
          </a:prstGeom>
          <a:noFill/>
        </p:spPr>
        <p:txBody>
          <a:bodyPr wrap="square" rtlCol="0">
            <a:spAutoFit/>
          </a:bodyPr>
          <a:lstStyle/>
          <a:p>
            <a:r>
              <a:rPr lang="fr-FR" sz="2000" dirty="0" smtClean="0">
                <a:solidFill>
                  <a:schemeClr val="bg1">
                    <a:lumMod val="50000"/>
                  </a:schemeClr>
                </a:solidFill>
                <a:latin typeface="Bell MT" panose="02020503060305020303" pitchFamily="18" charset="0"/>
              </a:rPr>
              <a:t>2. Système immunitaire &amp; TTT</a:t>
            </a:r>
            <a:endParaRPr lang="en-GB" sz="2000" dirty="0">
              <a:solidFill>
                <a:schemeClr val="bg1">
                  <a:lumMod val="50000"/>
                </a:schemeClr>
              </a:solidFill>
              <a:latin typeface="Bell MT" panose="02020503060305020303" pitchFamily="18" charset="0"/>
            </a:endParaRPr>
          </a:p>
        </p:txBody>
      </p:sp>
      <p:sp>
        <p:nvSpPr>
          <p:cNvPr id="6" name="ZoneTexte 5"/>
          <p:cNvSpPr txBox="1"/>
          <p:nvPr/>
        </p:nvSpPr>
        <p:spPr>
          <a:xfrm>
            <a:off x="347855" y="3750261"/>
            <a:ext cx="2722791" cy="400110"/>
          </a:xfrm>
          <a:prstGeom prst="rect">
            <a:avLst/>
          </a:prstGeom>
          <a:noFill/>
        </p:spPr>
        <p:txBody>
          <a:bodyPr wrap="square" rtlCol="0">
            <a:spAutoFit/>
          </a:bodyPr>
          <a:lstStyle/>
          <a:p>
            <a:r>
              <a:rPr lang="fr-FR" sz="2000" dirty="0" smtClean="0">
                <a:solidFill>
                  <a:schemeClr val="bg1">
                    <a:lumMod val="50000"/>
                  </a:schemeClr>
                </a:solidFill>
                <a:latin typeface="Bell MT" panose="02020503060305020303" pitchFamily="18" charset="0"/>
              </a:rPr>
              <a:t>3. Vivre avec VIH</a:t>
            </a:r>
            <a:endParaRPr lang="en-GB" sz="2000" dirty="0">
              <a:solidFill>
                <a:schemeClr val="bg1">
                  <a:lumMod val="50000"/>
                </a:schemeClr>
              </a:solidFill>
              <a:latin typeface="Bell MT" panose="02020503060305020303" pitchFamily="18" charset="0"/>
            </a:endParaRPr>
          </a:p>
        </p:txBody>
      </p:sp>
      <p:sp>
        <p:nvSpPr>
          <p:cNvPr id="7" name="ZoneTexte 6"/>
          <p:cNvSpPr txBox="1"/>
          <p:nvPr/>
        </p:nvSpPr>
        <p:spPr>
          <a:xfrm>
            <a:off x="347856" y="4788296"/>
            <a:ext cx="3063173" cy="400110"/>
          </a:xfrm>
          <a:prstGeom prst="rect">
            <a:avLst/>
          </a:prstGeom>
          <a:noFill/>
        </p:spPr>
        <p:txBody>
          <a:bodyPr wrap="square" rtlCol="0">
            <a:spAutoFit/>
          </a:bodyPr>
          <a:lstStyle/>
          <a:p>
            <a:r>
              <a:rPr lang="fr-FR" sz="2000" b="1" dirty="0" smtClean="0">
                <a:solidFill>
                  <a:srgbClr val="002060"/>
                </a:solidFill>
                <a:latin typeface="Bell MT" panose="02020503060305020303" pitchFamily="18" charset="0"/>
              </a:rPr>
              <a:t>4. APA &amp; VIH</a:t>
            </a:r>
            <a:endParaRPr lang="en-GB" sz="2000" b="1" dirty="0">
              <a:solidFill>
                <a:srgbClr val="002060"/>
              </a:solidFill>
              <a:latin typeface="Bell MT" panose="02020503060305020303" pitchFamily="18" charset="0"/>
            </a:endParaRPr>
          </a:p>
        </p:txBody>
      </p:sp>
      <p:sp>
        <p:nvSpPr>
          <p:cNvPr id="8" name="ZoneTexte 7"/>
          <p:cNvSpPr txBox="1"/>
          <p:nvPr/>
        </p:nvSpPr>
        <p:spPr>
          <a:xfrm>
            <a:off x="3184989" y="462337"/>
            <a:ext cx="5907640" cy="646331"/>
          </a:xfrm>
          <a:prstGeom prst="rect">
            <a:avLst/>
          </a:prstGeom>
          <a:noFill/>
        </p:spPr>
        <p:txBody>
          <a:bodyPr wrap="square" rtlCol="0">
            <a:spAutoFit/>
          </a:bodyPr>
          <a:lstStyle/>
          <a:p>
            <a:pPr algn="ctr"/>
            <a:r>
              <a:rPr lang="fr-F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Plan du cours</a:t>
            </a:r>
            <a:endParaRPr lang="en-GB" sz="3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029715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Tordre le cou à des idées préétablies</a:t>
            </a:r>
            <a:endParaRPr lang="fr-FR" sz="2400" b="1" dirty="0">
              <a:solidFill>
                <a:schemeClr val="bg1"/>
              </a:solidFill>
              <a:latin typeface="Baskerville Old Face" panose="02020602080505020303" pitchFamily="18" charset="0"/>
            </a:endParaRPr>
          </a:p>
        </p:txBody>
      </p:sp>
      <p:pic>
        <p:nvPicPr>
          <p:cNvPr id="3" name="Image 2"/>
          <p:cNvPicPr>
            <a:picLocks noChangeAspect="1"/>
          </p:cNvPicPr>
          <p:nvPr/>
        </p:nvPicPr>
        <p:blipFill rotWithShape="1">
          <a:blip r:embed="rId2"/>
          <a:srcRect l="22985"/>
          <a:stretch/>
        </p:blipFill>
        <p:spPr>
          <a:xfrm>
            <a:off x="0" y="1117600"/>
            <a:ext cx="1848597" cy="1600200"/>
          </a:xfrm>
          <a:prstGeom prst="rect">
            <a:avLst/>
          </a:prstGeom>
          <a:ln>
            <a:noFill/>
          </a:ln>
          <a:effectLst>
            <a:softEdge rad="112500"/>
          </a:effectLst>
        </p:spPr>
      </p:pic>
      <p:sp>
        <p:nvSpPr>
          <p:cNvPr id="6" name="Ellipse 5"/>
          <p:cNvSpPr/>
          <p:nvPr/>
        </p:nvSpPr>
        <p:spPr>
          <a:xfrm>
            <a:off x="342900" y="787400"/>
            <a:ext cx="812800" cy="4445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b="1" dirty="0" smtClean="0">
                <a:solidFill>
                  <a:schemeClr val="bg1"/>
                </a:solidFill>
              </a:rPr>
              <a:t>1990</a:t>
            </a:r>
            <a:endParaRPr lang="en-GB" sz="1500" b="1" dirty="0">
              <a:solidFill>
                <a:schemeClr val="bg1"/>
              </a:solidFill>
            </a:endParaRPr>
          </a:p>
        </p:txBody>
      </p:sp>
      <p:pic>
        <p:nvPicPr>
          <p:cNvPr id="4" name="Image 3"/>
          <p:cNvPicPr>
            <a:picLocks noChangeAspect="1"/>
          </p:cNvPicPr>
          <p:nvPr/>
        </p:nvPicPr>
        <p:blipFill>
          <a:blip r:embed="rId3"/>
          <a:stretch>
            <a:fillRect/>
          </a:stretch>
        </p:blipFill>
        <p:spPr>
          <a:xfrm>
            <a:off x="10248900" y="2519362"/>
            <a:ext cx="1371600" cy="1362075"/>
          </a:xfrm>
          <a:prstGeom prst="rect">
            <a:avLst/>
          </a:prstGeom>
        </p:spPr>
      </p:pic>
      <p:sp>
        <p:nvSpPr>
          <p:cNvPr id="8" name="ZoneTexte 7"/>
          <p:cNvSpPr txBox="1"/>
          <p:nvPr/>
        </p:nvSpPr>
        <p:spPr>
          <a:xfrm>
            <a:off x="2288674" y="1365585"/>
            <a:ext cx="6832600" cy="4770537"/>
          </a:xfrm>
          <a:prstGeom prst="rect">
            <a:avLst/>
          </a:prstGeom>
          <a:noFill/>
        </p:spPr>
        <p:txBody>
          <a:bodyPr wrap="square" rtlCol="0">
            <a:spAutoFit/>
          </a:bodyPr>
          <a:lstStyle/>
          <a:p>
            <a:pPr algn="ctr"/>
            <a:r>
              <a:rPr lang="fr-FR" sz="1900" b="1" dirty="0" smtClean="0"/>
              <a:t>Des chercheurs travaillent sur :</a:t>
            </a:r>
          </a:p>
          <a:p>
            <a:endParaRPr lang="fr-FR" sz="1900" dirty="0" smtClean="0"/>
          </a:p>
          <a:p>
            <a:pPr marL="285750" indent="-285750">
              <a:buFont typeface="Arial" panose="020B0604020202020204" pitchFamily="34" charset="0"/>
              <a:buChar char="•"/>
            </a:pPr>
            <a:r>
              <a:rPr lang="fr-FR" sz="1900" dirty="0" smtClean="0"/>
              <a:t>Risque de transmission du VIH dans le cadre du sport</a:t>
            </a:r>
          </a:p>
          <a:p>
            <a:pPr marL="285750" indent="-285750">
              <a:buFont typeface="Arial" panose="020B0604020202020204" pitchFamily="34" charset="0"/>
              <a:buChar char="•"/>
            </a:pPr>
            <a:r>
              <a:rPr lang="fr-FR" sz="1900" dirty="0" smtClean="0"/>
              <a:t>Développent des précautions à prendre</a:t>
            </a:r>
          </a:p>
          <a:p>
            <a:endParaRPr lang="fr-FR" sz="1900" dirty="0"/>
          </a:p>
          <a:p>
            <a:endParaRPr lang="fr-FR" sz="1900" dirty="0" smtClean="0"/>
          </a:p>
          <a:p>
            <a:r>
              <a:rPr lang="fr-FR" sz="1900" b="1" dirty="0" smtClean="0"/>
              <a:t>Bilan : </a:t>
            </a:r>
            <a:r>
              <a:rPr lang="fr-FR" sz="1900" dirty="0" smtClean="0"/>
              <a:t>le risque de contamination est extrêmement faible </a:t>
            </a:r>
          </a:p>
          <a:p>
            <a:endParaRPr lang="fr-FR" sz="1900" dirty="0" smtClean="0"/>
          </a:p>
          <a:p>
            <a:endParaRPr lang="fr-FR" sz="1900" dirty="0"/>
          </a:p>
          <a:p>
            <a:endParaRPr lang="fr-FR" sz="1900" dirty="0"/>
          </a:p>
          <a:p>
            <a:endParaRPr lang="fr-FR" sz="1900" dirty="0"/>
          </a:p>
          <a:p>
            <a:pPr marL="285750" indent="-285750">
              <a:buFont typeface="Arial" panose="020B0604020202020204" pitchFamily="34" charset="0"/>
              <a:buChar char="•"/>
            </a:pPr>
            <a:r>
              <a:rPr lang="fr-FR" sz="1900" dirty="0" smtClean="0"/>
              <a:t>Etude de l’effet de l’activité physique sur le système immunitaire</a:t>
            </a:r>
          </a:p>
          <a:p>
            <a:pPr marL="285750" indent="-285750">
              <a:buFontTx/>
              <a:buChar char="-"/>
            </a:pPr>
            <a:endParaRPr lang="fr-FR" sz="1900" dirty="0"/>
          </a:p>
          <a:p>
            <a:pPr marL="285750" indent="-285750">
              <a:buFontTx/>
              <a:buChar char="-"/>
            </a:pPr>
            <a:endParaRPr lang="fr-FR" sz="1900" dirty="0" smtClean="0"/>
          </a:p>
          <a:p>
            <a:r>
              <a:rPr lang="fr-FR" sz="1900" b="1" dirty="0" smtClean="0"/>
              <a:t>Bilan : </a:t>
            </a:r>
            <a:r>
              <a:rPr lang="fr-FR" sz="1900" dirty="0" smtClean="0"/>
              <a:t>privilégier les activités aérobies d’intensité modérées pour ne pas fatiguer les individus porteur du VIH </a:t>
            </a:r>
            <a:endParaRPr lang="en-GB" sz="1900" dirty="0"/>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8712" y="2082800"/>
            <a:ext cx="1048048" cy="923036"/>
          </a:xfrm>
          <a:prstGeom prst="rect">
            <a:avLst/>
          </a:prstGeom>
          <a:ln>
            <a:noFill/>
          </a:ln>
          <a:effectLst>
            <a:softEdge rad="112500"/>
          </a:effectLst>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7428" y="4627579"/>
            <a:ext cx="1406525" cy="961422"/>
          </a:xfrm>
          <a:prstGeom prst="rect">
            <a:avLst/>
          </a:prstGeom>
        </p:spPr>
      </p:pic>
      <p:sp>
        <p:nvSpPr>
          <p:cNvPr id="17" name="Rectangle 1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8" name="ZoneTexte 17"/>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9" name="ZoneTexte 18"/>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235595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1" end="11"/>
                                            </p:txEl>
                                          </p:spTgt>
                                        </p:tgtEl>
                                        <p:attrNameLst>
                                          <p:attrName>style.visibility</p:attrName>
                                        </p:attrNameLst>
                                      </p:cBhvr>
                                      <p:to>
                                        <p:strVal val="visible"/>
                                      </p:to>
                                    </p:set>
                                    <p:animEffect transition="in" filter="fade">
                                      <p:cBhvr>
                                        <p:cTn id="12" dur="500"/>
                                        <p:tgtEl>
                                          <p:spTgt spid="8">
                                            <p:txEl>
                                              <p:pRg st="11" end="1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14" end="14"/>
                                            </p:txEl>
                                          </p:spTgt>
                                        </p:tgtEl>
                                        <p:attrNameLst>
                                          <p:attrName>style.visibility</p:attrName>
                                        </p:attrNameLst>
                                      </p:cBhvr>
                                      <p:to>
                                        <p:strVal val="visible"/>
                                      </p:to>
                                    </p:set>
                                    <p:animEffect transition="in" filter="fade">
                                      <p:cBhvr>
                                        <p:cTn id="15" dur="500"/>
                                        <p:tgtEl>
                                          <p:spTgt spid="8">
                                            <p:txEl>
                                              <p:pRg st="14" end="1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Quel est le niveau d’activité physique / sédentarité des individus atteints du VIH ?</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2"/>
          <a:stretch>
            <a:fillRect/>
          </a:stretch>
        </p:blipFill>
        <p:spPr>
          <a:xfrm>
            <a:off x="6471681" y="1315453"/>
            <a:ext cx="3442261" cy="4534804"/>
          </a:xfrm>
          <a:prstGeom prst="rect">
            <a:avLst/>
          </a:prstGeom>
          <a:ln>
            <a:noFill/>
          </a:ln>
          <a:effectLst>
            <a:softEdge rad="112500"/>
          </a:effectLst>
        </p:spPr>
      </p:pic>
      <p:pic>
        <p:nvPicPr>
          <p:cNvPr id="14" name="Image 13"/>
          <p:cNvPicPr>
            <a:picLocks noChangeAspect="1"/>
          </p:cNvPicPr>
          <p:nvPr/>
        </p:nvPicPr>
        <p:blipFill>
          <a:blip r:embed="rId3"/>
          <a:stretch>
            <a:fillRect/>
          </a:stretch>
        </p:blipFill>
        <p:spPr>
          <a:xfrm>
            <a:off x="481263" y="1989221"/>
            <a:ext cx="3237833" cy="2081464"/>
          </a:xfrm>
          <a:prstGeom prst="rect">
            <a:avLst/>
          </a:prstGeom>
          <a:ln>
            <a:noFill/>
          </a:ln>
          <a:effectLst>
            <a:softEdge rad="112500"/>
          </a:effectLst>
        </p:spPr>
      </p:pic>
      <p:sp>
        <p:nvSpPr>
          <p:cNvPr id="3" name="ZoneTexte 2"/>
          <p:cNvSpPr txBox="1"/>
          <p:nvPr/>
        </p:nvSpPr>
        <p:spPr>
          <a:xfrm>
            <a:off x="3801979" y="2277979"/>
            <a:ext cx="2711116" cy="3154710"/>
          </a:xfrm>
          <a:prstGeom prst="rect">
            <a:avLst/>
          </a:prstGeom>
          <a:noFill/>
        </p:spPr>
        <p:txBody>
          <a:bodyPr wrap="square" rtlCol="0">
            <a:spAutoFit/>
          </a:bodyPr>
          <a:lstStyle/>
          <a:p>
            <a:pPr algn="ctr"/>
            <a:r>
              <a:rPr lang="fr-FR" sz="19900" b="1" dirty="0" smtClean="0">
                <a:solidFill>
                  <a:srgbClr val="FF0000"/>
                </a:solidFill>
              </a:rPr>
              <a:t>?</a:t>
            </a:r>
            <a:endParaRPr lang="en-GB" sz="19900" b="1" dirty="0">
              <a:solidFill>
                <a:srgbClr val="FF0000"/>
              </a:solidFill>
            </a:endParaRP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0302" y="4204474"/>
            <a:ext cx="2612950" cy="1827357"/>
          </a:xfrm>
          <a:prstGeom prst="rect">
            <a:avLst/>
          </a:prstGeom>
          <a:ln>
            <a:noFill/>
          </a:ln>
          <a:effectLst>
            <a:softEdge rad="112500"/>
          </a:effectLst>
        </p:spPr>
      </p:pic>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7" name="ZoneTexte 16"/>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9" name="ZoneTexte 18"/>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24448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636295" y="931826"/>
            <a:ext cx="8860884" cy="4891458"/>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Petit rappel : sédentarité / activité physique</a:t>
            </a:r>
            <a:endParaRPr lang="fr-FR" sz="2400" b="1" dirty="0">
              <a:solidFill>
                <a:schemeClr val="bg1"/>
              </a:solidFill>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37048676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307800" y="910487"/>
            <a:ext cx="7287642" cy="2181529"/>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Point sur le faible niveau d’activité physique chez personnes VIH</a:t>
            </a:r>
            <a:endParaRPr lang="fr-FR" sz="2400" b="1" dirty="0">
              <a:solidFill>
                <a:schemeClr val="bg1"/>
              </a:solidFill>
              <a:latin typeface="Baskerville Old Face" panose="02020602080505020303" pitchFamily="18" charset="0"/>
            </a:endParaRPr>
          </a:p>
        </p:txBody>
      </p:sp>
      <p:sp>
        <p:nvSpPr>
          <p:cNvPr id="6" name="ZoneTexte 5"/>
          <p:cNvSpPr txBox="1"/>
          <p:nvPr/>
        </p:nvSpPr>
        <p:spPr>
          <a:xfrm>
            <a:off x="2600325" y="3371850"/>
            <a:ext cx="5972175" cy="1323439"/>
          </a:xfrm>
          <a:prstGeom prst="rect">
            <a:avLst/>
          </a:prstGeom>
          <a:noFill/>
        </p:spPr>
        <p:txBody>
          <a:bodyPr wrap="square" rtlCol="0">
            <a:spAutoFit/>
          </a:bodyPr>
          <a:lstStyle/>
          <a:p>
            <a:pPr algn="ctr"/>
            <a:r>
              <a:rPr lang="fr-FR" sz="2000" b="1" dirty="0" smtClean="0"/>
              <a:t>6 études analysées : </a:t>
            </a:r>
          </a:p>
          <a:p>
            <a:pPr algn="ctr"/>
            <a:endParaRPr lang="fr-FR" sz="2000" dirty="0"/>
          </a:p>
          <a:p>
            <a:pPr marL="285750" indent="-285750" algn="ctr">
              <a:buFont typeface="Arial" panose="020B0604020202020204" pitchFamily="34" charset="0"/>
              <a:buChar char="•"/>
            </a:pPr>
            <a:r>
              <a:rPr lang="fr-FR" sz="2000" dirty="0" smtClean="0"/>
              <a:t>Personnes VIH ou SIDA</a:t>
            </a:r>
          </a:p>
          <a:p>
            <a:pPr marL="285750" indent="-285750" algn="ctr">
              <a:buFont typeface="Arial" panose="020B0604020202020204" pitchFamily="34" charset="0"/>
              <a:buChar char="•"/>
            </a:pPr>
            <a:r>
              <a:rPr lang="fr-FR" sz="2000" dirty="0" smtClean="0"/>
              <a:t>Mesure objective et subjective de sédentarité</a:t>
            </a:r>
          </a:p>
        </p:txBody>
      </p:sp>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4" name="ZoneTexte 13"/>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5" name="ZoneTexte 14"/>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263792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83832" y="1194139"/>
            <a:ext cx="9464843" cy="954107"/>
          </a:xfrm>
          <a:prstGeom prst="rect">
            <a:avLst/>
          </a:prstGeom>
        </p:spPr>
        <p:txBody>
          <a:bodyPr wrap="square">
            <a:spAutoFit/>
          </a:bodyPr>
          <a:lstStyle/>
          <a:p>
            <a:pPr algn="ctr"/>
            <a:r>
              <a:rPr lang="en-GB" sz="2800" b="1" dirty="0" smtClean="0"/>
              <a:t>533 min/jour </a:t>
            </a:r>
            <a:r>
              <a:rPr lang="en-GB" sz="2800" b="1" dirty="0" err="1" smtClean="0"/>
              <a:t>dans</a:t>
            </a:r>
            <a:r>
              <a:rPr lang="en-GB" sz="2800" b="1" dirty="0" smtClean="0"/>
              <a:t> un </a:t>
            </a:r>
            <a:r>
              <a:rPr lang="en-GB" sz="2800" b="1" dirty="0" err="1" smtClean="0"/>
              <a:t>comportement</a:t>
            </a:r>
            <a:r>
              <a:rPr lang="en-GB" sz="2800" b="1" dirty="0" smtClean="0"/>
              <a:t> </a:t>
            </a:r>
            <a:r>
              <a:rPr lang="en-GB" sz="2800" b="1" dirty="0" err="1" smtClean="0"/>
              <a:t>sédentaire</a:t>
            </a:r>
            <a:endParaRPr lang="en-GB" sz="2800" b="1" dirty="0" smtClean="0"/>
          </a:p>
          <a:p>
            <a:pPr algn="ctr"/>
            <a:r>
              <a:rPr lang="en-GB" sz="2800" b="1" dirty="0" smtClean="0"/>
              <a:t>≈ 8,3 h </a:t>
            </a:r>
          </a:p>
        </p:txBody>
      </p:sp>
      <p:pic>
        <p:nvPicPr>
          <p:cNvPr id="5" name="Image 4"/>
          <p:cNvPicPr>
            <a:picLocks noChangeAspect="1"/>
          </p:cNvPicPr>
          <p:nvPr/>
        </p:nvPicPr>
        <p:blipFill rotWithShape="1">
          <a:blip r:embed="rId2">
            <a:clrChange>
              <a:clrFrom>
                <a:srgbClr val="FFFFFF"/>
              </a:clrFrom>
              <a:clrTo>
                <a:srgbClr val="FFFFFF">
                  <a:alpha val="0"/>
                </a:srgbClr>
              </a:clrTo>
            </a:clrChange>
          </a:blip>
          <a:srcRect b="8608"/>
          <a:stretch/>
        </p:blipFill>
        <p:spPr>
          <a:xfrm>
            <a:off x="728240" y="889004"/>
            <a:ext cx="2457793" cy="1036049"/>
          </a:xfrm>
          <a:prstGeom prst="rect">
            <a:avLst/>
          </a:prstGeom>
        </p:spPr>
      </p:pic>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Point sur le faible niveau d’activité physique chez personnes VIH</a:t>
            </a:r>
            <a:endParaRPr lang="fr-FR" sz="2400" b="1" dirty="0">
              <a:solidFill>
                <a:schemeClr val="bg1"/>
              </a:solidFill>
              <a:latin typeface="Baskerville Old Face" panose="02020602080505020303" pitchFamily="18" charset="0"/>
            </a:endParaRPr>
          </a:p>
        </p:txBody>
      </p:sp>
      <p:cxnSp>
        <p:nvCxnSpPr>
          <p:cNvPr id="3" name="Connecteur droit 2"/>
          <p:cNvCxnSpPr/>
          <p:nvPr/>
        </p:nvCxnSpPr>
        <p:spPr>
          <a:xfrm flipV="1">
            <a:off x="770021" y="2229853"/>
            <a:ext cx="10908632"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160421" y="3737811"/>
            <a:ext cx="12208042" cy="584775"/>
          </a:xfrm>
          <a:prstGeom prst="rect">
            <a:avLst/>
          </a:prstGeom>
          <a:noFill/>
        </p:spPr>
        <p:txBody>
          <a:bodyPr wrap="square" rtlCol="0">
            <a:spAutoFit/>
          </a:bodyPr>
          <a:lstStyle/>
          <a:p>
            <a:pPr algn="ctr"/>
            <a:r>
              <a:rPr lang="fr-FR" sz="3200" b="1" dirty="0" smtClean="0"/>
              <a:t>Comportement sédentaire = risque majeur pour la santé des individus</a:t>
            </a:r>
            <a:endParaRPr lang="en-GB" sz="3200" b="1" dirty="0"/>
          </a:p>
        </p:txBody>
      </p:sp>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4" name="ZoneTexte 13"/>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5" name="ZoneTexte 14"/>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226971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83832" y="1194139"/>
            <a:ext cx="9464843" cy="954107"/>
          </a:xfrm>
          <a:prstGeom prst="rect">
            <a:avLst/>
          </a:prstGeom>
        </p:spPr>
        <p:txBody>
          <a:bodyPr wrap="square">
            <a:spAutoFit/>
          </a:bodyPr>
          <a:lstStyle/>
          <a:p>
            <a:pPr algn="ctr"/>
            <a:r>
              <a:rPr lang="en-GB" sz="2800" b="1" dirty="0" smtClean="0"/>
              <a:t>533 min/jour </a:t>
            </a:r>
            <a:r>
              <a:rPr lang="en-GB" sz="2800" b="1" dirty="0" err="1" smtClean="0"/>
              <a:t>dans</a:t>
            </a:r>
            <a:r>
              <a:rPr lang="en-GB" sz="2800" b="1" dirty="0" smtClean="0"/>
              <a:t> un </a:t>
            </a:r>
            <a:r>
              <a:rPr lang="en-GB" sz="2800" b="1" dirty="0" err="1" smtClean="0"/>
              <a:t>comportement</a:t>
            </a:r>
            <a:r>
              <a:rPr lang="en-GB" sz="2800" b="1" dirty="0" smtClean="0"/>
              <a:t> </a:t>
            </a:r>
            <a:r>
              <a:rPr lang="en-GB" sz="2800" b="1" dirty="0" err="1" smtClean="0"/>
              <a:t>sédentaire</a:t>
            </a:r>
            <a:endParaRPr lang="en-GB" sz="2800" b="1" dirty="0" smtClean="0"/>
          </a:p>
          <a:p>
            <a:pPr algn="ctr"/>
            <a:r>
              <a:rPr lang="en-GB" sz="2800" b="1" dirty="0" smtClean="0"/>
              <a:t>≈ 8,3 h </a:t>
            </a:r>
          </a:p>
        </p:txBody>
      </p:sp>
      <p:pic>
        <p:nvPicPr>
          <p:cNvPr id="5" name="Image 4"/>
          <p:cNvPicPr>
            <a:picLocks noChangeAspect="1"/>
          </p:cNvPicPr>
          <p:nvPr/>
        </p:nvPicPr>
        <p:blipFill rotWithShape="1">
          <a:blip r:embed="rId2">
            <a:clrChange>
              <a:clrFrom>
                <a:srgbClr val="FFFFFF"/>
              </a:clrFrom>
              <a:clrTo>
                <a:srgbClr val="FFFFFF">
                  <a:alpha val="0"/>
                </a:srgbClr>
              </a:clrTo>
            </a:clrChange>
          </a:blip>
          <a:srcRect b="8608"/>
          <a:stretch/>
        </p:blipFill>
        <p:spPr>
          <a:xfrm>
            <a:off x="728240" y="889004"/>
            <a:ext cx="2457793" cy="1036049"/>
          </a:xfrm>
          <a:prstGeom prst="rect">
            <a:avLst/>
          </a:prstGeom>
        </p:spPr>
      </p:pic>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Point sur le faible niveau d’activité physique chez personnes VIH</a:t>
            </a:r>
            <a:endParaRPr lang="fr-FR" sz="2400" b="1" dirty="0">
              <a:solidFill>
                <a:schemeClr val="bg1"/>
              </a:solidFill>
              <a:latin typeface="Baskerville Old Face" panose="02020602080505020303" pitchFamily="18" charset="0"/>
            </a:endParaRPr>
          </a:p>
        </p:txBody>
      </p:sp>
      <p:sp>
        <p:nvSpPr>
          <p:cNvPr id="13" name="Rectangle 12"/>
          <p:cNvSpPr/>
          <p:nvPr/>
        </p:nvSpPr>
        <p:spPr>
          <a:xfrm>
            <a:off x="4656287" y="6060409"/>
            <a:ext cx="181023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err="1" smtClean="0">
                <a:ln>
                  <a:noFill/>
                </a:ln>
                <a:solidFill>
                  <a:prstClr val="black"/>
                </a:solidFill>
                <a:effectLst/>
                <a:uLnTx/>
                <a:uFillTx/>
                <a:latin typeface="Calibri" panose="020F0502020204030204"/>
                <a:ea typeface="+mn-ea"/>
                <a:cs typeface="+mn-cs"/>
              </a:rPr>
              <a:t>Ekelund</a:t>
            </a:r>
            <a:r>
              <a:rPr kumimoji="0" lang="en-GB" sz="1600" b="0" i="1" u="none" strike="noStrike" kern="1200" cap="none" spc="0" normalizeH="0" baseline="0" noProof="0" dirty="0" smtClean="0">
                <a:ln>
                  <a:noFill/>
                </a:ln>
                <a:solidFill>
                  <a:prstClr val="black"/>
                </a:solidFill>
                <a:effectLst/>
                <a:uLnTx/>
                <a:uFillTx/>
                <a:latin typeface="Calibri" panose="020F0502020204030204"/>
                <a:ea typeface="+mn-ea"/>
                <a:cs typeface="+mn-cs"/>
              </a:rPr>
              <a:t> et al., 2016</a:t>
            </a:r>
            <a:endParaRPr kumimoji="0" lang="en-GB"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ZoneTexte 13"/>
          <p:cNvSpPr txBox="1"/>
          <p:nvPr/>
        </p:nvSpPr>
        <p:spPr>
          <a:xfrm>
            <a:off x="217276" y="3132928"/>
            <a:ext cx="3334871" cy="230832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fr-FR" sz="1800" b="1" i="0" u="none" strike="noStrike" kern="1200" cap="none" spc="0" normalizeH="0" baseline="0" noProof="0" dirty="0" smtClean="0">
                <a:ln>
                  <a:noFill/>
                </a:ln>
                <a:solidFill>
                  <a:prstClr val="black"/>
                </a:solidFill>
                <a:effectLst/>
                <a:uLnTx/>
                <a:uFillTx/>
                <a:latin typeface="Calibri" panose="020F0502020204030204"/>
                <a:ea typeface="+mn-ea"/>
                <a:cs typeface="+mn-cs"/>
              </a:rPr>
              <a:t>Meta-</a:t>
            </a:r>
            <a:r>
              <a:rPr kumimoji="0" lang="fr-FR"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analys</a:t>
            </a: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e</a:t>
            </a:r>
          </a:p>
          <a:p>
            <a:pPr marL="0" marR="0" lvl="0" indent="0" algn="ctr" defTabSz="914400" rtl="0" eaLnBrk="1" fontAlgn="auto" latinLnBrk="0" hangingPunct="1">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16 études inclus </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&gt; </a:t>
            </a:r>
            <a:r>
              <a:rPr kumimoji="0" lang="fr-FR" sz="1800" b="1" i="0" u="none" strike="noStrike" kern="1200" cap="none" spc="0" normalizeH="0" baseline="0" noProof="0" dirty="0" smtClean="0">
                <a:ln>
                  <a:noFill/>
                </a:ln>
                <a:solidFill>
                  <a:prstClr val="black"/>
                </a:solidFill>
                <a:effectLst/>
                <a:uLnTx/>
                <a:uFillTx/>
                <a:latin typeface="Calibri" panose="020F0502020204030204"/>
                <a:ea typeface="+mn-ea"/>
                <a:cs typeface="+mn-cs"/>
              </a:rPr>
              <a:t>1 000 000 </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individus</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Etudes portant sur mortalité, sédentarité et activité physique</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Suivi de 2 à 18 ans  </a:t>
            </a:r>
          </a:p>
        </p:txBody>
      </p:sp>
      <p:sp>
        <p:nvSpPr>
          <p:cNvPr id="15" name="Rectangle 14"/>
          <p:cNvSpPr/>
          <p:nvPr/>
        </p:nvSpPr>
        <p:spPr>
          <a:xfrm>
            <a:off x="898358" y="5754788"/>
            <a:ext cx="9302693"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Méta-analyses des associations conjointes du temps passé assis et de l'activité physique avec la mortalité toutes </a:t>
            </a:r>
            <a:r>
              <a:rPr kumimoji="0" lang="fr-FR" sz="1400" b="0" i="1" u="none" strike="noStrike" kern="1200" cap="none" spc="0" normalizeH="0" baseline="0" noProof="0" dirty="0" smtClean="0">
                <a:ln>
                  <a:noFill/>
                </a:ln>
                <a:solidFill>
                  <a:prstClr val="black"/>
                </a:solidFill>
                <a:effectLst/>
                <a:uLnTx/>
                <a:uFillTx/>
                <a:latin typeface="Calibri" panose="020F0502020204030204"/>
                <a:ea typeface="+mn-ea"/>
                <a:cs typeface="+mn-cs"/>
              </a:rPr>
              <a:t>causes</a:t>
            </a:r>
            <a:endPar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Image 15"/>
          <p:cNvPicPr>
            <a:picLocks noChangeAspect="1"/>
          </p:cNvPicPr>
          <p:nvPr/>
        </p:nvPicPr>
        <p:blipFill>
          <a:blip r:embed="rId3"/>
          <a:stretch>
            <a:fillRect/>
          </a:stretch>
        </p:blipFill>
        <p:spPr>
          <a:xfrm>
            <a:off x="5856719" y="2374232"/>
            <a:ext cx="4244789" cy="3395831"/>
          </a:xfrm>
          <a:prstGeom prst="rect">
            <a:avLst/>
          </a:prstGeom>
        </p:spPr>
      </p:pic>
      <p:sp>
        <p:nvSpPr>
          <p:cNvPr id="17" name="Rectangle 16"/>
          <p:cNvSpPr/>
          <p:nvPr/>
        </p:nvSpPr>
        <p:spPr>
          <a:xfrm>
            <a:off x="6261339" y="2512019"/>
            <a:ext cx="3347884" cy="1200329"/>
          </a:xfrm>
          <a:prstGeom prst="rect">
            <a:avLst/>
          </a:prstGeom>
        </p:spPr>
        <p:txBody>
          <a:bodyPr wrap="square">
            <a:spAutoFit/>
          </a:bodyPr>
          <a:lstStyle/>
          <a:p>
            <a:pPr algn="ctr"/>
            <a:r>
              <a:rPr lang="fr-FR" b="1" dirty="0" smtClean="0">
                <a:solidFill>
                  <a:srgbClr val="002060"/>
                </a:solidFill>
              </a:rPr>
              <a:t>Faire </a:t>
            </a:r>
            <a:r>
              <a:rPr lang="fr-FR" b="1" dirty="0">
                <a:solidFill>
                  <a:srgbClr val="002060"/>
                </a:solidFill>
              </a:rPr>
              <a:t>de 60 à 75 minutes par jour d’activité physique modérée </a:t>
            </a:r>
            <a:r>
              <a:rPr lang="fr-FR" b="1" dirty="0" smtClean="0">
                <a:solidFill>
                  <a:srgbClr val="002060"/>
                </a:solidFill>
              </a:rPr>
              <a:t>semble annuler un risque </a:t>
            </a:r>
            <a:r>
              <a:rPr lang="fr-FR" b="1" dirty="0">
                <a:solidFill>
                  <a:srgbClr val="002060"/>
                </a:solidFill>
              </a:rPr>
              <a:t>accru de décès</a:t>
            </a:r>
            <a:endParaRPr lang="en-GB" b="1" dirty="0">
              <a:solidFill>
                <a:srgbClr val="002060"/>
              </a:solidFill>
            </a:endParaRPr>
          </a:p>
        </p:txBody>
      </p:sp>
      <p:cxnSp>
        <p:nvCxnSpPr>
          <p:cNvPr id="3" name="Connecteur droit 2"/>
          <p:cNvCxnSpPr/>
          <p:nvPr/>
        </p:nvCxnSpPr>
        <p:spPr>
          <a:xfrm flipV="1">
            <a:off x="770021" y="2229853"/>
            <a:ext cx="10908632"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9" name="ZoneTexte 18"/>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366886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393517" y="895004"/>
            <a:ext cx="7534275" cy="2228850"/>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Point sur le faible niveau d’activité physique chez personnes VIH</a:t>
            </a:r>
            <a:endParaRPr lang="fr-FR" sz="2400" b="1" dirty="0">
              <a:solidFill>
                <a:schemeClr val="bg1"/>
              </a:solidFill>
              <a:latin typeface="Baskerville Old Face" panose="02020602080505020303" pitchFamily="18" charset="0"/>
            </a:endParaRPr>
          </a:p>
        </p:txBody>
      </p:sp>
      <p:sp>
        <p:nvSpPr>
          <p:cNvPr id="6" name="Rectangle 5"/>
          <p:cNvSpPr/>
          <p:nvPr/>
        </p:nvSpPr>
        <p:spPr>
          <a:xfrm>
            <a:off x="4634128" y="5861111"/>
            <a:ext cx="3147015" cy="338554"/>
          </a:xfrm>
          <a:prstGeom prst="rect">
            <a:avLst/>
          </a:prstGeom>
        </p:spPr>
        <p:txBody>
          <a:bodyPr wrap="none">
            <a:spAutoFit/>
          </a:bodyPr>
          <a:lstStyle/>
          <a:p>
            <a:r>
              <a:rPr lang="en-GB" sz="1600" i="1" dirty="0" err="1" smtClean="0">
                <a:latin typeface="Courier New" panose="02070309020205020404" pitchFamily="49" charset="0"/>
              </a:rPr>
              <a:t>Vancampfort</a:t>
            </a:r>
            <a:r>
              <a:rPr lang="en-GB" sz="1600" i="1" dirty="0" smtClean="0">
                <a:latin typeface="Courier New" panose="02070309020205020404" pitchFamily="49" charset="0"/>
              </a:rPr>
              <a:t> et al., 2016</a:t>
            </a:r>
            <a:endParaRPr lang="en-GB" sz="1600" i="1" dirty="0"/>
          </a:p>
        </p:txBody>
      </p:sp>
      <p:sp>
        <p:nvSpPr>
          <p:cNvPr id="7" name="ZoneTexte 6"/>
          <p:cNvSpPr txBox="1"/>
          <p:nvPr/>
        </p:nvSpPr>
        <p:spPr>
          <a:xfrm>
            <a:off x="2990850" y="3786438"/>
            <a:ext cx="5972175" cy="1938992"/>
          </a:xfrm>
          <a:prstGeom prst="rect">
            <a:avLst/>
          </a:prstGeom>
          <a:noFill/>
        </p:spPr>
        <p:txBody>
          <a:bodyPr wrap="square" rtlCol="0">
            <a:spAutoFit/>
          </a:bodyPr>
          <a:lstStyle/>
          <a:p>
            <a:pPr algn="ctr"/>
            <a:r>
              <a:rPr lang="fr-FR" sz="2400" b="1" dirty="0" smtClean="0"/>
              <a:t>24 études inclues: </a:t>
            </a:r>
          </a:p>
          <a:p>
            <a:pPr algn="ctr"/>
            <a:endParaRPr lang="fr-FR" sz="2400" dirty="0"/>
          </a:p>
          <a:p>
            <a:pPr marL="285750" indent="-285750" algn="ctr">
              <a:buFont typeface="Arial" panose="020B0604020202020204" pitchFamily="34" charset="0"/>
              <a:buChar char="•"/>
            </a:pPr>
            <a:r>
              <a:rPr lang="fr-FR" sz="2400" dirty="0" smtClean="0"/>
              <a:t>Personnes VIH ou SIDA</a:t>
            </a:r>
          </a:p>
          <a:p>
            <a:pPr marL="285750" indent="-285750" algn="ctr">
              <a:buFont typeface="Arial" panose="020B0604020202020204" pitchFamily="34" charset="0"/>
              <a:buChar char="•"/>
            </a:pPr>
            <a:r>
              <a:rPr lang="en-GB" sz="2400" dirty="0" smtClean="0"/>
              <a:t>Resistance exercise</a:t>
            </a:r>
          </a:p>
          <a:p>
            <a:pPr algn="ctr"/>
            <a:endParaRPr lang="en-GB" sz="2400" dirty="0"/>
          </a:p>
        </p:txBody>
      </p:sp>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5" name="ZoneTexte 14"/>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423657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Point sur le faible niveau d’activité physique chez personnes VIH</a:t>
            </a:r>
            <a:endParaRPr lang="fr-FR" sz="2400" b="1" dirty="0">
              <a:solidFill>
                <a:schemeClr val="bg1"/>
              </a:solidFill>
              <a:latin typeface="Baskerville Old Face" panose="02020602080505020303" pitchFamily="18" charset="0"/>
            </a:endParaRPr>
          </a:p>
        </p:txBody>
      </p:sp>
      <p:sp>
        <p:nvSpPr>
          <p:cNvPr id="6" name="Rectangle 5"/>
          <p:cNvSpPr/>
          <p:nvPr/>
        </p:nvSpPr>
        <p:spPr>
          <a:xfrm>
            <a:off x="4605099" y="6070661"/>
            <a:ext cx="3147015" cy="338554"/>
          </a:xfrm>
          <a:prstGeom prst="rect">
            <a:avLst/>
          </a:prstGeom>
        </p:spPr>
        <p:txBody>
          <a:bodyPr wrap="none">
            <a:spAutoFit/>
          </a:bodyPr>
          <a:lstStyle/>
          <a:p>
            <a:r>
              <a:rPr lang="en-GB" sz="1600" i="1" dirty="0" err="1" smtClean="0">
                <a:latin typeface="Courier New" panose="02070309020205020404" pitchFamily="49" charset="0"/>
              </a:rPr>
              <a:t>Vancampfort</a:t>
            </a:r>
            <a:r>
              <a:rPr lang="en-GB" sz="1600" i="1" dirty="0" smtClean="0">
                <a:latin typeface="Courier New" panose="02070309020205020404" pitchFamily="49" charset="0"/>
              </a:rPr>
              <a:t> et al., 2016</a:t>
            </a:r>
            <a:endParaRPr lang="en-GB" sz="1600" i="1" dirty="0"/>
          </a:p>
        </p:txBody>
      </p:sp>
      <p:pic>
        <p:nvPicPr>
          <p:cNvPr id="8" name="Image 7"/>
          <p:cNvPicPr>
            <a:picLocks noChangeAspect="1"/>
          </p:cNvPicPr>
          <p:nvPr/>
        </p:nvPicPr>
        <p:blipFill>
          <a:blip r:embed="rId3"/>
          <a:stretch>
            <a:fillRect/>
          </a:stretch>
        </p:blipFill>
        <p:spPr>
          <a:xfrm>
            <a:off x="665769" y="3806864"/>
            <a:ext cx="646340" cy="652438"/>
          </a:xfrm>
          <a:prstGeom prst="rect">
            <a:avLst/>
          </a:prstGeom>
        </p:spPr>
      </p:pic>
      <p:grpSp>
        <p:nvGrpSpPr>
          <p:cNvPr id="9" name="Groupe 8"/>
          <p:cNvGrpSpPr/>
          <p:nvPr/>
        </p:nvGrpSpPr>
        <p:grpSpPr>
          <a:xfrm>
            <a:off x="551605" y="2858886"/>
            <a:ext cx="1203894" cy="750803"/>
            <a:chOff x="426914" y="1999904"/>
            <a:chExt cx="1203894" cy="750803"/>
          </a:xfrm>
        </p:grpSpPr>
        <p:pic>
          <p:nvPicPr>
            <p:cNvPr id="10" name="Image 9"/>
            <p:cNvPicPr>
              <a:picLocks noChangeAspect="1"/>
            </p:cNvPicPr>
            <p:nvPr/>
          </p:nvPicPr>
          <p:blipFill>
            <a:blip r:embed="rId4"/>
            <a:stretch>
              <a:fillRect/>
            </a:stretch>
          </p:blipFill>
          <p:spPr>
            <a:xfrm>
              <a:off x="426914" y="2099656"/>
              <a:ext cx="870096" cy="651051"/>
            </a:xfrm>
            <a:prstGeom prst="rect">
              <a:avLst/>
            </a:prstGeom>
          </p:spPr>
        </p:pic>
        <p:pic>
          <p:nvPicPr>
            <p:cNvPr id="11" name="Image 10"/>
            <p:cNvPicPr>
              <a:picLocks noChangeAspect="1"/>
            </p:cNvPicPr>
            <p:nvPr/>
          </p:nvPicPr>
          <p:blipFill>
            <a:blip r:embed="rId5">
              <a:clrChange>
                <a:clrFrom>
                  <a:srgbClr val="FFFFFF"/>
                </a:clrFrom>
                <a:clrTo>
                  <a:srgbClr val="FFFFFF">
                    <a:alpha val="0"/>
                  </a:srgbClr>
                </a:clrTo>
              </a:clrChange>
            </a:blip>
            <a:stretch>
              <a:fillRect/>
            </a:stretch>
          </p:blipFill>
          <p:spPr>
            <a:xfrm>
              <a:off x="1282902" y="1999904"/>
              <a:ext cx="347906" cy="423688"/>
            </a:xfrm>
            <a:prstGeom prst="rect">
              <a:avLst/>
            </a:prstGeom>
          </p:spPr>
        </p:pic>
      </p:grpSp>
      <p:sp>
        <p:nvSpPr>
          <p:cNvPr id="2" name="ZoneTexte 1"/>
          <p:cNvSpPr txBox="1"/>
          <p:nvPr/>
        </p:nvSpPr>
        <p:spPr>
          <a:xfrm>
            <a:off x="1911927" y="3061853"/>
            <a:ext cx="1717964" cy="400110"/>
          </a:xfrm>
          <a:prstGeom prst="rect">
            <a:avLst/>
          </a:prstGeom>
          <a:noFill/>
        </p:spPr>
        <p:txBody>
          <a:bodyPr wrap="square" rtlCol="0">
            <a:spAutoFit/>
          </a:bodyPr>
          <a:lstStyle/>
          <a:p>
            <a:r>
              <a:rPr lang="fr-FR" sz="2000" b="1" dirty="0" smtClean="0"/>
              <a:t>N = 3780</a:t>
            </a:r>
            <a:endParaRPr lang="en-GB" sz="2000" b="1" dirty="0"/>
          </a:p>
        </p:txBody>
      </p:sp>
      <p:sp>
        <p:nvSpPr>
          <p:cNvPr id="12" name="ZoneTexte 11"/>
          <p:cNvSpPr txBox="1"/>
          <p:nvPr/>
        </p:nvSpPr>
        <p:spPr>
          <a:xfrm>
            <a:off x="1662545" y="4031672"/>
            <a:ext cx="1717964" cy="400110"/>
          </a:xfrm>
          <a:prstGeom prst="rect">
            <a:avLst/>
          </a:prstGeom>
          <a:noFill/>
        </p:spPr>
        <p:txBody>
          <a:bodyPr wrap="square" rtlCol="0">
            <a:spAutoFit/>
          </a:bodyPr>
          <a:lstStyle/>
          <a:p>
            <a:r>
              <a:rPr lang="fr-FR" sz="2000" b="1" dirty="0" smtClean="0"/>
              <a:t>37-58 ans</a:t>
            </a:r>
            <a:endParaRPr lang="en-GB" sz="2000" b="1" dirty="0"/>
          </a:p>
        </p:txBody>
      </p:sp>
      <p:sp>
        <p:nvSpPr>
          <p:cNvPr id="14" name="Rectangle 13"/>
          <p:cNvSpPr/>
          <p:nvPr/>
        </p:nvSpPr>
        <p:spPr>
          <a:xfrm>
            <a:off x="3160502" y="1737233"/>
            <a:ext cx="8774824" cy="3170099"/>
          </a:xfrm>
          <a:prstGeom prst="rect">
            <a:avLst/>
          </a:prstGeom>
        </p:spPr>
        <p:txBody>
          <a:bodyPr wrap="square">
            <a:spAutoFit/>
          </a:bodyPr>
          <a:lstStyle/>
          <a:p>
            <a:pPr marL="285750" indent="-285750">
              <a:buFont typeface="Arial" panose="020B0604020202020204" pitchFamily="34" charset="0"/>
              <a:buChar char="•"/>
            </a:pPr>
            <a:r>
              <a:rPr lang="en-GB" sz="2000" dirty="0" err="1" smtClean="0">
                <a:latin typeface="Bell MT" panose="02020503060305020303" pitchFamily="18" charset="0"/>
              </a:rPr>
              <a:t>En</a:t>
            </a:r>
            <a:r>
              <a:rPr lang="en-GB" sz="2000" dirty="0" smtClean="0">
                <a:latin typeface="Bell MT" panose="02020503060305020303" pitchFamily="18" charset="0"/>
              </a:rPr>
              <a:t> </a:t>
            </a:r>
            <a:r>
              <a:rPr lang="en-GB" sz="2000" dirty="0" err="1" smtClean="0">
                <a:latin typeface="Bell MT" panose="02020503060305020303" pitchFamily="18" charset="0"/>
              </a:rPr>
              <a:t>moyenne</a:t>
            </a:r>
            <a:r>
              <a:rPr lang="en-GB" sz="2000" dirty="0" smtClean="0">
                <a:latin typeface="Bell MT" panose="02020503060305020303" pitchFamily="18" charset="0"/>
              </a:rPr>
              <a:t> </a:t>
            </a:r>
            <a:r>
              <a:rPr lang="en-GB" sz="2000" b="1" dirty="0" smtClean="0">
                <a:solidFill>
                  <a:srgbClr val="FF0000"/>
                </a:solidFill>
                <a:latin typeface="Bell MT" panose="02020503060305020303" pitchFamily="18" charset="0"/>
              </a:rPr>
              <a:t>: 98,9</a:t>
            </a:r>
            <a:r>
              <a:rPr lang="en-GB" sz="1600" i="1" dirty="0" smtClean="0">
                <a:solidFill>
                  <a:schemeClr val="bg1">
                    <a:lumMod val="50000"/>
                  </a:schemeClr>
                </a:solidFill>
                <a:latin typeface="Bell MT" panose="02020503060305020303" pitchFamily="18" charset="0"/>
              </a:rPr>
              <a:t> </a:t>
            </a:r>
            <a:r>
              <a:rPr lang="en-GB" sz="2000" b="1" dirty="0">
                <a:solidFill>
                  <a:srgbClr val="FF0000"/>
                </a:solidFill>
                <a:latin typeface="Bell MT" panose="02020503060305020303" pitchFamily="18" charset="0"/>
              </a:rPr>
              <a:t>minutes par jour </a:t>
            </a:r>
            <a:r>
              <a:rPr lang="en-GB" sz="2000" b="1" dirty="0" err="1">
                <a:solidFill>
                  <a:srgbClr val="FF0000"/>
                </a:solidFill>
                <a:latin typeface="Bell MT" panose="02020503060305020303" pitchFamily="18" charset="0"/>
              </a:rPr>
              <a:t>en</a:t>
            </a:r>
            <a:r>
              <a:rPr lang="en-GB" sz="2000" b="1" dirty="0">
                <a:solidFill>
                  <a:srgbClr val="FF0000"/>
                </a:solidFill>
                <a:latin typeface="Bell MT" panose="02020503060305020303" pitchFamily="18" charset="0"/>
              </a:rPr>
              <a:t> </a:t>
            </a:r>
            <a:r>
              <a:rPr lang="en-GB" sz="2000" b="1" dirty="0" err="1">
                <a:solidFill>
                  <a:srgbClr val="FF0000"/>
                </a:solidFill>
                <a:latin typeface="Bell MT" panose="02020503060305020303" pitchFamily="18" charset="0"/>
              </a:rPr>
              <a:t>étant</a:t>
            </a:r>
            <a:r>
              <a:rPr lang="en-GB" sz="2000" b="1" dirty="0">
                <a:solidFill>
                  <a:srgbClr val="FF0000"/>
                </a:solidFill>
                <a:latin typeface="Bell MT" panose="02020503060305020303" pitchFamily="18" charset="0"/>
              </a:rPr>
              <a:t> </a:t>
            </a:r>
            <a:r>
              <a:rPr lang="en-GB" sz="2000" b="1" dirty="0" err="1">
                <a:solidFill>
                  <a:srgbClr val="FF0000"/>
                </a:solidFill>
                <a:latin typeface="Bell MT" panose="02020503060305020303" pitchFamily="18" charset="0"/>
              </a:rPr>
              <a:t>physiquement</a:t>
            </a:r>
            <a:r>
              <a:rPr lang="en-GB" sz="2000" b="1" dirty="0">
                <a:solidFill>
                  <a:srgbClr val="FF0000"/>
                </a:solidFill>
                <a:latin typeface="Bell MT" panose="02020503060305020303" pitchFamily="18" charset="0"/>
              </a:rPr>
              <a:t> </a:t>
            </a:r>
            <a:r>
              <a:rPr lang="en-GB" sz="2000" b="1" dirty="0" err="1" smtClean="0">
                <a:solidFill>
                  <a:srgbClr val="FF0000"/>
                </a:solidFill>
                <a:latin typeface="Bell MT" panose="02020503060305020303" pitchFamily="18" charset="0"/>
              </a:rPr>
              <a:t>actif</a:t>
            </a:r>
            <a:r>
              <a:rPr lang="en-GB" sz="2000" dirty="0" smtClean="0">
                <a:latin typeface="Bell MT" panose="02020503060305020303" pitchFamily="18" charset="0"/>
              </a:rPr>
              <a:t>, plus </a:t>
            </a:r>
            <a:r>
              <a:rPr lang="en-GB" sz="2000" dirty="0" err="1">
                <a:latin typeface="Bell MT" panose="02020503060305020303" pitchFamily="18" charset="0"/>
              </a:rPr>
              <a:t>faible</a:t>
            </a:r>
            <a:r>
              <a:rPr lang="en-GB" sz="2000" dirty="0">
                <a:latin typeface="Bell MT" panose="02020503060305020303" pitchFamily="18" charset="0"/>
              </a:rPr>
              <a:t> que </a:t>
            </a:r>
            <a:r>
              <a:rPr lang="en-GB" sz="2000" dirty="0" err="1">
                <a:latin typeface="Bell MT" panose="02020503060305020303" pitchFamily="18" charset="0"/>
              </a:rPr>
              <a:t>dans</a:t>
            </a:r>
            <a:r>
              <a:rPr lang="en-GB" sz="2000" dirty="0">
                <a:latin typeface="Bell MT" panose="02020503060305020303" pitchFamily="18" charset="0"/>
              </a:rPr>
              <a:t> la </a:t>
            </a:r>
            <a:r>
              <a:rPr lang="en-GB" sz="2000" dirty="0" err="1">
                <a:latin typeface="Bell MT" panose="02020503060305020303" pitchFamily="18" charset="0"/>
              </a:rPr>
              <a:t>plupart</a:t>
            </a:r>
            <a:r>
              <a:rPr lang="en-GB" sz="2000" dirty="0">
                <a:latin typeface="Bell MT" panose="02020503060305020303" pitchFamily="18" charset="0"/>
              </a:rPr>
              <a:t> des </a:t>
            </a:r>
            <a:r>
              <a:rPr lang="en-GB" sz="2000" dirty="0" err="1">
                <a:latin typeface="Bell MT" panose="02020503060305020303" pitchFamily="18" charset="0"/>
              </a:rPr>
              <a:t>autres</a:t>
            </a:r>
            <a:r>
              <a:rPr lang="en-GB" sz="2000" dirty="0">
                <a:latin typeface="Bell MT" panose="02020503060305020303" pitchFamily="18" charset="0"/>
              </a:rPr>
              <a:t> populations </a:t>
            </a:r>
            <a:r>
              <a:rPr lang="en-GB" sz="2000" dirty="0" err="1">
                <a:latin typeface="Bell MT" panose="02020503060305020303" pitchFamily="18" charset="0"/>
              </a:rPr>
              <a:t>atteintes</a:t>
            </a:r>
            <a:r>
              <a:rPr lang="en-GB" sz="2000" dirty="0">
                <a:latin typeface="Bell MT" panose="02020503060305020303" pitchFamily="18" charset="0"/>
              </a:rPr>
              <a:t> de maladies </a:t>
            </a:r>
            <a:r>
              <a:rPr lang="en-GB" sz="2000" dirty="0" err="1" smtClean="0">
                <a:latin typeface="Bell MT" panose="02020503060305020303" pitchFamily="18" charset="0"/>
              </a:rPr>
              <a:t>chroniques</a:t>
            </a:r>
            <a:endParaRPr lang="en-GB" sz="2000" dirty="0" smtClean="0">
              <a:latin typeface="Bell MT" panose="02020503060305020303" pitchFamily="18" charset="0"/>
            </a:endParaRPr>
          </a:p>
          <a:p>
            <a:pPr marL="285750" indent="-285750">
              <a:buFont typeface="Arial" panose="020B0604020202020204" pitchFamily="34" charset="0"/>
              <a:buChar char="•"/>
            </a:pPr>
            <a:endParaRPr lang="fr-FR" sz="2000" dirty="0" smtClean="0">
              <a:latin typeface="Bell MT" panose="02020503060305020303" pitchFamily="18" charset="0"/>
            </a:endParaRPr>
          </a:p>
          <a:p>
            <a:pPr marL="285750" indent="-285750">
              <a:buFont typeface="Arial" panose="020B0604020202020204" pitchFamily="34" charset="0"/>
              <a:buChar char="•"/>
            </a:pPr>
            <a:endParaRPr lang="en-GB" sz="2000" dirty="0" smtClean="0">
              <a:latin typeface="Bell MT" panose="02020503060305020303" pitchFamily="18" charset="0"/>
            </a:endParaRPr>
          </a:p>
          <a:p>
            <a:pPr marL="285750" indent="-285750">
              <a:buFont typeface="Arial" panose="020B0604020202020204" pitchFamily="34" charset="0"/>
              <a:buChar char="•"/>
            </a:pPr>
            <a:r>
              <a:rPr lang="en-GB" sz="2000" b="1" dirty="0" smtClean="0">
                <a:solidFill>
                  <a:srgbClr val="FF0000"/>
                </a:solidFill>
                <a:latin typeface="Bell MT" panose="02020503060305020303" pitchFamily="18" charset="0"/>
              </a:rPr>
              <a:t>50,7</a:t>
            </a:r>
            <a:r>
              <a:rPr lang="en-GB" sz="2000" b="1" dirty="0">
                <a:solidFill>
                  <a:srgbClr val="FF0000"/>
                </a:solidFill>
                <a:latin typeface="Bell MT" panose="02020503060305020303" pitchFamily="18" charset="0"/>
              </a:rPr>
              <a:t>%</a:t>
            </a:r>
            <a:r>
              <a:rPr lang="en-GB" sz="2000" dirty="0">
                <a:latin typeface="Bell MT" panose="02020503060305020303" pitchFamily="18" charset="0"/>
              </a:rPr>
              <a:t> </a:t>
            </a:r>
            <a:r>
              <a:rPr lang="en-GB" sz="1600" i="1" dirty="0">
                <a:solidFill>
                  <a:schemeClr val="bg1">
                    <a:lumMod val="50000"/>
                  </a:schemeClr>
                </a:solidFill>
                <a:latin typeface="Bell MT" panose="02020503060305020303" pitchFamily="18" charset="0"/>
              </a:rPr>
              <a:t>(95%CI ¼ 39,3-62%) </a:t>
            </a:r>
            <a:r>
              <a:rPr lang="en-GB" sz="2000" dirty="0">
                <a:latin typeface="Bell MT" panose="02020503060305020303" pitchFamily="18" charset="0"/>
              </a:rPr>
              <a:t>(</a:t>
            </a:r>
            <a:r>
              <a:rPr lang="en-GB" sz="2000" dirty="0" smtClean="0">
                <a:latin typeface="Bell MT" panose="02020503060305020303" pitchFamily="18" charset="0"/>
              </a:rPr>
              <a:t>n= </a:t>
            </a:r>
            <a:r>
              <a:rPr lang="en-GB" sz="2000" dirty="0">
                <a:latin typeface="Bell MT" panose="02020503060305020303" pitchFamily="18" charset="0"/>
              </a:rPr>
              <a:t>2052) </a:t>
            </a:r>
            <a:r>
              <a:rPr lang="en-GB" sz="2000" dirty="0" err="1" smtClean="0">
                <a:latin typeface="Bell MT" panose="02020503060305020303" pitchFamily="18" charset="0"/>
              </a:rPr>
              <a:t>ont</a:t>
            </a:r>
            <a:r>
              <a:rPr lang="en-GB" sz="2000" dirty="0" smtClean="0">
                <a:latin typeface="Bell MT" panose="02020503060305020303" pitchFamily="18" charset="0"/>
              </a:rPr>
              <a:t> </a:t>
            </a:r>
            <a:r>
              <a:rPr lang="en-GB" sz="2000" dirty="0" err="1">
                <a:latin typeface="Bell MT" panose="02020503060305020303" pitchFamily="18" charset="0"/>
              </a:rPr>
              <a:t>respecté</a:t>
            </a:r>
            <a:r>
              <a:rPr lang="en-GB" sz="2000" dirty="0">
                <a:latin typeface="Bell MT" panose="02020503060305020303" pitchFamily="18" charset="0"/>
              </a:rPr>
              <a:t> les directives </a:t>
            </a:r>
            <a:r>
              <a:rPr lang="en-GB" sz="2000" dirty="0" err="1">
                <a:latin typeface="Bell MT" panose="02020503060305020303" pitchFamily="18" charset="0"/>
              </a:rPr>
              <a:t>d'activité</a:t>
            </a:r>
            <a:r>
              <a:rPr lang="en-GB" sz="2000" dirty="0">
                <a:latin typeface="Bell MT" panose="02020503060305020303" pitchFamily="18" charset="0"/>
              </a:rPr>
              <a:t> physique de </a:t>
            </a:r>
            <a:r>
              <a:rPr lang="en-GB" sz="2000" b="1" dirty="0">
                <a:solidFill>
                  <a:srgbClr val="FF0000"/>
                </a:solidFill>
                <a:latin typeface="Bell MT" panose="02020503060305020303" pitchFamily="18" charset="0"/>
              </a:rPr>
              <a:t>150 min </a:t>
            </a:r>
            <a:r>
              <a:rPr lang="en-GB" sz="2000" b="1" dirty="0" err="1">
                <a:solidFill>
                  <a:srgbClr val="FF0000"/>
                </a:solidFill>
                <a:latin typeface="Bell MT" panose="02020503060305020303" pitchFamily="18" charset="0"/>
              </a:rPr>
              <a:t>d'activité</a:t>
            </a:r>
            <a:r>
              <a:rPr lang="en-GB" sz="2000" b="1" dirty="0">
                <a:solidFill>
                  <a:srgbClr val="FF0000"/>
                </a:solidFill>
                <a:latin typeface="Bell MT" panose="02020503060305020303" pitchFamily="18" charset="0"/>
              </a:rPr>
              <a:t> physique </a:t>
            </a:r>
            <a:r>
              <a:rPr lang="en-GB" sz="2000" b="1" dirty="0" err="1">
                <a:solidFill>
                  <a:srgbClr val="FF0000"/>
                </a:solidFill>
                <a:latin typeface="Bell MT" panose="02020503060305020303" pitchFamily="18" charset="0"/>
              </a:rPr>
              <a:t>d'intensité</a:t>
            </a:r>
            <a:r>
              <a:rPr lang="en-GB" sz="2000" b="1" dirty="0">
                <a:solidFill>
                  <a:srgbClr val="FF0000"/>
                </a:solidFill>
                <a:latin typeface="Bell MT" panose="02020503060305020303" pitchFamily="18" charset="0"/>
              </a:rPr>
              <a:t> </a:t>
            </a:r>
            <a:r>
              <a:rPr lang="en-GB" sz="2000" b="1" dirty="0" err="1">
                <a:solidFill>
                  <a:srgbClr val="FF0000"/>
                </a:solidFill>
                <a:latin typeface="Bell MT" panose="02020503060305020303" pitchFamily="18" charset="0"/>
              </a:rPr>
              <a:t>modérée</a:t>
            </a:r>
            <a:r>
              <a:rPr lang="en-GB" sz="2000" b="1" dirty="0">
                <a:solidFill>
                  <a:srgbClr val="FF0000"/>
                </a:solidFill>
                <a:latin typeface="Bell MT" panose="02020503060305020303" pitchFamily="18" charset="0"/>
              </a:rPr>
              <a:t> par </a:t>
            </a:r>
            <a:r>
              <a:rPr lang="en-GB" sz="2000" b="1" dirty="0" err="1">
                <a:solidFill>
                  <a:srgbClr val="FF0000"/>
                </a:solidFill>
                <a:latin typeface="Bell MT" panose="02020503060305020303" pitchFamily="18" charset="0"/>
              </a:rPr>
              <a:t>semaine</a:t>
            </a:r>
            <a:r>
              <a:rPr lang="en-GB" sz="2000" b="1" dirty="0">
                <a:solidFill>
                  <a:srgbClr val="FF0000"/>
                </a:solidFill>
                <a:latin typeface="Bell MT" panose="02020503060305020303" pitchFamily="18" charset="0"/>
              </a:rPr>
              <a:t>. </a:t>
            </a:r>
            <a:endParaRPr lang="en-GB" sz="2000" b="1" dirty="0" smtClean="0">
              <a:solidFill>
                <a:srgbClr val="FF0000"/>
              </a:solidFill>
              <a:latin typeface="Bell MT" panose="02020503060305020303" pitchFamily="18" charset="0"/>
            </a:endParaRPr>
          </a:p>
          <a:p>
            <a:pPr marL="285750" indent="-285750">
              <a:buFont typeface="Arial" panose="020B0604020202020204" pitchFamily="34" charset="0"/>
              <a:buChar char="•"/>
            </a:pPr>
            <a:endParaRPr lang="fr-FR" sz="2000" b="1" dirty="0" smtClean="0">
              <a:solidFill>
                <a:srgbClr val="FF0000"/>
              </a:solidFill>
              <a:latin typeface="Bell MT" panose="02020503060305020303" pitchFamily="18" charset="0"/>
            </a:endParaRPr>
          </a:p>
          <a:p>
            <a:pPr marL="285750" indent="-285750">
              <a:buFont typeface="Arial" panose="020B0604020202020204" pitchFamily="34" charset="0"/>
              <a:buChar char="•"/>
            </a:pPr>
            <a:endParaRPr lang="en-GB" sz="2000" dirty="0">
              <a:latin typeface="Bell MT" panose="02020503060305020303" pitchFamily="18" charset="0"/>
            </a:endParaRPr>
          </a:p>
          <a:p>
            <a:pPr marL="285750" indent="-285750">
              <a:buFont typeface="Arial" panose="020B0604020202020204" pitchFamily="34" charset="0"/>
              <a:buChar char="•"/>
            </a:pPr>
            <a:r>
              <a:rPr lang="en-GB" sz="2000" dirty="0" smtClean="0">
                <a:latin typeface="Bell MT" panose="02020503060305020303" pitchFamily="18" charset="0"/>
              </a:rPr>
              <a:t>Le </a:t>
            </a:r>
            <a:r>
              <a:rPr lang="en-GB" sz="2000" b="1" dirty="0" err="1">
                <a:solidFill>
                  <a:srgbClr val="FF0000"/>
                </a:solidFill>
                <a:latin typeface="Bell MT" panose="02020503060305020303" pitchFamily="18" charset="0"/>
              </a:rPr>
              <a:t>nombre</a:t>
            </a:r>
            <a:r>
              <a:rPr lang="en-GB" sz="2000" b="1" dirty="0">
                <a:solidFill>
                  <a:srgbClr val="FF0000"/>
                </a:solidFill>
                <a:latin typeface="Bell MT" panose="02020503060305020303" pitchFamily="18" charset="0"/>
              </a:rPr>
              <a:t> de </a:t>
            </a:r>
            <a:r>
              <a:rPr lang="en-GB" sz="2000" b="1" dirty="0" smtClean="0">
                <a:solidFill>
                  <a:srgbClr val="FF0000"/>
                </a:solidFill>
                <a:latin typeface="Bell MT" panose="02020503060305020303" pitchFamily="18" charset="0"/>
              </a:rPr>
              <a:t>pas </a:t>
            </a:r>
            <a:r>
              <a:rPr lang="en-GB" sz="2000" b="1" dirty="0">
                <a:solidFill>
                  <a:srgbClr val="FF0000"/>
                </a:solidFill>
                <a:latin typeface="Bell MT" panose="02020503060305020303" pitchFamily="18" charset="0"/>
              </a:rPr>
              <a:t>par jour </a:t>
            </a:r>
            <a:r>
              <a:rPr lang="en-GB" sz="2000" dirty="0">
                <a:latin typeface="Bell MT" panose="02020503060305020303" pitchFamily="18" charset="0"/>
              </a:rPr>
              <a:t>chez 252 </a:t>
            </a:r>
            <a:r>
              <a:rPr lang="en-GB" sz="2000" dirty="0" smtClean="0">
                <a:latin typeface="Bell MT" panose="02020503060305020303" pitchFamily="18" charset="0"/>
              </a:rPr>
              <a:t>PPVIH </a:t>
            </a:r>
            <a:r>
              <a:rPr lang="en-GB" sz="2000" b="1" dirty="0" err="1">
                <a:solidFill>
                  <a:srgbClr val="FF0000"/>
                </a:solidFill>
                <a:latin typeface="Bell MT" panose="02020503060305020303" pitchFamily="18" charset="0"/>
              </a:rPr>
              <a:t>était</a:t>
            </a:r>
            <a:r>
              <a:rPr lang="en-GB" sz="2000" b="1" dirty="0">
                <a:solidFill>
                  <a:srgbClr val="FF0000"/>
                </a:solidFill>
                <a:latin typeface="Bell MT" panose="02020503060305020303" pitchFamily="18" charset="0"/>
              </a:rPr>
              <a:t> de 5899 </a:t>
            </a:r>
            <a:r>
              <a:rPr lang="en-GB" sz="1600" i="1" dirty="0">
                <a:solidFill>
                  <a:schemeClr val="bg1">
                    <a:lumMod val="50000"/>
                  </a:schemeClr>
                </a:solidFill>
                <a:latin typeface="Bell MT" panose="02020503060305020303" pitchFamily="18" charset="0"/>
              </a:rPr>
              <a:t>(95%CI ¼ 5678-6418</a:t>
            </a:r>
            <a:r>
              <a:rPr lang="en-GB" sz="2000" dirty="0">
                <a:latin typeface="Bell MT" panose="02020503060305020303" pitchFamily="18" charset="0"/>
              </a:rPr>
              <a:t>), </a:t>
            </a:r>
            <a:r>
              <a:rPr lang="en-GB" sz="2000" dirty="0" err="1">
                <a:latin typeface="Bell MT" panose="02020503060305020303" pitchFamily="18" charset="0"/>
              </a:rPr>
              <a:t>ce</a:t>
            </a:r>
            <a:r>
              <a:rPr lang="en-GB" sz="2000" dirty="0">
                <a:latin typeface="Bell MT" panose="02020503060305020303" pitchFamily="18" charset="0"/>
              </a:rPr>
              <a:t> qui </a:t>
            </a:r>
            <a:r>
              <a:rPr lang="en-GB" sz="2000" dirty="0" err="1">
                <a:latin typeface="Bell MT" panose="02020503060305020303" pitchFamily="18" charset="0"/>
              </a:rPr>
              <a:t>est</a:t>
            </a:r>
            <a:r>
              <a:rPr lang="en-GB" sz="2000" dirty="0">
                <a:latin typeface="Bell MT" panose="02020503060305020303" pitchFamily="18" charset="0"/>
              </a:rPr>
              <a:t> </a:t>
            </a:r>
            <a:r>
              <a:rPr lang="en-GB" sz="2000" dirty="0" err="1">
                <a:latin typeface="Bell MT" panose="02020503060305020303" pitchFamily="18" charset="0"/>
              </a:rPr>
              <a:t>inférieur</a:t>
            </a:r>
            <a:r>
              <a:rPr lang="en-GB" sz="2000" dirty="0">
                <a:latin typeface="Bell MT" panose="02020503060305020303" pitchFamily="18" charset="0"/>
              </a:rPr>
              <a:t> à la </a:t>
            </a:r>
            <a:r>
              <a:rPr lang="en-GB" sz="2000" dirty="0" err="1">
                <a:latin typeface="Bell MT" panose="02020503060305020303" pitchFamily="18" charset="0"/>
              </a:rPr>
              <a:t>recommandation</a:t>
            </a:r>
            <a:r>
              <a:rPr lang="en-GB" sz="2000" dirty="0">
                <a:latin typeface="Bell MT" panose="02020503060305020303" pitchFamily="18" charset="0"/>
              </a:rPr>
              <a:t> de 10 000 pas par jour</a:t>
            </a:r>
            <a:r>
              <a:rPr lang="en-GB" sz="2000" dirty="0" smtClean="0">
                <a:latin typeface="Bell MT" panose="02020503060305020303" pitchFamily="18" charset="0"/>
              </a:rPr>
              <a:t>.</a:t>
            </a:r>
            <a:endParaRPr lang="en-GB" sz="2000" dirty="0">
              <a:latin typeface="Bell MT" panose="02020503060305020303" pitchFamily="18" charset="0"/>
            </a:endParaRPr>
          </a:p>
        </p:txBody>
      </p:sp>
      <p:sp>
        <p:nvSpPr>
          <p:cNvPr id="20" name="Rectangle 1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1" name="ZoneTexte 20"/>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4" name="ZoneTexte 23"/>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198551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fade">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6" end="6"/>
                                            </p:txEl>
                                          </p:spTgt>
                                        </p:tgtEl>
                                        <p:attrNameLst>
                                          <p:attrName>style.visibility</p:attrName>
                                        </p:attrNameLst>
                                      </p:cBhvr>
                                      <p:to>
                                        <p:strVal val="visible"/>
                                      </p:to>
                                    </p:set>
                                    <p:animEffect transition="in" filter="fade">
                                      <p:cBhvr>
                                        <p:cTn id="17"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7177" y="602192"/>
            <a:ext cx="10758992" cy="5507914"/>
            <a:chOff x="304800" y="457200"/>
            <a:chExt cx="12193524" cy="6242303"/>
          </a:xfrm>
        </p:grpSpPr>
        <p:pic>
          <p:nvPicPr>
            <p:cNvPr id="3" name="object 3"/>
            <p:cNvPicPr/>
            <p:nvPr/>
          </p:nvPicPr>
          <p:blipFill>
            <a:blip r:embed="rId3" cstate="print"/>
            <a:stretch>
              <a:fillRect/>
            </a:stretch>
          </p:blipFill>
          <p:spPr>
            <a:xfrm>
              <a:off x="304800" y="457200"/>
              <a:ext cx="12193524" cy="1560575"/>
            </a:xfrm>
            <a:prstGeom prst="rect">
              <a:avLst/>
            </a:prstGeom>
          </p:spPr>
        </p:pic>
        <p:pic>
          <p:nvPicPr>
            <p:cNvPr id="4" name="object 4"/>
            <p:cNvPicPr/>
            <p:nvPr/>
          </p:nvPicPr>
          <p:blipFill>
            <a:blip r:embed="rId4" cstate="print"/>
            <a:stretch>
              <a:fillRect/>
            </a:stretch>
          </p:blipFill>
          <p:spPr>
            <a:xfrm>
              <a:off x="304800" y="2017775"/>
              <a:ext cx="12193524" cy="1560575"/>
            </a:xfrm>
            <a:prstGeom prst="rect">
              <a:avLst/>
            </a:prstGeom>
          </p:spPr>
        </p:pic>
        <p:pic>
          <p:nvPicPr>
            <p:cNvPr id="5" name="object 5"/>
            <p:cNvPicPr/>
            <p:nvPr/>
          </p:nvPicPr>
          <p:blipFill>
            <a:blip r:embed="rId5" cstate="print"/>
            <a:stretch>
              <a:fillRect/>
            </a:stretch>
          </p:blipFill>
          <p:spPr>
            <a:xfrm>
              <a:off x="304800" y="3578352"/>
              <a:ext cx="12193524" cy="1560575"/>
            </a:xfrm>
            <a:prstGeom prst="rect">
              <a:avLst/>
            </a:prstGeom>
          </p:spPr>
        </p:pic>
        <p:pic>
          <p:nvPicPr>
            <p:cNvPr id="6" name="object 6"/>
            <p:cNvPicPr/>
            <p:nvPr/>
          </p:nvPicPr>
          <p:blipFill>
            <a:blip r:embed="rId6" cstate="print"/>
            <a:stretch>
              <a:fillRect/>
            </a:stretch>
          </p:blipFill>
          <p:spPr>
            <a:xfrm>
              <a:off x="304800" y="5138928"/>
              <a:ext cx="12193524" cy="1560575"/>
            </a:xfrm>
            <a:prstGeom prst="rect">
              <a:avLst/>
            </a:prstGeom>
          </p:spPr>
        </p:pic>
      </p:grpSp>
      <p:sp>
        <p:nvSpPr>
          <p:cNvPr id="8" name="Rectangle 7"/>
          <p:cNvSpPr/>
          <p:nvPr/>
        </p:nvSpPr>
        <p:spPr>
          <a:xfrm>
            <a:off x="0" y="13252"/>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Conditions à remplir !</a:t>
            </a:r>
            <a:endParaRPr lang="fr-FR" sz="2400" b="1" dirty="0">
              <a:latin typeface="Baskerville Old Face" panose="02020602080505020303" pitchFamily="18" charset="0"/>
            </a:endParaRPr>
          </a:p>
        </p:txBody>
      </p:sp>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8" name="ZoneTexte 17"/>
          <p:cNvSpPr txBox="1"/>
          <p:nvPr/>
        </p:nvSpPr>
        <p:spPr>
          <a:xfrm>
            <a:off x="113621" y="6513318"/>
            <a:ext cx="2335307" cy="369332"/>
          </a:xfrm>
          <a:prstGeom prst="rect">
            <a:avLst/>
          </a:prstGeom>
          <a:noFill/>
        </p:spPr>
        <p:txBody>
          <a:bodyPr wrap="square" rtlCol="0">
            <a:spAutoFit/>
          </a:bodyPr>
          <a:lstStyle/>
          <a:p>
            <a:pPr algn="ctr"/>
            <a:r>
              <a:rPr lang="fr-FR" b="1" dirty="0" smtClean="0">
                <a:solidFill>
                  <a:schemeClr val="tx2">
                    <a:lumMod val="50000"/>
                  </a:schemeClr>
                </a:solidFill>
                <a:latin typeface="Bell MT" panose="02020503060305020303" pitchFamily="18" charset="0"/>
              </a:rPr>
              <a:t>Contexte général</a:t>
            </a:r>
            <a:endParaRPr lang="en-GB" b="1" dirty="0">
              <a:solidFill>
                <a:schemeClr val="tx2">
                  <a:lumMod val="50000"/>
                </a:schemeClr>
              </a:solidFill>
              <a:latin typeface="Bell MT" panose="02020503060305020303" pitchFamily="18" charset="0"/>
            </a:endParaRPr>
          </a:p>
        </p:txBody>
      </p:sp>
      <p:sp>
        <p:nvSpPr>
          <p:cNvPr id="19" name="ZoneTexte 18"/>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
        <p:nvSpPr>
          <p:cNvPr id="15" name="Rectangle 14"/>
          <p:cNvSpPr/>
          <p:nvPr/>
        </p:nvSpPr>
        <p:spPr>
          <a:xfrm>
            <a:off x="4452728" y="1166970"/>
            <a:ext cx="3119720" cy="4849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706137" y="1173597"/>
            <a:ext cx="3119720" cy="4836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907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5718628" y="2562340"/>
            <a:ext cx="5134225" cy="3644439"/>
          </a:xfrm>
          <a:prstGeom prst="rect">
            <a:avLst/>
          </a:prstGeom>
        </p:spPr>
      </p:pic>
      <p:sp>
        <p:nvSpPr>
          <p:cNvPr id="5" name="ZoneTexte 4"/>
          <p:cNvSpPr txBox="1"/>
          <p:nvPr/>
        </p:nvSpPr>
        <p:spPr>
          <a:xfrm>
            <a:off x="7062267" y="6172200"/>
            <a:ext cx="2850776" cy="307777"/>
          </a:xfrm>
          <a:prstGeom prst="rect">
            <a:avLst/>
          </a:prstGeom>
          <a:noFill/>
        </p:spPr>
        <p:txBody>
          <a:bodyPr wrap="square" rtlCol="0">
            <a:spAutoFit/>
          </a:bodyPr>
          <a:lstStyle/>
          <a:p>
            <a:r>
              <a:rPr lang="fr-FR" sz="1400" i="1" dirty="0" smtClean="0"/>
              <a:t>Min Lee et al., 2019</a:t>
            </a:r>
            <a:endParaRPr lang="en-GB" sz="1400" i="1" dirty="0"/>
          </a:p>
        </p:txBody>
      </p:sp>
      <p:cxnSp>
        <p:nvCxnSpPr>
          <p:cNvPr id="6" name="Connecteur droit 5"/>
          <p:cNvCxnSpPr/>
          <p:nvPr/>
        </p:nvCxnSpPr>
        <p:spPr>
          <a:xfrm flipV="1">
            <a:off x="8024480" y="3866349"/>
            <a:ext cx="13447" cy="18825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3"/>
          <a:stretch>
            <a:fillRect/>
          </a:stretch>
        </p:blipFill>
        <p:spPr>
          <a:xfrm>
            <a:off x="2443186" y="3149600"/>
            <a:ext cx="1399105" cy="996748"/>
          </a:xfrm>
          <a:prstGeom prst="rect">
            <a:avLst/>
          </a:prstGeom>
          <a:ln>
            <a:noFill/>
          </a:ln>
          <a:effectLst>
            <a:softEdge rad="112500"/>
          </a:effectLst>
        </p:spPr>
      </p:pic>
      <p:sp>
        <p:nvSpPr>
          <p:cNvPr id="8" name="ZoneTexte 7"/>
          <p:cNvSpPr txBox="1"/>
          <p:nvPr/>
        </p:nvSpPr>
        <p:spPr>
          <a:xfrm>
            <a:off x="416858" y="3590365"/>
            <a:ext cx="3133165" cy="2308324"/>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t>16 700 femmes </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smtClean="0"/>
              <a:t>72 ans</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err="1" smtClean="0"/>
              <a:t>Actigraphie</a:t>
            </a:r>
            <a:r>
              <a:rPr lang="fr-FR" dirty="0" smtClean="0"/>
              <a:t> mesurée sur 7 jours </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smtClean="0"/>
              <a:t>Suivi de 4.3 ans </a:t>
            </a:r>
            <a:endParaRPr lang="en-GB" dirty="0"/>
          </a:p>
        </p:txBody>
      </p:sp>
      <p:pic>
        <p:nvPicPr>
          <p:cNvPr id="14" name="Image 13"/>
          <p:cNvPicPr>
            <a:picLocks noChangeAspect="1"/>
          </p:cNvPicPr>
          <p:nvPr/>
        </p:nvPicPr>
        <p:blipFill>
          <a:blip r:embed="rId4"/>
          <a:stretch>
            <a:fillRect/>
          </a:stretch>
        </p:blipFill>
        <p:spPr>
          <a:xfrm>
            <a:off x="116114" y="783771"/>
            <a:ext cx="6057575" cy="1980881"/>
          </a:xfrm>
          <a:prstGeom prst="rect">
            <a:avLst/>
          </a:prstGeom>
        </p:spPr>
      </p:pic>
      <p:sp>
        <p:nvSpPr>
          <p:cNvPr id="15" name="Rectangle 1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Point sur le faible niveau d’activité physique chez personnes VIH</a:t>
            </a:r>
            <a:endParaRPr lang="fr-FR" sz="2400" b="1" dirty="0">
              <a:solidFill>
                <a:schemeClr val="bg1"/>
              </a:solidFill>
              <a:latin typeface="Baskerville Old Face" panose="02020602080505020303" pitchFamily="18" charset="0"/>
            </a:endParaRPr>
          </a:p>
        </p:txBody>
      </p:sp>
      <p:pic>
        <p:nvPicPr>
          <p:cNvPr id="18" name="Image 17"/>
          <p:cNvPicPr>
            <a:picLocks noChangeAspect="1"/>
          </p:cNvPicPr>
          <p:nvPr/>
        </p:nvPicPr>
        <p:blipFill rotWithShape="1">
          <a:blip r:embed="rId5"/>
          <a:srcRect t="6252" b="30178"/>
          <a:stretch/>
        </p:blipFill>
        <p:spPr>
          <a:xfrm>
            <a:off x="8185708" y="561474"/>
            <a:ext cx="2237426" cy="1957138"/>
          </a:xfrm>
          <a:prstGeom prst="rect">
            <a:avLst/>
          </a:prstGeom>
        </p:spPr>
      </p:pic>
      <p:sp>
        <p:nvSpPr>
          <p:cNvPr id="17" name="Rectangle 1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9" name="ZoneTexte 18"/>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370906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Point sur le faible niveau d’activité physique chez personnes </a:t>
            </a:r>
            <a:r>
              <a:rPr lang="fr-FR" sz="2400" b="1" dirty="0" err="1" smtClean="0">
                <a:solidFill>
                  <a:schemeClr val="bg1"/>
                </a:solidFill>
                <a:latin typeface="Baskerville Old Face" panose="02020602080505020303" pitchFamily="18" charset="0"/>
              </a:rPr>
              <a:t>agées</a:t>
            </a:r>
            <a:r>
              <a:rPr lang="fr-FR" sz="2400" b="1" dirty="0" smtClean="0">
                <a:solidFill>
                  <a:schemeClr val="bg1"/>
                </a:solidFill>
                <a:latin typeface="Baskerville Old Face" panose="02020602080505020303" pitchFamily="18" charset="0"/>
              </a:rPr>
              <a:t> VIH</a:t>
            </a:r>
            <a:endParaRPr lang="fr-FR" sz="2400" b="1"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2"/>
          <a:stretch>
            <a:fillRect/>
          </a:stretch>
        </p:blipFill>
        <p:spPr>
          <a:xfrm>
            <a:off x="2237876" y="834390"/>
            <a:ext cx="7896225" cy="1409700"/>
          </a:xfrm>
          <a:prstGeom prst="rect">
            <a:avLst/>
          </a:prstGeom>
        </p:spPr>
      </p:pic>
      <p:sp>
        <p:nvSpPr>
          <p:cNvPr id="3" name="ZoneTexte 2"/>
          <p:cNvSpPr txBox="1"/>
          <p:nvPr/>
        </p:nvSpPr>
        <p:spPr>
          <a:xfrm>
            <a:off x="4064001" y="6008914"/>
            <a:ext cx="3454400" cy="338554"/>
          </a:xfrm>
          <a:prstGeom prst="rect">
            <a:avLst/>
          </a:prstGeom>
          <a:noFill/>
        </p:spPr>
        <p:txBody>
          <a:bodyPr wrap="square" rtlCol="0">
            <a:spAutoFit/>
          </a:bodyPr>
          <a:lstStyle/>
          <a:p>
            <a:pPr algn="ctr"/>
            <a:r>
              <a:rPr lang="fr-FR" sz="1600" i="1" dirty="0" err="1" smtClean="0"/>
              <a:t>Safeek</a:t>
            </a:r>
            <a:r>
              <a:rPr lang="fr-FR" sz="1600" i="1" dirty="0" smtClean="0"/>
              <a:t> et al., 2021</a:t>
            </a:r>
            <a:endParaRPr lang="en-GB" sz="1600" i="1" dirty="0"/>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b="9198"/>
          <a:stretch/>
        </p:blipFill>
        <p:spPr>
          <a:xfrm>
            <a:off x="244476" y="3470110"/>
            <a:ext cx="1395639" cy="978518"/>
          </a:xfrm>
          <a:prstGeom prst="rect">
            <a:avLst/>
          </a:prstGeom>
        </p:spPr>
      </p:pic>
      <p:sp>
        <p:nvSpPr>
          <p:cNvPr id="4" name="ZoneTexte 3"/>
          <p:cNvSpPr txBox="1"/>
          <p:nvPr/>
        </p:nvSpPr>
        <p:spPr>
          <a:xfrm>
            <a:off x="1770743" y="3091543"/>
            <a:ext cx="2554514" cy="1815882"/>
          </a:xfrm>
          <a:prstGeom prst="rect">
            <a:avLst/>
          </a:prstGeom>
          <a:noFill/>
        </p:spPr>
        <p:txBody>
          <a:bodyPr wrap="square" rtlCol="0">
            <a:spAutoFit/>
          </a:bodyPr>
          <a:lstStyle/>
          <a:p>
            <a:pPr marL="285750" indent="-285750">
              <a:buFont typeface="Wingdings" panose="05000000000000000000" pitchFamily="2" charset="2"/>
              <a:buChar char="§"/>
            </a:pPr>
            <a:r>
              <a:rPr lang="fr-FR" sz="1600" dirty="0" smtClean="0">
                <a:latin typeface="Bell MT" panose="02020503060305020303" pitchFamily="18" charset="0"/>
              </a:rPr>
              <a:t>N= 21</a:t>
            </a:r>
          </a:p>
          <a:p>
            <a:pPr marL="285750" indent="-285750">
              <a:buFont typeface="Wingdings" panose="05000000000000000000" pitchFamily="2" charset="2"/>
              <a:buChar char="§"/>
            </a:pPr>
            <a:endParaRPr lang="fr-FR" sz="1600" dirty="0" smtClean="0">
              <a:latin typeface="Bell MT" panose="02020503060305020303" pitchFamily="18" charset="0"/>
            </a:endParaRPr>
          </a:p>
          <a:p>
            <a:pPr marL="285750" indent="-285750">
              <a:buFont typeface="Wingdings" panose="05000000000000000000" pitchFamily="2" charset="2"/>
              <a:buChar char="§"/>
            </a:pPr>
            <a:r>
              <a:rPr lang="fr-FR" sz="1600" dirty="0" smtClean="0">
                <a:latin typeface="Bell MT" panose="02020503060305020303" pitchFamily="18" charset="0"/>
              </a:rPr>
              <a:t>Age = 66</a:t>
            </a:r>
          </a:p>
          <a:p>
            <a:endParaRPr lang="fr-FR" sz="1600" dirty="0">
              <a:latin typeface="Bell MT" panose="02020503060305020303" pitchFamily="18" charset="0"/>
            </a:endParaRPr>
          </a:p>
          <a:p>
            <a:pPr marL="285750" indent="-285750">
              <a:buFont typeface="Wingdings" panose="05000000000000000000" pitchFamily="2" charset="2"/>
              <a:buChar char="§"/>
            </a:pPr>
            <a:r>
              <a:rPr lang="fr-FR" sz="1600" dirty="0">
                <a:latin typeface="Bell MT" panose="02020503060305020303" pitchFamily="18" charset="0"/>
              </a:rPr>
              <a:t>67 % Homme</a:t>
            </a:r>
            <a:endParaRPr lang="en-GB" sz="1600" dirty="0">
              <a:latin typeface="Bell MT" panose="02020503060305020303" pitchFamily="18" charset="0"/>
            </a:endParaRPr>
          </a:p>
          <a:p>
            <a:pPr marL="285750" indent="-285750">
              <a:buFont typeface="Wingdings" panose="05000000000000000000" pitchFamily="2" charset="2"/>
              <a:buChar char="§"/>
            </a:pPr>
            <a:endParaRPr lang="fr-FR" sz="1600" dirty="0">
              <a:latin typeface="Bell MT" panose="02020503060305020303" pitchFamily="18" charset="0"/>
            </a:endParaRPr>
          </a:p>
          <a:p>
            <a:pPr marL="285750" indent="-285750">
              <a:buFont typeface="Wingdings" panose="05000000000000000000" pitchFamily="2" charset="2"/>
              <a:buChar char="§"/>
            </a:pPr>
            <a:r>
              <a:rPr lang="fr-FR" sz="1600" dirty="0" smtClean="0">
                <a:latin typeface="Bell MT" panose="02020503060305020303" pitchFamily="18" charset="0"/>
              </a:rPr>
              <a:t>Charge viral indétectable</a:t>
            </a:r>
          </a:p>
        </p:txBody>
      </p:sp>
      <p:pic>
        <p:nvPicPr>
          <p:cNvPr id="7" name="Image 6"/>
          <p:cNvPicPr>
            <a:picLocks noChangeAspect="1"/>
          </p:cNvPicPr>
          <p:nvPr/>
        </p:nvPicPr>
        <p:blipFill>
          <a:blip r:embed="rId4"/>
          <a:stretch>
            <a:fillRect/>
          </a:stretch>
        </p:blipFill>
        <p:spPr>
          <a:xfrm>
            <a:off x="4874884" y="3280228"/>
            <a:ext cx="1185196" cy="1354510"/>
          </a:xfrm>
          <a:prstGeom prst="rect">
            <a:avLst/>
          </a:prstGeom>
        </p:spPr>
      </p:pic>
      <p:sp>
        <p:nvSpPr>
          <p:cNvPr id="8" name="ZoneTexte 7"/>
          <p:cNvSpPr txBox="1"/>
          <p:nvPr/>
        </p:nvSpPr>
        <p:spPr>
          <a:xfrm>
            <a:off x="4702628" y="4775200"/>
            <a:ext cx="1494971" cy="369332"/>
          </a:xfrm>
          <a:prstGeom prst="rect">
            <a:avLst/>
          </a:prstGeom>
          <a:noFill/>
        </p:spPr>
        <p:txBody>
          <a:bodyPr wrap="square" rtlCol="0">
            <a:spAutoFit/>
          </a:bodyPr>
          <a:lstStyle/>
          <a:p>
            <a:pPr algn="ctr"/>
            <a:r>
              <a:rPr lang="fr-FR" dirty="0" smtClean="0"/>
              <a:t>7 jours </a:t>
            </a:r>
            <a:endParaRPr lang="en-GB" dirty="0"/>
          </a:p>
        </p:txBody>
      </p:sp>
      <p:sp>
        <p:nvSpPr>
          <p:cNvPr id="9" name="ZoneTexte 8"/>
          <p:cNvSpPr txBox="1"/>
          <p:nvPr/>
        </p:nvSpPr>
        <p:spPr>
          <a:xfrm>
            <a:off x="6827061" y="3196198"/>
            <a:ext cx="5012013" cy="2031325"/>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3400 pas en moyenne par jour</a:t>
            </a:r>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r>
              <a:rPr lang="fr-FR" dirty="0" smtClean="0"/>
              <a:t>75% de leurs temps sédentaire</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smtClean="0"/>
              <a:t>5 min / jours d’</a:t>
            </a:r>
            <a:r>
              <a:rPr lang="fr-FR" dirty="0" err="1" smtClean="0"/>
              <a:t>Act</a:t>
            </a:r>
            <a:r>
              <a:rPr lang="fr-FR" dirty="0" smtClean="0"/>
              <a:t> modérée à vigoureuse</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endParaRPr lang="en-GB" dirty="0"/>
          </a:p>
        </p:txBody>
      </p:sp>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7" name="ZoneTexte 16"/>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9" name="ZoneTexte 18"/>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23149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Point sur le lien entre exercice et système immunitaire</a:t>
            </a:r>
            <a:endParaRPr lang="fr-FR" sz="2400" b="1" dirty="0">
              <a:solidFill>
                <a:schemeClr val="bg1"/>
              </a:solidFill>
              <a:latin typeface="Baskerville Old Face" panose="02020602080505020303" pitchFamily="18" charset="0"/>
            </a:endParaRPr>
          </a:p>
        </p:txBody>
      </p:sp>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159" y="1045062"/>
            <a:ext cx="6112041" cy="4584031"/>
          </a:xfrm>
          <a:prstGeom prst="rect">
            <a:avLst/>
          </a:prstGeom>
          <a:ln>
            <a:noFill/>
          </a:ln>
          <a:effectLst>
            <a:softEdge rad="112500"/>
          </a:effectLst>
        </p:spPr>
      </p:pic>
      <p:pic>
        <p:nvPicPr>
          <p:cNvPr id="13" name="Image 12"/>
          <p:cNvPicPr>
            <a:picLocks noChangeAspect="1"/>
          </p:cNvPicPr>
          <p:nvPr/>
        </p:nvPicPr>
        <p:blipFill>
          <a:blip r:embed="rId3">
            <a:clrChange>
              <a:clrFrom>
                <a:srgbClr val="FFFFFF"/>
              </a:clrFrom>
              <a:clrTo>
                <a:srgbClr val="FFFFFF">
                  <a:alpha val="0"/>
                </a:srgbClr>
              </a:clrTo>
            </a:clrChange>
          </a:blip>
          <a:stretch>
            <a:fillRect/>
          </a:stretch>
        </p:blipFill>
        <p:spPr>
          <a:xfrm>
            <a:off x="7583804" y="1864276"/>
            <a:ext cx="734890" cy="894966"/>
          </a:xfrm>
          <a:prstGeom prst="rect">
            <a:avLst/>
          </a:prstGeom>
        </p:spPr>
      </p:pic>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5" name="ZoneTexte 14"/>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339061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105025" y="995362"/>
            <a:ext cx="7181850" cy="2390775"/>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Point sur le lien entre exercice et système immunitaire</a:t>
            </a:r>
            <a:endParaRPr lang="fr-FR" sz="2400" b="1" dirty="0">
              <a:solidFill>
                <a:schemeClr val="bg1"/>
              </a:solidFill>
              <a:latin typeface="Baskerville Old Face" panose="02020602080505020303" pitchFamily="18" charset="0"/>
            </a:endParaRPr>
          </a:p>
        </p:txBody>
      </p:sp>
      <p:sp>
        <p:nvSpPr>
          <p:cNvPr id="2" name="ZoneTexte 1"/>
          <p:cNvSpPr txBox="1"/>
          <p:nvPr/>
        </p:nvSpPr>
        <p:spPr>
          <a:xfrm>
            <a:off x="4972050" y="5876925"/>
            <a:ext cx="2124075" cy="338554"/>
          </a:xfrm>
          <a:prstGeom prst="rect">
            <a:avLst/>
          </a:prstGeom>
          <a:noFill/>
        </p:spPr>
        <p:txBody>
          <a:bodyPr wrap="square" rtlCol="0">
            <a:spAutoFit/>
          </a:bodyPr>
          <a:lstStyle/>
          <a:p>
            <a:pPr algn="ctr"/>
            <a:r>
              <a:rPr lang="fr-FR" sz="1600" i="1" smtClean="0"/>
              <a:t>Simpson et al., 2015</a:t>
            </a:r>
            <a:endParaRPr lang="en-GB" sz="1600" i="1"/>
          </a:p>
        </p:txBody>
      </p:sp>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3" name="ZoneTexte 12"/>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5" name="ZoneTexte 14"/>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131060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Point sur le lien entre exercice et système immunitaire</a:t>
            </a:r>
            <a:endParaRPr lang="fr-FR" sz="2400" b="1" dirty="0">
              <a:solidFill>
                <a:schemeClr val="bg1"/>
              </a:solidFill>
              <a:latin typeface="Baskerville Old Face" panose="02020602080505020303" pitchFamily="18" charset="0"/>
            </a:endParaRPr>
          </a:p>
        </p:txBody>
      </p:sp>
      <p:sp>
        <p:nvSpPr>
          <p:cNvPr id="2" name="ZoneTexte 1"/>
          <p:cNvSpPr txBox="1"/>
          <p:nvPr/>
        </p:nvSpPr>
        <p:spPr>
          <a:xfrm>
            <a:off x="4972050" y="5876925"/>
            <a:ext cx="2124075" cy="338554"/>
          </a:xfrm>
          <a:prstGeom prst="rect">
            <a:avLst/>
          </a:prstGeom>
          <a:noFill/>
        </p:spPr>
        <p:txBody>
          <a:bodyPr wrap="square" rtlCol="0">
            <a:spAutoFit/>
          </a:bodyPr>
          <a:lstStyle/>
          <a:p>
            <a:pPr algn="ctr"/>
            <a:r>
              <a:rPr lang="fr-FR" sz="1600" i="1" smtClean="0"/>
              <a:t>Simpson et al., 2015</a:t>
            </a:r>
            <a:endParaRPr lang="en-GB" sz="1600" i="1"/>
          </a:p>
        </p:txBody>
      </p:sp>
      <p:pic>
        <p:nvPicPr>
          <p:cNvPr id="3" name="Image 2"/>
          <p:cNvPicPr>
            <a:picLocks noChangeAspect="1"/>
          </p:cNvPicPr>
          <p:nvPr/>
        </p:nvPicPr>
        <p:blipFill>
          <a:blip r:embed="rId2"/>
          <a:stretch>
            <a:fillRect/>
          </a:stretch>
        </p:blipFill>
        <p:spPr>
          <a:xfrm>
            <a:off x="9752860" y="812800"/>
            <a:ext cx="611509" cy="638601"/>
          </a:xfrm>
          <a:prstGeom prst="rect">
            <a:avLst/>
          </a:prstGeom>
        </p:spPr>
      </p:pic>
      <p:pic>
        <p:nvPicPr>
          <p:cNvPr id="12" name="Imag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5632" y="1535056"/>
            <a:ext cx="749808" cy="649344"/>
          </a:xfrm>
          <a:prstGeom prst="rect">
            <a:avLst/>
          </a:prstGeom>
        </p:spPr>
      </p:pic>
      <p:sp>
        <p:nvSpPr>
          <p:cNvPr id="25" name="Rectangle 24"/>
          <p:cNvSpPr/>
          <p:nvPr/>
        </p:nvSpPr>
        <p:spPr>
          <a:xfrm>
            <a:off x="386080" y="1125696"/>
            <a:ext cx="9794240" cy="1754326"/>
          </a:xfrm>
          <a:prstGeom prst="rect">
            <a:avLst/>
          </a:prstGeom>
        </p:spPr>
        <p:txBody>
          <a:bodyPr wrap="square">
            <a:spAutoFit/>
          </a:bodyPr>
          <a:lstStyle/>
          <a:p>
            <a:pPr marL="285750" indent="-285750">
              <a:buFont typeface="Wingdings" panose="05000000000000000000" pitchFamily="2" charset="2"/>
              <a:buChar char="Ø"/>
            </a:pPr>
            <a:r>
              <a:rPr lang="fr-FR" dirty="0">
                <a:latin typeface="Bell MT" panose="02020503060305020303" pitchFamily="18" charset="0"/>
              </a:rPr>
              <a:t>L’exercice aigue augmente le nombre de cellules T et CD34 et augmente la réponse vaccinale</a:t>
            </a:r>
            <a:endParaRPr lang="en-GB" dirty="0">
              <a:latin typeface="Bell MT" panose="02020503060305020303" pitchFamily="18" charset="0"/>
            </a:endParaRPr>
          </a:p>
          <a:p>
            <a:pPr marL="285750" indent="-285750">
              <a:buFont typeface="Wingdings" panose="05000000000000000000" pitchFamily="2" charset="2"/>
              <a:buChar char="Ø"/>
            </a:pPr>
            <a:endParaRPr lang="fr-FR" dirty="0" smtClean="0">
              <a:latin typeface="Bell MT" panose="02020503060305020303" pitchFamily="18" charset="0"/>
            </a:endParaRPr>
          </a:p>
          <a:p>
            <a:pPr marL="285750" indent="-285750">
              <a:buFont typeface="Wingdings" panose="05000000000000000000" pitchFamily="2" charset="2"/>
              <a:buChar char="Ø"/>
            </a:pPr>
            <a:r>
              <a:rPr lang="fr-FR" dirty="0" smtClean="0">
                <a:latin typeface="Bell MT" panose="02020503060305020303" pitchFamily="18" charset="0"/>
              </a:rPr>
              <a:t>Des </a:t>
            </a:r>
            <a:r>
              <a:rPr lang="fr-FR" dirty="0">
                <a:latin typeface="Bell MT" panose="02020503060305020303" pitchFamily="18" charset="0"/>
              </a:rPr>
              <a:t>exercices réguliers d'intensité modérée sont </a:t>
            </a:r>
            <a:r>
              <a:rPr lang="fr-FR" dirty="0" smtClean="0">
                <a:latin typeface="Bell MT" panose="02020503060305020303" pitchFamily="18" charset="0"/>
              </a:rPr>
              <a:t>bénéfiques</a:t>
            </a:r>
            <a:r>
              <a:rPr lang="fr-FR" dirty="0">
                <a:latin typeface="Bell MT" panose="02020503060305020303" pitchFamily="18" charset="0"/>
              </a:rPr>
              <a:t> </a:t>
            </a:r>
            <a:r>
              <a:rPr lang="fr-FR" dirty="0" smtClean="0">
                <a:latin typeface="Bell MT" panose="02020503060305020303" pitchFamily="18" charset="0"/>
              </a:rPr>
              <a:t>et modulent le système immunitaire</a:t>
            </a:r>
          </a:p>
          <a:p>
            <a:pPr marL="285750" indent="-285750">
              <a:buFont typeface="Wingdings" panose="05000000000000000000" pitchFamily="2" charset="2"/>
              <a:buChar char="Ø"/>
            </a:pPr>
            <a:endParaRPr lang="fr-FR" dirty="0" smtClean="0">
              <a:latin typeface="Bell MT" panose="02020503060305020303" pitchFamily="18" charset="0"/>
            </a:endParaRPr>
          </a:p>
          <a:p>
            <a:pPr marL="285750" indent="-285750">
              <a:buFont typeface="Wingdings" panose="05000000000000000000" pitchFamily="2" charset="2"/>
              <a:buChar char="Ø"/>
            </a:pPr>
            <a:r>
              <a:rPr lang="fr-FR" dirty="0">
                <a:latin typeface="Bell MT" panose="02020503060305020303" pitchFamily="18" charset="0"/>
              </a:rPr>
              <a:t>Des périodes prolongées d'exercices intensifs peuvent </a:t>
            </a:r>
            <a:r>
              <a:rPr lang="fr-FR">
                <a:latin typeface="Bell MT" panose="02020503060305020303" pitchFamily="18" charset="0"/>
              </a:rPr>
              <a:t>déprimer </a:t>
            </a:r>
            <a:r>
              <a:rPr lang="fr-FR" smtClean="0">
                <a:latin typeface="Bell MT" panose="02020503060305020303" pitchFamily="18" charset="0"/>
              </a:rPr>
              <a:t>l'immunité</a:t>
            </a:r>
            <a:endParaRPr lang="fr-FR" dirty="0">
              <a:latin typeface="Bell MT" panose="02020503060305020303" pitchFamily="18" charset="0"/>
            </a:endParaRPr>
          </a:p>
          <a:p>
            <a:pPr marL="285750" indent="-285750">
              <a:buFont typeface="Wingdings" panose="05000000000000000000" pitchFamily="2" charset="2"/>
              <a:buChar char="Ø"/>
            </a:pPr>
            <a:endParaRPr lang="fr-FR" dirty="0" smtClean="0">
              <a:latin typeface="Bell MT" panose="02020503060305020303" pitchFamily="18" charset="0"/>
            </a:endParaRPr>
          </a:p>
        </p:txBody>
      </p:sp>
      <p:pic>
        <p:nvPicPr>
          <p:cNvPr id="26" name="Image 25"/>
          <p:cNvPicPr>
            <a:picLocks noChangeAspect="1"/>
          </p:cNvPicPr>
          <p:nvPr/>
        </p:nvPicPr>
        <p:blipFill>
          <a:blip r:embed="rId4"/>
          <a:stretch>
            <a:fillRect/>
          </a:stretch>
        </p:blipFill>
        <p:spPr>
          <a:xfrm>
            <a:off x="8147516" y="2336040"/>
            <a:ext cx="772964" cy="492992"/>
          </a:xfrm>
          <a:prstGeom prst="rect">
            <a:avLst/>
          </a:prstGeom>
        </p:spPr>
      </p:pic>
      <p:pic>
        <p:nvPicPr>
          <p:cNvPr id="27" name="Image 26"/>
          <p:cNvPicPr>
            <a:picLocks noChangeAspect="1"/>
          </p:cNvPicPr>
          <p:nvPr/>
        </p:nvPicPr>
        <p:blipFill>
          <a:blip r:embed="rId5">
            <a:clrChange>
              <a:clrFrom>
                <a:srgbClr val="FFFFFF"/>
              </a:clrFrom>
              <a:clrTo>
                <a:srgbClr val="FFFFFF">
                  <a:alpha val="0"/>
                </a:srgbClr>
              </a:clrTo>
            </a:clrChange>
          </a:blip>
          <a:stretch>
            <a:fillRect/>
          </a:stretch>
        </p:blipFill>
        <p:spPr>
          <a:xfrm>
            <a:off x="120967" y="3968346"/>
            <a:ext cx="1052513" cy="1180868"/>
          </a:xfrm>
          <a:prstGeom prst="rect">
            <a:avLst/>
          </a:prstGeom>
        </p:spPr>
      </p:pic>
      <p:sp>
        <p:nvSpPr>
          <p:cNvPr id="28" name="ZoneTexte 27"/>
          <p:cNvSpPr txBox="1"/>
          <p:nvPr/>
        </p:nvSpPr>
        <p:spPr>
          <a:xfrm>
            <a:off x="1310640" y="3860800"/>
            <a:ext cx="5313680" cy="1354217"/>
          </a:xfrm>
          <a:prstGeom prst="rect">
            <a:avLst/>
          </a:prstGeom>
          <a:noFill/>
        </p:spPr>
        <p:txBody>
          <a:bodyPr wrap="square" rtlCol="0">
            <a:spAutoFit/>
          </a:bodyPr>
          <a:lstStyle/>
          <a:p>
            <a:pPr marL="285750" indent="-285750">
              <a:buFont typeface="Wingdings" panose="05000000000000000000" pitchFamily="2" charset="2"/>
              <a:buChar char="§"/>
            </a:pPr>
            <a:r>
              <a:rPr lang="fr-FR" sz="1600" b="1" dirty="0" smtClean="0">
                <a:solidFill>
                  <a:schemeClr val="bg2">
                    <a:lumMod val="50000"/>
                  </a:schemeClr>
                </a:solidFill>
              </a:rPr>
              <a:t>Réduction de l’inflammation</a:t>
            </a:r>
          </a:p>
          <a:p>
            <a:pPr marL="285750" indent="-285750">
              <a:buFont typeface="Wingdings" panose="05000000000000000000" pitchFamily="2" charset="2"/>
              <a:buChar char="§"/>
            </a:pPr>
            <a:r>
              <a:rPr lang="fr-FR" sz="1600" b="1" dirty="0" smtClean="0">
                <a:solidFill>
                  <a:schemeClr val="bg2">
                    <a:lumMod val="50000"/>
                  </a:schemeClr>
                </a:solidFill>
              </a:rPr>
              <a:t>Régulation de la composition corporelle</a:t>
            </a:r>
          </a:p>
          <a:p>
            <a:pPr marL="285750" indent="-285750">
              <a:buFont typeface="Wingdings" panose="05000000000000000000" pitchFamily="2" charset="2"/>
              <a:buChar char="§"/>
            </a:pPr>
            <a:r>
              <a:rPr lang="fr-FR" sz="1600" b="1" dirty="0" smtClean="0">
                <a:solidFill>
                  <a:schemeClr val="bg2">
                    <a:lumMod val="50000"/>
                  </a:schemeClr>
                </a:solidFill>
              </a:rPr>
              <a:t>Action sur le cholestérol</a:t>
            </a:r>
          </a:p>
          <a:p>
            <a:pPr marL="285750" indent="-285750">
              <a:buFont typeface="Wingdings" panose="05000000000000000000" pitchFamily="2" charset="2"/>
              <a:buChar char="§"/>
            </a:pPr>
            <a:r>
              <a:rPr lang="fr-FR" sz="1600" b="1" dirty="0" smtClean="0">
                <a:solidFill>
                  <a:schemeClr val="bg2">
                    <a:lumMod val="50000"/>
                  </a:schemeClr>
                </a:solidFill>
              </a:rPr>
              <a:t>Action sur le stress</a:t>
            </a:r>
          </a:p>
          <a:p>
            <a:pPr marL="285750" indent="-285750">
              <a:buFont typeface="Wingdings" panose="05000000000000000000" pitchFamily="2" charset="2"/>
              <a:buChar char="§"/>
            </a:pPr>
            <a:r>
              <a:rPr lang="fr-FR" sz="1600" b="1" dirty="0" smtClean="0">
                <a:solidFill>
                  <a:schemeClr val="bg2">
                    <a:lumMod val="50000"/>
                  </a:schemeClr>
                </a:solidFill>
              </a:rPr>
              <a:t>Action sur le stress oxydant dans l’organisme</a:t>
            </a:r>
            <a:endParaRPr lang="en-GB" sz="1600" b="1" dirty="0">
              <a:solidFill>
                <a:schemeClr val="bg2">
                  <a:lumMod val="50000"/>
                </a:schemeClr>
              </a:solidFill>
            </a:endParaRPr>
          </a:p>
        </p:txBody>
      </p:sp>
      <p:pic>
        <p:nvPicPr>
          <p:cNvPr id="29" name="Image 28"/>
          <p:cNvPicPr>
            <a:picLocks noChangeAspect="1"/>
          </p:cNvPicPr>
          <p:nvPr/>
        </p:nvPicPr>
        <p:blipFill>
          <a:blip r:embed="rId6"/>
          <a:stretch>
            <a:fillRect/>
          </a:stretch>
        </p:blipFill>
        <p:spPr>
          <a:xfrm>
            <a:off x="7297002" y="3747459"/>
            <a:ext cx="1115478" cy="1477454"/>
          </a:xfrm>
          <a:prstGeom prst="rect">
            <a:avLst/>
          </a:prstGeom>
        </p:spPr>
      </p:pic>
      <p:sp>
        <p:nvSpPr>
          <p:cNvPr id="30" name="ZoneTexte 29"/>
          <p:cNvSpPr txBox="1"/>
          <p:nvPr/>
        </p:nvSpPr>
        <p:spPr>
          <a:xfrm>
            <a:off x="8564880" y="4033520"/>
            <a:ext cx="3434080" cy="923330"/>
          </a:xfrm>
          <a:prstGeom prst="rect">
            <a:avLst/>
          </a:prstGeom>
          <a:noFill/>
        </p:spPr>
        <p:txBody>
          <a:bodyPr wrap="square" rtlCol="0">
            <a:spAutoFit/>
          </a:bodyPr>
          <a:lstStyle/>
          <a:p>
            <a:pPr marL="285750" indent="-285750">
              <a:buFont typeface="Wingdings" panose="05000000000000000000" pitchFamily="2" charset="2"/>
              <a:buChar char="§"/>
            </a:pPr>
            <a:r>
              <a:rPr lang="fr-FR" b="1" dirty="0" smtClean="0">
                <a:solidFill>
                  <a:schemeClr val="tx2">
                    <a:lumMod val="75000"/>
                  </a:schemeClr>
                </a:solidFill>
              </a:rPr>
              <a:t>Age</a:t>
            </a:r>
          </a:p>
          <a:p>
            <a:pPr marL="285750" indent="-285750">
              <a:buFont typeface="Wingdings" panose="05000000000000000000" pitchFamily="2" charset="2"/>
              <a:buChar char="§"/>
            </a:pPr>
            <a:r>
              <a:rPr lang="fr-FR" b="1" dirty="0" smtClean="0">
                <a:solidFill>
                  <a:schemeClr val="tx2">
                    <a:lumMod val="75000"/>
                  </a:schemeClr>
                </a:solidFill>
              </a:rPr>
              <a:t>Nutrition</a:t>
            </a:r>
          </a:p>
          <a:p>
            <a:pPr marL="285750" indent="-285750">
              <a:buFont typeface="Wingdings" panose="05000000000000000000" pitchFamily="2" charset="2"/>
              <a:buChar char="§"/>
            </a:pPr>
            <a:r>
              <a:rPr lang="fr-FR" b="1" dirty="0" smtClean="0">
                <a:solidFill>
                  <a:schemeClr val="tx2">
                    <a:lumMod val="75000"/>
                  </a:schemeClr>
                </a:solidFill>
              </a:rPr>
              <a:t>Type et la durée de l’exercice</a:t>
            </a:r>
            <a:endParaRPr lang="en-GB" b="1" dirty="0">
              <a:solidFill>
                <a:schemeClr val="tx2">
                  <a:lumMod val="75000"/>
                </a:schemeClr>
              </a:solidFill>
            </a:endParaRPr>
          </a:p>
        </p:txBody>
      </p:sp>
      <p:sp>
        <p:nvSpPr>
          <p:cNvPr id="18" name="Rectangle 1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9" name="ZoneTexte 18"/>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42579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Bénéfices attendues de l’activité physique pour VIH</a:t>
            </a:r>
            <a:endParaRPr lang="fr-FR" sz="2400" b="1" dirty="0">
              <a:solidFill>
                <a:schemeClr val="bg1"/>
              </a:solidFill>
              <a:latin typeface="Baskerville Old Face" panose="02020602080505020303" pitchFamily="18" charset="0"/>
            </a:endParaRPr>
          </a:p>
        </p:txBody>
      </p:sp>
      <p:pic>
        <p:nvPicPr>
          <p:cNvPr id="3" name="Image 2"/>
          <p:cNvPicPr>
            <a:picLocks noChangeAspect="1"/>
          </p:cNvPicPr>
          <p:nvPr/>
        </p:nvPicPr>
        <p:blipFill>
          <a:blip r:embed="rId3"/>
          <a:stretch>
            <a:fillRect/>
          </a:stretch>
        </p:blipFill>
        <p:spPr>
          <a:xfrm>
            <a:off x="3227880" y="676213"/>
            <a:ext cx="4992295" cy="1778229"/>
          </a:xfrm>
          <a:prstGeom prst="rect">
            <a:avLst/>
          </a:prstGeom>
          <a:ln w="88900" cap="sq" cmpd="thickThin">
            <a:solidFill>
              <a:srgbClr val="000000"/>
            </a:solidFill>
            <a:prstDash val="solid"/>
            <a:miter lim="800000"/>
          </a:ln>
          <a:effectLst>
            <a:innerShdw blurRad="76200">
              <a:srgbClr val="000000"/>
            </a:innerShdw>
          </a:effectLst>
        </p:spPr>
      </p:pic>
      <p:sp>
        <p:nvSpPr>
          <p:cNvPr id="4" name="ZoneTexte 3"/>
          <p:cNvSpPr txBox="1"/>
          <p:nvPr/>
        </p:nvSpPr>
        <p:spPr>
          <a:xfrm>
            <a:off x="552450" y="2895600"/>
            <a:ext cx="3133725" cy="369332"/>
          </a:xfrm>
          <a:prstGeom prst="rect">
            <a:avLst/>
          </a:prstGeom>
          <a:noFill/>
        </p:spPr>
        <p:txBody>
          <a:bodyPr wrap="square" rtlCol="0">
            <a:spAutoFit/>
          </a:bodyPr>
          <a:lstStyle/>
          <a:p>
            <a:r>
              <a:rPr lang="en-GB" b="1" dirty="0" smtClean="0">
                <a:solidFill>
                  <a:srgbClr val="C00000"/>
                </a:solidFill>
                <a:latin typeface="Bell MT" panose="02020503060305020303" pitchFamily="18" charset="0"/>
                <a:cs typeface="Calibri" panose="020F0502020204030204" pitchFamily="34" charset="0"/>
              </a:rPr>
              <a:t>↗Masse </a:t>
            </a:r>
            <a:r>
              <a:rPr lang="en-GB" b="1" dirty="0" err="1" smtClean="0">
                <a:solidFill>
                  <a:srgbClr val="C00000"/>
                </a:solidFill>
                <a:latin typeface="Bell MT" panose="02020503060305020303" pitchFamily="18" charset="0"/>
                <a:cs typeface="Calibri" panose="020F0502020204030204" pitchFamily="34" charset="0"/>
              </a:rPr>
              <a:t>musculaire</a:t>
            </a:r>
            <a:endParaRPr lang="en-GB" b="1" dirty="0">
              <a:solidFill>
                <a:srgbClr val="C00000"/>
              </a:solidFill>
              <a:latin typeface="Bell MT" panose="02020503060305020303" pitchFamily="18" charset="0"/>
            </a:endParaRPr>
          </a:p>
        </p:txBody>
      </p:sp>
      <p:sp>
        <p:nvSpPr>
          <p:cNvPr id="6" name="Rectangle 5"/>
          <p:cNvSpPr/>
          <p:nvPr/>
        </p:nvSpPr>
        <p:spPr>
          <a:xfrm>
            <a:off x="5930451" y="5092184"/>
            <a:ext cx="912429" cy="369332"/>
          </a:xfrm>
          <a:prstGeom prst="rect">
            <a:avLst/>
          </a:prstGeom>
        </p:spPr>
        <p:txBody>
          <a:bodyPr wrap="none">
            <a:spAutoFit/>
          </a:bodyPr>
          <a:lstStyle/>
          <a:p>
            <a:r>
              <a:rPr lang="en-GB" b="1" dirty="0" smtClean="0">
                <a:latin typeface="Bell MT" panose="02020503060305020303" pitchFamily="18" charset="0"/>
                <a:cs typeface="Calibri" panose="020F0502020204030204" pitchFamily="34" charset="0"/>
              </a:rPr>
              <a:t>↘ IMC </a:t>
            </a:r>
            <a:endParaRPr lang="en-GB" b="1" dirty="0">
              <a:latin typeface="Bell MT" panose="02020503060305020303" pitchFamily="18" charset="0"/>
            </a:endParaRPr>
          </a:p>
        </p:txBody>
      </p:sp>
      <p:sp>
        <p:nvSpPr>
          <p:cNvPr id="7" name="Rectangle 6"/>
          <p:cNvSpPr/>
          <p:nvPr/>
        </p:nvSpPr>
        <p:spPr>
          <a:xfrm>
            <a:off x="1634676" y="4835009"/>
            <a:ext cx="838884" cy="369332"/>
          </a:xfrm>
          <a:prstGeom prst="rect">
            <a:avLst/>
          </a:prstGeom>
        </p:spPr>
        <p:txBody>
          <a:bodyPr wrap="none">
            <a:spAutoFit/>
          </a:bodyPr>
          <a:lstStyle/>
          <a:p>
            <a:r>
              <a:rPr lang="en-GB" b="1" dirty="0" smtClean="0">
                <a:solidFill>
                  <a:srgbClr val="0070C0"/>
                </a:solidFill>
                <a:latin typeface="Bell MT" panose="02020503060305020303" pitchFamily="18" charset="0"/>
                <a:cs typeface="Calibri" panose="020F0502020204030204" pitchFamily="34" charset="0"/>
              </a:rPr>
              <a:t>↗ VO2</a:t>
            </a:r>
            <a:endParaRPr lang="en-GB" b="1" dirty="0">
              <a:solidFill>
                <a:srgbClr val="0070C0"/>
              </a:solidFill>
              <a:latin typeface="Bell MT" panose="02020503060305020303" pitchFamily="18" charset="0"/>
            </a:endParaRPr>
          </a:p>
        </p:txBody>
      </p:sp>
      <p:sp>
        <p:nvSpPr>
          <p:cNvPr id="8" name="Rectangle 7"/>
          <p:cNvSpPr/>
          <p:nvPr/>
        </p:nvSpPr>
        <p:spPr>
          <a:xfrm>
            <a:off x="3177726" y="3025259"/>
            <a:ext cx="2244461" cy="369332"/>
          </a:xfrm>
          <a:prstGeom prst="rect">
            <a:avLst/>
          </a:prstGeom>
        </p:spPr>
        <p:txBody>
          <a:bodyPr wrap="none">
            <a:spAutoFit/>
          </a:bodyPr>
          <a:lstStyle/>
          <a:p>
            <a:r>
              <a:rPr lang="en-GB" b="1" dirty="0" smtClean="0">
                <a:solidFill>
                  <a:srgbClr val="C00000"/>
                </a:solidFill>
                <a:latin typeface="Bell MT" panose="02020503060305020303" pitchFamily="18" charset="0"/>
                <a:cs typeface="Calibri" panose="020F0502020204030204" pitchFamily="34" charset="0"/>
              </a:rPr>
              <a:t>↗  Force </a:t>
            </a:r>
            <a:r>
              <a:rPr lang="en-GB" b="1" dirty="0" err="1" smtClean="0">
                <a:solidFill>
                  <a:srgbClr val="C00000"/>
                </a:solidFill>
                <a:latin typeface="Bell MT" panose="02020503060305020303" pitchFamily="18" charset="0"/>
                <a:cs typeface="Calibri" panose="020F0502020204030204" pitchFamily="34" charset="0"/>
              </a:rPr>
              <a:t>musculaire</a:t>
            </a:r>
            <a:r>
              <a:rPr lang="en-GB" b="1" dirty="0" smtClean="0">
                <a:solidFill>
                  <a:srgbClr val="C00000"/>
                </a:solidFill>
                <a:latin typeface="Bell MT" panose="02020503060305020303" pitchFamily="18" charset="0"/>
                <a:cs typeface="Calibri" panose="020F0502020204030204" pitchFamily="34" charset="0"/>
              </a:rPr>
              <a:t> </a:t>
            </a:r>
            <a:endParaRPr lang="en-GB" b="1" dirty="0">
              <a:solidFill>
                <a:srgbClr val="C00000"/>
              </a:solidFill>
              <a:latin typeface="Bell MT" panose="02020503060305020303" pitchFamily="18" charset="0"/>
            </a:endParaRPr>
          </a:p>
        </p:txBody>
      </p:sp>
      <p:sp>
        <p:nvSpPr>
          <p:cNvPr id="9" name="Rectangle 8"/>
          <p:cNvSpPr/>
          <p:nvPr/>
        </p:nvSpPr>
        <p:spPr>
          <a:xfrm>
            <a:off x="2996751" y="4139684"/>
            <a:ext cx="2374368" cy="369332"/>
          </a:xfrm>
          <a:prstGeom prst="rect">
            <a:avLst/>
          </a:prstGeom>
        </p:spPr>
        <p:txBody>
          <a:bodyPr wrap="none">
            <a:spAutoFit/>
          </a:bodyPr>
          <a:lstStyle/>
          <a:p>
            <a:r>
              <a:rPr lang="en-GB" b="1" dirty="0" smtClean="0">
                <a:solidFill>
                  <a:schemeClr val="accent4">
                    <a:lumMod val="75000"/>
                  </a:schemeClr>
                </a:solidFill>
                <a:latin typeface="Bell MT" panose="02020503060305020303" pitchFamily="18" charset="0"/>
                <a:cs typeface="Calibri" panose="020F0502020204030204" pitchFamily="34" charset="0"/>
              </a:rPr>
              <a:t>↗  </a:t>
            </a:r>
            <a:r>
              <a:rPr lang="en-GB" b="1" dirty="0" err="1" smtClean="0">
                <a:solidFill>
                  <a:schemeClr val="accent4">
                    <a:lumMod val="75000"/>
                  </a:schemeClr>
                </a:solidFill>
                <a:latin typeface="Bell MT" panose="02020503060305020303" pitchFamily="18" charset="0"/>
                <a:cs typeface="Calibri" panose="020F0502020204030204" pitchFamily="34" charset="0"/>
              </a:rPr>
              <a:t>Sensibilité</a:t>
            </a:r>
            <a:r>
              <a:rPr lang="en-GB" b="1" dirty="0" smtClean="0">
                <a:solidFill>
                  <a:schemeClr val="accent4">
                    <a:lumMod val="75000"/>
                  </a:schemeClr>
                </a:solidFill>
                <a:latin typeface="Bell MT" panose="02020503060305020303" pitchFamily="18" charset="0"/>
                <a:cs typeface="Calibri" panose="020F0502020204030204" pitchFamily="34" charset="0"/>
              </a:rPr>
              <a:t> </a:t>
            </a:r>
            <a:r>
              <a:rPr lang="en-GB" b="1" dirty="0" err="1" smtClean="0">
                <a:solidFill>
                  <a:schemeClr val="accent4">
                    <a:lumMod val="75000"/>
                  </a:schemeClr>
                </a:solidFill>
                <a:latin typeface="Bell MT" panose="02020503060305020303" pitchFamily="18" charset="0"/>
                <a:cs typeface="Calibri" panose="020F0502020204030204" pitchFamily="34" charset="0"/>
              </a:rPr>
              <a:t>insuline</a:t>
            </a:r>
            <a:endParaRPr lang="en-GB" b="1" dirty="0">
              <a:solidFill>
                <a:schemeClr val="accent4">
                  <a:lumMod val="75000"/>
                </a:schemeClr>
              </a:solidFill>
              <a:latin typeface="Bell MT" panose="02020503060305020303" pitchFamily="18" charset="0"/>
            </a:endParaRPr>
          </a:p>
        </p:txBody>
      </p:sp>
      <p:sp>
        <p:nvSpPr>
          <p:cNvPr id="10" name="Rectangle 9"/>
          <p:cNvSpPr/>
          <p:nvPr/>
        </p:nvSpPr>
        <p:spPr>
          <a:xfrm>
            <a:off x="8083101" y="5358884"/>
            <a:ext cx="2853153" cy="369332"/>
          </a:xfrm>
          <a:prstGeom prst="rect">
            <a:avLst/>
          </a:prstGeom>
        </p:spPr>
        <p:txBody>
          <a:bodyPr wrap="none">
            <a:spAutoFit/>
          </a:bodyPr>
          <a:lstStyle/>
          <a:p>
            <a:r>
              <a:rPr lang="en-GB" b="1" dirty="0" smtClean="0">
                <a:latin typeface="Bell MT" panose="02020503060305020303" pitchFamily="18" charset="0"/>
                <a:cs typeface="Calibri" panose="020F0502020204030204" pitchFamily="34" charset="0"/>
              </a:rPr>
              <a:t>Pas de </a:t>
            </a:r>
            <a:r>
              <a:rPr lang="en-GB" b="1" dirty="0" err="1" smtClean="0">
                <a:latin typeface="Bell MT" panose="02020503060305020303" pitchFamily="18" charset="0"/>
                <a:cs typeface="Calibri" panose="020F0502020204030204" pitchFamily="34" charset="0"/>
              </a:rPr>
              <a:t>changement</a:t>
            </a:r>
            <a:r>
              <a:rPr lang="en-GB" b="1" dirty="0" smtClean="0">
                <a:latin typeface="Bell MT" panose="02020503060305020303" pitchFamily="18" charset="0"/>
                <a:cs typeface="Calibri" panose="020F0502020204030204" pitchFamily="34" charset="0"/>
              </a:rPr>
              <a:t> CD4 +</a:t>
            </a:r>
            <a:endParaRPr lang="en-GB" b="1" dirty="0">
              <a:latin typeface="Bell MT" panose="02020503060305020303" pitchFamily="18" charset="0"/>
            </a:endParaRPr>
          </a:p>
        </p:txBody>
      </p:sp>
      <p:sp>
        <p:nvSpPr>
          <p:cNvPr id="11" name="Rectangle 10"/>
          <p:cNvSpPr/>
          <p:nvPr/>
        </p:nvSpPr>
        <p:spPr>
          <a:xfrm>
            <a:off x="9435651" y="4053959"/>
            <a:ext cx="1754391" cy="369332"/>
          </a:xfrm>
          <a:prstGeom prst="rect">
            <a:avLst/>
          </a:prstGeom>
        </p:spPr>
        <p:txBody>
          <a:bodyPr wrap="none">
            <a:spAutoFit/>
          </a:bodyPr>
          <a:lstStyle/>
          <a:p>
            <a:r>
              <a:rPr lang="en-GB" b="1" dirty="0" smtClean="0">
                <a:latin typeface="Bell MT" panose="02020503060305020303" pitchFamily="18" charset="0"/>
                <a:cs typeface="Calibri" panose="020F0502020204030204" pitchFamily="34" charset="0"/>
              </a:rPr>
              <a:t>↘ </a:t>
            </a:r>
            <a:r>
              <a:rPr lang="en-GB" b="1" dirty="0" err="1" smtClean="0">
                <a:latin typeface="Bell MT" panose="02020503060305020303" pitchFamily="18" charset="0"/>
                <a:cs typeface="Calibri" panose="020F0502020204030204" pitchFamily="34" charset="0"/>
              </a:rPr>
              <a:t>état</a:t>
            </a:r>
            <a:r>
              <a:rPr lang="en-GB" b="1" dirty="0" smtClean="0">
                <a:latin typeface="Bell MT" panose="02020503060305020303" pitchFamily="18" charset="0"/>
                <a:cs typeface="Calibri" panose="020F0502020204030204" pitchFamily="34" charset="0"/>
              </a:rPr>
              <a:t> </a:t>
            </a:r>
            <a:r>
              <a:rPr lang="en-GB" b="1" dirty="0" err="1" smtClean="0">
                <a:latin typeface="Bell MT" panose="02020503060305020303" pitchFamily="18" charset="0"/>
                <a:cs typeface="Calibri" panose="020F0502020204030204" pitchFamily="34" charset="0"/>
              </a:rPr>
              <a:t>dépressif</a:t>
            </a:r>
            <a:endParaRPr lang="en-GB" b="1" dirty="0">
              <a:latin typeface="Bell MT" panose="02020503060305020303" pitchFamily="18" charset="0"/>
            </a:endParaRPr>
          </a:p>
        </p:txBody>
      </p:sp>
      <p:sp>
        <p:nvSpPr>
          <p:cNvPr id="13" name="Rectangle 12"/>
          <p:cNvSpPr/>
          <p:nvPr/>
        </p:nvSpPr>
        <p:spPr>
          <a:xfrm>
            <a:off x="6540051" y="3415784"/>
            <a:ext cx="2284921" cy="369332"/>
          </a:xfrm>
          <a:prstGeom prst="rect">
            <a:avLst/>
          </a:prstGeom>
        </p:spPr>
        <p:txBody>
          <a:bodyPr wrap="none">
            <a:spAutoFit/>
          </a:bodyPr>
          <a:lstStyle/>
          <a:p>
            <a:r>
              <a:rPr lang="en-GB" b="1" dirty="0" smtClean="0">
                <a:latin typeface="Bell MT" panose="02020503060305020303" pitchFamily="18" charset="0"/>
                <a:cs typeface="Calibri" panose="020F0502020204030204" pitchFamily="34" charset="0"/>
              </a:rPr>
              <a:t>↗  </a:t>
            </a:r>
            <a:r>
              <a:rPr lang="en-GB" b="1" dirty="0" err="1" smtClean="0">
                <a:latin typeface="Bell MT" panose="02020503060305020303" pitchFamily="18" charset="0"/>
                <a:cs typeface="Calibri" panose="020F0502020204030204" pitchFamily="34" charset="0"/>
              </a:rPr>
              <a:t>fonction</a:t>
            </a:r>
            <a:r>
              <a:rPr lang="en-GB" b="1" dirty="0" smtClean="0">
                <a:latin typeface="Bell MT" panose="02020503060305020303" pitchFamily="18" charset="0"/>
                <a:cs typeface="Calibri" panose="020F0502020204030204" pitchFamily="34" charset="0"/>
              </a:rPr>
              <a:t> cognitive</a:t>
            </a:r>
            <a:endParaRPr lang="en-GB" b="1" dirty="0">
              <a:latin typeface="Bell MT" panose="02020503060305020303" pitchFamily="18" charset="0"/>
            </a:endParaRPr>
          </a:p>
        </p:txBody>
      </p:sp>
      <p:pic>
        <p:nvPicPr>
          <p:cNvPr id="14" name="Image 13"/>
          <p:cNvPicPr>
            <a:picLocks noChangeAspect="1"/>
          </p:cNvPicPr>
          <p:nvPr/>
        </p:nvPicPr>
        <p:blipFill>
          <a:blip r:embed="rId4">
            <a:clrChange>
              <a:clrFrom>
                <a:srgbClr val="F8F9F4"/>
              </a:clrFrom>
              <a:clrTo>
                <a:srgbClr val="F8F9F4">
                  <a:alpha val="0"/>
                </a:srgbClr>
              </a:clrTo>
            </a:clrChange>
          </a:blip>
          <a:stretch>
            <a:fillRect/>
          </a:stretch>
        </p:blipFill>
        <p:spPr>
          <a:xfrm>
            <a:off x="5305425" y="3233737"/>
            <a:ext cx="742950" cy="809625"/>
          </a:xfrm>
          <a:prstGeom prst="rect">
            <a:avLst/>
          </a:prstGeom>
        </p:spPr>
      </p:pic>
      <p:pic>
        <p:nvPicPr>
          <p:cNvPr id="15" name="Image 14"/>
          <p:cNvPicPr>
            <a:picLocks noChangeAspect="1"/>
          </p:cNvPicPr>
          <p:nvPr/>
        </p:nvPicPr>
        <p:blipFill>
          <a:blip r:embed="rId5">
            <a:clrChange>
              <a:clrFrom>
                <a:srgbClr val="F8F9F4"/>
              </a:clrFrom>
              <a:clrTo>
                <a:srgbClr val="F8F9F4">
                  <a:alpha val="0"/>
                </a:srgbClr>
              </a:clrTo>
            </a:clrChange>
          </a:blip>
          <a:stretch>
            <a:fillRect/>
          </a:stretch>
        </p:blipFill>
        <p:spPr>
          <a:xfrm>
            <a:off x="1924011" y="5124420"/>
            <a:ext cx="804694" cy="638206"/>
          </a:xfrm>
          <a:prstGeom prst="rect">
            <a:avLst/>
          </a:prstGeom>
        </p:spPr>
      </p:pic>
      <p:pic>
        <p:nvPicPr>
          <p:cNvPr id="16" name="Image 15"/>
          <p:cNvPicPr>
            <a:picLocks noChangeAspect="1"/>
          </p:cNvPicPr>
          <p:nvPr/>
        </p:nvPicPr>
        <p:blipFill>
          <a:blip r:embed="rId6">
            <a:clrChange>
              <a:clrFrom>
                <a:srgbClr val="F8F9F4"/>
              </a:clrFrom>
              <a:clrTo>
                <a:srgbClr val="F8F9F4">
                  <a:alpha val="0"/>
                </a:srgbClr>
              </a:clrTo>
            </a:clrChange>
          </a:blip>
          <a:stretch>
            <a:fillRect/>
          </a:stretch>
        </p:blipFill>
        <p:spPr>
          <a:xfrm>
            <a:off x="4514786" y="4499768"/>
            <a:ext cx="733489" cy="672365"/>
          </a:xfrm>
          <a:prstGeom prst="rect">
            <a:avLst/>
          </a:prstGeom>
        </p:spPr>
      </p:pic>
      <p:pic>
        <p:nvPicPr>
          <p:cNvPr id="17" name="Image 16"/>
          <p:cNvPicPr>
            <a:picLocks noChangeAspect="1"/>
          </p:cNvPicPr>
          <p:nvPr/>
        </p:nvPicPr>
        <p:blipFill rotWithShape="1">
          <a:blip r:embed="rId7" cstate="print">
            <a:clrChange>
              <a:clrFrom>
                <a:srgbClr val="F8F9F4"/>
              </a:clrFrom>
              <a:clrTo>
                <a:srgbClr val="F8F9F4">
                  <a:alpha val="0"/>
                </a:srgbClr>
              </a:clrTo>
            </a:clrChange>
            <a:extLst>
              <a:ext uri="{28A0092B-C50C-407E-A947-70E740481C1C}">
                <a14:useLocalDpi xmlns:a14="http://schemas.microsoft.com/office/drawing/2010/main" val="0"/>
              </a:ext>
            </a:extLst>
          </a:blip>
          <a:srcRect t="51021"/>
          <a:stretch/>
        </p:blipFill>
        <p:spPr>
          <a:xfrm flipH="1">
            <a:off x="6648450" y="5347143"/>
            <a:ext cx="733425" cy="452820"/>
          </a:xfrm>
          <a:prstGeom prst="rect">
            <a:avLst/>
          </a:prstGeom>
        </p:spPr>
      </p:pic>
      <p:pic>
        <p:nvPicPr>
          <p:cNvPr id="18" name="Image 17"/>
          <p:cNvPicPr>
            <a:picLocks noChangeAspect="1"/>
          </p:cNvPicPr>
          <p:nvPr/>
        </p:nvPicPr>
        <p:blipFill>
          <a:blip r:embed="rId8">
            <a:clrChange>
              <a:clrFrom>
                <a:srgbClr val="F8F9F4"/>
              </a:clrFrom>
              <a:clrTo>
                <a:srgbClr val="F8F9F4">
                  <a:alpha val="0"/>
                </a:srgbClr>
              </a:clrTo>
            </a:clrChange>
          </a:blip>
          <a:stretch>
            <a:fillRect/>
          </a:stretch>
        </p:blipFill>
        <p:spPr>
          <a:xfrm>
            <a:off x="8334276" y="3795141"/>
            <a:ext cx="623023" cy="548260"/>
          </a:xfrm>
          <a:prstGeom prst="rect">
            <a:avLst/>
          </a:prstGeom>
        </p:spPr>
      </p:pic>
      <p:pic>
        <p:nvPicPr>
          <p:cNvPr id="19" name="Image 18"/>
          <p:cNvPicPr>
            <a:picLocks noChangeAspect="1"/>
          </p:cNvPicPr>
          <p:nvPr/>
        </p:nvPicPr>
        <p:blipFill>
          <a:blip r:embed="rId9">
            <a:clrChange>
              <a:clrFrom>
                <a:srgbClr val="F8F9F4"/>
              </a:clrFrom>
              <a:clrTo>
                <a:srgbClr val="F8F9F4">
                  <a:alpha val="0"/>
                </a:srgbClr>
              </a:clrTo>
            </a:clrChange>
          </a:blip>
          <a:stretch>
            <a:fillRect/>
          </a:stretch>
        </p:blipFill>
        <p:spPr>
          <a:xfrm>
            <a:off x="10770651" y="5648325"/>
            <a:ext cx="851078" cy="828798"/>
          </a:xfrm>
          <a:prstGeom prst="rect">
            <a:avLst/>
          </a:prstGeom>
        </p:spPr>
      </p:pic>
      <p:pic>
        <p:nvPicPr>
          <p:cNvPr id="20" name="Image 19"/>
          <p:cNvPicPr>
            <a:picLocks noChangeAspect="1"/>
          </p:cNvPicPr>
          <p:nvPr/>
        </p:nvPicPr>
        <p:blipFill>
          <a:blip r:embed="rId10">
            <a:clrChange>
              <a:clrFrom>
                <a:srgbClr val="F8F9F4"/>
              </a:clrFrom>
              <a:clrTo>
                <a:srgbClr val="F8F9F4">
                  <a:alpha val="0"/>
                </a:srgbClr>
              </a:clrTo>
            </a:clrChange>
          </a:blip>
          <a:stretch>
            <a:fillRect/>
          </a:stretch>
        </p:blipFill>
        <p:spPr>
          <a:xfrm>
            <a:off x="10853687" y="4419552"/>
            <a:ext cx="714475" cy="685896"/>
          </a:xfrm>
          <a:prstGeom prst="rect">
            <a:avLst/>
          </a:prstGeom>
        </p:spPr>
      </p:pic>
      <p:pic>
        <p:nvPicPr>
          <p:cNvPr id="21" name="Image 20"/>
          <p:cNvPicPr>
            <a:picLocks noChangeAspect="1"/>
          </p:cNvPicPr>
          <p:nvPr/>
        </p:nvPicPr>
        <p:blipFill>
          <a:blip r:embed="rId11">
            <a:clrChange>
              <a:clrFrom>
                <a:srgbClr val="FFFFFF"/>
              </a:clrFrom>
              <a:clrTo>
                <a:srgbClr val="FFFFFF">
                  <a:alpha val="0"/>
                </a:srgbClr>
              </a:clrTo>
            </a:clrChange>
          </a:blip>
          <a:stretch>
            <a:fillRect/>
          </a:stretch>
        </p:blipFill>
        <p:spPr>
          <a:xfrm>
            <a:off x="1376713" y="3204422"/>
            <a:ext cx="895434" cy="700460"/>
          </a:xfrm>
          <a:prstGeom prst="rect">
            <a:avLst/>
          </a:prstGeom>
        </p:spPr>
      </p:pic>
      <p:sp>
        <p:nvSpPr>
          <p:cNvPr id="26" name="Rectangle 2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7" name="ZoneTexte 26"/>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8" name="ZoneTexte 27"/>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9" name="ZoneTexte 28"/>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30" name="ZoneTexte 29"/>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30438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1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125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125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15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75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20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50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150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190749" y="948730"/>
            <a:ext cx="6867525" cy="1875432"/>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Bénéfices de l’activité physique sur progression maladie, traitement et qualité vie pour HIV</a:t>
            </a:r>
            <a:endParaRPr lang="fr-FR" sz="2400" b="1" dirty="0">
              <a:solidFill>
                <a:schemeClr val="bg1"/>
              </a:solidFill>
              <a:latin typeface="Baskerville Old Face" panose="02020602080505020303" pitchFamily="18" charset="0"/>
            </a:endParaRPr>
          </a:p>
        </p:txBody>
      </p:sp>
      <p:sp>
        <p:nvSpPr>
          <p:cNvPr id="2" name="ZoneTexte 1"/>
          <p:cNvSpPr txBox="1"/>
          <p:nvPr/>
        </p:nvSpPr>
        <p:spPr>
          <a:xfrm>
            <a:off x="3927929" y="6072868"/>
            <a:ext cx="4314825" cy="338554"/>
          </a:xfrm>
          <a:prstGeom prst="rect">
            <a:avLst/>
          </a:prstGeom>
          <a:noFill/>
        </p:spPr>
        <p:txBody>
          <a:bodyPr wrap="square" rtlCol="0">
            <a:spAutoFit/>
          </a:bodyPr>
          <a:lstStyle/>
          <a:p>
            <a:pPr algn="ctr"/>
            <a:r>
              <a:rPr lang="fr-FR" sz="1600" i="1" smtClean="0"/>
              <a:t>Lopez et al., 2015</a:t>
            </a:r>
            <a:endParaRPr lang="en-GB" sz="1600" i="1"/>
          </a:p>
        </p:txBody>
      </p:sp>
      <p:sp>
        <p:nvSpPr>
          <p:cNvPr id="3" name="ZoneTexte 2"/>
          <p:cNvSpPr txBox="1"/>
          <p:nvPr/>
        </p:nvSpPr>
        <p:spPr>
          <a:xfrm>
            <a:off x="2600325" y="3371850"/>
            <a:ext cx="5972175" cy="1631216"/>
          </a:xfrm>
          <a:prstGeom prst="rect">
            <a:avLst/>
          </a:prstGeom>
          <a:noFill/>
        </p:spPr>
        <p:txBody>
          <a:bodyPr wrap="square" rtlCol="0">
            <a:spAutoFit/>
          </a:bodyPr>
          <a:lstStyle/>
          <a:p>
            <a:pPr algn="ctr"/>
            <a:r>
              <a:rPr lang="fr-FR" sz="2000" b="1" dirty="0" smtClean="0"/>
              <a:t>18 études analysées : </a:t>
            </a:r>
          </a:p>
          <a:p>
            <a:pPr algn="ctr"/>
            <a:endParaRPr lang="fr-FR" sz="2000" dirty="0"/>
          </a:p>
          <a:p>
            <a:pPr marL="285750" indent="-285750" algn="ctr">
              <a:buFont typeface="Arial" panose="020B0604020202020204" pitchFamily="34" charset="0"/>
              <a:buChar char="•"/>
            </a:pPr>
            <a:r>
              <a:rPr lang="fr-FR" sz="2000" dirty="0" smtClean="0"/>
              <a:t>Personnes VIH ou SIDA</a:t>
            </a:r>
          </a:p>
          <a:p>
            <a:pPr marL="285750" indent="-285750" algn="ctr">
              <a:buFont typeface="Arial" panose="020B0604020202020204" pitchFamily="34" charset="0"/>
              <a:buChar char="•"/>
            </a:pPr>
            <a:r>
              <a:rPr lang="fr-FR" sz="2000" dirty="0" smtClean="0"/>
              <a:t>Activités physiques endurance ou résistance</a:t>
            </a:r>
          </a:p>
          <a:p>
            <a:pPr marL="285750" indent="-285750" algn="ctr">
              <a:buFont typeface="Arial" panose="020B0604020202020204" pitchFamily="34" charset="0"/>
              <a:buChar char="•"/>
            </a:pPr>
            <a:r>
              <a:rPr lang="fr-FR" sz="2000" dirty="0" smtClean="0"/>
              <a:t>Au moins 1 semaine d’intervention</a:t>
            </a:r>
            <a:endParaRPr lang="en-GB" sz="2000" dirty="0"/>
          </a:p>
        </p:txBody>
      </p:sp>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3" name="ZoneTexte 12"/>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5" name="ZoneTexte 14"/>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202412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000500" y="5972175"/>
            <a:ext cx="4314825" cy="338554"/>
          </a:xfrm>
          <a:prstGeom prst="rect">
            <a:avLst/>
          </a:prstGeom>
          <a:noFill/>
        </p:spPr>
        <p:txBody>
          <a:bodyPr wrap="square" rtlCol="0">
            <a:spAutoFit/>
          </a:bodyPr>
          <a:lstStyle/>
          <a:p>
            <a:pPr algn="ctr"/>
            <a:r>
              <a:rPr lang="fr-FR" sz="1600" i="1" smtClean="0"/>
              <a:t>Lopez et al., 2015</a:t>
            </a:r>
            <a:endParaRPr lang="en-GB" sz="1600" i="1"/>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78" y="1911664"/>
            <a:ext cx="1865376" cy="1243584"/>
          </a:xfrm>
          <a:prstGeom prst="rect">
            <a:avLst/>
          </a:prstGeom>
        </p:spPr>
      </p:pic>
      <p:sp>
        <p:nvSpPr>
          <p:cNvPr id="3" name="ZoneTexte 2"/>
          <p:cNvSpPr txBox="1"/>
          <p:nvPr/>
        </p:nvSpPr>
        <p:spPr>
          <a:xfrm>
            <a:off x="5314950" y="1714500"/>
            <a:ext cx="3362325" cy="1631216"/>
          </a:xfrm>
          <a:prstGeom prst="rect">
            <a:avLst/>
          </a:prstGeom>
          <a:noFill/>
        </p:spPr>
        <p:txBody>
          <a:bodyPr wrap="square" rtlCol="0">
            <a:spAutoFit/>
          </a:bodyPr>
          <a:lstStyle/>
          <a:p>
            <a:pPr marL="342900" indent="-342900">
              <a:buFont typeface="Arial" panose="020B0604020202020204" pitchFamily="34" charset="0"/>
              <a:buChar char="•"/>
            </a:pPr>
            <a:r>
              <a:rPr lang="fr-FR" sz="2000" dirty="0" smtClean="0"/>
              <a:t>CD4+ nombre de cellule</a:t>
            </a:r>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000" dirty="0" smtClean="0"/>
              <a:t>Charge virale</a:t>
            </a:r>
            <a:endParaRPr lang="en-GB" sz="2000" dirty="0"/>
          </a:p>
        </p:txBody>
      </p:sp>
      <p:sp>
        <p:nvSpPr>
          <p:cNvPr id="7" name="ZoneTexte 6"/>
          <p:cNvSpPr txBox="1"/>
          <p:nvPr/>
        </p:nvSpPr>
        <p:spPr>
          <a:xfrm>
            <a:off x="1572126" y="4615615"/>
            <a:ext cx="9000624" cy="1323439"/>
          </a:xfrm>
          <a:prstGeom prst="rect">
            <a:avLst/>
          </a:prstGeom>
          <a:noFill/>
        </p:spPr>
        <p:txBody>
          <a:bodyPr wrap="square" rtlCol="0">
            <a:spAutoFit/>
          </a:bodyPr>
          <a:lstStyle/>
          <a:p>
            <a:pPr marL="285750" indent="-285750">
              <a:buFont typeface="Arial" panose="020B0604020202020204" pitchFamily="34" charset="0"/>
              <a:buChar char="•"/>
            </a:pPr>
            <a:r>
              <a:rPr lang="fr-FR" sz="2000" dirty="0" smtClean="0">
                <a:solidFill>
                  <a:schemeClr val="accent6">
                    <a:lumMod val="50000"/>
                  </a:schemeClr>
                </a:solidFill>
                <a:latin typeface="Bell MT" panose="02020503060305020303" pitchFamily="18" charset="0"/>
              </a:rPr>
              <a:t>Pas d’effet supplémentaire positif direct sur le système immunitaire</a:t>
            </a:r>
          </a:p>
          <a:p>
            <a:pPr marL="285750" indent="-285750">
              <a:buFont typeface="Arial" panose="020B0604020202020204" pitchFamily="34" charset="0"/>
              <a:buChar char="•"/>
            </a:pPr>
            <a:endParaRPr lang="fr-FR" sz="2000" dirty="0">
              <a:solidFill>
                <a:schemeClr val="accent6">
                  <a:lumMod val="50000"/>
                </a:schemeClr>
              </a:solidFill>
              <a:latin typeface="Bell MT" panose="02020503060305020303" pitchFamily="18" charset="0"/>
            </a:endParaRPr>
          </a:p>
          <a:p>
            <a:pPr marL="285750" indent="-285750">
              <a:buFont typeface="Arial" panose="020B0604020202020204" pitchFamily="34" charset="0"/>
              <a:buChar char="•"/>
            </a:pPr>
            <a:r>
              <a:rPr lang="fr-FR" sz="2000" dirty="0" smtClean="0">
                <a:solidFill>
                  <a:schemeClr val="accent6">
                    <a:lumMod val="50000"/>
                  </a:schemeClr>
                </a:solidFill>
                <a:latin typeface="Bell MT" panose="02020503060305020303" pitchFamily="18" charset="0"/>
              </a:rPr>
              <a:t>La pratique d’un entraînement n’impacte pas négativement le système immunitaire</a:t>
            </a:r>
            <a:endParaRPr lang="fr-FR" sz="2000" dirty="0">
              <a:solidFill>
                <a:schemeClr val="accent6">
                  <a:lumMod val="50000"/>
                </a:schemeClr>
              </a:solidFill>
              <a:latin typeface="Bell MT" panose="02020503060305020303" pitchFamily="18" charset="0"/>
            </a:endParaRPr>
          </a:p>
          <a:p>
            <a:pPr marL="285750" indent="-285750">
              <a:buFont typeface="Arial" panose="020B0604020202020204" pitchFamily="34" charset="0"/>
              <a:buChar char="•"/>
            </a:pPr>
            <a:endParaRPr lang="en-GB" sz="2000" dirty="0">
              <a:solidFill>
                <a:schemeClr val="accent6">
                  <a:lumMod val="50000"/>
                </a:schemeClr>
              </a:solidFill>
              <a:latin typeface="Bell MT" panose="02020503060305020303" pitchFamily="18" charset="0"/>
            </a:endParaRPr>
          </a:p>
        </p:txBody>
      </p:sp>
      <p:cxnSp>
        <p:nvCxnSpPr>
          <p:cNvPr id="9" name="Connecteur en arc 8"/>
          <p:cNvCxnSpPr>
            <a:stCxn id="6" idx="3"/>
          </p:cNvCxnSpPr>
          <p:nvPr/>
        </p:nvCxnSpPr>
        <p:spPr>
          <a:xfrm flipV="1">
            <a:off x="2766154" y="1857375"/>
            <a:ext cx="2463071" cy="676081"/>
          </a:xfrm>
          <a:prstGeom prst="curvedConnector3">
            <a:avLst/>
          </a:prstGeom>
          <a:ln w="28575">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Connecteur en arc 9"/>
          <p:cNvCxnSpPr>
            <a:stCxn id="6" idx="3"/>
          </p:cNvCxnSpPr>
          <p:nvPr/>
        </p:nvCxnSpPr>
        <p:spPr>
          <a:xfrm>
            <a:off x="2766154" y="2533456"/>
            <a:ext cx="2463071" cy="600269"/>
          </a:xfrm>
          <a:prstGeom prst="curvedConnector3">
            <a:avLst/>
          </a:prstGeom>
          <a:ln w="28575">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Multiplication 13"/>
          <p:cNvSpPr/>
          <p:nvPr/>
        </p:nvSpPr>
        <p:spPr>
          <a:xfrm>
            <a:off x="3971925" y="1685925"/>
            <a:ext cx="323850" cy="638175"/>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Multiplication 14"/>
          <p:cNvSpPr/>
          <p:nvPr/>
        </p:nvSpPr>
        <p:spPr>
          <a:xfrm>
            <a:off x="4200525" y="2724150"/>
            <a:ext cx="323850" cy="638175"/>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Bénéfices de l’activité physique sur progression maladie, traitement et qualité vie pour HIV</a:t>
            </a:r>
            <a:endParaRPr lang="fr-FR" sz="2400" b="1" dirty="0">
              <a:solidFill>
                <a:schemeClr val="bg1"/>
              </a:solidFill>
              <a:latin typeface="Baskerville Old Face" panose="02020602080505020303" pitchFamily="18" charset="0"/>
            </a:endParaRPr>
          </a:p>
        </p:txBody>
      </p:sp>
      <p:sp>
        <p:nvSpPr>
          <p:cNvPr id="17" name="Rectangle 1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8" name="ZoneTexte 17"/>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9" name="ZoneTexte 18"/>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44560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353050" y="1400175"/>
            <a:ext cx="3457575" cy="2339102"/>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Bell MT" panose="02020503060305020303" pitchFamily="18" charset="0"/>
                <a:cs typeface="Calibri" panose="020F0502020204030204" pitchFamily="34" charset="0"/>
              </a:rPr>
              <a:t>↗ VO2 max (8 </a:t>
            </a:r>
            <a:r>
              <a:rPr lang="en-GB" sz="1600" dirty="0" err="1" smtClean="0">
                <a:latin typeface="Bell MT" panose="02020503060305020303" pitchFamily="18" charset="0"/>
                <a:cs typeface="Calibri" panose="020F0502020204030204" pitchFamily="34" charset="0"/>
              </a:rPr>
              <a:t>semaines</a:t>
            </a:r>
            <a:r>
              <a:rPr lang="en-GB" sz="1600" dirty="0" smtClean="0">
                <a:latin typeface="Bell MT" panose="02020503060305020303" pitchFamily="18" charset="0"/>
                <a:cs typeface="Calibri" panose="020F0502020204030204" pitchFamily="34" charset="0"/>
              </a:rPr>
              <a:t> </a:t>
            </a:r>
            <a:r>
              <a:rPr lang="en-GB" sz="1600" dirty="0" err="1" smtClean="0">
                <a:latin typeface="Bell MT" panose="02020503060305020303" pitchFamily="18" charset="0"/>
                <a:cs typeface="Calibri" panose="020F0502020204030204" pitchFamily="34" charset="0"/>
              </a:rPr>
              <a:t>d’endurance</a:t>
            </a:r>
            <a:r>
              <a:rPr lang="en-GB" sz="1600" dirty="0" smtClean="0">
                <a:latin typeface="Bell MT" panose="02020503060305020303" pitchFamily="18" charset="0"/>
                <a:cs typeface="Calibri" panose="020F0502020204030204" pitchFamily="34" charset="0"/>
              </a:rPr>
              <a:t>)</a:t>
            </a:r>
          </a:p>
          <a:p>
            <a:pPr marL="285750" indent="-285750">
              <a:buFont typeface="Arial" panose="020B0604020202020204" pitchFamily="34" charset="0"/>
              <a:buChar char="•"/>
            </a:pPr>
            <a:endParaRPr lang="fr-FR" sz="1600" dirty="0" smtClean="0">
              <a:latin typeface="Bell MT" panose="02020503060305020303" pitchFamily="18" charset="0"/>
              <a:cs typeface="Calibri" panose="020F0502020204030204" pitchFamily="34" charset="0"/>
            </a:endParaRPr>
          </a:p>
          <a:p>
            <a:pPr marL="285750" indent="-285750">
              <a:buFont typeface="Arial" panose="020B0604020202020204" pitchFamily="34" charset="0"/>
              <a:buChar char="•"/>
            </a:pPr>
            <a:r>
              <a:rPr lang="en-GB" sz="1600" dirty="0" smtClean="0">
                <a:latin typeface="Bell MT" panose="02020503060305020303" pitchFamily="18" charset="0"/>
                <a:cs typeface="Calibri" panose="020F0502020204030204" pitchFamily="34" charset="0"/>
              </a:rPr>
              <a:t>↗ Endurance</a:t>
            </a:r>
            <a:endParaRPr lang="fr-FR" sz="1600" dirty="0" smtClean="0">
              <a:latin typeface="Bell MT" panose="02020503060305020303" pitchFamily="18" charset="0"/>
              <a:cs typeface="Calibri" panose="020F0502020204030204" pitchFamily="34" charset="0"/>
            </a:endParaRPr>
          </a:p>
          <a:p>
            <a:pPr marL="285750" indent="-285750">
              <a:buFont typeface="Arial" panose="020B0604020202020204" pitchFamily="34" charset="0"/>
              <a:buChar char="•"/>
            </a:pPr>
            <a:endParaRPr lang="fr-FR" sz="1600" dirty="0">
              <a:latin typeface="Bell MT" panose="02020503060305020303" pitchFamily="18" charset="0"/>
              <a:cs typeface="Calibri" panose="020F0502020204030204" pitchFamily="34" charset="0"/>
            </a:endParaRPr>
          </a:p>
          <a:p>
            <a:pPr marL="285750" indent="-285750">
              <a:buFont typeface="Arial" panose="020B0604020202020204" pitchFamily="34" charset="0"/>
              <a:buChar char="•"/>
            </a:pPr>
            <a:r>
              <a:rPr lang="en-GB" sz="1600" dirty="0" smtClean="0">
                <a:latin typeface="Bell MT" panose="02020503060305020303" pitchFamily="18" charset="0"/>
                <a:cs typeface="Calibri" panose="020F0502020204030204" pitchFamily="34" charset="0"/>
              </a:rPr>
              <a:t>↗ Force max (1 RM) (8%) avec programme </a:t>
            </a:r>
            <a:r>
              <a:rPr lang="en-GB" sz="1600" dirty="0" err="1" smtClean="0">
                <a:latin typeface="Bell MT" panose="02020503060305020303" pitchFamily="18" charset="0"/>
                <a:cs typeface="Calibri" panose="020F0502020204030204" pitchFamily="34" charset="0"/>
              </a:rPr>
              <a:t>en</a:t>
            </a:r>
            <a:r>
              <a:rPr lang="en-GB" sz="1600" dirty="0" smtClean="0">
                <a:latin typeface="Bell MT" panose="02020503060305020303" pitchFamily="18" charset="0"/>
                <a:cs typeface="Calibri" panose="020F0502020204030204" pitchFamily="34" charset="0"/>
              </a:rPr>
              <a:t> </a:t>
            </a:r>
            <a:r>
              <a:rPr lang="en-GB" sz="1600" dirty="0" err="1" smtClean="0">
                <a:latin typeface="Bell MT" panose="02020503060305020303" pitchFamily="18" charset="0"/>
                <a:cs typeface="Calibri" panose="020F0502020204030204" pitchFamily="34" charset="0"/>
              </a:rPr>
              <a:t>encurance</a:t>
            </a:r>
            <a:endParaRPr lang="en-GB" sz="1600" dirty="0" smtClean="0">
              <a:latin typeface="Bell MT" panose="02020503060305020303" pitchFamily="18" charset="0"/>
              <a:cs typeface="Calibri" panose="020F0502020204030204" pitchFamily="34" charset="0"/>
            </a:endParaRPr>
          </a:p>
          <a:p>
            <a:pPr marL="285750" indent="-285750">
              <a:buFont typeface="Arial" panose="020B0604020202020204" pitchFamily="34" charset="0"/>
              <a:buChar char="•"/>
            </a:pPr>
            <a:endParaRPr lang="fr-FR" sz="1600" dirty="0">
              <a:latin typeface="Bell MT" panose="02020503060305020303" pitchFamily="18" charset="0"/>
              <a:cs typeface="Calibri" panose="020F0502020204030204" pitchFamily="34" charset="0"/>
            </a:endParaRPr>
          </a:p>
          <a:p>
            <a:pPr marL="285750" indent="-285750">
              <a:buFont typeface="Arial" panose="020B0604020202020204" pitchFamily="34" charset="0"/>
              <a:buChar char="•"/>
            </a:pPr>
            <a:r>
              <a:rPr lang="fr-FR" sz="1600" dirty="0" smtClean="0">
                <a:latin typeface="Bell MT" panose="02020503060305020303" pitchFamily="18" charset="0"/>
                <a:cs typeface="Calibri" panose="020F0502020204030204" pitchFamily="34" charset="0"/>
              </a:rPr>
              <a:t>Pas d’</a:t>
            </a:r>
            <a:r>
              <a:rPr lang="fr-FR" sz="1600" dirty="0" err="1" smtClean="0">
                <a:latin typeface="Bell MT" panose="02020503060305020303" pitchFamily="18" charset="0"/>
                <a:cs typeface="Calibri" panose="020F0502020204030204" pitchFamily="34" charset="0"/>
              </a:rPr>
              <a:t>evolution</a:t>
            </a:r>
            <a:r>
              <a:rPr lang="fr-FR" sz="1600" dirty="0" smtClean="0">
                <a:latin typeface="Bell MT" panose="02020503060305020303" pitchFamily="18" charset="0"/>
                <a:cs typeface="Calibri" panose="020F0502020204030204" pitchFamily="34" charset="0"/>
              </a:rPr>
              <a:t> du VEMS </a:t>
            </a:r>
            <a:endParaRPr lang="en-GB" sz="1600" dirty="0">
              <a:latin typeface="Bell MT" panose="02020503060305020303" pitchFamily="18" charset="0"/>
            </a:endParaRPr>
          </a:p>
        </p:txBody>
      </p:sp>
      <p:sp>
        <p:nvSpPr>
          <p:cNvPr id="2" name="ZoneTexte 1"/>
          <p:cNvSpPr txBox="1"/>
          <p:nvPr/>
        </p:nvSpPr>
        <p:spPr>
          <a:xfrm>
            <a:off x="4000500" y="6029325"/>
            <a:ext cx="4314825" cy="338554"/>
          </a:xfrm>
          <a:prstGeom prst="rect">
            <a:avLst/>
          </a:prstGeom>
          <a:noFill/>
        </p:spPr>
        <p:txBody>
          <a:bodyPr wrap="square" rtlCol="0">
            <a:spAutoFit/>
          </a:bodyPr>
          <a:lstStyle/>
          <a:p>
            <a:pPr algn="ctr"/>
            <a:r>
              <a:rPr lang="fr-FR" sz="1600" i="1" smtClean="0"/>
              <a:t>Lopez et al., 2015</a:t>
            </a:r>
            <a:endParaRPr lang="en-GB" sz="1600" i="1"/>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78" y="1911664"/>
            <a:ext cx="1865376" cy="1243584"/>
          </a:xfrm>
          <a:prstGeom prst="rect">
            <a:avLst/>
          </a:prstGeom>
        </p:spPr>
      </p:pic>
      <p:sp>
        <p:nvSpPr>
          <p:cNvPr id="7" name="ZoneTexte 6"/>
          <p:cNvSpPr txBox="1"/>
          <p:nvPr/>
        </p:nvSpPr>
        <p:spPr>
          <a:xfrm>
            <a:off x="2590800" y="4695825"/>
            <a:ext cx="7981950" cy="400110"/>
          </a:xfrm>
          <a:prstGeom prst="rect">
            <a:avLst/>
          </a:prstGeom>
          <a:noFill/>
        </p:spPr>
        <p:txBody>
          <a:bodyPr wrap="square" rtlCol="0">
            <a:spAutoFit/>
          </a:bodyPr>
          <a:lstStyle/>
          <a:p>
            <a:pPr marL="285750" indent="-285750">
              <a:buFont typeface="Arial" panose="020B0604020202020204" pitchFamily="34" charset="0"/>
              <a:buChar char="•"/>
            </a:pPr>
            <a:r>
              <a:rPr lang="fr-FR" sz="2000" b="1" dirty="0" smtClean="0">
                <a:solidFill>
                  <a:schemeClr val="accent6">
                    <a:lumMod val="50000"/>
                  </a:schemeClr>
                </a:solidFill>
                <a:latin typeface="Bell MT" panose="02020503060305020303" pitchFamily="18" charset="0"/>
              </a:rPr>
              <a:t>Effet positif sur </a:t>
            </a:r>
            <a:r>
              <a:rPr lang="fr-FR" sz="2000" b="1" smtClean="0">
                <a:solidFill>
                  <a:schemeClr val="accent6">
                    <a:lumMod val="50000"/>
                  </a:schemeClr>
                </a:solidFill>
                <a:latin typeface="Bell MT" panose="02020503060305020303" pitchFamily="18" charset="0"/>
              </a:rPr>
              <a:t>la fonction aérobie et sur la force musculaire</a:t>
            </a:r>
            <a:endParaRPr lang="en-GB" sz="2000" b="1">
              <a:solidFill>
                <a:schemeClr val="accent6">
                  <a:lumMod val="50000"/>
                </a:schemeClr>
              </a:solidFill>
              <a:latin typeface="Bell MT" panose="02020503060305020303" pitchFamily="18" charset="0"/>
            </a:endParaRPr>
          </a:p>
        </p:txBody>
      </p:sp>
      <p:cxnSp>
        <p:nvCxnSpPr>
          <p:cNvPr id="9" name="Connecteur en arc 8"/>
          <p:cNvCxnSpPr>
            <a:stCxn id="6" idx="3"/>
          </p:cNvCxnSpPr>
          <p:nvPr/>
        </p:nvCxnSpPr>
        <p:spPr>
          <a:xfrm flipV="1">
            <a:off x="2766154" y="1543050"/>
            <a:ext cx="2463071" cy="990406"/>
          </a:xfrm>
          <a:prstGeom prst="curvedConnector3">
            <a:avLst/>
          </a:prstGeom>
          <a:ln w="28575">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Connecteur en arc 9"/>
          <p:cNvCxnSpPr>
            <a:stCxn id="6" idx="3"/>
          </p:cNvCxnSpPr>
          <p:nvPr/>
        </p:nvCxnSpPr>
        <p:spPr>
          <a:xfrm>
            <a:off x="2766154" y="2533456"/>
            <a:ext cx="2482121" cy="952694"/>
          </a:xfrm>
          <a:prstGeom prst="curvedConnector3">
            <a:avLst/>
          </a:prstGeom>
          <a:ln w="28575">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clrChange>
              <a:clrFrom>
                <a:srgbClr val="F8F9F4"/>
              </a:clrFrom>
              <a:clrTo>
                <a:srgbClr val="F8F9F4">
                  <a:alpha val="0"/>
                </a:srgbClr>
              </a:clrTo>
            </a:clrChange>
          </a:blip>
          <a:stretch>
            <a:fillRect/>
          </a:stretch>
        </p:blipFill>
        <p:spPr>
          <a:xfrm>
            <a:off x="7931688" y="1188863"/>
            <a:ext cx="1059911" cy="840620"/>
          </a:xfrm>
          <a:prstGeom prst="rect">
            <a:avLst/>
          </a:prstGeom>
        </p:spPr>
      </p:pic>
      <p:pic>
        <p:nvPicPr>
          <p:cNvPr id="12" name="Image 11"/>
          <p:cNvPicPr>
            <a:picLocks noChangeAspect="1"/>
          </p:cNvPicPr>
          <p:nvPr/>
        </p:nvPicPr>
        <p:blipFill>
          <a:blip r:embed="rId4">
            <a:clrChange>
              <a:clrFrom>
                <a:srgbClr val="F8F9F4"/>
              </a:clrFrom>
              <a:clrTo>
                <a:srgbClr val="F8F9F4">
                  <a:alpha val="0"/>
                </a:srgbClr>
              </a:clrTo>
            </a:clrChange>
          </a:blip>
          <a:stretch>
            <a:fillRect/>
          </a:stretch>
        </p:blipFill>
        <p:spPr>
          <a:xfrm>
            <a:off x="8659092" y="2383292"/>
            <a:ext cx="955963" cy="1041754"/>
          </a:xfrm>
          <a:prstGeom prst="rect">
            <a:avLst/>
          </a:prstGeom>
        </p:spPr>
      </p:pic>
      <p:cxnSp>
        <p:nvCxnSpPr>
          <p:cNvPr id="16" name="Connecteur en arc 15"/>
          <p:cNvCxnSpPr>
            <a:stCxn id="6" idx="3"/>
          </p:cNvCxnSpPr>
          <p:nvPr/>
        </p:nvCxnSpPr>
        <p:spPr>
          <a:xfrm flipV="1">
            <a:off x="2766154" y="2295526"/>
            <a:ext cx="2405921" cy="237930"/>
          </a:xfrm>
          <a:prstGeom prst="curvedConnector3">
            <a:avLst/>
          </a:prstGeom>
          <a:ln w="28575">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Connecteur en arc 18"/>
          <p:cNvCxnSpPr>
            <a:stCxn id="6" idx="3"/>
          </p:cNvCxnSpPr>
          <p:nvPr/>
        </p:nvCxnSpPr>
        <p:spPr>
          <a:xfrm>
            <a:off x="2766154" y="2533456"/>
            <a:ext cx="2405921" cy="247844"/>
          </a:xfrm>
          <a:prstGeom prst="curvedConnector3">
            <a:avLst/>
          </a:prstGeom>
          <a:ln w="28575">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Bénéfices de l’activité physique sur progression maladie, traitement et qualité vie pour HIV</a:t>
            </a:r>
            <a:endParaRPr lang="fr-FR" sz="2400" b="1" dirty="0">
              <a:solidFill>
                <a:schemeClr val="bg1"/>
              </a:solidFill>
              <a:latin typeface="Baskerville Old Face" panose="02020602080505020303" pitchFamily="18" charset="0"/>
            </a:endParaRPr>
          </a:p>
        </p:txBody>
      </p:sp>
      <p:sp>
        <p:nvSpPr>
          <p:cNvPr id="20" name="Rectangle 1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1" name="ZoneTexte 20"/>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4" name="ZoneTexte 23"/>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243809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000500" y="6105525"/>
            <a:ext cx="4314825" cy="338554"/>
          </a:xfrm>
          <a:prstGeom prst="rect">
            <a:avLst/>
          </a:prstGeom>
          <a:noFill/>
        </p:spPr>
        <p:txBody>
          <a:bodyPr wrap="square" rtlCol="0">
            <a:spAutoFit/>
          </a:bodyPr>
          <a:lstStyle/>
          <a:p>
            <a:pPr algn="ctr"/>
            <a:r>
              <a:rPr lang="fr-FR" sz="1600" i="1" dirty="0" smtClean="0"/>
              <a:t>Lopez et al., 2015</a:t>
            </a:r>
            <a:endParaRPr lang="en-GB" sz="1600" i="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778" y="1911664"/>
            <a:ext cx="1865376" cy="1243584"/>
          </a:xfrm>
          <a:prstGeom prst="rect">
            <a:avLst/>
          </a:prstGeom>
        </p:spPr>
      </p:pic>
      <p:sp>
        <p:nvSpPr>
          <p:cNvPr id="3" name="ZoneTexte 2"/>
          <p:cNvSpPr txBox="1"/>
          <p:nvPr/>
        </p:nvSpPr>
        <p:spPr>
          <a:xfrm>
            <a:off x="5267326" y="1714500"/>
            <a:ext cx="5791200" cy="1569660"/>
          </a:xfrm>
          <a:prstGeom prst="rect">
            <a:avLst/>
          </a:prstGeom>
          <a:noFill/>
        </p:spPr>
        <p:txBody>
          <a:bodyPr wrap="square" rtlCol="0">
            <a:spAutoFit/>
          </a:bodyPr>
          <a:lstStyle/>
          <a:p>
            <a:pPr marL="342900" indent="-342900">
              <a:buFont typeface="Arial" panose="020B0604020202020204" pitchFamily="34" charset="0"/>
              <a:buChar char="•"/>
            </a:pPr>
            <a:r>
              <a:rPr lang="fr-FR" sz="2000" dirty="0" smtClean="0">
                <a:latin typeface="Calibri" panose="020F0502020204030204" pitchFamily="34" charset="0"/>
                <a:cs typeface="Calibri" panose="020F0502020204030204" pitchFamily="34" charset="0"/>
              </a:rPr>
              <a:t>↗ auto efficacité </a:t>
            </a:r>
            <a:r>
              <a:rPr lang="fr-FR" sz="1600" i="1" dirty="0" smtClean="0">
                <a:latin typeface="Calibri" panose="020F0502020204030204" pitchFamily="34" charset="0"/>
                <a:cs typeface="Calibri" panose="020F0502020204030204" pitchFamily="34" charset="0"/>
              </a:rPr>
              <a:t>(que sur des hommes)</a:t>
            </a:r>
          </a:p>
          <a:p>
            <a:pPr marL="342900" indent="-342900">
              <a:buFont typeface="Arial" panose="020B0604020202020204" pitchFamily="34" charset="0"/>
              <a:buChar char="•"/>
            </a:pPr>
            <a:endParaRPr lang="fr-FR" sz="1600"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000" smtClean="0">
                <a:solidFill>
                  <a:prstClr val="black"/>
                </a:solidFill>
                <a:latin typeface="Calibri" panose="020F0502020204030204" pitchFamily="34" charset="0"/>
                <a:cs typeface="Calibri" panose="020F0502020204030204" pitchFamily="34" charset="0"/>
              </a:rPr>
              <a:t>↗ qualité de vie </a:t>
            </a:r>
            <a:endParaRPr lang="fr-FR" sz="2000" dirty="0"/>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r>
              <a:rPr lang="fr-FR" sz="2000" dirty="0" smtClean="0">
                <a:latin typeface="Calibri" panose="020F0502020204030204" pitchFamily="34" charset="0"/>
                <a:cs typeface="Calibri" panose="020F0502020204030204" pitchFamily="34" charset="0"/>
              </a:rPr>
              <a:t>Amélioration des symptômes dépressifs</a:t>
            </a:r>
            <a:r>
              <a:rPr lang="fr-FR" sz="2000" dirty="0" smtClean="0"/>
              <a:t> </a:t>
            </a:r>
            <a:endParaRPr lang="en-GB" sz="2000"/>
          </a:p>
        </p:txBody>
      </p:sp>
      <p:sp>
        <p:nvSpPr>
          <p:cNvPr id="7" name="ZoneTexte 6"/>
          <p:cNvSpPr txBox="1"/>
          <p:nvPr/>
        </p:nvSpPr>
        <p:spPr>
          <a:xfrm>
            <a:off x="1459832" y="4695825"/>
            <a:ext cx="9741568" cy="400110"/>
          </a:xfrm>
          <a:prstGeom prst="rect">
            <a:avLst/>
          </a:prstGeom>
          <a:noFill/>
        </p:spPr>
        <p:txBody>
          <a:bodyPr wrap="square" rtlCol="0">
            <a:spAutoFit/>
          </a:bodyPr>
          <a:lstStyle/>
          <a:p>
            <a:pPr marL="285750" indent="-285750">
              <a:buFont typeface="Arial" panose="020B0604020202020204" pitchFamily="34" charset="0"/>
              <a:buChar char="•"/>
            </a:pPr>
            <a:r>
              <a:rPr lang="fr-FR" sz="2000" b="1" dirty="0" smtClean="0">
                <a:solidFill>
                  <a:schemeClr val="accent6">
                    <a:lumMod val="50000"/>
                  </a:schemeClr>
                </a:solidFill>
                <a:latin typeface="Bell MT" panose="02020503060305020303" pitchFamily="18" charset="0"/>
              </a:rPr>
              <a:t>Tend à améliorer la santé mentale en partie des personnes atteintes du VIH</a:t>
            </a:r>
            <a:endParaRPr lang="en-GB" sz="2000" b="1" dirty="0">
              <a:solidFill>
                <a:schemeClr val="accent6">
                  <a:lumMod val="50000"/>
                </a:schemeClr>
              </a:solidFill>
              <a:latin typeface="Bell MT" panose="02020503060305020303" pitchFamily="18" charset="0"/>
            </a:endParaRPr>
          </a:p>
        </p:txBody>
      </p:sp>
      <p:cxnSp>
        <p:nvCxnSpPr>
          <p:cNvPr id="9" name="Connecteur en arc 8"/>
          <p:cNvCxnSpPr>
            <a:stCxn id="6" idx="3"/>
          </p:cNvCxnSpPr>
          <p:nvPr/>
        </p:nvCxnSpPr>
        <p:spPr>
          <a:xfrm flipV="1">
            <a:off x="2766154" y="1857375"/>
            <a:ext cx="2463071" cy="676081"/>
          </a:xfrm>
          <a:prstGeom prst="curvedConnector3">
            <a:avLst/>
          </a:prstGeom>
          <a:ln w="28575">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Connecteur en arc 9"/>
          <p:cNvCxnSpPr>
            <a:stCxn id="6" idx="3"/>
          </p:cNvCxnSpPr>
          <p:nvPr/>
        </p:nvCxnSpPr>
        <p:spPr>
          <a:xfrm>
            <a:off x="2766154" y="2533456"/>
            <a:ext cx="2463071" cy="600269"/>
          </a:xfrm>
          <a:prstGeom prst="curvedConnector3">
            <a:avLst/>
          </a:prstGeom>
          <a:ln w="28575">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6" name="Image 15"/>
          <p:cNvPicPr>
            <a:picLocks noChangeAspect="1"/>
          </p:cNvPicPr>
          <p:nvPr/>
        </p:nvPicPr>
        <p:blipFill>
          <a:blip r:embed="rId4">
            <a:clrChange>
              <a:clrFrom>
                <a:srgbClr val="F8F9F4"/>
              </a:clrFrom>
              <a:clrTo>
                <a:srgbClr val="F8F9F4">
                  <a:alpha val="0"/>
                </a:srgbClr>
              </a:clrTo>
            </a:clrChange>
          </a:blip>
          <a:stretch>
            <a:fillRect/>
          </a:stretch>
        </p:blipFill>
        <p:spPr>
          <a:xfrm>
            <a:off x="4900562" y="752427"/>
            <a:ext cx="714475" cy="685896"/>
          </a:xfrm>
          <a:prstGeom prst="rect">
            <a:avLst/>
          </a:prstGeom>
        </p:spPr>
      </p:pic>
      <p:sp>
        <p:nvSpPr>
          <p:cNvPr id="29" name="Rectangle 2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Bénéfices de l’activité physique sur progression maladie, traitement et qualité vie pour HIV</a:t>
            </a:r>
            <a:endParaRPr lang="fr-FR" sz="2400" b="1" dirty="0">
              <a:solidFill>
                <a:schemeClr val="bg1"/>
              </a:solidFill>
              <a:latin typeface="Baskerville Old Face" panose="02020602080505020303" pitchFamily="18" charset="0"/>
            </a:endParaRPr>
          </a:p>
        </p:txBody>
      </p:sp>
      <p:cxnSp>
        <p:nvCxnSpPr>
          <p:cNvPr id="17" name="Connecteur en arc 16"/>
          <p:cNvCxnSpPr>
            <a:stCxn id="6" idx="3"/>
            <a:endCxn id="3" idx="1"/>
          </p:cNvCxnSpPr>
          <p:nvPr/>
        </p:nvCxnSpPr>
        <p:spPr>
          <a:xfrm flipV="1">
            <a:off x="2766154" y="2499330"/>
            <a:ext cx="2501172" cy="34126"/>
          </a:xfrm>
          <a:prstGeom prst="curvedConnector3">
            <a:avLst/>
          </a:prstGeom>
          <a:ln w="28575">
            <a:solidFill>
              <a:schemeClr val="tx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9" name="ZoneTexte 18"/>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151802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7856" y="1674191"/>
            <a:ext cx="3515227" cy="400110"/>
          </a:xfrm>
          <a:prstGeom prst="rect">
            <a:avLst/>
          </a:prstGeom>
          <a:noFill/>
        </p:spPr>
        <p:txBody>
          <a:bodyPr wrap="square" rtlCol="0">
            <a:spAutoFit/>
          </a:bodyPr>
          <a:lstStyle/>
          <a:p>
            <a:r>
              <a:rPr lang="fr-FR" sz="2000" dirty="0" smtClean="0">
                <a:solidFill>
                  <a:schemeClr val="bg1">
                    <a:lumMod val="50000"/>
                  </a:schemeClr>
                </a:solidFill>
                <a:latin typeface="Bell MT" panose="02020503060305020303" pitchFamily="18" charset="0"/>
              </a:rPr>
              <a:t>1. Contexte général</a:t>
            </a:r>
            <a:endParaRPr lang="en-GB" sz="2000" dirty="0">
              <a:solidFill>
                <a:schemeClr val="bg1">
                  <a:lumMod val="50000"/>
                </a:schemeClr>
              </a:solidFill>
              <a:latin typeface="Bell MT" panose="02020503060305020303" pitchFamily="18" charset="0"/>
            </a:endParaRPr>
          </a:p>
        </p:txBody>
      </p:sp>
      <p:sp>
        <p:nvSpPr>
          <p:cNvPr id="5" name="ZoneTexte 4"/>
          <p:cNvSpPr txBox="1"/>
          <p:nvPr/>
        </p:nvSpPr>
        <p:spPr>
          <a:xfrm>
            <a:off x="347856" y="2712226"/>
            <a:ext cx="4863276" cy="400110"/>
          </a:xfrm>
          <a:prstGeom prst="rect">
            <a:avLst/>
          </a:prstGeom>
          <a:noFill/>
        </p:spPr>
        <p:txBody>
          <a:bodyPr wrap="square" rtlCol="0">
            <a:spAutoFit/>
          </a:bodyPr>
          <a:lstStyle/>
          <a:p>
            <a:r>
              <a:rPr lang="fr-FR" sz="2000" b="1" dirty="0" smtClean="0">
                <a:solidFill>
                  <a:schemeClr val="accent1">
                    <a:lumMod val="50000"/>
                  </a:schemeClr>
                </a:solidFill>
                <a:latin typeface="Bell MT" panose="02020503060305020303" pitchFamily="18" charset="0"/>
              </a:rPr>
              <a:t>2. Système immunitaire &amp; TTT</a:t>
            </a:r>
            <a:endParaRPr lang="en-GB" sz="2000" b="1" dirty="0">
              <a:solidFill>
                <a:schemeClr val="accent1">
                  <a:lumMod val="50000"/>
                </a:schemeClr>
              </a:solidFill>
              <a:latin typeface="Bell MT" panose="02020503060305020303" pitchFamily="18" charset="0"/>
            </a:endParaRPr>
          </a:p>
        </p:txBody>
      </p:sp>
      <p:sp>
        <p:nvSpPr>
          <p:cNvPr id="6" name="ZoneTexte 5"/>
          <p:cNvSpPr txBox="1"/>
          <p:nvPr/>
        </p:nvSpPr>
        <p:spPr>
          <a:xfrm>
            <a:off x="347855" y="3750261"/>
            <a:ext cx="2722791" cy="400110"/>
          </a:xfrm>
          <a:prstGeom prst="rect">
            <a:avLst/>
          </a:prstGeom>
          <a:noFill/>
        </p:spPr>
        <p:txBody>
          <a:bodyPr wrap="square" rtlCol="0">
            <a:spAutoFit/>
          </a:bodyPr>
          <a:lstStyle/>
          <a:p>
            <a:r>
              <a:rPr lang="fr-FR" sz="2000" dirty="0" smtClean="0">
                <a:solidFill>
                  <a:schemeClr val="bg1">
                    <a:lumMod val="50000"/>
                  </a:schemeClr>
                </a:solidFill>
                <a:latin typeface="Bell MT" panose="02020503060305020303" pitchFamily="18" charset="0"/>
              </a:rPr>
              <a:t>3. Vivre avec VIH</a:t>
            </a:r>
            <a:endParaRPr lang="en-GB" sz="2000" dirty="0">
              <a:solidFill>
                <a:schemeClr val="bg1">
                  <a:lumMod val="50000"/>
                </a:schemeClr>
              </a:solidFill>
              <a:latin typeface="Bell MT" panose="02020503060305020303" pitchFamily="18" charset="0"/>
            </a:endParaRPr>
          </a:p>
        </p:txBody>
      </p:sp>
      <p:sp>
        <p:nvSpPr>
          <p:cNvPr id="7" name="ZoneTexte 6"/>
          <p:cNvSpPr txBox="1"/>
          <p:nvPr/>
        </p:nvSpPr>
        <p:spPr>
          <a:xfrm>
            <a:off x="347856" y="4788296"/>
            <a:ext cx="3063173" cy="400110"/>
          </a:xfrm>
          <a:prstGeom prst="rect">
            <a:avLst/>
          </a:prstGeom>
          <a:noFill/>
        </p:spPr>
        <p:txBody>
          <a:bodyPr wrap="square" rtlCol="0">
            <a:spAutoFit/>
          </a:bodyPr>
          <a:lstStyle/>
          <a:p>
            <a:r>
              <a:rPr lang="fr-FR" sz="2000" dirty="0" smtClean="0">
                <a:solidFill>
                  <a:schemeClr val="bg1">
                    <a:lumMod val="50000"/>
                  </a:schemeClr>
                </a:solidFill>
                <a:latin typeface="Bell MT" panose="02020503060305020303" pitchFamily="18" charset="0"/>
              </a:rPr>
              <a:t>4. APA &amp; VIH</a:t>
            </a:r>
            <a:endParaRPr lang="en-GB" sz="2000" dirty="0">
              <a:solidFill>
                <a:schemeClr val="bg1">
                  <a:lumMod val="50000"/>
                </a:schemeClr>
              </a:solidFill>
              <a:latin typeface="Bell MT" panose="02020503060305020303" pitchFamily="18" charset="0"/>
            </a:endParaRPr>
          </a:p>
        </p:txBody>
      </p:sp>
      <p:sp>
        <p:nvSpPr>
          <p:cNvPr id="8" name="ZoneTexte 7"/>
          <p:cNvSpPr txBox="1"/>
          <p:nvPr/>
        </p:nvSpPr>
        <p:spPr>
          <a:xfrm>
            <a:off x="3184989" y="462337"/>
            <a:ext cx="5907640" cy="646331"/>
          </a:xfrm>
          <a:prstGeom prst="rect">
            <a:avLst/>
          </a:prstGeom>
          <a:noFill/>
        </p:spPr>
        <p:txBody>
          <a:bodyPr wrap="square" rtlCol="0">
            <a:spAutoFit/>
          </a:bodyPr>
          <a:lstStyle/>
          <a:p>
            <a:pPr algn="ctr"/>
            <a:r>
              <a:rPr lang="fr-F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Plan du cours</a:t>
            </a:r>
            <a:endParaRPr lang="en-GB" sz="3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702768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068800" y="608887"/>
            <a:ext cx="5579900" cy="2589827"/>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Effet d’un entraînement combiné aérobie / résistance sur force / masse / capacité fonct / QOL</a:t>
            </a:r>
            <a:endParaRPr lang="fr-FR" sz="2400" b="1" dirty="0">
              <a:solidFill>
                <a:schemeClr val="bg1"/>
              </a:solidFill>
              <a:latin typeface="Baskerville Old Face" panose="02020602080505020303" pitchFamily="18" charset="0"/>
            </a:endParaRPr>
          </a:p>
        </p:txBody>
      </p:sp>
      <p:sp>
        <p:nvSpPr>
          <p:cNvPr id="2" name="ZoneTexte 1"/>
          <p:cNvSpPr txBox="1"/>
          <p:nvPr/>
        </p:nvSpPr>
        <p:spPr>
          <a:xfrm>
            <a:off x="4924425" y="5838825"/>
            <a:ext cx="1685925" cy="338554"/>
          </a:xfrm>
          <a:prstGeom prst="rect">
            <a:avLst/>
          </a:prstGeom>
          <a:noFill/>
        </p:spPr>
        <p:txBody>
          <a:bodyPr wrap="square" rtlCol="0">
            <a:spAutoFit/>
          </a:bodyPr>
          <a:lstStyle/>
          <a:p>
            <a:pPr algn="ctr"/>
            <a:r>
              <a:rPr lang="fr-FR" sz="1600" i="1" smtClean="0"/>
              <a:t>Neto et al., 2015</a:t>
            </a:r>
            <a:endParaRPr lang="en-GB" sz="1600" i="1"/>
          </a:p>
        </p:txBody>
      </p:sp>
      <p:sp>
        <p:nvSpPr>
          <p:cNvPr id="8" name="ZoneTexte 7"/>
          <p:cNvSpPr txBox="1"/>
          <p:nvPr/>
        </p:nvSpPr>
        <p:spPr>
          <a:xfrm>
            <a:off x="2990850" y="3914775"/>
            <a:ext cx="5972175" cy="1938992"/>
          </a:xfrm>
          <a:prstGeom prst="rect">
            <a:avLst/>
          </a:prstGeom>
          <a:noFill/>
        </p:spPr>
        <p:txBody>
          <a:bodyPr wrap="square" rtlCol="0">
            <a:spAutoFit/>
          </a:bodyPr>
          <a:lstStyle/>
          <a:p>
            <a:pPr algn="ctr"/>
            <a:r>
              <a:rPr lang="fr-FR" sz="2000" b="1" dirty="0" smtClean="0"/>
              <a:t>7 études analysées : </a:t>
            </a:r>
          </a:p>
          <a:p>
            <a:pPr algn="ctr"/>
            <a:endParaRPr lang="fr-FR" sz="2000" dirty="0"/>
          </a:p>
          <a:p>
            <a:pPr marL="285750" indent="-285750" algn="ctr">
              <a:buFont typeface="Arial" panose="020B0604020202020204" pitchFamily="34" charset="0"/>
              <a:buChar char="•"/>
            </a:pPr>
            <a:r>
              <a:rPr lang="fr-FR" sz="2000" dirty="0" smtClean="0"/>
              <a:t>Personnes VIH ou SIDA</a:t>
            </a:r>
          </a:p>
          <a:p>
            <a:pPr marL="285750" indent="-285750" algn="ctr">
              <a:buFont typeface="Arial" panose="020B0604020202020204" pitchFamily="34" charset="0"/>
              <a:buChar char="•"/>
            </a:pPr>
            <a:r>
              <a:rPr lang="fr-FR" sz="2000" dirty="0" smtClean="0"/>
              <a:t>Groupe contrôle vs groupe entraîné</a:t>
            </a:r>
          </a:p>
          <a:p>
            <a:pPr marL="285750" indent="-285750" algn="ctr">
              <a:buFont typeface="Arial" panose="020B0604020202020204" pitchFamily="34" charset="0"/>
              <a:buChar char="•"/>
            </a:pPr>
            <a:r>
              <a:rPr lang="en-GB" sz="2000" dirty="0" smtClean="0"/>
              <a:t>Combined aerobic </a:t>
            </a:r>
            <a:r>
              <a:rPr lang="en-GB" sz="2000" dirty="0"/>
              <a:t>and resistance </a:t>
            </a:r>
            <a:r>
              <a:rPr lang="en-GB" sz="2000" dirty="0" smtClean="0"/>
              <a:t>exercise</a:t>
            </a:r>
          </a:p>
          <a:p>
            <a:pPr algn="ctr"/>
            <a:endParaRPr lang="en-GB" sz="2000" dirty="0"/>
          </a:p>
        </p:txBody>
      </p:sp>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6" name="ZoneTexte 15"/>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9" name="ZoneTexte 18"/>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13757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440511" y="1163782"/>
            <a:ext cx="8956025" cy="3121602"/>
          </a:xfrm>
          <a:prstGeom prst="rect">
            <a:avLst/>
          </a:prstGeom>
        </p:spPr>
      </p:pic>
      <p:sp>
        <p:nvSpPr>
          <p:cNvPr id="5" name="ZoneTexte 4"/>
          <p:cNvSpPr txBox="1"/>
          <p:nvPr/>
        </p:nvSpPr>
        <p:spPr>
          <a:xfrm>
            <a:off x="4943475" y="6048375"/>
            <a:ext cx="1685925" cy="307777"/>
          </a:xfrm>
          <a:prstGeom prst="rect">
            <a:avLst/>
          </a:prstGeom>
          <a:noFill/>
        </p:spPr>
        <p:txBody>
          <a:bodyPr wrap="square" rtlCol="0">
            <a:spAutoFit/>
          </a:bodyPr>
          <a:lstStyle/>
          <a:p>
            <a:pPr algn="ctr"/>
            <a:r>
              <a:rPr lang="fr-FR" sz="1400" i="1" smtClean="0"/>
              <a:t>Neto et al., 2015</a:t>
            </a:r>
            <a:endParaRPr lang="en-GB" sz="1400" i="1"/>
          </a:p>
        </p:txBody>
      </p:sp>
      <p:sp>
        <p:nvSpPr>
          <p:cNvPr id="9" name="Rectangle 8"/>
          <p:cNvSpPr/>
          <p:nvPr/>
        </p:nvSpPr>
        <p:spPr>
          <a:xfrm>
            <a:off x="3025486" y="5049487"/>
            <a:ext cx="5753100" cy="369332"/>
          </a:xfrm>
          <a:prstGeom prst="rect">
            <a:avLst/>
          </a:prstGeom>
        </p:spPr>
        <p:txBody>
          <a:bodyPr wrap="square">
            <a:spAutoFit/>
          </a:bodyPr>
          <a:lstStyle/>
          <a:p>
            <a:pPr algn="ctr"/>
            <a:r>
              <a:rPr lang="en-GB" b="1" dirty="0" smtClean="0">
                <a:latin typeface="Calibri" panose="020F0502020204030204" pitchFamily="34" charset="0"/>
                <a:cs typeface="Calibri" panose="020F0502020204030204" pitchFamily="34" charset="0"/>
              </a:rPr>
              <a:t>↗ </a:t>
            </a:r>
            <a:r>
              <a:rPr lang="en-GB" b="1" dirty="0" smtClean="0">
                <a:latin typeface="AdvOT82c4f4c4"/>
              </a:rPr>
              <a:t>Pic VO</a:t>
            </a:r>
            <a:r>
              <a:rPr lang="en-GB" sz="800" b="1" dirty="0" smtClean="0">
                <a:latin typeface="AdvOT82c4f4c4"/>
              </a:rPr>
              <a:t>2</a:t>
            </a:r>
            <a:r>
              <a:rPr lang="en-GB" b="1" dirty="0" smtClean="0">
                <a:latin typeface="AdvOT82c4f4c4"/>
              </a:rPr>
              <a:t> </a:t>
            </a:r>
            <a:r>
              <a:rPr lang="en-GB" sz="1400" b="1" i="1" dirty="0" smtClean="0">
                <a:latin typeface="AdvOT82c4f4c4"/>
              </a:rPr>
              <a:t>(4.48 </a:t>
            </a:r>
            <a:r>
              <a:rPr lang="en-GB" sz="1400" b="1" i="1" dirty="0">
                <a:latin typeface="AdvOT82c4f4c4"/>
              </a:rPr>
              <a:t>mLkg</a:t>
            </a:r>
            <a:r>
              <a:rPr lang="en-GB" sz="600" b="1" i="1" dirty="0">
                <a:latin typeface="AdvOT82c4f4c4"/>
              </a:rPr>
              <a:t>-1</a:t>
            </a:r>
            <a:r>
              <a:rPr lang="en-GB" sz="1400" b="1" i="1" dirty="0">
                <a:latin typeface="AdvOT82c4f4c4"/>
              </a:rPr>
              <a:t>min</a:t>
            </a:r>
            <a:r>
              <a:rPr lang="en-GB" sz="600" b="1" i="1" dirty="0">
                <a:latin typeface="AdvOT82c4f4c4"/>
              </a:rPr>
              <a:t>-1 </a:t>
            </a:r>
            <a:r>
              <a:rPr lang="en-GB" sz="1400" b="1" i="1" dirty="0">
                <a:latin typeface="AdvOT82c4f4c4"/>
              </a:rPr>
              <a:t>95% CI: 2.95 to 6.0</a:t>
            </a:r>
            <a:r>
              <a:rPr lang="en-GB" sz="1400" b="1" i="1" dirty="0" smtClean="0">
                <a:latin typeface="AdvOT82c4f4c4"/>
              </a:rPr>
              <a:t>) </a:t>
            </a:r>
            <a:endParaRPr lang="en-GB" sz="1600" b="1" i="1" dirty="0"/>
          </a:p>
        </p:txBody>
      </p:sp>
      <p:pic>
        <p:nvPicPr>
          <p:cNvPr id="12" name="Image 11"/>
          <p:cNvPicPr>
            <a:picLocks noChangeAspect="1"/>
          </p:cNvPicPr>
          <p:nvPr/>
        </p:nvPicPr>
        <p:blipFill>
          <a:blip r:embed="rId3">
            <a:clrChange>
              <a:clrFrom>
                <a:srgbClr val="F8F9F4"/>
              </a:clrFrom>
              <a:clrTo>
                <a:srgbClr val="F8F9F4">
                  <a:alpha val="0"/>
                </a:srgbClr>
              </a:clrTo>
            </a:clrChange>
          </a:blip>
          <a:stretch>
            <a:fillRect/>
          </a:stretch>
        </p:blipFill>
        <p:spPr>
          <a:xfrm>
            <a:off x="8324809" y="5027438"/>
            <a:ext cx="1165553" cy="924405"/>
          </a:xfrm>
          <a:prstGeom prst="rect">
            <a:avLst/>
          </a:prstGeom>
        </p:spPr>
      </p:pic>
      <p:sp>
        <p:nvSpPr>
          <p:cNvPr id="19" name="Rectangle 1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Effet d’un entraînement combiné aérobie / résistance sur force / masse / capacité fonct / QOL</a:t>
            </a:r>
            <a:endParaRPr lang="fr-FR" sz="2400" b="1" dirty="0">
              <a:solidFill>
                <a:schemeClr val="bg1"/>
              </a:solidFill>
              <a:latin typeface="Baskerville Old Face" panose="02020602080505020303" pitchFamily="18" charset="0"/>
            </a:endParaRPr>
          </a:p>
        </p:txBody>
      </p:sp>
      <p:sp>
        <p:nvSpPr>
          <p:cNvPr id="20" name="Rectangle 1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1" name="ZoneTexte 20"/>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4" name="ZoneTexte 23"/>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172035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924425" y="6162675"/>
            <a:ext cx="1685925" cy="307777"/>
          </a:xfrm>
          <a:prstGeom prst="rect">
            <a:avLst/>
          </a:prstGeom>
          <a:noFill/>
        </p:spPr>
        <p:txBody>
          <a:bodyPr wrap="square" rtlCol="0">
            <a:spAutoFit/>
          </a:bodyPr>
          <a:lstStyle/>
          <a:p>
            <a:pPr algn="ctr"/>
            <a:r>
              <a:rPr lang="fr-FR" sz="1400" i="1" smtClean="0"/>
              <a:t>Neto et al., 2015</a:t>
            </a:r>
            <a:endParaRPr lang="en-GB" sz="1400" i="1"/>
          </a:p>
        </p:txBody>
      </p:sp>
      <p:pic>
        <p:nvPicPr>
          <p:cNvPr id="3" name="Image 2"/>
          <p:cNvPicPr>
            <a:picLocks noChangeAspect="1"/>
          </p:cNvPicPr>
          <p:nvPr/>
        </p:nvPicPr>
        <p:blipFill>
          <a:blip r:embed="rId2"/>
          <a:stretch>
            <a:fillRect/>
          </a:stretch>
        </p:blipFill>
        <p:spPr>
          <a:xfrm>
            <a:off x="2204454" y="721634"/>
            <a:ext cx="8354591" cy="3753374"/>
          </a:xfrm>
          <a:prstGeom prst="rect">
            <a:avLst/>
          </a:prstGeom>
        </p:spPr>
      </p:pic>
      <p:sp>
        <p:nvSpPr>
          <p:cNvPr id="8" name="Rectangle 7"/>
          <p:cNvSpPr/>
          <p:nvPr/>
        </p:nvSpPr>
        <p:spPr>
          <a:xfrm>
            <a:off x="2273011" y="4797867"/>
            <a:ext cx="7486650" cy="1200329"/>
          </a:xfrm>
          <a:prstGeom prst="rect">
            <a:avLst/>
          </a:prstGeom>
        </p:spPr>
        <p:txBody>
          <a:bodyPr wrap="square">
            <a:spAutoFit/>
          </a:bodyPr>
          <a:lstStyle/>
          <a:p>
            <a:pPr algn="ctr"/>
            <a:r>
              <a:rPr lang="en-GB" b="1" dirty="0" smtClean="0">
                <a:latin typeface="AdvOT82c4f4c4"/>
                <a:cs typeface="Calibri" panose="020F0502020204030204" pitchFamily="34" charset="0"/>
              </a:rPr>
              <a:t>↗ Force </a:t>
            </a:r>
            <a:r>
              <a:rPr lang="en-GB" b="1" dirty="0" err="1" smtClean="0">
                <a:latin typeface="AdvOT82c4f4c4"/>
                <a:cs typeface="Calibri" panose="020F0502020204030204" pitchFamily="34" charset="0"/>
              </a:rPr>
              <a:t>musculaire</a:t>
            </a:r>
            <a:r>
              <a:rPr lang="en-GB" b="1" dirty="0" smtClean="0">
                <a:latin typeface="AdvOT82c4f4c4"/>
                <a:cs typeface="Calibri" panose="020F0502020204030204" pitchFamily="34" charset="0"/>
              </a:rPr>
              <a:t> :</a:t>
            </a:r>
          </a:p>
          <a:p>
            <a:pPr algn="ctr"/>
            <a:endParaRPr lang="en-GB" b="1" dirty="0" smtClean="0">
              <a:latin typeface="AdvOT82c4f4c4"/>
              <a:cs typeface="Calibri" panose="020F0502020204030204" pitchFamily="34" charset="0"/>
            </a:endParaRPr>
          </a:p>
          <a:p>
            <a:pPr marL="285750" indent="-285750" algn="ctr">
              <a:buFont typeface="Wingdings" panose="05000000000000000000" pitchFamily="2" charset="2"/>
              <a:buChar char="à"/>
            </a:pPr>
            <a:r>
              <a:rPr lang="en-GB" b="1" dirty="0">
                <a:latin typeface="AdvOT82c4f4c4"/>
                <a:cs typeface="Calibri" panose="020F0502020204030204" pitchFamily="34" charset="0"/>
              </a:rPr>
              <a:t>E</a:t>
            </a:r>
            <a:r>
              <a:rPr lang="en-GB" b="1" dirty="0" smtClean="0">
                <a:latin typeface="AdvOT82c4f4c4"/>
                <a:cs typeface="Calibri" panose="020F0502020204030204" pitchFamily="34" charset="0"/>
              </a:rPr>
              <a:t>xtension quadriceps </a:t>
            </a:r>
            <a:r>
              <a:rPr lang="en-GB" sz="1400" b="1" i="1" dirty="0" smtClean="0">
                <a:solidFill>
                  <a:schemeClr val="accent1">
                    <a:lumMod val="50000"/>
                  </a:schemeClr>
                </a:solidFill>
                <a:latin typeface="AdvOT82c4f4c4"/>
                <a:cs typeface="Calibri" panose="020F0502020204030204" pitchFamily="34" charset="0"/>
              </a:rPr>
              <a:t>(</a:t>
            </a:r>
            <a:r>
              <a:rPr lang="en-GB" sz="1400" b="1" i="1" dirty="0" smtClean="0">
                <a:solidFill>
                  <a:schemeClr val="accent1">
                    <a:lumMod val="50000"/>
                  </a:schemeClr>
                </a:solidFill>
                <a:latin typeface="AdvOT82c4f4c4"/>
              </a:rPr>
              <a:t>25.06 </a:t>
            </a:r>
            <a:r>
              <a:rPr lang="en-GB" sz="1400" b="1" i="1" dirty="0">
                <a:solidFill>
                  <a:schemeClr val="accent1">
                    <a:lumMod val="50000"/>
                  </a:schemeClr>
                </a:solidFill>
                <a:latin typeface="AdvOT82c4f4c4"/>
              </a:rPr>
              <a:t>Kg 95% CI: 10.46 to 39.66) </a:t>
            </a:r>
          </a:p>
          <a:p>
            <a:pPr marL="285750" indent="-285750" algn="ctr">
              <a:buFont typeface="Wingdings" panose="05000000000000000000" pitchFamily="2" charset="2"/>
              <a:buChar char="à"/>
            </a:pPr>
            <a:r>
              <a:rPr lang="en-GB" b="1" dirty="0">
                <a:latin typeface="AdvOT82c4f4c4"/>
              </a:rPr>
              <a:t>F</a:t>
            </a:r>
            <a:r>
              <a:rPr lang="en-GB" b="1" dirty="0" smtClean="0">
                <a:latin typeface="AdvOT82c4f4c4"/>
              </a:rPr>
              <a:t>lexion </a:t>
            </a:r>
            <a:r>
              <a:rPr lang="en-GB" b="1" dirty="0" err="1" smtClean="0">
                <a:latin typeface="AdvOT82c4f4c4"/>
              </a:rPr>
              <a:t>coude</a:t>
            </a:r>
            <a:r>
              <a:rPr lang="en-GB" b="1" dirty="0" smtClean="0">
                <a:latin typeface="AdvOT82c4f4c4"/>
              </a:rPr>
              <a:t> </a:t>
            </a:r>
            <a:r>
              <a:rPr lang="en-GB" sz="1400" b="1" i="1" dirty="0" smtClean="0">
                <a:solidFill>
                  <a:schemeClr val="accent1">
                    <a:lumMod val="50000"/>
                  </a:schemeClr>
                </a:solidFill>
                <a:latin typeface="AdvOT82c4f4c4"/>
              </a:rPr>
              <a:t>(4.44 </a:t>
            </a:r>
            <a:r>
              <a:rPr lang="en-GB" sz="1400" b="1" i="1" dirty="0">
                <a:solidFill>
                  <a:schemeClr val="accent1">
                    <a:lumMod val="50000"/>
                  </a:schemeClr>
                </a:solidFill>
                <a:latin typeface="AdvOT82c4f4c4"/>
              </a:rPr>
              <a:t>Kg 95% CI: 1.22 to 7.67)</a:t>
            </a:r>
          </a:p>
        </p:txBody>
      </p:sp>
      <p:pic>
        <p:nvPicPr>
          <p:cNvPr id="10" name="Image 9"/>
          <p:cNvPicPr>
            <a:picLocks noChangeAspect="1"/>
          </p:cNvPicPr>
          <p:nvPr/>
        </p:nvPicPr>
        <p:blipFill>
          <a:blip r:embed="rId3">
            <a:clrChange>
              <a:clrFrom>
                <a:srgbClr val="F8F9F4"/>
              </a:clrFrom>
              <a:clrTo>
                <a:srgbClr val="F8F9F4">
                  <a:alpha val="0"/>
                </a:srgbClr>
              </a:clrTo>
            </a:clrChange>
          </a:blip>
          <a:stretch>
            <a:fillRect/>
          </a:stretch>
        </p:blipFill>
        <p:spPr>
          <a:xfrm>
            <a:off x="7328187" y="4582390"/>
            <a:ext cx="798969" cy="870671"/>
          </a:xfrm>
          <a:prstGeom prst="rect">
            <a:avLst/>
          </a:prstGeom>
        </p:spPr>
      </p:pic>
      <p:sp>
        <p:nvSpPr>
          <p:cNvPr id="18" name="Rectangle 1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Effet d’un entraînement combiné aérobie / résistance sur force / masse / capacité fonct / QOL</a:t>
            </a:r>
            <a:endParaRPr lang="fr-FR" sz="2400" b="1" dirty="0">
              <a:solidFill>
                <a:schemeClr val="bg1"/>
              </a:solidFill>
              <a:latin typeface="Baskerville Old Face" panose="02020602080505020303" pitchFamily="18" charset="0"/>
            </a:endParaRPr>
          </a:p>
        </p:txBody>
      </p:sp>
      <p:sp>
        <p:nvSpPr>
          <p:cNvPr id="19" name="Rectangle 1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0" name="ZoneTexte 19"/>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137913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924425" y="6162675"/>
            <a:ext cx="1685925" cy="307777"/>
          </a:xfrm>
          <a:prstGeom prst="rect">
            <a:avLst/>
          </a:prstGeom>
          <a:noFill/>
        </p:spPr>
        <p:txBody>
          <a:bodyPr wrap="square" rtlCol="0">
            <a:spAutoFit/>
          </a:bodyPr>
          <a:lstStyle/>
          <a:p>
            <a:pPr algn="ctr"/>
            <a:r>
              <a:rPr lang="fr-FR" sz="1400" i="1" smtClean="0"/>
              <a:t>Neto et al., 2015</a:t>
            </a:r>
            <a:endParaRPr lang="en-GB" sz="1400" i="1"/>
          </a:p>
        </p:txBody>
      </p:sp>
      <p:pic>
        <p:nvPicPr>
          <p:cNvPr id="2" name="Image 1"/>
          <p:cNvPicPr>
            <a:picLocks noChangeAspect="1"/>
          </p:cNvPicPr>
          <p:nvPr/>
        </p:nvPicPr>
        <p:blipFill>
          <a:blip r:embed="rId2"/>
          <a:stretch>
            <a:fillRect/>
          </a:stretch>
        </p:blipFill>
        <p:spPr>
          <a:xfrm>
            <a:off x="0" y="472612"/>
            <a:ext cx="7301345" cy="5501290"/>
          </a:xfrm>
          <a:prstGeom prst="rect">
            <a:avLst/>
          </a:prstGeom>
        </p:spPr>
      </p:pic>
      <p:sp>
        <p:nvSpPr>
          <p:cNvPr id="8" name="Rectangle 7"/>
          <p:cNvSpPr/>
          <p:nvPr/>
        </p:nvSpPr>
        <p:spPr>
          <a:xfrm>
            <a:off x="6867525" y="2024360"/>
            <a:ext cx="5124450" cy="2585323"/>
          </a:xfrm>
          <a:prstGeom prst="rect">
            <a:avLst/>
          </a:prstGeom>
        </p:spPr>
        <p:txBody>
          <a:bodyPr wrap="square">
            <a:spAutoFit/>
          </a:bodyPr>
          <a:lstStyle/>
          <a:p>
            <a:pPr marL="285750" indent="-285750" algn="ctr">
              <a:buFont typeface="Arial" panose="020B0604020202020204" pitchFamily="34" charset="0"/>
              <a:buChar char="•"/>
            </a:pPr>
            <a:r>
              <a:rPr lang="fr-FR" b="1" dirty="0" smtClean="0">
                <a:latin typeface="AdvOT82c4f4c4"/>
                <a:cs typeface="Calibri" panose="020F0502020204030204" pitchFamily="34" charset="0"/>
              </a:rPr>
              <a:t>Amélioration du statut vital</a:t>
            </a:r>
          </a:p>
          <a:p>
            <a:pPr marL="285750" indent="-285750" algn="ctr">
              <a:buFont typeface="Arial" panose="020B0604020202020204" pitchFamily="34" charset="0"/>
              <a:buChar char="•"/>
            </a:pPr>
            <a:endParaRPr lang="fr-FR" b="1" dirty="0">
              <a:latin typeface="AdvOT82c4f4c4"/>
              <a:cs typeface="Calibri" panose="020F0502020204030204" pitchFamily="34" charset="0"/>
            </a:endParaRPr>
          </a:p>
          <a:p>
            <a:pPr marL="285750" indent="-285750" algn="ctr">
              <a:buFont typeface="Arial" panose="020B0604020202020204" pitchFamily="34" charset="0"/>
              <a:buChar char="•"/>
            </a:pPr>
            <a:r>
              <a:rPr lang="fr-FR" b="1" dirty="0" smtClean="0">
                <a:latin typeface="AdvOT82c4f4c4"/>
                <a:cs typeface="Calibri" panose="020F0502020204030204" pitchFamily="34" charset="0"/>
              </a:rPr>
              <a:t>Amélioration de la vitalité</a:t>
            </a:r>
          </a:p>
          <a:p>
            <a:pPr marL="285750" indent="-285750" algn="ctr">
              <a:buFont typeface="Arial" panose="020B0604020202020204" pitchFamily="34" charset="0"/>
              <a:buChar char="•"/>
            </a:pPr>
            <a:endParaRPr lang="fr-FR" b="1" dirty="0">
              <a:latin typeface="AdvOT82c4f4c4"/>
              <a:cs typeface="Calibri" panose="020F0502020204030204" pitchFamily="34" charset="0"/>
            </a:endParaRPr>
          </a:p>
          <a:p>
            <a:pPr marL="285750" indent="-285750" algn="ctr">
              <a:buFont typeface="Arial" panose="020B0604020202020204" pitchFamily="34" charset="0"/>
              <a:buChar char="•"/>
            </a:pPr>
            <a:r>
              <a:rPr lang="fr-FR" b="1" dirty="0" smtClean="0">
                <a:latin typeface="AdvOT82c4f4c4"/>
                <a:cs typeface="Calibri" panose="020F0502020204030204" pitchFamily="34" charset="0"/>
              </a:rPr>
              <a:t>Amélioration de la fonction physique en lien avec la qualité de vie</a:t>
            </a:r>
          </a:p>
          <a:p>
            <a:pPr marL="285750" indent="-285750" algn="ctr">
              <a:buFont typeface="Arial" panose="020B0604020202020204" pitchFamily="34" charset="0"/>
              <a:buChar char="•"/>
            </a:pPr>
            <a:endParaRPr lang="fr-FR" b="1" dirty="0">
              <a:latin typeface="AdvOT82c4f4c4"/>
              <a:cs typeface="Calibri" panose="020F0502020204030204" pitchFamily="34" charset="0"/>
            </a:endParaRPr>
          </a:p>
          <a:p>
            <a:pPr marL="285750" indent="-285750" algn="ctr">
              <a:buFont typeface="Arial" panose="020B0604020202020204" pitchFamily="34" charset="0"/>
              <a:buChar char="•"/>
            </a:pPr>
            <a:endParaRPr lang="fr-FR" b="1" dirty="0" smtClean="0">
              <a:latin typeface="AdvOT82c4f4c4"/>
              <a:cs typeface="Calibri" panose="020F0502020204030204" pitchFamily="34" charset="0"/>
            </a:endParaRPr>
          </a:p>
          <a:p>
            <a:pPr marL="285750" indent="-285750" algn="ctr">
              <a:buFont typeface="Arial" panose="020B0604020202020204" pitchFamily="34" charset="0"/>
              <a:buChar char="•"/>
            </a:pPr>
            <a:r>
              <a:rPr lang="fr-FR" b="1" dirty="0" smtClean="0">
                <a:latin typeface="AdvOT82c4f4c4"/>
                <a:cs typeface="Calibri" panose="020F0502020204030204" pitchFamily="34" charset="0"/>
              </a:rPr>
              <a:t>Pas d’effet sur la fonction sociale</a:t>
            </a:r>
            <a:endParaRPr lang="en-GB" b="1" dirty="0">
              <a:latin typeface="AdvOT82c4f4c4"/>
            </a:endParaRPr>
          </a:p>
        </p:txBody>
      </p:sp>
      <p:sp>
        <p:nvSpPr>
          <p:cNvPr id="9" name="Rectangle 8"/>
          <p:cNvSpPr/>
          <p:nvPr/>
        </p:nvSpPr>
        <p:spPr>
          <a:xfrm>
            <a:off x="429491" y="861168"/>
            <a:ext cx="886691" cy="13854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29491" y="1775575"/>
            <a:ext cx="886691" cy="13854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57196" y="2703834"/>
            <a:ext cx="886691" cy="1385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29491" y="3726888"/>
            <a:ext cx="997526" cy="16623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Effet d’un entraînement combiné aérobie / résistance sur force / masse / capacité fonct / QOL</a:t>
            </a:r>
            <a:endParaRPr lang="fr-FR" sz="2400" b="1" dirty="0">
              <a:solidFill>
                <a:schemeClr val="bg1"/>
              </a:solidFill>
              <a:latin typeface="Baskerville Old Face" panose="02020602080505020303" pitchFamily="18" charset="0"/>
            </a:endParaRPr>
          </a:p>
        </p:txBody>
      </p:sp>
      <p:sp>
        <p:nvSpPr>
          <p:cNvPr id="21" name="Rectangle 20"/>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2" name="ZoneTexte 21"/>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4" name="ZoneTexte 23"/>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5" name="ZoneTexte 24"/>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389427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Effet d’un entraînement en résistance sur force / masse &amp; effet de la durée/ type et du TTT </a:t>
            </a:r>
            <a:endParaRPr lang="fr-FR" sz="2400" b="1" dirty="0">
              <a:solidFill>
                <a:schemeClr val="bg1"/>
              </a:solidFill>
              <a:latin typeface="Baskerville Old Face" panose="02020602080505020303" pitchFamily="18" charset="0"/>
            </a:endParaRPr>
          </a:p>
        </p:txBody>
      </p:sp>
      <p:sp>
        <p:nvSpPr>
          <p:cNvPr id="6" name="Rectangle 5"/>
          <p:cNvSpPr/>
          <p:nvPr/>
        </p:nvSpPr>
        <p:spPr>
          <a:xfrm>
            <a:off x="3111730" y="1166197"/>
            <a:ext cx="6096000" cy="1569660"/>
          </a:xfrm>
          <a:prstGeom prst="rect">
            <a:avLst/>
          </a:prstGeom>
        </p:spPr>
        <p:txBody>
          <a:bodyPr>
            <a:spAutoFit/>
          </a:bodyPr>
          <a:lstStyle/>
          <a:p>
            <a:pPr algn="ctr"/>
            <a:r>
              <a:rPr lang="en-GB" sz="3200" dirty="0">
                <a:latin typeface="Garamond" panose="02020404030301010803" pitchFamily="18" charset="0"/>
              </a:rPr>
              <a:t>Effects of resistance training in HIV-infected patients: A meta-analysis of randomised controlled trials</a:t>
            </a:r>
          </a:p>
        </p:txBody>
      </p:sp>
      <p:sp>
        <p:nvSpPr>
          <p:cNvPr id="9" name="ZoneTexte 8"/>
          <p:cNvSpPr txBox="1"/>
          <p:nvPr/>
        </p:nvSpPr>
        <p:spPr>
          <a:xfrm>
            <a:off x="2990850" y="3914775"/>
            <a:ext cx="5972175" cy="1938992"/>
          </a:xfrm>
          <a:prstGeom prst="rect">
            <a:avLst/>
          </a:prstGeom>
          <a:noFill/>
        </p:spPr>
        <p:txBody>
          <a:bodyPr wrap="square" rtlCol="0">
            <a:spAutoFit/>
          </a:bodyPr>
          <a:lstStyle/>
          <a:p>
            <a:pPr algn="ctr"/>
            <a:r>
              <a:rPr lang="fr-FR" sz="2400" b="1" dirty="0" smtClean="0"/>
              <a:t>13 études analysées : </a:t>
            </a:r>
          </a:p>
          <a:p>
            <a:pPr algn="ctr"/>
            <a:endParaRPr lang="fr-FR" sz="2400" dirty="0"/>
          </a:p>
          <a:p>
            <a:pPr marL="285750" indent="-285750" algn="ctr">
              <a:buFont typeface="Arial" panose="020B0604020202020204" pitchFamily="34" charset="0"/>
              <a:buChar char="•"/>
            </a:pPr>
            <a:r>
              <a:rPr lang="fr-FR" sz="2400" dirty="0" smtClean="0"/>
              <a:t>Personnes VIH ou SIDA</a:t>
            </a:r>
          </a:p>
          <a:p>
            <a:pPr marL="285750" indent="-285750" algn="ctr">
              <a:buFont typeface="Arial" panose="020B0604020202020204" pitchFamily="34" charset="0"/>
              <a:buChar char="•"/>
            </a:pPr>
            <a:r>
              <a:rPr lang="en-GB" sz="2400" dirty="0" smtClean="0"/>
              <a:t>Resistance exercise</a:t>
            </a:r>
          </a:p>
          <a:p>
            <a:pPr algn="ctr"/>
            <a:endParaRPr lang="en-GB" sz="2400" dirty="0"/>
          </a:p>
        </p:txBody>
      </p:sp>
      <p:sp>
        <p:nvSpPr>
          <p:cNvPr id="7" name="Rectangle 6"/>
          <p:cNvSpPr/>
          <p:nvPr/>
        </p:nvSpPr>
        <p:spPr>
          <a:xfrm>
            <a:off x="4731110" y="6070661"/>
            <a:ext cx="2529860" cy="338554"/>
          </a:xfrm>
          <a:prstGeom prst="rect">
            <a:avLst/>
          </a:prstGeom>
        </p:spPr>
        <p:txBody>
          <a:bodyPr wrap="none">
            <a:spAutoFit/>
          </a:bodyPr>
          <a:lstStyle/>
          <a:p>
            <a:r>
              <a:rPr lang="en-GB" sz="1600" i="1" dirty="0" err="1" smtClean="0">
                <a:latin typeface="Courier New" panose="02070309020205020404" pitchFamily="49" charset="0"/>
              </a:rPr>
              <a:t>Poton</a:t>
            </a:r>
            <a:r>
              <a:rPr lang="en-GB" sz="1600" i="1" dirty="0" smtClean="0">
                <a:latin typeface="Courier New" panose="02070309020205020404" pitchFamily="49" charset="0"/>
              </a:rPr>
              <a:t> et al., 2016 </a:t>
            </a:r>
            <a:endParaRPr lang="en-GB" sz="1600" i="1" dirty="0"/>
          </a:p>
        </p:txBody>
      </p:sp>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7" name="ZoneTexte 16"/>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9" name="ZoneTexte 18"/>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337199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Effet d’un entraînement en résistance sur force / masse &amp; effet de la durée/ type et du TTT </a:t>
            </a:r>
            <a:endParaRPr lang="fr-FR" sz="2400" b="1" dirty="0">
              <a:solidFill>
                <a:schemeClr val="bg1"/>
              </a:solidFill>
              <a:latin typeface="Baskerville Old Face" panose="02020602080505020303" pitchFamily="18" charset="0"/>
            </a:endParaRPr>
          </a:p>
        </p:txBody>
      </p:sp>
      <p:pic>
        <p:nvPicPr>
          <p:cNvPr id="10" name="Image 9"/>
          <p:cNvPicPr>
            <a:picLocks noChangeAspect="1"/>
          </p:cNvPicPr>
          <p:nvPr/>
        </p:nvPicPr>
        <p:blipFill>
          <a:blip r:embed="rId2"/>
          <a:stretch>
            <a:fillRect/>
          </a:stretch>
        </p:blipFill>
        <p:spPr>
          <a:xfrm>
            <a:off x="0" y="494229"/>
            <a:ext cx="6019040" cy="6174912"/>
          </a:xfrm>
          <a:prstGeom prst="rect">
            <a:avLst/>
          </a:prstGeom>
        </p:spPr>
      </p:pic>
      <p:sp>
        <p:nvSpPr>
          <p:cNvPr id="7" name="Rectangle 6"/>
          <p:cNvSpPr/>
          <p:nvPr/>
        </p:nvSpPr>
        <p:spPr>
          <a:xfrm>
            <a:off x="6575287" y="2814844"/>
            <a:ext cx="5110117" cy="461665"/>
          </a:xfrm>
          <a:prstGeom prst="rect">
            <a:avLst/>
          </a:prstGeom>
        </p:spPr>
        <p:txBody>
          <a:bodyPr wrap="none">
            <a:spAutoFit/>
          </a:bodyPr>
          <a:lstStyle/>
          <a:p>
            <a:pPr marL="285750" indent="-285750">
              <a:buFont typeface="Arial" panose="020B0604020202020204" pitchFamily="34" charset="0"/>
              <a:buChar char="•"/>
            </a:pPr>
            <a:r>
              <a:rPr lang="fr-FR" sz="2400" dirty="0" smtClean="0">
                <a:latin typeface="Calibri" panose="020F0502020204030204" pitchFamily="34" charset="0"/>
                <a:cs typeface="Calibri" panose="020F0502020204030204" pitchFamily="34" charset="0"/>
              </a:rPr>
              <a:t>↗ </a:t>
            </a:r>
            <a:r>
              <a:rPr lang="fr-FR" sz="2400" dirty="0" smtClean="0"/>
              <a:t>force </a:t>
            </a:r>
            <a:r>
              <a:rPr lang="fr-FR" sz="2400" dirty="0"/>
              <a:t>musculaire (35,5%, P &lt; 0,01) </a:t>
            </a:r>
            <a:endParaRPr lang="en-GB" sz="2400" dirty="0"/>
          </a:p>
        </p:txBody>
      </p:sp>
      <p:sp>
        <p:nvSpPr>
          <p:cNvPr id="11" name="Rectangle 10"/>
          <p:cNvSpPr/>
          <p:nvPr/>
        </p:nvSpPr>
        <p:spPr>
          <a:xfrm>
            <a:off x="4731110" y="6146861"/>
            <a:ext cx="2529860" cy="338554"/>
          </a:xfrm>
          <a:prstGeom prst="rect">
            <a:avLst/>
          </a:prstGeom>
        </p:spPr>
        <p:txBody>
          <a:bodyPr wrap="none">
            <a:spAutoFit/>
          </a:bodyPr>
          <a:lstStyle/>
          <a:p>
            <a:r>
              <a:rPr lang="en-GB" sz="1600" i="1" dirty="0" err="1" smtClean="0">
                <a:latin typeface="Courier New" panose="02070309020205020404" pitchFamily="49" charset="0"/>
              </a:rPr>
              <a:t>Poton</a:t>
            </a:r>
            <a:r>
              <a:rPr lang="en-GB" sz="1600" i="1" dirty="0" smtClean="0">
                <a:latin typeface="Courier New" panose="02070309020205020404" pitchFamily="49" charset="0"/>
              </a:rPr>
              <a:t> et al., 2016 </a:t>
            </a:r>
            <a:endParaRPr lang="en-GB" sz="1600" i="1" dirty="0"/>
          </a:p>
        </p:txBody>
      </p:sp>
      <p:pic>
        <p:nvPicPr>
          <p:cNvPr id="12" name="Image 11"/>
          <p:cNvPicPr>
            <a:picLocks noChangeAspect="1"/>
          </p:cNvPicPr>
          <p:nvPr/>
        </p:nvPicPr>
        <p:blipFill>
          <a:blip r:embed="rId3">
            <a:clrChange>
              <a:clrFrom>
                <a:srgbClr val="F8F9F4"/>
              </a:clrFrom>
              <a:clrTo>
                <a:srgbClr val="F8F9F4">
                  <a:alpha val="0"/>
                </a:srgbClr>
              </a:clrTo>
            </a:clrChange>
          </a:blip>
          <a:stretch>
            <a:fillRect/>
          </a:stretch>
        </p:blipFill>
        <p:spPr>
          <a:xfrm>
            <a:off x="8450406" y="3420207"/>
            <a:ext cx="1067667" cy="1163483"/>
          </a:xfrm>
          <a:prstGeom prst="rect">
            <a:avLst/>
          </a:prstGeom>
        </p:spPr>
      </p:pic>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0" name="ZoneTexte 19"/>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185318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Effet d’un entraînement en résistance sur force / masse &amp; effet de la durée/ type et du TTT </a:t>
            </a:r>
            <a:endParaRPr lang="fr-FR" sz="2400" b="1" dirty="0">
              <a:solidFill>
                <a:schemeClr val="bg1"/>
              </a:solidFill>
              <a:latin typeface="Baskerville Old Face" panose="02020602080505020303" pitchFamily="18" charset="0"/>
            </a:endParaRPr>
          </a:p>
        </p:txBody>
      </p:sp>
      <p:sp>
        <p:nvSpPr>
          <p:cNvPr id="11" name="Rectangle 10"/>
          <p:cNvSpPr/>
          <p:nvPr/>
        </p:nvSpPr>
        <p:spPr>
          <a:xfrm>
            <a:off x="4731110" y="6108761"/>
            <a:ext cx="2529860" cy="338554"/>
          </a:xfrm>
          <a:prstGeom prst="rect">
            <a:avLst/>
          </a:prstGeom>
        </p:spPr>
        <p:txBody>
          <a:bodyPr wrap="none">
            <a:spAutoFit/>
          </a:bodyPr>
          <a:lstStyle/>
          <a:p>
            <a:r>
              <a:rPr lang="en-GB" sz="1600" i="1" dirty="0" err="1" smtClean="0">
                <a:latin typeface="Courier New" panose="02070309020205020404" pitchFamily="49" charset="0"/>
              </a:rPr>
              <a:t>Poton</a:t>
            </a:r>
            <a:r>
              <a:rPr lang="en-GB" sz="1600" i="1" dirty="0" smtClean="0">
                <a:latin typeface="Courier New" panose="02070309020205020404" pitchFamily="49" charset="0"/>
              </a:rPr>
              <a:t> et al., 2016 </a:t>
            </a:r>
            <a:endParaRPr lang="en-GB" sz="1600" i="1" dirty="0"/>
          </a:p>
        </p:txBody>
      </p:sp>
      <p:pic>
        <p:nvPicPr>
          <p:cNvPr id="2" name="Image 1"/>
          <p:cNvPicPr>
            <a:picLocks noChangeAspect="1"/>
          </p:cNvPicPr>
          <p:nvPr/>
        </p:nvPicPr>
        <p:blipFill>
          <a:blip r:embed="rId3"/>
          <a:stretch>
            <a:fillRect/>
          </a:stretch>
        </p:blipFill>
        <p:spPr>
          <a:xfrm>
            <a:off x="110837" y="874417"/>
            <a:ext cx="3507892" cy="2298274"/>
          </a:xfrm>
          <a:prstGeom prst="rect">
            <a:avLst/>
          </a:prstGeom>
        </p:spPr>
      </p:pic>
      <p:pic>
        <p:nvPicPr>
          <p:cNvPr id="3" name="Image 2"/>
          <p:cNvPicPr>
            <a:picLocks noChangeAspect="1"/>
          </p:cNvPicPr>
          <p:nvPr/>
        </p:nvPicPr>
        <p:blipFill>
          <a:blip r:embed="rId4"/>
          <a:stretch>
            <a:fillRect/>
          </a:stretch>
        </p:blipFill>
        <p:spPr>
          <a:xfrm>
            <a:off x="0" y="3527553"/>
            <a:ext cx="3686689" cy="2324424"/>
          </a:xfrm>
          <a:prstGeom prst="rect">
            <a:avLst/>
          </a:prstGeom>
        </p:spPr>
      </p:pic>
      <p:pic>
        <p:nvPicPr>
          <p:cNvPr id="4" name="Image 3"/>
          <p:cNvPicPr>
            <a:picLocks noChangeAspect="1"/>
          </p:cNvPicPr>
          <p:nvPr/>
        </p:nvPicPr>
        <p:blipFill>
          <a:blip r:embed="rId5"/>
          <a:stretch>
            <a:fillRect/>
          </a:stretch>
        </p:blipFill>
        <p:spPr>
          <a:xfrm>
            <a:off x="7350358" y="921197"/>
            <a:ext cx="4204332" cy="1988255"/>
          </a:xfrm>
          <a:prstGeom prst="rect">
            <a:avLst/>
          </a:prstGeom>
        </p:spPr>
      </p:pic>
      <p:sp>
        <p:nvSpPr>
          <p:cNvPr id="5" name="Rectangle 4"/>
          <p:cNvSpPr/>
          <p:nvPr/>
        </p:nvSpPr>
        <p:spPr>
          <a:xfrm>
            <a:off x="4113173" y="1540225"/>
            <a:ext cx="3188173" cy="646331"/>
          </a:xfrm>
          <a:prstGeom prst="rect">
            <a:avLst/>
          </a:prstGeom>
        </p:spPr>
        <p:txBody>
          <a:bodyPr wrap="square">
            <a:spAutoFit/>
          </a:bodyPr>
          <a:lstStyle/>
          <a:p>
            <a:pPr algn="ctr"/>
            <a:r>
              <a:rPr lang="fr-FR" dirty="0" smtClean="0">
                <a:solidFill>
                  <a:srgbClr val="C00000"/>
                </a:solidFill>
              </a:rPr>
              <a:t>Pas d’amélioration de la </a:t>
            </a:r>
            <a:r>
              <a:rPr lang="fr-FR" dirty="0">
                <a:solidFill>
                  <a:srgbClr val="C00000"/>
                </a:solidFill>
              </a:rPr>
              <a:t>masse musculaire (P = 0,051</a:t>
            </a:r>
            <a:r>
              <a:rPr lang="fr-FR" dirty="0" smtClean="0">
                <a:solidFill>
                  <a:srgbClr val="C00000"/>
                </a:solidFill>
              </a:rPr>
              <a:t>) </a:t>
            </a:r>
            <a:endParaRPr lang="en-GB" dirty="0">
              <a:solidFill>
                <a:srgbClr val="C00000"/>
              </a:solidFill>
            </a:endParaRPr>
          </a:p>
        </p:txBody>
      </p:sp>
      <p:sp>
        <p:nvSpPr>
          <p:cNvPr id="8" name="Rectangle 7"/>
          <p:cNvSpPr/>
          <p:nvPr/>
        </p:nvSpPr>
        <p:spPr>
          <a:xfrm>
            <a:off x="3468536" y="4477388"/>
            <a:ext cx="3181647" cy="646331"/>
          </a:xfrm>
          <a:prstGeom prst="rect">
            <a:avLst/>
          </a:prstGeom>
        </p:spPr>
        <p:txBody>
          <a:bodyPr wrap="square">
            <a:spAutoFit/>
          </a:bodyPr>
          <a:lstStyle/>
          <a:p>
            <a:pPr algn="ctr"/>
            <a:r>
              <a:rPr lang="fr-FR" dirty="0" smtClean="0">
                <a:solidFill>
                  <a:srgbClr val="00B050"/>
                </a:solidFill>
                <a:latin typeface="Calibri" panose="020F0502020204030204" pitchFamily="34" charset="0"/>
                <a:cs typeface="Calibri" panose="020F0502020204030204" pitchFamily="34" charset="0"/>
              </a:rPr>
              <a:t>↗ </a:t>
            </a:r>
            <a:r>
              <a:rPr lang="fr-FR" dirty="0" smtClean="0">
                <a:solidFill>
                  <a:srgbClr val="00B050"/>
                </a:solidFill>
              </a:rPr>
              <a:t>nombre </a:t>
            </a:r>
            <a:r>
              <a:rPr lang="fr-FR" dirty="0">
                <a:solidFill>
                  <a:srgbClr val="00B050"/>
                </a:solidFill>
              </a:rPr>
              <a:t>de cellules CD4 (26,1%, P = 0,003) </a:t>
            </a:r>
            <a:endParaRPr lang="en-GB" dirty="0">
              <a:solidFill>
                <a:srgbClr val="00B050"/>
              </a:solidFill>
            </a:endParaRPr>
          </a:p>
        </p:txBody>
      </p:sp>
      <p:pic>
        <p:nvPicPr>
          <p:cNvPr id="12" name="Image 11"/>
          <p:cNvPicPr>
            <a:picLocks noChangeAspect="1"/>
          </p:cNvPicPr>
          <p:nvPr/>
        </p:nvPicPr>
        <p:blipFill>
          <a:blip r:embed="rId6">
            <a:clrChange>
              <a:clrFrom>
                <a:srgbClr val="FFFFFF"/>
              </a:clrFrom>
              <a:clrTo>
                <a:srgbClr val="FFFFFF">
                  <a:alpha val="0"/>
                </a:srgbClr>
              </a:clrTo>
            </a:clrChange>
          </a:blip>
          <a:stretch>
            <a:fillRect/>
          </a:stretch>
        </p:blipFill>
        <p:spPr>
          <a:xfrm>
            <a:off x="5034313" y="724459"/>
            <a:ext cx="895434" cy="700460"/>
          </a:xfrm>
          <a:prstGeom prst="rect">
            <a:avLst/>
          </a:prstGeom>
        </p:spPr>
      </p:pic>
      <p:pic>
        <p:nvPicPr>
          <p:cNvPr id="13" name="Image 12"/>
          <p:cNvPicPr>
            <a:picLocks noChangeAspect="1"/>
          </p:cNvPicPr>
          <p:nvPr/>
        </p:nvPicPr>
        <p:blipFill>
          <a:blip r:embed="rId7">
            <a:clrChange>
              <a:clrFrom>
                <a:srgbClr val="F8F9F4"/>
              </a:clrFrom>
              <a:clrTo>
                <a:srgbClr val="F8F9F4">
                  <a:alpha val="0"/>
                </a:srgbClr>
              </a:clrTo>
            </a:clrChange>
          </a:blip>
          <a:stretch>
            <a:fillRect/>
          </a:stretch>
        </p:blipFill>
        <p:spPr>
          <a:xfrm>
            <a:off x="7390141" y="4225636"/>
            <a:ext cx="1145400" cy="1115415"/>
          </a:xfrm>
          <a:prstGeom prst="rect">
            <a:avLst/>
          </a:prstGeom>
        </p:spPr>
      </p:pic>
      <p:sp>
        <p:nvSpPr>
          <p:cNvPr id="20" name="Rectangle 1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1" name="ZoneTexte 20"/>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4" name="ZoneTexte 23"/>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297836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122134" y="1399310"/>
            <a:ext cx="5768788" cy="3241964"/>
          </a:xfrm>
          <a:prstGeom prst="rect">
            <a:avLst/>
          </a:prstGeom>
        </p:spPr>
      </p:pic>
      <p:sp>
        <p:nvSpPr>
          <p:cNvPr id="9" name="Rectangle 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Effet d’un entraînement en résistance sur force / masse &amp; effet de la durée/ type et du TTT </a:t>
            </a:r>
            <a:endParaRPr lang="fr-FR" sz="2400" b="1" dirty="0">
              <a:solidFill>
                <a:schemeClr val="bg1"/>
              </a:solidFill>
              <a:latin typeface="Baskerville Old Face" panose="02020602080505020303" pitchFamily="18" charset="0"/>
            </a:endParaRPr>
          </a:p>
        </p:txBody>
      </p:sp>
      <p:sp>
        <p:nvSpPr>
          <p:cNvPr id="10" name="Rectangle 9"/>
          <p:cNvSpPr/>
          <p:nvPr/>
        </p:nvSpPr>
        <p:spPr>
          <a:xfrm>
            <a:off x="4731110" y="6070661"/>
            <a:ext cx="2529860" cy="338554"/>
          </a:xfrm>
          <a:prstGeom prst="rect">
            <a:avLst/>
          </a:prstGeom>
        </p:spPr>
        <p:txBody>
          <a:bodyPr wrap="none">
            <a:spAutoFit/>
          </a:bodyPr>
          <a:lstStyle/>
          <a:p>
            <a:r>
              <a:rPr lang="en-GB" sz="1600" i="1" dirty="0" err="1" smtClean="0">
                <a:latin typeface="Courier New" panose="02070309020205020404" pitchFamily="49" charset="0"/>
              </a:rPr>
              <a:t>Poton</a:t>
            </a:r>
            <a:r>
              <a:rPr lang="en-GB" sz="1600" i="1" dirty="0" smtClean="0">
                <a:latin typeface="Courier New" panose="02070309020205020404" pitchFamily="49" charset="0"/>
              </a:rPr>
              <a:t> et al., 2016 </a:t>
            </a:r>
            <a:endParaRPr lang="en-GB" sz="1600" i="1" dirty="0"/>
          </a:p>
        </p:txBody>
      </p:sp>
      <p:sp>
        <p:nvSpPr>
          <p:cNvPr id="11" name="Rectangle 10"/>
          <p:cNvSpPr/>
          <p:nvPr/>
        </p:nvSpPr>
        <p:spPr>
          <a:xfrm>
            <a:off x="304800" y="3823872"/>
            <a:ext cx="5417126" cy="19394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04800" y="2646236"/>
            <a:ext cx="5417126" cy="19394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24689" y="4962482"/>
            <a:ext cx="5735784" cy="954107"/>
          </a:xfrm>
          <a:prstGeom prst="rect">
            <a:avLst/>
          </a:prstGeom>
        </p:spPr>
        <p:txBody>
          <a:bodyPr wrap="square">
            <a:spAutoFit/>
          </a:bodyPr>
          <a:lstStyle/>
          <a:p>
            <a:r>
              <a:rPr lang="en-GB" sz="1400" i="1" dirty="0" err="1"/>
              <a:t>L'échelle</a:t>
            </a:r>
            <a:r>
              <a:rPr lang="en-GB" sz="1400" i="1" dirty="0"/>
              <a:t> </a:t>
            </a:r>
            <a:r>
              <a:rPr lang="en-GB" sz="1400" i="1" dirty="0" err="1"/>
              <a:t>PEDro</a:t>
            </a:r>
            <a:r>
              <a:rPr lang="en-GB" sz="1400" i="1" dirty="0"/>
              <a:t> </a:t>
            </a:r>
            <a:r>
              <a:rPr lang="en-GB" sz="1400" i="1" dirty="0" err="1"/>
              <a:t>comporte</a:t>
            </a:r>
            <a:r>
              <a:rPr lang="en-GB" sz="1400" i="1" dirty="0"/>
              <a:t> 11 </a:t>
            </a:r>
            <a:r>
              <a:rPr lang="en-GB" sz="1400" i="1" dirty="0" smtClean="0"/>
              <a:t>items : </a:t>
            </a:r>
            <a:r>
              <a:rPr lang="en-GB" sz="1400" i="1" dirty="0"/>
              <a:t>un item </a:t>
            </a:r>
            <a:r>
              <a:rPr lang="en-GB" sz="1400" i="1" dirty="0" err="1"/>
              <a:t>relatif</a:t>
            </a:r>
            <a:r>
              <a:rPr lang="en-GB" sz="1400" i="1" dirty="0"/>
              <a:t> à la </a:t>
            </a:r>
            <a:r>
              <a:rPr lang="en-GB" sz="1400" i="1" dirty="0" err="1"/>
              <a:t>validité</a:t>
            </a:r>
            <a:r>
              <a:rPr lang="en-GB" sz="1400" i="1" dirty="0"/>
              <a:t> </a:t>
            </a:r>
            <a:r>
              <a:rPr lang="en-GB" sz="1400" i="1" dirty="0" err="1"/>
              <a:t>externe</a:t>
            </a:r>
            <a:r>
              <a:rPr lang="en-GB" sz="1400" i="1" dirty="0"/>
              <a:t>, </a:t>
            </a:r>
            <a:r>
              <a:rPr lang="en-GB" sz="1400" i="1" dirty="0" err="1"/>
              <a:t>huit</a:t>
            </a:r>
            <a:r>
              <a:rPr lang="en-GB" sz="1400" i="1" dirty="0"/>
              <a:t> items </a:t>
            </a:r>
            <a:r>
              <a:rPr lang="en-GB" sz="1400" i="1" dirty="0" err="1"/>
              <a:t>relatifs</a:t>
            </a:r>
            <a:r>
              <a:rPr lang="en-GB" sz="1400" i="1" dirty="0"/>
              <a:t> à la </a:t>
            </a:r>
            <a:r>
              <a:rPr lang="en-GB" sz="1400" i="1" dirty="0" err="1"/>
              <a:t>validité</a:t>
            </a:r>
            <a:r>
              <a:rPr lang="en-GB" sz="1400" i="1" dirty="0"/>
              <a:t> interne et </a:t>
            </a:r>
            <a:r>
              <a:rPr lang="en-GB" sz="1400" i="1" dirty="0" err="1"/>
              <a:t>deux</a:t>
            </a:r>
            <a:r>
              <a:rPr lang="en-GB" sz="1400" i="1" dirty="0"/>
              <a:t> items </a:t>
            </a:r>
            <a:r>
              <a:rPr lang="en-GB" sz="1400" i="1" dirty="0" err="1"/>
              <a:t>relatifs</a:t>
            </a:r>
            <a:r>
              <a:rPr lang="en-GB" sz="1400" i="1" dirty="0"/>
              <a:t> à la </a:t>
            </a:r>
            <a:r>
              <a:rPr lang="en-GB" sz="1400" i="1" dirty="0" err="1"/>
              <a:t>possibilité</a:t>
            </a:r>
            <a:r>
              <a:rPr lang="en-GB" sz="1400" i="1" dirty="0"/>
              <a:t> </a:t>
            </a:r>
            <a:r>
              <a:rPr lang="en-GB" sz="1400" i="1" dirty="0" err="1"/>
              <a:t>d'interpréter</a:t>
            </a:r>
            <a:r>
              <a:rPr lang="en-GB" sz="1400" i="1" dirty="0"/>
              <a:t> les </a:t>
            </a:r>
            <a:r>
              <a:rPr lang="en-GB" sz="1400" i="1" dirty="0" err="1"/>
              <a:t>résultats</a:t>
            </a:r>
            <a:r>
              <a:rPr lang="en-GB" sz="1400" i="1" dirty="0"/>
              <a:t>. Les scores </a:t>
            </a:r>
            <a:r>
              <a:rPr lang="en-GB" sz="1400" i="1" dirty="0" err="1"/>
              <a:t>peuvent</a:t>
            </a:r>
            <a:r>
              <a:rPr lang="en-GB" sz="1400" i="1" dirty="0"/>
              <a:t> </a:t>
            </a:r>
            <a:r>
              <a:rPr lang="en-GB" sz="1400" i="1" dirty="0" err="1"/>
              <a:t>aller</a:t>
            </a:r>
            <a:r>
              <a:rPr lang="en-GB" sz="1400" i="1" dirty="0"/>
              <a:t> de 1 à 10, un score plus </a:t>
            </a:r>
            <a:r>
              <a:rPr lang="en-GB" sz="1400" i="1" dirty="0" err="1"/>
              <a:t>élevé</a:t>
            </a:r>
            <a:r>
              <a:rPr lang="en-GB" sz="1400" i="1" dirty="0"/>
              <a:t> </a:t>
            </a:r>
            <a:r>
              <a:rPr lang="en-GB" sz="1400" i="1" dirty="0" err="1"/>
              <a:t>indiquant</a:t>
            </a:r>
            <a:r>
              <a:rPr lang="en-GB" sz="1400" i="1" dirty="0"/>
              <a:t> </a:t>
            </a:r>
            <a:r>
              <a:rPr lang="en-GB" sz="1400" i="1" dirty="0" err="1"/>
              <a:t>une</a:t>
            </a:r>
            <a:r>
              <a:rPr lang="en-GB" sz="1400" i="1" dirty="0"/>
              <a:t> </a:t>
            </a:r>
            <a:r>
              <a:rPr lang="en-GB" sz="1400" i="1" dirty="0" err="1"/>
              <a:t>meilleure</a:t>
            </a:r>
            <a:r>
              <a:rPr lang="en-GB" sz="1400" i="1" dirty="0"/>
              <a:t> </a:t>
            </a:r>
            <a:r>
              <a:rPr lang="en-GB" sz="1400" i="1" dirty="0" err="1"/>
              <a:t>qualité</a:t>
            </a:r>
            <a:r>
              <a:rPr lang="en-GB" sz="1400" i="1" dirty="0"/>
              <a:t> de </a:t>
            </a:r>
            <a:r>
              <a:rPr lang="en-GB" sz="1400" i="1" dirty="0" err="1"/>
              <a:t>l'étude</a:t>
            </a:r>
            <a:r>
              <a:rPr lang="en-GB" sz="1400" i="1" dirty="0"/>
              <a:t>.</a:t>
            </a:r>
          </a:p>
        </p:txBody>
      </p:sp>
      <p:sp>
        <p:nvSpPr>
          <p:cNvPr id="15" name="Rectangle 14"/>
          <p:cNvSpPr/>
          <p:nvPr/>
        </p:nvSpPr>
        <p:spPr>
          <a:xfrm>
            <a:off x="5750039" y="1193862"/>
            <a:ext cx="6463180" cy="400110"/>
          </a:xfrm>
          <a:prstGeom prst="rect">
            <a:avLst/>
          </a:prstGeom>
        </p:spPr>
        <p:txBody>
          <a:bodyPr wrap="none">
            <a:spAutoFit/>
          </a:bodyPr>
          <a:lstStyle/>
          <a:p>
            <a:pPr algn="ctr"/>
            <a:r>
              <a:rPr lang="fr-FR" sz="2000" b="1" dirty="0" smtClean="0"/>
              <a:t>Gains </a:t>
            </a:r>
            <a:r>
              <a:rPr lang="fr-FR" sz="2000" b="1" dirty="0"/>
              <a:t>en force musculaire </a:t>
            </a:r>
            <a:r>
              <a:rPr lang="fr-FR" sz="2000" b="1" dirty="0" smtClean="0"/>
              <a:t>suivent un </a:t>
            </a:r>
            <a:r>
              <a:rPr lang="fr-FR" sz="2000" b="1" dirty="0"/>
              <a:t>modèle dose-réponse</a:t>
            </a:r>
            <a:endParaRPr lang="en-GB" sz="2000" b="1" dirty="0"/>
          </a:p>
        </p:txBody>
      </p:sp>
      <p:sp>
        <p:nvSpPr>
          <p:cNvPr id="16" name="Rectangle 15"/>
          <p:cNvSpPr/>
          <p:nvPr/>
        </p:nvSpPr>
        <p:spPr>
          <a:xfrm>
            <a:off x="5832763" y="2150147"/>
            <a:ext cx="6096000" cy="3416320"/>
          </a:xfrm>
          <a:prstGeom prst="rect">
            <a:avLst/>
          </a:prstGeom>
        </p:spPr>
        <p:txBody>
          <a:bodyPr>
            <a:spAutoFit/>
          </a:bodyPr>
          <a:lstStyle/>
          <a:p>
            <a:pPr algn="ctr"/>
            <a:r>
              <a:rPr lang="fr-FR" b="1" dirty="0" smtClean="0">
                <a:solidFill>
                  <a:srgbClr val="002060"/>
                </a:solidFill>
                <a:latin typeface="Calibri" panose="020F0502020204030204" pitchFamily="34" charset="0"/>
                <a:cs typeface="Calibri" panose="020F0502020204030204" pitchFamily="34" charset="0"/>
              </a:rPr>
              <a:t>↗ </a:t>
            </a:r>
            <a:r>
              <a:rPr lang="fr-FR" b="1" dirty="0" smtClean="0">
                <a:solidFill>
                  <a:srgbClr val="002060"/>
                </a:solidFill>
              </a:rPr>
              <a:t>la </a:t>
            </a:r>
            <a:r>
              <a:rPr lang="fr-FR" b="1" dirty="0">
                <a:solidFill>
                  <a:srgbClr val="002060"/>
                </a:solidFill>
              </a:rPr>
              <a:t>plus importante </a:t>
            </a:r>
            <a:r>
              <a:rPr lang="fr-FR" b="1" dirty="0" smtClean="0">
                <a:solidFill>
                  <a:srgbClr val="002060"/>
                </a:solidFill>
              </a:rPr>
              <a:t>force étant </a:t>
            </a:r>
            <a:r>
              <a:rPr lang="fr-FR" b="1" dirty="0">
                <a:solidFill>
                  <a:srgbClr val="002060"/>
                </a:solidFill>
              </a:rPr>
              <a:t>détectée dans les essais avec une </a:t>
            </a:r>
            <a:r>
              <a:rPr lang="fr-FR" b="1" dirty="0" smtClean="0">
                <a:solidFill>
                  <a:srgbClr val="002060"/>
                </a:solidFill>
              </a:rPr>
              <a:t>intervention</a:t>
            </a:r>
          </a:p>
          <a:p>
            <a:pPr algn="ctr"/>
            <a:endParaRPr lang="fr-FR" b="1" dirty="0" smtClean="0">
              <a:solidFill>
                <a:srgbClr val="002060"/>
              </a:solidFill>
            </a:endParaRPr>
          </a:p>
          <a:p>
            <a:pPr marL="742950" lvl="1" indent="-285750">
              <a:buFont typeface="Arial" panose="020B0604020202020204" pitchFamily="34" charset="0"/>
              <a:buChar char="•"/>
            </a:pPr>
            <a:r>
              <a:rPr lang="fr-FR" b="1" dirty="0" smtClean="0">
                <a:solidFill>
                  <a:srgbClr val="00B050"/>
                </a:solidFill>
              </a:rPr>
              <a:t>Plus </a:t>
            </a:r>
            <a:r>
              <a:rPr lang="fr-FR" b="1" dirty="0">
                <a:solidFill>
                  <a:srgbClr val="00B050"/>
                </a:solidFill>
              </a:rPr>
              <a:t>longue </a:t>
            </a:r>
            <a:r>
              <a:rPr lang="fr-FR" dirty="0"/>
              <a:t>(24 semaines ; 49. 3 %) que plus courte (&lt;12 semaines ; 39 </a:t>
            </a:r>
            <a:r>
              <a:rPr lang="fr-FR" dirty="0" smtClean="0"/>
              <a:t>%)</a:t>
            </a:r>
          </a:p>
          <a:p>
            <a:pPr marL="742950" lvl="1" indent="-285750">
              <a:buFont typeface="Arial" panose="020B0604020202020204" pitchFamily="34" charset="0"/>
              <a:buChar char="•"/>
            </a:pPr>
            <a:endParaRPr lang="fr-FR" dirty="0" smtClean="0"/>
          </a:p>
          <a:p>
            <a:pPr marL="742950" lvl="1" indent="-285750">
              <a:buFont typeface="Arial" panose="020B0604020202020204" pitchFamily="34" charset="0"/>
              <a:buChar char="•"/>
            </a:pPr>
            <a:r>
              <a:rPr lang="fr-FR" b="1" dirty="0">
                <a:solidFill>
                  <a:srgbClr val="00B050"/>
                </a:solidFill>
              </a:rPr>
              <a:t>Q</a:t>
            </a:r>
            <a:r>
              <a:rPr lang="fr-FR" b="1" dirty="0" smtClean="0">
                <a:solidFill>
                  <a:srgbClr val="00B050"/>
                </a:solidFill>
              </a:rPr>
              <a:t>ualité </a:t>
            </a:r>
            <a:r>
              <a:rPr lang="fr-FR" b="1" dirty="0">
                <a:solidFill>
                  <a:srgbClr val="00B050"/>
                </a:solidFill>
              </a:rPr>
              <a:t>supérieure </a:t>
            </a:r>
            <a:r>
              <a:rPr lang="fr-FR" dirty="0"/>
              <a:t>(échelle </a:t>
            </a:r>
            <a:r>
              <a:rPr lang="fr-FR" dirty="0" smtClean="0"/>
              <a:t>Pedro= </a:t>
            </a:r>
            <a:r>
              <a:rPr lang="fr-FR" dirty="0"/>
              <a:t>6 ; 38,3 %) que inférieure (</a:t>
            </a:r>
            <a:r>
              <a:rPr lang="fr-FR" dirty="0" err="1"/>
              <a:t>PEDro</a:t>
            </a:r>
            <a:r>
              <a:rPr lang="fr-FR" dirty="0"/>
              <a:t> = 5 ; 28,1 </a:t>
            </a:r>
            <a:r>
              <a:rPr lang="fr-FR" dirty="0" smtClean="0"/>
              <a:t>%)</a:t>
            </a:r>
          </a:p>
          <a:p>
            <a:pPr marL="742950" lvl="1" indent="-285750">
              <a:buFont typeface="Arial" panose="020B0604020202020204" pitchFamily="34" charset="0"/>
              <a:buChar char="•"/>
            </a:pPr>
            <a:endParaRPr lang="fr-FR" dirty="0" smtClean="0"/>
          </a:p>
          <a:p>
            <a:pPr marL="742950" lvl="1" indent="-285750">
              <a:buFont typeface="Arial" panose="020B0604020202020204" pitchFamily="34" charset="0"/>
              <a:buChar char="•"/>
            </a:pPr>
            <a:r>
              <a:rPr lang="fr-FR" b="1" dirty="0" smtClean="0">
                <a:solidFill>
                  <a:srgbClr val="00B050"/>
                </a:solidFill>
              </a:rPr>
              <a:t>Durée </a:t>
            </a:r>
            <a:r>
              <a:rPr lang="fr-FR" b="1" dirty="0">
                <a:solidFill>
                  <a:srgbClr val="00B050"/>
                </a:solidFill>
              </a:rPr>
              <a:t>plus longue </a:t>
            </a:r>
            <a:r>
              <a:rPr lang="fr-FR" dirty="0"/>
              <a:t>(12 mois ; 59,7 %) que plus courte </a:t>
            </a:r>
            <a:r>
              <a:rPr lang="fr-FR" b="1" dirty="0">
                <a:solidFill>
                  <a:srgbClr val="00B050"/>
                </a:solidFill>
              </a:rPr>
              <a:t>sous thérapie antirétrovirale hautement active </a:t>
            </a:r>
            <a:r>
              <a:rPr lang="fr-FR" dirty="0"/>
              <a:t>(HAART) (&lt;6 mois ; 37,1 %), (P &lt; 0,01). </a:t>
            </a:r>
            <a:endParaRPr lang="en-GB" dirty="0"/>
          </a:p>
        </p:txBody>
      </p:sp>
      <p:sp>
        <p:nvSpPr>
          <p:cNvPr id="17" name="Rectangle 16"/>
          <p:cNvSpPr/>
          <p:nvPr/>
        </p:nvSpPr>
        <p:spPr>
          <a:xfrm>
            <a:off x="304800" y="4017837"/>
            <a:ext cx="5417126" cy="19394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5" name="ZoneTexte 24"/>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6" name="ZoneTexte 25"/>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7" name="ZoneTexte 26"/>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8" name="ZoneTexte 27"/>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2067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fade">
                                      <p:cBhvr>
                                        <p:cTn id="17" dur="500"/>
                                        <p:tgtEl>
                                          <p:spTgt spid="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6" end="6"/>
                                            </p:txEl>
                                          </p:spTgt>
                                        </p:tgtEl>
                                        <p:attrNameLst>
                                          <p:attrName>style.visibility</p:attrName>
                                        </p:attrNameLst>
                                      </p:cBhvr>
                                      <p:to>
                                        <p:strVal val="visible"/>
                                      </p:to>
                                    </p:set>
                                    <p:animEffect transition="in" filter="fade">
                                      <p:cBhvr>
                                        <p:cTn id="22"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smtClean="0">
                <a:solidFill>
                  <a:schemeClr val="bg1"/>
                </a:solidFill>
                <a:latin typeface="Baskerville Old Face" panose="02020602080505020303" pitchFamily="18" charset="0"/>
              </a:rPr>
              <a:t>Recap</a:t>
            </a:r>
            <a:r>
              <a:rPr lang="fr-FR" sz="2400" b="1" dirty="0" smtClean="0">
                <a:solidFill>
                  <a:schemeClr val="bg1"/>
                </a:solidFill>
                <a:latin typeface="Baskerville Old Face" panose="02020602080505020303" pitchFamily="18" charset="0"/>
              </a:rPr>
              <a:t> : que doivent proposer les APAS </a:t>
            </a:r>
            <a:endParaRPr lang="fr-FR" sz="2400" b="1" dirty="0">
              <a:solidFill>
                <a:schemeClr val="bg1"/>
              </a:solidFill>
              <a:latin typeface="Baskerville Old Face" panose="02020602080505020303" pitchFamily="18" charset="0"/>
            </a:endParaRPr>
          </a:p>
        </p:txBody>
      </p:sp>
      <p:pic>
        <p:nvPicPr>
          <p:cNvPr id="3" name="Image 2"/>
          <p:cNvPicPr>
            <a:picLocks noChangeAspect="1"/>
          </p:cNvPicPr>
          <p:nvPr/>
        </p:nvPicPr>
        <p:blipFill rotWithShape="1">
          <a:blip r:embed="rId2"/>
          <a:srcRect t="26426"/>
          <a:stretch/>
        </p:blipFill>
        <p:spPr>
          <a:xfrm>
            <a:off x="3486150" y="590550"/>
            <a:ext cx="6039693" cy="1724188"/>
          </a:xfrm>
          <a:prstGeom prst="rect">
            <a:avLst/>
          </a:prstGeom>
        </p:spPr>
      </p:pic>
      <p:pic>
        <p:nvPicPr>
          <p:cNvPr id="4" name="Image 3"/>
          <p:cNvPicPr>
            <a:picLocks noChangeAspect="1"/>
          </p:cNvPicPr>
          <p:nvPr/>
        </p:nvPicPr>
        <p:blipFill rotWithShape="1">
          <a:blip r:embed="rId3"/>
          <a:srcRect b="49209"/>
          <a:stretch/>
        </p:blipFill>
        <p:spPr>
          <a:xfrm>
            <a:off x="209549" y="2315354"/>
            <a:ext cx="5953629" cy="2002646"/>
          </a:xfrm>
          <a:prstGeom prst="rect">
            <a:avLst/>
          </a:prstGeom>
        </p:spPr>
      </p:pic>
      <p:sp>
        <p:nvSpPr>
          <p:cNvPr id="7" name="Rectangle 6"/>
          <p:cNvSpPr/>
          <p:nvPr/>
        </p:nvSpPr>
        <p:spPr>
          <a:xfrm>
            <a:off x="3650239" y="2577702"/>
            <a:ext cx="2448272" cy="254164"/>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rotWithShape="1">
          <a:blip r:embed="rId3"/>
          <a:srcRect t="50147"/>
          <a:stretch/>
        </p:blipFill>
        <p:spPr>
          <a:xfrm>
            <a:off x="4840291" y="4279900"/>
            <a:ext cx="6453688" cy="2130758"/>
          </a:xfrm>
          <a:prstGeom prst="rect">
            <a:avLst/>
          </a:prstGeom>
        </p:spPr>
      </p:pic>
      <p:sp>
        <p:nvSpPr>
          <p:cNvPr id="9" name="Rectangle 8"/>
          <p:cNvSpPr/>
          <p:nvPr/>
        </p:nvSpPr>
        <p:spPr>
          <a:xfrm>
            <a:off x="195838" y="2832100"/>
            <a:ext cx="5912861" cy="3048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215900" y="3111500"/>
            <a:ext cx="5880099" cy="2159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246638" y="3352800"/>
            <a:ext cx="680461" cy="2159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626100" y="5384800"/>
            <a:ext cx="5880099" cy="2159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4902201" y="5600700"/>
            <a:ext cx="3492500" cy="2159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97256" y="5920222"/>
            <a:ext cx="4267200" cy="646331"/>
          </a:xfrm>
          <a:prstGeom prst="rect">
            <a:avLst/>
          </a:prstGeom>
        </p:spPr>
        <p:txBody>
          <a:bodyPr wrap="square">
            <a:spAutoFit/>
          </a:bodyPr>
          <a:lstStyle/>
          <a:p>
            <a:r>
              <a:rPr lang="en-GB" sz="1200" dirty="0">
                <a:hlinkClick r:id="rId4"/>
              </a:rPr>
              <a:t>https://</a:t>
            </a:r>
            <a:r>
              <a:rPr lang="en-GB" sz="1200" dirty="0" smtClean="0">
                <a:hlinkClick r:id="rId4"/>
              </a:rPr>
              <a:t>seronet.info/article/activite-physique-adaptee-et-vih-la-solution-apa-67378</a:t>
            </a:r>
            <a:endParaRPr lang="en-GB" sz="1200" dirty="0" smtClean="0"/>
          </a:p>
          <a:p>
            <a:endParaRPr lang="en-GB" sz="1200" dirty="0"/>
          </a:p>
        </p:txBody>
      </p:sp>
      <p:sp>
        <p:nvSpPr>
          <p:cNvPr id="20" name="Rectangle 1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1" name="ZoneTexte 20"/>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23" name="ZoneTexte 22"/>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4" name="ZoneTexte 23"/>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332341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Les facteurs d’arrêt d’un programme d’AP chez des personnes atteintes du VIH</a:t>
            </a:r>
            <a:endParaRPr lang="fr-FR" sz="2400" b="1" dirty="0">
              <a:solidFill>
                <a:schemeClr val="bg1"/>
              </a:solidFill>
              <a:latin typeface="Baskerville Old Face" panose="02020602080505020303" pitchFamily="18" charset="0"/>
            </a:endParaRPr>
          </a:p>
        </p:txBody>
      </p:sp>
      <p:pic>
        <p:nvPicPr>
          <p:cNvPr id="4" name="Image 3"/>
          <p:cNvPicPr>
            <a:picLocks noChangeAspect="1"/>
          </p:cNvPicPr>
          <p:nvPr/>
        </p:nvPicPr>
        <p:blipFill>
          <a:blip r:embed="rId2"/>
          <a:stretch>
            <a:fillRect/>
          </a:stretch>
        </p:blipFill>
        <p:spPr>
          <a:xfrm>
            <a:off x="3501189" y="802105"/>
            <a:ext cx="4723397" cy="4723397"/>
          </a:xfrm>
          <a:prstGeom prst="rect">
            <a:avLst/>
          </a:prstGeom>
          <a:ln>
            <a:noFill/>
          </a:ln>
          <a:effectLst>
            <a:softEdge rad="112500"/>
          </a:effectLst>
        </p:spPr>
      </p:pic>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4" name="ZoneTexte 13"/>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5" name="ZoneTexte 14"/>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363785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781" y="739140"/>
            <a:ext cx="8054849" cy="3615690"/>
          </a:xfrm>
          <a:prstGeom prst="rect">
            <a:avLst/>
          </a:prstGeom>
        </p:spPr>
      </p:pic>
      <p:sp>
        <p:nvSpPr>
          <p:cNvPr id="5" name="ZoneTexte 4"/>
          <p:cNvSpPr txBox="1"/>
          <p:nvPr/>
        </p:nvSpPr>
        <p:spPr>
          <a:xfrm>
            <a:off x="9166860" y="3280410"/>
            <a:ext cx="3406140" cy="646331"/>
          </a:xfrm>
          <a:prstGeom prst="rect">
            <a:avLst/>
          </a:prstGeom>
          <a:noFill/>
        </p:spPr>
        <p:txBody>
          <a:bodyPr wrap="square" rtlCol="0">
            <a:spAutoFit/>
          </a:bodyPr>
          <a:lstStyle/>
          <a:p>
            <a:pPr algn="ctr"/>
            <a:r>
              <a:rPr lang="fr-FR" b="1" dirty="0" smtClean="0">
                <a:solidFill>
                  <a:srgbClr val="C00000"/>
                </a:solidFill>
                <a:latin typeface="Bell MT" panose="02020503060305020303" pitchFamily="18" charset="0"/>
              </a:rPr>
              <a:t>B </a:t>
            </a:r>
            <a:r>
              <a:rPr lang="fr-FR" dirty="0" smtClean="0">
                <a:latin typeface="Bell MT" panose="02020503060305020303" pitchFamily="18" charset="0"/>
              </a:rPr>
              <a:t>: produisent anticorps spécifiques au pathogène</a:t>
            </a:r>
            <a:endParaRPr lang="en-GB" dirty="0">
              <a:latin typeface="Bell MT" panose="02020503060305020303" pitchFamily="18" charset="0"/>
            </a:endParaRPr>
          </a:p>
        </p:txBody>
      </p:sp>
      <p:sp>
        <p:nvSpPr>
          <p:cNvPr id="6" name="ZoneTexte 5"/>
          <p:cNvSpPr txBox="1"/>
          <p:nvPr/>
        </p:nvSpPr>
        <p:spPr>
          <a:xfrm>
            <a:off x="7787640" y="4255770"/>
            <a:ext cx="3299460" cy="646331"/>
          </a:xfrm>
          <a:prstGeom prst="rect">
            <a:avLst/>
          </a:prstGeom>
          <a:noFill/>
        </p:spPr>
        <p:txBody>
          <a:bodyPr wrap="square" rtlCol="0">
            <a:spAutoFit/>
          </a:bodyPr>
          <a:lstStyle/>
          <a:p>
            <a:pPr algn="ctr"/>
            <a:r>
              <a:rPr lang="fr-FR" b="1" dirty="0" smtClean="0">
                <a:solidFill>
                  <a:srgbClr val="C00000"/>
                </a:solidFill>
                <a:latin typeface="Bell MT" panose="02020503060305020303" pitchFamily="18" charset="0"/>
              </a:rPr>
              <a:t>T </a:t>
            </a:r>
            <a:r>
              <a:rPr lang="fr-FR" dirty="0" smtClean="0">
                <a:latin typeface="Bell MT" panose="02020503060305020303" pitchFamily="18" charset="0"/>
              </a:rPr>
              <a:t>: capable de reconnaître et détruire les cellules infectées</a:t>
            </a:r>
            <a:endParaRPr lang="en-GB" dirty="0">
              <a:latin typeface="Bell MT" panose="02020503060305020303" pitchFamily="18" charset="0"/>
            </a:endParaRPr>
          </a:p>
        </p:txBody>
      </p:sp>
      <p:sp>
        <p:nvSpPr>
          <p:cNvPr id="7" name="Rectangle 6"/>
          <p:cNvSpPr/>
          <p:nvPr/>
        </p:nvSpPr>
        <p:spPr>
          <a:xfrm>
            <a:off x="891540" y="5321915"/>
            <a:ext cx="10287000" cy="646331"/>
          </a:xfrm>
          <a:prstGeom prst="rect">
            <a:avLst/>
          </a:prstGeom>
        </p:spPr>
        <p:txBody>
          <a:bodyPr wrap="square">
            <a:spAutoFit/>
          </a:bodyPr>
          <a:lstStyle/>
          <a:p>
            <a:pPr algn="ctr"/>
            <a:r>
              <a:rPr lang="fr-FR" dirty="0">
                <a:latin typeface="Bell MT" panose="02020503060305020303" pitchFamily="18" charset="0"/>
              </a:rPr>
              <a:t>Les cellules T CD4 mémoires aident à la réactivation des cellules B mémoires qui se différencient alors en cellules productrices d’anticorps dirigés contre le virus</a:t>
            </a:r>
            <a:endParaRPr lang="fr-FR" dirty="0">
              <a:effectLst/>
              <a:latin typeface="Bell MT" panose="02020503060305020303" pitchFamily="18"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Rappel sur système immunitaire</a:t>
            </a:r>
            <a:endParaRPr lang="fr-FR" sz="2400" b="1" dirty="0">
              <a:latin typeface="Baskerville Old Face" panose="02020602080505020303" pitchFamily="18" charset="0"/>
            </a:endParaRPr>
          </a:p>
        </p:txBody>
      </p:sp>
      <p:sp>
        <p:nvSpPr>
          <p:cNvPr id="2" name="Rectangle 1"/>
          <p:cNvSpPr/>
          <p:nvPr/>
        </p:nvSpPr>
        <p:spPr>
          <a:xfrm>
            <a:off x="8774723" y="3789484"/>
            <a:ext cx="720969" cy="26376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7929596" y="3794102"/>
            <a:ext cx="720969" cy="26376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à coins arrondis 2"/>
          <p:cNvSpPr/>
          <p:nvPr/>
        </p:nvSpPr>
        <p:spPr>
          <a:xfrm>
            <a:off x="2026920" y="1432560"/>
            <a:ext cx="3672840" cy="975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à coins arrondis 14"/>
          <p:cNvSpPr/>
          <p:nvPr/>
        </p:nvSpPr>
        <p:spPr>
          <a:xfrm>
            <a:off x="5958840" y="1432560"/>
            <a:ext cx="3672840" cy="975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à coins arrondis 15"/>
          <p:cNvSpPr/>
          <p:nvPr/>
        </p:nvSpPr>
        <p:spPr>
          <a:xfrm>
            <a:off x="1356360" y="2438400"/>
            <a:ext cx="4754880" cy="193548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à coins arrondis 16"/>
          <p:cNvSpPr/>
          <p:nvPr/>
        </p:nvSpPr>
        <p:spPr>
          <a:xfrm>
            <a:off x="6187440" y="2453640"/>
            <a:ext cx="4754880" cy="1905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4" name="ZoneTexte 23"/>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5" name="ZoneTexte 24"/>
          <p:cNvSpPr txBox="1"/>
          <p:nvPr/>
        </p:nvSpPr>
        <p:spPr>
          <a:xfrm>
            <a:off x="3130360" y="6504079"/>
            <a:ext cx="323087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Système immunitaire &amp; TTT</a:t>
            </a:r>
            <a:endParaRPr lang="en-GB" b="1" dirty="0">
              <a:solidFill>
                <a:schemeClr val="tx2">
                  <a:lumMod val="75000"/>
                </a:schemeClr>
              </a:solidFill>
              <a:latin typeface="Bell MT" panose="02020503060305020303" pitchFamily="18" charset="0"/>
            </a:endParaRPr>
          </a:p>
        </p:txBody>
      </p:sp>
      <p:sp>
        <p:nvSpPr>
          <p:cNvPr id="26" name="ZoneTexte 25"/>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7" name="ZoneTexte 26"/>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408631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animBg="1"/>
      <p:bldP spid="14" grpId="0" animBg="1"/>
      <p:bldP spid="3" grpId="0" animBg="1"/>
      <p:bldP spid="15" grpId="0" animBg="1"/>
      <p:bldP spid="16" grpId="0" animBg="1"/>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Les facteurs d’arrêt d’un programme d’AP chez des personnes atteintes du VIH</a:t>
            </a:r>
            <a:endParaRPr lang="fr-FR" sz="2400" b="1" dirty="0">
              <a:solidFill>
                <a:schemeClr val="bg1"/>
              </a:solidFill>
              <a:latin typeface="Baskerville Old Face" panose="02020602080505020303" pitchFamily="18" charset="0"/>
            </a:endParaRPr>
          </a:p>
        </p:txBody>
      </p:sp>
      <p:sp>
        <p:nvSpPr>
          <p:cNvPr id="2" name="Rectangle 1"/>
          <p:cNvSpPr/>
          <p:nvPr/>
        </p:nvSpPr>
        <p:spPr>
          <a:xfrm>
            <a:off x="4943822" y="5784334"/>
            <a:ext cx="2418932" cy="369332"/>
          </a:xfrm>
          <a:prstGeom prst="rect">
            <a:avLst/>
          </a:prstGeom>
        </p:spPr>
        <p:txBody>
          <a:bodyPr wrap="none">
            <a:spAutoFit/>
          </a:bodyPr>
          <a:lstStyle/>
          <a:p>
            <a:r>
              <a:rPr lang="fr-FR" i="1" dirty="0" err="1"/>
              <a:t>Vacampfort</a:t>
            </a:r>
            <a:r>
              <a:rPr lang="fr-FR" i="1" dirty="0"/>
              <a:t> et al</a:t>
            </a:r>
            <a:r>
              <a:rPr lang="fr-FR" i="1" dirty="0" smtClean="0"/>
              <a:t>., 2016 </a:t>
            </a:r>
            <a:endParaRPr lang="en-GB" i="1" dirty="0"/>
          </a:p>
        </p:txBody>
      </p:sp>
      <p:pic>
        <p:nvPicPr>
          <p:cNvPr id="3" name="Image 2"/>
          <p:cNvPicPr>
            <a:picLocks noChangeAspect="1"/>
          </p:cNvPicPr>
          <p:nvPr/>
        </p:nvPicPr>
        <p:blipFill>
          <a:blip r:embed="rId2"/>
          <a:stretch>
            <a:fillRect/>
          </a:stretch>
        </p:blipFill>
        <p:spPr>
          <a:xfrm>
            <a:off x="1104878" y="1153675"/>
            <a:ext cx="10145050" cy="1413061"/>
          </a:xfrm>
          <a:prstGeom prst="rect">
            <a:avLst/>
          </a:prstGeom>
        </p:spPr>
      </p:pic>
      <p:sp>
        <p:nvSpPr>
          <p:cNvPr id="6" name="ZoneTexte 5"/>
          <p:cNvSpPr txBox="1"/>
          <p:nvPr/>
        </p:nvSpPr>
        <p:spPr>
          <a:xfrm>
            <a:off x="1732548" y="3744685"/>
            <a:ext cx="7440482" cy="1200329"/>
          </a:xfrm>
          <a:prstGeom prst="rect">
            <a:avLst/>
          </a:prstGeom>
          <a:noFill/>
        </p:spPr>
        <p:txBody>
          <a:bodyPr wrap="square" rtlCol="0">
            <a:spAutoFit/>
          </a:bodyPr>
          <a:lstStyle/>
          <a:p>
            <a:pPr algn="ctr"/>
            <a:r>
              <a:rPr lang="fr-FR" sz="2400" dirty="0" smtClean="0">
                <a:latin typeface="Times New Roman" panose="02020603050405020304" pitchFamily="18" charset="0"/>
                <a:cs typeface="Times New Roman" panose="02020603050405020304" pitchFamily="18" charset="0"/>
              </a:rPr>
              <a:t>36</a:t>
            </a:r>
            <a:r>
              <a:rPr lang="fr-FR" sz="2400" dirty="0" smtClean="0">
                <a:latin typeface="Bell MT" panose="02020503060305020303" pitchFamily="18" charset="0"/>
              </a:rPr>
              <a:t> études inclues </a:t>
            </a:r>
          </a:p>
          <a:p>
            <a:pPr marL="285750" indent="-285750">
              <a:buFont typeface="Wingdings" panose="05000000000000000000" pitchFamily="2" charset="2"/>
              <a:buChar char="§"/>
            </a:pPr>
            <a:r>
              <a:rPr lang="fr-FR" sz="2400" dirty="0" smtClean="0">
                <a:latin typeface="Bell MT" panose="02020503060305020303" pitchFamily="18" charset="0"/>
              </a:rPr>
              <a:t>Etudes ayant réalisées une intervention chez un public VIH soit aérobie ou résistance ou les deux</a:t>
            </a:r>
            <a:endParaRPr lang="en-GB" sz="2400" dirty="0">
              <a:latin typeface="Bell MT" panose="02020503060305020303" pitchFamily="18" charset="0"/>
            </a:endParaRPr>
          </a:p>
        </p:txBody>
      </p:sp>
      <p:sp>
        <p:nvSpPr>
          <p:cNvPr id="13" name="Rectangle 1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4" name="ZoneTexte 13"/>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5" name="ZoneTexte 14"/>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157836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77074" y="247238"/>
            <a:ext cx="10191561" cy="6240648"/>
          </a:xfrm>
          <a:prstGeom prst="rect">
            <a:avLst/>
          </a:prstGeom>
        </p:spPr>
      </p:pic>
      <p:sp>
        <p:nvSpPr>
          <p:cNvPr id="6" name="Rectangle 5"/>
          <p:cNvSpPr/>
          <p:nvPr/>
        </p:nvSpPr>
        <p:spPr>
          <a:xfrm>
            <a:off x="143767" y="5644965"/>
            <a:ext cx="9535885" cy="59770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34982" y="5123541"/>
            <a:ext cx="9535885" cy="48622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93040" y="2438401"/>
            <a:ext cx="9535885" cy="65772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740622" y="6176220"/>
            <a:ext cx="1934825" cy="307777"/>
          </a:xfrm>
          <a:prstGeom prst="rect">
            <a:avLst/>
          </a:prstGeom>
        </p:spPr>
        <p:txBody>
          <a:bodyPr wrap="none">
            <a:spAutoFit/>
          </a:bodyPr>
          <a:lstStyle/>
          <a:p>
            <a:r>
              <a:rPr lang="fr-FR" sz="1400" i="1" dirty="0" err="1"/>
              <a:t>Vacampfort</a:t>
            </a:r>
            <a:r>
              <a:rPr lang="fr-FR" sz="1400" i="1" dirty="0"/>
              <a:t> et al</a:t>
            </a:r>
            <a:r>
              <a:rPr lang="fr-FR" sz="1400" i="1" dirty="0" smtClean="0"/>
              <a:t>., 2016 </a:t>
            </a:r>
            <a:endParaRPr lang="en-GB" sz="1400" i="1" dirty="0"/>
          </a:p>
        </p:txBody>
      </p:sp>
      <p:sp>
        <p:nvSpPr>
          <p:cNvPr id="19" name="Rectangle 18"/>
          <p:cNvSpPr/>
          <p:nvPr/>
        </p:nvSpPr>
        <p:spPr>
          <a:xfrm>
            <a:off x="0" y="82192"/>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Les facteurs d’arrêt d’un programme d’AP chez des personnes atteintes du VIH</a:t>
            </a:r>
            <a:endParaRPr lang="fr-FR" sz="2400" b="1" dirty="0">
              <a:solidFill>
                <a:schemeClr val="bg1"/>
              </a:solidFill>
              <a:latin typeface="Baskerville Old Face" panose="02020602080505020303" pitchFamily="18" charset="0"/>
            </a:endParaRPr>
          </a:p>
        </p:txBody>
      </p:sp>
      <p:sp>
        <p:nvSpPr>
          <p:cNvPr id="21" name="Rectangle 20"/>
          <p:cNvSpPr/>
          <p:nvPr/>
        </p:nvSpPr>
        <p:spPr>
          <a:xfrm>
            <a:off x="24598" y="3433010"/>
            <a:ext cx="9535885" cy="18448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12830" y="4291262"/>
            <a:ext cx="9535885" cy="18448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oneTexte 2"/>
          <p:cNvSpPr txBox="1"/>
          <p:nvPr/>
        </p:nvSpPr>
        <p:spPr>
          <a:xfrm>
            <a:off x="9956800" y="2407920"/>
            <a:ext cx="2052320" cy="830997"/>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latin typeface="Bell MT" panose="02020503060305020303" pitchFamily="18" charset="0"/>
              </a:rPr>
              <a:t>Abandon moindre en entrainement en résistance</a:t>
            </a:r>
            <a:endParaRPr lang="en-GB" sz="1600" dirty="0">
              <a:latin typeface="Bell MT" panose="02020503060305020303" pitchFamily="18" charset="0"/>
            </a:endParaRPr>
          </a:p>
        </p:txBody>
      </p:sp>
      <p:sp>
        <p:nvSpPr>
          <p:cNvPr id="20" name="ZoneTexte 19"/>
          <p:cNvSpPr txBox="1"/>
          <p:nvPr/>
        </p:nvSpPr>
        <p:spPr>
          <a:xfrm>
            <a:off x="9977120" y="5364480"/>
            <a:ext cx="2052320" cy="830997"/>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latin typeface="Bell MT" panose="02020503060305020303" pitchFamily="18" charset="0"/>
              </a:rPr>
              <a:t>Abandon moindre si supervisé et par un professionnel</a:t>
            </a:r>
            <a:endParaRPr lang="en-GB" sz="1600" dirty="0">
              <a:latin typeface="Bell MT" panose="02020503060305020303" pitchFamily="18" charset="0"/>
            </a:endParaRPr>
          </a:p>
        </p:txBody>
      </p:sp>
      <p:sp>
        <p:nvSpPr>
          <p:cNvPr id="23" name="ZoneTexte 22"/>
          <p:cNvSpPr txBox="1"/>
          <p:nvPr/>
        </p:nvSpPr>
        <p:spPr>
          <a:xfrm>
            <a:off x="9926320" y="4084320"/>
            <a:ext cx="2052320" cy="830997"/>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latin typeface="Bell MT" panose="02020503060305020303" pitchFamily="18" charset="0"/>
              </a:rPr>
              <a:t>Abandon moindre si 3 semaines et intensité modérée</a:t>
            </a:r>
            <a:endParaRPr lang="en-GB" sz="1600" dirty="0">
              <a:latin typeface="Bell MT" panose="02020503060305020303" pitchFamily="18" charset="0"/>
            </a:endParaRPr>
          </a:p>
        </p:txBody>
      </p:sp>
    </p:spTree>
    <p:extLst>
      <p:ext uri="{BB962C8B-B14F-4D97-AF65-F5344CB8AC3E}">
        <p14:creationId xmlns:p14="http://schemas.microsoft.com/office/powerpoint/2010/main" val="291669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build="p"/>
      <p:bldP spid="2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Barrières et leviers concernant l’AP chez personnes atteintes du VIH</a:t>
            </a:r>
            <a:endParaRPr lang="fr-FR" sz="2400" b="1" dirty="0">
              <a:solidFill>
                <a:schemeClr val="bg1"/>
              </a:solidFill>
              <a:latin typeface="Baskerville Old Face" panose="02020602080505020303" pitchFamily="18" charset="0"/>
            </a:endParaRPr>
          </a:p>
        </p:txBody>
      </p:sp>
      <p:pic>
        <p:nvPicPr>
          <p:cNvPr id="5" name="Image 4"/>
          <p:cNvPicPr>
            <a:picLocks noChangeAspect="1"/>
          </p:cNvPicPr>
          <p:nvPr/>
        </p:nvPicPr>
        <p:blipFill rotWithShape="1">
          <a:blip r:embed="rId2"/>
          <a:srcRect t="9412" b="22433"/>
          <a:stretch/>
        </p:blipFill>
        <p:spPr>
          <a:xfrm>
            <a:off x="2520496" y="928915"/>
            <a:ext cx="7296150" cy="1785257"/>
          </a:xfrm>
          <a:prstGeom prst="rect">
            <a:avLst/>
          </a:prstGeom>
        </p:spPr>
      </p:pic>
      <p:pic>
        <p:nvPicPr>
          <p:cNvPr id="2" name="Image 1"/>
          <p:cNvPicPr>
            <a:picLocks noChangeAspect="1"/>
          </p:cNvPicPr>
          <p:nvPr/>
        </p:nvPicPr>
        <p:blipFill>
          <a:blip r:embed="rId3"/>
          <a:stretch>
            <a:fillRect/>
          </a:stretch>
        </p:blipFill>
        <p:spPr>
          <a:xfrm>
            <a:off x="784810" y="3210303"/>
            <a:ext cx="1607074" cy="1303640"/>
          </a:xfrm>
          <a:prstGeom prst="rect">
            <a:avLst/>
          </a:prstGeom>
        </p:spPr>
      </p:pic>
      <p:sp>
        <p:nvSpPr>
          <p:cNvPr id="3" name="ZoneTexte 2"/>
          <p:cNvSpPr txBox="1"/>
          <p:nvPr/>
        </p:nvSpPr>
        <p:spPr>
          <a:xfrm>
            <a:off x="5075465" y="5678714"/>
            <a:ext cx="1857829" cy="369332"/>
          </a:xfrm>
          <a:prstGeom prst="rect">
            <a:avLst/>
          </a:prstGeom>
          <a:noFill/>
        </p:spPr>
        <p:txBody>
          <a:bodyPr wrap="square" rtlCol="0">
            <a:spAutoFit/>
          </a:bodyPr>
          <a:lstStyle/>
          <a:p>
            <a:r>
              <a:rPr lang="fr-FR" i="1" dirty="0" smtClean="0"/>
              <a:t>Gray et al., 2019</a:t>
            </a:r>
            <a:endParaRPr lang="en-GB" i="1" dirty="0"/>
          </a:p>
        </p:txBody>
      </p:sp>
      <p:sp>
        <p:nvSpPr>
          <p:cNvPr id="6" name="ZoneTexte 5"/>
          <p:cNvSpPr txBox="1"/>
          <p:nvPr/>
        </p:nvSpPr>
        <p:spPr>
          <a:xfrm>
            <a:off x="2670628" y="3643086"/>
            <a:ext cx="7170057" cy="1477328"/>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t>Population VIH française</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smtClean="0"/>
              <a:t>15 individus interviewés</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smtClean="0"/>
              <a:t>Domaine </a:t>
            </a:r>
            <a:r>
              <a:rPr lang="fr-FR" dirty="0"/>
              <a:t>physique, psychologique et </a:t>
            </a:r>
            <a:r>
              <a:rPr lang="fr-FR" dirty="0" smtClean="0"/>
              <a:t>socio-environnemental</a:t>
            </a:r>
            <a:endParaRPr lang="en-GB" dirty="0"/>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4312" y="3524250"/>
            <a:ext cx="704088" cy="469392"/>
          </a:xfrm>
          <a:prstGeom prst="rect">
            <a:avLst/>
          </a:prstGeom>
        </p:spPr>
      </p:pic>
      <p:sp>
        <p:nvSpPr>
          <p:cNvPr id="14" name="Rectangle 1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5" name="ZoneTexte 14"/>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141643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clrChange>
              <a:clrFrom>
                <a:srgbClr val="FFFFFF"/>
              </a:clrFrom>
              <a:clrTo>
                <a:srgbClr val="FFFFFF">
                  <a:alpha val="0"/>
                </a:srgbClr>
              </a:clrTo>
            </a:clrChange>
          </a:blip>
          <a:stretch>
            <a:fillRect/>
          </a:stretch>
        </p:blipFill>
        <p:spPr>
          <a:xfrm>
            <a:off x="3106830" y="406399"/>
            <a:ext cx="6001599" cy="6116227"/>
          </a:xfrm>
          <a:prstGeom prst="rect">
            <a:avLst/>
          </a:prstGeom>
        </p:spPr>
      </p:pic>
      <p:cxnSp>
        <p:nvCxnSpPr>
          <p:cNvPr id="9" name="Connecteur droit 8"/>
          <p:cNvCxnSpPr/>
          <p:nvPr/>
        </p:nvCxnSpPr>
        <p:spPr>
          <a:xfrm>
            <a:off x="3476171" y="2119084"/>
            <a:ext cx="523965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3476171" y="3084284"/>
            <a:ext cx="5239657" cy="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3476171" y="3599541"/>
            <a:ext cx="5239657" cy="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3476171" y="4323441"/>
            <a:ext cx="523965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3476171" y="5515427"/>
            <a:ext cx="523965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bg1"/>
                </a:solidFill>
                <a:latin typeface="Baskerville Old Face" panose="02020602080505020303" pitchFamily="18" charset="0"/>
              </a:rPr>
              <a:t>Barrières et leviers concernant l’AP chez personnes atteintes du VIH</a:t>
            </a:r>
            <a:endParaRPr lang="fr-FR" sz="2400" b="1" dirty="0">
              <a:solidFill>
                <a:schemeClr val="bg1"/>
              </a:solidFill>
              <a:latin typeface="Baskerville Old Face" panose="02020602080505020303" pitchFamily="18" charset="0"/>
            </a:endParaRPr>
          </a:p>
        </p:txBody>
      </p:sp>
      <p:cxnSp>
        <p:nvCxnSpPr>
          <p:cNvPr id="25" name="Connecteur droit 24"/>
          <p:cNvCxnSpPr/>
          <p:nvPr/>
        </p:nvCxnSpPr>
        <p:spPr>
          <a:xfrm flipH="1">
            <a:off x="6063916" y="866274"/>
            <a:ext cx="0" cy="530993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503185" y="1026694"/>
            <a:ext cx="2528647" cy="192506"/>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6093985" y="1050758"/>
            <a:ext cx="2953762" cy="168442"/>
          </a:xfrm>
          <a:prstGeom prst="rect">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208548" y="1653674"/>
            <a:ext cx="3192378" cy="3539430"/>
          </a:xfrm>
          <a:prstGeom prst="rect">
            <a:avLst/>
          </a:prstGeom>
          <a:noFill/>
        </p:spPr>
        <p:txBody>
          <a:bodyPr wrap="square" rtlCol="0">
            <a:spAutoFit/>
          </a:bodyPr>
          <a:lstStyle/>
          <a:p>
            <a:pPr marL="285750" indent="-285750">
              <a:buFont typeface="Wingdings" panose="05000000000000000000" pitchFamily="2" charset="2"/>
              <a:buChar char="§"/>
            </a:pPr>
            <a:r>
              <a:rPr lang="fr-FR" sz="1600" dirty="0" smtClean="0">
                <a:solidFill>
                  <a:schemeClr val="accent2">
                    <a:lumMod val="75000"/>
                  </a:schemeClr>
                </a:solidFill>
                <a:latin typeface="Bell MT" panose="02020503060305020303" pitchFamily="18" charset="0"/>
              </a:rPr>
              <a:t>Fatigue</a:t>
            </a:r>
          </a:p>
          <a:p>
            <a:pPr marL="285750" indent="-285750">
              <a:buFont typeface="Wingdings" panose="05000000000000000000" pitchFamily="2" charset="2"/>
              <a:buChar char="§"/>
            </a:pPr>
            <a:endParaRPr lang="fr-FR" sz="1600" dirty="0">
              <a:solidFill>
                <a:schemeClr val="accent2">
                  <a:lumMod val="75000"/>
                </a:schemeClr>
              </a:solidFill>
              <a:latin typeface="Bell MT" panose="02020503060305020303" pitchFamily="18" charset="0"/>
            </a:endParaRPr>
          </a:p>
          <a:p>
            <a:pPr marL="285750" indent="-285750">
              <a:buFont typeface="Wingdings" panose="05000000000000000000" pitchFamily="2" charset="2"/>
              <a:buChar char="§"/>
            </a:pPr>
            <a:r>
              <a:rPr lang="fr-FR" sz="1600" dirty="0" smtClean="0">
                <a:solidFill>
                  <a:schemeClr val="accent2">
                    <a:lumMod val="75000"/>
                  </a:schemeClr>
                </a:solidFill>
                <a:latin typeface="Bell MT" panose="02020503060305020303" pitchFamily="18" charset="0"/>
              </a:rPr>
              <a:t>Manque de perception de ses capacités physiques</a:t>
            </a:r>
          </a:p>
          <a:p>
            <a:pPr marL="285750" indent="-285750">
              <a:buFont typeface="Wingdings" panose="05000000000000000000" pitchFamily="2" charset="2"/>
              <a:buChar char="§"/>
            </a:pPr>
            <a:endParaRPr lang="fr-FR" sz="1600" dirty="0">
              <a:solidFill>
                <a:schemeClr val="accent2">
                  <a:lumMod val="75000"/>
                </a:schemeClr>
              </a:solidFill>
              <a:latin typeface="Bell MT" panose="02020503060305020303" pitchFamily="18" charset="0"/>
            </a:endParaRPr>
          </a:p>
          <a:p>
            <a:pPr marL="285750" indent="-285750">
              <a:buFont typeface="Wingdings" panose="05000000000000000000" pitchFamily="2" charset="2"/>
              <a:buChar char="§"/>
            </a:pPr>
            <a:r>
              <a:rPr lang="fr-FR" sz="1600" dirty="0" smtClean="0">
                <a:solidFill>
                  <a:schemeClr val="accent2">
                    <a:lumMod val="75000"/>
                  </a:schemeClr>
                </a:solidFill>
                <a:latin typeface="Bell MT" panose="02020503060305020303" pitchFamily="18" charset="0"/>
              </a:rPr>
              <a:t>Risque de blessure</a:t>
            </a:r>
          </a:p>
          <a:p>
            <a:pPr marL="285750" indent="-285750">
              <a:buFont typeface="Wingdings" panose="05000000000000000000" pitchFamily="2" charset="2"/>
              <a:buChar char="§"/>
            </a:pPr>
            <a:endParaRPr lang="fr-FR" sz="1600" dirty="0">
              <a:solidFill>
                <a:schemeClr val="accent2">
                  <a:lumMod val="75000"/>
                </a:schemeClr>
              </a:solidFill>
              <a:latin typeface="Bell MT" panose="02020503060305020303" pitchFamily="18" charset="0"/>
            </a:endParaRPr>
          </a:p>
          <a:p>
            <a:pPr marL="285750" indent="-285750">
              <a:buFont typeface="Wingdings" panose="05000000000000000000" pitchFamily="2" charset="2"/>
              <a:buChar char="§"/>
            </a:pPr>
            <a:r>
              <a:rPr lang="fr-FR" sz="1600" dirty="0" smtClean="0">
                <a:solidFill>
                  <a:schemeClr val="accent2">
                    <a:lumMod val="75000"/>
                  </a:schemeClr>
                </a:solidFill>
                <a:latin typeface="Bell MT" panose="02020503060305020303" pitchFamily="18" charset="0"/>
              </a:rPr>
              <a:t>Contamination </a:t>
            </a:r>
          </a:p>
          <a:p>
            <a:pPr marL="285750" indent="-285750">
              <a:buFont typeface="Wingdings" panose="05000000000000000000" pitchFamily="2" charset="2"/>
              <a:buChar char="§"/>
            </a:pPr>
            <a:endParaRPr lang="fr-FR" sz="1600" dirty="0">
              <a:solidFill>
                <a:schemeClr val="accent2">
                  <a:lumMod val="75000"/>
                </a:schemeClr>
              </a:solidFill>
              <a:latin typeface="Bell MT" panose="02020503060305020303" pitchFamily="18" charset="0"/>
            </a:endParaRPr>
          </a:p>
          <a:p>
            <a:endParaRPr lang="fr-FR" sz="1600" dirty="0">
              <a:solidFill>
                <a:schemeClr val="accent2">
                  <a:lumMod val="75000"/>
                </a:schemeClr>
              </a:solidFill>
              <a:latin typeface="Bell MT" panose="02020503060305020303" pitchFamily="18" charset="0"/>
            </a:endParaRPr>
          </a:p>
          <a:p>
            <a:pPr marL="285750" indent="-285750">
              <a:buFont typeface="Wingdings" panose="05000000000000000000" pitchFamily="2" charset="2"/>
              <a:buChar char="§"/>
            </a:pPr>
            <a:r>
              <a:rPr lang="fr-FR" sz="1600" dirty="0" smtClean="0">
                <a:solidFill>
                  <a:schemeClr val="accent2">
                    <a:lumMod val="75000"/>
                  </a:schemeClr>
                </a:solidFill>
                <a:latin typeface="Bell MT" panose="02020503060305020303" pitchFamily="18" charset="0"/>
              </a:rPr>
              <a:t>Pas de personne qui peut m’accompagner</a:t>
            </a:r>
          </a:p>
          <a:p>
            <a:pPr marL="285750" indent="-285750">
              <a:buFont typeface="Wingdings" panose="05000000000000000000" pitchFamily="2" charset="2"/>
              <a:buChar char="§"/>
            </a:pPr>
            <a:endParaRPr lang="fr-FR" sz="1600" dirty="0" smtClean="0">
              <a:solidFill>
                <a:schemeClr val="accent2">
                  <a:lumMod val="75000"/>
                </a:schemeClr>
              </a:solidFill>
              <a:latin typeface="Bell MT" panose="02020503060305020303" pitchFamily="18" charset="0"/>
            </a:endParaRPr>
          </a:p>
          <a:p>
            <a:pPr marL="285750" indent="-285750">
              <a:buFont typeface="Wingdings" panose="05000000000000000000" pitchFamily="2" charset="2"/>
              <a:buChar char="§"/>
            </a:pPr>
            <a:r>
              <a:rPr lang="fr-FR" sz="1600" dirty="0" smtClean="0">
                <a:solidFill>
                  <a:schemeClr val="accent2">
                    <a:lumMod val="75000"/>
                  </a:schemeClr>
                </a:solidFill>
                <a:latin typeface="Bell MT" panose="02020503060305020303" pitchFamily="18" charset="0"/>
              </a:rPr>
              <a:t>Equipe médicale surprotectrice</a:t>
            </a:r>
            <a:endParaRPr lang="en-GB" sz="1600" dirty="0">
              <a:solidFill>
                <a:schemeClr val="accent2">
                  <a:lumMod val="75000"/>
                </a:schemeClr>
              </a:solidFill>
              <a:latin typeface="Bell MT" panose="02020503060305020303" pitchFamily="18" charset="0"/>
            </a:endParaRPr>
          </a:p>
        </p:txBody>
      </p:sp>
      <p:sp>
        <p:nvSpPr>
          <p:cNvPr id="30" name="ZoneTexte 29"/>
          <p:cNvSpPr txBox="1"/>
          <p:nvPr/>
        </p:nvSpPr>
        <p:spPr>
          <a:xfrm>
            <a:off x="9321800" y="1892969"/>
            <a:ext cx="2057400" cy="4154984"/>
          </a:xfrm>
          <a:prstGeom prst="rect">
            <a:avLst/>
          </a:prstGeom>
          <a:noFill/>
        </p:spPr>
        <p:txBody>
          <a:bodyPr wrap="square" rtlCol="0">
            <a:spAutoFit/>
          </a:bodyPr>
          <a:lstStyle/>
          <a:p>
            <a:pPr marL="285750" indent="-285750">
              <a:buFont typeface="Wingdings" panose="05000000000000000000" pitchFamily="2" charset="2"/>
              <a:buChar char="§"/>
            </a:pPr>
            <a:r>
              <a:rPr lang="fr-FR" sz="1600" dirty="0" smtClean="0">
                <a:solidFill>
                  <a:schemeClr val="accent6">
                    <a:lumMod val="75000"/>
                  </a:schemeClr>
                </a:solidFill>
                <a:latin typeface="Bell MT" panose="02020503060305020303" pitchFamily="18" charset="0"/>
              </a:rPr>
              <a:t>Amélioration de la condition physique</a:t>
            </a:r>
          </a:p>
          <a:p>
            <a:pPr marL="285750" indent="-285750">
              <a:buFont typeface="Wingdings" panose="05000000000000000000" pitchFamily="2" charset="2"/>
              <a:buChar char="§"/>
            </a:pPr>
            <a:endParaRPr lang="fr-FR" sz="1600" dirty="0">
              <a:solidFill>
                <a:schemeClr val="accent6">
                  <a:lumMod val="75000"/>
                </a:schemeClr>
              </a:solidFill>
              <a:latin typeface="Bell MT" panose="02020503060305020303" pitchFamily="18" charset="0"/>
            </a:endParaRPr>
          </a:p>
          <a:p>
            <a:pPr marL="285750" indent="-285750">
              <a:buFont typeface="Wingdings" panose="05000000000000000000" pitchFamily="2" charset="2"/>
              <a:buChar char="§"/>
            </a:pPr>
            <a:endParaRPr lang="fr-FR" sz="1600" dirty="0" smtClean="0">
              <a:solidFill>
                <a:schemeClr val="accent6">
                  <a:lumMod val="75000"/>
                </a:schemeClr>
              </a:solidFill>
              <a:latin typeface="Bell MT" panose="02020503060305020303" pitchFamily="18" charset="0"/>
            </a:endParaRPr>
          </a:p>
          <a:p>
            <a:pPr marL="285750" indent="-285750">
              <a:buFont typeface="Wingdings" panose="05000000000000000000" pitchFamily="2" charset="2"/>
              <a:buChar char="§"/>
            </a:pPr>
            <a:r>
              <a:rPr lang="fr-FR" sz="1600" dirty="0" smtClean="0">
                <a:solidFill>
                  <a:schemeClr val="accent6">
                    <a:lumMod val="75000"/>
                  </a:schemeClr>
                </a:solidFill>
                <a:latin typeface="Bell MT" panose="02020503060305020303" pitchFamily="18" charset="0"/>
              </a:rPr>
              <a:t>Bien-être</a:t>
            </a:r>
          </a:p>
          <a:p>
            <a:pPr marL="285750" indent="-285750">
              <a:buFont typeface="Wingdings" panose="05000000000000000000" pitchFamily="2" charset="2"/>
              <a:buChar char="§"/>
            </a:pPr>
            <a:endParaRPr lang="fr-FR" sz="1600" dirty="0">
              <a:solidFill>
                <a:schemeClr val="accent6">
                  <a:lumMod val="75000"/>
                </a:schemeClr>
              </a:solidFill>
              <a:latin typeface="Bell MT" panose="02020503060305020303" pitchFamily="18" charset="0"/>
            </a:endParaRPr>
          </a:p>
          <a:p>
            <a:pPr marL="285750" indent="-285750">
              <a:buFont typeface="Wingdings" panose="05000000000000000000" pitchFamily="2" charset="2"/>
              <a:buChar char="§"/>
            </a:pPr>
            <a:r>
              <a:rPr lang="fr-FR" sz="1600" dirty="0" smtClean="0">
                <a:solidFill>
                  <a:schemeClr val="accent6">
                    <a:lumMod val="75000"/>
                  </a:schemeClr>
                </a:solidFill>
                <a:latin typeface="Bell MT" panose="02020503060305020303" pitchFamily="18" charset="0"/>
              </a:rPr>
              <a:t>Plaisir relié à l’AP</a:t>
            </a:r>
          </a:p>
          <a:p>
            <a:pPr marL="285750" indent="-285750">
              <a:buFont typeface="Wingdings" panose="05000000000000000000" pitchFamily="2" charset="2"/>
              <a:buChar char="§"/>
            </a:pPr>
            <a:endParaRPr lang="fr-FR" sz="1600" dirty="0" smtClean="0">
              <a:solidFill>
                <a:schemeClr val="accent6">
                  <a:lumMod val="75000"/>
                </a:schemeClr>
              </a:solidFill>
              <a:latin typeface="Bell MT" panose="02020503060305020303" pitchFamily="18" charset="0"/>
            </a:endParaRPr>
          </a:p>
          <a:p>
            <a:pPr marL="285750" indent="-285750">
              <a:buFont typeface="Wingdings" panose="05000000000000000000" pitchFamily="2" charset="2"/>
              <a:buChar char="§"/>
            </a:pPr>
            <a:endParaRPr lang="fr-FR" sz="1600" dirty="0">
              <a:solidFill>
                <a:schemeClr val="accent6">
                  <a:lumMod val="75000"/>
                </a:schemeClr>
              </a:solidFill>
              <a:latin typeface="Bell MT" panose="02020503060305020303" pitchFamily="18" charset="0"/>
            </a:endParaRPr>
          </a:p>
          <a:p>
            <a:pPr marL="285750" indent="-285750">
              <a:buFont typeface="Wingdings" panose="05000000000000000000" pitchFamily="2" charset="2"/>
              <a:buChar char="§"/>
            </a:pPr>
            <a:r>
              <a:rPr lang="fr-FR" sz="1600" dirty="0" smtClean="0">
                <a:solidFill>
                  <a:schemeClr val="accent6">
                    <a:lumMod val="75000"/>
                  </a:schemeClr>
                </a:solidFill>
                <a:latin typeface="Bell MT" panose="02020503060305020303" pitchFamily="18" charset="0"/>
              </a:rPr>
              <a:t>Lien social</a:t>
            </a:r>
          </a:p>
          <a:p>
            <a:pPr marL="285750" indent="-285750">
              <a:buFont typeface="Wingdings" panose="05000000000000000000" pitchFamily="2" charset="2"/>
              <a:buChar char="§"/>
            </a:pPr>
            <a:endParaRPr lang="fr-FR" sz="1600" dirty="0">
              <a:solidFill>
                <a:schemeClr val="accent6">
                  <a:lumMod val="75000"/>
                </a:schemeClr>
              </a:solidFill>
              <a:latin typeface="Bell MT" panose="02020503060305020303" pitchFamily="18" charset="0"/>
            </a:endParaRPr>
          </a:p>
          <a:p>
            <a:pPr marL="285750" indent="-285750">
              <a:buFont typeface="Wingdings" panose="05000000000000000000" pitchFamily="2" charset="2"/>
              <a:buChar char="§"/>
            </a:pPr>
            <a:r>
              <a:rPr lang="fr-FR" sz="1600" dirty="0" smtClean="0">
                <a:solidFill>
                  <a:schemeClr val="accent6">
                    <a:lumMod val="75000"/>
                  </a:schemeClr>
                </a:solidFill>
                <a:latin typeface="Bell MT" panose="02020503060305020303" pitchFamily="18" charset="0"/>
              </a:rPr>
              <a:t>Offre d’AP adapté</a:t>
            </a:r>
            <a:endParaRPr lang="fr-FR" sz="1600" dirty="0">
              <a:solidFill>
                <a:schemeClr val="accent6">
                  <a:lumMod val="75000"/>
                </a:schemeClr>
              </a:solidFill>
              <a:latin typeface="Bell MT" panose="02020503060305020303" pitchFamily="18" charset="0"/>
            </a:endParaRPr>
          </a:p>
          <a:p>
            <a:pPr marL="285750" indent="-285750">
              <a:buFont typeface="Wingdings" panose="05000000000000000000" pitchFamily="2" charset="2"/>
              <a:buChar char="§"/>
            </a:pPr>
            <a:endParaRPr lang="fr-FR" sz="1600" dirty="0" smtClean="0">
              <a:solidFill>
                <a:schemeClr val="accent6">
                  <a:lumMod val="75000"/>
                </a:schemeClr>
              </a:solidFill>
              <a:latin typeface="Bell MT" panose="02020503060305020303" pitchFamily="18" charset="0"/>
            </a:endParaRPr>
          </a:p>
          <a:p>
            <a:pPr marL="285750" indent="-285750">
              <a:buFont typeface="Wingdings" panose="05000000000000000000" pitchFamily="2" charset="2"/>
              <a:buChar char="§"/>
            </a:pPr>
            <a:endParaRPr lang="fr-FR" sz="1600" dirty="0">
              <a:solidFill>
                <a:schemeClr val="accent6">
                  <a:lumMod val="75000"/>
                </a:schemeClr>
              </a:solidFill>
              <a:latin typeface="Bell MT" panose="02020503060305020303" pitchFamily="18" charset="0"/>
            </a:endParaRPr>
          </a:p>
          <a:p>
            <a:pPr marL="285750" indent="-285750">
              <a:buFont typeface="Wingdings" panose="05000000000000000000" pitchFamily="2" charset="2"/>
              <a:buChar char="§"/>
            </a:pPr>
            <a:endParaRPr lang="fr-FR" sz="1600" dirty="0" smtClean="0">
              <a:solidFill>
                <a:schemeClr val="accent6">
                  <a:lumMod val="75000"/>
                </a:schemeClr>
              </a:solidFill>
              <a:latin typeface="Bell MT" panose="02020503060305020303" pitchFamily="18" charset="0"/>
            </a:endParaRPr>
          </a:p>
          <a:p>
            <a:pPr marL="285750" indent="-285750">
              <a:buFont typeface="Wingdings" panose="05000000000000000000" pitchFamily="2" charset="2"/>
              <a:buChar char="§"/>
            </a:pPr>
            <a:endParaRPr lang="en-GB" sz="1600" dirty="0">
              <a:solidFill>
                <a:schemeClr val="accent6">
                  <a:lumMod val="75000"/>
                </a:schemeClr>
              </a:solidFill>
              <a:latin typeface="Bell MT" panose="02020503060305020303" pitchFamily="18" charset="0"/>
            </a:endParaRPr>
          </a:p>
        </p:txBody>
      </p:sp>
      <p:sp>
        <p:nvSpPr>
          <p:cNvPr id="24" name="Rectangle 2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26" name="ZoneTexte 25"/>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31" name="ZoneTexte 30"/>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32" name="ZoneTexte 31"/>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33" name="ZoneTexte 32"/>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399079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2" end="2"/>
                                            </p:txEl>
                                          </p:spTgt>
                                        </p:tgtEl>
                                        <p:attrNameLst>
                                          <p:attrName>style.visibility</p:attrName>
                                        </p:attrNameLst>
                                      </p:cBhvr>
                                      <p:to>
                                        <p:strVal val="visible"/>
                                      </p:to>
                                    </p:set>
                                    <p:animEffect transition="in" filter="fade">
                                      <p:cBhvr>
                                        <p:cTn id="12" dur="500"/>
                                        <p:tgtEl>
                                          <p:spTgt spid="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xEl>
                                              <p:pRg st="4" end="4"/>
                                            </p:txEl>
                                          </p:spTgt>
                                        </p:tgtEl>
                                        <p:attrNameLst>
                                          <p:attrName>style.visibility</p:attrName>
                                        </p:attrNameLst>
                                      </p:cBhvr>
                                      <p:to>
                                        <p:strVal val="visible"/>
                                      </p:to>
                                    </p:set>
                                    <p:animEffect transition="in" filter="fade">
                                      <p:cBhvr>
                                        <p:cTn id="17" dur="500"/>
                                        <p:tgtEl>
                                          <p:spTgt spid="2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xEl>
                                              <p:pRg st="6" end="6"/>
                                            </p:txEl>
                                          </p:spTgt>
                                        </p:tgtEl>
                                        <p:attrNameLst>
                                          <p:attrName>style.visibility</p:attrName>
                                        </p:attrNameLst>
                                      </p:cBhvr>
                                      <p:to>
                                        <p:strVal val="visible"/>
                                      </p:to>
                                    </p:set>
                                    <p:animEffect transition="in" filter="fade">
                                      <p:cBhvr>
                                        <p:cTn id="22" dur="500"/>
                                        <p:tgtEl>
                                          <p:spTgt spid="2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xEl>
                                              <p:pRg st="9" end="9"/>
                                            </p:txEl>
                                          </p:spTgt>
                                        </p:tgtEl>
                                        <p:attrNameLst>
                                          <p:attrName>style.visibility</p:attrName>
                                        </p:attrNameLst>
                                      </p:cBhvr>
                                      <p:to>
                                        <p:strVal val="visible"/>
                                      </p:to>
                                    </p:set>
                                    <p:animEffect transition="in" filter="fade">
                                      <p:cBhvr>
                                        <p:cTn id="27" dur="500"/>
                                        <p:tgtEl>
                                          <p:spTgt spid="29">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xEl>
                                              <p:pRg st="11" end="11"/>
                                            </p:txEl>
                                          </p:spTgt>
                                        </p:tgtEl>
                                        <p:attrNameLst>
                                          <p:attrName>style.visibility</p:attrName>
                                        </p:attrNameLst>
                                      </p:cBhvr>
                                      <p:to>
                                        <p:strVal val="visible"/>
                                      </p:to>
                                    </p:set>
                                    <p:animEffect transition="in" filter="fade">
                                      <p:cBhvr>
                                        <p:cTn id="32" dur="500"/>
                                        <p:tgtEl>
                                          <p:spTgt spid="29">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Effect transition="in" filter="fade">
                                      <p:cBhvr>
                                        <p:cTn id="37" dur="500"/>
                                        <p:tgtEl>
                                          <p:spTgt spid="3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xEl>
                                              <p:pRg st="3" end="3"/>
                                            </p:txEl>
                                          </p:spTgt>
                                        </p:tgtEl>
                                        <p:attrNameLst>
                                          <p:attrName>style.visibility</p:attrName>
                                        </p:attrNameLst>
                                      </p:cBhvr>
                                      <p:to>
                                        <p:strVal val="visible"/>
                                      </p:to>
                                    </p:set>
                                    <p:animEffect transition="in" filter="fade">
                                      <p:cBhvr>
                                        <p:cTn id="42" dur="500"/>
                                        <p:tgtEl>
                                          <p:spTgt spid="3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xEl>
                                              <p:pRg st="5" end="5"/>
                                            </p:txEl>
                                          </p:spTgt>
                                        </p:tgtEl>
                                        <p:attrNameLst>
                                          <p:attrName>style.visibility</p:attrName>
                                        </p:attrNameLst>
                                      </p:cBhvr>
                                      <p:to>
                                        <p:strVal val="visible"/>
                                      </p:to>
                                    </p:set>
                                    <p:animEffect transition="in" filter="fade">
                                      <p:cBhvr>
                                        <p:cTn id="47" dur="500"/>
                                        <p:tgtEl>
                                          <p:spTgt spid="30">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xEl>
                                              <p:pRg st="8" end="8"/>
                                            </p:txEl>
                                          </p:spTgt>
                                        </p:tgtEl>
                                        <p:attrNameLst>
                                          <p:attrName>style.visibility</p:attrName>
                                        </p:attrNameLst>
                                      </p:cBhvr>
                                      <p:to>
                                        <p:strVal val="visible"/>
                                      </p:to>
                                    </p:set>
                                    <p:animEffect transition="in" filter="fade">
                                      <p:cBhvr>
                                        <p:cTn id="52" dur="500"/>
                                        <p:tgtEl>
                                          <p:spTgt spid="3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xEl>
                                              <p:pRg st="10" end="10"/>
                                            </p:txEl>
                                          </p:spTgt>
                                        </p:tgtEl>
                                        <p:attrNameLst>
                                          <p:attrName>style.visibility</p:attrName>
                                        </p:attrNameLst>
                                      </p:cBhvr>
                                      <p:to>
                                        <p:strVal val="visible"/>
                                      </p:to>
                                    </p:set>
                                    <p:animEffect transition="in" filter="fade">
                                      <p:cBhvr>
                                        <p:cTn id="57" dur="500"/>
                                        <p:tgtEl>
                                          <p:spTgt spid="3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30"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Baskerville Old Face" panose="02020602080505020303" pitchFamily="18" charset="0"/>
              </a:rPr>
              <a:t>Indications sur la pratique</a:t>
            </a:r>
            <a:endParaRPr lang="fr-FR" sz="2400" dirty="0">
              <a:solidFill>
                <a:schemeClr val="bg1"/>
              </a:solidFill>
              <a:latin typeface="Baskerville Old Face" panose="02020602080505020303" pitchFamily="18" charset="0"/>
            </a:endParaRPr>
          </a:p>
        </p:txBody>
      </p:sp>
      <p:sp>
        <p:nvSpPr>
          <p:cNvPr id="7" name="Rectangle 6"/>
          <p:cNvSpPr/>
          <p:nvPr/>
        </p:nvSpPr>
        <p:spPr>
          <a:xfrm>
            <a:off x="152400" y="1064895"/>
            <a:ext cx="11430000" cy="4524315"/>
          </a:xfrm>
          <a:prstGeom prst="rect">
            <a:avLst/>
          </a:prstGeom>
        </p:spPr>
        <p:txBody>
          <a:bodyPr wrap="square">
            <a:spAutoFit/>
          </a:bodyPr>
          <a:lstStyle/>
          <a:p>
            <a:pPr marL="285750" indent="-285750">
              <a:buFont typeface="Arial" panose="020B0604020202020204" pitchFamily="34" charset="0"/>
              <a:buChar char="•"/>
            </a:pPr>
            <a:r>
              <a:rPr lang="en-GB" dirty="0" err="1" smtClean="0">
                <a:latin typeface="+mj-lt"/>
              </a:rPr>
              <a:t>Entraînement</a:t>
            </a:r>
            <a:r>
              <a:rPr lang="en-GB" dirty="0" smtClean="0">
                <a:latin typeface="+mj-lt"/>
              </a:rPr>
              <a:t> </a:t>
            </a:r>
            <a:r>
              <a:rPr lang="en-GB" dirty="0" err="1" smtClean="0">
                <a:latin typeface="+mj-lt"/>
              </a:rPr>
              <a:t>cardiovasculaire</a:t>
            </a:r>
            <a:r>
              <a:rPr lang="en-GB" dirty="0" smtClean="0">
                <a:latin typeface="+mj-lt"/>
              </a:rPr>
              <a:t>/</a:t>
            </a:r>
            <a:r>
              <a:rPr lang="en-GB" dirty="0" err="1" smtClean="0">
                <a:latin typeface="+mj-lt"/>
              </a:rPr>
              <a:t>aérobie</a:t>
            </a:r>
            <a:r>
              <a:rPr lang="en-GB" dirty="0" smtClean="0">
                <a:latin typeface="+mj-lt"/>
              </a:rPr>
              <a:t> de 20 </a:t>
            </a:r>
            <a:r>
              <a:rPr lang="en-GB" dirty="0">
                <a:latin typeface="+mj-lt"/>
              </a:rPr>
              <a:t>à 60 minutes de </a:t>
            </a:r>
            <a:r>
              <a:rPr lang="en-GB" dirty="0" err="1" smtClean="0">
                <a:latin typeface="+mj-lt"/>
              </a:rPr>
              <a:t>durée</a:t>
            </a:r>
            <a:r>
              <a:rPr lang="en-GB" dirty="0" smtClean="0">
                <a:latin typeface="+mj-lt"/>
              </a:rPr>
              <a:t> </a:t>
            </a:r>
            <a:r>
              <a:rPr lang="en-GB" dirty="0">
                <a:latin typeface="+mj-lt"/>
              </a:rPr>
              <a:t>à des </a:t>
            </a:r>
            <a:r>
              <a:rPr lang="en-GB" dirty="0" err="1">
                <a:latin typeface="+mj-lt"/>
              </a:rPr>
              <a:t>intensités</a:t>
            </a:r>
            <a:r>
              <a:rPr lang="en-GB" dirty="0">
                <a:latin typeface="+mj-lt"/>
              </a:rPr>
              <a:t> de 60 à 75 % de la </a:t>
            </a:r>
            <a:r>
              <a:rPr lang="en-GB" dirty="0" err="1">
                <a:latin typeface="+mj-lt"/>
              </a:rPr>
              <a:t>fréquence</a:t>
            </a:r>
            <a:r>
              <a:rPr lang="en-GB" dirty="0">
                <a:latin typeface="+mj-lt"/>
              </a:rPr>
              <a:t> </a:t>
            </a:r>
            <a:r>
              <a:rPr lang="en-GB" dirty="0" err="1">
                <a:latin typeface="+mj-lt"/>
              </a:rPr>
              <a:t>cardiaque</a:t>
            </a:r>
            <a:r>
              <a:rPr lang="en-GB" dirty="0">
                <a:latin typeface="+mj-lt"/>
              </a:rPr>
              <a:t> </a:t>
            </a:r>
            <a:r>
              <a:rPr lang="en-GB" dirty="0" err="1">
                <a:latin typeface="+mj-lt"/>
              </a:rPr>
              <a:t>maximale</a:t>
            </a:r>
            <a:r>
              <a:rPr lang="en-GB" dirty="0">
                <a:latin typeface="+mj-lt"/>
              </a:rPr>
              <a:t> (50 à 60 % de VO2 max) et </a:t>
            </a:r>
            <a:r>
              <a:rPr lang="en-GB" dirty="0" err="1">
                <a:latin typeface="+mj-lt"/>
              </a:rPr>
              <a:t>être</a:t>
            </a:r>
            <a:r>
              <a:rPr lang="en-GB" dirty="0">
                <a:latin typeface="+mj-lt"/>
              </a:rPr>
              <a:t> </a:t>
            </a:r>
            <a:r>
              <a:rPr lang="en-GB" dirty="0" err="1">
                <a:latin typeface="+mj-lt"/>
              </a:rPr>
              <a:t>effectué</a:t>
            </a:r>
            <a:r>
              <a:rPr lang="en-GB" dirty="0">
                <a:latin typeface="+mj-lt"/>
              </a:rPr>
              <a:t> 3 à 4 séances par </a:t>
            </a:r>
            <a:r>
              <a:rPr lang="en-GB" dirty="0" err="1">
                <a:latin typeface="+mj-lt"/>
              </a:rPr>
              <a:t>semaine</a:t>
            </a:r>
            <a:r>
              <a:rPr lang="en-GB" dirty="0">
                <a:latin typeface="+mj-lt"/>
              </a:rPr>
              <a:t>, </a:t>
            </a:r>
            <a:r>
              <a:rPr lang="en-GB" dirty="0" err="1">
                <a:latin typeface="+mj-lt"/>
              </a:rPr>
              <a:t>impliquant</a:t>
            </a:r>
            <a:r>
              <a:rPr lang="en-GB" dirty="0">
                <a:latin typeface="+mj-lt"/>
              </a:rPr>
              <a:t> de grands </a:t>
            </a:r>
            <a:r>
              <a:rPr lang="en-GB" dirty="0" err="1">
                <a:latin typeface="+mj-lt"/>
              </a:rPr>
              <a:t>groupes</a:t>
            </a:r>
            <a:r>
              <a:rPr lang="en-GB" dirty="0">
                <a:latin typeface="+mj-lt"/>
              </a:rPr>
              <a:t> </a:t>
            </a:r>
            <a:r>
              <a:rPr lang="en-GB" dirty="0" err="1">
                <a:latin typeface="+mj-lt"/>
              </a:rPr>
              <a:t>musculaires</a:t>
            </a:r>
            <a:r>
              <a:rPr lang="en-GB" dirty="0">
                <a:latin typeface="+mj-lt"/>
              </a:rPr>
              <a:t>, </a:t>
            </a:r>
            <a:r>
              <a:rPr lang="en-GB" dirty="0" err="1">
                <a:latin typeface="+mj-lt"/>
              </a:rPr>
              <a:t>comme</a:t>
            </a:r>
            <a:r>
              <a:rPr lang="en-GB" dirty="0">
                <a:latin typeface="+mj-lt"/>
              </a:rPr>
              <a:t> la </a:t>
            </a:r>
            <a:r>
              <a:rPr lang="en-GB" dirty="0" err="1">
                <a:latin typeface="+mj-lt"/>
              </a:rPr>
              <a:t>marche</a:t>
            </a:r>
            <a:r>
              <a:rPr lang="en-GB" dirty="0">
                <a:latin typeface="+mj-lt"/>
              </a:rPr>
              <a:t>, la course </a:t>
            </a:r>
            <a:r>
              <a:rPr lang="en-GB" dirty="0" err="1">
                <a:latin typeface="+mj-lt"/>
              </a:rPr>
              <a:t>ou</a:t>
            </a:r>
            <a:r>
              <a:rPr lang="en-GB" dirty="0">
                <a:latin typeface="+mj-lt"/>
              </a:rPr>
              <a:t> le </a:t>
            </a:r>
            <a:r>
              <a:rPr lang="en-GB" dirty="0" err="1">
                <a:latin typeface="+mj-lt"/>
              </a:rPr>
              <a:t>vélo</a:t>
            </a:r>
            <a:r>
              <a:rPr lang="en-GB" dirty="0">
                <a:latin typeface="+mj-lt"/>
              </a:rPr>
              <a:t> </a:t>
            </a:r>
            <a:endParaRPr lang="en-GB" dirty="0" smtClean="0">
              <a:latin typeface="+mj-lt"/>
            </a:endParaRP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r>
              <a:rPr lang="en-GB" dirty="0" smtClean="0">
                <a:latin typeface="+mj-lt"/>
              </a:rPr>
              <a:t>Les </a:t>
            </a:r>
            <a:r>
              <a:rPr lang="en-GB" dirty="0" err="1">
                <a:latin typeface="+mj-lt"/>
              </a:rPr>
              <a:t>poids</a:t>
            </a:r>
            <a:r>
              <a:rPr lang="en-GB" dirty="0">
                <a:latin typeface="+mj-lt"/>
              </a:rPr>
              <a:t> </a:t>
            </a:r>
            <a:r>
              <a:rPr lang="en-GB" dirty="0" err="1">
                <a:latin typeface="+mj-lt"/>
              </a:rPr>
              <a:t>libres</a:t>
            </a:r>
            <a:r>
              <a:rPr lang="en-GB" dirty="0">
                <a:latin typeface="+mj-lt"/>
              </a:rPr>
              <a:t>, les machines </a:t>
            </a:r>
            <a:r>
              <a:rPr lang="en-GB" dirty="0" smtClean="0">
                <a:latin typeface="+mj-lt"/>
              </a:rPr>
              <a:t>et </a:t>
            </a:r>
            <a:r>
              <a:rPr lang="en-GB" dirty="0">
                <a:latin typeface="+mj-lt"/>
              </a:rPr>
              <a:t>les </a:t>
            </a:r>
            <a:r>
              <a:rPr lang="en-GB" dirty="0" err="1">
                <a:latin typeface="+mj-lt"/>
              </a:rPr>
              <a:t>exercices</a:t>
            </a:r>
            <a:r>
              <a:rPr lang="en-GB" dirty="0">
                <a:latin typeface="+mj-lt"/>
              </a:rPr>
              <a:t> </a:t>
            </a:r>
            <a:r>
              <a:rPr lang="en-GB" dirty="0" err="1">
                <a:latin typeface="+mj-lt"/>
              </a:rPr>
              <a:t>fonctionnels</a:t>
            </a:r>
            <a:r>
              <a:rPr lang="en-GB" dirty="0">
                <a:latin typeface="+mj-lt"/>
              </a:rPr>
              <a:t> </a:t>
            </a:r>
            <a:r>
              <a:rPr lang="en-GB" dirty="0" err="1">
                <a:latin typeface="+mj-lt"/>
              </a:rPr>
              <a:t>doivent</a:t>
            </a:r>
            <a:r>
              <a:rPr lang="en-GB" dirty="0">
                <a:latin typeface="+mj-lt"/>
              </a:rPr>
              <a:t> </a:t>
            </a:r>
            <a:r>
              <a:rPr lang="en-GB" dirty="0" err="1">
                <a:latin typeface="+mj-lt"/>
              </a:rPr>
              <a:t>être</a:t>
            </a:r>
            <a:r>
              <a:rPr lang="en-GB" dirty="0">
                <a:latin typeface="+mj-lt"/>
              </a:rPr>
              <a:t> </a:t>
            </a:r>
            <a:r>
              <a:rPr lang="en-GB" dirty="0" err="1">
                <a:latin typeface="+mj-lt"/>
              </a:rPr>
              <a:t>pratiqués</a:t>
            </a:r>
            <a:r>
              <a:rPr lang="en-GB" dirty="0">
                <a:latin typeface="+mj-lt"/>
              </a:rPr>
              <a:t> 2 à 3 </a:t>
            </a:r>
            <a:r>
              <a:rPr lang="en-GB" dirty="0" err="1">
                <a:latin typeface="+mj-lt"/>
              </a:rPr>
              <a:t>fois</a:t>
            </a:r>
            <a:r>
              <a:rPr lang="en-GB" dirty="0">
                <a:latin typeface="+mj-lt"/>
              </a:rPr>
              <a:t> par </a:t>
            </a:r>
            <a:r>
              <a:rPr lang="en-GB" dirty="0" err="1">
                <a:latin typeface="+mj-lt"/>
              </a:rPr>
              <a:t>semaine</a:t>
            </a:r>
            <a:r>
              <a:rPr lang="en-GB" dirty="0">
                <a:latin typeface="+mj-lt"/>
              </a:rPr>
              <a:t>, avec 1 à 2 </a:t>
            </a:r>
            <a:r>
              <a:rPr lang="en-GB" dirty="0" err="1">
                <a:latin typeface="+mj-lt"/>
              </a:rPr>
              <a:t>exercices</a:t>
            </a:r>
            <a:r>
              <a:rPr lang="en-GB" dirty="0">
                <a:latin typeface="+mj-lt"/>
              </a:rPr>
              <a:t> par grand </a:t>
            </a:r>
            <a:r>
              <a:rPr lang="en-GB" dirty="0" err="1">
                <a:latin typeface="+mj-lt"/>
              </a:rPr>
              <a:t>groupe</a:t>
            </a:r>
            <a:r>
              <a:rPr lang="en-GB" dirty="0">
                <a:latin typeface="+mj-lt"/>
              </a:rPr>
              <a:t> </a:t>
            </a:r>
            <a:r>
              <a:rPr lang="en-GB" dirty="0" err="1">
                <a:latin typeface="+mj-lt"/>
              </a:rPr>
              <a:t>musculaire</a:t>
            </a:r>
            <a:r>
              <a:rPr lang="en-GB" dirty="0">
                <a:latin typeface="+mj-lt"/>
              </a:rPr>
              <a:t> et 2 à 3 </a:t>
            </a:r>
            <a:r>
              <a:rPr lang="en-GB" dirty="0" err="1">
                <a:latin typeface="+mj-lt"/>
              </a:rPr>
              <a:t>séries</a:t>
            </a:r>
            <a:r>
              <a:rPr lang="en-GB" dirty="0">
                <a:latin typeface="+mj-lt"/>
              </a:rPr>
              <a:t> au </a:t>
            </a:r>
            <a:r>
              <a:rPr lang="en-GB" dirty="0" err="1">
                <a:latin typeface="+mj-lt"/>
              </a:rPr>
              <a:t>départ</a:t>
            </a:r>
            <a:r>
              <a:rPr lang="en-GB" dirty="0">
                <a:latin typeface="+mj-lt"/>
              </a:rPr>
              <a:t>, à </a:t>
            </a:r>
            <a:r>
              <a:rPr lang="en-GB" dirty="0" err="1">
                <a:latin typeface="+mj-lt"/>
              </a:rPr>
              <a:t>faible</a:t>
            </a:r>
            <a:r>
              <a:rPr lang="en-GB" dirty="0">
                <a:latin typeface="+mj-lt"/>
              </a:rPr>
              <a:t> </a:t>
            </a:r>
            <a:r>
              <a:rPr lang="en-GB" dirty="0" err="1">
                <a:latin typeface="+mj-lt"/>
              </a:rPr>
              <a:t>intensité</a:t>
            </a:r>
            <a:r>
              <a:rPr lang="en-GB" dirty="0">
                <a:latin typeface="+mj-lt"/>
              </a:rPr>
              <a:t> et avec des </a:t>
            </a:r>
            <a:r>
              <a:rPr lang="en-GB" dirty="0" err="1">
                <a:latin typeface="+mj-lt"/>
              </a:rPr>
              <a:t>répétitions</a:t>
            </a:r>
            <a:r>
              <a:rPr lang="en-GB" dirty="0">
                <a:latin typeface="+mj-lt"/>
              </a:rPr>
              <a:t> </a:t>
            </a:r>
            <a:r>
              <a:rPr lang="en-GB" dirty="0" err="1">
                <a:latin typeface="+mj-lt"/>
              </a:rPr>
              <a:t>élevées</a:t>
            </a:r>
            <a:r>
              <a:rPr lang="en-GB" dirty="0">
                <a:latin typeface="+mj-lt"/>
              </a:rPr>
              <a:t> (par </a:t>
            </a:r>
            <a:r>
              <a:rPr lang="en-GB" dirty="0" err="1">
                <a:latin typeface="+mj-lt"/>
              </a:rPr>
              <a:t>exemple</a:t>
            </a:r>
            <a:r>
              <a:rPr lang="en-GB" dirty="0">
                <a:latin typeface="+mj-lt"/>
              </a:rPr>
              <a:t>, 2 </a:t>
            </a:r>
            <a:r>
              <a:rPr lang="en-GB" dirty="0" err="1">
                <a:latin typeface="+mj-lt"/>
              </a:rPr>
              <a:t>séries</a:t>
            </a:r>
            <a:r>
              <a:rPr lang="en-GB" dirty="0">
                <a:latin typeface="+mj-lt"/>
              </a:rPr>
              <a:t> de 15 </a:t>
            </a:r>
            <a:r>
              <a:rPr lang="en-GB" dirty="0" err="1">
                <a:latin typeface="+mj-lt"/>
              </a:rPr>
              <a:t>répétitions</a:t>
            </a:r>
            <a:r>
              <a:rPr lang="en-GB" dirty="0">
                <a:latin typeface="+mj-lt"/>
              </a:rPr>
              <a:t> à environ 50 % de 1-RM </a:t>
            </a:r>
            <a:r>
              <a:rPr lang="en-GB" dirty="0" err="1">
                <a:latin typeface="+mj-lt"/>
              </a:rPr>
              <a:t>chacune</a:t>
            </a:r>
            <a:r>
              <a:rPr lang="en-GB" dirty="0" smtClean="0">
                <a:latin typeface="+mj-lt"/>
              </a:rPr>
              <a:t>)</a:t>
            </a:r>
          </a:p>
          <a:p>
            <a:pPr marL="285750" indent="-285750">
              <a:buFont typeface="Arial" panose="020B0604020202020204" pitchFamily="34" charset="0"/>
              <a:buChar char="•"/>
            </a:pPr>
            <a:endParaRPr lang="fr-FR" dirty="0" smtClean="0">
              <a:latin typeface="+mj-lt"/>
            </a:endParaRP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r>
              <a:rPr lang="en-GB" dirty="0" smtClean="0">
                <a:latin typeface="+mj-lt"/>
              </a:rPr>
              <a:t>Augmentation </a:t>
            </a:r>
            <a:r>
              <a:rPr lang="en-GB" dirty="0">
                <a:latin typeface="+mj-lt"/>
              </a:rPr>
              <a:t>progressive de </a:t>
            </a:r>
            <a:r>
              <a:rPr lang="en-GB" dirty="0" err="1">
                <a:latin typeface="+mj-lt"/>
              </a:rPr>
              <a:t>l'intensité</a:t>
            </a:r>
            <a:r>
              <a:rPr lang="en-GB" dirty="0">
                <a:latin typeface="+mj-lt"/>
              </a:rPr>
              <a:t> et du volume de </a:t>
            </a:r>
            <a:r>
              <a:rPr lang="en-GB" dirty="0" err="1">
                <a:latin typeface="+mj-lt"/>
              </a:rPr>
              <a:t>l'entraînement</a:t>
            </a:r>
            <a:r>
              <a:rPr lang="en-GB" dirty="0">
                <a:latin typeface="+mj-lt"/>
              </a:rPr>
              <a:t> </a:t>
            </a:r>
            <a:r>
              <a:rPr lang="en-GB" dirty="0" err="1">
                <a:latin typeface="+mj-lt"/>
              </a:rPr>
              <a:t>devrait</a:t>
            </a:r>
            <a:r>
              <a:rPr lang="en-GB" dirty="0">
                <a:latin typeface="+mj-lt"/>
              </a:rPr>
              <a:t> </a:t>
            </a:r>
            <a:r>
              <a:rPr lang="en-GB" dirty="0" err="1">
                <a:latin typeface="+mj-lt"/>
              </a:rPr>
              <a:t>être</a:t>
            </a:r>
            <a:r>
              <a:rPr lang="en-GB" dirty="0">
                <a:latin typeface="+mj-lt"/>
              </a:rPr>
              <a:t> possible </a:t>
            </a:r>
            <a:r>
              <a:rPr lang="en-GB" dirty="0" err="1">
                <a:latin typeface="+mj-lt"/>
              </a:rPr>
              <a:t>en</a:t>
            </a:r>
            <a:r>
              <a:rPr lang="en-GB" dirty="0">
                <a:latin typeface="+mj-lt"/>
              </a:rPr>
              <a:t> </a:t>
            </a:r>
            <a:r>
              <a:rPr lang="en-GB" dirty="0" err="1">
                <a:latin typeface="+mj-lt"/>
              </a:rPr>
              <a:t>fonction</a:t>
            </a:r>
            <a:r>
              <a:rPr lang="en-GB" dirty="0">
                <a:latin typeface="+mj-lt"/>
              </a:rPr>
              <a:t> du </a:t>
            </a:r>
            <a:r>
              <a:rPr lang="en-GB" dirty="0" err="1">
                <a:latin typeface="+mj-lt"/>
              </a:rPr>
              <a:t>rythme</a:t>
            </a:r>
            <a:r>
              <a:rPr lang="en-GB" dirty="0">
                <a:latin typeface="+mj-lt"/>
              </a:rPr>
              <a:t> de </a:t>
            </a:r>
            <a:r>
              <a:rPr lang="en-GB" dirty="0" err="1">
                <a:latin typeface="+mj-lt"/>
              </a:rPr>
              <a:t>développement</a:t>
            </a:r>
            <a:r>
              <a:rPr lang="en-GB" dirty="0">
                <a:latin typeface="+mj-lt"/>
              </a:rPr>
              <a:t> du patient. </a:t>
            </a:r>
            <a:endParaRPr lang="en-GB" dirty="0" smtClean="0">
              <a:latin typeface="+mj-lt"/>
            </a:endParaRPr>
          </a:p>
          <a:p>
            <a:pPr marL="285750" indent="-285750">
              <a:buFont typeface="Arial" panose="020B0604020202020204" pitchFamily="34" charset="0"/>
              <a:buChar char="•"/>
            </a:pPr>
            <a:endParaRPr lang="en-GB" dirty="0" smtClean="0">
              <a:latin typeface="+mj-lt"/>
            </a:endParaRP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r>
              <a:rPr lang="en-GB" dirty="0" err="1" smtClean="0">
                <a:latin typeface="+mj-lt"/>
              </a:rPr>
              <a:t>L'inclusion</a:t>
            </a:r>
            <a:r>
              <a:rPr lang="en-GB" dirty="0" smtClean="0">
                <a:latin typeface="+mj-lt"/>
              </a:rPr>
              <a:t> </a:t>
            </a:r>
            <a:r>
              <a:rPr lang="en-GB" dirty="0">
                <a:latin typeface="+mj-lt"/>
              </a:rPr>
              <a:t>de </a:t>
            </a:r>
            <a:r>
              <a:rPr lang="en-GB" dirty="0" err="1">
                <a:latin typeface="+mj-lt"/>
              </a:rPr>
              <a:t>certains</a:t>
            </a:r>
            <a:r>
              <a:rPr lang="en-GB" dirty="0">
                <a:latin typeface="+mj-lt"/>
              </a:rPr>
              <a:t> </a:t>
            </a:r>
            <a:r>
              <a:rPr lang="en-GB" dirty="0" err="1">
                <a:latin typeface="+mj-lt"/>
              </a:rPr>
              <a:t>exercices</a:t>
            </a:r>
            <a:r>
              <a:rPr lang="en-GB" dirty="0">
                <a:latin typeface="+mj-lt"/>
              </a:rPr>
              <a:t> </a:t>
            </a:r>
            <a:r>
              <a:rPr lang="en-GB" dirty="0" err="1">
                <a:latin typeface="+mj-lt"/>
              </a:rPr>
              <a:t>fonctionnels</a:t>
            </a:r>
            <a:r>
              <a:rPr lang="en-GB" dirty="0">
                <a:latin typeface="+mj-lt"/>
              </a:rPr>
              <a:t> </a:t>
            </a:r>
            <a:r>
              <a:rPr lang="en-GB" dirty="0" err="1">
                <a:latin typeface="+mj-lt"/>
              </a:rPr>
              <a:t>imitant</a:t>
            </a:r>
            <a:r>
              <a:rPr lang="en-GB" dirty="0">
                <a:latin typeface="+mj-lt"/>
              </a:rPr>
              <a:t> les </a:t>
            </a:r>
            <a:r>
              <a:rPr lang="en-GB" dirty="0" err="1">
                <a:latin typeface="+mj-lt"/>
              </a:rPr>
              <a:t>activités</a:t>
            </a:r>
            <a:r>
              <a:rPr lang="en-GB" dirty="0">
                <a:latin typeface="+mj-lt"/>
              </a:rPr>
              <a:t> de la vie </a:t>
            </a:r>
            <a:r>
              <a:rPr lang="en-GB" dirty="0" err="1">
                <a:latin typeface="+mj-lt"/>
              </a:rPr>
              <a:t>quotidienne</a:t>
            </a:r>
            <a:r>
              <a:rPr lang="en-GB" dirty="0">
                <a:latin typeface="+mj-lt"/>
              </a:rPr>
              <a:t>, </a:t>
            </a:r>
            <a:r>
              <a:rPr lang="en-GB" dirty="0" err="1">
                <a:latin typeface="+mj-lt"/>
              </a:rPr>
              <a:t>lors</a:t>
            </a:r>
            <a:r>
              <a:rPr lang="en-GB" dirty="0">
                <a:latin typeface="+mj-lt"/>
              </a:rPr>
              <a:t> des </a:t>
            </a:r>
            <a:r>
              <a:rPr lang="en-GB" dirty="0" err="1">
                <a:latin typeface="+mj-lt"/>
              </a:rPr>
              <a:t>loisirs</a:t>
            </a:r>
            <a:r>
              <a:rPr lang="en-GB" dirty="0">
                <a:latin typeface="+mj-lt"/>
              </a:rPr>
              <a:t> et/</a:t>
            </a:r>
            <a:r>
              <a:rPr lang="en-GB" dirty="0" err="1">
                <a:latin typeface="+mj-lt"/>
              </a:rPr>
              <a:t>ou</a:t>
            </a:r>
            <a:r>
              <a:rPr lang="en-GB" dirty="0">
                <a:latin typeface="+mj-lt"/>
              </a:rPr>
              <a:t> au sein du </a:t>
            </a:r>
            <a:r>
              <a:rPr lang="en-GB" dirty="0" err="1">
                <a:latin typeface="+mj-lt"/>
              </a:rPr>
              <a:t>groupe</a:t>
            </a:r>
            <a:r>
              <a:rPr lang="en-GB" dirty="0">
                <a:latin typeface="+mj-lt"/>
              </a:rPr>
              <a:t> de travail du patient, </a:t>
            </a:r>
            <a:r>
              <a:rPr lang="en-GB" dirty="0" err="1">
                <a:latin typeface="+mj-lt"/>
              </a:rPr>
              <a:t>peut</a:t>
            </a:r>
            <a:r>
              <a:rPr lang="en-GB" dirty="0">
                <a:latin typeface="+mj-lt"/>
              </a:rPr>
              <a:t> </a:t>
            </a:r>
            <a:r>
              <a:rPr lang="en-GB" dirty="0" err="1">
                <a:latin typeface="+mj-lt"/>
              </a:rPr>
              <a:t>prévenir</a:t>
            </a:r>
            <a:r>
              <a:rPr lang="en-GB" dirty="0">
                <a:latin typeface="+mj-lt"/>
              </a:rPr>
              <a:t> la </a:t>
            </a:r>
            <a:r>
              <a:rPr lang="en-GB" dirty="0" err="1">
                <a:latin typeface="+mj-lt"/>
              </a:rPr>
              <a:t>détérioration</a:t>
            </a:r>
            <a:r>
              <a:rPr lang="en-GB" dirty="0">
                <a:latin typeface="+mj-lt"/>
              </a:rPr>
              <a:t> de </a:t>
            </a:r>
            <a:r>
              <a:rPr lang="en-GB" dirty="0" err="1">
                <a:latin typeface="+mj-lt"/>
              </a:rPr>
              <a:t>l'autonomie</a:t>
            </a:r>
            <a:r>
              <a:rPr lang="en-GB" dirty="0">
                <a:latin typeface="+mj-lt"/>
              </a:rPr>
              <a:t> et la </a:t>
            </a:r>
            <a:r>
              <a:rPr lang="en-GB" dirty="0" err="1">
                <a:latin typeface="+mj-lt"/>
              </a:rPr>
              <a:t>dépression</a:t>
            </a:r>
            <a:r>
              <a:rPr lang="en-GB" dirty="0">
                <a:latin typeface="+mj-lt"/>
              </a:rPr>
              <a:t> </a:t>
            </a:r>
          </a:p>
        </p:txBody>
      </p:sp>
      <p:sp>
        <p:nvSpPr>
          <p:cNvPr id="8" name="ZoneTexte 7"/>
          <p:cNvSpPr txBox="1"/>
          <p:nvPr/>
        </p:nvSpPr>
        <p:spPr>
          <a:xfrm>
            <a:off x="4000500" y="6048375"/>
            <a:ext cx="4314825" cy="338554"/>
          </a:xfrm>
          <a:prstGeom prst="rect">
            <a:avLst/>
          </a:prstGeom>
          <a:noFill/>
        </p:spPr>
        <p:txBody>
          <a:bodyPr wrap="square" rtlCol="0">
            <a:spAutoFit/>
          </a:bodyPr>
          <a:lstStyle/>
          <a:p>
            <a:pPr algn="ctr"/>
            <a:r>
              <a:rPr lang="fr-FR" sz="1600" i="1" dirty="0" smtClean="0"/>
              <a:t>Lopez et al., 2015</a:t>
            </a:r>
            <a:endParaRPr lang="en-GB" sz="1600" i="1" dirty="0"/>
          </a:p>
        </p:txBody>
      </p:sp>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6" name="ZoneTexte 15"/>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9" name="ZoneTexte 18"/>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321615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500"/>
                                        <p:tgtEl>
                                          <p:spTgt spid="7">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9" end="9"/>
                                            </p:txEl>
                                          </p:spTgt>
                                        </p:tgtEl>
                                        <p:attrNameLst>
                                          <p:attrName>style.visibility</p:attrName>
                                        </p:attrNameLst>
                                      </p:cBhvr>
                                      <p:to>
                                        <p:strVal val="visible"/>
                                      </p:to>
                                    </p:set>
                                    <p:animEffect transition="in" filter="fade">
                                      <p:cBhvr>
                                        <p:cTn id="2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Baskerville Old Face" panose="02020602080505020303" pitchFamily="18" charset="0"/>
              </a:rPr>
              <a:t>A retenir</a:t>
            </a:r>
            <a:endParaRPr lang="fr-FR" sz="2400" dirty="0">
              <a:solidFill>
                <a:schemeClr val="bg1"/>
              </a:solidFill>
              <a:latin typeface="Baskerville Old Face" panose="02020602080505020303" pitchFamily="18"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884" y="731408"/>
            <a:ext cx="4620125" cy="5285078"/>
          </a:xfrm>
          <a:prstGeom prst="rect">
            <a:avLst/>
          </a:prstGeom>
        </p:spPr>
      </p:pic>
      <p:sp>
        <p:nvSpPr>
          <p:cNvPr id="15" name="Rectangle 1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6" name="ZoneTexte 15"/>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7" name="ZoneTexte 16"/>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9" name="ZoneTexte 18"/>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379601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Baskerville Old Face" panose="02020602080505020303" pitchFamily="18" charset="0"/>
              </a:rPr>
              <a:t>A retenir</a:t>
            </a:r>
            <a:endParaRPr lang="fr-FR" sz="2400" dirty="0">
              <a:solidFill>
                <a:schemeClr val="bg1"/>
              </a:solidFill>
              <a:latin typeface="Baskerville Old Face" panose="02020602080505020303" pitchFamily="18" charset="0"/>
            </a:endParaRPr>
          </a:p>
        </p:txBody>
      </p:sp>
      <p:sp>
        <p:nvSpPr>
          <p:cNvPr id="3" name="ZoneTexte 2"/>
          <p:cNvSpPr txBox="1"/>
          <p:nvPr/>
        </p:nvSpPr>
        <p:spPr>
          <a:xfrm>
            <a:off x="224589" y="737936"/>
            <a:ext cx="10716127" cy="663200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1900" dirty="0" smtClean="0">
                <a:latin typeface="Bell MT" panose="02020503060305020303" pitchFamily="18" charset="0"/>
              </a:rPr>
              <a:t>Enlever les idées reçues entre APS/SPORT &amp; contamination VIH</a:t>
            </a:r>
          </a:p>
          <a:p>
            <a:pPr marL="285750" indent="-285750">
              <a:lnSpc>
                <a:spcPct val="150000"/>
              </a:lnSpc>
              <a:buFont typeface="Arial" panose="020B0604020202020204" pitchFamily="34" charset="0"/>
              <a:buChar char="•"/>
            </a:pPr>
            <a:endParaRPr lang="fr-FR" sz="1900" dirty="0">
              <a:latin typeface="Bell MT" panose="02020503060305020303" pitchFamily="18" charset="0"/>
            </a:endParaRPr>
          </a:p>
          <a:p>
            <a:pPr marL="285750" indent="-285750">
              <a:lnSpc>
                <a:spcPct val="150000"/>
              </a:lnSpc>
              <a:buFont typeface="Arial" panose="020B0604020202020204" pitchFamily="34" charset="0"/>
              <a:buChar char="•"/>
            </a:pPr>
            <a:r>
              <a:rPr lang="fr-FR" sz="1900" dirty="0" smtClean="0">
                <a:latin typeface="Bell MT" panose="02020503060305020303" pitchFamily="18" charset="0"/>
              </a:rPr>
              <a:t>Prendre en considération les freins à l’activité physique et au décrochage d’un programme d’entraînement </a:t>
            </a:r>
          </a:p>
          <a:p>
            <a:pPr marL="285750" indent="-285750">
              <a:lnSpc>
                <a:spcPct val="150000"/>
              </a:lnSpc>
              <a:buFont typeface="Arial" panose="020B0604020202020204" pitchFamily="34" charset="0"/>
              <a:buChar char="•"/>
            </a:pPr>
            <a:endParaRPr lang="fr-FR" sz="1900" dirty="0">
              <a:latin typeface="Bell MT" panose="02020503060305020303" pitchFamily="18" charset="0"/>
            </a:endParaRPr>
          </a:p>
          <a:p>
            <a:pPr marL="285750" indent="-285750">
              <a:lnSpc>
                <a:spcPct val="150000"/>
              </a:lnSpc>
              <a:buFont typeface="Arial" panose="020B0604020202020204" pitchFamily="34" charset="0"/>
              <a:buChar char="•"/>
            </a:pPr>
            <a:endParaRPr lang="fr-FR" sz="1900" dirty="0" smtClean="0">
              <a:latin typeface="Bell MT" panose="02020503060305020303" pitchFamily="18" charset="0"/>
            </a:endParaRPr>
          </a:p>
          <a:p>
            <a:pPr marL="285750" indent="-285750">
              <a:lnSpc>
                <a:spcPct val="150000"/>
              </a:lnSpc>
              <a:buFont typeface="Arial" panose="020B0604020202020204" pitchFamily="34" charset="0"/>
              <a:buChar char="•"/>
            </a:pPr>
            <a:r>
              <a:rPr lang="fr-FR" sz="1900" dirty="0" smtClean="0">
                <a:latin typeface="Bell MT" panose="02020503060305020303" pitchFamily="18" charset="0"/>
              </a:rPr>
              <a:t>Fixer des objectifs possibles et réalisables : gain de force, amélioration de l’endurance etc…. </a:t>
            </a:r>
          </a:p>
          <a:p>
            <a:pPr marL="285750" indent="-285750">
              <a:lnSpc>
                <a:spcPct val="150000"/>
              </a:lnSpc>
              <a:buFont typeface="Arial" panose="020B0604020202020204" pitchFamily="34" charset="0"/>
              <a:buChar char="•"/>
            </a:pPr>
            <a:endParaRPr lang="fr-FR" sz="1900" dirty="0">
              <a:latin typeface="Bell MT" panose="02020503060305020303" pitchFamily="18" charset="0"/>
            </a:endParaRPr>
          </a:p>
          <a:p>
            <a:pPr marL="285750" indent="-285750">
              <a:lnSpc>
                <a:spcPct val="150000"/>
              </a:lnSpc>
              <a:buFont typeface="Arial" panose="020B0604020202020204" pitchFamily="34" charset="0"/>
              <a:buChar char="•"/>
            </a:pPr>
            <a:endParaRPr lang="fr-FR" sz="1900" dirty="0" smtClean="0">
              <a:latin typeface="Bell MT" panose="02020503060305020303" pitchFamily="18" charset="0"/>
            </a:endParaRPr>
          </a:p>
          <a:p>
            <a:pPr marL="285750" indent="-285750">
              <a:lnSpc>
                <a:spcPct val="150000"/>
              </a:lnSpc>
              <a:buFont typeface="Arial" panose="020B0604020202020204" pitchFamily="34" charset="0"/>
              <a:buChar char="•"/>
            </a:pPr>
            <a:r>
              <a:rPr lang="fr-FR" sz="1900" dirty="0" smtClean="0">
                <a:latin typeface="Bell MT" panose="02020503060305020303" pitchFamily="18" charset="0"/>
              </a:rPr>
              <a:t>Prendre en considération l’état de santé de la personne et de son TTT</a:t>
            </a:r>
          </a:p>
          <a:p>
            <a:pPr marL="285750" indent="-285750">
              <a:lnSpc>
                <a:spcPct val="150000"/>
              </a:lnSpc>
              <a:buFont typeface="Arial" panose="020B0604020202020204" pitchFamily="34" charset="0"/>
              <a:buChar char="•"/>
            </a:pPr>
            <a:endParaRPr lang="fr-FR" sz="1900" dirty="0" smtClean="0">
              <a:latin typeface="Bell MT" panose="02020503060305020303" pitchFamily="18" charset="0"/>
            </a:endParaRPr>
          </a:p>
          <a:p>
            <a:pPr marL="285750" indent="-285750">
              <a:lnSpc>
                <a:spcPct val="150000"/>
              </a:lnSpc>
              <a:buFont typeface="Arial" panose="020B0604020202020204" pitchFamily="34" charset="0"/>
              <a:buChar char="•"/>
            </a:pPr>
            <a:endParaRPr lang="fr-FR" sz="1900" dirty="0">
              <a:latin typeface="Bell MT" panose="02020503060305020303" pitchFamily="18" charset="0"/>
            </a:endParaRPr>
          </a:p>
          <a:p>
            <a:pPr marL="285750" indent="-285750">
              <a:lnSpc>
                <a:spcPct val="150000"/>
              </a:lnSpc>
              <a:buFont typeface="Arial" panose="020B0604020202020204" pitchFamily="34" charset="0"/>
              <a:buChar char="•"/>
            </a:pPr>
            <a:r>
              <a:rPr lang="fr-FR" sz="1900" dirty="0" smtClean="0">
                <a:latin typeface="Bell MT" panose="02020503060305020303" pitchFamily="18" charset="0"/>
              </a:rPr>
              <a:t>Faciliter l’insertion et la continuité de l’activité physique grâce à des leviers pertinents</a:t>
            </a:r>
            <a:endParaRPr lang="fr-FR" sz="1900" dirty="0">
              <a:latin typeface="Bell MT" panose="02020503060305020303" pitchFamily="18" charset="0"/>
            </a:endParaRPr>
          </a:p>
          <a:p>
            <a:pPr marL="285750" indent="-285750">
              <a:lnSpc>
                <a:spcPct val="150000"/>
              </a:lnSpc>
              <a:buFont typeface="Arial" panose="020B0604020202020204" pitchFamily="34" charset="0"/>
              <a:buChar char="•"/>
            </a:pPr>
            <a:endParaRPr lang="fr-FR" sz="1900" dirty="0" smtClean="0">
              <a:latin typeface="Bell MT" panose="02020503060305020303" pitchFamily="18" charset="0"/>
            </a:endParaRPr>
          </a:p>
          <a:p>
            <a:pPr marL="285750" indent="-285750">
              <a:lnSpc>
                <a:spcPct val="150000"/>
              </a:lnSpc>
              <a:buFont typeface="Arial" panose="020B0604020202020204" pitchFamily="34" charset="0"/>
              <a:buChar char="•"/>
            </a:pPr>
            <a:endParaRPr lang="en-GB" sz="1900" dirty="0">
              <a:latin typeface="Bell MT" panose="02020503060305020303" pitchFamily="18" charset="0"/>
            </a:endParaRPr>
          </a:p>
        </p:txBody>
      </p:sp>
      <p:pic>
        <p:nvPicPr>
          <p:cNvPr id="4" name="Imag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521501" y="621632"/>
            <a:ext cx="1061024" cy="795768"/>
          </a:xfrm>
          <a:prstGeom prst="rect">
            <a:avLst/>
          </a:prstGeom>
          <a:ln>
            <a:noFill/>
          </a:ln>
          <a:effectLst>
            <a:softEdge rad="112500"/>
          </a:effectLst>
        </p:spPr>
      </p:pic>
      <p:pic>
        <p:nvPicPr>
          <p:cNvPr id="15" name="Image 14"/>
          <p:cNvPicPr>
            <a:picLocks noChangeAspect="1"/>
          </p:cNvPicPr>
          <p:nvPr/>
        </p:nvPicPr>
        <p:blipFill>
          <a:blip r:embed="rId4"/>
          <a:stretch>
            <a:fillRect/>
          </a:stretch>
        </p:blipFill>
        <p:spPr>
          <a:xfrm>
            <a:off x="10222830" y="1599196"/>
            <a:ext cx="1006643" cy="1006643"/>
          </a:xfrm>
          <a:prstGeom prst="rect">
            <a:avLst/>
          </a:prstGeom>
          <a:ln>
            <a:noFill/>
          </a:ln>
          <a:effectLst>
            <a:softEdge rad="112500"/>
          </a:effectLst>
        </p:spPr>
      </p:pic>
      <p:pic>
        <p:nvPicPr>
          <p:cNvPr id="5" name="Image 4"/>
          <p:cNvPicPr>
            <a:picLocks noChangeAspect="1"/>
          </p:cNvPicPr>
          <p:nvPr/>
        </p:nvPicPr>
        <p:blipFill>
          <a:blip r:embed="rId5"/>
          <a:stretch>
            <a:fillRect/>
          </a:stretch>
        </p:blipFill>
        <p:spPr>
          <a:xfrm>
            <a:off x="9912988" y="3144251"/>
            <a:ext cx="975737" cy="753979"/>
          </a:xfrm>
          <a:prstGeom prst="rect">
            <a:avLst/>
          </a:prstGeom>
        </p:spPr>
      </p:pic>
      <p:pic>
        <p:nvPicPr>
          <p:cNvPr id="7" name="Image 6"/>
          <p:cNvPicPr>
            <a:picLocks noChangeAspect="1"/>
          </p:cNvPicPr>
          <p:nvPr/>
        </p:nvPicPr>
        <p:blipFill>
          <a:blip r:embed="rId6"/>
          <a:stretch>
            <a:fillRect/>
          </a:stretch>
        </p:blipFill>
        <p:spPr>
          <a:xfrm>
            <a:off x="7999497" y="4420401"/>
            <a:ext cx="1304924" cy="730757"/>
          </a:xfrm>
          <a:prstGeom prst="rect">
            <a:avLst/>
          </a:prstGeom>
        </p:spPr>
      </p:pic>
      <p:pic>
        <p:nvPicPr>
          <p:cNvPr id="8" name="Image 7"/>
          <p:cNvPicPr>
            <a:picLocks noChangeAspect="1"/>
          </p:cNvPicPr>
          <p:nvPr/>
        </p:nvPicPr>
        <p:blipFill>
          <a:blip r:embed="rId7"/>
          <a:stretch>
            <a:fillRect/>
          </a:stretch>
        </p:blipFill>
        <p:spPr>
          <a:xfrm>
            <a:off x="9349141" y="5389013"/>
            <a:ext cx="1094270" cy="996129"/>
          </a:xfrm>
          <a:prstGeom prst="rect">
            <a:avLst/>
          </a:prstGeom>
        </p:spPr>
      </p:pic>
      <p:sp>
        <p:nvSpPr>
          <p:cNvPr id="16" name="Rectangle 1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7" name="ZoneTexte 16"/>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8" name="ZoneTexte 17"/>
          <p:cNvSpPr txBox="1"/>
          <p:nvPr/>
        </p:nvSpPr>
        <p:spPr>
          <a:xfrm>
            <a:off x="3130360" y="6504079"/>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Système immunitaire &amp; TTT</a:t>
            </a:r>
            <a:endParaRPr lang="en-GB" dirty="0">
              <a:solidFill>
                <a:schemeClr val="bg1">
                  <a:lumMod val="65000"/>
                </a:schemeClr>
              </a:solidFill>
              <a:latin typeface="Bell MT" panose="02020503060305020303" pitchFamily="18" charset="0"/>
            </a:endParaRPr>
          </a:p>
        </p:txBody>
      </p:sp>
      <p:sp>
        <p:nvSpPr>
          <p:cNvPr id="19" name="ZoneTexte 18"/>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9532953" y="6514353"/>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VIH</a:t>
            </a:r>
            <a:endParaRPr lang="en-GB" b="1" dirty="0">
              <a:solidFill>
                <a:schemeClr val="tx2">
                  <a:lumMod val="75000"/>
                </a:schemeClr>
              </a:solidFill>
              <a:latin typeface="Bell MT" panose="02020503060305020303" pitchFamily="18" charset="0"/>
            </a:endParaRPr>
          </a:p>
        </p:txBody>
      </p:sp>
    </p:spTree>
    <p:extLst>
      <p:ext uri="{BB962C8B-B14F-4D97-AF65-F5344CB8AC3E}">
        <p14:creationId xmlns:p14="http://schemas.microsoft.com/office/powerpoint/2010/main" val="60664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Baskerville Old Face" panose="02020602080505020303" pitchFamily="18" charset="0"/>
              </a:rPr>
              <a:t>A consulter</a:t>
            </a:r>
            <a:endParaRPr lang="fr-FR" sz="2400" dirty="0">
              <a:solidFill>
                <a:schemeClr val="bg1"/>
              </a:solidFill>
              <a:latin typeface="Baskerville Old Face" panose="02020602080505020303" pitchFamily="18" charset="0"/>
            </a:endParaRPr>
          </a:p>
        </p:txBody>
      </p:sp>
      <p:pic>
        <p:nvPicPr>
          <p:cNvPr id="5" name="Image 4"/>
          <p:cNvPicPr>
            <a:picLocks noChangeAspect="1"/>
          </p:cNvPicPr>
          <p:nvPr/>
        </p:nvPicPr>
        <p:blipFill rotWithShape="1">
          <a:blip r:embed="rId2"/>
          <a:srcRect t="4456"/>
          <a:stretch/>
        </p:blipFill>
        <p:spPr>
          <a:xfrm>
            <a:off x="577388" y="1283367"/>
            <a:ext cx="1829055" cy="1001201"/>
          </a:xfrm>
          <a:prstGeom prst="rect">
            <a:avLst/>
          </a:prstGeom>
        </p:spPr>
      </p:pic>
      <p:sp>
        <p:nvSpPr>
          <p:cNvPr id="6" name="ZoneTexte 5"/>
          <p:cNvSpPr txBox="1"/>
          <p:nvPr/>
        </p:nvSpPr>
        <p:spPr>
          <a:xfrm>
            <a:off x="2459975" y="1424428"/>
            <a:ext cx="5839326" cy="461665"/>
          </a:xfrm>
          <a:prstGeom prst="rect">
            <a:avLst/>
          </a:prstGeom>
          <a:noFill/>
        </p:spPr>
        <p:txBody>
          <a:bodyPr wrap="square" rtlCol="0">
            <a:spAutoFit/>
          </a:bodyPr>
          <a:lstStyle/>
          <a:p>
            <a:pPr marL="285750" indent="-285750">
              <a:buFont typeface="Wingdings" panose="05000000000000000000" pitchFamily="2" charset="2"/>
              <a:buChar char="Ø"/>
            </a:pPr>
            <a:r>
              <a:rPr lang="fr-FR" sz="2400" b="1" dirty="0" smtClean="0"/>
              <a:t>Consulter la section VIH/sida</a:t>
            </a:r>
            <a:endParaRPr lang="en-GB" sz="2400" b="1" dirty="0"/>
          </a:p>
        </p:txBody>
      </p:sp>
      <p:pic>
        <p:nvPicPr>
          <p:cNvPr id="7" name="Image 6"/>
          <p:cNvPicPr>
            <a:picLocks noChangeAspect="1"/>
          </p:cNvPicPr>
          <p:nvPr/>
        </p:nvPicPr>
        <p:blipFill>
          <a:blip r:embed="rId3"/>
          <a:stretch>
            <a:fillRect/>
          </a:stretch>
        </p:blipFill>
        <p:spPr>
          <a:xfrm>
            <a:off x="5053263" y="2551497"/>
            <a:ext cx="6049006" cy="1381720"/>
          </a:xfrm>
          <a:prstGeom prst="rect">
            <a:avLst/>
          </a:prstGeom>
        </p:spPr>
      </p:pic>
      <p:sp>
        <p:nvSpPr>
          <p:cNvPr id="8" name="ZoneTexte 7"/>
          <p:cNvSpPr txBox="1"/>
          <p:nvPr/>
        </p:nvSpPr>
        <p:spPr>
          <a:xfrm>
            <a:off x="3104150" y="3023936"/>
            <a:ext cx="2157662" cy="461665"/>
          </a:xfrm>
          <a:prstGeom prst="rect">
            <a:avLst/>
          </a:prstGeom>
          <a:noFill/>
        </p:spPr>
        <p:txBody>
          <a:bodyPr wrap="square" rtlCol="0">
            <a:spAutoFit/>
          </a:bodyPr>
          <a:lstStyle/>
          <a:p>
            <a:pPr marL="285750" indent="-285750">
              <a:buFont typeface="Wingdings" panose="05000000000000000000" pitchFamily="2" charset="2"/>
              <a:buChar char="Ø"/>
            </a:pPr>
            <a:r>
              <a:rPr lang="fr-FR" sz="2400" b="1" dirty="0" smtClean="0"/>
              <a:t>Vidéo VIH</a:t>
            </a:r>
            <a:endParaRPr lang="en-GB" sz="2400" b="1" dirty="0"/>
          </a:p>
        </p:txBody>
      </p:sp>
      <p:pic>
        <p:nvPicPr>
          <p:cNvPr id="9" name="Image 8"/>
          <p:cNvPicPr>
            <a:picLocks noChangeAspect="1"/>
          </p:cNvPicPr>
          <p:nvPr/>
        </p:nvPicPr>
        <p:blipFill>
          <a:blip r:embed="rId4"/>
          <a:stretch>
            <a:fillRect/>
          </a:stretch>
        </p:blipFill>
        <p:spPr>
          <a:xfrm>
            <a:off x="570336" y="4816084"/>
            <a:ext cx="2324424" cy="819264"/>
          </a:xfrm>
          <a:prstGeom prst="rect">
            <a:avLst/>
          </a:prstGeom>
        </p:spPr>
      </p:pic>
      <p:sp>
        <p:nvSpPr>
          <p:cNvPr id="10" name="ZoneTexte 9"/>
          <p:cNvSpPr txBox="1"/>
          <p:nvPr/>
        </p:nvSpPr>
        <p:spPr>
          <a:xfrm>
            <a:off x="3144254" y="5005136"/>
            <a:ext cx="5935578" cy="461665"/>
          </a:xfrm>
          <a:prstGeom prst="rect">
            <a:avLst/>
          </a:prstGeom>
          <a:noFill/>
        </p:spPr>
        <p:txBody>
          <a:bodyPr wrap="square" rtlCol="0">
            <a:spAutoFit/>
          </a:bodyPr>
          <a:lstStyle/>
          <a:p>
            <a:pPr marL="285750" indent="-285750">
              <a:buFont typeface="Wingdings" panose="05000000000000000000" pitchFamily="2" charset="2"/>
              <a:buChar char="Ø"/>
            </a:pPr>
            <a:r>
              <a:rPr lang="fr-FR" sz="2400" b="1" dirty="0" smtClean="0"/>
              <a:t>Articles scientifiques VIH / AP / SPORT</a:t>
            </a:r>
            <a:endParaRPr lang="en-GB" sz="2400" b="1" dirty="0"/>
          </a:p>
        </p:txBody>
      </p:sp>
    </p:spTree>
    <p:extLst>
      <p:ext uri="{BB962C8B-B14F-4D97-AF65-F5344CB8AC3E}">
        <p14:creationId xmlns:p14="http://schemas.microsoft.com/office/powerpoint/2010/main" val="32040191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476072" y="2270589"/>
            <a:ext cx="7068620" cy="1446550"/>
          </a:xfrm>
          <a:prstGeom prst="rect">
            <a:avLst/>
          </a:prstGeom>
          <a:noFill/>
        </p:spPr>
        <p:txBody>
          <a:bodyPr wrap="square" rtlCol="0">
            <a:spAutoFit/>
          </a:bodyPr>
          <a:lstStyle/>
          <a:p>
            <a:pPr algn="ctr"/>
            <a:r>
              <a:rPr lang="fr-FR" sz="8800" b="1" dirty="0" smtClean="0">
                <a:solidFill>
                  <a:srgbClr val="FF0000"/>
                </a:solidFill>
              </a:rPr>
              <a:t>BONUS</a:t>
            </a:r>
            <a:endParaRPr lang="en-GB" sz="8800" b="1" dirty="0">
              <a:solidFill>
                <a:srgbClr val="FF0000"/>
              </a:solidFill>
            </a:endParaRPr>
          </a:p>
        </p:txBody>
      </p:sp>
    </p:spTree>
    <p:extLst>
      <p:ext uri="{BB962C8B-B14F-4D97-AF65-F5344CB8AC3E}">
        <p14:creationId xmlns:p14="http://schemas.microsoft.com/office/powerpoint/2010/main" val="36797318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72032" y="2955435"/>
            <a:ext cx="6325025" cy="1975793"/>
          </a:xfrm>
          <a:prstGeom prst="rect">
            <a:avLst/>
          </a:prstGeom>
        </p:spPr>
      </p:pic>
      <p:pic>
        <p:nvPicPr>
          <p:cNvPr id="6" name="Image 5"/>
          <p:cNvPicPr>
            <a:picLocks noChangeAspect="1"/>
          </p:cNvPicPr>
          <p:nvPr/>
        </p:nvPicPr>
        <p:blipFill>
          <a:blip r:embed="rId3"/>
          <a:stretch>
            <a:fillRect/>
          </a:stretch>
        </p:blipFill>
        <p:spPr>
          <a:xfrm>
            <a:off x="391885" y="1504926"/>
            <a:ext cx="2824865" cy="1202932"/>
          </a:xfrm>
          <a:prstGeom prst="rect">
            <a:avLst/>
          </a:prstGeom>
        </p:spPr>
      </p:pic>
      <p:pic>
        <p:nvPicPr>
          <p:cNvPr id="7" name="Image 6"/>
          <p:cNvPicPr>
            <a:picLocks noChangeAspect="1"/>
          </p:cNvPicPr>
          <p:nvPr/>
        </p:nvPicPr>
        <p:blipFill>
          <a:blip r:embed="rId4"/>
          <a:stretch>
            <a:fillRect/>
          </a:stretch>
        </p:blipFill>
        <p:spPr>
          <a:xfrm>
            <a:off x="6516414" y="2750177"/>
            <a:ext cx="5255232" cy="2181051"/>
          </a:xfrm>
          <a:prstGeom prst="rect">
            <a:avLst/>
          </a:prstGeom>
        </p:spPr>
      </p:pic>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Baskerville Old Face" panose="02020602080505020303" pitchFamily="18" charset="0"/>
              </a:rPr>
              <a:t>A consulter</a:t>
            </a:r>
            <a:endParaRPr lang="fr-FR" sz="2400"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3708762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Une synthèse de la physiopathologie du VIH</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stretch>
            <a:fillRect/>
          </a:stretch>
        </p:blipFill>
        <p:spPr>
          <a:xfrm>
            <a:off x="556591" y="2981739"/>
            <a:ext cx="1587455" cy="1354196"/>
          </a:xfrm>
          <a:prstGeom prst="rect">
            <a:avLst/>
          </a:prstGeom>
        </p:spPr>
      </p:pic>
      <p:pic>
        <p:nvPicPr>
          <p:cNvPr id="6" name="Image 5"/>
          <p:cNvPicPr>
            <a:picLocks noChangeAspect="1"/>
          </p:cNvPicPr>
          <p:nvPr/>
        </p:nvPicPr>
        <p:blipFill>
          <a:blip r:embed="rId4"/>
          <a:stretch>
            <a:fillRect/>
          </a:stretch>
        </p:blipFill>
        <p:spPr>
          <a:xfrm>
            <a:off x="2654223" y="1119311"/>
            <a:ext cx="6927099" cy="3985456"/>
          </a:xfrm>
          <a:prstGeom prst="rect">
            <a:avLst/>
          </a:prstGeom>
        </p:spPr>
      </p:pic>
      <p:sp>
        <p:nvSpPr>
          <p:cNvPr id="7" name="Rectangle 6"/>
          <p:cNvSpPr/>
          <p:nvPr/>
        </p:nvSpPr>
        <p:spPr>
          <a:xfrm>
            <a:off x="1334842" y="5408085"/>
            <a:ext cx="10495721" cy="646331"/>
          </a:xfrm>
          <a:prstGeom prst="rect">
            <a:avLst/>
          </a:prstGeom>
        </p:spPr>
        <p:txBody>
          <a:bodyPr wrap="square">
            <a:spAutoFit/>
          </a:bodyPr>
          <a:lstStyle/>
          <a:p>
            <a:r>
              <a:rPr lang="en-GB" dirty="0" smtClean="0">
                <a:hlinkClick r:id="rId5"/>
              </a:rPr>
              <a:t>https://www.youtube.com/watch?v=5g1ijpBI6Dk&amp;list=PLYPwwTUmUyZVsK3zKg_m9tsa30DesE_iB&amp;index=5</a:t>
            </a:r>
            <a:endParaRPr lang="en-GB" dirty="0" smtClean="0"/>
          </a:p>
          <a:p>
            <a:endParaRPr lang="en-GB" dirty="0"/>
          </a:p>
        </p:txBody>
      </p:sp>
      <p:sp>
        <p:nvSpPr>
          <p:cNvPr id="12" name="Rectangle 11"/>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3" name="ZoneTexte 12"/>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3130360" y="6504079"/>
            <a:ext cx="323087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Système immunitaire &amp; TTT</a:t>
            </a:r>
            <a:endParaRPr lang="en-GB" b="1" dirty="0">
              <a:solidFill>
                <a:schemeClr val="tx2">
                  <a:lumMod val="75000"/>
                </a:schemeClr>
              </a:solidFill>
              <a:latin typeface="Bell MT" panose="02020503060305020303" pitchFamily="18" charset="0"/>
            </a:endParaRPr>
          </a:p>
        </p:txBody>
      </p:sp>
      <p:sp>
        <p:nvSpPr>
          <p:cNvPr id="15" name="ZoneTexte 14"/>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401345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 système immunitaire ne joue pas son rôle ?</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stretch>
            <a:fillRect/>
          </a:stretch>
        </p:blipFill>
        <p:spPr>
          <a:xfrm>
            <a:off x="3324254" y="1964876"/>
            <a:ext cx="5316403" cy="3098614"/>
          </a:xfrm>
          <a:prstGeom prst="rect">
            <a:avLst/>
          </a:prstGeom>
        </p:spPr>
      </p:pic>
      <p:sp>
        <p:nvSpPr>
          <p:cNvPr id="3" name="Pensées 2"/>
          <p:cNvSpPr/>
          <p:nvPr/>
        </p:nvSpPr>
        <p:spPr>
          <a:xfrm>
            <a:off x="7235190" y="902970"/>
            <a:ext cx="4480560" cy="1760220"/>
          </a:xfrm>
          <a:prstGeom prst="cloudCallout">
            <a:avLst>
              <a:gd name="adj1" fmla="val -53606"/>
              <a:gd name="adj2" fmla="val 61201"/>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atin typeface="Bell MT" panose="02020503060305020303" pitchFamily="18" charset="0"/>
              </a:rPr>
              <a:t>Mais que fait le système immunitaire ... ?</a:t>
            </a:r>
            <a:endParaRPr lang="en-GB" sz="2000" b="1" dirty="0">
              <a:latin typeface="Bell MT" panose="02020503060305020303" pitchFamily="18" charset="0"/>
            </a:endParaRPr>
          </a:p>
        </p:txBody>
      </p:sp>
    </p:spTree>
    <p:extLst>
      <p:ext uri="{BB962C8B-B14F-4D97-AF65-F5344CB8AC3E}">
        <p14:creationId xmlns:p14="http://schemas.microsoft.com/office/powerpoint/2010/main" val="1946807818"/>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VIH peut pénétrer facilement dans l’organisme : arrivée dans les muqueuses</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782" y="742950"/>
            <a:ext cx="951738" cy="951738"/>
          </a:xfrm>
          <a:prstGeom prst="rect">
            <a:avLst/>
          </a:prstGeom>
        </p:spPr>
      </p:pic>
      <p:sp>
        <p:nvSpPr>
          <p:cNvPr id="3" name="ZoneTexte 2"/>
          <p:cNvSpPr txBox="1"/>
          <p:nvPr/>
        </p:nvSpPr>
        <p:spPr>
          <a:xfrm>
            <a:off x="1908810" y="1165860"/>
            <a:ext cx="3246120" cy="369332"/>
          </a:xfrm>
          <a:prstGeom prst="rect">
            <a:avLst/>
          </a:prstGeom>
          <a:noFill/>
        </p:spPr>
        <p:txBody>
          <a:bodyPr wrap="square" rtlCol="0">
            <a:spAutoFit/>
          </a:bodyPr>
          <a:lstStyle/>
          <a:p>
            <a:r>
              <a:rPr lang="fr-FR" dirty="0" smtClean="0">
                <a:latin typeface="Bell MT" panose="02020503060305020303" pitchFamily="18" charset="0"/>
              </a:rPr>
              <a:t>Sécrétions contiennent du virus</a:t>
            </a:r>
            <a:endParaRPr lang="en-GB" dirty="0">
              <a:latin typeface="Bell MT" panose="02020503060305020303" pitchFamily="18" charset="0"/>
            </a:endParaRPr>
          </a:p>
        </p:txBody>
      </p:sp>
      <p:sp>
        <p:nvSpPr>
          <p:cNvPr id="13" name="ZoneTexte 12"/>
          <p:cNvSpPr txBox="1"/>
          <p:nvPr/>
        </p:nvSpPr>
        <p:spPr>
          <a:xfrm>
            <a:off x="4572000" y="1924050"/>
            <a:ext cx="4278630" cy="369332"/>
          </a:xfrm>
          <a:prstGeom prst="rect">
            <a:avLst/>
          </a:prstGeom>
          <a:noFill/>
        </p:spPr>
        <p:txBody>
          <a:bodyPr wrap="square" rtlCol="0">
            <a:spAutoFit/>
          </a:bodyPr>
          <a:lstStyle/>
          <a:p>
            <a:pPr algn="ctr"/>
            <a:r>
              <a:rPr lang="fr-FR" dirty="0" smtClean="0">
                <a:latin typeface="Bell MT" panose="02020503060305020303" pitchFamily="18" charset="0"/>
              </a:rPr>
              <a:t>Interaction avec les cellules des muqueuse</a:t>
            </a:r>
            <a:endParaRPr lang="en-GB" dirty="0">
              <a:latin typeface="Bell MT" panose="02020503060305020303" pitchFamily="18" charset="0"/>
            </a:endParaRPr>
          </a:p>
        </p:txBody>
      </p:sp>
      <p:sp>
        <p:nvSpPr>
          <p:cNvPr id="14" name="Ellipse 13"/>
          <p:cNvSpPr/>
          <p:nvPr/>
        </p:nvSpPr>
        <p:spPr>
          <a:xfrm>
            <a:off x="205740" y="1074420"/>
            <a:ext cx="400050" cy="37719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en-GB" dirty="0"/>
          </a:p>
        </p:txBody>
      </p:sp>
      <p:sp>
        <p:nvSpPr>
          <p:cNvPr id="15" name="Ellipse 14"/>
          <p:cNvSpPr/>
          <p:nvPr/>
        </p:nvSpPr>
        <p:spPr>
          <a:xfrm>
            <a:off x="11422380" y="1844040"/>
            <a:ext cx="400050" cy="37719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endParaRPr lang="en-GB" dirty="0"/>
          </a:p>
        </p:txBody>
      </p:sp>
      <p:pic>
        <p:nvPicPr>
          <p:cNvPr id="16" name="Image 15"/>
          <p:cNvPicPr>
            <a:picLocks noChangeAspect="1"/>
          </p:cNvPicPr>
          <p:nvPr/>
        </p:nvPicPr>
        <p:blipFill>
          <a:blip r:embed="rId4"/>
          <a:stretch>
            <a:fillRect/>
          </a:stretch>
        </p:blipFill>
        <p:spPr>
          <a:xfrm>
            <a:off x="8781338" y="1451610"/>
            <a:ext cx="2660558" cy="1498354"/>
          </a:xfrm>
          <a:prstGeom prst="rect">
            <a:avLst/>
          </a:prstGeom>
        </p:spPr>
      </p:pic>
      <p:sp>
        <p:nvSpPr>
          <p:cNvPr id="17" name="Ellipse 16"/>
          <p:cNvSpPr/>
          <p:nvPr/>
        </p:nvSpPr>
        <p:spPr>
          <a:xfrm>
            <a:off x="224790" y="3105150"/>
            <a:ext cx="400050" cy="37719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3</a:t>
            </a:r>
            <a:endParaRPr lang="en-GB" dirty="0"/>
          </a:p>
        </p:txBody>
      </p:sp>
      <p:pic>
        <p:nvPicPr>
          <p:cNvPr id="19" name="Image 18"/>
          <p:cNvPicPr>
            <a:picLocks noChangeAspect="1"/>
          </p:cNvPicPr>
          <p:nvPr/>
        </p:nvPicPr>
        <p:blipFill>
          <a:blip r:embed="rId5">
            <a:clrChange>
              <a:clrFrom>
                <a:srgbClr val="FFFFFF"/>
              </a:clrFrom>
              <a:clrTo>
                <a:srgbClr val="FFFFFF">
                  <a:alpha val="0"/>
                </a:srgbClr>
              </a:clrTo>
            </a:clrChange>
          </a:blip>
          <a:stretch>
            <a:fillRect/>
          </a:stretch>
        </p:blipFill>
        <p:spPr>
          <a:xfrm>
            <a:off x="493395" y="1497330"/>
            <a:ext cx="806203" cy="665797"/>
          </a:xfrm>
          <a:prstGeom prst="rect">
            <a:avLst/>
          </a:prstGeom>
        </p:spPr>
      </p:pic>
      <p:pic>
        <p:nvPicPr>
          <p:cNvPr id="20" name="Image 19"/>
          <p:cNvPicPr>
            <a:picLocks noChangeAspect="1"/>
          </p:cNvPicPr>
          <p:nvPr/>
        </p:nvPicPr>
        <p:blipFill>
          <a:blip r:embed="rId6">
            <a:clrChange>
              <a:clrFrom>
                <a:srgbClr val="FFFFFF"/>
              </a:clrFrom>
              <a:clrTo>
                <a:srgbClr val="FFFFFF">
                  <a:alpha val="0"/>
                </a:srgbClr>
              </a:clrTo>
            </a:clrChange>
          </a:blip>
          <a:stretch>
            <a:fillRect/>
          </a:stretch>
        </p:blipFill>
        <p:spPr>
          <a:xfrm>
            <a:off x="582869" y="2580256"/>
            <a:ext cx="876422" cy="943107"/>
          </a:xfrm>
          <a:prstGeom prst="rect">
            <a:avLst/>
          </a:prstGeom>
        </p:spPr>
      </p:pic>
      <p:pic>
        <p:nvPicPr>
          <p:cNvPr id="21" name="Image 20"/>
          <p:cNvPicPr>
            <a:picLocks noChangeAspect="1"/>
          </p:cNvPicPr>
          <p:nvPr/>
        </p:nvPicPr>
        <p:blipFill>
          <a:blip r:embed="rId6">
            <a:clrChange>
              <a:clrFrom>
                <a:srgbClr val="FFFFFF"/>
              </a:clrFrom>
              <a:clrTo>
                <a:srgbClr val="FFFFFF">
                  <a:alpha val="0"/>
                </a:srgbClr>
              </a:clrTo>
            </a:clrChange>
          </a:blip>
          <a:stretch>
            <a:fillRect/>
          </a:stretch>
        </p:blipFill>
        <p:spPr>
          <a:xfrm>
            <a:off x="849569" y="3144136"/>
            <a:ext cx="876422" cy="943107"/>
          </a:xfrm>
          <a:prstGeom prst="rect">
            <a:avLst/>
          </a:prstGeom>
        </p:spPr>
      </p:pic>
      <p:pic>
        <p:nvPicPr>
          <p:cNvPr id="22" name="Image 21"/>
          <p:cNvPicPr>
            <a:picLocks noChangeAspect="1"/>
          </p:cNvPicPr>
          <p:nvPr/>
        </p:nvPicPr>
        <p:blipFill>
          <a:blip r:embed="rId6">
            <a:clrChange>
              <a:clrFrom>
                <a:srgbClr val="FFFFFF"/>
              </a:clrFrom>
              <a:clrTo>
                <a:srgbClr val="FFFFFF">
                  <a:alpha val="0"/>
                </a:srgbClr>
              </a:clrTo>
            </a:clrChange>
          </a:blip>
          <a:stretch>
            <a:fillRect/>
          </a:stretch>
        </p:blipFill>
        <p:spPr>
          <a:xfrm>
            <a:off x="1344869" y="2347846"/>
            <a:ext cx="876422" cy="943107"/>
          </a:xfrm>
          <a:prstGeom prst="rect">
            <a:avLst/>
          </a:prstGeom>
        </p:spPr>
      </p:pic>
      <p:pic>
        <p:nvPicPr>
          <p:cNvPr id="23" name="Image 22"/>
          <p:cNvPicPr>
            <a:picLocks noChangeAspect="1"/>
          </p:cNvPicPr>
          <p:nvPr/>
        </p:nvPicPr>
        <p:blipFill>
          <a:blip r:embed="rId6">
            <a:clrChange>
              <a:clrFrom>
                <a:srgbClr val="FFFFFF"/>
              </a:clrFrom>
              <a:clrTo>
                <a:srgbClr val="FFFFFF">
                  <a:alpha val="0"/>
                </a:srgbClr>
              </a:clrTo>
            </a:clrChange>
          </a:blip>
          <a:stretch>
            <a:fillRect/>
          </a:stretch>
        </p:blipFill>
        <p:spPr>
          <a:xfrm>
            <a:off x="1497269" y="3094606"/>
            <a:ext cx="876422" cy="943107"/>
          </a:xfrm>
          <a:prstGeom prst="rect">
            <a:avLst/>
          </a:prstGeom>
        </p:spPr>
      </p:pic>
      <p:pic>
        <p:nvPicPr>
          <p:cNvPr id="24" name="Image 23"/>
          <p:cNvPicPr>
            <a:picLocks noChangeAspect="1"/>
          </p:cNvPicPr>
          <p:nvPr/>
        </p:nvPicPr>
        <p:blipFill>
          <a:blip r:embed="rId6">
            <a:clrChange>
              <a:clrFrom>
                <a:srgbClr val="FFFFFF"/>
              </a:clrFrom>
              <a:clrTo>
                <a:srgbClr val="FFFFFF">
                  <a:alpha val="0"/>
                </a:srgbClr>
              </a:clrTo>
            </a:clrChange>
          </a:blip>
          <a:stretch>
            <a:fillRect/>
          </a:stretch>
        </p:blipFill>
        <p:spPr>
          <a:xfrm>
            <a:off x="1969709" y="2686936"/>
            <a:ext cx="876422" cy="943107"/>
          </a:xfrm>
          <a:prstGeom prst="rect">
            <a:avLst/>
          </a:prstGeom>
        </p:spPr>
      </p:pic>
      <p:sp>
        <p:nvSpPr>
          <p:cNvPr id="25" name="ZoneTexte 24"/>
          <p:cNvSpPr txBox="1"/>
          <p:nvPr/>
        </p:nvSpPr>
        <p:spPr>
          <a:xfrm>
            <a:off x="2880360" y="3108960"/>
            <a:ext cx="4217670" cy="369332"/>
          </a:xfrm>
          <a:prstGeom prst="rect">
            <a:avLst/>
          </a:prstGeom>
          <a:noFill/>
        </p:spPr>
        <p:txBody>
          <a:bodyPr wrap="square" rtlCol="0">
            <a:spAutoFit/>
          </a:bodyPr>
          <a:lstStyle/>
          <a:p>
            <a:r>
              <a:rPr lang="fr-FR" dirty="0" smtClean="0">
                <a:latin typeface="Bell MT" panose="02020503060305020303" pitchFamily="18" charset="0"/>
              </a:rPr>
              <a:t>Multiplication du virus sur site contact</a:t>
            </a:r>
            <a:endParaRPr lang="en-GB" dirty="0">
              <a:latin typeface="Bell MT" panose="02020503060305020303" pitchFamily="18" charset="0"/>
            </a:endParaRPr>
          </a:p>
        </p:txBody>
      </p:sp>
      <p:sp>
        <p:nvSpPr>
          <p:cNvPr id="26" name="Ellipse 25"/>
          <p:cNvSpPr/>
          <p:nvPr/>
        </p:nvSpPr>
        <p:spPr>
          <a:xfrm>
            <a:off x="11487150" y="4091940"/>
            <a:ext cx="400050" cy="37719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endParaRPr lang="en-GB" dirty="0"/>
          </a:p>
        </p:txBody>
      </p:sp>
      <p:sp>
        <p:nvSpPr>
          <p:cNvPr id="27" name="ZoneTexte 26"/>
          <p:cNvSpPr txBox="1"/>
          <p:nvPr/>
        </p:nvSpPr>
        <p:spPr>
          <a:xfrm>
            <a:off x="4251960" y="4160520"/>
            <a:ext cx="5029200" cy="646331"/>
          </a:xfrm>
          <a:prstGeom prst="rect">
            <a:avLst/>
          </a:prstGeom>
          <a:noFill/>
        </p:spPr>
        <p:txBody>
          <a:bodyPr wrap="square" rtlCol="0">
            <a:spAutoFit/>
          </a:bodyPr>
          <a:lstStyle/>
          <a:p>
            <a:pPr algn="r"/>
            <a:r>
              <a:rPr lang="fr-FR" dirty="0" smtClean="0">
                <a:latin typeface="Bell MT" panose="02020503060305020303" pitchFamily="18" charset="0"/>
              </a:rPr>
              <a:t>VIH pénètre dans l’organisme grâce aux cellules de </a:t>
            </a:r>
            <a:r>
              <a:rPr lang="fr-FR" dirty="0" err="1" smtClean="0">
                <a:latin typeface="Bell MT" panose="02020503060305020303" pitchFamily="18" charset="0"/>
              </a:rPr>
              <a:t>Langherans</a:t>
            </a:r>
            <a:endParaRPr lang="en-GB" dirty="0">
              <a:latin typeface="Bell MT" panose="02020503060305020303" pitchFamily="18" charset="0"/>
            </a:endParaRPr>
          </a:p>
        </p:txBody>
      </p:sp>
      <p:pic>
        <p:nvPicPr>
          <p:cNvPr id="28" name="Image 27"/>
          <p:cNvPicPr>
            <a:picLocks noChangeAspect="1"/>
          </p:cNvPicPr>
          <p:nvPr/>
        </p:nvPicPr>
        <p:blipFill rotWithShape="1">
          <a:blip r:embed="rId7"/>
          <a:srcRect b="13216"/>
          <a:stretch/>
        </p:blipFill>
        <p:spPr>
          <a:xfrm>
            <a:off x="8241520" y="3406140"/>
            <a:ext cx="1272588" cy="868680"/>
          </a:xfrm>
          <a:prstGeom prst="rect">
            <a:avLst/>
          </a:prstGeom>
          <a:ln>
            <a:noFill/>
          </a:ln>
          <a:effectLst>
            <a:softEdge rad="112500"/>
          </a:effectLst>
        </p:spPr>
      </p:pic>
      <p:pic>
        <p:nvPicPr>
          <p:cNvPr id="29" name="Image 28"/>
          <p:cNvPicPr>
            <a:picLocks noChangeAspect="1"/>
          </p:cNvPicPr>
          <p:nvPr/>
        </p:nvPicPr>
        <p:blipFill>
          <a:blip r:embed="rId8"/>
          <a:stretch>
            <a:fillRect/>
          </a:stretch>
        </p:blipFill>
        <p:spPr>
          <a:xfrm>
            <a:off x="9307830" y="3714749"/>
            <a:ext cx="2137410" cy="1068705"/>
          </a:xfrm>
          <a:prstGeom prst="rect">
            <a:avLst/>
          </a:prstGeom>
          <a:ln>
            <a:noFill/>
          </a:ln>
          <a:effectLst>
            <a:softEdge rad="112500"/>
          </a:effectLst>
        </p:spPr>
      </p:pic>
      <p:sp>
        <p:nvSpPr>
          <p:cNvPr id="30" name="Ellipse 29"/>
          <p:cNvSpPr/>
          <p:nvPr/>
        </p:nvSpPr>
        <p:spPr>
          <a:xfrm>
            <a:off x="220980" y="5764530"/>
            <a:ext cx="350520" cy="350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5</a:t>
            </a:r>
            <a:endParaRPr lang="en-GB" dirty="0"/>
          </a:p>
        </p:txBody>
      </p:sp>
      <p:sp>
        <p:nvSpPr>
          <p:cNvPr id="31" name="ZoneTexte 30"/>
          <p:cNvSpPr txBox="1"/>
          <p:nvPr/>
        </p:nvSpPr>
        <p:spPr>
          <a:xfrm>
            <a:off x="2689860" y="5318760"/>
            <a:ext cx="4411980" cy="646331"/>
          </a:xfrm>
          <a:prstGeom prst="rect">
            <a:avLst/>
          </a:prstGeom>
          <a:noFill/>
        </p:spPr>
        <p:txBody>
          <a:bodyPr wrap="square" rtlCol="0">
            <a:spAutoFit/>
          </a:bodyPr>
          <a:lstStyle/>
          <a:p>
            <a:r>
              <a:rPr lang="fr-FR" dirty="0" smtClean="0">
                <a:latin typeface="Bell MT" panose="02020503060305020303" pitchFamily="18" charset="0"/>
              </a:rPr>
              <a:t>Cellules de </a:t>
            </a:r>
            <a:r>
              <a:rPr lang="fr-FR" dirty="0" err="1" smtClean="0">
                <a:latin typeface="Bell MT" panose="02020503060305020303" pitchFamily="18" charset="0"/>
              </a:rPr>
              <a:t>Langherans</a:t>
            </a:r>
            <a:r>
              <a:rPr lang="fr-FR" dirty="0" smtClean="0">
                <a:latin typeface="Bell MT" panose="02020503060305020303" pitchFamily="18" charset="0"/>
              </a:rPr>
              <a:t> phagocytent le VIH et le transmettre aux lymphocytes T-CD4+</a:t>
            </a:r>
            <a:endParaRPr lang="en-GB" dirty="0">
              <a:latin typeface="Bell MT" panose="02020503060305020303" pitchFamily="18" charset="0"/>
            </a:endParaRPr>
          </a:p>
        </p:txBody>
      </p:sp>
      <p:pic>
        <p:nvPicPr>
          <p:cNvPr id="33" name="Imag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182" y="5058918"/>
            <a:ext cx="1865376" cy="1243584"/>
          </a:xfrm>
          <a:prstGeom prst="rect">
            <a:avLst/>
          </a:prstGeom>
        </p:spPr>
      </p:pic>
      <p:sp>
        <p:nvSpPr>
          <p:cNvPr id="34" name="ZoneTexte 33"/>
          <p:cNvSpPr txBox="1"/>
          <p:nvPr/>
        </p:nvSpPr>
        <p:spPr>
          <a:xfrm>
            <a:off x="8343900" y="5600700"/>
            <a:ext cx="3429000" cy="369332"/>
          </a:xfrm>
          <a:prstGeom prst="rect">
            <a:avLst/>
          </a:prstGeom>
          <a:noFill/>
        </p:spPr>
        <p:txBody>
          <a:bodyPr wrap="square" rtlCol="0">
            <a:spAutoFit/>
          </a:bodyPr>
          <a:lstStyle/>
          <a:p>
            <a:r>
              <a:rPr lang="fr-FR" i="1" dirty="0" smtClean="0">
                <a:solidFill>
                  <a:srgbClr val="C00000"/>
                </a:solidFill>
                <a:latin typeface="Bell MT" panose="02020503060305020303" pitchFamily="18" charset="0"/>
              </a:rPr>
              <a:t>Début du cycle viral du VIH</a:t>
            </a:r>
            <a:endParaRPr lang="en-GB" i="1" dirty="0">
              <a:solidFill>
                <a:srgbClr val="C00000"/>
              </a:solidFill>
              <a:latin typeface="Bell MT" panose="02020503060305020303" pitchFamily="18" charset="0"/>
            </a:endParaRPr>
          </a:p>
        </p:txBody>
      </p:sp>
      <p:sp>
        <p:nvSpPr>
          <p:cNvPr id="35" name="Rectangle 34"/>
          <p:cNvSpPr/>
          <p:nvPr/>
        </p:nvSpPr>
        <p:spPr>
          <a:xfrm>
            <a:off x="4885510" y="6193274"/>
            <a:ext cx="1634037" cy="276999"/>
          </a:xfrm>
          <a:prstGeom prst="rect">
            <a:avLst/>
          </a:prstGeom>
        </p:spPr>
        <p:txBody>
          <a:bodyPr wrap="none">
            <a:spAutoFit/>
          </a:bodyPr>
          <a:lstStyle/>
          <a:p>
            <a:r>
              <a:rPr lang="en-GB" sz="1200" i="1" dirty="0"/>
              <a:t>Zhou et </a:t>
            </a:r>
            <a:r>
              <a:rPr lang="en-GB" sz="1200" i="1" dirty="0" err="1" smtClean="0"/>
              <a:t>coll</a:t>
            </a:r>
            <a:r>
              <a:rPr lang="en-GB" sz="1200" i="1" dirty="0" smtClean="0"/>
              <a:t> et al., 2017</a:t>
            </a:r>
            <a:endParaRPr lang="en-GB" sz="1200" i="1" dirty="0"/>
          </a:p>
        </p:txBody>
      </p:sp>
      <p:pic>
        <p:nvPicPr>
          <p:cNvPr id="36" name="Image 35"/>
          <p:cNvPicPr>
            <a:picLocks noChangeAspect="1"/>
          </p:cNvPicPr>
          <p:nvPr/>
        </p:nvPicPr>
        <p:blipFill>
          <a:blip r:embed="rId10"/>
          <a:stretch>
            <a:fillRect/>
          </a:stretch>
        </p:blipFill>
        <p:spPr>
          <a:xfrm>
            <a:off x="11254620" y="5486400"/>
            <a:ext cx="694155" cy="717294"/>
          </a:xfrm>
          <a:prstGeom prst="rect">
            <a:avLst/>
          </a:prstGeom>
        </p:spPr>
      </p:pic>
    </p:spTree>
    <p:extLst>
      <p:ext uri="{BB962C8B-B14F-4D97-AF65-F5344CB8AC3E}">
        <p14:creationId xmlns:p14="http://schemas.microsoft.com/office/powerpoint/2010/main" val="65571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par>
                                <p:cTn id="81" presetID="10" presetClass="entr" presetSubtype="0" fill="hold"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animBg="1"/>
      <p:bldP spid="15" grpId="0" animBg="1"/>
      <p:bldP spid="17" grpId="0" animBg="1"/>
      <p:bldP spid="25" grpId="0"/>
      <p:bldP spid="26" grpId="0" animBg="1"/>
      <p:bldP spid="27" grpId="0"/>
      <p:bldP spid="30" grpId="0" animBg="1"/>
      <p:bldP spid="31" grpId="0"/>
      <p:bldP spid="3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 système immunitaire ne joue pas son rôle ?</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stretch>
            <a:fillRect/>
          </a:stretch>
        </p:blipFill>
        <p:spPr>
          <a:xfrm>
            <a:off x="3324254" y="1964876"/>
            <a:ext cx="5316403" cy="3098614"/>
          </a:xfrm>
          <a:prstGeom prst="rect">
            <a:avLst/>
          </a:prstGeom>
        </p:spPr>
      </p:pic>
      <p:sp>
        <p:nvSpPr>
          <p:cNvPr id="3" name="Pensées 2"/>
          <p:cNvSpPr/>
          <p:nvPr/>
        </p:nvSpPr>
        <p:spPr>
          <a:xfrm>
            <a:off x="7235190" y="902970"/>
            <a:ext cx="4480560" cy="1760220"/>
          </a:xfrm>
          <a:prstGeom prst="cloudCallout">
            <a:avLst>
              <a:gd name="adj1" fmla="val -53606"/>
              <a:gd name="adj2" fmla="val 61201"/>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atin typeface="Bell MT" panose="02020503060305020303" pitchFamily="18" charset="0"/>
              </a:rPr>
              <a:t>Pourquoi le VIH ne meurt-il pas sur le site de contamination ?</a:t>
            </a:r>
            <a:endParaRPr lang="en-GB" sz="2000" b="1" dirty="0">
              <a:latin typeface="Bell MT" panose="02020503060305020303" pitchFamily="18" charset="0"/>
            </a:endParaRPr>
          </a:p>
        </p:txBody>
      </p:sp>
    </p:spTree>
    <p:extLst>
      <p:ext uri="{BB962C8B-B14F-4D97-AF65-F5344CB8AC3E}">
        <p14:creationId xmlns:p14="http://schemas.microsoft.com/office/powerpoint/2010/main" val="1199812443"/>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VIH déclenche des réactions immunitaire favorable à sa pénétration dans l’organisme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clrChange>
              <a:clrFrom>
                <a:srgbClr val="FFFFFF"/>
              </a:clrFrom>
              <a:clrTo>
                <a:srgbClr val="FFFFFF">
                  <a:alpha val="0"/>
                </a:srgbClr>
              </a:clrTo>
            </a:clrChange>
          </a:blip>
          <a:stretch>
            <a:fillRect/>
          </a:stretch>
        </p:blipFill>
        <p:spPr>
          <a:xfrm>
            <a:off x="552450" y="800100"/>
            <a:ext cx="1154430" cy="1154430"/>
          </a:xfrm>
          <a:prstGeom prst="rect">
            <a:avLst/>
          </a:prstGeom>
        </p:spPr>
      </p:pic>
      <p:sp>
        <p:nvSpPr>
          <p:cNvPr id="3" name="ZoneTexte 2"/>
          <p:cNvSpPr txBox="1"/>
          <p:nvPr/>
        </p:nvSpPr>
        <p:spPr>
          <a:xfrm>
            <a:off x="1520190" y="1188720"/>
            <a:ext cx="8881110" cy="369332"/>
          </a:xfrm>
          <a:prstGeom prst="rect">
            <a:avLst/>
          </a:prstGeom>
          <a:noFill/>
        </p:spPr>
        <p:txBody>
          <a:bodyPr wrap="square" rtlCol="0">
            <a:spAutoFit/>
          </a:bodyPr>
          <a:lstStyle/>
          <a:p>
            <a:r>
              <a:rPr lang="fr-FR" b="1" dirty="0" smtClean="0">
                <a:latin typeface="Bell MT" panose="02020503060305020303" pitchFamily="18" charset="0"/>
              </a:rPr>
              <a:t>Au moment de l’</a:t>
            </a:r>
            <a:r>
              <a:rPr lang="fr-FR" b="1" dirty="0" err="1" smtClean="0">
                <a:latin typeface="Bell MT" panose="02020503060305020303" pitchFamily="18" charset="0"/>
              </a:rPr>
              <a:t>intéraction</a:t>
            </a:r>
            <a:r>
              <a:rPr lang="fr-FR" b="1" dirty="0" smtClean="0">
                <a:latin typeface="Bell MT" panose="02020503060305020303" pitchFamily="18" charset="0"/>
              </a:rPr>
              <a:t> entre virus et muqueuse</a:t>
            </a:r>
            <a:endParaRPr lang="en-GB" b="1" dirty="0">
              <a:latin typeface="Bell MT" panose="02020503060305020303" pitchFamily="18" charset="0"/>
            </a:endParaRPr>
          </a:p>
        </p:txBody>
      </p:sp>
      <p:sp>
        <p:nvSpPr>
          <p:cNvPr id="14" name="Virage 13"/>
          <p:cNvSpPr/>
          <p:nvPr/>
        </p:nvSpPr>
        <p:spPr>
          <a:xfrm flipV="1">
            <a:off x="1508760" y="1897380"/>
            <a:ext cx="628650" cy="811530"/>
          </a:xfrm>
          <a:prstGeom prst="ben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ZoneTexte 14"/>
          <p:cNvSpPr txBox="1"/>
          <p:nvPr/>
        </p:nvSpPr>
        <p:spPr>
          <a:xfrm>
            <a:off x="2251710" y="2308860"/>
            <a:ext cx="8058150" cy="369332"/>
          </a:xfrm>
          <a:prstGeom prst="rect">
            <a:avLst/>
          </a:prstGeom>
          <a:noFill/>
        </p:spPr>
        <p:txBody>
          <a:bodyPr wrap="square" rtlCol="0">
            <a:spAutoFit/>
          </a:bodyPr>
          <a:lstStyle/>
          <a:p>
            <a:pPr marL="285750" indent="-285750" algn="ctr">
              <a:buFont typeface="Wingdings" panose="05000000000000000000" pitchFamily="2" charset="2"/>
              <a:buChar char="§"/>
            </a:pPr>
            <a:r>
              <a:rPr lang="fr-FR" dirty="0" smtClean="0">
                <a:latin typeface="Bell MT" panose="02020503060305020303" pitchFamily="18" charset="0"/>
              </a:rPr>
              <a:t>Activation du récepteur TLR4 (</a:t>
            </a:r>
            <a:r>
              <a:rPr lang="en-GB" dirty="0" err="1">
                <a:latin typeface="Bell MT" panose="02020503060305020303" pitchFamily="18" charset="0"/>
              </a:rPr>
              <a:t>récepteur</a:t>
            </a:r>
            <a:r>
              <a:rPr lang="en-GB" dirty="0">
                <a:latin typeface="Bell MT" panose="02020503060305020303" pitchFamily="18" charset="0"/>
              </a:rPr>
              <a:t> </a:t>
            </a:r>
            <a:r>
              <a:rPr lang="en-GB" dirty="0" err="1">
                <a:latin typeface="Bell MT" panose="02020503060305020303" pitchFamily="18" charset="0"/>
              </a:rPr>
              <a:t>membranaire</a:t>
            </a:r>
            <a:r>
              <a:rPr lang="en-GB" dirty="0">
                <a:latin typeface="Bell MT" panose="02020503060305020303" pitchFamily="18" charset="0"/>
              </a:rPr>
              <a:t> des </a:t>
            </a:r>
            <a:r>
              <a:rPr lang="en-GB" dirty="0" smtClean="0">
                <a:latin typeface="Bell MT" panose="02020503060305020303" pitchFamily="18" charset="0"/>
              </a:rPr>
              <a:t>macrophages</a:t>
            </a:r>
            <a:r>
              <a:rPr lang="en-GB" dirty="0">
                <a:latin typeface="Bell MT" panose="02020503060305020303" pitchFamily="18" charset="0"/>
              </a:rPr>
              <a:t>)</a:t>
            </a:r>
          </a:p>
        </p:txBody>
      </p:sp>
      <p:sp>
        <p:nvSpPr>
          <p:cNvPr id="16" name="Virage 15"/>
          <p:cNvSpPr/>
          <p:nvPr/>
        </p:nvSpPr>
        <p:spPr>
          <a:xfrm flipV="1">
            <a:off x="2209800" y="2964180"/>
            <a:ext cx="628650" cy="811530"/>
          </a:xfrm>
          <a:prstGeom prst="ben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ZoneTexte 16"/>
          <p:cNvSpPr txBox="1"/>
          <p:nvPr/>
        </p:nvSpPr>
        <p:spPr>
          <a:xfrm>
            <a:off x="3055620" y="3375660"/>
            <a:ext cx="8854440" cy="646331"/>
          </a:xfrm>
          <a:prstGeom prst="rect">
            <a:avLst/>
          </a:prstGeom>
          <a:noFill/>
        </p:spPr>
        <p:txBody>
          <a:bodyPr wrap="square" rtlCol="0">
            <a:spAutoFit/>
          </a:bodyPr>
          <a:lstStyle/>
          <a:p>
            <a:pPr marL="285750" indent="-285750" algn="ctr">
              <a:buFont typeface="Wingdings" panose="05000000000000000000" pitchFamily="2" charset="2"/>
              <a:buChar char="§"/>
            </a:pPr>
            <a:r>
              <a:rPr lang="fr-FR" dirty="0" smtClean="0">
                <a:latin typeface="Bell MT" panose="02020503060305020303" pitchFamily="18" charset="0"/>
              </a:rPr>
              <a:t>Production de molécules d’inflammation et de molécules attirant les cellules du système immunitaire</a:t>
            </a:r>
            <a:endParaRPr lang="en-GB" dirty="0">
              <a:latin typeface="Bell MT" panose="02020503060305020303" pitchFamily="18" charset="0"/>
            </a:endParaRPr>
          </a:p>
        </p:txBody>
      </p:sp>
      <p:sp>
        <p:nvSpPr>
          <p:cNvPr id="18" name="Virage 17"/>
          <p:cNvSpPr/>
          <p:nvPr/>
        </p:nvSpPr>
        <p:spPr>
          <a:xfrm flipV="1">
            <a:off x="2899410" y="4362450"/>
            <a:ext cx="628650" cy="811530"/>
          </a:xfrm>
          <a:prstGeom prst="ben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ZoneTexte 18"/>
          <p:cNvSpPr txBox="1"/>
          <p:nvPr/>
        </p:nvSpPr>
        <p:spPr>
          <a:xfrm>
            <a:off x="3642360" y="4865370"/>
            <a:ext cx="8058150" cy="646331"/>
          </a:xfrm>
          <a:prstGeom prst="rect">
            <a:avLst/>
          </a:prstGeom>
          <a:noFill/>
        </p:spPr>
        <p:txBody>
          <a:bodyPr wrap="square" rtlCol="0">
            <a:spAutoFit/>
          </a:bodyPr>
          <a:lstStyle/>
          <a:p>
            <a:pPr marL="285750" indent="-285750" algn="ctr">
              <a:buFont typeface="Wingdings" panose="05000000000000000000" pitchFamily="2" charset="2"/>
              <a:buChar char="§"/>
            </a:pPr>
            <a:r>
              <a:rPr lang="fr-FR" dirty="0" smtClean="0">
                <a:latin typeface="Bell MT" panose="02020503060305020303" pitchFamily="18" charset="0"/>
              </a:rPr>
              <a:t>Attraction des cellules de Langerhans qui vont trouver facilement le virus et la phagocyter</a:t>
            </a:r>
            <a:endParaRPr lang="en-GB" dirty="0">
              <a:latin typeface="Bell MT" panose="02020503060305020303" pitchFamily="18" charset="0"/>
            </a:endParaRPr>
          </a:p>
        </p:txBody>
      </p:sp>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9262" y="800100"/>
            <a:ext cx="528828" cy="528828"/>
          </a:xfrm>
          <a:prstGeom prst="rect">
            <a:avLst/>
          </a:prstGeom>
        </p:spPr>
      </p:pic>
      <p:pic>
        <p:nvPicPr>
          <p:cNvPr id="21" name="Image 20"/>
          <p:cNvPicPr>
            <a:picLocks noChangeAspect="1"/>
          </p:cNvPicPr>
          <p:nvPr/>
        </p:nvPicPr>
        <p:blipFill>
          <a:blip r:embed="rId4"/>
          <a:stretch>
            <a:fillRect/>
          </a:stretch>
        </p:blipFill>
        <p:spPr>
          <a:xfrm>
            <a:off x="7715250" y="852050"/>
            <a:ext cx="1817370" cy="1023494"/>
          </a:xfrm>
          <a:prstGeom prst="rect">
            <a:avLst/>
          </a:prstGeom>
        </p:spPr>
      </p:pic>
      <p:sp>
        <p:nvSpPr>
          <p:cNvPr id="22" name="Rectangle 21"/>
          <p:cNvSpPr/>
          <p:nvPr/>
        </p:nvSpPr>
        <p:spPr>
          <a:xfrm>
            <a:off x="4885510" y="6193274"/>
            <a:ext cx="1634037" cy="276999"/>
          </a:xfrm>
          <a:prstGeom prst="rect">
            <a:avLst/>
          </a:prstGeom>
        </p:spPr>
        <p:txBody>
          <a:bodyPr wrap="none">
            <a:spAutoFit/>
          </a:bodyPr>
          <a:lstStyle/>
          <a:p>
            <a:r>
              <a:rPr lang="en-GB" sz="1200" i="1" dirty="0"/>
              <a:t>Zhou et </a:t>
            </a:r>
            <a:r>
              <a:rPr lang="en-GB" sz="1200" i="1" dirty="0" err="1" smtClean="0"/>
              <a:t>coll</a:t>
            </a:r>
            <a:r>
              <a:rPr lang="en-GB" sz="1200" i="1" dirty="0" smtClean="0"/>
              <a:t> et al., 2017</a:t>
            </a:r>
            <a:endParaRPr lang="en-GB" sz="1200" i="1" dirty="0"/>
          </a:p>
        </p:txBody>
      </p:sp>
    </p:spTree>
    <p:extLst>
      <p:ext uri="{BB962C8B-B14F-4D97-AF65-F5344CB8AC3E}">
        <p14:creationId xmlns:p14="http://schemas.microsoft.com/office/powerpoint/2010/main" val="50251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8" grpId="0" animBg="1"/>
      <p:bldP spid="1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 système immunitaire ne joue pas son rôle ?</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stretch>
            <a:fillRect/>
          </a:stretch>
        </p:blipFill>
        <p:spPr>
          <a:xfrm>
            <a:off x="3324254" y="1964876"/>
            <a:ext cx="5316403" cy="3098614"/>
          </a:xfrm>
          <a:prstGeom prst="rect">
            <a:avLst/>
          </a:prstGeom>
        </p:spPr>
      </p:pic>
      <p:sp>
        <p:nvSpPr>
          <p:cNvPr id="3" name="Pensées 2"/>
          <p:cNvSpPr/>
          <p:nvPr/>
        </p:nvSpPr>
        <p:spPr>
          <a:xfrm>
            <a:off x="7235190" y="902970"/>
            <a:ext cx="4480560" cy="1760220"/>
          </a:xfrm>
          <a:prstGeom prst="cloudCallout">
            <a:avLst>
              <a:gd name="adj1" fmla="val -53606"/>
              <a:gd name="adj2" fmla="val 61201"/>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atin typeface="Bell MT" panose="02020503060305020303" pitchFamily="18" charset="0"/>
              </a:rPr>
              <a:t>Pourquoi le système immunitaire ne détruit pas le VIH à son arrivée dans l’organisme ?</a:t>
            </a:r>
            <a:endParaRPr lang="en-GB" sz="2000" b="1" dirty="0">
              <a:latin typeface="Bell MT" panose="02020503060305020303" pitchFamily="18" charset="0"/>
            </a:endParaRPr>
          </a:p>
        </p:txBody>
      </p:sp>
    </p:spTree>
    <p:extLst>
      <p:ext uri="{BB962C8B-B14F-4D97-AF65-F5344CB8AC3E}">
        <p14:creationId xmlns:p14="http://schemas.microsoft.com/office/powerpoint/2010/main" val="2682559165"/>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VIH modifie le fonctionnement de protéines protectrices</a:t>
            </a:r>
            <a:endParaRPr lang="fr-FR" sz="2400" b="1" dirty="0">
              <a:latin typeface="Baskerville Old Face" panose="02020602080505020303" pitchFamily="18" charset="0"/>
            </a:endParaRPr>
          </a:p>
        </p:txBody>
      </p:sp>
      <p:sp>
        <p:nvSpPr>
          <p:cNvPr id="2" name="Rectangle 1"/>
          <p:cNvSpPr/>
          <p:nvPr/>
        </p:nvSpPr>
        <p:spPr>
          <a:xfrm>
            <a:off x="5117916" y="6067544"/>
            <a:ext cx="2042803" cy="369332"/>
          </a:xfrm>
          <a:prstGeom prst="rect">
            <a:avLst/>
          </a:prstGeom>
        </p:spPr>
        <p:txBody>
          <a:bodyPr wrap="none">
            <a:spAutoFit/>
          </a:bodyPr>
          <a:lstStyle/>
          <a:p>
            <a:r>
              <a:rPr lang="en-GB" i="1" dirty="0" err="1"/>
              <a:t>Paoletti</a:t>
            </a:r>
            <a:r>
              <a:rPr lang="en-GB" i="1" dirty="0"/>
              <a:t> et </a:t>
            </a:r>
            <a:r>
              <a:rPr lang="en-GB" i="1" dirty="0" err="1" smtClean="0"/>
              <a:t>coll</a:t>
            </a:r>
            <a:r>
              <a:rPr lang="en-GB" i="1" dirty="0" smtClean="0"/>
              <a:t> 2019</a:t>
            </a:r>
            <a:endParaRPr lang="en-GB" i="1" dirty="0"/>
          </a:p>
        </p:txBody>
      </p:sp>
      <p:pic>
        <p:nvPicPr>
          <p:cNvPr id="13" name="Image 12"/>
          <p:cNvPicPr>
            <a:picLocks noChangeAspect="1"/>
          </p:cNvPicPr>
          <p:nvPr/>
        </p:nvPicPr>
        <p:blipFill rotWithShape="1">
          <a:blip r:embed="rId2"/>
          <a:srcRect t="10887"/>
          <a:stretch/>
        </p:blipFill>
        <p:spPr>
          <a:xfrm>
            <a:off x="706838" y="868680"/>
            <a:ext cx="2529603" cy="977346"/>
          </a:xfrm>
          <a:prstGeom prst="rect">
            <a:avLst/>
          </a:prstGeom>
        </p:spPr>
      </p:pic>
      <p:sp>
        <p:nvSpPr>
          <p:cNvPr id="14" name="ZoneTexte 13"/>
          <p:cNvSpPr txBox="1"/>
          <p:nvPr/>
        </p:nvSpPr>
        <p:spPr>
          <a:xfrm>
            <a:off x="652895" y="2114550"/>
            <a:ext cx="11372850" cy="923330"/>
          </a:xfrm>
          <a:prstGeom prst="rect">
            <a:avLst/>
          </a:prstGeom>
          <a:noFill/>
        </p:spPr>
        <p:txBody>
          <a:bodyPr wrap="square" rtlCol="0">
            <a:spAutoFit/>
          </a:bodyPr>
          <a:lstStyle/>
          <a:p>
            <a:pPr algn="ctr"/>
            <a:endParaRPr lang="fr-FR" dirty="0">
              <a:latin typeface="Bell MT" panose="02020503060305020303" pitchFamily="18" charset="0"/>
            </a:endParaRPr>
          </a:p>
          <a:p>
            <a:pPr algn="ctr"/>
            <a:r>
              <a:rPr lang="fr-FR" dirty="0" smtClean="0">
                <a:latin typeface="Bell MT" panose="02020503060305020303" pitchFamily="18" charset="0"/>
              </a:rPr>
              <a:t>La </a:t>
            </a:r>
            <a:r>
              <a:rPr lang="fr-FR" b="1" dirty="0" smtClean="0">
                <a:latin typeface="Bell MT" panose="02020503060305020303" pitchFamily="18" charset="0"/>
              </a:rPr>
              <a:t>protéine P2Y2 </a:t>
            </a:r>
            <a:r>
              <a:rPr lang="fr-FR" dirty="0" smtClean="0">
                <a:latin typeface="Bell MT" panose="02020503060305020303" pitchFamily="18" charset="0"/>
              </a:rPr>
              <a:t>joue donc un </a:t>
            </a:r>
            <a:r>
              <a:rPr lang="fr-FR" b="1" dirty="0" smtClean="0">
                <a:latin typeface="Bell MT" panose="02020503060305020303" pitchFamily="18" charset="0"/>
              </a:rPr>
              <a:t>rôle important </a:t>
            </a:r>
            <a:r>
              <a:rPr lang="fr-FR" dirty="0" smtClean="0">
                <a:latin typeface="Bell MT" panose="02020503060305020303" pitchFamily="18" charset="0"/>
              </a:rPr>
              <a:t>et des scientifiques ont </a:t>
            </a:r>
            <a:r>
              <a:rPr lang="fr-FR" b="1" dirty="0" smtClean="0">
                <a:latin typeface="Bell MT" panose="02020503060305020303" pitchFamily="18" charset="0"/>
              </a:rPr>
              <a:t>exploré ses mécanismes </a:t>
            </a:r>
            <a:r>
              <a:rPr lang="fr-FR" dirty="0" smtClean="0">
                <a:latin typeface="Bell MT" panose="02020503060305020303" pitchFamily="18" charset="0"/>
              </a:rPr>
              <a:t>de régulations au </a:t>
            </a:r>
            <a:r>
              <a:rPr lang="fr-FR" b="1" dirty="0" smtClean="0">
                <a:latin typeface="Bell MT" panose="02020503060305020303" pitchFamily="18" charset="0"/>
              </a:rPr>
              <a:t>travers de la protéine NLP3</a:t>
            </a:r>
          </a:p>
        </p:txBody>
      </p:sp>
      <p:pic>
        <p:nvPicPr>
          <p:cNvPr id="15" name="Image 14"/>
          <p:cNvPicPr>
            <a:picLocks noChangeAspect="1"/>
          </p:cNvPicPr>
          <p:nvPr/>
        </p:nvPicPr>
        <p:blipFill rotWithShape="1">
          <a:blip r:embed="rId3" cstate="print">
            <a:extLst>
              <a:ext uri="{28A0092B-C50C-407E-A947-70E740481C1C}">
                <a14:useLocalDpi xmlns:a14="http://schemas.microsoft.com/office/drawing/2010/main" val="0"/>
              </a:ext>
            </a:extLst>
          </a:blip>
          <a:srcRect r="53268"/>
          <a:stretch/>
        </p:blipFill>
        <p:spPr>
          <a:xfrm>
            <a:off x="1871587" y="5119415"/>
            <a:ext cx="1054608" cy="1098857"/>
          </a:xfrm>
          <a:prstGeom prst="rect">
            <a:avLst/>
          </a:prstGeom>
        </p:spPr>
      </p:pic>
      <p:sp>
        <p:nvSpPr>
          <p:cNvPr id="16" name="Rectangle 15"/>
          <p:cNvSpPr/>
          <p:nvPr/>
        </p:nvSpPr>
        <p:spPr>
          <a:xfrm>
            <a:off x="3219450" y="1059865"/>
            <a:ext cx="8576310" cy="646331"/>
          </a:xfrm>
          <a:prstGeom prst="rect">
            <a:avLst/>
          </a:prstGeom>
        </p:spPr>
        <p:txBody>
          <a:bodyPr wrap="square">
            <a:spAutoFit/>
          </a:bodyPr>
          <a:lstStyle/>
          <a:p>
            <a:pPr algn="ctr"/>
            <a:r>
              <a:rPr lang="fr-FR" dirty="0">
                <a:latin typeface="Bell MT" panose="02020503060305020303" pitchFamily="18" charset="0"/>
              </a:rPr>
              <a:t>La </a:t>
            </a:r>
            <a:r>
              <a:rPr lang="fr-FR" b="1" dirty="0" smtClean="0">
                <a:latin typeface="Bell MT" panose="02020503060305020303" pitchFamily="18" charset="0"/>
              </a:rPr>
              <a:t>liaison </a:t>
            </a:r>
            <a:r>
              <a:rPr lang="fr-FR" dirty="0">
                <a:latin typeface="Bell MT" panose="02020503060305020303" pitchFamily="18" charset="0"/>
              </a:rPr>
              <a:t>entre le virus et la cellule hôte </a:t>
            </a:r>
            <a:r>
              <a:rPr lang="fr-FR" b="1" dirty="0" smtClean="0">
                <a:latin typeface="Bell MT" panose="02020503060305020303" pitchFamily="18" charset="0"/>
              </a:rPr>
              <a:t>active </a:t>
            </a:r>
            <a:r>
              <a:rPr lang="fr-FR" b="1" dirty="0">
                <a:latin typeface="Bell MT" panose="02020503060305020303" pitchFamily="18" charset="0"/>
              </a:rPr>
              <a:t>la protéine P2Y2 </a:t>
            </a:r>
            <a:r>
              <a:rPr lang="fr-FR" dirty="0">
                <a:latin typeface="Bell MT" panose="02020503060305020303" pitchFamily="18" charset="0"/>
              </a:rPr>
              <a:t>nécessaire à la fusion des membranes</a:t>
            </a:r>
          </a:p>
        </p:txBody>
      </p:sp>
      <p:sp>
        <p:nvSpPr>
          <p:cNvPr id="17" name="Rectangle 16"/>
          <p:cNvSpPr/>
          <p:nvPr/>
        </p:nvSpPr>
        <p:spPr>
          <a:xfrm>
            <a:off x="807720" y="3091726"/>
            <a:ext cx="10279380" cy="1200329"/>
          </a:xfrm>
          <a:prstGeom prst="rect">
            <a:avLst/>
          </a:prstGeom>
        </p:spPr>
        <p:txBody>
          <a:bodyPr wrap="square">
            <a:spAutoFit/>
          </a:bodyPr>
          <a:lstStyle/>
          <a:p>
            <a:pPr algn="ctr"/>
            <a:endParaRPr lang="fr-FR" dirty="0">
              <a:latin typeface="Bell MT" panose="02020503060305020303" pitchFamily="18" charset="0"/>
            </a:endParaRPr>
          </a:p>
          <a:p>
            <a:pPr algn="ctr"/>
            <a:r>
              <a:rPr lang="fr-FR" b="1" dirty="0">
                <a:latin typeface="Bell MT" panose="02020503060305020303" pitchFamily="18" charset="0"/>
              </a:rPr>
              <a:t>NLRP3 </a:t>
            </a:r>
            <a:r>
              <a:rPr lang="fr-FR" b="1" dirty="0" smtClean="0">
                <a:latin typeface="Bell MT" panose="02020503060305020303" pitchFamily="18" charset="0"/>
              </a:rPr>
              <a:t>:</a:t>
            </a:r>
          </a:p>
          <a:p>
            <a:pPr marL="285750" indent="-285750" algn="ctr">
              <a:buFont typeface="Arial" panose="020B0604020202020204" pitchFamily="34" charset="0"/>
              <a:buChar char="•"/>
            </a:pPr>
            <a:r>
              <a:rPr lang="fr-FR" dirty="0" smtClean="0">
                <a:latin typeface="Bell MT" panose="02020503060305020303" pitchFamily="18" charset="0"/>
              </a:rPr>
              <a:t> </a:t>
            </a:r>
            <a:r>
              <a:rPr lang="fr-FR" dirty="0">
                <a:latin typeface="Bell MT" panose="02020503060305020303" pitchFamily="18" charset="0"/>
              </a:rPr>
              <a:t>en quantité </a:t>
            </a:r>
            <a:r>
              <a:rPr lang="fr-FR" dirty="0" smtClean="0">
                <a:latin typeface="Bell MT" panose="02020503060305020303" pitchFamily="18" charset="0"/>
              </a:rPr>
              <a:t>élevée </a:t>
            </a:r>
            <a:r>
              <a:rPr lang="fr-FR" dirty="0">
                <a:latin typeface="Bell MT" panose="02020503060305020303" pitchFamily="18" charset="0"/>
              </a:rPr>
              <a:t>empêche le virus d’entrer dans le cellule </a:t>
            </a:r>
            <a:endParaRPr lang="fr-FR" dirty="0" smtClean="0">
              <a:latin typeface="Bell MT" panose="02020503060305020303" pitchFamily="18" charset="0"/>
            </a:endParaRPr>
          </a:p>
          <a:p>
            <a:pPr marL="285750" indent="-285750" algn="ctr">
              <a:buFont typeface="Arial" panose="020B0604020202020204" pitchFamily="34" charset="0"/>
              <a:buChar char="•"/>
            </a:pPr>
            <a:r>
              <a:rPr lang="fr-FR" dirty="0" smtClean="0">
                <a:latin typeface="Bell MT" panose="02020503060305020303" pitchFamily="18" charset="0"/>
              </a:rPr>
              <a:t> se </a:t>
            </a:r>
            <a:r>
              <a:rPr lang="fr-FR" dirty="0">
                <a:latin typeface="Bell MT" panose="02020503060305020303" pitchFamily="18" charset="0"/>
              </a:rPr>
              <a:t>lie naturellement à P2Y2 dans les </a:t>
            </a:r>
            <a:r>
              <a:rPr lang="fr-FR" dirty="0" smtClean="0">
                <a:latin typeface="Bell MT" panose="02020503060305020303" pitchFamily="18" charset="0"/>
              </a:rPr>
              <a:t>cellules </a:t>
            </a:r>
            <a:r>
              <a:rPr lang="fr-FR" dirty="0">
                <a:latin typeface="Bell MT" panose="02020503060305020303" pitchFamily="18" charset="0"/>
              </a:rPr>
              <a:t>immunitaires (ex : CD4)</a:t>
            </a:r>
          </a:p>
        </p:txBody>
      </p:sp>
      <p:sp>
        <p:nvSpPr>
          <p:cNvPr id="18" name="ZoneTexte 17"/>
          <p:cNvSpPr txBox="1"/>
          <p:nvPr/>
        </p:nvSpPr>
        <p:spPr>
          <a:xfrm>
            <a:off x="2163849" y="5232400"/>
            <a:ext cx="8126730" cy="646331"/>
          </a:xfrm>
          <a:prstGeom prst="rect">
            <a:avLst/>
          </a:prstGeom>
          <a:noFill/>
        </p:spPr>
        <p:txBody>
          <a:bodyPr wrap="square" rtlCol="0">
            <a:spAutoFit/>
          </a:bodyPr>
          <a:lstStyle/>
          <a:p>
            <a:pPr algn="ctr"/>
            <a:r>
              <a:rPr lang="fr-FR" dirty="0" smtClean="0">
                <a:latin typeface="Bell MT" panose="02020503060305020303" pitchFamily="18" charset="0"/>
              </a:rPr>
              <a:t>Lorsque le VIH active P2Y2 : il entraîne la dégradation de NLRP3</a:t>
            </a:r>
          </a:p>
          <a:p>
            <a:pPr algn="ctr"/>
            <a:r>
              <a:rPr lang="fr-FR" dirty="0" smtClean="0">
                <a:latin typeface="Bell MT" panose="02020503060305020303" pitchFamily="18" charset="0"/>
                <a:sym typeface="Wingdings" panose="05000000000000000000" pitchFamily="2" charset="2"/>
              </a:rPr>
              <a:t> Disparition de l’effet protecteur de NLRP3</a:t>
            </a:r>
            <a:endParaRPr lang="en-GB" dirty="0">
              <a:latin typeface="Bell MT" panose="02020503060305020303" pitchFamily="18" charset="0"/>
            </a:endParaRPr>
          </a:p>
        </p:txBody>
      </p:sp>
      <p:pic>
        <p:nvPicPr>
          <p:cNvPr id="20" name="Image 19"/>
          <p:cNvPicPr>
            <a:picLocks noChangeAspect="1"/>
          </p:cNvPicPr>
          <p:nvPr/>
        </p:nvPicPr>
        <p:blipFill>
          <a:blip r:embed="rId4">
            <a:duotone>
              <a:schemeClr val="accent4">
                <a:shade val="45000"/>
                <a:satMod val="135000"/>
              </a:schemeClr>
              <a:prstClr val="white"/>
            </a:duotone>
          </a:blip>
          <a:stretch>
            <a:fillRect/>
          </a:stretch>
        </p:blipFill>
        <p:spPr>
          <a:xfrm>
            <a:off x="9475393" y="3440167"/>
            <a:ext cx="903047" cy="825198"/>
          </a:xfrm>
          <a:prstGeom prst="rect">
            <a:avLst/>
          </a:prstGeom>
        </p:spPr>
      </p:pic>
      <p:pic>
        <p:nvPicPr>
          <p:cNvPr id="3" name="Image 2"/>
          <p:cNvPicPr>
            <a:picLocks noChangeAspect="1"/>
          </p:cNvPicPr>
          <p:nvPr/>
        </p:nvPicPr>
        <p:blipFill>
          <a:blip r:embed="rId5">
            <a:clrChange>
              <a:clrFrom>
                <a:srgbClr val="F3F3F3"/>
              </a:clrFrom>
              <a:clrTo>
                <a:srgbClr val="F3F3F3">
                  <a:alpha val="0"/>
                </a:srgbClr>
              </a:clrTo>
            </a:clrChange>
          </a:blip>
          <a:stretch>
            <a:fillRect/>
          </a:stretch>
        </p:blipFill>
        <p:spPr>
          <a:xfrm rot="2744904">
            <a:off x="24281" y="2497990"/>
            <a:ext cx="1031609" cy="503016"/>
          </a:xfrm>
          <a:prstGeom prst="rect">
            <a:avLst/>
          </a:prstGeom>
        </p:spPr>
      </p:pic>
      <p:pic>
        <p:nvPicPr>
          <p:cNvPr id="21" name="Image 20"/>
          <p:cNvPicPr>
            <a:picLocks noChangeAspect="1"/>
          </p:cNvPicPr>
          <p:nvPr/>
        </p:nvPicPr>
        <p:blipFill>
          <a:blip r:embed="rId5">
            <a:clrChange>
              <a:clrFrom>
                <a:srgbClr val="F3F3F3"/>
              </a:clrFrom>
              <a:clrTo>
                <a:srgbClr val="F3F3F3">
                  <a:alpha val="0"/>
                </a:srgbClr>
              </a:clrTo>
            </a:clrChange>
          </a:blip>
          <a:stretch>
            <a:fillRect/>
          </a:stretch>
        </p:blipFill>
        <p:spPr>
          <a:xfrm rot="2744904">
            <a:off x="24280" y="2497990"/>
            <a:ext cx="1031609" cy="503016"/>
          </a:xfrm>
          <a:prstGeom prst="rect">
            <a:avLst/>
          </a:prstGeom>
        </p:spPr>
      </p:pic>
    </p:spTree>
    <p:extLst>
      <p:ext uri="{BB962C8B-B14F-4D97-AF65-F5344CB8AC3E}">
        <p14:creationId xmlns:p14="http://schemas.microsoft.com/office/powerpoint/2010/main" val="321392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VIH</a:t>
            </a:r>
            <a:endParaRPr lang="fr-FR" sz="2400" b="1" dirty="0">
              <a:latin typeface="Baskerville Old Face" panose="02020602080505020303" pitchFamily="18" charset="0"/>
            </a:endParaRPr>
          </a:p>
        </p:txBody>
      </p:sp>
      <p:pic>
        <p:nvPicPr>
          <p:cNvPr id="15" name="Image 14"/>
          <p:cNvPicPr>
            <a:picLocks noChangeAspect="1"/>
          </p:cNvPicPr>
          <p:nvPr/>
        </p:nvPicPr>
        <p:blipFill rotWithShape="1">
          <a:blip r:embed="rId2" cstate="print">
            <a:clrChange>
              <a:clrFrom>
                <a:srgbClr val="FBFBFB"/>
              </a:clrFrom>
              <a:clrTo>
                <a:srgbClr val="FBFBFB">
                  <a:alpha val="0"/>
                </a:srgbClr>
              </a:clrTo>
            </a:clrChange>
            <a:extLst>
              <a:ext uri="{28A0092B-C50C-407E-A947-70E740481C1C}">
                <a14:useLocalDpi xmlns:a14="http://schemas.microsoft.com/office/drawing/2010/main" val="0"/>
              </a:ext>
            </a:extLst>
          </a:blip>
          <a:srcRect r="53268"/>
          <a:stretch/>
        </p:blipFill>
        <p:spPr>
          <a:xfrm>
            <a:off x="88970" y="1175488"/>
            <a:ext cx="1054608" cy="1098857"/>
          </a:xfrm>
          <a:prstGeom prst="rect">
            <a:avLst/>
          </a:prstGeom>
        </p:spPr>
      </p:pic>
      <p:pic>
        <p:nvPicPr>
          <p:cNvPr id="21" name="Image 20"/>
          <p:cNvPicPr>
            <a:picLocks noChangeAspect="1"/>
          </p:cNvPicPr>
          <p:nvPr/>
        </p:nvPicPr>
        <p:blipFill rotWithShape="1">
          <a:blip r:embed="rId2" cstate="print">
            <a:clrChange>
              <a:clrFrom>
                <a:srgbClr val="FBFBFB"/>
              </a:clrFrom>
              <a:clrTo>
                <a:srgbClr val="FBFBFB">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r="53268"/>
          <a:stretch/>
        </p:blipFill>
        <p:spPr>
          <a:xfrm>
            <a:off x="88970" y="2935012"/>
            <a:ext cx="1054608" cy="1098857"/>
          </a:xfrm>
          <a:prstGeom prst="rect">
            <a:avLst/>
          </a:prstGeom>
        </p:spPr>
      </p:pic>
      <p:pic>
        <p:nvPicPr>
          <p:cNvPr id="22" name="Image 21"/>
          <p:cNvPicPr>
            <a:picLocks noChangeAspect="1"/>
          </p:cNvPicPr>
          <p:nvPr/>
        </p:nvPicPr>
        <p:blipFill rotWithShape="1">
          <a:blip r:embed="rId2" cstate="print">
            <a:clrChange>
              <a:clrFrom>
                <a:srgbClr val="FBFBFB"/>
              </a:clrFrom>
              <a:clrTo>
                <a:srgbClr val="FBFBFB">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r="53268"/>
          <a:stretch/>
        </p:blipFill>
        <p:spPr>
          <a:xfrm>
            <a:off x="88970" y="4509815"/>
            <a:ext cx="1054608" cy="1098857"/>
          </a:xfrm>
          <a:prstGeom prst="rect">
            <a:avLst/>
          </a:prstGeom>
        </p:spPr>
      </p:pic>
      <p:sp>
        <p:nvSpPr>
          <p:cNvPr id="3" name="ZoneTexte 2"/>
          <p:cNvSpPr txBox="1"/>
          <p:nvPr/>
        </p:nvSpPr>
        <p:spPr>
          <a:xfrm>
            <a:off x="1163781" y="1422401"/>
            <a:ext cx="9799782" cy="646331"/>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latin typeface="Bell MT" panose="02020503060305020303" pitchFamily="18" charset="0"/>
              </a:rPr>
              <a:t>A son contact avec les muqueuses il se multiplie : facilitant une rencontre avec les cellules de Langerhans qui vont le phagocyter et le transmettre aux Lymphocytes T CD4</a:t>
            </a:r>
            <a:endParaRPr lang="en-GB" dirty="0">
              <a:latin typeface="Bell MT" panose="02020503060305020303" pitchFamily="18" charset="0"/>
            </a:endParaRPr>
          </a:p>
        </p:txBody>
      </p:sp>
      <p:sp>
        <p:nvSpPr>
          <p:cNvPr id="23" name="ZoneTexte 22"/>
          <p:cNvSpPr txBox="1"/>
          <p:nvPr/>
        </p:nvSpPr>
        <p:spPr>
          <a:xfrm>
            <a:off x="1163781" y="3154216"/>
            <a:ext cx="9799782" cy="646331"/>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latin typeface="Bell MT" panose="02020503060305020303" pitchFamily="18" charset="0"/>
              </a:rPr>
              <a:t>A son contact avec les muqueuses il active une réaction inflammatoire favorisant l’arrivée des cellules de Langerhans</a:t>
            </a:r>
            <a:endParaRPr lang="en-GB" dirty="0">
              <a:latin typeface="Bell MT" panose="02020503060305020303" pitchFamily="18" charset="0"/>
            </a:endParaRPr>
          </a:p>
        </p:txBody>
      </p:sp>
      <p:sp>
        <p:nvSpPr>
          <p:cNvPr id="24" name="ZoneTexte 23"/>
          <p:cNvSpPr txBox="1"/>
          <p:nvPr/>
        </p:nvSpPr>
        <p:spPr>
          <a:xfrm>
            <a:off x="1163781" y="4729019"/>
            <a:ext cx="9799782" cy="369332"/>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latin typeface="Bell MT" panose="02020503060305020303" pitchFamily="18" charset="0"/>
              </a:rPr>
              <a:t>Lors de la fusion avec la cellule hôte, le VIH inhibe le rôle protecteur de la protéine NLRP3</a:t>
            </a:r>
            <a:endParaRPr lang="en-GB" dirty="0">
              <a:latin typeface="Bell MT" panose="02020503060305020303" pitchFamily="18" charset="0"/>
            </a:endParaRPr>
          </a:p>
        </p:txBody>
      </p:sp>
      <p:pic>
        <p:nvPicPr>
          <p:cNvPr id="25" name="Image 24"/>
          <p:cNvPicPr>
            <a:picLocks noChangeAspect="1"/>
          </p:cNvPicPr>
          <p:nvPr/>
        </p:nvPicPr>
        <p:blipFill>
          <a:blip r:embed="rId3">
            <a:clrChange>
              <a:clrFrom>
                <a:srgbClr val="FFFFFF"/>
              </a:clrFrom>
              <a:clrTo>
                <a:srgbClr val="FFFFFF">
                  <a:alpha val="0"/>
                </a:srgbClr>
              </a:clrTo>
            </a:clrChange>
          </a:blip>
          <a:stretch>
            <a:fillRect/>
          </a:stretch>
        </p:blipFill>
        <p:spPr>
          <a:xfrm>
            <a:off x="10225632" y="1432060"/>
            <a:ext cx="876422" cy="943107"/>
          </a:xfrm>
          <a:prstGeom prst="rect">
            <a:avLst/>
          </a:prstGeom>
        </p:spPr>
      </p:pic>
      <p:pic>
        <p:nvPicPr>
          <p:cNvPr id="26" name="Image 25"/>
          <p:cNvPicPr>
            <a:picLocks noChangeAspect="1"/>
          </p:cNvPicPr>
          <p:nvPr/>
        </p:nvPicPr>
        <p:blipFill>
          <a:blip r:embed="rId3">
            <a:clrChange>
              <a:clrFrom>
                <a:srgbClr val="FFFFFF"/>
              </a:clrFrom>
              <a:clrTo>
                <a:srgbClr val="FFFFFF">
                  <a:alpha val="0"/>
                </a:srgbClr>
              </a:clrTo>
            </a:clrChange>
          </a:blip>
          <a:stretch>
            <a:fillRect/>
          </a:stretch>
        </p:blipFill>
        <p:spPr>
          <a:xfrm>
            <a:off x="10698072" y="1024390"/>
            <a:ext cx="876422" cy="943107"/>
          </a:xfrm>
          <a:prstGeom prst="rect">
            <a:avLst/>
          </a:prstGeom>
        </p:spPr>
      </p:pic>
      <p:pic>
        <p:nvPicPr>
          <p:cNvPr id="27" name="Imag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7844" y="3460170"/>
            <a:ext cx="528828" cy="528828"/>
          </a:xfrm>
          <a:prstGeom prst="rect">
            <a:avLst/>
          </a:prstGeom>
        </p:spPr>
      </p:pic>
      <p:pic>
        <p:nvPicPr>
          <p:cNvPr id="28" name="Image 27"/>
          <p:cNvPicPr>
            <a:picLocks noChangeAspect="1"/>
          </p:cNvPicPr>
          <p:nvPr/>
        </p:nvPicPr>
        <p:blipFill>
          <a:blip r:embed="rId5"/>
          <a:stretch>
            <a:fillRect/>
          </a:stretch>
        </p:blipFill>
        <p:spPr>
          <a:xfrm>
            <a:off x="11003395" y="2890978"/>
            <a:ext cx="952231" cy="536271"/>
          </a:xfrm>
          <a:prstGeom prst="rect">
            <a:avLst/>
          </a:prstGeom>
        </p:spPr>
      </p:pic>
      <p:pic>
        <p:nvPicPr>
          <p:cNvPr id="29" name="Image 28"/>
          <p:cNvPicPr>
            <a:picLocks noChangeAspect="1"/>
          </p:cNvPicPr>
          <p:nvPr/>
        </p:nvPicPr>
        <p:blipFill>
          <a:blip r:embed="rId6">
            <a:clrChange>
              <a:clrFrom>
                <a:srgbClr val="F3F3F3"/>
              </a:clrFrom>
              <a:clrTo>
                <a:srgbClr val="F3F3F3">
                  <a:alpha val="0"/>
                </a:srgbClr>
              </a:clrTo>
            </a:clrChange>
          </a:blip>
          <a:stretch>
            <a:fillRect/>
          </a:stretch>
        </p:blipFill>
        <p:spPr>
          <a:xfrm rot="2744904">
            <a:off x="10489080" y="4677772"/>
            <a:ext cx="1031609" cy="503016"/>
          </a:xfrm>
          <a:prstGeom prst="rect">
            <a:avLst/>
          </a:prstGeom>
        </p:spPr>
      </p:pic>
    </p:spTree>
    <p:extLst>
      <p:ext uri="{BB962C8B-B14F-4D97-AF65-F5344CB8AC3E}">
        <p14:creationId xmlns:p14="http://schemas.microsoft.com/office/powerpoint/2010/main" val="201104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pourquoi ne supprime-t-il pas la maladie ?</a:t>
            </a:r>
            <a:endParaRPr lang="fr-FR" sz="2400" b="1" dirty="0">
              <a:latin typeface="Baskerville Old Face" panose="02020602080505020303" pitchFamily="18" charset="0"/>
            </a:endParaRPr>
          </a:p>
        </p:txBody>
      </p:sp>
      <p:pic>
        <p:nvPicPr>
          <p:cNvPr id="10" name="Image 9"/>
          <p:cNvPicPr>
            <a:picLocks noChangeAspect="1"/>
          </p:cNvPicPr>
          <p:nvPr/>
        </p:nvPicPr>
        <p:blipFill>
          <a:blip r:embed="rId3"/>
          <a:stretch>
            <a:fillRect/>
          </a:stretch>
        </p:blipFill>
        <p:spPr>
          <a:xfrm>
            <a:off x="2475584" y="1588770"/>
            <a:ext cx="2181779" cy="1624164"/>
          </a:xfrm>
          <a:prstGeom prst="rect">
            <a:avLst/>
          </a:prstGeom>
        </p:spPr>
      </p:pic>
      <p:pic>
        <p:nvPicPr>
          <p:cNvPr id="12" name="Image 11"/>
          <p:cNvPicPr>
            <a:picLocks noChangeAspect="1"/>
          </p:cNvPicPr>
          <p:nvPr/>
        </p:nvPicPr>
        <p:blipFill>
          <a:blip r:embed="rId4">
            <a:clrChange>
              <a:clrFrom>
                <a:srgbClr val="FFFFFF"/>
              </a:clrFrom>
              <a:clrTo>
                <a:srgbClr val="FFFFFF">
                  <a:alpha val="0"/>
                </a:srgbClr>
              </a:clrTo>
            </a:clrChange>
          </a:blip>
          <a:stretch>
            <a:fillRect/>
          </a:stretch>
        </p:blipFill>
        <p:spPr>
          <a:xfrm>
            <a:off x="3324254" y="1964876"/>
            <a:ext cx="5316403" cy="3098614"/>
          </a:xfrm>
          <a:prstGeom prst="rect">
            <a:avLst/>
          </a:prstGeom>
        </p:spPr>
      </p:pic>
      <p:sp>
        <p:nvSpPr>
          <p:cNvPr id="13" name="Pensées 12"/>
          <p:cNvSpPr/>
          <p:nvPr/>
        </p:nvSpPr>
        <p:spPr>
          <a:xfrm>
            <a:off x="7235190" y="902970"/>
            <a:ext cx="4480560" cy="1760220"/>
          </a:xfrm>
          <a:prstGeom prst="cloudCallout">
            <a:avLst>
              <a:gd name="adj1" fmla="val -53606"/>
              <a:gd name="adj2" fmla="val 61201"/>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atin typeface="Bell MT" panose="02020503060305020303" pitchFamily="18" charset="0"/>
              </a:rPr>
              <a:t>Pourquoi le traitement ne supprime pas le virus définitivement ?</a:t>
            </a:r>
            <a:endParaRPr lang="en-GB" sz="2000" b="1" dirty="0">
              <a:latin typeface="Bell MT" panose="02020503060305020303" pitchFamily="18" charset="0"/>
            </a:endParaRPr>
          </a:p>
        </p:txBody>
      </p:sp>
    </p:spTree>
    <p:extLst>
      <p:ext uri="{BB962C8B-B14F-4D97-AF65-F5344CB8AC3E}">
        <p14:creationId xmlns:p14="http://schemas.microsoft.com/office/powerpoint/2010/main" val="1140246166"/>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pourquoi ne supprime-t-il pas la maladie ?</a:t>
            </a:r>
            <a:endParaRPr lang="fr-FR" sz="2400" b="1" dirty="0">
              <a:latin typeface="Baskerville Old Face" panose="02020602080505020303" pitchFamily="18" charset="0"/>
            </a:endParaRPr>
          </a:p>
        </p:txBody>
      </p:sp>
      <p:sp>
        <p:nvSpPr>
          <p:cNvPr id="2" name="Rectangle 1"/>
          <p:cNvSpPr/>
          <p:nvPr/>
        </p:nvSpPr>
        <p:spPr>
          <a:xfrm>
            <a:off x="1638972" y="5544474"/>
            <a:ext cx="8229600" cy="646331"/>
          </a:xfrm>
          <a:prstGeom prst="rect">
            <a:avLst/>
          </a:prstGeom>
        </p:spPr>
        <p:txBody>
          <a:bodyPr wrap="square">
            <a:spAutoFit/>
          </a:bodyPr>
          <a:lstStyle/>
          <a:p>
            <a:pPr algn="ctr"/>
            <a:r>
              <a:rPr lang="fr-FR" b="1" dirty="0" smtClean="0">
                <a:latin typeface="Bell MT" panose="02020503060305020303" pitchFamily="18" charset="0"/>
              </a:rPr>
              <a:t>Le </a:t>
            </a:r>
            <a:r>
              <a:rPr lang="fr-FR" b="1" dirty="0">
                <a:latin typeface="Bell MT" panose="02020503060305020303" pitchFamily="18" charset="0"/>
              </a:rPr>
              <a:t>traitement doit donc être poursuivi à vie pour contrôler durablement l’infection</a:t>
            </a:r>
            <a:r>
              <a:rPr lang="fr-FR" dirty="0">
                <a:latin typeface="Bell MT" panose="02020503060305020303" pitchFamily="18" charset="0"/>
              </a:rPr>
              <a:t>. </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822" y="3280410"/>
            <a:ext cx="1218438" cy="1218438"/>
          </a:xfrm>
          <a:prstGeom prst="rect">
            <a:avLst/>
          </a:prstGeom>
          <a:ln>
            <a:noFill/>
          </a:ln>
          <a:effectLst>
            <a:softEdge rad="112500"/>
          </a:effectLst>
        </p:spPr>
      </p:pic>
      <p:pic>
        <p:nvPicPr>
          <p:cNvPr id="12" name="Image 11"/>
          <p:cNvPicPr>
            <a:picLocks noChangeAspect="1"/>
          </p:cNvPicPr>
          <p:nvPr/>
        </p:nvPicPr>
        <p:blipFill rotWithShape="1">
          <a:blip r:embed="rId4"/>
          <a:srcRect t="10887"/>
          <a:stretch/>
        </p:blipFill>
        <p:spPr>
          <a:xfrm>
            <a:off x="2003820" y="1463120"/>
            <a:ext cx="3253981" cy="1257220"/>
          </a:xfrm>
          <a:prstGeom prst="rect">
            <a:avLst/>
          </a:prstGeom>
        </p:spPr>
      </p:pic>
      <p:pic>
        <p:nvPicPr>
          <p:cNvPr id="13" name="Image 12"/>
          <p:cNvPicPr>
            <a:picLocks noChangeAspect="1"/>
          </p:cNvPicPr>
          <p:nvPr/>
        </p:nvPicPr>
        <p:blipFill>
          <a:blip r:embed="rId5"/>
          <a:stretch>
            <a:fillRect/>
          </a:stretch>
        </p:blipFill>
        <p:spPr>
          <a:xfrm>
            <a:off x="6697980" y="1313106"/>
            <a:ext cx="2353768" cy="1450891"/>
          </a:xfrm>
          <a:prstGeom prst="rect">
            <a:avLst/>
          </a:prstGeom>
        </p:spPr>
      </p:pic>
      <p:sp>
        <p:nvSpPr>
          <p:cNvPr id="14" name="ZoneTexte 13"/>
          <p:cNvSpPr txBox="1"/>
          <p:nvPr/>
        </p:nvSpPr>
        <p:spPr>
          <a:xfrm>
            <a:off x="1428750" y="914400"/>
            <a:ext cx="8698230" cy="369332"/>
          </a:xfrm>
          <a:prstGeom prst="rect">
            <a:avLst/>
          </a:prstGeom>
          <a:noFill/>
        </p:spPr>
        <p:txBody>
          <a:bodyPr wrap="square" rtlCol="0">
            <a:spAutoFit/>
          </a:bodyPr>
          <a:lstStyle/>
          <a:p>
            <a:pPr algn="ctr"/>
            <a:r>
              <a:rPr lang="fr-FR" b="1" dirty="0" smtClean="0">
                <a:latin typeface="Bell MT" panose="02020503060305020303" pitchFamily="18" charset="0"/>
              </a:rPr>
              <a:t>Les premiers jours suivant l’infection le virus se multiplie </a:t>
            </a:r>
            <a:endParaRPr lang="en-GB" b="1" dirty="0">
              <a:latin typeface="Bell MT" panose="02020503060305020303" pitchFamily="18" charset="0"/>
            </a:endParaRPr>
          </a:p>
        </p:txBody>
      </p:sp>
      <p:sp>
        <p:nvSpPr>
          <p:cNvPr id="15" name="Rectangle 14"/>
          <p:cNvSpPr/>
          <p:nvPr/>
        </p:nvSpPr>
        <p:spPr>
          <a:xfrm>
            <a:off x="2499360" y="3665905"/>
            <a:ext cx="8107680" cy="707886"/>
          </a:xfrm>
          <a:prstGeom prst="rect">
            <a:avLst/>
          </a:prstGeom>
        </p:spPr>
        <p:txBody>
          <a:bodyPr wrap="square">
            <a:spAutoFit/>
          </a:bodyPr>
          <a:lstStyle/>
          <a:p>
            <a:pPr algn="ctr"/>
            <a:r>
              <a:rPr lang="fr-FR" sz="2000" dirty="0">
                <a:latin typeface="Bell MT" panose="02020503060305020303" pitchFamily="18" charset="0"/>
              </a:rPr>
              <a:t>Le virus va être stocké dans des « réservoirs » dans certaines cellules immunitaires au cours des premiers jours de l’infection</a:t>
            </a:r>
            <a:endParaRPr lang="en-GB" sz="2000" dirty="0">
              <a:latin typeface="Bell MT" panose="02020503060305020303" pitchFamily="18" charset="0"/>
            </a:endParaRPr>
          </a:p>
        </p:txBody>
      </p:sp>
      <p:pic>
        <p:nvPicPr>
          <p:cNvPr id="16" name="Image 15"/>
          <p:cNvPicPr>
            <a:picLocks noChangeAspect="1"/>
          </p:cNvPicPr>
          <p:nvPr/>
        </p:nvPicPr>
        <p:blipFill rotWithShape="1">
          <a:blip r:embed="rId6"/>
          <a:srcRect l="26993"/>
          <a:stretch/>
        </p:blipFill>
        <p:spPr>
          <a:xfrm>
            <a:off x="9852660" y="5086350"/>
            <a:ext cx="1954031" cy="1027747"/>
          </a:xfrm>
          <a:prstGeom prst="rect">
            <a:avLst/>
          </a:prstGeom>
        </p:spPr>
      </p:pic>
      <p:pic>
        <p:nvPicPr>
          <p:cNvPr id="17" name="Image 16"/>
          <p:cNvPicPr>
            <a:picLocks noChangeAspect="1"/>
          </p:cNvPicPr>
          <p:nvPr/>
        </p:nvPicPr>
        <p:blipFill>
          <a:blip r:embed="rId7">
            <a:clrChange>
              <a:clrFrom>
                <a:srgbClr val="FFFFFF"/>
              </a:clrFrom>
              <a:clrTo>
                <a:srgbClr val="FFFFFF">
                  <a:alpha val="0"/>
                </a:srgbClr>
              </a:clrTo>
            </a:clrChange>
          </a:blip>
          <a:stretch>
            <a:fillRect/>
          </a:stretch>
        </p:blipFill>
        <p:spPr>
          <a:xfrm>
            <a:off x="9121079" y="1174366"/>
            <a:ext cx="876422" cy="943107"/>
          </a:xfrm>
          <a:prstGeom prst="rect">
            <a:avLst/>
          </a:prstGeom>
        </p:spPr>
      </p:pic>
      <p:pic>
        <p:nvPicPr>
          <p:cNvPr id="18" name="Image 17"/>
          <p:cNvPicPr>
            <a:picLocks noChangeAspect="1"/>
          </p:cNvPicPr>
          <p:nvPr/>
        </p:nvPicPr>
        <p:blipFill>
          <a:blip r:embed="rId7">
            <a:clrChange>
              <a:clrFrom>
                <a:srgbClr val="FFFFFF"/>
              </a:clrFrom>
              <a:clrTo>
                <a:srgbClr val="FFFFFF">
                  <a:alpha val="0"/>
                </a:srgbClr>
              </a:clrTo>
            </a:clrChange>
          </a:blip>
          <a:stretch>
            <a:fillRect/>
          </a:stretch>
        </p:blipFill>
        <p:spPr>
          <a:xfrm>
            <a:off x="9387779" y="1738246"/>
            <a:ext cx="876422" cy="943107"/>
          </a:xfrm>
          <a:prstGeom prst="rect">
            <a:avLst/>
          </a:prstGeom>
        </p:spPr>
      </p:pic>
      <p:pic>
        <p:nvPicPr>
          <p:cNvPr id="19" name="Image 18"/>
          <p:cNvPicPr>
            <a:picLocks noChangeAspect="1"/>
          </p:cNvPicPr>
          <p:nvPr/>
        </p:nvPicPr>
        <p:blipFill>
          <a:blip r:embed="rId7">
            <a:clrChange>
              <a:clrFrom>
                <a:srgbClr val="FFFFFF"/>
              </a:clrFrom>
              <a:clrTo>
                <a:srgbClr val="FFFFFF">
                  <a:alpha val="0"/>
                </a:srgbClr>
              </a:clrTo>
            </a:clrChange>
          </a:blip>
          <a:stretch>
            <a:fillRect/>
          </a:stretch>
        </p:blipFill>
        <p:spPr>
          <a:xfrm>
            <a:off x="9883079" y="941956"/>
            <a:ext cx="876422" cy="943107"/>
          </a:xfrm>
          <a:prstGeom prst="rect">
            <a:avLst/>
          </a:prstGeom>
        </p:spPr>
      </p:pic>
      <p:pic>
        <p:nvPicPr>
          <p:cNvPr id="20" name="Image 19"/>
          <p:cNvPicPr>
            <a:picLocks noChangeAspect="1"/>
          </p:cNvPicPr>
          <p:nvPr/>
        </p:nvPicPr>
        <p:blipFill>
          <a:blip r:embed="rId7">
            <a:clrChange>
              <a:clrFrom>
                <a:srgbClr val="FFFFFF"/>
              </a:clrFrom>
              <a:clrTo>
                <a:srgbClr val="FFFFFF">
                  <a:alpha val="0"/>
                </a:srgbClr>
              </a:clrTo>
            </a:clrChange>
          </a:blip>
          <a:stretch>
            <a:fillRect/>
          </a:stretch>
        </p:blipFill>
        <p:spPr>
          <a:xfrm>
            <a:off x="10035479" y="1688716"/>
            <a:ext cx="876422" cy="943107"/>
          </a:xfrm>
          <a:prstGeom prst="rect">
            <a:avLst/>
          </a:prstGeom>
        </p:spPr>
      </p:pic>
      <p:pic>
        <p:nvPicPr>
          <p:cNvPr id="21" name="Image 20"/>
          <p:cNvPicPr>
            <a:picLocks noChangeAspect="1"/>
          </p:cNvPicPr>
          <p:nvPr/>
        </p:nvPicPr>
        <p:blipFill>
          <a:blip r:embed="rId7">
            <a:clrChange>
              <a:clrFrom>
                <a:srgbClr val="FFFFFF"/>
              </a:clrFrom>
              <a:clrTo>
                <a:srgbClr val="FFFFFF">
                  <a:alpha val="0"/>
                </a:srgbClr>
              </a:clrTo>
            </a:clrChange>
          </a:blip>
          <a:stretch>
            <a:fillRect/>
          </a:stretch>
        </p:blipFill>
        <p:spPr>
          <a:xfrm>
            <a:off x="10507919" y="1281046"/>
            <a:ext cx="876422" cy="943107"/>
          </a:xfrm>
          <a:prstGeom prst="rect">
            <a:avLst/>
          </a:prstGeom>
        </p:spPr>
      </p:pic>
    </p:spTree>
    <p:extLst>
      <p:ext uri="{BB962C8B-B14F-4D97-AF65-F5344CB8AC3E}">
        <p14:creationId xmlns:p14="http://schemas.microsoft.com/office/powerpoint/2010/main" val="118494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quand débuter le traitement ?</a:t>
            </a:r>
            <a:endParaRPr lang="fr-FR" sz="2400" b="1" dirty="0">
              <a:latin typeface="Baskerville Old Face" panose="02020602080505020303" pitchFamily="18" charset="0"/>
            </a:endParaRPr>
          </a:p>
        </p:txBody>
      </p:sp>
      <p:pic>
        <p:nvPicPr>
          <p:cNvPr id="10" name="Image 9"/>
          <p:cNvPicPr>
            <a:picLocks noChangeAspect="1"/>
          </p:cNvPicPr>
          <p:nvPr/>
        </p:nvPicPr>
        <p:blipFill>
          <a:blip r:embed="rId3"/>
          <a:stretch>
            <a:fillRect/>
          </a:stretch>
        </p:blipFill>
        <p:spPr>
          <a:xfrm>
            <a:off x="2475584" y="1588770"/>
            <a:ext cx="2181779" cy="1624164"/>
          </a:xfrm>
          <a:prstGeom prst="rect">
            <a:avLst/>
          </a:prstGeom>
        </p:spPr>
      </p:pic>
      <p:pic>
        <p:nvPicPr>
          <p:cNvPr id="12" name="Image 11"/>
          <p:cNvPicPr>
            <a:picLocks noChangeAspect="1"/>
          </p:cNvPicPr>
          <p:nvPr/>
        </p:nvPicPr>
        <p:blipFill>
          <a:blip r:embed="rId4">
            <a:clrChange>
              <a:clrFrom>
                <a:srgbClr val="FFFFFF"/>
              </a:clrFrom>
              <a:clrTo>
                <a:srgbClr val="FFFFFF">
                  <a:alpha val="0"/>
                </a:srgbClr>
              </a:clrTo>
            </a:clrChange>
          </a:blip>
          <a:stretch>
            <a:fillRect/>
          </a:stretch>
        </p:blipFill>
        <p:spPr>
          <a:xfrm>
            <a:off x="3324254" y="1964876"/>
            <a:ext cx="5316403" cy="3098614"/>
          </a:xfrm>
          <a:prstGeom prst="rect">
            <a:avLst/>
          </a:prstGeom>
        </p:spPr>
      </p:pic>
      <p:sp>
        <p:nvSpPr>
          <p:cNvPr id="13" name="Pensées 12"/>
          <p:cNvSpPr/>
          <p:nvPr/>
        </p:nvSpPr>
        <p:spPr>
          <a:xfrm>
            <a:off x="7235190" y="902970"/>
            <a:ext cx="4480560" cy="1760220"/>
          </a:xfrm>
          <a:prstGeom prst="cloudCallout">
            <a:avLst>
              <a:gd name="adj1" fmla="val -53606"/>
              <a:gd name="adj2" fmla="val 61201"/>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atin typeface="Bell MT" panose="02020503060305020303" pitchFamily="18" charset="0"/>
              </a:rPr>
              <a:t>Quand doit-on commencer le traitement ?</a:t>
            </a:r>
            <a:endParaRPr lang="en-GB" sz="2000" b="1" dirty="0">
              <a:latin typeface="Bell MT" panose="02020503060305020303" pitchFamily="18" charset="0"/>
            </a:endParaRPr>
          </a:p>
        </p:txBody>
      </p:sp>
      <p:pic>
        <p:nvPicPr>
          <p:cNvPr id="11" name="Image 10"/>
          <p:cNvPicPr>
            <a:picLocks noChangeAspect="1"/>
          </p:cNvPicPr>
          <p:nvPr/>
        </p:nvPicPr>
        <p:blipFill>
          <a:blip r:embed="rId5">
            <a:clrChange>
              <a:clrFrom>
                <a:srgbClr val="FFFFFF"/>
              </a:clrFrom>
              <a:clrTo>
                <a:srgbClr val="FFFFFF">
                  <a:alpha val="0"/>
                </a:srgbClr>
              </a:clrTo>
            </a:clrChange>
          </a:blip>
          <a:stretch>
            <a:fillRect/>
          </a:stretch>
        </p:blipFill>
        <p:spPr>
          <a:xfrm>
            <a:off x="1375410" y="2308860"/>
            <a:ext cx="1154430" cy="1154430"/>
          </a:xfrm>
          <a:prstGeom prst="rect">
            <a:avLst/>
          </a:prstGeom>
        </p:spPr>
      </p:pic>
    </p:spTree>
    <p:extLst>
      <p:ext uri="{BB962C8B-B14F-4D97-AF65-F5344CB8AC3E}">
        <p14:creationId xmlns:p14="http://schemas.microsoft.com/office/powerpoint/2010/main" val="411049588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smtClean="0">
                <a:latin typeface="Baskerville Old Face" panose="02020602080505020303" pitchFamily="18" charset="0"/>
              </a:rPr>
              <a:t>Recap</a:t>
            </a:r>
            <a:r>
              <a:rPr lang="fr-FR" sz="2400" b="1" dirty="0" smtClean="0">
                <a:latin typeface="Baskerville Old Face" panose="02020602080505020303" pitchFamily="18" charset="0"/>
              </a:rPr>
              <a:t> des vidéos</a:t>
            </a:r>
            <a:endParaRPr lang="fr-FR" sz="2400" b="1" dirty="0">
              <a:latin typeface="Baskerville Old Face" panose="02020602080505020303" pitchFamily="18" charset="0"/>
            </a:endParaRPr>
          </a:p>
        </p:txBody>
      </p:sp>
      <p:pic>
        <p:nvPicPr>
          <p:cNvPr id="2" name="Image 1"/>
          <p:cNvPicPr>
            <a:picLocks noChangeAspect="1"/>
          </p:cNvPicPr>
          <p:nvPr/>
        </p:nvPicPr>
        <p:blipFill rotWithShape="1">
          <a:blip r:embed="rId2"/>
          <a:srcRect t="10887"/>
          <a:stretch/>
        </p:blipFill>
        <p:spPr>
          <a:xfrm>
            <a:off x="8216348" y="528595"/>
            <a:ext cx="3498574" cy="1351721"/>
          </a:xfrm>
          <a:prstGeom prst="rect">
            <a:avLst/>
          </a:prstGeom>
        </p:spPr>
      </p:pic>
      <p:pic>
        <p:nvPicPr>
          <p:cNvPr id="3" name="Image 2"/>
          <p:cNvPicPr>
            <a:picLocks noChangeAspect="1"/>
          </p:cNvPicPr>
          <p:nvPr/>
        </p:nvPicPr>
        <p:blipFill>
          <a:blip r:embed="rId3"/>
          <a:stretch>
            <a:fillRect/>
          </a:stretch>
        </p:blipFill>
        <p:spPr>
          <a:xfrm>
            <a:off x="6928979" y="2040835"/>
            <a:ext cx="2806423" cy="2261559"/>
          </a:xfrm>
          <a:prstGeom prst="rect">
            <a:avLst/>
          </a:prstGeom>
        </p:spPr>
      </p:pic>
      <p:pic>
        <p:nvPicPr>
          <p:cNvPr id="4" name="Image 3"/>
          <p:cNvPicPr>
            <a:picLocks noChangeAspect="1"/>
          </p:cNvPicPr>
          <p:nvPr/>
        </p:nvPicPr>
        <p:blipFill>
          <a:blip r:embed="rId4"/>
          <a:stretch>
            <a:fillRect/>
          </a:stretch>
        </p:blipFill>
        <p:spPr>
          <a:xfrm>
            <a:off x="92765" y="1810574"/>
            <a:ext cx="4651513" cy="2694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p:cNvSpPr txBox="1"/>
          <p:nvPr/>
        </p:nvSpPr>
        <p:spPr>
          <a:xfrm>
            <a:off x="6003234" y="1139688"/>
            <a:ext cx="2120348" cy="461665"/>
          </a:xfrm>
          <a:prstGeom prst="rect">
            <a:avLst/>
          </a:prstGeom>
          <a:noFill/>
        </p:spPr>
        <p:txBody>
          <a:bodyPr wrap="square" rtlCol="0">
            <a:spAutoFit/>
          </a:bodyPr>
          <a:lstStyle/>
          <a:p>
            <a:pPr algn="ctr"/>
            <a:r>
              <a:rPr lang="fr-FR" sz="2400" b="1" dirty="0" smtClean="0"/>
              <a:t>Infection VIH</a:t>
            </a:r>
            <a:endParaRPr lang="en-GB" sz="2400" b="1" dirty="0"/>
          </a:p>
        </p:txBody>
      </p:sp>
      <p:sp>
        <p:nvSpPr>
          <p:cNvPr id="28" name="ZoneTexte 27"/>
          <p:cNvSpPr txBox="1"/>
          <p:nvPr/>
        </p:nvSpPr>
        <p:spPr>
          <a:xfrm>
            <a:off x="337931" y="1278836"/>
            <a:ext cx="4320209" cy="461665"/>
          </a:xfrm>
          <a:prstGeom prst="rect">
            <a:avLst/>
          </a:prstGeom>
          <a:noFill/>
        </p:spPr>
        <p:txBody>
          <a:bodyPr wrap="square" rtlCol="0">
            <a:spAutoFit/>
          </a:bodyPr>
          <a:lstStyle/>
          <a:p>
            <a:pPr algn="ctr"/>
            <a:r>
              <a:rPr lang="fr-FR" sz="2400" b="1" dirty="0" smtClean="0"/>
              <a:t>Système immunitaire</a:t>
            </a:r>
            <a:endParaRPr lang="en-GB" sz="2400" b="1" dirty="0"/>
          </a:p>
        </p:txBody>
      </p:sp>
      <p:sp>
        <p:nvSpPr>
          <p:cNvPr id="29" name="ZoneTexte 28"/>
          <p:cNvSpPr txBox="1"/>
          <p:nvPr/>
        </p:nvSpPr>
        <p:spPr>
          <a:xfrm>
            <a:off x="5280992" y="3001618"/>
            <a:ext cx="2120348" cy="461665"/>
          </a:xfrm>
          <a:prstGeom prst="rect">
            <a:avLst/>
          </a:prstGeom>
          <a:noFill/>
        </p:spPr>
        <p:txBody>
          <a:bodyPr wrap="square" rtlCol="0">
            <a:spAutoFit/>
          </a:bodyPr>
          <a:lstStyle/>
          <a:p>
            <a:pPr algn="ctr"/>
            <a:r>
              <a:rPr lang="fr-FR" sz="2400" b="1" dirty="0" smtClean="0"/>
              <a:t>Contact CD4</a:t>
            </a:r>
            <a:endParaRPr lang="en-GB" sz="2400" b="1" dirty="0"/>
          </a:p>
        </p:txBody>
      </p:sp>
      <p:pic>
        <p:nvPicPr>
          <p:cNvPr id="6" name="Image 5"/>
          <p:cNvPicPr>
            <a:picLocks noChangeAspect="1"/>
          </p:cNvPicPr>
          <p:nvPr/>
        </p:nvPicPr>
        <p:blipFill>
          <a:blip r:embed="rId5"/>
          <a:stretch>
            <a:fillRect/>
          </a:stretch>
        </p:blipFill>
        <p:spPr>
          <a:xfrm>
            <a:off x="9565873" y="4417996"/>
            <a:ext cx="2541896" cy="1566855"/>
          </a:xfrm>
          <a:prstGeom prst="rect">
            <a:avLst/>
          </a:prstGeom>
        </p:spPr>
      </p:pic>
      <p:sp>
        <p:nvSpPr>
          <p:cNvPr id="31" name="ZoneTexte 30"/>
          <p:cNvSpPr txBox="1"/>
          <p:nvPr/>
        </p:nvSpPr>
        <p:spPr>
          <a:xfrm>
            <a:off x="4692526" y="4991049"/>
            <a:ext cx="2120348" cy="461665"/>
          </a:xfrm>
          <a:prstGeom prst="rect">
            <a:avLst/>
          </a:prstGeom>
          <a:noFill/>
        </p:spPr>
        <p:txBody>
          <a:bodyPr wrap="square" rtlCol="0">
            <a:spAutoFit/>
          </a:bodyPr>
          <a:lstStyle/>
          <a:p>
            <a:pPr algn="ctr"/>
            <a:r>
              <a:rPr lang="fr-FR" sz="2400" b="1" dirty="0" smtClean="0"/>
              <a:t>Réplication</a:t>
            </a:r>
            <a:endParaRPr lang="en-GB" sz="2400" b="1" dirty="0"/>
          </a:p>
        </p:txBody>
      </p:sp>
      <p:pic>
        <p:nvPicPr>
          <p:cNvPr id="7" name="Image 6"/>
          <p:cNvPicPr>
            <a:picLocks noChangeAspect="1"/>
          </p:cNvPicPr>
          <p:nvPr/>
        </p:nvPicPr>
        <p:blipFill>
          <a:blip r:embed="rId6"/>
          <a:stretch>
            <a:fillRect/>
          </a:stretch>
        </p:blipFill>
        <p:spPr>
          <a:xfrm>
            <a:off x="6551382" y="4783756"/>
            <a:ext cx="3085300" cy="1467764"/>
          </a:xfrm>
          <a:prstGeom prst="rect">
            <a:avLst/>
          </a:prstGeom>
        </p:spPr>
      </p:pic>
      <p:sp>
        <p:nvSpPr>
          <p:cNvPr id="17" name="Rectangle 1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8" name="ZoneTexte 17"/>
          <p:cNvSpPr txBox="1"/>
          <p:nvPr/>
        </p:nvSpPr>
        <p:spPr>
          <a:xfrm>
            <a:off x="113621" y="651331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9" name="ZoneTexte 18"/>
          <p:cNvSpPr txBox="1"/>
          <p:nvPr/>
        </p:nvSpPr>
        <p:spPr>
          <a:xfrm>
            <a:off x="3130360" y="6504079"/>
            <a:ext cx="323087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Système immunitaire &amp; TTT</a:t>
            </a:r>
            <a:endParaRPr lang="en-GB" b="1" dirty="0">
              <a:solidFill>
                <a:schemeClr val="tx2">
                  <a:lumMod val="75000"/>
                </a:schemeClr>
              </a:solidFill>
              <a:latin typeface="Bell MT" panose="02020503060305020303" pitchFamily="18" charset="0"/>
            </a:endParaRPr>
          </a:p>
        </p:txBody>
      </p:sp>
      <p:sp>
        <p:nvSpPr>
          <p:cNvPr id="20" name="ZoneTexte 19"/>
          <p:cNvSpPr txBox="1"/>
          <p:nvPr/>
        </p:nvSpPr>
        <p:spPr>
          <a:xfrm>
            <a:off x="7042662"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Vivre avec VIH</a:t>
            </a:r>
            <a:endParaRPr lang="en-GB" dirty="0">
              <a:solidFill>
                <a:schemeClr val="bg1">
                  <a:lumMod val="65000"/>
                </a:schemeClr>
              </a:solidFill>
              <a:latin typeface="Bell MT" panose="02020503060305020303" pitchFamily="18" charset="0"/>
            </a:endParaRPr>
          </a:p>
        </p:txBody>
      </p:sp>
      <p:sp>
        <p:nvSpPr>
          <p:cNvPr id="21" name="ZoneTexte 20"/>
          <p:cNvSpPr txBox="1"/>
          <p:nvPr/>
        </p:nvSpPr>
        <p:spPr>
          <a:xfrm>
            <a:off x="9532953" y="6514353"/>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VIH</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12504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pourquoi commencer tôt le traitement ?</a:t>
            </a:r>
            <a:endParaRPr lang="fr-FR" sz="2400" b="1" dirty="0">
              <a:latin typeface="Baskerville Old Face" panose="02020602080505020303" pitchFamily="18" charset="0"/>
            </a:endParaRPr>
          </a:p>
        </p:txBody>
      </p:sp>
      <p:sp>
        <p:nvSpPr>
          <p:cNvPr id="12" name="Rectangle 11"/>
          <p:cNvSpPr/>
          <p:nvPr/>
        </p:nvSpPr>
        <p:spPr>
          <a:xfrm>
            <a:off x="4399205" y="6063751"/>
            <a:ext cx="6096000" cy="369332"/>
          </a:xfrm>
          <a:prstGeom prst="rect">
            <a:avLst/>
          </a:prstGeom>
        </p:spPr>
        <p:txBody>
          <a:bodyPr>
            <a:spAutoFit/>
          </a:bodyPr>
          <a:lstStyle/>
          <a:p>
            <a:r>
              <a:rPr lang="en-GB" i="1" dirty="0"/>
              <a:t>M. </a:t>
            </a:r>
            <a:r>
              <a:rPr lang="en-GB" i="1" dirty="0" err="1"/>
              <a:t>Laanani</a:t>
            </a:r>
            <a:r>
              <a:rPr lang="en-GB" i="1" dirty="0"/>
              <a:t> et </a:t>
            </a:r>
            <a:r>
              <a:rPr lang="en-GB" i="1" dirty="0" err="1" smtClean="0"/>
              <a:t>coll</a:t>
            </a:r>
            <a:r>
              <a:rPr lang="en-GB" i="1" dirty="0" smtClean="0"/>
              <a:t>, 2015</a:t>
            </a:r>
            <a:r>
              <a:rPr lang="en-GB" i="1" dirty="0"/>
              <a:t> </a:t>
            </a:r>
            <a:endParaRPr lang="en-GB" i="1" dirty="0">
              <a:effectLst/>
            </a:endParaRPr>
          </a:p>
        </p:txBody>
      </p:sp>
      <p:pic>
        <p:nvPicPr>
          <p:cNvPr id="14" name="Image 13"/>
          <p:cNvPicPr>
            <a:picLocks noChangeAspect="1"/>
          </p:cNvPicPr>
          <p:nvPr/>
        </p:nvPicPr>
        <p:blipFill>
          <a:blip r:embed="rId3">
            <a:clrChange>
              <a:clrFrom>
                <a:srgbClr val="FFFFFF"/>
              </a:clrFrom>
              <a:clrTo>
                <a:srgbClr val="FFFFFF">
                  <a:alpha val="0"/>
                </a:srgbClr>
              </a:clrTo>
            </a:clrChange>
          </a:blip>
          <a:stretch>
            <a:fillRect/>
          </a:stretch>
        </p:blipFill>
        <p:spPr>
          <a:xfrm>
            <a:off x="369570" y="2057400"/>
            <a:ext cx="1154430" cy="1154430"/>
          </a:xfrm>
          <a:prstGeom prst="rect">
            <a:avLst/>
          </a:prstGeom>
        </p:spPr>
      </p:pic>
      <p:sp>
        <p:nvSpPr>
          <p:cNvPr id="15" name="ZoneTexte 14"/>
          <p:cNvSpPr txBox="1"/>
          <p:nvPr/>
        </p:nvSpPr>
        <p:spPr>
          <a:xfrm>
            <a:off x="1722005" y="1364557"/>
            <a:ext cx="6732270" cy="2246769"/>
          </a:xfrm>
          <a:prstGeom prst="rect">
            <a:avLst/>
          </a:prstGeom>
          <a:noFill/>
        </p:spPr>
        <p:txBody>
          <a:bodyPr wrap="square" rtlCol="0">
            <a:spAutoFit/>
          </a:bodyPr>
          <a:lstStyle/>
          <a:p>
            <a:r>
              <a:rPr lang="fr-FR" sz="2000" b="1" dirty="0" smtClean="0">
                <a:latin typeface="Bell MT" panose="02020503060305020303" pitchFamily="18" charset="0"/>
              </a:rPr>
              <a:t>Après infection comparaison entre une prise de traitement </a:t>
            </a:r>
            <a:endParaRPr lang="en-GB" sz="2000" b="1" dirty="0" smtClean="0">
              <a:latin typeface="Bell MT" panose="02020503060305020303" pitchFamily="18" charset="0"/>
            </a:endParaRPr>
          </a:p>
          <a:p>
            <a:endParaRPr lang="fr-FR" sz="2000" dirty="0">
              <a:latin typeface="Bell MT" panose="02020503060305020303" pitchFamily="18" charset="0"/>
            </a:endParaRPr>
          </a:p>
          <a:p>
            <a:pPr marL="285750" indent="-285750">
              <a:buFont typeface="Wingdings" panose="05000000000000000000" pitchFamily="2" charset="2"/>
              <a:buChar char="§"/>
            </a:pPr>
            <a:r>
              <a:rPr lang="fr-FR" sz="2000" dirty="0" smtClean="0">
                <a:latin typeface="Bell MT" panose="02020503060305020303" pitchFamily="18" charset="0"/>
              </a:rPr>
              <a:t>15 jours après </a:t>
            </a:r>
          </a:p>
          <a:p>
            <a:pPr marL="285750" indent="-285750">
              <a:buFont typeface="Wingdings" panose="05000000000000000000" pitchFamily="2" charset="2"/>
              <a:buChar char="§"/>
            </a:pPr>
            <a:r>
              <a:rPr lang="fr-FR" sz="2000" dirty="0" smtClean="0">
                <a:latin typeface="Bell MT" panose="02020503060305020303" pitchFamily="18" charset="0"/>
              </a:rPr>
              <a:t>Un mois après</a:t>
            </a:r>
          </a:p>
          <a:p>
            <a:pPr marL="285750" indent="-285750">
              <a:buFont typeface="Wingdings" panose="05000000000000000000" pitchFamily="2" charset="2"/>
              <a:buChar char="§"/>
            </a:pPr>
            <a:r>
              <a:rPr lang="fr-FR" sz="2000" dirty="0" smtClean="0">
                <a:latin typeface="Bell MT" panose="02020503060305020303" pitchFamily="18" charset="0"/>
              </a:rPr>
              <a:t>Un mois et demi après</a:t>
            </a:r>
          </a:p>
          <a:p>
            <a:pPr marL="285750" indent="-285750">
              <a:buFont typeface="Wingdings" panose="05000000000000000000" pitchFamily="2" charset="2"/>
              <a:buChar char="§"/>
            </a:pPr>
            <a:r>
              <a:rPr lang="fr-FR" sz="2000" dirty="0" smtClean="0">
                <a:latin typeface="Bell MT" panose="02020503060305020303" pitchFamily="18" charset="0"/>
              </a:rPr>
              <a:t>Deux mois après</a:t>
            </a:r>
          </a:p>
          <a:p>
            <a:pPr marL="285750" indent="-285750">
              <a:buFont typeface="Wingdings" panose="05000000000000000000" pitchFamily="2" charset="2"/>
              <a:buChar char="§"/>
            </a:pPr>
            <a:r>
              <a:rPr lang="fr-FR" sz="2000" dirty="0" smtClean="0">
                <a:latin typeface="Bell MT" panose="02020503060305020303" pitchFamily="18" charset="0"/>
              </a:rPr>
              <a:t>Trois mois après</a:t>
            </a:r>
          </a:p>
        </p:txBody>
      </p:sp>
      <p:sp>
        <p:nvSpPr>
          <p:cNvPr id="16" name="Rectangle 15"/>
          <p:cNvSpPr/>
          <p:nvPr/>
        </p:nvSpPr>
        <p:spPr>
          <a:xfrm>
            <a:off x="430530" y="4407515"/>
            <a:ext cx="11125200" cy="1015663"/>
          </a:xfrm>
          <a:prstGeom prst="rect">
            <a:avLst/>
          </a:prstGeom>
        </p:spPr>
        <p:txBody>
          <a:bodyPr wrap="square">
            <a:spAutoFit/>
          </a:bodyPr>
          <a:lstStyle/>
          <a:p>
            <a:pPr algn="ctr">
              <a:lnSpc>
                <a:spcPct val="150000"/>
              </a:lnSpc>
            </a:pPr>
            <a:r>
              <a:rPr lang="fr-FR" sz="2000" dirty="0">
                <a:latin typeface="Bell MT" panose="02020503060305020303" pitchFamily="18" charset="0"/>
              </a:rPr>
              <a:t>La quantité de réservoir viral présent dans l’organisme de ces patients a été régulièrement évaluée pendant toute la durée de leur </a:t>
            </a:r>
            <a:r>
              <a:rPr lang="fr-FR" sz="2000" dirty="0" smtClean="0">
                <a:latin typeface="Bell MT" panose="02020503060305020303" pitchFamily="18" charset="0"/>
              </a:rPr>
              <a:t>traitement, jusqu’à </a:t>
            </a:r>
            <a:r>
              <a:rPr lang="fr-FR" sz="2000" dirty="0">
                <a:latin typeface="Bell MT" panose="02020503060305020303" pitchFamily="18" charset="0"/>
              </a:rPr>
              <a:t>plus de 16 ans pour certains patients</a:t>
            </a:r>
            <a:endParaRPr lang="en-GB" sz="2000" dirty="0">
              <a:latin typeface="Bell MT" panose="02020503060305020303" pitchFamily="18" charset="0"/>
            </a:endParaRPr>
          </a:p>
        </p:txBody>
      </p:sp>
      <p:cxnSp>
        <p:nvCxnSpPr>
          <p:cNvPr id="3" name="Connecteur droit avec flèche 2"/>
          <p:cNvCxnSpPr/>
          <p:nvPr/>
        </p:nvCxnSpPr>
        <p:spPr>
          <a:xfrm>
            <a:off x="5024582" y="2761673"/>
            <a:ext cx="5181600"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 16"/>
          <p:cNvPicPr>
            <a:picLocks noChangeAspect="1"/>
          </p:cNvPicPr>
          <p:nvPr/>
        </p:nvPicPr>
        <p:blipFill>
          <a:blip r:embed="rId3">
            <a:clrChange>
              <a:clrFrom>
                <a:srgbClr val="FFFFFF"/>
              </a:clrFrom>
              <a:clrTo>
                <a:srgbClr val="FFFFFF">
                  <a:alpha val="0"/>
                </a:srgbClr>
              </a:clrTo>
            </a:clrChange>
          </a:blip>
          <a:stretch>
            <a:fillRect/>
          </a:stretch>
        </p:blipFill>
        <p:spPr>
          <a:xfrm>
            <a:off x="10229388" y="2297544"/>
            <a:ext cx="780357" cy="780357"/>
          </a:xfrm>
          <a:prstGeom prst="rect">
            <a:avLst/>
          </a:prstGeom>
        </p:spPr>
      </p:pic>
      <p:sp>
        <p:nvSpPr>
          <p:cNvPr id="11" name="ZoneTexte 10"/>
          <p:cNvSpPr txBox="1"/>
          <p:nvPr/>
        </p:nvSpPr>
        <p:spPr>
          <a:xfrm>
            <a:off x="5024582" y="2299855"/>
            <a:ext cx="5126182" cy="461665"/>
          </a:xfrm>
          <a:prstGeom prst="rect">
            <a:avLst/>
          </a:prstGeom>
          <a:noFill/>
        </p:spPr>
        <p:txBody>
          <a:bodyPr wrap="square" rtlCol="0">
            <a:spAutoFit/>
          </a:bodyPr>
          <a:lstStyle/>
          <a:p>
            <a:pPr algn="ctr">
              <a:lnSpc>
                <a:spcPct val="150000"/>
              </a:lnSpc>
            </a:pPr>
            <a:r>
              <a:rPr lang="fr-FR" sz="1600" b="1" i="1" dirty="0" smtClean="0">
                <a:solidFill>
                  <a:schemeClr val="bg1">
                    <a:lumMod val="50000"/>
                  </a:schemeClr>
                </a:solidFill>
                <a:latin typeface="Bell MT" panose="02020503060305020303" pitchFamily="18" charset="0"/>
              </a:rPr>
              <a:t>Suivi de la charge virale jusqu’à 16 ans après l’infection</a:t>
            </a:r>
            <a:endParaRPr lang="en-GB" sz="1600" b="1" i="1" dirty="0">
              <a:solidFill>
                <a:schemeClr val="bg1">
                  <a:lumMod val="50000"/>
                </a:schemeClr>
              </a:solidFill>
              <a:latin typeface="Bell MT" panose="02020503060305020303" pitchFamily="18" charset="0"/>
            </a:endParaRPr>
          </a:p>
        </p:txBody>
      </p:sp>
      <p:sp>
        <p:nvSpPr>
          <p:cNvPr id="13" name="Accolade fermante 12"/>
          <p:cNvSpPr/>
          <p:nvPr/>
        </p:nvSpPr>
        <p:spPr>
          <a:xfrm>
            <a:off x="4128654" y="2032000"/>
            <a:ext cx="738909" cy="1431636"/>
          </a:xfrm>
          <a:prstGeom prst="rightBrace">
            <a:avLst/>
          </a:prstGeom>
          <a:ln w="1905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37490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38545" y="1279019"/>
            <a:ext cx="7655761" cy="4930663"/>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antirétroviraux : pourquoi commencer tôt le traitement ?</a:t>
            </a:r>
            <a:endParaRPr lang="fr-FR" sz="2400" b="1" dirty="0">
              <a:latin typeface="Baskerville Old Face" panose="02020602080505020303" pitchFamily="18" charset="0"/>
            </a:endParaRPr>
          </a:p>
        </p:txBody>
      </p:sp>
      <p:sp>
        <p:nvSpPr>
          <p:cNvPr id="3" name="Rectangle 2"/>
          <p:cNvSpPr/>
          <p:nvPr/>
        </p:nvSpPr>
        <p:spPr>
          <a:xfrm>
            <a:off x="7147560" y="2155805"/>
            <a:ext cx="5044440" cy="3000821"/>
          </a:xfrm>
          <a:prstGeom prst="rect">
            <a:avLst/>
          </a:prstGeom>
        </p:spPr>
        <p:txBody>
          <a:bodyPr wrap="square">
            <a:spAutoFit/>
          </a:bodyPr>
          <a:lstStyle/>
          <a:p>
            <a:pPr marL="285750" indent="-285750">
              <a:lnSpc>
                <a:spcPct val="150000"/>
              </a:lnSpc>
              <a:buFont typeface="Wingdings" panose="05000000000000000000" pitchFamily="2" charset="2"/>
              <a:buChar char="§"/>
            </a:pPr>
            <a:r>
              <a:rPr lang="fr-FR" dirty="0" smtClean="0">
                <a:latin typeface="Bell MT" panose="02020503060305020303" pitchFamily="18" charset="0"/>
              </a:rPr>
              <a:t>Le </a:t>
            </a:r>
            <a:r>
              <a:rPr lang="fr-FR" b="1" dirty="0">
                <a:latin typeface="Bell MT" panose="02020503060305020303" pitchFamily="18" charset="0"/>
              </a:rPr>
              <a:t>réservoir viral décroit </a:t>
            </a:r>
            <a:r>
              <a:rPr lang="fr-FR" dirty="0">
                <a:latin typeface="Bell MT" panose="02020503060305020303" pitchFamily="18" charset="0"/>
              </a:rPr>
              <a:t>d’autant plus vite au cours des premiers mois de</a:t>
            </a:r>
            <a:r>
              <a:rPr lang="fr-FR" b="1" dirty="0">
                <a:latin typeface="Bell MT" panose="02020503060305020303" pitchFamily="18" charset="0"/>
              </a:rPr>
              <a:t> traitement </a:t>
            </a:r>
            <a:r>
              <a:rPr lang="fr-FR" dirty="0">
                <a:latin typeface="Bell MT" panose="02020503060305020303" pitchFamily="18" charset="0"/>
              </a:rPr>
              <a:t>que celui-ci a été </a:t>
            </a:r>
            <a:r>
              <a:rPr lang="fr-FR" b="1" dirty="0">
                <a:latin typeface="Bell MT" panose="02020503060305020303" pitchFamily="18" charset="0"/>
              </a:rPr>
              <a:t>démarré tôt </a:t>
            </a:r>
            <a:r>
              <a:rPr lang="fr-FR" dirty="0">
                <a:latin typeface="Bell MT" panose="02020503060305020303" pitchFamily="18" charset="0"/>
              </a:rPr>
              <a:t>après la </a:t>
            </a:r>
            <a:r>
              <a:rPr lang="fr-FR" dirty="0" smtClean="0">
                <a:latin typeface="Bell MT" panose="02020503060305020303" pitchFamily="18" charset="0"/>
              </a:rPr>
              <a:t>contamination et il </a:t>
            </a:r>
            <a:r>
              <a:rPr lang="fr-FR" b="1" dirty="0" smtClean="0">
                <a:latin typeface="Bell MT" panose="02020503060305020303" pitchFamily="18" charset="0"/>
              </a:rPr>
              <a:t>reste bas les années après</a:t>
            </a:r>
          </a:p>
          <a:p>
            <a:pPr marL="285750" indent="-285750">
              <a:lnSpc>
                <a:spcPct val="150000"/>
              </a:lnSpc>
              <a:buFont typeface="Wingdings" panose="05000000000000000000" pitchFamily="2" charset="2"/>
              <a:buChar char="§"/>
            </a:pPr>
            <a:endParaRPr lang="fr-FR" dirty="0">
              <a:latin typeface="Bell MT" panose="02020503060305020303" pitchFamily="18" charset="0"/>
            </a:endParaRPr>
          </a:p>
          <a:p>
            <a:pPr marL="285750" indent="-285750">
              <a:lnSpc>
                <a:spcPct val="150000"/>
              </a:lnSpc>
              <a:buFont typeface="Wingdings" panose="05000000000000000000" pitchFamily="2" charset="2"/>
              <a:buChar char="§"/>
            </a:pPr>
            <a:endParaRPr lang="fr-FR" dirty="0" smtClean="0">
              <a:latin typeface="Bell MT" panose="02020503060305020303" pitchFamily="18" charset="0"/>
            </a:endParaRPr>
          </a:p>
          <a:p>
            <a:pPr marL="285750" indent="-285750">
              <a:lnSpc>
                <a:spcPct val="150000"/>
              </a:lnSpc>
              <a:buFont typeface="Wingdings" panose="05000000000000000000" pitchFamily="2" charset="2"/>
              <a:buChar char="§"/>
            </a:pPr>
            <a:r>
              <a:rPr lang="fr-FR" dirty="0" smtClean="0">
                <a:latin typeface="Bell MT" panose="02020503060305020303" pitchFamily="18" charset="0"/>
              </a:rPr>
              <a:t>Implique différents risques pour la santé</a:t>
            </a:r>
            <a:endParaRPr lang="en-GB" dirty="0">
              <a:latin typeface="Bell MT" panose="02020503060305020303" pitchFamily="18" charset="0"/>
            </a:endParaRPr>
          </a:p>
        </p:txBody>
      </p:sp>
      <p:cxnSp>
        <p:nvCxnSpPr>
          <p:cNvPr id="11" name="Connecteur droit avec flèche 10"/>
          <p:cNvCxnSpPr/>
          <p:nvPr/>
        </p:nvCxnSpPr>
        <p:spPr>
          <a:xfrm>
            <a:off x="1222409" y="3031959"/>
            <a:ext cx="19250" cy="81814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6891688" y="3676851"/>
            <a:ext cx="8021" cy="51816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115826" y="1944304"/>
            <a:ext cx="1799924" cy="10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002060"/>
                </a:solidFill>
              </a:rPr>
              <a:t>3 mois après infection</a:t>
            </a:r>
            <a:endParaRPr lang="en-GB" sz="1400" dirty="0">
              <a:solidFill>
                <a:srgbClr val="002060"/>
              </a:solidFill>
            </a:endParaRPr>
          </a:p>
        </p:txBody>
      </p:sp>
      <p:sp>
        <p:nvSpPr>
          <p:cNvPr id="13" name="Rectangle 12"/>
          <p:cNvSpPr/>
          <p:nvPr/>
        </p:nvSpPr>
        <p:spPr>
          <a:xfrm>
            <a:off x="5115826" y="2096704"/>
            <a:ext cx="1799924" cy="10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002060"/>
                </a:solidFill>
              </a:rPr>
              <a:t>2 mois après infection</a:t>
            </a:r>
            <a:endParaRPr lang="en-GB" sz="1400" dirty="0">
              <a:solidFill>
                <a:srgbClr val="002060"/>
              </a:solidFill>
            </a:endParaRPr>
          </a:p>
        </p:txBody>
      </p:sp>
      <p:sp>
        <p:nvSpPr>
          <p:cNvPr id="14" name="Rectangle 13"/>
          <p:cNvSpPr/>
          <p:nvPr/>
        </p:nvSpPr>
        <p:spPr>
          <a:xfrm>
            <a:off x="5115826" y="2229854"/>
            <a:ext cx="1909011" cy="137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002060"/>
                </a:solidFill>
              </a:rPr>
              <a:t>1.5 mois après infection</a:t>
            </a:r>
            <a:endParaRPr lang="en-GB" sz="1400" dirty="0">
              <a:solidFill>
                <a:srgbClr val="002060"/>
              </a:solidFill>
            </a:endParaRPr>
          </a:p>
        </p:txBody>
      </p:sp>
      <p:sp>
        <p:nvSpPr>
          <p:cNvPr id="15" name="Rectangle 14"/>
          <p:cNvSpPr/>
          <p:nvPr/>
        </p:nvSpPr>
        <p:spPr>
          <a:xfrm>
            <a:off x="5115826" y="2382254"/>
            <a:ext cx="1909011" cy="137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002060"/>
                </a:solidFill>
              </a:rPr>
              <a:t>1 mois après infection</a:t>
            </a:r>
            <a:endParaRPr lang="en-GB" sz="1400" dirty="0">
              <a:solidFill>
                <a:srgbClr val="002060"/>
              </a:solidFill>
            </a:endParaRPr>
          </a:p>
        </p:txBody>
      </p:sp>
      <p:sp>
        <p:nvSpPr>
          <p:cNvPr id="16" name="Rectangle 15"/>
          <p:cNvSpPr/>
          <p:nvPr/>
        </p:nvSpPr>
        <p:spPr>
          <a:xfrm>
            <a:off x="5115826" y="2534654"/>
            <a:ext cx="2162478" cy="160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002060"/>
                </a:solidFill>
              </a:rPr>
              <a:t>2 semaines après infection</a:t>
            </a:r>
            <a:endParaRPr lang="en-GB" sz="1400" dirty="0">
              <a:solidFill>
                <a:srgbClr val="002060"/>
              </a:solidFill>
            </a:endParaRPr>
          </a:p>
        </p:txBody>
      </p:sp>
    </p:spTree>
    <p:extLst>
      <p:ext uri="{BB962C8B-B14F-4D97-AF65-F5344CB8AC3E}">
        <p14:creationId xmlns:p14="http://schemas.microsoft.com/office/powerpoint/2010/main" val="171585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9141</TotalTime>
  <Words>4763</Words>
  <Application>Microsoft Office PowerPoint</Application>
  <PresentationFormat>Grand écran</PresentationFormat>
  <Paragraphs>943</Paragraphs>
  <Slides>91</Slides>
  <Notes>21</Notes>
  <HiddenSlides>0</HiddenSlides>
  <MMClips>1</MMClips>
  <ScaleCrop>false</ScaleCrop>
  <HeadingPairs>
    <vt:vector size="6" baseType="variant">
      <vt:variant>
        <vt:lpstr>Polices utilisées</vt:lpstr>
      </vt:variant>
      <vt:variant>
        <vt:i4>19</vt:i4>
      </vt:variant>
      <vt:variant>
        <vt:lpstr>Thème</vt:lpstr>
      </vt:variant>
      <vt:variant>
        <vt:i4>1</vt:i4>
      </vt:variant>
      <vt:variant>
        <vt:lpstr>Titres des diapositives</vt:lpstr>
      </vt:variant>
      <vt:variant>
        <vt:i4>91</vt:i4>
      </vt:variant>
    </vt:vector>
  </HeadingPairs>
  <TitlesOfParts>
    <vt:vector size="111" baseType="lpstr">
      <vt:lpstr>AdvOT82c4f4c4</vt:lpstr>
      <vt:lpstr>Algerian</vt:lpstr>
      <vt:lpstr>Arial</vt:lpstr>
      <vt:lpstr>Bahnschrift Condensed</vt:lpstr>
      <vt:lpstr>Bahnschrift Light Condensed</vt:lpstr>
      <vt:lpstr>Baskerville Old Face</vt:lpstr>
      <vt:lpstr>Bauhaus 93</vt:lpstr>
      <vt:lpstr>Bell MT</vt:lpstr>
      <vt:lpstr>Bernard MT Condensed</vt:lpstr>
      <vt:lpstr>Calibri</vt:lpstr>
      <vt:lpstr>Calibri Light</vt:lpstr>
      <vt:lpstr>CIDFont+F1</vt:lpstr>
      <vt:lpstr>CIDFont+F7</vt:lpstr>
      <vt:lpstr>Courier New</vt:lpstr>
      <vt:lpstr>Fira Sans</vt:lpstr>
      <vt:lpstr>Garamond</vt:lpstr>
      <vt:lpstr>Tahoma</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hognon louis</dc:creator>
  <cp:lastModifiedBy>hognon louis</cp:lastModifiedBy>
  <cp:revision>313</cp:revision>
  <dcterms:created xsi:type="dcterms:W3CDTF">2022-01-11T11:16:00Z</dcterms:created>
  <dcterms:modified xsi:type="dcterms:W3CDTF">2022-09-19T13:20:28Z</dcterms:modified>
</cp:coreProperties>
</file>