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93" r:id="rId3"/>
    <p:sldId id="302" r:id="rId4"/>
    <p:sldId id="263" r:id="rId5"/>
    <p:sldId id="373" r:id="rId6"/>
    <p:sldId id="340" r:id="rId7"/>
    <p:sldId id="344" r:id="rId8"/>
    <p:sldId id="342" r:id="rId9"/>
    <p:sldId id="343" r:id="rId10"/>
    <p:sldId id="347" r:id="rId11"/>
    <p:sldId id="348" r:id="rId12"/>
    <p:sldId id="374" r:id="rId13"/>
    <p:sldId id="385" r:id="rId14"/>
    <p:sldId id="378" r:id="rId15"/>
    <p:sldId id="386" r:id="rId16"/>
    <p:sldId id="379" r:id="rId17"/>
    <p:sldId id="368" r:id="rId18"/>
    <p:sldId id="369" r:id="rId19"/>
    <p:sldId id="370" r:id="rId20"/>
    <p:sldId id="371" r:id="rId21"/>
    <p:sldId id="380" r:id="rId22"/>
    <p:sldId id="349" r:id="rId23"/>
    <p:sldId id="384" r:id="rId24"/>
    <p:sldId id="329" r:id="rId25"/>
    <p:sldId id="341" r:id="rId26"/>
    <p:sldId id="350" r:id="rId27"/>
    <p:sldId id="352" r:id="rId28"/>
    <p:sldId id="353" r:id="rId29"/>
    <p:sldId id="328" r:id="rId30"/>
    <p:sldId id="356" r:id="rId31"/>
    <p:sldId id="357" r:id="rId32"/>
    <p:sldId id="359" r:id="rId33"/>
    <p:sldId id="360" r:id="rId34"/>
    <p:sldId id="361" r:id="rId35"/>
    <p:sldId id="362" r:id="rId36"/>
    <p:sldId id="335" r:id="rId37"/>
    <p:sldId id="338" r:id="rId38"/>
    <p:sldId id="381" r:id="rId39"/>
    <p:sldId id="327" r:id="rId40"/>
    <p:sldId id="366" r:id="rId41"/>
    <p:sldId id="336" r:id="rId42"/>
    <p:sldId id="367" r:id="rId43"/>
    <p:sldId id="383" r:id="rId44"/>
    <p:sldId id="354" r:id="rId45"/>
    <p:sldId id="372" r:id="rId46"/>
    <p:sldId id="382" r:id="rId47"/>
    <p:sldId id="387" r:id="rId48"/>
    <p:sldId id="388" r:id="rId49"/>
    <p:sldId id="38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80985" autoAdjust="0"/>
  </p:normalViewPr>
  <p:slideViewPr>
    <p:cSldViewPr snapToGrid="0">
      <p:cViewPr varScale="1">
        <p:scale>
          <a:sx n="59" d="100"/>
          <a:sy n="59" d="100"/>
        </p:scale>
        <p:origin x="14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5C8F-C27D-45AD-B687-DD20E55E9F57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BED2-A980-486D-B24C-3ED4797AA94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4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BED2-A980-486D-B24C-3ED4797AA94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6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BED2-A980-486D-B24C-3ED4797AA94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4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Peut s’expliquer par le fait que les problèmes auxquels</a:t>
            </a:r>
            <a:r>
              <a:rPr lang="fr-FR" baseline="0" dirty="0" smtClean="0"/>
              <a:t> ils font </a:t>
            </a:r>
            <a:r>
              <a:rPr lang="fr-FR" baseline="0" smtClean="0"/>
              <a:t>face sont multiples 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BED2-A980-486D-B24C-3ED4797AA94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7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BED2-A980-486D-B24C-3ED4797AA94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5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 taux d'abandon était significativement plus faible dans les interventions d'entraînement en résistance que dans les interventions d'AP </a:t>
            </a:r>
            <a:r>
              <a:rPr lang="fr-FR" dirty="0" err="1" smtClean="0"/>
              <a:t>aérobique</a:t>
            </a:r>
            <a:r>
              <a:rPr lang="fr-FR" dirty="0" smtClean="0"/>
              <a:t> (p = 0,003), dans les études utilisant des interventions supervisées tout au long de la période d'étude (p &lt; 0,001) et dans les études utilisant des professionnels suffisamment qualifiés (p &lt; 0,001).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BED2-A980-486D-B24C-3ED4797AA94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5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BED2-A980-486D-B24C-3ED4797AA94F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7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9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2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0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2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3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3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0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9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C2D3-8E0C-466B-AA60-32BED9E15C62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5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onet.info/article/activite-physique-adaptee-et-vih-la-solution-apa-67378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51262" y="976540"/>
            <a:ext cx="11048638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Déficiences Métaboliques 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VIH/SIDA &amp; activités physiques adaptées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4089400"/>
            <a:ext cx="3100916" cy="232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12" y="4153408"/>
            <a:ext cx="3237738" cy="215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0" y="4114800"/>
            <a:ext cx="325755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Tordre le cou à des idées préétablies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2985"/>
          <a:stretch/>
        </p:blipFill>
        <p:spPr>
          <a:xfrm>
            <a:off x="0" y="1117600"/>
            <a:ext cx="1848597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llipse 5"/>
          <p:cNvSpPr/>
          <p:nvPr/>
        </p:nvSpPr>
        <p:spPr>
          <a:xfrm>
            <a:off x="342900" y="787400"/>
            <a:ext cx="812800" cy="4445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solidFill>
                  <a:schemeClr val="bg1"/>
                </a:solidFill>
              </a:rPr>
              <a:t>1990</a:t>
            </a:r>
            <a:endParaRPr lang="en-GB" sz="15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0" y="2519362"/>
            <a:ext cx="1371600" cy="13620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88674" y="1365585"/>
            <a:ext cx="6832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 smtClean="0"/>
              <a:t>Des scientifiques travaillent sur :</a:t>
            </a:r>
          </a:p>
          <a:p>
            <a:endParaRPr lang="fr-FR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900" dirty="0" smtClean="0"/>
              <a:t>Risque de transmission du VIH dans le cadre du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900" dirty="0" smtClean="0"/>
              <a:t>Développent des précautions à prendre</a:t>
            </a:r>
          </a:p>
          <a:p>
            <a:endParaRPr lang="fr-FR" sz="1900" dirty="0"/>
          </a:p>
          <a:p>
            <a:endParaRPr lang="fr-FR" sz="1900" dirty="0" smtClean="0"/>
          </a:p>
          <a:p>
            <a:r>
              <a:rPr lang="fr-FR" sz="1900" b="1" dirty="0" smtClean="0"/>
              <a:t>Bilan : </a:t>
            </a:r>
            <a:r>
              <a:rPr lang="fr-FR" sz="1900" dirty="0" smtClean="0"/>
              <a:t>le </a:t>
            </a:r>
            <a:r>
              <a:rPr lang="fr-FR" sz="1900" b="1" dirty="0" smtClean="0">
                <a:solidFill>
                  <a:srgbClr val="FF0000"/>
                </a:solidFill>
              </a:rPr>
              <a:t>risque de contamination est extrêmement faible </a:t>
            </a:r>
          </a:p>
          <a:p>
            <a:endParaRPr lang="fr-FR" sz="1900" dirty="0" smtClean="0"/>
          </a:p>
          <a:p>
            <a:endParaRPr lang="fr-FR" sz="1900" dirty="0"/>
          </a:p>
          <a:p>
            <a:endParaRPr lang="fr-FR" sz="1900" dirty="0"/>
          </a:p>
          <a:p>
            <a:endParaRPr lang="fr-F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900" dirty="0" smtClean="0"/>
              <a:t>Etude de l’effet de l’activité physique sur le système immunitaire</a:t>
            </a:r>
          </a:p>
          <a:p>
            <a:pPr marL="285750" indent="-285750">
              <a:buFontTx/>
              <a:buChar char="-"/>
            </a:pPr>
            <a:endParaRPr lang="fr-FR" sz="1900" dirty="0"/>
          </a:p>
          <a:p>
            <a:pPr marL="285750" indent="-285750">
              <a:buFontTx/>
              <a:buChar char="-"/>
            </a:pPr>
            <a:endParaRPr lang="fr-FR" sz="1900" dirty="0" smtClean="0"/>
          </a:p>
          <a:p>
            <a:r>
              <a:rPr lang="fr-FR" sz="1900" b="1" dirty="0" smtClean="0"/>
              <a:t>Bilan : </a:t>
            </a:r>
            <a:r>
              <a:rPr lang="fr-FR" sz="1900" dirty="0" smtClean="0"/>
              <a:t>privilégier les activités aérobies d’intensité modérées pour ne pas fatiguer les individus porteur du VIH </a:t>
            </a:r>
            <a:endParaRPr lang="en-GB" sz="19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12" y="2082800"/>
            <a:ext cx="1048048" cy="92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28" y="4627579"/>
            <a:ext cx="1406525" cy="9614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des APS/VIH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Tordre le cou à des idées préétablies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636"/>
            <a:ext cx="1865376" cy="14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llipse 8"/>
          <p:cNvSpPr/>
          <p:nvPr/>
        </p:nvSpPr>
        <p:spPr>
          <a:xfrm>
            <a:off x="457200" y="863600"/>
            <a:ext cx="812800" cy="444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solidFill>
                  <a:schemeClr val="bg1"/>
                </a:solidFill>
              </a:rPr>
              <a:t>2010</a:t>
            </a:r>
            <a:endParaRPr lang="en-GB" sz="1500" b="1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75" y="2339975"/>
            <a:ext cx="1924050" cy="2381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80126" y="1400407"/>
            <a:ext cx="668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Bell MT" panose="02020503060305020303" pitchFamily="18" charset="0"/>
              </a:rPr>
              <a:t>2003</a:t>
            </a:r>
            <a:r>
              <a:rPr lang="fr-FR" sz="2000" dirty="0" smtClean="0">
                <a:latin typeface="Bell MT" panose="02020503060305020303" pitchFamily="18" charset="0"/>
              </a:rPr>
              <a:t> : premier </a:t>
            </a:r>
            <a:r>
              <a:rPr lang="fr-FR" sz="2000" dirty="0">
                <a:latin typeface="Bell MT" panose="02020503060305020303" pitchFamily="18" charset="0"/>
              </a:rPr>
              <a:t>article </a:t>
            </a:r>
            <a:r>
              <a:rPr lang="fr-FR" sz="2000" dirty="0" smtClean="0">
                <a:latin typeface="Bell MT" panose="02020503060305020303" pitchFamily="18" charset="0"/>
              </a:rPr>
              <a:t>consacré </a:t>
            </a:r>
            <a:r>
              <a:rPr lang="fr-FR" sz="2000" dirty="0">
                <a:latin typeface="Bell MT" panose="02020503060305020303" pitchFamily="18" charset="0"/>
              </a:rPr>
              <a:t>à l’activité physique. </a:t>
            </a:r>
            <a:r>
              <a:rPr lang="fr-FR" sz="2000" dirty="0" smtClean="0">
                <a:latin typeface="Bell MT" panose="02020503060305020303" pitchFamily="18" charset="0"/>
              </a:rPr>
              <a:t>(N°14)</a:t>
            </a:r>
          </a:p>
          <a:p>
            <a:endParaRPr lang="fr-FR" sz="2000" dirty="0">
              <a:latin typeface="Bell MT" panose="02020503060305020303" pitchFamily="18" charset="0"/>
            </a:endParaRPr>
          </a:p>
          <a:p>
            <a:r>
              <a:rPr lang="fr-FR" sz="2000" dirty="0" smtClean="0">
                <a:latin typeface="Bell MT" panose="02020503060305020303" pitchFamily="18" charset="0"/>
              </a:rPr>
              <a:t>Quatre </a:t>
            </a:r>
            <a:r>
              <a:rPr lang="fr-FR" sz="2000" dirty="0">
                <a:latin typeface="Bell MT" panose="02020503060305020303" pitchFamily="18" charset="0"/>
              </a:rPr>
              <a:t>raisons de faire du sport sont mises en avant : </a:t>
            </a:r>
            <a:endParaRPr lang="fr-FR" sz="2000" dirty="0" smtClean="0">
              <a:latin typeface="Bell MT" panose="02020503060305020303" pitchFamily="18" charset="0"/>
            </a:endParaRPr>
          </a:p>
          <a:p>
            <a:endParaRPr lang="fr-FR" sz="2000" dirty="0" smtClean="0">
              <a:latin typeface="Bell MT" panose="020205030603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 smtClean="0">
                <a:latin typeface="Bell MT" panose="02020503060305020303" pitchFamily="18" charset="0"/>
              </a:rPr>
              <a:t>augmentation </a:t>
            </a:r>
            <a:r>
              <a:rPr lang="fr-FR" sz="2000" dirty="0">
                <a:latin typeface="Bell MT" panose="02020503060305020303" pitchFamily="18" charset="0"/>
              </a:rPr>
              <a:t>de la masse </a:t>
            </a:r>
            <a:r>
              <a:rPr lang="fr-FR" sz="2000" dirty="0" smtClean="0">
                <a:latin typeface="Bell MT" panose="02020503060305020303" pitchFamily="18" charset="0"/>
              </a:rPr>
              <a:t>musculaire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 smtClean="0">
                <a:latin typeface="Bell MT" panose="02020503060305020303" pitchFamily="18" charset="0"/>
              </a:rPr>
              <a:t>travail cardiaque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 smtClean="0">
                <a:latin typeface="Bell MT" panose="02020503060305020303" pitchFamily="18" charset="0"/>
              </a:rPr>
              <a:t>perte </a:t>
            </a:r>
            <a:r>
              <a:rPr lang="fr-FR" sz="2000" dirty="0">
                <a:latin typeface="Bell MT" panose="02020503060305020303" pitchFamily="18" charset="0"/>
              </a:rPr>
              <a:t>du gras </a:t>
            </a:r>
            <a:endParaRPr lang="fr-FR" sz="2000" dirty="0" smtClean="0">
              <a:latin typeface="Bell MT" panose="020205030603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 smtClean="0">
                <a:latin typeface="Bell MT" panose="02020503060305020303" pitchFamily="18" charset="0"/>
              </a:rPr>
              <a:t>réduction </a:t>
            </a:r>
            <a:r>
              <a:rPr lang="fr-FR" sz="2000" dirty="0">
                <a:latin typeface="Bell MT" panose="02020503060305020303" pitchFamily="18" charset="0"/>
              </a:rPr>
              <a:t>du stress. </a:t>
            </a:r>
            <a:endParaRPr lang="fr-FR" sz="2000" dirty="0" smtClean="0">
              <a:latin typeface="Bell MT" panose="02020503060305020303" pitchFamily="18" charset="0"/>
            </a:endParaRPr>
          </a:p>
          <a:p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Bell MT" panose="02020503060305020303" pitchFamily="18" charset="0"/>
              </a:rPr>
              <a:t> </a:t>
            </a:r>
            <a:r>
              <a:rPr lang="fr-FR" sz="2000" b="1" dirty="0" smtClean="0">
                <a:latin typeface="Bell MT" panose="02020503060305020303" pitchFamily="18" charset="0"/>
              </a:rPr>
              <a:t>2007 : </a:t>
            </a:r>
            <a:r>
              <a:rPr lang="fr-FR" sz="2000" dirty="0">
                <a:latin typeface="Bell MT" panose="02020503060305020303" pitchFamily="18" charset="0"/>
              </a:rPr>
              <a:t>l’activité physique est présentée comme l’un des aspects de « l’hygiène de VIH » (N°20). </a:t>
            </a:r>
            <a:endParaRPr lang="fr-FR" sz="2000" dirty="0" smtClean="0">
              <a:latin typeface="Bell MT" panose="02020503060305020303" pitchFamily="18" charset="0"/>
            </a:endParaRPr>
          </a:p>
          <a:p>
            <a:endParaRPr lang="fr-FR" sz="2000" dirty="0">
              <a:latin typeface="Bell MT" panose="02020503060305020303" pitchFamily="18" charset="0"/>
            </a:endParaRPr>
          </a:p>
          <a:p>
            <a:endParaRPr lang="fr-FR" sz="2000" dirty="0" smtClean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Bell MT" panose="02020503060305020303" pitchFamily="18" charset="0"/>
              </a:rPr>
              <a:t>2010 : </a:t>
            </a:r>
            <a:r>
              <a:rPr lang="fr-FR" sz="2000" dirty="0" smtClean="0">
                <a:latin typeface="Bell MT" panose="02020503060305020303" pitchFamily="18" charset="0"/>
              </a:rPr>
              <a:t>les associations recevant des personnes VIH proposent des créneaux d’activité physiqu</a:t>
            </a:r>
            <a:r>
              <a:rPr lang="fr-FR" sz="2000" dirty="0">
                <a:latin typeface="Bell MT" panose="02020503060305020303" pitchFamily="18" charset="0"/>
              </a:rPr>
              <a:t>e</a:t>
            </a:r>
            <a:endParaRPr lang="en-GB" sz="2000" dirty="0">
              <a:latin typeface="Bell MT" panose="020205030603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des APS/VIH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Quel est le niveau d’activité physique / sédentarité des individus atteints du VIH ?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Statut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81" y="1315453"/>
            <a:ext cx="3442261" cy="453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3" y="1989221"/>
            <a:ext cx="3237833" cy="208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3801979" y="2277979"/>
            <a:ext cx="27111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FF0000"/>
                </a:solidFill>
              </a:rPr>
              <a:t>?</a:t>
            </a:r>
            <a:endParaRPr lang="en-GB" sz="19900" b="1" dirty="0">
              <a:solidFill>
                <a:srgbClr val="FF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02" y="4204474"/>
            <a:ext cx="2612950" cy="1827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48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00" y="833854"/>
            <a:ext cx="10587379" cy="5844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Petit rappel : sédentarité / activité physique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00" y="910487"/>
            <a:ext cx="7287642" cy="218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Point sur le faible niveau d’activité physique chez personnes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02135" y="3576246"/>
            <a:ext cx="737974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6 études analysées : </a:t>
            </a:r>
          </a:p>
          <a:p>
            <a:pPr algn="ctr"/>
            <a:endParaRPr lang="fr-F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 smtClean="0"/>
              <a:t>Personnes VIH ou SIDA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 smtClean="0"/>
              <a:t>Mesure objective et subjective de sédentarité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Statut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832" y="1194139"/>
            <a:ext cx="9464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533 min/jour </a:t>
            </a:r>
            <a:r>
              <a:rPr lang="en-GB" sz="2800" b="1" dirty="0" err="1" smtClean="0"/>
              <a:t>dans</a:t>
            </a:r>
            <a:r>
              <a:rPr lang="en-GB" sz="2800" b="1" dirty="0" smtClean="0"/>
              <a:t> un </a:t>
            </a:r>
            <a:r>
              <a:rPr lang="en-GB" sz="2800" b="1" dirty="0" err="1" smtClean="0"/>
              <a:t>comportement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sédentaire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≈ 8,3 h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08"/>
          <a:stretch/>
        </p:blipFill>
        <p:spPr>
          <a:xfrm>
            <a:off x="728240" y="889004"/>
            <a:ext cx="2457793" cy="10360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Statut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Point sur le faible niveau d’activité physique chez personnes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770021" y="2229853"/>
            <a:ext cx="1090863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60421" y="3737811"/>
            <a:ext cx="1220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Comportement sédentaire = risque majeur pour la santé des individus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697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Statut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Point sur le faible niveau d’activité physique chez personnes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56287" y="6060409"/>
            <a:ext cx="1810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Ekelund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2016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1064" y="1852768"/>
            <a:ext cx="3334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Meta-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études inclus 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1 000 000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Etudes portant sur mortalité, sédentarité et activité physique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Suivi de 2 à 18 ans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8358" y="5754788"/>
            <a:ext cx="9302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Méta-analyses des associations conjointes du temps passé assis et de l'activité physique avec la mortalité toutes 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causes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67" y="578361"/>
            <a:ext cx="6422393" cy="513791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45725" y="1113525"/>
            <a:ext cx="334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Faire </a:t>
            </a:r>
            <a:r>
              <a:rPr lang="fr-FR" b="1" dirty="0">
                <a:solidFill>
                  <a:srgbClr val="002060"/>
                </a:solidFill>
              </a:rPr>
              <a:t>de 60 à 75 minutes par jour d’activité physique modérée </a:t>
            </a:r>
            <a:r>
              <a:rPr lang="fr-FR" b="1" dirty="0" smtClean="0">
                <a:solidFill>
                  <a:srgbClr val="002060"/>
                </a:solidFill>
              </a:rPr>
              <a:t>semble annuler un risque </a:t>
            </a:r>
            <a:r>
              <a:rPr lang="fr-FR" b="1" dirty="0">
                <a:solidFill>
                  <a:srgbClr val="002060"/>
                </a:solidFill>
              </a:rPr>
              <a:t>accru de décès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08"/>
          <a:stretch/>
        </p:blipFill>
        <p:spPr>
          <a:xfrm>
            <a:off x="10458250" y="516482"/>
            <a:ext cx="1733750" cy="7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7" y="895004"/>
            <a:ext cx="7534275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Point sur le faible niveau d’activité physique chez personnes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4128" y="5861111"/>
            <a:ext cx="3147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err="1" smtClean="0">
                <a:latin typeface="Courier New" panose="02070309020205020404" pitchFamily="49" charset="0"/>
              </a:rPr>
              <a:t>Vancampfort</a:t>
            </a:r>
            <a:r>
              <a:rPr lang="en-GB" sz="1600" i="1" dirty="0" smtClean="0">
                <a:latin typeface="Courier New" panose="02070309020205020404" pitchFamily="49" charset="0"/>
              </a:rPr>
              <a:t> et al., 2016</a:t>
            </a:r>
            <a:endParaRPr lang="en-GB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2366682" y="3657345"/>
            <a:ext cx="760565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24 études inclues: </a:t>
            </a:r>
          </a:p>
          <a:p>
            <a:pPr algn="ctr"/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 smtClean="0"/>
              <a:t>Personnes VIH ou SIDA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Resistance exercise</a:t>
            </a:r>
          </a:p>
          <a:p>
            <a:pPr algn="ctr"/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Statut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Point sur le faible niveau d’activité physique chez personnes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5099" y="6070661"/>
            <a:ext cx="3147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err="1" smtClean="0">
                <a:latin typeface="Courier New" panose="02070309020205020404" pitchFamily="49" charset="0"/>
              </a:rPr>
              <a:t>Vancampfort</a:t>
            </a:r>
            <a:r>
              <a:rPr lang="en-GB" sz="1600" i="1" dirty="0" smtClean="0">
                <a:latin typeface="Courier New" panose="02070309020205020404" pitchFamily="49" charset="0"/>
              </a:rPr>
              <a:t> et al., 2016</a:t>
            </a:r>
            <a:endParaRPr lang="en-GB" sz="16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09" y="3731560"/>
            <a:ext cx="646340" cy="65243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85845" y="2783582"/>
            <a:ext cx="1203894" cy="750803"/>
            <a:chOff x="426914" y="1999904"/>
            <a:chExt cx="1203894" cy="75080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914" y="2099656"/>
              <a:ext cx="870096" cy="651051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2902" y="1999904"/>
              <a:ext cx="347906" cy="423688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1546167" y="2986549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 = 3780</a:t>
            </a:r>
            <a:endParaRPr lang="en-GB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296785" y="3956368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37-58 ans</a:t>
            </a:r>
            <a:endParaRPr lang="en-GB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225816" y="871818"/>
            <a:ext cx="8774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Bell MT" panose="02020503060305020303" pitchFamily="18" charset="0"/>
              </a:rPr>
              <a:t>En</a:t>
            </a:r>
            <a:r>
              <a:rPr lang="en-GB" sz="2400" dirty="0" smtClean="0">
                <a:latin typeface="Bell MT" panose="02020503060305020303" pitchFamily="18" charset="0"/>
              </a:rPr>
              <a:t> </a:t>
            </a:r>
            <a:r>
              <a:rPr lang="en-GB" sz="2400" dirty="0" err="1" smtClean="0">
                <a:latin typeface="Bell MT" panose="02020503060305020303" pitchFamily="18" charset="0"/>
              </a:rPr>
              <a:t>moyenne</a:t>
            </a:r>
            <a:r>
              <a:rPr lang="en-GB" sz="2400" dirty="0" smtClean="0">
                <a:latin typeface="Bell MT" panose="02020503060305020303" pitchFamily="18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: 98,9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minutes par jour </a:t>
            </a:r>
            <a:r>
              <a:rPr lang="en-GB" sz="24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en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étant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physiquement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actif</a:t>
            </a:r>
            <a:r>
              <a:rPr lang="en-GB" sz="2400" dirty="0" smtClean="0">
                <a:latin typeface="Bell MT" panose="02020503060305020303" pitchFamily="18" charset="0"/>
              </a:rPr>
              <a:t>, plus </a:t>
            </a:r>
            <a:r>
              <a:rPr lang="en-GB" sz="2400" dirty="0" err="1">
                <a:latin typeface="Bell MT" panose="02020503060305020303" pitchFamily="18" charset="0"/>
              </a:rPr>
              <a:t>faible</a:t>
            </a:r>
            <a:r>
              <a:rPr lang="en-GB" sz="2400" dirty="0">
                <a:latin typeface="Bell MT" panose="02020503060305020303" pitchFamily="18" charset="0"/>
              </a:rPr>
              <a:t> que </a:t>
            </a:r>
            <a:r>
              <a:rPr lang="en-GB" sz="2400" dirty="0" err="1">
                <a:latin typeface="Bell MT" panose="02020503060305020303" pitchFamily="18" charset="0"/>
              </a:rPr>
              <a:t>dans</a:t>
            </a:r>
            <a:r>
              <a:rPr lang="en-GB" sz="2400" dirty="0">
                <a:latin typeface="Bell MT" panose="02020503060305020303" pitchFamily="18" charset="0"/>
              </a:rPr>
              <a:t> la </a:t>
            </a:r>
            <a:r>
              <a:rPr lang="en-GB" sz="2400" dirty="0" err="1">
                <a:latin typeface="Bell MT" panose="02020503060305020303" pitchFamily="18" charset="0"/>
              </a:rPr>
              <a:t>plupart</a:t>
            </a:r>
            <a:r>
              <a:rPr lang="en-GB" sz="2400" dirty="0">
                <a:latin typeface="Bell MT" panose="02020503060305020303" pitchFamily="18" charset="0"/>
              </a:rPr>
              <a:t> des </a:t>
            </a:r>
            <a:r>
              <a:rPr lang="en-GB" sz="2400" dirty="0" err="1">
                <a:latin typeface="Bell MT" panose="02020503060305020303" pitchFamily="18" charset="0"/>
              </a:rPr>
              <a:t>autres</a:t>
            </a:r>
            <a:r>
              <a:rPr lang="en-GB" sz="2400" dirty="0">
                <a:latin typeface="Bell MT" panose="02020503060305020303" pitchFamily="18" charset="0"/>
              </a:rPr>
              <a:t> populations </a:t>
            </a:r>
            <a:r>
              <a:rPr lang="en-GB" sz="2400" dirty="0" err="1">
                <a:latin typeface="Bell MT" panose="02020503060305020303" pitchFamily="18" charset="0"/>
              </a:rPr>
              <a:t>atteintes</a:t>
            </a:r>
            <a:r>
              <a:rPr lang="en-GB" sz="2400" dirty="0">
                <a:latin typeface="Bell MT" panose="02020503060305020303" pitchFamily="18" charset="0"/>
              </a:rPr>
              <a:t> de maladies </a:t>
            </a:r>
            <a:r>
              <a:rPr lang="en-GB" sz="2400" dirty="0" err="1" smtClean="0">
                <a:latin typeface="Bell MT" panose="02020503060305020303" pitchFamily="18" charset="0"/>
              </a:rPr>
              <a:t>chroniques</a:t>
            </a:r>
            <a:endParaRPr lang="en-GB" sz="2400" dirty="0" smtClean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50,7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%</a:t>
            </a:r>
            <a:r>
              <a:rPr lang="en-GB" sz="2400" dirty="0">
                <a:latin typeface="Bell MT" panose="02020503060305020303" pitchFamily="18" charset="0"/>
              </a:rPr>
              <a:t>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Bell MT" panose="02020503060305020303" pitchFamily="18" charset="0"/>
              </a:rPr>
              <a:t>(95%CI ¼ 39,3-62%) </a:t>
            </a:r>
            <a:r>
              <a:rPr lang="en-GB" sz="2400" dirty="0">
                <a:latin typeface="Bell MT" panose="02020503060305020303" pitchFamily="18" charset="0"/>
              </a:rPr>
              <a:t>(</a:t>
            </a:r>
            <a:r>
              <a:rPr lang="en-GB" sz="2400" dirty="0" smtClean="0">
                <a:latin typeface="Bell MT" panose="02020503060305020303" pitchFamily="18" charset="0"/>
              </a:rPr>
              <a:t>n= </a:t>
            </a:r>
            <a:r>
              <a:rPr lang="en-GB" sz="2400" dirty="0">
                <a:latin typeface="Bell MT" panose="02020503060305020303" pitchFamily="18" charset="0"/>
              </a:rPr>
              <a:t>2052) </a:t>
            </a:r>
            <a:r>
              <a:rPr lang="en-GB" sz="2400" dirty="0" err="1" smtClean="0">
                <a:latin typeface="Bell MT" panose="02020503060305020303" pitchFamily="18" charset="0"/>
              </a:rPr>
              <a:t>ont</a:t>
            </a:r>
            <a:r>
              <a:rPr lang="en-GB" sz="2400" dirty="0" smtClean="0">
                <a:latin typeface="Bell MT" panose="02020503060305020303" pitchFamily="18" charset="0"/>
              </a:rPr>
              <a:t> </a:t>
            </a:r>
            <a:r>
              <a:rPr lang="en-GB" sz="2400" dirty="0" err="1">
                <a:latin typeface="Bell MT" panose="02020503060305020303" pitchFamily="18" charset="0"/>
              </a:rPr>
              <a:t>respecté</a:t>
            </a:r>
            <a:r>
              <a:rPr lang="en-GB" sz="2400" dirty="0">
                <a:latin typeface="Bell MT" panose="02020503060305020303" pitchFamily="18" charset="0"/>
              </a:rPr>
              <a:t> les directives </a:t>
            </a:r>
            <a:r>
              <a:rPr lang="en-GB" sz="2400" dirty="0" err="1">
                <a:latin typeface="Bell MT" panose="02020503060305020303" pitchFamily="18" charset="0"/>
              </a:rPr>
              <a:t>d'activité</a:t>
            </a:r>
            <a:r>
              <a:rPr lang="en-GB" sz="2400" dirty="0">
                <a:latin typeface="Bell MT" panose="02020503060305020303" pitchFamily="18" charset="0"/>
              </a:rPr>
              <a:t> physique de 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150 min </a:t>
            </a:r>
            <a:r>
              <a:rPr lang="en-GB" sz="24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d'activité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physique </a:t>
            </a:r>
            <a:r>
              <a:rPr lang="en-GB" sz="24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d'intensité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modérée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par </a:t>
            </a:r>
            <a:r>
              <a:rPr lang="en-GB" sz="24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semaine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. </a:t>
            </a:r>
            <a:endParaRPr lang="en-GB" sz="2400" b="1" dirty="0" smtClean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Bell MT" panose="02020503060305020303" pitchFamily="18" charset="0"/>
              </a:rPr>
              <a:t>Le </a:t>
            </a:r>
            <a:r>
              <a:rPr lang="en-GB" sz="24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nombre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de </a:t>
            </a:r>
            <a:r>
              <a:rPr lang="en-GB" sz="24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pas 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par jour </a:t>
            </a:r>
            <a:r>
              <a:rPr lang="en-GB" sz="2400" dirty="0">
                <a:latin typeface="Bell MT" panose="02020503060305020303" pitchFamily="18" charset="0"/>
              </a:rPr>
              <a:t>chez 252 </a:t>
            </a:r>
            <a:r>
              <a:rPr lang="en-GB" sz="2400" dirty="0" smtClean="0">
                <a:latin typeface="Bell MT" panose="02020503060305020303" pitchFamily="18" charset="0"/>
              </a:rPr>
              <a:t>PPVIH </a:t>
            </a:r>
            <a:r>
              <a:rPr lang="en-GB" sz="24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était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de 5899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Bell MT" panose="02020503060305020303" pitchFamily="18" charset="0"/>
              </a:rPr>
              <a:t>(95%CI ¼ 5678-6418</a:t>
            </a:r>
            <a:r>
              <a:rPr lang="en-GB" sz="2400" dirty="0">
                <a:latin typeface="Bell MT" panose="02020503060305020303" pitchFamily="18" charset="0"/>
              </a:rPr>
              <a:t>), </a:t>
            </a:r>
            <a:r>
              <a:rPr lang="en-GB" sz="2400" dirty="0" err="1">
                <a:latin typeface="Bell MT" panose="02020503060305020303" pitchFamily="18" charset="0"/>
              </a:rPr>
              <a:t>ce</a:t>
            </a:r>
            <a:r>
              <a:rPr lang="en-GB" sz="2400" dirty="0">
                <a:latin typeface="Bell MT" panose="02020503060305020303" pitchFamily="18" charset="0"/>
              </a:rPr>
              <a:t> qui </a:t>
            </a:r>
            <a:r>
              <a:rPr lang="en-GB" sz="2400" dirty="0" err="1">
                <a:latin typeface="Bell MT" panose="02020503060305020303" pitchFamily="18" charset="0"/>
              </a:rPr>
              <a:t>est</a:t>
            </a:r>
            <a:r>
              <a:rPr lang="en-GB" sz="2400" dirty="0">
                <a:latin typeface="Bell MT" panose="02020503060305020303" pitchFamily="18" charset="0"/>
              </a:rPr>
              <a:t> </a:t>
            </a:r>
            <a:r>
              <a:rPr lang="en-GB" sz="2400" dirty="0" err="1">
                <a:latin typeface="Bell MT" panose="02020503060305020303" pitchFamily="18" charset="0"/>
              </a:rPr>
              <a:t>inférieur</a:t>
            </a:r>
            <a:r>
              <a:rPr lang="en-GB" sz="2400" dirty="0">
                <a:latin typeface="Bell MT" panose="02020503060305020303" pitchFamily="18" charset="0"/>
              </a:rPr>
              <a:t> à la </a:t>
            </a:r>
            <a:r>
              <a:rPr lang="en-GB" sz="2400" dirty="0" err="1">
                <a:latin typeface="Bell MT" panose="02020503060305020303" pitchFamily="18" charset="0"/>
              </a:rPr>
              <a:t>recommandation</a:t>
            </a:r>
            <a:r>
              <a:rPr lang="en-GB" sz="2400" dirty="0">
                <a:latin typeface="Bell MT" panose="02020503060305020303" pitchFamily="18" charset="0"/>
              </a:rPr>
              <a:t> de 10 000 pas par jour</a:t>
            </a:r>
            <a:r>
              <a:rPr lang="en-GB" sz="2400" dirty="0" smtClean="0">
                <a:latin typeface="Bell MT" panose="02020503060305020303" pitchFamily="18" charset="0"/>
              </a:rPr>
              <a:t>.</a:t>
            </a:r>
            <a:endParaRPr lang="en-GB" sz="2400" dirty="0">
              <a:latin typeface="Bell MT" panose="020205030603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Statut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28" y="2562340"/>
            <a:ext cx="5134225" cy="36444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62267" y="6172200"/>
            <a:ext cx="285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Min Lee et al., 2019</a:t>
            </a:r>
            <a:endParaRPr lang="en-GB" sz="1400" i="1" dirty="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8024480" y="3866349"/>
            <a:ext cx="13447" cy="18825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86" y="3149600"/>
            <a:ext cx="1399105" cy="99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416858" y="3590365"/>
            <a:ext cx="3133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16 700 femmes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72 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/>
              <a:t>Actigraphie</a:t>
            </a:r>
            <a:r>
              <a:rPr lang="fr-FR" dirty="0" smtClean="0"/>
              <a:t> mesurée sur 7 jours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Suivi de 4.3 ans </a:t>
            </a:r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14" y="547103"/>
            <a:ext cx="6639688" cy="21712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Point sur le faible niveau d’activité physique chez personnes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Statut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t="6252" b="30178"/>
          <a:stretch/>
        </p:blipFill>
        <p:spPr>
          <a:xfrm>
            <a:off x="8185708" y="561474"/>
            <a:ext cx="2237426" cy="19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7" y="155652"/>
            <a:ext cx="6315282" cy="67023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2677886"/>
            <a:ext cx="3837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u="sng" dirty="0" smtClean="0"/>
              <a:t>Questionnaire</a:t>
            </a:r>
            <a:endParaRPr lang="en-GB" sz="4800" b="1" u="sng" dirty="0"/>
          </a:p>
        </p:txBody>
      </p:sp>
    </p:spTree>
    <p:extLst>
      <p:ext uri="{BB962C8B-B14F-4D97-AF65-F5344CB8AC3E}">
        <p14:creationId xmlns:p14="http://schemas.microsoft.com/office/powerpoint/2010/main" val="19492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Point sur le faible niveau d’activité physique chez personnes </a:t>
            </a:r>
            <a:r>
              <a:rPr lang="fr-FR" sz="24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agées</a:t>
            </a:r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76" y="834390"/>
            <a:ext cx="7896225" cy="14097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64001" y="6008914"/>
            <a:ext cx="345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/>
              <a:t>Safeek</a:t>
            </a:r>
            <a:r>
              <a:rPr lang="fr-FR" sz="1600" i="1" dirty="0" smtClean="0"/>
              <a:t> et al., 2021</a:t>
            </a:r>
            <a:endParaRPr lang="en-GB" sz="16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8"/>
          <a:stretch/>
        </p:blipFill>
        <p:spPr>
          <a:xfrm>
            <a:off x="244476" y="3470110"/>
            <a:ext cx="1395639" cy="9785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70742" y="3091543"/>
            <a:ext cx="2801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Bell MT" panose="02020503060305020303" pitchFamily="18" charset="0"/>
              </a:rPr>
              <a:t>N= 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Bell MT" panose="02020503060305020303" pitchFamily="18" charset="0"/>
              </a:rPr>
              <a:t>Age = 66</a:t>
            </a:r>
          </a:p>
          <a:p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latin typeface="Bell MT" panose="02020503060305020303" pitchFamily="18" charset="0"/>
              </a:rPr>
              <a:t>67 % Homme</a:t>
            </a:r>
            <a:endParaRPr lang="en-GB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Bell MT" panose="02020503060305020303" pitchFamily="18" charset="0"/>
              </a:rPr>
              <a:t>Charge viral indétectable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427" y="3296557"/>
            <a:ext cx="1185196" cy="13545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27171" y="4791529"/>
            <a:ext cx="149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7 jours 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6827061" y="3408470"/>
            <a:ext cx="5012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3400 pas en moyenne par jour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75% de leurs temps sédentaire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5 min / jours d’</a:t>
            </a:r>
            <a:r>
              <a:rPr lang="fr-FR" sz="2000" dirty="0" err="1" smtClean="0"/>
              <a:t>Act</a:t>
            </a:r>
            <a:r>
              <a:rPr lang="fr-FR" sz="2000" dirty="0" smtClean="0"/>
              <a:t> modérée à vigoureuse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Statut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Point sur le lien entre exercice et système immunitaire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91441" y="652304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9" y="1045062"/>
            <a:ext cx="6112041" cy="4584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804" y="1864276"/>
            <a:ext cx="734890" cy="8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62" y="1403577"/>
            <a:ext cx="8389728" cy="2792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Point sur le lien entre exercice et </a:t>
            </a:r>
            <a:r>
              <a:rPr lang="fr-FR" sz="24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syst</a:t>
            </a:r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immunitaire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72050" y="5876925"/>
            <a:ext cx="212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smtClean="0"/>
              <a:t>Simpson et al., 2015</a:t>
            </a:r>
            <a:endParaRPr lang="en-GB" sz="1600" i="1"/>
          </a:p>
        </p:txBody>
      </p:sp>
      <p:sp>
        <p:nvSpPr>
          <p:cNvPr id="6" name="Rectangle 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91441" y="652304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Point sur le lien entre exercice et </a:t>
            </a:r>
            <a:r>
              <a:rPr lang="fr-FR" sz="24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syst</a:t>
            </a:r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immunitaire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72050" y="5876925"/>
            <a:ext cx="212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smtClean="0"/>
              <a:t>Simpson et al., 2015</a:t>
            </a:r>
            <a:endParaRPr lang="en-GB" sz="1600" i="1"/>
          </a:p>
        </p:txBody>
      </p:sp>
      <p:sp>
        <p:nvSpPr>
          <p:cNvPr id="6" name="Rectangle 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91441" y="652304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932" y="812800"/>
            <a:ext cx="611509" cy="6386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18" y="1763654"/>
            <a:ext cx="939582" cy="81369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6080" y="1125696"/>
            <a:ext cx="103091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Bell MT" panose="02020503060305020303" pitchFamily="18" charset="0"/>
              </a:rPr>
              <a:t>L’exercice aigue augmente le nombre de cellules T et CD34 et augmente la réponse vaccinale</a:t>
            </a:r>
            <a:endParaRPr lang="en-GB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Bell MT" panose="02020503060305020303" pitchFamily="18" charset="0"/>
              </a:rPr>
              <a:t>Des </a:t>
            </a:r>
            <a:r>
              <a:rPr lang="fr-FR" sz="2000" dirty="0">
                <a:latin typeface="Bell MT" panose="02020503060305020303" pitchFamily="18" charset="0"/>
              </a:rPr>
              <a:t>exercices réguliers d'intensité modérée sont </a:t>
            </a:r>
            <a:r>
              <a:rPr lang="fr-FR" sz="2000" dirty="0" smtClean="0">
                <a:latin typeface="Bell MT" panose="02020503060305020303" pitchFamily="18" charset="0"/>
              </a:rPr>
              <a:t>bénéfiques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smtClean="0">
                <a:latin typeface="Bell MT" panose="02020503060305020303" pitchFamily="18" charset="0"/>
              </a:rPr>
              <a:t>et modulent le système immunitaire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Bell MT" panose="02020503060305020303" pitchFamily="18" charset="0"/>
              </a:rPr>
              <a:t>Des périodes prolongées d'exercices intensifs peuvent déprimer </a:t>
            </a:r>
            <a:r>
              <a:rPr lang="fr-FR" sz="2000" dirty="0" smtClean="0">
                <a:latin typeface="Bell MT" panose="02020503060305020303" pitchFamily="18" charset="0"/>
              </a:rPr>
              <a:t>l'immunité</a:t>
            </a:r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>
              <a:latin typeface="Bell MT" panose="02020503060305020303" pitchFamily="18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273" y="2744254"/>
            <a:ext cx="772964" cy="49299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74708"/>
            <a:ext cx="1324087" cy="148556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310640" y="3860800"/>
            <a:ext cx="5313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Réduction de l’inflammation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Régulation de la composition corporelle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Action sur le cholestérol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Action sur le stress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Action sur le stress oxydant dans l’organisme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002" y="3747459"/>
            <a:ext cx="1115478" cy="147745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8564880" y="4033520"/>
            <a:ext cx="343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Nutrition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Type et la durée de l’exercice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Bénéfices attendues de l’activité physique pour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80" y="676213"/>
            <a:ext cx="4992295" cy="1778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ZoneTexte 3"/>
          <p:cNvSpPr txBox="1"/>
          <p:nvPr/>
        </p:nvSpPr>
        <p:spPr>
          <a:xfrm>
            <a:off x="552450" y="28956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↗Masse </a:t>
            </a:r>
            <a:r>
              <a:rPr lang="en-GB" b="1" dirty="0" err="1" smtClean="0">
                <a:solidFill>
                  <a:srgbClr val="C00000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musculaire</a:t>
            </a:r>
            <a:endParaRPr lang="en-GB" b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0451" y="5092184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↘ IMC 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4676" y="4835009"/>
            <a:ext cx="83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↗ VO2</a:t>
            </a:r>
            <a:endParaRPr lang="en-GB" b="1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726" y="3025259"/>
            <a:ext cx="2244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↗  Force </a:t>
            </a:r>
            <a:r>
              <a:rPr lang="en-GB" b="1" dirty="0" err="1" smtClean="0">
                <a:solidFill>
                  <a:srgbClr val="C00000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musculaire</a:t>
            </a:r>
            <a:r>
              <a:rPr lang="en-GB" b="1" dirty="0" smtClean="0">
                <a:solidFill>
                  <a:srgbClr val="C00000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 </a:t>
            </a:r>
            <a:endParaRPr lang="en-GB" b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6751" y="4139684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↗  </a:t>
            </a:r>
            <a:r>
              <a:rPr lang="en-GB" b="1" dirty="0" err="1" smtClean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Sensibilité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insuline</a:t>
            </a:r>
            <a:endParaRPr lang="en-GB" b="1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101" y="5358884"/>
            <a:ext cx="2853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Pas de </a:t>
            </a:r>
            <a:r>
              <a:rPr lang="en-GB" b="1" dirty="0" err="1" smtClean="0">
                <a:latin typeface="Bell MT" panose="02020503060305020303" pitchFamily="18" charset="0"/>
                <a:cs typeface="Calibri" panose="020F0502020204030204" pitchFamily="34" charset="0"/>
              </a:rPr>
              <a:t>changement</a:t>
            </a:r>
            <a:r>
              <a:rPr lang="en-GB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 CD4 +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35651" y="4053959"/>
            <a:ext cx="175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↘ </a:t>
            </a:r>
            <a:r>
              <a:rPr lang="en-GB" b="1" dirty="0" err="1" smtClean="0">
                <a:latin typeface="Bell MT" panose="02020503060305020303" pitchFamily="18" charset="0"/>
                <a:cs typeface="Calibri" panose="020F0502020204030204" pitchFamily="34" charset="0"/>
              </a:rPr>
              <a:t>état</a:t>
            </a:r>
            <a:r>
              <a:rPr lang="en-GB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 </a:t>
            </a:r>
            <a:r>
              <a:rPr lang="en-GB" b="1" dirty="0" err="1" smtClean="0">
                <a:latin typeface="Bell MT" panose="02020503060305020303" pitchFamily="18" charset="0"/>
                <a:cs typeface="Calibri" panose="020F0502020204030204" pitchFamily="34" charset="0"/>
              </a:rPr>
              <a:t>dépressif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051" y="3415784"/>
            <a:ext cx="2284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↗  </a:t>
            </a:r>
            <a:r>
              <a:rPr lang="en-GB" b="1" dirty="0" err="1" smtClean="0">
                <a:latin typeface="Bell MT" panose="02020503060305020303" pitchFamily="18" charset="0"/>
                <a:cs typeface="Calibri" panose="020F0502020204030204" pitchFamily="34" charset="0"/>
              </a:rPr>
              <a:t>fonction</a:t>
            </a:r>
            <a:r>
              <a:rPr lang="en-GB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 cognitive</a:t>
            </a:r>
            <a:endParaRPr lang="en-GB" b="1" dirty="0">
              <a:latin typeface="Bell MT" panose="020205030603050203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5425" y="3233737"/>
            <a:ext cx="742950" cy="8096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4011" y="5124420"/>
            <a:ext cx="804694" cy="63820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4786" y="4499768"/>
            <a:ext cx="733489" cy="67236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1"/>
          <a:stretch/>
        </p:blipFill>
        <p:spPr>
          <a:xfrm flipH="1">
            <a:off x="6648450" y="5347143"/>
            <a:ext cx="733425" cy="4528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4276" y="3795141"/>
            <a:ext cx="623023" cy="54826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0651" y="5648325"/>
            <a:ext cx="851078" cy="82879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3687" y="4419552"/>
            <a:ext cx="714475" cy="68589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713" y="3204422"/>
            <a:ext cx="895434" cy="70046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96" y="808880"/>
            <a:ext cx="7634658" cy="2084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Bénéfices de l’activité physique sur progression maladie, traitement et qualité vie pour HIV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27929" y="6072868"/>
            <a:ext cx="431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smtClean="0"/>
              <a:t>Lopez et al., 2015</a:t>
            </a:r>
            <a:endParaRPr lang="en-GB" sz="1600" i="1"/>
          </a:p>
        </p:txBody>
      </p:sp>
      <p:sp>
        <p:nvSpPr>
          <p:cNvPr id="3" name="ZoneTexte 2"/>
          <p:cNvSpPr txBox="1"/>
          <p:nvPr/>
        </p:nvSpPr>
        <p:spPr>
          <a:xfrm>
            <a:off x="1947134" y="3371850"/>
            <a:ext cx="771323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18 études analysées : </a:t>
            </a:r>
          </a:p>
          <a:p>
            <a:pPr algn="ctr"/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 smtClean="0"/>
              <a:t>Personnes VIH ou SIDA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 smtClean="0"/>
              <a:t>Activités physiques endurance ou résistance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 smtClean="0"/>
              <a:t>Au moins 1 semaine d’intervention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00500" y="5972175"/>
            <a:ext cx="431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smtClean="0"/>
              <a:t>Lopez et al., 2015</a:t>
            </a:r>
            <a:endParaRPr lang="en-GB" sz="1600" i="1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8" y="1911664"/>
            <a:ext cx="1865376" cy="12435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82294" y="1616529"/>
            <a:ext cx="4253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CD4+ nombre de cellule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Charge virale</a:t>
            </a:r>
            <a:endParaRPr lang="en-GB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289043"/>
            <a:ext cx="12192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Pas d’effet supplémentaire positif direct sur le système immunitaire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b="1" dirty="0">
              <a:solidFill>
                <a:schemeClr val="accent6">
                  <a:lumMod val="50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La pratique d’un entraînement n’impacte pas négativement le système immunitaire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cxnSp>
        <p:nvCxnSpPr>
          <p:cNvPr id="9" name="Connecteur en arc 8"/>
          <p:cNvCxnSpPr>
            <a:stCxn id="6" idx="3"/>
          </p:cNvCxnSpPr>
          <p:nvPr/>
        </p:nvCxnSpPr>
        <p:spPr>
          <a:xfrm flipV="1">
            <a:off x="2766154" y="1857375"/>
            <a:ext cx="2463071" cy="676081"/>
          </a:xfrm>
          <a:prstGeom prst="curvedConnector3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>
            <a:stCxn id="6" idx="3"/>
          </p:cNvCxnSpPr>
          <p:nvPr/>
        </p:nvCxnSpPr>
        <p:spPr>
          <a:xfrm>
            <a:off x="2766154" y="2533456"/>
            <a:ext cx="2463071" cy="600269"/>
          </a:xfrm>
          <a:prstGeom prst="curvedConnector3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ultiplication 13"/>
          <p:cNvSpPr/>
          <p:nvPr/>
        </p:nvSpPr>
        <p:spPr>
          <a:xfrm>
            <a:off x="3971925" y="1685925"/>
            <a:ext cx="323850" cy="638175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ication 14"/>
          <p:cNvSpPr/>
          <p:nvPr/>
        </p:nvSpPr>
        <p:spPr>
          <a:xfrm>
            <a:off x="4200525" y="2724150"/>
            <a:ext cx="323850" cy="638175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Bénéfices de l’activité physique sur progression maladie, traitement et qualité vie pour HIV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53050" y="1400175"/>
            <a:ext cx="34575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Bell MT" panose="02020503060305020303" pitchFamily="18" charset="0"/>
                <a:cs typeface="Calibri" panose="020F0502020204030204" pitchFamily="34" charset="0"/>
              </a:rPr>
              <a:t>↗ VO2 max (8 </a:t>
            </a:r>
            <a:r>
              <a:rPr lang="en-GB" sz="1600" dirty="0" err="1" smtClean="0">
                <a:latin typeface="Bell MT" panose="02020503060305020303" pitchFamily="18" charset="0"/>
                <a:cs typeface="Calibri" panose="020F0502020204030204" pitchFamily="34" charset="0"/>
              </a:rPr>
              <a:t>semaines</a:t>
            </a:r>
            <a:r>
              <a:rPr lang="en-GB" sz="1600" dirty="0" smtClean="0">
                <a:latin typeface="Bell MT" panose="02020503060305020303" pitchFamily="18" charset="0"/>
                <a:cs typeface="Calibri" panose="020F0502020204030204" pitchFamily="34" charset="0"/>
              </a:rPr>
              <a:t> </a:t>
            </a:r>
            <a:r>
              <a:rPr lang="en-GB" sz="1600" dirty="0" err="1" smtClean="0">
                <a:latin typeface="Bell MT" panose="02020503060305020303" pitchFamily="18" charset="0"/>
                <a:cs typeface="Calibri" panose="020F0502020204030204" pitchFamily="34" charset="0"/>
              </a:rPr>
              <a:t>d’endurance</a:t>
            </a:r>
            <a:r>
              <a:rPr lang="en-GB" sz="1600" dirty="0" smtClean="0">
                <a:latin typeface="Bell MT" panose="02020503060305020303" pitchFamily="18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Bell MT" panose="02020503060305020303" pitchFamily="18" charset="0"/>
                <a:cs typeface="Calibri" panose="020F0502020204030204" pitchFamily="34" charset="0"/>
              </a:rPr>
              <a:t>↗ Endurance</a:t>
            </a:r>
            <a:endParaRPr lang="fr-FR" sz="1600" dirty="0" smtClean="0"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Bell MT" panose="02020503060305020303" pitchFamily="18" charset="0"/>
                <a:cs typeface="Calibri" panose="020F0502020204030204" pitchFamily="34" charset="0"/>
              </a:rPr>
              <a:t>↗ Force max (1 RM) (8%) avec programme </a:t>
            </a:r>
            <a:r>
              <a:rPr lang="en-GB" sz="1600" dirty="0" err="1" smtClean="0">
                <a:latin typeface="Bell MT" panose="02020503060305020303" pitchFamily="18" charset="0"/>
                <a:cs typeface="Calibri" panose="020F0502020204030204" pitchFamily="34" charset="0"/>
              </a:rPr>
              <a:t>en</a:t>
            </a:r>
            <a:r>
              <a:rPr lang="en-GB" sz="1600" dirty="0" smtClean="0">
                <a:latin typeface="Bell MT" panose="02020503060305020303" pitchFamily="18" charset="0"/>
                <a:cs typeface="Calibri" panose="020F0502020204030204" pitchFamily="34" charset="0"/>
              </a:rPr>
              <a:t> </a:t>
            </a:r>
            <a:r>
              <a:rPr lang="en-GB" sz="1600" dirty="0" err="1" smtClean="0">
                <a:latin typeface="Bell MT" panose="02020503060305020303" pitchFamily="18" charset="0"/>
                <a:cs typeface="Calibri" panose="020F0502020204030204" pitchFamily="34" charset="0"/>
              </a:rPr>
              <a:t>encurance</a:t>
            </a:r>
            <a:endParaRPr lang="en-GB" sz="1600" dirty="0" smtClean="0"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Bell MT" panose="02020503060305020303" pitchFamily="18" charset="0"/>
                <a:cs typeface="Calibri" panose="020F0502020204030204" pitchFamily="34" charset="0"/>
              </a:rPr>
              <a:t>Pas d’</a:t>
            </a:r>
            <a:r>
              <a:rPr lang="fr-FR" sz="1600" dirty="0" err="1" smtClean="0">
                <a:latin typeface="Bell MT" panose="02020503060305020303" pitchFamily="18" charset="0"/>
                <a:cs typeface="Calibri" panose="020F0502020204030204" pitchFamily="34" charset="0"/>
              </a:rPr>
              <a:t>evolution</a:t>
            </a:r>
            <a:r>
              <a:rPr lang="fr-FR" sz="1600" dirty="0" smtClean="0">
                <a:latin typeface="Bell MT" panose="02020503060305020303" pitchFamily="18" charset="0"/>
                <a:cs typeface="Calibri" panose="020F0502020204030204" pitchFamily="34" charset="0"/>
              </a:rPr>
              <a:t> du VEMS </a:t>
            </a:r>
            <a:endParaRPr lang="en-GB" sz="1600" dirty="0">
              <a:latin typeface="Bell MT" panose="020205030603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029325"/>
            <a:ext cx="431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smtClean="0"/>
              <a:t>Lopez et al., 2015</a:t>
            </a:r>
            <a:endParaRPr lang="en-GB" sz="1600" i="1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8" y="1911664"/>
            <a:ext cx="1865376" cy="12435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4695825"/>
            <a:ext cx="12192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Effet positif sur </a:t>
            </a:r>
            <a:r>
              <a:rPr lang="fr-FR" sz="2800" b="1" smtClean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la fonction aérobie et sur la force musculaire</a:t>
            </a:r>
            <a:endParaRPr lang="en-GB" sz="2800" b="1">
              <a:solidFill>
                <a:schemeClr val="accent6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cxnSp>
        <p:nvCxnSpPr>
          <p:cNvPr id="9" name="Connecteur en arc 8"/>
          <p:cNvCxnSpPr>
            <a:stCxn id="6" idx="3"/>
          </p:cNvCxnSpPr>
          <p:nvPr/>
        </p:nvCxnSpPr>
        <p:spPr>
          <a:xfrm flipV="1">
            <a:off x="2766154" y="1543050"/>
            <a:ext cx="2463071" cy="990406"/>
          </a:xfrm>
          <a:prstGeom prst="curvedConnector3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>
            <a:stCxn id="6" idx="3"/>
          </p:cNvCxnSpPr>
          <p:nvPr/>
        </p:nvCxnSpPr>
        <p:spPr>
          <a:xfrm>
            <a:off x="2766154" y="2533456"/>
            <a:ext cx="2482121" cy="952694"/>
          </a:xfrm>
          <a:prstGeom prst="curvedConnector3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1688" y="1188863"/>
            <a:ext cx="1059911" cy="8406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9092" y="2383292"/>
            <a:ext cx="955963" cy="1041754"/>
          </a:xfrm>
          <a:prstGeom prst="rect">
            <a:avLst/>
          </a:prstGeom>
        </p:spPr>
      </p:pic>
      <p:cxnSp>
        <p:nvCxnSpPr>
          <p:cNvPr id="16" name="Connecteur en arc 15"/>
          <p:cNvCxnSpPr>
            <a:stCxn id="6" idx="3"/>
          </p:cNvCxnSpPr>
          <p:nvPr/>
        </p:nvCxnSpPr>
        <p:spPr>
          <a:xfrm flipV="1">
            <a:off x="2766154" y="2295526"/>
            <a:ext cx="2405921" cy="237930"/>
          </a:xfrm>
          <a:prstGeom prst="curvedConnector3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>
            <a:stCxn id="6" idx="3"/>
          </p:cNvCxnSpPr>
          <p:nvPr/>
        </p:nvCxnSpPr>
        <p:spPr>
          <a:xfrm>
            <a:off x="2766154" y="2533456"/>
            <a:ext cx="2405921" cy="247844"/>
          </a:xfrm>
          <a:prstGeom prst="curvedConnector3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Bénéfices de l’activité physique sur progression maladie, traitement et qualité vie pour HIV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00500" y="6105525"/>
            <a:ext cx="431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Lopez et al., 2015</a:t>
            </a:r>
            <a:endParaRPr lang="en-GB" sz="16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8" y="1911664"/>
            <a:ext cx="1865376" cy="12435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67326" y="17145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auto efficacité </a:t>
            </a:r>
            <a:r>
              <a:rPr lang="fr-F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(que sur des hommes)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qualité de vie 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Amélioration des symptômes dépressifs</a:t>
            </a:r>
            <a:r>
              <a:rPr lang="fr-FR" sz="2000" dirty="0" smtClean="0"/>
              <a:t> </a:t>
            </a:r>
            <a:endParaRPr lang="en-GB" sz="2000"/>
          </a:p>
        </p:txBody>
      </p:sp>
      <p:sp>
        <p:nvSpPr>
          <p:cNvPr id="7" name="ZoneTexte 6"/>
          <p:cNvSpPr txBox="1"/>
          <p:nvPr/>
        </p:nvSpPr>
        <p:spPr>
          <a:xfrm>
            <a:off x="1" y="4695825"/>
            <a:ext cx="12192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Tend à améliorer la santé mentale des personnes atteintes du VIH</a:t>
            </a:r>
            <a:endParaRPr lang="en-GB" sz="2800" b="1" dirty="0">
              <a:solidFill>
                <a:schemeClr val="accent6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cxnSp>
        <p:nvCxnSpPr>
          <p:cNvPr id="9" name="Connecteur en arc 8"/>
          <p:cNvCxnSpPr>
            <a:stCxn id="6" idx="3"/>
          </p:cNvCxnSpPr>
          <p:nvPr/>
        </p:nvCxnSpPr>
        <p:spPr>
          <a:xfrm flipV="1">
            <a:off x="2766154" y="1857375"/>
            <a:ext cx="2463071" cy="676081"/>
          </a:xfrm>
          <a:prstGeom prst="curvedConnector3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>
            <a:stCxn id="6" idx="3"/>
          </p:cNvCxnSpPr>
          <p:nvPr/>
        </p:nvCxnSpPr>
        <p:spPr>
          <a:xfrm>
            <a:off x="2766154" y="2533456"/>
            <a:ext cx="2463071" cy="600269"/>
          </a:xfrm>
          <a:prstGeom prst="curvedConnector3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562" y="752427"/>
            <a:ext cx="714475" cy="6858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Bénéfices de l’activité physique sur progression maladie, traitement et qualité vie pour HIV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17" name="Connecteur en arc 16"/>
          <p:cNvCxnSpPr>
            <a:stCxn id="6" idx="3"/>
            <a:endCxn id="3" idx="1"/>
          </p:cNvCxnSpPr>
          <p:nvPr/>
        </p:nvCxnSpPr>
        <p:spPr>
          <a:xfrm flipV="1">
            <a:off x="2766154" y="2499330"/>
            <a:ext cx="2501172" cy="34126"/>
          </a:xfrm>
          <a:prstGeom prst="curvedConnector3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00" y="608887"/>
            <a:ext cx="5579900" cy="2589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Effet d’un entraînement combiné aérobie / résistance sur force / masse / capacité fonct / QOL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24425" y="5838825"/>
            <a:ext cx="168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smtClean="0"/>
              <a:t>Neto et al., 2015</a:t>
            </a:r>
            <a:endParaRPr lang="en-GB" sz="1600" i="1"/>
          </a:p>
        </p:txBody>
      </p:sp>
      <p:sp>
        <p:nvSpPr>
          <p:cNvPr id="8" name="ZoneTexte 7"/>
          <p:cNvSpPr txBox="1"/>
          <p:nvPr/>
        </p:nvSpPr>
        <p:spPr>
          <a:xfrm>
            <a:off x="2990850" y="3667348"/>
            <a:ext cx="597217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7 études analysées : </a:t>
            </a:r>
          </a:p>
          <a:p>
            <a:pPr algn="ctr"/>
            <a:endParaRPr lang="fr-F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 smtClean="0"/>
              <a:t>Personnes VIH ou SIDA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 smtClean="0"/>
              <a:t>Groupe contrôle vs groupe entraîné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/>
              <a:t>Combined aerobic </a:t>
            </a:r>
            <a:r>
              <a:rPr lang="en-GB" sz="2000" dirty="0"/>
              <a:t>and resistance </a:t>
            </a:r>
            <a:r>
              <a:rPr lang="en-GB" sz="2000" dirty="0" smtClean="0"/>
              <a:t>exercise</a:t>
            </a:r>
          </a:p>
          <a:p>
            <a:pPr algn="ctr"/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err="1" smtClean="0">
                <a:latin typeface="Baskerville Old Face" panose="02020602080505020303" pitchFamily="18" charset="0"/>
              </a:rPr>
              <a:t>Recap</a:t>
            </a:r>
            <a:r>
              <a:rPr lang="fr-FR" sz="2400" b="1" dirty="0" smtClean="0">
                <a:latin typeface="Baskerville Old Face" panose="02020602080505020303" pitchFamily="18" charset="0"/>
              </a:rPr>
              <a:t> du CM3</a:t>
            </a:r>
            <a:endParaRPr lang="fr-FR" sz="2400" b="1" dirty="0">
              <a:latin typeface="Baskerville Old Face" panose="020206020805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832" y="3000148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statut vital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24086" y="5519919"/>
            <a:ext cx="207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Maladie chronique systémique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466715" y="3793989"/>
            <a:ext cx="173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Vieillir avec le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47386" y="3324270"/>
            <a:ext cx="219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Effets secondaires TTT</a:t>
            </a:r>
            <a:endParaRPr lang="en-GB" b="1" dirty="0">
              <a:latin typeface="Bell MT" panose="02020503060305020303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/>
          <a:srcRect r="32050"/>
          <a:stretch/>
        </p:blipFill>
        <p:spPr>
          <a:xfrm>
            <a:off x="608388" y="3418350"/>
            <a:ext cx="2039562" cy="116639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1"/>
          <a:stretch/>
        </p:blipFill>
        <p:spPr>
          <a:xfrm>
            <a:off x="4098479" y="1895400"/>
            <a:ext cx="1889480" cy="15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vieil homme avec tous ses médicaments - chronic disease photos et images de coll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40" y="4122587"/>
            <a:ext cx="2141310" cy="1427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8"/>
          <a:stretch/>
        </p:blipFill>
        <p:spPr>
          <a:xfrm>
            <a:off x="9083675" y="2143471"/>
            <a:ext cx="2232025" cy="156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11" y="1163782"/>
            <a:ext cx="8956025" cy="312160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43475" y="6048375"/>
            <a:ext cx="1685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smtClean="0"/>
              <a:t>Neto et al., 2015</a:t>
            </a:r>
            <a:endParaRPr lang="en-GB" sz="1400" i="1"/>
          </a:p>
        </p:txBody>
      </p:sp>
      <p:sp>
        <p:nvSpPr>
          <p:cNvPr id="9" name="Rectangle 8"/>
          <p:cNvSpPr/>
          <p:nvPr/>
        </p:nvSpPr>
        <p:spPr>
          <a:xfrm>
            <a:off x="3025486" y="5049487"/>
            <a:ext cx="575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↗ </a:t>
            </a:r>
            <a:r>
              <a:rPr lang="en-GB" b="1" dirty="0" smtClean="0">
                <a:latin typeface="AdvOT82c4f4c4"/>
              </a:rPr>
              <a:t>Pic VO</a:t>
            </a:r>
            <a:r>
              <a:rPr lang="en-GB" sz="800" b="1" dirty="0" smtClean="0">
                <a:latin typeface="AdvOT82c4f4c4"/>
              </a:rPr>
              <a:t>2</a:t>
            </a:r>
            <a:r>
              <a:rPr lang="en-GB" b="1" dirty="0" smtClean="0">
                <a:latin typeface="AdvOT82c4f4c4"/>
              </a:rPr>
              <a:t> </a:t>
            </a:r>
            <a:r>
              <a:rPr lang="en-GB" sz="1400" b="1" i="1" dirty="0" smtClean="0">
                <a:latin typeface="AdvOT82c4f4c4"/>
              </a:rPr>
              <a:t>(4.48 </a:t>
            </a:r>
            <a:r>
              <a:rPr lang="en-GB" sz="1400" b="1" i="1" dirty="0">
                <a:latin typeface="AdvOT82c4f4c4"/>
              </a:rPr>
              <a:t>mLkg</a:t>
            </a:r>
            <a:r>
              <a:rPr lang="en-GB" sz="600" b="1" i="1" dirty="0">
                <a:latin typeface="AdvOT82c4f4c4"/>
              </a:rPr>
              <a:t>-1</a:t>
            </a:r>
            <a:r>
              <a:rPr lang="en-GB" sz="1400" b="1" i="1" dirty="0">
                <a:latin typeface="AdvOT82c4f4c4"/>
              </a:rPr>
              <a:t>min</a:t>
            </a:r>
            <a:r>
              <a:rPr lang="en-GB" sz="600" b="1" i="1" dirty="0">
                <a:latin typeface="AdvOT82c4f4c4"/>
              </a:rPr>
              <a:t>-1 </a:t>
            </a:r>
            <a:r>
              <a:rPr lang="en-GB" sz="1400" b="1" i="1" dirty="0">
                <a:latin typeface="AdvOT82c4f4c4"/>
              </a:rPr>
              <a:t>95% CI: 2.95 to 6.0</a:t>
            </a:r>
            <a:r>
              <a:rPr lang="en-GB" sz="1400" b="1" i="1" dirty="0" smtClean="0">
                <a:latin typeface="AdvOT82c4f4c4"/>
              </a:rPr>
              <a:t>) </a:t>
            </a:r>
            <a:endParaRPr lang="en-GB" sz="1600" b="1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4809" y="5027438"/>
            <a:ext cx="1165553" cy="9244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Effet d’un entraînement combiné aérobie / résistance sur force / masse / capacité fonct / QOL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24425" y="6162675"/>
            <a:ext cx="1685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smtClean="0"/>
              <a:t>Neto et al., 2015</a:t>
            </a:r>
            <a:endParaRPr lang="en-GB" sz="1400" i="1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54" y="721634"/>
            <a:ext cx="8354591" cy="37533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3011" y="4797867"/>
            <a:ext cx="748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dvOT82c4f4c4"/>
                <a:cs typeface="Calibri" panose="020F0502020204030204" pitchFamily="34" charset="0"/>
              </a:rPr>
              <a:t>↗ Force </a:t>
            </a:r>
            <a:r>
              <a:rPr lang="en-GB" b="1" dirty="0" err="1" smtClean="0">
                <a:latin typeface="AdvOT82c4f4c4"/>
                <a:cs typeface="Calibri" panose="020F0502020204030204" pitchFamily="34" charset="0"/>
              </a:rPr>
              <a:t>musculaire</a:t>
            </a:r>
            <a:r>
              <a:rPr lang="en-GB" b="1" dirty="0" smtClean="0">
                <a:latin typeface="AdvOT82c4f4c4"/>
                <a:cs typeface="Calibri" panose="020F0502020204030204" pitchFamily="34" charset="0"/>
              </a:rPr>
              <a:t> :</a:t>
            </a:r>
          </a:p>
          <a:p>
            <a:pPr algn="ctr"/>
            <a:endParaRPr lang="en-GB" b="1" dirty="0" smtClean="0">
              <a:latin typeface="AdvOT82c4f4c4"/>
              <a:cs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GB" b="1" dirty="0">
                <a:latin typeface="AdvOT82c4f4c4"/>
                <a:cs typeface="Calibri" panose="020F0502020204030204" pitchFamily="34" charset="0"/>
              </a:rPr>
              <a:t>E</a:t>
            </a:r>
            <a:r>
              <a:rPr lang="en-GB" b="1" dirty="0" smtClean="0">
                <a:latin typeface="AdvOT82c4f4c4"/>
                <a:cs typeface="Calibri" panose="020F0502020204030204" pitchFamily="34" charset="0"/>
              </a:rPr>
              <a:t>xtension quadriceps </a:t>
            </a:r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  <a:latin typeface="AdvOT82c4f4c4"/>
                <a:cs typeface="Calibri" panose="020F0502020204030204" pitchFamily="34" charset="0"/>
              </a:rPr>
              <a:t>(</a:t>
            </a:r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  <a:latin typeface="AdvOT82c4f4c4"/>
              </a:rPr>
              <a:t>25.06 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latin typeface="AdvOT82c4f4c4"/>
              </a:rPr>
              <a:t>Kg 95% CI: 10.46 to 39.66) 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GB" b="1" dirty="0">
                <a:latin typeface="AdvOT82c4f4c4"/>
              </a:rPr>
              <a:t>F</a:t>
            </a:r>
            <a:r>
              <a:rPr lang="en-GB" b="1" dirty="0" smtClean="0">
                <a:latin typeface="AdvOT82c4f4c4"/>
              </a:rPr>
              <a:t>lexion </a:t>
            </a:r>
            <a:r>
              <a:rPr lang="en-GB" b="1" dirty="0" err="1" smtClean="0">
                <a:latin typeface="AdvOT82c4f4c4"/>
              </a:rPr>
              <a:t>coude</a:t>
            </a:r>
            <a:r>
              <a:rPr lang="en-GB" b="1" dirty="0" smtClean="0">
                <a:latin typeface="AdvOT82c4f4c4"/>
              </a:rPr>
              <a:t> </a:t>
            </a:r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  <a:latin typeface="AdvOT82c4f4c4"/>
              </a:rPr>
              <a:t>(4.44 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latin typeface="AdvOT82c4f4c4"/>
              </a:rPr>
              <a:t>Kg 95% CI: 1.22 to 7.67)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8187" y="4582390"/>
            <a:ext cx="798969" cy="8706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Effet d’un entraînement combiné aérobie / résistance sur force / masse / capacité fonct / QOL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24425" y="6162675"/>
            <a:ext cx="1685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smtClean="0"/>
              <a:t>Neto et al., 2015</a:t>
            </a:r>
            <a:endParaRPr lang="en-GB" sz="1400" i="1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612"/>
            <a:ext cx="7301345" cy="55012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67525" y="2024360"/>
            <a:ext cx="51244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AdvOT82c4f4c4"/>
                <a:cs typeface="Calibri" panose="020F0502020204030204" pitchFamily="34" charset="0"/>
              </a:rPr>
              <a:t>Amélioration du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dvOT82c4f4c4"/>
                <a:cs typeface="Calibri" panose="020F0502020204030204" pitchFamily="34" charset="0"/>
              </a:rPr>
              <a:t>statut vital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b="1" dirty="0">
              <a:latin typeface="AdvOT82c4f4c4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AdvOT82c4f4c4"/>
                <a:cs typeface="Calibri" panose="020F0502020204030204" pitchFamily="34" charset="0"/>
              </a:rPr>
              <a:t>Amélioration de la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dvOT82c4f4c4"/>
                <a:cs typeface="Calibri" panose="020F0502020204030204" pitchFamily="34" charset="0"/>
              </a:rPr>
              <a:t>vitalité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b="1" dirty="0">
              <a:latin typeface="AdvOT82c4f4c4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AdvOT82c4f4c4"/>
                <a:cs typeface="Calibri" panose="020F0502020204030204" pitchFamily="34" charset="0"/>
              </a:rPr>
              <a:t>Amélioration de la fonction physique en lien avec la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dvOT82c4f4c4"/>
                <a:cs typeface="Calibri" panose="020F0502020204030204" pitchFamily="34" charset="0"/>
              </a:rPr>
              <a:t>qualité de vie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b="1" dirty="0">
              <a:latin typeface="AdvOT82c4f4c4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b="1" dirty="0" smtClean="0">
              <a:latin typeface="AdvOT82c4f4c4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AdvOT82c4f4c4"/>
                <a:cs typeface="Calibri" panose="020F0502020204030204" pitchFamily="34" charset="0"/>
              </a:rPr>
              <a:t>Pas d’effet sur la </a:t>
            </a:r>
            <a:r>
              <a:rPr lang="fr-FR" b="1" dirty="0" smtClean="0">
                <a:solidFill>
                  <a:srgbClr val="FF0000"/>
                </a:solidFill>
                <a:latin typeface="AdvOT82c4f4c4"/>
                <a:cs typeface="Calibri" panose="020F0502020204030204" pitchFamily="34" charset="0"/>
              </a:rPr>
              <a:t>fonction sociale</a:t>
            </a:r>
            <a:endParaRPr lang="en-GB" b="1" dirty="0">
              <a:solidFill>
                <a:srgbClr val="FF0000"/>
              </a:solidFill>
              <a:latin typeface="AdvOT82c4f4c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491" y="861168"/>
            <a:ext cx="886691" cy="1385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29491" y="1775575"/>
            <a:ext cx="886691" cy="1385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7196" y="2703834"/>
            <a:ext cx="886691" cy="138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29491" y="3726888"/>
            <a:ext cx="997526" cy="1662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Effet d’un entraînement combiné aérobie / résistance sur force / masse / capacité fonct / QOL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Effet d’un entraînement en résistance sur force / masse &amp; effet de la durée/ type et du TTT 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1730" y="1166197"/>
            <a:ext cx="6096000" cy="156966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3200" dirty="0">
                <a:latin typeface="Garamond" panose="02020404030301010803" pitchFamily="18" charset="0"/>
              </a:rPr>
              <a:t>Effects of resistance training in HIV-infected patients: A meta-analysis of randomised controlled trials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30699" y="3602804"/>
            <a:ext cx="617466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13 études analysées : </a:t>
            </a:r>
          </a:p>
          <a:p>
            <a:pPr algn="ctr"/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 smtClean="0"/>
              <a:t>Personnes VIH ou SIDA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 smtClean="0"/>
              <a:t>Resistance exercise</a:t>
            </a:r>
          </a:p>
          <a:p>
            <a:pPr algn="ctr"/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731110" y="6070661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err="1" smtClean="0">
                <a:latin typeface="Courier New" panose="02070309020205020404" pitchFamily="49" charset="0"/>
              </a:rPr>
              <a:t>Poton</a:t>
            </a:r>
            <a:r>
              <a:rPr lang="en-GB" sz="1600" i="1" dirty="0" smtClean="0">
                <a:latin typeface="Courier New" panose="02070309020205020404" pitchFamily="49" charset="0"/>
              </a:rPr>
              <a:t> et al., 2016 </a:t>
            </a:r>
            <a:endParaRPr lang="en-GB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Effet d’un entraînement en résistance sur force / masse &amp; effet de la durée/ type et du TTT 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229"/>
            <a:ext cx="6019040" cy="6174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5287" y="2814844"/>
            <a:ext cx="5110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</a:t>
            </a:r>
            <a:r>
              <a:rPr lang="fr-FR" sz="2400" dirty="0" smtClean="0"/>
              <a:t>force </a:t>
            </a:r>
            <a:r>
              <a:rPr lang="fr-FR" sz="2400" dirty="0"/>
              <a:t>musculaire (35,5%, P &lt; 0,01) 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4731110" y="6146861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err="1" smtClean="0">
                <a:latin typeface="Courier New" panose="02070309020205020404" pitchFamily="49" charset="0"/>
              </a:rPr>
              <a:t>Poton</a:t>
            </a:r>
            <a:r>
              <a:rPr lang="en-GB" sz="1600" i="1" dirty="0" smtClean="0">
                <a:latin typeface="Courier New" panose="02070309020205020404" pitchFamily="49" charset="0"/>
              </a:rPr>
              <a:t> et al., 2016 </a:t>
            </a:r>
            <a:endParaRPr lang="en-GB" sz="16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0406" y="3420207"/>
            <a:ext cx="1067667" cy="11634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Effet d’un entraînement en résistance sur force / masse &amp; effet de la durée/ type et du TTT 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1110" y="6108761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err="1" smtClean="0">
                <a:latin typeface="Courier New" panose="02070309020205020404" pitchFamily="49" charset="0"/>
              </a:rPr>
              <a:t>Poton</a:t>
            </a:r>
            <a:r>
              <a:rPr lang="en-GB" sz="1600" i="1" dirty="0" smtClean="0">
                <a:latin typeface="Courier New" panose="02070309020205020404" pitchFamily="49" charset="0"/>
              </a:rPr>
              <a:t> et al., 2016 </a:t>
            </a:r>
            <a:endParaRPr lang="en-GB" sz="16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874417"/>
            <a:ext cx="3507892" cy="22982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7553"/>
            <a:ext cx="3686689" cy="23244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358" y="921197"/>
            <a:ext cx="4204332" cy="1988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5957" y="1540225"/>
            <a:ext cx="372538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>Pas d’amélioration de la </a:t>
            </a:r>
            <a:r>
              <a:rPr lang="fr-FR" sz="2400" dirty="0">
                <a:solidFill>
                  <a:srgbClr val="C00000"/>
                </a:solidFill>
              </a:rPr>
              <a:t>masse musculaire </a:t>
            </a:r>
            <a:endParaRPr lang="fr-FR" sz="2400" dirty="0" smtClean="0">
              <a:solidFill>
                <a:srgbClr val="C00000"/>
              </a:solidFill>
            </a:endParaRPr>
          </a:p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>(</a:t>
            </a:r>
            <a:r>
              <a:rPr lang="fr-FR" sz="2400" dirty="0">
                <a:solidFill>
                  <a:srgbClr val="C00000"/>
                </a:solidFill>
              </a:rPr>
              <a:t>P = 0,051</a:t>
            </a:r>
            <a:r>
              <a:rPr lang="fr-FR" sz="2400" dirty="0" smtClean="0">
                <a:solidFill>
                  <a:srgbClr val="C00000"/>
                </a:solidFill>
              </a:rPr>
              <a:t>) 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6357" y="4210175"/>
            <a:ext cx="438550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</a:t>
            </a:r>
            <a:r>
              <a:rPr lang="fr-FR" sz="2800" dirty="0" smtClean="0">
                <a:solidFill>
                  <a:srgbClr val="00B050"/>
                </a:solidFill>
              </a:rPr>
              <a:t>nombre </a:t>
            </a:r>
            <a:r>
              <a:rPr lang="fr-FR" sz="2800" dirty="0">
                <a:solidFill>
                  <a:srgbClr val="00B050"/>
                </a:solidFill>
              </a:rPr>
              <a:t>de cellules CD4 </a:t>
            </a:r>
            <a:endParaRPr lang="fr-FR" sz="2800" dirty="0" smtClean="0">
              <a:solidFill>
                <a:srgbClr val="00B050"/>
              </a:solidFill>
            </a:endParaRPr>
          </a:p>
          <a:p>
            <a:pPr algn="ctr"/>
            <a:r>
              <a:rPr lang="fr-FR" sz="2800" dirty="0" smtClean="0">
                <a:solidFill>
                  <a:srgbClr val="00B050"/>
                </a:solidFill>
              </a:rPr>
              <a:t>(</a:t>
            </a:r>
            <a:r>
              <a:rPr lang="fr-FR" sz="2800" dirty="0">
                <a:solidFill>
                  <a:srgbClr val="00B050"/>
                </a:solidFill>
              </a:rPr>
              <a:t>26,1%, P = 0,003) 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4313" y="724459"/>
            <a:ext cx="895434" cy="7004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0655" y="3898295"/>
            <a:ext cx="1520327" cy="14805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4" y="1571433"/>
            <a:ext cx="5768788" cy="32419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Effet d’un entraînement en résistance sur force / masse &amp; effet de la durée/ type et du TTT 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1110" y="6070661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err="1" smtClean="0">
                <a:latin typeface="Courier New" panose="02070309020205020404" pitchFamily="49" charset="0"/>
              </a:rPr>
              <a:t>Poton</a:t>
            </a:r>
            <a:r>
              <a:rPr lang="en-GB" sz="1600" i="1" dirty="0" smtClean="0">
                <a:latin typeface="Courier New" panose="02070309020205020404" pitchFamily="49" charset="0"/>
              </a:rPr>
              <a:t> et al., 2016 </a:t>
            </a:r>
            <a:endParaRPr lang="en-GB" sz="1600" i="1" dirty="0"/>
          </a:p>
        </p:txBody>
      </p:sp>
      <p:sp>
        <p:nvSpPr>
          <p:cNvPr id="11" name="Rectangle 10"/>
          <p:cNvSpPr/>
          <p:nvPr/>
        </p:nvSpPr>
        <p:spPr>
          <a:xfrm>
            <a:off x="304800" y="3995995"/>
            <a:ext cx="5417126" cy="1939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4800" y="2818359"/>
            <a:ext cx="5417126" cy="1939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0751" y="5134605"/>
            <a:ext cx="5735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err="1"/>
              <a:t>L'échelle</a:t>
            </a:r>
            <a:r>
              <a:rPr lang="en-GB" sz="1200" i="1" dirty="0"/>
              <a:t> </a:t>
            </a:r>
            <a:r>
              <a:rPr lang="en-GB" sz="1200" i="1" dirty="0" err="1"/>
              <a:t>PEDro</a:t>
            </a:r>
            <a:r>
              <a:rPr lang="en-GB" sz="1200" i="1" dirty="0"/>
              <a:t> </a:t>
            </a:r>
            <a:r>
              <a:rPr lang="en-GB" sz="1200" i="1" dirty="0" err="1"/>
              <a:t>comporte</a:t>
            </a:r>
            <a:r>
              <a:rPr lang="en-GB" sz="1200" i="1" dirty="0"/>
              <a:t> 11 </a:t>
            </a:r>
            <a:r>
              <a:rPr lang="en-GB" sz="1200" i="1" dirty="0" smtClean="0"/>
              <a:t>items : </a:t>
            </a:r>
            <a:r>
              <a:rPr lang="en-GB" sz="1200" i="1" dirty="0"/>
              <a:t>un item </a:t>
            </a:r>
            <a:r>
              <a:rPr lang="en-GB" sz="1200" i="1" dirty="0" err="1"/>
              <a:t>relatif</a:t>
            </a:r>
            <a:r>
              <a:rPr lang="en-GB" sz="1200" i="1" dirty="0"/>
              <a:t> à la </a:t>
            </a:r>
            <a:r>
              <a:rPr lang="en-GB" sz="1200" i="1" dirty="0" err="1"/>
              <a:t>validité</a:t>
            </a:r>
            <a:r>
              <a:rPr lang="en-GB" sz="1200" i="1" dirty="0"/>
              <a:t> </a:t>
            </a:r>
            <a:r>
              <a:rPr lang="en-GB" sz="1200" i="1" dirty="0" err="1"/>
              <a:t>externe</a:t>
            </a:r>
            <a:r>
              <a:rPr lang="en-GB" sz="1200" i="1" dirty="0"/>
              <a:t>, </a:t>
            </a:r>
            <a:r>
              <a:rPr lang="en-GB" sz="1200" i="1" dirty="0" err="1"/>
              <a:t>huit</a:t>
            </a:r>
            <a:r>
              <a:rPr lang="en-GB" sz="1200" i="1" dirty="0"/>
              <a:t> items </a:t>
            </a:r>
            <a:r>
              <a:rPr lang="en-GB" sz="1200" i="1" dirty="0" err="1"/>
              <a:t>relatifs</a:t>
            </a:r>
            <a:r>
              <a:rPr lang="en-GB" sz="1200" i="1" dirty="0"/>
              <a:t> à la </a:t>
            </a:r>
            <a:r>
              <a:rPr lang="en-GB" sz="1200" i="1" dirty="0" err="1"/>
              <a:t>validité</a:t>
            </a:r>
            <a:r>
              <a:rPr lang="en-GB" sz="1200" i="1" dirty="0"/>
              <a:t> interne et </a:t>
            </a:r>
            <a:r>
              <a:rPr lang="en-GB" sz="1200" i="1" dirty="0" err="1"/>
              <a:t>deux</a:t>
            </a:r>
            <a:r>
              <a:rPr lang="en-GB" sz="1200" i="1" dirty="0"/>
              <a:t> items </a:t>
            </a:r>
            <a:r>
              <a:rPr lang="en-GB" sz="1200" i="1" dirty="0" err="1"/>
              <a:t>relatifs</a:t>
            </a:r>
            <a:r>
              <a:rPr lang="en-GB" sz="1200" i="1" dirty="0"/>
              <a:t> à la </a:t>
            </a:r>
            <a:r>
              <a:rPr lang="en-GB" sz="1200" i="1" dirty="0" err="1"/>
              <a:t>possibilité</a:t>
            </a:r>
            <a:r>
              <a:rPr lang="en-GB" sz="1200" i="1" dirty="0"/>
              <a:t> </a:t>
            </a:r>
            <a:r>
              <a:rPr lang="en-GB" sz="1200" i="1" dirty="0" err="1"/>
              <a:t>d'interpréter</a:t>
            </a:r>
            <a:r>
              <a:rPr lang="en-GB" sz="1200" i="1" dirty="0"/>
              <a:t> les </a:t>
            </a:r>
            <a:r>
              <a:rPr lang="en-GB" sz="1200" i="1" dirty="0" err="1"/>
              <a:t>résultats</a:t>
            </a:r>
            <a:r>
              <a:rPr lang="en-GB" sz="1200" i="1" dirty="0"/>
              <a:t>. Les scores </a:t>
            </a:r>
            <a:r>
              <a:rPr lang="en-GB" sz="1200" i="1" dirty="0" err="1"/>
              <a:t>peuvent</a:t>
            </a:r>
            <a:r>
              <a:rPr lang="en-GB" sz="1200" i="1" dirty="0"/>
              <a:t> </a:t>
            </a:r>
            <a:r>
              <a:rPr lang="en-GB" sz="1200" i="1" dirty="0" err="1"/>
              <a:t>aller</a:t>
            </a:r>
            <a:r>
              <a:rPr lang="en-GB" sz="1200" i="1" dirty="0"/>
              <a:t> de 1 à 10, un score plus </a:t>
            </a:r>
            <a:r>
              <a:rPr lang="en-GB" sz="1200" i="1" dirty="0" err="1"/>
              <a:t>élevé</a:t>
            </a:r>
            <a:r>
              <a:rPr lang="en-GB" sz="1200" i="1" dirty="0"/>
              <a:t> </a:t>
            </a:r>
            <a:r>
              <a:rPr lang="en-GB" sz="1200" i="1" dirty="0" err="1"/>
              <a:t>indiquant</a:t>
            </a:r>
            <a:r>
              <a:rPr lang="en-GB" sz="1200" i="1" dirty="0"/>
              <a:t> </a:t>
            </a:r>
            <a:r>
              <a:rPr lang="en-GB" sz="1200" i="1" dirty="0" err="1"/>
              <a:t>une</a:t>
            </a:r>
            <a:r>
              <a:rPr lang="en-GB" sz="1200" i="1" dirty="0"/>
              <a:t> </a:t>
            </a:r>
            <a:r>
              <a:rPr lang="en-GB" sz="1200" i="1" dirty="0" err="1"/>
              <a:t>meilleure</a:t>
            </a:r>
            <a:r>
              <a:rPr lang="en-GB" sz="1200" i="1" dirty="0"/>
              <a:t> </a:t>
            </a:r>
            <a:r>
              <a:rPr lang="en-GB" sz="1200" i="1" dirty="0" err="1"/>
              <a:t>qualité</a:t>
            </a:r>
            <a:r>
              <a:rPr lang="en-GB" sz="1200" i="1" dirty="0"/>
              <a:t> de </a:t>
            </a:r>
            <a:r>
              <a:rPr lang="en-GB" sz="1200" i="1" dirty="0" err="1"/>
              <a:t>l'étude</a:t>
            </a:r>
            <a:r>
              <a:rPr lang="en-GB" sz="1200" i="1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06583"/>
            <a:ext cx="121919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Gains </a:t>
            </a:r>
            <a:r>
              <a:rPr lang="fr-FR" sz="3200" b="1" dirty="0"/>
              <a:t>en force musculaire </a:t>
            </a:r>
            <a:r>
              <a:rPr lang="fr-FR" sz="3200" b="1" dirty="0" smtClean="0"/>
              <a:t>suivent un </a:t>
            </a:r>
            <a:r>
              <a:rPr lang="fr-FR" sz="3200" b="1" dirty="0"/>
              <a:t>modèle dose-réponse</a:t>
            </a:r>
            <a:endParaRPr lang="en-GB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5875794" y="192423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</a:t>
            </a:r>
            <a:r>
              <a:rPr lang="fr-FR" sz="2000" b="1" dirty="0" smtClean="0">
                <a:solidFill>
                  <a:srgbClr val="002060"/>
                </a:solidFill>
              </a:rPr>
              <a:t>la </a:t>
            </a:r>
            <a:r>
              <a:rPr lang="fr-FR" sz="2000" b="1" dirty="0">
                <a:solidFill>
                  <a:srgbClr val="002060"/>
                </a:solidFill>
              </a:rPr>
              <a:t>plus importante </a:t>
            </a:r>
            <a:r>
              <a:rPr lang="fr-FR" sz="2000" b="1" dirty="0" smtClean="0">
                <a:solidFill>
                  <a:srgbClr val="002060"/>
                </a:solidFill>
              </a:rPr>
              <a:t>force étant </a:t>
            </a:r>
            <a:r>
              <a:rPr lang="fr-FR" sz="2000" b="1" dirty="0">
                <a:solidFill>
                  <a:srgbClr val="002060"/>
                </a:solidFill>
              </a:rPr>
              <a:t>détectée dans les essais avec une </a:t>
            </a:r>
            <a:r>
              <a:rPr lang="fr-FR" sz="2000" b="1" dirty="0" smtClean="0">
                <a:solidFill>
                  <a:srgbClr val="002060"/>
                </a:solidFill>
              </a:rPr>
              <a:t>intervention</a:t>
            </a:r>
          </a:p>
          <a:p>
            <a:pPr algn="ctr"/>
            <a:endParaRPr lang="fr-FR" sz="2000" b="1" dirty="0" smtClean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B050"/>
                </a:solidFill>
              </a:rPr>
              <a:t>Plus </a:t>
            </a:r>
            <a:r>
              <a:rPr lang="fr-FR" sz="2000" b="1" dirty="0">
                <a:solidFill>
                  <a:srgbClr val="00B050"/>
                </a:solidFill>
              </a:rPr>
              <a:t>longue </a:t>
            </a:r>
            <a:r>
              <a:rPr lang="fr-FR" sz="2000" dirty="0"/>
              <a:t>(24 semaines ; 49. 3 %) que plus courte (&lt;12 semaines ; 39 </a:t>
            </a:r>
            <a:r>
              <a:rPr lang="fr-FR" sz="2000" dirty="0" smtClean="0"/>
              <a:t>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B050"/>
                </a:solidFill>
              </a:rPr>
              <a:t>Q</a:t>
            </a:r>
            <a:r>
              <a:rPr lang="fr-FR" sz="2000" b="1" dirty="0" smtClean="0">
                <a:solidFill>
                  <a:srgbClr val="00B050"/>
                </a:solidFill>
              </a:rPr>
              <a:t>ualité </a:t>
            </a:r>
            <a:r>
              <a:rPr lang="fr-FR" sz="2000" b="1" dirty="0">
                <a:solidFill>
                  <a:srgbClr val="00B050"/>
                </a:solidFill>
              </a:rPr>
              <a:t>supérieure </a:t>
            </a:r>
            <a:r>
              <a:rPr lang="fr-FR" sz="2000" dirty="0"/>
              <a:t>(échelle </a:t>
            </a:r>
            <a:r>
              <a:rPr lang="fr-FR" sz="2000" dirty="0" smtClean="0"/>
              <a:t>Pedro= </a:t>
            </a:r>
            <a:r>
              <a:rPr lang="fr-FR" sz="2000" dirty="0"/>
              <a:t>6 ; 38,3 %) que inférieure (</a:t>
            </a:r>
            <a:r>
              <a:rPr lang="fr-FR" sz="2000" dirty="0" err="1"/>
              <a:t>PEDro</a:t>
            </a:r>
            <a:r>
              <a:rPr lang="fr-FR" sz="2000" dirty="0"/>
              <a:t> = 5 ; 28,1 </a:t>
            </a:r>
            <a:r>
              <a:rPr lang="fr-FR" sz="2000" dirty="0" smtClean="0"/>
              <a:t>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B050"/>
                </a:solidFill>
              </a:rPr>
              <a:t>Durée </a:t>
            </a:r>
            <a:r>
              <a:rPr lang="fr-FR" sz="2000" b="1" dirty="0">
                <a:solidFill>
                  <a:srgbClr val="00B050"/>
                </a:solidFill>
              </a:rPr>
              <a:t>plus longue </a:t>
            </a:r>
            <a:r>
              <a:rPr lang="fr-FR" sz="2000" dirty="0"/>
              <a:t>(12 mois ; 59,7 %) que plus courte </a:t>
            </a:r>
            <a:r>
              <a:rPr lang="fr-FR" sz="2000" b="1" dirty="0">
                <a:solidFill>
                  <a:srgbClr val="00B050"/>
                </a:solidFill>
              </a:rPr>
              <a:t>sous thérapie antirétrovirale hautement active </a:t>
            </a:r>
            <a:r>
              <a:rPr lang="fr-FR" sz="2000" dirty="0"/>
              <a:t>(HAART) (&lt;6 mois ; 37,1 %), (P &lt; 0,01). </a:t>
            </a:r>
            <a:endParaRPr lang="en-GB" sz="2000" dirty="0"/>
          </a:p>
        </p:txBody>
      </p:sp>
      <p:sp>
        <p:nvSpPr>
          <p:cNvPr id="17" name="Rectangle 16"/>
          <p:cNvSpPr/>
          <p:nvPr/>
        </p:nvSpPr>
        <p:spPr>
          <a:xfrm>
            <a:off x="304800" y="4189960"/>
            <a:ext cx="5417126" cy="1939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Recap</a:t>
            </a:r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: que doivent proposer les APAS 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26426"/>
          <a:stretch/>
        </p:blipFill>
        <p:spPr>
          <a:xfrm>
            <a:off x="3486150" y="590550"/>
            <a:ext cx="6039693" cy="17241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49209"/>
          <a:stretch/>
        </p:blipFill>
        <p:spPr>
          <a:xfrm>
            <a:off x="209549" y="2315354"/>
            <a:ext cx="5953629" cy="20026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0239" y="2577702"/>
            <a:ext cx="2448272" cy="25416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50147"/>
          <a:stretch/>
        </p:blipFill>
        <p:spPr>
          <a:xfrm>
            <a:off x="4840291" y="4279900"/>
            <a:ext cx="6453688" cy="21307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838" y="2832100"/>
            <a:ext cx="5912861" cy="304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15900" y="3111500"/>
            <a:ext cx="5880099" cy="2159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46638" y="3352800"/>
            <a:ext cx="680461" cy="2159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26100" y="5384800"/>
            <a:ext cx="5880099" cy="2159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902201" y="5600700"/>
            <a:ext cx="3492500" cy="2159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7256" y="5920222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seronet.info/article/activite-physique-adaptee-et-vih-la-solution-apa-67378</a:t>
            </a:r>
            <a:endParaRPr lang="en-GB" sz="1200" dirty="0" smtClean="0"/>
          </a:p>
          <a:p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Entraînement &amp;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Les facteurs d’arrêt d’un programme d’AP chez des personnes atteintes du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Freins à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189" y="802105"/>
            <a:ext cx="4723397" cy="472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8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Les facteurs d’arrêt d’un programme d’AP chez des personnes atteintes du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3822" y="5784334"/>
            <a:ext cx="241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/>
              <a:t>Vacampfort</a:t>
            </a:r>
            <a:r>
              <a:rPr lang="fr-FR" i="1" dirty="0"/>
              <a:t> et al</a:t>
            </a:r>
            <a:r>
              <a:rPr lang="fr-FR" i="1" dirty="0" smtClean="0"/>
              <a:t>., 2016 </a:t>
            </a:r>
            <a:endParaRPr lang="en-GB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78" y="1153675"/>
            <a:ext cx="10145050" cy="1413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032734" y="3744685"/>
            <a:ext cx="1025203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fr-FR" sz="2400" dirty="0" smtClean="0">
                <a:latin typeface="Bell MT" panose="02020503060305020303" pitchFamily="18" charset="0"/>
              </a:rPr>
              <a:t> études inclues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Bell MT" panose="02020503060305020303" pitchFamily="18" charset="0"/>
              </a:rPr>
              <a:t>Etudes ayant réalisées une intervention chez un public VIH soit aérobie ou résistance ou les deux</a:t>
            </a:r>
            <a:endParaRPr lang="en-GB" sz="2400" dirty="0"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Freins à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3035" y="632012"/>
            <a:ext cx="1043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mtClean="0">
                <a:latin typeface="Bell MT" panose="02020503060305020303" pitchFamily="18" charset="0"/>
              </a:rPr>
              <a:t>Sommaire</a:t>
            </a:r>
            <a:endParaRPr lang="en-GB" sz="3600" b="1">
              <a:latin typeface="Bell MT" panose="0202050306030502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0988" y="2124635"/>
            <a:ext cx="96549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Historique, épidémiologie (CM n°1)</a:t>
            </a:r>
          </a:p>
          <a:p>
            <a:pPr marL="342900" indent="-342900">
              <a:buAutoNum type="arabicPeriod"/>
            </a:pPr>
            <a:endParaRPr lang="fr-FR" sz="2000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Transmission, dépistage et prévention (CM n°1)</a:t>
            </a:r>
          </a:p>
          <a:p>
            <a:pPr marL="342900" indent="-342900">
              <a:buAutoNum type="arabicPeriod"/>
            </a:pPr>
            <a:endParaRPr lang="fr-FR" sz="2000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Physiopathologie &amp; Traitements (CM n°2)</a:t>
            </a:r>
          </a:p>
          <a:p>
            <a:pPr marL="342900" indent="-342900">
              <a:buAutoNum type="arabicPeriod"/>
            </a:pPr>
            <a:endParaRPr lang="fr-FR" sz="2000" b="1" dirty="0"/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Vivre avec le VIH (CM n°3)</a:t>
            </a:r>
          </a:p>
          <a:p>
            <a:pPr marL="342900" indent="-342900">
              <a:buFontTx/>
              <a:buAutoNum type="arabicPeriod"/>
            </a:pPr>
            <a:endParaRPr lang="fr-FR" sz="2000" b="1" dirty="0"/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Intérêts et objectifs de l’APA (CM n°4)</a:t>
            </a:r>
          </a:p>
          <a:p>
            <a:pPr marL="342900" indent="-342900">
              <a:buFontTx/>
              <a:buAutoNum type="arabicPeriod"/>
            </a:pPr>
            <a:endParaRPr lang="fr-FR" sz="2000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VIH &amp; APA en France (CM n°5)</a:t>
            </a:r>
          </a:p>
          <a:p>
            <a:pPr marL="342900" indent="-342900">
              <a:buFontTx/>
              <a:buAutoNum type="arabicPeriod"/>
            </a:pPr>
            <a:endParaRPr lang="fr-FR" sz="2000" b="1" dirty="0" smtClean="0"/>
          </a:p>
          <a:p>
            <a:endParaRPr lang="en-GB" sz="2000" b="1" dirty="0"/>
          </a:p>
        </p:txBody>
      </p:sp>
      <p:sp>
        <p:nvSpPr>
          <p:cNvPr id="2" name="Ellipse 1"/>
          <p:cNvSpPr/>
          <p:nvPr/>
        </p:nvSpPr>
        <p:spPr>
          <a:xfrm>
            <a:off x="5021178" y="4443664"/>
            <a:ext cx="577516" cy="5614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074" y="247238"/>
            <a:ext cx="10191561" cy="624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767" y="5644965"/>
            <a:ext cx="9535885" cy="5977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4982" y="5123541"/>
            <a:ext cx="9535885" cy="4862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3040" y="2438401"/>
            <a:ext cx="9535885" cy="6577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740622" y="6176220"/>
            <a:ext cx="1934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/>
              <a:t>Vacampfort</a:t>
            </a:r>
            <a:r>
              <a:rPr lang="fr-FR" sz="1400" i="1" dirty="0"/>
              <a:t> et al</a:t>
            </a:r>
            <a:r>
              <a:rPr lang="fr-FR" sz="1400" i="1" dirty="0" smtClean="0"/>
              <a:t>., 2016 </a:t>
            </a:r>
            <a:endParaRPr lang="en-GB" sz="1400" i="1" dirty="0"/>
          </a:p>
        </p:txBody>
      </p:sp>
      <p:sp>
        <p:nvSpPr>
          <p:cNvPr id="13" name="Rectangle 12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Freins à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Les facteurs d’arrêt d’un programme d’AP chez des personnes atteintes du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98" y="3433010"/>
            <a:ext cx="9535885" cy="1844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12830" y="4291262"/>
            <a:ext cx="9535885" cy="1844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9956800" y="2407920"/>
            <a:ext cx="20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ell MT" panose="02020503060305020303" pitchFamily="18" charset="0"/>
              </a:rPr>
              <a:t>Abandon moindre en entrainement en résistance</a:t>
            </a:r>
            <a:endParaRPr lang="en-GB" dirty="0"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977120" y="5364480"/>
            <a:ext cx="221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ell MT" panose="02020503060305020303" pitchFamily="18" charset="0"/>
              </a:rPr>
              <a:t>Abandon moindre si supervisé et par un professionnel</a:t>
            </a:r>
            <a:endParaRPr lang="en-GB" dirty="0">
              <a:latin typeface="Bell MT" panose="02020503060305020303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926320" y="4084320"/>
            <a:ext cx="226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ell MT" panose="02020503060305020303" pitchFamily="18" charset="0"/>
              </a:rPr>
              <a:t>Abandon moindre si 3 semaines et intensité modérée</a:t>
            </a:r>
            <a:endParaRPr lang="en-GB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build="p"/>
      <p:bldP spid="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Barrières et leviers concernant l’AP chez personnes atteintes du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9412" b="22433"/>
          <a:stretch/>
        </p:blipFill>
        <p:spPr>
          <a:xfrm>
            <a:off x="2520496" y="928915"/>
            <a:ext cx="7296150" cy="1785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10" y="3210303"/>
            <a:ext cx="1607074" cy="13036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5465" y="5678714"/>
            <a:ext cx="185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Gray et al., 2019</a:t>
            </a:r>
            <a:endParaRPr lang="en-GB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70628" y="3643086"/>
            <a:ext cx="7170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Population VIH française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15 individus interviewés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Domaine </a:t>
            </a:r>
            <a:r>
              <a:rPr lang="fr-FR" dirty="0"/>
              <a:t>physique, psychologique et </a:t>
            </a:r>
            <a:r>
              <a:rPr lang="fr-FR" dirty="0" smtClean="0"/>
              <a:t>socio-environnemental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Freins à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12" y="3524250"/>
            <a:ext cx="704088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6830" y="406399"/>
            <a:ext cx="6001599" cy="6116227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3476171" y="2119084"/>
            <a:ext cx="52396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476171" y="3084284"/>
            <a:ext cx="5239657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476171" y="3599541"/>
            <a:ext cx="5239657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476171" y="4323441"/>
            <a:ext cx="52396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476171" y="5515427"/>
            <a:ext cx="52396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Freins à AP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Barrières et leviers concernant l’AP chez personnes atteintes du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063916" y="866274"/>
            <a:ext cx="0" cy="53099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03185" y="1026694"/>
            <a:ext cx="2528647" cy="19250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093985" y="1050758"/>
            <a:ext cx="2953762" cy="168442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08548" y="1653674"/>
            <a:ext cx="31923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Fatigue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Manque de perception de ses capacités physiques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Risque de blessure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Contamination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endParaRPr lang="fr-FR" sz="1600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Pas de personne qui peut m’accompagner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 smtClean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Equipe médicale surprotectrice</a:t>
            </a:r>
            <a:endParaRPr lang="en-GB" sz="1600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321800" y="1892969"/>
            <a:ext cx="205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Amélioration de la condition physique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 smtClean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Bien-être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Plaisir relié à l’AP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 smtClean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Lien social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Offre d’AP adapté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 smtClean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 smtClean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Image corporelle </a:t>
            </a:r>
            <a:endParaRPr lang="fr-FR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Bilan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80547" y="1748590"/>
            <a:ext cx="48286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 smtClean="0">
                <a:solidFill>
                  <a:srgbClr val="FF0000"/>
                </a:solidFill>
              </a:rPr>
              <a:t>?</a:t>
            </a:r>
            <a:endParaRPr lang="en-GB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Indications sur la pratique</a:t>
            </a:r>
            <a:endParaRPr lang="fr-FR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064895"/>
            <a:ext cx="1143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 smtClean="0">
                <a:latin typeface="+mj-lt"/>
              </a:rPr>
              <a:t>Entraînement</a:t>
            </a:r>
            <a:r>
              <a:rPr lang="en-GB" b="1" dirty="0" smtClean="0">
                <a:latin typeface="+mj-lt"/>
              </a:rPr>
              <a:t> </a:t>
            </a:r>
            <a:r>
              <a:rPr lang="en-GB" b="1" dirty="0" err="1" smtClean="0">
                <a:latin typeface="+mj-lt"/>
              </a:rPr>
              <a:t>cardiovasculaire</a:t>
            </a:r>
            <a:r>
              <a:rPr lang="en-GB" b="1" dirty="0" smtClean="0">
                <a:latin typeface="+mj-lt"/>
              </a:rPr>
              <a:t>/</a:t>
            </a:r>
            <a:r>
              <a:rPr lang="en-GB" b="1" dirty="0" err="1" smtClean="0">
                <a:latin typeface="+mj-lt"/>
              </a:rPr>
              <a:t>aérobie</a:t>
            </a:r>
            <a:r>
              <a:rPr lang="en-GB" b="1" dirty="0" smtClean="0">
                <a:latin typeface="+mj-lt"/>
              </a:rPr>
              <a:t> de 20 </a:t>
            </a:r>
            <a:r>
              <a:rPr lang="en-GB" b="1" dirty="0">
                <a:latin typeface="+mj-lt"/>
              </a:rPr>
              <a:t>à 60 minutes de </a:t>
            </a:r>
            <a:r>
              <a:rPr lang="en-GB" b="1" dirty="0" err="1" smtClean="0">
                <a:latin typeface="+mj-lt"/>
              </a:rPr>
              <a:t>durée</a:t>
            </a:r>
            <a:r>
              <a:rPr lang="en-GB" b="1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à des </a:t>
            </a:r>
            <a:r>
              <a:rPr lang="en-GB" dirty="0" err="1">
                <a:latin typeface="+mj-lt"/>
              </a:rPr>
              <a:t>intensités</a:t>
            </a:r>
            <a:r>
              <a:rPr lang="en-GB" dirty="0">
                <a:latin typeface="+mj-lt"/>
              </a:rPr>
              <a:t> de 60 à 75 % de la </a:t>
            </a:r>
            <a:r>
              <a:rPr lang="en-GB" dirty="0" err="1">
                <a:latin typeface="+mj-lt"/>
              </a:rPr>
              <a:t>fréquence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cardiaque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maximale</a:t>
            </a:r>
            <a:r>
              <a:rPr lang="en-GB" dirty="0">
                <a:latin typeface="+mj-lt"/>
              </a:rPr>
              <a:t> (50 à 60 % de VO2 max) et </a:t>
            </a:r>
            <a:r>
              <a:rPr lang="en-GB" dirty="0" err="1">
                <a:latin typeface="+mj-lt"/>
              </a:rPr>
              <a:t>être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effectué</a:t>
            </a:r>
            <a:r>
              <a:rPr lang="en-GB" dirty="0">
                <a:latin typeface="+mj-lt"/>
              </a:rPr>
              <a:t> 3 à 4 séances par </a:t>
            </a:r>
            <a:r>
              <a:rPr lang="en-GB" dirty="0" err="1">
                <a:latin typeface="+mj-lt"/>
              </a:rPr>
              <a:t>semaine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impliquant</a:t>
            </a:r>
            <a:r>
              <a:rPr lang="en-GB" dirty="0">
                <a:latin typeface="+mj-lt"/>
              </a:rPr>
              <a:t> de grands </a:t>
            </a:r>
            <a:r>
              <a:rPr lang="en-GB" dirty="0" err="1">
                <a:latin typeface="+mj-lt"/>
              </a:rPr>
              <a:t>groupes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musculaires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comme</a:t>
            </a:r>
            <a:r>
              <a:rPr lang="en-GB" dirty="0">
                <a:latin typeface="+mj-lt"/>
              </a:rPr>
              <a:t> la </a:t>
            </a:r>
            <a:r>
              <a:rPr lang="en-GB" dirty="0" err="1">
                <a:latin typeface="+mj-lt"/>
              </a:rPr>
              <a:t>marche</a:t>
            </a:r>
            <a:r>
              <a:rPr lang="en-GB" dirty="0">
                <a:latin typeface="+mj-lt"/>
              </a:rPr>
              <a:t>, la course </a:t>
            </a:r>
            <a:r>
              <a:rPr lang="en-GB" dirty="0" err="1">
                <a:latin typeface="+mj-lt"/>
              </a:rPr>
              <a:t>ou</a:t>
            </a:r>
            <a:r>
              <a:rPr lang="en-GB" dirty="0">
                <a:latin typeface="+mj-lt"/>
              </a:rPr>
              <a:t> le </a:t>
            </a:r>
            <a:r>
              <a:rPr lang="en-GB" dirty="0" err="1">
                <a:latin typeface="+mj-lt"/>
              </a:rPr>
              <a:t>vélo</a:t>
            </a:r>
            <a:r>
              <a:rPr lang="en-GB" dirty="0">
                <a:latin typeface="+mj-lt"/>
              </a:rPr>
              <a:t> </a:t>
            </a:r>
            <a:endParaRPr lang="en-GB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Les </a:t>
            </a:r>
            <a:r>
              <a:rPr lang="en-GB" dirty="0" err="1">
                <a:latin typeface="+mj-lt"/>
              </a:rPr>
              <a:t>poids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libres</a:t>
            </a:r>
            <a:r>
              <a:rPr lang="en-GB" dirty="0">
                <a:latin typeface="+mj-lt"/>
              </a:rPr>
              <a:t>, les machines </a:t>
            </a:r>
            <a:r>
              <a:rPr lang="en-GB" dirty="0" smtClean="0">
                <a:latin typeface="+mj-lt"/>
              </a:rPr>
              <a:t>et </a:t>
            </a:r>
            <a:r>
              <a:rPr lang="en-GB" dirty="0">
                <a:latin typeface="+mj-lt"/>
              </a:rPr>
              <a:t>les </a:t>
            </a:r>
            <a:r>
              <a:rPr lang="en-GB" b="1" dirty="0" err="1">
                <a:latin typeface="+mj-lt"/>
              </a:rPr>
              <a:t>exercices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fonctionnels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doivent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être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pratiqués</a:t>
            </a:r>
            <a:r>
              <a:rPr lang="en-GB" b="1" dirty="0">
                <a:latin typeface="+mj-lt"/>
              </a:rPr>
              <a:t> 2 à 3 </a:t>
            </a:r>
            <a:r>
              <a:rPr lang="en-GB" b="1" dirty="0" err="1">
                <a:latin typeface="+mj-lt"/>
              </a:rPr>
              <a:t>fois</a:t>
            </a:r>
            <a:r>
              <a:rPr lang="en-GB" b="1" dirty="0">
                <a:latin typeface="+mj-lt"/>
              </a:rPr>
              <a:t> par </a:t>
            </a:r>
            <a:r>
              <a:rPr lang="en-GB" b="1" dirty="0" err="1">
                <a:latin typeface="+mj-lt"/>
              </a:rPr>
              <a:t>semaine</a:t>
            </a:r>
            <a:r>
              <a:rPr lang="en-GB" dirty="0">
                <a:latin typeface="+mj-lt"/>
              </a:rPr>
              <a:t>, avec 1 à 2 </a:t>
            </a:r>
            <a:r>
              <a:rPr lang="en-GB" dirty="0" err="1">
                <a:latin typeface="+mj-lt"/>
              </a:rPr>
              <a:t>exercices</a:t>
            </a:r>
            <a:r>
              <a:rPr lang="en-GB" dirty="0">
                <a:latin typeface="+mj-lt"/>
              </a:rPr>
              <a:t> par grand </a:t>
            </a:r>
            <a:r>
              <a:rPr lang="en-GB" dirty="0" err="1">
                <a:latin typeface="+mj-lt"/>
              </a:rPr>
              <a:t>groupe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musculaire</a:t>
            </a:r>
            <a:r>
              <a:rPr lang="en-GB" dirty="0">
                <a:latin typeface="+mj-lt"/>
              </a:rPr>
              <a:t> et 2 à 3 </a:t>
            </a:r>
            <a:r>
              <a:rPr lang="en-GB" dirty="0" err="1">
                <a:latin typeface="+mj-lt"/>
              </a:rPr>
              <a:t>séries</a:t>
            </a:r>
            <a:r>
              <a:rPr lang="en-GB" dirty="0">
                <a:latin typeface="+mj-lt"/>
              </a:rPr>
              <a:t> au </a:t>
            </a:r>
            <a:r>
              <a:rPr lang="en-GB" dirty="0" err="1">
                <a:latin typeface="+mj-lt"/>
              </a:rPr>
              <a:t>départ</a:t>
            </a:r>
            <a:r>
              <a:rPr lang="en-GB" dirty="0">
                <a:latin typeface="+mj-lt"/>
              </a:rPr>
              <a:t>, à </a:t>
            </a:r>
            <a:r>
              <a:rPr lang="en-GB" dirty="0" err="1">
                <a:latin typeface="+mj-lt"/>
              </a:rPr>
              <a:t>faible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intensité</a:t>
            </a:r>
            <a:r>
              <a:rPr lang="en-GB" dirty="0">
                <a:latin typeface="+mj-lt"/>
              </a:rPr>
              <a:t> et avec des </a:t>
            </a:r>
            <a:r>
              <a:rPr lang="en-GB" dirty="0" err="1">
                <a:latin typeface="+mj-lt"/>
              </a:rPr>
              <a:t>répétitions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élevées</a:t>
            </a:r>
            <a:r>
              <a:rPr lang="en-GB" dirty="0">
                <a:latin typeface="+mj-lt"/>
              </a:rPr>
              <a:t> (par </a:t>
            </a:r>
            <a:r>
              <a:rPr lang="en-GB" dirty="0" err="1">
                <a:latin typeface="+mj-lt"/>
              </a:rPr>
              <a:t>exemple</a:t>
            </a:r>
            <a:r>
              <a:rPr lang="en-GB" dirty="0">
                <a:latin typeface="+mj-lt"/>
              </a:rPr>
              <a:t>, 2 </a:t>
            </a:r>
            <a:r>
              <a:rPr lang="en-GB" dirty="0" err="1">
                <a:latin typeface="+mj-lt"/>
              </a:rPr>
              <a:t>séries</a:t>
            </a:r>
            <a:r>
              <a:rPr lang="en-GB" dirty="0">
                <a:latin typeface="+mj-lt"/>
              </a:rPr>
              <a:t> de 15 </a:t>
            </a:r>
            <a:r>
              <a:rPr lang="en-GB" dirty="0" err="1">
                <a:latin typeface="+mj-lt"/>
              </a:rPr>
              <a:t>répétitions</a:t>
            </a:r>
            <a:r>
              <a:rPr lang="en-GB" dirty="0">
                <a:latin typeface="+mj-lt"/>
              </a:rPr>
              <a:t> à environ 50 % de 1-RM </a:t>
            </a:r>
            <a:r>
              <a:rPr lang="en-GB" dirty="0" err="1">
                <a:latin typeface="+mj-lt"/>
              </a:rPr>
              <a:t>chacune</a:t>
            </a:r>
            <a:r>
              <a:rPr lang="en-GB" dirty="0" smtClean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+mj-lt"/>
              </a:rPr>
              <a:t>Augmentation </a:t>
            </a:r>
            <a:r>
              <a:rPr lang="en-GB" b="1" dirty="0">
                <a:latin typeface="+mj-lt"/>
              </a:rPr>
              <a:t>progressive de </a:t>
            </a:r>
            <a:r>
              <a:rPr lang="en-GB" b="1" dirty="0" err="1">
                <a:latin typeface="+mj-lt"/>
              </a:rPr>
              <a:t>l'intensité</a:t>
            </a:r>
            <a:r>
              <a:rPr lang="en-GB" b="1" dirty="0">
                <a:latin typeface="+mj-lt"/>
              </a:rPr>
              <a:t> et du volume </a:t>
            </a:r>
            <a:r>
              <a:rPr lang="en-GB" dirty="0">
                <a:latin typeface="+mj-lt"/>
              </a:rPr>
              <a:t>de </a:t>
            </a:r>
            <a:r>
              <a:rPr lang="en-GB" dirty="0" err="1">
                <a:latin typeface="+mj-lt"/>
              </a:rPr>
              <a:t>l'entraînement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devrait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être</a:t>
            </a:r>
            <a:r>
              <a:rPr lang="en-GB" dirty="0">
                <a:latin typeface="+mj-lt"/>
              </a:rPr>
              <a:t> possible </a:t>
            </a:r>
            <a:r>
              <a:rPr lang="en-GB" dirty="0" err="1">
                <a:latin typeface="+mj-lt"/>
              </a:rPr>
              <a:t>en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fonction</a:t>
            </a:r>
            <a:r>
              <a:rPr lang="en-GB" dirty="0">
                <a:latin typeface="+mj-lt"/>
              </a:rPr>
              <a:t> du </a:t>
            </a:r>
            <a:r>
              <a:rPr lang="en-GB" dirty="0" err="1">
                <a:latin typeface="+mj-lt"/>
              </a:rPr>
              <a:t>rythme</a:t>
            </a:r>
            <a:r>
              <a:rPr lang="en-GB" dirty="0">
                <a:latin typeface="+mj-lt"/>
              </a:rPr>
              <a:t> de </a:t>
            </a:r>
            <a:r>
              <a:rPr lang="en-GB" dirty="0" err="1">
                <a:latin typeface="+mj-lt"/>
              </a:rPr>
              <a:t>développement</a:t>
            </a:r>
            <a:r>
              <a:rPr lang="en-GB" dirty="0">
                <a:latin typeface="+mj-lt"/>
              </a:rPr>
              <a:t> du patient. </a:t>
            </a:r>
            <a:endParaRPr lang="en-GB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 smtClean="0">
                <a:latin typeface="+mj-lt"/>
              </a:rPr>
              <a:t>L'inclusion</a:t>
            </a:r>
            <a:r>
              <a:rPr lang="en-GB" b="1" dirty="0" smtClean="0">
                <a:latin typeface="+mj-lt"/>
              </a:rPr>
              <a:t> </a:t>
            </a:r>
            <a:r>
              <a:rPr lang="en-GB" b="1" dirty="0">
                <a:latin typeface="+mj-lt"/>
              </a:rPr>
              <a:t>de </a:t>
            </a:r>
            <a:r>
              <a:rPr lang="en-GB" b="1" dirty="0" err="1">
                <a:latin typeface="+mj-lt"/>
              </a:rPr>
              <a:t>certains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exercices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fonctionnels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imitant</a:t>
            </a:r>
            <a:r>
              <a:rPr lang="en-GB" b="1" dirty="0">
                <a:latin typeface="+mj-lt"/>
              </a:rPr>
              <a:t> les </a:t>
            </a:r>
            <a:r>
              <a:rPr lang="en-GB" b="1" dirty="0" err="1">
                <a:latin typeface="+mj-lt"/>
              </a:rPr>
              <a:t>activités</a:t>
            </a:r>
            <a:r>
              <a:rPr lang="en-GB" b="1" dirty="0">
                <a:latin typeface="+mj-lt"/>
              </a:rPr>
              <a:t> de la vie </a:t>
            </a:r>
            <a:r>
              <a:rPr lang="en-GB" b="1" dirty="0" err="1">
                <a:latin typeface="+mj-lt"/>
              </a:rPr>
              <a:t>quotidienne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lors</a:t>
            </a:r>
            <a:r>
              <a:rPr lang="en-GB" dirty="0">
                <a:latin typeface="+mj-lt"/>
              </a:rPr>
              <a:t> des </a:t>
            </a:r>
            <a:r>
              <a:rPr lang="en-GB" dirty="0" err="1">
                <a:latin typeface="+mj-lt"/>
              </a:rPr>
              <a:t>loisirs</a:t>
            </a:r>
            <a:r>
              <a:rPr lang="en-GB" dirty="0">
                <a:latin typeface="+mj-lt"/>
              </a:rPr>
              <a:t> et/</a:t>
            </a:r>
            <a:r>
              <a:rPr lang="en-GB" dirty="0" err="1">
                <a:latin typeface="+mj-lt"/>
              </a:rPr>
              <a:t>ou</a:t>
            </a:r>
            <a:r>
              <a:rPr lang="en-GB" dirty="0">
                <a:latin typeface="+mj-lt"/>
              </a:rPr>
              <a:t> au sein du </a:t>
            </a:r>
            <a:r>
              <a:rPr lang="en-GB" dirty="0" err="1">
                <a:latin typeface="+mj-lt"/>
              </a:rPr>
              <a:t>groupe</a:t>
            </a:r>
            <a:r>
              <a:rPr lang="en-GB" dirty="0">
                <a:latin typeface="+mj-lt"/>
              </a:rPr>
              <a:t> de travail du patient, </a:t>
            </a:r>
            <a:r>
              <a:rPr lang="en-GB" dirty="0" err="1">
                <a:latin typeface="+mj-lt"/>
              </a:rPr>
              <a:t>peut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prévenir</a:t>
            </a:r>
            <a:r>
              <a:rPr lang="en-GB" dirty="0">
                <a:latin typeface="+mj-lt"/>
              </a:rPr>
              <a:t> la </a:t>
            </a:r>
            <a:r>
              <a:rPr lang="en-GB" dirty="0" err="1">
                <a:latin typeface="+mj-lt"/>
              </a:rPr>
              <a:t>détérioration</a:t>
            </a:r>
            <a:r>
              <a:rPr lang="en-GB" dirty="0">
                <a:latin typeface="+mj-lt"/>
              </a:rPr>
              <a:t> de </a:t>
            </a:r>
            <a:r>
              <a:rPr lang="en-GB" dirty="0" err="1">
                <a:latin typeface="+mj-lt"/>
              </a:rPr>
              <a:t>l'autonomie</a:t>
            </a:r>
            <a:r>
              <a:rPr lang="en-GB" dirty="0">
                <a:latin typeface="+mj-lt"/>
              </a:rPr>
              <a:t> et la </a:t>
            </a:r>
            <a:r>
              <a:rPr lang="en-GB" dirty="0" err="1">
                <a:latin typeface="+mj-lt"/>
              </a:rPr>
              <a:t>dépression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00500" y="6048375"/>
            <a:ext cx="431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Lopez et al., 2015</a:t>
            </a:r>
            <a:endParaRPr lang="en-GB" sz="1600" i="1" dirty="0"/>
          </a:p>
        </p:txBody>
      </p:sp>
      <p:sp>
        <p:nvSpPr>
          <p:cNvPr id="9" name="Rectangle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Bilan</a:t>
            </a:r>
            <a:endParaRPr lang="en-GB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 retenir</a:t>
            </a:r>
            <a:endParaRPr lang="fr-FR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Bilan</a:t>
            </a:r>
            <a:endParaRPr lang="en-GB" b="1" dirty="0"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84" y="731408"/>
            <a:ext cx="4620125" cy="528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 retenir</a:t>
            </a:r>
            <a:endParaRPr lang="fr-FR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des APS/VIH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Bilan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4589" y="737936"/>
            <a:ext cx="10716127" cy="663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Bell MT" panose="02020503060305020303" pitchFamily="18" charset="0"/>
              </a:rPr>
              <a:t>Enlever les idées reçues entre APS/SPORT &amp; contamination VIH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900" dirty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Bell MT" panose="02020503060305020303" pitchFamily="18" charset="0"/>
              </a:rPr>
              <a:t>Prendre en considération les freins à l’activité physique et au décrochage d’un programme d’entraînement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900" dirty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900" dirty="0" smtClean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Bell MT" panose="02020503060305020303" pitchFamily="18" charset="0"/>
              </a:rPr>
              <a:t>Fixer des objectifs possibles et réalisables : gain de force, amélioration de l’endurance etc….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900" dirty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900" dirty="0" smtClean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Bell MT" panose="02020503060305020303" pitchFamily="18" charset="0"/>
              </a:rPr>
              <a:t>Prendre en considération l’état de santé de la personne et de son TTT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900" dirty="0" smtClean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900" dirty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Bell MT" panose="02020503060305020303" pitchFamily="18" charset="0"/>
              </a:rPr>
              <a:t>Faciliter l’insertion et la continuité de l’activité physique grâce à des leviers pertinents</a:t>
            </a:r>
            <a:endParaRPr lang="fr-FR" sz="1900" dirty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900" dirty="0" smtClean="0">
              <a:latin typeface="Bell MT" panose="020205030603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900" dirty="0">
              <a:latin typeface="Bell MT" panose="0202050306030502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01" y="621632"/>
            <a:ext cx="1061024" cy="79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30" y="1599196"/>
            <a:ext cx="1006643" cy="100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988" y="3144251"/>
            <a:ext cx="975737" cy="7539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497" y="4420401"/>
            <a:ext cx="1304924" cy="7307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9141" y="5389013"/>
            <a:ext cx="1094270" cy="9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 consulter</a:t>
            </a:r>
            <a:endParaRPr lang="fr-FR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4456"/>
          <a:stretch/>
        </p:blipFill>
        <p:spPr>
          <a:xfrm>
            <a:off x="577388" y="1283367"/>
            <a:ext cx="1829055" cy="10012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59975" y="1424428"/>
            <a:ext cx="583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/>
              <a:t>Consulter la section VIH/sida</a:t>
            </a:r>
            <a:endParaRPr lang="en-GB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3" y="2551497"/>
            <a:ext cx="6049006" cy="13817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04150" y="3023936"/>
            <a:ext cx="215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/>
              <a:t>Vidéo VIH</a:t>
            </a:r>
            <a:endParaRPr lang="en-GB" sz="2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36" y="4816084"/>
            <a:ext cx="2324424" cy="81926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44254" y="5005136"/>
            <a:ext cx="593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/>
              <a:t>Articles scientifiques VIH / AP / SPORT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040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2" y="2955436"/>
            <a:ext cx="6115935" cy="19104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43" y="1713056"/>
            <a:ext cx="2971822" cy="12655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114" y="2750178"/>
            <a:ext cx="5373262" cy="2230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 consulter</a:t>
            </a:r>
            <a:endParaRPr lang="fr-FR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7300" y="4620986"/>
            <a:ext cx="5519057" cy="14532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Mooc</a:t>
            </a:r>
            <a:r>
              <a:rPr lang="fr-FR" sz="3600" dirty="0" smtClean="0">
                <a:solidFill>
                  <a:srgbClr val="FF0000"/>
                </a:solidFill>
              </a:rPr>
              <a:t> qui n’est plus disponible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6" y="621312"/>
            <a:ext cx="10612331" cy="1600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VIH L3 APAS 2022</a:t>
            </a:r>
            <a:endParaRPr lang="fr-FR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62" y="1867677"/>
            <a:ext cx="5754473" cy="46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Histoire APS et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des APS/VIH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32997"/>
            <a:ext cx="7170821" cy="460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730"/>
          <a:stretch/>
        </p:blipFill>
        <p:spPr>
          <a:xfrm>
            <a:off x="170939" y="2293561"/>
            <a:ext cx="11763959" cy="2098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Histoire APS et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des APS/VIH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Histoire APS et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76400" y="3098800"/>
            <a:ext cx="181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Inquiétude</a:t>
            </a:r>
            <a:endParaRPr lang="en-GB" sz="2400" b="1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695700" y="3327400"/>
            <a:ext cx="3416300" cy="2540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112000" y="2984500"/>
            <a:ext cx="292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Prescription / incitation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81000" y="2946400"/>
            <a:ext cx="1181100" cy="736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1990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0185400" y="2882900"/>
            <a:ext cx="1524000" cy="825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2000/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2010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94" y="3644899"/>
            <a:ext cx="1970306" cy="197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1" b="25787"/>
          <a:stretch/>
        </p:blipFill>
        <p:spPr>
          <a:xfrm>
            <a:off x="8960612" y="4183888"/>
            <a:ext cx="1770888" cy="17982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6507393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59562" y="6488668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591441" y="6488668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0" y="6488668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des APS/VIH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586921" y="6488668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629899" y="6488668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Des figures emblématiques sont touchées : médiatisation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2850" y="2547648"/>
            <a:ext cx="2422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Bell MT" panose="02020503060305020303" pitchFamily="18" charset="0"/>
              </a:rPr>
              <a:t>Ruben Palacio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35519" y="2014248"/>
            <a:ext cx="2622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Bell MT" panose="02020503060305020303" pitchFamily="18" charset="0"/>
              </a:rPr>
              <a:t>Magic Johnson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5" y="2361155"/>
            <a:ext cx="1533525" cy="201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5245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4" y="4432300"/>
            <a:ext cx="2555435" cy="163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3661428" y="5111234"/>
            <a:ext cx="273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Garamond" panose="02020404030301010803" pitchFamily="18" charset="0"/>
              </a:rPr>
              <a:t>1993 </a:t>
            </a:r>
            <a:r>
              <a:rPr lang="en-GB" sz="2400" dirty="0" smtClean="0">
                <a:latin typeface="Garamond" panose="02020404030301010803" pitchFamily="18" charset="0"/>
              </a:rPr>
              <a:t>: </a:t>
            </a:r>
            <a:r>
              <a:rPr lang="en-GB" sz="2400" dirty="0" err="1" smtClean="0">
                <a:latin typeface="Garamond" panose="02020404030301010803" pitchFamily="18" charset="0"/>
              </a:rPr>
              <a:t>décède</a:t>
            </a:r>
            <a:r>
              <a:rPr lang="en-GB" sz="2400" dirty="0" smtClean="0">
                <a:latin typeface="Garamond" panose="02020404030301010803" pitchFamily="18" charset="0"/>
              </a:rPr>
              <a:t> du </a:t>
            </a:r>
            <a:r>
              <a:rPr lang="en-GB" sz="2400" dirty="0" err="1" smtClean="0">
                <a:latin typeface="Garamond" panose="02020404030301010803" pitchFamily="18" charset="0"/>
              </a:rPr>
              <a:t>Sida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7114" y="3316906"/>
            <a:ext cx="392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Garamond" panose="02020404030301010803" pitchFamily="18" charset="0"/>
              </a:rPr>
              <a:t>1991 </a:t>
            </a:r>
            <a:r>
              <a:rPr lang="en-GB" sz="2400" dirty="0" smtClean="0">
                <a:latin typeface="Garamond" panose="02020404030301010803" pitchFamily="18" charset="0"/>
              </a:rPr>
              <a:t>: </a:t>
            </a:r>
            <a:r>
              <a:rPr lang="en-GB" sz="2400" dirty="0" err="1" smtClean="0">
                <a:latin typeface="Garamond" panose="02020404030301010803" pitchFamily="18" charset="0"/>
              </a:rPr>
              <a:t>annonce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dirty="0" err="1" smtClean="0">
                <a:latin typeface="Garamond" panose="02020404030301010803" pitchFamily="18" charset="0"/>
              </a:rPr>
              <a:t>sa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dirty="0" err="1" smtClean="0">
                <a:latin typeface="Garamond" panose="02020404030301010803" pitchFamily="18" charset="0"/>
              </a:rPr>
              <a:t>séropositivité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1928" y="1339334"/>
            <a:ext cx="8000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Garamond" panose="02020404030301010803" pitchFamily="18" charset="0"/>
              </a:rPr>
              <a:t>1991 : </a:t>
            </a:r>
            <a:r>
              <a:rPr lang="en-GB" sz="2400" dirty="0" err="1" smtClean="0">
                <a:latin typeface="Garamond" panose="02020404030301010803" pitchFamily="18" charset="0"/>
              </a:rPr>
              <a:t>retrait</a:t>
            </a:r>
            <a:r>
              <a:rPr lang="en-GB" sz="2400" dirty="0" smtClean="0">
                <a:latin typeface="Garamond" panose="02020404030301010803" pitchFamily="18" charset="0"/>
              </a:rPr>
              <a:t> de </a:t>
            </a:r>
            <a:r>
              <a:rPr lang="en-GB" sz="2400" dirty="0" err="1" smtClean="0">
                <a:latin typeface="Garamond" panose="02020404030301010803" pitchFamily="18" charset="0"/>
              </a:rPr>
              <a:t>sa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dirty="0" err="1" smtClean="0">
                <a:latin typeface="Garamond" panose="02020404030301010803" pitchFamily="18" charset="0"/>
              </a:rPr>
              <a:t>ceinture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fr-FR" sz="2400" dirty="0">
                <a:latin typeface="Garamond" panose="02020404030301010803" pitchFamily="18" charset="0"/>
              </a:rPr>
              <a:t>poids plume WBO pour séropositivité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4250" y="6027448"/>
            <a:ext cx="2378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Arthur Nashe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des APS/VIH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Volonté d’inclusion et démarche d’exclusion en simultanée 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479800" y="1155700"/>
            <a:ext cx="3365500" cy="466090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82329" y="3566583"/>
            <a:ext cx="439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Bell MT" panose="02020503060305020303" pitchFamily="18" charset="0"/>
              </a:rPr>
              <a:t>1993</a:t>
            </a:r>
            <a:r>
              <a:rPr lang="fr-FR" sz="2000" b="1" dirty="0">
                <a:latin typeface="Bell MT" panose="02020503060305020303" pitchFamily="18" charset="0"/>
              </a:rPr>
              <a:t>. </a:t>
            </a:r>
            <a:r>
              <a:rPr lang="fr-FR" sz="2000" dirty="0" smtClean="0">
                <a:latin typeface="Bell MT" panose="02020503060305020303" pitchFamily="18" charset="0"/>
              </a:rPr>
              <a:t>Favorable </a:t>
            </a:r>
            <a:r>
              <a:rPr lang="fr-FR" sz="2000" dirty="0">
                <a:latin typeface="Bell MT" panose="02020503060305020303" pitchFamily="18" charset="0"/>
              </a:rPr>
              <a:t>au dépistage obligatoire des boxeurs professionnels et à l’interdiction de combat aux séropositifs</a:t>
            </a:r>
            <a:endParaRPr lang="en-GB" sz="2000" dirty="0">
              <a:latin typeface="Bell MT" panose="02020503060305020303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20800"/>
            <a:ext cx="1659493" cy="25257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99" y="2412999"/>
            <a:ext cx="1138238" cy="22764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" y="3822700"/>
            <a:ext cx="1464536" cy="177323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905000" y="863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>
                <a:solidFill>
                  <a:srgbClr val="00B0F0"/>
                </a:solidFill>
              </a:rPr>
              <a:t>Création des Gay Games</a:t>
            </a:r>
            <a:endParaRPr lang="en-GB" sz="2400" b="1">
              <a:solidFill>
                <a:srgbClr val="00B0F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02329" y="1890486"/>
            <a:ext cx="35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Promouvoir les valeurs de tolérance et d’acceptation dans le sport</a:t>
            </a:r>
            <a:endParaRPr lang="en-GB" i="1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862" y="1604962"/>
            <a:ext cx="1133475" cy="11334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64920" y="1907206"/>
            <a:ext cx="3997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Bell MT" panose="02020503060305020303" pitchFamily="18" charset="0"/>
              </a:rPr>
              <a:t>1991 </a:t>
            </a:r>
            <a:r>
              <a:rPr lang="fr-FR" sz="2000" dirty="0" smtClean="0">
                <a:latin typeface="Bell MT" panose="02020503060305020303" pitchFamily="18" charset="0"/>
              </a:rPr>
              <a:t>:exclure </a:t>
            </a:r>
            <a:r>
              <a:rPr lang="fr-FR" sz="2000" dirty="0">
                <a:latin typeface="Bell MT" panose="02020503060305020303" pitchFamily="18" charset="0"/>
              </a:rPr>
              <a:t>du terrain les joueurs victimes d’hémorragie</a:t>
            </a:r>
            <a:endParaRPr lang="en-GB" sz="2000" dirty="0">
              <a:latin typeface="Bell MT" panose="02020503060305020303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77" y="3340101"/>
            <a:ext cx="2177823" cy="107939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725" y="5104851"/>
            <a:ext cx="1984375" cy="129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6411684" y="5328254"/>
            <a:ext cx="4838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Bell MT" panose="02020503060305020303" pitchFamily="18" charset="0"/>
              </a:rPr>
              <a:t>Années 90 </a:t>
            </a:r>
            <a:r>
              <a:rPr lang="fr-FR" sz="2000" dirty="0" smtClean="0">
                <a:latin typeface="Bell MT" panose="02020503060305020303" pitchFamily="18" charset="0"/>
              </a:rPr>
              <a:t>: Certaines universités Américaines interdisent l’accès aux sports aux personnes séropositives du VIH </a:t>
            </a:r>
            <a:endParaRPr lang="en-GB" sz="2000" dirty="0">
              <a:latin typeface="Bell MT" panose="02020503060305020303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59562" y="6503995"/>
            <a:ext cx="15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Statut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591441" y="6503995"/>
            <a:ext cx="261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Entraînement &amp;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0" y="6503995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des APS/VIH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586921" y="6503995"/>
            <a:ext cx="166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Freins à AP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629899" y="6503995"/>
            <a:ext cx="10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Bilan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7500</TotalTime>
  <Words>2452</Words>
  <Application>Microsoft Office PowerPoint</Application>
  <PresentationFormat>Grand écran</PresentationFormat>
  <Paragraphs>544</Paragraphs>
  <Slides>49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61" baseType="lpstr">
      <vt:lpstr>AdvOT82c4f4c4</vt:lpstr>
      <vt:lpstr>Arial</vt:lpstr>
      <vt:lpstr>Baskerville Old Face</vt:lpstr>
      <vt:lpstr>Bell MT</vt:lpstr>
      <vt:lpstr>Calibri</vt:lpstr>
      <vt:lpstr>Calibri Light</vt:lpstr>
      <vt:lpstr>Courier New</vt:lpstr>
      <vt:lpstr>Garamond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hognon louis</dc:creator>
  <cp:lastModifiedBy>hognon louis</cp:lastModifiedBy>
  <cp:revision>326</cp:revision>
  <dcterms:created xsi:type="dcterms:W3CDTF">2022-01-11T11:16:00Z</dcterms:created>
  <dcterms:modified xsi:type="dcterms:W3CDTF">2023-03-17T14:19:47Z</dcterms:modified>
</cp:coreProperties>
</file>