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9"/>
  </p:notesMasterIdLst>
  <p:sldIdLst>
    <p:sldId id="256" r:id="rId2"/>
    <p:sldId id="259" r:id="rId3"/>
    <p:sldId id="260" r:id="rId4"/>
    <p:sldId id="267" r:id="rId5"/>
    <p:sldId id="268" r:id="rId6"/>
    <p:sldId id="269" r:id="rId7"/>
    <p:sldId id="270" r:id="rId8"/>
    <p:sldId id="271" r:id="rId9"/>
    <p:sldId id="588" r:id="rId10"/>
    <p:sldId id="589" r:id="rId11"/>
    <p:sldId id="590" r:id="rId12"/>
    <p:sldId id="591" r:id="rId13"/>
    <p:sldId id="592" r:id="rId14"/>
    <p:sldId id="272" r:id="rId15"/>
    <p:sldId id="276" r:id="rId16"/>
    <p:sldId id="593" r:id="rId17"/>
    <p:sldId id="594" r:id="rId18"/>
    <p:sldId id="595" r:id="rId19"/>
    <p:sldId id="597" r:id="rId20"/>
    <p:sldId id="598" r:id="rId21"/>
    <p:sldId id="599" r:id="rId22"/>
    <p:sldId id="600" r:id="rId23"/>
    <p:sldId id="601" r:id="rId24"/>
    <p:sldId id="602" r:id="rId25"/>
    <p:sldId id="603" r:id="rId26"/>
    <p:sldId id="604" r:id="rId27"/>
    <p:sldId id="605" r:id="rId28"/>
    <p:sldId id="606" r:id="rId29"/>
    <p:sldId id="607" r:id="rId30"/>
    <p:sldId id="608" r:id="rId31"/>
    <p:sldId id="609" r:id="rId32"/>
    <p:sldId id="610" r:id="rId33"/>
    <p:sldId id="611" r:id="rId34"/>
    <p:sldId id="612" r:id="rId35"/>
    <p:sldId id="613" r:id="rId36"/>
    <p:sldId id="637" r:id="rId37"/>
    <p:sldId id="638" r:id="rId38"/>
    <p:sldId id="639" r:id="rId39"/>
    <p:sldId id="640" r:id="rId40"/>
    <p:sldId id="641" r:id="rId41"/>
    <p:sldId id="642" r:id="rId42"/>
    <p:sldId id="643" r:id="rId43"/>
    <p:sldId id="644" r:id="rId44"/>
    <p:sldId id="645" r:id="rId45"/>
    <p:sldId id="646" r:id="rId46"/>
    <p:sldId id="647" r:id="rId47"/>
    <p:sldId id="648" r:id="rId48"/>
    <p:sldId id="649" r:id="rId49"/>
    <p:sldId id="650" r:id="rId50"/>
    <p:sldId id="651" r:id="rId51"/>
    <p:sldId id="652" r:id="rId52"/>
    <p:sldId id="653" r:id="rId53"/>
    <p:sldId id="654" r:id="rId54"/>
    <p:sldId id="655" r:id="rId55"/>
    <p:sldId id="656" r:id="rId56"/>
    <p:sldId id="657" r:id="rId57"/>
    <p:sldId id="658" r:id="rId58"/>
    <p:sldId id="659" r:id="rId59"/>
    <p:sldId id="660" r:id="rId60"/>
    <p:sldId id="661" r:id="rId61"/>
    <p:sldId id="662" r:id="rId62"/>
    <p:sldId id="663" r:id="rId63"/>
    <p:sldId id="283" r:id="rId64"/>
    <p:sldId id="284" r:id="rId65"/>
    <p:sldId id="614" r:id="rId66"/>
    <p:sldId id="615" r:id="rId67"/>
    <p:sldId id="616" r:id="rId68"/>
    <p:sldId id="617" r:id="rId69"/>
    <p:sldId id="618" r:id="rId70"/>
    <p:sldId id="619" r:id="rId71"/>
    <p:sldId id="621" r:id="rId72"/>
    <p:sldId id="622" r:id="rId73"/>
    <p:sldId id="623" r:id="rId74"/>
    <p:sldId id="624" r:id="rId75"/>
    <p:sldId id="625" r:id="rId76"/>
    <p:sldId id="626" r:id="rId77"/>
    <p:sldId id="627" r:id="rId78"/>
    <p:sldId id="628" r:id="rId79"/>
    <p:sldId id="629" r:id="rId80"/>
    <p:sldId id="630" r:id="rId81"/>
    <p:sldId id="631" r:id="rId82"/>
    <p:sldId id="632" r:id="rId83"/>
    <p:sldId id="633" r:id="rId84"/>
    <p:sldId id="636" r:id="rId85"/>
    <p:sldId id="634" r:id="rId86"/>
    <p:sldId id="635" r:id="rId87"/>
    <p:sldId id="664" r:id="rId88"/>
    <p:sldId id="665" r:id="rId89"/>
    <p:sldId id="666" r:id="rId90"/>
    <p:sldId id="667" r:id="rId91"/>
    <p:sldId id="668" r:id="rId92"/>
    <p:sldId id="669" r:id="rId93"/>
    <p:sldId id="670" r:id="rId94"/>
    <p:sldId id="671" r:id="rId95"/>
    <p:sldId id="672" r:id="rId96"/>
    <p:sldId id="673" r:id="rId97"/>
    <p:sldId id="587" r:id="rId9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3"/>
    <p:restoredTop sz="84011"/>
  </p:normalViewPr>
  <p:slideViewPr>
    <p:cSldViewPr snapToGrid="0">
      <p:cViewPr varScale="1">
        <p:scale>
          <a:sx n="69" d="100"/>
          <a:sy n="69" d="100"/>
        </p:scale>
        <p:origin x="158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17C3A-F454-514E-9B90-71B043571ECF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C9316-6133-6C4C-A4DA-E4A24E132A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50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C9316-6133-6C4C-A4DA-E4A24E132AF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5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2ED88-E235-4395-F16C-DFF7126AA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849B1C8-1DDE-277D-A1A7-AC2E656A2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5855C-D41D-A4E8-7E79-061BEB38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0B44D0-9433-7522-12B8-C1BED6B3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CFC99E-BFBF-DAE2-2044-43B838F9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31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B9F60-678F-774D-50A9-8FA50141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154023-B154-BB46-61C0-453B32B95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7FD0FD-7F6F-2737-E150-C302B398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63B63B-4397-281B-B9D9-8E4DD329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ABF81-FC7E-7BF9-11A5-25A75341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12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ABB9A15-1C2F-17AE-49A7-B47782365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4468CB-F0D1-835C-96B9-541321923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F75A15-21BB-C6C2-D2F9-AFF41773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60FA10-8975-A3A2-BF8A-72A9246B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CCB3D8-B855-237E-F497-618906D1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414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808E1D-FE08-A028-4F9C-CCD63B35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EC4C7A-75A0-1C99-BAFD-3E6496E2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4BA6E-B621-9D2F-F4D1-2B4439D1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4C045F-ADD6-A795-3D0E-C59AEF8B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80CBE1-2BA8-E7FF-263C-D723020F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90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4257C-6423-253E-9727-5FAA971BC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4B73CD-B766-1B8D-76C8-AEA26E0CB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6BBA91-9F05-43AA-300A-00005F3A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C9AEB8-F5A1-934C-7A60-5543A618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E9EED6-7578-12F6-39C5-DC01BDD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72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0475E-BF06-5254-8FF6-9DB7D997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8E4D57-061D-91DE-83CB-FBB82F54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829EB-0907-9229-D814-26CA876FE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5BE048-C913-169C-7892-A13805EB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C7204B-4BB2-4247-DEDA-0F19183F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D0D9CC-3038-1BE8-FC8A-AB85E20B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56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AEB80-711A-C3B7-5BFA-84166392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CEED4F-4979-5DAF-0967-D5DA0C6BD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2746BC-1764-612F-F90F-D765F8F54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3CB7AE9-59BE-0460-5494-C526C6151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10C3E9C-37D2-58A1-635E-FAA9C1EDB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E3342CB-DCF7-F6F6-7F22-E6887AB2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D224B6B-241C-CEFA-4A65-42ADE53E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AD422-4A56-8E56-C00A-C49AF74A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68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03E09-AC6D-D9D4-0E9B-61FCFF34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DB3AF3-00A5-FA97-AA23-C4EAD896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016341-8A66-B3F9-90B1-3FB37F83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A73A67-0E65-46AE-4F9E-1A5F873D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29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F1FE72C-2428-817E-F2EC-45D0C25A5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123886-19A5-1A35-9EF4-79217D4B3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B983D3-574B-66CE-9544-5715D79F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0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683F8-64A6-BF7C-D9E9-AC2EB50C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CDF290-9887-763D-C058-84EC045B9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9D919B-9C8F-143C-8FDD-8556FB66F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677613-6DE0-9516-5CA0-3CC368BEF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B4590F-E0CE-833D-05FC-90346D1B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F1060D-E174-926A-CC89-B15643CF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70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D3978-51D0-5025-5939-3C7A9FCA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07F2BD2-8CB1-ABA5-2C45-8995C7987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0E9671-9166-F4B3-1D14-257AD3179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D46DC0-7EBD-83C4-C3D9-02D15243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F95229-32D3-5995-0420-BFD1C03D0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919980-28D9-CDE5-E516-4947A986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61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8E335B-C888-7F0A-B1FF-374EB72A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B8CF0D-72B5-A7C0-BC21-738C4C3AD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A19E97-7783-FCCB-E64B-846D0F789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B713-A211-694C-AEB2-26A9EA988C2D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CC19FE-9A2B-7189-9B1D-5CA126D3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DDB3C8-4116-3450-1015-5391B68B6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C4A56-06D1-874F-8579-586DE95B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37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7D8F9-4BCF-D77E-BC79-C0513BDE77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Pathologie du Système nerveux central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012262-3E10-0244-8EDD-D4FCD9466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Pr Vanessa </a:t>
            </a:r>
            <a:r>
              <a:rPr lang="fr-FR" dirty="0" err="1"/>
              <a:t>Lacheretz-Szablewski</a:t>
            </a:r>
            <a:endParaRPr lang="fr-FR" dirty="0"/>
          </a:p>
          <a:p>
            <a:r>
              <a:rPr lang="fr-FR" dirty="0"/>
              <a:t>Pathologiste</a:t>
            </a:r>
          </a:p>
          <a:p>
            <a:r>
              <a:rPr lang="fr-FR" dirty="0"/>
              <a:t>CHU Montpellier</a:t>
            </a:r>
          </a:p>
        </p:txBody>
      </p:sp>
    </p:spTree>
    <p:extLst>
      <p:ext uri="{BB962C8B-B14F-4D97-AF65-F5344CB8AC3E}">
        <p14:creationId xmlns:p14="http://schemas.microsoft.com/office/powerpoint/2010/main" val="309101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34042-4A0C-37BA-3315-D12B2B48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Propagation de la pathologie A𝓑, les phases de Thal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CD11ED-3B4D-10D5-3DE3-4ADFCC37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80" y="2005263"/>
            <a:ext cx="7373934" cy="44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4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34042-4A0C-37BA-3315-D12B2B48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Propagation de la pathologie A𝓑, les phases de Thal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768AC4-A3A3-5977-5D6F-4B2BCD2F5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639" y="1924049"/>
            <a:ext cx="6857949" cy="47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0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34042-4A0C-37BA-3315-D12B2B48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Propagation de la pathologie A𝓑, les phases de Thal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4FAE3E-1D17-5536-8908-B5AA48B8D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221" y="1968376"/>
            <a:ext cx="7299158" cy="471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94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34042-4A0C-37BA-3315-D12B2B48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Propagation de la pathologie A𝓑, les phases de Thal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ADA0BA-1138-C705-3CB6-FAB537321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6" y="1957137"/>
            <a:ext cx="7381139" cy="46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55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65800-A39E-5A0E-8886-F42DCBA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dépôts A𝓑 autour des vaisseaux: angiopathie amyloïde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5A1FEB-2F6C-1906-82ED-BB98F8A70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74477" cy="4351338"/>
          </a:xfrm>
        </p:spPr>
        <p:txBody>
          <a:bodyPr/>
          <a:lstStyle/>
          <a:p>
            <a:r>
              <a:rPr lang="fr-FR" dirty="0"/>
              <a:t>Angiopathie amyloïde peut prédominer</a:t>
            </a:r>
          </a:p>
          <a:p>
            <a:r>
              <a:rPr lang="fr-FR" dirty="0"/>
              <a:t>Responsable d’hématomes multiples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E6A5E5-BED3-767C-5DD8-7A67C678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16" y="1825624"/>
            <a:ext cx="4499765" cy="33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72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1E853-43D6-54BE-6606-17A7347E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la tauopathie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0250D0-519F-A85F-A095-38450149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Accumulation </a:t>
            </a:r>
            <a:r>
              <a:rPr lang="fr-FR" dirty="0" err="1"/>
              <a:t>intraneuronale</a:t>
            </a:r>
            <a:r>
              <a:rPr lang="fr-FR" dirty="0"/>
              <a:t> de protéine Tau</a:t>
            </a:r>
          </a:p>
        </p:txBody>
      </p:sp>
    </p:spTree>
    <p:extLst>
      <p:ext uri="{BB962C8B-B14F-4D97-AF65-F5344CB8AC3E}">
        <p14:creationId xmlns:p14="http://schemas.microsoft.com/office/powerpoint/2010/main" val="816775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1E853-43D6-54BE-6606-17A7347E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la protéine Tau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0250D0-519F-A85F-A095-384501499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8621" cy="4351338"/>
          </a:xfrm>
        </p:spPr>
        <p:txBody>
          <a:bodyPr/>
          <a:lstStyle/>
          <a:p>
            <a:r>
              <a:rPr lang="fr-FR" dirty="0"/>
              <a:t>Protéine normale intervenant dans la polymérisation du neurotubule</a:t>
            </a:r>
          </a:p>
          <a:p>
            <a:r>
              <a:rPr lang="fr-FR" dirty="0"/>
              <a:t>Le </a:t>
            </a:r>
            <a:r>
              <a:rPr lang="fr-FR" dirty="0" err="1"/>
              <a:t>neurotule</a:t>
            </a:r>
            <a:r>
              <a:rPr lang="fr-FR" dirty="0"/>
              <a:t> dépolymérise lorsqu’elle s’en détache</a:t>
            </a:r>
          </a:p>
          <a:p>
            <a:r>
              <a:rPr lang="fr-FR" dirty="0"/>
              <a:t>Dans la maladie d’Alzheimer, la protéine Tau détachée du neurotubule et hyper-</a:t>
            </a:r>
            <a:r>
              <a:rPr lang="fr-FR" dirty="0" err="1"/>
              <a:t>phosporylée</a:t>
            </a:r>
            <a:r>
              <a:rPr lang="fr-FR" dirty="0"/>
              <a:t> s’agrège dans le neurone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10744F-6C87-E6F3-4EB6-59FEE0C3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130" y="1451769"/>
            <a:ext cx="4054334" cy="519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4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5A735-0FC8-C124-9C21-09FFA27AB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la protéine Tau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C98511-22F2-357A-1E1C-384C6794F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2347" cy="4351338"/>
          </a:xfrm>
        </p:spPr>
        <p:txBody>
          <a:bodyPr/>
          <a:lstStyle/>
          <a:p>
            <a:r>
              <a:rPr lang="fr-FR" dirty="0"/>
              <a:t>Accumulation de protéine Tau dans le neurone au microscope confocal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477632-0600-3E4D-0DD6-47F735384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517" y="1690688"/>
            <a:ext cx="4060688" cy="42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8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E5280-0B7C-8B30-F697-6FF51F6D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accumulation de la protéine Tau selon un ordre stéréotypé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9B8FE5-E255-9A26-4C25-20AC8EE41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6095" cy="4351338"/>
          </a:xfrm>
        </p:spPr>
        <p:txBody>
          <a:bodyPr/>
          <a:lstStyle/>
          <a:p>
            <a:r>
              <a:rPr lang="fr-FR" dirty="0"/>
              <a:t>Cortex </a:t>
            </a:r>
            <a:r>
              <a:rPr lang="fr-FR" dirty="0" err="1"/>
              <a:t>enthorinal</a:t>
            </a:r>
            <a:r>
              <a:rPr lang="fr-FR" dirty="0"/>
              <a:t>: partie interne du lobe frontal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704CBE-F37E-C8AD-2FE0-9FBDC2A60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009" y="1690688"/>
            <a:ext cx="6693569" cy="488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64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268E23-0DD7-C851-B8E0-348AAEF4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accumulation de la protéine Tau et symptômes cliniques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BB8616-8EA4-D9F5-3B18-40A71DCB0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15063" cy="4351338"/>
          </a:xfrm>
        </p:spPr>
        <p:txBody>
          <a:bodyPr/>
          <a:lstStyle/>
          <a:p>
            <a:r>
              <a:rPr lang="fr-FR" dirty="0"/>
              <a:t>Trouble mnésique</a:t>
            </a:r>
          </a:p>
          <a:p>
            <a:r>
              <a:rPr lang="fr-FR" dirty="0"/>
              <a:t>Aphasie</a:t>
            </a:r>
          </a:p>
          <a:p>
            <a:r>
              <a:rPr lang="fr-FR" dirty="0"/>
              <a:t>Agnosie</a:t>
            </a:r>
          </a:p>
          <a:p>
            <a:r>
              <a:rPr lang="fr-FR" dirty="0"/>
              <a:t>Apraxie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81FF33-E74F-F741-6184-A1779710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74" y="1966356"/>
            <a:ext cx="4732421" cy="35127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7366474-89B7-FD88-E4A5-6D7A5083E6C4}"/>
              </a:ext>
            </a:extLst>
          </p:cNvPr>
          <p:cNvSpPr txBox="1"/>
          <p:nvPr/>
        </p:nvSpPr>
        <p:spPr>
          <a:xfrm>
            <a:off x="4588043" y="5681348"/>
            <a:ext cx="4411579" cy="50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6F5624B-D7C1-61DA-A0C3-97EF5B3D88AA}"/>
              </a:ext>
            </a:extLst>
          </p:cNvPr>
          <p:cNvSpPr/>
          <p:nvPr/>
        </p:nvSpPr>
        <p:spPr>
          <a:xfrm>
            <a:off x="6898105" y="5681348"/>
            <a:ext cx="3801979" cy="4956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Dégénérescence fibrillaire</a:t>
            </a:r>
          </a:p>
        </p:txBody>
      </p:sp>
    </p:spTree>
    <p:extLst>
      <p:ext uri="{BB962C8B-B14F-4D97-AF65-F5344CB8AC3E}">
        <p14:creationId xmlns:p14="http://schemas.microsoft.com/office/powerpoint/2010/main" val="335813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BF49827-D67E-9387-A838-6477E66D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Principales lésions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B207AB-28F5-0475-BC1C-7206B43EE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Pathologies non tumorales</a:t>
            </a:r>
          </a:p>
          <a:p>
            <a:pPr lvl="2"/>
            <a:r>
              <a:rPr lang="fr-FR" dirty="0"/>
              <a:t>Pathologie neuro-dégénérative</a:t>
            </a:r>
          </a:p>
          <a:p>
            <a:pPr lvl="2"/>
            <a:r>
              <a:rPr lang="fr-FR" dirty="0"/>
              <a:t>Lésions </a:t>
            </a:r>
            <a:r>
              <a:rPr lang="fr-FR" dirty="0" err="1"/>
              <a:t>cérébro</a:t>
            </a:r>
            <a:r>
              <a:rPr lang="fr-FR" dirty="0"/>
              <a:t>-vasculaires</a:t>
            </a:r>
          </a:p>
          <a:p>
            <a:pPr lvl="2"/>
            <a:r>
              <a:rPr lang="fr-FR" dirty="0"/>
              <a:t>Pathologies infectieuses</a:t>
            </a:r>
          </a:p>
          <a:p>
            <a:r>
              <a:rPr lang="fr-FR" dirty="0"/>
              <a:t>Pathologies tumorales bénignes</a:t>
            </a:r>
          </a:p>
          <a:p>
            <a:pPr lvl="2"/>
            <a:r>
              <a:rPr lang="fr-FR" dirty="0"/>
              <a:t>Méningiomes</a:t>
            </a:r>
          </a:p>
          <a:p>
            <a:pPr lvl="2"/>
            <a:r>
              <a:rPr lang="fr-FR" dirty="0" err="1"/>
              <a:t>Hémangiblastomes</a:t>
            </a:r>
            <a:endParaRPr lang="fr-FR" dirty="0"/>
          </a:p>
          <a:p>
            <a:r>
              <a:rPr lang="fr-FR" dirty="0"/>
              <a:t>Pathologies tumorales malignes</a:t>
            </a:r>
          </a:p>
          <a:p>
            <a:pPr lvl="2"/>
            <a:r>
              <a:rPr lang="fr-FR" dirty="0"/>
              <a:t>Gliomes</a:t>
            </a:r>
          </a:p>
          <a:p>
            <a:pPr lvl="2"/>
            <a:r>
              <a:rPr lang="fr-FR" dirty="0"/>
              <a:t>Métastases cérébrales</a:t>
            </a:r>
          </a:p>
          <a:p>
            <a:pPr marL="914400" lvl="2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527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3F70D6-C617-8FEA-7A74-B0A7F66F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accumulation des protéines Tau et A𝓑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EE882D-58A7-355F-2842-1813256DF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5295" cy="4351338"/>
          </a:xfrm>
        </p:spPr>
        <p:txBody>
          <a:bodyPr/>
          <a:lstStyle/>
          <a:p>
            <a:r>
              <a:rPr lang="fr-FR" dirty="0"/>
              <a:t>A𝓑: cortex cérébral</a:t>
            </a:r>
          </a:p>
          <a:p>
            <a:r>
              <a:rPr lang="fr-FR" dirty="0"/>
              <a:t>Tau: cortex entorhinal et hippocampe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066E83C-3BA5-116F-B124-3A29E8B52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395" y="3675397"/>
            <a:ext cx="7821337" cy="289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6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3F70D6-C617-8FEA-7A74-B0A7F66F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accumulation des protéines Tau et A𝓑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EE882D-58A7-355F-2842-1813256DF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5295" cy="4351338"/>
          </a:xfrm>
        </p:spPr>
        <p:txBody>
          <a:bodyPr/>
          <a:lstStyle/>
          <a:p>
            <a:r>
              <a:rPr lang="fr-FR" dirty="0"/>
              <a:t>Association des lésions:</a:t>
            </a:r>
          </a:p>
          <a:p>
            <a:pPr lvl="1"/>
            <a:r>
              <a:rPr lang="fr-FR" dirty="0"/>
              <a:t>Tau atteint le cortex </a:t>
            </a:r>
            <a:r>
              <a:rPr lang="fr-FR" dirty="0" err="1"/>
              <a:t>cérebral</a:t>
            </a:r>
            <a:endParaRPr lang="fr-FR" dirty="0"/>
          </a:p>
          <a:p>
            <a:pPr lvl="1"/>
            <a:r>
              <a:rPr lang="fr-FR" dirty="0"/>
              <a:t>A𝓑 atteint le cortex entorhinal et hippocampe</a:t>
            </a:r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AABA83-C061-2978-7FE2-31306082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3" t="5520" r="10748"/>
          <a:stretch/>
        </p:blipFill>
        <p:spPr>
          <a:xfrm>
            <a:off x="4475747" y="3727500"/>
            <a:ext cx="7234989" cy="28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82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82B06D-52A6-65EE-5F50-1AA7C6AE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Pathologies non tumorales: Lésions </a:t>
            </a:r>
            <a:r>
              <a:rPr lang="fr-FR" dirty="0" err="1"/>
              <a:t>cérébro</a:t>
            </a:r>
            <a:r>
              <a:rPr lang="fr-FR" dirty="0"/>
              <a:t>-vasculaires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52EAE1-C959-8467-60AB-4C8D4254C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370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2B455B7-7F3C-0DD8-6182-F9648601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non tumorales: Lésions </a:t>
            </a:r>
            <a:r>
              <a:rPr lang="fr-FR" dirty="0" err="1"/>
              <a:t>cérebro</a:t>
            </a:r>
            <a:r>
              <a:rPr lang="fr-FR" dirty="0"/>
              <a:t>-vasculaires, un enjeu de santé-publique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CDAD01-B40C-4661-0A2A-D7A142703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89758"/>
            <a:ext cx="7772400" cy="493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63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0F429AD-E101-5F94-5406-EA5BCFB58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 </a:t>
            </a:r>
            <a:r>
              <a:rPr lang="fr-FR" dirty="0" err="1"/>
              <a:t>neuropathologique</a:t>
            </a:r>
            <a:r>
              <a:rPr lang="fr-FR" dirty="0"/>
              <a:t> des lésions </a:t>
            </a:r>
            <a:r>
              <a:rPr lang="fr-FR" dirty="0" err="1"/>
              <a:t>cérébro</a:t>
            </a:r>
            <a:r>
              <a:rPr lang="fr-FR" dirty="0"/>
              <a:t>-vasculaires (LCV): difficulté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E7CB89-3A1F-9C71-1F65-37862DD3E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Hétérogénéité</a:t>
            </a:r>
          </a:p>
          <a:p>
            <a:pPr lvl="2"/>
            <a:r>
              <a:rPr lang="fr-FR" dirty="0"/>
              <a:t>Nature</a:t>
            </a:r>
          </a:p>
          <a:p>
            <a:pPr lvl="2"/>
            <a:r>
              <a:rPr lang="fr-FR" dirty="0"/>
              <a:t>Topographie: cortex, S blanche, hippocampe..</a:t>
            </a:r>
          </a:p>
          <a:p>
            <a:pPr lvl="2"/>
            <a:r>
              <a:rPr lang="fr-FR" dirty="0"/>
              <a:t>Nombre…..</a:t>
            </a:r>
          </a:p>
          <a:p>
            <a:r>
              <a:rPr lang="fr-FR" dirty="0"/>
              <a:t>Relations débattues entre les LCV et dysfonctionnement cérébral</a:t>
            </a:r>
          </a:p>
          <a:p>
            <a:r>
              <a:rPr lang="fr-FR" dirty="0"/>
              <a:t>Quantification de la charge </a:t>
            </a:r>
            <a:r>
              <a:rPr lang="fr-FR" dirty="0" err="1"/>
              <a:t>cérébro</a:t>
            </a:r>
            <a:r>
              <a:rPr lang="fr-FR" dirty="0"/>
              <a:t>-vasculaire: pas de consensus</a:t>
            </a:r>
          </a:p>
        </p:txBody>
      </p:sp>
    </p:spTree>
    <p:extLst>
      <p:ext uri="{BB962C8B-B14F-4D97-AF65-F5344CB8AC3E}">
        <p14:creationId xmlns:p14="http://schemas.microsoft.com/office/powerpoint/2010/main" val="4135003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CCEB1-FC5D-D280-4BDB-8DFD8E9A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Catalogue des LCV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60CA89-765E-F8D0-3AB5-309C44707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Microangiopathies</a:t>
            </a:r>
          </a:p>
          <a:p>
            <a:pPr lvl="1"/>
            <a:r>
              <a:rPr lang="fr-FR" dirty="0" err="1"/>
              <a:t>Artétiolosclérose</a:t>
            </a:r>
            <a:endParaRPr lang="fr-FR" dirty="0"/>
          </a:p>
          <a:p>
            <a:pPr lvl="1"/>
            <a:r>
              <a:rPr lang="fr-FR" dirty="0"/>
              <a:t>Angiopathie amyloïde</a:t>
            </a:r>
          </a:p>
          <a:p>
            <a:r>
              <a:rPr lang="fr-FR" dirty="0"/>
              <a:t>Elargissement des espaces périvasculaires</a:t>
            </a:r>
          </a:p>
          <a:p>
            <a:r>
              <a:rPr lang="fr-FR" dirty="0"/>
              <a:t>Raréfaction de la substance blanche</a:t>
            </a:r>
          </a:p>
          <a:p>
            <a:r>
              <a:rPr lang="fr-FR" dirty="0"/>
              <a:t>Infarctus lacunaire</a:t>
            </a:r>
          </a:p>
          <a:p>
            <a:r>
              <a:rPr lang="fr-FR" dirty="0" err="1"/>
              <a:t>Microinfarctus</a:t>
            </a:r>
            <a:endParaRPr lang="fr-FR" dirty="0"/>
          </a:p>
          <a:p>
            <a:r>
              <a:rPr lang="fr-FR" dirty="0"/>
              <a:t>Microhémorragies</a:t>
            </a:r>
          </a:p>
        </p:txBody>
      </p:sp>
    </p:spTree>
    <p:extLst>
      <p:ext uri="{BB962C8B-B14F-4D97-AF65-F5344CB8AC3E}">
        <p14:creationId xmlns:p14="http://schemas.microsoft.com/office/powerpoint/2010/main" val="1568819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E42462-45F0-0D7D-2D68-4755ED13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Artériolosclérose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8EF38B-94C1-23A9-AAC3-2DE0EB36B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906" y="1840938"/>
            <a:ext cx="5811253" cy="465193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0CF256B-3C44-D3BC-C94E-F8C607596450}"/>
              </a:ext>
            </a:extLst>
          </p:cNvPr>
          <p:cNvSpPr txBox="1"/>
          <p:nvPr/>
        </p:nvSpPr>
        <p:spPr>
          <a:xfrm>
            <a:off x="368969" y="2782669"/>
            <a:ext cx="275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Fibrose de la paroi vasculaire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28DFAB9-0C28-80B9-C65C-2A32EBAD3BB2}"/>
              </a:ext>
            </a:extLst>
          </p:cNvPr>
          <p:cNvSpPr txBox="1"/>
          <p:nvPr/>
        </p:nvSpPr>
        <p:spPr>
          <a:xfrm>
            <a:off x="312822" y="5245132"/>
            <a:ext cx="275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Nécrose fibrinoïde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BCB80F-B484-86C0-C2E5-A3FFD1387A91}"/>
              </a:ext>
            </a:extLst>
          </p:cNvPr>
          <p:cNvSpPr txBox="1"/>
          <p:nvPr/>
        </p:nvSpPr>
        <p:spPr>
          <a:xfrm>
            <a:off x="8823159" y="5060466"/>
            <a:ext cx="2755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Microanévrysme avec saignement chronique (</a:t>
            </a:r>
            <a:r>
              <a:rPr lang="fr-FR" dirty="0" err="1"/>
              <a:t>sidérophages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6204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4C3F2-CFBD-0999-B32F-8033E32C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Angiopathie amyloïde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4673D8-82CE-83F3-7F87-9F3F2FAC9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Accumulation de peptide AB autour des</a:t>
            </a:r>
          </a:p>
          <a:p>
            <a:pPr marL="0" indent="0">
              <a:buNone/>
            </a:pPr>
            <a:r>
              <a:rPr lang="fr-FR" dirty="0"/>
              <a:t>vaisseaux et dans le parenchyme</a:t>
            </a:r>
          </a:p>
          <a:p>
            <a:r>
              <a:rPr lang="fr-FR" dirty="0"/>
              <a:t>HE et immunohistochimie</a:t>
            </a:r>
          </a:p>
          <a:p>
            <a:r>
              <a:rPr lang="fr-FR" dirty="0"/>
              <a:t>Isolée ou en association avec la maladie </a:t>
            </a:r>
          </a:p>
          <a:p>
            <a:pPr marL="0" indent="0">
              <a:buNone/>
            </a:pPr>
            <a:r>
              <a:rPr lang="fr-FR" dirty="0"/>
              <a:t>d’Alzheimer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81764C-AF98-2346-8BCB-B743DD62C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050" y="770021"/>
            <a:ext cx="3788750" cy="58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55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8997A-F499-C100-6135-AFF37931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Conséquences des microangiopathies: altération des parois vasculaires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45AEDB-B102-A52F-A672-C135CFF15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Diminution de l’élasticité</a:t>
            </a:r>
          </a:p>
          <a:p>
            <a:pPr lvl="1"/>
            <a:r>
              <a:rPr lang="fr-FR" dirty="0"/>
              <a:t>Fluctuation du débit sanguin</a:t>
            </a:r>
          </a:p>
          <a:p>
            <a:r>
              <a:rPr lang="fr-FR" dirty="0"/>
              <a:t>Altérations endothéliales</a:t>
            </a:r>
          </a:p>
          <a:p>
            <a:pPr lvl="1"/>
            <a:r>
              <a:rPr lang="fr-FR" dirty="0"/>
              <a:t>Activation chronique: pathologie ischémique</a:t>
            </a:r>
          </a:p>
          <a:p>
            <a:r>
              <a:rPr lang="fr-FR" dirty="0"/>
              <a:t>Altération de la barrière hémato-encéphalique: fuites chroniques de fluide et de macromolécules, réponse inflammatoire (infiltration macrophagique), dépôts d’hémosidérine dans le tissu cérébral</a:t>
            </a:r>
          </a:p>
        </p:txBody>
      </p:sp>
    </p:spTree>
    <p:extLst>
      <p:ext uri="{BB962C8B-B14F-4D97-AF65-F5344CB8AC3E}">
        <p14:creationId xmlns:p14="http://schemas.microsoft.com/office/powerpoint/2010/main" val="3379729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CE9EB-B61C-424F-28E4-84838C78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Elargissement des espaces périvasculaires: conséquence des microangiopathie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1EF6D-C60E-F806-7454-DDFEE622A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0528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Au niveau de la substance blanche: démyélinisation autour des vaisseaux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641CF0-13E0-C1F7-5E70-B64E84D2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17715"/>
            <a:ext cx="5384800" cy="4025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94A71A-C645-9DEF-EF9E-5AEA29150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216" y="2712830"/>
            <a:ext cx="5487068" cy="40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3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82B06D-52A6-65EE-5F50-1AA7C6AE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Pathologies non tumorales: Pathologies neurodégénératives:</a:t>
            </a:r>
            <a:br>
              <a:rPr lang="fr-FR" dirty="0"/>
            </a:br>
            <a:r>
              <a:rPr lang="fr-FR" dirty="0"/>
              <a:t>exemple de la maladie d’Alzheimer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52EAE1-C959-8467-60AB-4C8D4254C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014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A44BBD-94F0-8D1E-5B0C-034243A6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Raréfaction de la substance blanche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DDD77B-FA88-7DF9-C7F1-17A056C79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Lésion fréquente</a:t>
            </a:r>
          </a:p>
          <a:p>
            <a:r>
              <a:rPr lang="fr-FR" dirty="0"/>
              <a:t>En rapport avec une perte myélinique</a:t>
            </a:r>
          </a:p>
          <a:p>
            <a:pPr lvl="1"/>
            <a:r>
              <a:rPr lang="fr-FR" dirty="0"/>
              <a:t>En lien avec une perte </a:t>
            </a:r>
            <a:r>
              <a:rPr lang="fr-FR" dirty="0" err="1"/>
              <a:t>oligodendrogliale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917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3C24E-9EAC-A468-1F76-650C80E4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Infarctus lacunaires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965235-A23D-7F18-71EE-C3543AA29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6958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En lien avec l’occlusion des artérioles perforantes du cerveau</a:t>
            </a:r>
          </a:p>
          <a:p>
            <a:r>
              <a:rPr lang="fr-FR" dirty="0"/>
              <a:t>Concernent</a:t>
            </a:r>
          </a:p>
          <a:p>
            <a:pPr lvl="2"/>
            <a:r>
              <a:rPr lang="fr-FR" dirty="0"/>
              <a:t>La région des noyaux gris centraux</a:t>
            </a:r>
          </a:p>
          <a:p>
            <a:pPr lvl="2"/>
            <a:r>
              <a:rPr lang="fr-FR" dirty="0"/>
              <a:t>Substance blanche profonde des hémisphères cérébraux</a:t>
            </a:r>
          </a:p>
          <a:p>
            <a:r>
              <a:rPr lang="fr-FR" dirty="0"/>
              <a:t>Au stade chronique correspondent à de petites cavités cernées d’une gliose réactionnelle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BBDE45-7018-8A13-A53D-D3EDDD434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5860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1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A8D4C-3AE5-9DC6-D44C-4E3C35B44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Micro-infarctus cérébraux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489B27-B3C5-B435-92AB-06002ED10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fr-FR" dirty="0"/>
              <a:t>Lésion ischémique de petite taille (&lt;2-3 mm)</a:t>
            </a:r>
          </a:p>
          <a:p>
            <a:r>
              <a:rPr lang="fr-FR" dirty="0"/>
              <a:t>Parfois non visible à l’examen macroscopique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CDC9C8-588D-F2BC-A220-858F7E28C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075" y="2117935"/>
            <a:ext cx="4411578" cy="31034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2ABD867-95EB-29D8-4F9A-E2A266F3398E}"/>
              </a:ext>
            </a:extLst>
          </p:cNvPr>
          <p:cNvSpPr txBox="1"/>
          <p:nvPr/>
        </p:nvSpPr>
        <p:spPr>
          <a:xfrm>
            <a:off x="7267074" y="5293895"/>
            <a:ext cx="4411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Lésion ischémique emportant un petit fragment de cortex cérébral</a:t>
            </a:r>
          </a:p>
        </p:txBody>
      </p:sp>
    </p:spTree>
    <p:extLst>
      <p:ext uri="{BB962C8B-B14F-4D97-AF65-F5344CB8AC3E}">
        <p14:creationId xmlns:p14="http://schemas.microsoft.com/office/powerpoint/2010/main" val="412192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DE55D-3FE6-4D42-6A0B-DC6BAFFC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Micro-infarctus cérébraux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CC375D-CBE3-8151-292B-7DC916825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6326" cy="4351338"/>
          </a:xfrm>
        </p:spPr>
        <p:txBody>
          <a:bodyPr/>
          <a:lstStyle/>
          <a:p>
            <a:r>
              <a:rPr lang="fr-FR" dirty="0"/>
              <a:t>Lésion ischémique triangulaire</a:t>
            </a:r>
          </a:p>
          <a:p>
            <a:r>
              <a:rPr lang="fr-FR" dirty="0"/>
              <a:t>S’accompagne d’une perte neuronale et d’une gliose réactionnelle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70E945-4660-2FBD-2FCD-6540AA32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122" y="3994484"/>
            <a:ext cx="7220120" cy="24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4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2E8D41-33AE-AAEE-91C2-E65887EB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Micro-infarctus cérébraux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482386-AEA5-E350-B8F5-96D2ECB0D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Aussi bien causés par l’</a:t>
            </a:r>
            <a:r>
              <a:rPr lang="fr-FR" dirty="0" err="1"/>
              <a:t>artériolosclérose</a:t>
            </a:r>
            <a:r>
              <a:rPr lang="fr-FR" dirty="0"/>
              <a:t> que l’angiopathie amyloïde</a:t>
            </a:r>
          </a:p>
          <a:p>
            <a:r>
              <a:rPr lang="fr-FR" dirty="0"/>
              <a:t>Très fortement associés au déclin cognitif</a:t>
            </a:r>
          </a:p>
          <a:p>
            <a:r>
              <a:rPr lang="fr-FR" dirty="0"/>
              <a:t>Poids des micro-infarctus multiples++++</a:t>
            </a:r>
          </a:p>
          <a:p>
            <a:r>
              <a:rPr lang="fr-FR" dirty="0"/>
              <a:t>Non visibles par les séquences IRM conventionnelles</a:t>
            </a:r>
          </a:p>
        </p:txBody>
      </p:sp>
    </p:spTree>
    <p:extLst>
      <p:ext uri="{BB962C8B-B14F-4D97-AF65-F5344CB8AC3E}">
        <p14:creationId xmlns:p14="http://schemas.microsoft.com/office/powerpoint/2010/main" val="620833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EE8D9E-24D6-EAD2-6A7C-2BF20CF3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Microhémorragies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62B1DB-2D9B-F59F-1616-292A0260F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12369" cy="1848017"/>
          </a:xfrm>
        </p:spPr>
        <p:txBody>
          <a:bodyPr/>
          <a:lstStyle/>
          <a:p>
            <a:r>
              <a:rPr lang="fr-FR" dirty="0"/>
              <a:t>Conséquences d’une fragilisation de la paroi vasculaire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40D2A2-5656-8FD7-CC1D-194C750A3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819" y="1690688"/>
            <a:ext cx="66675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82B06D-52A6-65EE-5F50-1AA7C6AE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Pathologies non tumorales: Pathologies infectieuses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52EAE1-C959-8467-60AB-4C8D4254C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444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8687AE-172F-3E3F-1F77-30B5E4A7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 du SNC: particularité du SNC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30D8FDD-9566-5479-4335-A8887A371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Environnement protégé: barrière hémato-encéphalique, méninges, os</a:t>
            </a:r>
          </a:p>
          <a:p>
            <a:r>
              <a:rPr lang="fr-FR" dirty="0"/>
              <a:t>Peu de défenses inflammatoires</a:t>
            </a:r>
          </a:p>
          <a:p>
            <a:r>
              <a:rPr lang="fr-FR" dirty="0"/>
              <a:t>Infections spécifiques: rage, prion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308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A2720E-6930-B5FE-FBAB-D4627A6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 du SNC: 4 voies principales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4B5657-D306-743E-9F28-EF58B1591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Voie hématogène</a:t>
            </a:r>
          </a:p>
          <a:p>
            <a:r>
              <a:rPr lang="fr-FR" dirty="0"/>
              <a:t>Implantation directe: traumatique, iatrogène</a:t>
            </a:r>
          </a:p>
          <a:p>
            <a:r>
              <a:rPr lang="fr-FR" dirty="0"/>
              <a:t>Extension locale à partir</a:t>
            </a:r>
          </a:p>
          <a:p>
            <a:pPr lvl="1"/>
            <a:r>
              <a:rPr lang="fr-FR" dirty="0"/>
              <a:t>Des sinus frontaux</a:t>
            </a:r>
          </a:p>
          <a:p>
            <a:pPr lvl="1"/>
            <a:r>
              <a:rPr lang="fr-FR" dirty="0"/>
              <a:t>Dents infectés</a:t>
            </a:r>
          </a:p>
          <a:p>
            <a:pPr lvl="1"/>
            <a:r>
              <a:rPr lang="fr-FR" dirty="0"/>
              <a:t>Site chirurgicale</a:t>
            </a:r>
          </a:p>
          <a:p>
            <a:r>
              <a:rPr lang="fr-FR" dirty="0"/>
              <a:t>A partir du système nerveux périphérique; rage, herpès</a:t>
            </a:r>
          </a:p>
        </p:txBody>
      </p:sp>
    </p:spTree>
    <p:extLst>
      <p:ext uri="{BB962C8B-B14F-4D97-AF65-F5344CB8AC3E}">
        <p14:creationId xmlns:p14="http://schemas.microsoft.com/office/powerpoint/2010/main" val="2276823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20293-D165-4264-320A-2007619CC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bactériennes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6ACFB6-A498-5ECC-B8E3-55D6BDE24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5691" cy="4351338"/>
          </a:xfrm>
        </p:spPr>
        <p:txBody>
          <a:bodyPr/>
          <a:lstStyle/>
          <a:p>
            <a:r>
              <a:rPr lang="fr-FR" dirty="0"/>
              <a:t>On distingue les infections pyogènes et les infections chroniques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3739C2-BA04-8273-12A4-E261DA52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587" y="1951192"/>
            <a:ext cx="6129103" cy="40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2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3BC58-7245-BFF4-84AB-B861507D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F6D862-E890-BD2F-709E-E6BC57C76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Maladie fréquente des pays développés: prévalence 5% après 65 ans, prévalence &gt;30% après 85 ans</a:t>
            </a:r>
          </a:p>
          <a:p>
            <a:r>
              <a:rPr lang="fr-FR" dirty="0"/>
              <a:t>Accumulation de lésions microscopiques dans l’encéphale avant l’apparition des premiers symptômes</a:t>
            </a:r>
          </a:p>
          <a:p>
            <a:pPr lvl="2"/>
            <a:r>
              <a:rPr lang="fr-FR" dirty="0"/>
              <a:t>Phase préclinique de la maladie: lésions trop peu nombreuses pour causer des symptômes</a:t>
            </a:r>
          </a:p>
          <a:p>
            <a:r>
              <a:rPr lang="fr-FR" dirty="0"/>
              <a:t>Phase clinique de la maladie</a:t>
            </a:r>
          </a:p>
          <a:p>
            <a:pPr lvl="2"/>
            <a:r>
              <a:rPr lang="fr-FR" dirty="0"/>
              <a:t>Phase prodromique: symptômes limités (perte de mémoire) ne permettant pas encore de porter le diagnostic de démence</a:t>
            </a:r>
          </a:p>
          <a:p>
            <a:pPr lvl="2"/>
            <a:r>
              <a:rPr lang="fr-FR" dirty="0"/>
              <a:t>Stade démentiel</a:t>
            </a:r>
          </a:p>
        </p:txBody>
      </p:sp>
    </p:spTree>
    <p:extLst>
      <p:ext uri="{BB962C8B-B14F-4D97-AF65-F5344CB8AC3E}">
        <p14:creationId xmlns:p14="http://schemas.microsoft.com/office/powerpoint/2010/main" val="245349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6C3CB2-1383-6B5B-F4BA-9F1AF35C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pyogènes: méningites aigues pyogènes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B88EC-AEFF-8BE0-2884-C99A4FF2F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0862" cy="4351338"/>
          </a:xfrm>
        </p:spPr>
        <p:txBody>
          <a:bodyPr>
            <a:normAutofit/>
          </a:bodyPr>
          <a:lstStyle/>
          <a:p>
            <a:r>
              <a:rPr lang="fr-FR" dirty="0"/>
              <a:t>Dissémination par voie hématogène</a:t>
            </a:r>
          </a:p>
          <a:p>
            <a:r>
              <a:rPr lang="fr-FR" dirty="0"/>
              <a:t>Bactéries variables en fonction de l’âge</a:t>
            </a:r>
          </a:p>
          <a:p>
            <a:pPr lvl="1"/>
            <a:r>
              <a:rPr lang="fr-FR" dirty="0"/>
              <a:t>Néonatal: </a:t>
            </a:r>
            <a:r>
              <a:rPr lang="fr-FR" i="1" dirty="0"/>
              <a:t>Escherichia coli</a:t>
            </a:r>
          </a:p>
          <a:p>
            <a:pPr lvl="1"/>
            <a:r>
              <a:rPr lang="fr-FR" dirty="0"/>
              <a:t>Adolescents: </a:t>
            </a:r>
            <a:r>
              <a:rPr lang="fr-FR" i="1" dirty="0"/>
              <a:t>Neisseria meningitidis</a:t>
            </a:r>
          </a:p>
          <a:p>
            <a:pPr lvl="1"/>
            <a:r>
              <a:rPr lang="fr-FR" dirty="0"/>
              <a:t>Séniors: </a:t>
            </a:r>
            <a:r>
              <a:rPr lang="fr-FR" i="1" dirty="0"/>
              <a:t>Streptococcus </a:t>
            </a:r>
            <a:r>
              <a:rPr lang="fr-FR" i="1" dirty="0" err="1"/>
              <a:t>pneumoniae</a:t>
            </a:r>
            <a:endParaRPr lang="fr-FR" i="1" dirty="0"/>
          </a:p>
          <a:p>
            <a:r>
              <a:rPr lang="fr-FR" dirty="0"/>
              <a:t>Infiltration des méninges par des polynucléaires neutrophiles altérés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AFBADE-1664-F427-947C-4124D3DC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339" y="1039526"/>
            <a:ext cx="2901461" cy="54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52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7E2BFA-E5F6-FED7-9C7C-3638911B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pyogènes: abcès cérébraux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AA579B-AC7A-44BA-2E23-255BF25F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71160" cy="4351338"/>
          </a:xfrm>
        </p:spPr>
        <p:txBody>
          <a:bodyPr/>
          <a:lstStyle/>
          <a:p>
            <a:r>
              <a:rPr lang="fr-FR" dirty="0"/>
              <a:t>Implantation direct, extension local, voie hématogène</a:t>
            </a:r>
          </a:p>
          <a:p>
            <a:r>
              <a:rPr lang="fr-FR" dirty="0"/>
              <a:t>Streptocoque et Staphylocoque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6DA847-D381-EF86-9D30-39E20F9B9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0" y="2221217"/>
            <a:ext cx="4921802" cy="30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6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E3E94-672A-F63C-8248-00B9E338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chroniques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CAFE02-6BF8-935F-DF4E-58EE964C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1240" cy="4351338"/>
          </a:xfrm>
        </p:spPr>
        <p:txBody>
          <a:bodyPr/>
          <a:lstStyle/>
          <a:p>
            <a:r>
              <a:rPr lang="fr-FR" dirty="0"/>
              <a:t>Tuberculose</a:t>
            </a:r>
          </a:p>
          <a:p>
            <a:r>
              <a:rPr lang="fr-FR" dirty="0"/>
              <a:t>Neurosyphilis</a:t>
            </a:r>
          </a:p>
          <a:p>
            <a:r>
              <a:rPr lang="fr-FR" dirty="0"/>
              <a:t>Neuro borréliose (maladie de Lyme)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2ED7DF-70D5-4A8A-2F29-4E90A782A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0" y="3366901"/>
            <a:ext cx="4960620" cy="28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59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260D65-EA6C-65B1-1F27-5B505564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DE3589-84E8-D6FF-4D99-6413F2187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Garçon de 11 ans</a:t>
            </a:r>
          </a:p>
          <a:p>
            <a:r>
              <a:rPr lang="fr-FR" dirty="0"/>
              <a:t>Douleur abdominale, céphalées, fièvre</a:t>
            </a:r>
          </a:p>
        </p:txBody>
      </p:sp>
    </p:spTree>
    <p:extLst>
      <p:ext uri="{BB962C8B-B14F-4D97-AF65-F5344CB8AC3E}">
        <p14:creationId xmlns:p14="http://schemas.microsoft.com/office/powerpoint/2010/main" val="3272375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88DB9A-973F-DE58-9889-A3E55695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8C2DA3-1E67-4E0A-F83B-BF198ED52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87" y="1690688"/>
            <a:ext cx="9339026" cy="40397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3BFDD3C-A42E-4AA8-F70C-79E2BF5A86A0}"/>
              </a:ext>
            </a:extLst>
          </p:cNvPr>
          <p:cNvSpPr txBox="1"/>
          <p:nvPr/>
        </p:nvSpPr>
        <p:spPr>
          <a:xfrm>
            <a:off x="1981200" y="554580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Méningite suppurée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FEAE08-621E-BB65-2512-67272C4DFC27}"/>
              </a:ext>
            </a:extLst>
          </p:cNvPr>
          <p:cNvSpPr txBox="1"/>
          <p:nvPr/>
        </p:nvSpPr>
        <p:spPr>
          <a:xfrm>
            <a:off x="6650713" y="554580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Abcès cérébraux</a:t>
            </a:r>
          </a:p>
        </p:txBody>
      </p:sp>
    </p:spTree>
    <p:extLst>
      <p:ext uri="{BB962C8B-B14F-4D97-AF65-F5344CB8AC3E}">
        <p14:creationId xmlns:p14="http://schemas.microsoft.com/office/powerpoint/2010/main" val="1175110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F032C-909E-536B-61A5-894CD8203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05314B-84A4-37F6-D479-67C55357B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62" y="1924050"/>
            <a:ext cx="10594054" cy="38637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3630E9B-3F8A-2514-89C8-6B7B198010C1}"/>
              </a:ext>
            </a:extLst>
          </p:cNvPr>
          <p:cNvSpPr txBox="1"/>
          <p:nvPr/>
        </p:nvSpPr>
        <p:spPr>
          <a:xfrm>
            <a:off x="1242962" y="5836459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Abcès cérébral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5FFE09-1703-E4AA-9912-C05EF8D5DAC6}"/>
              </a:ext>
            </a:extLst>
          </p:cNvPr>
          <p:cNvSpPr txBox="1"/>
          <p:nvPr/>
        </p:nvSpPr>
        <p:spPr>
          <a:xfrm>
            <a:off x="6834238" y="5836459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Méningite suppurée</a:t>
            </a:r>
          </a:p>
        </p:txBody>
      </p:sp>
    </p:spTree>
    <p:extLst>
      <p:ext uri="{BB962C8B-B14F-4D97-AF65-F5344CB8AC3E}">
        <p14:creationId xmlns:p14="http://schemas.microsoft.com/office/powerpoint/2010/main" val="1398604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C30B9-4FB6-A5B7-C89A-E756FF2B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48CF02-E8C5-CDF7-1C4A-34C873E02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48900" cy="1851025"/>
          </a:xfrm>
        </p:spPr>
        <p:txBody>
          <a:bodyPr/>
          <a:lstStyle/>
          <a:p>
            <a:r>
              <a:rPr lang="fr-FR" dirty="0"/>
              <a:t>Coloration argentique soulignant des filaments bactériens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9F6DE5-5F05-513C-04CC-EB409A16D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70" y="2640206"/>
            <a:ext cx="7200230" cy="234276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8A359C-B2AA-2BB0-BD23-C8FF6431F32E}"/>
              </a:ext>
            </a:extLst>
          </p:cNvPr>
          <p:cNvSpPr/>
          <p:nvPr/>
        </p:nvSpPr>
        <p:spPr>
          <a:xfrm>
            <a:off x="3448050" y="5340348"/>
            <a:ext cx="4095750" cy="9080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Nocardiose</a:t>
            </a:r>
            <a:r>
              <a:rPr lang="fr-FR" dirty="0"/>
              <a:t> cérébrale</a:t>
            </a:r>
          </a:p>
        </p:txBody>
      </p:sp>
    </p:spTree>
    <p:extLst>
      <p:ext uri="{BB962C8B-B14F-4D97-AF65-F5344CB8AC3E}">
        <p14:creationId xmlns:p14="http://schemas.microsoft.com/office/powerpoint/2010/main" val="13719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22ABE4-38DB-F3DA-D458-A6F2204E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fongiques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FF9FFD-BC72-3A7F-C770-5C001D785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9350" cy="4351338"/>
          </a:xfrm>
        </p:spPr>
        <p:txBody>
          <a:bodyPr/>
          <a:lstStyle/>
          <a:p>
            <a:r>
              <a:rPr lang="fr-FR" dirty="0"/>
              <a:t>Peuvent être</a:t>
            </a:r>
          </a:p>
          <a:p>
            <a:pPr lvl="2"/>
            <a:r>
              <a:rPr lang="fr-FR" dirty="0"/>
              <a:t>Secondaire à un foyer primaire (appareil respiratoire ou digestif)</a:t>
            </a:r>
          </a:p>
          <a:p>
            <a:pPr lvl="2"/>
            <a:r>
              <a:rPr lang="fr-FR" dirty="0"/>
              <a:t>Secondaire à une extension locale à partir des sinus</a:t>
            </a:r>
          </a:p>
          <a:p>
            <a:pPr lvl="2"/>
            <a:endParaRPr lang="fr-FR" dirty="0"/>
          </a:p>
          <a:p>
            <a:r>
              <a:rPr lang="fr-FR" dirty="0"/>
              <a:t>Présentation lésionnelle</a:t>
            </a:r>
          </a:p>
          <a:p>
            <a:pPr lvl="2"/>
            <a:r>
              <a:rPr lang="fr-FR" dirty="0"/>
              <a:t>Atteinte méningée</a:t>
            </a:r>
          </a:p>
          <a:p>
            <a:pPr lvl="2"/>
            <a:r>
              <a:rPr lang="fr-FR" dirty="0" err="1"/>
              <a:t>Vasculotropisme</a:t>
            </a:r>
            <a:endParaRPr lang="fr-FR" dirty="0"/>
          </a:p>
          <a:p>
            <a:pPr lvl="2"/>
            <a:r>
              <a:rPr lang="fr-FR" dirty="0"/>
              <a:t>Invasion des tissus nerveux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9714E1-17C7-62E2-B8F3-36B0BC40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18" y="2552700"/>
            <a:ext cx="4538532" cy="30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90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8DCC7-A8F2-7D51-B68A-4E8642F1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fongiques: morphologies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6E94C8-6E1F-1919-9375-285550D4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03475"/>
          </a:xfrm>
        </p:spPr>
        <p:txBody>
          <a:bodyPr/>
          <a:lstStyle/>
          <a:p>
            <a:r>
              <a:rPr lang="fr-FR" dirty="0"/>
              <a:t>Peuvent se présenter sous la forme de filaments ou de levures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DE0264-D226-9342-DF73-BF917A149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76" y="2647951"/>
            <a:ext cx="6582874" cy="39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86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C04C355-A226-A49E-3C8B-4880A991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fongiques: critères diagnostiques morphologiques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DDBD212-E426-1F9A-ACEC-1CD6FD9F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825625"/>
            <a:ext cx="10515600" cy="1965325"/>
          </a:xfrm>
        </p:spPr>
        <p:txBody>
          <a:bodyPr/>
          <a:lstStyle/>
          <a:p>
            <a:r>
              <a:rPr lang="fr-FR" dirty="0"/>
              <a:t>3 éléments à prendre en compte pour le diagnostique du type de champignons</a:t>
            </a:r>
          </a:p>
          <a:p>
            <a:pPr lvl="2"/>
            <a:r>
              <a:rPr lang="fr-FR" dirty="0"/>
              <a:t>Taille des filaments</a:t>
            </a:r>
          </a:p>
          <a:p>
            <a:pPr lvl="2"/>
            <a:r>
              <a:rPr lang="fr-FR" dirty="0"/>
              <a:t>La présence de septa</a:t>
            </a:r>
          </a:p>
          <a:p>
            <a:pPr lvl="2"/>
            <a:r>
              <a:rPr lang="fr-FR" dirty="0"/>
              <a:t>Le branchement: angle aigue ou droit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3FC202-96C2-47D8-52BA-C17B88435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437" y="2557234"/>
            <a:ext cx="6908413" cy="41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9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B95C1-7139-E126-5BB8-E7A74E2C1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lésions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87D856-FF55-B6B9-3AB0-275A4AF5F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166" y="3576446"/>
            <a:ext cx="1329791" cy="314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D3BA09-76CB-95E2-8BCA-632360D3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379" y="1528862"/>
            <a:ext cx="7772400" cy="1666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69ACD5-22CD-07EB-2D82-DB4ED8F46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295" y="3472156"/>
            <a:ext cx="2267832" cy="32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4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00DCF-127C-E150-8144-E1A10BB8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fongiques: morphologie des levures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B5AC31-DD93-2130-7342-8CC1CA5BF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46275"/>
          </a:xfrm>
        </p:spPr>
        <p:txBody>
          <a:bodyPr/>
          <a:lstStyle/>
          <a:p>
            <a:r>
              <a:rPr lang="fr-FR" dirty="0"/>
              <a:t>On va s’intéresser à </a:t>
            </a:r>
          </a:p>
          <a:p>
            <a:pPr lvl="2"/>
            <a:r>
              <a:rPr lang="fr-FR" dirty="0"/>
              <a:t>Taille</a:t>
            </a:r>
          </a:p>
          <a:p>
            <a:pPr lvl="2"/>
            <a:r>
              <a:rPr lang="fr-FR" dirty="0"/>
              <a:t>Forme: ronde, ovoïde, muriforme</a:t>
            </a:r>
          </a:p>
          <a:p>
            <a:pPr lvl="2"/>
            <a:r>
              <a:rPr lang="fr-FR" dirty="0"/>
              <a:t>Présence de bourgeonnement</a:t>
            </a:r>
          </a:p>
          <a:p>
            <a:pPr lvl="2"/>
            <a:r>
              <a:rPr lang="fr-FR" dirty="0"/>
              <a:t>Présence d’une capsule</a:t>
            </a:r>
          </a:p>
          <a:p>
            <a:pPr lvl="2"/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AFD3BC-2CC2-D2BA-12FD-8943AC14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33" y="4335463"/>
            <a:ext cx="7118317" cy="19462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C72C8A-C234-9D02-5792-61FBAD068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850" y="4399756"/>
            <a:ext cx="2984516" cy="177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45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BCF66F-1A32-29C1-FDBE-A6AC28D31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CB38B0-B0A9-5EBF-5692-AD008CFA7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Homme, 50 ans</a:t>
            </a:r>
          </a:p>
          <a:p>
            <a:r>
              <a:rPr lang="fr-FR" dirty="0"/>
              <a:t>Décès après transplantation cardiaque</a:t>
            </a:r>
          </a:p>
        </p:txBody>
      </p:sp>
    </p:spTree>
    <p:extLst>
      <p:ext uri="{BB962C8B-B14F-4D97-AF65-F5344CB8AC3E}">
        <p14:creationId xmlns:p14="http://schemas.microsoft.com/office/powerpoint/2010/main" val="375406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6D3D0-C3AF-53CA-E2DB-43A8DC3C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5D7041-EA6A-692E-E894-B4983C6CB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2775"/>
          </a:xfrm>
        </p:spPr>
        <p:txBody>
          <a:bodyPr/>
          <a:lstStyle/>
          <a:p>
            <a:r>
              <a:rPr lang="fr-FR" dirty="0"/>
              <a:t>Lésion à centre nécrotique et suppurée avec couronne hémorragique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00C204-5E18-EE57-77A5-2A19C6E3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599" y="2573337"/>
            <a:ext cx="6189678" cy="3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81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0E6F5-F636-D5FD-D6E9-D94ED41A7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717B57-1DBE-250D-86A7-49DCA4790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Lésion à centre nécrotique avec couronne de macrophages</a:t>
            </a:r>
          </a:p>
          <a:p>
            <a:r>
              <a:rPr lang="fr-FR" dirty="0"/>
              <a:t>Présence dans le centre nécrotique de filaments hyalins fins, de taille homogène, septés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292D8D-0B5A-4876-D3B5-054989D25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465" y="3195637"/>
            <a:ext cx="5368585" cy="341363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AD66F2-83EA-C95A-1387-86C187CFEC9D}"/>
              </a:ext>
            </a:extLst>
          </p:cNvPr>
          <p:cNvSpPr/>
          <p:nvPr/>
        </p:nvSpPr>
        <p:spPr>
          <a:xfrm>
            <a:off x="4290646" y="3854548"/>
            <a:ext cx="3108960" cy="6189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Aspergillose cérébrale</a:t>
            </a:r>
          </a:p>
        </p:txBody>
      </p:sp>
    </p:spTree>
    <p:extLst>
      <p:ext uri="{BB962C8B-B14F-4D97-AF65-F5344CB8AC3E}">
        <p14:creationId xmlns:p14="http://schemas.microsoft.com/office/powerpoint/2010/main" val="13087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A845D-DF0F-FEE9-201C-5515A0A49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parasitaires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119440-3CD6-6CD1-E957-625447E77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29650" cy="1603375"/>
          </a:xfrm>
        </p:spPr>
        <p:txBody>
          <a:bodyPr/>
          <a:lstStyle/>
          <a:p>
            <a:r>
              <a:rPr lang="fr-FR" dirty="0"/>
              <a:t>On distingue:</a:t>
            </a:r>
          </a:p>
          <a:p>
            <a:pPr lvl="2"/>
            <a:r>
              <a:rPr lang="fr-FR" dirty="0"/>
              <a:t>Parasites unicellulaires ou protozoaires</a:t>
            </a:r>
          </a:p>
          <a:p>
            <a:pPr lvl="2"/>
            <a:r>
              <a:rPr lang="fr-FR" dirty="0"/>
              <a:t>Parasites multicellulaires ou métazoaires</a:t>
            </a:r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CB1B64-BEF2-EF58-AD36-3DBF13FE2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0" y="2021649"/>
            <a:ext cx="4533900" cy="37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636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4CD1D-4D8A-D394-A258-CEBF0DF0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 parasitaire protozoaire du SNC: la toxoplasmose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0EB45C-E9AD-629A-7F2C-49A4572FA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Toxoplama</a:t>
            </a:r>
            <a:r>
              <a:rPr lang="fr-FR" dirty="0"/>
              <a:t> gondii</a:t>
            </a:r>
          </a:p>
          <a:p>
            <a:r>
              <a:rPr lang="fr-FR" dirty="0"/>
              <a:t>Congénital (infection transplacentaire) ou acquise</a:t>
            </a:r>
          </a:p>
          <a:p>
            <a:r>
              <a:rPr lang="fr-FR" dirty="0"/>
              <a:t>Parasites observés</a:t>
            </a:r>
          </a:p>
          <a:p>
            <a:pPr lvl="1"/>
            <a:r>
              <a:rPr lang="fr-FR" dirty="0"/>
              <a:t>Soit encapsules: </a:t>
            </a:r>
            <a:r>
              <a:rPr lang="fr-FR" dirty="0" err="1"/>
              <a:t>bradyzoïtes</a:t>
            </a:r>
            <a:endParaRPr lang="fr-FR" dirty="0"/>
          </a:p>
          <a:p>
            <a:pPr lvl="1"/>
            <a:r>
              <a:rPr lang="fr-FR" dirty="0"/>
              <a:t>Soit libres: </a:t>
            </a:r>
            <a:r>
              <a:rPr lang="fr-FR" dirty="0" err="1"/>
              <a:t>tachyzoïtes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9680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7DB8B5-570C-62A0-3FD7-77A83869F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parasitaires métazoaires du SNC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364D40-7DF3-ADDF-1DD1-42521AEB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59" y="2049463"/>
            <a:ext cx="10299882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39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072E9-7D19-7873-4F1B-6566DC80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parasitaires métazoaires du SNC: cestodes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050745-C446-E440-3C56-C33DEFF3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fr-FR" dirty="0"/>
              <a:t>Infestation par la forme larvaire des cestodes</a:t>
            </a:r>
          </a:p>
          <a:p>
            <a:pPr lvl="1"/>
            <a:r>
              <a:rPr lang="fr-FR" dirty="0" err="1"/>
              <a:t>Taenia</a:t>
            </a:r>
            <a:endParaRPr lang="fr-FR" dirty="0"/>
          </a:p>
          <a:p>
            <a:pPr lvl="1"/>
            <a:r>
              <a:rPr lang="fr-FR" dirty="0" err="1"/>
              <a:t>Echinococcus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78771E-0DD9-173D-082A-801D67538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47" y="2495550"/>
            <a:ext cx="7202553" cy="39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319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0F192-FA9B-1D9D-7965-54F7385B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51DF43-E908-AB99-475B-67F4B4BDF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Homme 40 ans</a:t>
            </a:r>
          </a:p>
          <a:p>
            <a:r>
              <a:rPr lang="fr-FR" dirty="0"/>
              <a:t>VIH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2959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94712-489A-595E-351B-9D30F5BD0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3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3E4EB91-FCCA-7002-20EA-C73E97587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Plusieurs foyers nécrotiques et hémorragiques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0BD071-EBE2-2EFA-005C-25076A39E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2537279"/>
            <a:ext cx="6153150" cy="39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6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E3DD4-EE03-E078-E540-450A3471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peptide A𝓑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65FEB7-804A-FE87-B498-7C5379C3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597" y="1463675"/>
            <a:ext cx="5489477" cy="50292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9EA545F-B759-E41B-4CC3-C5B993CE397D}"/>
              </a:ext>
            </a:extLst>
          </p:cNvPr>
          <p:cNvSpPr txBox="1"/>
          <p:nvPr/>
        </p:nvSpPr>
        <p:spPr>
          <a:xfrm>
            <a:off x="838200" y="2197768"/>
            <a:ext cx="415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Clivage de la protéine APP (protéine précurseur de l’amylose)</a:t>
            </a:r>
          </a:p>
        </p:txBody>
      </p:sp>
    </p:spTree>
    <p:extLst>
      <p:ext uri="{BB962C8B-B14F-4D97-AF65-F5344CB8AC3E}">
        <p14:creationId xmlns:p14="http://schemas.microsoft.com/office/powerpoint/2010/main" val="2753610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2E5CD-DA36-2ACB-22FF-CCF765C8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4988C7-7AD6-5A7B-4259-09F3CF251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46175"/>
          </a:xfrm>
        </p:spPr>
        <p:txBody>
          <a:bodyPr>
            <a:normAutofit fontScale="92500"/>
          </a:bodyPr>
          <a:lstStyle/>
          <a:p>
            <a:r>
              <a:rPr lang="fr-FR" dirty="0"/>
              <a:t>Lésion suppurée avec polynucléaires neutrophiles altérés</a:t>
            </a:r>
          </a:p>
          <a:p>
            <a:r>
              <a:rPr lang="fr-FR" dirty="0"/>
              <a:t>Kystes parasitaires contenant la forme </a:t>
            </a:r>
            <a:r>
              <a:rPr lang="fr-FR" dirty="0" err="1"/>
              <a:t>bradyzoïde</a:t>
            </a:r>
            <a:r>
              <a:rPr lang="fr-FR" dirty="0"/>
              <a:t> de </a:t>
            </a:r>
            <a:r>
              <a:rPr lang="fr-FR" dirty="0" err="1"/>
              <a:t>toxoplama</a:t>
            </a:r>
            <a:r>
              <a:rPr lang="fr-FR" dirty="0"/>
              <a:t> gondii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10693-D016-4900-7EE0-D3DC569FC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616" y="3106736"/>
            <a:ext cx="5865234" cy="35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697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3A9FC-D03D-BB7F-E6B3-B3736D6D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virales: quelques définitions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16F237-F78F-7EA8-6344-B8A7C3A6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41525"/>
          </a:xfrm>
        </p:spPr>
        <p:txBody>
          <a:bodyPr/>
          <a:lstStyle/>
          <a:p>
            <a:r>
              <a:rPr lang="fr-FR" dirty="0"/>
              <a:t>Infection de la substance grise: </a:t>
            </a:r>
            <a:r>
              <a:rPr lang="fr-FR" dirty="0" err="1"/>
              <a:t>polioencéphalite</a:t>
            </a:r>
            <a:endParaRPr lang="fr-FR" dirty="0"/>
          </a:p>
          <a:p>
            <a:r>
              <a:rPr lang="fr-FR" dirty="0"/>
              <a:t>Infection de la substance blanche: </a:t>
            </a:r>
            <a:r>
              <a:rPr lang="fr-FR" dirty="0" err="1"/>
              <a:t>leukoencéphalite</a:t>
            </a:r>
            <a:endParaRPr lang="fr-FR" dirty="0"/>
          </a:p>
          <a:p>
            <a:r>
              <a:rPr lang="fr-FR" dirty="0"/>
              <a:t>Cerveau + Méninges: méningoencéphalite</a:t>
            </a:r>
          </a:p>
          <a:p>
            <a:r>
              <a:rPr lang="fr-FR" dirty="0"/>
              <a:t>Cerveau + Moelle épinière: encéphalomyélite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E9C4EE-B484-4B3F-3B67-03DA47EB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51" y="4079875"/>
            <a:ext cx="4473838" cy="21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A975B-0A65-B0C8-170E-2E15B7AA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Infections virales: encéphalite virale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2CAB82-695A-5564-21ED-3B336521C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41525"/>
          </a:xfrm>
        </p:spPr>
        <p:txBody>
          <a:bodyPr/>
          <a:lstStyle/>
          <a:p>
            <a:r>
              <a:rPr lang="fr-FR" dirty="0"/>
              <a:t>Perte neuronale</a:t>
            </a:r>
          </a:p>
          <a:p>
            <a:r>
              <a:rPr lang="fr-FR" dirty="0"/>
              <a:t>Manchons périvasculaires</a:t>
            </a:r>
          </a:p>
          <a:p>
            <a:r>
              <a:rPr lang="fr-FR" dirty="0"/>
              <a:t>Parfois présence d’inclusions virale intranucléaires ou intracytoplasmiques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4205BA-5AD2-8234-4B0B-3A790E76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002087"/>
            <a:ext cx="2724150" cy="27241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9C9214-FBB9-50D7-3E74-EC1370B1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5092700"/>
            <a:ext cx="1282700" cy="1168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52A7EA-65CF-FC0E-D8A4-542F33370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450" y="5226050"/>
            <a:ext cx="10795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65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E8DFD2D-16B6-17EC-B498-4BE7A99E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tumorales bénignes: Méningiomes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F80299-984F-31C1-69EA-C640D7216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634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F6723BF-375E-CB74-771E-F4C6EEEC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épidémiologie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7A33717-429F-426A-5FB8-24F548E80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2800" dirty="0">
                <a:solidFill>
                  <a:srgbClr val="000000"/>
                </a:solidFill>
              </a:rPr>
              <a:t>Tumeur de</a:t>
            </a:r>
            <a:r>
              <a:rPr lang="fr-FR" altLang="fr-FR" sz="2800" dirty="0"/>
              <a:t> </a:t>
            </a:r>
            <a:r>
              <a:rPr lang="fr-FR" altLang="fr-FR" sz="2800" b="1" dirty="0"/>
              <a:t>croissance lente</a:t>
            </a:r>
            <a:r>
              <a:rPr lang="fr-FR" altLang="fr-FR" sz="2800" dirty="0"/>
              <a:t>, </a:t>
            </a:r>
            <a:r>
              <a:rPr lang="fr-FR" altLang="fr-FR" sz="2800" dirty="0">
                <a:solidFill>
                  <a:srgbClr val="000000"/>
                </a:solidFill>
              </a:rPr>
              <a:t>attachées à la dure mère et constituées de cellules arachnoïdiennes tumorales.</a:t>
            </a:r>
          </a:p>
          <a:p>
            <a:r>
              <a:rPr lang="fr-FR" altLang="fr-FR" sz="2800" b="1" dirty="0"/>
              <a:t>20 %</a:t>
            </a:r>
            <a:r>
              <a:rPr lang="fr-FR" altLang="fr-FR" sz="2800" dirty="0"/>
              <a:t> </a:t>
            </a:r>
            <a:r>
              <a:rPr lang="fr-FR" altLang="fr-FR" sz="2800" dirty="0">
                <a:solidFill>
                  <a:srgbClr val="000000"/>
                </a:solidFill>
              </a:rPr>
              <a:t>des tumeurs intra crâniennes</a:t>
            </a:r>
            <a:r>
              <a:rPr lang="fr-FR" altLang="fr-FR" sz="2800" dirty="0"/>
              <a:t> </a:t>
            </a:r>
          </a:p>
          <a:p>
            <a:r>
              <a:rPr lang="fr-FR" altLang="fr-FR" sz="2800" dirty="0">
                <a:solidFill>
                  <a:srgbClr val="000000"/>
                </a:solidFill>
              </a:rPr>
              <a:t>Typiquement</a:t>
            </a:r>
            <a:r>
              <a:rPr lang="fr-FR" altLang="fr-FR" sz="2800" dirty="0"/>
              <a:t> </a:t>
            </a:r>
            <a:r>
              <a:rPr lang="fr-FR" altLang="fr-FR" sz="2800" b="1" dirty="0"/>
              <a:t>femme</a:t>
            </a:r>
            <a:r>
              <a:rPr lang="fr-FR" altLang="fr-FR" sz="2800" dirty="0"/>
              <a:t> de 60-70 ans</a:t>
            </a:r>
          </a:p>
          <a:p>
            <a:r>
              <a:rPr lang="fr-FR" altLang="fr-FR" sz="2800" dirty="0">
                <a:solidFill>
                  <a:srgbClr val="000000"/>
                </a:solidFill>
              </a:rPr>
              <a:t>1 à 3 % de formes multiples, souvent associées à la</a:t>
            </a:r>
            <a:r>
              <a:rPr lang="fr-FR" altLang="fr-FR" sz="2800" dirty="0"/>
              <a:t> </a:t>
            </a:r>
            <a:r>
              <a:rPr lang="fr-FR" altLang="fr-FR" sz="2800" b="1" dirty="0"/>
              <a:t>NF2</a:t>
            </a:r>
            <a:r>
              <a:rPr lang="fr-FR" altLang="fr-FR" sz="2800" dirty="0"/>
              <a:t> </a:t>
            </a:r>
            <a:r>
              <a:rPr lang="fr-FR" altLang="fr-FR" sz="2800" dirty="0">
                <a:solidFill>
                  <a:srgbClr val="000000"/>
                </a:solidFill>
              </a:rPr>
              <a:t>ou sujets prédisposés héréditairement</a:t>
            </a:r>
          </a:p>
          <a:p>
            <a:r>
              <a:rPr lang="fr-FR" altLang="fr-FR" sz="2800" dirty="0">
                <a:solidFill>
                  <a:srgbClr val="000000"/>
                </a:solidFill>
              </a:rPr>
              <a:t>Le plus souvent</a:t>
            </a:r>
            <a:r>
              <a:rPr lang="fr-FR" altLang="fr-FR" sz="2800" dirty="0"/>
              <a:t> </a:t>
            </a:r>
            <a:r>
              <a:rPr lang="fr-FR" altLang="fr-FR" sz="2800" b="1" dirty="0"/>
              <a:t>tumeurs bénignes</a:t>
            </a:r>
            <a:r>
              <a:rPr lang="fr-FR" altLang="fr-FR" sz="2800" dirty="0"/>
              <a:t>, </a:t>
            </a:r>
            <a:r>
              <a:rPr lang="fr-FR" altLang="fr-FR" sz="2800" dirty="0">
                <a:solidFill>
                  <a:srgbClr val="000000"/>
                </a:solidFill>
              </a:rPr>
              <a:t>mais 15 à 25 % récidivent</a:t>
            </a:r>
          </a:p>
          <a:p>
            <a:r>
              <a:rPr lang="fr-FR" altLang="fr-FR" sz="2800" dirty="0">
                <a:solidFill>
                  <a:srgbClr val="000000"/>
                </a:solidFill>
              </a:rPr>
              <a:t>5 à 7 % de formes</a:t>
            </a:r>
            <a:r>
              <a:rPr lang="fr-FR" altLang="fr-FR" sz="2800" dirty="0"/>
              <a:t> </a:t>
            </a:r>
            <a:r>
              <a:rPr lang="fr-FR" altLang="fr-FR" sz="2800" b="1" dirty="0"/>
              <a:t>atypiques</a:t>
            </a:r>
            <a:endParaRPr lang="fr-FR" altLang="fr-FR" sz="2800" dirty="0"/>
          </a:p>
          <a:p>
            <a:pPr marL="0" indent="0">
              <a:buNone/>
            </a:pPr>
            <a:endParaRPr lang="fr-FR" altLang="fr-FR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467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1011B-2451-E729-03EA-D6D8A988C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topographie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32463D-3459-FF3E-D763-AB4D0C3F3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solidFill>
                  <a:srgbClr val="000000"/>
                </a:solidFill>
              </a:rPr>
              <a:t>D</a:t>
            </a:r>
            <a:r>
              <a:rPr lang="fr-FR" altLang="fr-FR" sz="2800" dirty="0">
                <a:solidFill>
                  <a:srgbClr val="000000"/>
                </a:solidFill>
              </a:rPr>
              <a:t>ans la cavité crâniennes avec une base d ’implantation sur la dure mère</a:t>
            </a:r>
          </a:p>
          <a:p>
            <a:pPr lvl="1"/>
            <a:r>
              <a:rPr lang="fr-FR" altLang="fr-FR" dirty="0">
                <a:solidFill>
                  <a:srgbClr val="000000"/>
                </a:solidFill>
              </a:rPr>
              <a:t>le plus souvent au dessus des convexités cérébrales ou en contact avec la faux du cerveau</a:t>
            </a:r>
          </a:p>
          <a:p>
            <a:r>
              <a:rPr lang="fr-FR" altLang="fr-FR" dirty="0">
                <a:solidFill>
                  <a:srgbClr val="000000"/>
                </a:solidFill>
              </a:rPr>
              <a:t>P</a:t>
            </a:r>
            <a:r>
              <a:rPr lang="fr-FR" altLang="fr-FR" sz="2800" dirty="0">
                <a:solidFill>
                  <a:srgbClr val="000000"/>
                </a:solidFill>
              </a:rPr>
              <a:t>osition</a:t>
            </a:r>
            <a:r>
              <a:rPr lang="fr-FR" altLang="fr-FR" sz="2800" dirty="0"/>
              <a:t> </a:t>
            </a:r>
            <a:r>
              <a:rPr lang="fr-FR" altLang="fr-FR" sz="2800" b="1" dirty="0"/>
              <a:t>basale</a:t>
            </a:r>
            <a:endParaRPr lang="fr-FR" altLang="fr-FR" b="1" dirty="0"/>
          </a:p>
          <a:p>
            <a:pPr lvl="1"/>
            <a:r>
              <a:rPr lang="fr-FR" altLang="fr-FR" dirty="0">
                <a:solidFill>
                  <a:srgbClr val="000000"/>
                </a:solidFill>
              </a:rPr>
              <a:t>sphénoïde, fosses olfactives, et région </a:t>
            </a:r>
            <a:r>
              <a:rPr lang="fr-FR" altLang="fr-FR" dirty="0" err="1">
                <a:solidFill>
                  <a:srgbClr val="000000"/>
                </a:solidFill>
              </a:rPr>
              <a:t>parasellaire</a:t>
            </a:r>
            <a:endParaRPr lang="fr-FR" altLang="fr-FR" dirty="0">
              <a:solidFill>
                <a:srgbClr val="000000"/>
              </a:solidFill>
            </a:endParaRPr>
          </a:p>
          <a:p>
            <a:r>
              <a:rPr lang="fr-FR" altLang="fr-FR" sz="2800" dirty="0" err="1"/>
              <a:t>T</a:t>
            </a:r>
            <a:r>
              <a:rPr lang="fr-FR" altLang="fr-FR" dirty="0"/>
              <a:t> </a:t>
            </a:r>
            <a:r>
              <a:rPr lang="fr-FR" altLang="fr-FR" sz="2800" dirty="0"/>
              <a:t>de l </a:t>
            </a:r>
            <a:r>
              <a:rPr lang="fr-FR" altLang="fr-FR" sz="2800" b="1" dirty="0"/>
              <a:t>’angle ponto </a:t>
            </a:r>
            <a:r>
              <a:rPr lang="fr-FR" altLang="fr-FR" sz="2800" b="1" dirty="0" err="1"/>
              <a:t>cérébellopontin</a:t>
            </a:r>
            <a:r>
              <a:rPr lang="fr-FR" altLang="fr-FR" sz="2800" dirty="0"/>
              <a:t> </a:t>
            </a:r>
          </a:p>
          <a:p>
            <a:r>
              <a:rPr lang="fr-FR" altLang="fr-FR" dirty="0">
                <a:solidFill>
                  <a:srgbClr val="000000"/>
                </a:solidFill>
              </a:rPr>
              <a:t>A</a:t>
            </a:r>
            <a:r>
              <a:rPr lang="fr-FR" altLang="fr-FR" sz="2800" dirty="0">
                <a:solidFill>
                  <a:srgbClr val="000000"/>
                </a:solidFill>
              </a:rPr>
              <a:t>u niveau</a:t>
            </a:r>
            <a:r>
              <a:rPr lang="fr-FR" altLang="fr-FR" sz="2800" dirty="0"/>
              <a:t> </a:t>
            </a:r>
            <a:r>
              <a:rPr lang="fr-FR" altLang="fr-FR" sz="2800" b="1" dirty="0"/>
              <a:t>spinal</a:t>
            </a:r>
            <a:endParaRPr lang="fr-FR" altLang="fr-FR" b="1" dirty="0"/>
          </a:p>
          <a:p>
            <a:pPr lvl="1"/>
            <a:r>
              <a:rPr lang="fr-FR" altLang="fr-FR" dirty="0"/>
              <a:t> </a:t>
            </a:r>
            <a:r>
              <a:rPr lang="fr-FR" altLang="fr-FR" dirty="0">
                <a:solidFill>
                  <a:srgbClr val="000000"/>
                </a:solidFill>
              </a:rPr>
              <a:t>région thoracique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5651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181AA-D7A2-453B-03CF-18F58C70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clinique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0A363E-67BA-3350-5A67-EB7E1F694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b="1" dirty="0"/>
              <a:t>A</a:t>
            </a:r>
            <a:r>
              <a:rPr lang="fr-FR" altLang="fr-FR" sz="2800" b="1" dirty="0"/>
              <a:t>symptomatique</a:t>
            </a:r>
            <a:endParaRPr lang="fr-FR" altLang="fr-FR" sz="2800" dirty="0"/>
          </a:p>
          <a:p>
            <a:r>
              <a:rPr lang="fr-FR" altLang="fr-FR" dirty="0">
                <a:solidFill>
                  <a:srgbClr val="000000"/>
                </a:solidFill>
              </a:rPr>
              <a:t>S</a:t>
            </a:r>
            <a:r>
              <a:rPr lang="fr-FR" altLang="fr-FR" sz="2800" dirty="0">
                <a:solidFill>
                  <a:srgbClr val="000000"/>
                </a:solidFill>
              </a:rPr>
              <a:t>ignes liés à une compression</a:t>
            </a:r>
          </a:p>
          <a:p>
            <a:pPr lvl="1"/>
            <a:r>
              <a:rPr lang="fr-FR" altLang="fr-FR" dirty="0">
                <a:solidFill>
                  <a:srgbClr val="000000"/>
                </a:solidFill>
              </a:rPr>
              <a:t>Paralysie</a:t>
            </a:r>
          </a:p>
          <a:p>
            <a:pPr lvl="1"/>
            <a:r>
              <a:rPr lang="fr-FR" altLang="fr-FR" dirty="0">
                <a:solidFill>
                  <a:srgbClr val="000000"/>
                </a:solidFill>
              </a:rPr>
              <a:t>aphasie</a:t>
            </a:r>
          </a:p>
          <a:p>
            <a:r>
              <a:rPr lang="fr-FR" altLang="fr-FR" dirty="0">
                <a:solidFill>
                  <a:srgbClr val="000000"/>
                </a:solidFill>
              </a:rPr>
              <a:t>P</a:t>
            </a:r>
            <a:r>
              <a:rPr lang="fr-FR" altLang="fr-FR" sz="2800" dirty="0">
                <a:solidFill>
                  <a:srgbClr val="000000"/>
                </a:solidFill>
              </a:rPr>
              <a:t>ossibilité d ’hypertension </a:t>
            </a:r>
            <a:r>
              <a:rPr lang="fr-FR" altLang="fr-FR" sz="2800" dirty="0" err="1">
                <a:solidFill>
                  <a:srgbClr val="000000"/>
                </a:solidFill>
              </a:rPr>
              <a:t>intra-crânienne</a:t>
            </a:r>
            <a:endParaRPr lang="fr-FR" altLang="fr-FR" sz="2800" dirty="0">
              <a:solidFill>
                <a:srgbClr val="000000"/>
              </a:solidFill>
            </a:endParaRPr>
          </a:p>
          <a:p>
            <a:r>
              <a:rPr lang="fr-FR" altLang="fr-FR" dirty="0">
                <a:solidFill>
                  <a:srgbClr val="000000"/>
                </a:solidFill>
              </a:rPr>
              <a:t>E</a:t>
            </a:r>
            <a:r>
              <a:rPr lang="fr-FR" altLang="fr-FR" sz="2800" dirty="0">
                <a:solidFill>
                  <a:srgbClr val="000000"/>
                </a:solidFill>
              </a:rPr>
              <a:t>pilepsie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451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22BCD-884F-909E-B527-0A7C41E1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Imagerie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96E2EF-8DEA-DD6A-7CBF-53D025D16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solidFill>
                  <a:srgbClr val="000000"/>
                </a:solidFill>
              </a:rPr>
              <a:t>M</a:t>
            </a:r>
            <a:r>
              <a:rPr lang="fr-FR" altLang="fr-FR" sz="2800" dirty="0">
                <a:solidFill>
                  <a:srgbClr val="000000"/>
                </a:solidFill>
              </a:rPr>
              <a:t>asse globoïde solide lobulaire avec pédicule large au niveau de la dure mère</a:t>
            </a:r>
          </a:p>
          <a:p>
            <a:r>
              <a:rPr lang="fr-FR" altLang="fr-FR" sz="2800" dirty="0">
                <a:solidFill>
                  <a:srgbClr val="000000"/>
                </a:solidFill>
              </a:rPr>
              <a:t>+/- remaniements kystiques</a:t>
            </a:r>
          </a:p>
          <a:p>
            <a:r>
              <a:rPr lang="fr-FR" altLang="fr-FR" dirty="0">
                <a:solidFill>
                  <a:srgbClr val="000000"/>
                </a:solidFill>
              </a:rPr>
              <a:t>T</a:t>
            </a:r>
            <a:r>
              <a:rPr lang="fr-FR" altLang="fr-FR" sz="2800" dirty="0">
                <a:solidFill>
                  <a:srgbClr val="000000"/>
                </a:solidFill>
              </a:rPr>
              <a:t>issu nerveux adjacent refoulé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7336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91B3C0-0D83-66B1-A15B-CD66F609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macroscopie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B0FFEE-C1BD-7A6A-20DD-B6D686328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solidFill>
                  <a:srgbClr val="000000"/>
                </a:solidFill>
              </a:rPr>
              <a:t>B</a:t>
            </a:r>
            <a:r>
              <a:rPr lang="fr-FR" altLang="fr-FR" sz="2800" dirty="0">
                <a:solidFill>
                  <a:srgbClr val="000000"/>
                </a:solidFill>
              </a:rPr>
              <a:t>ien limité avec une</a:t>
            </a:r>
            <a:r>
              <a:rPr lang="fr-FR" altLang="fr-FR" sz="2800" dirty="0"/>
              <a:t> </a:t>
            </a:r>
            <a:r>
              <a:rPr lang="fr-FR" altLang="fr-FR" sz="2800" b="1" dirty="0"/>
              <a:t>base durale large</a:t>
            </a:r>
            <a:r>
              <a:rPr lang="fr-FR" altLang="fr-FR" sz="2800" dirty="0"/>
              <a:t> </a:t>
            </a:r>
            <a:r>
              <a:rPr lang="fr-FR" altLang="fr-FR" sz="2800" dirty="0">
                <a:solidFill>
                  <a:srgbClr val="000000"/>
                </a:solidFill>
              </a:rPr>
              <a:t>n ’envahissant que rarement le tissu cérébral</a:t>
            </a:r>
          </a:p>
          <a:p>
            <a:r>
              <a:rPr lang="fr-FR" altLang="fr-FR" dirty="0">
                <a:solidFill>
                  <a:srgbClr val="000000"/>
                </a:solidFill>
              </a:rPr>
              <a:t>A</a:t>
            </a:r>
            <a:r>
              <a:rPr lang="fr-FR" altLang="fr-FR" sz="2800" dirty="0">
                <a:solidFill>
                  <a:srgbClr val="000000"/>
                </a:solidFill>
              </a:rPr>
              <a:t> la coupe consistance variable, de couleur grisâtre avec un aspect en tourbillon ou </a:t>
            </a:r>
            <a:r>
              <a:rPr lang="fr-FR" altLang="fr-FR" sz="2800" dirty="0" err="1">
                <a:solidFill>
                  <a:srgbClr val="000000"/>
                </a:solidFill>
              </a:rPr>
              <a:t>trabéculé</a:t>
            </a:r>
            <a:endParaRPr lang="fr-FR" altLang="fr-FR" sz="2800" dirty="0">
              <a:solidFill>
                <a:srgbClr val="000000"/>
              </a:solidFill>
            </a:endParaRPr>
          </a:p>
          <a:p>
            <a:r>
              <a:rPr lang="fr-FR" altLang="fr-FR" sz="2800" dirty="0"/>
              <a:t>+/- </a:t>
            </a:r>
            <a:r>
              <a:rPr lang="fr-FR" altLang="fr-FR" sz="2800" b="1" dirty="0"/>
              <a:t>calcifications</a:t>
            </a:r>
            <a:r>
              <a:rPr lang="fr-FR" altLang="fr-FR" sz="2800" dirty="0"/>
              <a:t> </a:t>
            </a:r>
            <a:r>
              <a:rPr lang="fr-FR" altLang="fr-FR" sz="2800" dirty="0">
                <a:solidFill>
                  <a:srgbClr val="000000"/>
                </a:solidFill>
              </a:rPr>
              <a:t>ou foyers jaunâtres (M</a:t>
            </a:r>
            <a:r>
              <a:rPr lang="fr-FR" altLang="fr-FR" dirty="0">
                <a:solidFill>
                  <a:srgbClr val="000000"/>
                </a:solidFill>
                <a:sym typeface="Symbol" panose="05050102010706020507" pitchFamily="18" charset="2"/>
              </a:rPr>
              <a:t>acrophages</a:t>
            </a:r>
            <a:r>
              <a:rPr lang="fr-FR" alt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 spumeux)</a:t>
            </a:r>
          </a:p>
          <a:p>
            <a:r>
              <a:rPr lang="fr-FR" altLang="fr-FR" sz="2800" dirty="0">
                <a:solidFill>
                  <a:srgbClr val="000000"/>
                </a:solidFill>
                <a:sym typeface="Symbol" panose="05050102010706020507" pitchFamily="18" charset="2"/>
              </a:rPr>
              <a:t>+/- infiltration de la dure mère ou des sinus veineux adjacents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35444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BA2D29A-412B-DD23-93C4-D08E13D3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macroscopie</a:t>
            </a:r>
          </a:p>
        </p:txBody>
      </p:sp>
      <p:pic>
        <p:nvPicPr>
          <p:cNvPr id="5" name="Picture 7" descr="C:\WINDOWS\Bureau\MeningiomesPH\Mac4.JPG">
            <a:extLst>
              <a:ext uri="{FF2B5EF4-FFF2-40B4-BE49-F238E27FC236}">
                <a16:creationId xmlns:a16="http://schemas.microsoft.com/office/drawing/2014/main" id="{6243CE98-5025-5FEA-5996-7FD20D3F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5919" b="9248"/>
          <a:stretch>
            <a:fillRect/>
          </a:stretch>
        </p:blipFill>
        <p:spPr bwMode="auto">
          <a:xfrm>
            <a:off x="144378" y="2406740"/>
            <a:ext cx="6216107" cy="404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WINDOWS\Bureau\MeningiomesPH\Mac1.JPG">
            <a:extLst>
              <a:ext uri="{FF2B5EF4-FFF2-40B4-BE49-F238E27FC236}">
                <a16:creationId xmlns:a16="http://schemas.microsoft.com/office/drawing/2014/main" id="{19273B40-DBAA-4F46-AF13-FB55687B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2025" r="10909"/>
          <a:stretch>
            <a:fillRect/>
          </a:stretch>
        </p:blipFill>
        <p:spPr bwMode="auto">
          <a:xfrm>
            <a:off x="6613358" y="2406740"/>
            <a:ext cx="5333998" cy="404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7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3448DE-94E7-2197-B6E0-4F17AFC2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dépôts de peptide A𝓑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2E339F-32E7-108E-9A3F-C6BC6037C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9011"/>
            <a:ext cx="8788016" cy="721894"/>
          </a:xfrm>
        </p:spPr>
        <p:txBody>
          <a:bodyPr>
            <a:normAutofit/>
          </a:bodyPr>
          <a:lstStyle/>
          <a:p>
            <a:r>
              <a:rPr lang="fr-FR" dirty="0"/>
              <a:t>Dépôts diffus affectant des zones précises de l’encéphale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7A1A21-71C4-7C5C-A342-2EC47E9D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92" y="2630905"/>
            <a:ext cx="8788016" cy="38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830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36A9B40-765A-59E3-917D-3D73DE7C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microscopie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F4FFCF-2E86-2FAA-AFCF-98D8E383B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800" dirty="0" err="1">
                <a:solidFill>
                  <a:srgbClr val="000000"/>
                </a:solidFill>
              </a:rPr>
              <a:t>T</a:t>
            </a:r>
            <a:r>
              <a:rPr lang="fr-FR" altLang="fr-FR" sz="2800" dirty="0">
                <a:solidFill>
                  <a:srgbClr val="000000"/>
                </a:solidFill>
              </a:rPr>
              <a:t>. susceptibles d’être</a:t>
            </a:r>
            <a:r>
              <a:rPr lang="fr-FR" altLang="fr-FR" sz="2800" dirty="0"/>
              <a:t> </a:t>
            </a:r>
            <a:r>
              <a:rPr lang="fr-FR" altLang="fr-FR" sz="2800" b="1" dirty="0"/>
              <a:t>polymorphes</a:t>
            </a:r>
            <a:r>
              <a:rPr lang="fr-FR" altLang="fr-FR" sz="2800" dirty="0"/>
              <a:t>, </a:t>
            </a:r>
            <a:r>
              <a:rPr lang="fr-FR" altLang="fr-FR" sz="2800" dirty="0">
                <a:solidFill>
                  <a:srgbClr val="000000"/>
                </a:solidFill>
              </a:rPr>
              <a:t>nombreuses variétés </a:t>
            </a:r>
          </a:p>
          <a:p>
            <a:pPr>
              <a:lnSpc>
                <a:spcPct val="90000"/>
              </a:lnSpc>
            </a:pPr>
            <a:r>
              <a:rPr lang="fr-FR" altLang="fr-FR" sz="2800" b="1" dirty="0"/>
              <a:t>13 sous types</a:t>
            </a:r>
            <a:r>
              <a:rPr lang="fr-FR" altLang="fr-FR" sz="2800" dirty="0"/>
              <a:t> sont reconnus par l ’OMS</a:t>
            </a:r>
          </a:p>
          <a:p>
            <a:pPr>
              <a:lnSpc>
                <a:spcPct val="90000"/>
              </a:lnSpc>
            </a:pPr>
            <a:r>
              <a:rPr lang="fr-FR" altLang="fr-FR" dirty="0">
                <a:solidFill>
                  <a:srgbClr val="000000"/>
                </a:solidFill>
              </a:rPr>
              <a:t>P</a:t>
            </a:r>
            <a:r>
              <a:rPr lang="fr-FR" altLang="fr-FR" sz="2800" dirty="0">
                <a:solidFill>
                  <a:srgbClr val="000000"/>
                </a:solidFill>
              </a:rPr>
              <a:t>lusieurs sous types peuvent coexister au sein d ’une même tumeur</a:t>
            </a:r>
          </a:p>
          <a:p>
            <a:pPr>
              <a:lnSpc>
                <a:spcPct val="90000"/>
              </a:lnSpc>
            </a:pPr>
            <a:r>
              <a:rPr lang="fr-FR" altLang="fr-FR" dirty="0"/>
              <a:t>I</a:t>
            </a:r>
            <a:r>
              <a:rPr lang="fr-FR" altLang="fr-FR" sz="2800" dirty="0"/>
              <a:t>ntérêt </a:t>
            </a:r>
            <a:r>
              <a:rPr lang="fr-FR" altLang="fr-FR" sz="2800" b="1" dirty="0"/>
              <a:t>diagnostic</a:t>
            </a:r>
            <a:r>
              <a:rPr lang="fr-FR" altLang="fr-FR" sz="2800" dirty="0"/>
              <a:t> et </a:t>
            </a:r>
            <a:r>
              <a:rPr lang="fr-FR" altLang="fr-FR" sz="2800" b="1" dirty="0"/>
              <a:t>pronostic</a:t>
            </a:r>
            <a:r>
              <a:rPr lang="fr-FR" altLang="fr-FR" sz="2800" dirty="0"/>
              <a:t> </a:t>
            </a:r>
            <a:r>
              <a:rPr lang="fr-FR" altLang="fr-FR" sz="2800" dirty="0">
                <a:solidFill>
                  <a:srgbClr val="000000"/>
                </a:solidFill>
              </a:rPr>
              <a:t>à faire la distinction entre les différents types histologiques</a:t>
            </a:r>
          </a:p>
          <a:p>
            <a:pPr lvl="1">
              <a:lnSpc>
                <a:spcPct val="90000"/>
              </a:lnSpc>
            </a:pPr>
            <a:r>
              <a:rPr lang="fr-FR" altLang="fr-FR" dirty="0">
                <a:solidFill>
                  <a:srgbClr val="000000"/>
                </a:solidFill>
              </a:rPr>
              <a:t>S</a:t>
            </a:r>
            <a:r>
              <a:rPr lang="fr-FR" altLang="fr-FR" sz="2400" dirty="0">
                <a:solidFill>
                  <a:srgbClr val="000000"/>
                </a:solidFill>
              </a:rPr>
              <a:t>ous types agressifs</a:t>
            </a:r>
          </a:p>
          <a:p>
            <a:pPr lvl="2"/>
            <a:r>
              <a:rPr lang="fr-FR" altLang="fr-FR" dirty="0">
                <a:solidFill>
                  <a:srgbClr val="000000"/>
                </a:solidFill>
              </a:rPr>
              <a:t>Forme atypique</a:t>
            </a:r>
          </a:p>
          <a:p>
            <a:pPr lvl="2"/>
            <a:r>
              <a:rPr lang="fr-FR" altLang="fr-FR" dirty="0">
                <a:solidFill>
                  <a:srgbClr val="000000"/>
                </a:solidFill>
              </a:rPr>
              <a:t>Forme anaplasique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8894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E594BD-8CAD-7897-3801-51236D10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forme </a:t>
            </a:r>
            <a:r>
              <a:rPr lang="fr-FR" dirty="0" err="1"/>
              <a:t>ménigothéliale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6518F6-997B-E6C7-7934-6B66109D7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9232" cy="4351338"/>
          </a:xfrm>
        </p:spPr>
        <p:txBody>
          <a:bodyPr/>
          <a:lstStyle/>
          <a:p>
            <a:r>
              <a:rPr lang="fr-FR" dirty="0"/>
              <a:t>Architecture lobulaire</a:t>
            </a:r>
          </a:p>
          <a:p>
            <a:r>
              <a:rPr lang="fr-FR" dirty="0"/>
              <a:t>Cellules monomorphes</a:t>
            </a:r>
          </a:p>
          <a:p>
            <a:r>
              <a:rPr lang="fr-FR" dirty="0"/>
              <a:t>Enroulements concentriques</a:t>
            </a:r>
          </a:p>
        </p:txBody>
      </p:sp>
      <p:pic>
        <p:nvPicPr>
          <p:cNvPr id="4" name="Picture 4" descr="C:\WINDOWS\Bureau\DOCUMENTS PERSONNELS\V.RIGAU\ménigiomes\115-646.JPG">
            <a:extLst>
              <a:ext uri="{FF2B5EF4-FFF2-40B4-BE49-F238E27FC236}">
                <a16:creationId xmlns:a16="http://schemas.microsoft.com/office/drawing/2014/main" id="{27D80E69-6622-4F64-1EC3-E228B4E3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81" y="1825625"/>
            <a:ext cx="6134100" cy="458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550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FA78E-975D-A19A-DE87-72A8B6D6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forme fibroblastique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51187B-4582-20E8-017F-F8363913A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3920" cy="4351338"/>
          </a:xfrm>
        </p:spPr>
        <p:txBody>
          <a:bodyPr/>
          <a:lstStyle/>
          <a:p>
            <a:r>
              <a:rPr lang="fr-FR" dirty="0"/>
              <a:t>Cellules fusiformes organisées en faisceaux</a:t>
            </a:r>
          </a:p>
        </p:txBody>
      </p:sp>
      <p:pic>
        <p:nvPicPr>
          <p:cNvPr id="6" name="Picture 6" descr="C:\WINDOWS\Bureau\DOCUMENTS PERSONNELS\V.RIGAU\ménigiomes\115-649.JPG">
            <a:extLst>
              <a:ext uri="{FF2B5EF4-FFF2-40B4-BE49-F238E27FC236}">
                <a16:creationId xmlns:a16="http://schemas.microsoft.com/office/drawing/2014/main" id="{E42EBFC3-1CE2-5C20-4061-DA9247F2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36" y="2034539"/>
            <a:ext cx="5544474" cy="4142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081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4C3B74-9DF9-A81E-FDA5-882DDF0C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forme transitionnelle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D8A990-4A24-3848-67D3-E2CBAAAA9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5320" cy="4351338"/>
          </a:xfrm>
        </p:spPr>
        <p:txBody>
          <a:bodyPr/>
          <a:lstStyle/>
          <a:p>
            <a:r>
              <a:rPr lang="fr-FR" dirty="0"/>
              <a:t>Aspect hybride entre les 2 précédents</a:t>
            </a:r>
          </a:p>
        </p:txBody>
      </p:sp>
      <p:pic>
        <p:nvPicPr>
          <p:cNvPr id="4" name="Picture 4" descr="C:\WINDOWS\Bureau\DOCUMENTS PERSONNELS\V.RIGAU\ménigiomes\115-648.JPG">
            <a:extLst>
              <a:ext uri="{FF2B5EF4-FFF2-40B4-BE49-F238E27FC236}">
                <a16:creationId xmlns:a16="http://schemas.microsoft.com/office/drawing/2014/main" id="{2A4EFFDD-FDC0-CE05-F07C-52A35993A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61" y="1825625"/>
            <a:ext cx="5822839" cy="435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064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7B59D-C5C9-35A2-01CA-664B80AE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forme </a:t>
            </a:r>
            <a:r>
              <a:rPr lang="fr-FR" dirty="0" err="1"/>
              <a:t>psammomateuse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37F1D8-E711-517E-7C11-10E964933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9600" cy="4351338"/>
          </a:xfrm>
        </p:spPr>
        <p:txBody>
          <a:bodyPr/>
          <a:lstStyle/>
          <a:p>
            <a:r>
              <a:rPr lang="fr-FR" dirty="0"/>
              <a:t>Prédilection pour l’atteinte spinale</a:t>
            </a:r>
          </a:p>
          <a:p>
            <a:r>
              <a:rPr lang="fr-FR" dirty="0"/>
              <a:t>Sphérules calcifiées</a:t>
            </a:r>
          </a:p>
        </p:txBody>
      </p:sp>
      <p:pic>
        <p:nvPicPr>
          <p:cNvPr id="4" name="Picture 4" descr="C:\WINDOWS\Bureau\MeningiomesPH\Calc.JPG">
            <a:extLst>
              <a:ext uri="{FF2B5EF4-FFF2-40B4-BE49-F238E27FC236}">
                <a16:creationId xmlns:a16="http://schemas.microsoft.com/office/drawing/2014/main" id="{6B695369-C1AB-D840-B05A-76B35E19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3905"/>
            <a:ext cx="5673820" cy="3795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7935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FED99-BDF8-59F7-96AA-E37448D4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forme </a:t>
            </a:r>
            <a:r>
              <a:rPr lang="fr-FR" dirty="0" err="1"/>
              <a:t>microkystique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984062-5DD2-6B3A-28DD-34FC397BF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Vacuoles de sécrétions d’aspect vide</a:t>
            </a:r>
          </a:p>
          <a:p>
            <a:r>
              <a:rPr lang="fr-FR" dirty="0"/>
              <a:t>Cytoplasme clarifiée</a:t>
            </a:r>
          </a:p>
        </p:txBody>
      </p:sp>
      <p:pic>
        <p:nvPicPr>
          <p:cNvPr id="4" name="Picture 4" descr="C:\WINDOWS\Bureau\DOCUMENTS PERSONNELS\V.RIGAU\ménigiomes\115-667.JPG">
            <a:extLst>
              <a:ext uri="{FF2B5EF4-FFF2-40B4-BE49-F238E27FC236}">
                <a16:creationId xmlns:a16="http://schemas.microsoft.com/office/drawing/2014/main" id="{F2325B16-170D-D93D-43A1-58D5EAA9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1949451"/>
            <a:ext cx="5657850" cy="4227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184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3E6C5-DE32-B0D9-F3CA-1BF737E22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forme </a:t>
            </a:r>
            <a:r>
              <a:rPr lang="fr-FR" dirty="0" err="1"/>
              <a:t>angiomateuse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7832A-F582-9C17-0D86-3A824C003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" y="2053431"/>
            <a:ext cx="4533900" cy="4351338"/>
          </a:xfrm>
        </p:spPr>
        <p:txBody>
          <a:bodyPr/>
          <a:lstStyle/>
          <a:p>
            <a:r>
              <a:rPr lang="fr-FR" dirty="0"/>
              <a:t>Vaisseaux de taille intermédiaire </a:t>
            </a:r>
            <a:r>
              <a:rPr lang="fr-FR" dirty="0" err="1"/>
              <a:t>hyalinisés</a:t>
            </a:r>
            <a:endParaRPr lang="fr-FR" dirty="0"/>
          </a:p>
        </p:txBody>
      </p:sp>
      <p:pic>
        <p:nvPicPr>
          <p:cNvPr id="4" name="Picture 4" descr="C:\WINDOWS\Bureau\DOCUMENTS PERSONNELS\V.RIGAU\ménigiomes\115-669.JPG">
            <a:extLst>
              <a:ext uri="{FF2B5EF4-FFF2-40B4-BE49-F238E27FC236}">
                <a16:creationId xmlns:a16="http://schemas.microsoft.com/office/drawing/2014/main" id="{3F3F8EF1-48F2-94E6-85EB-EC871E8E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1965325"/>
            <a:ext cx="6057900" cy="452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105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8EBD38-CBD7-CE5D-D7A2-B349DD9F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forme </a:t>
            </a:r>
            <a:r>
              <a:rPr lang="fr-FR" dirty="0" err="1"/>
              <a:t>métaplasique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A91B71-25A3-F5C1-760E-57A76B09A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9680" cy="4351338"/>
          </a:xfrm>
        </p:spPr>
        <p:txBody>
          <a:bodyPr/>
          <a:lstStyle/>
          <a:p>
            <a:r>
              <a:rPr lang="fr-FR" dirty="0"/>
              <a:t>Présence d’os, de cartilage ou de tissu adipeux</a:t>
            </a:r>
          </a:p>
        </p:txBody>
      </p:sp>
      <p:pic>
        <p:nvPicPr>
          <p:cNvPr id="4" name="Picture 4" descr="C:\WINDOWS\Bureau\MeningiomesPH\Os.JPG">
            <a:extLst>
              <a:ext uri="{FF2B5EF4-FFF2-40B4-BE49-F238E27FC236}">
                <a16:creationId xmlns:a16="http://schemas.microsoft.com/office/drawing/2014/main" id="{B1300A17-C6D1-0E77-C3B6-841247D3D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73275"/>
            <a:ext cx="5715000" cy="385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5616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6F08A-B1E3-F74A-716E-97A61B74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forme atypique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630A5C-E0DA-7BFE-A180-679BACC45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3931"/>
            <a:ext cx="5966460" cy="4113032"/>
          </a:xfrm>
        </p:spPr>
        <p:txBody>
          <a:bodyPr/>
          <a:lstStyle/>
          <a:p>
            <a:r>
              <a:rPr lang="fr-FR" dirty="0"/>
              <a:t>Activité mitotique supérieure à 4 pour 10 champs</a:t>
            </a:r>
          </a:p>
          <a:p>
            <a:r>
              <a:rPr lang="fr-FR" dirty="0"/>
              <a:t>Cellularité accrue</a:t>
            </a:r>
          </a:p>
          <a:p>
            <a:r>
              <a:rPr lang="fr-FR" dirty="0"/>
              <a:t>Foyers de nécrose géographique</a:t>
            </a:r>
          </a:p>
        </p:txBody>
      </p:sp>
      <p:pic>
        <p:nvPicPr>
          <p:cNvPr id="4" name="Picture 5" descr="C:\WINDOWS\Bureau\DOCUMENTS PERSONNELS\V.RIGAU\ménigiomes\115-655.JPG">
            <a:extLst>
              <a:ext uri="{FF2B5EF4-FFF2-40B4-BE49-F238E27FC236}">
                <a16:creationId xmlns:a16="http://schemas.microsoft.com/office/drawing/2014/main" id="{AB019C34-C416-535D-03AE-6FB16C7F7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80" y="1368425"/>
            <a:ext cx="3619500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WINDOWS\Bureau\DOCUMENTS PERSONNELS\V.RIGAU\ménigiomes\115-650.JPG">
            <a:extLst>
              <a:ext uri="{FF2B5EF4-FFF2-40B4-BE49-F238E27FC236}">
                <a16:creationId xmlns:a16="http://schemas.microsoft.com/office/drawing/2014/main" id="{8BB1363D-973E-10C8-7139-D63602029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80" y="4061460"/>
            <a:ext cx="3619500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3306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03C5C-49BE-9464-2D40-E533786A7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forme anaplasique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C05FC0-5EE0-22C3-1B9D-A074765DE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1080" cy="4351338"/>
          </a:xfrm>
        </p:spPr>
        <p:txBody>
          <a:bodyPr/>
          <a:lstStyle/>
          <a:p>
            <a:r>
              <a:rPr lang="fr-FR" dirty="0"/>
              <a:t>Atypies et mitoses nombreuses</a:t>
            </a:r>
          </a:p>
        </p:txBody>
      </p:sp>
      <p:pic>
        <p:nvPicPr>
          <p:cNvPr id="4" name="Picture 4" descr="C:\WINDOWS\Bureau\DOCUMENTS PERSONNELS\V.RIGAU\ménigiomes\115-658.JPG">
            <a:extLst>
              <a:ext uri="{FF2B5EF4-FFF2-40B4-BE49-F238E27FC236}">
                <a16:creationId xmlns:a16="http://schemas.microsoft.com/office/drawing/2014/main" id="{B91B279C-9BF7-D637-5CEF-900158212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1690688"/>
            <a:ext cx="6096000" cy="4554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88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34042-4A0C-37BA-3315-D12B2B48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Propagation de la pathologie A𝓑, les phases de Thal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60905C-EE44-9566-7C75-62A9172ED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905" y="2133600"/>
            <a:ext cx="4203031" cy="46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4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E0E774-1BA3-5D7D-F2C5-9E2F9394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facteurs pronostiques cliniques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1014B1-1F6A-F3D3-1128-FDC09CCBF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Qualité de l’exérèse chirurgicale</a:t>
            </a:r>
          </a:p>
          <a:p>
            <a:r>
              <a:rPr lang="fr-FR" dirty="0"/>
              <a:t>Envahissement osseux, des tissus mous, des sinus duraux</a:t>
            </a:r>
          </a:p>
          <a:p>
            <a:r>
              <a:rPr lang="fr-FR" dirty="0"/>
              <a:t>Age: enfant et &gt; 65 ans</a:t>
            </a:r>
          </a:p>
        </p:txBody>
      </p:sp>
    </p:spTree>
    <p:extLst>
      <p:ext uri="{BB962C8B-B14F-4D97-AF65-F5344CB8AC3E}">
        <p14:creationId xmlns:p14="http://schemas.microsoft.com/office/powerpoint/2010/main" val="34361571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E99C64-B332-CAC1-037A-A58C60F3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Méningiomes: facteurs pronostiques histologiques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E93E25-BF20-48F6-9B50-BE474E887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8240" cy="4351338"/>
          </a:xfrm>
        </p:spPr>
        <p:txBody>
          <a:bodyPr/>
          <a:lstStyle/>
          <a:p>
            <a:r>
              <a:rPr lang="fr-FR" dirty="0"/>
              <a:t>Méningiome atypique et méningiome anaplasique</a:t>
            </a:r>
          </a:p>
          <a:p>
            <a:r>
              <a:rPr lang="fr-FR" dirty="0"/>
              <a:t>Invasion du parenchyme cérébral</a:t>
            </a:r>
          </a:p>
          <a:p>
            <a:r>
              <a:rPr lang="fr-FR" dirty="0"/>
              <a:t>Index de prolifération de KI67 élevé</a:t>
            </a:r>
          </a:p>
        </p:txBody>
      </p:sp>
      <p:pic>
        <p:nvPicPr>
          <p:cNvPr id="5" name="Picture 5" descr="115-657">
            <a:extLst>
              <a:ext uri="{FF2B5EF4-FFF2-40B4-BE49-F238E27FC236}">
                <a16:creationId xmlns:a16="http://schemas.microsoft.com/office/drawing/2014/main" id="{194C1751-156B-52FF-2663-002F26F6A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60" y="1227614"/>
            <a:ext cx="3619500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WINDOWS\Bureau\DOCUMENTS PERSONNELS\V.RIGAU\ménigiomes\115-659.JPG">
            <a:extLst>
              <a:ext uri="{FF2B5EF4-FFF2-40B4-BE49-F238E27FC236}">
                <a16:creationId xmlns:a16="http://schemas.microsoft.com/office/drawing/2014/main" id="{7DE36E0C-91DF-66D0-E868-499363CB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60" y="4083173"/>
            <a:ext cx="3619500" cy="2706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868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E8DFD2D-16B6-17EC-B498-4BE7A99E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tumorales bénignes: </a:t>
            </a:r>
            <a:r>
              <a:rPr lang="fr-FR" dirty="0" err="1"/>
              <a:t>Hémangioblastomes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F80299-984F-31C1-69EA-C640D7216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2703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A403BB8-64C8-3787-3974-F2560C36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Hémangioblastomes</a:t>
            </a:r>
            <a:r>
              <a:rPr lang="fr-FR" dirty="0"/>
              <a:t>: définition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FC7B211-51ED-F26A-2A65-DD3273D8E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Tumeur bénigne très vascularisée souvent kystique</a:t>
            </a:r>
          </a:p>
          <a:p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Rapport ++ avec les méninges, mais origine controversée</a:t>
            </a:r>
          </a:p>
          <a:p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Appartient aux tumeurs de la maladie de Von </a:t>
            </a:r>
            <a:r>
              <a:rPr lang="fr-FR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Hipple</a:t>
            </a: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 Lindau </a:t>
            </a:r>
            <a:r>
              <a:rPr lang="fr-FR" alt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(angiomatose de la rétine, tumeur et kyste du rein, du foie, du pancréas et des surrénales)</a:t>
            </a: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Fréquence: 1 à 2% des tumeurs intra crâniennes</a:t>
            </a:r>
          </a:p>
          <a:p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A tout âge mais pic entre 35 et 45 ans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34604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50A3AC-C476-C8B9-79A4-0E086FB4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Hémangioblastomes</a:t>
            </a:r>
            <a:r>
              <a:rPr lang="fr-FR" dirty="0"/>
              <a:t>: pronostic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199903-042D-7D96-61AB-5463CFD8C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2800" dirty="0"/>
              <a:t>Tumeur bénigne</a:t>
            </a:r>
          </a:p>
          <a:p>
            <a:r>
              <a:rPr lang="fr-FR" altLang="fr-FR" sz="2800" dirty="0"/>
              <a:t>25% de récidive</a:t>
            </a:r>
          </a:p>
          <a:p>
            <a:pPr lvl="1"/>
            <a:r>
              <a:rPr lang="fr-FR" altLang="fr-FR" sz="2400" dirty="0"/>
              <a:t>Récidive corrélée avec le jeune âge, le VHL, le caractère multicentrique au dc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41942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DCF70F-2C8A-4D77-F196-6D35D6BB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Hémangioblastomes</a:t>
            </a:r>
            <a:r>
              <a:rPr lang="fr-FR" dirty="0"/>
              <a:t>: macroscopie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AEFEC4-BB8F-941B-CFA9-5C6056917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fr-FR" dirty="0"/>
              <a:t>Bien limité, souvent kystique</a:t>
            </a:r>
          </a:p>
        </p:txBody>
      </p:sp>
      <p:pic>
        <p:nvPicPr>
          <p:cNvPr id="4" name="Picture 3" descr="D:\tumeur méningée\Hemangioblastome.jpg">
            <a:extLst>
              <a:ext uri="{FF2B5EF4-FFF2-40B4-BE49-F238E27FC236}">
                <a16:creationId xmlns:a16="http://schemas.microsoft.com/office/drawing/2014/main" id="{63F2036E-45C0-22FB-60C6-7843DD6DC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0" t="19757" b="56894"/>
          <a:stretch>
            <a:fillRect/>
          </a:stretch>
        </p:blipFill>
        <p:spPr bwMode="auto">
          <a:xfrm>
            <a:off x="6363789" y="2063933"/>
            <a:ext cx="5449400" cy="381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864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2E339-D3DF-0C83-AD78-AD1F8B928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Hémangioblastomes</a:t>
            </a:r>
            <a:r>
              <a:rPr lang="fr-FR" dirty="0"/>
              <a:t>: microscopie</a:t>
            </a:r>
          </a:p>
        </p:txBody>
      </p:sp>
      <p:pic>
        <p:nvPicPr>
          <p:cNvPr id="4" name="Picture 4" descr="D:\tumeur méningée\Hemangioblastome.jpg">
            <a:extLst>
              <a:ext uri="{FF2B5EF4-FFF2-40B4-BE49-F238E27FC236}">
                <a16:creationId xmlns:a16="http://schemas.microsoft.com/office/drawing/2014/main" id="{BEB7D411-BB7B-F8F3-9820-EDC46D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5" r="52640" b="28157"/>
          <a:stretch>
            <a:fillRect/>
          </a:stretch>
        </p:blipFill>
        <p:spPr bwMode="auto">
          <a:xfrm>
            <a:off x="174172" y="1690688"/>
            <a:ext cx="40386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tumeur méningée\Hemangioblastome.jpg">
            <a:extLst>
              <a:ext uri="{FF2B5EF4-FFF2-40B4-BE49-F238E27FC236}">
                <a16:creationId xmlns:a16="http://schemas.microsoft.com/office/drawing/2014/main" id="{543C6EEA-D33D-012A-8575-A37A4944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0" t="47595" b="29056"/>
          <a:stretch>
            <a:fillRect/>
          </a:stretch>
        </p:blipFill>
        <p:spPr bwMode="auto">
          <a:xfrm>
            <a:off x="4432663" y="1690688"/>
            <a:ext cx="3796937" cy="294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tumeur méningée\Hemangioblastome.jpg">
            <a:extLst>
              <a:ext uri="{FF2B5EF4-FFF2-40B4-BE49-F238E27FC236}">
                <a16:creationId xmlns:a16="http://schemas.microsoft.com/office/drawing/2014/main" id="{E785BA92-33A5-E248-5443-AD2E0E85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0" t="75435" b="1216"/>
          <a:stretch>
            <a:fillRect/>
          </a:stretch>
        </p:blipFill>
        <p:spPr bwMode="auto">
          <a:xfrm>
            <a:off x="8360228" y="1880393"/>
            <a:ext cx="36576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B2E9737F-AE5F-5F5D-C3D7-3D10044CF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767948"/>
            <a:ext cx="396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Limites nettes avec le cervelet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C5A90EF9-629D-67C7-86F8-091000912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588" y="4791896"/>
            <a:ext cx="472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Cellules stromales + péricytes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48E141AC-C22B-EA67-8F6B-D8A552C1C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8346" y="4817069"/>
            <a:ext cx="33288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Réticuline: réseau vasculaire</a:t>
            </a:r>
          </a:p>
        </p:txBody>
      </p:sp>
    </p:spTree>
    <p:extLst>
      <p:ext uri="{BB962C8B-B14F-4D97-AF65-F5344CB8AC3E}">
        <p14:creationId xmlns:p14="http://schemas.microsoft.com/office/powerpoint/2010/main" val="42317547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E8DFD2D-16B6-17EC-B498-4BE7A99E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tumorales malignes: Gliomes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F80299-984F-31C1-69EA-C640D7216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2295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2EDD1C8-681A-7A12-D565-A711ADE4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Gliomes: principes de classification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19285FA-89A2-8CFE-DA54-77762F3AE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Type histologique:</a:t>
            </a:r>
          </a:p>
          <a:p>
            <a:pPr lvl="2"/>
            <a:r>
              <a:rPr lang="fr-FR" dirty="0"/>
              <a:t>Astrocytomes</a:t>
            </a:r>
          </a:p>
          <a:p>
            <a:pPr lvl="2"/>
            <a:r>
              <a:rPr lang="fr-FR" dirty="0" err="1"/>
              <a:t>Oligodendrogliomes</a:t>
            </a:r>
            <a:endParaRPr lang="fr-FR" dirty="0"/>
          </a:p>
          <a:p>
            <a:pPr lvl="2"/>
            <a:r>
              <a:rPr lang="fr-FR" dirty="0" err="1"/>
              <a:t>Oligoastrocytomes</a:t>
            </a:r>
            <a:endParaRPr lang="fr-FR" dirty="0"/>
          </a:p>
          <a:p>
            <a:r>
              <a:rPr lang="fr-FR" dirty="0"/>
              <a:t>Grade</a:t>
            </a:r>
          </a:p>
          <a:p>
            <a:pPr lvl="2"/>
            <a:r>
              <a:rPr lang="fr-FR" dirty="0"/>
              <a:t>Grade I</a:t>
            </a:r>
          </a:p>
          <a:p>
            <a:pPr lvl="2"/>
            <a:r>
              <a:rPr lang="fr-FR" dirty="0"/>
              <a:t>Grade II</a:t>
            </a:r>
          </a:p>
          <a:p>
            <a:pPr lvl="2"/>
            <a:r>
              <a:rPr lang="fr-FR" dirty="0"/>
              <a:t>Grade III: gliome anaplasique</a:t>
            </a:r>
          </a:p>
          <a:p>
            <a:pPr lvl="2"/>
            <a:r>
              <a:rPr lang="fr-FR" dirty="0"/>
              <a:t>Grade IV: glioblastome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11A913B-5D34-0CBC-112A-ECEC52FD6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6" r="21183"/>
          <a:stretch/>
        </p:blipFill>
        <p:spPr bwMode="auto">
          <a:xfrm>
            <a:off x="7877864" y="4258236"/>
            <a:ext cx="2686973" cy="191872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BB1E0D8-807E-3B9D-FEAF-A91690D21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2" t="56057"/>
          <a:stretch/>
        </p:blipFill>
        <p:spPr>
          <a:xfrm>
            <a:off x="7877864" y="1994865"/>
            <a:ext cx="2686973" cy="18547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2481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5F9690-52C8-D435-BB03-B277EA4D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Gliomes: </a:t>
            </a:r>
            <a:r>
              <a:rPr lang="fr-FR" dirty="0" err="1"/>
              <a:t>grading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6F1811-0C81-210B-7AE2-B27F2A1D1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3650" cy="4351338"/>
          </a:xfrm>
        </p:spPr>
        <p:txBody>
          <a:bodyPr/>
          <a:lstStyle/>
          <a:p>
            <a:r>
              <a:rPr lang="fr-FR" dirty="0"/>
              <a:t>Atypies </a:t>
            </a:r>
            <a:r>
              <a:rPr lang="fr-FR" dirty="0" err="1"/>
              <a:t>cytonucléaires</a:t>
            </a:r>
            <a:endParaRPr lang="fr-FR" dirty="0"/>
          </a:p>
          <a:p>
            <a:r>
              <a:rPr lang="fr-FR" dirty="0"/>
              <a:t>Activité mitotique</a:t>
            </a:r>
          </a:p>
          <a:p>
            <a:r>
              <a:rPr lang="fr-FR" dirty="0"/>
              <a:t>Prolifération endothéliale</a:t>
            </a:r>
          </a:p>
          <a:p>
            <a:r>
              <a:rPr lang="fr-FR" dirty="0"/>
              <a:t>Nécrose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AB4FA8-A287-E126-95A0-9E7019A1D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115619"/>
            <a:ext cx="5048250" cy="3356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46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34042-4A0C-37BA-3315-D12B2B48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Maladie d’Alzheimer: Propagation de la pathologie A𝓑, les phases de Thal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471E53-2357-AFF4-ADCA-56AE6A9A1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630" y="2061075"/>
            <a:ext cx="5402539" cy="46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19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9AF51-97AA-0C27-DE11-289B9F258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Gliomes: survie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70DDB0-64A0-099E-E4D2-5D682EB39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Grade II: 5 ans</a:t>
            </a:r>
          </a:p>
          <a:p>
            <a:r>
              <a:rPr lang="fr-FR" dirty="0"/>
              <a:t>Grade III: 2-5 ans</a:t>
            </a:r>
          </a:p>
          <a:p>
            <a:r>
              <a:rPr lang="fr-FR" dirty="0"/>
              <a:t>Glioblastome: &lt; 1 an</a:t>
            </a:r>
          </a:p>
        </p:txBody>
      </p:sp>
    </p:spTree>
    <p:extLst>
      <p:ext uri="{BB962C8B-B14F-4D97-AF65-F5344CB8AC3E}">
        <p14:creationId xmlns:p14="http://schemas.microsoft.com/office/powerpoint/2010/main" val="16144869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740DA-EA2F-BFFD-9989-47EC27B6E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Glioblastome (GB)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2A7EF4-D8D5-8FE2-F072-239E44C11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GB développe à partir d’une tumeur gliale de bas grade: grade I/II puis III</a:t>
            </a:r>
          </a:p>
          <a:p>
            <a:pPr lvl="2"/>
            <a:r>
              <a:rPr lang="fr-FR" dirty="0"/>
              <a:t>Patient&lt;45 ans</a:t>
            </a:r>
          </a:p>
          <a:p>
            <a:pPr lvl="2"/>
            <a:r>
              <a:rPr lang="fr-FR" dirty="0"/>
              <a:t>Passage du grade I/II en IV en 4-5 ans</a:t>
            </a:r>
          </a:p>
          <a:p>
            <a:r>
              <a:rPr lang="fr-FR" dirty="0"/>
              <a:t>GB apparu après une courte histoire clinique «  de novo » et sans lésions pré existante</a:t>
            </a:r>
          </a:p>
          <a:p>
            <a:pPr lvl="2"/>
            <a:r>
              <a:rPr lang="fr-FR" dirty="0"/>
              <a:t>Patient &gt; 55 ans</a:t>
            </a:r>
          </a:p>
          <a:p>
            <a:pPr lvl="2"/>
            <a:r>
              <a:rPr lang="fr-FR" dirty="0"/>
              <a:t>Histoire clinique &lt; 3 mois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59782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4E5D2B-9293-DD87-5C9B-40E8CCF31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Glioblastome: histologie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2D2002-0EC8-B84E-3247-1FE9E6F79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8800" cy="4351338"/>
          </a:xfrm>
        </p:spPr>
        <p:txBody>
          <a:bodyPr/>
          <a:lstStyle/>
          <a:p>
            <a:r>
              <a:rPr lang="fr-FR" dirty="0"/>
              <a:t>Grade IV</a:t>
            </a:r>
          </a:p>
          <a:p>
            <a:r>
              <a:rPr lang="fr-FR" dirty="0"/>
              <a:t>Atypies nucléaires +++</a:t>
            </a:r>
          </a:p>
          <a:p>
            <a:r>
              <a:rPr lang="fr-FR" dirty="0"/>
              <a:t>Mitoses</a:t>
            </a:r>
          </a:p>
          <a:p>
            <a:r>
              <a:rPr lang="fr-FR" dirty="0"/>
              <a:t>Prolifération microvasculaire</a:t>
            </a:r>
          </a:p>
          <a:p>
            <a:r>
              <a:rPr lang="fr-FR" dirty="0"/>
              <a:t>Nécrose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0F897209-C16D-C563-68FF-04CF81EB0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1296194"/>
            <a:ext cx="3619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955A10-C078-29D8-CC35-B3E1AF58CD56}"/>
              </a:ext>
            </a:extLst>
          </p:cNvPr>
          <p:cNvGrpSpPr>
            <a:grpSpLocks/>
          </p:cNvGrpSpPr>
          <p:nvPr/>
        </p:nvGrpSpPr>
        <p:grpSpPr bwMode="auto">
          <a:xfrm>
            <a:off x="7200900" y="4359275"/>
            <a:ext cx="4038600" cy="2133600"/>
            <a:chOff x="2784" y="2400"/>
            <a:chExt cx="2688" cy="1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D83F5C-2DEF-73ED-79BE-9485B80E9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1" t="690" r="5154"/>
            <a:stretch>
              <a:fillRect/>
            </a:stretch>
          </p:blipFill>
          <p:spPr bwMode="auto">
            <a:xfrm>
              <a:off x="2784" y="2400"/>
              <a:ext cx="1680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A3756F-52AD-BF43-9B5E-B8A782760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62"/>
            <a:stretch>
              <a:fillRect/>
            </a:stretch>
          </p:blipFill>
          <p:spPr bwMode="auto">
            <a:xfrm>
              <a:off x="3768" y="2400"/>
              <a:ext cx="1704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70602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E8DFD2D-16B6-17EC-B498-4BE7A99E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tumorales malignes: les métastases cérébrales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F80299-984F-31C1-69EA-C640D7216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508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CEF904B-432D-C811-DE14-D593FAA0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Métastases cérébrales: épidémiologie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CCA1984-1EBE-8B0B-ABEF-76CB54D45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15-20% des tumeurs intracrâniennes de l’adulte diagnostiquées</a:t>
            </a:r>
          </a:p>
          <a:p>
            <a:endParaRPr lang="fr-FR" dirty="0"/>
          </a:p>
          <a:p>
            <a:r>
              <a:rPr lang="fr-FR" dirty="0"/>
              <a:t>1/3 cas: cancer primitif inconnu au moment de la prise en </a:t>
            </a:r>
            <a:r>
              <a:rPr lang="fr-FR" dirty="0" err="1"/>
              <a:t>chharge</a:t>
            </a:r>
            <a:r>
              <a:rPr lang="fr-FR" dirty="0"/>
              <a:t> neurochirurgicale</a:t>
            </a:r>
          </a:p>
          <a:p>
            <a:endParaRPr lang="fr-FR" dirty="0"/>
          </a:p>
          <a:p>
            <a:r>
              <a:rPr lang="fr-FR" dirty="0"/>
              <a:t>Fort tropisme pour le SNC</a:t>
            </a:r>
          </a:p>
          <a:p>
            <a:pPr lvl="2"/>
            <a:r>
              <a:rPr lang="fr-FR" dirty="0"/>
              <a:t>Poumon: 40-50%</a:t>
            </a:r>
          </a:p>
          <a:p>
            <a:pPr lvl="2"/>
            <a:r>
              <a:rPr lang="fr-FR" dirty="0"/>
              <a:t>Sein: 17%</a:t>
            </a:r>
          </a:p>
          <a:p>
            <a:pPr lvl="2"/>
            <a:r>
              <a:rPr lang="fr-FR" dirty="0"/>
              <a:t>Mélanome: 10%</a:t>
            </a:r>
          </a:p>
          <a:p>
            <a:pPr lvl="2"/>
            <a:r>
              <a:rPr lang="fr-FR" dirty="0"/>
              <a:t>Rein</a:t>
            </a:r>
          </a:p>
          <a:p>
            <a:pPr lvl="2"/>
            <a:r>
              <a:rPr lang="fr-FR" dirty="0"/>
              <a:t>Colo-rectal……..</a:t>
            </a:r>
          </a:p>
        </p:txBody>
      </p:sp>
    </p:spTree>
    <p:extLst>
      <p:ext uri="{BB962C8B-B14F-4D97-AF65-F5344CB8AC3E}">
        <p14:creationId xmlns:p14="http://schemas.microsoft.com/office/powerpoint/2010/main" val="13413606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10A3A-915C-7554-4DB0-CB1739B7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Métastases cérébrales: histologie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003950-7A7B-8765-0356-24A18F1B2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200" cy="4351338"/>
          </a:xfrm>
        </p:spPr>
        <p:txBody>
          <a:bodyPr/>
          <a:lstStyle/>
          <a:p>
            <a:r>
              <a:rPr lang="fr-FR" dirty="0"/>
              <a:t>Bien limitée/parenchyme</a:t>
            </a:r>
          </a:p>
          <a:p>
            <a:r>
              <a:rPr lang="fr-FR" dirty="0"/>
              <a:t>La métastase reproduit l’aspect histologique de la tumeur primitive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1E791E-2F5E-D902-275E-B504AAA32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210" y="2057400"/>
            <a:ext cx="4514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488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043E6C2-D8ED-378E-8DCF-8399EF10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de </a:t>
            </a:r>
            <a:r>
              <a:rPr lang="fr-FR"/>
              <a:t>lames virtuelles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32F11A3-F97E-E89B-E3FE-E73D64369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histologielv.umontpellier.fr</a:t>
            </a:r>
            <a:r>
              <a:rPr lang="fr-FR" dirty="0"/>
              <a:t>//</a:t>
            </a:r>
            <a:r>
              <a:rPr lang="fr-FR" dirty="0" err="1"/>
              <a:t>index.php?module</a:t>
            </a:r>
            <a:r>
              <a:rPr lang="fr-FR" dirty="0"/>
              <a:t>=</a:t>
            </a:r>
            <a:r>
              <a:rPr lang="fr-FR" dirty="0" err="1"/>
              <a:t>detail&amp;vue</a:t>
            </a:r>
            <a:r>
              <a:rPr lang="fr-FR" dirty="0"/>
              <a:t>=1&amp;itm=19&amp;lame=346&amp;g=0&amp;d=2</a:t>
            </a:r>
          </a:p>
        </p:txBody>
      </p:sp>
    </p:spTree>
    <p:extLst>
      <p:ext uri="{BB962C8B-B14F-4D97-AF65-F5344CB8AC3E}">
        <p14:creationId xmlns:p14="http://schemas.microsoft.com/office/powerpoint/2010/main" val="25141502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601B3A-CA74-7FC0-CFE0-506C8C15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pour </a:t>
            </a:r>
            <a:r>
              <a:rPr lang="fr-FR"/>
              <a:t>votre attention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1B02CB-5B4D-F5E9-F912-33D11A5B5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2029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1982</Words>
  <Application>Microsoft Office PowerPoint</Application>
  <PresentationFormat>Grand écran</PresentationFormat>
  <Paragraphs>368</Paragraphs>
  <Slides>97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97</vt:i4>
      </vt:variant>
    </vt:vector>
  </HeadingPairs>
  <TitlesOfParts>
    <vt:vector size="102" baseType="lpstr">
      <vt:lpstr>Arial</vt:lpstr>
      <vt:lpstr>Calibri</vt:lpstr>
      <vt:lpstr>Calibri Light</vt:lpstr>
      <vt:lpstr>Symbol</vt:lpstr>
      <vt:lpstr>Thème Office</vt:lpstr>
      <vt:lpstr>Pathologie du Système nerveux central</vt:lpstr>
      <vt:lpstr>Principales lésions</vt:lpstr>
      <vt:lpstr>Pathologies non tumorales: Pathologies neurodégénératives: exemple de la maladie d’Alzheimer</vt:lpstr>
      <vt:lpstr>Maladie d’Alzheimer: définition</vt:lpstr>
      <vt:lpstr>Maladie d’Alzheimer: lésions</vt:lpstr>
      <vt:lpstr>Maladie d’Alzheimer: peptide A𝓑</vt:lpstr>
      <vt:lpstr>Maladie d’Alzheimer: dépôts de peptide A𝓑</vt:lpstr>
      <vt:lpstr>Maladie d’Alzheimer: Propagation de la pathologie A𝓑, les phases de Thal</vt:lpstr>
      <vt:lpstr>Maladie d’Alzheimer: Propagation de la pathologie A𝓑, les phases de Thal</vt:lpstr>
      <vt:lpstr>Maladie d’Alzheimer: Propagation de la pathologie A𝓑, les phases de Thal</vt:lpstr>
      <vt:lpstr>Maladie d’Alzheimer: Propagation de la pathologie A𝓑, les phases de Thal</vt:lpstr>
      <vt:lpstr>Maladie d’Alzheimer: Propagation de la pathologie A𝓑, les phases de Thal</vt:lpstr>
      <vt:lpstr>Maladie d’Alzheimer: Propagation de la pathologie A𝓑, les phases de Thal</vt:lpstr>
      <vt:lpstr>Maladie d’Alzheimer: dépôts A𝓑 autour des vaisseaux: angiopathie amyloïde </vt:lpstr>
      <vt:lpstr>Maladie d’Alzheimer: la tauopathie</vt:lpstr>
      <vt:lpstr>Maladie d’Alzheimer: la protéine Tau</vt:lpstr>
      <vt:lpstr>Maladie d’Alzheimer: la protéine Tau</vt:lpstr>
      <vt:lpstr>Maladie d’Alzheimer: accumulation de la protéine Tau selon un ordre stéréotypé</vt:lpstr>
      <vt:lpstr>Maladie d’Alzheimer: accumulation de la protéine Tau et symptômes cliniques</vt:lpstr>
      <vt:lpstr>Maladie d’Alzheimer: accumulation des protéines Tau et A𝓑</vt:lpstr>
      <vt:lpstr>Maladie d’Alzheimer: accumulation des protéines Tau et A𝓑</vt:lpstr>
      <vt:lpstr>Pathologies non tumorales: Lésions cérébro-vasculaires</vt:lpstr>
      <vt:lpstr>Pathologies non tumorales: Lésions cérebro-vasculaires, un enjeu de santé-publique</vt:lpstr>
      <vt:lpstr>Evaluation neuropathologique des lésions cérébro-vasculaires (LCV): difficulté</vt:lpstr>
      <vt:lpstr>Catalogue des LCV</vt:lpstr>
      <vt:lpstr>Artériolosclérose</vt:lpstr>
      <vt:lpstr>Angiopathie amyloïde</vt:lpstr>
      <vt:lpstr>Conséquences des microangiopathies: altération des parois vasculaires</vt:lpstr>
      <vt:lpstr>Elargissement des espaces périvasculaires: conséquence des microangiopathie </vt:lpstr>
      <vt:lpstr>Raréfaction de la substance blanche</vt:lpstr>
      <vt:lpstr>Infarctus lacunaires</vt:lpstr>
      <vt:lpstr>Micro-infarctus cérébraux</vt:lpstr>
      <vt:lpstr>Micro-infarctus cérébraux</vt:lpstr>
      <vt:lpstr>Micro-infarctus cérébraux</vt:lpstr>
      <vt:lpstr>Microhémorragies</vt:lpstr>
      <vt:lpstr>Pathologies non tumorales: Pathologies infectieuses</vt:lpstr>
      <vt:lpstr>Infection du SNC: particularité du SNC</vt:lpstr>
      <vt:lpstr>Infection du SNC: 4 voies principales</vt:lpstr>
      <vt:lpstr>Infections bactériennes</vt:lpstr>
      <vt:lpstr>Infections pyogènes: méningites aigues pyogènes</vt:lpstr>
      <vt:lpstr>Infections pyogènes: abcès cérébraux</vt:lpstr>
      <vt:lpstr>Infections chroniques</vt:lpstr>
      <vt:lpstr>Cas clinique 1</vt:lpstr>
      <vt:lpstr>Cas clinique 1</vt:lpstr>
      <vt:lpstr>Cas clinique 1</vt:lpstr>
      <vt:lpstr>Cas clinique 1</vt:lpstr>
      <vt:lpstr>Infections fongiques</vt:lpstr>
      <vt:lpstr>Infections fongiques: morphologies</vt:lpstr>
      <vt:lpstr>Infections fongiques: critères diagnostiques morphologiques</vt:lpstr>
      <vt:lpstr>Infections fongiques: morphologie des levures </vt:lpstr>
      <vt:lpstr>Cas clinique 2</vt:lpstr>
      <vt:lpstr>Cas clinique 2</vt:lpstr>
      <vt:lpstr>Cas clinique 2</vt:lpstr>
      <vt:lpstr>Infections parasitaires</vt:lpstr>
      <vt:lpstr>Infection parasitaire protozoaire du SNC: la toxoplasmose</vt:lpstr>
      <vt:lpstr>Infections parasitaires métazoaires du SNC</vt:lpstr>
      <vt:lpstr>Infections parasitaires métazoaires du SNC: cestodes</vt:lpstr>
      <vt:lpstr>Cas clinique 3</vt:lpstr>
      <vt:lpstr>Cas clinique 3</vt:lpstr>
      <vt:lpstr>Cas clinique 3</vt:lpstr>
      <vt:lpstr>Infections virales: quelques définitions</vt:lpstr>
      <vt:lpstr>Infections virales: encéphalite virale</vt:lpstr>
      <vt:lpstr>Pathologies tumorales bénignes: Méningiomes</vt:lpstr>
      <vt:lpstr>Méningiomes: épidémiologie</vt:lpstr>
      <vt:lpstr>Méningiomes: topographie</vt:lpstr>
      <vt:lpstr>Méningiomes: clinique</vt:lpstr>
      <vt:lpstr>Méningiomes: Imagerie</vt:lpstr>
      <vt:lpstr>Méningiomes: macroscopie</vt:lpstr>
      <vt:lpstr>Méningiomes: macroscopie</vt:lpstr>
      <vt:lpstr>Méningiomes: microscopie</vt:lpstr>
      <vt:lpstr>Méningiomes: forme ménigothéliale</vt:lpstr>
      <vt:lpstr>Méningiomes: forme fibroblastique</vt:lpstr>
      <vt:lpstr>Méningiomes: forme transitionnelle</vt:lpstr>
      <vt:lpstr>Méningiomes: forme psammomateuse</vt:lpstr>
      <vt:lpstr>Méningiomes: forme microkystique</vt:lpstr>
      <vt:lpstr>Méningiomes: forme angiomateuse</vt:lpstr>
      <vt:lpstr>Méningiomes: forme métaplasique</vt:lpstr>
      <vt:lpstr>Méningiomes: forme atypique</vt:lpstr>
      <vt:lpstr>Méningiomes: forme anaplasique</vt:lpstr>
      <vt:lpstr>Méningiomes: facteurs pronostiques cliniques</vt:lpstr>
      <vt:lpstr>Méningiomes: facteurs pronostiques histologiques</vt:lpstr>
      <vt:lpstr>Pathologies tumorales bénignes: Hémangioblastomes</vt:lpstr>
      <vt:lpstr>Hémangioblastomes: définition</vt:lpstr>
      <vt:lpstr>Hémangioblastomes: pronostic</vt:lpstr>
      <vt:lpstr>Hémangioblastomes: macroscopie</vt:lpstr>
      <vt:lpstr>Hémangioblastomes: microscopie</vt:lpstr>
      <vt:lpstr>Pathologies tumorales malignes: Gliomes</vt:lpstr>
      <vt:lpstr>Gliomes: principes de classification</vt:lpstr>
      <vt:lpstr>Gliomes: grading</vt:lpstr>
      <vt:lpstr>Gliomes: survie</vt:lpstr>
      <vt:lpstr>Glioblastome (GB)</vt:lpstr>
      <vt:lpstr>Glioblastome: histologie</vt:lpstr>
      <vt:lpstr>Pathologies tumorales malignes: les métastases cérébrales</vt:lpstr>
      <vt:lpstr>Métastases cérébrales: épidémiologie</vt:lpstr>
      <vt:lpstr>Métastases cérébrales: histologie</vt:lpstr>
      <vt:lpstr>Exemple de lames virtuelles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Pathologie du pharynx et de larynx</dc:title>
  <dc:creator>vanessa szablewski</dc:creator>
  <cp:lastModifiedBy>Jean Marie Ramirez</cp:lastModifiedBy>
  <cp:revision>66</cp:revision>
  <dcterms:created xsi:type="dcterms:W3CDTF">2024-08-28T13:37:19Z</dcterms:created>
  <dcterms:modified xsi:type="dcterms:W3CDTF">2024-10-15T10:00:09Z</dcterms:modified>
</cp:coreProperties>
</file>