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25"/>
  </p:notesMasterIdLst>
  <p:sldIdLst>
    <p:sldId id="256" r:id="rId2"/>
    <p:sldId id="257" r:id="rId3"/>
    <p:sldId id="258" r:id="rId4"/>
    <p:sldId id="259" r:id="rId5"/>
    <p:sldId id="260" r:id="rId6"/>
    <p:sldId id="261" r:id="rId7"/>
    <p:sldId id="262" r:id="rId8"/>
    <p:sldId id="263" r:id="rId9"/>
    <p:sldId id="264" r:id="rId10"/>
    <p:sldId id="265" r:id="rId11"/>
    <p:sldId id="266" r:id="rId12"/>
    <p:sldId id="276" r:id="rId13"/>
    <p:sldId id="267" r:id="rId14"/>
    <p:sldId id="268" r:id="rId15"/>
    <p:sldId id="269" r:id="rId16"/>
    <p:sldId id="270" r:id="rId17"/>
    <p:sldId id="277" r:id="rId18"/>
    <p:sldId id="278" r:id="rId19"/>
    <p:sldId id="271" r:id="rId20"/>
    <p:sldId id="272" r:id="rId21"/>
    <p:sldId id="273" r:id="rId22"/>
    <p:sldId id="274" r:id="rId23"/>
    <p:sldId id="275" r:id="rId2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608"/>
    <p:restoredTop sz="86352"/>
  </p:normalViewPr>
  <p:slideViewPr>
    <p:cSldViewPr snapToGrid="0" snapToObjects="1">
      <p:cViewPr varScale="1">
        <p:scale>
          <a:sx n="175" d="100"/>
          <a:sy n="175" d="100"/>
        </p:scale>
        <p:origin x="1904" y="176"/>
      </p:cViewPr>
      <p:guideLst/>
    </p:cSldViewPr>
  </p:slideViewPr>
  <p:outlineViewPr>
    <p:cViewPr>
      <p:scale>
        <a:sx n="33" d="100"/>
        <a:sy n="33" d="100"/>
      </p:scale>
      <p:origin x="0" y="0"/>
    </p:cViewPr>
  </p:outlineViewPr>
  <p:notesTextViewPr>
    <p:cViewPr>
      <p:scale>
        <a:sx n="1" d="1"/>
        <a:sy n="1" d="1"/>
      </p:scale>
      <p:origin x="0" y="0"/>
    </p:cViewPr>
  </p:notesTextViewPr>
  <p:sorterViewPr>
    <p:cViewPr>
      <p:scale>
        <a:sx n="80" d="100"/>
        <a:sy n="8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096C2C2-4713-2F4F-9247-705ED919E056}" type="datetimeFigureOut">
              <a:rPr lang="fr-FR" smtClean="0"/>
              <a:t>12/04/2021</a:t>
            </a:fld>
            <a:endParaRPr lang="fr-FR"/>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AE48E91-87ED-C944-A65E-C320910083FC}" type="slidenum">
              <a:rPr lang="fr-FR" smtClean="0"/>
              <a:t>‹N°›</a:t>
            </a:fld>
            <a:endParaRPr lang="fr-FR"/>
          </a:p>
        </p:txBody>
      </p:sp>
    </p:spTree>
    <p:extLst>
      <p:ext uri="{BB962C8B-B14F-4D97-AF65-F5344CB8AC3E}">
        <p14:creationId xmlns:p14="http://schemas.microsoft.com/office/powerpoint/2010/main" val="220048761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5"/>
          </p:nvPr>
        </p:nvSpPr>
        <p:spPr/>
        <p:txBody>
          <a:bodyPr/>
          <a:lstStyle/>
          <a:p>
            <a:fld id="{6AE48E91-87ED-C944-A65E-C320910083FC}" type="slidenum">
              <a:rPr lang="fr-FR" smtClean="0"/>
              <a:t>1</a:t>
            </a:fld>
            <a:endParaRPr lang="fr-FR"/>
          </a:p>
        </p:txBody>
      </p:sp>
    </p:spTree>
    <p:extLst>
      <p:ext uri="{BB962C8B-B14F-4D97-AF65-F5344CB8AC3E}">
        <p14:creationId xmlns:p14="http://schemas.microsoft.com/office/powerpoint/2010/main" val="41988996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5"/>
          </p:nvPr>
        </p:nvSpPr>
        <p:spPr/>
        <p:txBody>
          <a:bodyPr/>
          <a:lstStyle/>
          <a:p>
            <a:fld id="{6AE48E91-87ED-C944-A65E-C320910083FC}" type="slidenum">
              <a:rPr lang="fr-FR" smtClean="0"/>
              <a:t>10</a:t>
            </a:fld>
            <a:endParaRPr lang="fr-FR"/>
          </a:p>
        </p:txBody>
      </p:sp>
    </p:spTree>
    <p:extLst>
      <p:ext uri="{BB962C8B-B14F-4D97-AF65-F5344CB8AC3E}">
        <p14:creationId xmlns:p14="http://schemas.microsoft.com/office/powerpoint/2010/main" val="217058280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5"/>
          </p:nvPr>
        </p:nvSpPr>
        <p:spPr/>
        <p:txBody>
          <a:bodyPr/>
          <a:lstStyle/>
          <a:p>
            <a:fld id="{6AE48E91-87ED-C944-A65E-C320910083FC}" type="slidenum">
              <a:rPr lang="fr-FR" smtClean="0"/>
              <a:t>11</a:t>
            </a:fld>
            <a:endParaRPr lang="fr-FR"/>
          </a:p>
        </p:txBody>
      </p:sp>
    </p:spTree>
    <p:extLst>
      <p:ext uri="{BB962C8B-B14F-4D97-AF65-F5344CB8AC3E}">
        <p14:creationId xmlns:p14="http://schemas.microsoft.com/office/powerpoint/2010/main" val="422781312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5"/>
          </p:nvPr>
        </p:nvSpPr>
        <p:spPr/>
        <p:txBody>
          <a:bodyPr/>
          <a:lstStyle/>
          <a:p>
            <a:fld id="{6AE48E91-87ED-C944-A65E-C320910083FC}" type="slidenum">
              <a:rPr lang="fr-FR" smtClean="0"/>
              <a:t>13</a:t>
            </a:fld>
            <a:endParaRPr lang="fr-FR"/>
          </a:p>
        </p:txBody>
      </p:sp>
    </p:spTree>
    <p:extLst>
      <p:ext uri="{BB962C8B-B14F-4D97-AF65-F5344CB8AC3E}">
        <p14:creationId xmlns:p14="http://schemas.microsoft.com/office/powerpoint/2010/main" val="348372978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5"/>
          </p:nvPr>
        </p:nvSpPr>
        <p:spPr/>
        <p:txBody>
          <a:bodyPr/>
          <a:lstStyle/>
          <a:p>
            <a:fld id="{6AE48E91-87ED-C944-A65E-C320910083FC}" type="slidenum">
              <a:rPr lang="fr-FR" smtClean="0"/>
              <a:t>14</a:t>
            </a:fld>
            <a:endParaRPr lang="fr-FR"/>
          </a:p>
        </p:txBody>
      </p:sp>
    </p:spTree>
    <p:extLst>
      <p:ext uri="{BB962C8B-B14F-4D97-AF65-F5344CB8AC3E}">
        <p14:creationId xmlns:p14="http://schemas.microsoft.com/office/powerpoint/2010/main" val="331485117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5"/>
          </p:nvPr>
        </p:nvSpPr>
        <p:spPr/>
        <p:txBody>
          <a:bodyPr/>
          <a:lstStyle/>
          <a:p>
            <a:fld id="{6AE48E91-87ED-C944-A65E-C320910083FC}" type="slidenum">
              <a:rPr lang="fr-FR" smtClean="0"/>
              <a:t>15</a:t>
            </a:fld>
            <a:endParaRPr lang="fr-FR"/>
          </a:p>
        </p:txBody>
      </p:sp>
    </p:spTree>
    <p:extLst>
      <p:ext uri="{BB962C8B-B14F-4D97-AF65-F5344CB8AC3E}">
        <p14:creationId xmlns:p14="http://schemas.microsoft.com/office/powerpoint/2010/main" val="137790369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5"/>
          </p:nvPr>
        </p:nvSpPr>
        <p:spPr/>
        <p:txBody>
          <a:bodyPr/>
          <a:lstStyle/>
          <a:p>
            <a:fld id="{6AE48E91-87ED-C944-A65E-C320910083FC}" type="slidenum">
              <a:rPr lang="fr-FR" smtClean="0"/>
              <a:t>16</a:t>
            </a:fld>
            <a:endParaRPr lang="fr-FR"/>
          </a:p>
        </p:txBody>
      </p:sp>
    </p:spTree>
    <p:extLst>
      <p:ext uri="{BB962C8B-B14F-4D97-AF65-F5344CB8AC3E}">
        <p14:creationId xmlns:p14="http://schemas.microsoft.com/office/powerpoint/2010/main" val="202952946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5"/>
          </p:nvPr>
        </p:nvSpPr>
        <p:spPr/>
        <p:txBody>
          <a:bodyPr/>
          <a:lstStyle/>
          <a:p>
            <a:fld id="{6AE48E91-87ED-C944-A65E-C320910083FC}" type="slidenum">
              <a:rPr lang="fr-FR" smtClean="0"/>
              <a:t>19</a:t>
            </a:fld>
            <a:endParaRPr lang="fr-FR"/>
          </a:p>
        </p:txBody>
      </p:sp>
    </p:spTree>
    <p:extLst>
      <p:ext uri="{BB962C8B-B14F-4D97-AF65-F5344CB8AC3E}">
        <p14:creationId xmlns:p14="http://schemas.microsoft.com/office/powerpoint/2010/main" val="278456371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5"/>
          </p:nvPr>
        </p:nvSpPr>
        <p:spPr/>
        <p:txBody>
          <a:bodyPr/>
          <a:lstStyle/>
          <a:p>
            <a:fld id="{6AE48E91-87ED-C944-A65E-C320910083FC}" type="slidenum">
              <a:rPr lang="fr-FR" smtClean="0"/>
              <a:t>20</a:t>
            </a:fld>
            <a:endParaRPr lang="fr-FR"/>
          </a:p>
        </p:txBody>
      </p:sp>
    </p:spTree>
    <p:extLst>
      <p:ext uri="{BB962C8B-B14F-4D97-AF65-F5344CB8AC3E}">
        <p14:creationId xmlns:p14="http://schemas.microsoft.com/office/powerpoint/2010/main" val="221126421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5"/>
          </p:nvPr>
        </p:nvSpPr>
        <p:spPr/>
        <p:txBody>
          <a:bodyPr/>
          <a:lstStyle/>
          <a:p>
            <a:fld id="{6AE48E91-87ED-C944-A65E-C320910083FC}" type="slidenum">
              <a:rPr lang="fr-FR" smtClean="0"/>
              <a:t>21</a:t>
            </a:fld>
            <a:endParaRPr lang="fr-FR"/>
          </a:p>
        </p:txBody>
      </p:sp>
    </p:spTree>
    <p:extLst>
      <p:ext uri="{BB962C8B-B14F-4D97-AF65-F5344CB8AC3E}">
        <p14:creationId xmlns:p14="http://schemas.microsoft.com/office/powerpoint/2010/main" val="34085991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5"/>
          </p:nvPr>
        </p:nvSpPr>
        <p:spPr/>
        <p:txBody>
          <a:bodyPr/>
          <a:lstStyle/>
          <a:p>
            <a:fld id="{6AE48E91-87ED-C944-A65E-C320910083FC}" type="slidenum">
              <a:rPr lang="fr-FR" smtClean="0"/>
              <a:t>22</a:t>
            </a:fld>
            <a:endParaRPr lang="fr-FR"/>
          </a:p>
        </p:txBody>
      </p:sp>
    </p:spTree>
    <p:extLst>
      <p:ext uri="{BB962C8B-B14F-4D97-AF65-F5344CB8AC3E}">
        <p14:creationId xmlns:p14="http://schemas.microsoft.com/office/powerpoint/2010/main" val="342676620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5"/>
          </p:nvPr>
        </p:nvSpPr>
        <p:spPr/>
        <p:txBody>
          <a:bodyPr/>
          <a:lstStyle/>
          <a:p>
            <a:fld id="{6AE48E91-87ED-C944-A65E-C320910083FC}" type="slidenum">
              <a:rPr lang="fr-FR" smtClean="0"/>
              <a:t>2</a:t>
            </a:fld>
            <a:endParaRPr lang="fr-FR"/>
          </a:p>
        </p:txBody>
      </p:sp>
    </p:spTree>
    <p:extLst>
      <p:ext uri="{BB962C8B-B14F-4D97-AF65-F5344CB8AC3E}">
        <p14:creationId xmlns:p14="http://schemas.microsoft.com/office/powerpoint/2010/main" val="1621289897"/>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5"/>
          </p:nvPr>
        </p:nvSpPr>
        <p:spPr/>
        <p:txBody>
          <a:bodyPr/>
          <a:lstStyle/>
          <a:p>
            <a:fld id="{6AE48E91-87ED-C944-A65E-C320910083FC}" type="slidenum">
              <a:rPr lang="fr-FR" smtClean="0"/>
              <a:t>23</a:t>
            </a:fld>
            <a:endParaRPr lang="fr-FR"/>
          </a:p>
        </p:txBody>
      </p:sp>
    </p:spTree>
    <p:extLst>
      <p:ext uri="{BB962C8B-B14F-4D97-AF65-F5344CB8AC3E}">
        <p14:creationId xmlns:p14="http://schemas.microsoft.com/office/powerpoint/2010/main" val="40739940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5"/>
          </p:nvPr>
        </p:nvSpPr>
        <p:spPr/>
        <p:txBody>
          <a:bodyPr/>
          <a:lstStyle/>
          <a:p>
            <a:fld id="{6AE48E91-87ED-C944-A65E-C320910083FC}" type="slidenum">
              <a:rPr lang="fr-FR" smtClean="0"/>
              <a:t>3</a:t>
            </a:fld>
            <a:endParaRPr lang="fr-FR"/>
          </a:p>
        </p:txBody>
      </p:sp>
    </p:spTree>
    <p:extLst>
      <p:ext uri="{BB962C8B-B14F-4D97-AF65-F5344CB8AC3E}">
        <p14:creationId xmlns:p14="http://schemas.microsoft.com/office/powerpoint/2010/main" val="42364843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5"/>
          </p:nvPr>
        </p:nvSpPr>
        <p:spPr/>
        <p:txBody>
          <a:bodyPr/>
          <a:lstStyle/>
          <a:p>
            <a:fld id="{6AE48E91-87ED-C944-A65E-C320910083FC}" type="slidenum">
              <a:rPr lang="fr-FR" smtClean="0"/>
              <a:t>4</a:t>
            </a:fld>
            <a:endParaRPr lang="fr-FR"/>
          </a:p>
        </p:txBody>
      </p:sp>
    </p:spTree>
    <p:extLst>
      <p:ext uri="{BB962C8B-B14F-4D97-AF65-F5344CB8AC3E}">
        <p14:creationId xmlns:p14="http://schemas.microsoft.com/office/powerpoint/2010/main" val="326811954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5"/>
          </p:nvPr>
        </p:nvSpPr>
        <p:spPr/>
        <p:txBody>
          <a:bodyPr/>
          <a:lstStyle/>
          <a:p>
            <a:fld id="{6AE48E91-87ED-C944-A65E-C320910083FC}" type="slidenum">
              <a:rPr lang="fr-FR" smtClean="0"/>
              <a:t>5</a:t>
            </a:fld>
            <a:endParaRPr lang="fr-FR"/>
          </a:p>
        </p:txBody>
      </p:sp>
    </p:spTree>
    <p:extLst>
      <p:ext uri="{BB962C8B-B14F-4D97-AF65-F5344CB8AC3E}">
        <p14:creationId xmlns:p14="http://schemas.microsoft.com/office/powerpoint/2010/main" val="382269333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5"/>
          </p:nvPr>
        </p:nvSpPr>
        <p:spPr/>
        <p:txBody>
          <a:bodyPr/>
          <a:lstStyle/>
          <a:p>
            <a:fld id="{6AE48E91-87ED-C944-A65E-C320910083FC}" type="slidenum">
              <a:rPr lang="fr-FR" smtClean="0"/>
              <a:t>6</a:t>
            </a:fld>
            <a:endParaRPr lang="fr-FR"/>
          </a:p>
        </p:txBody>
      </p:sp>
    </p:spTree>
    <p:extLst>
      <p:ext uri="{BB962C8B-B14F-4D97-AF65-F5344CB8AC3E}">
        <p14:creationId xmlns:p14="http://schemas.microsoft.com/office/powerpoint/2010/main" val="204670420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5"/>
          </p:nvPr>
        </p:nvSpPr>
        <p:spPr/>
        <p:txBody>
          <a:bodyPr/>
          <a:lstStyle/>
          <a:p>
            <a:fld id="{6AE48E91-87ED-C944-A65E-C320910083FC}" type="slidenum">
              <a:rPr lang="fr-FR" smtClean="0"/>
              <a:t>7</a:t>
            </a:fld>
            <a:endParaRPr lang="fr-FR"/>
          </a:p>
        </p:txBody>
      </p:sp>
    </p:spTree>
    <p:extLst>
      <p:ext uri="{BB962C8B-B14F-4D97-AF65-F5344CB8AC3E}">
        <p14:creationId xmlns:p14="http://schemas.microsoft.com/office/powerpoint/2010/main" val="390729070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5"/>
          </p:nvPr>
        </p:nvSpPr>
        <p:spPr/>
        <p:txBody>
          <a:bodyPr/>
          <a:lstStyle/>
          <a:p>
            <a:fld id="{6AE48E91-87ED-C944-A65E-C320910083FC}" type="slidenum">
              <a:rPr lang="fr-FR" smtClean="0"/>
              <a:t>8</a:t>
            </a:fld>
            <a:endParaRPr lang="fr-FR"/>
          </a:p>
        </p:txBody>
      </p:sp>
    </p:spTree>
    <p:extLst>
      <p:ext uri="{BB962C8B-B14F-4D97-AF65-F5344CB8AC3E}">
        <p14:creationId xmlns:p14="http://schemas.microsoft.com/office/powerpoint/2010/main" val="292438468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5"/>
          </p:nvPr>
        </p:nvSpPr>
        <p:spPr/>
        <p:txBody>
          <a:bodyPr/>
          <a:lstStyle/>
          <a:p>
            <a:fld id="{6AE48E91-87ED-C944-A65E-C320910083FC}" type="slidenum">
              <a:rPr lang="fr-FR" smtClean="0"/>
              <a:t>9</a:t>
            </a:fld>
            <a:endParaRPr lang="fr-FR"/>
          </a:p>
        </p:txBody>
      </p:sp>
    </p:spTree>
    <p:extLst>
      <p:ext uri="{BB962C8B-B14F-4D97-AF65-F5344CB8AC3E}">
        <p14:creationId xmlns:p14="http://schemas.microsoft.com/office/powerpoint/2010/main" val="1026424563"/>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bg>
      <p:bgRef idx="1003">
        <a:schemeClr val="bg2"/>
      </p:bgRef>
    </p:bg>
    <p:spTree>
      <p:nvGrpSpPr>
        <p:cNvPr id="1" name=""/>
        <p:cNvGrpSpPr/>
        <p:nvPr/>
      </p:nvGrpSpPr>
      <p:grpSpPr>
        <a:xfrm>
          <a:off x="0" y="0"/>
          <a:ext cx="0" cy="0"/>
          <a:chOff x="0" y="0"/>
          <a:chExt cx="0" cy="0"/>
        </a:xfrm>
      </p:grpSpPr>
      <p:pic>
        <p:nvPicPr>
          <p:cNvPr id="7" name="Picture 6" descr="Celestia-R1---OverlayTitle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ctrTitle"/>
          </p:nvPr>
        </p:nvSpPr>
        <p:spPr>
          <a:xfrm>
            <a:off x="3962399" y="1964267"/>
            <a:ext cx="7197726" cy="2421464"/>
          </a:xfrm>
        </p:spPr>
        <p:txBody>
          <a:bodyPr anchor="b">
            <a:normAutofit/>
          </a:bodyPr>
          <a:lstStyle>
            <a:lvl1pPr algn="r">
              <a:defRPr sz="4800">
                <a:effectLst/>
              </a:defRPr>
            </a:lvl1pPr>
          </a:lstStyle>
          <a:p>
            <a:r>
              <a:rPr lang="fr-FR"/>
              <a:t>Modifiez le style du titre</a:t>
            </a:r>
            <a:endParaRPr lang="en-US" dirty="0"/>
          </a:p>
        </p:txBody>
      </p:sp>
      <p:sp>
        <p:nvSpPr>
          <p:cNvPr id="3" name="Subtitle 2"/>
          <p:cNvSpPr>
            <a:spLocks noGrp="1"/>
          </p:cNvSpPr>
          <p:nvPr>
            <p:ph type="subTitle" idx="1"/>
          </p:nvPr>
        </p:nvSpPr>
        <p:spPr>
          <a:xfrm>
            <a:off x="3962399" y="4385732"/>
            <a:ext cx="7197726" cy="1405467"/>
          </a:xfrm>
        </p:spPr>
        <p:txBody>
          <a:bodyPr anchor="t">
            <a:normAutofit/>
          </a:bodyPr>
          <a:lstStyle>
            <a:lvl1pPr marL="0" indent="0" algn="r">
              <a:buNone/>
              <a:defRPr sz="1800" cap="all">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a:t>Modifiez le style des sous-titres du masque</a:t>
            </a:r>
            <a:endParaRPr lang="en-US" dirty="0"/>
          </a:p>
        </p:txBody>
      </p:sp>
      <p:sp>
        <p:nvSpPr>
          <p:cNvPr id="4" name="Date Placeholder 3"/>
          <p:cNvSpPr>
            <a:spLocks noGrp="1"/>
          </p:cNvSpPr>
          <p:nvPr>
            <p:ph type="dt" sz="half" idx="10"/>
          </p:nvPr>
        </p:nvSpPr>
        <p:spPr>
          <a:xfrm>
            <a:off x="8932558" y="5870575"/>
            <a:ext cx="1600200" cy="377825"/>
          </a:xfrm>
        </p:spPr>
        <p:txBody>
          <a:bodyPr/>
          <a:lstStyle/>
          <a:p>
            <a:fld id="{B61BEF0D-F0BB-DE4B-95CE-6DB70DBA9567}" type="datetimeFigureOut">
              <a:rPr lang="en-US" dirty="0"/>
              <a:pPr/>
              <a:t>4/12/21</a:t>
            </a:fld>
            <a:endParaRPr lang="en-US" dirty="0"/>
          </a:p>
        </p:txBody>
      </p:sp>
      <p:sp>
        <p:nvSpPr>
          <p:cNvPr id="5" name="Footer Placeholder 4"/>
          <p:cNvSpPr>
            <a:spLocks noGrp="1"/>
          </p:cNvSpPr>
          <p:nvPr>
            <p:ph type="ftr" sz="quarter" idx="11"/>
          </p:nvPr>
        </p:nvSpPr>
        <p:spPr>
          <a:xfrm>
            <a:off x="3962399" y="5870575"/>
            <a:ext cx="4893958" cy="377825"/>
          </a:xfrm>
        </p:spPr>
        <p:txBody>
          <a:bodyPr/>
          <a:lstStyle/>
          <a:p>
            <a:endParaRPr lang="en-US" dirty="0"/>
          </a:p>
        </p:txBody>
      </p:sp>
      <p:sp>
        <p:nvSpPr>
          <p:cNvPr id="6" name="Slide Number Placeholder 5"/>
          <p:cNvSpPr>
            <a:spLocks noGrp="1"/>
          </p:cNvSpPr>
          <p:nvPr>
            <p:ph type="sldNum" sz="quarter" idx="12"/>
          </p:nvPr>
        </p:nvSpPr>
        <p:spPr>
          <a:xfrm>
            <a:off x="10608958" y="5870575"/>
            <a:ext cx="551167" cy="377825"/>
          </a:xfrm>
        </p:spPr>
        <p:txBody>
          <a:bodyPr/>
          <a:lstStyle/>
          <a:p>
            <a:fld id="{D57F1E4F-1CFF-5643-939E-217C01CDF565}" type="slidenum">
              <a:rPr lang="en-US" dirty="0"/>
              <a:pPr/>
              <a:t>‹N°›</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Image panoramique avec légende">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4732865"/>
            <a:ext cx="10131427" cy="566738"/>
          </a:xfrm>
        </p:spPr>
        <p:txBody>
          <a:bodyPr anchor="b">
            <a:normAutofit/>
          </a:bodyPr>
          <a:lstStyle>
            <a:lvl1pPr algn="l">
              <a:defRPr sz="2400" b="0"/>
            </a:lvl1pPr>
          </a:lstStyle>
          <a:p>
            <a:r>
              <a:rPr lang="fr-FR"/>
              <a:t>Modifiez le style du titre</a:t>
            </a:r>
            <a:endParaRPr lang="en-US" dirty="0"/>
          </a:p>
        </p:txBody>
      </p:sp>
      <p:sp>
        <p:nvSpPr>
          <p:cNvPr id="3" name="Picture Placeholder 2"/>
          <p:cNvSpPr>
            <a:spLocks noGrp="1" noChangeAspect="1"/>
          </p:cNvSpPr>
          <p:nvPr>
            <p:ph type="pic" idx="1"/>
          </p:nvPr>
        </p:nvSpPr>
        <p:spPr>
          <a:xfrm>
            <a:off x="1371600" y="932112"/>
            <a:ext cx="8759827" cy="3164976"/>
          </a:xfrm>
          <a:prstGeom prst="roundRect">
            <a:avLst>
              <a:gd name="adj" fmla="val 4380"/>
            </a:avLst>
          </a:prstGeom>
          <a:ln w="50800" cap="sq" cmpd="dbl">
            <a:gradFill flip="none" rotWithShape="1">
              <a:gsLst>
                <a:gs pos="0">
                  <a:srgbClr val="FFFFFF"/>
                </a:gs>
                <a:gs pos="100000">
                  <a:schemeClr val="tx1">
                    <a:alpha val="0"/>
                  </a:schemeClr>
                </a:gs>
              </a:gsLst>
              <a:path path="circle">
                <a:fillToRect l="50000" t="50000" r="50000" b="50000"/>
              </a:path>
              <a:tileRect/>
            </a:gradFill>
            <a:miter lim="800000"/>
          </a:ln>
          <a:effectLst>
            <a:outerShdw blurRad="254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a:t>Cliquez sur l'icône pour ajouter une image</a:t>
            </a:r>
            <a:endParaRPr lang="en-US" dirty="0"/>
          </a:p>
        </p:txBody>
      </p:sp>
      <p:sp>
        <p:nvSpPr>
          <p:cNvPr id="4" name="Text Placeholder 3"/>
          <p:cNvSpPr>
            <a:spLocks noGrp="1"/>
          </p:cNvSpPr>
          <p:nvPr>
            <p:ph type="body" sz="half" idx="2"/>
          </p:nvPr>
        </p:nvSpPr>
        <p:spPr>
          <a:xfrm>
            <a:off x="685800" y="5299603"/>
            <a:ext cx="10131427" cy="49371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p>
            <a:fld id="{B61BEF0D-F0BB-DE4B-95CE-6DB70DBA9567}" type="datetimeFigureOut">
              <a:rPr lang="en-US" dirty="0"/>
              <a:pPr/>
              <a:t>4/12/21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re et légende">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1" y="609601"/>
            <a:ext cx="10131427" cy="3124199"/>
          </a:xfrm>
        </p:spPr>
        <p:txBody>
          <a:bodyPr anchor="ctr">
            <a:normAutofit/>
          </a:bodyPr>
          <a:lstStyle>
            <a:lvl1pPr algn="l">
              <a:defRPr sz="3200" b="0" cap="none"/>
            </a:lvl1pPr>
          </a:lstStyle>
          <a:p>
            <a:r>
              <a:rPr lang="fr-FR"/>
              <a:t>Modifiez le style du titre</a:t>
            </a:r>
            <a:endParaRPr lang="en-US" dirty="0"/>
          </a:p>
        </p:txBody>
      </p:sp>
      <p:sp>
        <p:nvSpPr>
          <p:cNvPr id="3" name="Text Placeholder 2"/>
          <p:cNvSpPr>
            <a:spLocks noGrp="1"/>
          </p:cNvSpPr>
          <p:nvPr>
            <p:ph type="body" idx="1"/>
          </p:nvPr>
        </p:nvSpPr>
        <p:spPr>
          <a:xfrm>
            <a:off x="685800" y="4343400"/>
            <a:ext cx="10131428" cy="1447800"/>
          </a:xfrm>
        </p:spPr>
        <p:txBody>
          <a:bodyPr anchor="ctr">
            <a:normAutofit/>
          </a:bodyPr>
          <a:lstStyle>
            <a:lvl1pPr marL="0" indent="0" algn="l">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B61BEF0D-F0BB-DE4B-95CE-6DB70DBA9567}" type="datetimeFigureOut">
              <a:rPr lang="en-US" dirty="0"/>
              <a:pPr/>
              <a:t>4/12/21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itation avec légende">
    <p:spTree>
      <p:nvGrpSpPr>
        <p:cNvPr id="1" name=""/>
        <p:cNvGrpSpPr/>
        <p:nvPr/>
      </p:nvGrpSpPr>
      <p:grpSpPr>
        <a:xfrm>
          <a:off x="0" y="0"/>
          <a:ext cx="0" cy="0"/>
          <a:chOff x="0" y="0"/>
          <a:chExt cx="0" cy="0"/>
        </a:xfrm>
      </p:grpSpPr>
      <p:pic>
        <p:nvPicPr>
          <p:cNvPr id="16" name="Picture 15"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15" name="TextBox 14"/>
          <p:cNvSpPr txBox="1"/>
          <p:nvPr/>
        </p:nvSpPr>
        <p:spPr>
          <a:xfrm>
            <a:off x="10237867" y="274320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11" name="TextBox 10"/>
          <p:cNvSpPr txBox="1"/>
          <p:nvPr/>
        </p:nvSpPr>
        <p:spPr>
          <a:xfrm>
            <a:off x="488275" y="823337"/>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992267" y="609601"/>
            <a:ext cx="9550399" cy="2743199"/>
          </a:xfrm>
        </p:spPr>
        <p:txBody>
          <a:bodyPr anchor="ctr">
            <a:normAutofit/>
          </a:bodyPr>
          <a:lstStyle>
            <a:lvl1pPr algn="l">
              <a:defRPr sz="3200" b="0" cap="none">
                <a:solidFill>
                  <a:schemeClr val="tx1"/>
                </a:solidFill>
              </a:defRPr>
            </a:lvl1pPr>
          </a:lstStyle>
          <a:p>
            <a:r>
              <a:rPr lang="fr-FR"/>
              <a:t>Modifiez le style du titre</a:t>
            </a:r>
            <a:endParaRPr lang="en-US" dirty="0"/>
          </a:p>
        </p:txBody>
      </p:sp>
      <p:sp>
        <p:nvSpPr>
          <p:cNvPr id="10" name="Text Placeholder 9"/>
          <p:cNvSpPr>
            <a:spLocks noGrp="1"/>
          </p:cNvSpPr>
          <p:nvPr>
            <p:ph type="body" sz="quarter" idx="13"/>
          </p:nvPr>
        </p:nvSpPr>
        <p:spPr>
          <a:xfrm>
            <a:off x="1097875" y="3352800"/>
            <a:ext cx="9339184" cy="3810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a:t>Cliquez pour modifier les styles du texte du masque</a:t>
            </a:r>
          </a:p>
        </p:txBody>
      </p:sp>
      <p:sp>
        <p:nvSpPr>
          <p:cNvPr id="3" name="Text Placeholder 2"/>
          <p:cNvSpPr>
            <a:spLocks noGrp="1"/>
          </p:cNvSpPr>
          <p:nvPr>
            <p:ph type="body" idx="1"/>
          </p:nvPr>
        </p:nvSpPr>
        <p:spPr>
          <a:xfrm>
            <a:off x="687465" y="4343400"/>
            <a:ext cx="10152367" cy="1447800"/>
          </a:xfrm>
        </p:spPr>
        <p:txBody>
          <a:bodyPr anchor="ctr">
            <a:normAutofit/>
          </a:bodyPr>
          <a:lstStyle>
            <a:lvl1pPr marL="0" indent="0" algn="l">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B61BEF0D-F0BB-DE4B-95CE-6DB70DBA9567}" type="datetimeFigureOut">
              <a:rPr lang="en-US" dirty="0"/>
              <a:pPr/>
              <a:t>4/12/21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arte nom">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2" y="3308581"/>
            <a:ext cx="10131425" cy="1468800"/>
          </a:xfrm>
        </p:spPr>
        <p:txBody>
          <a:bodyPr anchor="b">
            <a:normAutofit/>
          </a:bodyPr>
          <a:lstStyle>
            <a:lvl1pPr algn="l">
              <a:defRPr sz="3200" b="0" cap="none"/>
            </a:lvl1pPr>
          </a:lstStyle>
          <a:p>
            <a:r>
              <a:rPr lang="fr-FR"/>
              <a:t>Modifiez le style du titre</a:t>
            </a:r>
            <a:endParaRPr lang="en-US" dirty="0"/>
          </a:p>
        </p:txBody>
      </p:sp>
      <p:sp>
        <p:nvSpPr>
          <p:cNvPr id="3" name="Text Placeholder 2"/>
          <p:cNvSpPr>
            <a:spLocks noGrp="1"/>
          </p:cNvSpPr>
          <p:nvPr>
            <p:ph type="body" idx="1"/>
          </p:nvPr>
        </p:nvSpPr>
        <p:spPr>
          <a:xfrm>
            <a:off x="685801" y="4777381"/>
            <a:ext cx="10131426" cy="860400"/>
          </a:xfrm>
        </p:spPr>
        <p:txBody>
          <a:bodyPr anchor="t">
            <a:normAutofit/>
          </a:bodyPr>
          <a:lstStyle>
            <a:lvl1pPr marL="0" indent="0" algn="l">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B61BEF0D-F0BB-DE4B-95CE-6DB70DBA9567}" type="datetimeFigureOut">
              <a:rPr lang="en-US" dirty="0"/>
              <a:pPr/>
              <a:t>4/12/21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Carte nom citation">
    <p:spTree>
      <p:nvGrpSpPr>
        <p:cNvPr id="1" name=""/>
        <p:cNvGrpSpPr/>
        <p:nvPr/>
      </p:nvGrpSpPr>
      <p:grpSpPr>
        <a:xfrm>
          <a:off x="0" y="0"/>
          <a:ext cx="0" cy="0"/>
          <a:chOff x="0" y="0"/>
          <a:chExt cx="0" cy="0"/>
        </a:xfrm>
      </p:grpSpPr>
      <p:pic>
        <p:nvPicPr>
          <p:cNvPr id="11" name="Picture 10"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13" name="TextBox 12"/>
          <p:cNvSpPr txBox="1"/>
          <p:nvPr/>
        </p:nvSpPr>
        <p:spPr>
          <a:xfrm>
            <a:off x="10237867" y="274320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14" name="TextBox 13"/>
          <p:cNvSpPr txBox="1"/>
          <p:nvPr/>
        </p:nvSpPr>
        <p:spPr>
          <a:xfrm>
            <a:off x="488275" y="823337"/>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16" name="Title 1"/>
          <p:cNvSpPr>
            <a:spLocks noGrp="1"/>
          </p:cNvSpPr>
          <p:nvPr>
            <p:ph type="title"/>
          </p:nvPr>
        </p:nvSpPr>
        <p:spPr>
          <a:xfrm>
            <a:off x="992267" y="609601"/>
            <a:ext cx="9550399" cy="2743199"/>
          </a:xfrm>
        </p:spPr>
        <p:txBody>
          <a:bodyPr anchor="ctr">
            <a:normAutofit/>
          </a:bodyPr>
          <a:lstStyle>
            <a:lvl1pPr algn="l">
              <a:defRPr sz="3200" b="0" cap="none">
                <a:solidFill>
                  <a:schemeClr val="tx1"/>
                </a:solidFill>
              </a:defRPr>
            </a:lvl1pPr>
          </a:lstStyle>
          <a:p>
            <a:r>
              <a:rPr lang="fr-FR"/>
              <a:t>Modifiez le style du titre</a:t>
            </a:r>
            <a:endParaRPr lang="en-US" dirty="0"/>
          </a:p>
        </p:txBody>
      </p:sp>
      <p:sp>
        <p:nvSpPr>
          <p:cNvPr id="10" name="Text Placeholder 9"/>
          <p:cNvSpPr>
            <a:spLocks noGrp="1"/>
          </p:cNvSpPr>
          <p:nvPr>
            <p:ph type="body" sz="quarter" idx="13"/>
          </p:nvPr>
        </p:nvSpPr>
        <p:spPr>
          <a:xfrm>
            <a:off x="685800" y="3886200"/>
            <a:ext cx="10135436" cy="889000"/>
          </a:xfrm>
        </p:spPr>
        <p:txBody>
          <a:bodyPr vert="horz" lIns="91440" tIns="45720" rIns="91440" bIns="45720" rtlCol="0" anchor="b">
            <a:normAutofit/>
          </a:bodyPr>
          <a:lstStyle>
            <a:lvl1pPr>
              <a:buNone/>
              <a:defRPr lang="en-US" sz="2400" b="0" cap="none" dirty="0">
                <a:ln w="3175" cmpd="sng">
                  <a:noFill/>
                </a:ln>
                <a:solidFill>
                  <a:schemeClr val="tx1"/>
                </a:solidFill>
                <a:effectLst/>
              </a:defRPr>
            </a:lvl1pPr>
          </a:lstStyle>
          <a:p>
            <a:pPr marL="0" lvl="0">
              <a:spcBef>
                <a:spcPct val="0"/>
              </a:spcBef>
              <a:buNone/>
            </a:pPr>
            <a:r>
              <a:rPr lang="fr-FR"/>
              <a:t>Cliquez pour modifier les styles du texte du masque</a:t>
            </a:r>
          </a:p>
        </p:txBody>
      </p:sp>
      <p:sp>
        <p:nvSpPr>
          <p:cNvPr id="3" name="Text Placeholder 2"/>
          <p:cNvSpPr>
            <a:spLocks noGrp="1"/>
          </p:cNvSpPr>
          <p:nvPr>
            <p:ph type="body" idx="1"/>
          </p:nvPr>
        </p:nvSpPr>
        <p:spPr>
          <a:xfrm>
            <a:off x="685799" y="4775200"/>
            <a:ext cx="10135436" cy="10160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B61BEF0D-F0BB-DE4B-95CE-6DB70DBA9567}" type="datetimeFigureOut">
              <a:rPr lang="en-US" dirty="0"/>
              <a:pPr/>
              <a:t>4/12/21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Vrai ou faux">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1" y="609601"/>
            <a:ext cx="10131427" cy="2743199"/>
          </a:xfrm>
        </p:spPr>
        <p:txBody>
          <a:bodyPr vert="horz" lIns="91440" tIns="45720" rIns="91440" bIns="45720" rtlCol="0" anchor="ctr">
            <a:normAutofit/>
          </a:bodyPr>
          <a:lstStyle>
            <a:lvl1pPr>
              <a:defRPr lang="en-US" b="0" dirty="0"/>
            </a:lvl1pPr>
          </a:lstStyle>
          <a:p>
            <a:pPr marL="0" lvl="0"/>
            <a:r>
              <a:rPr lang="fr-FR"/>
              <a:t>Modifiez le style du titre</a:t>
            </a:r>
            <a:endParaRPr lang="en-US" dirty="0"/>
          </a:p>
        </p:txBody>
      </p:sp>
      <p:sp>
        <p:nvSpPr>
          <p:cNvPr id="10" name="Text Placeholder 9"/>
          <p:cNvSpPr>
            <a:spLocks noGrp="1"/>
          </p:cNvSpPr>
          <p:nvPr>
            <p:ph type="body" sz="quarter" idx="13"/>
          </p:nvPr>
        </p:nvSpPr>
        <p:spPr>
          <a:xfrm>
            <a:off x="685801" y="3505200"/>
            <a:ext cx="10131428" cy="838200"/>
          </a:xfrm>
        </p:spPr>
        <p:txBody>
          <a:bodyPr vert="horz" lIns="91440" tIns="45720" rIns="91440" bIns="45720" rtlCol="0" anchor="b">
            <a:normAutofit/>
          </a:bodyPr>
          <a:lstStyle>
            <a:lvl1pPr>
              <a:buNone/>
              <a:defRPr lang="en-US" sz="2800" b="0" cap="none" dirty="0">
                <a:ln w="3175" cmpd="sng">
                  <a:noFill/>
                </a:ln>
                <a:solidFill>
                  <a:schemeClr val="tx1"/>
                </a:solidFill>
                <a:effectLst/>
              </a:defRPr>
            </a:lvl1pPr>
          </a:lstStyle>
          <a:p>
            <a:pPr marL="0" lvl="0">
              <a:spcBef>
                <a:spcPct val="0"/>
              </a:spcBef>
              <a:buNone/>
            </a:pPr>
            <a:r>
              <a:rPr lang="fr-FR"/>
              <a:t>Cliquez pour modifier les styles du texte du masque</a:t>
            </a:r>
          </a:p>
        </p:txBody>
      </p:sp>
      <p:sp>
        <p:nvSpPr>
          <p:cNvPr id="3" name="Text Placeholder 2"/>
          <p:cNvSpPr>
            <a:spLocks noGrp="1"/>
          </p:cNvSpPr>
          <p:nvPr>
            <p:ph type="body" idx="1"/>
          </p:nvPr>
        </p:nvSpPr>
        <p:spPr>
          <a:xfrm>
            <a:off x="685800" y="4343400"/>
            <a:ext cx="10131428" cy="14478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B61BEF0D-F0BB-DE4B-95CE-6DB70DBA9567}" type="datetimeFigureOut">
              <a:rPr lang="en-US" dirty="0"/>
              <a:pPr/>
              <a:t>4/12/21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3" name="Vertical Text Placeholder 2"/>
          <p:cNvSpPr>
            <a:spLocks noGrp="1"/>
          </p:cNvSpPr>
          <p:nvPr>
            <p:ph type="body" orient="vert" idx="1"/>
          </p:nvPr>
        </p:nvSpPr>
        <p:spPr/>
        <p:txBody>
          <a:bodyPr vert="eaVert" ancho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4/12/21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
        <p:nvSpPr>
          <p:cNvPr id="8" name="Title 1"/>
          <p:cNvSpPr>
            <a:spLocks noGrp="1"/>
          </p:cNvSpPr>
          <p:nvPr>
            <p:ph type="title"/>
          </p:nvPr>
        </p:nvSpPr>
        <p:spPr>
          <a:xfrm>
            <a:off x="685801" y="609600"/>
            <a:ext cx="10131425" cy="1456267"/>
          </a:xfrm>
        </p:spPr>
        <p:txBody>
          <a:bodyPr/>
          <a:lstStyle/>
          <a:p>
            <a:r>
              <a:rPr lang="fr-FR"/>
              <a:t>Modifiez le style du titre</a:t>
            </a:r>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Vertical Title 1"/>
          <p:cNvSpPr>
            <a:spLocks noGrp="1"/>
          </p:cNvSpPr>
          <p:nvPr>
            <p:ph type="title" orient="vert"/>
          </p:nvPr>
        </p:nvSpPr>
        <p:spPr>
          <a:xfrm>
            <a:off x="8658675" y="609599"/>
            <a:ext cx="2158552" cy="5181601"/>
          </a:xfrm>
        </p:spPr>
        <p:txBody>
          <a:bodyPr vert="eaVert"/>
          <a:lstStyle/>
          <a:p>
            <a:r>
              <a:rPr lang="fr-FR"/>
              <a:t>Modifiez le style du titre</a:t>
            </a:r>
            <a:endParaRPr lang="en-US" dirty="0"/>
          </a:p>
        </p:txBody>
      </p:sp>
      <p:sp>
        <p:nvSpPr>
          <p:cNvPr id="3" name="Vertical Text Placeholder 2"/>
          <p:cNvSpPr>
            <a:spLocks noGrp="1"/>
          </p:cNvSpPr>
          <p:nvPr>
            <p:ph type="body" orient="vert" idx="1"/>
          </p:nvPr>
        </p:nvSpPr>
        <p:spPr>
          <a:xfrm>
            <a:off x="685800" y="609600"/>
            <a:ext cx="7832116" cy="5181600"/>
          </a:xfrm>
        </p:spPr>
        <p:txBody>
          <a:bodyPr vert="eaVert" ancho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4/12/21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idx="1"/>
          </p:nvPr>
        </p:nvSpPr>
        <p:spPr/>
        <p:txBody>
          <a:bodyPr anchor="ct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4/12/21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3308581"/>
            <a:ext cx="10131427" cy="1468800"/>
          </a:xfrm>
        </p:spPr>
        <p:txBody>
          <a:bodyPr anchor="b"/>
          <a:lstStyle>
            <a:lvl1pPr algn="l">
              <a:defRPr sz="4000" b="0" cap="all"/>
            </a:lvl1pPr>
          </a:lstStyle>
          <a:p>
            <a:r>
              <a:rPr lang="fr-FR"/>
              <a:t>Modifiez le style du titre</a:t>
            </a:r>
            <a:endParaRPr lang="en-US" dirty="0"/>
          </a:p>
        </p:txBody>
      </p:sp>
      <p:sp>
        <p:nvSpPr>
          <p:cNvPr id="3" name="Text Placeholder 2"/>
          <p:cNvSpPr>
            <a:spLocks noGrp="1"/>
          </p:cNvSpPr>
          <p:nvPr>
            <p:ph type="body" idx="1"/>
          </p:nvPr>
        </p:nvSpPr>
        <p:spPr>
          <a:xfrm>
            <a:off x="685799" y="4777381"/>
            <a:ext cx="10131428" cy="860400"/>
          </a:xfrm>
        </p:spPr>
        <p:txBody>
          <a:bodyPr anchor="t">
            <a:normAutofit/>
          </a:bodyPr>
          <a:lstStyle>
            <a:lvl1pPr marL="0" indent="0" algn="l">
              <a:buNone/>
              <a:defRPr sz="2000" cap="all">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B61BEF0D-F0BB-DE4B-95CE-6DB70DBA9567}" type="datetimeFigureOut">
              <a:rPr lang="en-US" dirty="0"/>
              <a:pPr/>
              <a:t>4/12/21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sz="half" idx="1"/>
          </p:nvPr>
        </p:nvSpPr>
        <p:spPr>
          <a:xfrm>
            <a:off x="685802" y="2142067"/>
            <a:ext cx="4995334" cy="3649134"/>
          </a:xfrm>
        </p:spPr>
        <p:txBody>
          <a:bodyPr>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Content Placeholder 3"/>
          <p:cNvSpPr>
            <a:spLocks noGrp="1"/>
          </p:cNvSpPr>
          <p:nvPr>
            <p:ph sz="half" idx="2"/>
          </p:nvPr>
        </p:nvSpPr>
        <p:spPr>
          <a:xfrm>
            <a:off x="5821895" y="2142067"/>
            <a:ext cx="4995332" cy="3649133"/>
          </a:xfrm>
        </p:spPr>
        <p:txBody>
          <a:bodyPr>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4/12/21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fr-FR"/>
              <a:t>Modifiez le style du titre</a:t>
            </a:r>
            <a:endParaRPr lang="en-US" dirty="0"/>
          </a:p>
        </p:txBody>
      </p:sp>
      <p:sp>
        <p:nvSpPr>
          <p:cNvPr id="3" name="Text Placeholder 2"/>
          <p:cNvSpPr>
            <a:spLocks noGrp="1"/>
          </p:cNvSpPr>
          <p:nvPr>
            <p:ph type="body" idx="1"/>
          </p:nvPr>
        </p:nvSpPr>
        <p:spPr>
          <a:xfrm>
            <a:off x="973670" y="2218267"/>
            <a:ext cx="4709054" cy="576262"/>
          </a:xfrm>
        </p:spPr>
        <p:txBody>
          <a:bodyPr anchor="b">
            <a:noAutofit/>
          </a:bodyPr>
          <a:lstStyle>
            <a:lvl1pPr marL="0" indent="0">
              <a:buNone/>
              <a:defRPr sz="28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Content Placeholder 3"/>
          <p:cNvSpPr>
            <a:spLocks noGrp="1"/>
          </p:cNvSpPr>
          <p:nvPr>
            <p:ph sz="half" idx="2"/>
          </p:nvPr>
        </p:nvSpPr>
        <p:spPr>
          <a:xfrm>
            <a:off x="685801" y="2870201"/>
            <a:ext cx="4996923" cy="2920998"/>
          </a:xfrm>
        </p:spPr>
        <p:txBody>
          <a:bodyPr anchor="t">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Text Placeholder 4"/>
          <p:cNvSpPr>
            <a:spLocks noGrp="1"/>
          </p:cNvSpPr>
          <p:nvPr>
            <p:ph type="body" sz="quarter" idx="3"/>
          </p:nvPr>
        </p:nvSpPr>
        <p:spPr>
          <a:xfrm>
            <a:off x="6096003" y="2226734"/>
            <a:ext cx="4722813" cy="576262"/>
          </a:xfrm>
        </p:spPr>
        <p:txBody>
          <a:bodyPr anchor="b">
            <a:noAutofit/>
          </a:bodyPr>
          <a:lstStyle>
            <a:lvl1pPr marL="0" indent="0">
              <a:buNone/>
              <a:defRPr sz="28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Content Placeholder 5"/>
          <p:cNvSpPr>
            <a:spLocks noGrp="1"/>
          </p:cNvSpPr>
          <p:nvPr>
            <p:ph sz="quarter" idx="4"/>
          </p:nvPr>
        </p:nvSpPr>
        <p:spPr>
          <a:xfrm>
            <a:off x="5823483" y="2870201"/>
            <a:ext cx="4995334" cy="2920998"/>
          </a:xfrm>
        </p:spPr>
        <p:txBody>
          <a:bodyPr anchor="t">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4/12/21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pic>
        <p:nvPicPr>
          <p:cNvPr id="6" name="Picture 5"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p:txBody>
          <a:bodyPr/>
          <a:lstStyle/>
          <a:p>
            <a:r>
              <a:rPr lang="fr-FR"/>
              <a:t>Modifiez le style du titre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4/12/21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pic>
        <p:nvPicPr>
          <p:cNvPr id="5" name="Picture 4"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Date Placeholder 1"/>
          <p:cNvSpPr>
            <a:spLocks noGrp="1"/>
          </p:cNvSpPr>
          <p:nvPr>
            <p:ph type="dt" sz="half" idx="10"/>
          </p:nvPr>
        </p:nvSpPr>
        <p:spPr/>
        <p:txBody>
          <a:bodyPr/>
          <a:lstStyle/>
          <a:p>
            <a:fld id="{B61BEF0D-F0BB-DE4B-95CE-6DB70DBA9567}" type="datetimeFigureOut">
              <a:rPr lang="en-US" dirty="0"/>
              <a:pPr/>
              <a:t>4/12/21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2074333"/>
            <a:ext cx="3680885" cy="1371600"/>
          </a:xfrm>
        </p:spPr>
        <p:txBody>
          <a:bodyPr anchor="b">
            <a:normAutofit/>
          </a:bodyPr>
          <a:lstStyle>
            <a:lvl1pPr algn="l">
              <a:defRPr sz="2400" b="0"/>
            </a:lvl1pPr>
          </a:lstStyle>
          <a:p>
            <a:r>
              <a:rPr lang="fr-FR"/>
              <a:t>Modifiez le style du titre</a:t>
            </a:r>
            <a:endParaRPr lang="en-US" dirty="0"/>
          </a:p>
        </p:txBody>
      </p:sp>
      <p:sp>
        <p:nvSpPr>
          <p:cNvPr id="3" name="Content Placeholder 2"/>
          <p:cNvSpPr>
            <a:spLocks noGrp="1"/>
          </p:cNvSpPr>
          <p:nvPr>
            <p:ph idx="1"/>
          </p:nvPr>
        </p:nvSpPr>
        <p:spPr>
          <a:xfrm>
            <a:off x="4648201" y="609601"/>
            <a:ext cx="6169026" cy="5181600"/>
          </a:xfrm>
        </p:spPr>
        <p:txBody>
          <a:bodyPr anchor="ctr">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Text Placeholder 3"/>
          <p:cNvSpPr>
            <a:spLocks noGrp="1"/>
          </p:cNvSpPr>
          <p:nvPr>
            <p:ph type="body" sz="half" idx="2"/>
          </p:nvPr>
        </p:nvSpPr>
        <p:spPr>
          <a:xfrm>
            <a:off x="685800" y="3445933"/>
            <a:ext cx="3680885" cy="1828800"/>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p>
            <a:fld id="{B61BEF0D-F0BB-DE4B-95CE-6DB70DBA9567}" type="datetimeFigureOut">
              <a:rPr lang="en-US" dirty="0"/>
              <a:pPr/>
              <a:t>4/12/21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1600200"/>
            <a:ext cx="6164653" cy="1371600"/>
          </a:xfrm>
        </p:spPr>
        <p:txBody>
          <a:bodyPr anchor="b">
            <a:normAutofit/>
          </a:bodyPr>
          <a:lstStyle>
            <a:lvl1pPr algn="l">
              <a:defRPr sz="2800" b="0"/>
            </a:lvl1pPr>
          </a:lstStyle>
          <a:p>
            <a:r>
              <a:rPr lang="fr-FR"/>
              <a:t>Modifiez le style du titre</a:t>
            </a:r>
            <a:endParaRPr lang="en-US" dirty="0"/>
          </a:p>
        </p:txBody>
      </p:sp>
      <p:sp>
        <p:nvSpPr>
          <p:cNvPr id="14" name="Picture Placeholder 2"/>
          <p:cNvSpPr>
            <a:spLocks noGrp="1" noChangeAspect="1"/>
          </p:cNvSpPr>
          <p:nvPr>
            <p:ph type="pic" idx="1"/>
          </p:nvPr>
        </p:nvSpPr>
        <p:spPr>
          <a:xfrm>
            <a:off x="7536253" y="914400"/>
            <a:ext cx="3280974" cy="4572000"/>
          </a:xfrm>
          <a:prstGeom prst="roundRect">
            <a:avLst>
              <a:gd name="adj" fmla="val 4280"/>
            </a:avLst>
          </a:prstGeom>
          <a:ln w="50800" cap="sq" cmpd="dbl">
            <a:gradFill flip="none" rotWithShape="1">
              <a:gsLst>
                <a:gs pos="0">
                  <a:srgbClr val="FFFFFF"/>
                </a:gs>
                <a:gs pos="100000">
                  <a:schemeClr val="tx1">
                    <a:alpha val="0"/>
                  </a:schemeClr>
                </a:gs>
              </a:gsLst>
              <a:path path="circle">
                <a:fillToRect l="50000" t="50000" r="50000" b="50000"/>
              </a:path>
              <a:tileRect/>
            </a:gradFill>
            <a:miter lim="800000"/>
          </a:ln>
          <a:effectLst>
            <a:outerShdw blurRad="254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a:t>Cliquez sur l'icône pour ajouter une image</a:t>
            </a:r>
            <a:endParaRPr lang="en-US" dirty="0"/>
          </a:p>
        </p:txBody>
      </p:sp>
      <p:sp>
        <p:nvSpPr>
          <p:cNvPr id="4" name="Text Placeholder 3"/>
          <p:cNvSpPr>
            <a:spLocks noGrp="1"/>
          </p:cNvSpPr>
          <p:nvPr>
            <p:ph type="body" sz="half" idx="2"/>
          </p:nvPr>
        </p:nvSpPr>
        <p:spPr>
          <a:xfrm>
            <a:off x="685800" y="2971800"/>
            <a:ext cx="6164653" cy="1828800"/>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p>
            <a:fld id="{B61BEF0D-F0BB-DE4B-95CE-6DB70DBA9567}" type="datetimeFigureOut">
              <a:rPr lang="en-US" dirty="0"/>
              <a:pPr/>
              <a:t>4/12/21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5801" y="609600"/>
            <a:ext cx="10131425" cy="1456267"/>
          </a:xfrm>
          <a:prstGeom prst="rect">
            <a:avLst/>
          </a:prstGeom>
          <a:effectLst/>
        </p:spPr>
        <p:txBody>
          <a:bodyPr vert="horz" lIns="91440" tIns="45720" rIns="91440" bIns="45720" rtlCol="0" anchor="ctr">
            <a:normAutofit/>
          </a:bodyPr>
          <a:lstStyle/>
          <a:p>
            <a:r>
              <a:rPr lang="fr-FR"/>
              <a:t>Modifiez le style du titre</a:t>
            </a:r>
            <a:endParaRPr lang="en-US" dirty="0"/>
          </a:p>
        </p:txBody>
      </p:sp>
      <p:sp>
        <p:nvSpPr>
          <p:cNvPr id="3" name="Text Placeholder 2"/>
          <p:cNvSpPr>
            <a:spLocks noGrp="1"/>
          </p:cNvSpPr>
          <p:nvPr>
            <p:ph type="body" idx="1"/>
          </p:nvPr>
        </p:nvSpPr>
        <p:spPr>
          <a:xfrm>
            <a:off x="685801" y="2142067"/>
            <a:ext cx="10131425" cy="3649133"/>
          </a:xfrm>
          <a:prstGeom prst="rect">
            <a:avLst/>
          </a:prstGeom>
        </p:spPr>
        <p:txBody>
          <a:bodyPr vert="horz" lIns="91440" tIns="45720" rIns="91440" bIns="45720" rtlCol="0" anchor="ctr">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2"/>
          </p:nvPr>
        </p:nvSpPr>
        <p:spPr>
          <a:xfrm>
            <a:off x="8589660" y="5870575"/>
            <a:ext cx="1600200" cy="3778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B61BEF0D-F0BB-DE4B-95CE-6DB70DBA9567}" type="datetimeFigureOut">
              <a:rPr lang="en-US" dirty="0"/>
              <a:pPr/>
              <a:t>4/12/21</a:t>
            </a:fld>
            <a:endParaRPr lang="en-US" dirty="0"/>
          </a:p>
        </p:txBody>
      </p:sp>
      <p:sp>
        <p:nvSpPr>
          <p:cNvPr id="5" name="Footer Placeholder 4"/>
          <p:cNvSpPr>
            <a:spLocks noGrp="1"/>
          </p:cNvSpPr>
          <p:nvPr>
            <p:ph type="ftr" sz="quarter" idx="3"/>
          </p:nvPr>
        </p:nvSpPr>
        <p:spPr>
          <a:xfrm>
            <a:off x="685800" y="5870575"/>
            <a:ext cx="7827659" cy="377825"/>
          </a:xfrm>
          <a:prstGeom prst="rect">
            <a:avLst/>
          </a:prstGeom>
        </p:spPr>
        <p:txBody>
          <a:bodyPr vert="horz" lIns="91440" tIns="45720" rIns="91440" bIns="45720" rtlCol="0" anchor="ctr"/>
          <a:lstStyle>
            <a:lvl1pPr algn="l">
              <a:defRPr sz="1000" b="0" i="0">
                <a:solidFill>
                  <a:schemeClr val="tx1"/>
                </a:solidFill>
                <a:effectLst/>
                <a:latin typeface="+mn-lt"/>
              </a:defRPr>
            </a:lvl1pPr>
          </a:lstStyle>
          <a:p>
            <a:endParaRPr lang="en-US" dirty="0"/>
          </a:p>
        </p:txBody>
      </p:sp>
      <p:sp>
        <p:nvSpPr>
          <p:cNvPr id="6" name="Slide Number Placeholder 5"/>
          <p:cNvSpPr>
            <a:spLocks noGrp="1"/>
          </p:cNvSpPr>
          <p:nvPr>
            <p:ph type="sldNum" sz="quarter" idx="4"/>
          </p:nvPr>
        </p:nvSpPr>
        <p:spPr>
          <a:xfrm>
            <a:off x="10266060" y="5870575"/>
            <a:ext cx="551167" cy="3778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D57F1E4F-1CFF-5643-939E-217C01CDF565}" type="slidenum">
              <a:rPr lang="en-US" dirty="0"/>
              <a:pPr/>
              <a:t>‹N°›</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0" r:id="rId9"/>
    <p:sldLayoutId id="2147483657" r:id="rId10"/>
    <p:sldLayoutId id="2147483663" r:id="rId11"/>
    <p:sldLayoutId id="2147483664" r:id="rId12"/>
    <p:sldLayoutId id="2147483665" r:id="rId13"/>
    <p:sldLayoutId id="2147483668" r:id="rId14"/>
    <p:sldLayoutId id="2147483667" r:id="rId15"/>
    <p:sldLayoutId id="2147483658" r:id="rId16"/>
    <p:sldLayoutId id="2147483659" r:id="rId17"/>
  </p:sldLayoutIdLst>
  <p:txStyles>
    <p:title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ts val="0"/>
        </a:spcBef>
        <a:spcAft>
          <a:spcPts val="1000"/>
        </a:spcAft>
        <a:buClr>
          <a:schemeClr val="tx1"/>
        </a:buClr>
        <a:buSzPct val="100000"/>
        <a:buFont typeface="Arial"/>
        <a:buChar char="•"/>
        <a:defRPr sz="1800" kern="1200" cap="none">
          <a:solidFill>
            <a:schemeClr val="tx1"/>
          </a:solidFill>
          <a:effectLst/>
          <a:latin typeface="+mn-lt"/>
          <a:ea typeface="+mn-ea"/>
          <a:cs typeface="+mn-cs"/>
        </a:defRPr>
      </a:lvl1pPr>
      <a:lvl2pPr marL="742950" indent="-285750" algn="l" defTabSz="457200" rtl="0" eaLnBrk="1" latinLnBrk="0" hangingPunct="1">
        <a:spcBef>
          <a:spcPts val="0"/>
        </a:spcBef>
        <a:spcAft>
          <a:spcPts val="1000"/>
        </a:spcAft>
        <a:buClr>
          <a:schemeClr val="tx1"/>
        </a:buClr>
        <a:buSzPct val="100000"/>
        <a:buFont typeface="Arial"/>
        <a:buChar char="•"/>
        <a:defRPr sz="1600" kern="1200" cap="none">
          <a:solidFill>
            <a:schemeClr val="tx1"/>
          </a:solidFill>
          <a:effectLst/>
          <a:latin typeface="+mn-lt"/>
          <a:ea typeface="+mn-ea"/>
          <a:cs typeface="+mn-cs"/>
        </a:defRPr>
      </a:lvl2pPr>
      <a:lvl3pPr marL="1200150" indent="-285750" algn="l" defTabSz="457200" rtl="0" eaLnBrk="1" latinLnBrk="0" hangingPunct="1">
        <a:spcBef>
          <a:spcPts val="0"/>
        </a:spcBef>
        <a:spcAft>
          <a:spcPts val="1000"/>
        </a:spcAft>
        <a:buClr>
          <a:schemeClr val="tx1"/>
        </a:buClr>
        <a:buSzPct val="100000"/>
        <a:buFont typeface="Arial"/>
        <a:buChar char="•"/>
        <a:defRPr sz="1400" kern="1200" cap="none">
          <a:solidFill>
            <a:schemeClr val="tx1"/>
          </a:solidFill>
          <a:effectLst/>
          <a:latin typeface="+mn-lt"/>
          <a:ea typeface="+mn-ea"/>
          <a:cs typeface="+mn-cs"/>
        </a:defRPr>
      </a:lvl3pPr>
      <a:lvl4pPr marL="1543050" indent="-17145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4pPr>
      <a:lvl5pPr marL="2000250" indent="-17145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5pPr>
      <a:lvl6pPr marL="25146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6pPr>
      <a:lvl7pPr marL="29718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7pPr>
      <a:lvl8pPr marL="34290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8pPr>
      <a:lvl9pPr marL="38862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5BF1DF4-451E-F44E-B2AC-16005853C199}"/>
              </a:ext>
            </a:extLst>
          </p:cNvPr>
          <p:cNvSpPr>
            <a:spLocks noGrp="1"/>
          </p:cNvSpPr>
          <p:nvPr>
            <p:ph type="ctrTitle"/>
          </p:nvPr>
        </p:nvSpPr>
        <p:spPr/>
        <p:txBody>
          <a:bodyPr/>
          <a:lstStyle/>
          <a:p>
            <a:r>
              <a:rPr lang="fr-FR" b="1" dirty="0"/>
              <a:t>LA CONTRACTUALISATION ENTRE L’ÉTAT ET LES CT</a:t>
            </a:r>
          </a:p>
        </p:txBody>
      </p:sp>
      <p:sp>
        <p:nvSpPr>
          <p:cNvPr id="3" name="Sous-titre 2">
            <a:extLst>
              <a:ext uri="{FF2B5EF4-FFF2-40B4-BE49-F238E27FC236}">
                <a16:creationId xmlns:a16="http://schemas.microsoft.com/office/drawing/2014/main" id="{6125C523-181F-2142-9457-A7FF9E0C6191}"/>
              </a:ext>
            </a:extLst>
          </p:cNvPr>
          <p:cNvSpPr>
            <a:spLocks noGrp="1"/>
          </p:cNvSpPr>
          <p:nvPr>
            <p:ph type="subTitle" idx="1"/>
          </p:nvPr>
        </p:nvSpPr>
        <p:spPr/>
        <p:txBody>
          <a:bodyPr/>
          <a:lstStyle/>
          <a:p>
            <a:r>
              <a:rPr lang="fr-FR" dirty="0"/>
              <a:t>Par Étienne DOUAT professeur agrégé de DROIT PUBLIC</a:t>
            </a:r>
          </a:p>
          <a:p>
            <a:r>
              <a:rPr lang="fr-FR" dirty="0" err="1"/>
              <a:t>UNIversité</a:t>
            </a:r>
            <a:r>
              <a:rPr lang="fr-FR" dirty="0"/>
              <a:t> de </a:t>
            </a:r>
            <a:r>
              <a:rPr lang="fr-FR" dirty="0" err="1"/>
              <a:t>montpellier</a:t>
            </a:r>
            <a:endParaRPr lang="fr-FR" dirty="0"/>
          </a:p>
          <a:p>
            <a:r>
              <a:rPr lang="fr-FR" dirty="0"/>
              <a:t>RFDA 2020 n°6 (novembre-</a:t>
            </a:r>
            <a:r>
              <a:rPr lang="fr-FR" dirty="0" err="1"/>
              <a:t>dÉcembre</a:t>
            </a:r>
            <a:r>
              <a:rPr lang="fr-FR" dirty="0"/>
              <a:t>) pp. 989-994.</a:t>
            </a:r>
          </a:p>
        </p:txBody>
      </p:sp>
    </p:spTree>
    <p:extLst>
      <p:ext uri="{BB962C8B-B14F-4D97-AF65-F5344CB8AC3E}">
        <p14:creationId xmlns:p14="http://schemas.microsoft.com/office/powerpoint/2010/main" val="154608521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6A036C9-709B-9543-8601-6B76D317DF42}"/>
              </a:ext>
            </a:extLst>
          </p:cNvPr>
          <p:cNvSpPr>
            <a:spLocks noGrp="1"/>
          </p:cNvSpPr>
          <p:nvPr>
            <p:ph type="title"/>
          </p:nvPr>
        </p:nvSpPr>
        <p:spPr/>
        <p:txBody>
          <a:bodyPr/>
          <a:lstStyle/>
          <a:p>
            <a:r>
              <a:rPr lang="fr-FR" dirty="0"/>
              <a:t>B/ LES SANCTIONS DE LA CONTRACTUALISATION</a:t>
            </a:r>
          </a:p>
        </p:txBody>
      </p:sp>
      <p:sp>
        <p:nvSpPr>
          <p:cNvPr id="3" name="Espace réservé du contenu 2">
            <a:extLst>
              <a:ext uri="{FF2B5EF4-FFF2-40B4-BE49-F238E27FC236}">
                <a16:creationId xmlns:a16="http://schemas.microsoft.com/office/drawing/2014/main" id="{B182061B-3172-B147-BCFC-A3F84C3C6FED}"/>
              </a:ext>
            </a:extLst>
          </p:cNvPr>
          <p:cNvSpPr>
            <a:spLocks noGrp="1"/>
          </p:cNvSpPr>
          <p:nvPr>
            <p:ph idx="1"/>
          </p:nvPr>
        </p:nvSpPr>
        <p:spPr/>
        <p:txBody>
          <a:bodyPr/>
          <a:lstStyle/>
          <a:p>
            <a:r>
              <a:rPr lang="fr-FR" dirty="0"/>
              <a:t>La contrainte juridique découle d’un contrat-type que le ministre de l’intérieur a intégré dans une instruction du 16 mars 2018 avec 7 articles et une annexe. Dans cette instruction, il est fait mention de la DGFIP qui apporte l’expertise de ses services financiers pour fixer les bases chiffrées. </a:t>
            </a:r>
          </a:p>
          <a:p>
            <a:r>
              <a:rPr lang="fr-FR" dirty="0"/>
              <a:t>Le projet de loi prévoyait initialement une procédure dans laquelle, la CRC pouvait être saisie en application de l’article L. 1612-14 du CGCT au cas où les CT n’avaient pas réduit leur endettement afin qu’elles formulent des préconisations pour ce faire. Cette disposition a disparu au profit d’un mécanisme de carotte ou bâton. </a:t>
            </a:r>
          </a:p>
          <a:p>
            <a:r>
              <a:rPr lang="fr-FR" dirty="0"/>
              <a:t>Le bâton est le mécanisme de reprise financière. La carotte est une récompense financière. </a:t>
            </a:r>
          </a:p>
        </p:txBody>
      </p:sp>
    </p:spTree>
    <p:extLst>
      <p:ext uri="{BB962C8B-B14F-4D97-AF65-F5344CB8AC3E}">
        <p14:creationId xmlns:p14="http://schemas.microsoft.com/office/powerpoint/2010/main" val="100775295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C7D152A-2769-1545-BC43-5DCAC14E81C4}"/>
              </a:ext>
            </a:extLst>
          </p:cNvPr>
          <p:cNvSpPr>
            <a:spLocks noGrp="1"/>
          </p:cNvSpPr>
          <p:nvPr>
            <p:ph type="title"/>
          </p:nvPr>
        </p:nvSpPr>
        <p:spPr/>
        <p:txBody>
          <a:bodyPr/>
          <a:lstStyle/>
          <a:p>
            <a:r>
              <a:rPr lang="fr-FR" dirty="0"/>
              <a:t>LA REPRISE FINANCIÈRE</a:t>
            </a:r>
          </a:p>
        </p:txBody>
      </p:sp>
      <p:sp>
        <p:nvSpPr>
          <p:cNvPr id="3" name="Espace réservé du contenu 2">
            <a:extLst>
              <a:ext uri="{FF2B5EF4-FFF2-40B4-BE49-F238E27FC236}">
                <a16:creationId xmlns:a16="http://schemas.microsoft.com/office/drawing/2014/main" id="{60825E99-97E3-BF4A-A2E7-B3AE97F26459}"/>
              </a:ext>
            </a:extLst>
          </p:cNvPr>
          <p:cNvSpPr>
            <a:spLocks noGrp="1"/>
          </p:cNvSpPr>
          <p:nvPr>
            <p:ph idx="1"/>
          </p:nvPr>
        </p:nvSpPr>
        <p:spPr/>
        <p:txBody>
          <a:bodyPr>
            <a:normAutofit fontScale="92500" lnSpcReduction="10000"/>
          </a:bodyPr>
          <a:lstStyle/>
          <a:p>
            <a:r>
              <a:rPr lang="fr-FR" dirty="0"/>
              <a:t>Il s’agit de la sanction de l’irrespect du taux d’augmentation prévu au contrat. Lors du compte rendu du compte de gestion, le préfet constate l’écart entre le taux contractuel et le taux effectif. Si l’augmentation des dépenses de fonctionnement dépasse le taux contractuel, il y aura une reprise correspondant à 75% de l’écart entre les deux. En cas d’absence de contrat, la reprise financière est de 100% de l’écart ce qui constitue une pénalité destinée à encourager les CT à signer le contrat avec le représentant de l’État. </a:t>
            </a:r>
          </a:p>
          <a:p>
            <a:r>
              <a:rPr lang="fr-FR" dirty="0"/>
              <a:t>L’assiette de la reprise porte sur les recettes fiscales versées par la DGFIP à la CT. Cette reprise financière est plafonnée par la loi à 2% des recettes de fonctionnement. </a:t>
            </a:r>
          </a:p>
          <a:p>
            <a:r>
              <a:rPr lang="fr-FR" dirty="0"/>
              <a:t>Les dépassements individuels avec reprise financière ont été peu nombreux car les CT ont fait des efforts. Ainsi il n’y a eu que 14 dépassements en 2018 et 17 en 2019.</a:t>
            </a:r>
          </a:p>
          <a:p>
            <a:r>
              <a:rPr lang="fr-FR" dirty="0"/>
              <a:t>Le principe de la reprise financière a poussé les élus à saisir le conseil constitutionnel pour soulever le moyen tiré de la violation des articles 72 et 72-2 de la Constitution. Mais le Conseil constitutionnel a fourni 5 arguments pour démontrer que la contractualisation était conforme à la Constitution.  Il s’agit de la décision n°2017-760 DC du 18 janvier 2018, LPFP pour 2018-2022, considérants 12 à 16. </a:t>
            </a:r>
          </a:p>
        </p:txBody>
      </p:sp>
    </p:spTree>
    <p:extLst>
      <p:ext uri="{BB962C8B-B14F-4D97-AF65-F5344CB8AC3E}">
        <p14:creationId xmlns:p14="http://schemas.microsoft.com/office/powerpoint/2010/main" val="253361524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756608C-3DA9-9645-B37B-0B4AE716209F}"/>
              </a:ext>
            </a:extLst>
          </p:cNvPr>
          <p:cNvSpPr>
            <a:spLocks noGrp="1"/>
          </p:cNvSpPr>
          <p:nvPr>
            <p:ph type="title"/>
          </p:nvPr>
        </p:nvSpPr>
        <p:spPr/>
        <p:txBody>
          <a:bodyPr/>
          <a:lstStyle/>
          <a:p>
            <a:r>
              <a:rPr lang="fr-FR" dirty="0"/>
              <a:t>Les 5 arguments du Conseil constitutionnel</a:t>
            </a:r>
          </a:p>
        </p:txBody>
      </p:sp>
      <p:sp>
        <p:nvSpPr>
          <p:cNvPr id="3" name="Espace réservé du contenu 2">
            <a:extLst>
              <a:ext uri="{FF2B5EF4-FFF2-40B4-BE49-F238E27FC236}">
                <a16:creationId xmlns:a16="http://schemas.microsoft.com/office/drawing/2014/main" id="{3E8450EC-907C-5249-B11F-07D9646F61DF}"/>
              </a:ext>
            </a:extLst>
          </p:cNvPr>
          <p:cNvSpPr>
            <a:spLocks noGrp="1"/>
          </p:cNvSpPr>
          <p:nvPr>
            <p:ph idx="1"/>
          </p:nvPr>
        </p:nvSpPr>
        <p:spPr/>
        <p:txBody>
          <a:bodyPr>
            <a:normAutofit fontScale="92500" lnSpcReduction="10000"/>
          </a:bodyPr>
          <a:lstStyle/>
          <a:p>
            <a:r>
              <a:rPr lang="fr-FR" dirty="0"/>
              <a:t>Saisine par 60 députés + 60 sénateurs</a:t>
            </a:r>
          </a:p>
          <a:p>
            <a:r>
              <a:rPr lang="fr-FR" dirty="0"/>
              <a:t>Le Conseil constitutionnel commence par indiquer que la LPFP met en œuvre l’objectif d’équilibre des comptes des administrations publiques prévu à l’article 34C (considérant n°12).</a:t>
            </a:r>
          </a:p>
          <a:p>
            <a:r>
              <a:rPr lang="fr-FR" dirty="0"/>
              <a:t>Le taux de 1,2% constaté au cours des années 2014 et 2017 peut être modulé afin de tenir compte des circonstances particulières tenant à chaque collectivité signataire (considérant n°13).</a:t>
            </a:r>
          </a:p>
          <a:p>
            <a:r>
              <a:rPr lang="fr-FR" dirty="0"/>
              <a:t>En cas de modification des données de la CT après la conclusion du contrat, il est possible de procéder à des modifications par avenant pour adapter le contrat aux évolutions législatives ou règlementaires (cons. 14).</a:t>
            </a:r>
          </a:p>
          <a:p>
            <a:r>
              <a:rPr lang="fr-FR" dirty="0"/>
              <a:t>Le mécanisme de reprise financière ne s’applique qu’à l’issue d’une procédure contradictoire avec le représentant de l’État qui permet de prendre en compte les changements de périmètre de compétences ou d’éléments exceptionnels (considérant n°15).</a:t>
            </a:r>
          </a:p>
          <a:p>
            <a:r>
              <a:rPr lang="fr-FR" dirty="0"/>
              <a:t>La reprise financière est plafonnée à 2% des recettes réelles de fonctionnement de la collectivité sanctionnée ce qui montre bien que la sanction n’est pas disproportionnée (considérant n°15). </a:t>
            </a:r>
          </a:p>
        </p:txBody>
      </p:sp>
    </p:spTree>
    <p:extLst>
      <p:ext uri="{BB962C8B-B14F-4D97-AF65-F5344CB8AC3E}">
        <p14:creationId xmlns:p14="http://schemas.microsoft.com/office/powerpoint/2010/main" val="238370329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8DA0A3C-C8CE-964F-A7B0-E0A561A368A4}"/>
              </a:ext>
            </a:extLst>
          </p:cNvPr>
          <p:cNvSpPr>
            <a:spLocks noGrp="1"/>
          </p:cNvSpPr>
          <p:nvPr>
            <p:ph type="title"/>
          </p:nvPr>
        </p:nvSpPr>
        <p:spPr/>
        <p:txBody>
          <a:bodyPr/>
          <a:lstStyle/>
          <a:p>
            <a:r>
              <a:rPr lang="fr-FR" dirty="0"/>
              <a:t>LA RÉCOMPENSE FINANCIÈRE</a:t>
            </a:r>
          </a:p>
        </p:txBody>
      </p:sp>
      <p:sp>
        <p:nvSpPr>
          <p:cNvPr id="3" name="Espace réservé du contenu 2">
            <a:extLst>
              <a:ext uri="{FF2B5EF4-FFF2-40B4-BE49-F238E27FC236}">
                <a16:creationId xmlns:a16="http://schemas.microsoft.com/office/drawing/2014/main" id="{AFFD02F5-FD7A-3646-99E8-58038418A613}"/>
              </a:ext>
            </a:extLst>
          </p:cNvPr>
          <p:cNvSpPr>
            <a:spLocks noGrp="1"/>
          </p:cNvSpPr>
          <p:nvPr>
            <p:ph idx="1"/>
          </p:nvPr>
        </p:nvSpPr>
        <p:spPr/>
        <p:txBody>
          <a:bodyPr/>
          <a:lstStyle/>
          <a:p>
            <a:r>
              <a:rPr lang="fr-FR" dirty="0"/>
              <a:t>Autant la sanction revêt un caractère quasi automatique car elle découle d’une disposition contractuelle, autant la récompense n’est qu’une éventualité. Si la collectivité territoriale a respecté ses engagements financiers à savoir un taux d’augmentation des dépenses de fonctionnement, elle pourra bénéficier d’une majoration de la dotation de soutien à l’investissement local. Le préfet est titulaire d’un pouvoir discrétionnaire d’appréciation.</a:t>
            </a:r>
          </a:p>
          <a:p>
            <a:r>
              <a:rPr lang="fr-FR" dirty="0"/>
              <a:t>On peut s’étonner de la faible dimension de la DSIL qui figure au sein de la mission RCT du ministère de l’intérieur aux côtés de la DGD et de la DGE des départements. Instituée par la LF-2016 à hauteur de 791 millions, elle s’est réduite à 545 millions pour 2017 et elle a atteint 665 millions en 2018. Elle est ensuite redescendue à 557 millions pour 2019, puis 570  pour 2020 et 2021.</a:t>
            </a:r>
          </a:p>
        </p:txBody>
      </p:sp>
    </p:spTree>
    <p:extLst>
      <p:ext uri="{BB962C8B-B14F-4D97-AF65-F5344CB8AC3E}">
        <p14:creationId xmlns:p14="http://schemas.microsoft.com/office/powerpoint/2010/main" val="242515254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806B977-5615-2E45-95CF-BCC10F64ED72}"/>
              </a:ext>
            </a:extLst>
          </p:cNvPr>
          <p:cNvSpPr>
            <a:spLocks noGrp="1"/>
          </p:cNvSpPr>
          <p:nvPr>
            <p:ph type="title"/>
          </p:nvPr>
        </p:nvSpPr>
        <p:spPr/>
        <p:txBody>
          <a:bodyPr/>
          <a:lstStyle/>
          <a:p>
            <a:r>
              <a:rPr lang="fr-FR" dirty="0"/>
              <a:t>II LES CONSÉQUENCES DE LA CONTRACTUALISATION</a:t>
            </a:r>
          </a:p>
        </p:txBody>
      </p:sp>
      <p:sp>
        <p:nvSpPr>
          <p:cNvPr id="3" name="Espace réservé du contenu 2">
            <a:extLst>
              <a:ext uri="{FF2B5EF4-FFF2-40B4-BE49-F238E27FC236}">
                <a16:creationId xmlns:a16="http://schemas.microsoft.com/office/drawing/2014/main" id="{F27000AC-153D-4349-8702-D72F700AA337}"/>
              </a:ext>
            </a:extLst>
          </p:cNvPr>
          <p:cNvSpPr>
            <a:spLocks noGrp="1"/>
          </p:cNvSpPr>
          <p:nvPr>
            <p:ph idx="1"/>
          </p:nvPr>
        </p:nvSpPr>
        <p:spPr/>
        <p:txBody>
          <a:bodyPr/>
          <a:lstStyle/>
          <a:p>
            <a:r>
              <a:rPr lang="fr-FR" dirty="0"/>
              <a:t>On distinguera deux conséquences très différentes : </a:t>
            </a:r>
          </a:p>
          <a:p>
            <a:r>
              <a:rPr lang="fr-FR" dirty="0"/>
              <a:t>d’abord l’attitude des élus vis-à-vis de la proposition faite par l’État de signer le contrat</a:t>
            </a:r>
          </a:p>
          <a:p>
            <a:r>
              <a:rPr lang="fr-FR" dirty="0"/>
              <a:t>Ensuite, les résultats financiers de la contractualisation.</a:t>
            </a:r>
          </a:p>
        </p:txBody>
      </p:sp>
    </p:spTree>
    <p:extLst>
      <p:ext uri="{BB962C8B-B14F-4D97-AF65-F5344CB8AC3E}">
        <p14:creationId xmlns:p14="http://schemas.microsoft.com/office/powerpoint/2010/main" val="274630993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7FDEAC7-DB15-B94F-A87C-075C352912E0}"/>
              </a:ext>
            </a:extLst>
          </p:cNvPr>
          <p:cNvSpPr>
            <a:spLocks noGrp="1"/>
          </p:cNvSpPr>
          <p:nvPr>
            <p:ph type="title"/>
          </p:nvPr>
        </p:nvSpPr>
        <p:spPr/>
        <p:txBody>
          <a:bodyPr/>
          <a:lstStyle/>
          <a:p>
            <a:r>
              <a:rPr lang="fr-FR" dirty="0"/>
              <a:t>A/ L’Attitude des ÉLUS : signer ou ne pas signer</a:t>
            </a:r>
          </a:p>
        </p:txBody>
      </p:sp>
      <p:sp>
        <p:nvSpPr>
          <p:cNvPr id="3" name="Espace réservé du contenu 2">
            <a:extLst>
              <a:ext uri="{FF2B5EF4-FFF2-40B4-BE49-F238E27FC236}">
                <a16:creationId xmlns:a16="http://schemas.microsoft.com/office/drawing/2014/main" id="{0E365B2F-E3DF-5247-BBDA-331B3926B6DD}"/>
              </a:ext>
            </a:extLst>
          </p:cNvPr>
          <p:cNvSpPr>
            <a:spLocks noGrp="1"/>
          </p:cNvSpPr>
          <p:nvPr>
            <p:ph idx="1"/>
          </p:nvPr>
        </p:nvSpPr>
        <p:spPr/>
        <p:txBody>
          <a:bodyPr/>
          <a:lstStyle/>
          <a:p>
            <a:r>
              <a:rPr lang="fr-FR" dirty="0"/>
              <a:t>Tendance générale : sur 322 grandes collectivités, 230 contrats ont été signés soit 71,4%. Mais la proportion des refus de signer est importante dans les départements et les régions. </a:t>
            </a:r>
          </a:p>
          <a:p>
            <a:r>
              <a:rPr lang="fr-FR" dirty="0"/>
              <a:t>Ainsi, pour les départements 55% ont refusé de signer en raison de la situation très difficile de leurs finances en raison des transferts de compétences dans le domaine des Allocations Individuelles de Solidarité. Ainsi, pour la région île de France, sur 8 départements, 6 ont refusé de signer contre 2 qui ont accepté (Paris et la Seine et Marne). Pour l’Occitanie, sur 13 départements, 9 ont refusé et seulement 4 ont accepté : 48, 65, 81 et 82. La Cour des comptes signale dans son rapport que 8 départements qui ont refusé de signer ont formé un recours en annulation contre l’arrêté préfectoral de notification du taux d’évolution des dépenses.</a:t>
            </a:r>
          </a:p>
          <a:p>
            <a:r>
              <a:rPr lang="fr-FR" dirty="0"/>
              <a:t>Les régions ont refusé de signer à 47% et au sein de ce front du refus, on trouve celles qui pèsent le plus lourd : la région île de France, PACA et pour l’outre-Mer la Martinique et la Guyane. </a:t>
            </a:r>
          </a:p>
        </p:txBody>
      </p:sp>
    </p:spTree>
    <p:extLst>
      <p:ext uri="{BB962C8B-B14F-4D97-AF65-F5344CB8AC3E}">
        <p14:creationId xmlns:p14="http://schemas.microsoft.com/office/powerpoint/2010/main" val="230334750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BF9A39A-A71C-C141-B9AF-F0B3225348E2}"/>
              </a:ext>
            </a:extLst>
          </p:cNvPr>
          <p:cNvSpPr>
            <a:spLocks noGrp="1"/>
          </p:cNvSpPr>
          <p:nvPr>
            <p:ph type="title"/>
          </p:nvPr>
        </p:nvSpPr>
        <p:spPr/>
        <p:txBody>
          <a:bodyPr/>
          <a:lstStyle/>
          <a:p>
            <a:r>
              <a:rPr lang="fr-FR" dirty="0"/>
              <a:t>A/ L’Attitude des ÉLUS : signer ou ne pas signer</a:t>
            </a:r>
          </a:p>
        </p:txBody>
      </p:sp>
      <p:sp>
        <p:nvSpPr>
          <p:cNvPr id="3" name="Espace réservé du contenu 2">
            <a:extLst>
              <a:ext uri="{FF2B5EF4-FFF2-40B4-BE49-F238E27FC236}">
                <a16:creationId xmlns:a16="http://schemas.microsoft.com/office/drawing/2014/main" id="{26DCFE7F-D3A2-5F44-8D6E-C80B2D9B8D47}"/>
              </a:ext>
            </a:extLst>
          </p:cNvPr>
          <p:cNvSpPr>
            <a:spLocks noGrp="1"/>
          </p:cNvSpPr>
          <p:nvPr>
            <p:ph idx="1"/>
          </p:nvPr>
        </p:nvSpPr>
        <p:spPr/>
        <p:txBody>
          <a:bodyPr/>
          <a:lstStyle/>
          <a:p>
            <a:r>
              <a:rPr lang="fr-FR" dirty="0"/>
              <a:t>Pour les communes, elle n’ont été que 16,5% à refuser de signer ce qui est quasiment autant que les EPCI à fiscalité propre avec un taux de 16,7%.</a:t>
            </a:r>
          </a:p>
          <a:p>
            <a:r>
              <a:rPr lang="fr-FR" dirty="0"/>
              <a:t>Le taux de refus le plus faible concerne les métropoles avec seulement 1 refus de signer pour 21 métropoles. Il s’agit de la métropole de Saint-Étienne. </a:t>
            </a:r>
          </a:p>
        </p:txBody>
      </p:sp>
    </p:spTree>
    <p:extLst>
      <p:ext uri="{BB962C8B-B14F-4D97-AF65-F5344CB8AC3E}">
        <p14:creationId xmlns:p14="http://schemas.microsoft.com/office/powerpoint/2010/main" val="85762204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6D6987D-B96B-E546-A55F-2CAB81441F71}"/>
              </a:ext>
            </a:extLst>
          </p:cNvPr>
          <p:cNvSpPr>
            <a:spLocks noGrp="1"/>
          </p:cNvSpPr>
          <p:nvPr>
            <p:ph type="title"/>
          </p:nvPr>
        </p:nvSpPr>
        <p:spPr/>
        <p:txBody>
          <a:bodyPr/>
          <a:lstStyle/>
          <a:p>
            <a:r>
              <a:rPr lang="fr-FR" dirty="0"/>
              <a:t>A/ L’ATTITUDE DES ÉLUS : SIGNER OU NE PAS SIGNER</a:t>
            </a:r>
          </a:p>
        </p:txBody>
      </p:sp>
      <p:sp>
        <p:nvSpPr>
          <p:cNvPr id="3" name="Espace réservé du contenu 2">
            <a:extLst>
              <a:ext uri="{FF2B5EF4-FFF2-40B4-BE49-F238E27FC236}">
                <a16:creationId xmlns:a16="http://schemas.microsoft.com/office/drawing/2014/main" id="{94434902-A851-F340-B2D7-B3A99B46138A}"/>
              </a:ext>
            </a:extLst>
          </p:cNvPr>
          <p:cNvSpPr>
            <a:spLocks noGrp="1"/>
          </p:cNvSpPr>
          <p:nvPr>
            <p:ph idx="1"/>
          </p:nvPr>
        </p:nvSpPr>
        <p:spPr/>
        <p:txBody>
          <a:bodyPr>
            <a:normAutofit lnSpcReduction="10000"/>
          </a:bodyPr>
          <a:lstStyle/>
          <a:p>
            <a:r>
              <a:rPr lang="fr-FR" dirty="0"/>
              <a:t>Les CT qui ont refusé de signer s’exposent à ce que le préfet fixe par arrêté préfectoral un taux annuel maximal d’évolution des dépenses de la section de fonctionnement. Une instruction interministérielle intérieur/budget a été adoptée en date du 23 juillet 2018. En effet l’objectif de maîtrise des dépenses de la SF est une priorité.</a:t>
            </a:r>
          </a:p>
          <a:p>
            <a:r>
              <a:rPr lang="fr-FR" dirty="0"/>
              <a:t>Les contrats ont dû être signés au 30 juin 2018. Au-delà de cette date limite, les CT s’exposent à un arrêté préfectoral.</a:t>
            </a:r>
          </a:p>
          <a:p>
            <a:r>
              <a:rPr lang="fr-FR" dirty="0"/>
              <a:t>Mais l’arrêté préfectoral doit impérativement garantir aux CT le bénéfice de la modulation selon la même souplesse que pour les CT signataires.</a:t>
            </a:r>
          </a:p>
          <a:p>
            <a:r>
              <a:rPr lang="fr-FR" dirty="0"/>
              <a:t>En revanche, les arrêtés préfectoraux ne feront pas mention de l’objectif d’amélioration du besoin de financement (objectif 2) ni de la capacité de désendettement (objectif 3).</a:t>
            </a:r>
          </a:p>
          <a:p>
            <a:r>
              <a:rPr lang="fr-FR" dirty="0"/>
              <a:t>Toutefois, avant la signature de l’arrêté, le préfet devra obligatoirement informer la CT à formuler des observations écrites et l’inviter à un entretien pour échanger sur ce projet d’arrêté.</a:t>
            </a:r>
          </a:p>
        </p:txBody>
      </p:sp>
    </p:spTree>
    <p:extLst>
      <p:ext uri="{BB962C8B-B14F-4D97-AF65-F5344CB8AC3E}">
        <p14:creationId xmlns:p14="http://schemas.microsoft.com/office/powerpoint/2010/main" val="226918717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AF0148A-F89E-AA45-9A1F-02D4B7EA0F69}"/>
              </a:ext>
            </a:extLst>
          </p:cNvPr>
          <p:cNvSpPr>
            <a:spLocks noGrp="1"/>
          </p:cNvSpPr>
          <p:nvPr>
            <p:ph type="title"/>
          </p:nvPr>
        </p:nvSpPr>
        <p:spPr/>
        <p:txBody>
          <a:bodyPr/>
          <a:lstStyle/>
          <a:p>
            <a:r>
              <a:rPr lang="fr-FR" dirty="0"/>
              <a:t>Le jugement du TA de Bordeaux </a:t>
            </a:r>
            <a:r>
              <a:rPr lang="fr-FR" dirty="0" err="1"/>
              <a:t>dU</a:t>
            </a:r>
            <a:r>
              <a:rPr lang="fr-FR" dirty="0"/>
              <a:t> 21/12/2020</a:t>
            </a:r>
          </a:p>
        </p:txBody>
      </p:sp>
      <p:sp>
        <p:nvSpPr>
          <p:cNvPr id="3" name="Espace réservé du contenu 2">
            <a:extLst>
              <a:ext uri="{FF2B5EF4-FFF2-40B4-BE49-F238E27FC236}">
                <a16:creationId xmlns:a16="http://schemas.microsoft.com/office/drawing/2014/main" id="{25B66569-DAF6-5C45-9747-E5B6950FC263}"/>
              </a:ext>
            </a:extLst>
          </p:cNvPr>
          <p:cNvSpPr>
            <a:spLocks noGrp="1"/>
          </p:cNvSpPr>
          <p:nvPr>
            <p:ph idx="1"/>
          </p:nvPr>
        </p:nvSpPr>
        <p:spPr/>
        <p:txBody>
          <a:bodyPr/>
          <a:lstStyle/>
          <a:p>
            <a:r>
              <a:rPr lang="fr-FR" dirty="0"/>
              <a:t>Par arrêté du 18 /09/2018, le préfet de la Gironde avait notifié au département de la Gironde un taux maximal annuel de 1,2% de ses dépenses de la SF pour les années 2018-2020.</a:t>
            </a:r>
          </a:p>
          <a:p>
            <a:r>
              <a:rPr lang="fr-FR" dirty="0"/>
              <a:t>Par arrêté du 24 octobre 2019, le préfet de la Gironde a notifié au département de la Gironde une reprise financière de 100% de l’écart constaté à savoir 12,848 millions d’euros. </a:t>
            </a:r>
          </a:p>
          <a:p>
            <a:r>
              <a:rPr lang="fr-FR" dirty="0"/>
              <a:t>Par deux requêtes séparées, le département a demandé au TA l’annulation des deux arrêtés. Le TA joint les deux requêtes pour statuer par un seul jugement par lequel il annule les deux arrêtés préfectoraux. </a:t>
            </a:r>
          </a:p>
          <a:p>
            <a:r>
              <a:rPr lang="fr-FR" dirty="0"/>
              <a:t>La population du département avait augmenté suffisamment pour que joue la première modulation : par conséquent le préfet a commis une erreur manifeste d’appréciation en fixant le taux d’augmentation des dépenses de la SF à 1,2% au lieu de 1,35%. Il est enjoint au préfet de la Gironde de notifier dans le délai d’un mois au département un taux de 1,35% respectant la marge de manœuvre prévue par la modulation.</a:t>
            </a:r>
          </a:p>
        </p:txBody>
      </p:sp>
    </p:spTree>
    <p:extLst>
      <p:ext uri="{BB962C8B-B14F-4D97-AF65-F5344CB8AC3E}">
        <p14:creationId xmlns:p14="http://schemas.microsoft.com/office/powerpoint/2010/main" val="79458189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49C75CC-80C1-3048-97BD-35DA59B5C0C8}"/>
              </a:ext>
            </a:extLst>
          </p:cNvPr>
          <p:cNvSpPr>
            <a:spLocks noGrp="1"/>
          </p:cNvSpPr>
          <p:nvPr>
            <p:ph type="title"/>
          </p:nvPr>
        </p:nvSpPr>
        <p:spPr/>
        <p:txBody>
          <a:bodyPr/>
          <a:lstStyle/>
          <a:p>
            <a:r>
              <a:rPr lang="fr-FR" dirty="0"/>
              <a:t>B/ LES RÉSULTATS FINANCIERS DE LA CONTRACTUALISATION </a:t>
            </a:r>
          </a:p>
        </p:txBody>
      </p:sp>
      <p:sp>
        <p:nvSpPr>
          <p:cNvPr id="3" name="Espace réservé du contenu 2">
            <a:extLst>
              <a:ext uri="{FF2B5EF4-FFF2-40B4-BE49-F238E27FC236}">
                <a16:creationId xmlns:a16="http://schemas.microsoft.com/office/drawing/2014/main" id="{CCD56C9B-0625-3042-BF36-D3FD0D2E9D1B}"/>
              </a:ext>
            </a:extLst>
          </p:cNvPr>
          <p:cNvSpPr>
            <a:spLocks noGrp="1"/>
          </p:cNvSpPr>
          <p:nvPr>
            <p:ph idx="1"/>
          </p:nvPr>
        </p:nvSpPr>
        <p:spPr/>
        <p:txBody>
          <a:bodyPr>
            <a:normAutofit fontScale="92500" lnSpcReduction="10000"/>
          </a:bodyPr>
          <a:lstStyle/>
          <a:p>
            <a:r>
              <a:rPr lang="fr-FR" dirty="0"/>
              <a:t>Tendance générale des dépenses de fonctionnement : 2018 = +0,3% et 2019 = +1,1% ce qui tranche avec 2017 = +2,0%. Ces chiffres sont ceux de l’ensemble des CT, celles qui ont signé ont obtenu +0,3% en 2018 et +0,8% en 2019. Ces bons résultats ont permis aux CT de dégager une épargne brute de +2,9 Mds en 2019 ce qui représente un taux d’augmentation de +12,9% entre 2018 et 2019.</a:t>
            </a:r>
          </a:p>
          <a:p>
            <a:r>
              <a:rPr lang="fr-FR" dirty="0"/>
              <a:t>Les dépenses d’investissement n’étant pas bridées, le cycle électoral a pu jouer à plein. En 2018, +5,2% et en 2019, +13,0%.</a:t>
            </a:r>
          </a:p>
          <a:p>
            <a:r>
              <a:rPr lang="fr-FR" dirty="0"/>
              <a:t>Au sein des dépenses de fonctionnement, les dépenses de personnel ont été bien maîtrisées. Ainsi, en 2018, +0,9% et 2019, +1,5% contre +2,9% en 2017. La baisse des taux a permis aux charges d’intérêts des emprunts de connaître des baisses drastiques comme -6,8% pour 2018 et -5,9% pour 2019. Les charges externes et achats ont été bien maîtrisées en 2018 avec +1,0% ce qui tranche avec 2017 = +2,1%. Mais le taux est reparti à la hausse en 2019 avec +2,3%. </a:t>
            </a:r>
          </a:p>
          <a:p>
            <a:r>
              <a:rPr lang="fr-FR" dirty="0"/>
              <a:t>Pour le désendettement, 39 CT ont dépassé les normes, mais sur ces 39 CT leurs résultats se sont améliorés en passant de 17 années en 2017 à 12 années en 2019, soit un gain de 5 ans en 2 ans.</a:t>
            </a:r>
          </a:p>
        </p:txBody>
      </p:sp>
    </p:spTree>
    <p:extLst>
      <p:ext uri="{BB962C8B-B14F-4D97-AF65-F5344CB8AC3E}">
        <p14:creationId xmlns:p14="http://schemas.microsoft.com/office/powerpoint/2010/main" val="227369183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50688EE-DC14-4543-AB78-BD2A71B08AF2}"/>
              </a:ext>
            </a:extLst>
          </p:cNvPr>
          <p:cNvSpPr>
            <a:spLocks noGrp="1"/>
          </p:cNvSpPr>
          <p:nvPr>
            <p:ph type="title"/>
          </p:nvPr>
        </p:nvSpPr>
        <p:spPr>
          <a:xfrm>
            <a:off x="685801" y="685800"/>
            <a:ext cx="12074525" cy="1456267"/>
          </a:xfrm>
        </p:spPr>
        <p:txBody>
          <a:bodyPr/>
          <a:lstStyle/>
          <a:p>
            <a:r>
              <a:rPr lang="fr-FR" b="1" dirty="0"/>
              <a:t>INTRODUCTION</a:t>
            </a:r>
          </a:p>
        </p:txBody>
      </p:sp>
      <p:sp>
        <p:nvSpPr>
          <p:cNvPr id="3" name="Espace réservé du contenu 2">
            <a:extLst>
              <a:ext uri="{FF2B5EF4-FFF2-40B4-BE49-F238E27FC236}">
                <a16:creationId xmlns:a16="http://schemas.microsoft.com/office/drawing/2014/main" id="{D671A2F7-70CF-4F4F-A21E-34A88A49F7C7}"/>
              </a:ext>
            </a:extLst>
          </p:cNvPr>
          <p:cNvSpPr>
            <a:spLocks noGrp="1"/>
          </p:cNvSpPr>
          <p:nvPr>
            <p:ph idx="1"/>
          </p:nvPr>
        </p:nvSpPr>
        <p:spPr/>
        <p:txBody>
          <a:bodyPr>
            <a:normAutofit lnSpcReduction="10000"/>
          </a:bodyPr>
          <a:lstStyle/>
          <a:p>
            <a:r>
              <a:rPr lang="fr-FR" dirty="0"/>
              <a:t>Les relations financières État-CT sont marquées par des contrats qui ont figuré d’abord dans les Lois de Finances puis dans les Lois de Programmation des Finances publiques</a:t>
            </a:r>
          </a:p>
          <a:p>
            <a:r>
              <a:rPr lang="fr-FR" dirty="0"/>
              <a:t>LF-1996 : pacte de stabilité financière (garantie que la DGF augmentera autant que l’inflation)</a:t>
            </a:r>
          </a:p>
          <a:p>
            <a:r>
              <a:rPr lang="fr-FR" dirty="0"/>
              <a:t>LF-1999 : contrat de croissance et de solidarité (garantie que la DGF augmentera inflation + croissance)</a:t>
            </a:r>
          </a:p>
          <a:p>
            <a:r>
              <a:rPr lang="fr-FR" dirty="0"/>
              <a:t>LF-2008 : contrat de stabilité financière (retour de la garantie de l’augmentation de la DGF au niveau de l’inflation)</a:t>
            </a:r>
          </a:p>
          <a:p>
            <a:r>
              <a:rPr lang="fr-FR" dirty="0"/>
              <a:t>1</a:t>
            </a:r>
            <a:r>
              <a:rPr lang="fr-FR" baseline="30000" dirty="0"/>
              <a:t>ère</a:t>
            </a:r>
            <a:r>
              <a:rPr lang="fr-FR" dirty="0"/>
              <a:t> LPFP du 9 février 2009 : désindexation de la DGF qui est intégrée à la norme zéro volume</a:t>
            </a:r>
          </a:p>
          <a:p>
            <a:r>
              <a:rPr lang="fr-FR" dirty="0"/>
              <a:t>3</a:t>
            </a:r>
            <a:r>
              <a:rPr lang="fr-FR" baseline="30000" dirty="0"/>
              <a:t>ème</a:t>
            </a:r>
            <a:r>
              <a:rPr lang="fr-FR" dirty="0"/>
              <a:t> LPFP du 31 décembre 2012 : petite baisse de la DGF pendant l’année 2014 (c’est un test)</a:t>
            </a:r>
          </a:p>
          <a:p>
            <a:r>
              <a:rPr lang="fr-FR" dirty="0"/>
              <a:t>4</a:t>
            </a:r>
            <a:r>
              <a:rPr lang="fr-FR" baseline="30000" dirty="0"/>
              <a:t>ème</a:t>
            </a:r>
            <a:r>
              <a:rPr lang="fr-FR" dirty="0"/>
              <a:t> LPFP du 29 décembre 2014 : plan d’économie de 50 Mds d’euros dont 11 pour les CT (9,4 réalisés) avec l’introduction d’un Objectif d’évolution des dépenses locales (ODEDEL) portant sur deux périmètres : un gros (tout sauf le remboursement du capital) et un petit (les dépenses de la SF)</a:t>
            </a:r>
          </a:p>
        </p:txBody>
      </p:sp>
    </p:spTree>
    <p:extLst>
      <p:ext uri="{BB962C8B-B14F-4D97-AF65-F5344CB8AC3E}">
        <p14:creationId xmlns:p14="http://schemas.microsoft.com/office/powerpoint/2010/main" val="15069691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8387D7F-8B22-B14B-A2B7-EBF609073442}"/>
              </a:ext>
            </a:extLst>
          </p:cNvPr>
          <p:cNvSpPr>
            <a:spLocks noGrp="1"/>
          </p:cNvSpPr>
          <p:nvPr>
            <p:ph type="title"/>
          </p:nvPr>
        </p:nvSpPr>
        <p:spPr/>
        <p:txBody>
          <a:bodyPr/>
          <a:lstStyle/>
          <a:p>
            <a:r>
              <a:rPr lang="fr-FR" dirty="0"/>
              <a:t>Résultats pour le bloc communal </a:t>
            </a:r>
          </a:p>
        </p:txBody>
      </p:sp>
      <p:sp>
        <p:nvSpPr>
          <p:cNvPr id="3" name="Espace réservé du contenu 2">
            <a:extLst>
              <a:ext uri="{FF2B5EF4-FFF2-40B4-BE49-F238E27FC236}">
                <a16:creationId xmlns:a16="http://schemas.microsoft.com/office/drawing/2014/main" id="{50AE0D76-C1A3-104A-8921-8F548D6F82D1}"/>
              </a:ext>
            </a:extLst>
          </p:cNvPr>
          <p:cNvSpPr>
            <a:spLocks noGrp="1"/>
          </p:cNvSpPr>
          <p:nvPr>
            <p:ph idx="1"/>
          </p:nvPr>
        </p:nvSpPr>
        <p:spPr/>
        <p:txBody>
          <a:bodyPr/>
          <a:lstStyle/>
          <a:p>
            <a:r>
              <a:rPr lang="fr-FR" dirty="0"/>
              <a:t>Dépenses de fonctionnement : 2018 =+0,1% , 2019 =+1,1% contre +1,7% en 2017 . Au sein du bloc, on remarque que les communes ont été plus disciplinées que les intercommunalités en raison des transferts de compétences. Petit conseil pour l’apprentissage.</a:t>
            </a:r>
          </a:p>
          <a:p>
            <a:r>
              <a:rPr lang="fr-FR" dirty="0"/>
              <a:t>Charges de personnel : 2018 =+0,9%, 2019 = +1,6% contre 3,2% en 2017. Il convient de remarquer que cette masse salariale du bloc communal représente plus de 50,7% des dépenses de fonctionnement. </a:t>
            </a:r>
          </a:p>
          <a:p>
            <a:r>
              <a:rPr lang="fr-FR" dirty="0"/>
              <a:t>Le ratio de désendettement s’améliore en passant de 5,91 années en 2014 à 5,72 années en 2017 puis 4,7 années en 2019. </a:t>
            </a:r>
          </a:p>
        </p:txBody>
      </p:sp>
    </p:spTree>
    <p:extLst>
      <p:ext uri="{BB962C8B-B14F-4D97-AF65-F5344CB8AC3E}">
        <p14:creationId xmlns:p14="http://schemas.microsoft.com/office/powerpoint/2010/main" val="278959080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D29086A-FD4A-844A-8CEA-ACD62D4E59FE}"/>
              </a:ext>
            </a:extLst>
          </p:cNvPr>
          <p:cNvSpPr>
            <a:spLocks noGrp="1"/>
          </p:cNvSpPr>
          <p:nvPr>
            <p:ph type="title"/>
          </p:nvPr>
        </p:nvSpPr>
        <p:spPr/>
        <p:txBody>
          <a:bodyPr/>
          <a:lstStyle/>
          <a:p>
            <a:r>
              <a:rPr lang="fr-FR" dirty="0"/>
              <a:t>RÉSULTATS POUR LES DÉPARTEMENTS</a:t>
            </a:r>
          </a:p>
        </p:txBody>
      </p:sp>
      <p:sp>
        <p:nvSpPr>
          <p:cNvPr id="3" name="Espace réservé du contenu 2">
            <a:extLst>
              <a:ext uri="{FF2B5EF4-FFF2-40B4-BE49-F238E27FC236}">
                <a16:creationId xmlns:a16="http://schemas.microsoft.com/office/drawing/2014/main" id="{5A51D4A9-47A3-4D49-AC97-F357C60F429A}"/>
              </a:ext>
            </a:extLst>
          </p:cNvPr>
          <p:cNvSpPr>
            <a:spLocks noGrp="1"/>
          </p:cNvSpPr>
          <p:nvPr>
            <p:ph idx="1"/>
          </p:nvPr>
        </p:nvSpPr>
        <p:spPr/>
        <p:txBody>
          <a:bodyPr/>
          <a:lstStyle/>
          <a:p>
            <a:r>
              <a:rPr lang="fr-FR" dirty="0"/>
              <a:t>Dépenses de fonctionnement : 2018 = -0,8%  après -0,2% en 2017, 2019 = +1,3% .</a:t>
            </a:r>
          </a:p>
          <a:p>
            <a:r>
              <a:rPr lang="fr-FR" dirty="0"/>
              <a:t>Charges de personnel : 2018 = -0,2%, 2019 = +1,0%.</a:t>
            </a:r>
          </a:p>
          <a:p>
            <a:r>
              <a:rPr lang="fr-FR" dirty="0"/>
              <a:t>Dépenses d’intervention (70% du total) : 2018 = +0,7% et 2019 = +1,9%. Les effectifs des mineurs non accompagné triplent entre 2014 et 2017 ce qui cause une hausse de l’ASE de +5,9% en 2018. </a:t>
            </a:r>
          </a:p>
          <a:p>
            <a:r>
              <a:rPr lang="fr-FR" dirty="0"/>
              <a:t>Côté capacité de désendettement, les progrès sont importants : on passe de 5,3 ans en 2015 à 4,2 années en 2017 pour terminer à 3,4 années en 2019. </a:t>
            </a:r>
          </a:p>
          <a:p>
            <a:endParaRPr lang="fr-FR" dirty="0"/>
          </a:p>
        </p:txBody>
      </p:sp>
    </p:spTree>
    <p:extLst>
      <p:ext uri="{BB962C8B-B14F-4D97-AF65-F5344CB8AC3E}">
        <p14:creationId xmlns:p14="http://schemas.microsoft.com/office/powerpoint/2010/main" val="77363497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714F696-E5E2-AB43-BDC8-CDB1594E8AF6}"/>
              </a:ext>
            </a:extLst>
          </p:cNvPr>
          <p:cNvSpPr>
            <a:spLocks noGrp="1"/>
          </p:cNvSpPr>
          <p:nvPr>
            <p:ph type="title"/>
          </p:nvPr>
        </p:nvSpPr>
        <p:spPr/>
        <p:txBody>
          <a:bodyPr/>
          <a:lstStyle/>
          <a:p>
            <a:r>
              <a:rPr lang="fr-FR" dirty="0"/>
              <a:t>RÉSULTATS POUR LES RÉGIONS</a:t>
            </a:r>
          </a:p>
        </p:txBody>
      </p:sp>
      <p:sp>
        <p:nvSpPr>
          <p:cNvPr id="3" name="Espace réservé du contenu 2">
            <a:extLst>
              <a:ext uri="{FF2B5EF4-FFF2-40B4-BE49-F238E27FC236}">
                <a16:creationId xmlns:a16="http://schemas.microsoft.com/office/drawing/2014/main" id="{54865C2F-8FFD-0C4D-992E-133CD3E6EAA0}"/>
              </a:ext>
            </a:extLst>
          </p:cNvPr>
          <p:cNvSpPr>
            <a:spLocks noGrp="1"/>
          </p:cNvSpPr>
          <p:nvPr>
            <p:ph idx="1"/>
          </p:nvPr>
        </p:nvSpPr>
        <p:spPr/>
        <p:txBody>
          <a:bodyPr/>
          <a:lstStyle/>
          <a:p>
            <a:r>
              <a:rPr lang="fr-FR" dirty="0"/>
              <a:t>Dépenses de fonctionnement : 2018 = +3,4% après +10,3% pour 2017 , 2019 =  +1,2%. Les deux facteurs d’explication sont les nouvelles compétences transports transférées par la Loi du 7 août 2015 et la montée en puissance de la gestion des fonds structurels européens. </a:t>
            </a:r>
          </a:p>
          <a:p>
            <a:r>
              <a:rPr lang="fr-FR" dirty="0"/>
              <a:t>Charges de personnel : 2018 = +3,5%, 2019 = +2,3%. Mais ce poste ne représente que 17,8% du total des dépenses de fonctionnement des régions.</a:t>
            </a:r>
          </a:p>
          <a:p>
            <a:r>
              <a:rPr lang="fr-FR" dirty="0"/>
              <a:t>Ratio  de désendettement en baisse : 5,2 années en 2015, 5,0 pour 2017, puis descente à 4,3 années pour 2019. </a:t>
            </a:r>
          </a:p>
          <a:p>
            <a:endParaRPr lang="fr-FR" dirty="0"/>
          </a:p>
        </p:txBody>
      </p:sp>
    </p:spTree>
    <p:extLst>
      <p:ext uri="{BB962C8B-B14F-4D97-AF65-F5344CB8AC3E}">
        <p14:creationId xmlns:p14="http://schemas.microsoft.com/office/powerpoint/2010/main" val="165673423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D7B6D4A-DB0C-1749-9389-8C280A4F8E4E}"/>
              </a:ext>
            </a:extLst>
          </p:cNvPr>
          <p:cNvSpPr>
            <a:spLocks noGrp="1"/>
          </p:cNvSpPr>
          <p:nvPr>
            <p:ph type="title"/>
          </p:nvPr>
        </p:nvSpPr>
        <p:spPr/>
        <p:txBody>
          <a:bodyPr/>
          <a:lstStyle/>
          <a:p>
            <a:r>
              <a:rPr lang="fr-FR" dirty="0"/>
              <a:t>CONCLUSION </a:t>
            </a:r>
          </a:p>
        </p:txBody>
      </p:sp>
      <p:sp>
        <p:nvSpPr>
          <p:cNvPr id="3" name="Espace réservé du contenu 2">
            <a:extLst>
              <a:ext uri="{FF2B5EF4-FFF2-40B4-BE49-F238E27FC236}">
                <a16:creationId xmlns:a16="http://schemas.microsoft.com/office/drawing/2014/main" id="{A432347A-F65E-A34C-A05D-F65835F42BE6}"/>
              </a:ext>
            </a:extLst>
          </p:cNvPr>
          <p:cNvSpPr>
            <a:spLocks noGrp="1"/>
          </p:cNvSpPr>
          <p:nvPr>
            <p:ph idx="1"/>
          </p:nvPr>
        </p:nvSpPr>
        <p:spPr/>
        <p:txBody>
          <a:bodyPr/>
          <a:lstStyle/>
          <a:p>
            <a:r>
              <a:rPr lang="fr-FR" dirty="0"/>
              <a:t>L’article 12 de la loi n°2020-290 du 23 mars 2020 d’urgence pour faire face à la crise du COVID-19 a suspendu l’application des dispositions de l’article 29 de la LPFP sur la contractualisation ainsi que des arrêtés destinés aux CT qui avaient refusé de signer. </a:t>
            </a:r>
          </a:p>
          <a:p>
            <a:r>
              <a:rPr lang="fr-FR" dirty="0"/>
              <a:t>La Cour des comptes signale que ce mécanisme a eu des effets pervers notamment de mettre un frein à la lutte contre la pauvreté. Elle recommande de poursuivre cette démarche en élargissant le périmètre aux BA. </a:t>
            </a:r>
          </a:p>
          <a:p>
            <a:r>
              <a:rPr lang="fr-FR" dirty="0"/>
              <a:t>Une nouvelle LPFP devrait être discutée et votée au printemps 2021. Elle comprendra peut-être une nouvelle génération de contrats. </a:t>
            </a:r>
          </a:p>
        </p:txBody>
      </p:sp>
    </p:spTree>
    <p:extLst>
      <p:ext uri="{BB962C8B-B14F-4D97-AF65-F5344CB8AC3E}">
        <p14:creationId xmlns:p14="http://schemas.microsoft.com/office/powerpoint/2010/main" val="253957736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AD4611A-8B8D-634D-9418-C9F6BE182254}"/>
              </a:ext>
            </a:extLst>
          </p:cNvPr>
          <p:cNvSpPr>
            <a:spLocks noGrp="1"/>
          </p:cNvSpPr>
          <p:nvPr>
            <p:ph type="title"/>
          </p:nvPr>
        </p:nvSpPr>
        <p:spPr/>
        <p:txBody>
          <a:bodyPr/>
          <a:lstStyle/>
          <a:p>
            <a:r>
              <a:rPr lang="fr-FR" b="1" dirty="0"/>
              <a:t>INTRODUCTION</a:t>
            </a:r>
            <a:endParaRPr lang="fr-FR" dirty="0"/>
          </a:p>
        </p:txBody>
      </p:sp>
      <p:sp>
        <p:nvSpPr>
          <p:cNvPr id="3" name="Espace réservé du contenu 2">
            <a:extLst>
              <a:ext uri="{FF2B5EF4-FFF2-40B4-BE49-F238E27FC236}">
                <a16:creationId xmlns:a16="http://schemas.microsoft.com/office/drawing/2014/main" id="{BB1B3747-A559-F746-9A41-5B30DF547DC1}"/>
              </a:ext>
            </a:extLst>
          </p:cNvPr>
          <p:cNvSpPr>
            <a:spLocks noGrp="1"/>
          </p:cNvSpPr>
          <p:nvPr>
            <p:ph idx="1"/>
          </p:nvPr>
        </p:nvSpPr>
        <p:spPr/>
        <p:txBody>
          <a:bodyPr>
            <a:normAutofit fontScale="92500"/>
          </a:bodyPr>
          <a:lstStyle/>
          <a:p>
            <a:r>
              <a:rPr lang="fr-FR" dirty="0"/>
              <a:t>La 5</a:t>
            </a:r>
            <a:r>
              <a:rPr lang="fr-FR" baseline="30000" dirty="0"/>
              <a:t>ème</a:t>
            </a:r>
            <a:r>
              <a:rPr lang="fr-FR" dirty="0"/>
              <a:t> LPFP du 22 janvier 2018 passe à une méthode différente en appliquant les préconisations de la Cour des comptes dans son rapport du 26 juin 2017 : maîtriser les dépenses à tous les niveaux en particulier pour les ASSO et les APUL, afin de dégager des excédents de plus en plus gros.</a:t>
            </a:r>
          </a:p>
          <a:p>
            <a:r>
              <a:rPr lang="fr-FR" dirty="0"/>
              <a:t>L’objectif de la LPFP est donc de programmer un freinage de l’augmentation des dépenses de fonctionnement des grosses collectivités territoriales dans un but bien précis : augmenter les excédents des finances locales.</a:t>
            </a:r>
          </a:p>
          <a:p>
            <a:r>
              <a:rPr lang="fr-FR" dirty="0"/>
              <a:t>Il ne s’agit pas d’obliger l’ensemble des CT mais seulement les plus importantes qui sont les régions + les collectivités de Corse, Martinique et Guyane, les départements + la métropole de Lyon, ainsi que les communes et les EPCI à fiscalité propre dont les dépenses réelles de fonctionnement constatées au compte de gestion 2016 sont supérieures à 60 millions d’euros. Cela représente l’intégralité des régions et des départements + 145 communes et 62 EPCI à fiscalité propre.</a:t>
            </a:r>
          </a:p>
          <a:p>
            <a:r>
              <a:rPr lang="fr-FR" dirty="0"/>
              <a:t>Pour traiter la question de la contractualisation, nous commencerons par l’étude de cette contrainte avant d’examiner ses conséquences concrètes sur les finances locales</a:t>
            </a:r>
          </a:p>
        </p:txBody>
      </p:sp>
    </p:spTree>
    <p:extLst>
      <p:ext uri="{BB962C8B-B14F-4D97-AF65-F5344CB8AC3E}">
        <p14:creationId xmlns:p14="http://schemas.microsoft.com/office/powerpoint/2010/main" val="224150818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7C15648-9273-8E41-81EE-69B9FA033838}"/>
              </a:ext>
            </a:extLst>
          </p:cNvPr>
          <p:cNvSpPr>
            <a:spLocks noGrp="1"/>
          </p:cNvSpPr>
          <p:nvPr>
            <p:ph type="title"/>
          </p:nvPr>
        </p:nvSpPr>
        <p:spPr/>
        <p:txBody>
          <a:bodyPr/>
          <a:lstStyle/>
          <a:p>
            <a:r>
              <a:rPr lang="fr-FR" b="1" dirty="0"/>
              <a:t>I UNE contrainte contractuelle individualisée</a:t>
            </a:r>
          </a:p>
        </p:txBody>
      </p:sp>
      <p:sp>
        <p:nvSpPr>
          <p:cNvPr id="3" name="Espace réservé du contenu 2">
            <a:extLst>
              <a:ext uri="{FF2B5EF4-FFF2-40B4-BE49-F238E27FC236}">
                <a16:creationId xmlns:a16="http://schemas.microsoft.com/office/drawing/2014/main" id="{D495A75F-FEEE-6041-9DD5-7D835AFA9F0D}"/>
              </a:ext>
            </a:extLst>
          </p:cNvPr>
          <p:cNvSpPr>
            <a:spLocks noGrp="1"/>
          </p:cNvSpPr>
          <p:nvPr>
            <p:ph idx="1"/>
          </p:nvPr>
        </p:nvSpPr>
        <p:spPr/>
        <p:txBody>
          <a:bodyPr/>
          <a:lstStyle/>
          <a:p>
            <a:r>
              <a:rPr lang="fr-FR" dirty="0"/>
              <a:t>La contrainte repose sur 3 objectifs dont le premier est le plus important car c’est lui qui sera sanctionné dans l’évaluation du contrat :</a:t>
            </a:r>
          </a:p>
          <a:p>
            <a:r>
              <a:rPr lang="fr-FR" dirty="0"/>
              <a:t>Objectif 1 : Respecter le taux d’évolution de +1,2% des dépenses réelles de fonctionnement. Le périmètre de cet objectif correspond au seul budget principal mais pourra être étendu au BA</a:t>
            </a:r>
          </a:p>
          <a:p>
            <a:r>
              <a:rPr lang="fr-FR" dirty="0"/>
              <a:t>Objectif 2 : Améliorer le besoin ou la capacité de financement de la collectivité.</a:t>
            </a:r>
          </a:p>
          <a:p>
            <a:r>
              <a:rPr lang="fr-FR" dirty="0"/>
              <a:t>Objectif 3 : Développer la capacité de désendettement des collectivités territoriales. C’est un critère simple pour le citoyen car c’est une durée : 12 ans pour les communes et les groupements à fiscalité propre, 10 ans pour les départements et 9 pour les régions. </a:t>
            </a:r>
          </a:p>
          <a:p>
            <a:r>
              <a:rPr lang="fr-FR" dirty="0"/>
              <a:t>La contrainte contractuelle individualisée repose sur deux éléments : la modulation et la sanction. </a:t>
            </a:r>
          </a:p>
        </p:txBody>
      </p:sp>
    </p:spTree>
    <p:extLst>
      <p:ext uri="{BB962C8B-B14F-4D97-AF65-F5344CB8AC3E}">
        <p14:creationId xmlns:p14="http://schemas.microsoft.com/office/powerpoint/2010/main" val="246983240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50DCDEE-5563-464E-813B-726AD59FA8D1}"/>
              </a:ext>
            </a:extLst>
          </p:cNvPr>
          <p:cNvSpPr>
            <a:spLocks noGrp="1"/>
          </p:cNvSpPr>
          <p:nvPr>
            <p:ph type="title"/>
          </p:nvPr>
        </p:nvSpPr>
        <p:spPr/>
        <p:txBody>
          <a:bodyPr/>
          <a:lstStyle/>
          <a:p>
            <a:r>
              <a:rPr lang="fr-FR" dirty="0"/>
              <a:t>A/ LA MODULATION du taux de 1,2%</a:t>
            </a:r>
          </a:p>
        </p:txBody>
      </p:sp>
      <p:sp>
        <p:nvSpPr>
          <p:cNvPr id="3" name="Espace réservé du contenu 2">
            <a:extLst>
              <a:ext uri="{FF2B5EF4-FFF2-40B4-BE49-F238E27FC236}">
                <a16:creationId xmlns:a16="http://schemas.microsoft.com/office/drawing/2014/main" id="{E7C5E9E2-8A6D-2242-AE2A-35CA2D251E00}"/>
              </a:ext>
            </a:extLst>
          </p:cNvPr>
          <p:cNvSpPr>
            <a:spLocks noGrp="1"/>
          </p:cNvSpPr>
          <p:nvPr>
            <p:ph idx="1"/>
          </p:nvPr>
        </p:nvSpPr>
        <p:spPr/>
        <p:txBody>
          <a:bodyPr>
            <a:normAutofit lnSpcReduction="10000"/>
          </a:bodyPr>
          <a:lstStyle/>
          <a:p>
            <a:r>
              <a:rPr lang="fr-FR" dirty="0"/>
              <a:t>Le taux d’augmentation de +1,2% par an des dépenses de fonctionnement prévu par le contrat peut être adapté pour tenir compte de trois différents critères. Chaque critère permet de moduler à la hausse ou à la baisse le taux d’évolution des dépenses de fonctionnement. Comme il existe 3 critères pouvant être mis en œuvre, cela signifie que le taux de 1,2% peut être au minimum de 0,75% et au maximum de 1,65%. </a:t>
            </a:r>
          </a:p>
          <a:p>
            <a:r>
              <a:rPr lang="fr-FR" dirty="0"/>
              <a:t>En effet si la modulation joue exclusivement à la hausse, chaque critère permet d’ajouter 0,15% ce qui donne 1,2% + 3 fois 0,15% soit 0,45% et donc un taux d’augmentation des dépenses de fonctionnement de 1,65%. </a:t>
            </a:r>
          </a:p>
          <a:p>
            <a:r>
              <a:rPr lang="fr-FR" dirty="0"/>
              <a:t>Inversement, si la modulation joue exclusivement à la baisse, chaque critère permettra de retrancher 0,15% ce qui donne 1,2% - 3 fois 0,15%, soit 0,45% et donc un taux d’augmentation des dépenses de fonctionnement de 0,75%. </a:t>
            </a:r>
          </a:p>
          <a:p>
            <a:r>
              <a:rPr lang="fr-FR" dirty="0"/>
              <a:t>On examinera les 3 critères de la modulation, puis les effets de la modulation.</a:t>
            </a:r>
          </a:p>
        </p:txBody>
      </p:sp>
    </p:spTree>
    <p:extLst>
      <p:ext uri="{BB962C8B-B14F-4D97-AF65-F5344CB8AC3E}">
        <p14:creationId xmlns:p14="http://schemas.microsoft.com/office/powerpoint/2010/main" val="372205063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6285CF4-AE7A-9341-8A65-06BDC55E2A9C}"/>
              </a:ext>
            </a:extLst>
          </p:cNvPr>
          <p:cNvSpPr>
            <a:spLocks noGrp="1"/>
          </p:cNvSpPr>
          <p:nvPr>
            <p:ph type="title"/>
          </p:nvPr>
        </p:nvSpPr>
        <p:spPr/>
        <p:txBody>
          <a:bodyPr/>
          <a:lstStyle/>
          <a:p>
            <a:r>
              <a:rPr lang="fr-FR" dirty="0"/>
              <a:t>PREMIER CRITÈRE : AUGMENTATION DE POPULATION </a:t>
            </a:r>
          </a:p>
        </p:txBody>
      </p:sp>
      <p:sp>
        <p:nvSpPr>
          <p:cNvPr id="3" name="Espace réservé du contenu 2">
            <a:extLst>
              <a:ext uri="{FF2B5EF4-FFF2-40B4-BE49-F238E27FC236}">
                <a16:creationId xmlns:a16="http://schemas.microsoft.com/office/drawing/2014/main" id="{4AA0E092-16E4-C64C-985E-A83753C1303D}"/>
              </a:ext>
            </a:extLst>
          </p:cNvPr>
          <p:cNvSpPr>
            <a:spLocks noGrp="1"/>
          </p:cNvSpPr>
          <p:nvPr>
            <p:ph idx="1"/>
          </p:nvPr>
        </p:nvSpPr>
        <p:spPr/>
        <p:txBody>
          <a:bodyPr/>
          <a:lstStyle/>
          <a:p>
            <a:r>
              <a:rPr lang="fr-FR" dirty="0"/>
              <a:t>Si la population de la CT a connu une variation supérieure à 0,75% de la moyenne nationale au cours des 5 dernières années (2015 à 2018), il sera possible de moduler le taux de + ou – 0,15%. Si la population a augmenté, le taux de 1,2% est majoré de +0,15%, soit 1,35%, si la population a baissé, le taux est réduit à due concurrence : 1,2% -0,15% = 1,05%. Exemple de la ville de Montpellier.</a:t>
            </a:r>
          </a:p>
          <a:p>
            <a:r>
              <a:rPr lang="fr-FR" dirty="0"/>
              <a:t>Ce critère peut être remplacé par celui de la construction de logements s’il est plus favorable. Le critère du nombre de logement ne peut pas causer une baisse. Cette substitution interdit tout cumul entre deux augmentations de 0,15% une pour l’augmentation de population et l’autre pour l’augmentation du nombre de logements.</a:t>
            </a:r>
            <a:br>
              <a:rPr lang="fr-FR" dirty="0"/>
            </a:br>
            <a:endParaRPr lang="fr-FR" dirty="0"/>
          </a:p>
        </p:txBody>
      </p:sp>
    </p:spTree>
    <p:extLst>
      <p:ext uri="{BB962C8B-B14F-4D97-AF65-F5344CB8AC3E}">
        <p14:creationId xmlns:p14="http://schemas.microsoft.com/office/powerpoint/2010/main" val="299378603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6293A0E-F2B3-174D-820F-FC194A674708}"/>
              </a:ext>
            </a:extLst>
          </p:cNvPr>
          <p:cNvSpPr>
            <a:spLocks noGrp="1"/>
          </p:cNvSpPr>
          <p:nvPr>
            <p:ph type="title"/>
          </p:nvPr>
        </p:nvSpPr>
        <p:spPr/>
        <p:txBody>
          <a:bodyPr/>
          <a:lstStyle/>
          <a:p>
            <a:r>
              <a:rPr lang="fr-FR" dirty="0"/>
              <a:t>DEUXIÈME CRITÈRE : REVENU MOYEN PAR HABITANT</a:t>
            </a:r>
          </a:p>
        </p:txBody>
      </p:sp>
      <p:sp>
        <p:nvSpPr>
          <p:cNvPr id="3" name="Espace réservé du contenu 2">
            <a:extLst>
              <a:ext uri="{FF2B5EF4-FFF2-40B4-BE49-F238E27FC236}">
                <a16:creationId xmlns:a16="http://schemas.microsoft.com/office/drawing/2014/main" id="{D0926ECC-0C14-E843-8A84-A79FA9BE95E2}"/>
              </a:ext>
            </a:extLst>
          </p:cNvPr>
          <p:cNvSpPr>
            <a:spLocks noGrp="1"/>
          </p:cNvSpPr>
          <p:nvPr>
            <p:ph idx="1"/>
          </p:nvPr>
        </p:nvSpPr>
        <p:spPr/>
        <p:txBody>
          <a:bodyPr/>
          <a:lstStyle/>
          <a:p>
            <a:r>
              <a:rPr lang="fr-FR" dirty="0"/>
              <a:t>Si le revenu moyen par habitant est inférieur de plus de 20% à la moyenne nationale, le taux pourra être modulé à la hausse de +0,15%. La modulation à la hausse peut également résulter du fait que plus d’un quart de la population réside dans les quartiers prioritaires de la politique de la ville (ce critère ne peut jouer à la baisse).  Attention, le comptage de la population dans les quartiers prioritaires de la politique de la ville ne peut jouer que pour les communes ou EPCI. Pas de cumul possible entre le revenu moyen et la politique de la ville.</a:t>
            </a:r>
          </a:p>
          <a:p>
            <a:r>
              <a:rPr lang="fr-FR" dirty="0"/>
              <a:t>Pour que le taux puisse être modulé à la baisse, il suffit que le revenu moyen par habitant soit supérieur de 15% à la moyenne nationale. Pas de baisse résultant de la part de la population dans les quartiers.</a:t>
            </a:r>
          </a:p>
        </p:txBody>
      </p:sp>
    </p:spTree>
    <p:extLst>
      <p:ext uri="{BB962C8B-B14F-4D97-AF65-F5344CB8AC3E}">
        <p14:creationId xmlns:p14="http://schemas.microsoft.com/office/powerpoint/2010/main" val="252350614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BDAB1A1-81FF-D748-9429-C7BE229709B3}"/>
              </a:ext>
            </a:extLst>
          </p:cNvPr>
          <p:cNvSpPr>
            <a:spLocks noGrp="1"/>
          </p:cNvSpPr>
          <p:nvPr>
            <p:ph type="title"/>
          </p:nvPr>
        </p:nvSpPr>
        <p:spPr/>
        <p:txBody>
          <a:bodyPr>
            <a:normAutofit fontScale="90000"/>
          </a:bodyPr>
          <a:lstStyle/>
          <a:p>
            <a:r>
              <a:rPr lang="fr-FR" dirty="0"/>
              <a:t>TROISIÈME CRITÈRE : L’ÉVOLUTION DES DÉPENSES DE FONCTIONNEMENT AU COURS DES DERNIÈRES ANNÉES</a:t>
            </a:r>
          </a:p>
        </p:txBody>
      </p:sp>
      <p:sp>
        <p:nvSpPr>
          <p:cNvPr id="3" name="Espace réservé du contenu 2">
            <a:extLst>
              <a:ext uri="{FF2B5EF4-FFF2-40B4-BE49-F238E27FC236}">
                <a16:creationId xmlns:a16="http://schemas.microsoft.com/office/drawing/2014/main" id="{579C73F3-52E4-3745-AD39-C7B1AF0931A5}"/>
              </a:ext>
            </a:extLst>
          </p:cNvPr>
          <p:cNvSpPr>
            <a:spLocks noGrp="1"/>
          </p:cNvSpPr>
          <p:nvPr>
            <p:ph idx="1"/>
          </p:nvPr>
        </p:nvSpPr>
        <p:spPr/>
        <p:txBody>
          <a:bodyPr/>
          <a:lstStyle/>
          <a:p>
            <a:r>
              <a:rPr lang="fr-FR" dirty="0"/>
              <a:t>Si les dépenses de fonctionnement de la collectivité ont connu une évolution inférieure d’au moins 1,5% par rapport à l’évolution constatée pour les collectivités de la même catégorie, la modulation pourra se faire à la hausse de +0,15%. Exemple de la ville de Montpellier. </a:t>
            </a:r>
          </a:p>
          <a:p>
            <a:r>
              <a:rPr lang="fr-FR" dirty="0"/>
              <a:t>Cette évolution doit avoir été constatée au cours des années 2014 à 2016 pour tenir compte des efforts accomplis dans le passé.</a:t>
            </a:r>
          </a:p>
          <a:p>
            <a:r>
              <a:rPr lang="fr-FR" dirty="0"/>
              <a:t>Inversement, si les dépenses de fonctionnement ont augmenté de plus de 1,5% par rapport à l’évolution moyenne des années précédentes, la modulation pourra se faire à la baisse de -0,15%.</a:t>
            </a:r>
          </a:p>
        </p:txBody>
      </p:sp>
    </p:spTree>
    <p:extLst>
      <p:ext uri="{BB962C8B-B14F-4D97-AF65-F5344CB8AC3E}">
        <p14:creationId xmlns:p14="http://schemas.microsoft.com/office/powerpoint/2010/main" val="147212451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E3E1A19-5671-B745-BFDF-C07373DC6538}"/>
              </a:ext>
            </a:extLst>
          </p:cNvPr>
          <p:cNvSpPr>
            <a:spLocks noGrp="1"/>
          </p:cNvSpPr>
          <p:nvPr>
            <p:ph type="title"/>
          </p:nvPr>
        </p:nvSpPr>
        <p:spPr/>
        <p:txBody>
          <a:bodyPr/>
          <a:lstStyle/>
          <a:p>
            <a:r>
              <a:rPr lang="fr-FR" dirty="0"/>
              <a:t>LES EFFETS DE LA MODULATION</a:t>
            </a:r>
          </a:p>
        </p:txBody>
      </p:sp>
      <p:sp>
        <p:nvSpPr>
          <p:cNvPr id="3" name="Espace réservé du contenu 2">
            <a:extLst>
              <a:ext uri="{FF2B5EF4-FFF2-40B4-BE49-F238E27FC236}">
                <a16:creationId xmlns:a16="http://schemas.microsoft.com/office/drawing/2014/main" id="{BE9652E6-6651-7A42-BB59-9AEEB17ABC75}"/>
              </a:ext>
            </a:extLst>
          </p:cNvPr>
          <p:cNvSpPr>
            <a:spLocks noGrp="1"/>
          </p:cNvSpPr>
          <p:nvPr>
            <p:ph idx="1"/>
          </p:nvPr>
        </p:nvSpPr>
        <p:spPr/>
        <p:txBody>
          <a:bodyPr/>
          <a:lstStyle/>
          <a:p>
            <a:r>
              <a:rPr lang="fr-FR" dirty="0"/>
              <a:t>68% des CT qui ont signé un contrat ont pu bénéficier d’un taux supérieur à 1,2% avec un maximum de 1,65%  (soit 1,2% + 3  fois 0,15%). Ce qui représente plus des 2/3 des CT signataires.</a:t>
            </a:r>
          </a:p>
          <a:p>
            <a:r>
              <a:rPr lang="fr-FR" dirty="0"/>
              <a:t>32% des CT qui ont signé un contrat ont appliqué le taux de 1,2% car aucun critère de la modulation ne leur était applicable. </a:t>
            </a:r>
          </a:p>
          <a:p>
            <a:r>
              <a:rPr lang="fr-FR" dirty="0"/>
              <a:t>Aucune collectivité signataire n’a dû appliquer un taux contractuel de 0,75% sauf la ville de Nice qui a choisi d’appliquer volontairement ce taux. </a:t>
            </a:r>
          </a:p>
          <a:p>
            <a:r>
              <a:rPr lang="fr-FR" dirty="0"/>
              <a:t>Finalement la modulation a permis de donner une certaine souplesse à un dispositif d’apparence rigide. </a:t>
            </a:r>
          </a:p>
          <a:p>
            <a:pPr marL="0" indent="0">
              <a:buNone/>
            </a:pPr>
            <a:r>
              <a:rPr lang="fr-FR" dirty="0"/>
              <a:t> </a:t>
            </a:r>
          </a:p>
        </p:txBody>
      </p:sp>
    </p:spTree>
    <p:extLst>
      <p:ext uri="{BB962C8B-B14F-4D97-AF65-F5344CB8AC3E}">
        <p14:creationId xmlns:p14="http://schemas.microsoft.com/office/powerpoint/2010/main" val="1047851697"/>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éleste">
  <a:themeElements>
    <a:clrScheme name="Celestial">
      <a:dk1>
        <a:sysClr val="windowText" lastClr="000000"/>
      </a:dk1>
      <a:lt1>
        <a:sysClr val="window" lastClr="FFFFFF"/>
      </a:lt1>
      <a:dk2>
        <a:srgbClr val="18276C"/>
      </a:dk2>
      <a:lt2>
        <a:srgbClr val="EBEBEB"/>
      </a:lt2>
      <a:accent1>
        <a:srgbClr val="AC3EC1"/>
      </a:accent1>
      <a:accent2>
        <a:srgbClr val="477BD1"/>
      </a:accent2>
      <a:accent3>
        <a:srgbClr val="46B298"/>
      </a:accent3>
      <a:accent4>
        <a:srgbClr val="90BA4C"/>
      </a:accent4>
      <a:accent5>
        <a:srgbClr val="DD9D31"/>
      </a:accent5>
      <a:accent6>
        <a:srgbClr val="E25247"/>
      </a:accent6>
      <a:hlink>
        <a:srgbClr val="C573D2"/>
      </a:hlink>
      <a:folHlink>
        <a:srgbClr val="CCAEE8"/>
      </a:folHlink>
    </a:clrScheme>
    <a:fontScheme name="Celestial">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elestial">
      <a:fillStyleLst>
        <a:solidFill>
          <a:schemeClr val="phClr"/>
        </a:solidFill>
        <a:gradFill rotWithShape="1">
          <a:gsLst>
            <a:gs pos="0">
              <a:schemeClr val="phClr">
                <a:tint val="70000"/>
                <a:lumMod val="110000"/>
              </a:schemeClr>
            </a:gs>
            <a:gs pos="100000">
              <a:schemeClr val="phClr">
                <a:tint val="82000"/>
                <a:alpha val="74000"/>
              </a:schemeClr>
            </a:gs>
          </a:gsLst>
          <a:lin ang="5400000" scaled="0"/>
        </a:gradFill>
        <a:gradFill rotWithShape="1">
          <a:gsLst>
            <a:gs pos="0">
              <a:schemeClr val="phClr">
                <a:tint val="98000"/>
                <a:lumMod val="100000"/>
              </a:schemeClr>
            </a:gs>
            <a:gs pos="100000">
              <a:schemeClr val="phClr">
                <a:shade val="88000"/>
                <a:lumMod val="88000"/>
              </a:schemeClr>
            </a:gs>
          </a:gsLst>
          <a:lin ang="5400000" scaled="1"/>
        </a:gradFill>
      </a:fillStyleLst>
      <a:lnStyleLst>
        <a:ln w="9525"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65000"/>
              </a:srgbClr>
            </a:outerShdw>
          </a:effectLst>
          <a:scene3d>
            <a:camera prst="orthographicFront">
              <a:rot lat="0" lon="0" rev="0"/>
            </a:camera>
            <a:lightRig rig="threePt" dir="tl">
              <a:rot lat="0" lon="0" rev="1200000"/>
            </a:lightRig>
          </a:scene3d>
          <a:sp3d>
            <a:bevelT w="38100" h="12700"/>
          </a:sp3d>
        </a:effectStyle>
      </a:effectStyleLst>
      <a:bgFillStyleLst>
        <a:solidFill>
          <a:schemeClr val="phClr"/>
        </a:solidFill>
        <a:gradFill rotWithShape="1">
          <a:gsLst>
            <a:gs pos="0">
              <a:schemeClr val="phClr">
                <a:tint val="90000"/>
                <a:shade val="96000"/>
                <a:hueMod val="100000"/>
                <a:satMod val="180000"/>
                <a:lumMod val="110000"/>
              </a:schemeClr>
            </a:gs>
            <a:gs pos="100000">
              <a:schemeClr val="phClr">
                <a:shade val="96000"/>
                <a:satMod val="160000"/>
                <a:lumMod val="100000"/>
              </a:schemeClr>
            </a:gs>
          </a:gsLst>
          <a:lin ang="4740000" scaled="1"/>
        </a:gradFill>
        <a:blipFill>
          <a:blip xmlns:r="http://schemas.openxmlformats.org/officeDocument/2006/relationships" r:embed="rId1"/>
          <a:stretch/>
        </a:blipFill>
      </a:bgFillStyleLst>
    </a:fmtScheme>
  </a:themeElements>
  <a:objectDefaults/>
  <a:extraClrSchemeLst/>
  <a:extLst>
    <a:ext uri="{05A4C25C-085E-4340-85A3-A5531E510DB2}">
      <thm15:themeFamily xmlns:thm15="http://schemas.microsoft.com/office/thememl/2012/main" name="Celestial" id="{C4BB2A3D-0E93-4C5F-B0D2-9D3FCE089CC5}" vid="{42E5908D-19A2-46FD-89FA-638B126129EF}"/>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Céleste</Template>
  <TotalTime>1142</TotalTime>
  <Words>3417</Words>
  <Application>Microsoft Macintosh PowerPoint</Application>
  <PresentationFormat>Grand écran</PresentationFormat>
  <Paragraphs>127</Paragraphs>
  <Slides>23</Slides>
  <Notes>20</Notes>
  <HiddenSlides>0</HiddenSlides>
  <MMClips>0</MMClips>
  <ScaleCrop>false</ScaleCrop>
  <HeadingPairs>
    <vt:vector size="6" baseType="variant">
      <vt:variant>
        <vt:lpstr>Polices utilisées</vt:lpstr>
      </vt:variant>
      <vt:variant>
        <vt:i4>3</vt:i4>
      </vt:variant>
      <vt:variant>
        <vt:lpstr>Thème</vt:lpstr>
      </vt:variant>
      <vt:variant>
        <vt:i4>1</vt:i4>
      </vt:variant>
      <vt:variant>
        <vt:lpstr>Titres des diapositives</vt:lpstr>
      </vt:variant>
      <vt:variant>
        <vt:i4>23</vt:i4>
      </vt:variant>
    </vt:vector>
  </HeadingPairs>
  <TitlesOfParts>
    <vt:vector size="27" baseType="lpstr">
      <vt:lpstr>Arial</vt:lpstr>
      <vt:lpstr>Calibri</vt:lpstr>
      <vt:lpstr>Calibri Light</vt:lpstr>
      <vt:lpstr>Céleste</vt:lpstr>
      <vt:lpstr>LA CONTRACTUALISATION ENTRE L’ÉTAT ET LES CT</vt:lpstr>
      <vt:lpstr>INTRODUCTION</vt:lpstr>
      <vt:lpstr>INTRODUCTION</vt:lpstr>
      <vt:lpstr>I UNE contrainte contractuelle individualisée</vt:lpstr>
      <vt:lpstr>A/ LA MODULATION du taux de 1,2%</vt:lpstr>
      <vt:lpstr>PREMIER CRITÈRE : AUGMENTATION DE POPULATION </vt:lpstr>
      <vt:lpstr>DEUXIÈME CRITÈRE : REVENU MOYEN PAR HABITANT</vt:lpstr>
      <vt:lpstr>TROISIÈME CRITÈRE : L’ÉVOLUTION DES DÉPENSES DE FONCTIONNEMENT AU COURS DES DERNIÈRES ANNÉES</vt:lpstr>
      <vt:lpstr>LES EFFETS DE LA MODULATION</vt:lpstr>
      <vt:lpstr>B/ LES SANCTIONS DE LA CONTRACTUALISATION</vt:lpstr>
      <vt:lpstr>LA REPRISE FINANCIÈRE</vt:lpstr>
      <vt:lpstr>Les 5 arguments du Conseil constitutionnel</vt:lpstr>
      <vt:lpstr>LA RÉCOMPENSE FINANCIÈRE</vt:lpstr>
      <vt:lpstr>II LES CONSÉQUENCES DE LA CONTRACTUALISATION</vt:lpstr>
      <vt:lpstr>A/ L’Attitude des ÉLUS : signer ou ne pas signer</vt:lpstr>
      <vt:lpstr>A/ L’Attitude des ÉLUS : signer ou ne pas signer</vt:lpstr>
      <vt:lpstr>A/ L’ATTITUDE DES ÉLUS : SIGNER OU NE PAS SIGNER</vt:lpstr>
      <vt:lpstr>Le jugement du TA de Bordeaux dU 21/12/2020</vt:lpstr>
      <vt:lpstr>B/ LES RÉSULTATS FINANCIERS DE LA CONTRACTUALISATION </vt:lpstr>
      <vt:lpstr>Résultats pour le bloc communal </vt:lpstr>
      <vt:lpstr>RÉSULTATS POUR LES DÉPARTEMENTS</vt:lpstr>
      <vt:lpstr>RÉSULTATS POUR LES RÉGIONS</vt:lpstr>
      <vt:lpstr>CONCLUSION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LA CONTRACTUALISATION ENTRE L’ÉTAT ET LES CT</dc:title>
  <dc:creator>Douat Hélène</dc:creator>
  <cp:lastModifiedBy>Douat Hélène</cp:lastModifiedBy>
  <cp:revision>83</cp:revision>
  <dcterms:created xsi:type="dcterms:W3CDTF">2021-01-04T17:44:24Z</dcterms:created>
  <dcterms:modified xsi:type="dcterms:W3CDTF">2021-04-12T17:41:47Z</dcterms:modified>
</cp:coreProperties>
</file>