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1" r:id="rId4"/>
    <p:sldId id="262" r:id="rId5"/>
    <p:sldId id="263" r:id="rId6"/>
    <p:sldId id="268" r:id="rId7"/>
    <p:sldId id="264" r:id="rId8"/>
    <p:sldId id="265" r:id="rId9"/>
    <p:sldId id="273" r:id="rId10"/>
    <p:sldId id="274" r:id="rId11"/>
    <p:sldId id="277" r:id="rId12"/>
    <p:sldId id="278" r:id="rId13"/>
    <p:sldId id="266" r:id="rId14"/>
    <p:sldId id="270" r:id="rId15"/>
    <p:sldId id="276" r:id="rId16"/>
    <p:sldId id="267" r:id="rId17"/>
    <p:sldId id="260" r:id="rId18"/>
    <p:sldId id="275" r:id="rId19"/>
    <p:sldId id="269" r:id="rId20"/>
    <p:sldId id="257" r:id="rId21"/>
    <p:sldId id="258" r:id="rId22"/>
    <p:sldId id="259" r:id="rId23"/>
    <p:sldId id="271"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7" d="100"/>
          <a:sy n="87" d="100"/>
        </p:scale>
        <p:origin x="2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CAFD04-C9CD-4222-9AC3-5DB51AC8961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CB29920-132C-4834-A2BD-8CDF5531F2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A451977-8EB2-4FC5-9517-6A669B50FD3E}"/>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2D9CF359-724E-426E-8E95-5877622A5DC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0640DD9-DD66-4898-9A05-B79E0376A93B}"/>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2336703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5721A4-692B-4987-B62B-7AF24FBCFD6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9DFCE10-5344-4E86-BAE9-90D4CE07443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ED65BE7-DBE4-445B-86A9-B118FEDB56AB}"/>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88307C5F-AE7C-4ABE-81CC-5E5BFD4A48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1CDA87A-FEDE-40E9-83B9-5C356A496EC9}"/>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297123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503F7DA-1415-4F22-9B8B-2BD27243500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B642069-E0E3-4F36-A8E2-77956FB6246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DD9FE0-B1B6-47C7-9A6D-04342215E7A4}"/>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F9F98176-D6C7-4244-A5F3-3DC99CAA9D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0F46D39-584C-4557-9985-627ADC41B1D7}"/>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407276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C7D7CD-B54F-4B31-A32E-163E9C873CE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54712CD-72FB-42E0-A114-9DE12AE0D0D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4B35590-436A-4BF8-B43E-E8462DBEDB8A}"/>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B286ED51-0F45-4939-81AE-891ABF3777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6338E8C-36FE-40A4-85B5-6A9D385E6978}"/>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79519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AB154-86A8-48D9-BAFB-F0A56C46D32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5DFEEB7-0DFB-4071-BB3B-7BEA88473C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DD258FD-A0AC-4E48-BEF9-B939214C96AB}"/>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74C0CCC1-2C86-4EBE-B430-6D6A997E1C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829E84-C863-4EEA-AE6E-8423F763FB30}"/>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164577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5BEB48-DC8F-4BD2-8D96-9DD7AF03327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8E52F02-6252-4197-9492-4E6E7E34FDB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255023A-A7FB-4A3E-B3CC-82AC90D69B2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59242A8-0C37-4340-9DDC-9F18FCDED827}"/>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6" name="Espace réservé du pied de page 5">
            <a:extLst>
              <a:ext uri="{FF2B5EF4-FFF2-40B4-BE49-F238E27FC236}">
                <a16:creationId xmlns:a16="http://schemas.microsoft.com/office/drawing/2014/main" id="{1D116607-12B0-4C69-9EE1-3B0AE3060E7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B8D2279-2AF3-4EC8-BF65-195B7F7FF11A}"/>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390119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C05BB8-3BD8-458D-BF2F-79E49E54CBA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6E388F6-5FFC-41D8-ABEF-13FFADB3EB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01E5B31-6337-4C4C-944F-8515150A23F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F147A0B-DAE1-4EED-AE6B-3FD0965AEF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ED37192-348F-4F34-8000-09B1597749B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223D06C-448D-45BC-B9B9-3F1B1F2B4FA9}"/>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8" name="Espace réservé du pied de page 7">
            <a:extLst>
              <a:ext uri="{FF2B5EF4-FFF2-40B4-BE49-F238E27FC236}">
                <a16:creationId xmlns:a16="http://schemas.microsoft.com/office/drawing/2014/main" id="{2AA5A1DA-9E4B-45B2-B855-747031A040A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07CB421-FCE8-4045-9AE9-5B29B057FA23}"/>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319744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800F02-B778-481B-A0F0-4401FD14B51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BEC6174-27A4-4DDF-B161-3BEC9C57BB84}"/>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4" name="Espace réservé du pied de page 3">
            <a:extLst>
              <a:ext uri="{FF2B5EF4-FFF2-40B4-BE49-F238E27FC236}">
                <a16:creationId xmlns:a16="http://schemas.microsoft.com/office/drawing/2014/main" id="{8D3542C9-9047-40B5-A6C0-E20340594C7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1363927-DADE-41C7-9C79-AB62956476B9}"/>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2426827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DBCFA00-643B-4E47-B1C0-5253883F5483}"/>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3" name="Espace réservé du pied de page 2">
            <a:extLst>
              <a:ext uri="{FF2B5EF4-FFF2-40B4-BE49-F238E27FC236}">
                <a16:creationId xmlns:a16="http://schemas.microsoft.com/office/drawing/2014/main" id="{1CE993DE-C744-491C-BAB0-B7DE4AAF3D9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022B22A-0090-47BD-B856-5A3F242A2C19}"/>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240704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6E8A6E-4BC8-46EB-9CB9-C413D759AE0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47466B7-177D-437A-B6FE-CAC123A196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DB6CCAB-3EC9-4DD7-A36C-F117F6DF0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A007A1E-C94E-4C96-93D5-21CAB442619D}"/>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6" name="Espace réservé du pied de page 5">
            <a:extLst>
              <a:ext uri="{FF2B5EF4-FFF2-40B4-BE49-F238E27FC236}">
                <a16:creationId xmlns:a16="http://schemas.microsoft.com/office/drawing/2014/main" id="{588CCB2F-514D-4DCD-B613-D599A5B0C8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310C7CB-E040-44E2-9563-77F8BE2E452F}"/>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342848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04152E-78FA-42F0-9D2E-FD43F9BD1CB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3E76034-122B-428C-A27D-A6DC2255AF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2A4E88A-F9A4-47CE-9E36-AFFCC4C23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1A7CECE-9C5C-42F7-8BCD-D017C16F6969}"/>
              </a:ext>
            </a:extLst>
          </p:cNvPr>
          <p:cNvSpPr>
            <a:spLocks noGrp="1"/>
          </p:cNvSpPr>
          <p:nvPr>
            <p:ph type="dt" sz="half" idx="10"/>
          </p:nvPr>
        </p:nvSpPr>
        <p:spPr/>
        <p:txBody>
          <a:bodyPr/>
          <a:lstStyle/>
          <a:p>
            <a:fld id="{A7A6027E-7685-46E4-B088-B33CB90C0062}" type="datetimeFigureOut">
              <a:rPr lang="fr-FR" smtClean="0"/>
              <a:t>21/09/2023</a:t>
            </a:fld>
            <a:endParaRPr lang="fr-FR"/>
          </a:p>
        </p:txBody>
      </p:sp>
      <p:sp>
        <p:nvSpPr>
          <p:cNvPr id="6" name="Espace réservé du pied de page 5">
            <a:extLst>
              <a:ext uri="{FF2B5EF4-FFF2-40B4-BE49-F238E27FC236}">
                <a16:creationId xmlns:a16="http://schemas.microsoft.com/office/drawing/2014/main" id="{02E5AB48-40CF-4DF8-A5DE-2740CD96192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F753AAC-50C2-49F2-94CE-A61F76FE4B31}"/>
              </a:ext>
            </a:extLst>
          </p:cNvPr>
          <p:cNvSpPr>
            <a:spLocks noGrp="1"/>
          </p:cNvSpPr>
          <p:nvPr>
            <p:ph type="sldNum" sz="quarter" idx="12"/>
          </p:nvPr>
        </p:nvSpPr>
        <p:spPr/>
        <p:txBody>
          <a:bodyPr/>
          <a:lstStyle/>
          <a:p>
            <a:fld id="{B55AA9B4-EC87-4804-8F39-3346E8963459}" type="slidenum">
              <a:rPr lang="fr-FR" smtClean="0"/>
              <a:t>‹N°›</a:t>
            </a:fld>
            <a:endParaRPr lang="fr-FR"/>
          </a:p>
        </p:txBody>
      </p:sp>
    </p:spTree>
    <p:extLst>
      <p:ext uri="{BB962C8B-B14F-4D97-AF65-F5344CB8AC3E}">
        <p14:creationId xmlns:p14="http://schemas.microsoft.com/office/powerpoint/2010/main" val="322783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6B9FE87-3F93-4F4F-B3A6-DCE5A399E1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984B98D-BC4B-4B51-A65F-1394BA7FFA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CAB4EF-4363-40EE-A3DC-D816C1F6F7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6027E-7685-46E4-B088-B33CB90C0062}"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EDC0474C-D1C1-45F0-9FB3-F8E73A04F9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4410E4A-D370-48DB-B03C-E052CBE43C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AA9B4-EC87-4804-8F39-3346E8963459}" type="slidenum">
              <a:rPr lang="fr-FR" smtClean="0"/>
              <a:t>‹N°›</a:t>
            </a:fld>
            <a:endParaRPr lang="fr-FR"/>
          </a:p>
        </p:txBody>
      </p:sp>
    </p:spTree>
    <p:extLst>
      <p:ext uri="{BB962C8B-B14F-4D97-AF65-F5344CB8AC3E}">
        <p14:creationId xmlns:p14="http://schemas.microsoft.com/office/powerpoint/2010/main" val="126696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914399" y="616945"/>
            <a:ext cx="10146535" cy="4627084"/>
          </a:xfrm>
        </p:spPr>
        <p:txBody>
          <a:bodyPr>
            <a:noAutofit/>
          </a:bodyPr>
          <a:lstStyle/>
          <a:p>
            <a:r>
              <a:rPr lang="fr-FR" sz="3600" b="1" dirty="0"/>
              <a:t>Droit international public</a:t>
            </a:r>
          </a:p>
          <a:p>
            <a:endParaRPr lang="fr-FR" sz="2800" dirty="0"/>
          </a:p>
          <a:p>
            <a:r>
              <a:rPr lang="fr-FR" sz="2800" dirty="0"/>
              <a:t>Laure Milano, Professeur de droit public, IDEDH</a:t>
            </a:r>
          </a:p>
          <a:p>
            <a:endParaRPr lang="fr-FR" sz="2800" dirty="0"/>
          </a:p>
          <a:p>
            <a:r>
              <a:rPr lang="fr-FR" sz="2800" dirty="0"/>
              <a:t>laure.milano-laganier@umontpellier.fr</a:t>
            </a:r>
          </a:p>
        </p:txBody>
      </p:sp>
    </p:spTree>
    <p:extLst>
      <p:ext uri="{BB962C8B-B14F-4D97-AF65-F5344CB8AC3E}">
        <p14:creationId xmlns:p14="http://schemas.microsoft.com/office/powerpoint/2010/main" val="3006710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conceptions modernes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27961" y="1145754"/>
            <a:ext cx="9948233" cy="5177928"/>
          </a:xfrm>
        </p:spPr>
        <p:txBody>
          <a:bodyPr>
            <a:noAutofit/>
          </a:bodyPr>
          <a:lstStyle/>
          <a:p>
            <a:pPr algn="just"/>
            <a:r>
              <a:rPr lang="fr-FR" sz="2800" b="1" dirty="0">
                <a:latin typeface="+mj-lt"/>
                <a:ea typeface="Calibri" panose="020F0502020204030204" pitchFamily="34" charset="0"/>
                <a:cs typeface="Calibri Light" panose="020F0302020204030204" pitchFamily="34" charset="0"/>
              </a:rPr>
              <a:t>L’opposition entre monisme/dualisme juridique</a:t>
            </a:r>
          </a:p>
          <a:p>
            <a:pPr algn="just"/>
            <a:endParaRPr lang="fr-FR" sz="2800" dirty="0">
              <a:latin typeface="+mj-lt"/>
              <a:ea typeface="Calibri" panose="020F0502020204030204" pitchFamily="34" charset="0"/>
            </a:endParaRPr>
          </a:p>
          <a:p>
            <a:pPr algn="just"/>
            <a:r>
              <a:rPr lang="fr-FR" sz="2800" b="1" dirty="0">
                <a:effectLst/>
                <a:latin typeface="+mj-lt"/>
                <a:ea typeface="Calibri" panose="020F0502020204030204" pitchFamily="34" charset="0"/>
              </a:rPr>
              <a:t>Dans la pensée moniste </a:t>
            </a:r>
            <a:r>
              <a:rPr lang="fr-FR" sz="2800" dirty="0">
                <a:effectLst/>
                <a:latin typeface="+mj-lt"/>
                <a:ea typeface="Calibri" panose="020F0502020204030204" pitchFamily="34" charset="0"/>
              </a:rPr>
              <a:t>se pose la question de la hiérarchie entre normes internationales et normes nationales. </a:t>
            </a:r>
          </a:p>
          <a:p>
            <a:pPr algn="just"/>
            <a:r>
              <a:rPr lang="fr-FR" sz="2800" dirty="0">
                <a:latin typeface="+mj-lt"/>
                <a:ea typeface="Calibri" panose="020F0502020204030204" pitchFamily="34" charset="0"/>
              </a:rPr>
              <a:t>2 manières de concevoir le monisme: </a:t>
            </a:r>
          </a:p>
          <a:p>
            <a:pPr algn="just"/>
            <a:r>
              <a:rPr lang="fr-FR" sz="2800" dirty="0">
                <a:effectLst/>
                <a:latin typeface="+mj-lt"/>
                <a:ea typeface="Calibri" panose="020F0502020204030204" pitchFamily="34" charset="0"/>
              </a:rPr>
              <a:t>  - monisme à primauté du droit interne</a:t>
            </a:r>
          </a:p>
          <a:p>
            <a:pPr algn="just"/>
            <a:r>
              <a:rPr lang="fr-FR" sz="2800" dirty="0">
                <a:latin typeface="+mj-lt"/>
                <a:ea typeface="Calibri" panose="020F0502020204030204" pitchFamily="34" charset="0"/>
              </a:rPr>
              <a:t>  - monisme à primauté du droit international</a:t>
            </a:r>
          </a:p>
          <a:p>
            <a:pPr algn="just"/>
            <a:r>
              <a:rPr lang="fr-FR" sz="2800" dirty="0" err="1">
                <a:latin typeface="+mj-lt"/>
                <a:ea typeface="Calibri" panose="020F0502020204030204" pitchFamily="34" charset="0"/>
              </a:rPr>
              <a:t>cf</a:t>
            </a:r>
            <a:r>
              <a:rPr lang="fr-FR" sz="2800" dirty="0">
                <a:latin typeface="+mj-lt"/>
                <a:ea typeface="Calibri" panose="020F0502020204030204" pitchFamily="34" charset="0"/>
              </a:rPr>
              <a:t> H. Kelsen, </a:t>
            </a:r>
            <a:r>
              <a:rPr lang="fr-FR" sz="2800" dirty="0">
                <a:effectLst/>
                <a:latin typeface="+mj-lt"/>
                <a:ea typeface="Calibri" panose="020F0502020204030204" pitchFamily="34" charset="0"/>
              </a:rPr>
              <a:t>selon lui les ordres juridiques étatiques « doivent être conçus comme des ordres juridiques partiels délégués par le droit international, et par là même subordonnés ou inférieurs à lui ». </a:t>
            </a:r>
          </a:p>
          <a:p>
            <a:pPr algn="just"/>
            <a:endParaRPr lang="fr-FR" sz="2800" dirty="0">
              <a:effectLst/>
              <a:latin typeface="+mj-lt"/>
              <a:ea typeface="Calibri" panose="020F0502020204030204" pitchFamily="34" charset="0"/>
            </a:endParaRPr>
          </a:p>
          <a:p>
            <a:pPr algn="just"/>
            <a:endParaRPr lang="fr-FR" sz="2800" b="1" dirty="0">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25471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conceptions modernes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27961" y="1145754"/>
            <a:ext cx="9948233" cy="5177928"/>
          </a:xfrm>
        </p:spPr>
        <p:txBody>
          <a:bodyPr>
            <a:noAutofit/>
          </a:bodyPr>
          <a:lstStyle/>
          <a:p>
            <a:pPr algn="just"/>
            <a:r>
              <a:rPr lang="fr-FR" b="1" i="0" u="none" strike="noStrike" baseline="0" dirty="0">
                <a:solidFill>
                  <a:srgbClr val="58585A"/>
                </a:solidFill>
              </a:rPr>
              <a:t>Applicabilité directe</a:t>
            </a:r>
          </a:p>
          <a:p>
            <a:pPr algn="just"/>
            <a:r>
              <a:rPr lang="fr-FR" b="0" i="0" u="none" strike="noStrike" baseline="0" dirty="0">
                <a:solidFill>
                  <a:srgbClr val="000000"/>
                </a:solidFill>
              </a:rPr>
              <a:t>Une norme de droit international est directement applicable (« self-</a:t>
            </a:r>
            <a:r>
              <a:rPr lang="fr-FR" b="0" i="0" u="none" strike="noStrike" baseline="0" dirty="0" err="1">
                <a:solidFill>
                  <a:srgbClr val="000000"/>
                </a:solidFill>
              </a:rPr>
              <a:t>executing</a:t>
            </a:r>
            <a:r>
              <a:rPr lang="fr-FR" b="0" i="0" u="none" strike="noStrike" baseline="0" dirty="0">
                <a:solidFill>
                  <a:srgbClr val="000000"/>
                </a:solidFill>
              </a:rPr>
              <a:t>») si la formulation des droits et des obligations qui en découlent est suffisamment précise et claire. Si tel est le cas, les autorités et les tribunaux nationaux peuvent l’appliquer directement. Si par contre la norme en question a seulement un caractère </a:t>
            </a:r>
            <a:r>
              <a:rPr lang="fr-FR" b="0" i="0" u="none" strike="noStrike" baseline="0" dirty="0" err="1">
                <a:solidFill>
                  <a:srgbClr val="000000"/>
                </a:solidFill>
              </a:rPr>
              <a:t>programmatoire</a:t>
            </a:r>
            <a:r>
              <a:rPr lang="fr-FR" b="0" i="0" u="none" strike="noStrike" baseline="0" dirty="0">
                <a:solidFill>
                  <a:srgbClr val="000000"/>
                </a:solidFill>
              </a:rPr>
              <a:t>, elle devra d’abord être concrétisée dans la législation nationale avant de pouvoir être appliquée par les tribunaux et les autorités (« non self-</a:t>
            </a:r>
            <a:r>
              <a:rPr lang="fr-FR" b="0" i="0" u="none" strike="noStrike" baseline="0" dirty="0" err="1">
                <a:solidFill>
                  <a:srgbClr val="000000"/>
                </a:solidFill>
              </a:rPr>
              <a:t>executing</a:t>
            </a:r>
            <a:r>
              <a:rPr lang="fr-FR" b="0" i="0" u="none" strike="noStrike" baseline="0" dirty="0">
                <a:solidFill>
                  <a:srgbClr val="000000"/>
                </a:solidFill>
              </a:rPr>
              <a:t> »).</a:t>
            </a:r>
          </a:p>
          <a:p>
            <a:pPr algn="just"/>
            <a:r>
              <a:rPr lang="fr-FR" b="0" i="0" u="none" strike="noStrike" baseline="0" dirty="0">
                <a:solidFill>
                  <a:srgbClr val="000000"/>
                </a:solidFill>
              </a:rPr>
              <a:t>La question de l’applicabilité (directe) se pose avant tout dans les Etats ayant un système moniste. </a:t>
            </a:r>
          </a:p>
          <a:p>
            <a:pPr algn="just"/>
            <a:endParaRPr lang="fr-FR" dirty="0">
              <a:solidFill>
                <a:srgbClr val="000000"/>
              </a:solidFill>
              <a:ea typeface="Calibri" panose="020F0502020204030204" pitchFamily="34" charset="0"/>
              <a:cs typeface="Calibri Light" panose="020F0302020204030204" pitchFamily="34" charset="0"/>
            </a:endParaRPr>
          </a:p>
          <a:p>
            <a:pPr algn="just"/>
            <a:endParaRPr lang="fr-FR" b="1" dirty="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594094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conceptions modernes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27961" y="1145754"/>
            <a:ext cx="9948233" cy="5177928"/>
          </a:xfrm>
        </p:spPr>
        <p:txBody>
          <a:bodyPr>
            <a:noAutofit/>
          </a:bodyPr>
          <a:lstStyle/>
          <a:p>
            <a:pPr algn="just"/>
            <a:endParaRPr lang="fr-FR" dirty="0">
              <a:solidFill>
                <a:srgbClr val="000000"/>
              </a:solidFill>
              <a:ea typeface="Calibri" panose="020F0502020204030204" pitchFamily="34" charset="0"/>
              <a:cs typeface="Calibri Light" panose="020F0302020204030204" pitchFamily="34" charset="0"/>
            </a:endParaRPr>
          </a:p>
          <a:p>
            <a:pPr algn="just"/>
            <a:r>
              <a:rPr lang="fr-FR" b="1" dirty="0">
                <a:solidFill>
                  <a:srgbClr val="000000"/>
                </a:solidFill>
                <a:ea typeface="Calibri" panose="020F0502020204030204" pitchFamily="34" charset="0"/>
                <a:cs typeface="Calibri Light" panose="020F0302020204030204" pitchFamily="34" charset="0"/>
              </a:rPr>
              <a:t>Effet direct</a:t>
            </a:r>
          </a:p>
          <a:p>
            <a:pPr algn="just"/>
            <a:r>
              <a:rPr lang="fr-FR" dirty="0">
                <a:solidFill>
                  <a:srgbClr val="000000"/>
                </a:solidFill>
                <a:ea typeface="Calibri" panose="020F0502020204030204" pitchFamily="34" charset="0"/>
                <a:cs typeface="Calibri Light" panose="020F0302020204030204" pitchFamily="34" charset="0"/>
              </a:rPr>
              <a:t>Création de droits et d’obligations tirés du droit européen directement dans le patrimoine juridique des particuliers, ceux-ci pouvant en invoquer directement le bénéfice devant le juge national. </a:t>
            </a:r>
          </a:p>
          <a:p>
            <a:pPr algn="just"/>
            <a:endParaRPr lang="fr-FR" b="1" dirty="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3728827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caractéristiques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05928" y="1244906"/>
            <a:ext cx="9970266" cy="5078776"/>
          </a:xfrm>
        </p:spPr>
        <p:txBody>
          <a:bodyPr>
            <a:noAutofit/>
          </a:bodyPr>
          <a:lstStyle/>
          <a:p>
            <a:pPr algn="just"/>
            <a:r>
              <a:rPr lang="fr-FR" b="1" dirty="0">
                <a:ea typeface="Calibri" panose="020F0502020204030204" pitchFamily="34" charset="0"/>
                <a:cs typeface="Calibri Light" panose="020F0302020204030204" pitchFamily="34" charset="0"/>
              </a:rPr>
              <a:t>Pacte Briand-Kellog 27 août 1928</a:t>
            </a:r>
          </a:p>
          <a:p>
            <a:pPr algn="just"/>
            <a:r>
              <a:rPr lang="fr-FR" b="1" dirty="0"/>
              <a:t>Article premier.</a:t>
            </a:r>
          </a:p>
          <a:p>
            <a:pPr algn="just"/>
            <a:r>
              <a:rPr lang="fr-FR" dirty="0"/>
              <a:t>Les Hautes Parties contractantes déclarent solennellement au nom de leurs peuples respectifs qu'elles condamnent le recours à la guerre pour le règlement des différends internationaux et y renoncent en tant qu'instrument de politique nationale dans leurs relations mutuelles. </a:t>
            </a:r>
          </a:p>
          <a:p>
            <a:pPr algn="just"/>
            <a:r>
              <a:rPr lang="fr-FR" b="1" dirty="0"/>
              <a:t>Article II.</a:t>
            </a:r>
          </a:p>
          <a:p>
            <a:pPr algn="just"/>
            <a:r>
              <a:rPr lang="fr-FR" dirty="0"/>
              <a:t>Les Hautes Parties contractantes reconnaissent que le règlement de tous les différends ou conflits, de quelque nature ou de quelque origine qu'ils puissent être, qui pourront surgir entre elles, ne devra jamais être recherché que par des moyens pacifiques. </a:t>
            </a:r>
            <a:endParaRPr lang="fr-FR" dirty="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350747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caractéristiques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05928" y="1244906"/>
            <a:ext cx="9970266" cy="5078776"/>
          </a:xfrm>
        </p:spPr>
        <p:txBody>
          <a:bodyPr>
            <a:noAutofit/>
          </a:bodyPr>
          <a:lstStyle/>
          <a:p>
            <a:pPr algn="just"/>
            <a:r>
              <a:rPr lang="fr-FR" b="1" dirty="0">
                <a:ea typeface="Calibri" panose="020F0502020204030204" pitchFamily="34" charset="0"/>
                <a:cs typeface="Calibri Light" panose="020F0302020204030204" pitchFamily="34" charset="0"/>
              </a:rPr>
              <a:t>Article 2, §4 Charte ONU, 26 juin 1945</a:t>
            </a:r>
          </a:p>
          <a:p>
            <a:pPr algn="just"/>
            <a:endParaRPr lang="fr-FR" b="1" dirty="0">
              <a:ea typeface="Calibri" panose="020F0502020204030204" pitchFamily="34" charset="0"/>
              <a:cs typeface="Calibri Light" panose="020F0302020204030204" pitchFamily="34" charset="0"/>
            </a:endParaRPr>
          </a:p>
          <a:p>
            <a:pPr algn="just"/>
            <a:r>
              <a:rPr lang="fr-FR" dirty="0"/>
              <a:t>Les Membres de l'Organisation s'abstiennent, dans leurs relations internationales, de recourir à la menace ou à l'emploi de la force, soit contre l'intégrité territoriale ou l'indépendance politique de tout État, soit de toute autre manière incompatible avec les buts des Nations Unies.</a:t>
            </a:r>
            <a:endParaRPr lang="fr-FR" b="1" dirty="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1522044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DA9277-9BDD-4A7F-86E4-607D1BBBE967}"/>
              </a:ext>
            </a:extLst>
          </p:cNvPr>
          <p:cNvSpPr>
            <a:spLocks noGrp="1"/>
          </p:cNvSpPr>
          <p:nvPr>
            <p:ph type="title"/>
          </p:nvPr>
        </p:nvSpPr>
        <p:spPr>
          <a:xfrm>
            <a:off x="838200" y="365125"/>
            <a:ext cx="10515600" cy="571309"/>
          </a:xfrm>
        </p:spPr>
        <p:txBody>
          <a:bodyPr>
            <a:normAutofit/>
          </a:bodyPr>
          <a:lstStyle/>
          <a:p>
            <a:pPr algn="ctr"/>
            <a:r>
              <a:rPr lang="fr-FR" sz="2800" b="1" dirty="0"/>
              <a:t>Statut de la Cour internationale de justice</a:t>
            </a:r>
          </a:p>
        </p:txBody>
      </p:sp>
      <p:sp>
        <p:nvSpPr>
          <p:cNvPr id="3" name="Espace réservé du contenu 2">
            <a:extLst>
              <a:ext uri="{FF2B5EF4-FFF2-40B4-BE49-F238E27FC236}">
                <a16:creationId xmlns:a16="http://schemas.microsoft.com/office/drawing/2014/main" id="{58CC8596-EEA3-48C4-928D-AE9BDA3270DD}"/>
              </a:ext>
            </a:extLst>
          </p:cNvPr>
          <p:cNvSpPr>
            <a:spLocks noGrp="1"/>
          </p:cNvSpPr>
          <p:nvPr>
            <p:ph idx="1"/>
          </p:nvPr>
        </p:nvSpPr>
        <p:spPr>
          <a:xfrm>
            <a:off x="838200" y="936434"/>
            <a:ext cx="10515600" cy="5240529"/>
          </a:xfrm>
        </p:spPr>
        <p:txBody>
          <a:bodyPr>
            <a:normAutofit fontScale="85000" lnSpcReduction="20000"/>
          </a:bodyPr>
          <a:lstStyle/>
          <a:p>
            <a:pPr marL="0" indent="0">
              <a:buNone/>
            </a:pPr>
            <a:r>
              <a:rPr lang="fr-FR" b="1" dirty="0"/>
              <a:t>Article 38</a:t>
            </a:r>
          </a:p>
          <a:p>
            <a:pPr algn="just"/>
            <a:r>
              <a:rPr lang="fr-FR" dirty="0"/>
              <a:t>1. La Cour, dont la mission est de régler conformément au droit international les différends qui lui sont soumis, applique :</a:t>
            </a:r>
          </a:p>
          <a:p>
            <a:pPr marL="0" indent="0" algn="just">
              <a:buNone/>
            </a:pPr>
            <a:r>
              <a:rPr lang="fr-FR" dirty="0"/>
              <a:t>a. les conventions internationales, soit générales, soit spéciales, établissant des règles expressément reconnues par les Etats en litige;</a:t>
            </a:r>
          </a:p>
          <a:p>
            <a:pPr marL="0" indent="0" algn="just">
              <a:buNone/>
            </a:pPr>
            <a:br>
              <a:rPr lang="fr-FR" dirty="0"/>
            </a:br>
            <a:r>
              <a:rPr lang="fr-FR" dirty="0"/>
              <a:t>b. la coutume internationale comme preuve d'une pratique générale acceptée comme étant le droit;</a:t>
            </a:r>
          </a:p>
          <a:p>
            <a:pPr marL="0" indent="0" algn="just">
              <a:buNone/>
            </a:pPr>
            <a:endParaRPr lang="fr-FR" dirty="0"/>
          </a:p>
          <a:p>
            <a:pPr marL="0" indent="0" algn="just">
              <a:buNone/>
            </a:pPr>
            <a:r>
              <a:rPr lang="fr-FR" dirty="0"/>
              <a:t>c. les principes généraux de droit reconnus par les nations civilisées;</a:t>
            </a:r>
            <a:br>
              <a:rPr lang="fr-FR" dirty="0"/>
            </a:br>
            <a:endParaRPr lang="fr-FR" dirty="0"/>
          </a:p>
          <a:p>
            <a:pPr marL="0" indent="0" algn="just">
              <a:buNone/>
            </a:pPr>
            <a:r>
              <a:rPr lang="fr-FR" dirty="0"/>
              <a:t>d. sous réserve de la disposition de l'Article 59, les décisions judiciaires et la doctrine des publicistes les plus qualifiés des différentes nations, comme moyen auxiliaire de détermination des règles de droit.</a:t>
            </a:r>
          </a:p>
          <a:p>
            <a:pPr algn="just"/>
            <a:r>
              <a:rPr lang="fr-FR" dirty="0"/>
              <a:t>2. La présente disposition ne porte pas atteinte à la faculté pour la Cour, si les parties sont d'accord, de statuer ex aequo et </a:t>
            </a:r>
            <a:r>
              <a:rPr lang="fr-FR" dirty="0" err="1"/>
              <a:t>bono</a:t>
            </a:r>
            <a:r>
              <a:rPr lang="fr-FR" dirty="0"/>
              <a:t>.</a:t>
            </a:r>
          </a:p>
          <a:p>
            <a:endParaRPr lang="fr-FR" dirty="0"/>
          </a:p>
        </p:txBody>
      </p:sp>
    </p:spTree>
    <p:extLst>
      <p:ext uri="{BB962C8B-B14F-4D97-AF65-F5344CB8AC3E}">
        <p14:creationId xmlns:p14="http://schemas.microsoft.com/office/powerpoint/2010/main" val="793460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caractéristiques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572877" y="1487276"/>
            <a:ext cx="11093985" cy="5051233"/>
          </a:xfrm>
        </p:spPr>
        <p:txBody>
          <a:bodyPr>
            <a:noAutofit/>
          </a:bodyPr>
          <a:lstStyle/>
          <a:p>
            <a:pPr algn="just"/>
            <a:endParaRPr lang="fr-FR" dirty="0">
              <a:ea typeface="Calibri" panose="020F0502020204030204" pitchFamily="34" charset="0"/>
              <a:cs typeface="Calibri Light" panose="020F0302020204030204" pitchFamily="34" charset="0"/>
            </a:endParaRPr>
          </a:p>
          <a:p>
            <a:pPr algn="just"/>
            <a:r>
              <a:rPr lang="fr-FR" sz="2800" dirty="0">
                <a:ea typeface="Calibri" panose="020F0502020204030204" pitchFamily="34" charset="0"/>
                <a:cs typeface="Calibri Light" panose="020F0302020204030204" pitchFamily="34" charset="0"/>
              </a:rPr>
              <a:t>H.L.A. Hart (1907-1992), </a:t>
            </a:r>
            <a:r>
              <a:rPr lang="fr-FR" sz="2800" i="1" dirty="0">
                <a:ea typeface="Calibri" panose="020F0502020204030204" pitchFamily="34" charset="0"/>
                <a:cs typeface="Calibri Light" panose="020F0302020204030204" pitchFamily="34" charset="0"/>
              </a:rPr>
              <a:t>Le concept de droit</a:t>
            </a:r>
            <a:r>
              <a:rPr lang="fr-FR" sz="2800" dirty="0">
                <a:ea typeface="Calibri" panose="020F0502020204030204" pitchFamily="34" charset="0"/>
                <a:cs typeface="Calibri Light" panose="020F0302020204030204" pitchFamily="34" charset="0"/>
              </a:rPr>
              <a:t>, 1961</a:t>
            </a:r>
          </a:p>
          <a:p>
            <a:pPr algn="just"/>
            <a:r>
              <a:rPr lang="fr-FR" sz="2800" dirty="0">
                <a:ea typeface="Calibri" panose="020F0502020204030204" pitchFamily="34" charset="0"/>
                <a:cs typeface="Calibri Light" panose="020F0302020204030204" pitchFamily="34" charset="0"/>
              </a:rPr>
              <a:t>Distinction entre : </a:t>
            </a:r>
          </a:p>
          <a:p>
            <a:pPr algn="just"/>
            <a:r>
              <a:rPr lang="fr-FR" sz="2800" dirty="0">
                <a:ea typeface="Calibri" panose="020F0502020204030204" pitchFamily="34" charset="0"/>
                <a:cs typeface="Calibri Light" panose="020F0302020204030204" pitchFamily="34" charset="0"/>
              </a:rPr>
              <a:t>  - règles primaires qui prescrivent des conduites aux Etats</a:t>
            </a:r>
          </a:p>
          <a:p>
            <a:pPr algn="just"/>
            <a:r>
              <a:rPr lang="fr-FR" sz="2800" dirty="0">
                <a:ea typeface="Calibri" panose="020F0502020204030204" pitchFamily="34" charset="0"/>
                <a:cs typeface="Calibri Light" panose="020F0302020204030204" pitchFamily="34" charset="0"/>
              </a:rPr>
              <a:t>  - règles secondaires qui sont des règles procédurales qui définissent les conditions  selon lesquelles les règles primaires sont établies, modifiées, abrogées, sanctionnées</a:t>
            </a:r>
          </a:p>
        </p:txBody>
      </p:sp>
    </p:spTree>
    <p:extLst>
      <p:ext uri="{BB962C8B-B14F-4D97-AF65-F5344CB8AC3E}">
        <p14:creationId xmlns:p14="http://schemas.microsoft.com/office/powerpoint/2010/main" val="3409357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1156771" y="468218"/>
            <a:ext cx="9419422" cy="765671"/>
          </a:xfrm>
        </p:spPr>
        <p:txBody>
          <a:bodyPr>
            <a:noAutofit/>
          </a:bodyPr>
          <a:lstStyle/>
          <a:p>
            <a:r>
              <a:rPr lang="fr-FR" sz="2800" b="1" dirty="0"/>
              <a:t>Arrêt de la Cour permanente de justice internationale, 7 septembre 1927, affaire du « Lotus »</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1524000" y="2236424"/>
            <a:ext cx="9052193" cy="3128789"/>
          </a:xfrm>
        </p:spPr>
        <p:txBody>
          <a:bodyPr>
            <a:noAutofit/>
          </a:bodyPr>
          <a:lstStyle/>
          <a:p>
            <a:pPr algn="just"/>
            <a:r>
              <a:rPr lang="fr-FR" sz="2800" dirty="0"/>
              <a:t>Le droit international régit les rapports entre des États indépendants. </a:t>
            </a:r>
            <a:r>
              <a:rPr lang="fr-FR" sz="2800" u="sng" dirty="0"/>
              <a:t>Les règles de droit liant les États procèdent donc de la volonté de ceux-ci</a:t>
            </a:r>
            <a:r>
              <a:rPr lang="fr-FR" sz="2800" dirty="0"/>
              <a:t>, volonté manifestée dans des conventions ou dans des usages acceptés généralement comme consacrant des principes de droit et établis en vue de régler la </a:t>
            </a:r>
            <a:r>
              <a:rPr lang="fr-FR" sz="2800" dirty="0" err="1"/>
              <a:t>co-existence</a:t>
            </a:r>
            <a:r>
              <a:rPr lang="fr-FR" sz="2800" dirty="0"/>
              <a:t> de ces communautés indépendantes ou en vue de la poursuite de buts communs. Les limitations de l'indépendance des États ne se présument donc pas.</a:t>
            </a:r>
          </a:p>
        </p:txBody>
      </p:sp>
    </p:spTree>
    <p:extLst>
      <p:ext uri="{BB962C8B-B14F-4D97-AF65-F5344CB8AC3E}">
        <p14:creationId xmlns:p14="http://schemas.microsoft.com/office/powerpoint/2010/main" val="2348881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1156771" y="468218"/>
            <a:ext cx="9419422" cy="765671"/>
          </a:xfrm>
        </p:spPr>
        <p:txBody>
          <a:bodyPr>
            <a:noAutofit/>
          </a:bodyPr>
          <a:lstStyle/>
          <a:p>
            <a:r>
              <a:rPr lang="fr-FR" sz="2800" b="1" dirty="0"/>
              <a:t>Les caractéristiques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1233890" y="1542362"/>
            <a:ext cx="9893146" cy="4406746"/>
          </a:xfrm>
        </p:spPr>
        <p:txBody>
          <a:bodyPr>
            <a:noAutofit/>
          </a:bodyPr>
          <a:lstStyle/>
          <a:p>
            <a:r>
              <a:rPr lang="fr-FR" sz="2800" b="1" dirty="0"/>
              <a:t>Article 94 Charte des Nations Unies</a:t>
            </a:r>
          </a:p>
          <a:p>
            <a:pPr algn="just">
              <a:buFont typeface="+mj-lt"/>
              <a:buAutoNum type="arabicPeriod"/>
            </a:pPr>
            <a:r>
              <a:rPr lang="fr-FR" sz="2800" dirty="0"/>
              <a:t>Chaque Membre des Nations Unies s'engage à se conformer à la décision de la Cour internationale de Justice dans tout litige auquel il est partie.</a:t>
            </a:r>
          </a:p>
          <a:p>
            <a:pPr algn="just">
              <a:buFont typeface="+mj-lt"/>
              <a:buAutoNum type="arabicPeriod"/>
            </a:pPr>
            <a:r>
              <a:rPr lang="fr-FR" sz="2800" dirty="0"/>
              <a:t>Si une partie à un litige ne satisfait pas aux obligations qui lui incombent en vertu d'un arrêt rendu par la Cour, l'autre partie peut recourir au Conseil de sécurité et celui-ci, s'il le juge nécessaire, peut faire des recommandations ou décider des mesures à prendre pour faire exécuter l'arrêt.</a:t>
            </a:r>
          </a:p>
          <a:p>
            <a:pPr algn="just"/>
            <a:endParaRPr lang="fr-FR" sz="2800" dirty="0"/>
          </a:p>
        </p:txBody>
      </p:sp>
    </p:spTree>
    <p:extLst>
      <p:ext uri="{BB962C8B-B14F-4D97-AF65-F5344CB8AC3E}">
        <p14:creationId xmlns:p14="http://schemas.microsoft.com/office/powerpoint/2010/main" val="1186165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caractéristiques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05928" y="1244906"/>
            <a:ext cx="9970266" cy="5078776"/>
          </a:xfrm>
        </p:spPr>
        <p:txBody>
          <a:bodyPr>
            <a:noAutofit/>
          </a:bodyPr>
          <a:lstStyle/>
          <a:p>
            <a:pPr algn="just"/>
            <a:r>
              <a:rPr lang="fr-FR" sz="2800" dirty="0">
                <a:ea typeface="Times New Roman" panose="02020603050405020304" pitchFamily="18" charset="0"/>
              </a:rPr>
              <a:t>Notion de « jus cogens » </a:t>
            </a:r>
          </a:p>
          <a:p>
            <a:pPr algn="just"/>
            <a:r>
              <a:rPr lang="fr-FR" sz="2800" dirty="0" err="1">
                <a:ea typeface="Times New Roman" panose="02020603050405020304" pitchFamily="18" charset="0"/>
              </a:rPr>
              <a:t>cf</a:t>
            </a:r>
            <a:r>
              <a:rPr lang="fr-FR" sz="2800" dirty="0">
                <a:ea typeface="Times New Roman" panose="02020603050405020304" pitchFamily="18" charset="0"/>
              </a:rPr>
              <a:t> art. 53 de la Convention de vienne sur le droit des traités 23 mai 1969</a:t>
            </a:r>
          </a:p>
          <a:p>
            <a:pPr algn="just"/>
            <a:r>
              <a:rPr lang="fr-FR" sz="2800" dirty="0">
                <a:ea typeface="Times New Roman" panose="02020603050405020304" pitchFamily="18" charset="0"/>
              </a:rPr>
              <a:t>Une norme de jus cogens est: </a:t>
            </a:r>
          </a:p>
          <a:p>
            <a:pPr algn="just"/>
            <a:r>
              <a:rPr lang="fr-FR" sz="2800" dirty="0">
                <a:effectLst/>
                <a:ea typeface="Times New Roman" panose="02020603050405020304" pitchFamily="18" charset="0"/>
              </a:rPr>
              <a:t> « une norme acceptée et reconnue par la communauté internationale des États dans son ensemble en tant que norme à laquelle aucune dérogation n'est permise et qui ne peut être modifiée que par une nouvelle norme de droit international général ayant le même caractère » </a:t>
            </a:r>
            <a:endParaRPr lang="fr-FR" sz="2800" dirty="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233540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1454228" y="319490"/>
            <a:ext cx="9121966" cy="958468"/>
          </a:xfrm>
        </p:spPr>
        <p:txBody>
          <a:bodyPr>
            <a:normAutofit/>
          </a:bodyPr>
          <a:lstStyle/>
          <a:p>
            <a:r>
              <a:rPr lang="fr-FR" sz="2800" b="1" dirty="0"/>
              <a:t>Indications bibliographiques</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760164" y="1421176"/>
            <a:ext cx="9816030" cy="3944037"/>
          </a:xfrm>
        </p:spPr>
        <p:txBody>
          <a:bodyPr>
            <a:noAutofit/>
          </a:bodyPr>
          <a:lstStyle/>
          <a:p>
            <a:pPr algn="just"/>
            <a:r>
              <a:rPr lang="fr-FR" sz="2800" dirty="0"/>
              <a:t>-    P.M. Dupuy, Y. Kerbrat, </a:t>
            </a:r>
            <a:r>
              <a:rPr lang="fr-FR" sz="2800" i="1" dirty="0"/>
              <a:t>Droit international public</a:t>
            </a:r>
            <a:r>
              <a:rPr lang="fr-FR" sz="2800" dirty="0"/>
              <a:t>, Précis Dalloz, 16</a:t>
            </a:r>
            <a:r>
              <a:rPr lang="fr-FR" sz="2800" baseline="30000" dirty="0"/>
              <a:t>ème</a:t>
            </a:r>
            <a:r>
              <a:rPr lang="fr-FR" sz="2800" dirty="0"/>
              <a:t> éd., 2022</a:t>
            </a:r>
          </a:p>
          <a:p>
            <a:pPr algn="just"/>
            <a:r>
              <a:rPr lang="fr-FR" sz="2800" dirty="0"/>
              <a:t> -  E. Decaux, O. de Frouville, </a:t>
            </a:r>
            <a:r>
              <a:rPr lang="fr-FR" sz="2800" i="1" dirty="0"/>
              <a:t>Droit international public</a:t>
            </a:r>
            <a:r>
              <a:rPr lang="fr-FR" sz="2800" dirty="0"/>
              <a:t>, LGDJ, </a:t>
            </a:r>
            <a:r>
              <a:rPr lang="fr-FR" sz="2800" dirty="0" err="1"/>
              <a:t>Hypercours</a:t>
            </a:r>
            <a:r>
              <a:rPr lang="fr-FR" sz="2800" dirty="0"/>
              <a:t>, 13</a:t>
            </a:r>
            <a:r>
              <a:rPr lang="fr-FR" sz="2800" baseline="30000" dirty="0"/>
              <a:t>ème</a:t>
            </a:r>
            <a:r>
              <a:rPr lang="fr-FR" sz="2800" dirty="0"/>
              <a:t> éd., 2023</a:t>
            </a:r>
          </a:p>
          <a:p>
            <a:pPr marL="457200" indent="-457200" algn="just">
              <a:buFontTx/>
              <a:buChar char="-"/>
            </a:pPr>
            <a:r>
              <a:rPr lang="fr-FR" sz="2800" dirty="0"/>
              <a:t>D. </a:t>
            </a:r>
            <a:r>
              <a:rPr lang="fr-FR" sz="2800" dirty="0" err="1"/>
              <a:t>Alland</a:t>
            </a:r>
            <a:r>
              <a:rPr lang="fr-FR" sz="2800" dirty="0"/>
              <a:t>, </a:t>
            </a:r>
            <a:r>
              <a:rPr lang="fr-FR" sz="2800" i="1" dirty="0"/>
              <a:t>Manuel de droit international public</a:t>
            </a:r>
            <a:r>
              <a:rPr lang="fr-FR" sz="2800" dirty="0"/>
              <a:t>, PUF, 10</a:t>
            </a:r>
            <a:r>
              <a:rPr lang="fr-FR" sz="2800" baseline="30000" dirty="0"/>
              <a:t>ème</a:t>
            </a:r>
            <a:r>
              <a:rPr lang="fr-FR" sz="2800" dirty="0"/>
              <a:t> éd., 2023</a:t>
            </a:r>
          </a:p>
          <a:p>
            <a:pPr marL="457200" indent="-457200" algn="just">
              <a:buFontTx/>
              <a:buChar char="-"/>
            </a:pPr>
            <a:r>
              <a:rPr lang="fr-FR" sz="2800" dirty="0"/>
              <a:t>P. </a:t>
            </a:r>
            <a:r>
              <a:rPr lang="fr-FR" sz="2800" dirty="0" err="1"/>
              <a:t>Daillier</a:t>
            </a:r>
            <a:r>
              <a:rPr lang="fr-FR" sz="2800" dirty="0"/>
              <a:t>, A. Pellet et al., </a:t>
            </a:r>
            <a:r>
              <a:rPr lang="fr-FR" sz="2800" i="1" dirty="0"/>
              <a:t>Droit international public</a:t>
            </a:r>
            <a:r>
              <a:rPr lang="fr-FR" sz="2800" dirty="0"/>
              <a:t>, LGDJ, 9ème éd., 2022.  </a:t>
            </a:r>
          </a:p>
        </p:txBody>
      </p:sp>
    </p:spTree>
    <p:extLst>
      <p:ext uri="{BB962C8B-B14F-4D97-AF65-F5344CB8AC3E}">
        <p14:creationId xmlns:p14="http://schemas.microsoft.com/office/powerpoint/2010/main" val="719551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1090670" y="771181"/>
            <a:ext cx="9011798" cy="4167129"/>
          </a:xfrm>
        </p:spPr>
        <p:txBody>
          <a:bodyPr>
            <a:normAutofit/>
          </a:bodyPr>
          <a:lstStyle/>
          <a:p>
            <a:pPr algn="just"/>
            <a:endParaRPr lang="fr-FR" sz="2800" dirty="0">
              <a:effectLst/>
              <a:latin typeface="Times New Roman" panose="02020603050405020304" pitchFamily="18" charset="0"/>
              <a:ea typeface="Times New Roman" panose="02020603050405020304" pitchFamily="18" charset="0"/>
            </a:endParaRPr>
          </a:p>
          <a:p>
            <a:pPr algn="just"/>
            <a:r>
              <a:rPr lang="fr-FR" sz="2800" dirty="0">
                <a:effectLst/>
                <a:ea typeface="Times New Roman" panose="02020603050405020304" pitchFamily="18" charset="0"/>
              </a:rPr>
              <a:t>Mircea </a:t>
            </a:r>
            <a:r>
              <a:rPr lang="fr-FR" sz="2800" dirty="0" err="1">
                <a:effectLst/>
                <a:ea typeface="Times New Roman" panose="02020603050405020304" pitchFamily="18" charset="0"/>
              </a:rPr>
              <a:t>Djuvara</a:t>
            </a:r>
            <a:r>
              <a:rPr lang="fr-FR" sz="2800" dirty="0">
                <a:effectLst/>
                <a:ea typeface="Times New Roman" panose="02020603050405020304" pitchFamily="18" charset="0"/>
              </a:rPr>
              <a:t> (1886-1945)</a:t>
            </a:r>
            <a:endParaRPr lang="fr-FR" sz="4000" dirty="0"/>
          </a:p>
          <a:p>
            <a:pPr algn="just"/>
            <a:endParaRPr lang="fr-FR" sz="2800" dirty="0"/>
          </a:p>
          <a:p>
            <a:pPr algn="just"/>
            <a:endParaRPr lang="fr-FR" sz="2800" dirty="0"/>
          </a:p>
          <a:p>
            <a:pPr algn="just"/>
            <a:r>
              <a:rPr lang="fr-FR" sz="2800" dirty="0"/>
              <a:t>Charles de </a:t>
            </a:r>
            <a:r>
              <a:rPr lang="fr-FR" sz="2800" dirty="0" err="1"/>
              <a:t>Visscher</a:t>
            </a:r>
            <a:r>
              <a:rPr lang="fr-FR" sz="2800" dirty="0"/>
              <a:t> (1884-1973) </a:t>
            </a:r>
            <a:r>
              <a:rPr lang="fr-FR" sz="2800" i="1" dirty="0"/>
              <a:t>Théories et réalités en droit international</a:t>
            </a:r>
            <a:r>
              <a:rPr lang="fr-FR" sz="2800" dirty="0"/>
              <a:t>, </a:t>
            </a:r>
            <a:r>
              <a:rPr lang="fr-FR" sz="2800" dirty="0" err="1"/>
              <a:t>Pédone</a:t>
            </a:r>
            <a:r>
              <a:rPr lang="fr-FR" sz="2800" dirty="0"/>
              <a:t>, 1953</a:t>
            </a:r>
          </a:p>
          <a:p>
            <a:pPr algn="just"/>
            <a:endParaRPr lang="fr-FR" sz="2800" dirty="0"/>
          </a:p>
          <a:p>
            <a:pPr algn="just"/>
            <a:endParaRPr lang="fr-FR" sz="2800" dirty="0"/>
          </a:p>
        </p:txBody>
      </p:sp>
    </p:spTree>
    <p:extLst>
      <p:ext uri="{BB962C8B-B14F-4D97-AF65-F5344CB8AC3E}">
        <p14:creationId xmlns:p14="http://schemas.microsoft.com/office/powerpoint/2010/main" val="3270330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6E9C02-E94E-4B1E-BC26-1B95C8CB1D63}"/>
              </a:ext>
            </a:extLst>
          </p:cNvPr>
          <p:cNvSpPr>
            <a:spLocks noGrp="1"/>
          </p:cNvSpPr>
          <p:nvPr>
            <p:ph type="title"/>
          </p:nvPr>
        </p:nvSpPr>
        <p:spPr>
          <a:xfrm>
            <a:off x="749147" y="365126"/>
            <a:ext cx="10604653" cy="1045034"/>
          </a:xfrm>
        </p:spPr>
        <p:txBody>
          <a:bodyPr>
            <a:normAutofit/>
          </a:bodyPr>
          <a:lstStyle/>
          <a:p>
            <a:pPr algn="ctr"/>
            <a:r>
              <a:rPr lang="fr-FR" sz="2800" b="1" dirty="0"/>
              <a:t>Les caractéristiques du DIP</a:t>
            </a:r>
          </a:p>
        </p:txBody>
      </p:sp>
      <p:sp>
        <p:nvSpPr>
          <p:cNvPr id="3" name="Espace réservé du contenu 2">
            <a:extLst>
              <a:ext uri="{FF2B5EF4-FFF2-40B4-BE49-F238E27FC236}">
                <a16:creationId xmlns:a16="http://schemas.microsoft.com/office/drawing/2014/main" id="{49CFAB32-32F3-4276-B52F-DDEF2F04C3C5}"/>
              </a:ext>
            </a:extLst>
          </p:cNvPr>
          <p:cNvSpPr>
            <a:spLocks noGrp="1"/>
          </p:cNvSpPr>
          <p:nvPr>
            <p:ph idx="1"/>
          </p:nvPr>
        </p:nvSpPr>
        <p:spPr>
          <a:xfrm>
            <a:off x="838200" y="1410159"/>
            <a:ext cx="10515600" cy="4766804"/>
          </a:xfrm>
        </p:spPr>
        <p:txBody>
          <a:bodyPr/>
          <a:lstStyle/>
          <a:p>
            <a:pPr algn="just"/>
            <a:endParaRPr lang="fr-FR" dirty="0"/>
          </a:p>
          <a:p>
            <a:pPr algn="just"/>
            <a:r>
              <a:rPr lang="fr-FR" dirty="0"/>
              <a:t>CJCE, GC, 3 sept. 2008, </a:t>
            </a:r>
            <a:r>
              <a:rPr lang="fr-FR" i="1" dirty="0"/>
              <a:t>Kadi,</a:t>
            </a:r>
            <a:r>
              <a:rPr lang="fr-FR" dirty="0"/>
              <a:t> C-402/05</a:t>
            </a:r>
          </a:p>
          <a:p>
            <a:pPr marL="0" indent="0" algn="just">
              <a:buNone/>
            </a:pPr>
            <a:r>
              <a:rPr lang="fr-FR" dirty="0"/>
              <a:t>§285: </a:t>
            </a:r>
            <a:r>
              <a:rPr lang="fr-FR" b="1" dirty="0"/>
              <a:t>les obligations qu’impose un accord international ne sauraient avoir pour effet de porter atteinte aux principes constitutionnels du traité CE</a:t>
            </a:r>
            <a:r>
              <a:rPr lang="fr-FR" dirty="0"/>
              <a:t>, au nombre desquels figure le principe selon lequel tous les actes communautaires doivent respecter les droits fondamentaux, ce respect constituant une condition de leur légalité qu’il incombe à la Cour de contrôler dans le cadre du système complet de voies de recours qu’établit ce traité.</a:t>
            </a:r>
          </a:p>
        </p:txBody>
      </p:sp>
    </p:spTree>
    <p:extLst>
      <p:ext uri="{BB962C8B-B14F-4D97-AF65-F5344CB8AC3E}">
        <p14:creationId xmlns:p14="http://schemas.microsoft.com/office/powerpoint/2010/main" val="3925183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591154-91EB-4D99-81E9-DDFEAF49C082}"/>
              </a:ext>
            </a:extLst>
          </p:cNvPr>
          <p:cNvSpPr>
            <a:spLocks noGrp="1"/>
          </p:cNvSpPr>
          <p:nvPr>
            <p:ph type="title"/>
          </p:nvPr>
        </p:nvSpPr>
        <p:spPr>
          <a:xfrm>
            <a:off x="683046" y="703426"/>
            <a:ext cx="10697378" cy="519446"/>
          </a:xfrm>
        </p:spPr>
        <p:txBody>
          <a:bodyPr>
            <a:noAutofit/>
          </a:bodyPr>
          <a:lstStyle/>
          <a:p>
            <a:pPr algn="ctr"/>
            <a:r>
              <a:rPr lang="fr-FR" sz="2800" b="1" dirty="0"/>
              <a:t>Les caractéristiques du DIP</a:t>
            </a:r>
          </a:p>
        </p:txBody>
      </p:sp>
      <p:sp>
        <p:nvSpPr>
          <p:cNvPr id="3" name="Espace réservé du contenu 2">
            <a:extLst>
              <a:ext uri="{FF2B5EF4-FFF2-40B4-BE49-F238E27FC236}">
                <a16:creationId xmlns:a16="http://schemas.microsoft.com/office/drawing/2014/main" id="{F93D2B78-2CED-4D61-8C50-490DA090BC94}"/>
              </a:ext>
            </a:extLst>
          </p:cNvPr>
          <p:cNvSpPr>
            <a:spLocks noGrp="1"/>
          </p:cNvSpPr>
          <p:nvPr>
            <p:ph idx="1"/>
          </p:nvPr>
        </p:nvSpPr>
        <p:spPr>
          <a:xfrm>
            <a:off x="903383" y="1090670"/>
            <a:ext cx="10477041" cy="5221390"/>
          </a:xfrm>
        </p:spPr>
        <p:txBody>
          <a:bodyPr/>
          <a:lstStyle/>
          <a:p>
            <a:pPr algn="just"/>
            <a:endParaRPr lang="fr-FR" dirty="0"/>
          </a:p>
          <a:p>
            <a:pPr algn="just"/>
            <a:r>
              <a:rPr lang="fr-FR" dirty="0"/>
              <a:t>§ 326: Il découle de ce qui précède que </a:t>
            </a:r>
            <a:r>
              <a:rPr lang="fr-FR" b="1" dirty="0"/>
              <a:t>les juridictions communautaires doivent</a:t>
            </a:r>
            <a:r>
              <a:rPr lang="fr-FR" dirty="0"/>
              <a:t>, conformément aux compétences dont elles sont investies en vertu du traité CE, </a:t>
            </a:r>
            <a:r>
              <a:rPr lang="fr-FR" b="1" dirty="0"/>
              <a:t>assurer un contrôle, en principe complet, de la légalité de l’ensemble des actes communautaires au regard des droits fondamentaux </a:t>
            </a:r>
            <a:r>
              <a:rPr lang="fr-FR" dirty="0"/>
              <a:t>faisant partie intégrante des principes généraux du droit communautaire, </a:t>
            </a:r>
            <a:r>
              <a:rPr lang="fr-FR" b="1" dirty="0"/>
              <a:t>y compris sur les actes communautaires qui, tel le règlement litigieux, visent à mettre en œuvre des résolutions adoptées par le Conseil de sécurité au titre du chapitre VII de la charte des Nations unies.</a:t>
            </a:r>
          </a:p>
        </p:txBody>
      </p:sp>
    </p:spTree>
    <p:extLst>
      <p:ext uri="{BB962C8B-B14F-4D97-AF65-F5344CB8AC3E}">
        <p14:creationId xmlns:p14="http://schemas.microsoft.com/office/powerpoint/2010/main" val="3275653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591154-91EB-4D99-81E9-DDFEAF49C082}"/>
              </a:ext>
            </a:extLst>
          </p:cNvPr>
          <p:cNvSpPr>
            <a:spLocks noGrp="1"/>
          </p:cNvSpPr>
          <p:nvPr>
            <p:ph type="title"/>
          </p:nvPr>
        </p:nvSpPr>
        <p:spPr>
          <a:xfrm>
            <a:off x="683046" y="703426"/>
            <a:ext cx="10697378" cy="519446"/>
          </a:xfrm>
        </p:spPr>
        <p:txBody>
          <a:bodyPr>
            <a:noAutofit/>
          </a:bodyPr>
          <a:lstStyle/>
          <a:p>
            <a:pPr algn="ctr"/>
            <a:r>
              <a:rPr lang="fr-FR" sz="2800" b="1" dirty="0"/>
              <a:t>Les caractéristiques du DIP</a:t>
            </a:r>
          </a:p>
        </p:txBody>
      </p:sp>
      <p:sp>
        <p:nvSpPr>
          <p:cNvPr id="3" name="Espace réservé du contenu 2">
            <a:extLst>
              <a:ext uri="{FF2B5EF4-FFF2-40B4-BE49-F238E27FC236}">
                <a16:creationId xmlns:a16="http://schemas.microsoft.com/office/drawing/2014/main" id="{F93D2B78-2CED-4D61-8C50-490DA090BC94}"/>
              </a:ext>
            </a:extLst>
          </p:cNvPr>
          <p:cNvSpPr>
            <a:spLocks noGrp="1"/>
          </p:cNvSpPr>
          <p:nvPr>
            <p:ph idx="1"/>
          </p:nvPr>
        </p:nvSpPr>
        <p:spPr>
          <a:xfrm>
            <a:off x="903383" y="1090670"/>
            <a:ext cx="10477041" cy="5221390"/>
          </a:xfrm>
        </p:spPr>
        <p:txBody>
          <a:bodyPr/>
          <a:lstStyle/>
          <a:p>
            <a:pPr marL="0" indent="0" algn="just">
              <a:buNone/>
            </a:pPr>
            <a:endParaRPr lang="fr-FR" dirty="0"/>
          </a:p>
          <a:p>
            <a:pPr marL="0" indent="0" algn="just">
              <a:buNone/>
            </a:pPr>
            <a:endParaRPr lang="fr-FR" dirty="0"/>
          </a:p>
          <a:p>
            <a:pPr marL="0" indent="0" algn="just">
              <a:buNone/>
            </a:pPr>
            <a:endParaRPr lang="fr-FR" dirty="0"/>
          </a:p>
          <a:p>
            <a:pPr marL="0" indent="0" algn="just">
              <a:buNone/>
            </a:pPr>
            <a:r>
              <a:rPr lang="fr-FR" dirty="0"/>
              <a:t>Paul Reuter, </a:t>
            </a:r>
            <a:r>
              <a:rPr lang="fr-FR" i="1" dirty="0"/>
              <a:t>Le développement de l’ordre juridique international</a:t>
            </a:r>
            <a:r>
              <a:rPr lang="fr-FR" dirty="0"/>
              <a:t>, Economica, 1995. </a:t>
            </a:r>
          </a:p>
        </p:txBody>
      </p:sp>
    </p:spTree>
    <p:extLst>
      <p:ext uri="{BB962C8B-B14F-4D97-AF65-F5344CB8AC3E}">
        <p14:creationId xmlns:p14="http://schemas.microsoft.com/office/powerpoint/2010/main" val="42912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760164" y="319490"/>
            <a:ext cx="9816030" cy="616944"/>
          </a:xfrm>
        </p:spPr>
        <p:txBody>
          <a:bodyPr>
            <a:normAutofit/>
          </a:bodyPr>
          <a:lstStyle/>
          <a:p>
            <a:r>
              <a:rPr lang="fr-FR" sz="2800" b="1" dirty="0"/>
              <a:t>Les origines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760164" y="1421176"/>
            <a:ext cx="9816030" cy="3944037"/>
          </a:xfrm>
        </p:spPr>
        <p:txBody>
          <a:bodyPr>
            <a:noAutofit/>
          </a:bodyPr>
          <a:lstStyle/>
          <a:p>
            <a:pPr algn="just"/>
            <a:r>
              <a:rPr lang="fr-FR" sz="2800" b="1" dirty="0"/>
              <a:t>J. Bentham </a:t>
            </a:r>
            <a:r>
              <a:rPr lang="fr-FR" sz="2800" dirty="0"/>
              <a:t>(1748-1832), </a:t>
            </a:r>
            <a:r>
              <a:rPr lang="fr-FR" sz="2800" i="1" dirty="0"/>
              <a:t>Introduction aux principes de morale et de législation</a:t>
            </a:r>
            <a:r>
              <a:rPr lang="fr-FR" sz="2800" dirty="0"/>
              <a:t>, 1789.</a:t>
            </a:r>
          </a:p>
          <a:p>
            <a:pPr algn="just"/>
            <a:endParaRPr lang="fr-FR" sz="2800" dirty="0"/>
          </a:p>
          <a:p>
            <a:pPr algn="just"/>
            <a:r>
              <a:rPr lang="fr-FR" sz="2800" i="1" dirty="0"/>
              <a:t>Jus </a:t>
            </a:r>
            <a:r>
              <a:rPr lang="fr-FR" sz="2800" i="1" dirty="0" err="1"/>
              <a:t>gentium</a:t>
            </a:r>
            <a:r>
              <a:rPr lang="fr-FR" sz="2800" i="1" dirty="0"/>
              <a:t> </a:t>
            </a:r>
            <a:r>
              <a:rPr lang="fr-FR" sz="2800" dirty="0"/>
              <a:t>= droit des gens </a:t>
            </a:r>
          </a:p>
          <a:p>
            <a:pPr algn="just"/>
            <a:endParaRPr lang="fr-FR" sz="2800" dirty="0"/>
          </a:p>
          <a:p>
            <a:pPr algn="just"/>
            <a:r>
              <a:rPr lang="fr-FR" sz="2800" b="1" dirty="0"/>
              <a:t>Grotius</a:t>
            </a:r>
            <a:r>
              <a:rPr lang="fr-FR" sz="2800" dirty="0"/>
              <a:t> (1583-1645), </a:t>
            </a:r>
            <a:r>
              <a:rPr lang="fr-FR" sz="2800" i="1" dirty="0"/>
              <a:t>Droit de la guerre et de la paix</a:t>
            </a:r>
            <a:r>
              <a:rPr lang="fr-FR" sz="2800" dirty="0"/>
              <a:t>, 1625. </a:t>
            </a:r>
          </a:p>
        </p:txBody>
      </p:sp>
    </p:spTree>
    <p:extLst>
      <p:ext uri="{BB962C8B-B14F-4D97-AF65-F5344CB8AC3E}">
        <p14:creationId xmlns:p14="http://schemas.microsoft.com/office/powerpoint/2010/main" val="295666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760164" y="319490"/>
            <a:ext cx="9816030" cy="1024568"/>
          </a:xfrm>
        </p:spPr>
        <p:txBody>
          <a:bodyPr>
            <a:normAutofit/>
          </a:bodyPr>
          <a:lstStyle/>
          <a:p>
            <a:r>
              <a:rPr lang="fr-FR" sz="2800" b="1" dirty="0"/>
              <a:t>Les origines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760164" y="1421176"/>
            <a:ext cx="9816030" cy="3944037"/>
          </a:xfrm>
        </p:spPr>
        <p:txBody>
          <a:bodyPr>
            <a:noAutofit/>
          </a:bodyPr>
          <a:lstStyle/>
          <a:p>
            <a:pPr algn="just"/>
            <a:endParaRPr lang="fr-FR" sz="2800" dirty="0"/>
          </a:p>
          <a:p>
            <a:pPr algn="just"/>
            <a:r>
              <a:rPr lang="fr-FR" sz="2800" dirty="0"/>
              <a:t>Traités de Westphalie 1648, avènement du droit international moderne, point de départ de la reconnaissance de la souveraineté de l’Etat</a:t>
            </a:r>
          </a:p>
          <a:p>
            <a:pPr algn="just"/>
            <a:endParaRPr lang="fr-FR" sz="2800" dirty="0"/>
          </a:p>
          <a:p>
            <a:pPr algn="just"/>
            <a:r>
              <a:rPr lang="fr-FR" sz="2800" dirty="0"/>
              <a:t>J. Bodin, </a:t>
            </a:r>
            <a:r>
              <a:rPr lang="fr-FR" sz="2800" i="1" dirty="0"/>
              <a:t>Les six livres de la République</a:t>
            </a:r>
            <a:r>
              <a:rPr lang="fr-FR" sz="2800" dirty="0"/>
              <a:t>, 1576</a:t>
            </a:r>
          </a:p>
          <a:p>
            <a:pPr algn="just"/>
            <a:r>
              <a:rPr lang="fr-FR" sz="2800" dirty="0"/>
              <a:t>Th. Hobbes, </a:t>
            </a:r>
            <a:r>
              <a:rPr lang="fr-FR" sz="2800" i="1" dirty="0"/>
              <a:t>Le Léviathan</a:t>
            </a:r>
            <a:r>
              <a:rPr lang="fr-FR" sz="2800" dirty="0"/>
              <a:t>, 1651</a:t>
            </a:r>
          </a:p>
          <a:p>
            <a:pPr algn="just"/>
            <a:endParaRPr lang="fr-FR" sz="2800" dirty="0"/>
          </a:p>
          <a:p>
            <a:pPr algn="just"/>
            <a:endParaRPr lang="fr-FR" sz="2800" dirty="0"/>
          </a:p>
        </p:txBody>
      </p:sp>
    </p:spTree>
    <p:extLst>
      <p:ext uri="{BB962C8B-B14F-4D97-AF65-F5344CB8AC3E}">
        <p14:creationId xmlns:p14="http://schemas.microsoft.com/office/powerpoint/2010/main" val="128063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a:t>Les premières conceptualisations </a:t>
            </a:r>
            <a:r>
              <a:rPr lang="fr-FR" sz="2800" b="1" dirty="0"/>
              <a:t>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583894" y="1079653"/>
            <a:ext cx="9992300" cy="5244029"/>
          </a:xfrm>
        </p:spPr>
        <p:txBody>
          <a:bodyPr>
            <a:noAutofit/>
          </a:bodyPr>
          <a:lstStyle/>
          <a:p>
            <a:pPr algn="just"/>
            <a:r>
              <a:rPr lang="fr-FR" sz="2800" b="1" dirty="0">
                <a:effectLst/>
                <a:latin typeface="Calibri Light" panose="020F0302020204030204" pitchFamily="34" charset="0"/>
                <a:ea typeface="Calibri" panose="020F0502020204030204" pitchFamily="34" charset="0"/>
                <a:cs typeface="Calibri Light" panose="020F0302020204030204" pitchFamily="34" charset="0"/>
              </a:rPr>
              <a:t>Francisco de Vitoria</a:t>
            </a:r>
            <a:r>
              <a:rPr lang="fr-FR" sz="2800" dirty="0">
                <a:effectLst/>
                <a:latin typeface="Calibri Light" panose="020F0302020204030204" pitchFamily="34" charset="0"/>
                <a:ea typeface="Calibri" panose="020F0502020204030204" pitchFamily="34" charset="0"/>
                <a:cs typeface="Calibri Light" panose="020F0302020204030204" pitchFamily="34" charset="0"/>
              </a:rPr>
              <a:t> (1492-1546), Université de Salamanque</a:t>
            </a:r>
          </a:p>
          <a:p>
            <a:pPr algn="just"/>
            <a:endParaRPr lang="fr-FR" sz="2800" dirty="0">
              <a:latin typeface="Calibri Light" panose="020F0302020204030204" pitchFamily="34" charset="0"/>
              <a:cs typeface="Calibri Light" panose="020F0302020204030204" pitchFamily="34" charset="0"/>
            </a:endParaRPr>
          </a:p>
          <a:p>
            <a:pPr algn="just"/>
            <a:r>
              <a:rPr lang="fr-FR" sz="2800" b="1" dirty="0">
                <a:effectLst/>
                <a:latin typeface="+mj-lt"/>
                <a:ea typeface="Calibri" panose="020F0502020204030204" pitchFamily="34" charset="0"/>
              </a:rPr>
              <a:t>Francisco Suarez (1548-1617)</a:t>
            </a:r>
          </a:p>
          <a:p>
            <a:pPr algn="just"/>
            <a:endParaRPr lang="fr-FR" sz="2800" b="1" dirty="0">
              <a:latin typeface="+mj-lt"/>
              <a:cs typeface="Calibri Light" panose="020F0302020204030204" pitchFamily="34" charset="0"/>
            </a:endParaRPr>
          </a:p>
          <a:p>
            <a:pPr algn="just"/>
            <a:r>
              <a:rPr lang="fr-FR" sz="2800" b="1" dirty="0">
                <a:effectLst/>
                <a:latin typeface="+mj-lt"/>
                <a:ea typeface="Calibri" panose="020F0502020204030204" pitchFamily="34" charset="0"/>
              </a:rPr>
              <a:t>Grotius </a:t>
            </a:r>
            <a:r>
              <a:rPr lang="fr-FR" sz="2800" dirty="0">
                <a:effectLst/>
                <a:latin typeface="+mj-lt"/>
                <a:ea typeface="Calibri" panose="020F0502020204030204" pitchFamily="34" charset="0"/>
              </a:rPr>
              <a:t>(Hugo de Groot 1583-1645), </a:t>
            </a:r>
            <a:r>
              <a:rPr lang="fr-FR" sz="2800" i="1" dirty="0">
                <a:effectLst/>
                <a:latin typeface="+mj-lt"/>
                <a:ea typeface="Calibri" panose="020F0502020204030204" pitchFamily="34" charset="0"/>
              </a:rPr>
              <a:t>Droit de la guerre et de la paix</a:t>
            </a:r>
            <a:r>
              <a:rPr lang="fr-FR" sz="2800" dirty="0">
                <a:effectLst/>
                <a:latin typeface="+mj-lt"/>
                <a:ea typeface="Calibri" panose="020F0502020204030204" pitchFamily="34" charset="0"/>
              </a:rPr>
              <a:t> (1625). </a:t>
            </a:r>
            <a:r>
              <a:rPr lang="fr-FR" sz="2800" dirty="0">
                <a:latin typeface="+mj-lt"/>
                <a:ea typeface="Calibri" panose="020F0502020204030204" pitchFamily="34" charset="0"/>
              </a:rPr>
              <a:t>Le droit positif repose sur le respect du principe </a:t>
            </a:r>
            <a:r>
              <a:rPr lang="fr-FR" sz="2800" i="1" dirty="0">
                <a:latin typeface="+mj-lt"/>
                <a:ea typeface="Calibri" panose="020F0502020204030204" pitchFamily="34" charset="0"/>
              </a:rPr>
              <a:t>pacta </a:t>
            </a:r>
            <a:r>
              <a:rPr lang="fr-FR" sz="2800" i="1" dirty="0" err="1">
                <a:latin typeface="+mj-lt"/>
                <a:ea typeface="Calibri" panose="020F0502020204030204" pitchFamily="34" charset="0"/>
              </a:rPr>
              <a:t>sunt</a:t>
            </a:r>
            <a:r>
              <a:rPr lang="fr-FR" sz="2800" i="1" dirty="0">
                <a:latin typeface="+mj-lt"/>
                <a:ea typeface="Calibri" panose="020F0502020204030204" pitchFamily="34" charset="0"/>
              </a:rPr>
              <a:t> servanda</a:t>
            </a:r>
            <a:endParaRPr lang="fr-FR" sz="2800" i="1" dirty="0">
              <a:effectLst/>
              <a:latin typeface="+mj-lt"/>
              <a:ea typeface="Calibri" panose="020F0502020204030204" pitchFamily="34" charset="0"/>
            </a:endParaRPr>
          </a:p>
          <a:p>
            <a:pPr algn="just"/>
            <a:endParaRPr lang="fr-FR" sz="2800" dirty="0">
              <a:latin typeface="+mj-lt"/>
              <a:cs typeface="Calibri Light" panose="020F0302020204030204" pitchFamily="34" charset="0"/>
            </a:endParaRPr>
          </a:p>
          <a:p>
            <a:pPr algn="just"/>
            <a:r>
              <a:rPr lang="fr-FR" sz="2800" b="1" dirty="0" err="1">
                <a:effectLst/>
                <a:latin typeface="Calibri Light" panose="020F0302020204030204" pitchFamily="34" charset="0"/>
                <a:ea typeface="Calibri" panose="020F0502020204030204" pitchFamily="34" charset="0"/>
                <a:cs typeface="Calibri Light" panose="020F0302020204030204" pitchFamily="34" charset="0"/>
              </a:rPr>
              <a:t>Emer</a:t>
            </a:r>
            <a:r>
              <a:rPr lang="fr-FR" sz="2800" b="1" dirty="0">
                <a:effectLst/>
                <a:latin typeface="Calibri Light" panose="020F0302020204030204" pitchFamily="34" charset="0"/>
                <a:ea typeface="Calibri" panose="020F0502020204030204" pitchFamily="34" charset="0"/>
                <a:cs typeface="Calibri Light" panose="020F0302020204030204" pitchFamily="34" charset="0"/>
              </a:rPr>
              <a:t> de Vattel</a:t>
            </a:r>
            <a:r>
              <a:rPr lang="fr-FR" sz="2800" dirty="0">
                <a:effectLst/>
                <a:latin typeface="Calibri Light" panose="020F0302020204030204" pitchFamily="34" charset="0"/>
                <a:ea typeface="Calibri" panose="020F0502020204030204" pitchFamily="34" charset="0"/>
                <a:cs typeface="Calibri Light" panose="020F0302020204030204" pitchFamily="34" charset="0"/>
              </a:rPr>
              <a:t> (1714-1767), </a:t>
            </a:r>
            <a:r>
              <a:rPr lang="fr-FR" sz="2800" i="1" dirty="0">
                <a:effectLst/>
                <a:latin typeface="Calibri Light" panose="020F0302020204030204" pitchFamily="34" charset="0"/>
                <a:ea typeface="Calibri" panose="020F0502020204030204" pitchFamily="34" charset="0"/>
                <a:cs typeface="Calibri Light" panose="020F0302020204030204" pitchFamily="34" charset="0"/>
              </a:rPr>
              <a:t>Le droit des gens ou principes de la loi naturelle</a:t>
            </a:r>
            <a:r>
              <a:rPr lang="fr-FR" sz="2800" dirty="0">
                <a:effectLst/>
                <a:latin typeface="Calibri Light" panose="020F0302020204030204" pitchFamily="34" charset="0"/>
                <a:ea typeface="Calibri" panose="020F0502020204030204" pitchFamily="34" charset="0"/>
                <a:cs typeface="Calibri Light" panose="020F0302020204030204" pitchFamily="34" charset="0"/>
              </a:rPr>
              <a:t> (1758). </a:t>
            </a:r>
          </a:p>
          <a:p>
            <a:pPr algn="just"/>
            <a:endParaRPr lang="fr-FR" sz="2800" dirty="0">
              <a:latin typeface="Calibri Light" panose="020F0302020204030204" pitchFamily="34" charset="0"/>
              <a:ea typeface="Calibri" panose="020F0502020204030204" pitchFamily="34" charset="0"/>
              <a:cs typeface="Calibri Light" panose="020F0302020204030204" pitchFamily="34" charset="0"/>
            </a:endParaRPr>
          </a:p>
          <a:p>
            <a:pPr algn="just"/>
            <a:endParaRPr lang="fr-FR" sz="2800" dirty="0">
              <a:effectLst/>
              <a:latin typeface="Calibri Light" panose="020F0302020204030204" pitchFamily="34" charset="0"/>
              <a:ea typeface="Calibri" panose="020F0502020204030204" pitchFamily="34" charset="0"/>
              <a:cs typeface="Calibri Light" panose="020F0302020204030204" pitchFamily="34" charset="0"/>
            </a:endParaRPr>
          </a:p>
          <a:p>
            <a:pPr algn="just"/>
            <a:endParaRPr lang="fr-FR" sz="2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658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a:t>Les premières conceptualisations </a:t>
            </a:r>
            <a:r>
              <a:rPr lang="fr-FR" sz="2800" b="1" dirty="0"/>
              <a:t>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583894" y="1079653"/>
            <a:ext cx="9992300" cy="5244029"/>
          </a:xfrm>
        </p:spPr>
        <p:txBody>
          <a:bodyPr>
            <a:noAutofit/>
          </a:bodyPr>
          <a:lstStyle/>
          <a:p>
            <a:pPr algn="just"/>
            <a:endParaRPr lang="fr-FR" sz="2800" dirty="0">
              <a:latin typeface="Calibri Light" panose="020F0302020204030204" pitchFamily="34" charset="0"/>
              <a:ea typeface="Calibri" panose="020F0502020204030204" pitchFamily="34" charset="0"/>
              <a:cs typeface="Calibri Light" panose="020F0302020204030204" pitchFamily="34" charset="0"/>
            </a:endParaRPr>
          </a:p>
          <a:p>
            <a:pPr algn="just"/>
            <a:r>
              <a:rPr lang="fr-FR" sz="2800" dirty="0">
                <a:latin typeface="Calibri Light" panose="020F0302020204030204" pitchFamily="34" charset="0"/>
                <a:ea typeface="Calibri" panose="020F0502020204030204" pitchFamily="34" charset="0"/>
                <a:cs typeface="Calibri Light" panose="020F0302020204030204" pitchFamily="34" charset="0"/>
              </a:rPr>
              <a:t>Interdiction du recours à la force: </a:t>
            </a:r>
          </a:p>
          <a:p>
            <a:pPr algn="just"/>
            <a:endParaRPr lang="fr-FR" sz="2800" dirty="0">
              <a:latin typeface="Calibri Light" panose="020F0302020204030204" pitchFamily="34" charset="0"/>
              <a:ea typeface="Calibri" panose="020F0502020204030204" pitchFamily="34" charset="0"/>
              <a:cs typeface="Calibri Light" panose="020F0302020204030204" pitchFamily="34" charset="0"/>
            </a:endParaRPr>
          </a:p>
          <a:p>
            <a:pPr algn="just"/>
            <a:r>
              <a:rPr lang="fr-FR" sz="2800" dirty="0">
                <a:latin typeface="Calibri Light" panose="020F0302020204030204" pitchFamily="34" charset="0"/>
                <a:ea typeface="Calibri" panose="020F0502020204030204" pitchFamily="34" charset="0"/>
                <a:cs typeface="Calibri Light" panose="020F0302020204030204" pitchFamily="34" charset="0"/>
              </a:rPr>
              <a:t>Pacte Briand-Kellog 27 août 1928 </a:t>
            </a:r>
          </a:p>
          <a:p>
            <a:pPr algn="just"/>
            <a:r>
              <a:rPr lang="fr-FR" sz="2800" dirty="0">
                <a:latin typeface="Calibri Light" panose="020F0302020204030204" pitchFamily="34" charset="0"/>
                <a:ea typeface="Calibri" panose="020F0502020204030204" pitchFamily="34" charset="0"/>
                <a:cs typeface="Calibri Light" panose="020F0302020204030204" pitchFamily="34" charset="0"/>
              </a:rPr>
              <a:t>Charte des Nations Unies, art. 2 §4</a:t>
            </a:r>
          </a:p>
          <a:p>
            <a:pPr algn="just"/>
            <a:endParaRPr lang="fr-FR" sz="2800" dirty="0">
              <a:effectLst/>
              <a:latin typeface="Calibri Light" panose="020F0302020204030204" pitchFamily="34" charset="0"/>
              <a:ea typeface="Calibri" panose="020F0502020204030204" pitchFamily="34" charset="0"/>
              <a:cs typeface="Calibri Light" panose="020F0302020204030204" pitchFamily="34" charset="0"/>
            </a:endParaRPr>
          </a:p>
          <a:p>
            <a:pPr algn="just"/>
            <a:endParaRPr lang="fr-FR" sz="2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3629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conceptions modernes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38978" y="1421176"/>
            <a:ext cx="9937216" cy="4902506"/>
          </a:xfrm>
        </p:spPr>
        <p:txBody>
          <a:bodyPr>
            <a:noAutofit/>
          </a:bodyPr>
          <a:lstStyle/>
          <a:p>
            <a:pPr algn="just"/>
            <a:r>
              <a:rPr lang="fr-FR" sz="2800" b="1" u="sng" dirty="0">
                <a:effectLst/>
                <a:latin typeface="Calibri Light" panose="020F0302020204030204" pitchFamily="34" charset="0"/>
                <a:ea typeface="Calibri" panose="020F0502020204030204" pitchFamily="34" charset="0"/>
                <a:cs typeface="Calibri Light" panose="020F0302020204030204" pitchFamily="34" charset="0"/>
              </a:rPr>
              <a:t>Ecole positiviste:</a:t>
            </a:r>
          </a:p>
          <a:p>
            <a:pPr algn="just"/>
            <a:endParaRPr lang="fr-FR" sz="2800" b="1" dirty="0">
              <a:latin typeface="Calibri Light" panose="020F0302020204030204" pitchFamily="34" charset="0"/>
              <a:ea typeface="Calibri" panose="020F0502020204030204" pitchFamily="34" charset="0"/>
              <a:cs typeface="Calibri Light" panose="020F0302020204030204" pitchFamily="34" charset="0"/>
            </a:endParaRPr>
          </a:p>
          <a:p>
            <a:pPr algn="just"/>
            <a:r>
              <a:rPr lang="fr-FR" sz="2800" b="1" dirty="0" err="1">
                <a:effectLst/>
                <a:latin typeface="Calibri Light" panose="020F0302020204030204" pitchFamily="34" charset="0"/>
                <a:ea typeface="Calibri" panose="020F0502020204030204" pitchFamily="34" charset="0"/>
                <a:cs typeface="Calibri Light" panose="020F0302020204030204" pitchFamily="34" charset="0"/>
              </a:rPr>
              <a:t>Emer</a:t>
            </a:r>
            <a:r>
              <a:rPr lang="fr-FR" sz="2800" b="1" dirty="0">
                <a:effectLst/>
                <a:latin typeface="Calibri Light" panose="020F0302020204030204" pitchFamily="34" charset="0"/>
                <a:ea typeface="Calibri" panose="020F0502020204030204" pitchFamily="34" charset="0"/>
                <a:cs typeface="Calibri Light" panose="020F0302020204030204" pitchFamily="34" charset="0"/>
              </a:rPr>
              <a:t> de Vattel</a:t>
            </a:r>
            <a:r>
              <a:rPr lang="fr-FR" sz="2800" dirty="0">
                <a:effectLst/>
                <a:latin typeface="Calibri Light" panose="020F0302020204030204" pitchFamily="34" charset="0"/>
                <a:ea typeface="Calibri" panose="020F0502020204030204" pitchFamily="34" charset="0"/>
                <a:cs typeface="Calibri Light" panose="020F0302020204030204" pitchFamily="34" charset="0"/>
              </a:rPr>
              <a:t> (1714-1767), </a:t>
            </a:r>
            <a:r>
              <a:rPr lang="fr-FR" sz="2800" i="1" dirty="0">
                <a:effectLst/>
                <a:latin typeface="Calibri Light" panose="020F0302020204030204" pitchFamily="34" charset="0"/>
                <a:ea typeface="Calibri" panose="020F0502020204030204" pitchFamily="34" charset="0"/>
                <a:cs typeface="Calibri Light" panose="020F0302020204030204" pitchFamily="34" charset="0"/>
              </a:rPr>
              <a:t>Le droit des gens ou principes de la loi naturelle</a:t>
            </a:r>
            <a:r>
              <a:rPr lang="fr-FR" sz="2800" dirty="0">
                <a:effectLst/>
                <a:latin typeface="Calibri Light" panose="020F0302020204030204" pitchFamily="34" charset="0"/>
                <a:ea typeface="Calibri" panose="020F0502020204030204" pitchFamily="34" charset="0"/>
                <a:cs typeface="Calibri Light" panose="020F0302020204030204" pitchFamily="34" charset="0"/>
              </a:rPr>
              <a:t> (1758).</a:t>
            </a:r>
          </a:p>
          <a:p>
            <a:pPr algn="just"/>
            <a:endParaRPr lang="fr-FR" sz="2800" dirty="0">
              <a:latin typeface="Calibri Light" panose="020F0302020204030204" pitchFamily="34" charset="0"/>
              <a:ea typeface="Calibri" panose="020F0502020204030204" pitchFamily="34" charset="0"/>
              <a:cs typeface="Calibri Light" panose="020F0302020204030204" pitchFamily="34" charset="0"/>
            </a:endParaRPr>
          </a:p>
          <a:p>
            <a:pPr algn="just"/>
            <a:r>
              <a:rPr lang="fr-FR" sz="2800" b="1" dirty="0">
                <a:effectLst/>
                <a:latin typeface="Calibri Light" panose="020F0302020204030204" pitchFamily="34" charset="0"/>
                <a:ea typeface="Calibri" panose="020F0502020204030204" pitchFamily="34" charset="0"/>
                <a:cs typeface="Calibri Light" panose="020F0302020204030204" pitchFamily="34" charset="0"/>
              </a:rPr>
              <a:t>G. Jellinek </a:t>
            </a:r>
            <a:r>
              <a:rPr lang="fr-FR" sz="2800" dirty="0">
                <a:effectLst/>
                <a:latin typeface="Calibri Light" panose="020F0302020204030204" pitchFamily="34" charset="0"/>
                <a:ea typeface="Calibri" panose="020F0502020204030204" pitchFamily="34" charset="0"/>
                <a:cs typeface="Calibri Light" panose="020F0302020204030204" pitchFamily="34" charset="0"/>
              </a:rPr>
              <a:t>(1851-1911), </a:t>
            </a:r>
            <a:r>
              <a:rPr lang="fr-FR" sz="2800" i="1" dirty="0">
                <a:effectLst/>
                <a:latin typeface="Calibri Light" panose="020F0302020204030204" pitchFamily="34" charset="0"/>
                <a:ea typeface="Calibri" panose="020F0502020204030204" pitchFamily="34" charset="0"/>
                <a:cs typeface="Calibri Light" panose="020F0302020204030204" pitchFamily="34" charset="0"/>
              </a:rPr>
              <a:t>L’Etat moderne et son droit</a:t>
            </a:r>
          </a:p>
          <a:p>
            <a:pPr algn="just"/>
            <a:endParaRPr lang="fr-FR" sz="2800" b="1" dirty="0">
              <a:latin typeface="Calibri Light" panose="020F0302020204030204" pitchFamily="34" charset="0"/>
              <a:cs typeface="Calibri Light" panose="020F0302020204030204" pitchFamily="34" charset="0"/>
            </a:endParaRPr>
          </a:p>
          <a:p>
            <a:pPr algn="just"/>
            <a:r>
              <a:rPr lang="fr-FR" sz="2800" b="1" dirty="0">
                <a:latin typeface="Calibri Light" panose="020F0302020204030204" pitchFamily="34" charset="0"/>
                <a:cs typeface="Calibri Light" panose="020F0302020204030204" pitchFamily="34" charset="0"/>
              </a:rPr>
              <a:t>D. Anzilotti </a:t>
            </a:r>
            <a:r>
              <a:rPr lang="fr-FR" sz="2800" i="1" dirty="0">
                <a:latin typeface="Calibri Light" panose="020F0302020204030204" pitchFamily="34" charset="0"/>
                <a:cs typeface="Calibri Light" panose="020F0302020204030204" pitchFamily="34" charset="0"/>
              </a:rPr>
              <a:t>(1867-1950)</a:t>
            </a:r>
          </a:p>
        </p:txBody>
      </p:sp>
    </p:spTree>
    <p:extLst>
      <p:ext uri="{BB962C8B-B14F-4D97-AF65-F5344CB8AC3E}">
        <p14:creationId xmlns:p14="http://schemas.microsoft.com/office/powerpoint/2010/main" val="301272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conceptions modernes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38978" y="1421176"/>
            <a:ext cx="9937216" cy="4902506"/>
          </a:xfrm>
        </p:spPr>
        <p:txBody>
          <a:bodyPr>
            <a:noAutofit/>
          </a:bodyPr>
          <a:lstStyle/>
          <a:p>
            <a:pPr algn="just"/>
            <a:r>
              <a:rPr lang="fr-FR" sz="2800" b="1" u="sng" dirty="0">
                <a:effectLst/>
                <a:latin typeface="Calibri Light" panose="020F0302020204030204" pitchFamily="34" charset="0"/>
                <a:ea typeface="Calibri" panose="020F0502020204030204" pitchFamily="34" charset="0"/>
                <a:cs typeface="Calibri Light" panose="020F0302020204030204" pitchFamily="34" charset="0"/>
              </a:rPr>
              <a:t>Ecole </a:t>
            </a:r>
            <a:r>
              <a:rPr lang="fr-FR" sz="2800" b="1" u="sng" dirty="0">
                <a:latin typeface="Calibri Light" panose="020F0302020204030204" pitchFamily="34" charset="0"/>
                <a:ea typeface="Calibri" panose="020F0502020204030204" pitchFamily="34" charset="0"/>
                <a:cs typeface="Calibri Light" panose="020F0302020204030204" pitchFamily="34" charset="0"/>
              </a:rPr>
              <a:t>objectiviste ou sociologique</a:t>
            </a:r>
            <a:r>
              <a:rPr lang="fr-FR" sz="2800" b="1" u="sng" dirty="0">
                <a:effectLst/>
                <a:latin typeface="Calibri Light" panose="020F0302020204030204" pitchFamily="34" charset="0"/>
                <a:ea typeface="Calibri" panose="020F0502020204030204" pitchFamily="34" charset="0"/>
                <a:cs typeface="Calibri Light" panose="020F0302020204030204" pitchFamily="34" charset="0"/>
              </a:rPr>
              <a:t>:</a:t>
            </a:r>
          </a:p>
          <a:p>
            <a:pPr algn="just"/>
            <a:endParaRPr lang="fr-FR" sz="2800" b="1" dirty="0">
              <a:latin typeface="Calibri Light" panose="020F0302020204030204" pitchFamily="34" charset="0"/>
              <a:ea typeface="Calibri" panose="020F0502020204030204" pitchFamily="34" charset="0"/>
              <a:cs typeface="Calibri Light" panose="020F0302020204030204" pitchFamily="34" charset="0"/>
            </a:endParaRPr>
          </a:p>
          <a:p>
            <a:pPr algn="just"/>
            <a:r>
              <a:rPr lang="fr-FR" sz="2800" b="1" dirty="0">
                <a:latin typeface="Calibri Light" panose="020F0302020204030204" pitchFamily="34" charset="0"/>
                <a:ea typeface="Calibri" panose="020F0502020204030204" pitchFamily="34" charset="0"/>
                <a:cs typeface="Calibri Light" panose="020F0302020204030204" pitchFamily="34" charset="0"/>
              </a:rPr>
              <a:t>G. Scelle </a:t>
            </a:r>
            <a:r>
              <a:rPr lang="fr-FR" sz="2800" dirty="0">
                <a:latin typeface="Calibri Light" panose="020F0302020204030204" pitchFamily="34" charset="0"/>
                <a:ea typeface="Calibri" panose="020F0502020204030204" pitchFamily="34" charset="0"/>
                <a:cs typeface="Calibri Light" panose="020F0302020204030204" pitchFamily="34" charset="0"/>
              </a:rPr>
              <a:t>(1878-1961) (inspiré des thèses de L. Duguit)</a:t>
            </a:r>
          </a:p>
          <a:p>
            <a:pPr algn="just"/>
            <a:endParaRPr lang="fr-FR" sz="2800" dirty="0">
              <a:latin typeface="Calibri Light" panose="020F0302020204030204" pitchFamily="34" charset="0"/>
              <a:ea typeface="Calibri" panose="020F0502020204030204" pitchFamily="34" charset="0"/>
              <a:cs typeface="Calibri Light" panose="020F0302020204030204" pitchFamily="34" charset="0"/>
            </a:endParaRPr>
          </a:p>
          <a:p>
            <a:pPr algn="just"/>
            <a:r>
              <a:rPr lang="fr-FR" sz="2800" b="1" u="sng" dirty="0">
                <a:latin typeface="Calibri Light" panose="020F0302020204030204" pitchFamily="34" charset="0"/>
                <a:ea typeface="Calibri" panose="020F0502020204030204" pitchFamily="34" charset="0"/>
                <a:cs typeface="Calibri Light" panose="020F0302020204030204" pitchFamily="34" charset="0"/>
              </a:rPr>
              <a:t>Ecole du normativisme</a:t>
            </a:r>
            <a:r>
              <a:rPr lang="fr-FR" sz="2800" u="sng" dirty="0">
                <a:latin typeface="Calibri Light" panose="020F0302020204030204" pitchFamily="34" charset="0"/>
                <a:ea typeface="Calibri" panose="020F0502020204030204" pitchFamily="34" charset="0"/>
                <a:cs typeface="Calibri Light" panose="020F0302020204030204" pitchFamily="34" charset="0"/>
              </a:rPr>
              <a:t>: </a:t>
            </a:r>
          </a:p>
          <a:p>
            <a:pPr algn="just"/>
            <a:endParaRPr lang="fr-FR" sz="2800" dirty="0">
              <a:latin typeface="Calibri Light" panose="020F0302020204030204" pitchFamily="34" charset="0"/>
              <a:ea typeface="Calibri" panose="020F0502020204030204" pitchFamily="34" charset="0"/>
              <a:cs typeface="Calibri Light" panose="020F0302020204030204" pitchFamily="34" charset="0"/>
            </a:endParaRPr>
          </a:p>
          <a:p>
            <a:pPr algn="just"/>
            <a:r>
              <a:rPr lang="fr-FR" sz="2800" b="1" dirty="0">
                <a:latin typeface="Calibri Light" panose="020F0302020204030204" pitchFamily="34" charset="0"/>
                <a:ea typeface="Calibri" panose="020F0502020204030204" pitchFamily="34" charset="0"/>
                <a:cs typeface="Calibri Light" panose="020F0302020204030204" pitchFamily="34" charset="0"/>
              </a:rPr>
              <a:t>H. Kelsen </a:t>
            </a:r>
            <a:r>
              <a:rPr lang="fr-FR" sz="2800" dirty="0">
                <a:latin typeface="Calibri Light" panose="020F0302020204030204" pitchFamily="34" charset="0"/>
                <a:ea typeface="Calibri" panose="020F0502020204030204" pitchFamily="34" charset="0"/>
                <a:cs typeface="Calibri Light" panose="020F0302020204030204" pitchFamily="34" charset="0"/>
              </a:rPr>
              <a:t>(1881-1973)</a:t>
            </a:r>
          </a:p>
          <a:p>
            <a:pPr algn="just"/>
            <a:r>
              <a:rPr lang="fr-FR" sz="2800" dirty="0">
                <a:latin typeface="Calibri Light" panose="020F0302020204030204" pitchFamily="34" charset="0"/>
                <a:ea typeface="Calibri" panose="020F0502020204030204" pitchFamily="34" charset="0"/>
                <a:cs typeface="Calibri Light" panose="020F0302020204030204" pitchFamily="34" charset="0"/>
              </a:rPr>
              <a:t>Grundnorm</a:t>
            </a:r>
          </a:p>
          <a:p>
            <a:pPr algn="just"/>
            <a:r>
              <a:rPr lang="fr-FR" sz="2800" dirty="0">
                <a:latin typeface="Calibri Light" panose="020F0302020204030204" pitchFamily="34" charset="0"/>
                <a:ea typeface="Calibri" panose="020F0502020204030204" pitchFamily="34" charset="0"/>
                <a:cs typeface="Calibri Light" panose="020F0302020204030204" pitchFamily="34" charset="0"/>
              </a:rPr>
              <a:t>Pacta </a:t>
            </a:r>
            <a:r>
              <a:rPr lang="fr-FR" sz="2800" dirty="0" err="1">
                <a:latin typeface="Calibri Light" panose="020F0302020204030204" pitchFamily="34" charset="0"/>
                <a:ea typeface="Calibri" panose="020F0502020204030204" pitchFamily="34" charset="0"/>
                <a:cs typeface="Calibri Light" panose="020F0302020204030204" pitchFamily="34" charset="0"/>
              </a:rPr>
              <a:t>sunt</a:t>
            </a:r>
            <a:r>
              <a:rPr lang="fr-FR" sz="2800" dirty="0">
                <a:latin typeface="Calibri Light" panose="020F0302020204030204" pitchFamily="34" charset="0"/>
                <a:ea typeface="Calibri" panose="020F0502020204030204" pitchFamily="34" charset="0"/>
                <a:cs typeface="Calibri Light" panose="020F0302020204030204" pitchFamily="34" charset="0"/>
              </a:rPr>
              <a:t> servanda</a:t>
            </a:r>
          </a:p>
        </p:txBody>
      </p:sp>
    </p:spTree>
    <p:extLst>
      <p:ext uri="{BB962C8B-B14F-4D97-AF65-F5344CB8AC3E}">
        <p14:creationId xmlns:p14="http://schemas.microsoft.com/office/powerpoint/2010/main" val="55907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3D296-4281-471B-A93E-E8ACF1833CB6}"/>
              </a:ext>
            </a:extLst>
          </p:cNvPr>
          <p:cNvSpPr>
            <a:spLocks noGrp="1"/>
          </p:cNvSpPr>
          <p:nvPr>
            <p:ph type="ctrTitle"/>
          </p:nvPr>
        </p:nvSpPr>
        <p:spPr>
          <a:xfrm>
            <a:off x="815248" y="319490"/>
            <a:ext cx="9760946" cy="616944"/>
          </a:xfrm>
        </p:spPr>
        <p:txBody>
          <a:bodyPr>
            <a:normAutofit/>
          </a:bodyPr>
          <a:lstStyle/>
          <a:p>
            <a:r>
              <a:rPr lang="fr-FR" sz="2800" b="1" dirty="0"/>
              <a:t>Les conceptions modernes du droit international public</a:t>
            </a:r>
          </a:p>
        </p:txBody>
      </p:sp>
      <p:sp>
        <p:nvSpPr>
          <p:cNvPr id="3" name="Sous-titre 2">
            <a:extLst>
              <a:ext uri="{FF2B5EF4-FFF2-40B4-BE49-F238E27FC236}">
                <a16:creationId xmlns:a16="http://schemas.microsoft.com/office/drawing/2014/main" id="{8DCE92A6-10EE-4050-B3A3-1AEBBC0ED619}"/>
              </a:ext>
            </a:extLst>
          </p:cNvPr>
          <p:cNvSpPr>
            <a:spLocks noGrp="1"/>
          </p:cNvSpPr>
          <p:nvPr>
            <p:ph type="subTitle" idx="1"/>
          </p:nvPr>
        </p:nvSpPr>
        <p:spPr>
          <a:xfrm>
            <a:off x="627961" y="1145754"/>
            <a:ext cx="9948233" cy="5177928"/>
          </a:xfrm>
        </p:spPr>
        <p:txBody>
          <a:bodyPr>
            <a:noAutofit/>
          </a:bodyPr>
          <a:lstStyle/>
          <a:p>
            <a:pPr algn="just"/>
            <a:r>
              <a:rPr lang="fr-FR" sz="2800" b="1" dirty="0">
                <a:latin typeface="+mj-lt"/>
                <a:ea typeface="Calibri" panose="020F0502020204030204" pitchFamily="34" charset="0"/>
                <a:cs typeface="Calibri Light" panose="020F0302020204030204" pitchFamily="34" charset="0"/>
              </a:rPr>
              <a:t>L’opposition entre monisme/dualisme juridique</a:t>
            </a:r>
          </a:p>
          <a:p>
            <a:pPr algn="just"/>
            <a:endParaRPr lang="fr-FR" sz="2800" b="1" dirty="0">
              <a:latin typeface="+mj-lt"/>
              <a:ea typeface="Calibri" panose="020F0502020204030204" pitchFamily="34" charset="0"/>
              <a:cs typeface="Calibri Light" panose="020F0302020204030204" pitchFamily="34" charset="0"/>
            </a:endParaRPr>
          </a:p>
          <a:p>
            <a:pPr algn="just"/>
            <a:r>
              <a:rPr lang="fr-FR" sz="2800" b="1" dirty="0">
                <a:latin typeface="+mj-lt"/>
                <a:ea typeface="Calibri" panose="020F0502020204030204" pitchFamily="34" charset="0"/>
                <a:cs typeface="Calibri Light" panose="020F0302020204030204" pitchFamily="34" charset="0"/>
              </a:rPr>
              <a:t>Dans la pensée dualiste, </a:t>
            </a:r>
            <a:r>
              <a:rPr lang="fr-FR" sz="2800" dirty="0">
                <a:effectLst/>
                <a:latin typeface="+mj-lt"/>
                <a:ea typeface="Calibri" panose="020F0502020204030204" pitchFamily="34" charset="0"/>
              </a:rPr>
              <a:t>chaque ordre juridique « constitue un ensemble autonome et sans lien possible avec l’autre. L’ordre international lie les Etats entre eux par des droits et des obligations réciproques. Par ailleurs, chaque Etat possède son propre ordre juridique dont il conserve la maîtrise exclusive », P.M. Dupuy</a:t>
            </a:r>
          </a:p>
          <a:p>
            <a:pPr algn="just"/>
            <a:endParaRPr lang="fr-FR" sz="2800" dirty="0">
              <a:latin typeface="+mj-lt"/>
              <a:ea typeface="Calibri" panose="020F0502020204030204" pitchFamily="34" charset="0"/>
            </a:endParaRPr>
          </a:p>
          <a:p>
            <a:pPr algn="just"/>
            <a:r>
              <a:rPr lang="fr-FR" sz="2800" b="1" dirty="0">
                <a:effectLst/>
                <a:latin typeface="+mj-lt"/>
                <a:ea typeface="Calibri" panose="020F0502020204030204" pitchFamily="34" charset="0"/>
              </a:rPr>
              <a:t>Dans la pensée moniste</a:t>
            </a:r>
            <a:r>
              <a:rPr lang="fr-FR" sz="2800" dirty="0">
                <a:effectLst/>
                <a:latin typeface="+mj-lt"/>
                <a:ea typeface="Calibri" panose="020F0502020204030204" pitchFamily="34" charset="0"/>
              </a:rPr>
              <a:t>, les normes de droit interne et de droit international sont intégrées dans un unique ordre juridique, elles ont par essence les mêmes destinataires et elles s’appliquent à des situations juridiques identiques. </a:t>
            </a:r>
          </a:p>
          <a:p>
            <a:pPr algn="just"/>
            <a:endParaRPr lang="fr-FR" sz="2800" dirty="0">
              <a:effectLst/>
              <a:latin typeface="+mj-lt"/>
              <a:ea typeface="Calibri" panose="020F0502020204030204" pitchFamily="34" charset="0"/>
            </a:endParaRPr>
          </a:p>
          <a:p>
            <a:pPr algn="just"/>
            <a:endParaRPr lang="fr-FR" sz="2800" b="1" dirty="0">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307342019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TotalTime>
  <Words>1598</Words>
  <Application>Microsoft Office PowerPoint</Application>
  <PresentationFormat>Grand écran</PresentationFormat>
  <Paragraphs>130</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Calibri Light</vt:lpstr>
      <vt:lpstr>Times New Roman</vt:lpstr>
      <vt:lpstr>Thème Office</vt:lpstr>
      <vt:lpstr>Présentation PowerPoint</vt:lpstr>
      <vt:lpstr>Indications bibliographiques</vt:lpstr>
      <vt:lpstr>Les origines du droit international public</vt:lpstr>
      <vt:lpstr>Les origines du droit international public</vt:lpstr>
      <vt:lpstr>Les premières conceptualisations du droit international public</vt:lpstr>
      <vt:lpstr>Les premières conceptualisations du droit international public</vt:lpstr>
      <vt:lpstr>Les conceptions modernes du droit international public</vt:lpstr>
      <vt:lpstr>Les conceptions modernes du droit international public</vt:lpstr>
      <vt:lpstr>Les conceptions modernes du droit international public</vt:lpstr>
      <vt:lpstr>Les conceptions modernes du droit international public</vt:lpstr>
      <vt:lpstr>Les conceptions modernes du droit international public</vt:lpstr>
      <vt:lpstr>Les conceptions modernes du droit international public</vt:lpstr>
      <vt:lpstr>Les caractéristiques du droit international public</vt:lpstr>
      <vt:lpstr>Les caractéristiques du droit international public</vt:lpstr>
      <vt:lpstr>Statut de la Cour internationale de justice</vt:lpstr>
      <vt:lpstr>Les caractéristiques du droit international public</vt:lpstr>
      <vt:lpstr>Arrêt de la Cour permanente de justice internationale, 7 septembre 1927, affaire du « Lotus »</vt:lpstr>
      <vt:lpstr>Les caractéristiques du droit international public</vt:lpstr>
      <vt:lpstr>Les caractéristiques du droit international public</vt:lpstr>
      <vt:lpstr>Présentation PowerPoint</vt:lpstr>
      <vt:lpstr>Les caractéristiques du DIP</vt:lpstr>
      <vt:lpstr>Les caractéristiques du DIP</vt:lpstr>
      <vt:lpstr>Les caractéristiques du DIP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Arrêt de la Cour permanente de justice internationale, 7 septembre 1927, affaire du « Lotus »</dc:title>
  <dc:creator>laure milano</dc:creator>
  <cp:lastModifiedBy>laure milano</cp:lastModifiedBy>
  <cp:revision>35</cp:revision>
  <dcterms:created xsi:type="dcterms:W3CDTF">2019-09-13T14:11:00Z</dcterms:created>
  <dcterms:modified xsi:type="dcterms:W3CDTF">2023-09-21T14:53:15Z</dcterms:modified>
</cp:coreProperties>
</file>