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07" r:id="rId4"/>
  </p:sldMasterIdLst>
  <p:notesMasterIdLst>
    <p:notesMasterId r:id="rId31"/>
  </p:notesMasterIdLst>
  <p:handoutMasterIdLst>
    <p:handoutMasterId r:id="rId32"/>
  </p:handoutMasterIdLst>
  <p:sldIdLst>
    <p:sldId id="256" r:id="rId5"/>
    <p:sldId id="313" r:id="rId6"/>
    <p:sldId id="285" r:id="rId7"/>
    <p:sldId id="260" r:id="rId8"/>
    <p:sldId id="314" r:id="rId9"/>
    <p:sldId id="286" r:id="rId10"/>
    <p:sldId id="271" r:id="rId11"/>
    <p:sldId id="283" r:id="rId12"/>
    <p:sldId id="292" r:id="rId13"/>
    <p:sldId id="293"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 id="306" r:id="rId27"/>
    <p:sldId id="307" r:id="rId28"/>
    <p:sldId id="308" r:id="rId29"/>
    <p:sldId id="310"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eu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D24726"/>
    <a:srgbClr val="404040"/>
    <a:srgbClr val="FF9B45"/>
    <a:srgbClr val="DD462F"/>
    <a:srgbClr val="F8CFB6"/>
    <a:srgbClr val="F8CAB6"/>
    <a:srgbClr val="923922"/>
    <a:srgbClr val="F5F5F5"/>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47AED7-CCD4-47BE-A31B-FEAAFD65B564}" v="17" dt="2022-02-01T20:29:59.951"/>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67" autoAdjust="0"/>
    <p:restoredTop sz="94241" autoAdjust="0"/>
  </p:normalViewPr>
  <p:slideViewPr>
    <p:cSldViewPr snapToGrid="0">
      <p:cViewPr varScale="1">
        <p:scale>
          <a:sx n="50" d="100"/>
          <a:sy n="50" d="100"/>
        </p:scale>
        <p:origin x="1152" y="26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9" d="100"/>
          <a:sy n="89" d="100"/>
        </p:scale>
        <p:origin x="3774"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C80F580-3B6A-44CD-9A1E-E890016126F8}" type="datetime1">
              <a:rPr lang="fr-FR" smtClean="0"/>
              <a:t>04/02/2025</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679768-A2FC-4D08-91F6-8DCE6C566B36}" type="slidenum">
              <a:rPr lang="fr-FR" smtClean="0"/>
              <a:t>‹N°›</a:t>
            </a:fld>
            <a:endParaRPr lang="fr-FR"/>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1"/>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DF8ED89-FBF4-48E3-B6C6-C071DA98F802}" type="datetime1">
              <a:rPr lang="fr-FR" noProof="1" dirty="0" smtClean="0"/>
              <a:t>04/02/2025</a:t>
            </a:fld>
            <a:endParaRPr lang="fr-FR" noProof="1"/>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1"/>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1"/>
              <a:t>Modifiez les styles du texte du masque</a:t>
            </a:r>
          </a:p>
          <a:p>
            <a:pPr lvl="1" rtl="0"/>
            <a:r>
              <a:rPr lang="fr-FR" noProof="1"/>
              <a:t>Deuxième niveau</a:t>
            </a:r>
          </a:p>
          <a:p>
            <a:pPr lvl="2" rtl="0"/>
            <a:r>
              <a:rPr lang="fr-FR" noProof="1"/>
              <a:t>Troisième niveau</a:t>
            </a:r>
          </a:p>
          <a:p>
            <a:pPr lvl="3" rtl="0"/>
            <a:r>
              <a:rPr lang="fr-FR" noProof="1"/>
              <a:t>Quatrième niveau</a:t>
            </a:r>
          </a:p>
          <a:p>
            <a:pPr lvl="4" rtl="0"/>
            <a:r>
              <a:rPr lang="fr-FR" noProof="1"/>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1"/>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F61EA0F-A667-4B49-8422-0062BC55E249}" type="slidenum">
              <a:rPr lang="fr-FR" noProof="1" dirty="0" smtClean="0"/>
              <a:t>‹N°›</a:t>
            </a:fld>
            <a:endParaRPr lang="fr-FR" noProof="1"/>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10"/>
          </p:nvPr>
        </p:nvSpPr>
        <p:spPr/>
        <p:txBody>
          <a:bodyPr rtlCol="0"/>
          <a:lstStyle/>
          <a:p>
            <a:pPr rtl="0"/>
            <a:fld id="{DF61EA0F-A667-4B49-8422-0062BC55E249}" type="slidenum">
              <a:rPr lang="fr-FR" smtClean="0"/>
              <a:t>1</a:t>
            </a:fld>
            <a:endParaRPr lang="fr-FR"/>
          </a:p>
        </p:txBody>
      </p:sp>
    </p:spTree>
    <p:extLst>
      <p:ext uri="{BB962C8B-B14F-4D97-AF65-F5344CB8AC3E}">
        <p14:creationId xmlns:p14="http://schemas.microsoft.com/office/powerpoint/2010/main" val="101176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A4DB7C9-4DAD-4B48-A462-AF56764197EB}" type="slidenum">
              <a:rPr lang="fr-FR" smtClean="0"/>
              <a:t>4</a:t>
            </a:fld>
            <a:endParaRPr lang="fr-FR"/>
          </a:p>
        </p:txBody>
      </p:sp>
    </p:spTree>
    <p:extLst>
      <p:ext uri="{BB962C8B-B14F-4D97-AF65-F5344CB8AC3E}">
        <p14:creationId xmlns:p14="http://schemas.microsoft.com/office/powerpoint/2010/main" val="2515634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noProof="1"/>
          </a:p>
        </p:txBody>
      </p:sp>
      <p:sp>
        <p:nvSpPr>
          <p:cNvPr id="4" name="Espace réservé du numéro de diapositive 3"/>
          <p:cNvSpPr>
            <a:spLocks noGrp="1"/>
          </p:cNvSpPr>
          <p:nvPr>
            <p:ph type="sldNum" sz="quarter" idx="5"/>
          </p:nvPr>
        </p:nvSpPr>
        <p:spPr/>
        <p:txBody>
          <a:bodyPr/>
          <a:lstStyle/>
          <a:p>
            <a:pPr rtl="0"/>
            <a:fld id="{DF61EA0F-A667-4B49-8422-0062BC55E249}" type="slidenum">
              <a:rPr lang="fr-FR" noProof="1" dirty="0" smtClean="0"/>
              <a:t>7</a:t>
            </a:fld>
            <a:endParaRPr lang="fr-FR" noProof="1"/>
          </a:p>
        </p:txBody>
      </p:sp>
    </p:spTree>
    <p:extLst>
      <p:ext uri="{BB962C8B-B14F-4D97-AF65-F5344CB8AC3E}">
        <p14:creationId xmlns:p14="http://schemas.microsoft.com/office/powerpoint/2010/main" val="2233530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254489102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159917628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5379445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78408826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4094224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378056926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360777225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811661468"/>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
        <p:nvSpPr>
          <p:cNvPr id="7" name="Rectangle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800" noProof="0"/>
          </a:p>
        </p:txBody>
      </p:sp>
      <p:sp>
        <p:nvSpPr>
          <p:cNvPr id="2" name="Titre 1"/>
          <p:cNvSpPr>
            <a:spLocks noGrp="1"/>
          </p:cNvSpPr>
          <p:nvPr>
            <p:ph type="title"/>
          </p:nvPr>
        </p:nvSpPr>
        <p:spPr/>
        <p:txBody>
          <a:bodyPr rtlCol="0"/>
          <a:lstStyle/>
          <a:p>
            <a:pPr rtl="0"/>
            <a:r>
              <a:rPr lang="fr-FR" noProof="0"/>
              <a:t>Modifiez le style du titre</a:t>
            </a:r>
          </a:p>
        </p:txBody>
      </p:sp>
    </p:spTree>
    <p:extLst>
      <p:ext uri="{BB962C8B-B14F-4D97-AF65-F5344CB8AC3E}">
        <p14:creationId xmlns:p14="http://schemas.microsoft.com/office/powerpoint/2010/main" val="3569819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fr-FR" sz="1800" noProof="0"/>
          </a:p>
        </p:txBody>
      </p:sp>
      <p:cxnSp>
        <p:nvCxnSpPr>
          <p:cNvPr id="12" name="Connecteur droit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re 3"/>
          <p:cNvSpPr>
            <a:spLocks noGrp="1"/>
          </p:cNvSpPr>
          <p:nvPr>
            <p:ph type="title"/>
          </p:nvPr>
        </p:nvSpPr>
        <p:spPr>
          <a:xfrm>
            <a:off x="521207" y="448056"/>
            <a:ext cx="6877119" cy="640080"/>
          </a:xfrm>
        </p:spPr>
        <p:txBody>
          <a:bodyPr rtlCol="0" anchor="b" anchorCtr="0">
            <a:normAutofit/>
          </a:bodyPr>
          <a:lstStyle>
            <a:lvl1pPr>
              <a:defRPr sz="2800">
                <a:solidFill>
                  <a:schemeClr val="bg2">
                    <a:lumMod val="25000"/>
                  </a:schemeClr>
                </a:solidFill>
              </a:defRPr>
            </a:lvl1pPr>
          </a:lstStyle>
          <a:p>
            <a:pPr rtl="0"/>
            <a:r>
              <a:rPr lang="fr-FR" noProof="0"/>
              <a:t>Modifiez le style du titre</a:t>
            </a:r>
          </a:p>
        </p:txBody>
      </p:sp>
      <p:sp>
        <p:nvSpPr>
          <p:cNvPr id="3" name="Espace réservé du contenu 2"/>
          <p:cNvSpPr>
            <a:spLocks noGrp="1"/>
          </p:cNvSpPr>
          <p:nvPr>
            <p:ph sz="quarter" idx="10" hasCustomPrompt="1"/>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rtl="0">
              <a:lnSpc>
                <a:spcPct val="150000"/>
              </a:lnSpc>
              <a:spcBef>
                <a:spcPts val="1000"/>
              </a:spcBef>
              <a:spcAft>
                <a:spcPts val="1200"/>
              </a:spcAft>
              <a:buNone/>
            </a:pPr>
            <a:r>
              <a:rPr lang="fr-FR" noProof="0"/>
              <a:t>Modifiez les styles du texte du masque</a:t>
            </a:r>
          </a:p>
          <a:p>
            <a:pPr marL="0" lvl="1" indent="0" rtl="0">
              <a:lnSpc>
                <a:spcPct val="150000"/>
              </a:lnSpc>
              <a:spcBef>
                <a:spcPts val="1000"/>
              </a:spcBef>
              <a:spcAft>
                <a:spcPts val="1200"/>
              </a:spcAft>
              <a:buNone/>
            </a:pPr>
            <a:r>
              <a:rPr lang="fr-FR" noProof="0"/>
              <a:t>Deuxième niveau</a:t>
            </a:r>
          </a:p>
          <a:p>
            <a:pPr marL="0" lvl="2" indent="0" rtl="0">
              <a:lnSpc>
                <a:spcPct val="150000"/>
              </a:lnSpc>
              <a:spcBef>
                <a:spcPts val="1000"/>
              </a:spcBef>
              <a:spcAft>
                <a:spcPts val="1200"/>
              </a:spcAft>
              <a:buNone/>
            </a:pPr>
            <a:r>
              <a:rPr lang="fr-FR" noProof="0"/>
              <a:t>Troisième niveau</a:t>
            </a:r>
          </a:p>
          <a:p>
            <a:pPr marL="0" lvl="3" indent="0" rtl="0">
              <a:lnSpc>
                <a:spcPct val="150000"/>
              </a:lnSpc>
              <a:spcBef>
                <a:spcPts val="1000"/>
              </a:spcBef>
              <a:spcAft>
                <a:spcPts val="1200"/>
              </a:spcAft>
              <a:buNone/>
            </a:pPr>
            <a:r>
              <a:rPr lang="fr-FR" noProof="0"/>
              <a:t>Quatrième niveau</a:t>
            </a:r>
          </a:p>
          <a:p>
            <a:pPr marL="0" lvl="4" indent="0" rtl="0">
              <a:lnSpc>
                <a:spcPct val="150000"/>
              </a:lnSpc>
              <a:spcBef>
                <a:spcPts val="1000"/>
              </a:spcBef>
              <a:spcAft>
                <a:spcPts val="1200"/>
              </a:spcAft>
              <a:buNone/>
            </a:pPr>
            <a:r>
              <a:rPr lang="fr-FR" noProof="0"/>
              <a:t>Cinquième niveau</a:t>
            </a:r>
          </a:p>
        </p:txBody>
      </p:sp>
      <p:sp>
        <p:nvSpPr>
          <p:cNvPr id="6" name="Espace réservé de la date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7DF3CA4B-903E-431D-AF93-2AD02E04DE8A}" type="datetime1">
              <a:rPr lang="fr-FR" noProof="0" smtClean="0"/>
              <a:t>04/02/2025</a:t>
            </a:fld>
            <a:endParaRPr lang="fr-FR" noProof="0"/>
          </a:p>
        </p:txBody>
      </p:sp>
      <p:sp>
        <p:nvSpPr>
          <p:cNvPr id="7" name="Espace réservé du pied de page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fr-FR" noProof="0"/>
          </a:p>
        </p:txBody>
      </p:sp>
      <p:sp>
        <p:nvSpPr>
          <p:cNvPr id="8" name="Espace réservé du numéro de diapositive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17440923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800" noProof="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800" noProof="0"/>
          </a:p>
        </p:txBody>
      </p:sp>
      <p:sp>
        <p:nvSpPr>
          <p:cNvPr id="2" name="Titre 1"/>
          <p:cNvSpPr>
            <a:spLocks noGrp="1"/>
          </p:cNvSpPr>
          <p:nvPr>
            <p:ph type="title"/>
          </p:nvPr>
        </p:nvSpPr>
        <p:spPr>
          <a:xfrm>
            <a:off x="521208" y="1536192"/>
            <a:ext cx="6876288" cy="640080"/>
          </a:xfrm>
        </p:spPr>
        <p:txBody>
          <a:bodyPr rtlCol="0">
            <a:normAutofit/>
          </a:bodyPr>
          <a:lstStyle>
            <a:lvl1pPr>
              <a:defRPr sz="3600">
                <a:solidFill>
                  <a:schemeClr val="bg1"/>
                </a:solidFill>
              </a:defRPr>
            </a:lvl1pPr>
          </a:lstStyle>
          <a:p>
            <a:pPr rtl="0"/>
            <a:r>
              <a:rPr lang="fr-FR" noProof="0"/>
              <a:t>Modifiez le style du titre</a:t>
            </a:r>
          </a:p>
        </p:txBody>
      </p:sp>
      <p:sp>
        <p:nvSpPr>
          <p:cNvPr id="7" name="Espace réservé du contenu 6"/>
          <p:cNvSpPr>
            <a:spLocks noGrp="1"/>
          </p:cNvSpPr>
          <p:nvPr>
            <p:ph sz="quarter" idx="13" hasCustomPrompt="1"/>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rtl="0">
              <a:lnSpc>
                <a:spcPct val="150000"/>
              </a:lnSpc>
              <a:spcBef>
                <a:spcPts val="1000"/>
              </a:spcBef>
              <a:spcAft>
                <a:spcPts val="1200"/>
              </a:spcAft>
              <a:buNone/>
            </a:pPr>
            <a:r>
              <a:rPr lang="fr-FR" noProof="0"/>
              <a:t>Modifiez les styles du texte</a:t>
            </a:r>
          </a:p>
          <a:p>
            <a:pPr marL="0" lvl="1" indent="0" rtl="0">
              <a:lnSpc>
                <a:spcPct val="150000"/>
              </a:lnSpc>
              <a:spcBef>
                <a:spcPts val="1000"/>
              </a:spcBef>
              <a:spcAft>
                <a:spcPts val="1200"/>
              </a:spcAft>
              <a:buNone/>
            </a:pPr>
            <a:r>
              <a:rPr lang="fr-FR" noProof="0"/>
              <a:t>Deuxième niveau</a:t>
            </a:r>
          </a:p>
          <a:p>
            <a:pPr marL="0" lvl="2" indent="0" rtl="0">
              <a:lnSpc>
                <a:spcPct val="150000"/>
              </a:lnSpc>
              <a:spcBef>
                <a:spcPts val="1000"/>
              </a:spcBef>
              <a:spcAft>
                <a:spcPts val="1200"/>
              </a:spcAft>
              <a:buNone/>
            </a:pPr>
            <a:r>
              <a:rPr lang="fr-FR" noProof="0"/>
              <a:t>Troisième niveau</a:t>
            </a:r>
          </a:p>
          <a:p>
            <a:pPr marL="0" lvl="3" indent="0" rtl="0">
              <a:lnSpc>
                <a:spcPct val="150000"/>
              </a:lnSpc>
              <a:spcBef>
                <a:spcPts val="1000"/>
              </a:spcBef>
              <a:spcAft>
                <a:spcPts val="1200"/>
              </a:spcAft>
              <a:buNone/>
            </a:pPr>
            <a:r>
              <a:rPr lang="fr-FR" noProof="0"/>
              <a:t>Quatrième niveau</a:t>
            </a:r>
          </a:p>
          <a:p>
            <a:pPr marL="0" lvl="4" indent="0" rtl="0">
              <a:lnSpc>
                <a:spcPct val="150000"/>
              </a:lnSpc>
              <a:spcBef>
                <a:spcPts val="1000"/>
              </a:spcBef>
              <a:spcAft>
                <a:spcPts val="1200"/>
              </a:spcAft>
              <a:buNone/>
            </a:pPr>
            <a:r>
              <a:rPr lang="fr-FR" noProof="0"/>
              <a:t>Cinquième niveau</a:t>
            </a:r>
          </a:p>
        </p:txBody>
      </p:sp>
    </p:spTree>
    <p:extLst>
      <p:ext uri="{BB962C8B-B14F-4D97-AF65-F5344CB8AC3E}">
        <p14:creationId xmlns:p14="http://schemas.microsoft.com/office/powerpoint/2010/main" val="1335655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232170698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11"/>
          </p:nvPr>
        </p:nvSpPr>
        <p:spPr/>
        <p:txBody>
          <a:bodyPr/>
          <a:lstStyle/>
          <a:p>
            <a:pPr rtl="0"/>
            <a:endParaRPr lang="fr-FR" noProof="0"/>
          </a:p>
        </p:txBody>
      </p:sp>
      <p:sp>
        <p:nvSpPr>
          <p:cNvPr id="6" name="Slide Number Placeholder 5"/>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162665686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6" name="Footer Placeholder 5"/>
          <p:cNvSpPr>
            <a:spLocks noGrp="1"/>
          </p:cNvSpPr>
          <p:nvPr>
            <p:ph type="ftr" sz="quarter" idx="11"/>
          </p:nvPr>
        </p:nvSpPr>
        <p:spPr/>
        <p:txBody>
          <a:bodyPr/>
          <a:lstStyle/>
          <a:p>
            <a:pPr rtl="0"/>
            <a:endParaRPr lang="fr-FR" noProof="0"/>
          </a:p>
        </p:txBody>
      </p:sp>
      <p:sp>
        <p:nvSpPr>
          <p:cNvPr id="7" name="Slide Number Placeholder 6"/>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262628205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8" name="Footer Placeholder 7"/>
          <p:cNvSpPr>
            <a:spLocks noGrp="1"/>
          </p:cNvSpPr>
          <p:nvPr>
            <p:ph type="ftr" sz="quarter" idx="11"/>
          </p:nvPr>
        </p:nvSpPr>
        <p:spPr/>
        <p:txBody>
          <a:bodyPr/>
          <a:lstStyle/>
          <a:p>
            <a:pPr rtl="0"/>
            <a:endParaRPr lang="fr-FR" noProof="0"/>
          </a:p>
        </p:txBody>
      </p:sp>
      <p:sp>
        <p:nvSpPr>
          <p:cNvPr id="9" name="Slide Number Placeholder 8"/>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331090590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4" name="Footer Placeholder 3"/>
          <p:cNvSpPr>
            <a:spLocks noGrp="1"/>
          </p:cNvSpPr>
          <p:nvPr>
            <p:ph type="ftr" sz="quarter" idx="11"/>
          </p:nvPr>
        </p:nvSpPr>
        <p:spPr/>
        <p:txBody>
          <a:bodyPr/>
          <a:lstStyle/>
          <a:p>
            <a:pPr rtl="0"/>
            <a:endParaRPr lang="fr-FR" noProof="0"/>
          </a:p>
        </p:txBody>
      </p:sp>
      <p:sp>
        <p:nvSpPr>
          <p:cNvPr id="5" name="Slide Number Placeholder 4"/>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215919519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0336AF-102C-4431-ACE7-2E9919418AB1}" type="datetimeFigureOut">
              <a:rPr lang="fr-FR" smtClean="0"/>
              <a:t>04/02/2025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C909F87-FB2C-4F20-B797-98EC6618B7E5}" type="slidenum">
              <a:rPr lang="fr-FR" smtClean="0"/>
              <a:t>‹N°›</a:t>
            </a:fld>
            <a:endParaRPr lang="fr-FR"/>
          </a:p>
        </p:txBody>
      </p:sp>
    </p:spTree>
    <p:extLst>
      <p:ext uri="{BB962C8B-B14F-4D97-AF65-F5344CB8AC3E}">
        <p14:creationId xmlns:p14="http://schemas.microsoft.com/office/powerpoint/2010/main" val="313654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6" name="Footer Placeholder 5"/>
          <p:cNvSpPr>
            <a:spLocks noGrp="1"/>
          </p:cNvSpPr>
          <p:nvPr>
            <p:ph type="ftr" sz="quarter" idx="11"/>
          </p:nvPr>
        </p:nvSpPr>
        <p:spPr/>
        <p:txBody>
          <a:bodyPr/>
          <a:lstStyle/>
          <a:p>
            <a:pPr rtl="0"/>
            <a:endParaRPr lang="fr-FR" noProof="0"/>
          </a:p>
        </p:txBody>
      </p:sp>
      <p:sp>
        <p:nvSpPr>
          <p:cNvPr id="7" name="Slide Number Placeholder 6"/>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203895092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pPr rtl="0"/>
            <a:fld id="{802CD4F2-526B-4131-B91B-856C46007FC5}" type="datetime1">
              <a:rPr lang="fr-FR" noProof="0" smtClean="0"/>
              <a:t>04/02/2025</a:t>
            </a:fld>
            <a:endParaRPr lang="fr-FR" noProof="0"/>
          </a:p>
        </p:txBody>
      </p:sp>
      <p:sp>
        <p:nvSpPr>
          <p:cNvPr id="6" name="Footer Placeholder 5"/>
          <p:cNvSpPr>
            <a:spLocks noGrp="1"/>
          </p:cNvSpPr>
          <p:nvPr>
            <p:ph type="ftr" sz="quarter" idx="11"/>
          </p:nvPr>
        </p:nvSpPr>
        <p:spPr/>
        <p:txBody>
          <a:bodyPr/>
          <a:lstStyle/>
          <a:p>
            <a:pPr rtl="0"/>
            <a:endParaRPr lang="fr-FR" noProof="0"/>
          </a:p>
        </p:txBody>
      </p:sp>
      <p:sp>
        <p:nvSpPr>
          <p:cNvPr id="7" name="Slide Number Placeholder 6"/>
          <p:cNvSpPr>
            <a:spLocks noGrp="1"/>
          </p:cNvSpPr>
          <p:nvPr>
            <p:ph type="sldNum" sz="quarter" idx="12"/>
          </p:nvPr>
        </p:nvSpPr>
        <p:spPr/>
        <p:txBody>
          <a:bodyPr/>
          <a:lstStyle/>
          <a:p>
            <a:pPr rtl="0"/>
            <a:fld id="{9860EDB8-5305-433F-BE41-D7A86D811DB3}" type="slidenum">
              <a:rPr lang="fr-FR" noProof="0" smtClean="0"/>
              <a:pPr rtl="0"/>
              <a:t>‹N°›</a:t>
            </a:fld>
            <a:endParaRPr lang="fr-FR" noProof="0"/>
          </a:p>
        </p:txBody>
      </p:sp>
    </p:spTree>
    <p:extLst>
      <p:ext uri="{BB962C8B-B14F-4D97-AF65-F5344CB8AC3E}">
        <p14:creationId xmlns:p14="http://schemas.microsoft.com/office/powerpoint/2010/main" val="205816941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802CD4F2-526B-4131-B91B-856C46007FC5}" type="datetime1">
              <a:rPr lang="fr-FR" noProof="0" smtClean="0"/>
              <a:t>04/02/2025</a:t>
            </a:fld>
            <a:endParaRPr lang="fr-FR" noProof="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endParaRPr lang="fr-FR" noProof="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rtl="0"/>
            <a:fld id="{9860EDB8-5305-433F-BE41-D7A86D811DB3}" type="slidenum">
              <a:rPr lang="fr-FR" noProof="0" smtClean="0"/>
              <a:pPr rtl="0"/>
              <a:t>‹N°›</a:t>
            </a:fld>
            <a:endParaRPr lang="fr-FR" noProof="0"/>
          </a:p>
        </p:txBody>
      </p:sp>
      <p:sp>
        <p:nvSpPr>
          <p:cNvPr id="18" name="Rectangle 6">
            <a:extLst>
              <a:ext uri="{FF2B5EF4-FFF2-40B4-BE49-F238E27FC236}">
                <a16:creationId xmlns:a16="http://schemas.microsoft.com/office/drawing/2014/main" id="{B205ABA1-9984-4F41-A660-DFE715B8AFAF}"/>
              </a:ext>
            </a:extLst>
          </p:cNvPr>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fr-FR" sz="1800" noProof="0"/>
          </a:p>
        </p:txBody>
      </p:sp>
      <p:cxnSp>
        <p:nvCxnSpPr>
          <p:cNvPr id="19" name="Connecteur droit 7">
            <a:extLst>
              <a:ext uri="{FF2B5EF4-FFF2-40B4-BE49-F238E27FC236}">
                <a16:creationId xmlns:a16="http://schemas.microsoft.com/office/drawing/2014/main" id="{F9203584-9CDA-4605-851C-C503DC3CBA66}"/>
              </a:ext>
            </a:extLst>
          </p:cNvPr>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724740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 id="2147483725" r:id="rId18"/>
    <p:sldLayoutId id="2147483663" r:id="rId19"/>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hyperlink" Target="mailto:Magali.julian@umontpellier.fr" TargetMode="Externa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mailto:mayahnein@gmail.com"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mailto:mathilde.trd@icloud.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90A61547-2555-4DE2-A37F-A53E549174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40" name="Straight Connector 39">
              <a:extLst>
                <a:ext uri="{FF2B5EF4-FFF2-40B4-BE49-F238E27FC236}">
                  <a16:creationId xmlns:a16="http://schemas.microsoft.com/office/drawing/2014/main" id="{5C2447E0-8F0D-479C-94E4-82BC8EB68C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1F943397-DCDD-44CB-BBA9-9510B7698DD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2" name="Rectangle 23">
              <a:extLst>
                <a:ext uri="{FF2B5EF4-FFF2-40B4-BE49-F238E27FC236}">
                  <a16:creationId xmlns:a16="http://schemas.microsoft.com/office/drawing/2014/main" id="{E2630ADC-31DB-4C48-AC4A-DAAE5A7B8E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43" name="Rectangle 25">
              <a:extLst>
                <a:ext uri="{FF2B5EF4-FFF2-40B4-BE49-F238E27FC236}">
                  <a16:creationId xmlns:a16="http://schemas.microsoft.com/office/drawing/2014/main" id="{2CA5C44E-F54E-47E0-8989-4D8686B33C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44" name="Isosceles Triangle 43">
              <a:extLst>
                <a:ext uri="{FF2B5EF4-FFF2-40B4-BE49-F238E27FC236}">
                  <a16:creationId xmlns:a16="http://schemas.microsoft.com/office/drawing/2014/main" id="{FF54E15E-830B-4375-A239-4C51954DEA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45" name="Rectangle 27">
              <a:extLst>
                <a:ext uri="{FF2B5EF4-FFF2-40B4-BE49-F238E27FC236}">
                  <a16:creationId xmlns:a16="http://schemas.microsoft.com/office/drawing/2014/main" id="{CB37E322-FF7E-4872-BD6B-50A48CBEA5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46" name="Rectangle 28">
              <a:extLst>
                <a:ext uri="{FF2B5EF4-FFF2-40B4-BE49-F238E27FC236}">
                  <a16:creationId xmlns:a16="http://schemas.microsoft.com/office/drawing/2014/main" id="{710D0C1E-D2F8-45B2-AE14-1AC8E976F7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47" name="Rectangle 29">
              <a:extLst>
                <a:ext uri="{FF2B5EF4-FFF2-40B4-BE49-F238E27FC236}">
                  <a16:creationId xmlns:a16="http://schemas.microsoft.com/office/drawing/2014/main" id="{3216331B-17D0-4167-ABD2-B2198058C2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48" name="Isosceles Triangle 47">
              <a:extLst>
                <a:ext uri="{FF2B5EF4-FFF2-40B4-BE49-F238E27FC236}">
                  <a16:creationId xmlns:a16="http://schemas.microsoft.com/office/drawing/2014/main" id="{A53A7A96-3806-4BB3-91DE-6EED48AC78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49" name="Isosceles Triangle 48">
              <a:extLst>
                <a:ext uri="{FF2B5EF4-FFF2-40B4-BE49-F238E27FC236}">
                  <a16:creationId xmlns:a16="http://schemas.microsoft.com/office/drawing/2014/main" id="{F8C2B86C-EE71-466E-8991-503F9C9C1B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re 1"/>
          <p:cNvSpPr>
            <a:spLocks noGrp="1"/>
          </p:cNvSpPr>
          <p:nvPr>
            <p:ph type="title"/>
          </p:nvPr>
        </p:nvSpPr>
        <p:spPr>
          <a:xfrm>
            <a:off x="985968" y="4473225"/>
            <a:ext cx="10847444" cy="1095059"/>
          </a:xfrm>
        </p:spPr>
        <p:txBody>
          <a:bodyPr vert="horz" lIns="91440" tIns="45720" rIns="91440" bIns="45720" rtlCol="0" anchor="b" anchorCtr="0">
            <a:normAutofit/>
          </a:bodyPr>
          <a:lstStyle/>
          <a:p>
            <a:pPr>
              <a:lnSpc>
                <a:spcPct val="90000"/>
              </a:lnSpc>
            </a:pPr>
            <a:r>
              <a:rPr lang="en-US" sz="3400" dirty="0"/>
              <a:t>ENGLISH: CONTRACT LAW 2024-2025          L3 DROIT</a:t>
            </a:r>
          </a:p>
        </p:txBody>
      </p:sp>
      <p:sp>
        <p:nvSpPr>
          <p:cNvPr id="3" name="Sous-titre 2"/>
          <p:cNvSpPr>
            <a:spLocks noGrp="1"/>
          </p:cNvSpPr>
          <p:nvPr>
            <p:ph type="subTitle" idx="4294967295"/>
          </p:nvPr>
        </p:nvSpPr>
        <p:spPr>
          <a:xfrm>
            <a:off x="985968" y="5569874"/>
            <a:ext cx="9382524" cy="790222"/>
          </a:xfrm>
        </p:spPr>
        <p:txBody>
          <a:bodyPr vert="horz" lIns="91440" tIns="45720" rIns="91440" bIns="45720" rtlCol="0" anchor="t">
            <a:noAutofit/>
          </a:bodyPr>
          <a:lstStyle/>
          <a:p>
            <a:pPr marL="0" indent="0">
              <a:lnSpc>
                <a:spcPct val="90000"/>
              </a:lnSpc>
              <a:buNone/>
            </a:pPr>
            <a:r>
              <a:rPr lang="en-US" sz="2400" dirty="0">
                <a:solidFill>
                  <a:schemeClr val="tx2">
                    <a:lumMod val="25000"/>
                  </a:schemeClr>
                </a:solidFill>
              </a:rPr>
              <a:t>COURSE DELIVERY, MATERIALS, ASSESSMENT, AND REQUIREMENTS                                                          TD 1</a:t>
            </a:r>
          </a:p>
        </p:txBody>
      </p:sp>
      <p:pic>
        <p:nvPicPr>
          <p:cNvPr id="5" name="Image 4" descr="Université de Montpellier Logo"/>
          <p:cNvPicPr/>
          <p:nvPr/>
        </p:nvPicPr>
        <p:blipFill>
          <a:blip r:embed="rId3">
            <a:extLst>
              <a:ext uri="{28A0092B-C50C-407E-A947-70E740481C1C}">
                <a14:useLocalDpi xmlns:a14="http://schemas.microsoft.com/office/drawing/2010/main" val="0"/>
              </a:ext>
            </a:extLst>
          </a:blip>
          <a:stretch>
            <a:fillRect/>
          </a:stretch>
        </p:blipFill>
        <p:spPr bwMode="auto">
          <a:xfrm>
            <a:off x="1606750" y="609600"/>
            <a:ext cx="3642357" cy="3642357"/>
          </a:xfrm>
          <a:prstGeom prst="rect">
            <a:avLst/>
          </a:prstGeom>
          <a:noFill/>
        </p:spPr>
      </p:pic>
      <p:pic>
        <p:nvPicPr>
          <p:cNvPr id="6" name="Image 5" descr="\\nas_um.ad.umontpellier.fr\RedirectionsUM$\RedirectionsADM\p00000001798\Desktop\logo langues 170912.png"/>
          <p:cNvPicPr/>
          <p:nvPr/>
        </p:nvPicPr>
        <p:blipFill>
          <a:blip r:embed="rId4">
            <a:extLst>
              <a:ext uri="{28A0092B-C50C-407E-A947-70E740481C1C}">
                <a14:useLocalDpi xmlns:a14="http://schemas.microsoft.com/office/drawing/2010/main" val="0"/>
              </a:ext>
            </a:extLst>
          </a:blip>
          <a:stretch>
            <a:fillRect/>
          </a:stretch>
        </p:blipFill>
        <p:spPr bwMode="auto">
          <a:xfrm>
            <a:off x="6292529" y="609600"/>
            <a:ext cx="2786404" cy="3642357"/>
          </a:xfrm>
          <a:prstGeom prst="rect">
            <a:avLst/>
          </a:prstGeom>
          <a:noFill/>
        </p:spPr>
      </p:pic>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1207" y="448056"/>
            <a:ext cx="11077894" cy="640080"/>
          </a:xfrm>
        </p:spPr>
        <p:txBody>
          <a:bodyPr>
            <a:normAutofit/>
          </a:bodyPr>
          <a:lstStyle/>
          <a:p>
            <a:r>
              <a:rPr lang="en-AU" dirty="0"/>
              <a:t>ROLE DUTIES – LEAD COUNSEL FOR THE PLAINTIFF</a:t>
            </a:r>
            <a:endParaRPr lang="fr-FR" dirty="0"/>
          </a:p>
        </p:txBody>
      </p:sp>
      <p:sp>
        <p:nvSpPr>
          <p:cNvPr id="3" name="Espace réservé du contenu 2"/>
          <p:cNvSpPr>
            <a:spLocks noGrp="1"/>
          </p:cNvSpPr>
          <p:nvPr>
            <p:ph sz="quarter" idx="10"/>
          </p:nvPr>
        </p:nvSpPr>
        <p:spPr>
          <a:xfrm>
            <a:off x="539495" y="1435608"/>
            <a:ext cx="11059605" cy="5052874"/>
          </a:xfrm>
        </p:spPr>
        <p:txBody>
          <a:bodyPr>
            <a:noAutofit/>
          </a:bodyPr>
          <a:lstStyle/>
          <a:p>
            <a:pPr lvl="0"/>
            <a:r>
              <a:rPr lang="en-AU" sz="2200" dirty="0"/>
              <a:t>Introduces him/herself and the three other speakers</a:t>
            </a:r>
            <a:endParaRPr lang="fr-FR" sz="2200" dirty="0"/>
          </a:p>
          <a:p>
            <a:pPr lvl="0"/>
            <a:r>
              <a:rPr lang="en-AU" sz="2200" dirty="0"/>
              <a:t>Presents the facts of the case from your client’s point of view</a:t>
            </a:r>
            <a:endParaRPr lang="fr-FR" sz="2200" dirty="0"/>
          </a:p>
          <a:p>
            <a:pPr lvl="0"/>
            <a:r>
              <a:rPr lang="en-AU" sz="2200" dirty="0"/>
              <a:t>Gives the court the rules of law, including case citations and other legal references</a:t>
            </a:r>
            <a:endParaRPr lang="fr-FR" sz="2200" dirty="0"/>
          </a:p>
          <a:p>
            <a:pPr lvl="0"/>
            <a:r>
              <a:rPr lang="en-AU" sz="2200" dirty="0"/>
              <a:t>After the Assistant Counsel for the defence has finished demands judgment for your client.</a:t>
            </a:r>
          </a:p>
          <a:p>
            <a:pPr lvl="0"/>
            <a:r>
              <a:rPr lang="en-AU" sz="2200" b="1" dirty="0"/>
              <a:t>NOTE: </a:t>
            </a:r>
            <a:r>
              <a:rPr lang="en-AU" sz="2200" dirty="0"/>
              <a:t>Counsel is a barrister, solicitor, or attorney (legal professional) conducting a case.</a:t>
            </a:r>
            <a:endParaRPr lang="fr-FR" sz="2200" b="1" dirty="0"/>
          </a:p>
        </p:txBody>
      </p:sp>
    </p:spTree>
    <p:extLst>
      <p:ext uri="{BB962C8B-B14F-4D97-AF65-F5344CB8AC3E}">
        <p14:creationId xmlns:p14="http://schemas.microsoft.com/office/powerpoint/2010/main" val="3817822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521207" y="448056"/>
            <a:ext cx="11102946" cy="640080"/>
          </a:xfrm>
        </p:spPr>
        <p:txBody>
          <a:bodyPr>
            <a:normAutofit/>
          </a:bodyPr>
          <a:lstStyle/>
          <a:p>
            <a:r>
              <a:rPr lang="en-AU" dirty="0"/>
              <a:t>ROLE DUTIES – ASSISTANT COUNSEL FOR THE PLAINTIFF</a:t>
            </a:r>
            <a:endParaRPr lang="fr-FR" dirty="0"/>
          </a:p>
        </p:txBody>
      </p:sp>
      <p:sp>
        <p:nvSpPr>
          <p:cNvPr id="3" name="Espace réservé du contenu 2"/>
          <p:cNvSpPr>
            <a:spLocks noGrp="1"/>
          </p:cNvSpPr>
          <p:nvPr>
            <p:ph sz="quarter" idx="10"/>
          </p:nvPr>
        </p:nvSpPr>
        <p:spPr>
          <a:xfrm>
            <a:off x="539495" y="1435608"/>
            <a:ext cx="10921819" cy="3977640"/>
          </a:xfrm>
        </p:spPr>
        <p:txBody>
          <a:bodyPr>
            <a:normAutofit/>
          </a:bodyPr>
          <a:lstStyle/>
          <a:p>
            <a:pPr lvl="0"/>
            <a:r>
              <a:rPr lang="en-AU" sz="2200" dirty="0"/>
              <a:t>Makes arguments for your client using the rules of law introduced by the Lead Counsel</a:t>
            </a:r>
            <a:endParaRPr lang="fr-FR" sz="2200" dirty="0"/>
          </a:p>
          <a:p>
            <a:pPr lvl="0"/>
            <a:r>
              <a:rPr lang="en-AU" sz="2200" dirty="0"/>
              <a:t>If the rules of law are not in favour of your client, distinguishes the facts of your case from the case rules cited.</a:t>
            </a:r>
          </a:p>
          <a:p>
            <a:r>
              <a:rPr lang="en-AU" sz="2200" b="1" dirty="0"/>
              <a:t>NOTE: </a:t>
            </a:r>
            <a:r>
              <a:rPr lang="en-AU" sz="2200" dirty="0"/>
              <a:t>Counsel is a barrister, solicitor, or attorney (legal professional) conducting a case.</a:t>
            </a:r>
            <a:endParaRPr lang="fr-FR" sz="2200" b="1" dirty="0"/>
          </a:p>
          <a:p>
            <a:pPr lvl="0"/>
            <a:endParaRPr lang="fr-FR" sz="2200" dirty="0"/>
          </a:p>
        </p:txBody>
      </p:sp>
    </p:spTree>
    <p:extLst>
      <p:ext uri="{BB962C8B-B14F-4D97-AF65-F5344CB8AC3E}">
        <p14:creationId xmlns:p14="http://schemas.microsoft.com/office/powerpoint/2010/main" val="1142364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521207" y="448056"/>
            <a:ext cx="10514223" cy="640080"/>
          </a:xfrm>
        </p:spPr>
        <p:txBody>
          <a:bodyPr>
            <a:normAutofit/>
          </a:bodyPr>
          <a:lstStyle/>
          <a:p>
            <a:r>
              <a:rPr lang="en-AU" dirty="0"/>
              <a:t>ROLE DUTIES – LEAD COUNSEL FOR THE DEFENDANT</a:t>
            </a:r>
            <a:endParaRPr lang="fr-FR" dirty="0"/>
          </a:p>
        </p:txBody>
      </p:sp>
      <p:sp>
        <p:nvSpPr>
          <p:cNvPr id="3" name="Espace réservé du contenu 2"/>
          <p:cNvSpPr>
            <a:spLocks noGrp="1"/>
          </p:cNvSpPr>
          <p:nvPr>
            <p:ph sz="quarter" idx="10"/>
          </p:nvPr>
        </p:nvSpPr>
        <p:spPr>
          <a:xfrm>
            <a:off x="539495" y="1435608"/>
            <a:ext cx="11047079" cy="3977640"/>
          </a:xfrm>
        </p:spPr>
        <p:txBody>
          <a:bodyPr>
            <a:normAutofit/>
          </a:bodyPr>
          <a:lstStyle/>
          <a:p>
            <a:pPr lvl="0"/>
            <a:r>
              <a:rPr lang="en-AU" sz="2200" dirty="0"/>
              <a:t>Presents the facts of the case from your client’s point of view</a:t>
            </a:r>
            <a:endParaRPr lang="fr-FR" sz="2200" dirty="0"/>
          </a:p>
          <a:p>
            <a:pPr lvl="0"/>
            <a:r>
              <a:rPr lang="en-AU" sz="2200" dirty="0"/>
              <a:t>Gives the court the rules of law, including case citations and other legal references</a:t>
            </a:r>
            <a:endParaRPr lang="fr-FR" sz="2200" dirty="0"/>
          </a:p>
          <a:p>
            <a:pPr lvl="0"/>
            <a:r>
              <a:rPr lang="en-AU" sz="2200" dirty="0"/>
              <a:t>After the Assistant Counsel for defendant has finished demands judgment for your client.</a:t>
            </a:r>
          </a:p>
          <a:p>
            <a:r>
              <a:rPr lang="en-AU" sz="2200" b="1" dirty="0"/>
              <a:t>NOTE: </a:t>
            </a:r>
            <a:r>
              <a:rPr lang="en-AU" sz="2200" dirty="0"/>
              <a:t>Counsel is a barrister, solicitor, or attorney (legal professional) conducting a case.</a:t>
            </a:r>
            <a:endParaRPr lang="fr-FR" sz="2200" b="1" dirty="0"/>
          </a:p>
          <a:p>
            <a:pPr lvl="0"/>
            <a:endParaRPr lang="fr-FR" sz="2200" dirty="0"/>
          </a:p>
        </p:txBody>
      </p:sp>
    </p:spTree>
    <p:extLst>
      <p:ext uri="{BB962C8B-B14F-4D97-AF65-F5344CB8AC3E}">
        <p14:creationId xmlns:p14="http://schemas.microsoft.com/office/powerpoint/2010/main" val="531596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1207" y="448056"/>
            <a:ext cx="11077894" cy="640080"/>
          </a:xfrm>
        </p:spPr>
        <p:txBody>
          <a:bodyPr>
            <a:normAutofit/>
          </a:bodyPr>
          <a:lstStyle/>
          <a:p>
            <a:r>
              <a:rPr lang="en-AU" dirty="0"/>
              <a:t>ROLE DUTIES – ASSISTANT COUNSEL FOR THE DEFENDANT</a:t>
            </a:r>
            <a:endParaRPr lang="fr-FR" dirty="0"/>
          </a:p>
        </p:txBody>
      </p:sp>
      <p:sp>
        <p:nvSpPr>
          <p:cNvPr id="3" name="Espace réservé du contenu 2"/>
          <p:cNvSpPr>
            <a:spLocks noGrp="1"/>
          </p:cNvSpPr>
          <p:nvPr>
            <p:ph sz="quarter" idx="10"/>
          </p:nvPr>
        </p:nvSpPr>
        <p:spPr>
          <a:xfrm>
            <a:off x="539495" y="1435608"/>
            <a:ext cx="11059605" cy="3977640"/>
          </a:xfrm>
        </p:spPr>
        <p:txBody>
          <a:bodyPr/>
          <a:lstStyle/>
          <a:p>
            <a:pPr lvl="0"/>
            <a:r>
              <a:rPr lang="en-AU" sz="2200" dirty="0"/>
              <a:t>Makes arguments for your client using the rules of law introduced by the Lead Counsel</a:t>
            </a:r>
            <a:endParaRPr lang="fr-FR" sz="2200" dirty="0"/>
          </a:p>
          <a:p>
            <a:pPr lvl="0"/>
            <a:r>
              <a:rPr lang="en-AU" sz="2200" dirty="0"/>
              <a:t>If the rules of law are not in favour of your client, distinguishes the facts of your case from the case rules cited.</a:t>
            </a:r>
            <a:endParaRPr lang="fr-FR" sz="2200" dirty="0"/>
          </a:p>
          <a:p>
            <a:r>
              <a:rPr lang="en-AU" sz="2200" b="1" dirty="0"/>
              <a:t>NOTE: </a:t>
            </a:r>
            <a:r>
              <a:rPr lang="en-AU" sz="2200" dirty="0"/>
              <a:t>Counsel is a barrister, solicitor, or attorney (legal professional) conducting a case.</a:t>
            </a:r>
            <a:endParaRPr lang="fr-FR" sz="2200" dirty="0"/>
          </a:p>
        </p:txBody>
      </p:sp>
    </p:spTree>
    <p:extLst>
      <p:ext uri="{BB962C8B-B14F-4D97-AF65-F5344CB8AC3E}">
        <p14:creationId xmlns:p14="http://schemas.microsoft.com/office/powerpoint/2010/main" val="1964640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1207" y="448056"/>
            <a:ext cx="11190629" cy="640080"/>
          </a:xfrm>
        </p:spPr>
        <p:txBody>
          <a:bodyPr>
            <a:normAutofit/>
          </a:bodyPr>
          <a:lstStyle/>
          <a:p>
            <a:r>
              <a:rPr lang="en-AU" dirty="0"/>
              <a:t>ROLE DUTIES – JURY (THE CLASS)</a:t>
            </a:r>
            <a:endParaRPr lang="fr-FR" dirty="0"/>
          </a:p>
        </p:txBody>
      </p:sp>
      <p:sp>
        <p:nvSpPr>
          <p:cNvPr id="3" name="Espace réservé du contenu 2"/>
          <p:cNvSpPr>
            <a:spLocks noGrp="1"/>
          </p:cNvSpPr>
          <p:nvPr>
            <p:ph sz="quarter" idx="10"/>
          </p:nvPr>
        </p:nvSpPr>
        <p:spPr>
          <a:xfrm>
            <a:off x="539496" y="1435608"/>
            <a:ext cx="11172340" cy="3537225"/>
          </a:xfrm>
        </p:spPr>
        <p:txBody>
          <a:bodyPr>
            <a:normAutofit/>
          </a:bodyPr>
          <a:lstStyle/>
          <a:p>
            <a:pPr lvl="0"/>
            <a:r>
              <a:rPr lang="en-AU" sz="2200" dirty="0"/>
              <a:t>Ask the judge questions to clarify the court’s analysis of the facts and laws.</a:t>
            </a:r>
            <a:endParaRPr lang="fr-FR" sz="2200" dirty="0"/>
          </a:p>
          <a:p>
            <a:pPr lvl="0"/>
            <a:r>
              <a:rPr lang="en-AU" sz="2200" dirty="0"/>
              <a:t>Ask counsel questions related to their arguments, the facts, the rules of law.</a:t>
            </a:r>
            <a:endParaRPr lang="fr-FR" sz="2200" dirty="0"/>
          </a:p>
          <a:p>
            <a:pPr lvl="0"/>
            <a:r>
              <a:rPr lang="en-AU" sz="2200" dirty="0"/>
              <a:t>Vote on the winning party - be prepared to justify your vote.</a:t>
            </a:r>
          </a:p>
          <a:p>
            <a:pPr lvl="0"/>
            <a:endParaRPr lang="en-AU" sz="2200" dirty="0"/>
          </a:p>
          <a:p>
            <a:pPr lvl="0"/>
            <a:r>
              <a:rPr lang="en-AU" sz="2200" dirty="0"/>
              <a:t>Your participation as a juror will be marked and will be taken into account for your participation mark.</a:t>
            </a:r>
            <a:endParaRPr lang="fr-FR" sz="2200" dirty="0"/>
          </a:p>
        </p:txBody>
      </p:sp>
    </p:spTree>
    <p:extLst>
      <p:ext uri="{BB962C8B-B14F-4D97-AF65-F5344CB8AC3E}">
        <p14:creationId xmlns:p14="http://schemas.microsoft.com/office/powerpoint/2010/main" val="1049327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1207" y="448056"/>
            <a:ext cx="11040316" cy="640080"/>
          </a:xfrm>
        </p:spPr>
        <p:txBody>
          <a:bodyPr>
            <a:normAutofit/>
          </a:bodyPr>
          <a:lstStyle/>
          <a:p>
            <a:r>
              <a:rPr lang="en-AU" dirty="0"/>
              <a:t>ROLE DUTIES – WITNESSES (optional extra roles)</a:t>
            </a:r>
            <a:endParaRPr lang="fr-FR" dirty="0"/>
          </a:p>
        </p:txBody>
      </p:sp>
      <p:sp>
        <p:nvSpPr>
          <p:cNvPr id="3" name="Espace réservé du contenu 2"/>
          <p:cNvSpPr>
            <a:spLocks noGrp="1"/>
          </p:cNvSpPr>
          <p:nvPr>
            <p:ph sz="quarter" idx="10"/>
          </p:nvPr>
        </p:nvSpPr>
        <p:spPr>
          <a:xfrm>
            <a:off x="539495" y="1435608"/>
            <a:ext cx="11022027" cy="3977640"/>
          </a:xfrm>
        </p:spPr>
        <p:txBody>
          <a:bodyPr>
            <a:normAutofit/>
          </a:bodyPr>
          <a:lstStyle/>
          <a:p>
            <a:pPr lvl="0"/>
            <a:r>
              <a:rPr lang="en-AU" sz="2200" dirty="0"/>
              <a:t>Create a role for a person likely to have important, relevant knowledge of the crime.</a:t>
            </a:r>
            <a:endParaRPr lang="fr-FR" sz="2200" dirty="0"/>
          </a:p>
          <a:p>
            <a:pPr lvl="0"/>
            <a:r>
              <a:rPr lang="en-AU" sz="2200" dirty="0"/>
              <a:t>Can be called to the stand to testify for either party.</a:t>
            </a:r>
            <a:endParaRPr lang="fr-FR" sz="2200" dirty="0"/>
          </a:p>
          <a:p>
            <a:pPr lvl="0"/>
            <a:r>
              <a:rPr lang="en-AU" sz="2200" dirty="0"/>
              <a:t>Should be sworn in before they testify : ‘I promise to tell the truth, the whole truth and nothing but the truth’.</a:t>
            </a:r>
            <a:endParaRPr lang="fr-FR" sz="2200" dirty="0"/>
          </a:p>
        </p:txBody>
      </p:sp>
    </p:spTree>
    <p:extLst>
      <p:ext uri="{BB962C8B-B14F-4D97-AF65-F5344CB8AC3E}">
        <p14:creationId xmlns:p14="http://schemas.microsoft.com/office/powerpoint/2010/main" val="1172139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1207" y="448056"/>
            <a:ext cx="10000656" cy="640080"/>
          </a:xfrm>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22027" cy="3977640"/>
          </a:xfrm>
        </p:spPr>
        <p:txBody>
          <a:bodyPr>
            <a:normAutofit/>
          </a:bodyPr>
          <a:lstStyle/>
          <a:p>
            <a:pPr lvl="0"/>
            <a:r>
              <a:rPr lang="en-AU" sz="2200" b="1" dirty="0"/>
              <a:t>Do not read your speech,</a:t>
            </a:r>
            <a:r>
              <a:rPr lang="en-AU" sz="2200" dirty="0"/>
              <a:t> it is boring and prevents you from making eye contact with the other participants. You may use detailed notes of the case to help you remember points for your presentation but you must keep them on the table (use large print and wide spacing to make visible). </a:t>
            </a:r>
          </a:p>
          <a:p>
            <a:pPr lvl="0"/>
            <a:r>
              <a:rPr lang="fr-FR" sz="2200" b="1" dirty="0"/>
              <a:t>Reading = a mark </a:t>
            </a:r>
            <a:r>
              <a:rPr lang="fr-FR" sz="2200" b="1" dirty="0" err="1"/>
              <a:t>under</a:t>
            </a:r>
            <a:r>
              <a:rPr lang="fr-FR" sz="2200" b="1" dirty="0"/>
              <a:t> 10/20</a:t>
            </a:r>
            <a:endParaRPr lang="fr-FR" sz="2200" dirty="0"/>
          </a:p>
        </p:txBody>
      </p:sp>
    </p:spTree>
    <p:extLst>
      <p:ext uri="{BB962C8B-B14F-4D97-AF65-F5344CB8AC3E}">
        <p14:creationId xmlns:p14="http://schemas.microsoft.com/office/powerpoint/2010/main" val="1819973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84657" cy="3977640"/>
          </a:xfrm>
        </p:spPr>
        <p:txBody>
          <a:bodyPr>
            <a:normAutofit/>
          </a:bodyPr>
          <a:lstStyle/>
          <a:p>
            <a:pPr lvl="0"/>
            <a:r>
              <a:rPr lang="en-AU" sz="2200" b="1" dirty="0"/>
              <a:t>Put your presentation in your own words</a:t>
            </a:r>
            <a:r>
              <a:rPr lang="en-AU" sz="2200" dirty="0"/>
              <a:t> to demonstrate your understanding of the case. The only exception is for rules of law which may be read word for word.</a:t>
            </a:r>
            <a:endParaRPr lang="fr-FR" sz="2200" dirty="0"/>
          </a:p>
        </p:txBody>
      </p:sp>
    </p:spTree>
    <p:extLst>
      <p:ext uri="{BB962C8B-B14F-4D97-AF65-F5344CB8AC3E}">
        <p14:creationId xmlns:p14="http://schemas.microsoft.com/office/powerpoint/2010/main" val="2521207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47079" cy="3977640"/>
          </a:xfrm>
        </p:spPr>
        <p:txBody>
          <a:bodyPr>
            <a:normAutofit/>
          </a:bodyPr>
          <a:lstStyle/>
          <a:p>
            <a:pPr lvl="0"/>
            <a:r>
              <a:rPr lang="en-AU" sz="2200" b="1" dirty="0"/>
              <a:t>Practice your pronunciation and intonation. </a:t>
            </a:r>
            <a:r>
              <a:rPr lang="en-AU" sz="2200" dirty="0"/>
              <a:t>Bad pronunciation prevents others from understanding what you are saying. Flat intonation makes you sound uninteresting. Use the audio tools provided with online dictionaries and translators. Practice with your team-mates, film yourselves! If you know any native English speakers, ask them to listen to you. </a:t>
            </a:r>
          </a:p>
          <a:p>
            <a:pPr lvl="0"/>
            <a:r>
              <a:rPr lang="en-AU" sz="2200" b="1" dirty="0"/>
              <a:t>Bad pronunciation indicates lack of preparation and will mean lower marks.</a:t>
            </a:r>
            <a:endParaRPr lang="fr-FR" sz="2200" dirty="0"/>
          </a:p>
        </p:txBody>
      </p:sp>
    </p:spTree>
    <p:extLst>
      <p:ext uri="{BB962C8B-B14F-4D97-AF65-F5344CB8AC3E}">
        <p14:creationId xmlns:p14="http://schemas.microsoft.com/office/powerpoint/2010/main" val="3266976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72131" cy="3977640"/>
          </a:xfrm>
        </p:spPr>
        <p:txBody>
          <a:bodyPr>
            <a:normAutofit/>
          </a:bodyPr>
          <a:lstStyle/>
          <a:p>
            <a:pPr lvl="0"/>
            <a:r>
              <a:rPr lang="en-AU" sz="2200" b="1"/>
              <a:t>Use your legal English.</a:t>
            </a:r>
            <a:r>
              <a:rPr lang="en-AU" sz="2200"/>
              <a:t> When the judge/jury asks you questions about your case, use a legal English answer. If you’ve read and understood your case very well, many of the terms you can use are in it.</a:t>
            </a:r>
            <a:endParaRPr lang="fr-FR" sz="2200"/>
          </a:p>
        </p:txBody>
      </p:sp>
    </p:spTree>
    <p:extLst>
      <p:ext uri="{BB962C8B-B14F-4D97-AF65-F5344CB8AC3E}">
        <p14:creationId xmlns:p14="http://schemas.microsoft.com/office/powerpoint/2010/main" val="2418831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a:t>DELIVERY</a:t>
            </a:r>
            <a:endParaRPr lang="fr-FR" dirty="0"/>
          </a:p>
        </p:txBody>
      </p:sp>
      <p:sp>
        <p:nvSpPr>
          <p:cNvPr id="3" name="Espace réservé du contenu 2"/>
          <p:cNvSpPr>
            <a:spLocks noGrp="1"/>
          </p:cNvSpPr>
          <p:nvPr>
            <p:ph sz="quarter" idx="10"/>
          </p:nvPr>
        </p:nvSpPr>
        <p:spPr>
          <a:xfrm>
            <a:off x="521207" y="1194317"/>
            <a:ext cx="10915055" cy="4705441"/>
          </a:xfrm>
        </p:spPr>
        <p:txBody>
          <a:bodyPr/>
          <a:lstStyle/>
          <a:p>
            <a:r>
              <a:rPr lang="en-AU" sz="1800"/>
              <a:t>You will attend class every other week. You will have been made aware of your attendance schedule. </a:t>
            </a:r>
            <a:endParaRPr lang="en-AU" sz="1600" dirty="0"/>
          </a:p>
        </p:txBody>
      </p:sp>
      <p:graphicFrame>
        <p:nvGraphicFramePr>
          <p:cNvPr id="4" name="Tableau 3"/>
          <p:cNvGraphicFramePr>
            <a:graphicFrameLocks noGrp="1"/>
          </p:cNvGraphicFramePr>
          <p:nvPr>
            <p:extLst>
              <p:ext uri="{D42A27DB-BD31-4B8C-83A1-F6EECF244321}">
                <p14:modId xmlns:p14="http://schemas.microsoft.com/office/powerpoint/2010/main" val="453157358"/>
              </p:ext>
            </p:extLst>
          </p:nvPr>
        </p:nvGraphicFramePr>
        <p:xfrm>
          <a:off x="512466" y="1754155"/>
          <a:ext cx="10923796" cy="4557750"/>
        </p:xfrm>
        <a:graphic>
          <a:graphicData uri="http://schemas.openxmlformats.org/drawingml/2006/table">
            <a:tbl>
              <a:tblPr firstRow="1" bandRow="1">
                <a:tableStyleId>{5C22544A-7EE6-4342-B048-85BDC9FD1C3A}</a:tableStyleId>
              </a:tblPr>
              <a:tblGrid>
                <a:gridCol w="2901934">
                  <a:extLst>
                    <a:ext uri="{9D8B030D-6E8A-4147-A177-3AD203B41FA5}">
                      <a16:colId xmlns:a16="http://schemas.microsoft.com/office/drawing/2014/main" val="1802024405"/>
                    </a:ext>
                  </a:extLst>
                </a:gridCol>
                <a:gridCol w="1096245">
                  <a:extLst>
                    <a:ext uri="{9D8B030D-6E8A-4147-A177-3AD203B41FA5}">
                      <a16:colId xmlns:a16="http://schemas.microsoft.com/office/drawing/2014/main" val="3540803400"/>
                    </a:ext>
                  </a:extLst>
                </a:gridCol>
                <a:gridCol w="6925617">
                  <a:extLst>
                    <a:ext uri="{9D8B030D-6E8A-4147-A177-3AD203B41FA5}">
                      <a16:colId xmlns:a16="http://schemas.microsoft.com/office/drawing/2014/main" val="1706490161"/>
                    </a:ext>
                  </a:extLst>
                </a:gridCol>
              </a:tblGrid>
              <a:tr h="435907">
                <a:tc>
                  <a:txBody>
                    <a:bodyPr/>
                    <a:lstStyle/>
                    <a:p>
                      <a:pPr marL="0" algn="l" defTabSz="914400" rtl="0" eaLnBrk="1" latinLnBrk="0" hangingPunct="1">
                        <a:lnSpc>
                          <a:spcPct val="107000"/>
                        </a:lnSpc>
                        <a:spcAft>
                          <a:spcPts val="800"/>
                        </a:spcAft>
                      </a:pPr>
                      <a:r>
                        <a:rPr lang="en-AU"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WEEKS</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en-AU"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TD</a:t>
                      </a:r>
                      <a:endParaRPr lang="fr-FR"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extLst>
                  <a:ext uri="{0D108BD9-81ED-4DB2-BD59-A6C34878D82A}">
                    <a16:rowId xmlns:a16="http://schemas.microsoft.com/office/drawing/2014/main" val="2291960672"/>
                  </a:ext>
                </a:extLst>
              </a:tr>
              <a:tr h="414232">
                <a:tc>
                  <a:txBody>
                    <a:bodyPr/>
                    <a:lstStyle/>
                    <a:p>
                      <a:pPr marL="0" algn="l" defTabSz="914400" rtl="0" eaLnBrk="1" latinLnBrk="0" hangingPunct="1">
                        <a:lnSpc>
                          <a:spcPct val="107000"/>
                        </a:lnSpc>
                        <a:spcAft>
                          <a:spcPts val="800"/>
                        </a:spcAft>
                      </a:pPr>
                      <a:r>
                        <a:rPr lang="en-AU"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04/02/2025</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en-AU"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1</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Introduction-Instructions and </a:t>
                      </a:r>
                      <a:r>
                        <a:rPr lang="fr-FR" sz="2400" kern="1200" dirty="0" err="1">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Procedures</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extLst>
                  <a:ext uri="{0D108BD9-81ED-4DB2-BD59-A6C34878D82A}">
                    <a16:rowId xmlns:a16="http://schemas.microsoft.com/office/drawing/2014/main" val="2350708919"/>
                  </a:ext>
                </a:extLst>
              </a:tr>
              <a:tr h="414232">
                <a:tc>
                  <a:txBody>
                    <a:bodyPr/>
                    <a:lstStyle/>
                    <a:p>
                      <a:pPr marL="0" algn="l" defTabSz="914400" rtl="0" eaLnBrk="1" latinLnBrk="0" hangingPunct="1">
                        <a:lnSpc>
                          <a:spcPct val="107000"/>
                        </a:lnSpc>
                        <a:spcAft>
                          <a:spcPts val="800"/>
                        </a:spcAft>
                      </a:pPr>
                      <a:r>
                        <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11/02/2025</a:t>
                      </a:r>
                    </a:p>
                  </a:txBody>
                  <a:tcPr marL="81760" marR="81760" marT="40880" marB="40880" anchor="ctr"/>
                </a:tc>
                <a:tc>
                  <a:txBody>
                    <a:bodyPr/>
                    <a:lstStyle/>
                    <a:p>
                      <a:pPr marL="0" algn="l" defTabSz="914400" rtl="0" eaLnBrk="1" latinLnBrk="0" hangingPunct="1">
                        <a:lnSpc>
                          <a:spcPct val="107000"/>
                        </a:lnSpc>
                        <a:spcAft>
                          <a:spcPts val="800"/>
                        </a:spcAft>
                      </a:pPr>
                      <a:r>
                        <a:rPr lang="en-AU"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2</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fr-FR"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Oral  and TD activities</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extLst>
                  <a:ext uri="{0D108BD9-81ED-4DB2-BD59-A6C34878D82A}">
                    <a16:rowId xmlns:a16="http://schemas.microsoft.com/office/drawing/2014/main" val="2972136206"/>
                  </a:ext>
                </a:extLst>
              </a:tr>
              <a:tr h="414232">
                <a:tc>
                  <a:txBody>
                    <a:bodyPr/>
                    <a:lstStyle/>
                    <a:p>
                      <a:pPr marL="0" algn="l" defTabSz="914400" rtl="0" eaLnBrk="1" latinLnBrk="0" hangingPunct="1">
                        <a:lnSpc>
                          <a:spcPct val="107000"/>
                        </a:lnSpc>
                        <a:spcAft>
                          <a:spcPts val="800"/>
                        </a:spcAft>
                      </a:pPr>
                      <a:r>
                        <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18/02/2025</a:t>
                      </a:r>
                    </a:p>
                  </a:txBody>
                  <a:tcPr marL="81760" marR="81760" marT="40880" marB="40880" anchor="ctr"/>
                </a:tc>
                <a:tc>
                  <a:txBody>
                    <a:bodyPr/>
                    <a:lstStyle/>
                    <a:p>
                      <a:pPr marL="0" algn="l" defTabSz="914400" rtl="0" eaLnBrk="1" latinLnBrk="0" hangingPunct="1">
                        <a:lnSpc>
                          <a:spcPct val="107000"/>
                        </a:lnSpc>
                        <a:spcAft>
                          <a:spcPts val="800"/>
                        </a:spcAft>
                      </a:pPr>
                      <a:r>
                        <a:rPr lang="en-AU"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3</a:t>
                      </a:r>
                      <a:endParaRPr lang="fr-FR"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fr-FR"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Oral  and TD activities</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extLst>
                  <a:ext uri="{0D108BD9-81ED-4DB2-BD59-A6C34878D82A}">
                    <a16:rowId xmlns:a16="http://schemas.microsoft.com/office/drawing/2014/main" val="3907900560"/>
                  </a:ext>
                </a:extLst>
              </a:tr>
              <a:tr h="414232">
                <a:tc>
                  <a:txBody>
                    <a:bodyPr/>
                    <a:lstStyle/>
                    <a:p>
                      <a:pPr marL="0" algn="l" defTabSz="914400" rtl="0" eaLnBrk="1" latinLnBrk="0" hangingPunct="1">
                        <a:lnSpc>
                          <a:spcPct val="107000"/>
                        </a:lnSpc>
                        <a:spcAft>
                          <a:spcPts val="800"/>
                        </a:spcAft>
                      </a:pPr>
                      <a:r>
                        <a:rPr lang="fr-FR" sz="2400" kern="1200" dirty="0">
                          <a:solidFill>
                            <a:schemeClr val="dk1"/>
                          </a:solidFill>
                          <a:effectLst/>
                          <a:highlight>
                            <a:srgbClr val="F2F2F2"/>
                          </a:highlight>
                          <a:latin typeface="Calibri" panose="020F0502020204030204" pitchFamily="34" charset="0"/>
                          <a:ea typeface="Calibri" panose="020F0502020204030204" pitchFamily="34" charset="0"/>
                          <a:cs typeface="Times New Roman" panose="02020603050405020304" pitchFamily="18" charset="0"/>
                        </a:rPr>
                        <a:t>04/03/2025</a:t>
                      </a:r>
                    </a:p>
                  </a:txBody>
                  <a:tcPr marL="81760" marR="81760" marT="40880" marB="40880" anchor="ctr"/>
                </a:tc>
                <a:tc>
                  <a:txBody>
                    <a:bodyPr/>
                    <a:lstStyle/>
                    <a:p>
                      <a:pPr marL="0" algn="l" defTabSz="914400" rtl="0" eaLnBrk="1" latinLnBrk="0" hangingPunct="1">
                        <a:lnSpc>
                          <a:spcPct val="107000"/>
                        </a:lnSpc>
                        <a:spcAft>
                          <a:spcPts val="800"/>
                        </a:spcAft>
                      </a:pPr>
                      <a:r>
                        <a:rPr lang="fr-FR" sz="2400" kern="1200" dirty="0">
                          <a:solidFill>
                            <a:schemeClr val="dk1"/>
                          </a:solidFill>
                          <a:effectLst/>
                          <a:highlight>
                            <a:srgbClr val="F2F2F2"/>
                          </a:highlight>
                          <a:latin typeface="Calibri" panose="020F0502020204030204" pitchFamily="34" charset="0"/>
                          <a:ea typeface="Calibri" panose="020F0502020204030204" pitchFamily="34" charset="0"/>
                          <a:cs typeface="Times New Roman" panose="02020603050405020304" pitchFamily="18" charset="0"/>
                        </a:rPr>
                        <a:t>4</a:t>
                      </a:r>
                    </a:p>
                  </a:txBody>
                  <a:tcPr marL="81760" marR="81760" marT="40880" marB="40880" anchor="ctr"/>
                </a:tc>
                <a:tc>
                  <a:txBody>
                    <a:bodyPr/>
                    <a:lstStyle/>
                    <a:p>
                      <a:pPr marL="0" algn="l" defTabSz="914400" rtl="0" eaLnBrk="1" latinLnBrk="0" hangingPunct="1">
                        <a:lnSpc>
                          <a:spcPct val="107000"/>
                        </a:lnSpc>
                        <a:spcAft>
                          <a:spcPts val="800"/>
                        </a:spcAft>
                      </a:pPr>
                      <a:r>
                        <a:rPr lang="fr-FR" sz="2400" kern="1200" dirty="0">
                          <a:solidFill>
                            <a:schemeClr val="dk1"/>
                          </a:solidFill>
                          <a:effectLst/>
                          <a:highlight>
                            <a:srgbClr val="F2F2F2"/>
                          </a:highlight>
                          <a:latin typeface="Calibri" panose="020F0502020204030204" pitchFamily="34" charset="0"/>
                          <a:ea typeface="Calibri" panose="020F0502020204030204" pitchFamily="34" charset="0"/>
                          <a:cs typeface="Times New Roman" panose="02020603050405020304" pitchFamily="18" charset="0"/>
                        </a:rPr>
                        <a:t>Oral and TD </a:t>
                      </a:r>
                      <a:r>
                        <a:rPr lang="fr-FR" sz="2400" kern="1200" dirty="0" err="1">
                          <a:solidFill>
                            <a:schemeClr val="dk1"/>
                          </a:solidFill>
                          <a:effectLst/>
                          <a:highlight>
                            <a:srgbClr val="F2F2F2"/>
                          </a:highlight>
                          <a:latin typeface="Calibri" panose="020F0502020204030204" pitchFamily="34" charset="0"/>
                          <a:ea typeface="Calibri" panose="020F0502020204030204" pitchFamily="34" charset="0"/>
                          <a:cs typeface="Times New Roman" panose="02020603050405020304" pitchFamily="18" charset="0"/>
                        </a:rPr>
                        <a:t>activities</a:t>
                      </a:r>
                      <a:endParaRPr lang="fr-FR" sz="2400" kern="1200" dirty="0">
                        <a:solidFill>
                          <a:schemeClr val="dk1"/>
                        </a:solidFill>
                        <a:effectLst/>
                        <a:highlight>
                          <a:srgbClr val="F2F2F2"/>
                        </a:highligh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extLst>
                  <a:ext uri="{0D108BD9-81ED-4DB2-BD59-A6C34878D82A}">
                    <a16:rowId xmlns:a16="http://schemas.microsoft.com/office/drawing/2014/main" val="810396348"/>
                  </a:ext>
                </a:extLst>
              </a:tr>
              <a:tr h="414232">
                <a:tc>
                  <a:txBody>
                    <a:bodyPr/>
                    <a:lstStyle/>
                    <a:p>
                      <a:pPr marL="0" algn="l" defTabSz="914400" rtl="0" eaLnBrk="1" latinLnBrk="0" hangingPunct="1">
                        <a:lnSpc>
                          <a:spcPct val="107000"/>
                        </a:lnSpc>
                        <a:spcAft>
                          <a:spcPts val="800"/>
                        </a:spcAft>
                      </a:pPr>
                      <a:r>
                        <a:rPr lang="en-AU"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11/03/2025</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en-AU"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5</a:t>
                      </a:r>
                    </a:p>
                  </a:txBody>
                  <a:tcPr marL="81760" marR="81760" marT="40880" marB="40880" anchor="ctr"/>
                </a:tc>
                <a:tc>
                  <a:txBody>
                    <a:bodyPr/>
                    <a:lstStyle/>
                    <a:p>
                      <a:pPr marL="0" algn="l" defTabSz="914400" rtl="0" eaLnBrk="1" latinLnBrk="0" hangingPunct="1">
                        <a:lnSpc>
                          <a:spcPct val="107000"/>
                        </a:lnSpc>
                        <a:spcAft>
                          <a:spcPts val="800"/>
                        </a:spcAft>
                      </a:pPr>
                      <a:r>
                        <a:rPr lang="fr-FR" sz="2400" kern="1200" dirty="0" err="1">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Written</a:t>
                      </a:r>
                      <a:r>
                        <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 exam (1h30mn)</a:t>
                      </a:r>
                    </a:p>
                  </a:txBody>
                  <a:tcPr marL="81760" marR="81760" marT="40880" marB="40880" anchor="ctr"/>
                </a:tc>
                <a:extLst>
                  <a:ext uri="{0D108BD9-81ED-4DB2-BD59-A6C34878D82A}">
                    <a16:rowId xmlns:a16="http://schemas.microsoft.com/office/drawing/2014/main" val="895830168"/>
                  </a:ext>
                </a:extLst>
              </a:tr>
              <a:tr h="414232">
                <a:tc>
                  <a:txBody>
                    <a:bodyPr/>
                    <a:lstStyle/>
                    <a:p>
                      <a:pPr marL="0" algn="l" defTabSz="914400" rtl="0" eaLnBrk="1" latinLnBrk="0" hangingPunct="1">
                        <a:lnSpc>
                          <a:spcPct val="107000"/>
                        </a:lnSpc>
                        <a:spcAft>
                          <a:spcPts val="800"/>
                        </a:spcAft>
                      </a:pPr>
                      <a:r>
                        <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18/03/2025</a:t>
                      </a:r>
                    </a:p>
                  </a:txBody>
                  <a:tcPr marL="81760" marR="81760" marT="40880" marB="40880" anchor="ctr"/>
                </a:tc>
                <a:tc>
                  <a:txBody>
                    <a:bodyPr/>
                    <a:lstStyle/>
                    <a:p>
                      <a:pPr marL="0" algn="l" defTabSz="914400" rtl="0" eaLnBrk="1" latinLnBrk="0" hangingPunct="1">
                        <a:lnSpc>
                          <a:spcPct val="107000"/>
                        </a:lnSpc>
                        <a:spcAft>
                          <a:spcPts val="800"/>
                        </a:spcAft>
                      </a:pPr>
                      <a:r>
                        <a:rPr lang="en-AU"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6</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fr-FR"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Oral  and TD activities</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extLst>
                  <a:ext uri="{0D108BD9-81ED-4DB2-BD59-A6C34878D82A}">
                    <a16:rowId xmlns:a16="http://schemas.microsoft.com/office/drawing/2014/main" val="3591977147"/>
                  </a:ext>
                </a:extLst>
              </a:tr>
              <a:tr h="414232">
                <a:tc>
                  <a:txBody>
                    <a:bodyPr/>
                    <a:lstStyle/>
                    <a:p>
                      <a:pPr marL="0" algn="l" defTabSz="914400" rtl="0" eaLnBrk="1" latinLnBrk="0" hangingPunct="1">
                        <a:lnSpc>
                          <a:spcPct val="107000"/>
                        </a:lnSpc>
                        <a:spcAft>
                          <a:spcPts val="800"/>
                        </a:spcAft>
                      </a:pPr>
                      <a:r>
                        <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25/03/2025</a:t>
                      </a:r>
                    </a:p>
                  </a:txBody>
                  <a:tcPr marL="81760" marR="81760" marT="40880" marB="40880" anchor="ctr"/>
                </a:tc>
                <a:tc>
                  <a:txBody>
                    <a:bodyPr/>
                    <a:lstStyle/>
                    <a:p>
                      <a:pPr marL="0" algn="l" defTabSz="914400" rtl="0" eaLnBrk="1" latinLnBrk="0" hangingPunct="1">
                        <a:lnSpc>
                          <a:spcPct val="107000"/>
                        </a:lnSpc>
                        <a:spcAft>
                          <a:spcPts val="800"/>
                        </a:spcAft>
                      </a:pPr>
                      <a:r>
                        <a:rPr lang="en-AU"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7</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fr-FR"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Oral  and TD activities</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extLst>
                  <a:ext uri="{0D108BD9-81ED-4DB2-BD59-A6C34878D82A}">
                    <a16:rowId xmlns:a16="http://schemas.microsoft.com/office/drawing/2014/main" val="1376157910"/>
                  </a:ext>
                </a:extLst>
              </a:tr>
              <a:tr h="414232">
                <a:tc>
                  <a:txBody>
                    <a:bodyPr/>
                    <a:lstStyle/>
                    <a:p>
                      <a:pPr marL="0" algn="l" defTabSz="914400" rtl="0" eaLnBrk="1" latinLnBrk="0" hangingPunct="1">
                        <a:lnSpc>
                          <a:spcPct val="107000"/>
                        </a:lnSpc>
                        <a:spcAft>
                          <a:spcPts val="800"/>
                        </a:spcAft>
                      </a:pPr>
                      <a:r>
                        <a:rPr lang="fr-FR"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01/04/2025</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en-AU"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8</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r>
                        <a:rPr lang="fr-FR" sz="24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Oral  and TD activities</a:t>
                      </a: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extLst>
                  <a:ext uri="{0D108BD9-81ED-4DB2-BD59-A6C34878D82A}">
                    <a16:rowId xmlns:a16="http://schemas.microsoft.com/office/drawing/2014/main" val="894356613"/>
                  </a:ext>
                </a:extLst>
              </a:tr>
              <a:tr h="414232">
                <a:tc>
                  <a:txBody>
                    <a:bodyPr/>
                    <a:lstStyle/>
                    <a:p>
                      <a:pPr marL="0" algn="l" defTabSz="914400" rtl="0" eaLnBrk="1" latinLnBrk="0" hangingPunct="1">
                        <a:lnSpc>
                          <a:spcPct val="107000"/>
                        </a:lnSpc>
                        <a:spcAft>
                          <a:spcPts val="800"/>
                        </a:spcAft>
                      </a:pP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tc>
                  <a:txBody>
                    <a:bodyPr/>
                    <a:lstStyle/>
                    <a:p>
                      <a:pPr marL="0" algn="l" defTabSz="914400" rtl="0" eaLnBrk="1" latinLnBrk="0" hangingPunct="1">
                        <a:lnSpc>
                          <a:spcPct val="107000"/>
                        </a:lnSpc>
                        <a:spcAft>
                          <a:spcPts val="800"/>
                        </a:spcAft>
                      </a:pPr>
                      <a:endParaRPr lang="fr-FR" sz="24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81760" marR="81760" marT="40880" marB="40880" anchor="ctr"/>
                </a:tc>
                <a:extLst>
                  <a:ext uri="{0D108BD9-81ED-4DB2-BD59-A6C34878D82A}">
                    <a16:rowId xmlns:a16="http://schemas.microsoft.com/office/drawing/2014/main" val="213661462"/>
                  </a:ext>
                </a:extLst>
              </a:tr>
            </a:tbl>
          </a:graphicData>
        </a:graphic>
      </p:graphicFrame>
    </p:spTree>
    <p:extLst>
      <p:ext uri="{BB962C8B-B14F-4D97-AF65-F5344CB8AC3E}">
        <p14:creationId xmlns:p14="http://schemas.microsoft.com/office/powerpoint/2010/main" val="437890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22027" cy="3977640"/>
          </a:xfrm>
        </p:spPr>
        <p:txBody>
          <a:bodyPr>
            <a:normAutofit/>
          </a:bodyPr>
          <a:lstStyle/>
          <a:p>
            <a:pPr lvl="0"/>
            <a:r>
              <a:rPr lang="en-AU" sz="2200" b="1" dirty="0"/>
              <a:t>Stand when addressing the jury or the judge. </a:t>
            </a:r>
            <a:r>
              <a:rPr lang="en-AU" sz="2200" dirty="0"/>
              <a:t>The judge, on the other hand, should sit.</a:t>
            </a:r>
            <a:endParaRPr lang="fr-FR" sz="2200" dirty="0"/>
          </a:p>
        </p:txBody>
      </p:sp>
    </p:spTree>
    <p:extLst>
      <p:ext uri="{BB962C8B-B14F-4D97-AF65-F5344CB8AC3E}">
        <p14:creationId xmlns:p14="http://schemas.microsoft.com/office/powerpoint/2010/main" val="2424773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47079" cy="4802354"/>
          </a:xfrm>
        </p:spPr>
        <p:txBody>
          <a:bodyPr>
            <a:noAutofit/>
          </a:bodyPr>
          <a:lstStyle/>
          <a:p>
            <a:pPr lvl="0"/>
            <a:r>
              <a:rPr lang="en-AU" sz="2200" b="1"/>
              <a:t>Use the correct form of address when speaking to the judge.</a:t>
            </a:r>
            <a:r>
              <a:rPr lang="en-AU" sz="2200"/>
              <a:t> The first speaker in the moot must introduce himself or herself and the three other speakers, and should say, "May it please your lordship, I am [Caroline Whitmore] and I appear in this matter on behalf of the [appellant], together with my learned friend [Miss Sally Webb], and the [respondent] is represented by my learned friends [Mr William Postgate] and [Miss Mary White]." Always end your submission by asking the judge if there are any questions to be asked by saying, "Unless I can help your lordship any further...", wait to see if you can, then thank the judge and sit down. </a:t>
            </a:r>
            <a:endParaRPr lang="fr-FR" sz="2200"/>
          </a:p>
        </p:txBody>
      </p:sp>
    </p:spTree>
    <p:extLst>
      <p:ext uri="{BB962C8B-B14F-4D97-AF65-F5344CB8AC3E}">
        <p14:creationId xmlns:p14="http://schemas.microsoft.com/office/powerpoint/2010/main" val="13071435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22027" cy="3977640"/>
          </a:xfrm>
        </p:spPr>
        <p:txBody>
          <a:bodyPr>
            <a:normAutofit/>
          </a:bodyPr>
          <a:lstStyle/>
          <a:p>
            <a:r>
              <a:rPr lang="en-AU" sz="2200" b="1" dirty="0"/>
              <a:t>Address the judge</a:t>
            </a:r>
            <a:r>
              <a:rPr lang="en-AU" sz="2200" dirty="0"/>
              <a:t> directly as "My Lord/Lady" and indirectly as "Your Lordship/Ladyship". When agreeing or disagreeing with the judge always do so "with respect...". If the judge directs you to address a particular point, say, "If your Lordship/Ladyship pleases". </a:t>
            </a:r>
            <a:endParaRPr lang="fr-FR" sz="2200" dirty="0"/>
          </a:p>
          <a:p>
            <a:br>
              <a:rPr lang="en-AU" sz="2200" dirty="0"/>
            </a:br>
            <a:r>
              <a:rPr lang="en-AU" sz="2200" b="1" dirty="0"/>
              <a:t>Refer to other speakers as</a:t>
            </a:r>
            <a:r>
              <a:rPr lang="en-AU" sz="2200" dirty="0"/>
              <a:t> "My learned friend" or "My learned junior/leader". </a:t>
            </a:r>
            <a:endParaRPr lang="fr-FR" sz="2200" dirty="0"/>
          </a:p>
        </p:txBody>
      </p:sp>
    </p:spTree>
    <p:extLst>
      <p:ext uri="{BB962C8B-B14F-4D97-AF65-F5344CB8AC3E}">
        <p14:creationId xmlns:p14="http://schemas.microsoft.com/office/powerpoint/2010/main" val="659346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59605" cy="3977640"/>
          </a:xfrm>
        </p:spPr>
        <p:txBody>
          <a:bodyPr>
            <a:normAutofit/>
          </a:bodyPr>
          <a:lstStyle/>
          <a:p>
            <a:pPr lvl="0"/>
            <a:r>
              <a:rPr lang="en-AU" sz="2200" b="1"/>
              <a:t>Avoid using language which expresses doubt.</a:t>
            </a:r>
            <a:r>
              <a:rPr lang="en-AU" sz="2200"/>
              <a:t> In court an advocate will never say "I think..." or "In my opinion..." in the presentation of their arguments; the correct form is that which connotes the advancement of opposing ideas, such as "I submit..." or "It is my submission that..." or even "I suggest...".</a:t>
            </a:r>
            <a:endParaRPr lang="fr-FR" sz="2200"/>
          </a:p>
        </p:txBody>
      </p:sp>
    </p:spTree>
    <p:extLst>
      <p:ext uri="{BB962C8B-B14F-4D97-AF65-F5344CB8AC3E}">
        <p14:creationId xmlns:p14="http://schemas.microsoft.com/office/powerpoint/2010/main" val="6985861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84657" cy="3977640"/>
          </a:xfrm>
        </p:spPr>
        <p:txBody>
          <a:bodyPr>
            <a:normAutofit/>
          </a:bodyPr>
          <a:lstStyle/>
          <a:p>
            <a:pPr lvl="0"/>
            <a:r>
              <a:rPr lang="en-AU" sz="2200" b="1" dirty="0"/>
              <a:t>Use eye contact and good posture to maintain the attention of your audience</a:t>
            </a:r>
            <a:r>
              <a:rPr lang="en-AU" sz="2200" dirty="0"/>
              <a:t> (the judge, the jury/class, your opponents), do not lean on the desk, walk up and down etc.</a:t>
            </a:r>
            <a:endParaRPr lang="fr-FR" sz="2200" dirty="0"/>
          </a:p>
        </p:txBody>
      </p:sp>
    </p:spTree>
    <p:extLst>
      <p:ext uri="{BB962C8B-B14F-4D97-AF65-F5344CB8AC3E}">
        <p14:creationId xmlns:p14="http://schemas.microsoft.com/office/powerpoint/2010/main" val="11716790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PRESENTATION TIPS</a:t>
            </a:r>
            <a:endParaRPr lang="fr-FR" dirty="0"/>
          </a:p>
        </p:txBody>
      </p:sp>
      <p:sp>
        <p:nvSpPr>
          <p:cNvPr id="3" name="Espace réservé du contenu 2"/>
          <p:cNvSpPr>
            <a:spLocks noGrp="1"/>
          </p:cNvSpPr>
          <p:nvPr>
            <p:ph sz="quarter" idx="10"/>
          </p:nvPr>
        </p:nvSpPr>
        <p:spPr>
          <a:xfrm>
            <a:off x="539495" y="1435608"/>
            <a:ext cx="11047079" cy="4864984"/>
          </a:xfrm>
        </p:spPr>
        <p:txBody>
          <a:bodyPr>
            <a:noAutofit/>
          </a:bodyPr>
          <a:lstStyle/>
          <a:p>
            <a:r>
              <a:rPr lang="en-US" sz="2200" b="1" dirty="0"/>
              <a:t>A successful </a:t>
            </a:r>
            <a:r>
              <a:rPr lang="en-US" sz="2200" b="1" dirty="0" err="1"/>
              <a:t>mooter</a:t>
            </a:r>
            <a:r>
              <a:rPr lang="en-US" sz="2200" b="1" dirty="0"/>
              <a:t> will:</a:t>
            </a:r>
            <a:endParaRPr lang="fr-FR" sz="2200" dirty="0"/>
          </a:p>
          <a:p>
            <a:pPr marL="228600" lvl="0" indent="-228600">
              <a:buFont typeface="+mj-lt"/>
              <a:buAutoNum type="arabicPeriod"/>
            </a:pPr>
            <a:r>
              <a:rPr lang="en-AU" sz="2200" dirty="0"/>
              <a:t>be familiar with the facts of the case but not speculate</a:t>
            </a:r>
            <a:endParaRPr lang="fr-FR" sz="2200" dirty="0"/>
          </a:p>
          <a:p>
            <a:pPr marL="228600" lvl="0" indent="-228600">
              <a:buFont typeface="+mj-lt"/>
              <a:buAutoNum type="arabicPeriod"/>
            </a:pPr>
            <a:r>
              <a:rPr lang="en-AU" sz="2200" dirty="0"/>
              <a:t>offer well-structured, clear arguments without reading from a script</a:t>
            </a:r>
            <a:endParaRPr lang="fr-FR" sz="2200" dirty="0"/>
          </a:p>
          <a:p>
            <a:pPr marL="228600" lvl="0" indent="-228600">
              <a:buFont typeface="+mj-lt"/>
              <a:buAutoNum type="arabicPeriod"/>
            </a:pPr>
            <a:r>
              <a:rPr lang="en-AU" sz="2200" dirty="0"/>
              <a:t>refer to case law to support his/her arguments but will avoid lengthy quotations</a:t>
            </a:r>
            <a:endParaRPr lang="fr-FR" sz="2200" dirty="0"/>
          </a:p>
          <a:p>
            <a:pPr marL="228600" lvl="0" indent="-228600">
              <a:buFont typeface="+mj-lt"/>
              <a:buAutoNum type="arabicPeriod"/>
            </a:pPr>
            <a:r>
              <a:rPr lang="en-AU" sz="2200" dirty="0"/>
              <a:t>be able to spontaneously discuss the strengths and weaknesses of the argument with the judge and to answer questions from the jury.</a:t>
            </a:r>
            <a:endParaRPr lang="fr-FR" sz="2200" dirty="0"/>
          </a:p>
        </p:txBody>
      </p:sp>
    </p:spTree>
    <p:extLst>
      <p:ext uri="{BB962C8B-B14F-4D97-AF65-F5344CB8AC3E}">
        <p14:creationId xmlns:p14="http://schemas.microsoft.com/office/powerpoint/2010/main" val="1968451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62949" y="3053470"/>
            <a:ext cx="6877119" cy="640080"/>
          </a:xfrm>
        </p:spPr>
        <p:txBody>
          <a:bodyPr>
            <a:normAutofit/>
          </a:bodyPr>
          <a:lstStyle/>
          <a:p>
            <a:pPr algn="ctr"/>
            <a:r>
              <a:rPr lang="en-AU" sz="3600" b="1" dirty="0"/>
              <a:t>QUESTIONS?</a:t>
            </a:r>
            <a:endParaRPr lang="fr-FR" sz="3600" b="1" dirty="0"/>
          </a:p>
        </p:txBody>
      </p:sp>
    </p:spTree>
    <p:extLst>
      <p:ext uri="{BB962C8B-B14F-4D97-AF65-F5344CB8AC3E}">
        <p14:creationId xmlns:p14="http://schemas.microsoft.com/office/powerpoint/2010/main" val="2942244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useBgFill="1">
        <p:nvSpPr>
          <p:cNvPr id="138" name="Rectangle 19">
            <a:extLst>
              <a:ext uri="{FF2B5EF4-FFF2-40B4-BE49-F238E27FC236}">
                <a16:creationId xmlns:a16="http://schemas.microsoft.com/office/drawing/2014/main" id="{C52ED567-06B3-4107-9773-BBB6BD7867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p:cNvSpPr>
            <a:spLocks noGrp="1"/>
          </p:cNvSpPr>
          <p:nvPr>
            <p:ph sz="quarter" idx="10"/>
          </p:nvPr>
        </p:nvSpPr>
        <p:spPr>
          <a:xfrm>
            <a:off x="485246" y="1253067"/>
            <a:ext cx="7498143" cy="4351866"/>
          </a:xfrm>
        </p:spPr>
        <p:txBody>
          <a:bodyPr vert="horz" lIns="91440" tIns="45720" rIns="91440" bIns="45720" rtlCol="0" anchor="ctr">
            <a:noAutofit/>
          </a:bodyPr>
          <a:lstStyle/>
          <a:p>
            <a:pPr marL="0" indent="0">
              <a:buNone/>
            </a:pPr>
            <a:r>
              <a:rPr lang="en-US" sz="2400" b="1" u="sng" dirty="0" err="1"/>
              <a:t>Enseignant</a:t>
            </a:r>
            <a:r>
              <a:rPr lang="en-US" sz="2400" b="1" u="sng" dirty="0"/>
              <a:t>:</a:t>
            </a:r>
            <a:endParaRPr lang="en-US" sz="2400" dirty="0"/>
          </a:p>
          <a:p>
            <a:pPr marL="0" indent="0">
              <a:buNone/>
            </a:pPr>
            <a:br>
              <a:rPr lang="en-US" sz="2400" dirty="0"/>
            </a:br>
            <a:r>
              <a:rPr lang="en-US" sz="2400" dirty="0"/>
              <a:t>Souad BASTIDE: </a:t>
            </a:r>
            <a:r>
              <a:rPr lang="en-US" sz="2400" b="1" dirty="0">
                <a:solidFill>
                  <a:srgbClr val="FF0000"/>
                </a:solidFill>
              </a:rPr>
              <a:t>souad.bastide@</a:t>
            </a:r>
            <a:r>
              <a:rPr lang="en-US" sz="2400" b="1" dirty="0">
                <a:solidFill>
                  <a:srgbClr val="FF0000"/>
                </a:solidFill>
                <a:hlinkClick r:id="rId2">
                  <a:extLst>
                    <a:ext uri="{A12FA001-AC4F-418D-AE19-62706E023703}">
                      <ahyp:hlinkClr xmlns:ahyp="http://schemas.microsoft.com/office/drawing/2018/hyperlinkcolor" val="tx"/>
                    </a:ext>
                  </a:extLst>
                </a:hlinkClick>
              </a:rPr>
              <a:t>umontpellier.fr</a:t>
            </a:r>
            <a:br>
              <a:rPr lang="en-US" sz="2400" dirty="0"/>
            </a:br>
            <a:br>
              <a:rPr lang="en-US" sz="2400" dirty="0"/>
            </a:br>
            <a:br>
              <a:rPr lang="en-US" sz="2400" dirty="0"/>
            </a:br>
            <a:endParaRPr lang="en-US" sz="2400" dirty="0"/>
          </a:p>
        </p:txBody>
      </p:sp>
      <p:sp>
        <p:nvSpPr>
          <p:cNvPr id="139" name="Rectangle 21">
            <a:extLst>
              <a:ext uri="{FF2B5EF4-FFF2-40B4-BE49-F238E27FC236}">
                <a16:creationId xmlns:a16="http://schemas.microsoft.com/office/drawing/2014/main" id="{AF551D8B-3775-4477-88B7-7B7C350D3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cxnSp>
        <p:nvCxnSpPr>
          <p:cNvPr id="140" name="Straight Connector 23">
            <a:extLst>
              <a:ext uri="{FF2B5EF4-FFF2-40B4-BE49-F238E27FC236}">
                <a16:creationId xmlns:a16="http://schemas.microsoft.com/office/drawing/2014/main" id="{1A901C3D-CFAE-460D-BD0E-7D22164D7D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590212" y="0"/>
            <a:ext cx="1059921" cy="6858000"/>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141" name="Straight Connector 25">
            <a:extLst>
              <a:ext uri="{FF2B5EF4-FFF2-40B4-BE49-F238E27FC236}">
                <a16:creationId xmlns:a16="http://schemas.microsoft.com/office/drawing/2014/main" id="{837C0EA9-1437-4437-9D20-2BBDA1AA9F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721600" y="3721395"/>
            <a:ext cx="4345560" cy="3136604"/>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142" name="Rectangle 23">
            <a:extLst>
              <a:ext uri="{FF2B5EF4-FFF2-40B4-BE49-F238E27FC236}">
                <a16:creationId xmlns:a16="http://schemas.microsoft.com/office/drawing/2014/main" id="{BB934D2B-85E2-4375-94EE-B66C16BF7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3" name="Rectangle 25">
            <a:extLst>
              <a:ext uri="{FF2B5EF4-FFF2-40B4-BE49-F238E27FC236}">
                <a16:creationId xmlns:a16="http://schemas.microsoft.com/office/drawing/2014/main" id="{9B445E02-D785-4565-B842-9567BBC09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4" name="Isosceles Triangle 31">
            <a:extLst>
              <a:ext uri="{FF2B5EF4-FFF2-40B4-BE49-F238E27FC236}">
                <a16:creationId xmlns:a16="http://schemas.microsoft.com/office/drawing/2014/main" id="{2C153736-D102-4F57-9DE7-615AFC02B0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5" name="Rectangle 27">
            <a:extLst>
              <a:ext uri="{FF2B5EF4-FFF2-40B4-BE49-F238E27FC236}">
                <a16:creationId xmlns:a16="http://schemas.microsoft.com/office/drawing/2014/main" id="{BA407A52-66F4-4CDE-A726-FF79F3EC3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6" name="Rectangle 28">
            <a:extLst>
              <a:ext uri="{FF2B5EF4-FFF2-40B4-BE49-F238E27FC236}">
                <a16:creationId xmlns:a16="http://schemas.microsoft.com/office/drawing/2014/main" id="{D28FFB34-4FC3-46F5-B900-D3B774FD0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7" name="Rectangle 29">
            <a:extLst>
              <a:ext uri="{FF2B5EF4-FFF2-40B4-BE49-F238E27FC236}">
                <a16:creationId xmlns:a16="http://schemas.microsoft.com/office/drawing/2014/main" id="{205F7B13-ACB5-46BE-8070-0431266B18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40" name="Isosceles Triangle 39">
            <a:extLst>
              <a:ext uri="{FF2B5EF4-FFF2-40B4-BE49-F238E27FC236}">
                <a16:creationId xmlns:a16="http://schemas.microsoft.com/office/drawing/2014/main" id="{D52A0D23-45DD-4DF4-ADE6-A81F409BB9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p:cNvSpPr>
            <a:spLocks noGrp="1"/>
          </p:cNvSpPr>
          <p:nvPr>
            <p:ph type="title"/>
          </p:nvPr>
        </p:nvSpPr>
        <p:spPr>
          <a:xfrm>
            <a:off x="7829658" y="1253067"/>
            <a:ext cx="3371742" cy="4351866"/>
          </a:xfrm>
        </p:spPr>
        <p:txBody>
          <a:bodyPr vert="horz" lIns="91440" tIns="45720" rIns="91440" bIns="45720" rtlCol="0" anchor="ctr">
            <a:normAutofit/>
          </a:bodyPr>
          <a:lstStyle/>
          <a:p>
            <a:r>
              <a:rPr lang="en-US" sz="3600">
                <a:solidFill>
                  <a:schemeClr val="bg1"/>
                </a:solidFill>
              </a:rPr>
              <a:t>CONTACT DETAILS</a:t>
            </a:r>
          </a:p>
        </p:txBody>
      </p:sp>
    </p:spTree>
    <p:extLst>
      <p:ext uri="{BB962C8B-B14F-4D97-AF65-F5344CB8AC3E}">
        <p14:creationId xmlns:p14="http://schemas.microsoft.com/office/powerpoint/2010/main" val="1478823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13" name="object 13"/>
          <p:cNvSpPr/>
          <p:nvPr/>
        </p:nvSpPr>
        <p:spPr>
          <a:xfrm>
            <a:off x="256032" y="265176"/>
            <a:ext cx="11682983" cy="6332220"/>
          </a:xfrm>
          <a:custGeom>
            <a:avLst/>
            <a:gdLst/>
            <a:ahLst/>
            <a:cxnLst/>
            <a:rect l="l" t="t" r="r" b="b"/>
            <a:pathLst>
              <a:path w="11682983" h="6332220">
                <a:moveTo>
                  <a:pt x="0" y="6332220"/>
                </a:moveTo>
                <a:lnTo>
                  <a:pt x="0" y="0"/>
                </a:lnTo>
                <a:lnTo>
                  <a:pt x="11682983" y="0"/>
                </a:lnTo>
                <a:lnTo>
                  <a:pt x="11682983" y="6332220"/>
                </a:lnTo>
                <a:lnTo>
                  <a:pt x="0" y="6332220"/>
                </a:lnTo>
                <a:close/>
              </a:path>
            </a:pathLst>
          </a:custGeom>
          <a:solidFill>
            <a:srgbClr val="F5F5F5"/>
          </a:solidFill>
        </p:spPr>
        <p:txBody>
          <a:bodyPr wrap="square" lIns="0" tIns="0" rIns="0" bIns="0" rtlCol="0">
            <a:noAutofit/>
          </a:bodyPr>
          <a:lstStyle/>
          <a:p>
            <a:endParaRPr/>
          </a:p>
        </p:txBody>
      </p:sp>
      <p:sp>
        <p:nvSpPr>
          <p:cNvPr id="14" name="object 14"/>
          <p:cNvSpPr/>
          <p:nvPr/>
        </p:nvSpPr>
        <p:spPr>
          <a:xfrm>
            <a:off x="592836" y="1184148"/>
            <a:ext cx="11008995" cy="25907"/>
          </a:xfrm>
          <a:custGeom>
            <a:avLst/>
            <a:gdLst/>
            <a:ahLst/>
            <a:cxnLst/>
            <a:rect l="l" t="t" r="r" b="b"/>
            <a:pathLst>
              <a:path w="11008995" h="25907">
                <a:moveTo>
                  <a:pt x="12954" y="12954"/>
                </a:moveTo>
                <a:lnTo>
                  <a:pt x="10996041" y="12954"/>
                </a:lnTo>
              </a:path>
            </a:pathLst>
          </a:custGeom>
          <a:ln w="25908">
            <a:solidFill>
              <a:srgbClr val="D24726"/>
            </a:solidFill>
          </a:ln>
        </p:spPr>
        <p:txBody>
          <a:bodyPr wrap="square" lIns="0" tIns="0" rIns="0" bIns="0" rtlCol="0">
            <a:noAutofit/>
          </a:bodyPr>
          <a:lstStyle/>
          <a:p>
            <a:endParaRPr/>
          </a:p>
        </p:txBody>
      </p:sp>
      <p:sp>
        <p:nvSpPr>
          <p:cNvPr id="15" name="object 15"/>
          <p:cNvSpPr/>
          <p:nvPr/>
        </p:nvSpPr>
        <p:spPr>
          <a:xfrm>
            <a:off x="254508" y="0"/>
            <a:ext cx="11682983" cy="6656831"/>
          </a:xfrm>
          <a:custGeom>
            <a:avLst/>
            <a:gdLst/>
            <a:ahLst/>
            <a:cxnLst/>
            <a:rect l="l" t="t" r="r" b="b"/>
            <a:pathLst>
              <a:path w="11682983" h="6332220">
                <a:moveTo>
                  <a:pt x="0" y="6332220"/>
                </a:moveTo>
                <a:lnTo>
                  <a:pt x="0" y="0"/>
                </a:lnTo>
                <a:lnTo>
                  <a:pt x="11682983" y="0"/>
                </a:lnTo>
                <a:lnTo>
                  <a:pt x="11682983" y="6332220"/>
                </a:lnTo>
                <a:lnTo>
                  <a:pt x="0" y="6332220"/>
                </a:lnTo>
                <a:close/>
              </a:path>
            </a:pathLst>
          </a:custGeom>
          <a:solidFill>
            <a:srgbClr val="F5F5F5"/>
          </a:solidFill>
        </p:spPr>
        <p:txBody>
          <a:bodyPr wrap="square" lIns="0" tIns="0" rIns="0" bIns="0" rtlCol="0">
            <a:noAutofit/>
          </a:bodyPr>
          <a:lstStyle/>
          <a:p>
            <a:endParaRPr dirty="0"/>
          </a:p>
        </p:txBody>
      </p:sp>
      <p:sp>
        <p:nvSpPr>
          <p:cNvPr id="16" name="object 16"/>
          <p:cNvSpPr/>
          <p:nvPr/>
        </p:nvSpPr>
        <p:spPr>
          <a:xfrm>
            <a:off x="592836" y="1184148"/>
            <a:ext cx="11008995" cy="25907"/>
          </a:xfrm>
          <a:custGeom>
            <a:avLst/>
            <a:gdLst/>
            <a:ahLst/>
            <a:cxnLst/>
            <a:rect l="l" t="t" r="r" b="b"/>
            <a:pathLst>
              <a:path w="11008995" h="25907">
                <a:moveTo>
                  <a:pt x="12954" y="12954"/>
                </a:moveTo>
                <a:lnTo>
                  <a:pt x="10996041" y="12954"/>
                </a:lnTo>
              </a:path>
            </a:pathLst>
          </a:custGeom>
          <a:ln w="25908">
            <a:solidFill>
              <a:srgbClr val="D24726"/>
            </a:solidFill>
          </a:ln>
        </p:spPr>
        <p:txBody>
          <a:bodyPr wrap="square" lIns="0" tIns="0" rIns="0" bIns="0" rtlCol="0">
            <a:noAutofit/>
          </a:bodyPr>
          <a:lstStyle/>
          <a:p>
            <a:endParaRPr/>
          </a:p>
        </p:txBody>
      </p:sp>
      <p:sp>
        <p:nvSpPr>
          <p:cNvPr id="2" name="text 1"/>
          <p:cNvSpPr txBox="1"/>
          <p:nvPr/>
        </p:nvSpPr>
        <p:spPr>
          <a:xfrm>
            <a:off x="612648" y="578753"/>
            <a:ext cx="638810" cy="471917"/>
          </a:xfrm>
          <a:prstGeom prst="rect">
            <a:avLst/>
          </a:prstGeom>
        </p:spPr>
        <p:txBody>
          <a:bodyPr vert="horz" wrap="none" lIns="0" tIns="0" rIns="0" bIns="0" rtlCol="0">
            <a:spAutoFit/>
          </a:bodyPr>
          <a:lstStyle/>
          <a:p>
            <a:pPr marL="0">
              <a:lnSpc>
                <a:spcPct val="100000"/>
              </a:lnSpc>
            </a:pPr>
            <a:r>
              <a:rPr sz="2800" spc="10" dirty="0">
                <a:solidFill>
                  <a:srgbClr val="3B3838"/>
                </a:solidFill>
                <a:latin typeface="Segoe UI Light"/>
                <a:cs typeface="Segoe UI Light"/>
              </a:rPr>
              <a:t>D.E.</a:t>
            </a:r>
            <a:endParaRPr sz="2800">
              <a:latin typeface="Segoe UI Light"/>
              <a:cs typeface="Segoe UI Light"/>
            </a:endParaRPr>
          </a:p>
        </p:txBody>
      </p:sp>
      <p:sp>
        <p:nvSpPr>
          <p:cNvPr id="3" name="text 1"/>
          <p:cNvSpPr txBox="1"/>
          <p:nvPr/>
        </p:nvSpPr>
        <p:spPr>
          <a:xfrm>
            <a:off x="612648" y="1196822"/>
            <a:ext cx="3956609" cy="303809"/>
          </a:xfrm>
          <a:prstGeom prst="rect">
            <a:avLst/>
          </a:prstGeom>
        </p:spPr>
        <p:txBody>
          <a:bodyPr vert="horz" wrap="none" lIns="0" tIns="0" rIns="0" bIns="0" rtlCol="0">
            <a:spAutoFit/>
          </a:bodyPr>
          <a:lstStyle/>
          <a:p>
            <a:pPr marL="0">
              <a:lnSpc>
                <a:spcPct val="100000"/>
              </a:lnSpc>
            </a:pPr>
            <a:r>
              <a:rPr sz="1800" spc="10" dirty="0">
                <a:solidFill>
                  <a:srgbClr val="3E3E3E"/>
                </a:solidFill>
                <a:latin typeface="Segoe UI"/>
                <a:cs typeface="Segoe UI"/>
              </a:rPr>
              <a:t>There are two Establishment Diplomas.</a:t>
            </a:r>
            <a:endParaRPr sz="1800">
              <a:latin typeface="Segoe UI"/>
              <a:cs typeface="Segoe UI"/>
            </a:endParaRPr>
          </a:p>
        </p:txBody>
      </p:sp>
      <p:sp>
        <p:nvSpPr>
          <p:cNvPr id="4" name="text 1"/>
          <p:cNvSpPr txBox="1"/>
          <p:nvPr/>
        </p:nvSpPr>
        <p:spPr>
          <a:xfrm>
            <a:off x="612648" y="1896719"/>
            <a:ext cx="3844823" cy="294665"/>
          </a:xfrm>
          <a:prstGeom prst="rect">
            <a:avLst/>
          </a:prstGeom>
        </p:spPr>
        <p:txBody>
          <a:bodyPr vert="horz" wrap="none" lIns="0" tIns="0" rIns="0" bIns="0" rtlCol="0">
            <a:spAutoFit/>
          </a:bodyPr>
          <a:lstStyle/>
          <a:p>
            <a:pPr marL="0">
              <a:lnSpc>
                <a:spcPct val="100000"/>
              </a:lnSpc>
            </a:pPr>
            <a:r>
              <a:rPr sz="1740" b="1" spc="10" dirty="0">
                <a:solidFill>
                  <a:srgbClr val="3E3E3E"/>
                </a:solidFill>
                <a:latin typeface="Arial"/>
                <a:cs typeface="Arial"/>
              </a:rPr>
              <a:t>D.E. ANGLAIS JURIDIQUE INTENSIF</a:t>
            </a:r>
            <a:endParaRPr sz="1700">
              <a:latin typeface="Arial"/>
              <a:cs typeface="Arial"/>
            </a:endParaRPr>
          </a:p>
        </p:txBody>
      </p:sp>
      <p:sp>
        <p:nvSpPr>
          <p:cNvPr id="5" name="text 1"/>
          <p:cNvSpPr txBox="1"/>
          <p:nvPr/>
        </p:nvSpPr>
        <p:spPr>
          <a:xfrm>
            <a:off x="612648" y="2299056"/>
            <a:ext cx="4531369" cy="276999"/>
          </a:xfrm>
          <a:prstGeom prst="rect">
            <a:avLst/>
          </a:prstGeom>
        </p:spPr>
        <p:txBody>
          <a:bodyPr vert="horz" wrap="none" lIns="0" tIns="0" rIns="0" bIns="0" rtlCol="0">
            <a:spAutoFit/>
          </a:bodyPr>
          <a:lstStyle/>
          <a:p>
            <a:pPr marL="0">
              <a:lnSpc>
                <a:spcPct val="100000"/>
              </a:lnSpc>
            </a:pPr>
            <a:r>
              <a:rPr sz="1800" spc="10" dirty="0">
                <a:solidFill>
                  <a:srgbClr val="3E3E3E"/>
                </a:solidFill>
                <a:latin typeface="Segoe UI"/>
                <a:cs typeface="Segoe UI"/>
              </a:rPr>
              <a:t>One session </a:t>
            </a:r>
            <a:r>
              <a:rPr lang="fr-FR" sz="1800" spc="10" dirty="0">
                <a:solidFill>
                  <a:srgbClr val="3E3E3E"/>
                </a:solidFill>
                <a:latin typeface="Segoe UI"/>
                <a:cs typeface="Segoe UI"/>
              </a:rPr>
              <a:t>end of May</a:t>
            </a:r>
            <a:r>
              <a:rPr lang="fr-FR" spc="10" dirty="0">
                <a:solidFill>
                  <a:srgbClr val="3E3E3E"/>
                </a:solidFill>
                <a:latin typeface="Segoe UI"/>
                <a:cs typeface="Segoe UI"/>
              </a:rPr>
              <a:t>/ June (on </a:t>
            </a:r>
            <a:r>
              <a:rPr lang="fr-FR" spc="10" dirty="0" err="1">
                <a:solidFill>
                  <a:srgbClr val="3E3E3E"/>
                </a:solidFill>
                <a:latin typeface="Segoe UI"/>
                <a:cs typeface="Segoe UI"/>
              </a:rPr>
              <a:t>selection</a:t>
            </a:r>
            <a:r>
              <a:rPr lang="fr-FR" spc="10" dirty="0">
                <a:solidFill>
                  <a:srgbClr val="3E3E3E"/>
                </a:solidFill>
                <a:latin typeface="Segoe UI"/>
                <a:cs typeface="Segoe UI"/>
              </a:rPr>
              <a:t>)</a:t>
            </a:r>
            <a:endParaRPr sz="1800" dirty="0">
              <a:latin typeface="Segoe UI"/>
              <a:cs typeface="Segoe UI"/>
            </a:endParaRPr>
          </a:p>
        </p:txBody>
      </p:sp>
      <p:sp>
        <p:nvSpPr>
          <p:cNvPr id="6" name="text 1"/>
          <p:cNvSpPr txBox="1"/>
          <p:nvPr/>
        </p:nvSpPr>
        <p:spPr>
          <a:xfrm>
            <a:off x="612648" y="2710535"/>
            <a:ext cx="4410837" cy="303809"/>
          </a:xfrm>
          <a:prstGeom prst="rect">
            <a:avLst/>
          </a:prstGeom>
        </p:spPr>
        <p:txBody>
          <a:bodyPr vert="horz" wrap="none" lIns="0" tIns="0" rIns="0" bIns="0" rtlCol="0">
            <a:spAutoFit/>
          </a:bodyPr>
          <a:lstStyle/>
          <a:p>
            <a:pPr marL="0">
              <a:lnSpc>
                <a:spcPct val="100000"/>
              </a:lnSpc>
            </a:pPr>
            <a:r>
              <a:rPr sz="1740" spc="10" dirty="0">
                <a:solidFill>
                  <a:srgbClr val="3E3E3E"/>
                </a:solidFill>
                <a:latin typeface="Segoe UI"/>
                <a:cs typeface="Segoe UI"/>
              </a:rPr>
              <a:t>This is face to face and 80H with 5 modules</a:t>
            </a:r>
            <a:endParaRPr sz="1700">
              <a:latin typeface="Segoe UI"/>
              <a:cs typeface="Segoe UI"/>
            </a:endParaRPr>
          </a:p>
        </p:txBody>
      </p:sp>
      <p:sp>
        <p:nvSpPr>
          <p:cNvPr id="8" name="text 1"/>
          <p:cNvSpPr txBox="1"/>
          <p:nvPr/>
        </p:nvSpPr>
        <p:spPr>
          <a:xfrm>
            <a:off x="612648" y="3122269"/>
            <a:ext cx="2556209" cy="276999"/>
          </a:xfrm>
          <a:prstGeom prst="rect">
            <a:avLst/>
          </a:prstGeom>
        </p:spPr>
        <p:txBody>
          <a:bodyPr vert="horz" wrap="none" lIns="0" tIns="0" rIns="0" bIns="0" rtlCol="0">
            <a:spAutoFit/>
          </a:bodyPr>
          <a:lstStyle/>
          <a:p>
            <a:pPr marL="0">
              <a:lnSpc>
                <a:spcPct val="100000"/>
              </a:lnSpc>
            </a:pPr>
            <a:r>
              <a:rPr sz="1800" spc="10" dirty="0">
                <a:solidFill>
                  <a:srgbClr val="3E3E3E"/>
                </a:solidFill>
                <a:latin typeface="Segoe UI"/>
                <a:cs typeface="Segoe UI"/>
              </a:rPr>
              <a:t>Niveau B1</a:t>
            </a:r>
            <a:r>
              <a:rPr lang="fr-FR" sz="1800" spc="10" dirty="0">
                <a:solidFill>
                  <a:srgbClr val="3E3E3E"/>
                </a:solidFill>
                <a:latin typeface="Segoe UI"/>
                <a:cs typeface="Segoe UI"/>
              </a:rPr>
              <a:t>/B2</a:t>
            </a:r>
            <a:r>
              <a:rPr sz="1800" spc="10" dirty="0">
                <a:solidFill>
                  <a:srgbClr val="3E3E3E"/>
                </a:solidFill>
                <a:latin typeface="Segoe UI"/>
                <a:cs typeface="Segoe UI"/>
              </a:rPr>
              <a:t> en anglais</a:t>
            </a:r>
            <a:endParaRPr sz="1800" dirty="0">
              <a:latin typeface="Segoe UI"/>
              <a:cs typeface="Segoe UI"/>
            </a:endParaRPr>
          </a:p>
        </p:txBody>
      </p:sp>
      <p:sp>
        <p:nvSpPr>
          <p:cNvPr id="9" name="text 1"/>
          <p:cNvSpPr txBox="1"/>
          <p:nvPr/>
        </p:nvSpPr>
        <p:spPr>
          <a:xfrm>
            <a:off x="612648" y="3483686"/>
            <a:ext cx="862812" cy="390677"/>
          </a:xfrm>
          <a:prstGeom prst="rect">
            <a:avLst/>
          </a:prstGeom>
        </p:spPr>
        <p:txBody>
          <a:bodyPr vert="horz" wrap="none" lIns="0" tIns="0" rIns="0" bIns="0" rtlCol="0">
            <a:spAutoFit/>
          </a:bodyPr>
          <a:lstStyle/>
          <a:p>
            <a:pPr marL="0">
              <a:lnSpc>
                <a:spcPct val="100000"/>
              </a:lnSpc>
            </a:pPr>
            <a:r>
              <a:rPr sz="1800" spc="10" dirty="0">
                <a:solidFill>
                  <a:srgbClr val="3E3E3E"/>
                </a:solidFill>
                <a:latin typeface="Segoe UI"/>
                <a:cs typeface="Segoe UI"/>
              </a:rPr>
              <a:t>L3 – M2</a:t>
            </a:r>
            <a:endParaRPr sz="1800">
              <a:latin typeface="Segoe UI"/>
              <a:cs typeface="Segoe UI"/>
            </a:endParaRPr>
          </a:p>
        </p:txBody>
      </p:sp>
      <p:sp>
        <p:nvSpPr>
          <p:cNvPr id="10" name="text 1"/>
          <p:cNvSpPr txBox="1"/>
          <p:nvPr/>
        </p:nvSpPr>
        <p:spPr>
          <a:xfrm>
            <a:off x="612648" y="4232949"/>
            <a:ext cx="4475350" cy="295058"/>
          </a:xfrm>
          <a:prstGeom prst="rect">
            <a:avLst/>
          </a:prstGeom>
        </p:spPr>
        <p:txBody>
          <a:bodyPr vert="horz" wrap="none" lIns="0" tIns="0" rIns="0" bIns="0" rtlCol="0">
            <a:spAutoFit/>
          </a:bodyPr>
          <a:lstStyle/>
          <a:p>
            <a:pPr marL="0">
              <a:lnSpc>
                <a:spcPct val="100000"/>
              </a:lnSpc>
            </a:pPr>
            <a:r>
              <a:rPr sz="1680" b="1" spc="10" dirty="0">
                <a:solidFill>
                  <a:srgbClr val="3E3E3E"/>
                </a:solidFill>
                <a:latin typeface="Arial"/>
                <a:cs typeface="Arial"/>
              </a:rPr>
              <a:t>D.E. E-LEARNING LEGAL WRITING SKILLS</a:t>
            </a:r>
            <a:endParaRPr sz="1600">
              <a:latin typeface="Arial"/>
              <a:cs typeface="Arial"/>
            </a:endParaRPr>
          </a:p>
        </p:txBody>
      </p:sp>
      <p:sp>
        <p:nvSpPr>
          <p:cNvPr id="11" name="text 1"/>
          <p:cNvSpPr txBox="1"/>
          <p:nvPr/>
        </p:nvSpPr>
        <p:spPr>
          <a:xfrm>
            <a:off x="612648" y="4585919"/>
            <a:ext cx="8165184" cy="535531"/>
          </a:xfrm>
          <a:prstGeom prst="rect">
            <a:avLst/>
          </a:prstGeom>
        </p:spPr>
        <p:txBody>
          <a:bodyPr vert="horz" wrap="none" lIns="0" tIns="0" rIns="0" bIns="0" rtlCol="0">
            <a:spAutoFit/>
          </a:bodyPr>
          <a:lstStyle/>
          <a:p>
            <a:pPr marL="0">
              <a:lnSpc>
                <a:spcPct val="100000"/>
              </a:lnSpc>
            </a:pPr>
            <a:r>
              <a:rPr sz="1740" spc="10" dirty="0">
                <a:solidFill>
                  <a:srgbClr val="3E3E3E"/>
                </a:solidFill>
                <a:latin typeface="Segoe UI"/>
                <a:cs typeface="Segoe UI"/>
              </a:rPr>
              <a:t>Two sessions </a:t>
            </a:r>
            <a:r>
              <a:rPr lang="fr-FR" sz="1740" spc="10" dirty="0">
                <a:solidFill>
                  <a:srgbClr val="3E3E3E"/>
                </a:solidFill>
                <a:latin typeface="Segoe UI"/>
                <a:cs typeface="Segoe UI"/>
              </a:rPr>
              <a:t>: </a:t>
            </a:r>
            <a:r>
              <a:rPr sz="1740" spc="10" dirty="0">
                <a:solidFill>
                  <a:srgbClr val="3E3E3E"/>
                </a:solidFill>
                <a:latin typeface="Segoe UI"/>
                <a:cs typeface="Segoe UI"/>
              </a:rPr>
              <a:t>Octob</a:t>
            </a:r>
            <a:r>
              <a:rPr lang="fr-FR" sz="1740" spc="10" dirty="0">
                <a:solidFill>
                  <a:srgbClr val="3E3E3E"/>
                </a:solidFill>
                <a:latin typeface="Segoe UI"/>
                <a:cs typeface="Segoe UI"/>
              </a:rPr>
              <a:t>er</a:t>
            </a:r>
            <a:r>
              <a:rPr sz="1740" spc="10" dirty="0">
                <a:solidFill>
                  <a:srgbClr val="3E3E3E"/>
                </a:solidFill>
                <a:latin typeface="Segoe UI"/>
                <a:cs typeface="Segoe UI"/>
              </a:rPr>
              <a:t> 202</a:t>
            </a:r>
            <a:r>
              <a:rPr lang="fr-FR" sz="1740" spc="10" dirty="0">
                <a:solidFill>
                  <a:srgbClr val="3E3E3E"/>
                </a:solidFill>
                <a:latin typeface="Segoe UI"/>
                <a:cs typeface="Segoe UI"/>
              </a:rPr>
              <a:t>3</a:t>
            </a:r>
            <a:r>
              <a:rPr sz="1740" spc="10" dirty="0">
                <a:solidFill>
                  <a:srgbClr val="3E3E3E"/>
                </a:solidFill>
                <a:latin typeface="Segoe UI"/>
                <a:cs typeface="Segoe UI"/>
              </a:rPr>
              <a:t> – </a:t>
            </a:r>
            <a:r>
              <a:rPr lang="fr-FR" sz="1740" spc="10" dirty="0">
                <a:solidFill>
                  <a:srgbClr val="3E3E3E"/>
                </a:solidFill>
                <a:latin typeface="Segoe UI"/>
                <a:cs typeface="Segoe UI"/>
              </a:rPr>
              <a:t>Exam </a:t>
            </a:r>
            <a:r>
              <a:rPr sz="1740" spc="10" dirty="0">
                <a:solidFill>
                  <a:srgbClr val="3E3E3E"/>
                </a:solidFill>
                <a:latin typeface="Segoe UI"/>
                <a:cs typeface="Segoe UI"/>
              </a:rPr>
              <a:t>Jan</a:t>
            </a:r>
            <a:r>
              <a:rPr lang="fr-FR" sz="1740" spc="10" dirty="0" err="1">
                <a:solidFill>
                  <a:srgbClr val="3E3E3E"/>
                </a:solidFill>
                <a:latin typeface="Segoe UI"/>
                <a:cs typeface="Segoe UI"/>
              </a:rPr>
              <a:t>uary</a:t>
            </a:r>
            <a:r>
              <a:rPr sz="1740" spc="10" dirty="0">
                <a:solidFill>
                  <a:srgbClr val="3E3E3E"/>
                </a:solidFill>
                <a:latin typeface="Segoe UI"/>
                <a:cs typeface="Segoe UI"/>
              </a:rPr>
              <a:t> 202</a:t>
            </a:r>
            <a:r>
              <a:rPr lang="fr-FR" sz="1740" spc="10" dirty="0">
                <a:solidFill>
                  <a:srgbClr val="3E3E3E"/>
                </a:solidFill>
                <a:latin typeface="Segoe UI"/>
                <a:cs typeface="Segoe UI"/>
              </a:rPr>
              <a:t>5 /</a:t>
            </a:r>
            <a:r>
              <a:rPr sz="1740" spc="10" dirty="0">
                <a:solidFill>
                  <a:srgbClr val="3E3E3E"/>
                </a:solidFill>
                <a:latin typeface="Segoe UI"/>
                <a:cs typeface="Segoe UI"/>
              </a:rPr>
              <a:t> Jan</a:t>
            </a:r>
            <a:r>
              <a:rPr lang="fr-FR" sz="1740" spc="10" dirty="0" err="1">
                <a:solidFill>
                  <a:srgbClr val="3E3E3E"/>
                </a:solidFill>
                <a:latin typeface="Segoe UI"/>
                <a:cs typeface="Segoe UI"/>
              </a:rPr>
              <a:t>uary</a:t>
            </a:r>
            <a:r>
              <a:rPr sz="1740" spc="10" dirty="0">
                <a:solidFill>
                  <a:srgbClr val="3E3E3E"/>
                </a:solidFill>
                <a:latin typeface="Segoe UI"/>
                <a:cs typeface="Segoe UI"/>
              </a:rPr>
              <a:t> 202</a:t>
            </a:r>
            <a:r>
              <a:rPr lang="fr-FR" sz="1740" spc="10" dirty="0">
                <a:solidFill>
                  <a:srgbClr val="3E3E3E"/>
                </a:solidFill>
                <a:latin typeface="Segoe UI"/>
                <a:cs typeface="Segoe UI"/>
              </a:rPr>
              <a:t>5</a:t>
            </a:r>
            <a:r>
              <a:rPr sz="1740" spc="10" dirty="0">
                <a:solidFill>
                  <a:srgbClr val="3E3E3E"/>
                </a:solidFill>
                <a:latin typeface="Segoe UI"/>
                <a:cs typeface="Segoe UI"/>
              </a:rPr>
              <a:t>-</a:t>
            </a:r>
            <a:r>
              <a:rPr lang="fr-FR" sz="1740" spc="10" dirty="0">
                <a:solidFill>
                  <a:srgbClr val="3E3E3E"/>
                </a:solidFill>
                <a:latin typeface="Segoe UI"/>
                <a:cs typeface="Segoe UI"/>
              </a:rPr>
              <a:t>Exam April</a:t>
            </a:r>
            <a:r>
              <a:rPr sz="1740" spc="10" dirty="0">
                <a:solidFill>
                  <a:srgbClr val="3E3E3E"/>
                </a:solidFill>
                <a:latin typeface="Segoe UI"/>
                <a:cs typeface="Segoe UI"/>
              </a:rPr>
              <a:t> 202</a:t>
            </a:r>
            <a:r>
              <a:rPr lang="fr-FR" sz="1740" spc="10" dirty="0">
                <a:solidFill>
                  <a:srgbClr val="3E3E3E"/>
                </a:solidFill>
                <a:latin typeface="Segoe UI"/>
                <a:cs typeface="Segoe UI"/>
              </a:rPr>
              <a:t>5</a:t>
            </a:r>
          </a:p>
          <a:p>
            <a:pPr marL="0">
              <a:lnSpc>
                <a:spcPct val="100000"/>
              </a:lnSpc>
            </a:pPr>
            <a:r>
              <a:rPr lang="fr-FR" sz="1740" spc="10" dirty="0" err="1">
                <a:solidFill>
                  <a:srgbClr val="3E3E3E"/>
                </a:solidFill>
                <a:latin typeface="Segoe UI"/>
                <a:cs typeface="Segoe UI"/>
              </a:rPr>
              <a:t>Enrollments</a:t>
            </a:r>
            <a:r>
              <a:rPr lang="fr-FR" sz="1740" spc="10" dirty="0">
                <a:solidFill>
                  <a:srgbClr val="3E3E3E"/>
                </a:solidFill>
                <a:latin typeface="Segoe UI"/>
                <a:cs typeface="Segoe UI"/>
              </a:rPr>
              <a:t> </a:t>
            </a:r>
            <a:r>
              <a:rPr lang="fr-FR" sz="1740" spc="10" dirty="0" err="1">
                <a:solidFill>
                  <a:srgbClr val="3E3E3E"/>
                </a:solidFill>
                <a:latin typeface="Segoe UI"/>
                <a:cs typeface="Segoe UI"/>
              </a:rPr>
              <a:t>until</a:t>
            </a:r>
            <a:r>
              <a:rPr lang="fr-FR" sz="1740" spc="10" dirty="0">
                <a:solidFill>
                  <a:srgbClr val="3E3E3E"/>
                </a:solidFill>
                <a:latin typeface="Segoe UI"/>
                <a:cs typeface="Segoe UI"/>
              </a:rPr>
              <a:t> </a:t>
            </a:r>
            <a:r>
              <a:rPr lang="fr-FR" sz="1740" spc="10" dirty="0" err="1">
                <a:solidFill>
                  <a:srgbClr val="3E3E3E"/>
                </a:solidFill>
                <a:latin typeface="Segoe UI"/>
                <a:cs typeface="Segoe UI"/>
              </a:rPr>
              <a:t>beginning</a:t>
            </a:r>
            <a:r>
              <a:rPr lang="fr-FR" sz="1740" spc="10" dirty="0">
                <a:solidFill>
                  <a:srgbClr val="3E3E3E"/>
                </a:solidFill>
                <a:latin typeface="Segoe UI"/>
                <a:cs typeface="Segoe UI"/>
              </a:rPr>
              <a:t> of March.</a:t>
            </a:r>
            <a:endParaRPr sz="1700" dirty="0">
              <a:latin typeface="Segoe UI"/>
              <a:cs typeface="Segoe UI"/>
            </a:endParaRPr>
          </a:p>
        </p:txBody>
      </p:sp>
      <p:sp>
        <p:nvSpPr>
          <p:cNvPr id="17" name="text 1"/>
          <p:cNvSpPr txBox="1"/>
          <p:nvPr/>
        </p:nvSpPr>
        <p:spPr>
          <a:xfrm>
            <a:off x="612648" y="5458892"/>
            <a:ext cx="6228917" cy="267766"/>
          </a:xfrm>
          <a:prstGeom prst="rect">
            <a:avLst/>
          </a:prstGeom>
        </p:spPr>
        <p:txBody>
          <a:bodyPr vert="horz" wrap="none" lIns="0" tIns="0" rIns="0" bIns="0" rtlCol="0">
            <a:spAutoFit/>
          </a:bodyPr>
          <a:lstStyle/>
          <a:p>
            <a:pPr marL="0">
              <a:lnSpc>
                <a:spcPct val="100000"/>
              </a:lnSpc>
            </a:pPr>
            <a:r>
              <a:rPr sz="1740" spc="10" dirty="0">
                <a:solidFill>
                  <a:srgbClr val="3E3E3E"/>
                </a:solidFill>
                <a:latin typeface="Segoe UI"/>
                <a:cs typeface="Segoe UI"/>
              </a:rPr>
              <a:t>This is online only and </a:t>
            </a:r>
            <a:r>
              <a:rPr lang="fr-FR" sz="1740" spc="10" dirty="0" err="1">
                <a:solidFill>
                  <a:srgbClr val="3E3E3E"/>
                </a:solidFill>
                <a:latin typeface="Segoe UI"/>
                <a:cs typeface="Segoe UI"/>
              </a:rPr>
              <a:t>represents</a:t>
            </a:r>
            <a:r>
              <a:rPr lang="fr-FR" sz="1740" spc="10" dirty="0">
                <a:solidFill>
                  <a:srgbClr val="3E3E3E"/>
                </a:solidFill>
                <a:latin typeface="Segoe UI"/>
                <a:cs typeface="Segoe UI"/>
              </a:rPr>
              <a:t> </a:t>
            </a:r>
            <a:r>
              <a:rPr sz="1740" spc="10" dirty="0">
                <a:solidFill>
                  <a:srgbClr val="3E3E3E"/>
                </a:solidFill>
                <a:latin typeface="Segoe UI"/>
                <a:cs typeface="Segoe UI"/>
              </a:rPr>
              <a:t>approx. 30H with 2 modules</a:t>
            </a:r>
            <a:endParaRPr sz="1700" dirty="0">
              <a:latin typeface="Segoe UI"/>
              <a:cs typeface="Segoe UI"/>
            </a:endParaRPr>
          </a:p>
        </p:txBody>
      </p:sp>
      <p:sp>
        <p:nvSpPr>
          <p:cNvPr id="18" name="text 1"/>
          <p:cNvSpPr txBox="1"/>
          <p:nvPr/>
        </p:nvSpPr>
        <p:spPr>
          <a:xfrm>
            <a:off x="612648" y="5820613"/>
            <a:ext cx="862812" cy="390677"/>
          </a:xfrm>
          <a:prstGeom prst="rect">
            <a:avLst/>
          </a:prstGeom>
        </p:spPr>
        <p:txBody>
          <a:bodyPr vert="horz" wrap="none" lIns="0" tIns="0" rIns="0" bIns="0" rtlCol="0">
            <a:spAutoFit/>
          </a:bodyPr>
          <a:lstStyle/>
          <a:p>
            <a:pPr marL="0">
              <a:lnSpc>
                <a:spcPct val="100000"/>
              </a:lnSpc>
            </a:pPr>
            <a:r>
              <a:rPr sz="1800" spc="10" dirty="0">
                <a:solidFill>
                  <a:srgbClr val="3E3E3E"/>
                </a:solidFill>
                <a:latin typeface="Segoe UI"/>
                <a:cs typeface="Segoe UI"/>
              </a:rPr>
              <a:t>L2 – M2</a:t>
            </a:r>
            <a:endParaRPr sz="1800">
              <a:latin typeface="Segoe UI"/>
              <a:cs typeface="Segoe UI"/>
            </a:endParaRPr>
          </a:p>
        </p:txBody>
      </p:sp>
      <p:sp>
        <p:nvSpPr>
          <p:cNvPr id="19" name="text 1"/>
          <p:cNvSpPr txBox="1"/>
          <p:nvPr/>
        </p:nvSpPr>
        <p:spPr>
          <a:xfrm>
            <a:off x="612648" y="6282156"/>
            <a:ext cx="2153742" cy="303809"/>
          </a:xfrm>
          <a:prstGeom prst="rect">
            <a:avLst/>
          </a:prstGeom>
        </p:spPr>
        <p:txBody>
          <a:bodyPr vert="horz" wrap="none" lIns="0" tIns="0" rIns="0" bIns="0" rtlCol="0">
            <a:spAutoFit/>
          </a:bodyPr>
          <a:lstStyle/>
          <a:p>
            <a:pPr marL="0">
              <a:lnSpc>
                <a:spcPct val="100000"/>
              </a:lnSpc>
            </a:pPr>
            <a:r>
              <a:rPr sz="1800" spc="10" dirty="0">
                <a:solidFill>
                  <a:srgbClr val="3E3E3E"/>
                </a:solidFill>
                <a:latin typeface="Segoe UI"/>
                <a:cs typeface="Segoe UI"/>
              </a:rPr>
              <a:t>Niveau B1 en anglais</a:t>
            </a:r>
            <a:endParaRPr sz="1800">
              <a:latin typeface="Segoe UI"/>
              <a:cs typeface="Segoe U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17" name="object 17"/>
          <p:cNvSpPr/>
          <p:nvPr/>
        </p:nvSpPr>
        <p:spPr>
          <a:xfrm>
            <a:off x="256032" y="265176"/>
            <a:ext cx="11682983" cy="6332220"/>
          </a:xfrm>
          <a:custGeom>
            <a:avLst/>
            <a:gdLst/>
            <a:ahLst/>
            <a:cxnLst/>
            <a:rect l="l" t="t" r="r" b="b"/>
            <a:pathLst>
              <a:path w="11682983" h="6332220">
                <a:moveTo>
                  <a:pt x="0" y="6332220"/>
                </a:moveTo>
                <a:lnTo>
                  <a:pt x="0" y="0"/>
                </a:lnTo>
                <a:lnTo>
                  <a:pt x="11682983" y="0"/>
                </a:lnTo>
                <a:lnTo>
                  <a:pt x="11682983" y="6332220"/>
                </a:lnTo>
                <a:lnTo>
                  <a:pt x="0" y="6332220"/>
                </a:lnTo>
                <a:close/>
              </a:path>
            </a:pathLst>
          </a:custGeom>
          <a:solidFill>
            <a:srgbClr val="F5F5F5"/>
          </a:solidFill>
        </p:spPr>
        <p:txBody>
          <a:bodyPr wrap="square" lIns="0" tIns="0" rIns="0" bIns="0" rtlCol="0">
            <a:noAutofit/>
          </a:bodyPr>
          <a:lstStyle/>
          <a:p>
            <a:endParaRPr/>
          </a:p>
        </p:txBody>
      </p:sp>
      <p:sp>
        <p:nvSpPr>
          <p:cNvPr id="18" name="object 18"/>
          <p:cNvSpPr/>
          <p:nvPr/>
        </p:nvSpPr>
        <p:spPr>
          <a:xfrm>
            <a:off x="592836" y="1184148"/>
            <a:ext cx="11008995" cy="25907"/>
          </a:xfrm>
          <a:custGeom>
            <a:avLst/>
            <a:gdLst/>
            <a:ahLst/>
            <a:cxnLst/>
            <a:rect l="l" t="t" r="r" b="b"/>
            <a:pathLst>
              <a:path w="11008995" h="25907">
                <a:moveTo>
                  <a:pt x="12954" y="12954"/>
                </a:moveTo>
                <a:lnTo>
                  <a:pt x="10996041" y="12954"/>
                </a:lnTo>
              </a:path>
            </a:pathLst>
          </a:custGeom>
          <a:ln w="25908">
            <a:solidFill>
              <a:srgbClr val="D24726"/>
            </a:solidFill>
          </a:ln>
        </p:spPr>
        <p:txBody>
          <a:bodyPr wrap="square" lIns="0" tIns="0" rIns="0" bIns="0" rtlCol="0">
            <a:noAutofit/>
          </a:bodyPr>
          <a:lstStyle/>
          <a:p>
            <a:endParaRPr/>
          </a:p>
        </p:txBody>
      </p:sp>
      <p:sp>
        <p:nvSpPr>
          <p:cNvPr id="19" name="object 19"/>
          <p:cNvSpPr/>
          <p:nvPr/>
        </p:nvSpPr>
        <p:spPr>
          <a:xfrm>
            <a:off x="254508" y="262889"/>
            <a:ext cx="11682983" cy="6332220"/>
          </a:xfrm>
          <a:custGeom>
            <a:avLst/>
            <a:gdLst/>
            <a:ahLst/>
            <a:cxnLst/>
            <a:rect l="l" t="t" r="r" b="b"/>
            <a:pathLst>
              <a:path w="11682983" h="6332220">
                <a:moveTo>
                  <a:pt x="0" y="6332220"/>
                </a:moveTo>
                <a:lnTo>
                  <a:pt x="0" y="0"/>
                </a:lnTo>
                <a:lnTo>
                  <a:pt x="11682983" y="0"/>
                </a:lnTo>
                <a:lnTo>
                  <a:pt x="11682983" y="6332220"/>
                </a:lnTo>
                <a:lnTo>
                  <a:pt x="0" y="6332220"/>
                </a:lnTo>
                <a:close/>
              </a:path>
            </a:pathLst>
          </a:custGeom>
          <a:solidFill>
            <a:srgbClr val="F5F5F5"/>
          </a:solidFill>
        </p:spPr>
        <p:txBody>
          <a:bodyPr wrap="square" lIns="0" tIns="0" rIns="0" bIns="0" rtlCol="0">
            <a:noAutofit/>
          </a:bodyPr>
          <a:lstStyle/>
          <a:p>
            <a:endParaRPr dirty="0"/>
          </a:p>
        </p:txBody>
      </p:sp>
      <p:sp>
        <p:nvSpPr>
          <p:cNvPr id="20" name="object 20"/>
          <p:cNvSpPr/>
          <p:nvPr/>
        </p:nvSpPr>
        <p:spPr>
          <a:xfrm>
            <a:off x="592836" y="1184148"/>
            <a:ext cx="11008995" cy="25907"/>
          </a:xfrm>
          <a:custGeom>
            <a:avLst/>
            <a:gdLst/>
            <a:ahLst/>
            <a:cxnLst/>
            <a:rect l="l" t="t" r="r" b="b"/>
            <a:pathLst>
              <a:path w="11008995" h="25907">
                <a:moveTo>
                  <a:pt x="12954" y="12954"/>
                </a:moveTo>
                <a:lnTo>
                  <a:pt x="10996041" y="12954"/>
                </a:lnTo>
              </a:path>
            </a:pathLst>
          </a:custGeom>
          <a:ln w="25908">
            <a:solidFill>
              <a:srgbClr val="D24726"/>
            </a:solidFill>
          </a:ln>
        </p:spPr>
        <p:txBody>
          <a:bodyPr wrap="square" lIns="0" tIns="0" rIns="0" bIns="0" rtlCol="0">
            <a:noAutofit/>
          </a:bodyPr>
          <a:lstStyle/>
          <a:p>
            <a:endParaRPr/>
          </a:p>
        </p:txBody>
      </p:sp>
      <p:sp>
        <p:nvSpPr>
          <p:cNvPr id="3" name="text 1"/>
          <p:cNvSpPr txBox="1"/>
          <p:nvPr/>
        </p:nvSpPr>
        <p:spPr>
          <a:xfrm>
            <a:off x="663083" y="1531559"/>
            <a:ext cx="9616933" cy="2369880"/>
          </a:xfrm>
          <a:prstGeom prst="rect">
            <a:avLst/>
          </a:prstGeom>
        </p:spPr>
        <p:txBody>
          <a:bodyPr vert="horz" wrap="square" lIns="0" tIns="0" rIns="0" bIns="0" rtlCol="0">
            <a:spAutoFit/>
          </a:bodyPr>
          <a:lstStyle/>
          <a:p>
            <a:pPr marL="0">
              <a:lnSpc>
                <a:spcPct val="100000"/>
              </a:lnSpc>
            </a:pPr>
            <a:r>
              <a:rPr sz="2200" spc="10" dirty="0">
                <a:solidFill>
                  <a:srgbClr val="3E3E3E"/>
                </a:solidFill>
                <a:latin typeface="Segoe UI"/>
                <a:cs typeface="Segoe UI"/>
              </a:rPr>
              <a:t>The English Tutors are:</a:t>
            </a:r>
            <a:endParaRPr lang="fr-FR" sz="2200" spc="10" dirty="0">
              <a:solidFill>
                <a:srgbClr val="3E3E3E"/>
              </a:solidFill>
              <a:latin typeface="Segoe UI"/>
              <a:cs typeface="Segoe UI"/>
            </a:endParaRPr>
          </a:p>
          <a:p>
            <a:pPr marL="0">
              <a:lnSpc>
                <a:spcPct val="100000"/>
              </a:lnSpc>
            </a:pPr>
            <a:endParaRPr lang="fr-FR" sz="2200" spc="10" dirty="0">
              <a:solidFill>
                <a:srgbClr val="3E3E3E"/>
              </a:solidFill>
              <a:latin typeface="Segoe UI"/>
              <a:cs typeface="Segoe UI"/>
            </a:endParaRPr>
          </a:p>
          <a:p>
            <a:pPr marL="0">
              <a:lnSpc>
                <a:spcPct val="100000"/>
              </a:lnSpc>
            </a:pPr>
            <a:endParaRPr lang="fr-FR" sz="2200" spc="10" dirty="0">
              <a:solidFill>
                <a:srgbClr val="3E3E3E"/>
              </a:solidFill>
              <a:latin typeface="Segoe UI"/>
              <a:cs typeface="Segoe UI"/>
            </a:endParaRPr>
          </a:p>
          <a:p>
            <a:pPr marL="0">
              <a:lnSpc>
                <a:spcPct val="100000"/>
              </a:lnSpc>
            </a:pPr>
            <a:endParaRPr lang="fr-FR" sz="2200" spc="10" dirty="0">
              <a:solidFill>
                <a:srgbClr val="3E3E3E"/>
              </a:solidFill>
              <a:latin typeface="Segoe UI"/>
              <a:cs typeface="Segoe UI"/>
            </a:endParaRPr>
          </a:p>
          <a:p>
            <a:pPr marL="0">
              <a:lnSpc>
                <a:spcPct val="100000"/>
              </a:lnSpc>
            </a:pPr>
            <a:endParaRPr lang="fr-FR" sz="2200" spc="10" dirty="0">
              <a:solidFill>
                <a:srgbClr val="3E3E3E"/>
              </a:solidFill>
              <a:latin typeface="Segoe UI"/>
              <a:cs typeface="Segoe UI"/>
            </a:endParaRPr>
          </a:p>
          <a:p>
            <a:pPr marL="0">
              <a:lnSpc>
                <a:spcPct val="100000"/>
              </a:lnSpc>
            </a:pPr>
            <a:endParaRPr lang="fr-FR" sz="2200" spc="10" dirty="0">
              <a:solidFill>
                <a:srgbClr val="3E3E3E"/>
              </a:solidFill>
              <a:latin typeface="Segoe UI"/>
              <a:cs typeface="Segoe UI"/>
            </a:endParaRPr>
          </a:p>
          <a:p>
            <a:pPr marL="0">
              <a:lnSpc>
                <a:spcPct val="100000"/>
              </a:lnSpc>
            </a:pPr>
            <a:endParaRPr lang="fr-FR" sz="2200" spc="10" dirty="0">
              <a:solidFill>
                <a:srgbClr val="3E3E3E"/>
              </a:solidFill>
              <a:latin typeface="Segoe UI"/>
              <a:cs typeface="Segoe UI"/>
            </a:endParaRPr>
          </a:p>
        </p:txBody>
      </p:sp>
      <p:sp>
        <p:nvSpPr>
          <p:cNvPr id="12" name="Titre 11">
            <a:extLst>
              <a:ext uri="{FF2B5EF4-FFF2-40B4-BE49-F238E27FC236}">
                <a16:creationId xmlns:a16="http://schemas.microsoft.com/office/drawing/2014/main" id="{4184CBAE-D05F-67C8-A2AA-997651D565EC}"/>
              </a:ext>
            </a:extLst>
          </p:cNvPr>
          <p:cNvSpPr>
            <a:spLocks noGrp="1"/>
          </p:cNvSpPr>
          <p:nvPr>
            <p:ph type="title"/>
          </p:nvPr>
        </p:nvSpPr>
        <p:spPr>
          <a:xfrm>
            <a:off x="1451579" y="260602"/>
            <a:ext cx="9603275" cy="764194"/>
          </a:xfrm>
        </p:spPr>
        <p:txBody>
          <a:bodyPr>
            <a:normAutofit fontScale="90000"/>
          </a:bodyPr>
          <a:lstStyle/>
          <a:p>
            <a:r>
              <a:rPr lang="fr-FR" sz="3200" spc="10" dirty="0">
                <a:solidFill>
                  <a:srgbClr val="3B3838"/>
                </a:solidFill>
                <a:latin typeface="Segoe UI Light"/>
                <a:cs typeface="Segoe UI Light"/>
              </a:rPr>
              <a:t>TUTORING –Tuteurs</a:t>
            </a:r>
            <a:br>
              <a:rPr lang="fr-FR" sz="3200" dirty="0">
                <a:latin typeface="Segoe UI Light"/>
                <a:cs typeface="Segoe UI Light"/>
              </a:rPr>
            </a:br>
            <a:endParaRPr lang="fr-FR" dirty="0"/>
          </a:p>
        </p:txBody>
      </p:sp>
      <p:sp>
        <p:nvSpPr>
          <p:cNvPr id="13" name="Espace réservé du contenu 12">
            <a:extLst>
              <a:ext uri="{FF2B5EF4-FFF2-40B4-BE49-F238E27FC236}">
                <a16:creationId xmlns:a16="http://schemas.microsoft.com/office/drawing/2014/main" id="{0DFB2DAB-D32C-0F71-220C-D4D9E0C9AA6B}"/>
              </a:ext>
            </a:extLst>
          </p:cNvPr>
          <p:cNvSpPr>
            <a:spLocks noGrp="1"/>
          </p:cNvSpPr>
          <p:nvPr>
            <p:ph idx="1"/>
          </p:nvPr>
        </p:nvSpPr>
        <p:spPr>
          <a:xfrm>
            <a:off x="796705" y="2015732"/>
            <a:ext cx="10900372" cy="4511817"/>
          </a:xfrm>
        </p:spPr>
        <p:txBody>
          <a:bodyPr>
            <a:normAutofit/>
          </a:bodyPr>
          <a:lstStyle/>
          <a:p>
            <a:pPr marL="0" algn="l" rtl="0" eaLnBrk="1" fontAlgn="t" latinLnBrk="0" hangingPunct="1">
              <a:lnSpc>
                <a:spcPct val="107000"/>
              </a:lnSpc>
              <a:spcBef>
                <a:spcPts val="0"/>
              </a:spcBef>
              <a:spcAft>
                <a:spcPts val="800"/>
              </a:spcAft>
            </a:pPr>
            <a:r>
              <a:rPr lang="fr-FR" sz="3200" b="0" i="0" u="none" strike="noStrike" kern="12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ALLEMAND Fanny	 </a:t>
            </a:r>
            <a:r>
              <a:rPr lang="fr-FR" sz="3200" b="0" i="0" u="sng" strike="noStrike" kern="1200" dirty="0">
                <a:solidFill>
                  <a:srgbClr val="0000FF"/>
                </a:solidFill>
                <a:effectLst/>
                <a:latin typeface="Helvetica" panose="020B0604020202020204" pitchFamily="34" charset="0"/>
                <a:ea typeface="Times New Roman" panose="02020603050405020304" pitchFamily="18" charset="0"/>
                <a:cs typeface="Times New Roman" panose="02020603050405020304" pitchFamily="18" charset="0"/>
              </a:rPr>
              <a:t>fanny.almnd@gmail.com</a:t>
            </a:r>
            <a:endParaRPr lang="fr-FR" sz="3200" b="0" i="0" u="none" strike="noStrike" dirty="0">
              <a:effectLst/>
              <a:latin typeface="Arial" panose="020B0604020202020204" pitchFamily="34" charset="0"/>
            </a:endParaRPr>
          </a:p>
          <a:p>
            <a:pPr marL="0" algn="l" rtl="0" eaLnBrk="1" fontAlgn="t" latinLnBrk="0" hangingPunct="1">
              <a:lnSpc>
                <a:spcPct val="107000"/>
              </a:lnSpc>
              <a:spcBef>
                <a:spcPts val="0"/>
              </a:spcBef>
              <a:spcAft>
                <a:spcPts val="800"/>
              </a:spcAft>
            </a:pPr>
            <a:r>
              <a:rPr lang="fr-FR" sz="3200" dirty="0">
                <a:solidFill>
                  <a:srgbClr val="000000"/>
                </a:solidFill>
                <a:latin typeface="Helvetica" panose="020B0604020202020204" pitchFamily="34" charset="0"/>
                <a:ea typeface="Times New Roman" panose="02020603050405020304" pitchFamily="18" charset="0"/>
                <a:cs typeface="Times New Roman" panose="02020603050405020304" pitchFamily="18" charset="0"/>
              </a:rPr>
              <a:t>HNEIN Maya</a:t>
            </a:r>
            <a:r>
              <a:rPr lang="fr-FR" sz="3200" b="0" i="0" u="none" strike="noStrike" kern="12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	 	          </a:t>
            </a:r>
            <a:r>
              <a:rPr lang="fr-FR" sz="3200" u="sng" dirty="0">
                <a:solidFill>
                  <a:srgbClr val="0000FF"/>
                </a:solidFill>
                <a:latin typeface="Helvetica" panose="020B06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mayahnein@gmail.com</a:t>
            </a:r>
            <a:endParaRPr lang="fr-FR" sz="3200" u="sng" dirty="0">
              <a:solidFill>
                <a:srgbClr val="0000FF"/>
              </a:solidFill>
              <a:latin typeface="Helvetica" panose="020B0604020202020204" pitchFamily="34" charset="0"/>
              <a:cs typeface="Times New Roman" panose="02020603050405020304" pitchFamily="18" charset="0"/>
            </a:endParaRPr>
          </a:p>
          <a:p>
            <a:pPr marL="0" algn="l" rtl="0" eaLnBrk="1" fontAlgn="t" latinLnBrk="0" hangingPunct="1">
              <a:lnSpc>
                <a:spcPct val="107000"/>
              </a:lnSpc>
              <a:spcBef>
                <a:spcPts val="0"/>
              </a:spcBef>
              <a:spcAft>
                <a:spcPts val="800"/>
              </a:spcAft>
            </a:pPr>
            <a:r>
              <a:rPr lang="fr-FR" sz="3200" b="0" i="0" u="none" strike="noStrike" kern="12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SYKOROVA Nicole</a:t>
            </a:r>
            <a:r>
              <a:rPr lang="fr-FR" sz="3200" b="0" i="0" u="none" strike="noStrike"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3200" b="0" i="0" u="sng" strike="noStrike" kern="1200" dirty="0">
                <a:solidFill>
                  <a:srgbClr val="0000FF"/>
                </a:solidFill>
                <a:effectLst/>
                <a:latin typeface="Helvetica" panose="020B0604020202020204" pitchFamily="34" charset="0"/>
                <a:ea typeface="Times New Roman" panose="02020603050405020304" pitchFamily="18" charset="0"/>
                <a:cs typeface="Times New Roman" panose="02020603050405020304" pitchFamily="18" charset="0"/>
              </a:rPr>
              <a:t>nicolesykorova@gmail.com</a:t>
            </a:r>
            <a:endParaRPr lang="fr-FR" sz="3200" b="0" i="0" u="none" strike="noStrike" dirty="0">
              <a:effectLst/>
              <a:latin typeface="Arial" panose="020B0604020202020204" pitchFamily="34" charset="0"/>
            </a:endParaRPr>
          </a:p>
          <a:p>
            <a:r>
              <a:rPr lang="fr-FR" sz="3200" dirty="0">
                <a:solidFill>
                  <a:srgbClr val="000000"/>
                </a:solidFill>
                <a:latin typeface="Helvetica" panose="020B0604020202020204" pitchFamily="34" charset="0"/>
                <a:cs typeface="Times New Roman" panose="02020603050405020304" pitchFamily="18" charset="0"/>
              </a:rPr>
              <a:t>TARDIEU</a:t>
            </a:r>
            <a:r>
              <a:rPr lang="fr-FR" dirty="0"/>
              <a:t> </a:t>
            </a:r>
            <a:r>
              <a:rPr lang="fr-FR" sz="3200" dirty="0">
                <a:solidFill>
                  <a:srgbClr val="000000"/>
                </a:solidFill>
                <a:latin typeface="Helvetica" panose="020B0604020202020204" pitchFamily="34" charset="0"/>
                <a:cs typeface="Times New Roman" panose="02020603050405020304" pitchFamily="18" charset="0"/>
              </a:rPr>
              <a:t>Mathilde </a:t>
            </a:r>
            <a:r>
              <a:rPr lang="fr-FR" dirty="0"/>
              <a:t>                 </a:t>
            </a:r>
            <a:r>
              <a:rPr lang="fr-FR" sz="3200" u="sng" dirty="0">
                <a:solidFill>
                  <a:srgbClr val="0000FF"/>
                </a:solidFill>
                <a:latin typeface="Helvetica"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mathilde.trd@icloud.com</a:t>
            </a:r>
            <a:endParaRPr lang="fr-FR" sz="3200" u="sng" dirty="0">
              <a:solidFill>
                <a:srgbClr val="0000FF"/>
              </a:solidFill>
              <a:latin typeface="Helvetica" panose="020B0604020202020204" pitchFamily="34" charset="0"/>
              <a:cs typeface="Times New Roman" panose="02020603050405020304" pitchFamily="18" charset="0"/>
            </a:endParaRPr>
          </a:p>
          <a:p>
            <a:r>
              <a:rPr lang="fr-FR" sz="3200" u="sng" dirty="0">
                <a:solidFill>
                  <a:srgbClr val="0000FF"/>
                </a:solidFill>
                <a:latin typeface="Helvetica" panose="020B0604020202020204" pitchFamily="34" charset="0"/>
                <a:cs typeface="Times New Roman" panose="02020603050405020304" pitchFamily="18" charset="0"/>
              </a:rPr>
              <a:t>Association.tutoratdroit@gmail.com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COURSE MATERIALS </a:t>
            </a:r>
            <a:endParaRPr lang="fr-FR" dirty="0"/>
          </a:p>
        </p:txBody>
      </p:sp>
      <p:sp>
        <p:nvSpPr>
          <p:cNvPr id="3" name="Espace réservé du contenu 2"/>
          <p:cNvSpPr>
            <a:spLocks noGrp="1"/>
          </p:cNvSpPr>
          <p:nvPr>
            <p:ph sz="quarter" idx="10"/>
          </p:nvPr>
        </p:nvSpPr>
        <p:spPr>
          <a:xfrm>
            <a:off x="539495" y="3970750"/>
            <a:ext cx="11072131" cy="2505205"/>
          </a:xfrm>
        </p:spPr>
        <p:txBody>
          <a:bodyPr numCol="2">
            <a:normAutofit/>
          </a:bodyPr>
          <a:lstStyle/>
          <a:p>
            <a:pPr marL="0" indent="0">
              <a:lnSpc>
                <a:spcPct val="120000"/>
              </a:lnSpc>
              <a:buNone/>
            </a:pPr>
            <a:r>
              <a:rPr lang="en-AU" sz="2400" u="sng" dirty="0"/>
              <a:t>INCLUDES: </a:t>
            </a:r>
            <a:br>
              <a:rPr lang="en-AU" sz="2400" dirty="0"/>
            </a:br>
            <a:r>
              <a:rPr lang="en-AU" sz="2400" dirty="0"/>
              <a:t>-Announcements of any changes</a:t>
            </a:r>
            <a:br>
              <a:rPr lang="en-AU" sz="2400" dirty="0"/>
            </a:br>
            <a:r>
              <a:rPr lang="en-AU" sz="2400" dirty="0"/>
              <a:t>- Casebook</a:t>
            </a:r>
            <a:br>
              <a:rPr lang="en-AU" sz="2400" dirty="0"/>
            </a:br>
            <a:r>
              <a:rPr lang="en-AU" sz="2400" dirty="0"/>
              <a:t>(cases and legal English exercises</a:t>
            </a:r>
            <a:r>
              <a:rPr lang="en-AU" sz="2400"/>
              <a:t>) </a:t>
            </a:r>
          </a:p>
          <a:p>
            <a:pPr marL="0" indent="0">
              <a:lnSpc>
                <a:spcPct val="120000"/>
              </a:lnSpc>
              <a:buNone/>
            </a:pPr>
            <a:r>
              <a:rPr lang="en-AU" sz="2400"/>
              <a:t>- </a:t>
            </a:r>
            <a:r>
              <a:rPr lang="en-AU" sz="2400" dirty="0"/>
              <a:t>Moot requirements</a:t>
            </a:r>
            <a:br>
              <a:rPr lang="en-AU" sz="2400" dirty="0"/>
            </a:br>
            <a:r>
              <a:rPr lang="en-AU" sz="2400" dirty="0"/>
              <a:t>and sample case videos</a:t>
            </a:r>
          </a:p>
          <a:p>
            <a:pPr marL="0" indent="0">
              <a:lnSpc>
                <a:spcPct val="120000"/>
              </a:lnSpc>
              <a:buNone/>
            </a:pPr>
            <a:r>
              <a:rPr lang="en-AU" sz="2400" dirty="0"/>
              <a:t>-Contract law essentials</a:t>
            </a:r>
          </a:p>
          <a:p>
            <a:pPr marL="0" indent="0">
              <a:lnSpc>
                <a:spcPct val="120000"/>
              </a:lnSpc>
              <a:buNone/>
            </a:pPr>
            <a:r>
              <a:rPr lang="en-AU" sz="2400" dirty="0"/>
              <a:t>-Additional resources</a:t>
            </a:r>
            <a:br>
              <a:rPr lang="en-AU" sz="2400" dirty="0"/>
            </a:br>
            <a:r>
              <a:rPr lang="en-AU" sz="2400" dirty="0"/>
              <a:t>(vocabulary quiz)</a:t>
            </a:r>
            <a:br>
              <a:rPr lang="en-AU" sz="2400" dirty="0"/>
            </a:br>
            <a:endParaRPr lang="fr-FR" sz="2400" dirty="0"/>
          </a:p>
        </p:txBody>
      </p:sp>
      <p:sp>
        <p:nvSpPr>
          <p:cNvPr id="4" name="Rectangle 3"/>
          <p:cNvSpPr/>
          <p:nvPr/>
        </p:nvSpPr>
        <p:spPr>
          <a:xfrm>
            <a:off x="539495" y="1445601"/>
            <a:ext cx="11090418" cy="2308324"/>
          </a:xfrm>
          <a:prstGeom prst="rect">
            <a:avLst/>
          </a:prstGeom>
        </p:spPr>
        <p:txBody>
          <a:bodyPr wrap="square">
            <a:spAutoFit/>
          </a:bodyPr>
          <a:lstStyle/>
          <a:p>
            <a:r>
              <a:rPr lang="en-AU" sz="2400" b="1" u="sng" dirty="0"/>
              <a:t>MOODLE PAGE</a:t>
            </a:r>
            <a:r>
              <a:rPr lang="en-AU" sz="2400" dirty="0"/>
              <a:t>:  </a:t>
            </a:r>
          </a:p>
          <a:p>
            <a:pPr marL="342900" indent="-342900">
              <a:buAutoNum type="arabicPeriod"/>
            </a:pPr>
            <a:r>
              <a:rPr lang="fr-FR" sz="2400" dirty="0"/>
              <a:t>Faculté de Droit et Science Politique </a:t>
            </a:r>
          </a:p>
          <a:p>
            <a:pPr marL="342900" indent="-342900">
              <a:buAutoNum type="arabicPeriod"/>
            </a:pPr>
            <a:r>
              <a:rPr lang="fr-FR" sz="2400" dirty="0"/>
              <a:t>Licence 3</a:t>
            </a:r>
          </a:p>
          <a:p>
            <a:pPr marL="342900" indent="-342900">
              <a:buAutoNum type="arabicPeriod"/>
            </a:pPr>
            <a:r>
              <a:rPr lang="fr-FR" sz="2400" dirty="0"/>
              <a:t>Mention Droit </a:t>
            </a:r>
          </a:p>
          <a:p>
            <a:pPr marL="342900" indent="-342900">
              <a:buAutoNum type="arabicPeriod"/>
            </a:pPr>
            <a:r>
              <a:rPr lang="en-AU" sz="2400" b="1" u="sng" dirty="0"/>
              <a:t>Legal English Skills: Contract Law L3</a:t>
            </a:r>
          </a:p>
          <a:p>
            <a:pPr marL="342900" indent="-342900">
              <a:buAutoNum type="arabicPeriod"/>
            </a:pPr>
            <a:r>
              <a:rPr lang="en-AU" sz="2400" dirty="0"/>
              <a:t>https://</a:t>
            </a:r>
            <a:r>
              <a:rPr lang="en-AU" sz="2400" dirty="0" err="1"/>
              <a:t>moodle.umontpellier.fr</a:t>
            </a:r>
            <a:r>
              <a:rPr lang="en-AU" sz="2400" dirty="0"/>
              <a:t>/course/</a:t>
            </a:r>
            <a:r>
              <a:rPr lang="en-AU" sz="2400" dirty="0" err="1"/>
              <a:t>view.php?id</a:t>
            </a:r>
            <a:r>
              <a:rPr lang="en-AU" sz="2400" dirty="0"/>
              <a:t>=11411</a:t>
            </a:r>
          </a:p>
        </p:txBody>
      </p:sp>
    </p:spTree>
    <p:extLst>
      <p:ext uri="{BB962C8B-B14F-4D97-AF65-F5344CB8AC3E}">
        <p14:creationId xmlns:p14="http://schemas.microsoft.com/office/powerpoint/2010/main" val="2120485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521207" y="448056"/>
            <a:ext cx="11200530" cy="640080"/>
          </a:xfrm>
        </p:spPr>
        <p:txBody>
          <a:bodyPr rtlCol="0">
            <a:noAutofit/>
          </a:bodyPr>
          <a:lstStyle/>
          <a:p>
            <a:pPr rtl="0"/>
            <a:r>
              <a:rPr lang="fr-FR" dirty="0">
                <a:latin typeface="Segoe UI Light" panose="020B0502040204020203" pitchFamily="34" charset="0"/>
                <a:cs typeface="Segoe UI Light" panose="020B0502040204020203" pitchFamily="34" charset="0"/>
              </a:rPr>
              <a:t>ASSESSMENT L3 DROIT - ANGLAIS</a:t>
            </a:r>
          </a:p>
        </p:txBody>
      </p:sp>
      <p:sp>
        <p:nvSpPr>
          <p:cNvPr id="38" name="Espace réservé du contenu 17"/>
          <p:cNvSpPr txBox="1">
            <a:spLocks/>
          </p:cNvSpPr>
          <p:nvPr/>
        </p:nvSpPr>
        <p:spPr>
          <a:xfrm>
            <a:off x="541610" y="1524707"/>
            <a:ext cx="10606554" cy="4988827"/>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Aft>
                <a:spcPts val="600"/>
              </a:spcAft>
              <a:defRPr/>
            </a:pPr>
            <a:r>
              <a:rPr lang="en-AU" sz="3200" b="1" dirty="0">
                <a:cs typeface="Arial" panose="020B0604020202020204" pitchFamily="34" charset="0"/>
              </a:rPr>
              <a:t>ORAL</a:t>
            </a:r>
            <a:r>
              <a:rPr lang="en-AU" sz="3200" dirty="0">
                <a:cs typeface="Arial" panose="020B0604020202020204" pitchFamily="34" charset="0"/>
              </a:rPr>
              <a:t> - /20 = MOOT</a:t>
            </a:r>
          </a:p>
          <a:p>
            <a:pPr marL="0">
              <a:lnSpc>
                <a:spcPct val="100000"/>
              </a:lnSpc>
            </a:pPr>
            <a:r>
              <a:rPr lang="en-US" sz="4000" b="1" spc="10" dirty="0">
                <a:solidFill>
                  <a:srgbClr val="3E3E3E"/>
                </a:solidFill>
                <a:latin typeface="Arial"/>
                <a:cs typeface="Arial"/>
              </a:rPr>
              <a:t>2 WRITTEN ASSESSMENTS</a:t>
            </a:r>
            <a:endParaRPr lang="en-US" sz="3200" spc="10" dirty="0">
              <a:solidFill>
                <a:srgbClr val="3E3E3E"/>
              </a:solidFill>
              <a:latin typeface="Segoe UI"/>
              <a:cs typeface="Segoe UI"/>
            </a:endParaRPr>
          </a:p>
          <a:p>
            <a:pPr marL="0">
              <a:lnSpc>
                <a:spcPct val="100000"/>
              </a:lnSpc>
            </a:pPr>
            <a:r>
              <a:rPr lang="en-US" sz="3200" spc="10" dirty="0">
                <a:solidFill>
                  <a:srgbClr val="3E3E3E"/>
                </a:solidFill>
                <a:latin typeface="Segoe UI"/>
                <a:cs typeface="Segoe UI"/>
              </a:rPr>
              <a:t> - First on the CM (MCQ= Multiple Choice Question) /- 20  by </a:t>
            </a:r>
            <a:r>
              <a:rPr lang="en-US" sz="3200" spc="10" dirty="0" err="1">
                <a:solidFill>
                  <a:srgbClr val="3E3E3E"/>
                </a:solidFill>
                <a:latin typeface="Segoe UI"/>
                <a:cs typeface="Segoe UI"/>
              </a:rPr>
              <a:t>Mr</a:t>
            </a:r>
            <a:r>
              <a:rPr lang="en-US" sz="3200" spc="10" dirty="0">
                <a:solidFill>
                  <a:srgbClr val="3E3E3E"/>
                </a:solidFill>
                <a:latin typeface="Segoe UI"/>
                <a:cs typeface="Segoe UI"/>
              </a:rPr>
              <a:t> MESANS-CONTI  .</a:t>
            </a:r>
          </a:p>
          <a:p>
            <a:pPr marL="0">
              <a:lnSpc>
                <a:spcPct val="100000"/>
              </a:lnSpc>
            </a:pPr>
            <a:r>
              <a:rPr lang="en-US" sz="3200" spc="10" dirty="0">
                <a:solidFill>
                  <a:srgbClr val="3E3E3E"/>
                </a:solidFill>
                <a:latin typeface="Segoe UI"/>
                <a:cs typeface="Segoe UI"/>
              </a:rPr>
              <a:t>- Second written exam  on TD5 ( 60 minutes) a case brief report on a case provided by the teacher.</a:t>
            </a:r>
            <a:endParaRPr lang="en-AU" sz="3200" dirty="0">
              <a:cs typeface="Arial" panose="020B0604020202020204" pitchFamily="34" charset="0"/>
            </a:endParaRPr>
          </a:p>
        </p:txBody>
      </p:sp>
    </p:spTree>
    <p:extLst>
      <p:ext uri="{BB962C8B-B14F-4D97-AF65-F5344CB8AC3E}">
        <p14:creationId xmlns:p14="http://schemas.microsoft.com/office/powerpoint/2010/main" val="345761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b="1" dirty="0"/>
              <a:t>MOOT </a:t>
            </a:r>
            <a:r>
              <a:rPr lang="en-AU" dirty="0"/>
              <a:t>- ORAL ASSESSMENT </a:t>
            </a:r>
            <a:endParaRPr lang="fr-FR" dirty="0"/>
          </a:p>
        </p:txBody>
      </p:sp>
      <p:sp>
        <p:nvSpPr>
          <p:cNvPr id="3" name="Espace réservé du contenu 2"/>
          <p:cNvSpPr>
            <a:spLocks noGrp="1"/>
          </p:cNvSpPr>
          <p:nvPr>
            <p:ph sz="quarter" idx="10"/>
          </p:nvPr>
        </p:nvSpPr>
        <p:spPr>
          <a:xfrm>
            <a:off x="539495" y="1435608"/>
            <a:ext cx="11022027" cy="4915088"/>
          </a:xfrm>
        </p:spPr>
        <p:txBody>
          <a:bodyPr>
            <a:normAutofit/>
          </a:bodyPr>
          <a:lstStyle/>
          <a:p>
            <a:r>
              <a:rPr lang="en-AU" sz="1600" b="1" dirty="0"/>
              <a:t>WHAT IS A MOOT?</a:t>
            </a:r>
          </a:p>
          <a:p>
            <a:r>
              <a:rPr lang="en-AU" sz="1600" dirty="0"/>
              <a:t>A moot is an argument on points of law which aims to simulate, as far as possible, an authentic court hearing before a judge. </a:t>
            </a:r>
          </a:p>
          <a:p>
            <a:r>
              <a:rPr lang="en-AU" sz="1600" dirty="0"/>
              <a:t>A successful mooter is someone who manages to persuade the judge of the superiority of his or her legal arguments. </a:t>
            </a:r>
          </a:p>
          <a:p>
            <a:r>
              <a:rPr lang="en-AU" sz="1600" b="1" dirty="0"/>
              <a:t>HOW TO PRESENT A MOOT?</a:t>
            </a:r>
          </a:p>
          <a:p>
            <a:r>
              <a:rPr lang="en-AU" sz="1600" dirty="0"/>
              <a:t>Groups will assign one student to be: the Plaintiff, the Defendant, and possibly an Assistant Counsel for the Plaintiff or for the Defendant if there is a group of 4. This will then be your role for the MOOT – also known as a ‘mock trial’. </a:t>
            </a:r>
          </a:p>
          <a:p>
            <a:r>
              <a:rPr lang="en-AU" sz="1600" dirty="0"/>
              <a:t>You must use the facts of the case, the resolutions and the relevant precedent to argue your position as if in a real court of law. Each role in the MOOT has specific tasks to complete during the assessment. </a:t>
            </a:r>
          </a:p>
        </p:txBody>
      </p:sp>
    </p:spTree>
    <p:extLst>
      <p:ext uri="{BB962C8B-B14F-4D97-AF65-F5344CB8AC3E}">
        <p14:creationId xmlns:p14="http://schemas.microsoft.com/office/powerpoint/2010/main" val="1079430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a:t>ROLE DUTIES - JUDGE	</a:t>
            </a:r>
            <a:endParaRPr lang="fr-FR" dirty="0"/>
          </a:p>
        </p:txBody>
      </p:sp>
      <p:sp>
        <p:nvSpPr>
          <p:cNvPr id="3" name="Espace réservé du contenu 2"/>
          <p:cNvSpPr>
            <a:spLocks noGrp="1"/>
          </p:cNvSpPr>
          <p:nvPr>
            <p:ph sz="quarter" idx="10"/>
          </p:nvPr>
        </p:nvSpPr>
        <p:spPr>
          <a:xfrm>
            <a:off x="539496" y="1435607"/>
            <a:ext cx="10646246" cy="4877511"/>
          </a:xfrm>
        </p:spPr>
        <p:txBody>
          <a:bodyPr>
            <a:normAutofit/>
          </a:bodyPr>
          <a:lstStyle/>
          <a:p>
            <a:pPr lvl="0">
              <a:lnSpc>
                <a:spcPct val="100000"/>
              </a:lnSpc>
            </a:pPr>
            <a:r>
              <a:rPr lang="en-AU" sz="2400" dirty="0"/>
              <a:t>Introduces the case (parties, court, judge, procedural posture, date)</a:t>
            </a:r>
            <a:endParaRPr lang="fr-FR" sz="2400" dirty="0"/>
          </a:p>
          <a:p>
            <a:pPr lvl="0">
              <a:lnSpc>
                <a:spcPct val="100000"/>
              </a:lnSpc>
            </a:pPr>
            <a:r>
              <a:rPr lang="en-AU" sz="2400" dirty="0"/>
              <a:t>Defines the relevant vocabulary (explain in English/translate into French if necessary) </a:t>
            </a:r>
            <a:r>
              <a:rPr lang="mr-IN" sz="2400" dirty="0"/>
              <a:t>–</a:t>
            </a:r>
            <a:r>
              <a:rPr lang="en-AU" sz="2400" dirty="0"/>
              <a:t>Write it on the board.</a:t>
            </a:r>
            <a:endParaRPr lang="fr-FR" sz="2400" dirty="0"/>
          </a:p>
          <a:p>
            <a:pPr lvl="0">
              <a:lnSpc>
                <a:spcPct val="100000"/>
              </a:lnSpc>
            </a:pPr>
            <a:r>
              <a:rPr lang="en-AU" sz="2400" dirty="0"/>
              <a:t>Defines the problem(s) that the court is going to solve (the issue) « whether…when » </a:t>
            </a:r>
            <a:endParaRPr lang="fr-FR" sz="2400" dirty="0"/>
          </a:p>
          <a:p>
            <a:pPr lvl="0">
              <a:lnSpc>
                <a:spcPct val="100000"/>
              </a:lnSpc>
            </a:pPr>
            <a:r>
              <a:rPr lang="en-AU" sz="2400" dirty="0"/>
              <a:t>Takes notes and ask the speakers questions to make sure that their arguments are clear to the jury (the class)</a:t>
            </a:r>
            <a:endParaRPr lang="fr-FR" sz="2400" dirty="0"/>
          </a:p>
          <a:p>
            <a:pPr lvl="0">
              <a:lnSpc>
                <a:spcPct val="100000"/>
              </a:lnSpc>
            </a:pPr>
            <a:r>
              <a:rPr lang="en-AU" sz="2400" dirty="0"/>
              <a:t>Gives the court’s conclusion and pronounces judgement.</a:t>
            </a:r>
            <a:endParaRPr lang="fr-FR" sz="2400" dirty="0"/>
          </a:p>
          <a:p>
            <a:pPr>
              <a:lnSpc>
                <a:spcPct val="100000"/>
              </a:lnSpc>
            </a:pPr>
            <a:r>
              <a:rPr lang="en-AU" sz="2400" b="1" dirty="0"/>
              <a:t>NOTE: </a:t>
            </a:r>
            <a:r>
              <a:rPr lang="en-AU" sz="2400" dirty="0"/>
              <a:t>Procedural Posture is which court the case started in and the path it took through appeals to get to the current court.</a:t>
            </a:r>
            <a:endParaRPr lang="fr-FR" sz="2400" dirty="0"/>
          </a:p>
          <a:p>
            <a:endParaRPr lang="fr-FR" sz="2400" dirty="0"/>
          </a:p>
        </p:txBody>
      </p:sp>
    </p:spTree>
    <p:extLst>
      <p:ext uri="{BB962C8B-B14F-4D97-AF65-F5344CB8AC3E}">
        <p14:creationId xmlns:p14="http://schemas.microsoft.com/office/powerpoint/2010/main" val="98540691"/>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8a52e8c320b9a064ae3583ae3861c9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8020cb39231a0945110f9cd888b521a"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50072C5-DDE0-4258-BA7A-4D4B80DFA632}">
  <ds:schemaRefs>
    <ds:schemaRef ds:uri="http://schemas.microsoft.com/office/2006/documentManagement/types"/>
    <ds:schemaRef ds:uri="http://schemas.microsoft.com/office/2006/metadata/properties"/>
    <ds:schemaRef ds:uri="http://purl.org/dc/elements/1.1/"/>
    <ds:schemaRef ds:uri="http://purl.org/dc/terms/"/>
    <ds:schemaRef ds:uri="http://www.w3.org/XML/1998/namespace"/>
    <ds:schemaRef ds:uri="http://purl.org/dc/dcmitype/"/>
    <ds:schemaRef ds:uri="http://schemas.openxmlformats.org/package/2006/metadata/core-properties"/>
    <ds:schemaRef ds:uri="16c05727-aa75-4e4a-9b5f-8a80a1165891"/>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7EE8C63A-4744-4DE4-BB49-0FF0B5375C60}">
  <ds:schemaRefs>
    <ds:schemaRef ds:uri="http://schemas.microsoft.com/sharepoint/v3/contenttype/forms"/>
  </ds:schemaRefs>
</ds:datastoreItem>
</file>

<file path=customXml/itemProps3.xml><?xml version="1.0" encoding="utf-8"?>
<ds:datastoreItem xmlns:ds="http://schemas.openxmlformats.org/officeDocument/2006/customXml" ds:itemID="{FD7FC771-7DFE-49DA-B577-71181BFBC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1716</Words>
  <Application>Microsoft Office PowerPoint</Application>
  <PresentationFormat>Grand écran</PresentationFormat>
  <Paragraphs>147</Paragraphs>
  <Slides>26</Slides>
  <Notes>3</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26</vt:i4>
      </vt:variant>
    </vt:vector>
  </HeadingPairs>
  <TitlesOfParts>
    <vt:vector size="34" baseType="lpstr">
      <vt:lpstr>Arial</vt:lpstr>
      <vt:lpstr>Calibri</vt:lpstr>
      <vt:lpstr>Helvetica</vt:lpstr>
      <vt:lpstr>Segoe UI</vt:lpstr>
      <vt:lpstr>Segoe UI Light</vt:lpstr>
      <vt:lpstr>Trebuchet MS</vt:lpstr>
      <vt:lpstr>Wingdings 3</vt:lpstr>
      <vt:lpstr>Facette</vt:lpstr>
      <vt:lpstr>ENGLISH: CONTRACT LAW 2024-2025          L3 DROIT</vt:lpstr>
      <vt:lpstr>DELIVERY</vt:lpstr>
      <vt:lpstr>CONTACT DETAILS</vt:lpstr>
      <vt:lpstr>Présentation PowerPoint</vt:lpstr>
      <vt:lpstr>TUTORING –Tuteurs </vt:lpstr>
      <vt:lpstr>COURSE MATERIALS </vt:lpstr>
      <vt:lpstr>ASSESSMENT L3 DROIT - ANGLAIS</vt:lpstr>
      <vt:lpstr>MOOT - ORAL ASSESSMENT </vt:lpstr>
      <vt:lpstr>ROLE DUTIES - JUDGE </vt:lpstr>
      <vt:lpstr>ROLE DUTIES – LEAD COUNSEL FOR THE PLAINTIFF</vt:lpstr>
      <vt:lpstr>ROLE DUTIES – ASSISTANT COUNSEL FOR THE PLAINTIFF</vt:lpstr>
      <vt:lpstr>ROLE DUTIES – LEAD COUNSEL FOR THE DEFENDANT</vt:lpstr>
      <vt:lpstr>ROLE DUTIES – ASSISTANT COUNSEL FOR THE DEFENDANT</vt:lpstr>
      <vt:lpstr>ROLE DUTIES – JURY (THE CLASS)</vt:lpstr>
      <vt:lpstr>ROLE DUTIES – WITNESSES (optional extra roles)</vt:lpstr>
      <vt:lpstr>PRESENTATION TIPS</vt:lpstr>
      <vt:lpstr>PRESENTATION TIPS</vt:lpstr>
      <vt:lpstr>PRESENTATION TIPS</vt:lpstr>
      <vt:lpstr>PRESENTATION TIPS</vt:lpstr>
      <vt:lpstr>PRESENTATION TIPS</vt:lpstr>
      <vt:lpstr>PRESENTATION TIPS</vt:lpstr>
      <vt:lpstr>PRESENTATION TIPS</vt:lpstr>
      <vt:lpstr>PRESENTATION TIPS</vt:lpstr>
      <vt:lpstr>PRESENTATION TIPS</vt:lpstr>
      <vt:lpstr>PRESENTATION TIPS</vt:lpstr>
      <vt:lpstr>QUESTIONS?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2020-10-12T16:14:28Z</dcterms:created>
  <dcterms:modified xsi:type="dcterms:W3CDTF">2025-02-04T16:01:21Z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