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5" r:id="rId1"/>
  </p:sldMasterIdLst>
  <p:notesMasterIdLst>
    <p:notesMasterId r:id="rId44"/>
  </p:notesMasterIdLst>
  <p:handoutMasterIdLst>
    <p:handoutMasterId r:id="rId45"/>
  </p:handoutMasterIdLst>
  <p:sldIdLst>
    <p:sldId id="256" r:id="rId2"/>
    <p:sldId id="310" r:id="rId3"/>
    <p:sldId id="262" r:id="rId4"/>
    <p:sldId id="320" r:id="rId5"/>
    <p:sldId id="313" r:id="rId6"/>
    <p:sldId id="315" r:id="rId7"/>
    <p:sldId id="314" r:id="rId8"/>
    <p:sldId id="345" r:id="rId9"/>
    <p:sldId id="322" r:id="rId10"/>
    <p:sldId id="371" r:id="rId11"/>
    <p:sldId id="323" r:id="rId12"/>
    <p:sldId id="370" r:id="rId13"/>
    <p:sldId id="324" r:id="rId14"/>
    <p:sldId id="325" r:id="rId15"/>
    <p:sldId id="326" r:id="rId16"/>
    <p:sldId id="327" r:id="rId17"/>
    <p:sldId id="329" r:id="rId18"/>
    <p:sldId id="331" r:id="rId19"/>
    <p:sldId id="330" r:id="rId20"/>
    <p:sldId id="332" r:id="rId21"/>
    <p:sldId id="334" r:id="rId22"/>
    <p:sldId id="346" r:id="rId23"/>
    <p:sldId id="352" r:id="rId24"/>
    <p:sldId id="348" r:id="rId25"/>
    <p:sldId id="349" r:id="rId26"/>
    <p:sldId id="337" r:id="rId27"/>
    <p:sldId id="356" r:id="rId28"/>
    <p:sldId id="336" r:id="rId29"/>
    <p:sldId id="357" r:id="rId30"/>
    <p:sldId id="358" r:id="rId31"/>
    <p:sldId id="372" r:id="rId32"/>
    <p:sldId id="360" r:id="rId33"/>
    <p:sldId id="361" r:id="rId34"/>
    <p:sldId id="359" r:id="rId35"/>
    <p:sldId id="362" r:id="rId36"/>
    <p:sldId id="363" r:id="rId37"/>
    <p:sldId id="364" r:id="rId38"/>
    <p:sldId id="365" r:id="rId39"/>
    <p:sldId id="366" r:id="rId40"/>
    <p:sldId id="367" r:id="rId41"/>
    <p:sldId id="368" r:id="rId42"/>
    <p:sldId id="340" r:id="rId43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660"/>
  </p:normalViewPr>
  <p:slideViewPr>
    <p:cSldViewPr>
      <p:cViewPr varScale="1">
        <p:scale>
          <a:sx n="113" d="100"/>
          <a:sy n="113" d="100"/>
        </p:scale>
        <p:origin x="-15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837" y="0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/>
          <a:lstStyle>
            <a:lvl1pPr algn="r">
              <a:defRPr sz="1200"/>
            </a:lvl1pPr>
          </a:lstStyle>
          <a:p>
            <a:fld id="{B0AD5622-8872-41AC-9474-1293BC779274}" type="datetimeFigureOut">
              <a:rPr lang="fr-FR" smtClean="0"/>
              <a:pPr/>
              <a:t>09/01/2022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721849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837" y="9721849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 anchor="b"/>
          <a:lstStyle>
            <a:lvl1pPr algn="r">
              <a:defRPr sz="1200"/>
            </a:lvl1pPr>
          </a:lstStyle>
          <a:p>
            <a:fld id="{6907048B-E7AE-4C1E-A151-67A5A48987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9857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837" y="0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/>
          <a:lstStyle>
            <a:lvl1pPr algn="r">
              <a:defRPr sz="1200"/>
            </a:lvl1pPr>
          </a:lstStyle>
          <a:p>
            <a:fld id="{18E38E2A-A7CA-47F5-8D14-C8DDFDE3E84C}" type="datetimeFigureOut">
              <a:rPr lang="fr-FR" smtClean="0"/>
              <a:pPr/>
              <a:t>09/01/2022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1" tIns="45730" rIns="91461" bIns="4573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090" y="4860925"/>
            <a:ext cx="5683886" cy="4605338"/>
          </a:xfrm>
          <a:prstGeom prst="rect">
            <a:avLst/>
          </a:prstGeom>
        </p:spPr>
        <p:txBody>
          <a:bodyPr vert="horz" lIns="91461" tIns="45730" rIns="91461" bIns="4573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849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837" y="9721849"/>
            <a:ext cx="3078639" cy="511175"/>
          </a:xfrm>
          <a:prstGeom prst="rect">
            <a:avLst/>
          </a:prstGeom>
        </p:spPr>
        <p:txBody>
          <a:bodyPr vert="horz" lIns="91461" tIns="45730" rIns="91461" bIns="45730" rtlCol="0" anchor="b"/>
          <a:lstStyle>
            <a:lvl1pPr algn="r">
              <a:defRPr sz="1200"/>
            </a:lvl1pPr>
          </a:lstStyle>
          <a:p>
            <a:fld id="{235E3331-EAC4-4CB9-8F47-94BF06DC301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70053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82613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90561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620223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730064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8540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5970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7764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21631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917660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87886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998522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791558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127621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50052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54353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29257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89508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94474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490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21786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E3331-EAC4-4CB9-8F47-94BF06DC3017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5045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ED5C2EFB-3B6A-4BE6-9EB2-EFD31B72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FA7E-8751-483C-A157-9533C1F08EED}" type="datetime1">
              <a:rPr lang="fr-FR" smtClean="0"/>
              <a:pPr/>
              <a:t>09/01/2022</a:t>
            </a:fld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xmlns="" id="{8488AFE6-7A5C-4D76-84BB-F47D359E9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xmlns="" id="{1BBED78B-7C9F-4315-B440-0D2825F5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xmlns="" id="{84779488-D07D-4D22-8805-62E1B3D8F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xmlns="" val="280955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4A04-8FA5-4B8E-9B3E-3E55DB9C4D76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0791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E08C-D96A-4903-B4B3-8C77DC24363A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425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E4918-397F-46C0-8EE9-186942707581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980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19921C-E8A8-4D03-BAE8-131D093E12A9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Sandrine Bazile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2908306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22719-2E6B-4996-BF4A-B7014B047A15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2997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93942-467E-4788-8D18-670957F05F44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2818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F47C-E7C5-4AE5-92EB-40C064FC6A4F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5802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3EB-07EE-4537-85FB-74C19F6ED61C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5835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839095-07C0-4CAD-8E96-5E0D434CF63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Sandrine Bazile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45244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65FB59-4AC2-4D3E-9067-1DC8F779EBA5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Sandrine Bazile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395226-F7B2-4733-974D-7FC3B248D3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18804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00C86C7A-5572-44F1-8F12-4A733A0E4E2A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Sandrine Bazile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4395226-F7B2-4733-974D-7FC3B248D37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34196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rtl.fr/definition/academie9/Dicotyl%C3%A9don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Document_Microsoft_Office_Word1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itions-hatier.fr/livre/enseigner-lecole-primaire-quelle-grammaire-enseigner" TargetMode="External"/><Relationship Id="rId2" Type="http://schemas.openxmlformats.org/officeDocument/2006/relationships/hyperlink" Target="http://www.cnrtl.fr/lexicographi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rtl.fr/definition/academie9/incontournabl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/>
          <a:lstStyle/>
          <a:p>
            <a:r>
              <a:rPr lang="fr-FR" dirty="0"/>
              <a:t>Le lexique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Les savoirs à maitriser</a:t>
            </a:r>
          </a:p>
          <a:p>
            <a:r>
              <a:rPr lang="fr-FR" dirty="0"/>
              <a:t>2021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2848F2D-1887-470F-A694-6E71C7BB4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9E53-62C4-4EA0-BFEB-318EB664BE4D}" type="datetime1">
              <a:rPr lang="fr-FR" smtClean="0"/>
              <a:pPr/>
              <a:t>09/01/2022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D83FD6A-3BCF-48AF-BC0A-A499048B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4824ED6-3099-4160-9E9C-BA1CBB1F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MONOSEMIE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8700" y="2060848"/>
            <a:ext cx="7200900" cy="4608512"/>
          </a:xfrm>
        </p:spPr>
        <p:txBody>
          <a:bodyPr>
            <a:normAutofit/>
          </a:bodyPr>
          <a:lstStyle/>
          <a:p>
            <a:r>
              <a:rPr lang="fr-FR" dirty="0"/>
              <a:t>La monosémie est un phénomène ou une loi linguistique par laquelle est associée au signifiant une seule définition. Dans ce cas, le signifié renvoie à un référent unique indépendamment de son contexte. Le monde scientifique utilise fréquemment les signes monosémiques </a:t>
            </a:r>
          </a:p>
          <a:p>
            <a:r>
              <a:rPr lang="fr-FR" dirty="0">
                <a:solidFill>
                  <a:srgbClr val="FF0000"/>
                </a:solidFill>
              </a:rPr>
              <a:t>EX : </a:t>
            </a:r>
            <a:r>
              <a:rPr lang="fr-FR" b="1" dirty="0">
                <a:hlinkClick r:id="rId3"/>
              </a:rPr>
              <a:t>Dicotylédone</a:t>
            </a:r>
            <a:r>
              <a:rPr lang="fr-FR" dirty="0"/>
              <a:t> 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6911BC5-4A6B-4BD8-83A1-35DDC0737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202E-7CBB-4B05-BC05-5172A8A98E06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FC7450E-0393-4C05-AAE7-917F41E35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EC80412-48FB-4529-A980-42E4DF3EF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53457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8700" y="260648"/>
            <a:ext cx="7200900" cy="1008112"/>
          </a:xfrm>
        </p:spPr>
        <p:txBody>
          <a:bodyPr>
            <a:normAutofit/>
          </a:bodyPr>
          <a:lstStyle/>
          <a:p>
            <a:r>
              <a:rPr lang="fr-FR" dirty="0"/>
              <a:t>LA POLYSEMIE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908720"/>
            <a:ext cx="8153400" cy="5544616"/>
          </a:xfrm>
        </p:spPr>
        <p:txBody>
          <a:bodyPr>
            <a:noAutofit/>
          </a:bodyPr>
          <a:lstStyle/>
          <a:p>
            <a:pPr lvl="0"/>
            <a:r>
              <a:rPr lang="fr-FR" sz="2000" dirty="0"/>
              <a:t>En règle générale, un mot a plusieurs définitions (ou valeurs conceptuelles). Ainsi, le mot </a:t>
            </a:r>
            <a:r>
              <a:rPr lang="fr-FR" sz="2000" dirty="0">
                <a:solidFill>
                  <a:srgbClr val="FF0000"/>
                </a:solidFill>
              </a:rPr>
              <a:t>"face" peut signifier tour à tour, selon le contexte : 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</a:rPr>
              <a:t>la partie antérieure de la tête de l'une personne 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</a:rPr>
              <a:t>la surface d'un objet 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</a:rPr>
              <a:t>chacun des côtés d'une chose</a:t>
            </a:r>
            <a:r>
              <a:rPr lang="fr-FR" sz="2000" dirty="0"/>
              <a:t> </a:t>
            </a:r>
          </a:p>
          <a:p>
            <a:pPr lvl="0"/>
            <a:r>
              <a:rPr lang="fr-FR" sz="2000" dirty="0"/>
              <a:t>Cette loi, en linguistique, d'un mot qui a plusieurs définitions s'appelle la polysémie. Elle répond à un besoin d'économie et d'efficacité de la langue. </a:t>
            </a:r>
          </a:p>
          <a:p>
            <a:pPr lvl="0"/>
            <a:r>
              <a:rPr lang="fr-FR" sz="2000" dirty="0"/>
              <a:t>On parlera de sens contextuel lorsque le sens retenu est commandé par le contexte dans lequel s'inscrit ce mot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77F9A30-FA92-4140-9D27-EC697D59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00E0-C12C-4939-B7DC-62338E9E0349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839D28B-3149-48C7-9FB4-50186E7AC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4AE9436-3A2B-4AA0-9428-13BF7908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8700" y="260648"/>
            <a:ext cx="7200900" cy="1008112"/>
          </a:xfrm>
        </p:spPr>
        <p:txBody>
          <a:bodyPr>
            <a:normAutofit fontScale="90000"/>
          </a:bodyPr>
          <a:lstStyle/>
          <a:p>
            <a:r>
              <a:rPr lang="fr-FR" dirty="0"/>
              <a:t>MONOSEMIE, POLYSEMIE, SYNONYMIE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988840"/>
            <a:ext cx="8153400" cy="4464496"/>
          </a:xfrm>
        </p:spPr>
        <p:txBody>
          <a:bodyPr>
            <a:noAutofit/>
          </a:bodyPr>
          <a:lstStyle/>
          <a:p>
            <a:pPr lvl="0"/>
            <a:r>
              <a:rPr lang="fr-FR" sz="2000" dirty="0"/>
              <a:t>Si, dans la monosémie on associe une seule définition à un mot et que, dans la polysémie, on associe plusieurs définitions à un même mot, dans la synonymie, il semble qu'une même définition renvoie à plusieurs mots. En d'autres mots, dans un même contexte, l'usager a l'impression de pouvoir choisir entre plusieurs mots pour exprimer la même idée.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06180A2-F62B-47AF-9182-078D5CEC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9EBE-6DA6-4537-A62F-F82A913A341C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F662111-85B7-4093-A96E-133D4278C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D623193-EB45-454B-8B6F-FE3742085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38092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2979" y="260648"/>
            <a:ext cx="8007796" cy="936104"/>
          </a:xfrm>
        </p:spPr>
        <p:txBody>
          <a:bodyPr>
            <a:normAutofit/>
          </a:bodyPr>
          <a:lstStyle/>
          <a:p>
            <a:r>
              <a:rPr lang="fr-FR" dirty="0"/>
              <a:t>LA SYNONYMIE, analyse sémique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005064"/>
            <a:ext cx="8153400" cy="26670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dirty="0"/>
              <a:t> C'est pour cette raison que l’on peut parler de relation de ressemblance entre plusieurs mots : on dit qu'un mot a des traits communs avec ce mot. Ce qui veut dire que d'autres traits ne le sont pas.</a:t>
            </a:r>
          </a:p>
          <a:p>
            <a:r>
              <a:rPr lang="fr-FR" dirty="0">
                <a:solidFill>
                  <a:srgbClr val="FF0000"/>
                </a:solidFill>
              </a:rPr>
              <a:t>EX : ondée, bruine, pluie, averse et isolons chacun des traits qui composent leur définition :</a:t>
            </a:r>
          </a:p>
          <a:p>
            <a:pPr lvl="0"/>
            <a:r>
              <a:rPr lang="fr-FR" dirty="0"/>
              <a:t>Deux traits communs. </a:t>
            </a:r>
          </a:p>
          <a:p>
            <a:pPr lvl="0"/>
            <a:r>
              <a:rPr lang="fr-FR" dirty="0"/>
              <a:t>Les autres traits sont des nuances spécifiques aux autres mots de la série.</a:t>
            </a:r>
          </a:p>
          <a:p>
            <a:pPr lvl="0"/>
            <a:r>
              <a:rPr lang="fr-FR" dirty="0"/>
              <a:t>La valeur connotative de l'un d'eux peut en déterminer le choix.</a:t>
            </a:r>
          </a:p>
          <a:p>
            <a:endParaRPr lang="fr-FR" dirty="0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62520659"/>
              </p:ext>
            </p:extLst>
          </p:nvPr>
        </p:nvGraphicFramePr>
        <p:xfrm>
          <a:off x="914400" y="1196752"/>
          <a:ext cx="7826375" cy="2808312"/>
        </p:xfrm>
        <a:graphic>
          <a:graphicData uri="http://schemas.openxmlformats.org/presentationml/2006/ole">
            <p:oleObj spid="_x0000_s34852" name="Document" r:id="rId4" imgW="5663088" imgH="1168873" progId="Word.Document.12">
              <p:embed/>
            </p:oleObj>
          </a:graphicData>
        </a:graphic>
      </p:graphicFrame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0D86B50-21B1-4E42-956B-8B011E9A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DD36-FE86-4850-ABF1-9B60A647869E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7D1317A-0782-438B-8A44-BB53C7E6D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1465F60-4E35-4158-8A7C-D54C3ABB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200900" cy="1485900"/>
          </a:xfrm>
        </p:spPr>
        <p:txBody>
          <a:bodyPr>
            <a:normAutofit/>
          </a:bodyPr>
          <a:lstStyle/>
          <a:p>
            <a:r>
              <a:rPr lang="fr-FR" dirty="0"/>
              <a:t>L'ANTONYMIE (antonymes scalaires)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916832"/>
            <a:ext cx="8153400" cy="1800200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Contraire de la synonymie – Sa différents et </a:t>
            </a:r>
            <a:r>
              <a:rPr lang="fr-FR" dirty="0" err="1"/>
              <a:t>Sé</a:t>
            </a:r>
            <a:r>
              <a:rPr lang="fr-FR" dirty="0"/>
              <a:t> contraires – même classe grammaticale – </a:t>
            </a:r>
          </a:p>
          <a:p>
            <a:pPr lvl="0"/>
            <a:r>
              <a:rPr lang="fr-FR" dirty="0"/>
              <a:t>Les antonymes scalaires (impropres, contraires) s’organisent selon un axe (graduation, échelle avec termes médians) :</a:t>
            </a:r>
          </a:p>
          <a:p>
            <a:pPr lvl="0">
              <a:buNone/>
            </a:pPr>
            <a:endParaRPr lang="fr-FR" dirty="0"/>
          </a:p>
        </p:txBody>
      </p:sp>
      <p:graphicFrame>
        <p:nvGraphicFramePr>
          <p:cNvPr id="36867" name="Object 3" descr="L'échelle de précisio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3341407"/>
              </p:ext>
            </p:extLst>
          </p:nvPr>
        </p:nvGraphicFramePr>
        <p:xfrm>
          <a:off x="791580" y="3717032"/>
          <a:ext cx="8100900" cy="1540768"/>
        </p:xfrm>
        <a:graphic>
          <a:graphicData uri="http://schemas.openxmlformats.org/presentationml/2006/ole">
            <p:oleObj spid="_x0000_s36896" name="Picture" r:id="rId4" imgW="5791200" imgH="544068" progId="Word.Picture.8">
              <p:embed/>
            </p:oleObj>
          </a:graphicData>
        </a:graphic>
      </p:graphicFrame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7236EEC-2FED-45C9-9EB4-9E26415BF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6C8F-6A3E-469E-B380-10976BD10824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BA3C398-C80D-4CDC-9902-DB3F99CC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AE283B8-D227-45BB-836F-7FE5C75DD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L'ANTONYMIE (antonymes complémentaires)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2276872"/>
            <a:ext cx="8136904" cy="3816424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On appelle polaires les antonymes complémentaires </a:t>
            </a:r>
            <a:r>
              <a:rPr lang="fr-FR" dirty="0">
                <a:solidFill>
                  <a:srgbClr val="FF0000"/>
                </a:solidFill>
              </a:rPr>
              <a:t>(vivant/mort)</a:t>
            </a:r>
            <a:r>
              <a:rPr lang="fr-FR" dirty="0"/>
              <a:t> ; les deux termes s’excluent l’un l’autre.</a:t>
            </a:r>
          </a:p>
          <a:p>
            <a:pPr lvl="0"/>
            <a:r>
              <a:rPr lang="fr-FR" dirty="0"/>
              <a:t>NON A </a:t>
            </a:r>
            <a:r>
              <a:rPr lang="fr-FR" dirty="0">
                <a:sym typeface="Wingdings"/>
              </a:rPr>
              <a:t> B </a:t>
            </a:r>
          </a:p>
          <a:p>
            <a:pPr lvl="0"/>
            <a:r>
              <a:rPr lang="fr-FR" dirty="0">
                <a:sym typeface="Wingdings"/>
              </a:rPr>
              <a:t>NON B A </a:t>
            </a:r>
            <a:r>
              <a:rPr lang="fr-FR" dirty="0"/>
              <a:t> </a:t>
            </a:r>
          </a:p>
          <a:p>
            <a:pPr lvl="0"/>
            <a:endParaRPr lang="fr-FR" dirty="0"/>
          </a:p>
          <a:p>
            <a:pPr lvl="0">
              <a:buNone/>
            </a:pPr>
            <a:endParaRPr lang="fr-FR" dirty="0"/>
          </a:p>
          <a:p>
            <a:pPr lvl="0">
              <a:buNone/>
            </a:pPr>
            <a:r>
              <a:rPr lang="fr-FR" dirty="0"/>
              <a:t> 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DED9FEE-3684-44A7-A8D4-9303044F7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898C-AD59-4264-B611-45A274CAC0EF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D7BFD07-6779-4459-A851-A7467FAD2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33C2E5C-D4FE-493D-9F9D-20AB8701D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L'ANTONYMIE (antonymes réciproques)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On appelle </a:t>
            </a:r>
            <a:r>
              <a:rPr lang="fr-FR" dirty="0" err="1"/>
              <a:t>conversifs</a:t>
            </a:r>
            <a:r>
              <a:rPr lang="fr-FR" dirty="0"/>
              <a:t> (ou réciproques) les couples comme </a:t>
            </a:r>
            <a:r>
              <a:rPr lang="fr-FR" dirty="0">
                <a:solidFill>
                  <a:srgbClr val="FF0000"/>
                </a:solidFill>
              </a:rPr>
              <a:t>'acheter' |'vendre' , 'prêter' |'emprunter' , 'mari' |'femme' , 'avant' |'après' , 'père' |'fils' . </a:t>
            </a:r>
          </a:p>
          <a:p>
            <a:pPr lvl="1"/>
            <a:r>
              <a:rPr lang="fr-FR" dirty="0"/>
              <a:t>Si Pierre achète un livre à Paul. </a:t>
            </a:r>
          </a:p>
          <a:p>
            <a:pPr lvl="1"/>
            <a:r>
              <a:rPr lang="fr-FR" dirty="0"/>
              <a:t>Alors Paul vend un livre à Pierre </a:t>
            </a:r>
          </a:p>
          <a:p>
            <a:r>
              <a:rPr lang="fr-FR" dirty="0"/>
              <a:t>Les relations s’inversent. </a:t>
            </a:r>
          </a:p>
          <a:p>
            <a:r>
              <a:rPr lang="fr-FR" dirty="0"/>
              <a:t>A </a:t>
            </a:r>
            <a:r>
              <a:rPr lang="fr-FR" dirty="0">
                <a:sym typeface="Wingdings" pitchFamily="2" charset="2"/>
              </a:rPr>
              <a:t> B donc B  A</a:t>
            </a:r>
            <a:endParaRPr lang="fr-FR" dirty="0"/>
          </a:p>
          <a:p>
            <a:pPr lvl="1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29B4D20-00F1-4DE5-A2C4-F921D7265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2AE73-4364-4A38-92BD-2D4DE64F1FB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B2F8CC2-2EB2-4505-BC0F-707379BE3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6900C3E-B0E9-4511-B082-6A87038D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L'ANTONYMIE (antonymes duaux)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Il s’agit de l'existence d'une propriété ou d'un élément considérés comme symétriques par l'usage </a:t>
            </a:r>
            <a:r>
              <a:rPr lang="fr-FR" dirty="0">
                <a:solidFill>
                  <a:srgbClr val="FF0000"/>
                </a:solidFill>
              </a:rPr>
              <a:t>(EX : 'soleil'  VS 'lune‘)</a:t>
            </a:r>
          </a:p>
          <a:p>
            <a:pPr lvl="0"/>
            <a:r>
              <a:rPr lang="fr-FR" dirty="0"/>
              <a:t>Ou par des propriétés naturelles ou physiques des objets considérés </a:t>
            </a:r>
            <a:r>
              <a:rPr lang="fr-FR" dirty="0">
                <a:solidFill>
                  <a:srgbClr val="FF0000"/>
                </a:solidFill>
              </a:rPr>
              <a:t>(EX : 'tête' VS 'pied‘ mais dans d’autres cas ‘pied’ VS ‘main</a:t>
            </a:r>
            <a:r>
              <a:rPr lang="fr-FR" dirty="0"/>
              <a:t>’)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DCB433E-49A9-4884-9491-B83429D81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D651-75CD-4AA6-9784-E2603A593BE1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79E7C78-400A-442D-8003-75AAAEE17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15380EA-1F1D-451B-A0A9-872BAC804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L’HOMONYMIE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dirty="0"/>
              <a:t>Relation entre plusieurs formes linguistiques ayant le même signifiant, graphique ou phonique, et des signifiés entièrement différents. </a:t>
            </a:r>
          </a:p>
          <a:p>
            <a:pPr lvl="0"/>
            <a:r>
              <a:rPr lang="fr-FR" dirty="0"/>
              <a:t>Deux formes linguistiques qui ont la même forme phonétique et des sens différents sont dites homophones ; les homophones sont des homonymes. On notera que, puisque la prononciation varie à l'intérieur du domaine linguistique, deux formes homophones pour un ensemble donné de locuteurs peuvent ne plus être homophones pour d'autres locuteurs. </a:t>
            </a:r>
            <a:r>
              <a:rPr lang="fr-FR" dirty="0">
                <a:solidFill>
                  <a:srgbClr val="FF0000"/>
                </a:solidFill>
              </a:rPr>
              <a:t>EX : </a:t>
            </a:r>
            <a:r>
              <a:rPr lang="fr-FR" b="1" dirty="0">
                <a:solidFill>
                  <a:srgbClr val="FF0000"/>
                </a:solidFill>
              </a:rPr>
              <a:t>et</a:t>
            </a:r>
            <a:r>
              <a:rPr lang="fr-FR" dirty="0">
                <a:solidFill>
                  <a:srgbClr val="FF0000"/>
                </a:solidFill>
              </a:rPr>
              <a:t> et </a:t>
            </a:r>
            <a:r>
              <a:rPr lang="fr-FR" b="1" dirty="0">
                <a:solidFill>
                  <a:srgbClr val="FF0000"/>
                </a:solidFill>
              </a:rPr>
              <a:t>est</a:t>
            </a:r>
            <a:endParaRPr lang="fr-FR" dirty="0">
              <a:solidFill>
                <a:srgbClr val="FF0000"/>
              </a:solidFill>
            </a:endParaRPr>
          </a:p>
          <a:p>
            <a:pPr lvl="0"/>
            <a:r>
              <a:rPr lang="fr-FR" dirty="0"/>
              <a:t>Deux formes linguistiques qui ont la même forme graphique et des sens différents sont dites homographes ; les homographes sont des homonymes. Deux homographes ne sont pas forcément homophones : </a:t>
            </a:r>
            <a:r>
              <a:rPr lang="fr-FR" dirty="0">
                <a:solidFill>
                  <a:srgbClr val="FF0000"/>
                </a:solidFill>
              </a:rPr>
              <a:t>est (verbe) et est (direction), as (verbe) et as (carte), bois (nom) et bois (verbe), couvent (nom) et couvent (verbe), avions (nom) et avions (verbe)…</a:t>
            </a:r>
          </a:p>
          <a:p>
            <a:pPr lvl="0"/>
            <a:r>
              <a:rPr lang="fr-FR" dirty="0"/>
              <a:t>Deux formes linguistiques qui sont à la fois homophones et homographes sont souvent appelées homonymes vrais.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1A01611-B0DF-4BCF-92AF-B041B7CE3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9681-A6BD-481B-A950-1D15D6CE940C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DBD359C-C25E-4CBE-86D8-6EE53F1FF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65E7CD1-A53D-42A5-B258-E37BAE33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44266"/>
            <a:ext cx="7992888" cy="1485900"/>
          </a:xfrm>
        </p:spPr>
        <p:txBody>
          <a:bodyPr/>
          <a:lstStyle/>
          <a:p>
            <a:r>
              <a:rPr lang="fr-FR" dirty="0"/>
              <a:t>L’HOMONYMIE / notions proches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La </a:t>
            </a:r>
            <a:r>
              <a:rPr lang="fr-FR" b="1" dirty="0"/>
              <a:t>polysémie </a:t>
            </a:r>
            <a:r>
              <a:rPr lang="fr-FR" dirty="0"/>
              <a:t>est la propriété d'un mot qui a plusieurs sens ; plus généralement, c'est la propriété d'un signifiant qui renvoie à plusieurs signifiés. </a:t>
            </a:r>
          </a:p>
          <a:p>
            <a:pPr lvl="0"/>
            <a:r>
              <a:rPr lang="fr-FR" dirty="0"/>
              <a:t>La distinction entre homonymie et polysémie tient donc à la distinction entre un signifiant et sa forme linguistique. </a:t>
            </a:r>
          </a:p>
          <a:p>
            <a:pPr lvl="0"/>
            <a:r>
              <a:rPr lang="fr-FR" dirty="0"/>
              <a:t>Dans l’homonymie, on a affaire à des signifiants de forme identique mais différents : la différence apparaît dans les étymologies, la convergence des formes est le fait de l’évolution de la langue.</a:t>
            </a:r>
          </a:p>
          <a:p>
            <a:pPr lvl="0"/>
            <a:r>
              <a:rPr lang="fr-FR" dirty="0"/>
              <a:t> Au contraire, la polysémie provient d’un élément et d'une étymologie unique qui revêt plusieurs sens. </a:t>
            </a:r>
          </a:p>
          <a:p>
            <a:pPr lvl="0"/>
            <a:r>
              <a:rPr lang="fr-FR" dirty="0"/>
              <a:t>La </a:t>
            </a:r>
            <a:r>
              <a:rPr lang="fr-FR" b="1" dirty="0"/>
              <a:t>paronymie</a:t>
            </a:r>
            <a:r>
              <a:rPr lang="fr-FR" dirty="0"/>
              <a:t> est la relation entre deux formes linguistiques, orales ou écrites, qui sont proches mais différentes. C'est donc en quelque sorte une homonymie imparfaite.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Conjecture / conjoncture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Emprunt / empreint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Collision / collusion 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91FD412-7EA4-455C-BF75-FD7CB9AA4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561A-9553-45B9-B884-068592F7A811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F72CE0C-BDA3-4E69-BADD-9FD4AC355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A3B263E-3D65-43AB-B953-5657F945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savoirs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fr-FR" dirty="0"/>
              <a:t>Le programme</a:t>
            </a:r>
          </a:p>
          <a:p>
            <a:pPr marL="457200" indent="-457200">
              <a:buFontTx/>
              <a:buChar char="-"/>
            </a:pPr>
            <a:r>
              <a:rPr lang="fr-FR" dirty="0"/>
              <a:t>Quelques premières définitions </a:t>
            </a:r>
          </a:p>
          <a:p>
            <a:pPr marL="457200" indent="-457200">
              <a:buFontTx/>
              <a:buChar char="-"/>
            </a:pPr>
            <a:r>
              <a:rPr lang="fr-FR" dirty="0"/>
              <a:t>Liens avec le contenu des TD / lexique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2ECCD0A7-9BF0-4DBD-B36B-5EAB2E476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ABA95-96D3-453F-9CA6-15221501A9E5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C4EEA96F-E7DC-475D-97C2-C10928E21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ABD3B24-CD76-4F0A-8FCF-EDE95CA5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L’HOMONYMIE / la polysémie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Mousse </a:t>
            </a:r>
            <a:r>
              <a:rPr lang="fr-FR" dirty="0">
                <a:solidFill>
                  <a:srgbClr val="FF0000"/>
                </a:solidFill>
              </a:rPr>
              <a:t>: </a:t>
            </a:r>
          </a:p>
          <a:p>
            <a:pPr lvl="1"/>
            <a:r>
              <a:rPr lang="fr-FR" i="1" dirty="0">
                <a:solidFill>
                  <a:srgbClr val="FF0000"/>
                </a:solidFill>
              </a:rPr>
              <a:t>Le mousse</a:t>
            </a:r>
          </a:p>
          <a:p>
            <a:pPr lvl="1"/>
            <a:r>
              <a:rPr lang="fr-FR" i="1" dirty="0">
                <a:solidFill>
                  <a:srgbClr val="FF0000"/>
                </a:solidFill>
              </a:rPr>
              <a:t>La mousse (végétal)</a:t>
            </a:r>
          </a:p>
          <a:p>
            <a:pPr lvl="1"/>
            <a:r>
              <a:rPr lang="fr-FR" i="1" dirty="0">
                <a:solidFill>
                  <a:srgbClr val="FF0000"/>
                </a:solidFill>
              </a:rPr>
              <a:t>La mousse (matière)</a:t>
            </a:r>
          </a:p>
          <a:p>
            <a:pPr lvl="1"/>
            <a:r>
              <a:rPr lang="fr-FR" i="1" dirty="0">
                <a:solidFill>
                  <a:srgbClr val="FF0000"/>
                </a:solidFill>
              </a:rPr>
              <a:t>La mousse (dessert)</a:t>
            </a:r>
          </a:p>
          <a:p>
            <a:r>
              <a:rPr lang="fr-FR" i="1" dirty="0">
                <a:solidFill>
                  <a:srgbClr val="FF0000"/>
                </a:solidFill>
              </a:rPr>
              <a:t>La mousse</a:t>
            </a:r>
            <a:r>
              <a:rPr lang="fr-FR" dirty="0"/>
              <a:t> (le végétal) vient du francique </a:t>
            </a:r>
            <a:r>
              <a:rPr lang="fr-FR" i="1" dirty="0" err="1">
                <a:solidFill>
                  <a:srgbClr val="FF0000"/>
                </a:solidFill>
              </a:rPr>
              <a:t>mosa</a:t>
            </a:r>
            <a:r>
              <a:rPr lang="fr-FR" dirty="0"/>
              <a:t> alors que </a:t>
            </a:r>
            <a:r>
              <a:rPr lang="fr-FR" i="1" dirty="0">
                <a:solidFill>
                  <a:srgbClr val="FF0000"/>
                </a:solidFill>
              </a:rPr>
              <a:t>le mousse</a:t>
            </a:r>
            <a:r>
              <a:rPr lang="fr-FR" dirty="0"/>
              <a:t> (jeune apprenti matelot) vient de l'italien </a:t>
            </a:r>
            <a:r>
              <a:rPr lang="fr-FR" i="1" dirty="0" err="1">
                <a:solidFill>
                  <a:srgbClr val="FF0000"/>
                </a:solidFill>
              </a:rPr>
              <a:t>mozzo</a:t>
            </a:r>
            <a:r>
              <a:rPr lang="fr-FR" i="1" dirty="0">
                <a:solidFill>
                  <a:srgbClr val="FF0000"/>
                </a:solidFill>
              </a:rPr>
              <a:t>.</a:t>
            </a:r>
            <a:r>
              <a:rPr lang="fr-FR" i="1" dirty="0"/>
              <a:t> </a:t>
            </a:r>
            <a:r>
              <a:rPr lang="fr-FR" dirty="0"/>
              <a:t>N'ayant pas la même origine, ils sont homonymes. </a:t>
            </a:r>
          </a:p>
          <a:p>
            <a:r>
              <a:rPr lang="fr-FR" dirty="0"/>
              <a:t>En revanche, </a:t>
            </a:r>
            <a:r>
              <a:rPr lang="fr-FR" i="1" dirty="0">
                <a:solidFill>
                  <a:srgbClr val="FF0000"/>
                </a:solidFill>
              </a:rPr>
              <a:t>la mousse</a:t>
            </a:r>
            <a:r>
              <a:rPr lang="fr-FR" dirty="0">
                <a:solidFill>
                  <a:srgbClr val="FF0000"/>
                </a:solidFill>
              </a:rPr>
              <a:t> </a:t>
            </a:r>
            <a:r>
              <a:rPr lang="fr-FR" dirty="0"/>
              <a:t>(le végétal), </a:t>
            </a:r>
            <a:r>
              <a:rPr lang="fr-FR" i="1" dirty="0">
                <a:solidFill>
                  <a:srgbClr val="FF0000"/>
                </a:solidFill>
              </a:rPr>
              <a:t>la mousse</a:t>
            </a:r>
            <a:r>
              <a:rPr lang="fr-FR" dirty="0">
                <a:solidFill>
                  <a:srgbClr val="FF0000"/>
                </a:solidFill>
              </a:rPr>
              <a:t> </a:t>
            </a:r>
            <a:r>
              <a:rPr lang="fr-FR" dirty="0"/>
              <a:t>(la matière) et </a:t>
            </a:r>
            <a:r>
              <a:rPr lang="fr-FR" i="1" dirty="0">
                <a:solidFill>
                  <a:srgbClr val="FF0000"/>
                </a:solidFill>
              </a:rPr>
              <a:t>la mousse</a:t>
            </a:r>
            <a:r>
              <a:rPr lang="fr-FR" dirty="0">
                <a:solidFill>
                  <a:srgbClr val="FF0000"/>
                </a:solidFill>
              </a:rPr>
              <a:t> </a:t>
            </a:r>
            <a:r>
              <a:rPr lang="fr-FR" dirty="0"/>
              <a:t>(le dessert) relèvent de la polysémie, car ces mots ont la même racine francique </a:t>
            </a:r>
            <a:r>
              <a:rPr lang="fr-FR" i="1" dirty="0" err="1">
                <a:solidFill>
                  <a:srgbClr val="FF0000"/>
                </a:solidFill>
              </a:rPr>
              <a:t>mosa</a:t>
            </a:r>
            <a:r>
              <a:rPr lang="fr-FR" dirty="0">
                <a:solidFill>
                  <a:srgbClr val="FF0000"/>
                </a:solidFill>
              </a:rPr>
              <a:t>.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877A1E3-CD3E-45BC-857D-927E9DF0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E966-0B62-4D03-A512-23506FA37D40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58C697E-E6A9-4D63-BB35-C019B76F5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4B09915-2700-4CDC-A56F-C396FF19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/>
              <a:t>HYPONYMIE, HYPERONYMIE (HOLONYMIE/MÉRONYMIE)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Hyperonyme = terme générique </a:t>
            </a:r>
          </a:p>
          <a:p>
            <a:r>
              <a:rPr lang="fr-FR" dirty="0"/>
              <a:t>Hyponyme : terme appartenant à une catégorie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Fleur est l’hypéronyme de tulipe, rose, œillet, orchidée… qui sont des hyponymes de fleur</a:t>
            </a:r>
          </a:p>
          <a:p>
            <a:r>
              <a:rPr lang="fr-FR" dirty="0" err="1"/>
              <a:t>Holonyme</a:t>
            </a:r>
            <a:r>
              <a:rPr lang="fr-FR" dirty="0"/>
              <a:t> = terme désignant un tout </a:t>
            </a:r>
          </a:p>
          <a:p>
            <a:r>
              <a:rPr lang="fr-FR" dirty="0" err="1"/>
              <a:t>Méronyme</a:t>
            </a:r>
            <a:r>
              <a:rPr lang="fr-FR" dirty="0"/>
              <a:t> = terme désignant une partie d’un tout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Avion est l’</a:t>
            </a:r>
            <a:r>
              <a:rPr lang="fr-FR" dirty="0" err="1">
                <a:solidFill>
                  <a:srgbClr val="FF0000"/>
                </a:solidFill>
              </a:rPr>
              <a:t>holonyme</a:t>
            </a:r>
            <a:r>
              <a:rPr lang="fr-FR" dirty="0">
                <a:solidFill>
                  <a:srgbClr val="FF0000"/>
                </a:solidFill>
              </a:rPr>
              <a:t> des mots « ailes, cockpit, train d’atterrissage… » qui sont des </a:t>
            </a:r>
            <a:r>
              <a:rPr lang="fr-FR" dirty="0" err="1">
                <a:solidFill>
                  <a:srgbClr val="FF0000"/>
                </a:solidFill>
              </a:rPr>
              <a:t>méronymes</a:t>
            </a:r>
            <a:r>
              <a:rPr lang="fr-FR" dirty="0">
                <a:solidFill>
                  <a:srgbClr val="FF0000"/>
                </a:solidFill>
              </a:rPr>
              <a:t> d’avion 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89C9D85-9415-4898-B78C-81C35204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0FC73-7CFC-4ECE-A71C-8CE61E09329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8BB22AC-37D8-47CA-8270-DDB27991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1D34696-F964-4CDC-B34F-8640A3B8C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SEMANTIQUE DU PROTOTYPE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Un prototype est un exemplaire modèle pour une catégorie : </a:t>
            </a:r>
            <a:r>
              <a:rPr lang="fr-FR" dirty="0">
                <a:solidFill>
                  <a:srgbClr val="FF0000"/>
                </a:solidFill>
              </a:rPr>
              <a:t>le moineau, par exemple, peut être considéré comme le prototype de tout oiseau. </a:t>
            </a:r>
            <a:r>
              <a:rPr lang="fr-FR" dirty="0"/>
              <a:t>(psycholinguiste G. </a:t>
            </a:r>
            <a:r>
              <a:rPr lang="fr-FR" dirty="0" err="1"/>
              <a:t>Kleiber</a:t>
            </a:r>
            <a:r>
              <a:rPr lang="fr-FR" dirty="0"/>
              <a:t>)</a:t>
            </a:r>
          </a:p>
          <a:p>
            <a:r>
              <a:rPr lang="fr-FR" dirty="0"/>
              <a:t>Le prototype ne consiste pas en un objet central</a:t>
            </a:r>
          </a:p>
          <a:p>
            <a:r>
              <a:rPr lang="fr-FR" i="1" dirty="0"/>
              <a:t>Air de famille</a:t>
            </a:r>
          </a:p>
          <a:p>
            <a:r>
              <a:rPr lang="fr-FR" dirty="0"/>
              <a:t>Notion très intéressante pour aborder les catégorisations et l’acquisition des concepts en maternelle par exemple mais aussi en lien avec l’analyse sémique. 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EA7BAB3-A267-486E-B191-19BC9C86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C85F-2536-4B0F-B5BC-AFABA0AF392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AAED34D-7F26-4F80-ADED-CE75F014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F960B71-0538-4432-A8F3-61A95B18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48379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MORPHOLOGIE LEXICALE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D4DB912C-18A2-427C-B5CE-94243CC0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BD537-5008-49A8-B573-10422C7866D4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D3B382D-28A3-42E6-9A49-4661E099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42C3005D-55B7-4E4B-8CAD-625C58FF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20600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DEFINITIONS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600200"/>
            <a:ext cx="8082480" cy="5069160"/>
          </a:xfrm>
        </p:spPr>
        <p:txBody>
          <a:bodyPr>
            <a:noAutofit/>
          </a:bodyPr>
          <a:lstStyle/>
          <a:p>
            <a:r>
              <a:rPr lang="fr-FR" sz="2000" b="1" dirty="0"/>
              <a:t>Qu'est-ce qu'un mot ?</a:t>
            </a:r>
            <a:r>
              <a:rPr lang="fr-FR" sz="2000" dirty="0"/>
              <a:t> </a:t>
            </a:r>
          </a:p>
          <a:p>
            <a:pPr lvl="1"/>
            <a:r>
              <a:rPr lang="fr-FR" sz="2000" dirty="0"/>
              <a:t>Entité fixée par les règles de l'orthographe. </a:t>
            </a:r>
          </a:p>
          <a:p>
            <a:pPr lvl="1"/>
            <a:r>
              <a:rPr lang="fr-FR" sz="2000" dirty="0"/>
              <a:t>Séparée graphiquement des autres entités du même type par un blanc typographique </a:t>
            </a:r>
          </a:p>
          <a:p>
            <a:pPr lvl="1"/>
            <a:r>
              <a:rPr lang="fr-FR" sz="2000" dirty="0"/>
              <a:t>Fixée oralement par les règles de la prononciation.</a:t>
            </a:r>
          </a:p>
          <a:p>
            <a:r>
              <a:rPr lang="fr-FR" sz="2300" dirty="0"/>
              <a:t>Mais cette définition est contestable : </a:t>
            </a:r>
            <a:r>
              <a:rPr lang="fr-FR" sz="2300" i="1" dirty="0">
                <a:solidFill>
                  <a:srgbClr val="FF0000"/>
                </a:solidFill>
              </a:rPr>
              <a:t>pomme-de-terre</a:t>
            </a:r>
            <a:r>
              <a:rPr lang="fr-FR" sz="2300" dirty="0">
                <a:solidFill>
                  <a:srgbClr val="FF0000"/>
                </a:solidFill>
              </a:rPr>
              <a:t> ou </a:t>
            </a:r>
            <a:r>
              <a:rPr lang="fr-FR" sz="2300" i="1" dirty="0">
                <a:solidFill>
                  <a:srgbClr val="FF0000"/>
                </a:solidFill>
              </a:rPr>
              <a:t>machine à laver </a:t>
            </a:r>
            <a:r>
              <a:rPr lang="fr-FR" sz="2300" dirty="0">
                <a:solidFill>
                  <a:srgbClr val="FF0000"/>
                </a:solidFill>
              </a:rPr>
              <a:t>comptent trois « mots » mais il y a unité de sens.</a:t>
            </a:r>
            <a:r>
              <a:rPr lang="fr-FR" sz="2300" dirty="0"/>
              <a:t> </a:t>
            </a:r>
          </a:p>
          <a:p>
            <a:r>
              <a:rPr lang="fr-FR" sz="2300" dirty="0"/>
              <a:t>Ainsi, il existe également des unités minimales de sens excèdent la dimension du mot : il s'agit de la collocation figée qui comprend des idiotismes, des expressions propres à une langue et intraduisibles mot à mot dans une autre langue. </a:t>
            </a:r>
            <a:r>
              <a:rPr lang="fr-FR" sz="2300" dirty="0">
                <a:solidFill>
                  <a:srgbClr val="FF0000"/>
                </a:solidFill>
              </a:rPr>
              <a:t>Exemple : un étranger ne peut pas comprendre </a:t>
            </a:r>
            <a:r>
              <a:rPr lang="fr-FR" sz="2300" i="1" dirty="0">
                <a:solidFill>
                  <a:srgbClr val="FF0000"/>
                </a:solidFill>
              </a:rPr>
              <a:t>prendre le train</a:t>
            </a:r>
            <a:r>
              <a:rPr lang="fr-FR" sz="2300" dirty="0">
                <a:solidFill>
                  <a:srgbClr val="FF0000"/>
                </a:solidFill>
              </a:rPr>
              <a:t> s'il cherche le sens de </a:t>
            </a:r>
            <a:r>
              <a:rPr lang="fr-FR" sz="2300" i="1" dirty="0">
                <a:solidFill>
                  <a:srgbClr val="FF0000"/>
                </a:solidFill>
              </a:rPr>
              <a:t>prendre + le + train</a:t>
            </a:r>
            <a:r>
              <a:rPr lang="fr-FR" sz="2300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2A2657A-C1AC-4E0A-AD2E-78FED464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5341-7CAB-481E-868F-2BDAD612E866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FA3672D-CB61-4F76-A8DD-537417B2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D661DCB-4ABA-48E3-87B3-8E9E20FD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8314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DEFINITIONS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442520" cy="5069160"/>
          </a:xfrm>
        </p:spPr>
        <p:txBody>
          <a:bodyPr>
            <a:noAutofit/>
          </a:bodyPr>
          <a:lstStyle/>
          <a:p>
            <a:r>
              <a:rPr lang="fr-FR" sz="2000" b="1" dirty="0"/>
              <a:t>Qu'est-ce qu'un morphème ?</a:t>
            </a:r>
            <a:r>
              <a:rPr lang="fr-FR" sz="2000" dirty="0"/>
              <a:t> Il existe des unités minimales de sens qui sont plus petites que le mot : il s'agit des morphèmes, c'est-à-dire des formes minimales de sens pourvues d’un Sa et d’un </a:t>
            </a:r>
            <a:r>
              <a:rPr lang="fr-FR" sz="2000" dirty="0" err="1"/>
              <a:t>Sé</a:t>
            </a:r>
            <a:r>
              <a:rPr lang="fr-FR" sz="2000" dirty="0"/>
              <a:t> : </a:t>
            </a:r>
            <a:r>
              <a:rPr lang="fr-FR" sz="2000" i="1" dirty="0"/>
              <a:t>injustement. (préfixe + base (radical) + suffixe)</a:t>
            </a:r>
            <a:r>
              <a:rPr lang="fr-FR" sz="2000" dirty="0"/>
              <a:t> La morphologie étudie la </a:t>
            </a:r>
            <a:r>
              <a:rPr lang="fr-FR" sz="2000" b="1" dirty="0"/>
              <a:t>forme</a:t>
            </a:r>
            <a:r>
              <a:rPr lang="fr-FR" sz="2000" dirty="0"/>
              <a:t> et les </a:t>
            </a:r>
            <a:r>
              <a:rPr lang="fr-FR" sz="2000" b="1" dirty="0"/>
              <a:t>règles de combinaison</a:t>
            </a:r>
            <a:r>
              <a:rPr lang="fr-FR" sz="2000" dirty="0"/>
              <a:t> des morphèmes. </a:t>
            </a:r>
          </a:p>
          <a:p>
            <a:pPr marL="0" indent="0">
              <a:buNone/>
            </a:pPr>
            <a:r>
              <a:rPr lang="fr-FR" sz="2000" dirty="0"/>
              <a:t>	Segmentation intuitive : </a:t>
            </a:r>
            <a:r>
              <a:rPr lang="fr-FR" sz="2000" i="1" dirty="0">
                <a:solidFill>
                  <a:srgbClr val="FF0000"/>
                </a:solidFill>
              </a:rPr>
              <a:t>parle – er – </a:t>
            </a:r>
            <a:r>
              <a:rPr lang="fr-FR" sz="2000" i="1" dirty="0" err="1">
                <a:solidFill>
                  <a:srgbClr val="FF0000"/>
                </a:solidFill>
              </a:rPr>
              <a:t>ons</a:t>
            </a:r>
            <a:r>
              <a:rPr lang="fr-FR" sz="2000" i="1" dirty="0">
                <a:solidFill>
                  <a:srgbClr val="FF0000"/>
                </a:solidFill>
              </a:rPr>
              <a:t> </a:t>
            </a:r>
            <a:r>
              <a:rPr lang="fr-FR" sz="2000" dirty="0">
                <a:solidFill>
                  <a:srgbClr val="FF0000"/>
                </a:solidFill>
              </a:rPr>
              <a:t>/ </a:t>
            </a:r>
            <a:r>
              <a:rPr lang="fr-FR" sz="2000" i="1" dirty="0" err="1">
                <a:solidFill>
                  <a:srgbClr val="FF0000"/>
                </a:solidFill>
              </a:rPr>
              <a:t>parl</a:t>
            </a:r>
            <a:r>
              <a:rPr lang="fr-FR" sz="2000" i="1" dirty="0">
                <a:solidFill>
                  <a:srgbClr val="FF0000"/>
                </a:solidFill>
              </a:rPr>
              <a:t> – </a:t>
            </a:r>
            <a:r>
              <a:rPr lang="fr-FR" sz="2000" i="1" dirty="0" err="1">
                <a:solidFill>
                  <a:srgbClr val="FF0000"/>
                </a:solidFill>
              </a:rPr>
              <a:t>eur</a:t>
            </a:r>
            <a:r>
              <a:rPr lang="fr-FR" sz="2000" dirty="0">
                <a:solidFill>
                  <a:srgbClr val="FF0000"/>
                </a:solidFill>
              </a:rPr>
              <a:t> / </a:t>
            </a:r>
            <a:r>
              <a:rPr lang="fr-FR" sz="2000" i="1" dirty="0" err="1">
                <a:solidFill>
                  <a:srgbClr val="FF0000"/>
                </a:solidFill>
              </a:rPr>
              <a:t>parl</a:t>
            </a:r>
            <a:r>
              <a:rPr lang="fr-FR" sz="2000" i="1" dirty="0">
                <a:solidFill>
                  <a:srgbClr val="FF0000"/>
                </a:solidFill>
              </a:rPr>
              <a:t> – </a:t>
            </a:r>
            <a:r>
              <a:rPr lang="fr-FR" sz="2000" i="1" dirty="0" err="1">
                <a:solidFill>
                  <a:srgbClr val="FF0000"/>
                </a:solidFill>
              </a:rPr>
              <a:t>eur</a:t>
            </a:r>
            <a:r>
              <a:rPr lang="fr-FR" sz="2000" i="1" dirty="0">
                <a:solidFill>
                  <a:srgbClr val="FF0000"/>
                </a:solidFill>
              </a:rPr>
              <a:t> – s</a:t>
            </a:r>
          </a:p>
          <a:p>
            <a:r>
              <a:rPr lang="fr-FR" sz="2000" b="1" dirty="0"/>
              <a:t>Lexèmes :</a:t>
            </a:r>
            <a:r>
              <a:rPr lang="fr-FR" sz="2000" dirty="0"/>
              <a:t> morphèmes lexicaux (lexèmes) qui permettent une individualité sémantique</a:t>
            </a:r>
          </a:p>
          <a:p>
            <a:r>
              <a:rPr lang="fr-FR" sz="2000" dirty="0"/>
              <a:t>Morphème lexicaux VS morphèmes grammaticaux </a:t>
            </a:r>
          </a:p>
          <a:p>
            <a:pPr lvl="1"/>
            <a:r>
              <a:rPr lang="fr-FR" sz="2000" i="1" dirty="0">
                <a:solidFill>
                  <a:srgbClr val="FF0000"/>
                </a:solidFill>
              </a:rPr>
              <a:t>Ex : CHATONS est constitué de 3 morphèmes -« chat » le radical du mot (morphème lexical, libre) -« on » suffixe diminutif (morphème lié, dérivationnel) que l’on retrouve dans d’autres mots (ourson, </a:t>
            </a:r>
            <a:r>
              <a:rPr lang="fr-FR" sz="2000" i="1" dirty="0" err="1">
                <a:solidFill>
                  <a:srgbClr val="FF0000"/>
                </a:solidFill>
              </a:rPr>
              <a:t>anon</a:t>
            </a:r>
            <a:r>
              <a:rPr lang="fr-FR" sz="2000" i="1" dirty="0">
                <a:solidFill>
                  <a:srgbClr val="FF0000"/>
                </a:solidFill>
              </a:rPr>
              <a:t>) -« s » (flexion ou marque le pluriel) </a:t>
            </a:r>
            <a:endParaRPr lang="fr-FR" sz="2000" dirty="0">
              <a:solidFill>
                <a:srgbClr val="FF0000"/>
              </a:solidFill>
            </a:endParaRPr>
          </a:p>
          <a:p>
            <a:pPr lvl="1"/>
            <a:r>
              <a:rPr lang="fr-FR" sz="2000" i="1" dirty="0">
                <a:solidFill>
                  <a:srgbClr val="FF0000"/>
                </a:solidFill>
              </a:rPr>
              <a:t>Ex : CHANTEUR est constitué de 2 morphèmes -« Chant » lexème radical (libre) -et « -</a:t>
            </a:r>
            <a:r>
              <a:rPr lang="fr-FR" sz="2000" i="1" dirty="0" err="1">
                <a:solidFill>
                  <a:srgbClr val="FF0000"/>
                </a:solidFill>
              </a:rPr>
              <a:t>eur</a:t>
            </a:r>
            <a:r>
              <a:rPr lang="fr-FR" sz="2000" i="1" dirty="0">
                <a:solidFill>
                  <a:srgbClr val="FF0000"/>
                </a:solidFill>
              </a:rPr>
              <a:t> » morphème lié, dérivationnel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4D32F3F-265A-4AA6-AE74-6B1E754C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D524-AD2B-4EC5-8D70-8EE5ECC357EE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311874D-E345-4E57-8018-414205E9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C9FC2DE-2384-4021-9A83-D8A4B218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373908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14300"/>
            <a:ext cx="7200900" cy="1485900"/>
          </a:xfrm>
        </p:spPr>
        <p:txBody>
          <a:bodyPr/>
          <a:lstStyle/>
          <a:p>
            <a:r>
              <a:rPr lang="fr-FR" dirty="0"/>
              <a:t>DEFINITIONS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836712"/>
            <a:ext cx="7938464" cy="5832648"/>
          </a:xfrm>
        </p:spPr>
        <p:txBody>
          <a:bodyPr>
            <a:noAutofit/>
          </a:bodyPr>
          <a:lstStyle/>
          <a:p>
            <a:r>
              <a:rPr lang="fr-FR" sz="2400" b="1" dirty="0"/>
              <a:t>Différence entre radical, base, racine... :</a:t>
            </a:r>
            <a:endParaRPr lang="fr-FR" sz="2400" dirty="0"/>
          </a:p>
          <a:p>
            <a:pPr lvl="2"/>
            <a:r>
              <a:rPr lang="fr-FR" sz="2400" i="1" dirty="0"/>
              <a:t>radical = toute partie de mot commune à plusieurs mots auxquels elle confère l'essentiel du sens </a:t>
            </a:r>
            <a:r>
              <a:rPr lang="fr-FR" sz="2000" i="1" dirty="0">
                <a:solidFill>
                  <a:srgbClr val="FF0000"/>
                </a:solidFill>
              </a:rPr>
              <a:t>EX : fleur- radical de Fleur, fleuriste et </a:t>
            </a:r>
            <a:r>
              <a:rPr lang="fr-FR" sz="2000" i="1" dirty="0" err="1">
                <a:solidFill>
                  <a:srgbClr val="FF0000"/>
                </a:solidFill>
              </a:rPr>
              <a:t>flor</a:t>
            </a:r>
            <a:r>
              <a:rPr lang="fr-FR" sz="2000" i="1" dirty="0">
                <a:solidFill>
                  <a:srgbClr val="FF0000"/>
                </a:solidFill>
              </a:rPr>
              <a:t>- radical de floraison, florilège ; cela permet de définir une famille étroite et large</a:t>
            </a:r>
          </a:p>
          <a:p>
            <a:pPr lvl="2"/>
            <a:r>
              <a:rPr lang="fr-FR" sz="2400" i="1" dirty="0"/>
              <a:t>racine = origine dans une langue ancienne : douter, dubitatif </a:t>
            </a:r>
            <a:r>
              <a:rPr lang="fr-FR" sz="2400" i="1" dirty="0">
                <a:sym typeface="Wingdings" panose="05000000000000000000" pitchFamily="2" charset="2"/>
              </a:rPr>
              <a:t> </a:t>
            </a:r>
            <a:r>
              <a:rPr lang="fr-FR" sz="2400" i="1" dirty="0"/>
              <a:t>la racine des mots précédents est une expression de sens "deux" </a:t>
            </a:r>
            <a:endParaRPr lang="fr-FR" sz="2400" dirty="0"/>
          </a:p>
          <a:p>
            <a:pPr lvl="2"/>
            <a:r>
              <a:rPr lang="fr-FR" sz="2400" i="1" dirty="0"/>
              <a:t>étymologie </a:t>
            </a:r>
            <a:r>
              <a:rPr lang="fr-FR" sz="2000" i="1" dirty="0">
                <a:solidFill>
                  <a:srgbClr val="FF0000"/>
                </a:solidFill>
                <a:sym typeface="Wingdings" pitchFamily="2" charset="2"/>
              </a:rPr>
              <a:t> </a:t>
            </a:r>
            <a:r>
              <a:rPr lang="fr-FR" sz="2000" i="1" dirty="0">
                <a:solidFill>
                  <a:srgbClr val="FF0000"/>
                </a:solidFill>
              </a:rPr>
              <a:t> </a:t>
            </a:r>
            <a:r>
              <a:rPr lang="fr-FR" sz="2000" i="1" dirty="0" err="1">
                <a:solidFill>
                  <a:srgbClr val="FF0000"/>
                </a:solidFill>
              </a:rPr>
              <a:t>dubitare</a:t>
            </a:r>
            <a:r>
              <a:rPr lang="fr-FR" sz="2000" i="1" dirty="0">
                <a:solidFill>
                  <a:srgbClr val="FF0000"/>
                </a:solidFill>
              </a:rPr>
              <a:t> avec deux évolutions savante (dubitatif) et populaire (douter)</a:t>
            </a:r>
          </a:p>
          <a:p>
            <a:pPr lvl="2"/>
            <a:r>
              <a:rPr lang="fr-FR" sz="2400" i="1" dirty="0">
                <a:solidFill>
                  <a:srgbClr val="FF0000"/>
                </a:solidFill>
              </a:rPr>
              <a:t>orteil et article </a:t>
            </a:r>
            <a:r>
              <a:rPr lang="fr-FR" sz="2400" i="1" dirty="0"/>
              <a:t>constituent les doublets populaire et savant  </a:t>
            </a:r>
            <a:endParaRPr lang="fr-FR" sz="2400" dirty="0">
              <a:solidFill>
                <a:srgbClr val="FF0000"/>
              </a:solidFill>
            </a:endParaRPr>
          </a:p>
          <a:p>
            <a:pPr lvl="2"/>
            <a:r>
              <a:rPr lang="fr-FR" sz="2400" i="1" dirty="0"/>
              <a:t>Le mot base est réservé aux formes verbales ou pour le mot simple qui sert de base à la construction d'un mot composé (voir </a:t>
            </a:r>
            <a:r>
              <a:rPr lang="fr-FR" sz="2400" i="1" dirty="0" err="1"/>
              <a:t>Pellat</a:t>
            </a:r>
            <a:r>
              <a:rPr lang="fr-FR" sz="2400" i="1" dirty="0"/>
              <a:t>). </a:t>
            </a:r>
            <a:endParaRPr lang="fr-FR" sz="24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50A49C7-CC18-4862-878E-7A99EFF59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EB3E-9BE2-4C7B-9141-91D290DA67B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D414F59-548A-43B4-B095-C7281A1A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E5B9220-6B37-4E84-977D-63109A747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b="1" dirty="0"/>
              <a:t>Mots simples </a:t>
            </a:r>
          </a:p>
          <a:p>
            <a:pPr lvl="0"/>
            <a:r>
              <a:rPr lang="fr-FR" b="1" dirty="0"/>
              <a:t>Flexion </a:t>
            </a:r>
            <a:r>
              <a:rPr lang="fr-FR" b="1" dirty="0">
                <a:sym typeface="Bookshelf Symbol 7"/>
              </a:rPr>
              <a:t> dérivation </a:t>
            </a:r>
          </a:p>
          <a:p>
            <a:pPr lvl="0"/>
            <a:r>
              <a:rPr lang="fr-FR" dirty="0"/>
              <a:t>Il existe plusieurs possibilités de formation d'un mot :</a:t>
            </a:r>
          </a:p>
          <a:p>
            <a:pPr lvl="0"/>
            <a:r>
              <a:rPr lang="fr-FR" dirty="0"/>
              <a:t>Addition d'un élément non autonome (préfixe, infixe, ou suffixe = affixe) à une base préexistante. Exemple : </a:t>
            </a:r>
            <a:r>
              <a:rPr lang="fr-FR" b="1" i="1" dirty="0"/>
              <a:t>re</a:t>
            </a:r>
            <a:r>
              <a:rPr lang="fr-FR" i="1" dirty="0"/>
              <a:t>venir, venir</a:t>
            </a:r>
            <a:r>
              <a:rPr lang="fr-FR" dirty="0"/>
              <a:t> </a:t>
            </a:r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 </a:t>
            </a:r>
            <a:r>
              <a:rPr lang="fr-FR" b="1" dirty="0"/>
              <a:t>DERIVATION. </a:t>
            </a:r>
            <a:endParaRPr lang="fr-FR" dirty="0"/>
          </a:p>
          <a:p>
            <a:pPr lvl="0"/>
            <a:r>
              <a:rPr lang="fr-FR" dirty="0"/>
              <a:t>Combinaison des mots préexistants. Exemples : </a:t>
            </a:r>
            <a:r>
              <a:rPr lang="fr-FR" i="1" dirty="0"/>
              <a:t>gendarme</a:t>
            </a:r>
            <a:r>
              <a:rPr lang="fr-FR" dirty="0"/>
              <a:t> (issu de </a:t>
            </a:r>
            <a:r>
              <a:rPr lang="fr-FR" i="1" dirty="0"/>
              <a:t>gens d'armes</a:t>
            </a:r>
            <a:r>
              <a:rPr lang="fr-FR" dirty="0"/>
              <a:t>), </a:t>
            </a:r>
            <a:r>
              <a:rPr lang="fr-FR" i="1" dirty="0"/>
              <a:t>pomme-de-terre</a:t>
            </a:r>
            <a:r>
              <a:rPr lang="fr-FR" dirty="0"/>
              <a:t>, etc. </a:t>
            </a:r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 </a:t>
            </a:r>
            <a:r>
              <a:rPr lang="fr-FR" b="1" dirty="0"/>
              <a:t>COMPOSITION SIMPLE / FRANÇAISE / POPULAIRE</a:t>
            </a:r>
            <a:endParaRPr lang="fr-FR" dirty="0"/>
          </a:p>
          <a:p>
            <a:pPr lvl="0"/>
            <a:r>
              <a:rPr lang="fr-FR" dirty="0"/>
              <a:t>Combinaison de deux morphèmes non autonomes : —&gt; </a:t>
            </a:r>
            <a:r>
              <a:rPr lang="fr-FR" b="1" dirty="0"/>
              <a:t>INTERFIXATION / COMPOSITION SAVANTE </a:t>
            </a:r>
            <a:r>
              <a:rPr lang="fr-FR" dirty="0"/>
              <a:t>Exemples : </a:t>
            </a:r>
            <a:r>
              <a:rPr lang="fr-FR" i="1" dirty="0"/>
              <a:t>orthophonie, mortifère</a:t>
            </a:r>
            <a:r>
              <a:rPr lang="fr-FR" dirty="0"/>
              <a:t>, etc. qui sont des mots qui ne proviennent pas des fonds primitifs (pas d'origine latine ou grecque). </a:t>
            </a:r>
            <a:r>
              <a:rPr lang="fr-FR" dirty="0">
                <a:solidFill>
                  <a:srgbClr val="FF0000"/>
                </a:solidFill>
              </a:rPr>
              <a:t>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i="1" dirty="0" err="1">
                <a:solidFill>
                  <a:srgbClr val="FF0000"/>
                </a:solidFill>
              </a:rPr>
              <a:t>cide</a:t>
            </a:r>
            <a:r>
              <a:rPr lang="fr-FR" dirty="0">
                <a:solidFill>
                  <a:srgbClr val="FF0000"/>
                </a:solidFill>
              </a:rPr>
              <a:t> se trouve toujours à la finale, 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caco-</a:t>
            </a:r>
            <a:r>
              <a:rPr lang="fr-FR" dirty="0">
                <a:solidFill>
                  <a:srgbClr val="FF0000"/>
                </a:solidFill>
              </a:rPr>
              <a:t> à l'initiale, 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i="1" dirty="0" err="1">
                <a:solidFill>
                  <a:srgbClr val="FF0000"/>
                </a:solidFill>
              </a:rPr>
              <a:t>anthrop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dirty="0">
                <a:solidFill>
                  <a:srgbClr val="FF0000"/>
                </a:solidFill>
              </a:rPr>
              <a:t> peut se trouver à la finale ou à l'initiale (exemple pour la place finale : </a:t>
            </a:r>
            <a:r>
              <a:rPr lang="fr-FR" i="1" dirty="0">
                <a:solidFill>
                  <a:srgbClr val="FF0000"/>
                </a:solidFill>
              </a:rPr>
              <a:t>misanthrope</a:t>
            </a:r>
            <a:r>
              <a:rPr lang="fr-FR" dirty="0">
                <a:solidFill>
                  <a:srgbClr val="FF0000"/>
                </a:solidFill>
              </a:rPr>
              <a:t>). </a:t>
            </a:r>
          </a:p>
          <a:p>
            <a:pPr lvl="0"/>
            <a:r>
              <a:rPr lang="fr-FR" b="1" dirty="0"/>
              <a:t>TRONCATION</a:t>
            </a:r>
            <a:r>
              <a:rPr lang="fr-FR" dirty="0"/>
              <a:t> </a:t>
            </a:r>
          </a:p>
          <a:p>
            <a:pPr lvl="0"/>
            <a:r>
              <a:rPr lang="fr-FR" b="1" dirty="0"/>
              <a:t>SIGLAISON</a:t>
            </a:r>
            <a:r>
              <a:rPr lang="fr-FR" dirty="0"/>
              <a:t> </a:t>
            </a:r>
          </a:p>
          <a:p>
            <a:pPr lvl="0"/>
            <a:r>
              <a:rPr lang="fr-FR" b="1" dirty="0"/>
              <a:t>EMPRUNT </a:t>
            </a:r>
          </a:p>
          <a:p>
            <a:pPr lvl="0"/>
            <a:r>
              <a:rPr lang="fr-FR" b="1" dirty="0"/>
              <a:t>MOT-VALISE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E2AE31A-4716-44A4-94AC-F3529B45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E0CD-4364-46A3-A14A-FBCB0B3B5BD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A91CBB6-F7B0-4E03-8870-E68C8CFE0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B420D78-370C-45B1-84C7-AE07588B9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99711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fr-FR" b="1" dirty="0"/>
              <a:t>Mots simples </a:t>
            </a:r>
          </a:p>
          <a:p>
            <a:pPr algn="just">
              <a:spcAft>
                <a:spcPts val="0"/>
              </a:spcAft>
            </a:pPr>
            <a:r>
              <a:rPr lang="fr-FR" dirty="0"/>
              <a:t>Les mots radicaux ou mots simples (ou </a:t>
            </a:r>
            <a:r>
              <a:rPr lang="fr-FR" dirty="0" err="1"/>
              <a:t>monomorphématique</a:t>
            </a:r>
            <a:r>
              <a:rPr lang="fr-FR" dirty="0"/>
              <a:t>) (Exemples : </a:t>
            </a:r>
            <a:r>
              <a:rPr lang="fr-FR" dirty="0">
                <a:solidFill>
                  <a:srgbClr val="FF0000"/>
                </a:solidFill>
              </a:rPr>
              <a:t>corps, mer, mère, père, mur, table, tête, doux, dur, fort, grand, pauvre, riche, aimer, chanter, dormir, coudre, tôt, tard, jadis, demain etc.)</a:t>
            </a:r>
            <a:r>
              <a:rPr lang="fr-FR" dirty="0"/>
              <a:t>. Un mot simple reste simple quand il est fléchi.</a:t>
            </a:r>
          </a:p>
          <a:p>
            <a:pPr marL="342900" lvl="0" indent="-342900" algn="just">
              <a:buFont typeface="Wingdings"/>
              <a:buChar char=""/>
            </a:pPr>
            <a:r>
              <a:rPr lang="fr-FR" dirty="0"/>
              <a:t>Base et radical (base simple) inconcevable a pour radical </a:t>
            </a:r>
            <a:r>
              <a:rPr lang="fr-FR" dirty="0" err="1">
                <a:solidFill>
                  <a:srgbClr val="FF0000"/>
                </a:solidFill>
              </a:rPr>
              <a:t>concev</a:t>
            </a:r>
            <a:r>
              <a:rPr lang="fr-FR" dirty="0">
                <a:solidFill>
                  <a:srgbClr val="FF0000"/>
                </a:solidFill>
              </a:rPr>
              <a:t>-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/>
              <a:t>pour base concevable</a:t>
            </a:r>
          </a:p>
          <a:p>
            <a:pPr lvl="0"/>
            <a:endParaRPr lang="fr-FR" b="1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DBDDB16-D93A-4C66-B928-86C2F02F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BB66-124E-4AE3-9BFE-99BC5F3F1A06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683BBF0-5534-49D1-B0E7-0BA2C2BD1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3F45DFB-D9DD-4ACC-86C7-84D14EE5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fr-FR" b="1" dirty="0"/>
              <a:t>Mots simples </a:t>
            </a:r>
          </a:p>
          <a:p>
            <a:pPr marL="342900" lvl="0" indent="-342900" algn="just">
              <a:buFont typeface="Wingdings"/>
              <a:buChar char=""/>
            </a:pPr>
            <a:r>
              <a:rPr lang="fr-FR" dirty="0"/>
              <a:t>Flexion </a:t>
            </a:r>
          </a:p>
          <a:p>
            <a:pPr marL="0" lvl="0" indent="0" algn="just">
              <a:buNone/>
            </a:pPr>
            <a:endParaRPr lang="fr-FR" dirty="0"/>
          </a:p>
          <a:p>
            <a:pPr lvl="0"/>
            <a:endParaRPr lang="fr-FR" b="1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6216295"/>
              </p:ext>
            </p:extLst>
          </p:nvPr>
        </p:nvGraphicFramePr>
        <p:xfrm>
          <a:off x="755576" y="2708920"/>
          <a:ext cx="7632849" cy="2824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50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41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536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061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FLEXION (objet de la morphologie + morphosyntaxe)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09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ajout d'un affixe qui ne crée pas un nouveau lexème </a:t>
                      </a:r>
                      <a:br>
                        <a:rPr lang="fr-FR" sz="1600" dirty="0">
                          <a:effectLst/>
                        </a:rPr>
                      </a:br>
                      <a:r>
                        <a:rPr lang="fr-FR" sz="1600" dirty="0">
                          <a:effectLst/>
                        </a:rPr>
                        <a:t>(avec un changement au niveau grammatical, genre, nombre, personne, etc., sans altération du sémantisme du cœur lexical).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temps / personne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genre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nombre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27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lavera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laverais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lavions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veuf / veuve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belle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acteur /actrice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chanteuse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chienne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cheval / chevaux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Œuf / œufs [ø]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552545E-8C8A-409C-8E1F-9B1D61702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6D6A-10B7-40AE-B22F-C60A483DF93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5A1AFE9-89AB-436C-84BB-6D3D565A4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452BEB4-1013-4B0E-910B-AE25D92A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3960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DEUX GRANDS OBJECTIFS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2348880"/>
            <a:ext cx="8153400" cy="3747120"/>
          </a:xfrm>
        </p:spPr>
        <p:txBody>
          <a:bodyPr>
            <a:normAutofit/>
          </a:bodyPr>
          <a:lstStyle/>
          <a:p>
            <a:r>
              <a:rPr lang="fr-FR" dirty="0"/>
              <a:t>SEMANTIQUE LEXICALE</a:t>
            </a:r>
          </a:p>
          <a:p>
            <a:r>
              <a:rPr lang="fr-FR" dirty="0"/>
              <a:t>MORPHOLOGIE LEXICALE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5C6A2AE-0955-4C20-8C1E-332AD0E96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0A517-C7F8-4DB4-A75C-66CD4BE1B12C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F553A5F-42A1-4ECD-A683-517ABBB1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B290891-2936-44B7-99F8-BB1430A47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fr-FR" b="1" dirty="0"/>
              <a:t>DERIVATION. </a:t>
            </a:r>
            <a:endParaRPr lang="fr-FR" dirty="0"/>
          </a:p>
          <a:p>
            <a:pPr lvl="0"/>
            <a:r>
              <a:rPr lang="fr-FR" sz="3000" dirty="0"/>
              <a:t>La dérivation propre : on ajoute un affixe à un mot radical </a:t>
            </a:r>
            <a:r>
              <a:rPr lang="fr-FR" sz="3000" dirty="0">
                <a:solidFill>
                  <a:srgbClr val="FF0000"/>
                </a:solidFill>
              </a:rPr>
              <a:t>(Corporel, muret, tableau, têtu, douceur, dureté, grandeur, pauvreté, richesse, chantonner, vivoter). </a:t>
            </a:r>
          </a:p>
          <a:p>
            <a:pPr marL="742950" lvl="1" indent="-285750" algn="just">
              <a:spcAft>
                <a:spcPts val="0"/>
              </a:spcAft>
              <a:buFont typeface="Symbol"/>
              <a:buChar char=""/>
              <a:tabLst>
                <a:tab pos="408940" algn="l"/>
              </a:tabLst>
            </a:pPr>
            <a:r>
              <a:rPr lang="fr-FR" sz="3000" dirty="0"/>
              <a:t>Le préfixe : il ne modifie pas la classe mais le sens du mot simple, il entre dans la constitution du mot construit (rôle morpho-lexical) et est une unité de sens (rôle sémantique). Certains préfixes qui ont des formes autonomes (contre, super, après, à, avant, contre, entre, bien, sur - sont-ils des morphèmes liés ou libres ?) 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Préfixes à sens précis : </a:t>
            </a:r>
            <a:r>
              <a:rPr lang="fr-FR" sz="3000" dirty="0">
                <a:solidFill>
                  <a:srgbClr val="FF0000"/>
                </a:solidFill>
              </a:rPr>
              <a:t>épi- anti- contre- par/per- 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Préfixes polysémiques : </a:t>
            </a:r>
            <a:r>
              <a:rPr lang="fr-FR" sz="3000" dirty="0">
                <a:solidFill>
                  <a:srgbClr val="FF0000"/>
                </a:solidFill>
              </a:rPr>
              <a:t>r-,ré-,</a:t>
            </a:r>
            <a:r>
              <a:rPr lang="fr-FR" sz="3000" dirty="0" err="1">
                <a:solidFill>
                  <a:srgbClr val="FF0000"/>
                </a:solidFill>
              </a:rPr>
              <a:t>re</a:t>
            </a:r>
            <a:r>
              <a:rPr lang="fr-FR" sz="3000" dirty="0">
                <a:solidFill>
                  <a:srgbClr val="FF0000"/>
                </a:solidFill>
              </a:rPr>
              <a:t>- </a:t>
            </a:r>
            <a:r>
              <a:rPr lang="fr-FR" sz="3000" dirty="0"/>
              <a:t>en sens inverse, de nouveau, complètement </a:t>
            </a:r>
            <a:r>
              <a:rPr lang="fr-FR" sz="3000" dirty="0">
                <a:solidFill>
                  <a:srgbClr val="FF0000"/>
                </a:solidFill>
              </a:rPr>
              <a:t>(retirer, rouvrir, remplir)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Préfixes homonymes : </a:t>
            </a:r>
            <a:r>
              <a:rPr lang="fr-FR" sz="3000" dirty="0">
                <a:solidFill>
                  <a:srgbClr val="FF0000"/>
                </a:solidFill>
              </a:rPr>
              <a:t>in-</a:t>
            </a:r>
            <a:r>
              <a:rPr lang="fr-FR" sz="3000" dirty="0"/>
              <a:t> (négatif) et </a:t>
            </a:r>
            <a:r>
              <a:rPr lang="fr-FR" sz="3000" dirty="0">
                <a:solidFill>
                  <a:srgbClr val="FF0000"/>
                </a:solidFill>
              </a:rPr>
              <a:t>in-</a:t>
            </a:r>
            <a:r>
              <a:rPr lang="fr-FR" sz="3000" dirty="0"/>
              <a:t> (mouvement vers l’intérieur) : impossible et insérer ; </a:t>
            </a:r>
            <a:r>
              <a:rPr lang="fr-FR" sz="3000" dirty="0">
                <a:solidFill>
                  <a:srgbClr val="FF0000"/>
                </a:solidFill>
              </a:rPr>
              <a:t>en-</a:t>
            </a:r>
            <a:r>
              <a:rPr lang="fr-FR" sz="3000" dirty="0"/>
              <a:t> (éloignement) et </a:t>
            </a:r>
            <a:r>
              <a:rPr lang="fr-FR" sz="3000" dirty="0">
                <a:solidFill>
                  <a:srgbClr val="FF0000"/>
                </a:solidFill>
              </a:rPr>
              <a:t>en-</a:t>
            </a:r>
            <a:r>
              <a:rPr lang="fr-FR" sz="3000" dirty="0"/>
              <a:t> (intérieur) emporter vs encadrer ; </a:t>
            </a:r>
            <a:r>
              <a:rPr lang="fr-FR" sz="3000" dirty="0">
                <a:solidFill>
                  <a:srgbClr val="FF0000"/>
                </a:solidFill>
              </a:rPr>
              <a:t>a</a:t>
            </a:r>
            <a:r>
              <a:rPr lang="fr-FR" sz="3000" dirty="0"/>
              <a:t> (&lt;ad - &lt; ab ou a préfixe négatif athée )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Préfixes synonymes : préfixes négatifs </a:t>
            </a:r>
            <a:r>
              <a:rPr lang="fr-FR" sz="3000" dirty="0">
                <a:solidFill>
                  <a:srgbClr val="FF0000"/>
                </a:solidFill>
              </a:rPr>
              <a:t>a- in- mal dés-/dé-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Effacement de sens : </a:t>
            </a:r>
            <a:r>
              <a:rPr lang="fr-FR" sz="3000" dirty="0">
                <a:solidFill>
                  <a:srgbClr val="FF0000"/>
                </a:solidFill>
              </a:rPr>
              <a:t>(perte du sens de la dérivation) promettre, regarder…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Préfixes allomorphes </a:t>
            </a:r>
            <a:r>
              <a:rPr lang="fr-FR" sz="3000" dirty="0">
                <a:solidFill>
                  <a:srgbClr val="FF0000"/>
                </a:solidFill>
              </a:rPr>
              <a:t>tra/trans ; tré/très ; a/ad ; r-/ré/re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Pb des bases non identifiables </a:t>
            </a:r>
            <a:r>
              <a:rPr lang="fr-FR" sz="3000" dirty="0">
                <a:solidFill>
                  <a:srgbClr val="FF0000"/>
                </a:solidFill>
              </a:rPr>
              <a:t>: enclencher, déclencher, proférer, perturber…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1AF2C00-20F4-4103-8708-4416F2AB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09F4-3964-423D-8721-8C4607697C9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62440B5-8BFA-4F40-9682-B15A0E60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CBB5773-FE74-4452-B0DC-D9675567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862225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lvl="0"/>
            <a:r>
              <a:rPr lang="fr-FR" b="1" dirty="0"/>
              <a:t>DERIVATION. </a:t>
            </a:r>
            <a:endParaRPr lang="fr-FR" dirty="0"/>
          </a:p>
          <a:p>
            <a:pPr lvl="0"/>
            <a:r>
              <a:rPr lang="fr-FR" sz="3000" dirty="0"/>
              <a:t>La dérivation propre : on ajoute un affixe à un mot radical</a:t>
            </a:r>
            <a:endParaRPr lang="fr-FR" sz="3000" dirty="0">
              <a:solidFill>
                <a:srgbClr val="FF0000"/>
              </a:solidFill>
            </a:endParaRPr>
          </a:p>
          <a:p>
            <a:pPr marL="742950" lvl="1" indent="-285750" algn="just">
              <a:spcAft>
                <a:spcPts val="0"/>
              </a:spcAft>
              <a:buFont typeface="Symbol"/>
              <a:buChar char=""/>
              <a:tabLst>
                <a:tab pos="408940" algn="l"/>
              </a:tabLst>
            </a:pPr>
            <a:r>
              <a:rPr lang="fr-FR" sz="3000" dirty="0"/>
              <a:t>L’infixe : </a:t>
            </a:r>
            <a:r>
              <a:rPr lang="fr-F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Affixe s'insérant à l'intérieur d'un mot, d'une racine afin d'en modifier le sens. </a:t>
            </a:r>
          </a:p>
          <a:p>
            <a:pPr lvl="2" indent="-4572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08940" algn="l"/>
              </a:tabLst>
            </a:pPr>
            <a:r>
              <a:rPr lang="fr-FR" sz="3000" dirty="0">
                <a:solidFill>
                  <a:srgbClr val="FF0000"/>
                </a:solidFill>
              </a:rPr>
              <a:t>Trotter </a:t>
            </a:r>
            <a:r>
              <a:rPr lang="fr-FR" sz="3000" dirty="0">
                <a:solidFill>
                  <a:srgbClr val="FF0000"/>
                </a:solidFill>
                <a:sym typeface="Wingdings" panose="05000000000000000000" pitchFamily="2" charset="2"/>
              </a:rPr>
              <a:t> trottiner  </a:t>
            </a:r>
            <a:r>
              <a:rPr lang="fr-FR" sz="3000" dirty="0" err="1">
                <a:solidFill>
                  <a:srgbClr val="FF0000"/>
                </a:solidFill>
                <a:sym typeface="Wingdings" panose="05000000000000000000" pitchFamily="2" charset="2"/>
              </a:rPr>
              <a:t>trotinette</a:t>
            </a:r>
            <a:endParaRPr lang="fr-FR" sz="30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2" indent="-4572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08940" algn="l"/>
              </a:tabLst>
            </a:pPr>
            <a:r>
              <a:rPr lang="fr-FR" sz="3200" dirty="0">
                <a:solidFill>
                  <a:srgbClr val="FF0000"/>
                </a:solidFill>
                <a:sym typeface="Wingdings" panose="05000000000000000000" pitchFamily="2" charset="2"/>
              </a:rPr>
              <a:t>Sauter  sautiller  sautillement  </a:t>
            </a:r>
            <a:endParaRPr lang="fr-FR" sz="32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1AF2C00-20F4-4103-8708-4416F2AB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09F4-3964-423D-8721-8C4607697C9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62440B5-8BFA-4F40-9682-B15A0E60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CBB5773-FE74-4452-B0DC-D9675567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1646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r-FR" b="1" dirty="0"/>
              <a:t>DERIVATION. </a:t>
            </a:r>
            <a:endParaRPr lang="fr-FR" dirty="0"/>
          </a:p>
          <a:p>
            <a:pPr lvl="0"/>
            <a:r>
              <a:rPr lang="fr-FR" sz="3000" dirty="0"/>
              <a:t>La dérivation propre : on ajoute un affixe à un mot radical (Corporel, muret, tableau, têtu, douceur, dureté, grandeur, pauvreté, richesse, chantonner, vivoter). </a:t>
            </a:r>
          </a:p>
          <a:p>
            <a:pPr marL="742950" lvl="1" indent="-285750" algn="just">
              <a:spcAft>
                <a:spcPts val="0"/>
              </a:spcAft>
              <a:buFont typeface="Symbol"/>
              <a:buChar char=""/>
              <a:tabLst>
                <a:tab pos="408940" algn="l"/>
              </a:tabLst>
            </a:pPr>
            <a:r>
              <a:rPr lang="fr-FR" sz="3000" dirty="0"/>
              <a:t>Le suffixe : il entre </a:t>
            </a:r>
            <a:r>
              <a:rPr lang="fr-FR" sz="3000" dirty="0" err="1"/>
              <a:t>ds</a:t>
            </a:r>
            <a:r>
              <a:rPr lang="fr-FR" sz="3000" dirty="0"/>
              <a:t> la constitution du mot construit (rôle morpho-lexical) et est une unité de sens (rôle sémantique) ; il modifie aussi la classe (rôle grammatical) avec variation du radical (réduction ou rappel étymologique)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Suffixes porteurs de sens sans modification de la classe : </a:t>
            </a:r>
            <a:r>
              <a:rPr lang="fr-FR" sz="3000" dirty="0">
                <a:solidFill>
                  <a:srgbClr val="FF0000"/>
                </a:solidFill>
              </a:rPr>
              <a:t>diminutif (maisonnette), péjoratif (verdâtre, filasse), noms collectifs (feuillage, palmeraie…)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Un nom issu d’un verbe s’appelle un déverbal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Certains suffixes ont un sens précis </a:t>
            </a:r>
            <a:r>
              <a:rPr lang="fr-FR" sz="3000" dirty="0">
                <a:solidFill>
                  <a:srgbClr val="FF0000"/>
                </a:solidFill>
              </a:rPr>
              <a:t>–</a:t>
            </a:r>
            <a:r>
              <a:rPr lang="fr-FR" sz="3000" dirty="0" err="1">
                <a:solidFill>
                  <a:srgbClr val="FF0000"/>
                </a:solidFill>
              </a:rPr>
              <a:t>icide</a:t>
            </a:r>
            <a:endParaRPr lang="fr-FR" sz="3000" dirty="0">
              <a:solidFill>
                <a:srgbClr val="FF0000"/>
              </a:solidFill>
            </a:endParaRP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Certains sont synonymes (région, zone géo) : -</a:t>
            </a:r>
            <a:r>
              <a:rPr lang="fr-FR" sz="3000" dirty="0" err="1">
                <a:solidFill>
                  <a:srgbClr val="FF0000"/>
                </a:solidFill>
              </a:rPr>
              <a:t>ain</a:t>
            </a:r>
            <a:r>
              <a:rPr lang="fr-FR" sz="3000" dirty="0">
                <a:solidFill>
                  <a:srgbClr val="FF0000"/>
                </a:solidFill>
              </a:rPr>
              <a:t>, ais, in, </a:t>
            </a:r>
            <a:r>
              <a:rPr lang="fr-FR" sz="3000" dirty="0" err="1">
                <a:solidFill>
                  <a:srgbClr val="FF0000"/>
                </a:solidFill>
              </a:rPr>
              <a:t>ois</a:t>
            </a:r>
            <a:r>
              <a:rPr lang="fr-FR" sz="3000" dirty="0">
                <a:solidFill>
                  <a:srgbClr val="FF0000"/>
                </a:solidFill>
              </a:rPr>
              <a:t>, </a:t>
            </a:r>
            <a:r>
              <a:rPr lang="fr-FR" sz="3000" dirty="0" err="1">
                <a:solidFill>
                  <a:srgbClr val="FF0000"/>
                </a:solidFill>
              </a:rPr>
              <a:t>estre</a:t>
            </a:r>
            <a:r>
              <a:rPr lang="fr-FR" sz="3000" dirty="0">
                <a:solidFill>
                  <a:srgbClr val="FF0000"/>
                </a:solidFill>
              </a:rPr>
              <a:t>, </a:t>
            </a:r>
            <a:r>
              <a:rPr lang="fr-FR" sz="3000" dirty="0" err="1">
                <a:solidFill>
                  <a:srgbClr val="FF0000"/>
                </a:solidFill>
              </a:rPr>
              <a:t>ien</a:t>
            </a:r>
            <a:r>
              <a:rPr lang="fr-FR" sz="3000" dirty="0">
                <a:solidFill>
                  <a:srgbClr val="FF0000"/>
                </a:solidFill>
              </a:rPr>
              <a:t>…</a:t>
            </a:r>
          </a:p>
          <a:p>
            <a:pPr marL="2057400" lvl="4" algn="just">
              <a:buFont typeface="Wingdings"/>
              <a:buChar char=""/>
              <a:tabLst>
                <a:tab pos="768985" algn="l"/>
              </a:tabLst>
            </a:pPr>
            <a:r>
              <a:rPr lang="fr-FR" sz="3000" dirty="0"/>
              <a:t>D’autres polysémiques </a:t>
            </a:r>
            <a:r>
              <a:rPr lang="fr-FR" sz="3000" dirty="0">
                <a:solidFill>
                  <a:srgbClr val="FF0000"/>
                </a:solidFill>
              </a:rPr>
              <a:t>: -</a:t>
            </a:r>
            <a:r>
              <a:rPr lang="fr-FR" sz="3000" dirty="0" err="1">
                <a:solidFill>
                  <a:srgbClr val="FF0000"/>
                </a:solidFill>
              </a:rPr>
              <a:t>ier</a:t>
            </a:r>
            <a:r>
              <a:rPr lang="fr-FR" sz="3000" dirty="0">
                <a:solidFill>
                  <a:srgbClr val="FF0000"/>
                </a:solidFill>
              </a:rPr>
              <a:t> </a:t>
            </a:r>
            <a:r>
              <a:rPr lang="fr-FR" sz="3000" dirty="0"/>
              <a:t>(arbre, métier...)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5AFBF1D-4A4B-490D-9677-5E376086A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CDE8E-F89D-432F-AECB-59099F6C52E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3087BAE-4436-4F0D-83A7-45036BC3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CFC4480-AC3A-4813-9082-1CB6F182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31279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lvl="0"/>
            <a:r>
              <a:rPr lang="fr-FR" b="1" dirty="0"/>
              <a:t>DERIVATION.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3641054"/>
              </p:ext>
            </p:extLst>
          </p:nvPr>
        </p:nvGraphicFramePr>
        <p:xfrm>
          <a:off x="683567" y="2204864"/>
          <a:ext cx="7776866" cy="3871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8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99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782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73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DÉRIVATION (objet de la lexicologie) création d'un nouveau lexème par l'ajout d'un affixe 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apportant un changement au niveau sémantique 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(Les suffixes peuvent apporter un changement au niveau de la catégorie grammaticale mais pas les infixes).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4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préfixe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Infixe ou suffixe secondaire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suffixe</a:t>
                      </a:r>
                      <a:endParaRPr lang="fr-F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060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délavé         (privatif)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intolérable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illisible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enliser (factitif)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entrecouper (réciproque)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extraordinaire (intensif)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surestimer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archiduc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/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préhistoire (temporel)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après-midi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interurbain (spatial)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transatlantique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antiraciste (positionnement)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progouvernemental 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/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bimensuel (quantification)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Tapoter, feuilleter, blanchisserie…</a:t>
                      </a:r>
                      <a:endParaRPr lang="fr-FR" sz="1200" dirty="0">
                        <a:effectLst/>
                        <a:latin typeface="Comic Sans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1. nominaux :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A- action ou résultat d’action : -</a:t>
                      </a:r>
                      <a:r>
                        <a:rPr lang="fr-FR" sz="1200" dirty="0" err="1">
                          <a:effectLst/>
                        </a:rPr>
                        <a:t>age</a:t>
                      </a:r>
                      <a:r>
                        <a:rPr lang="fr-FR" sz="1200" dirty="0">
                          <a:effectLst/>
                        </a:rPr>
                        <a:t>, -</a:t>
                      </a:r>
                      <a:r>
                        <a:rPr lang="fr-FR" sz="1200" dirty="0" err="1">
                          <a:effectLst/>
                        </a:rPr>
                        <a:t>ade</a:t>
                      </a:r>
                      <a:r>
                        <a:rPr lang="fr-FR" sz="1200" dirty="0">
                          <a:effectLst/>
                        </a:rPr>
                        <a:t>, -</a:t>
                      </a:r>
                      <a:r>
                        <a:rPr lang="fr-FR" sz="1200" dirty="0" err="1">
                          <a:effectLst/>
                        </a:rPr>
                        <a:t>ation</a:t>
                      </a:r>
                      <a:r>
                        <a:rPr lang="fr-FR" sz="1200" dirty="0">
                          <a:effectLst/>
                        </a:rPr>
                        <a:t>, -ment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B- agent de l’action : -</a:t>
                      </a:r>
                      <a:r>
                        <a:rPr lang="fr-FR" sz="1200" dirty="0" err="1">
                          <a:effectLst/>
                        </a:rPr>
                        <a:t>eur</a:t>
                      </a:r>
                      <a:r>
                        <a:rPr lang="fr-FR" sz="1200" dirty="0">
                          <a:effectLst/>
                        </a:rPr>
                        <a:t>, -</a:t>
                      </a:r>
                      <a:r>
                        <a:rPr lang="fr-FR" sz="1200" dirty="0" err="1">
                          <a:effectLst/>
                        </a:rPr>
                        <a:t>iste</a:t>
                      </a:r>
                      <a:r>
                        <a:rPr lang="fr-FR" sz="1200" dirty="0">
                          <a:effectLst/>
                        </a:rPr>
                        <a:t>, -er, -</a:t>
                      </a:r>
                      <a:r>
                        <a:rPr lang="fr-FR" sz="1200" dirty="0" err="1">
                          <a:effectLst/>
                        </a:rPr>
                        <a:t>ateur</a:t>
                      </a:r>
                      <a:endParaRPr lang="fr-FR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C- propriété  -esse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2. adjectivaux :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A- capacité, possibilité : -able, </a:t>
                      </a:r>
                      <a:r>
                        <a:rPr lang="fr-FR" sz="1200" dirty="0" err="1">
                          <a:effectLst/>
                        </a:rPr>
                        <a:t>ible</a:t>
                      </a:r>
                      <a:r>
                        <a:rPr lang="fr-FR" sz="1200" dirty="0">
                          <a:effectLst/>
                        </a:rPr>
                        <a:t>, </a:t>
                      </a:r>
                      <a:r>
                        <a:rPr lang="fr-FR" sz="1200" dirty="0" err="1">
                          <a:effectLst/>
                        </a:rPr>
                        <a:t>uble</a:t>
                      </a:r>
                      <a:endParaRPr lang="fr-FR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3. adverbiaux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A- </a:t>
                      </a:r>
                      <a:r>
                        <a:rPr lang="fr-FR" sz="1200" dirty="0" err="1">
                          <a:effectLst/>
                        </a:rPr>
                        <a:t>ons</a:t>
                      </a:r>
                      <a:r>
                        <a:rPr lang="fr-FR" sz="1200" dirty="0">
                          <a:effectLst/>
                        </a:rPr>
                        <a:t>/on : à tâtons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B- -ment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4. Verbaux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A- Action : -er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B- production d’un effet : -</a:t>
                      </a:r>
                      <a:r>
                        <a:rPr lang="fr-FR" sz="1200" dirty="0" err="1">
                          <a:effectLst/>
                        </a:rPr>
                        <a:t>ifier</a:t>
                      </a:r>
                      <a:r>
                        <a:rPr lang="fr-FR" sz="1200" dirty="0">
                          <a:effectLst/>
                        </a:rPr>
                        <a:t>, -</a:t>
                      </a:r>
                      <a:r>
                        <a:rPr lang="fr-FR" sz="1200" dirty="0" err="1">
                          <a:effectLst/>
                        </a:rPr>
                        <a:t>iser</a:t>
                      </a:r>
                      <a:endParaRPr lang="fr-FR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C- répétition : -</a:t>
                      </a:r>
                      <a:r>
                        <a:rPr lang="fr-FR" sz="1200" dirty="0" err="1">
                          <a:effectLst/>
                        </a:rPr>
                        <a:t>oyer</a:t>
                      </a:r>
                      <a:endParaRPr lang="fr-FR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Lavage laverie lavement lavette lavable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7ADBC4F-7CFD-42C8-93F9-CF25BE2C9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F2A0-22EE-43D6-A7A0-017D44293E1E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917E725-4A86-43E8-AB12-ED150803F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035D552-6B1B-4658-ADA3-C3B66010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305458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lvl="0"/>
            <a:r>
              <a:rPr lang="fr-FR" b="1" dirty="0"/>
              <a:t>DERIVATION. </a:t>
            </a:r>
            <a:endParaRPr lang="fr-FR" dirty="0"/>
          </a:p>
          <a:p>
            <a:pPr lvl="0"/>
            <a:r>
              <a:rPr lang="fr-FR" sz="2000" b="1" dirty="0"/>
              <a:t>Dérivation parasynthétique (le radical est « encadré » par au moins un préfixe ET un suffixe)</a:t>
            </a:r>
            <a:r>
              <a:rPr lang="fr-FR" sz="2000" dirty="0"/>
              <a:t>. Exemples : </a:t>
            </a:r>
            <a:r>
              <a:rPr lang="fr-FR" sz="2000" i="1" dirty="0"/>
              <a:t>encolure, désherber, ininflammable (</a:t>
            </a:r>
            <a:r>
              <a:rPr lang="fr-FR" sz="2000" i="1" dirty="0">
                <a:sym typeface="Wingdings" panose="05000000000000000000" pitchFamily="2" charset="2"/>
              </a:rPr>
              <a:t> </a:t>
            </a:r>
            <a:r>
              <a:rPr lang="fr-FR" sz="2000" i="1" dirty="0"/>
              <a:t>préfixe + infixe + radical + suffixe)…</a:t>
            </a:r>
            <a:endParaRPr lang="fr-FR" sz="2000" dirty="0"/>
          </a:p>
          <a:p>
            <a:pPr lvl="0"/>
            <a:r>
              <a:rPr lang="fr-FR" sz="2000" b="1" dirty="0"/>
              <a:t>La dérivation impropre :</a:t>
            </a:r>
            <a:r>
              <a:rPr lang="fr-FR" sz="2000" dirty="0"/>
              <a:t> on fait passer la base d'une catégorie dans une autre. Exemples : </a:t>
            </a:r>
            <a:r>
              <a:rPr lang="fr-FR" sz="2000" i="1" dirty="0"/>
              <a:t>beau</a:t>
            </a:r>
            <a:r>
              <a:rPr lang="fr-FR" sz="2000" dirty="0"/>
              <a:t> —&gt; </a:t>
            </a:r>
            <a:r>
              <a:rPr lang="fr-FR" sz="2000" i="1" dirty="0"/>
              <a:t>le beau</a:t>
            </a:r>
            <a:r>
              <a:rPr lang="fr-FR" sz="2000" dirty="0"/>
              <a:t>, </a:t>
            </a:r>
            <a:r>
              <a:rPr lang="fr-FR" sz="2000" i="1" dirty="0"/>
              <a:t>le boire et le manger, le devoir, le pouvoir, le déjeuner</a:t>
            </a:r>
            <a:r>
              <a:rPr lang="fr-FR" sz="2000" dirty="0"/>
              <a:t>, etc. —&gt; Le substantif est dérivé de manière impropre car le mot est </a:t>
            </a:r>
            <a:r>
              <a:rPr lang="fr-FR" sz="2000" dirty="0" err="1"/>
              <a:t>décatégorisé</a:t>
            </a:r>
            <a:r>
              <a:rPr lang="fr-FR" sz="2000" dirty="0"/>
              <a:t>. </a:t>
            </a:r>
          </a:p>
          <a:p>
            <a:pPr lvl="0"/>
            <a:r>
              <a:rPr lang="fr-FR" sz="2000" b="1" dirty="0"/>
              <a:t>La dérivation inverse ou régressive :</a:t>
            </a:r>
            <a:r>
              <a:rPr lang="fr-FR" sz="2000" dirty="0"/>
              <a:t> on enlève quelque chose à la base. Exemples : </a:t>
            </a:r>
            <a:r>
              <a:rPr lang="fr-FR" sz="2000" i="1" dirty="0"/>
              <a:t>galop </a:t>
            </a:r>
            <a:r>
              <a:rPr lang="fr-FR" sz="2000" dirty="0"/>
              <a:t>(de </a:t>
            </a:r>
            <a:r>
              <a:rPr lang="fr-FR" sz="2000" i="1" dirty="0"/>
              <a:t>galoper</a:t>
            </a:r>
            <a:r>
              <a:rPr lang="fr-FR" sz="2000" dirty="0"/>
              <a:t>), </a:t>
            </a:r>
            <a:r>
              <a:rPr lang="fr-FR" sz="2000" i="1" dirty="0"/>
              <a:t>mériter</a:t>
            </a:r>
            <a:r>
              <a:rPr lang="fr-FR" sz="2000" dirty="0"/>
              <a:t> est formé sur </a:t>
            </a:r>
            <a:r>
              <a:rPr lang="fr-FR" sz="2000" i="1" dirty="0"/>
              <a:t>mérite</a:t>
            </a:r>
            <a:r>
              <a:rPr lang="fr-FR" sz="2000" dirty="0"/>
              <a:t>, </a:t>
            </a:r>
            <a:r>
              <a:rPr lang="fr-FR" sz="2000" i="1" dirty="0"/>
              <a:t>estime / estimer</a:t>
            </a:r>
            <a:r>
              <a:rPr lang="fr-FR" sz="2000" dirty="0"/>
              <a:t> : </a:t>
            </a:r>
            <a:r>
              <a:rPr lang="fr-FR" sz="2000" i="1" dirty="0"/>
              <a:t>estime</a:t>
            </a:r>
            <a:r>
              <a:rPr lang="fr-FR" sz="2000" dirty="0"/>
              <a:t> est issu d'</a:t>
            </a:r>
            <a:r>
              <a:rPr lang="fr-FR" sz="2000" i="1" dirty="0"/>
              <a:t>estimer</a:t>
            </a:r>
            <a:r>
              <a:rPr lang="fr-FR" sz="2000" dirty="0"/>
              <a:t>.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1F47070-6F45-4DC3-8AF1-B826028A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029B-2ABA-4DFC-91F4-BB1B71FD204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3D038B5-EE6E-47F9-8DA6-BD30E889C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3693651-8466-499D-A414-7DB839BF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737811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fr-FR" sz="3100" dirty="0"/>
              <a:t>Combinaison des mots préexistants. Exemples : gendarme (issu de gens d'armes), pomme-de-terre, etc. </a:t>
            </a:r>
            <a:r>
              <a:rPr lang="fr-FR" sz="3100" dirty="0">
                <a:sym typeface="Wingdings" pitchFamily="2" charset="2"/>
              </a:rPr>
              <a:t></a:t>
            </a:r>
            <a:r>
              <a:rPr lang="fr-FR" sz="3100" dirty="0"/>
              <a:t> COMPOSITION SIMPLE / FRANÇAISE / POPULAIRE</a:t>
            </a:r>
          </a:p>
          <a:p>
            <a:r>
              <a:rPr lang="fr-FR" sz="3200" dirty="0"/>
              <a:t>Gendarme, vinaigre sont-ils des mots composés ? Oui en diachronie, même si le locuteur moderne ne le ressent plus comme cela en synchronie. </a:t>
            </a:r>
          </a:p>
          <a:p>
            <a:r>
              <a:rPr lang="fr-FR" sz="3200" dirty="0"/>
              <a:t>La composition consiste à créer un nouveau lexème à partir de deux composants </a:t>
            </a:r>
            <a:r>
              <a:rPr lang="fr-FR" sz="3200" dirty="0" err="1"/>
              <a:t>autonomisables</a:t>
            </a:r>
            <a:r>
              <a:rPr lang="fr-FR" sz="3200" dirty="0"/>
              <a:t> : </a:t>
            </a:r>
            <a:r>
              <a:rPr lang="fr-FR" sz="3200" dirty="0">
                <a:solidFill>
                  <a:srgbClr val="FF0000"/>
                </a:solidFill>
              </a:rPr>
              <a:t>porte-avions,  portemanteau, croque-monsieur, pot-de-vin, pomme de terre, portefeuille</a:t>
            </a:r>
            <a:endParaRPr lang="fr-FR" sz="5400" dirty="0">
              <a:solidFill>
                <a:srgbClr val="FF0000"/>
              </a:solidFill>
            </a:endParaRPr>
          </a:p>
          <a:p>
            <a:pPr lvl="0"/>
            <a:r>
              <a:rPr lang="fr-FR" sz="3200" b="1" dirty="0"/>
              <a:t>On parle de composition, ou composition simple ou composition française ou composition populaire.  </a:t>
            </a:r>
            <a:endParaRPr lang="fr-FR" sz="5400" dirty="0"/>
          </a:p>
          <a:p>
            <a:pPr lvl="0"/>
            <a:r>
              <a:rPr lang="fr-FR" sz="3200" dirty="0"/>
              <a:t>Les différentes possibilités :</a:t>
            </a:r>
            <a:endParaRPr lang="fr-FR" sz="5400" dirty="0"/>
          </a:p>
          <a:p>
            <a:pPr lvl="4"/>
            <a:r>
              <a:rPr lang="fr-FR" sz="2600" dirty="0"/>
              <a:t>Les éléments juxtaposés sont accolés : malheureux. </a:t>
            </a:r>
          </a:p>
          <a:p>
            <a:pPr lvl="4"/>
            <a:r>
              <a:rPr lang="fr-FR" sz="2600" dirty="0"/>
              <a:t>par un trait d’union : porte-monnaie.</a:t>
            </a:r>
          </a:p>
          <a:p>
            <a:pPr lvl="4"/>
            <a:r>
              <a:rPr lang="fr-FR" sz="2600" dirty="0"/>
              <a:t>sans marque graphique : machine à laver. </a:t>
            </a:r>
          </a:p>
          <a:p>
            <a:pPr lvl="4"/>
            <a:r>
              <a:rPr lang="fr-FR" sz="2600" dirty="0"/>
              <a:t>Il existe des critères structuralistes pour différencier les lexèmes et syntagmes lexicalisés des syntagmes libres.</a:t>
            </a:r>
          </a:p>
          <a:p>
            <a:pPr marL="0" indent="0">
              <a:buNone/>
            </a:pPr>
            <a:endParaRPr lang="fr-FR" sz="54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6B508B6-5F68-4B78-B96D-523CAEBF4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A125-8421-443F-9720-A548D56F920A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AD5595E-6084-4150-98DC-3662A6F65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D865DED-C503-4634-A900-4CC5AE3B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273396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lvl="0"/>
            <a:r>
              <a:rPr lang="fr-FR" sz="2000" dirty="0"/>
              <a:t>Combinaison des mots préexistants. Exemples : </a:t>
            </a:r>
            <a:r>
              <a:rPr lang="fr-FR" sz="2000" i="1" dirty="0"/>
              <a:t>gendarme</a:t>
            </a:r>
            <a:r>
              <a:rPr lang="fr-FR" sz="2000" dirty="0"/>
              <a:t> (issu de </a:t>
            </a:r>
            <a:r>
              <a:rPr lang="fr-FR" sz="2000" i="1" dirty="0"/>
              <a:t>gens d'armes</a:t>
            </a:r>
            <a:r>
              <a:rPr lang="fr-FR" sz="2000" dirty="0"/>
              <a:t>), </a:t>
            </a:r>
            <a:r>
              <a:rPr lang="fr-FR" sz="2000" i="1" dirty="0"/>
              <a:t>pomme-de-terre</a:t>
            </a:r>
            <a:r>
              <a:rPr lang="fr-FR" sz="2000" dirty="0"/>
              <a:t>, etc. </a:t>
            </a:r>
            <a:r>
              <a:rPr lang="fr-FR" sz="2000" dirty="0">
                <a:sym typeface="Wingdings" pitchFamily="2" charset="2"/>
              </a:rPr>
              <a:t></a:t>
            </a:r>
            <a:r>
              <a:rPr lang="fr-FR" sz="2000" dirty="0"/>
              <a:t> </a:t>
            </a:r>
            <a:r>
              <a:rPr lang="fr-FR" sz="2000" b="1" dirty="0"/>
              <a:t>COMPOSITION SIMPLE / FRANÇAISE / POPULAIRE</a:t>
            </a:r>
          </a:p>
          <a:p>
            <a:pPr lvl="0"/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2731721"/>
              </p:ext>
            </p:extLst>
          </p:nvPr>
        </p:nvGraphicFramePr>
        <p:xfrm>
          <a:off x="1042393" y="2657219"/>
          <a:ext cx="7488832" cy="40121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430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INSÉPARABILITÉ : insertion impossible</a:t>
                      </a:r>
                      <a:endParaRPr lang="fr-FR" sz="1400" dirty="0">
                        <a:effectLst/>
                        <a:latin typeface="Comic Sans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Pendule, *pentadule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* chemin de gros fer, </a:t>
                      </a:r>
                      <a:br>
                        <a:rPr lang="fr-FR" sz="1400">
                          <a:effectLst/>
                        </a:rPr>
                      </a:br>
                      <a:r>
                        <a:rPr lang="fr-FR" sz="1400">
                          <a:effectLst/>
                        </a:rPr>
                        <a:t>* pommes pourries de terre</a:t>
                      </a:r>
                      <a:endParaRPr lang="fr-F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99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COMMUTATION </a:t>
                      </a:r>
                      <a:endParaRPr lang="fr-FR" sz="1400" dirty="0">
                        <a:effectLst/>
                        <a:latin typeface="Comic Sans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Le syntagme peut être remplacé (le chemin de fer peut être remplacé par le rail)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On ne peut pas commuter un seul des termes du syntagme lexicalisé par un synonyme : *route de fer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Un syntagme libre ou une phrase ne peut pas être remplacée par un lexème (La pomme de Jean / Jean a bu le lait)</a:t>
                      </a:r>
                      <a:endParaRPr lang="fr-F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53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ATTELAGE : coordination impossible</a:t>
                      </a:r>
                      <a:endParaRPr lang="fr-FR" sz="1400">
                        <a:effectLst/>
                        <a:latin typeface="Comic Sans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*Un chemin de fer et de terre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Un chemin de terre et de gravier</a:t>
                      </a:r>
                      <a:endParaRPr lang="fr-F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2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ANAPHORE : reprise partielle impossible</a:t>
                      </a:r>
                      <a:endParaRPr lang="fr-FR" sz="1400">
                        <a:effectLst/>
                        <a:latin typeface="Comic Sans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*Je préfère le chemin de fer à la route. Le chemin est moins fatigant. (unité soudée, non libre)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Je préfère le chemin de terre. Le chemin est moins fatigant.</a:t>
                      </a:r>
                      <a:endParaRPr lang="fr-F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2775" y="3070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xmlns="" id="{4F791737-CCB2-46D9-AD4F-62AA5CFC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C9EA-AE83-4380-BD22-AFB0AA6704F9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xmlns="" id="{BF12301F-9785-4531-8225-699EDBEF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xmlns="" id="{57BAAB74-C134-498C-9398-CAD5DB79A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39378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/>
              <a:t>Combinaison de deux morphèmes non autonomes : —&gt; </a:t>
            </a:r>
            <a:r>
              <a:rPr lang="fr-FR" b="1" dirty="0"/>
              <a:t>INTERFIXATION / COMPOSITION SAVANTE </a:t>
            </a:r>
            <a:r>
              <a:rPr lang="fr-FR" dirty="0"/>
              <a:t>Exemples : </a:t>
            </a:r>
            <a:r>
              <a:rPr lang="fr-FR" i="1" dirty="0"/>
              <a:t>orthophonie, allophone,</a:t>
            </a:r>
            <a:r>
              <a:rPr lang="fr-FR" dirty="0"/>
              <a:t> etc. qui sont des mots qui ne proviennent pas des fonds primitifs (pas d'origine latine ou grecque). </a:t>
            </a:r>
            <a:r>
              <a:rPr lang="fr-FR" dirty="0">
                <a:solidFill>
                  <a:srgbClr val="FF0000"/>
                </a:solidFill>
              </a:rPr>
              <a:t>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i="1" dirty="0" err="1">
                <a:solidFill>
                  <a:srgbClr val="FF0000"/>
                </a:solidFill>
              </a:rPr>
              <a:t>cide</a:t>
            </a:r>
            <a:r>
              <a:rPr lang="fr-FR" dirty="0">
                <a:solidFill>
                  <a:srgbClr val="FF0000"/>
                </a:solidFill>
              </a:rPr>
              <a:t> se trouve toujours à la finale, 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caco-</a:t>
            </a:r>
            <a:r>
              <a:rPr lang="fr-FR" dirty="0">
                <a:solidFill>
                  <a:srgbClr val="FF0000"/>
                </a:solidFill>
              </a:rPr>
              <a:t> à l'initiale, l'</a:t>
            </a:r>
            <a:r>
              <a:rPr lang="fr-FR" dirty="0" err="1">
                <a:solidFill>
                  <a:srgbClr val="FF0000"/>
                </a:solidFill>
              </a:rPr>
              <a:t>interfixe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i="1" dirty="0" err="1">
                <a:solidFill>
                  <a:srgbClr val="FF0000"/>
                </a:solidFill>
              </a:rPr>
              <a:t>anthrop</a:t>
            </a:r>
            <a:r>
              <a:rPr lang="fr-FR" i="1" dirty="0">
                <a:solidFill>
                  <a:srgbClr val="FF0000"/>
                </a:solidFill>
              </a:rPr>
              <a:t>-</a:t>
            </a:r>
            <a:r>
              <a:rPr lang="fr-FR" dirty="0">
                <a:solidFill>
                  <a:srgbClr val="FF0000"/>
                </a:solidFill>
              </a:rPr>
              <a:t> peut se trouver à la finale ou à l'initiale (exemple pour la place finale : </a:t>
            </a:r>
            <a:r>
              <a:rPr lang="fr-FR" i="1" dirty="0">
                <a:solidFill>
                  <a:srgbClr val="FF0000"/>
                </a:solidFill>
              </a:rPr>
              <a:t>misanthrope</a:t>
            </a:r>
            <a:r>
              <a:rPr lang="fr-FR" dirty="0">
                <a:solidFill>
                  <a:srgbClr val="FF0000"/>
                </a:solidFill>
              </a:rPr>
              <a:t>). </a:t>
            </a:r>
          </a:p>
          <a:p>
            <a:r>
              <a:rPr lang="fr-FR" dirty="0"/>
              <a:t>Formation savante ou recomposition : hippodrome, philanthrope… </a:t>
            </a:r>
          </a:p>
          <a:p>
            <a:pPr lvl="0"/>
            <a:r>
              <a:rPr lang="fr-FR" dirty="0"/>
              <a:t>Recomposition hybride c’est-à-dire à partir deux langues (archiplein) </a:t>
            </a:r>
          </a:p>
          <a:p>
            <a:pPr lvl="0"/>
            <a:r>
              <a:rPr lang="fr-FR" dirty="0"/>
              <a:t>Abréviation des recomposés (télé, auto ???) </a:t>
            </a:r>
            <a:r>
              <a:rPr lang="fr-FR" dirty="0">
                <a:sym typeface="Wingdings"/>
              </a:rPr>
              <a:t></a:t>
            </a:r>
            <a:r>
              <a:rPr lang="fr-FR" dirty="0"/>
              <a:t> troncation </a:t>
            </a:r>
          </a:p>
          <a:p>
            <a:pPr lvl="0"/>
            <a:r>
              <a:rPr lang="fr-FR" dirty="0"/>
              <a:t>Peuvent être classés comme préfixes : </a:t>
            </a:r>
            <a:r>
              <a:rPr lang="fr-FR" dirty="0">
                <a:solidFill>
                  <a:srgbClr val="FF0000"/>
                </a:solidFill>
              </a:rPr>
              <a:t>épi-, hémi-, hyper-, hypo-, archi-, extra-. </a:t>
            </a:r>
            <a:r>
              <a:rPr lang="fr-FR" dirty="0"/>
              <a:t>Certains radicaux d’origine grecque ou latine peuvent être considérés comme des affixes du fait de leur grande productivité : bio, télé… Sont classés comme radicaux : </a:t>
            </a:r>
            <a:r>
              <a:rPr lang="fr-FR" dirty="0">
                <a:solidFill>
                  <a:srgbClr val="FF0000"/>
                </a:solidFill>
              </a:rPr>
              <a:t>homo, micro, néo, </a:t>
            </a:r>
            <a:r>
              <a:rPr lang="fr-FR" dirty="0" err="1">
                <a:solidFill>
                  <a:srgbClr val="FF0000"/>
                </a:solidFill>
              </a:rPr>
              <a:t>logie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err="1">
                <a:solidFill>
                  <a:srgbClr val="FF0000"/>
                </a:solidFill>
              </a:rPr>
              <a:t>ïde</a:t>
            </a:r>
            <a:r>
              <a:rPr lang="fr-FR" dirty="0">
                <a:solidFill>
                  <a:srgbClr val="FF0000"/>
                </a:solidFill>
              </a:rPr>
              <a:t>, gène.</a:t>
            </a:r>
          </a:p>
          <a:p>
            <a:pPr lvl="0"/>
            <a:r>
              <a:rPr lang="fr-FR" dirty="0"/>
              <a:t>Les recomposés peuvent devenir base de dérivation : téléphonique.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B5E42FC-F3B0-4847-8FBE-8D5DEE2D4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89B9-1892-460A-8E24-AF2DA93C930C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B22967B-C7AE-455C-BAEC-36D1CA56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33ACAF7-D111-4D2E-9CD7-C6ACD3733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595913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b="1" dirty="0"/>
              <a:t>TRONCATION</a:t>
            </a:r>
            <a:r>
              <a:rPr lang="fr-FR" dirty="0"/>
              <a:t> : réduction du SA maintien du </a:t>
            </a:r>
            <a:r>
              <a:rPr lang="fr-FR" dirty="0" err="1"/>
              <a:t>Sé</a:t>
            </a:r>
            <a:r>
              <a:rPr lang="fr-FR" dirty="0"/>
              <a:t> : </a:t>
            </a:r>
            <a:r>
              <a:rPr lang="fr-FR" i="1" dirty="0">
                <a:solidFill>
                  <a:srgbClr val="FF0000"/>
                </a:solidFill>
              </a:rPr>
              <a:t>manif, métro, bac, </a:t>
            </a:r>
            <a:r>
              <a:rPr lang="fr-FR" dirty="0">
                <a:solidFill>
                  <a:srgbClr val="FF0000"/>
                </a:solidFill>
              </a:rPr>
              <a:t>etc. </a:t>
            </a:r>
          </a:p>
          <a:p>
            <a:pPr lvl="0"/>
            <a:r>
              <a:rPr lang="fr-FR" i="1" dirty="0">
                <a:solidFill>
                  <a:srgbClr val="FF0000"/>
                </a:solidFill>
              </a:rPr>
              <a:t>manif, métro, bac, </a:t>
            </a:r>
            <a:r>
              <a:rPr lang="fr-FR" dirty="0">
                <a:solidFill>
                  <a:srgbClr val="FF0000"/>
                </a:solidFill>
              </a:rPr>
              <a:t>etc</a:t>
            </a:r>
            <a:r>
              <a:rPr lang="fr-FR" dirty="0"/>
              <a:t>.  Le mot se termine par la première </a:t>
            </a:r>
            <a:r>
              <a:rPr lang="fr-FR" dirty="0" err="1"/>
              <a:t>cs</a:t>
            </a:r>
            <a:r>
              <a:rPr lang="fr-FR" dirty="0"/>
              <a:t> de la syllabe supprimée. La troncation concerne notamment la langue populaire et dite « jeune ».</a:t>
            </a:r>
          </a:p>
          <a:p>
            <a:pPr lvl="0"/>
            <a:r>
              <a:rPr lang="fr-FR" dirty="0"/>
              <a:t>par apocope (prof) ou aphérèse (car)</a:t>
            </a:r>
          </a:p>
          <a:p>
            <a:pPr lvl="0"/>
            <a:r>
              <a:rPr lang="fr-FR" dirty="0"/>
              <a:t>se termine souvent par la voyelle O sans respect de l’étymologie : </a:t>
            </a:r>
            <a:r>
              <a:rPr lang="fr-FR" dirty="0">
                <a:solidFill>
                  <a:srgbClr val="FF0000"/>
                </a:solidFill>
              </a:rPr>
              <a:t>dico, prolo...</a:t>
            </a:r>
          </a:p>
          <a:p>
            <a:pPr lvl="0"/>
            <a:r>
              <a:rPr lang="fr-FR" dirty="0"/>
              <a:t>peuvent servir de base à la dérivation et la recomposition savante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423D5F5-E791-45C6-BC0D-08A79C76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D714F-32C5-4062-A867-517A961DDDF4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F5F8A3D-C121-41C3-8B27-5F55C0B1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FD308F9-698F-4660-B896-4F7DC2B7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02065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fr-FR" b="1" dirty="0"/>
              <a:t>SIGLAISON</a:t>
            </a:r>
            <a:r>
              <a:rPr lang="fr-FR" dirty="0"/>
              <a:t> il s'agit d'un phénomène moins productif. </a:t>
            </a:r>
          </a:p>
          <a:p>
            <a:pPr lvl="0"/>
            <a:r>
              <a:rPr lang="fr-FR" dirty="0"/>
              <a:t>C'est la « formation de sigles à partir de lettres initiales de termes formant une unité lexicale fréquemment employée »</a:t>
            </a:r>
          </a:p>
          <a:p>
            <a:pPr marL="0" lvl="0" indent="0">
              <a:buNone/>
            </a:pPr>
            <a:r>
              <a:rPr lang="fr-FR" dirty="0">
                <a:solidFill>
                  <a:srgbClr val="FF0000"/>
                </a:solidFill>
              </a:rPr>
              <a:t>Exemples : </a:t>
            </a:r>
            <a:r>
              <a:rPr lang="fr-FR" i="1" dirty="0">
                <a:solidFill>
                  <a:srgbClr val="FF0000"/>
                </a:solidFill>
              </a:rPr>
              <a:t>radar </a:t>
            </a:r>
            <a:r>
              <a:rPr lang="fr-FR" dirty="0">
                <a:solidFill>
                  <a:srgbClr val="FF0000"/>
                </a:solidFill>
              </a:rPr>
              <a:t>(de </a:t>
            </a:r>
            <a:r>
              <a:rPr lang="fr-FR" i="1" dirty="0" err="1">
                <a:solidFill>
                  <a:srgbClr val="FF0000"/>
                </a:solidFill>
              </a:rPr>
              <a:t>RAdio</a:t>
            </a:r>
            <a:r>
              <a:rPr lang="fr-FR" i="1" dirty="0">
                <a:solidFill>
                  <a:srgbClr val="FF0000"/>
                </a:solidFill>
              </a:rPr>
              <a:t> </a:t>
            </a:r>
            <a:r>
              <a:rPr lang="fr-FR" i="1" dirty="0" err="1">
                <a:solidFill>
                  <a:srgbClr val="FF0000"/>
                </a:solidFill>
              </a:rPr>
              <a:t>Detection</a:t>
            </a:r>
            <a:r>
              <a:rPr lang="fr-FR" i="1" dirty="0">
                <a:solidFill>
                  <a:srgbClr val="FF0000"/>
                </a:solidFill>
              </a:rPr>
              <a:t> And </a:t>
            </a:r>
            <a:r>
              <a:rPr lang="fr-FR" i="1" dirty="0" err="1">
                <a:solidFill>
                  <a:srgbClr val="FF0000"/>
                </a:solidFill>
              </a:rPr>
              <a:t>Ranging</a:t>
            </a:r>
            <a:r>
              <a:rPr lang="fr-FR" dirty="0">
                <a:solidFill>
                  <a:srgbClr val="FF0000"/>
                </a:solidFill>
              </a:rPr>
              <a:t>), </a:t>
            </a:r>
            <a:r>
              <a:rPr lang="fr-FR" i="1" dirty="0">
                <a:solidFill>
                  <a:srgbClr val="FF0000"/>
                </a:solidFill>
              </a:rPr>
              <a:t>sida</a:t>
            </a:r>
            <a:r>
              <a:rPr lang="fr-FR" dirty="0">
                <a:solidFill>
                  <a:srgbClr val="FF0000"/>
                </a:solidFill>
              </a:rPr>
              <a:t>, etc. </a:t>
            </a:r>
          </a:p>
          <a:p>
            <a:pPr lvl="0"/>
            <a:r>
              <a:rPr lang="fr-FR" dirty="0"/>
              <a:t>Dérivation possible : </a:t>
            </a:r>
            <a:r>
              <a:rPr lang="fr-FR" dirty="0">
                <a:solidFill>
                  <a:srgbClr val="FF0000"/>
                </a:solidFill>
              </a:rPr>
              <a:t>Smicard </a:t>
            </a:r>
          </a:p>
          <a:p>
            <a:pPr lvl="0"/>
            <a:r>
              <a:rPr lang="fr-FR" dirty="0"/>
              <a:t>Acronyme : premières lettres ou syllabes.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D6BD04B-82BA-4AB2-A774-D324F310D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A80ED-0283-4BA3-9B18-261880CB9577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5AD83E4-14F1-4BC3-AFBF-840D7CEC7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799275E-BAA6-4967-87E2-4B0A7BB3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1391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L’ETUDE DU LEXIQUE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153400" cy="4824536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La </a:t>
            </a:r>
            <a:r>
              <a:rPr lang="fr-FR" b="1" dirty="0"/>
              <a:t>lexicologie</a:t>
            </a:r>
            <a:r>
              <a:rPr lang="fr-FR" i="1" dirty="0"/>
              <a:t> </a:t>
            </a:r>
            <a:r>
              <a:rPr lang="fr-FR" dirty="0"/>
              <a:t>se définit comme l'étude du </a:t>
            </a:r>
            <a:r>
              <a:rPr lang="fr-FR" b="1" dirty="0"/>
              <a:t>lexique. </a:t>
            </a:r>
            <a:endParaRPr lang="fr-FR" dirty="0"/>
          </a:p>
          <a:p>
            <a:pPr lvl="0"/>
            <a:r>
              <a:rPr lang="fr-FR" dirty="0"/>
              <a:t>La morphologie lexicale s’intéresse à la </a:t>
            </a:r>
            <a:r>
              <a:rPr lang="fr-FR" b="1" dirty="0"/>
              <a:t>construction interne</a:t>
            </a:r>
            <a:r>
              <a:rPr lang="fr-FR" dirty="0"/>
              <a:t> (forme) des mots (unités lexicales). </a:t>
            </a:r>
          </a:p>
          <a:p>
            <a:pPr lvl="1"/>
            <a:r>
              <a:rPr lang="fr-FR" dirty="0"/>
              <a:t>formation des </a:t>
            </a:r>
            <a:r>
              <a:rPr lang="fr-FR" b="1" dirty="0"/>
              <a:t>mots construits</a:t>
            </a:r>
            <a:r>
              <a:rPr lang="fr-FR" dirty="0"/>
              <a:t> : dérivés, composés, etc., comportant plusieurs </a:t>
            </a:r>
            <a:r>
              <a:rPr lang="fr-FR" b="1" dirty="0"/>
              <a:t>morphèmes</a:t>
            </a:r>
            <a:r>
              <a:rPr lang="fr-FR" dirty="0"/>
              <a:t>.) </a:t>
            </a:r>
          </a:p>
          <a:p>
            <a:pPr lvl="1"/>
            <a:r>
              <a:rPr lang="fr-FR" dirty="0"/>
              <a:t>complémentaire de la </a:t>
            </a:r>
            <a:r>
              <a:rPr lang="fr-FR" b="1" dirty="0"/>
              <a:t>morphologie</a:t>
            </a:r>
            <a:r>
              <a:rPr lang="fr-FR" dirty="0"/>
              <a:t> </a:t>
            </a:r>
            <a:r>
              <a:rPr lang="fr-FR" b="1" dirty="0"/>
              <a:t>flexionnelle,</a:t>
            </a:r>
            <a:r>
              <a:rPr lang="fr-FR" dirty="0"/>
              <a:t> qui étudie la variation des mots (conjugaison, déclinaison, etc.) en fonction des </a:t>
            </a:r>
            <a:r>
              <a:rPr lang="fr-FR" b="1" dirty="0"/>
              <a:t>catégories grammaticales</a:t>
            </a:r>
            <a:r>
              <a:rPr lang="fr-FR" dirty="0"/>
              <a:t> dans lesquelles ils entrent (Temps, Mode, Personne, Genre, Nombre...).</a:t>
            </a:r>
          </a:p>
          <a:p>
            <a:pPr lvl="1"/>
            <a:r>
              <a:rPr lang="fr-FR" dirty="0"/>
              <a:t>morphologie lexicale fait appel aux </a:t>
            </a:r>
            <a:r>
              <a:rPr lang="fr-FR" b="1" dirty="0"/>
              <a:t>concepts</a:t>
            </a:r>
            <a:r>
              <a:rPr lang="fr-FR" dirty="0"/>
              <a:t> et à la </a:t>
            </a:r>
            <a:r>
              <a:rPr lang="fr-FR" b="1" dirty="0"/>
              <a:t>méthodologie</a:t>
            </a:r>
            <a:r>
              <a:rPr lang="fr-FR" dirty="0"/>
              <a:t> de </a:t>
            </a:r>
            <a:r>
              <a:rPr lang="fr-FR" b="1" dirty="0"/>
              <a:t>l’analyse</a:t>
            </a:r>
            <a:r>
              <a:rPr lang="fr-FR" dirty="0"/>
              <a:t> </a:t>
            </a:r>
            <a:r>
              <a:rPr lang="fr-FR" b="1" dirty="0"/>
              <a:t>morphologique</a:t>
            </a:r>
            <a:r>
              <a:rPr lang="fr-FR" dirty="0"/>
              <a:t> : Distribution / analyse distributionnelle. Segmentation / commutation. Morphème, allomorphe, radical, affixes, etc.</a:t>
            </a:r>
          </a:p>
          <a:p>
            <a:r>
              <a:rPr lang="fr-FR" dirty="0"/>
              <a:t>La </a:t>
            </a:r>
            <a:r>
              <a:rPr lang="fr-FR" b="1" dirty="0"/>
              <a:t>sémantique </a:t>
            </a:r>
            <a:r>
              <a:rPr lang="fr-FR" dirty="0"/>
              <a:t>s’intéresse au sens des mots. 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5CB21B3-C284-4C7A-BDD3-75C20A130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553-FF75-4E9E-9923-729EF8A3B8E2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B267DED-174B-42BD-8302-4C8CC253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9C02A2B-E911-456C-A527-2548B1B1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fr-FR" b="1" dirty="0"/>
              <a:t>EMPRUNT </a:t>
            </a:r>
            <a:endParaRPr lang="fr-FR" dirty="0"/>
          </a:p>
          <a:p>
            <a:pPr lvl="0"/>
            <a:r>
              <a:rPr lang="fr-FR" dirty="0"/>
              <a:t>A une autre langue, notamment l’anglais, prend les flexions du </a:t>
            </a:r>
            <a:r>
              <a:rPr lang="fr-FR" dirty="0" err="1"/>
              <a:t>fs</a:t>
            </a:r>
            <a:r>
              <a:rPr lang="fr-FR" dirty="0"/>
              <a:t>. Rapport à l’emprunt différent selon les pays francophones :</a:t>
            </a:r>
            <a:r>
              <a:rPr lang="fr-FR" dirty="0">
                <a:solidFill>
                  <a:srgbClr val="FF0000"/>
                </a:solidFill>
              </a:rPr>
              <a:t> bled, toubib, bistrot ou bistro, Bluetooth,  (Nouvelles technologies), intergénérationnel... </a:t>
            </a:r>
          </a:p>
          <a:p>
            <a:pPr lvl="0"/>
            <a:r>
              <a:rPr lang="fr-FR" dirty="0"/>
              <a:t>Emprunt à l’argot, au verlan : </a:t>
            </a:r>
            <a:r>
              <a:rPr lang="fr-FR" dirty="0">
                <a:solidFill>
                  <a:srgbClr val="FF0000"/>
                </a:solidFill>
              </a:rPr>
              <a:t>keuf, meuf, kiffer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89FAC2E-C1E9-459A-93DD-842FEB8CC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49B4-CEC1-4B31-897D-4C7FE4836A3F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7B326C4-138C-4525-97D2-6B64F2DDE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FBC9166-BBE4-4375-9F14-3DD5FA20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21621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FORMATION DES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fr-FR" b="1" dirty="0"/>
              <a:t>MOT-VALISE </a:t>
            </a:r>
            <a:endParaRPr lang="fr-FR" dirty="0"/>
          </a:p>
          <a:p>
            <a:pPr lvl="0"/>
            <a:r>
              <a:rPr lang="fr-FR" dirty="0"/>
              <a:t>Mot (néologisme formé à partir de deux éléments issus de mots existants) : </a:t>
            </a:r>
            <a:r>
              <a:rPr lang="fr-FR" dirty="0">
                <a:solidFill>
                  <a:srgbClr val="FF0000"/>
                </a:solidFill>
              </a:rPr>
              <a:t>courriel, </a:t>
            </a:r>
            <a:r>
              <a:rPr lang="fr-FR" dirty="0" err="1">
                <a:solidFill>
                  <a:srgbClr val="FF0000"/>
                </a:solidFill>
              </a:rPr>
              <a:t>écogeste</a:t>
            </a:r>
            <a:r>
              <a:rPr lang="fr-FR" dirty="0">
                <a:solidFill>
                  <a:srgbClr val="FF0000"/>
                </a:solidFill>
              </a:rPr>
              <a:t>, photocopillage...</a:t>
            </a:r>
          </a:p>
          <a:p>
            <a:pPr lvl="0"/>
            <a:r>
              <a:rPr lang="fr-FR" dirty="0"/>
              <a:t>Obtenu par troncation et composition souvent </a:t>
            </a:r>
          </a:p>
          <a:p>
            <a:pPr lvl="0"/>
            <a:r>
              <a:rPr lang="fr-FR" dirty="0"/>
              <a:t>Souvent imagés, inventifs, souvent évocateurs, parfois humoristiques (pub, nouvelles technologies…)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8AEC1DE-761B-4780-8B71-A2E350810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6705-65CC-4BE7-A9CA-4D08E6BF9BC1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6E2F092-7A3C-4C35-AA96-BCD2C0EDA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087482B-DF02-4B7C-8800-4CABC630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41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5607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Ressources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200" b="1" dirty="0"/>
              <a:t>Deux sites / sémantique</a:t>
            </a:r>
            <a:endParaRPr lang="fr-FR" sz="3200" dirty="0"/>
          </a:p>
          <a:p>
            <a:pPr lvl="0"/>
            <a:r>
              <a:rPr lang="fr-FR" sz="3200" dirty="0"/>
              <a:t>http://www.crisco.unicaen.fr/des/synonymes/</a:t>
            </a:r>
          </a:p>
          <a:p>
            <a:pPr lvl="0"/>
            <a:r>
              <a:rPr lang="fr-FR" sz="3200" dirty="0">
                <a:hlinkClick r:id="rId2"/>
              </a:rPr>
              <a:t>http://www.cnrtl.fr/lexicographie/</a:t>
            </a:r>
            <a:endParaRPr lang="fr-FR" sz="3200" dirty="0"/>
          </a:p>
          <a:p>
            <a:pPr lvl="0"/>
            <a:r>
              <a:rPr lang="fr-FR" sz="3200" dirty="0"/>
              <a:t>Quelle grammaire enseigner ? </a:t>
            </a:r>
            <a:r>
              <a:rPr lang="fr-FR" sz="3200" dirty="0" err="1"/>
              <a:t>Pellat</a:t>
            </a:r>
            <a:r>
              <a:rPr lang="fr-FR" sz="3200" dirty="0"/>
              <a:t> </a:t>
            </a:r>
          </a:p>
          <a:p>
            <a:pPr lvl="0"/>
            <a:r>
              <a:rPr lang="fr-FR" sz="3200" dirty="0">
                <a:hlinkClick r:id="rId3"/>
              </a:rPr>
              <a:t>http://www.editions-hatier.fr/livre/enseigner-lecole-primaire-quelle-grammaire-enseigner</a:t>
            </a:r>
            <a:endParaRPr lang="fr-FR" sz="3200" dirty="0"/>
          </a:p>
          <a:p>
            <a:pPr lvl="0"/>
            <a:endParaRPr lang="fr-FR" sz="3200" dirty="0"/>
          </a:p>
          <a:p>
            <a:pPr lvl="1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58893F8-6227-488C-B849-5C067E0EE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8A6D-0C59-4317-807E-8864275B836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4A99BD2-F702-4670-819C-AD249006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F90DD36-6383-472B-8A8C-2B3549578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42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1030560"/>
          </a:xfrm>
        </p:spPr>
        <p:txBody>
          <a:bodyPr>
            <a:normAutofit/>
          </a:bodyPr>
          <a:lstStyle/>
          <a:p>
            <a:r>
              <a:rPr lang="fr-FR" dirty="0"/>
              <a:t>LEXICOLOGIE : LE PROGRAMME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8700" y="908720"/>
            <a:ext cx="7200900" cy="4958680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/>
              <a:t>Famille de mots : ensemble de mots qui ont le même radical, la même racine, mots dérivés. </a:t>
            </a:r>
            <a:r>
              <a:rPr lang="fr-FR" i="1" dirty="0">
                <a:solidFill>
                  <a:srgbClr val="FF0000"/>
                </a:solidFill>
              </a:rPr>
              <a:t>EX : sens, sensoriel, sensitif, sensible…</a:t>
            </a:r>
          </a:p>
          <a:p>
            <a:pPr lvl="0"/>
            <a:r>
              <a:rPr lang="fr-FR" dirty="0"/>
              <a:t>Etymologie : discipline linguistique qui établit l’origine formelle des mots ; par extension, origine du mot dans une langue souvent ancienne. </a:t>
            </a:r>
            <a:r>
              <a:rPr lang="fr-FR" i="1" dirty="0">
                <a:solidFill>
                  <a:srgbClr val="FF0000"/>
                </a:solidFill>
              </a:rPr>
              <a:t>L’étymologie de fable est le latin fabula.</a:t>
            </a:r>
          </a:p>
          <a:p>
            <a:pPr lvl="0"/>
            <a:r>
              <a:rPr lang="fr-FR" dirty="0"/>
              <a:t>Synchronie, diachronie : dans le même temps, à la même époque ; à des époques différentes. Un mot a pu évoluer en diachronie (on s’intéresse alors à son étymologie). </a:t>
            </a:r>
          </a:p>
          <a:p>
            <a:pPr lvl="0"/>
            <a:r>
              <a:rPr lang="fr-FR" dirty="0"/>
              <a:t>Formation populaire/formation savante, doublets : deux mots peuvent avoir la même étymologie mais l’un a évolué depuis par exemple le latin alors que l’autre a été formé sur le latin plus tardivement ; on parle alors pour le 1° de formation populaire et le 2° de formation savante </a:t>
            </a:r>
            <a:r>
              <a:rPr lang="fr-FR" i="1" dirty="0">
                <a:solidFill>
                  <a:srgbClr val="FF0000"/>
                </a:solidFill>
              </a:rPr>
              <a:t>EX : </a:t>
            </a:r>
            <a:r>
              <a:rPr lang="fr-FR" i="1" dirty="0" err="1">
                <a:solidFill>
                  <a:srgbClr val="FF0000"/>
                </a:solidFill>
              </a:rPr>
              <a:t>claviculum</a:t>
            </a:r>
            <a:r>
              <a:rPr lang="fr-FR" i="1" dirty="0">
                <a:solidFill>
                  <a:srgbClr val="FF0000"/>
                </a:solidFill>
              </a:rPr>
              <a:t> &gt; cheville et clavicule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11CC436-61EC-4023-B6F0-6CEC8F9C5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E73-3358-4795-B7DA-C3D1EB1DD511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315B7F6-5DD7-4A27-91F8-4CE1DD2B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5F1BE1E-5B54-4EB1-B829-11D54064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5885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1030560"/>
          </a:xfrm>
        </p:spPr>
        <p:txBody>
          <a:bodyPr>
            <a:normAutofit/>
          </a:bodyPr>
          <a:lstStyle/>
          <a:p>
            <a:r>
              <a:rPr lang="fr-FR" dirty="0"/>
              <a:t>LEXICOLOGIE : LE PROGRAMME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8700" y="1124744"/>
            <a:ext cx="7200900" cy="474265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Composition, dérivation : mots composés, mots dérivés </a:t>
            </a:r>
          </a:p>
          <a:p>
            <a:pPr lvl="0"/>
            <a:r>
              <a:rPr lang="fr-FR" dirty="0"/>
              <a:t>Racine, radical, base</a:t>
            </a:r>
          </a:p>
          <a:p>
            <a:pPr lvl="0"/>
            <a:r>
              <a:rPr lang="fr-FR" dirty="0"/>
              <a:t>Affixes : préfixes, suffixes, infixes. Dérivation suffixale, dérivation préfixale, dérivation parasynthétique   </a:t>
            </a:r>
          </a:p>
          <a:p>
            <a:pPr lvl="0"/>
            <a:r>
              <a:rPr lang="fr-FR" dirty="0"/>
              <a:t>Dérivation impropre, passage d’une classe à l’autre </a:t>
            </a:r>
            <a:r>
              <a:rPr lang="fr-FR" i="1" dirty="0">
                <a:solidFill>
                  <a:srgbClr val="FF0000"/>
                </a:solidFill>
              </a:rPr>
              <a:t>(le savoir, le cru, le cuit, le pour et le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i="1" dirty="0">
                <a:solidFill>
                  <a:srgbClr val="FF0000"/>
                </a:solidFill>
              </a:rPr>
              <a:t>contre)</a:t>
            </a:r>
          </a:p>
          <a:p>
            <a:pPr lvl="0"/>
            <a:r>
              <a:rPr lang="fr-FR" dirty="0"/>
              <a:t>Composition populaire, savante, </a:t>
            </a:r>
            <a:r>
              <a:rPr lang="fr-FR" dirty="0" err="1"/>
              <a:t>interfixation</a:t>
            </a:r>
            <a:r>
              <a:rPr lang="fr-FR" dirty="0"/>
              <a:t>  </a:t>
            </a:r>
          </a:p>
          <a:p>
            <a:pPr lvl="0"/>
            <a:r>
              <a:rPr lang="fr-FR" dirty="0"/>
              <a:t>Emprunts </a:t>
            </a:r>
          </a:p>
          <a:p>
            <a:pPr lvl="0"/>
            <a:r>
              <a:rPr lang="fr-FR" dirty="0"/>
              <a:t>Néologismes : « création de mots, de tours nouveaux et introduction de ceux-ci dans une langue donnée » (TLF) </a:t>
            </a:r>
            <a:r>
              <a:rPr lang="fr-FR" dirty="0">
                <a:solidFill>
                  <a:srgbClr val="FF0000"/>
                </a:solidFill>
                <a:hlinkClick r:id="rId3"/>
              </a:rPr>
              <a:t>incontournable</a:t>
            </a:r>
            <a:r>
              <a:rPr lang="fr-FR" dirty="0">
                <a:solidFill>
                  <a:srgbClr val="FF0000"/>
                </a:solidFill>
              </a:rPr>
              <a:t> : mot entré dans le dictionnaire fin des années 90 </a:t>
            </a:r>
            <a:endParaRPr lang="fr-FR" dirty="0"/>
          </a:p>
          <a:p>
            <a:r>
              <a:rPr lang="fr-FR" dirty="0"/>
              <a:t>Troncation</a:t>
            </a:r>
          </a:p>
          <a:p>
            <a:r>
              <a:rPr lang="fr-FR" dirty="0"/>
              <a:t>Mot-valise…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A2D5AEE-E517-4E9E-9BA7-4553193C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35DCB-BC7A-4C0B-977F-B608BA8D6688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073779A-FB9F-41A7-8996-6362D97B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0021E9A-355B-4123-82DD-7A2A65114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84541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352928" cy="1030560"/>
          </a:xfrm>
        </p:spPr>
        <p:txBody>
          <a:bodyPr>
            <a:normAutofit fontScale="90000"/>
          </a:bodyPr>
          <a:lstStyle/>
          <a:p>
            <a:r>
              <a:rPr lang="fr-FR" sz="3800" dirty="0"/>
              <a:t>SEMANTIQUE LEXICALE : LE PROGRAMME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8700" y="980728"/>
            <a:ext cx="7200900" cy="5688632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Polysémie</a:t>
            </a:r>
          </a:p>
          <a:p>
            <a:pPr lvl="0"/>
            <a:r>
              <a:rPr lang="fr-FR" dirty="0"/>
              <a:t>Homonymie, paronymie </a:t>
            </a:r>
          </a:p>
          <a:p>
            <a:pPr lvl="0"/>
            <a:r>
              <a:rPr lang="fr-FR" dirty="0"/>
              <a:t>Synonymie, antonymie </a:t>
            </a:r>
          </a:p>
          <a:p>
            <a:pPr lvl="0"/>
            <a:r>
              <a:rPr lang="fr-FR" dirty="0"/>
              <a:t>Hyponymie, hyperonymie (</a:t>
            </a:r>
            <a:r>
              <a:rPr lang="fr-FR" dirty="0" err="1"/>
              <a:t>holonymie</a:t>
            </a:r>
            <a:r>
              <a:rPr lang="fr-FR" dirty="0"/>
              <a:t>/</a:t>
            </a:r>
            <a:r>
              <a:rPr lang="fr-FR" dirty="0" err="1"/>
              <a:t>méronymie</a:t>
            </a:r>
            <a:r>
              <a:rPr lang="fr-FR" dirty="0"/>
              <a:t>)</a:t>
            </a:r>
          </a:p>
          <a:p>
            <a:pPr lvl="0"/>
            <a:r>
              <a:rPr lang="fr-FR" dirty="0"/>
              <a:t>Sens propre, sens figuré : le sens propre est le 1° sens d’un mot en général concret, alors que le sens figuré est second et souvent imagé. </a:t>
            </a:r>
            <a:r>
              <a:rPr lang="fr-FR" i="1" dirty="0">
                <a:solidFill>
                  <a:srgbClr val="FF0000"/>
                </a:solidFill>
              </a:rPr>
              <a:t>Dévorer une proie et dévorer un livre </a:t>
            </a:r>
          </a:p>
          <a:p>
            <a:pPr lvl="0"/>
            <a:r>
              <a:rPr lang="fr-FR" dirty="0"/>
              <a:t>Champ lexical / champ sémantique </a:t>
            </a:r>
          </a:p>
          <a:p>
            <a:pPr lvl="0"/>
            <a:r>
              <a:rPr lang="fr-FR" dirty="0"/>
              <a:t>Dénotation, connotation  : sens littéral d’un mot et sens associés aux mots </a:t>
            </a:r>
            <a:r>
              <a:rPr lang="fr-FR" i="1" dirty="0">
                <a:solidFill>
                  <a:srgbClr val="FF0000"/>
                </a:solidFill>
              </a:rPr>
              <a:t>/ île = étendue de terre au milieu de la mer et exotisme, palmier, chaleur</a:t>
            </a:r>
            <a:r>
              <a:rPr lang="fr-FR" i="1" dirty="0"/>
              <a:t>…</a:t>
            </a:r>
          </a:p>
          <a:p>
            <a:pPr lvl="0"/>
            <a:r>
              <a:rPr lang="fr-FR" dirty="0"/>
              <a:t>Relation métaphorique et relation métonymique (figures de style)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2AD71D2-D622-4B19-82E9-3B8BA324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05C0-4FEC-420A-9A63-F7C6C05E1C34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B91003E-3EC8-4038-9632-7E4BD3EEE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16F90B9-858D-40B6-925E-DF08EE5A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0949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SEMANTIQUE LEXICALE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2EB87FAC-4E2E-4A81-A0E1-5866472F2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7295-0DDC-41D2-8ED8-FEF47EBCB0FD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E3EABA38-3EF6-4FAA-BE85-8CBCC0F71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EED02BDD-B9FB-40C5-A3A6-B6A1A9A8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20600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MONOSEMIE, POLYSEMIE, SYNONYMIE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8700" y="2286000"/>
            <a:ext cx="7200900" cy="4383360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Signe </a:t>
            </a:r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 signifiant et signifié, le signifié étant le concept, le signifiant correspondant à la réalisation graphique et sonore du mot. </a:t>
            </a:r>
          </a:p>
          <a:p>
            <a:pPr lvl="0"/>
            <a:r>
              <a:rPr lang="fr-FR" dirty="0"/>
              <a:t>Trois types de relation peuvent se rencontrer : </a:t>
            </a:r>
          </a:p>
          <a:p>
            <a:pPr lvl="1"/>
            <a:r>
              <a:rPr lang="fr-FR" dirty="0"/>
              <a:t>une relation de monosémie, </a:t>
            </a:r>
          </a:p>
          <a:p>
            <a:pPr lvl="1"/>
            <a:r>
              <a:rPr lang="fr-FR" dirty="0"/>
              <a:t>une relation de polysémie, </a:t>
            </a:r>
          </a:p>
          <a:p>
            <a:pPr lvl="1"/>
            <a:r>
              <a:rPr lang="fr-FR" dirty="0"/>
              <a:t>une relation de synonymie.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B84D765-E7C3-4045-8F6E-7FC23FAA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B723-0FF5-4868-8984-57EF101572CB}" type="datetime1">
              <a:rPr lang="fr-FR" smtClean="0"/>
              <a:pPr/>
              <a:t>09/01/2022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28FC947-FC53-44CE-AAB5-8006C9809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Sandrine Bazile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E49DA5D-0E67-4F69-8224-1F61F4C8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5226-F7B2-4733-974D-7FC3B248D37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gnage">
  <a:themeElements>
    <a:clrScheme name="Rogn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ognage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gn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Rogner</Template>
  <TotalTime>3495</TotalTime>
  <Words>2110</Words>
  <Application>Microsoft Office PowerPoint</Application>
  <PresentationFormat>Affichage à l'écran (4:3)</PresentationFormat>
  <Paragraphs>443</Paragraphs>
  <Slides>42</Slides>
  <Notes>22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42</vt:i4>
      </vt:variant>
    </vt:vector>
  </HeadingPairs>
  <TitlesOfParts>
    <vt:vector size="45" baseType="lpstr">
      <vt:lpstr>Rognage</vt:lpstr>
      <vt:lpstr>Document</vt:lpstr>
      <vt:lpstr>Picture</vt:lpstr>
      <vt:lpstr>Le lexique </vt:lpstr>
      <vt:lpstr>Les savoirs </vt:lpstr>
      <vt:lpstr>DEUX GRANDS OBJECTIFS</vt:lpstr>
      <vt:lpstr>L’ETUDE DU LEXIQUE</vt:lpstr>
      <vt:lpstr>LEXICOLOGIE : LE PROGRAMME</vt:lpstr>
      <vt:lpstr>LEXICOLOGIE : LE PROGRAMME</vt:lpstr>
      <vt:lpstr>SEMANTIQUE LEXICALE : LE PROGRAMME </vt:lpstr>
      <vt:lpstr>SEMANTIQUE LEXICALE</vt:lpstr>
      <vt:lpstr>MONOSEMIE, POLYSEMIE, SYNONYMIE</vt:lpstr>
      <vt:lpstr>LA MONOSEMIE</vt:lpstr>
      <vt:lpstr>LA POLYSEMIE</vt:lpstr>
      <vt:lpstr>MONOSEMIE, POLYSEMIE, SYNONYMIE</vt:lpstr>
      <vt:lpstr>LA SYNONYMIE, analyse sémique </vt:lpstr>
      <vt:lpstr>L'ANTONYMIE (antonymes scalaires) </vt:lpstr>
      <vt:lpstr>L'ANTONYMIE (antonymes complémentaires) </vt:lpstr>
      <vt:lpstr>L'ANTONYMIE (antonymes réciproques)</vt:lpstr>
      <vt:lpstr>L'ANTONYMIE (antonymes duaux)</vt:lpstr>
      <vt:lpstr>L’HOMONYMIE </vt:lpstr>
      <vt:lpstr>L’HOMONYMIE / notions proches</vt:lpstr>
      <vt:lpstr>L’HOMONYMIE / la polysémie </vt:lpstr>
      <vt:lpstr>HYPONYMIE, HYPERONYMIE (HOLONYMIE/MÉRONYMIE)</vt:lpstr>
      <vt:lpstr>SEMANTIQUE DU PROTOTYPE</vt:lpstr>
      <vt:lpstr>MORPHOLOGIE LEXICALE</vt:lpstr>
      <vt:lpstr>DEFINITIONS </vt:lpstr>
      <vt:lpstr>DEFINITIONS </vt:lpstr>
      <vt:lpstr>DEFINITIONS 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LA FORMATION DES MOTS</vt:lpstr>
      <vt:lpstr>Ressources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lexique</dc:title>
  <dc:creator>Sandrine</dc:creator>
  <cp:lastModifiedBy>Utilisateur Windows</cp:lastModifiedBy>
  <cp:revision>174</cp:revision>
  <cp:lastPrinted>2018-09-18T10:52:09Z</cp:lastPrinted>
  <dcterms:created xsi:type="dcterms:W3CDTF">2013-01-24T15:19:01Z</dcterms:created>
  <dcterms:modified xsi:type="dcterms:W3CDTF">2022-01-09T14:54:34Z</dcterms:modified>
</cp:coreProperties>
</file>