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81" r:id="rId3"/>
    <p:sldId id="282" r:id="rId4"/>
    <p:sldId id="283" r:id="rId5"/>
    <p:sldId id="284" r:id="rId6"/>
    <p:sldId id="294" r:id="rId7"/>
    <p:sldId id="296" r:id="rId8"/>
    <p:sldId id="297" r:id="rId9"/>
    <p:sldId id="295" r:id="rId10"/>
    <p:sldId id="293" r:id="rId11"/>
    <p:sldId id="285" r:id="rId12"/>
    <p:sldId id="287" r:id="rId13"/>
    <p:sldId id="268" r:id="rId14"/>
    <p:sldId id="288" r:id="rId15"/>
    <p:sldId id="289" r:id="rId16"/>
    <p:sldId id="290" r:id="rId17"/>
    <p:sldId id="292" r:id="rId18"/>
    <p:sldId id="29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981F-5616-40E1-9E2C-7F24E3558D0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0DD7-1376-47EA-A1A3-608F968C8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87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0DD7-1376-47EA-A1A3-608F968C8E4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9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0DD7-1376-47EA-A1A3-608F968C8E4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47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25713-8D42-B378-FD57-710D403E9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9A47EA-3024-CD0C-CBB4-3A22072C3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4E017F-562E-5994-3C03-8E325600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7A284A-EB1F-A3FB-66DA-C6145E63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0E2B9-03B6-10AB-06D2-8FCE8650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74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35F29-7E81-3BAE-C074-148B0729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40C9FE-54D7-9420-48EE-FB4A00960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3DB279-E866-6473-C18D-A3B65B41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088D1-B608-4F0E-789E-F2F39EA8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F8F61-D9F7-17A9-CCB9-E178E6C3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31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D83BAE-6558-29A2-857A-C73233E02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1F295D-AF90-9FCA-B5E6-63EBFD67A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3EE4C0-40F4-03A1-3F86-EB841C8F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5CBB27-BD2E-28DD-0EE7-D918EC2E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4788F7-AB99-19D7-5C0D-7C2AD256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1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AB5A2-F7F7-0C15-459D-93E696D9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F9983-1687-96BE-312D-22496C76B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41B32-2144-9351-7C3D-4CF571FC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727B8-56A4-0154-EDA7-C79F3BE9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7CA5D8-9D74-D8F4-978C-0D0AA8A3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09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F81F8-CA84-CB4F-97C2-81DD13CF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843BD8-E929-1FFF-6077-068EA9839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1D1D31-C673-FCD6-F579-FE14AF85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B47E7B-903F-5F70-3BF1-0712E882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AAF623-A6E5-EB73-92D8-1D8DF36E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36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ECB18-DC84-A7EB-E59F-B726B5DC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4CB1CF-6A09-0BA8-3DAA-E1A81895B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BAA55B-2767-C771-0559-2D1832768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DB4F2E-DAFB-A221-5769-D111F37E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D4C93D-6649-3138-9B64-F30F694C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230CE3-D352-9F35-C059-7D6EDC4A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5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CEE60-C6F0-8196-D3DB-C7371ED6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9B4488-480F-9EED-1AB1-481951E5B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AF2213-5C7E-3C8C-A8D6-185DDD634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4E5CCC-0F7F-7E5B-9F60-D18D89B0E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88E18E-6950-0D8B-061E-661A2F0D6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567A6F-5BC5-EA07-F95B-CCE9EA7D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8EB088-1DB5-DE9E-E8BD-7E9974BC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5E88D3-9285-F7EB-E09B-715AEE4D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89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5EB7E-5F0B-AC2D-DABB-FCC7C981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F6677D-C97A-BD0E-7688-C23CB8D1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1C96D9-2CD6-04CB-674F-A483639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B986AB-227A-32E0-016E-9F0D7FEE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61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A64958-52C5-E5FC-668F-BD7C76B0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B6410C-B5D4-F824-621B-F2642195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D68BD5-12D1-BBA3-D669-F95162C5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1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EDD98-6C8A-8209-DFF3-AA5C4C0A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E99839-57BD-2E05-56C1-6B57B44E2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40AE5C-16EE-3A85-1340-F046E256B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8A634D-CB8B-FBE9-47B6-7EFB4866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57D70C-6207-F02E-BA8B-E8963145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FE1B28-A72C-C3DE-F771-81E66317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3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29E53-A6DA-9DC1-14DE-26E77688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65CE31-A98D-BD31-1316-23CBD26E6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480D99-D94A-8C99-6226-0E471549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871290-6B04-2DE5-FBA2-222EBF7F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64C5FD-C574-1D21-501C-2BD347AD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087EF5-4B30-93ED-771B-11B89E52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7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6396D4-7639-5321-66B3-3FCB60F8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1DE4D-D9A4-A710-7DDA-89B0BB9DA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28A2CE-52FE-F252-4188-FFBE3DAC2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EFDB6-9717-4EE0-9641-A611E9350FBF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FDE3D8-10BC-054B-A208-C74E532F4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27AD3-4C42-7F3C-0449-1C2273AE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F686-1D4B-4211-A6B2-F1CAA57C3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89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ce.ginod@umontpellier.fr" TargetMode="External"/><Relationship Id="rId2" Type="http://schemas.openxmlformats.org/officeDocument/2006/relationships/hyperlink" Target="mailto:pauline.boisson@umontpellier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gouv.fr/4542/sciences-de-la-vie-et-de-la-ter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7548" y="2315386"/>
            <a:ext cx="7992888" cy="259228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UE stage et didactique </a:t>
            </a:r>
            <a:b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(IAYR 601)</a:t>
            </a:r>
            <a:br>
              <a:rPr lang="fr-FR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TD3 – mercredi 18 mars 2026</a:t>
            </a:r>
            <a:endParaRPr lang="fr-FR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7528" y="5517232"/>
            <a:ext cx="8352928" cy="792088"/>
          </a:xfrm>
        </p:spPr>
        <p:txBody>
          <a:bodyPr/>
          <a:lstStyle/>
          <a:p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pauline.boisson@umontpellier.fr</a:t>
            </a: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laurence.ginod@umontpellier.fr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15CFAF-7820-645A-14B7-69D06A0E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96074"/>
            <a:ext cx="2541588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4B1EA0-22B2-F42B-6CAF-EC504FFE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89" y="481677"/>
            <a:ext cx="10250906" cy="59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1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10AA1-1886-3492-5ADC-7ACCE4CE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Conception d’activité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B2922D-AA90-A898-51B3-EAF97B85A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OBJECTIF</a:t>
            </a:r>
          </a:p>
          <a:p>
            <a:pPr marL="0" indent="0">
              <a:buNone/>
            </a:pPr>
            <a:r>
              <a:rPr lang="fr-FR" dirty="0"/>
              <a:t>- Appréhender la conception d’une activité inscrite dans une démarche scientifique.</a:t>
            </a:r>
          </a:p>
        </p:txBody>
      </p:sp>
    </p:spTree>
    <p:extLst>
      <p:ext uri="{BB962C8B-B14F-4D97-AF65-F5344CB8AC3E}">
        <p14:creationId xmlns:p14="http://schemas.microsoft.com/office/powerpoint/2010/main" val="140064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57048-AD76-1F86-64CE-E4A24A907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5E726-DBED-EBA9-59C1-8858B16D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Vos retours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EBB424-FB6B-32DB-EDF3-0D453A2B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73" y="1311443"/>
            <a:ext cx="10688053" cy="4973805"/>
          </a:xfrm>
        </p:spPr>
        <p:txBody>
          <a:bodyPr>
            <a:normAutofit/>
          </a:bodyPr>
          <a:lstStyle/>
          <a:p>
            <a:r>
              <a:rPr lang="fr-FR" dirty="0"/>
              <a:t>Activité 1 : </a:t>
            </a:r>
            <a:r>
              <a:rPr lang="fr-FR" dirty="0">
                <a:solidFill>
                  <a:srgbClr val="FF0000"/>
                </a:solidFill>
              </a:rPr>
              <a:t>Quoi de neuf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Avez-vous observé des démarches d’investigation scientifiques ?</a:t>
            </a:r>
          </a:p>
          <a:p>
            <a:pPr marL="0" indent="0">
              <a:buNone/>
            </a:pPr>
            <a:r>
              <a:rPr lang="fr-FR" dirty="0"/>
              <a:t>Comment ont-elles été réalisées ?</a:t>
            </a:r>
          </a:p>
          <a:p>
            <a:pPr marL="0" indent="0">
              <a:buNone/>
            </a:pPr>
            <a:r>
              <a:rPr lang="fr-FR" dirty="0"/>
              <a:t>Avez-vous pu observer d’autres démarches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86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 Box 1"/>
          <p:cNvSpPr txBox="1"/>
          <p:nvPr/>
        </p:nvSpPr>
        <p:spPr>
          <a:xfrm>
            <a:off x="1948201" y="228601"/>
            <a:ext cx="8295600" cy="462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400">
                <a:solidFill>
                  <a:srgbClr val="5E5E5E"/>
                </a:solidFill>
              </a:defRPr>
            </a:lvl1pPr>
          </a:lstStyle>
          <a:p>
            <a:r>
              <a:rPr sz="2391">
                <a:latin typeface="Verdana" panose="020B0604030504040204" pitchFamily="34" charset="0"/>
                <a:ea typeface="Verdana" panose="020B0604030504040204" pitchFamily="34" charset="0"/>
              </a:rPr>
              <a:t>Canevas d’une démarche d’investigation en sciences</a:t>
            </a:r>
          </a:p>
        </p:txBody>
      </p:sp>
      <p:sp>
        <p:nvSpPr>
          <p:cNvPr id="217" name="Rectangle 3"/>
          <p:cNvSpPr txBox="1"/>
          <p:nvPr/>
        </p:nvSpPr>
        <p:spPr>
          <a:xfrm>
            <a:off x="6396564" y="3543299"/>
            <a:ext cx="1953995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Construction de </a:t>
            </a:r>
            <a:endParaRPr sz="225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modèles</a:t>
            </a:r>
          </a:p>
        </p:txBody>
      </p:sp>
      <p:sp>
        <p:nvSpPr>
          <p:cNvPr id="218" name="Rectangle 4"/>
          <p:cNvSpPr txBox="1"/>
          <p:nvPr/>
        </p:nvSpPr>
        <p:spPr>
          <a:xfrm>
            <a:off x="4776710" y="3570078"/>
            <a:ext cx="1571263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Observations</a:t>
            </a:r>
            <a:endParaRPr sz="225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directes</a:t>
            </a:r>
          </a:p>
        </p:txBody>
      </p:sp>
      <p:sp>
        <p:nvSpPr>
          <p:cNvPr id="219" name="Rectangle 5"/>
          <p:cNvSpPr txBox="1"/>
          <p:nvPr/>
        </p:nvSpPr>
        <p:spPr>
          <a:xfrm>
            <a:off x="8220146" y="3544662"/>
            <a:ext cx="1644616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Recherche</a:t>
            </a:r>
            <a:endParaRPr sz="225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documentaire</a:t>
            </a:r>
          </a:p>
        </p:txBody>
      </p:sp>
      <p:sp>
        <p:nvSpPr>
          <p:cNvPr id="220" name="Rectangle 6"/>
          <p:cNvSpPr txBox="1"/>
          <p:nvPr/>
        </p:nvSpPr>
        <p:spPr>
          <a:xfrm>
            <a:off x="3351238" y="3570078"/>
            <a:ext cx="1450653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Expériences</a:t>
            </a:r>
            <a:endParaRPr sz="225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protocole</a:t>
            </a:r>
          </a:p>
        </p:txBody>
      </p:sp>
      <p:sp>
        <p:nvSpPr>
          <p:cNvPr id="221" name="Rectangle 7"/>
          <p:cNvSpPr txBox="1"/>
          <p:nvPr/>
        </p:nvSpPr>
        <p:spPr>
          <a:xfrm>
            <a:off x="4236710" y="4433004"/>
            <a:ext cx="3803861" cy="36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500">
                <a:solidFill>
                  <a:srgbClr val="0000FF"/>
                </a:solidFill>
              </a:defRPr>
            </a:lvl1pPr>
          </a:lstStyle>
          <a:p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Résultats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relevés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et expression</a:t>
            </a:r>
          </a:p>
        </p:txBody>
      </p:sp>
      <p:sp>
        <p:nvSpPr>
          <p:cNvPr id="222" name="Rectangle 8"/>
          <p:cNvSpPr txBox="1"/>
          <p:nvPr/>
        </p:nvSpPr>
        <p:spPr>
          <a:xfrm>
            <a:off x="4244691" y="5195682"/>
            <a:ext cx="3058465" cy="36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500">
                <a:solidFill>
                  <a:srgbClr val="0000FF"/>
                </a:solidFill>
              </a:defRPr>
            </a:lvl1pPr>
          </a:lstStyle>
          <a:p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Analyse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: mise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relation</a:t>
            </a:r>
          </a:p>
        </p:txBody>
      </p:sp>
      <p:sp>
        <p:nvSpPr>
          <p:cNvPr id="223" name="Rectangle 9"/>
          <p:cNvSpPr txBox="1"/>
          <p:nvPr/>
        </p:nvSpPr>
        <p:spPr>
          <a:xfrm>
            <a:off x="3920043" y="6019800"/>
            <a:ext cx="3398302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algn="ctr"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Conclusion</a:t>
            </a:r>
            <a:endParaRPr sz="2250" dirty="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Réponse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questionnement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24" name="Rectangle 10"/>
          <p:cNvSpPr txBox="1"/>
          <p:nvPr/>
        </p:nvSpPr>
        <p:spPr>
          <a:xfrm>
            <a:off x="3829512" y="763468"/>
            <a:ext cx="3888820" cy="36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500">
                <a:solidFill>
                  <a:srgbClr val="0000FF"/>
                </a:solidFill>
              </a:defRPr>
            </a:lvl1pPr>
          </a:lstStyle>
          <a:p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Situation de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départ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interroge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25" name="Rectangle 11"/>
          <p:cNvSpPr txBox="1"/>
          <p:nvPr/>
        </p:nvSpPr>
        <p:spPr>
          <a:xfrm>
            <a:off x="2091047" y="2438399"/>
            <a:ext cx="8158357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algn="ctr"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Elaboration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d'hypothèses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réponses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a priori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qu’il</a:t>
            </a: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 faut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éprouver</a:t>
            </a:r>
            <a:endParaRPr sz="2250" dirty="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Et conception de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l'investigation</a:t>
            </a:r>
            <a:endParaRPr sz="1758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6" name="Rectangle 12"/>
          <p:cNvSpPr txBox="1"/>
          <p:nvPr/>
        </p:nvSpPr>
        <p:spPr>
          <a:xfrm>
            <a:off x="3920415" y="1690305"/>
            <a:ext cx="3708578" cy="36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500">
                <a:solidFill>
                  <a:srgbClr val="0000FF"/>
                </a:solidFill>
              </a:defRPr>
            </a:lvl1pPr>
          </a:lstStyle>
          <a:p>
            <a:r>
              <a:rPr sz="1758" dirty="0">
                <a:latin typeface="Verdana" panose="020B0604030504040204" pitchFamily="34" charset="0"/>
                <a:ea typeface="Verdana" panose="020B0604030504040204" pitchFamily="34" charset="0"/>
              </a:rPr>
              <a:t>Formulation du </a:t>
            </a:r>
            <a:r>
              <a:rPr sz="1758" dirty="0" err="1">
                <a:latin typeface="Verdana" panose="020B0604030504040204" pitchFamily="34" charset="0"/>
                <a:ea typeface="Verdana" panose="020B0604030504040204" pitchFamily="34" charset="0"/>
              </a:rPr>
              <a:t>questionnement</a:t>
            </a:r>
            <a:endParaRPr sz="1758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7" name="Line 13"/>
          <p:cNvSpPr/>
          <p:nvPr/>
        </p:nvSpPr>
        <p:spPr>
          <a:xfrm>
            <a:off x="5531737" y="1247970"/>
            <a:ext cx="1589" cy="4572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8" name="Line 14"/>
          <p:cNvSpPr/>
          <p:nvPr/>
        </p:nvSpPr>
        <p:spPr>
          <a:xfrm>
            <a:off x="5575483" y="2040757"/>
            <a:ext cx="1589" cy="4572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9" name="Line 15"/>
          <p:cNvSpPr/>
          <p:nvPr/>
        </p:nvSpPr>
        <p:spPr>
          <a:xfrm flipH="1">
            <a:off x="4086820" y="3116262"/>
            <a:ext cx="625307" cy="502462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0" name="Line 16"/>
          <p:cNvSpPr/>
          <p:nvPr/>
        </p:nvSpPr>
        <p:spPr>
          <a:xfrm>
            <a:off x="5410201" y="3116263"/>
            <a:ext cx="1588" cy="4572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1" name="Line 17"/>
          <p:cNvSpPr/>
          <p:nvPr/>
        </p:nvSpPr>
        <p:spPr>
          <a:xfrm>
            <a:off x="6934202" y="3079750"/>
            <a:ext cx="134937" cy="461964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2" name="Line 18"/>
          <p:cNvSpPr/>
          <p:nvPr/>
        </p:nvSpPr>
        <p:spPr>
          <a:xfrm>
            <a:off x="8001001" y="2971800"/>
            <a:ext cx="457201" cy="533400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3" name="Line 19"/>
          <p:cNvSpPr/>
          <p:nvPr/>
        </p:nvSpPr>
        <p:spPr>
          <a:xfrm>
            <a:off x="5638800" y="5562600"/>
            <a:ext cx="1588" cy="4572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4" name="Line 20"/>
          <p:cNvSpPr/>
          <p:nvPr/>
        </p:nvSpPr>
        <p:spPr>
          <a:xfrm>
            <a:off x="5638800" y="4800601"/>
            <a:ext cx="1588" cy="4572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5" name="Line 21"/>
          <p:cNvSpPr/>
          <p:nvPr/>
        </p:nvSpPr>
        <p:spPr>
          <a:xfrm flipH="1">
            <a:off x="9290050" y="2835413"/>
            <a:ext cx="920751" cy="1588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6" name="Line 22"/>
          <p:cNvSpPr/>
          <p:nvPr/>
        </p:nvSpPr>
        <p:spPr>
          <a:xfrm flipH="1">
            <a:off x="7824192" y="6324600"/>
            <a:ext cx="2389783" cy="57240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7" name="Line 23"/>
          <p:cNvSpPr/>
          <p:nvPr/>
        </p:nvSpPr>
        <p:spPr>
          <a:xfrm flipH="1">
            <a:off x="8378826" y="1905001"/>
            <a:ext cx="1835151" cy="1589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8" name="Line 24"/>
          <p:cNvSpPr/>
          <p:nvPr/>
        </p:nvSpPr>
        <p:spPr>
          <a:xfrm flipH="1">
            <a:off x="8455026" y="990600"/>
            <a:ext cx="1758951" cy="1588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9" name="Line 25"/>
          <p:cNvSpPr/>
          <p:nvPr/>
        </p:nvSpPr>
        <p:spPr>
          <a:xfrm flipV="1">
            <a:off x="10210800" y="987426"/>
            <a:ext cx="1588" cy="5340350"/>
          </a:xfrm>
          <a:prstGeom prst="line">
            <a:avLst/>
          </a:prstGeom>
          <a:ln w="28440" cap="sq">
            <a:solidFill>
              <a:srgbClr val="000000"/>
            </a:solidFill>
            <a:miter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0" name="Rectangle 6"/>
          <p:cNvSpPr txBox="1"/>
          <p:nvPr/>
        </p:nvSpPr>
        <p:spPr>
          <a:xfrm>
            <a:off x="2091046" y="3613366"/>
            <a:ext cx="1211806" cy="63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Enquête</a:t>
            </a:r>
            <a:endParaRPr sz="2250">
              <a:solidFill>
                <a:srgbClr val="F272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tabLst>
                <a:tab pos="312528" algn="l"/>
                <a:tab pos="625056" algn="l"/>
                <a:tab pos="946513" algn="l"/>
                <a:tab pos="1259041" algn="l"/>
                <a:tab pos="1571569" algn="l"/>
                <a:tab pos="1893026" algn="l"/>
                <a:tab pos="2205554" algn="l"/>
                <a:tab pos="2518082" algn="l"/>
                <a:tab pos="2839540" algn="l"/>
                <a:tab pos="3152068" algn="l"/>
                <a:tab pos="3473525" algn="l"/>
                <a:tab pos="3786053" algn="l"/>
                <a:tab pos="4098581" algn="l"/>
                <a:tab pos="4420038" algn="l"/>
                <a:tab pos="4732566" algn="l"/>
                <a:tab pos="5045094" algn="l"/>
                <a:tab pos="5366551" algn="l"/>
                <a:tab pos="5679079" algn="l"/>
                <a:tab pos="6000537" algn="l"/>
                <a:tab pos="6313065" algn="l"/>
              </a:tabLst>
              <a:defRPr sz="2500">
                <a:solidFill>
                  <a:srgbClr val="0000FF"/>
                </a:solidFill>
              </a:defRPr>
            </a:pPr>
            <a:r>
              <a:rPr sz="1758">
                <a:latin typeface="Verdana" panose="020B0604030504040204" pitchFamily="34" charset="0"/>
                <a:ea typeface="Verdana" panose="020B0604030504040204" pitchFamily="34" charset="0"/>
              </a:rPr>
              <a:t>interview </a:t>
            </a:r>
          </a:p>
        </p:txBody>
      </p:sp>
      <p:sp>
        <p:nvSpPr>
          <p:cNvPr id="241" name="Line 15"/>
          <p:cNvSpPr/>
          <p:nvPr/>
        </p:nvSpPr>
        <p:spPr>
          <a:xfrm flipH="1">
            <a:off x="2955128" y="3056306"/>
            <a:ext cx="1382616" cy="673544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2" name="Line 16"/>
          <p:cNvSpPr/>
          <p:nvPr/>
        </p:nvSpPr>
        <p:spPr>
          <a:xfrm>
            <a:off x="5638801" y="4191810"/>
            <a:ext cx="2749" cy="245042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3" name="Line 16"/>
          <p:cNvSpPr/>
          <p:nvPr/>
        </p:nvSpPr>
        <p:spPr>
          <a:xfrm flipH="1">
            <a:off x="6411634" y="4179339"/>
            <a:ext cx="336215" cy="1996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4" name="Line 16"/>
          <p:cNvSpPr/>
          <p:nvPr/>
        </p:nvSpPr>
        <p:spPr>
          <a:xfrm flipH="1">
            <a:off x="7628994" y="4179339"/>
            <a:ext cx="707117" cy="324401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5" name="Line 16"/>
          <p:cNvSpPr/>
          <p:nvPr/>
        </p:nvSpPr>
        <p:spPr>
          <a:xfrm>
            <a:off x="4009745" y="4179339"/>
            <a:ext cx="838718" cy="212463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6" name="Line 16"/>
          <p:cNvSpPr/>
          <p:nvPr/>
        </p:nvSpPr>
        <p:spPr>
          <a:xfrm>
            <a:off x="2837642" y="4254131"/>
            <a:ext cx="1603129" cy="182723"/>
          </a:xfrm>
          <a:prstGeom prst="line">
            <a:avLst/>
          </a:prstGeom>
          <a:ln w="28440" cap="sq">
            <a:solidFill>
              <a:srgbClr val="000000"/>
            </a:solidFill>
            <a:miter/>
            <a:tailEnd type="triangle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F27200"/>
                </a:solidFill>
              </a:defRPr>
            </a:pPr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F6CB9-8EC7-4422-132A-3BE43622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Concevoir une activité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93799-901F-3E60-FF26-19BD56FF3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1311442"/>
            <a:ext cx="11016916" cy="5045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A partir du niveau de classe imposé et des éléments à traiter, construisez individuellement, une activité de 20 minutes maximum que vous ferez vivre à vos </a:t>
            </a:r>
            <a:r>
              <a:rPr lang="fr-FR" dirty="0" err="1"/>
              <a:t>co</a:t>
            </a:r>
            <a:r>
              <a:rPr lang="fr-FR" dirty="0"/>
              <a:t>-promos. Cette activité s’intégrera à une démarche que vous définirez en amont de la mise en place de l’activité (introduction, problème, bilan …).</a:t>
            </a:r>
          </a:p>
          <a:p>
            <a:pPr marL="0" indent="0">
              <a:buNone/>
            </a:pPr>
            <a:r>
              <a:rPr lang="fr-FR" dirty="0"/>
              <a:t>Vous prendrez soin de répondre aux attendus du programme en vigueur tout en mettant vos « élèves » en activité et en utilisant du matériel concret (et autres supports éventuels).</a:t>
            </a:r>
          </a:p>
          <a:p>
            <a:pPr marL="0" indent="0">
              <a:buNone/>
            </a:pPr>
            <a:r>
              <a:rPr lang="fr-FR" dirty="0"/>
              <a:t>Cette activité sera mise en </a:t>
            </a:r>
            <a:r>
              <a:rPr lang="fr-FR" dirty="0" err="1"/>
              <a:t>oeuvre</a:t>
            </a:r>
            <a:r>
              <a:rPr lang="fr-FR" dirty="0"/>
              <a:t> la prochaine séance de TD, vous devrez rapporter le matériel nécessaire pour faire vivre ce travail à « 5 élèves. ».</a:t>
            </a:r>
          </a:p>
          <a:p>
            <a:pPr marL="0" indent="0">
              <a:buNone/>
            </a:pPr>
            <a:r>
              <a:rPr lang="fr-FR" dirty="0"/>
              <a:t>Vous prendrez soin de prendre note de vos réflexions et étapes de préparation pour construire cette activité.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18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8D785-1EBC-BBBD-597B-161969D8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Les sujets :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8AD6A6-6B1B-A46D-E0DA-3F84BDC41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5" y="1419726"/>
            <a:ext cx="11550314" cy="50731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• Sujet 1- 6ème : Observation de cellules à partir du matériel concret de votre choix.</a:t>
            </a:r>
          </a:p>
          <a:p>
            <a:pPr marL="0" indent="0">
              <a:buNone/>
            </a:pPr>
            <a:r>
              <a:rPr lang="fr-FR" dirty="0"/>
              <a:t>• Sujet 2- 6ème : Classification du vivant à partir du matériel concret de votre choix.</a:t>
            </a:r>
          </a:p>
          <a:p>
            <a:pPr marL="0" indent="0">
              <a:buNone/>
            </a:pPr>
            <a:r>
              <a:rPr lang="fr-FR" dirty="0"/>
              <a:t>• Sujet 3- 6ème : Développement et croissance (animal) à partir du matériel concret de votre choix. </a:t>
            </a:r>
          </a:p>
          <a:p>
            <a:pPr marL="0" indent="0">
              <a:buNone/>
            </a:pPr>
            <a:r>
              <a:rPr lang="fr-FR" dirty="0"/>
              <a:t>• Sujet 4- 6ème : Rôle de la levure dans la fabrication de la pâte à pain à partir du matériel concret de votre choix.</a:t>
            </a:r>
          </a:p>
          <a:p>
            <a:pPr marL="0" indent="0">
              <a:buNone/>
            </a:pPr>
            <a:r>
              <a:rPr lang="fr-FR" dirty="0"/>
              <a:t>• Sujet 5- 6ème : La structure de la fleur à partir du matériel concret de votre choix.</a:t>
            </a:r>
          </a:p>
          <a:p>
            <a:pPr marL="0" indent="0">
              <a:buNone/>
            </a:pPr>
            <a:r>
              <a:rPr lang="fr-FR" dirty="0"/>
              <a:t>• Sujet 6- 6ème : Chaine alimentaire à partir du matériel concret de votre choix.</a:t>
            </a:r>
          </a:p>
          <a:p>
            <a:pPr marL="0" indent="0">
              <a:buNone/>
            </a:pPr>
            <a:r>
              <a:rPr lang="fr-FR" dirty="0"/>
              <a:t>• Sujet 7- C4 : Mise en évidence du rejet de CO2 respiratoire à partir du matériel concret de</a:t>
            </a:r>
          </a:p>
          <a:p>
            <a:pPr marL="0" indent="0">
              <a:buNone/>
            </a:pPr>
            <a:r>
              <a:rPr lang="fr-FR" dirty="0"/>
              <a:t>votre choix.</a:t>
            </a:r>
          </a:p>
          <a:p>
            <a:pPr marL="0" indent="0">
              <a:buNone/>
            </a:pPr>
            <a:r>
              <a:rPr lang="fr-FR" dirty="0"/>
              <a:t>• Sujet 8 - 6ème : étude de la biodiversité actuelle et / ou fossile</a:t>
            </a:r>
          </a:p>
        </p:txBody>
      </p:sp>
    </p:spTree>
    <p:extLst>
      <p:ext uri="{BB962C8B-B14F-4D97-AF65-F5344CB8AC3E}">
        <p14:creationId xmlns:p14="http://schemas.microsoft.com/office/powerpoint/2010/main" val="267219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E6525-1A63-1119-20BE-E49082E7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Retour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B9E514-AC2F-E1C7-3DDB-93082ECC4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Qu’avez-vous mis en place en terme de préparation ?</a:t>
            </a:r>
          </a:p>
          <a:p>
            <a:r>
              <a:rPr lang="fr-FR" dirty="0"/>
              <a:t>Par quoi avez-vous commencé ?</a:t>
            </a:r>
          </a:p>
          <a:p>
            <a:pPr marL="0" indent="0">
              <a:buNone/>
            </a:pPr>
            <a:r>
              <a:rPr lang="fr-FR" dirty="0"/>
              <a:t>-Regarder le programme</a:t>
            </a:r>
          </a:p>
          <a:p>
            <a:pPr marL="0" indent="0">
              <a:buNone/>
            </a:pPr>
            <a:r>
              <a:rPr lang="fr-FR" dirty="0"/>
              <a:t>-idée de l’activité (jeu) puis programme</a:t>
            </a:r>
          </a:p>
          <a:p>
            <a:r>
              <a:rPr lang="fr-FR" dirty="0"/>
              <a:t>Quels outils avez-vous utilisés ?</a:t>
            </a:r>
          </a:p>
          <a:p>
            <a:pPr marL="0" indent="0">
              <a:buNone/>
            </a:pPr>
            <a:r>
              <a:rPr lang="fr-FR" dirty="0"/>
              <a:t>- Internet ;</a:t>
            </a:r>
          </a:p>
          <a:p>
            <a:pPr marL="0" indent="0">
              <a:buNone/>
            </a:pPr>
            <a:r>
              <a:rPr lang="fr-FR" dirty="0"/>
              <a:t>- manuel sur Internet</a:t>
            </a:r>
          </a:p>
        </p:txBody>
      </p:sp>
    </p:spTree>
    <p:extLst>
      <p:ext uri="{BB962C8B-B14F-4D97-AF65-F5344CB8AC3E}">
        <p14:creationId xmlns:p14="http://schemas.microsoft.com/office/powerpoint/2010/main" val="4400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32602-CF8E-FA6F-26E3-8E8F2DEB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365125"/>
            <a:ext cx="11321715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Des incontournables de la préparation d’activités de classe :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3BBA86-405C-156C-A912-E68A0A6F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6495" cy="45029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• Aller voir les programmes pour voir exactement les attentes : connaissances et capacités (ou compétences) qui seront les objectifs de la séance ; liens avec d’autres disciplines éventuellement.</a:t>
            </a:r>
          </a:p>
          <a:p>
            <a:pPr marL="0" indent="0">
              <a:buNone/>
            </a:pPr>
            <a:r>
              <a:rPr lang="fr-FR" dirty="0"/>
              <a:t>• Vérifier ses connaissances scientifiques personnelles (éventuellement)</a:t>
            </a:r>
          </a:p>
          <a:p>
            <a:pPr marL="0" indent="0">
              <a:buNone/>
            </a:pPr>
            <a:r>
              <a:rPr lang="fr-FR" dirty="0"/>
              <a:t>• Chercher une ou des activités à faire faire aux élèves ; si possible des activités avec du concret  ressources = manuels scolaires, sites Internet, matériel présent dans l’établissement</a:t>
            </a:r>
          </a:p>
          <a:p>
            <a:pPr marL="0" indent="0">
              <a:buNone/>
            </a:pPr>
            <a:r>
              <a:rPr lang="fr-FR" dirty="0"/>
              <a:t>• Ne pas oublier les étapes d’une séance de classe :</a:t>
            </a:r>
          </a:p>
          <a:p>
            <a:pPr marL="0" indent="0">
              <a:buNone/>
            </a:pPr>
            <a:r>
              <a:rPr lang="fr-FR" dirty="0"/>
              <a:t>	- Rappel de la séance précédente       comment introduire le nouveau thème</a:t>
            </a:r>
          </a:p>
          <a:p>
            <a:pPr marL="0" indent="0">
              <a:buNone/>
            </a:pPr>
            <a:r>
              <a:rPr lang="fr-FR" dirty="0"/>
              <a:t>	-  Ne pas oublier les consignes à donner aux élèves</a:t>
            </a:r>
          </a:p>
          <a:p>
            <a:pPr marL="0" indent="0">
              <a:buNone/>
            </a:pPr>
            <a:r>
              <a:rPr lang="fr-FR" dirty="0"/>
              <a:t>	- Penser au matériel y compris les documents photocopiés</a:t>
            </a:r>
          </a:p>
          <a:p>
            <a:pPr marL="0" indent="0">
              <a:buNone/>
            </a:pPr>
            <a:r>
              <a:rPr lang="fr-FR" dirty="0"/>
              <a:t>	- Prévoir ce que les élèves vont « produire » : quelle sera la trace de l’activité dans le cahier</a:t>
            </a:r>
          </a:p>
          <a:p>
            <a:pPr marL="0" indent="0">
              <a:buNone/>
            </a:pPr>
            <a:r>
              <a:rPr lang="fr-FR" dirty="0"/>
              <a:t>• Donner du sens à l’activité pour les élèves</a:t>
            </a:r>
          </a:p>
          <a:p>
            <a:pPr marL="0" indent="0">
              <a:buNone/>
            </a:pPr>
            <a:r>
              <a:rPr lang="fr-FR" dirty="0"/>
              <a:t>• Prévoir l’organisation du travail dans la classe (travail individuel, en binôme …)</a:t>
            </a:r>
          </a:p>
          <a:p>
            <a:pPr marL="0" indent="0">
              <a:buNone/>
            </a:pPr>
            <a:r>
              <a:rPr lang="fr-FR" dirty="0"/>
              <a:t>• Prévoir la durée des différentes phases de la séance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4156F0F-D7AC-C936-7820-53568CB6BCB3}"/>
              </a:ext>
            </a:extLst>
          </p:cNvPr>
          <p:cNvCxnSpPr/>
          <p:nvPr/>
        </p:nvCxnSpPr>
        <p:spPr>
          <a:xfrm>
            <a:off x="577516" y="3080084"/>
            <a:ext cx="2606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8885A28-4232-82C8-2C2D-BDCDC4685499}"/>
              </a:ext>
            </a:extLst>
          </p:cNvPr>
          <p:cNvCxnSpPr>
            <a:cxnSpLocks/>
          </p:cNvCxnSpPr>
          <p:nvPr/>
        </p:nvCxnSpPr>
        <p:spPr>
          <a:xfrm>
            <a:off x="5293895" y="3761873"/>
            <a:ext cx="3128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082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7F3EE3-E332-258C-9E8C-B631A7F7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Pour la prochaine fois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3F062-5EF7-B880-82F0-468D7848C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- Rassembler et apporter le matériel nécessaire à votre activité.</a:t>
            </a:r>
          </a:p>
          <a:p>
            <a:pPr marL="0" indent="0">
              <a:buNone/>
            </a:pPr>
            <a:r>
              <a:rPr lang="fr-FR" dirty="0"/>
              <a:t>- Demander à vos tuteurs « comment préparent-il leurs séances ? », « quels outils utilisent-ils ? », …</a:t>
            </a:r>
          </a:p>
        </p:txBody>
      </p:sp>
    </p:spTree>
    <p:extLst>
      <p:ext uri="{BB962C8B-B14F-4D97-AF65-F5344CB8AC3E}">
        <p14:creationId xmlns:p14="http://schemas.microsoft.com/office/powerpoint/2010/main" val="86399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F48364-93A9-C92D-E9E8-4FB74FAFE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232" y="544847"/>
            <a:ext cx="10852483" cy="2387600"/>
          </a:xfrm>
        </p:spPr>
        <p:txBody>
          <a:bodyPr>
            <a:norm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Retour sur les observations de</a:t>
            </a:r>
            <a:br>
              <a:rPr lang="fr-FR" dirty="0">
                <a:highlight>
                  <a:srgbClr val="FFFF00"/>
                </a:highlight>
              </a:rPr>
            </a:br>
            <a:r>
              <a:rPr lang="fr-FR" dirty="0">
                <a:highlight>
                  <a:srgbClr val="FFFF00"/>
                </a:highlight>
              </a:rPr>
              <a:t>stage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4D7C8-2757-786C-4B56-71DAF870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231" y="3602037"/>
            <a:ext cx="11153273" cy="2594225"/>
          </a:xfrm>
        </p:spPr>
        <p:txBody>
          <a:bodyPr>
            <a:normAutofit/>
          </a:bodyPr>
          <a:lstStyle/>
          <a:p>
            <a:r>
              <a:rPr lang="fr-FR" b="1" dirty="0"/>
              <a:t>OBJECTIFS</a:t>
            </a:r>
            <a:r>
              <a:rPr lang="fr-FR" dirty="0"/>
              <a:t> : </a:t>
            </a:r>
          </a:p>
          <a:p>
            <a:r>
              <a:rPr lang="fr-FR" dirty="0"/>
              <a:t>- Dialoguer sur les premiers retours de stage, les éléments observés…</a:t>
            </a:r>
          </a:p>
          <a:p>
            <a:r>
              <a:rPr lang="fr-FR" dirty="0"/>
              <a:t>- Définir les éléments d’attention lors des temps de classes</a:t>
            </a:r>
          </a:p>
          <a:p>
            <a:r>
              <a:rPr lang="fr-FR" dirty="0"/>
              <a:t>- Discuter de ce qu’est un bon cours ? Un bon prof ?</a:t>
            </a:r>
          </a:p>
        </p:txBody>
      </p:sp>
    </p:spTree>
    <p:extLst>
      <p:ext uri="{BB962C8B-B14F-4D97-AF65-F5344CB8AC3E}">
        <p14:creationId xmlns:p14="http://schemas.microsoft.com/office/powerpoint/2010/main" val="65381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1DBCBE-247A-4E43-0D6D-1D4B9F05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Vos retours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9D78E-51C6-3367-0969-71C147E18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3158"/>
            <a:ext cx="10688053" cy="4973805"/>
          </a:xfrm>
        </p:spPr>
        <p:txBody>
          <a:bodyPr>
            <a:normAutofit/>
          </a:bodyPr>
          <a:lstStyle/>
          <a:p>
            <a:r>
              <a:rPr lang="fr-FR" dirty="0"/>
              <a:t>Activité 1 : </a:t>
            </a:r>
            <a:r>
              <a:rPr lang="fr-FR" dirty="0">
                <a:solidFill>
                  <a:srgbClr val="FF0000"/>
                </a:solidFill>
              </a:rPr>
              <a:t>Quoi de neuf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Qu’est ce qui s’est passé dans vos stages 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Activité 2 : </a:t>
            </a:r>
            <a:r>
              <a:rPr lang="fr-FR" dirty="0">
                <a:solidFill>
                  <a:srgbClr val="FF0000"/>
                </a:solidFill>
              </a:rPr>
              <a:t>Les temps de classe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Par groupe de 2, à l’aide de vos tableaux complétés durant le stage, définir les temps de classe observés et les actions de l’enseignant pour les mettre en </a:t>
            </a:r>
            <a:r>
              <a:rPr lang="fr-FR" dirty="0" err="1"/>
              <a:t>oeuvre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42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2783F-E8CB-22E1-30CC-7D85EEDA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Un bon cours ? Un bon enseignant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CD3BF5-9A65-62C1-3586-D6A333B5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Temps 1 : Individuellement, sur une feuille et sous la forme de votre choix, rassemblez vos idées sur ce qu’est :</a:t>
            </a:r>
          </a:p>
          <a:p>
            <a:pPr marL="0" indent="0">
              <a:buNone/>
            </a:pPr>
            <a:r>
              <a:rPr lang="fr-FR" dirty="0"/>
              <a:t>- Un bon cours de SVT</a:t>
            </a:r>
          </a:p>
          <a:p>
            <a:pPr marL="0" indent="0">
              <a:buNone/>
            </a:pPr>
            <a:r>
              <a:rPr lang="fr-FR" dirty="0"/>
              <a:t>- Un bon enseignant de SVT</a:t>
            </a:r>
          </a:p>
          <a:p>
            <a:endParaRPr lang="fr-FR" dirty="0"/>
          </a:p>
          <a:p>
            <a:r>
              <a:rPr lang="fr-FR" dirty="0"/>
              <a:t>Temps 2 : Discussion par groupe de 2.</a:t>
            </a:r>
          </a:p>
          <a:p>
            <a:r>
              <a:rPr lang="fr-FR" dirty="0"/>
              <a:t>Temps 3 : Discussion au sein de la promo.</a:t>
            </a:r>
          </a:p>
        </p:txBody>
      </p:sp>
    </p:spTree>
    <p:extLst>
      <p:ext uri="{BB962C8B-B14F-4D97-AF65-F5344CB8AC3E}">
        <p14:creationId xmlns:p14="http://schemas.microsoft.com/office/powerpoint/2010/main" val="332310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411F7-3D53-0564-1DEA-C5A3F9A9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Découverte des programmes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52C09-AD94-BC8C-2D36-E4F6A51A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Où </a:t>
            </a:r>
            <a:r>
              <a:rPr lang="fr-FR" dirty="0" err="1"/>
              <a:t>trouve-t’on</a:t>
            </a:r>
            <a:r>
              <a:rPr lang="fr-FR" dirty="0"/>
              <a:t> les programmes et des ressources 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https://eduscol.education.gouv.fr/4542/sciences-de-la-vie-et-de-la-terre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57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7D15A3-1734-98BF-DF6A-FF9CE0505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42" y="-40402"/>
            <a:ext cx="8604323" cy="68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2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991DCA-84DD-F46B-725B-CA376B3F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4" y="123500"/>
            <a:ext cx="8858777" cy="65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7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DB077E-B9E6-768D-5733-05B1F971F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63" y="185595"/>
            <a:ext cx="9601200" cy="66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2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62406D-5244-AF0D-6A0D-D849A6DEAC12}"/>
              </a:ext>
            </a:extLst>
          </p:cNvPr>
          <p:cNvSpPr txBox="1"/>
          <p:nvPr/>
        </p:nvSpPr>
        <p:spPr>
          <a:xfrm>
            <a:off x="409074" y="770021"/>
            <a:ext cx="1150218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highlight>
                  <a:srgbClr val="FFFF00"/>
                </a:highlight>
              </a:rPr>
              <a:t>Les manuels scolaires </a:t>
            </a:r>
            <a:endParaRPr lang="fr-FR" sz="3600" dirty="0"/>
          </a:p>
          <a:p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fr-F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/>
              <a:t>• Définition : « Sont considérés comme des livres scolaires […] les manuels, […] régulièrement utilisés dans le cadre de l’enseignement de quelque niveau qu’il soit et conçu pour répondre à un programme préalablement défini par le ministère de l’Education nationale. La classe ou le niveau doit être imprimé sur la couverture ou la page de titre. » Décret du 8 août 1985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Précautions dans l’utilisation ou l’étude des manuels</a:t>
            </a:r>
          </a:p>
          <a:p>
            <a:pPr marL="0" indent="0">
              <a:buNone/>
            </a:pPr>
            <a:r>
              <a:rPr lang="fr-FR" sz="2400" dirty="0"/>
              <a:t> –&gt; Les manuels ne représentent pas l’enseignement effectif dans la classe </a:t>
            </a:r>
          </a:p>
          <a:p>
            <a:pPr marL="0" indent="0">
              <a:buNone/>
            </a:pPr>
            <a:r>
              <a:rPr lang="fr-FR" sz="2400" dirty="0"/>
              <a:t>–&gt; Les programmes doivent être étudiés en parallèle</a:t>
            </a:r>
          </a:p>
          <a:p>
            <a:pPr marL="0" indent="0">
              <a:buNone/>
            </a:pPr>
            <a:r>
              <a:rPr lang="fr-FR" sz="2400" dirty="0"/>
              <a:t> –&gt; La diversité des manuels et des auteurs permet de repérer la variété des approches possibles</a:t>
            </a:r>
          </a:p>
        </p:txBody>
      </p:sp>
    </p:spTree>
    <p:extLst>
      <p:ext uri="{BB962C8B-B14F-4D97-AF65-F5344CB8AC3E}">
        <p14:creationId xmlns:p14="http://schemas.microsoft.com/office/powerpoint/2010/main" val="36792103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982</Words>
  <Application>Microsoft Office PowerPoint</Application>
  <PresentationFormat>Grand écran</PresentationFormat>
  <Paragraphs>104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Thème Office</vt:lpstr>
      <vt:lpstr>UE stage et didactique  (IAYR 601)  TD3 – mercredi 18 mars 2026</vt:lpstr>
      <vt:lpstr>Retour sur les observations de stage </vt:lpstr>
      <vt:lpstr>Vos retours </vt:lpstr>
      <vt:lpstr>Un bon cours ? Un bon enseignant ?</vt:lpstr>
      <vt:lpstr>Découverte des programmes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Conception d’activité</vt:lpstr>
      <vt:lpstr>Vos retours </vt:lpstr>
      <vt:lpstr>Présentation PowerPoint</vt:lpstr>
      <vt:lpstr>Concevoir une activité </vt:lpstr>
      <vt:lpstr>Les sujets : </vt:lpstr>
      <vt:lpstr>Retour </vt:lpstr>
      <vt:lpstr>Des incontournables de la préparation d’activités de classe : </vt:lpstr>
      <vt:lpstr>Pour la prochaine fois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laurence ginod</dc:creator>
  <cp:lastModifiedBy>laurence ginod</cp:lastModifiedBy>
  <cp:revision>6</cp:revision>
  <dcterms:created xsi:type="dcterms:W3CDTF">2026-03-15T18:56:05Z</dcterms:created>
  <dcterms:modified xsi:type="dcterms:W3CDTF">2026-03-16T07:16:05Z</dcterms:modified>
</cp:coreProperties>
</file>