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72" r:id="rId9"/>
    <p:sldId id="266" r:id="rId10"/>
    <p:sldId id="267" r:id="rId11"/>
    <p:sldId id="269" r:id="rId12"/>
    <p:sldId id="273" r:id="rId13"/>
    <p:sldId id="274" r:id="rId14"/>
    <p:sldId id="275" r:id="rId15"/>
    <p:sldId id="276" r:id="rId16"/>
    <p:sldId id="278" r:id="rId17"/>
    <p:sldId id="279" r:id="rId18"/>
    <p:sldId id="280" r:id="rId19"/>
    <p:sldId id="281" r:id="rId20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B7ED8-DDA0-44AC-8A43-7D9C17C9555C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8A31A-B25D-401E-BF82-413467B103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070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79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194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4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54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19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87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97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54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76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39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0EF18-38E2-4A5B-B163-72D60B94A5DE}" type="datetimeFigureOut">
              <a:rPr lang="fr-FR" smtClean="0"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A7A70-E695-47F6-9812-EE5A8678D8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02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18" Type="http://schemas.openxmlformats.org/officeDocument/2006/relationships/tags" Target="../tags/tag61.xml"/><Relationship Id="rId3" Type="http://schemas.openxmlformats.org/officeDocument/2006/relationships/tags" Target="../tags/tag46.xml"/><Relationship Id="rId21" Type="http://schemas.openxmlformats.org/officeDocument/2006/relationships/slideLayout" Target="../slideLayouts/slideLayout7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17" Type="http://schemas.openxmlformats.org/officeDocument/2006/relationships/tags" Target="../tags/tag60.xml"/><Relationship Id="rId2" Type="http://schemas.openxmlformats.org/officeDocument/2006/relationships/tags" Target="../tags/tag45.xml"/><Relationship Id="rId16" Type="http://schemas.openxmlformats.org/officeDocument/2006/relationships/tags" Target="../tags/tag59.xml"/><Relationship Id="rId20" Type="http://schemas.openxmlformats.org/officeDocument/2006/relationships/tags" Target="../tags/tag63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tags" Target="../tags/tag58.xml"/><Relationship Id="rId10" Type="http://schemas.openxmlformats.org/officeDocument/2006/relationships/tags" Target="../tags/tag53.xml"/><Relationship Id="rId19" Type="http://schemas.openxmlformats.org/officeDocument/2006/relationships/tags" Target="../tags/tag62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tags" Target="../tags/tag5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9.xml"/><Relationship Id="rId16" Type="http://schemas.openxmlformats.org/officeDocument/2006/relationships/tags" Target="../tags/tag43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5" Type="http://schemas.openxmlformats.org/officeDocument/2006/relationships/tags" Target="../tags/tag32.xml"/><Relationship Id="rId15" Type="http://schemas.openxmlformats.org/officeDocument/2006/relationships/tags" Target="../tags/tag42.xml"/><Relationship Id="rId10" Type="http://schemas.openxmlformats.org/officeDocument/2006/relationships/tags" Target="../tags/tag37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Rappel calcul de coûts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sz="4000" dirty="0" smtClean="0">
                <a:solidFill>
                  <a:srgbClr val="C00000"/>
                </a:solidFill>
              </a:rPr>
              <a:t>(Partie 1 : couts variables/fixes et analyse de la rentabilité)</a:t>
            </a:r>
            <a:endParaRPr lang="fr-FR" sz="4000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85011" y="3908647"/>
            <a:ext cx="11341768" cy="2668615"/>
          </a:xfrm>
        </p:spPr>
        <p:txBody>
          <a:bodyPr>
            <a:normAutofit/>
          </a:bodyPr>
          <a:lstStyle/>
          <a:p>
            <a:pPr marL="457200" indent="-457200" algn="ctr">
              <a:buAutoNum type="arabicPeriod"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Introduction</a:t>
            </a:r>
          </a:p>
          <a:p>
            <a:pPr marL="457200" indent="-457200" algn="ctr">
              <a:buAutoNum type="arabicPeriod"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Présentation du modèle de base</a:t>
            </a:r>
          </a:p>
          <a:p>
            <a:pPr marL="457200" indent="-457200" algn="ctr">
              <a:buAutoNum type="arabicPeriod"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Utilisation du modèle de base (indicateurs de rentabilité)</a:t>
            </a:r>
          </a:p>
          <a:p>
            <a:pPr marL="457200" indent="-457200" algn="ctr">
              <a:buAutoNum type="arabicPeriod"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Conclusion sur l’utilisation du modèle de base</a:t>
            </a:r>
          </a:p>
        </p:txBody>
      </p:sp>
    </p:spTree>
    <p:extLst>
      <p:ext uri="{BB962C8B-B14F-4D97-AF65-F5344CB8AC3E}">
        <p14:creationId xmlns:p14="http://schemas.microsoft.com/office/powerpoint/2010/main" val="184881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èche vers le bas 2"/>
          <p:cNvSpPr/>
          <p:nvPr>
            <p:custDataLst>
              <p:tags r:id="rId1"/>
            </p:custDataLst>
          </p:nvPr>
        </p:nvSpPr>
        <p:spPr>
          <a:xfrm rot="19424588">
            <a:off x="8180134" y="804220"/>
            <a:ext cx="368233" cy="874490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cxnSp>
        <p:nvCxnSpPr>
          <p:cNvPr id="5" name="Connecteur droit 4"/>
          <p:cNvCxnSpPr/>
          <p:nvPr>
            <p:custDataLst>
              <p:tags r:id="rId2"/>
            </p:custDataLst>
          </p:nvPr>
        </p:nvCxnSpPr>
        <p:spPr>
          <a:xfrm>
            <a:off x="6445696" y="3861048"/>
            <a:ext cx="0" cy="2592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>
            <p:custDataLst>
              <p:tags r:id="rId3"/>
            </p:custDataLst>
          </p:nvPr>
        </p:nvCxnSpPr>
        <p:spPr>
          <a:xfrm flipH="1">
            <a:off x="6456040" y="6453336"/>
            <a:ext cx="38164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>
            <p:custDataLst>
              <p:tags r:id="rId4"/>
            </p:custDataLst>
          </p:nvPr>
        </p:nvSpPr>
        <p:spPr>
          <a:xfrm>
            <a:off x="9192344" y="645333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Quantité</a:t>
            </a:r>
          </a:p>
        </p:txBody>
      </p:sp>
      <p:sp>
        <p:nvSpPr>
          <p:cNvPr id="8" name="ZoneTexte 7"/>
          <p:cNvSpPr txBox="1"/>
          <p:nvPr>
            <p:custDataLst>
              <p:tags r:id="rId5"/>
            </p:custDataLst>
          </p:nvPr>
        </p:nvSpPr>
        <p:spPr>
          <a:xfrm>
            <a:off x="6023992" y="3861048"/>
            <a:ext cx="42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€</a:t>
            </a:r>
          </a:p>
        </p:txBody>
      </p:sp>
      <p:sp>
        <p:nvSpPr>
          <p:cNvPr id="9" name="Arc 8"/>
          <p:cNvSpPr/>
          <p:nvPr>
            <p:custDataLst>
              <p:tags r:id="rId6"/>
            </p:custDataLst>
          </p:nvPr>
        </p:nvSpPr>
        <p:spPr>
          <a:xfrm rot="10800000">
            <a:off x="6474740" y="3114255"/>
            <a:ext cx="4193261" cy="3339080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cxnSp>
        <p:nvCxnSpPr>
          <p:cNvPr id="10" name="Connecteur droit 9"/>
          <p:cNvCxnSpPr/>
          <p:nvPr>
            <p:custDataLst>
              <p:tags r:id="rId7"/>
            </p:custDataLst>
          </p:nvPr>
        </p:nvCxnSpPr>
        <p:spPr>
          <a:xfrm>
            <a:off x="6474738" y="5229200"/>
            <a:ext cx="4176022" cy="0"/>
          </a:xfrm>
          <a:prstGeom prst="line">
            <a:avLst/>
          </a:prstGeom>
          <a:ln w="28575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>
            <p:custDataLst>
              <p:tags r:id="rId8"/>
            </p:custDataLst>
          </p:nvPr>
        </p:nvSpPr>
        <p:spPr>
          <a:xfrm>
            <a:off x="3935760" y="5013176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Coût variable unitaire</a:t>
            </a:r>
          </a:p>
        </p:txBody>
      </p:sp>
      <p:sp>
        <p:nvSpPr>
          <p:cNvPr id="12" name="ZoneTexte 11"/>
          <p:cNvSpPr txBox="1"/>
          <p:nvPr>
            <p:custDataLst>
              <p:tags r:id="rId9"/>
            </p:custDataLst>
          </p:nvPr>
        </p:nvSpPr>
        <p:spPr>
          <a:xfrm rot="1444348">
            <a:off x="6357590" y="5906451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Coût fixe unitaire</a:t>
            </a:r>
          </a:p>
        </p:txBody>
      </p:sp>
      <p:sp>
        <p:nvSpPr>
          <p:cNvPr id="13" name="Arc 12"/>
          <p:cNvSpPr/>
          <p:nvPr>
            <p:custDataLst>
              <p:tags r:id="rId10"/>
            </p:custDataLst>
          </p:nvPr>
        </p:nvSpPr>
        <p:spPr>
          <a:xfrm rot="10800000">
            <a:off x="6528048" y="3114254"/>
            <a:ext cx="4139952" cy="199764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14" name="ZoneTexte 13"/>
          <p:cNvSpPr txBox="1"/>
          <p:nvPr>
            <p:custDataLst>
              <p:tags r:id="rId11"/>
            </p:custDataLst>
          </p:nvPr>
        </p:nvSpPr>
        <p:spPr>
          <a:xfrm rot="688474">
            <a:off x="8706011" y="4302814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latin typeface="+mj-lt"/>
              </a:rPr>
              <a:t>Coût total unitaire</a:t>
            </a:r>
          </a:p>
        </p:txBody>
      </p:sp>
      <p:cxnSp>
        <p:nvCxnSpPr>
          <p:cNvPr id="16" name="Connecteur droit 15"/>
          <p:cNvCxnSpPr/>
          <p:nvPr>
            <p:custDataLst>
              <p:tags r:id="rId12"/>
            </p:custDataLst>
          </p:nvPr>
        </p:nvCxnSpPr>
        <p:spPr>
          <a:xfrm flipH="1">
            <a:off x="8606546" y="5374124"/>
            <a:ext cx="9734" cy="115122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>
            <p:custDataLst>
              <p:tags r:id="rId13"/>
            </p:custDataLst>
          </p:nvPr>
        </p:nvSpPr>
        <p:spPr>
          <a:xfrm rot="10800000">
            <a:off x="8580784" y="3140969"/>
            <a:ext cx="4139952" cy="199764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18" name="Arc 17"/>
          <p:cNvSpPr/>
          <p:nvPr>
            <p:custDataLst>
              <p:tags r:id="rId14"/>
            </p:custDataLst>
          </p:nvPr>
        </p:nvSpPr>
        <p:spPr>
          <a:xfrm rot="10800000">
            <a:off x="8616278" y="4221088"/>
            <a:ext cx="3528393" cy="2119588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5"/>
            </p:custDataLst>
          </p:nvPr>
        </p:nvCxnSpPr>
        <p:spPr>
          <a:xfrm>
            <a:off x="8580784" y="4077072"/>
            <a:ext cx="25762" cy="1017404"/>
          </a:xfrm>
          <a:prstGeom prst="line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>
            <p:custDataLst>
              <p:tags r:id="rId16"/>
            </p:custDataLst>
          </p:nvPr>
        </p:nvSpPr>
        <p:spPr>
          <a:xfrm>
            <a:off x="7536160" y="544522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Nouvelle commande</a:t>
            </a:r>
          </a:p>
        </p:txBody>
      </p:sp>
      <p:cxnSp>
        <p:nvCxnSpPr>
          <p:cNvPr id="21" name="Connecteur droit avec flèche 20"/>
          <p:cNvCxnSpPr>
            <a:endCxn id="20" idx="0"/>
          </p:cNvCxnSpPr>
          <p:nvPr>
            <p:custDataLst>
              <p:tags r:id="rId17"/>
            </p:custDataLst>
          </p:nvPr>
        </p:nvCxnSpPr>
        <p:spPr>
          <a:xfrm>
            <a:off x="7536160" y="5445224"/>
            <a:ext cx="111612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tre 1"/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3. Utilisation du modèle de base </a:t>
            </a:r>
          </a:p>
          <a:p>
            <a:pPr algn="ctr"/>
            <a:r>
              <a:rPr lang="fr-FR" sz="3200" dirty="0">
                <a:solidFill>
                  <a:schemeClr val="tx1"/>
                </a:solidFill>
              </a:rPr>
              <a:t>c</a:t>
            </a:r>
            <a:r>
              <a:rPr lang="fr-FR" sz="3200" dirty="0" smtClean="0">
                <a:solidFill>
                  <a:schemeClr val="tx1"/>
                </a:solidFill>
              </a:rPr>
              <a:t>. Acceptation d’une nouvelle commande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24" name="Rectangle 23"/>
          <p:cNvSpPr/>
          <p:nvPr>
            <p:custDataLst>
              <p:tags r:id="rId19"/>
            </p:custDataLst>
          </p:nvPr>
        </p:nvSpPr>
        <p:spPr>
          <a:xfrm>
            <a:off x="6445696" y="1610796"/>
            <a:ext cx="4474903" cy="1620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latin typeface="+mj-lt"/>
              </a:rPr>
              <a:t>Situation 2</a:t>
            </a:r>
          </a:p>
          <a:p>
            <a:pPr algn="ctr"/>
            <a:r>
              <a:rPr lang="fr-FR" sz="2000" dirty="0" smtClean="0">
                <a:latin typeface="+mj-lt"/>
              </a:rPr>
              <a:t>Augmentation des coûts fixes</a:t>
            </a:r>
          </a:p>
          <a:p>
            <a:pPr algn="ctr"/>
            <a:endParaRPr lang="fr-FR" sz="2000" dirty="0" smtClean="0">
              <a:latin typeface="+mj-lt"/>
            </a:endParaRPr>
          </a:p>
          <a:p>
            <a:pPr algn="ctr"/>
            <a:r>
              <a:rPr lang="fr-FR" i="1" dirty="0" smtClean="0">
                <a:latin typeface="+mj-lt"/>
              </a:rPr>
              <a:t>Cas d’une commande supplémentaire (5 tee </a:t>
            </a:r>
            <a:r>
              <a:rPr lang="fr-FR" i="1" dirty="0" err="1" smtClean="0">
                <a:latin typeface="+mj-lt"/>
              </a:rPr>
              <a:t>shirts</a:t>
            </a:r>
            <a:r>
              <a:rPr lang="fr-FR" i="1" dirty="0" smtClean="0">
                <a:latin typeface="+mj-lt"/>
              </a:rPr>
              <a:t>) </a:t>
            </a:r>
            <a:r>
              <a:rPr lang="fr-FR" i="1" u="sng" dirty="0" smtClean="0">
                <a:latin typeface="+mj-lt"/>
              </a:rPr>
              <a:t>avec</a:t>
            </a:r>
            <a:r>
              <a:rPr lang="fr-FR" i="1" dirty="0" smtClean="0">
                <a:latin typeface="+mj-lt"/>
              </a:rPr>
              <a:t> nouveau frais de port</a:t>
            </a:r>
            <a:endParaRPr lang="fr-FR" i="1" dirty="0">
              <a:latin typeface="+mj-lt"/>
            </a:endParaRPr>
          </a:p>
        </p:txBody>
      </p:sp>
      <p:graphicFrame>
        <p:nvGraphicFramePr>
          <p:cNvPr id="22" name="Tableau 21"/>
          <p:cNvGraphicFramePr>
            <a:graphicFrameLocks noGrp="1"/>
          </p:cNvGraphicFramePr>
          <p:nvPr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29323773"/>
              </p:ext>
            </p:extLst>
          </p:nvPr>
        </p:nvGraphicFramePr>
        <p:xfrm>
          <a:off x="194931" y="1586559"/>
          <a:ext cx="5998166" cy="245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509">
                  <a:extLst>
                    <a:ext uri="{9D8B030D-6E8A-4147-A177-3AD203B41FA5}">
                      <a16:colId xmlns:a16="http://schemas.microsoft.com/office/drawing/2014/main" val="642252865"/>
                    </a:ext>
                  </a:extLst>
                </a:gridCol>
                <a:gridCol w="1336509">
                  <a:extLst>
                    <a:ext uri="{9D8B030D-6E8A-4147-A177-3AD203B41FA5}">
                      <a16:colId xmlns:a16="http://schemas.microsoft.com/office/drawing/2014/main" val="820693168"/>
                    </a:ext>
                  </a:extLst>
                </a:gridCol>
              </a:tblGrid>
              <a:tr h="363815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5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</a:t>
                      </a:r>
                      <a:r>
                        <a:rPr lang="fr-FR" sz="145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résultat</a:t>
                      </a:r>
                      <a:endParaRPr lang="fr-FR" sz="1450" b="1" baseline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50" b="1" baseline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50" b="1" baseline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Ancienne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Nouvelle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82785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 (unitaire)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360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 (unitaire)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35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315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 (taux de MCV)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 (12,5%)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5 (12,5 %)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smtClean="0">
                          <a:solidFill>
                            <a:schemeClr val="tx1"/>
                          </a:solidFill>
                          <a:latin typeface="+mj-lt"/>
                        </a:rPr>
                        <a:t>60</a:t>
                      </a:r>
                      <a:endParaRPr lang="fr-FR" sz="15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sz="15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-25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-15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61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>
            <p:custDataLst>
              <p:tags r:id="rId1"/>
            </p:custDataLst>
          </p:nvPr>
        </p:nvSpPr>
        <p:spPr>
          <a:xfrm>
            <a:off x="223301" y="2494355"/>
            <a:ext cx="8085584" cy="1661993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u="sng" dirty="0">
                <a:latin typeface="+mj-lt"/>
              </a:rPr>
              <a:t>Intérêts de la méthode </a:t>
            </a:r>
            <a:r>
              <a:rPr lang="fr-FR" dirty="0">
                <a:latin typeface="+mj-lt"/>
              </a:rPr>
              <a:t>: Méthode simple, rapide, peu coûteuse. Elle est donc adaptée à des petites structures avec un petit nombre de produits. </a:t>
            </a:r>
          </a:p>
          <a:p>
            <a:pPr algn="just"/>
            <a:endParaRPr lang="fr-FR" sz="600" dirty="0">
              <a:latin typeface="+mj-lt"/>
            </a:endParaRPr>
          </a:p>
          <a:p>
            <a:pPr algn="just"/>
            <a:r>
              <a:rPr lang="fr-FR" u="sng" dirty="0">
                <a:latin typeface="+mj-lt"/>
              </a:rPr>
              <a:t>Difficulté de la méthode </a:t>
            </a:r>
            <a:r>
              <a:rPr lang="fr-FR" dirty="0">
                <a:latin typeface="+mj-lt"/>
              </a:rPr>
              <a:t>: choisir ce qui relève des charges fixes et variables.</a:t>
            </a:r>
          </a:p>
          <a:p>
            <a:pPr algn="just"/>
            <a:endParaRPr lang="fr-FR" sz="600" dirty="0">
              <a:latin typeface="+mj-lt"/>
            </a:endParaRPr>
          </a:p>
          <a:p>
            <a:pPr algn="just"/>
            <a:r>
              <a:rPr lang="fr-FR" u="sng" dirty="0">
                <a:latin typeface="+mj-lt"/>
              </a:rPr>
              <a:t>Limite de la méthode </a:t>
            </a:r>
            <a:r>
              <a:rPr lang="fr-FR" dirty="0">
                <a:latin typeface="+mj-lt"/>
              </a:rPr>
              <a:t>: Pas adaptée aux grandes structures avec de multiples services et de multiples produits.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70886149"/>
              </p:ext>
            </p:extLst>
          </p:nvPr>
        </p:nvGraphicFramePr>
        <p:xfrm>
          <a:off x="8495915" y="1966015"/>
          <a:ext cx="3485187" cy="2534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3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26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Tableau de résultat</a:t>
                      </a:r>
                      <a:r>
                        <a:rPr lang="fr-FR" b="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 en fonction de la variabilité des charges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962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60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- CV</a:t>
                      </a:r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fr-FR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40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= MCV</a:t>
                      </a:r>
                      <a:endParaRPr lang="fr-FR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0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- CF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fr-FR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96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-1211072" y="-147410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solidFill>
                  <a:srgbClr val="0070C0"/>
                </a:solidFill>
              </a:rPr>
              <a:t>4</a:t>
            </a:r>
            <a:r>
              <a:rPr lang="fr-FR" sz="3200" b="1" dirty="0" smtClean="0">
                <a:solidFill>
                  <a:srgbClr val="0070C0"/>
                </a:solidFill>
              </a:rPr>
              <a:t>. conclusion sur l’</a:t>
            </a:r>
            <a:r>
              <a:rPr lang="fr-FR" sz="3200" b="1" dirty="0">
                <a:solidFill>
                  <a:srgbClr val="0070C0"/>
                </a:solidFill>
              </a:rPr>
              <a:t>u</a:t>
            </a:r>
            <a:r>
              <a:rPr lang="fr-FR" sz="3200" b="1" dirty="0" smtClean="0">
                <a:solidFill>
                  <a:srgbClr val="0070C0"/>
                </a:solidFill>
              </a:rPr>
              <a:t>tilisation du modèle de base </a:t>
            </a:r>
          </a:p>
        </p:txBody>
      </p:sp>
      <p:sp>
        <p:nvSpPr>
          <p:cNvPr id="2" name="Rectangle 1"/>
          <p:cNvSpPr/>
          <p:nvPr/>
        </p:nvSpPr>
        <p:spPr>
          <a:xfrm>
            <a:off x="3362036" y="5458691"/>
            <a:ext cx="5772728" cy="960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Exercice – Partie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050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Rappel calcul de coûts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sz="4000" dirty="0" smtClean="0">
                <a:solidFill>
                  <a:srgbClr val="C00000"/>
                </a:solidFill>
              </a:rPr>
              <a:t>(Partie 2 : couts directs/indirects)</a:t>
            </a:r>
            <a:endParaRPr lang="fr-FR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70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20044" y="-459432"/>
            <a:ext cx="7941568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>
                <a:solidFill>
                  <a:srgbClr val="0070C0"/>
                </a:solidFill>
              </a:rPr>
              <a:t>Cas introductif : comptabilité </a:t>
            </a:r>
            <a:r>
              <a:rPr lang="fr-FR" sz="3600" b="1" dirty="0" smtClean="0">
                <a:solidFill>
                  <a:srgbClr val="0070C0"/>
                </a:solidFill>
              </a:rPr>
              <a:t>de gestion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837184" y="1143001"/>
            <a:ext cx="85072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/>
              <a:t>Gabin a décidé de créer sa société. Il y travaille seul et vend des chouchous et des </a:t>
            </a:r>
            <a:r>
              <a:rPr lang="fr-FR" dirty="0" smtClean="0"/>
              <a:t>beignets </a:t>
            </a:r>
            <a:r>
              <a:rPr lang="fr-FR" dirty="0"/>
              <a:t>sur la plage. Il a fait un été l’an passé. Il achète et revends ses chouchous (marchandises). En revanche, pour les beignets, il achète et cuisine les matières premières et revends les beignets (produits finis). </a:t>
            </a:r>
          </a:p>
          <a:p>
            <a:pPr algn="just"/>
            <a:endParaRPr lang="fr-FR" dirty="0"/>
          </a:p>
          <a:p>
            <a:r>
              <a:rPr lang="fr-FR" dirty="0"/>
              <a:t>Ci-dessous, un extrait du compte de résultat envoyé par son expert comptable. </a:t>
            </a:r>
          </a:p>
          <a:p>
            <a:endParaRPr lang="fr-FR" dirty="0"/>
          </a:p>
          <a:p>
            <a:pPr algn="ctr"/>
            <a:r>
              <a:rPr lang="fr-FR" b="1" dirty="0"/>
              <a:t>Gabin doit il continuer cette activité ? Si oui, dans </a:t>
            </a:r>
            <a:r>
              <a:rPr lang="fr-FR" b="1" dirty="0" smtClean="0"/>
              <a:t>quelles </a:t>
            </a:r>
            <a:r>
              <a:rPr lang="fr-FR" b="1" dirty="0"/>
              <a:t>conditions ? </a:t>
            </a:r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/>
          </p:nvPr>
        </p:nvGraphicFramePr>
        <p:xfrm>
          <a:off x="1837184" y="3573017"/>
          <a:ext cx="8507288" cy="2981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414952">
                  <a:extLst>
                    <a:ext uri="{9D8B030D-6E8A-4147-A177-3AD203B41FA5}">
                      <a16:colId xmlns:a16="http://schemas.microsoft.com/office/drawing/2014/main" val="1657033388"/>
                    </a:ext>
                  </a:extLst>
                </a:gridCol>
                <a:gridCol w="1092336">
                  <a:extLst>
                    <a:ext uri="{9D8B030D-6E8A-4147-A177-3AD203B41FA5}">
                      <a16:colId xmlns:a16="http://schemas.microsoft.com/office/drawing/2014/main" val="3236233946"/>
                    </a:ext>
                  </a:extLst>
                </a:gridCol>
              </a:tblGrid>
              <a:tr h="208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Produits d'exploitation </a:t>
                      </a:r>
                      <a:endParaRPr lang="fr-FR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184105"/>
                  </a:ext>
                </a:extLst>
              </a:tr>
              <a:tr h="208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Ventes </a:t>
                      </a:r>
                      <a:r>
                        <a:rPr lang="fr-FR" sz="1800" dirty="0">
                          <a:effectLst/>
                        </a:rPr>
                        <a:t>de marchandises (2 * 7500 paquets)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15 000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05692366"/>
                  </a:ext>
                </a:extLst>
              </a:tr>
              <a:tr h="208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Production </a:t>
                      </a:r>
                      <a:r>
                        <a:rPr lang="fr-FR" sz="1800" dirty="0">
                          <a:effectLst/>
                        </a:rPr>
                        <a:t>vendue </a:t>
                      </a:r>
                      <a:r>
                        <a:rPr lang="fr-FR" sz="1800" dirty="0" smtClean="0">
                          <a:effectLst/>
                        </a:rPr>
                        <a:t>(2,5 </a:t>
                      </a:r>
                      <a:r>
                        <a:rPr lang="fr-FR" sz="1800" dirty="0">
                          <a:effectLst/>
                        </a:rPr>
                        <a:t>€ * 10 000 </a:t>
                      </a:r>
                      <a:r>
                        <a:rPr lang="fr-FR" sz="1800" dirty="0" smtClean="0">
                          <a:effectLst/>
                        </a:rPr>
                        <a:t>beignets)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25 000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38169986"/>
                  </a:ext>
                </a:extLst>
              </a:tr>
              <a:tr h="208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Charges </a:t>
                      </a:r>
                      <a:r>
                        <a:rPr lang="fr-FR" sz="2000" b="1" dirty="0" smtClean="0">
                          <a:effectLst/>
                        </a:rPr>
                        <a:t>d'exploitation</a:t>
                      </a:r>
                      <a:endParaRPr lang="fr-FR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654391"/>
                  </a:ext>
                </a:extLst>
              </a:tr>
              <a:tr h="262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Achats </a:t>
                      </a:r>
                      <a:r>
                        <a:rPr lang="fr-FR" sz="1800" dirty="0">
                          <a:effectLst/>
                        </a:rPr>
                        <a:t>de marchandises (1€ * 7 500 paquets)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7 500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729604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r>
                        <a:rPr lang="fr-FR" sz="1600" dirty="0" smtClean="0">
                          <a:effectLst/>
                        </a:rPr>
                        <a:t>Achats </a:t>
                      </a:r>
                      <a:r>
                        <a:rPr lang="fr-FR" sz="1600" dirty="0">
                          <a:effectLst/>
                        </a:rPr>
                        <a:t>de matières </a:t>
                      </a:r>
                      <a:r>
                        <a:rPr lang="fr-FR" sz="1600" dirty="0" smtClean="0">
                          <a:effectLst/>
                        </a:rPr>
                        <a:t>premières (farine : 8 000 €, huile</a:t>
                      </a:r>
                      <a:r>
                        <a:rPr lang="fr-FR" sz="1600" baseline="0" dirty="0" smtClean="0">
                          <a:effectLst/>
                        </a:rPr>
                        <a:t> : </a:t>
                      </a:r>
                      <a:r>
                        <a:rPr lang="fr-FR" sz="1600" dirty="0" smtClean="0">
                          <a:effectLst/>
                        </a:rPr>
                        <a:t>2000 €</a:t>
                      </a:r>
                      <a:r>
                        <a:rPr lang="fr-FR" sz="1600" baseline="0" dirty="0" smtClean="0">
                          <a:effectLst/>
                        </a:rPr>
                        <a:t> ; Nutella :</a:t>
                      </a:r>
                      <a:r>
                        <a:rPr lang="fr-FR" sz="1600" dirty="0" smtClean="0">
                          <a:effectLst/>
                        </a:rPr>
                        <a:t> 18000)</a:t>
                      </a:r>
                      <a:endParaRPr lang="fr-F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28 000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52663784"/>
                  </a:ext>
                </a:extLst>
              </a:tr>
              <a:tr h="208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Autres </a:t>
                      </a:r>
                      <a:r>
                        <a:rPr lang="fr-FR" sz="1800" dirty="0">
                          <a:effectLst/>
                        </a:rPr>
                        <a:t>achats et charges externes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400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89053721"/>
                  </a:ext>
                </a:extLst>
              </a:tr>
              <a:tr h="112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Impôts</a:t>
                      </a:r>
                      <a:r>
                        <a:rPr lang="fr-FR" sz="1800" dirty="0">
                          <a:effectLst/>
                        </a:rPr>
                        <a:t>, taxes et versements assimilés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200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83759379"/>
                  </a:ext>
                </a:extLst>
              </a:tr>
              <a:tr h="498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Salaires </a:t>
                      </a:r>
                      <a:r>
                        <a:rPr lang="fr-FR" sz="1800" dirty="0">
                          <a:effectLst/>
                        </a:rPr>
                        <a:t>et traitements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4000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59487088"/>
                  </a:ext>
                </a:extLst>
              </a:tr>
              <a:tr h="295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r>
                        <a:rPr lang="fr-FR" sz="1800" dirty="0" smtClean="0">
                          <a:effectLst/>
                        </a:rPr>
                        <a:t>Amortissement </a:t>
                      </a:r>
                      <a:r>
                        <a:rPr lang="fr-FR" sz="1800" dirty="0">
                          <a:effectLst/>
                        </a:rPr>
                        <a:t>véhicule de </a:t>
                      </a:r>
                      <a:r>
                        <a:rPr lang="fr-FR" sz="1800" dirty="0" smtClean="0">
                          <a:effectLst/>
                        </a:rPr>
                        <a:t>transport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600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212391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3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/>
              <a:t>Calcul du résultat issu de la comptabilité financière 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r>
              <a:rPr lang="fr-FR" u="sng" dirty="0" smtClean="0"/>
              <a:t>Calcul </a:t>
            </a:r>
            <a:r>
              <a:rPr lang="fr-FR" u="sng" dirty="0"/>
              <a:t>du résultat </a:t>
            </a:r>
            <a:r>
              <a:rPr lang="fr-FR" u="sng" dirty="0" smtClean="0"/>
              <a:t>issu du contrôle de gestion </a:t>
            </a:r>
            <a:endParaRPr lang="fr-FR" u="sng" dirty="0"/>
          </a:p>
          <a:p>
            <a:pPr marL="0" indent="0">
              <a:buNone/>
            </a:pPr>
            <a:endParaRPr lang="fr-FR" u="sng" dirty="0"/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120044" y="-459432"/>
            <a:ext cx="7941568" cy="11430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>
                <a:solidFill>
                  <a:srgbClr val="0070C0"/>
                </a:solidFill>
              </a:rPr>
              <a:t>Cas introductif : comptabilité de gestion</a:t>
            </a:r>
          </a:p>
        </p:txBody>
      </p:sp>
    </p:spTree>
    <p:extLst>
      <p:ext uri="{BB962C8B-B14F-4D97-AF65-F5344CB8AC3E}">
        <p14:creationId xmlns:p14="http://schemas.microsoft.com/office/powerpoint/2010/main" val="613001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981200" y="28832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>
                <a:solidFill>
                  <a:srgbClr val="0070C0"/>
                </a:solidFill>
              </a:rPr>
              <a:t>2. La notion d’objet de coût </a:t>
            </a:r>
            <a:endParaRPr lang="fr-FR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1981200" y="2115096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u="sng" dirty="0"/>
              <a:t>Définition : </a:t>
            </a:r>
            <a:endParaRPr lang="fr-FR" sz="3600" u="sng" dirty="0" smtClean="0"/>
          </a:p>
          <a:p>
            <a:pPr marL="0" indent="0">
              <a:buNone/>
            </a:pPr>
            <a:endParaRPr lang="fr-FR" sz="3600" u="sng" dirty="0"/>
          </a:p>
          <a:p>
            <a:pPr marL="0" indent="0" algn="just">
              <a:buNone/>
            </a:pPr>
            <a:r>
              <a:rPr lang="fr-FR" sz="2400" u="sng" dirty="0"/>
              <a:t>Objet de coût : </a:t>
            </a:r>
            <a:r>
              <a:rPr lang="fr-FR" sz="2000" dirty="0"/>
              <a:t>un élément significatif de l'entreprise pour lequel une mesure du </a:t>
            </a:r>
            <a:r>
              <a:rPr lang="fr-FR" sz="2000" b="1" dirty="0"/>
              <a:t>coût</a:t>
            </a:r>
            <a:r>
              <a:rPr lang="fr-FR" sz="2000" dirty="0"/>
              <a:t> est jugée utile. Il peut correspondre à un produit, une commande, un projet, un client, un département, une activité … </a:t>
            </a:r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73131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 smtClean="0">
                <a:solidFill>
                  <a:srgbClr val="0070C0"/>
                </a:solidFill>
              </a:rPr>
              <a:t>Typologie de charges et de coûts</a:t>
            </a: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0527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Distinction </a:t>
            </a:r>
          </a:p>
          <a:p>
            <a:pPr marL="0" indent="0" algn="ctr">
              <a:buNone/>
            </a:pPr>
            <a:endParaRPr lang="fr-FR" sz="2400" i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411480" y="1752236"/>
          <a:ext cx="11369040" cy="97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4520">
                  <a:extLst>
                    <a:ext uri="{9D8B030D-6E8A-4147-A177-3AD203B41FA5}">
                      <a16:colId xmlns:a16="http://schemas.microsoft.com/office/drawing/2014/main" val="2159371292"/>
                    </a:ext>
                  </a:extLst>
                </a:gridCol>
                <a:gridCol w="5684520">
                  <a:extLst>
                    <a:ext uri="{9D8B030D-6E8A-4147-A177-3AD203B41FA5}">
                      <a16:colId xmlns:a16="http://schemas.microsoft.com/office/drawing/2014/main" val="4127767583"/>
                    </a:ext>
                  </a:extLst>
                </a:gridCol>
              </a:tblGrid>
              <a:tr h="273449">
                <a:tc>
                  <a:txBody>
                    <a:bodyPr/>
                    <a:lstStyle/>
                    <a:p>
                      <a:pPr algn="ctr"/>
                      <a:r>
                        <a:rPr lang="fr-FR" sz="1800" i="1" dirty="0" smtClean="0"/>
                        <a:t>Coûts directs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/>
                        <a:t>coûts indirects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86284"/>
                  </a:ext>
                </a:extLst>
              </a:tr>
              <a:tr h="604776"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/>
                        <a:t>Coûts directement affectable à l’objet de coût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dirty="0" smtClean="0"/>
                        <a:t>Coût non directement affectable à l’objet de coûts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716372"/>
                  </a:ext>
                </a:extLst>
              </a:tr>
            </a:tbl>
          </a:graphicData>
        </a:graphic>
      </p:graphicFrame>
      <p:sp>
        <p:nvSpPr>
          <p:cNvPr id="6" name="Espace réservé du contenu 2"/>
          <p:cNvSpPr txBox="1">
            <a:spLocks/>
          </p:cNvSpPr>
          <p:nvPr/>
        </p:nvSpPr>
        <p:spPr>
          <a:xfrm>
            <a:off x="2283343" y="30316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/>
              <a:t>Pour </a:t>
            </a:r>
            <a:r>
              <a:rPr lang="fr-FR" dirty="0" err="1" smtClean="0"/>
              <a:t>Kalypso</a:t>
            </a:r>
            <a:r>
              <a:rPr lang="fr-FR" dirty="0" smtClean="0"/>
              <a:t>, </a:t>
            </a:r>
            <a:r>
              <a:rPr lang="fr-FR" dirty="0"/>
              <a:t>trouvez</a:t>
            </a:r>
            <a:r>
              <a:rPr lang="fr-FR" sz="2400" dirty="0"/>
              <a:t> </a:t>
            </a:r>
          </a:p>
          <a:p>
            <a:pPr>
              <a:buFontTx/>
              <a:buChar char="-"/>
            </a:pPr>
            <a:r>
              <a:rPr lang="fr-FR" sz="2400" dirty="0" smtClean="0"/>
              <a:t>Les charges directes :</a:t>
            </a:r>
          </a:p>
          <a:p>
            <a:pPr>
              <a:buFontTx/>
              <a:buChar char="-"/>
            </a:pPr>
            <a:endParaRPr lang="fr-FR" sz="2400" dirty="0"/>
          </a:p>
          <a:p>
            <a:pPr>
              <a:buFontTx/>
              <a:buChar char="-"/>
            </a:pPr>
            <a:r>
              <a:rPr lang="fr-FR" sz="2400" dirty="0" smtClean="0"/>
              <a:t>Les charges indirectes :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9416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981200" y="274638"/>
            <a:ext cx="8229600" cy="850106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clé de </a:t>
            </a:r>
            <a:r>
              <a:rPr lang="fr-FR" b="1" dirty="0" smtClean="0">
                <a:solidFill>
                  <a:srgbClr val="0070C0"/>
                </a:solidFill>
              </a:rPr>
              <a:t>répartition (unité d’œuvre)</a:t>
            </a: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endParaRPr lang="fr-FR" sz="36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847528" y="908721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u="sng" dirty="0"/>
              <a:t>Définition : </a:t>
            </a:r>
            <a:r>
              <a:rPr lang="fr-FR" sz="2400" dirty="0"/>
              <a:t>Unité de mesure permettant de répartir logiquement la </a:t>
            </a:r>
            <a:r>
              <a:rPr lang="fr-FR" sz="2400" dirty="0" smtClean="0"/>
              <a:t>charge indirecte </a:t>
            </a:r>
            <a:r>
              <a:rPr lang="fr-FR" sz="2400" dirty="0"/>
              <a:t>sur les objet de coûts. </a:t>
            </a:r>
          </a:p>
          <a:p>
            <a:pPr marL="0" indent="0">
              <a:buNone/>
            </a:pPr>
            <a:endParaRPr lang="fr-FR" sz="600" dirty="0"/>
          </a:p>
          <a:p>
            <a:pPr marL="0" indent="0">
              <a:buNone/>
            </a:pPr>
            <a:r>
              <a:rPr lang="fr-FR" sz="2400" u="sng" dirty="0"/>
              <a:t>Principe </a:t>
            </a:r>
            <a:r>
              <a:rPr lang="fr-FR" sz="2400" dirty="0"/>
              <a:t>: La clé de répartition doit permettre de correctement </a:t>
            </a:r>
            <a:r>
              <a:rPr lang="fr-FR" sz="2400" dirty="0" smtClean="0"/>
              <a:t>attribuer les charges aux objets </a:t>
            </a:r>
            <a:r>
              <a:rPr lang="fr-FR" sz="2400" dirty="0"/>
              <a:t>de coût. </a:t>
            </a:r>
          </a:p>
          <a:p>
            <a:pPr marL="0" indent="0">
              <a:buNone/>
            </a:pPr>
            <a:endParaRPr lang="fr-FR" sz="600" dirty="0"/>
          </a:p>
          <a:p>
            <a:pPr marL="0" indent="0">
              <a:buNone/>
            </a:pPr>
            <a:r>
              <a:rPr lang="fr-FR" sz="2400" u="sng" dirty="0"/>
              <a:t>Méthode de calcul </a:t>
            </a:r>
            <a:r>
              <a:rPr lang="fr-FR" sz="2400" dirty="0"/>
              <a:t>: </a:t>
            </a:r>
          </a:p>
          <a:p>
            <a:pPr marL="0" indent="0">
              <a:buNone/>
            </a:pPr>
            <a:r>
              <a:rPr lang="fr-FR" sz="2000" dirty="0"/>
              <a:t>-&gt; Déterminer le montant de la charge (souvent </a:t>
            </a:r>
            <a:r>
              <a:rPr lang="fr-FR" sz="2000" dirty="0" smtClean="0"/>
              <a:t>donnée </a:t>
            </a:r>
            <a:r>
              <a:rPr lang="fr-FR" sz="2000" dirty="0"/>
              <a:t>dans l’énoncé). </a:t>
            </a:r>
          </a:p>
          <a:p>
            <a:pPr marL="0" indent="0">
              <a:buNone/>
            </a:pPr>
            <a:r>
              <a:rPr lang="fr-FR" sz="2000" dirty="0"/>
              <a:t>-&gt; Déterminer le nombre total de </a:t>
            </a:r>
            <a:r>
              <a:rPr lang="fr-FR" sz="2000" dirty="0" smtClean="0"/>
              <a:t>clé </a:t>
            </a:r>
            <a:r>
              <a:rPr lang="fr-FR" sz="2000" dirty="0"/>
              <a:t>de répartition</a:t>
            </a:r>
          </a:p>
          <a:p>
            <a:pPr marL="0" indent="0">
              <a:buNone/>
            </a:pPr>
            <a:r>
              <a:rPr lang="fr-FR" sz="2000" dirty="0"/>
              <a:t>-&gt; Calculez le coût pour une unité de la clé de répartition (Coût / nb de </a:t>
            </a:r>
            <a:r>
              <a:rPr lang="fr-FR" sz="2000" dirty="0" smtClean="0"/>
              <a:t>clés)</a:t>
            </a:r>
            <a:endParaRPr lang="fr-FR" sz="2000" dirty="0"/>
          </a:p>
          <a:p>
            <a:pPr marL="0" indent="0">
              <a:buNone/>
            </a:pPr>
            <a:endParaRPr lang="fr-FR" sz="600" dirty="0"/>
          </a:p>
          <a:p>
            <a:pPr marL="0" indent="0" algn="just">
              <a:buNone/>
            </a:pPr>
            <a:r>
              <a:rPr lang="fr-FR" sz="2400" u="sng" dirty="0"/>
              <a:t>Remarque </a:t>
            </a:r>
            <a:r>
              <a:rPr lang="fr-FR" sz="2400" dirty="0"/>
              <a:t>: </a:t>
            </a:r>
            <a:r>
              <a:rPr lang="fr-FR" sz="2000" dirty="0"/>
              <a:t>Si la clé de répartition est mal choisie, alors une partie des charges qui aurait dû être </a:t>
            </a:r>
            <a:r>
              <a:rPr lang="fr-FR" sz="2000" dirty="0" smtClean="0"/>
              <a:t>supportées </a:t>
            </a:r>
            <a:r>
              <a:rPr lang="fr-FR" sz="2000" dirty="0"/>
              <a:t>par un objet de coût l’est par un autre objet de coût. On parlera de </a:t>
            </a:r>
            <a:r>
              <a:rPr lang="fr-FR" sz="2000" b="1" dirty="0"/>
              <a:t>subventionnement croisé </a:t>
            </a:r>
            <a:r>
              <a:rPr lang="fr-FR" sz="2000" dirty="0"/>
              <a:t>(un objet de coût supporte des charges affectables à un autre).   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75803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396240" y="980729"/>
            <a:ext cx="1129792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/>
              <a:t>Dans une pizzeria le chef travaille 150 heures dans le mois pour un salaire de 2 000 €. Dans ce laps de temps, il a fabriqué  750 pizzas « 4 fromages » et 250 pizzas hawaïennes et 140 </a:t>
            </a:r>
            <a:r>
              <a:rPr lang="fr-FR" sz="2000" dirty="0" smtClean="0"/>
              <a:t>reines. </a:t>
            </a:r>
            <a:endParaRPr lang="fr-FR" sz="2000" dirty="0"/>
          </a:p>
          <a:p>
            <a:pPr>
              <a:buAutoNum type="arabicParenR"/>
            </a:pPr>
            <a:r>
              <a:rPr lang="fr-FR" sz="1600" b="1" dirty="0"/>
              <a:t>En supposant que la clé de répartition sera le nombre de </a:t>
            </a:r>
            <a:r>
              <a:rPr lang="fr-FR" sz="1600" b="1" dirty="0" smtClean="0"/>
              <a:t>pizzas fabriquées</a:t>
            </a:r>
            <a:r>
              <a:rPr lang="fr-FR" sz="1600" b="1" dirty="0"/>
              <a:t>, quel sera le coût du salaire supporté par une pizza ? Sur quel hypothèses cette clé de répartition s’appuie t elle ? 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sz="1800" dirty="0" smtClean="0"/>
              <a:t>Clé </a:t>
            </a:r>
            <a:r>
              <a:rPr lang="fr-FR" sz="1800" dirty="0"/>
              <a:t>de répartition : nombre de pizzas.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FR" sz="1600" dirty="0"/>
              <a:t>Coût total </a:t>
            </a:r>
            <a:r>
              <a:rPr lang="fr-FR" sz="1600" dirty="0" smtClean="0"/>
              <a:t>:</a:t>
            </a:r>
            <a:endParaRPr lang="fr-FR" sz="1600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sz="1600" dirty="0"/>
              <a:t> Clé de réparation (nombre de </a:t>
            </a:r>
            <a:r>
              <a:rPr lang="fr-FR" sz="1600" dirty="0" smtClean="0"/>
              <a:t>pizzas) =</a:t>
            </a:r>
            <a:endParaRPr lang="fr-FR" sz="1600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sz="1600" dirty="0"/>
              <a:t> Coût salarial pour 1 pizza </a:t>
            </a:r>
            <a:r>
              <a:rPr lang="fr-FR" sz="1600" dirty="0" smtClean="0"/>
              <a:t>= </a:t>
            </a:r>
          </a:p>
          <a:p>
            <a:pPr marL="0" indent="0">
              <a:buNone/>
            </a:pPr>
            <a:r>
              <a:rPr lang="fr-FR" sz="1600" b="1" dirty="0" smtClean="0"/>
              <a:t>2. Sachant que la 4 formages nécessite 10 minutes de fabrication alors que les pizzas hawaïennes et </a:t>
            </a:r>
            <a:r>
              <a:rPr lang="fr-FR" sz="1600" b="1" dirty="0" smtClean="0"/>
              <a:t>reines </a:t>
            </a:r>
            <a:r>
              <a:rPr lang="fr-FR" sz="1600" b="1" dirty="0" smtClean="0"/>
              <a:t>nécessitent 5 min, le coût par clé de répartition serait le suivant. Comparez ces coûts à ceux de la question 1 et commentez les résultats. 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FR" sz="2000" dirty="0" smtClean="0"/>
              <a:t>Coût </a:t>
            </a:r>
            <a:r>
              <a:rPr lang="fr-FR" sz="2000" dirty="0"/>
              <a:t>total : 2000 €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r-FR" sz="2000" dirty="0"/>
              <a:t> Clé de réparation (nombre de </a:t>
            </a:r>
            <a:r>
              <a:rPr lang="fr-FR" sz="2000" dirty="0" smtClean="0"/>
              <a:t>minutes)</a:t>
            </a:r>
            <a:endParaRPr lang="fr-FR" sz="2000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r-FR" sz="2000" dirty="0"/>
              <a:t> Coût salarial pour 1 minutes de fabrication </a:t>
            </a:r>
            <a:r>
              <a:rPr lang="fr-FR" sz="2000" dirty="0" smtClean="0"/>
              <a:t>=</a:t>
            </a:r>
            <a:endParaRPr lang="fr-FR" sz="2000" dirty="0"/>
          </a:p>
          <a:p>
            <a:pPr>
              <a:buFont typeface="Symbol" panose="05050102010706020507" pitchFamily="18" charset="2"/>
              <a:buChar char="Þ"/>
            </a:pPr>
            <a:endParaRPr lang="fr-FR" sz="2400" dirty="0"/>
          </a:p>
          <a:p>
            <a:pPr marL="0" indent="0">
              <a:buNone/>
            </a:pPr>
            <a:r>
              <a:rPr lang="fr-FR" sz="2400" dirty="0"/>
              <a:t> </a:t>
            </a:r>
            <a:endParaRPr lang="fr-FR" sz="2000" dirty="0"/>
          </a:p>
          <a:p>
            <a:pPr marL="0" indent="0">
              <a:buNone/>
            </a:pPr>
            <a:endParaRPr lang="fr-FR" sz="2400" u="sng" dirty="0"/>
          </a:p>
          <a:p>
            <a:pPr marL="0" indent="0">
              <a:buNone/>
            </a:pPr>
            <a:endParaRPr lang="fr-FR" sz="2400" u="sng" dirty="0" smtClean="0"/>
          </a:p>
          <a:p>
            <a:pPr marL="0" indent="0">
              <a:buNone/>
            </a:pPr>
            <a:endParaRPr lang="fr-FR" sz="28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6553199" y="2022689"/>
          <a:ext cx="5405121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1707">
                  <a:extLst>
                    <a:ext uri="{9D8B030D-6E8A-4147-A177-3AD203B41FA5}">
                      <a16:colId xmlns:a16="http://schemas.microsoft.com/office/drawing/2014/main" val="3796987740"/>
                    </a:ext>
                  </a:extLst>
                </a:gridCol>
                <a:gridCol w="1801707">
                  <a:extLst>
                    <a:ext uri="{9D8B030D-6E8A-4147-A177-3AD203B41FA5}">
                      <a16:colId xmlns:a16="http://schemas.microsoft.com/office/drawing/2014/main" val="4091250388"/>
                    </a:ext>
                  </a:extLst>
                </a:gridCol>
                <a:gridCol w="1801707">
                  <a:extLst>
                    <a:ext uri="{9D8B030D-6E8A-4147-A177-3AD203B41FA5}">
                      <a16:colId xmlns:a16="http://schemas.microsoft.com/office/drawing/2014/main" val="28378666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447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29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075853"/>
                  </a:ext>
                </a:extLst>
              </a:tr>
            </a:tbl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1981200" y="274638"/>
            <a:ext cx="8229600" cy="850106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 smtClean="0">
                <a:solidFill>
                  <a:srgbClr val="0070C0"/>
                </a:solidFill>
              </a:rPr>
              <a:t>La </a:t>
            </a:r>
            <a:r>
              <a:rPr lang="fr-FR" b="1" dirty="0">
                <a:solidFill>
                  <a:srgbClr val="0070C0"/>
                </a:solidFill>
              </a:rPr>
              <a:t>clé de </a:t>
            </a:r>
            <a:r>
              <a:rPr lang="fr-FR" b="1" dirty="0" smtClean="0">
                <a:solidFill>
                  <a:srgbClr val="0070C0"/>
                </a:solidFill>
              </a:rPr>
              <a:t>répartition</a:t>
            </a: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endParaRPr lang="fr-FR" sz="3600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590581"/>
              </p:ext>
            </p:extLst>
          </p:nvPr>
        </p:nvGraphicFramePr>
        <p:xfrm>
          <a:off x="1981200" y="5297197"/>
          <a:ext cx="8363271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>
                  <a:extLst>
                    <a:ext uri="{9D8B030D-6E8A-4147-A177-3AD203B41FA5}">
                      <a16:colId xmlns:a16="http://schemas.microsoft.com/office/drawing/2014/main" val="3796987740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4091250388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28378666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ODC : 4 fromages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ODC : </a:t>
                      </a:r>
                      <a:r>
                        <a:rPr lang="fr-FR" dirty="0" err="1" smtClean="0"/>
                        <a:t>hawaiennes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ODC : </a:t>
                      </a:r>
                      <a:r>
                        <a:rPr lang="fr-FR" dirty="0" smtClean="0"/>
                        <a:t>reines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447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29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075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944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Méthode des centres d’analyse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Méthode ABC</a:t>
            </a:r>
          </a:p>
          <a:p>
            <a:pPr lvl="1"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Prise en compte et valorisation des stocks </a:t>
            </a:r>
            <a:endParaRPr lang="fr-FR" dirty="0"/>
          </a:p>
          <a:p>
            <a:pPr lvl="1">
              <a:buFontTx/>
              <a:buChar char="-"/>
            </a:pPr>
            <a:r>
              <a:rPr lang="fr-FR" dirty="0" smtClean="0"/>
              <a:t>Cf. exercice </a:t>
            </a:r>
            <a:r>
              <a:rPr lang="fr-FR" dirty="0" err="1" smtClean="0"/>
              <a:t>Kalypso</a:t>
            </a:r>
            <a:r>
              <a:rPr lang="fr-FR" dirty="0" smtClean="0"/>
              <a:t> (onglet partie 2)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838200" y="330056"/>
            <a:ext cx="8229600" cy="850106"/>
          </a:xfrm>
          <a:prstGeom prst="rect">
            <a:avLst/>
          </a:prstGeom>
        </p:spPr>
        <p:txBody>
          <a:bodyPr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b="1" dirty="0" smtClean="0">
                <a:solidFill>
                  <a:srgbClr val="0070C0"/>
                </a:solidFill>
              </a:rPr>
              <a:t>Pour raffiner le calcul de couts</a:t>
            </a:r>
            <a:r>
              <a:rPr lang="fr-FR" b="1" dirty="0">
                <a:solidFill>
                  <a:srgbClr val="0070C0"/>
                </a:solidFill>
              </a:rPr>
              <a:t/>
            </a:r>
            <a:br>
              <a:rPr lang="fr-FR" b="1" dirty="0">
                <a:solidFill>
                  <a:srgbClr val="0070C0"/>
                </a:solidFill>
              </a:rPr>
            </a:br>
            <a:endParaRPr lang="fr-FR" sz="3600" dirty="0"/>
          </a:p>
        </p:txBody>
      </p:sp>
      <p:sp>
        <p:nvSpPr>
          <p:cNvPr id="4" name="Rectangle 3"/>
          <p:cNvSpPr/>
          <p:nvPr/>
        </p:nvSpPr>
        <p:spPr>
          <a:xfrm>
            <a:off x="3362036" y="5458691"/>
            <a:ext cx="5772728" cy="960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Exercice </a:t>
            </a:r>
            <a:r>
              <a:rPr lang="fr-FR" smtClean="0"/>
              <a:t>– Parties 2 et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43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>
            <p:custDataLst>
              <p:tags r:id="rId1"/>
            </p:custDataLst>
          </p:nvPr>
        </p:nvSpPr>
        <p:spPr>
          <a:xfrm>
            <a:off x="1991544" y="980728"/>
            <a:ext cx="8208912" cy="15841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dirty="0" smtClean="0"/>
              <a:t>Le BDS </a:t>
            </a:r>
            <a:r>
              <a:rPr lang="fr-FR" dirty="0"/>
              <a:t>souhaite vendre des </a:t>
            </a:r>
            <a:r>
              <a:rPr lang="fr-FR" i="1" dirty="0" smtClean="0"/>
              <a:t>sacs de sports </a:t>
            </a:r>
            <a:r>
              <a:rPr lang="fr-FR" dirty="0" smtClean="0"/>
              <a:t>et </a:t>
            </a:r>
            <a:r>
              <a:rPr lang="fr-FR" dirty="0"/>
              <a:t>des </a:t>
            </a:r>
            <a:r>
              <a:rPr lang="fr-FR" i="1" dirty="0" smtClean="0"/>
              <a:t>casquettes</a:t>
            </a:r>
            <a:r>
              <a:rPr lang="fr-FR" dirty="0" smtClean="0"/>
              <a:t> </a:t>
            </a:r>
            <a:r>
              <a:rPr lang="fr-FR" dirty="0"/>
              <a:t>en vue de </a:t>
            </a:r>
            <a:r>
              <a:rPr lang="fr-FR" dirty="0" smtClean="0"/>
              <a:t>financer ses soirées. </a:t>
            </a:r>
            <a:r>
              <a:rPr lang="fr-FR" dirty="0"/>
              <a:t>L’étude de marché prédit la vente de 40 </a:t>
            </a:r>
            <a:r>
              <a:rPr lang="fr-FR" i="1" dirty="0"/>
              <a:t>casquettes</a:t>
            </a:r>
            <a:r>
              <a:rPr lang="fr-FR" dirty="0" smtClean="0"/>
              <a:t> </a:t>
            </a:r>
            <a:r>
              <a:rPr lang="fr-FR" dirty="0"/>
              <a:t>au prix 8 € et 20 </a:t>
            </a:r>
            <a:r>
              <a:rPr lang="fr-FR" i="1" dirty="0" smtClean="0"/>
              <a:t>sacs</a:t>
            </a:r>
            <a:r>
              <a:rPr lang="fr-FR" dirty="0" smtClean="0"/>
              <a:t> </a:t>
            </a:r>
            <a:r>
              <a:rPr lang="fr-FR" dirty="0"/>
              <a:t>au prix de 20 €. Ils reçoivent un devis du fournisseur </a:t>
            </a:r>
            <a:r>
              <a:rPr lang="fr-FR" dirty="0" smtClean="0"/>
              <a:t>internet : </a:t>
            </a:r>
            <a:r>
              <a:rPr lang="fr-FR" dirty="0"/>
              <a:t>7€ par </a:t>
            </a:r>
            <a:r>
              <a:rPr lang="fr-FR" dirty="0" smtClean="0"/>
              <a:t>casquette </a:t>
            </a:r>
            <a:r>
              <a:rPr lang="fr-FR" dirty="0"/>
              <a:t>et </a:t>
            </a:r>
            <a:r>
              <a:rPr lang="fr-FR" dirty="0" smtClean="0"/>
              <a:t>405 </a:t>
            </a:r>
            <a:r>
              <a:rPr lang="fr-FR" dirty="0"/>
              <a:t>€ pour le lot de </a:t>
            </a:r>
            <a:r>
              <a:rPr lang="fr-FR" dirty="0" smtClean="0"/>
              <a:t>sac. </a:t>
            </a:r>
            <a:r>
              <a:rPr lang="fr-FR" dirty="0"/>
              <a:t>Il y a des frais postaux (forfait de 30 €). </a:t>
            </a:r>
          </a:p>
          <a:p>
            <a:pPr algn="just"/>
            <a:r>
              <a:rPr lang="fr-FR" dirty="0"/>
              <a:t>Calculez le résultat de l’opération.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131010"/>
              </p:ext>
            </p:extLst>
          </p:nvPr>
        </p:nvGraphicFramePr>
        <p:xfrm>
          <a:off x="1992664" y="2702054"/>
          <a:ext cx="8208912" cy="22391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7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Casquettes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Sacs</a:t>
                      </a:r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Chiffre d’affaires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- coûts</a:t>
                      </a:r>
                      <a:r>
                        <a:rPr lang="fr-FR" b="1" baseline="0" dirty="0" smtClean="0"/>
                        <a:t> variable de </a:t>
                      </a:r>
                      <a:r>
                        <a:rPr lang="fr-FR" b="1" baseline="0" dirty="0" err="1" smtClean="0"/>
                        <a:t>prod</a:t>
                      </a:r>
                      <a:r>
                        <a:rPr lang="fr-FR" b="1" baseline="0" dirty="0" smtClean="0"/>
                        <a:t>.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Marge sur coûts</a:t>
                      </a:r>
                      <a:r>
                        <a:rPr lang="fr-FR" b="1" baseline="0" dirty="0" smtClean="0"/>
                        <a:t> variables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671">
                <a:tc>
                  <a:txBody>
                    <a:bodyPr/>
                    <a:lstStyle/>
                    <a:p>
                      <a:r>
                        <a:rPr lang="fr-FR" b="1" dirty="0" smtClean="0"/>
                        <a:t> - coûts</a:t>
                      </a:r>
                      <a:r>
                        <a:rPr lang="fr-FR" b="1" baseline="0" dirty="0" smtClean="0"/>
                        <a:t> fixes (postaux)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75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Résultats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>
            <p:custDataLst>
              <p:tags r:id="rId2"/>
            </p:custDataLst>
          </p:nvPr>
        </p:nvSpPr>
        <p:spPr>
          <a:xfrm>
            <a:off x="1991544" y="5078318"/>
            <a:ext cx="8208912" cy="12555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Intérêt de calcul de coûts</a:t>
            </a:r>
          </a:p>
          <a:p>
            <a:pPr algn="just"/>
            <a:r>
              <a:rPr lang="fr-FR" b="1" dirty="0"/>
              <a:t>Calcul du résultat global (si résultat &gt; 0 : ………….. ; si résultat &lt; 0 : ……………………..)</a:t>
            </a:r>
          </a:p>
          <a:p>
            <a:pPr algn="just"/>
            <a:r>
              <a:rPr lang="fr-FR" b="1" dirty="0"/>
              <a:t>Calcul du résultat par produit (faut-il fabriquer tous les produits ?)</a:t>
            </a:r>
          </a:p>
          <a:p>
            <a:pPr algn="just"/>
            <a:r>
              <a:rPr lang="fr-FR" b="1" dirty="0"/>
              <a:t>Comment améliorer le résultat (augmentation du CA  ou diminution des coûts ?) </a:t>
            </a:r>
          </a:p>
        </p:txBody>
      </p:sp>
      <p:sp>
        <p:nvSpPr>
          <p:cNvPr id="6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0" y="-387424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 smtClean="0">
                <a:solidFill>
                  <a:srgbClr val="0070C0"/>
                </a:solidFill>
              </a:rPr>
              <a:t>1. Introduction : Intérêts </a:t>
            </a:r>
            <a:r>
              <a:rPr lang="fr-FR" sz="3600" b="1" dirty="0">
                <a:solidFill>
                  <a:srgbClr val="0070C0"/>
                </a:solidFill>
              </a:rPr>
              <a:t>du calcul de coûts</a:t>
            </a:r>
          </a:p>
        </p:txBody>
      </p:sp>
    </p:spTree>
    <p:extLst>
      <p:ext uri="{BB962C8B-B14F-4D97-AF65-F5344CB8AC3E}">
        <p14:creationId xmlns:p14="http://schemas.microsoft.com/office/powerpoint/2010/main" val="24348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>
            <p:custDataLst>
              <p:tags r:id="rId1"/>
            </p:custDataLst>
          </p:nvPr>
        </p:nvSpPr>
        <p:spPr>
          <a:xfrm>
            <a:off x="2279576" y="1303600"/>
            <a:ext cx="763284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  <a:latin typeface="+mj-lt"/>
              </a:rPr>
              <a:t>Définitions</a:t>
            </a:r>
          </a:p>
          <a:p>
            <a:pPr algn="just"/>
            <a:r>
              <a:rPr lang="fr-FR" b="1" dirty="0">
                <a:latin typeface="+mj-lt"/>
              </a:rPr>
              <a:t>Coûts fixes </a:t>
            </a:r>
            <a:r>
              <a:rPr lang="fr-FR" dirty="0">
                <a:latin typeface="+mj-lt"/>
              </a:rPr>
              <a:t>: coûts indépendants du niveau d’activité de l’entreprise (niveau d’activité : volume de production ou volume de ventes).</a:t>
            </a:r>
          </a:p>
          <a:p>
            <a:pPr algn="just"/>
            <a:r>
              <a:rPr lang="fr-FR" b="1" dirty="0">
                <a:latin typeface="+mj-lt"/>
              </a:rPr>
              <a:t>Coûts variables </a:t>
            </a:r>
            <a:r>
              <a:rPr lang="fr-FR" dirty="0">
                <a:latin typeface="+mj-lt"/>
              </a:rPr>
              <a:t>: coûts qui varient en fonction de l’activité de l’entreprise. Par simplification, elles sont souvent proportionnelles au chiffre d’affaires.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30068611"/>
              </p:ext>
            </p:extLst>
          </p:nvPr>
        </p:nvGraphicFramePr>
        <p:xfrm>
          <a:off x="2273530" y="2941528"/>
          <a:ext cx="7638894" cy="3618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9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46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20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Tableau</a:t>
                      </a:r>
                      <a:r>
                        <a:rPr lang="fr-FR" sz="2000" b="1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 de charges </a:t>
                      </a:r>
                    </a:p>
                    <a:p>
                      <a:pPr algn="ctr" rtl="0" fontAlgn="ctr"/>
                      <a:r>
                        <a:rPr lang="fr-FR" sz="2000" b="1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Exercice : les coûts sont-ils fixes ou variables ?</a:t>
                      </a:r>
                      <a:endParaRPr lang="fr-FR" sz="2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fr-FR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onstantia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97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Type de coûts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Fixe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Variable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Charges de personnel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CDI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Personnel </a:t>
                      </a:r>
                      <a:r>
                        <a:rPr lang="fr-FR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intérimaire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Impôts, taxes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TVA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Impôts locaux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2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achat de </a:t>
                      </a:r>
                      <a:r>
                        <a:rPr lang="fr-FR" sz="1600" b="1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matières premières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197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autres charges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Electricité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Loyer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Sécurité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19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Amortissements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Bâtiment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970"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Machine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19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…</a:t>
                      </a:r>
                      <a:endParaRPr lang="fr-FR" sz="16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u="none" strike="noStrike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FR" sz="1600" b="0" i="0" u="none" strike="noStrike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itr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-3023" y="0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 smtClean="0">
                <a:solidFill>
                  <a:srgbClr val="0070C0"/>
                </a:solidFill>
              </a:rPr>
              <a:t>2. Présentation du modèle de base </a:t>
            </a:r>
          </a:p>
          <a:p>
            <a:pPr algn="ctr"/>
            <a:r>
              <a:rPr lang="fr-FR" sz="3600" dirty="0" smtClean="0">
                <a:solidFill>
                  <a:schemeClr val="tx1"/>
                </a:solidFill>
              </a:rPr>
              <a:t>a. Définition charges fixes et variables</a:t>
            </a:r>
            <a:endParaRPr lang="fr-FR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1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2423592" y="980728"/>
            <a:ext cx="7632848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  <a:latin typeface="+mj-lt"/>
              </a:rPr>
              <a:t>Méthode de calcul </a:t>
            </a:r>
            <a:endParaRPr lang="fr-FR" b="1" dirty="0">
              <a:solidFill>
                <a:srgbClr val="C00000"/>
              </a:solidFill>
              <a:latin typeface="+mj-lt"/>
            </a:endParaRPr>
          </a:p>
          <a:p>
            <a:pPr algn="ctr"/>
            <a:r>
              <a:rPr lang="fr-FR" b="1" dirty="0">
                <a:solidFill>
                  <a:schemeClr val="tx1"/>
                </a:solidFill>
                <a:latin typeface="+mj-lt"/>
              </a:rPr>
              <a:t>Tableau de résultat en fonction de la variabilité des charges</a:t>
            </a: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fr-FR" b="1" dirty="0">
              <a:solidFill>
                <a:srgbClr val="C00000"/>
              </a:solidFill>
              <a:latin typeface="+mj-lt"/>
            </a:endParaRPr>
          </a:p>
          <a:p>
            <a:pPr algn="ctr"/>
            <a:endParaRPr lang="fr-FR" b="1" dirty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endParaRPr lang="fr-FR" b="1" dirty="0">
              <a:latin typeface="+mj-lt"/>
            </a:endParaRPr>
          </a:p>
          <a:p>
            <a:r>
              <a:rPr lang="fr-FR" dirty="0">
                <a:latin typeface="+mj-lt"/>
              </a:rPr>
              <a:t>Remarque : Taux de MCV = MCV / CA. Il s’exprime en pourcentage.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/>
          </p:nvPr>
        </p:nvGraphicFramePr>
        <p:xfrm>
          <a:off x="2495600" y="1824216"/>
          <a:ext cx="7488832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22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Acronyme</a:t>
                      </a:r>
                      <a:endParaRPr lang="fr-FR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CA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CV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Marge sur coûts variables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de marge sur coûts variables)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MCV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CF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R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>
            <p:custDataLst>
              <p:tags r:id="rId3"/>
            </p:custDataLst>
          </p:nvPr>
        </p:nvSpPr>
        <p:spPr>
          <a:xfrm>
            <a:off x="2423592" y="5085184"/>
            <a:ext cx="7632848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  <a:latin typeface="+mj-lt"/>
              </a:rPr>
              <a:t>Interprétation</a:t>
            </a:r>
            <a:r>
              <a:rPr lang="fr-FR" b="1" dirty="0">
                <a:solidFill>
                  <a:srgbClr val="C00000"/>
                </a:solidFill>
                <a:latin typeface="+mj-lt"/>
              </a:rPr>
              <a:t> </a:t>
            </a:r>
          </a:p>
          <a:p>
            <a:pPr marL="342900" indent="-342900">
              <a:buAutoNum type="arabicPeriod"/>
            </a:pPr>
            <a:r>
              <a:rPr lang="fr-FR" sz="1600" b="1" dirty="0">
                <a:solidFill>
                  <a:schemeClr val="tx1"/>
                </a:solidFill>
                <a:latin typeface="+mj-lt"/>
              </a:rPr>
              <a:t>Etat du résultat global (et résultat par produits si possible) : ……………………………………</a:t>
            </a:r>
          </a:p>
          <a:p>
            <a:pPr marL="342900" indent="-342900">
              <a:buAutoNum type="arabicPeriod"/>
            </a:pPr>
            <a:r>
              <a:rPr lang="fr-FR" sz="1600" b="1" dirty="0">
                <a:solidFill>
                  <a:schemeClr val="tx1"/>
                </a:solidFill>
                <a:latin typeface="+mj-lt"/>
              </a:rPr>
              <a:t>Etat de la marge (positive, négative ?)  …………………………………………………………………….</a:t>
            </a:r>
          </a:p>
          <a:p>
            <a:pPr marL="342900" indent="-342900">
              <a:buAutoNum type="arabicPeriod"/>
            </a:pPr>
            <a:r>
              <a:rPr lang="fr-FR" sz="1600" b="1" dirty="0">
                <a:solidFill>
                  <a:schemeClr val="tx1"/>
                </a:solidFill>
                <a:latin typeface="+mj-lt"/>
              </a:rPr>
              <a:t>Si marge &gt; 0, est-elle suffisante pour couvrir les coûts fixes ? …………………………………..</a:t>
            </a:r>
          </a:p>
          <a:p>
            <a:pPr marL="342900" indent="-342900">
              <a:buAutoNum type="arabicPeriod"/>
            </a:pPr>
            <a:r>
              <a:rPr lang="fr-FR" sz="1600" b="1" dirty="0">
                <a:solidFill>
                  <a:schemeClr val="tx1"/>
                </a:solidFill>
                <a:latin typeface="+mj-lt"/>
              </a:rPr>
              <a:t>Comment améliorer la situation (diminution des charges ou augmentation du CA) ?</a:t>
            </a:r>
          </a:p>
          <a:p>
            <a:r>
              <a:rPr lang="fr-FR" sz="1600" dirty="0">
                <a:latin typeface="+mj-lt"/>
              </a:rPr>
              <a:t>…...............................................................................................................................................</a:t>
            </a:r>
            <a:endParaRPr lang="fr-FR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itr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600" b="1" dirty="0">
                <a:solidFill>
                  <a:srgbClr val="0070C0"/>
                </a:solidFill>
              </a:rPr>
              <a:t>2. Présentation du modèle de base </a:t>
            </a:r>
          </a:p>
          <a:p>
            <a:pPr algn="ctr"/>
            <a:r>
              <a:rPr lang="fr-FR" sz="3200" dirty="0" smtClean="0">
                <a:solidFill>
                  <a:schemeClr val="tx1"/>
                </a:solidFill>
              </a:rPr>
              <a:t>b. Application du modèle de base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44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2279576" y="1484784"/>
            <a:ext cx="7632848" cy="1877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>
                <a:latin typeface="+mj-lt"/>
              </a:rPr>
              <a:t>Seuil de rentabilité (SR)</a:t>
            </a:r>
          </a:p>
          <a:p>
            <a:endParaRPr lang="fr-FR" sz="400" dirty="0">
              <a:latin typeface="+mj-lt"/>
            </a:endParaRPr>
          </a:p>
          <a:p>
            <a:pPr algn="just"/>
            <a:r>
              <a:rPr lang="fr-FR" u="sng" dirty="0">
                <a:latin typeface="+mj-lt"/>
              </a:rPr>
              <a:t>Définition</a:t>
            </a:r>
            <a:r>
              <a:rPr lang="fr-FR" dirty="0">
                <a:latin typeface="+mj-lt"/>
              </a:rPr>
              <a:t> : Le niveau d’activité pour lequel le résultat est égal à zéro. Il s’exprime en quantité vendue ou en chiffre d’affaires.</a:t>
            </a:r>
          </a:p>
          <a:p>
            <a:endParaRPr lang="fr-FR" sz="400" dirty="0">
              <a:latin typeface="+mj-lt"/>
            </a:endParaRPr>
          </a:p>
          <a:p>
            <a:r>
              <a:rPr lang="fr-FR" u="sng" dirty="0">
                <a:latin typeface="+mj-lt"/>
              </a:rPr>
              <a:t>Calcul</a:t>
            </a:r>
            <a:r>
              <a:rPr lang="fr-FR" dirty="0">
                <a:latin typeface="+mj-lt"/>
              </a:rPr>
              <a:t> : 	(en CA)  		= CF / Taux de MCV</a:t>
            </a:r>
          </a:p>
          <a:p>
            <a:r>
              <a:rPr lang="fr-FR" dirty="0">
                <a:latin typeface="+mj-lt"/>
              </a:rPr>
              <a:t>	(en quantité) 	= CF / </a:t>
            </a:r>
            <a:r>
              <a:rPr lang="fr-FR" dirty="0" smtClean="0">
                <a:latin typeface="+mj-lt"/>
              </a:rPr>
              <a:t>MCV unitaire </a:t>
            </a:r>
          </a:p>
          <a:p>
            <a:r>
              <a:rPr lang="fr-FR" dirty="0" smtClean="0">
                <a:latin typeface="+mj-lt"/>
              </a:rPr>
              <a:t>Avec : MVC unitaire =  Taux </a:t>
            </a:r>
            <a:r>
              <a:rPr lang="fr-FR" smtClean="0">
                <a:latin typeface="+mj-lt"/>
              </a:rPr>
              <a:t>MCV * </a:t>
            </a:r>
            <a:r>
              <a:rPr lang="fr-FR" dirty="0" smtClean="0">
                <a:latin typeface="+mj-lt"/>
              </a:rPr>
              <a:t>CA unitaire</a:t>
            </a:r>
            <a:endParaRPr lang="fr-FR" dirty="0">
              <a:latin typeface="+mj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custDataLst>
              <p:tags r:id="rId2"/>
            </p:custDataLst>
            <p:extLst/>
          </p:nvPr>
        </p:nvGraphicFramePr>
        <p:xfrm>
          <a:off x="1559496" y="3573016"/>
          <a:ext cx="417646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815">
                <a:tc gridSpan="2"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b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en fonction de la variabilité des charges (exercice n)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(Taux de MCV)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</a:p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(12,5%)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961" y="3645024"/>
            <a:ext cx="4891255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avec flèche 4"/>
          <p:cNvCxnSpPr/>
          <p:nvPr>
            <p:custDataLst>
              <p:tags r:id="rId4"/>
            </p:custDataLst>
          </p:nvPr>
        </p:nvCxnSpPr>
        <p:spPr>
          <a:xfrm>
            <a:off x="8328248" y="4653136"/>
            <a:ext cx="0" cy="115212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>
            <p:custDataLst>
              <p:tags r:id="rId5"/>
            </p:custDataLst>
          </p:nvPr>
        </p:nvSpPr>
        <p:spPr>
          <a:xfrm>
            <a:off x="7680176" y="5877273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+mj-lt"/>
              </a:rPr>
              <a:t>Seuil de rentabilité</a:t>
            </a:r>
          </a:p>
        </p:txBody>
      </p:sp>
      <p:sp>
        <p:nvSpPr>
          <p:cNvPr id="7" name="ZoneTexte 6"/>
          <p:cNvSpPr txBox="1"/>
          <p:nvPr>
            <p:custDataLst>
              <p:tags r:id="rId6"/>
            </p:custDataLst>
          </p:nvPr>
        </p:nvSpPr>
        <p:spPr>
          <a:xfrm>
            <a:off x="1976448" y="6450468"/>
            <a:ext cx="8147248" cy="33855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+mj-lt"/>
              </a:rPr>
              <a:t>Question : Calculer le seuil de rentabilité en tee-shirts et en euros</a:t>
            </a:r>
            <a:endParaRPr lang="fr-FR" sz="1600" dirty="0">
              <a:latin typeface="+mj-lt"/>
            </a:endParaRPr>
          </a:p>
        </p:txBody>
      </p:sp>
      <p:sp>
        <p:nvSpPr>
          <p:cNvPr id="9" name="Titre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solidFill>
                  <a:srgbClr val="0070C0"/>
                </a:solidFill>
              </a:rPr>
              <a:t>3</a:t>
            </a:r>
            <a:r>
              <a:rPr lang="fr-FR" sz="3200" b="1" dirty="0" smtClean="0">
                <a:solidFill>
                  <a:srgbClr val="0070C0"/>
                </a:solidFill>
              </a:rPr>
              <a:t>. Utilisation du modèle de base </a:t>
            </a:r>
          </a:p>
          <a:p>
            <a:pPr algn="ctr"/>
            <a:r>
              <a:rPr lang="fr-FR" sz="3200" dirty="0">
                <a:solidFill>
                  <a:schemeClr val="tx1"/>
                </a:solidFill>
              </a:rPr>
              <a:t>a</a:t>
            </a:r>
            <a:r>
              <a:rPr lang="fr-FR" sz="3200" dirty="0" smtClean="0">
                <a:solidFill>
                  <a:schemeClr val="tx1"/>
                </a:solidFill>
              </a:rPr>
              <a:t>. Le seuil de rentabilité 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2094384" y="1844824"/>
            <a:ext cx="8147248" cy="27853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  <a:latin typeface="+mj-lt"/>
              </a:rPr>
              <a:t>Réponse</a:t>
            </a:r>
            <a:r>
              <a:rPr lang="fr-FR" sz="2000" b="1" dirty="0">
                <a:latin typeface="+mj-lt"/>
              </a:rPr>
              <a:t> :</a:t>
            </a:r>
          </a:p>
          <a:p>
            <a:pPr algn="ctr"/>
            <a:endParaRPr lang="fr-FR" sz="1100" b="1" dirty="0">
              <a:latin typeface="+mj-lt"/>
            </a:endParaRPr>
          </a:p>
          <a:p>
            <a:pPr algn="ctr"/>
            <a:r>
              <a:rPr lang="fr-FR" sz="2000" dirty="0">
                <a:latin typeface="+mj-lt"/>
              </a:rPr>
              <a:t>Seuil de rentabilité (en chiffre d’affaires) : </a:t>
            </a:r>
          </a:p>
          <a:p>
            <a:pPr algn="ctr"/>
            <a:r>
              <a:rPr lang="fr-FR" sz="2000" dirty="0">
                <a:latin typeface="+mj-lt"/>
              </a:rPr>
              <a:t>35.000 / 0,12566 = 278.529 </a:t>
            </a:r>
            <a:r>
              <a:rPr lang="fr-FR" sz="2000" b="1" u="sng" dirty="0">
                <a:latin typeface="+mj-lt"/>
              </a:rPr>
              <a:t>€</a:t>
            </a:r>
          </a:p>
          <a:p>
            <a:pPr algn="ctr"/>
            <a:endParaRPr lang="fr-FR" sz="1200" b="1" u="sng" dirty="0">
              <a:latin typeface="+mj-lt"/>
            </a:endParaRPr>
          </a:p>
          <a:p>
            <a:pPr algn="ctr"/>
            <a:r>
              <a:rPr lang="fr-FR" sz="2000" dirty="0">
                <a:latin typeface="+mj-lt"/>
              </a:rPr>
              <a:t>Seuil de rentabilité (en unité)</a:t>
            </a:r>
          </a:p>
          <a:p>
            <a:pPr algn="ctr"/>
            <a:r>
              <a:rPr lang="fr-FR" sz="2000" dirty="0">
                <a:latin typeface="+mj-lt"/>
              </a:rPr>
              <a:t>35.000 / 26,39 = 1.326 </a:t>
            </a:r>
            <a:r>
              <a:rPr lang="fr-FR" sz="2000" b="1" u="sng" dirty="0">
                <a:latin typeface="+mj-lt"/>
              </a:rPr>
              <a:t>cochons</a:t>
            </a:r>
          </a:p>
          <a:p>
            <a:pPr algn="ctr"/>
            <a:endParaRPr lang="fr-FR" sz="1200" dirty="0">
              <a:latin typeface="+mj-lt"/>
            </a:endParaRPr>
          </a:p>
          <a:p>
            <a:pPr algn="ctr"/>
            <a:r>
              <a:rPr lang="fr-FR" sz="2000" dirty="0">
                <a:latin typeface="+mj-lt"/>
              </a:rPr>
              <a:t>Avec : taux de marge sur coûts variables unitaire (par cochon):</a:t>
            </a:r>
          </a:p>
          <a:p>
            <a:pPr algn="ctr"/>
            <a:r>
              <a:rPr lang="fr-FR" sz="2000" dirty="0">
                <a:latin typeface="+mj-lt"/>
              </a:rPr>
              <a:t>150 (kg) * 1,40 (€/kg) * 0,12566 = 26,39 </a:t>
            </a:r>
            <a:r>
              <a:rPr lang="fr-FR" sz="2000" b="1" u="sng" dirty="0">
                <a:latin typeface="+mj-lt"/>
              </a:rPr>
              <a:t>€ de MCV / cochon</a:t>
            </a:r>
          </a:p>
        </p:txBody>
      </p:sp>
      <p:sp>
        <p:nvSpPr>
          <p:cNvPr id="3" name="ZoneTexte 2"/>
          <p:cNvSpPr txBox="1"/>
          <p:nvPr>
            <p:custDataLst>
              <p:tags r:id="rId2"/>
            </p:custDataLst>
          </p:nvPr>
        </p:nvSpPr>
        <p:spPr>
          <a:xfrm>
            <a:off x="2063552" y="5229201"/>
            <a:ext cx="820891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b="1" dirty="0">
                <a:solidFill>
                  <a:srgbClr val="0070C0"/>
                </a:solidFill>
                <a:latin typeface="+mj-lt"/>
              </a:rPr>
              <a:t>Interprétation</a:t>
            </a:r>
            <a:r>
              <a:rPr lang="fr-FR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fr-FR" b="1" dirty="0">
                <a:latin typeface="+mj-lt"/>
              </a:rPr>
              <a:t>: 	</a:t>
            </a:r>
          </a:p>
          <a:p>
            <a:pPr algn="just"/>
            <a:r>
              <a:rPr lang="fr-FR" u="sng" dirty="0">
                <a:latin typeface="+mj-lt"/>
              </a:rPr>
              <a:t>Constat</a:t>
            </a:r>
            <a:r>
              <a:rPr lang="fr-FR" dirty="0">
                <a:latin typeface="+mj-lt"/>
              </a:rPr>
              <a:t> : </a:t>
            </a:r>
          </a:p>
          <a:p>
            <a:pPr algn="just"/>
            <a:endParaRPr lang="fr-FR" dirty="0" smtClean="0">
              <a:latin typeface="+mj-lt"/>
            </a:endParaRPr>
          </a:p>
          <a:p>
            <a:pPr algn="just"/>
            <a:endParaRPr lang="fr-FR" dirty="0">
              <a:latin typeface="+mj-lt"/>
            </a:endParaRPr>
          </a:p>
        </p:txBody>
      </p:sp>
      <p:sp>
        <p:nvSpPr>
          <p:cNvPr id="4" name="ZoneTexte 3"/>
          <p:cNvSpPr txBox="1"/>
          <p:nvPr>
            <p:custDataLst>
              <p:tags r:id="rId3"/>
            </p:custDataLst>
          </p:nvPr>
        </p:nvSpPr>
        <p:spPr>
          <a:xfrm>
            <a:off x="2063552" y="1719371"/>
            <a:ext cx="8208912" cy="30315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  <a:latin typeface="+mj-lt"/>
              </a:rPr>
              <a:t>Réponse</a:t>
            </a:r>
          </a:p>
          <a:p>
            <a:pPr algn="ctr"/>
            <a:endParaRPr lang="fr-FR" sz="1100" b="1" dirty="0">
              <a:latin typeface="+mj-lt"/>
            </a:endParaRPr>
          </a:p>
          <a:p>
            <a:pPr algn="ctr"/>
            <a:r>
              <a:rPr lang="fr-FR" sz="2000" b="1" dirty="0">
                <a:latin typeface="+mj-lt"/>
              </a:rPr>
              <a:t>Seuil de rentabilité (en chiffre d’affaires) : </a:t>
            </a:r>
          </a:p>
          <a:p>
            <a:pPr algn="ctr"/>
            <a:endParaRPr lang="fr-FR" sz="1200" b="1" u="sng" dirty="0">
              <a:latin typeface="+mj-lt"/>
            </a:endParaRPr>
          </a:p>
          <a:p>
            <a:pPr algn="ctr"/>
            <a:endParaRPr lang="fr-FR" sz="1200" b="1" u="sng" dirty="0">
              <a:latin typeface="+mj-lt"/>
            </a:endParaRPr>
          </a:p>
          <a:p>
            <a:pPr algn="ctr"/>
            <a:r>
              <a:rPr lang="fr-FR" sz="2000" b="1" dirty="0">
                <a:latin typeface="+mj-lt"/>
              </a:rPr>
              <a:t>Seuil de rentabilité (en unité) :</a:t>
            </a:r>
          </a:p>
          <a:p>
            <a:pPr algn="ctr"/>
            <a:endParaRPr lang="fr-FR" sz="1200" dirty="0">
              <a:latin typeface="+mj-lt"/>
            </a:endParaRPr>
          </a:p>
          <a:p>
            <a:pPr algn="ctr"/>
            <a:endParaRPr lang="fr-FR" sz="1200" dirty="0">
              <a:latin typeface="+mj-lt"/>
            </a:endParaRPr>
          </a:p>
          <a:p>
            <a:pPr algn="ctr"/>
            <a:endParaRPr lang="fr-FR" sz="1200" dirty="0">
              <a:latin typeface="+mj-lt"/>
            </a:endParaRPr>
          </a:p>
          <a:p>
            <a:pPr algn="ctr"/>
            <a:endParaRPr lang="fr-FR" sz="2000" dirty="0" smtClean="0">
              <a:latin typeface="+mj-lt"/>
            </a:endParaRPr>
          </a:p>
          <a:p>
            <a:pPr algn="ctr"/>
            <a:endParaRPr lang="fr-FR" sz="2000" dirty="0">
              <a:latin typeface="+mj-lt"/>
            </a:endParaRPr>
          </a:p>
          <a:p>
            <a:pPr algn="ctr"/>
            <a:endParaRPr lang="fr-FR" sz="2000" dirty="0">
              <a:latin typeface="+mj-lt"/>
            </a:endParaRPr>
          </a:p>
        </p:txBody>
      </p:sp>
      <p:sp>
        <p:nvSpPr>
          <p:cNvPr id="9" name="Titr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solidFill>
                  <a:srgbClr val="0070C0"/>
                </a:solidFill>
              </a:rPr>
              <a:t>3</a:t>
            </a:r>
            <a:r>
              <a:rPr lang="fr-FR" sz="3200" b="1" dirty="0" smtClean="0">
                <a:solidFill>
                  <a:srgbClr val="0070C0"/>
                </a:solidFill>
              </a:rPr>
              <a:t>. Utilisation du modèle de base </a:t>
            </a:r>
          </a:p>
          <a:p>
            <a:pPr algn="ctr"/>
            <a:r>
              <a:rPr lang="fr-FR" sz="3200" dirty="0">
                <a:solidFill>
                  <a:schemeClr val="tx1"/>
                </a:solidFill>
              </a:rPr>
              <a:t>a</a:t>
            </a:r>
            <a:r>
              <a:rPr lang="fr-FR" sz="3200" dirty="0" smtClean="0">
                <a:solidFill>
                  <a:schemeClr val="tx1"/>
                </a:solidFill>
              </a:rPr>
              <a:t>. Le seuil de rentabilité 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4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>
            <p:custDataLst>
              <p:tags r:id="rId1"/>
            </p:custDataLst>
          </p:nvPr>
        </p:nvSpPr>
        <p:spPr>
          <a:xfrm>
            <a:off x="2279576" y="1480334"/>
            <a:ext cx="7632848" cy="4278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+mj-lt"/>
              </a:rPr>
              <a:t>Marge de sécurité</a:t>
            </a:r>
          </a:p>
          <a:p>
            <a:r>
              <a:rPr lang="fr-FR" sz="1700" u="sng" dirty="0">
                <a:latin typeface="+mj-lt"/>
              </a:rPr>
              <a:t>Définition</a:t>
            </a:r>
            <a:r>
              <a:rPr lang="fr-FR" sz="1700" dirty="0">
                <a:latin typeface="+mj-lt"/>
              </a:rPr>
              <a:t> : Montant du CA qu’il est possible de perdre avant de faire une perte. </a:t>
            </a:r>
          </a:p>
          <a:p>
            <a:r>
              <a:rPr lang="fr-FR" u="sng" dirty="0">
                <a:latin typeface="+mj-lt"/>
              </a:rPr>
              <a:t>Calcul </a:t>
            </a:r>
            <a:r>
              <a:rPr lang="fr-FR" dirty="0">
                <a:latin typeface="+mj-lt"/>
              </a:rPr>
              <a:t>= ( CA – SR )</a:t>
            </a:r>
          </a:p>
          <a:p>
            <a:pPr algn="ctr"/>
            <a:r>
              <a:rPr lang="fr-FR" sz="2000" b="1" dirty="0">
                <a:latin typeface="+mj-lt"/>
              </a:rPr>
              <a:t>Indice de sécurité</a:t>
            </a:r>
          </a:p>
          <a:p>
            <a:r>
              <a:rPr lang="fr-FR" u="sng" dirty="0">
                <a:latin typeface="+mj-lt"/>
              </a:rPr>
              <a:t>Définition</a:t>
            </a:r>
            <a:r>
              <a:rPr lang="fr-FR" dirty="0">
                <a:latin typeface="+mj-lt"/>
              </a:rPr>
              <a:t> : Pourcentage du CA qu’il est possible de perdre avant de faire une perte. </a:t>
            </a:r>
          </a:p>
          <a:p>
            <a:r>
              <a:rPr lang="fr-FR" u="sng" dirty="0">
                <a:latin typeface="+mj-lt"/>
              </a:rPr>
              <a:t>Calcul </a:t>
            </a:r>
            <a:r>
              <a:rPr lang="fr-FR" dirty="0">
                <a:latin typeface="+mj-lt"/>
              </a:rPr>
              <a:t>= ( CA – SR ) / CA</a:t>
            </a:r>
          </a:p>
          <a:p>
            <a:endParaRPr lang="fr-FR" sz="100" dirty="0">
              <a:latin typeface="+mj-lt"/>
            </a:endParaRPr>
          </a:p>
          <a:p>
            <a:pPr algn="ctr"/>
            <a:r>
              <a:rPr lang="fr-FR" sz="2000" b="1" dirty="0">
                <a:latin typeface="+mj-lt"/>
              </a:rPr>
              <a:t>Levier opérationnel (ou sensibilité du résultat)</a:t>
            </a:r>
          </a:p>
          <a:p>
            <a:r>
              <a:rPr lang="fr-FR" u="sng" dirty="0">
                <a:latin typeface="+mj-lt"/>
              </a:rPr>
              <a:t>Définition</a:t>
            </a:r>
            <a:r>
              <a:rPr lang="fr-FR" dirty="0">
                <a:latin typeface="+mj-lt"/>
              </a:rPr>
              <a:t> : Si le chiffre d’affaires varie </a:t>
            </a:r>
            <a:r>
              <a:rPr lang="fr-FR">
                <a:latin typeface="+mj-lt"/>
              </a:rPr>
              <a:t>d’1 </a:t>
            </a:r>
            <a:r>
              <a:rPr lang="fr-FR" smtClean="0">
                <a:latin typeface="+mj-lt"/>
              </a:rPr>
              <a:t>%, </a:t>
            </a:r>
            <a:r>
              <a:rPr lang="fr-FR" dirty="0">
                <a:latin typeface="+mj-lt"/>
              </a:rPr>
              <a:t>de combien variera </a:t>
            </a:r>
            <a:r>
              <a:rPr lang="fr-FR">
                <a:latin typeface="+mj-lt"/>
              </a:rPr>
              <a:t>le </a:t>
            </a:r>
            <a:r>
              <a:rPr lang="fr-FR" smtClean="0">
                <a:latin typeface="+mj-lt"/>
              </a:rPr>
              <a:t>résultat (en %).</a:t>
            </a:r>
            <a:endParaRPr lang="fr-FR" dirty="0">
              <a:latin typeface="+mj-lt"/>
            </a:endParaRPr>
          </a:p>
          <a:p>
            <a:r>
              <a:rPr lang="fr-FR" u="sng" dirty="0">
                <a:latin typeface="+mj-lt"/>
              </a:rPr>
              <a:t>Calcul</a:t>
            </a:r>
            <a:r>
              <a:rPr lang="fr-FR" dirty="0">
                <a:latin typeface="+mj-lt"/>
              </a:rPr>
              <a:t>  	</a:t>
            </a:r>
            <a:r>
              <a:rPr lang="fr-FR" dirty="0" smtClean="0">
                <a:latin typeface="+mj-lt"/>
              </a:rPr>
              <a:t>= </a:t>
            </a:r>
            <a:r>
              <a:rPr lang="fr-FR" dirty="0">
                <a:latin typeface="+mj-lt"/>
              </a:rPr>
              <a:t>MCV / Résultat</a:t>
            </a:r>
          </a:p>
          <a:p>
            <a:endParaRPr lang="fr-FR" sz="800" dirty="0">
              <a:latin typeface="+mj-lt"/>
            </a:endParaRPr>
          </a:p>
          <a:p>
            <a:pPr algn="ctr"/>
            <a:r>
              <a:rPr lang="fr-FR" sz="2000" b="1" dirty="0">
                <a:latin typeface="+mj-lt"/>
              </a:rPr>
              <a:t>Point mort</a:t>
            </a:r>
          </a:p>
          <a:p>
            <a:endParaRPr lang="fr-FR" sz="400" dirty="0">
              <a:latin typeface="+mj-lt"/>
            </a:endParaRPr>
          </a:p>
          <a:p>
            <a:r>
              <a:rPr lang="fr-FR" u="sng" dirty="0">
                <a:latin typeface="+mj-lt"/>
              </a:rPr>
              <a:t>Définition</a:t>
            </a:r>
            <a:r>
              <a:rPr lang="fr-FR" dirty="0">
                <a:latin typeface="+mj-lt"/>
              </a:rPr>
              <a:t> : Date à laquelle le seuil de rentabilité est atteint.</a:t>
            </a:r>
          </a:p>
          <a:p>
            <a:r>
              <a:rPr lang="fr-FR" dirty="0">
                <a:latin typeface="+mj-lt"/>
              </a:rPr>
              <a:t>Si les ventes sont lissées sur l’année : (SR / CA) * </a:t>
            </a:r>
            <a:r>
              <a:rPr lang="fr-FR" dirty="0" smtClean="0">
                <a:latin typeface="+mj-lt"/>
              </a:rPr>
              <a:t>365</a:t>
            </a:r>
            <a:endParaRPr lang="fr-FR" dirty="0">
              <a:latin typeface="+mj-lt"/>
            </a:endParaRPr>
          </a:p>
        </p:txBody>
      </p:sp>
      <p:sp>
        <p:nvSpPr>
          <p:cNvPr id="4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solidFill>
                  <a:srgbClr val="0070C0"/>
                </a:solidFill>
              </a:rPr>
              <a:t>3</a:t>
            </a:r>
            <a:r>
              <a:rPr lang="fr-FR" sz="3200" b="1" dirty="0" smtClean="0">
                <a:solidFill>
                  <a:srgbClr val="0070C0"/>
                </a:solidFill>
              </a:rPr>
              <a:t>. Utilisation du modèle de base </a:t>
            </a:r>
          </a:p>
          <a:p>
            <a:pPr algn="ctr"/>
            <a:r>
              <a:rPr lang="fr-FR" sz="3200" dirty="0" smtClean="0">
                <a:solidFill>
                  <a:schemeClr val="tx1"/>
                </a:solidFill>
              </a:rPr>
              <a:t>b. Autres indicateurs de rentabilité</a:t>
            </a:r>
            <a:endParaRPr lang="fr-FR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24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>
            <p:custDataLst>
              <p:tags r:id="rId1"/>
            </p:custDataLst>
          </p:nvPr>
        </p:nvSpPr>
        <p:spPr>
          <a:xfrm>
            <a:off x="706582" y="1137062"/>
            <a:ext cx="1077883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latin typeface="+mj-lt"/>
              </a:rPr>
              <a:t>Vous vous retrouvez en situation d’accompagné plusieurs entrepreneurs à la recherche de financement. Pour rassurer les investisseurs/banques, vous choisissez de mettre en avant un indicateur de rentabilité. Selon quelle unité, </a:t>
            </a:r>
            <a:r>
              <a:rPr lang="fr-FR" dirty="0" err="1" smtClean="0">
                <a:latin typeface="+mj-lt"/>
              </a:rPr>
              <a:t>choisisseriez</a:t>
            </a:r>
            <a:r>
              <a:rPr lang="fr-FR" dirty="0" smtClean="0">
                <a:latin typeface="+mj-lt"/>
              </a:rPr>
              <a:t> vous d’exprimer le seuil de rentabilité</a:t>
            </a:r>
            <a:endParaRPr lang="fr-FR" dirty="0">
              <a:latin typeface="+mj-lt"/>
            </a:endParaRPr>
          </a:p>
        </p:txBody>
      </p:sp>
      <p:sp>
        <p:nvSpPr>
          <p:cNvPr id="5" name="Titr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>
                <a:solidFill>
                  <a:srgbClr val="0070C0"/>
                </a:solidFill>
              </a:rPr>
              <a:t>3</a:t>
            </a:r>
            <a:r>
              <a:rPr lang="fr-FR" sz="3200" b="1" dirty="0" smtClean="0">
                <a:solidFill>
                  <a:srgbClr val="0070C0"/>
                </a:solidFill>
              </a:rPr>
              <a:t>. Utilisation du modèle de base </a:t>
            </a:r>
          </a:p>
          <a:p>
            <a:pPr algn="ctr"/>
            <a:r>
              <a:rPr lang="fr-FR" sz="3200" dirty="0" smtClean="0">
                <a:solidFill>
                  <a:schemeClr val="tx1"/>
                </a:solidFill>
              </a:rPr>
              <a:t>b. Autres indicateurs de rentabilité</a:t>
            </a:r>
            <a:endParaRPr lang="fr-FR" sz="32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355828"/>
              </p:ext>
            </p:extLst>
          </p:nvPr>
        </p:nvGraphicFramePr>
        <p:xfrm>
          <a:off x="706582" y="2688465"/>
          <a:ext cx="10778836" cy="293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2436">
                  <a:extLst>
                    <a:ext uri="{9D8B030D-6E8A-4147-A177-3AD203B41FA5}">
                      <a16:colId xmlns:a16="http://schemas.microsoft.com/office/drawing/2014/main" val="3264166683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4206418484"/>
                    </a:ext>
                  </a:extLst>
                </a:gridCol>
              </a:tblGrid>
              <a:tr h="586509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Activité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Seuil</a:t>
                      </a:r>
                      <a:r>
                        <a:rPr lang="fr-FR" sz="2000" baseline="0" dirty="0" smtClean="0"/>
                        <a:t> de rentabilité</a:t>
                      </a:r>
                      <a:endParaRPr lang="fr-F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829079"/>
                  </a:ext>
                </a:extLst>
              </a:tr>
              <a:tr h="152402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Restaurant solidaire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7759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Airbus (programme 380</a:t>
                      </a:r>
                      <a:r>
                        <a:rPr lang="fr-FR" sz="1600" baseline="0" dirty="0" smtClean="0"/>
                        <a:t> : grosse charges de recherche et </a:t>
                      </a:r>
                      <a:r>
                        <a:rPr lang="fr-FR" sz="1600" baseline="0" dirty="0" err="1" smtClean="0"/>
                        <a:t>dév</a:t>
                      </a:r>
                      <a:r>
                        <a:rPr lang="fr-FR" sz="1600" baseline="0" dirty="0" smtClean="0"/>
                        <a:t>.)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005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Organisation de soirée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55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Application mobile payante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374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Application</a:t>
                      </a:r>
                      <a:r>
                        <a:rPr lang="fr-FR" sz="1600" baseline="0" dirty="0" smtClean="0"/>
                        <a:t> mobile gratuite (rémunéré au clic)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45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Application</a:t>
                      </a:r>
                      <a:r>
                        <a:rPr lang="fr-FR" sz="1600" baseline="0" dirty="0" smtClean="0"/>
                        <a:t> mobile gratuite (Visionnage de pub obligatoire)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505667"/>
                  </a:ext>
                </a:extLst>
              </a:tr>
              <a:tr h="224445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Formation (RH)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de Montpellier Business </a:t>
                      </a:r>
                      <a:r>
                        <a:rPr lang="fr-FR" sz="1600" dirty="0" err="1" smtClean="0"/>
                        <a:t>School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137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905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 vers le bas 1"/>
          <p:cNvSpPr/>
          <p:nvPr>
            <p:custDataLst>
              <p:tags r:id="rId1"/>
            </p:custDataLst>
          </p:nvPr>
        </p:nvSpPr>
        <p:spPr>
          <a:xfrm rot="1934346">
            <a:off x="2215106" y="165441"/>
            <a:ext cx="368233" cy="87449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61770" y="1098031"/>
            <a:ext cx="4474903" cy="1620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latin typeface="+mj-lt"/>
              </a:rPr>
              <a:t>Situation 1</a:t>
            </a:r>
          </a:p>
          <a:p>
            <a:pPr algn="ctr"/>
            <a:r>
              <a:rPr lang="fr-FR" sz="2000" dirty="0" smtClean="0">
                <a:latin typeface="+mj-lt"/>
              </a:rPr>
              <a:t>Pas d’augmentation des coûts fixes</a:t>
            </a:r>
          </a:p>
          <a:p>
            <a:pPr algn="ctr"/>
            <a:endParaRPr lang="fr-FR" sz="2000" dirty="0" smtClean="0">
              <a:latin typeface="+mj-lt"/>
            </a:endParaRPr>
          </a:p>
          <a:p>
            <a:pPr algn="ctr"/>
            <a:r>
              <a:rPr lang="fr-FR" i="1" dirty="0" smtClean="0">
                <a:latin typeface="+mj-lt"/>
              </a:rPr>
              <a:t>Cas d’une commande supplémentaire (5 tee </a:t>
            </a:r>
            <a:r>
              <a:rPr lang="fr-FR" i="1" dirty="0" err="1" smtClean="0">
                <a:latin typeface="+mj-lt"/>
              </a:rPr>
              <a:t>shirts</a:t>
            </a:r>
            <a:r>
              <a:rPr lang="fr-FR" i="1" dirty="0" smtClean="0">
                <a:latin typeface="+mj-lt"/>
              </a:rPr>
              <a:t>) </a:t>
            </a:r>
            <a:r>
              <a:rPr lang="fr-FR" i="1" u="sng" dirty="0"/>
              <a:t>sans</a:t>
            </a:r>
            <a:r>
              <a:rPr lang="fr-FR" i="1" dirty="0"/>
              <a:t> </a:t>
            </a:r>
            <a:r>
              <a:rPr lang="fr-FR" i="1" dirty="0" smtClean="0">
                <a:latin typeface="+mj-lt"/>
              </a:rPr>
              <a:t>nouveau frais de port</a:t>
            </a:r>
            <a:endParaRPr lang="fr-FR" i="1" dirty="0">
              <a:latin typeface="+mj-lt"/>
            </a:endParaRPr>
          </a:p>
        </p:txBody>
      </p:sp>
      <p:cxnSp>
        <p:nvCxnSpPr>
          <p:cNvPr id="5" name="Connecteur droit 4"/>
          <p:cNvCxnSpPr/>
          <p:nvPr>
            <p:custDataLst>
              <p:tags r:id="rId3"/>
            </p:custDataLst>
          </p:nvPr>
        </p:nvCxnSpPr>
        <p:spPr>
          <a:xfrm>
            <a:off x="180109" y="2715739"/>
            <a:ext cx="0" cy="25922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>
            <p:custDataLst>
              <p:tags r:id="rId4"/>
            </p:custDataLst>
          </p:nvPr>
        </p:nvCxnSpPr>
        <p:spPr>
          <a:xfrm flipH="1">
            <a:off x="190453" y="5308027"/>
            <a:ext cx="38164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>
            <p:custDataLst>
              <p:tags r:id="rId5"/>
            </p:custDataLst>
          </p:nvPr>
        </p:nvSpPr>
        <p:spPr>
          <a:xfrm>
            <a:off x="4006877" y="509200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Quantité</a:t>
            </a:r>
          </a:p>
        </p:txBody>
      </p:sp>
      <p:sp>
        <p:nvSpPr>
          <p:cNvPr id="8" name="ZoneTexte 7"/>
          <p:cNvSpPr txBox="1"/>
          <p:nvPr>
            <p:custDataLst>
              <p:tags r:id="rId6"/>
            </p:custDataLst>
          </p:nvPr>
        </p:nvSpPr>
        <p:spPr>
          <a:xfrm>
            <a:off x="-241595" y="2715739"/>
            <a:ext cx="421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€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220104197"/>
              </p:ext>
            </p:extLst>
          </p:nvPr>
        </p:nvGraphicFramePr>
        <p:xfrm>
          <a:off x="5722779" y="1098031"/>
          <a:ext cx="5998166" cy="245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509">
                  <a:extLst>
                    <a:ext uri="{9D8B030D-6E8A-4147-A177-3AD203B41FA5}">
                      <a16:colId xmlns:a16="http://schemas.microsoft.com/office/drawing/2014/main" val="642252865"/>
                    </a:ext>
                  </a:extLst>
                </a:gridCol>
                <a:gridCol w="1336509">
                  <a:extLst>
                    <a:ext uri="{9D8B030D-6E8A-4147-A177-3AD203B41FA5}">
                      <a16:colId xmlns:a16="http://schemas.microsoft.com/office/drawing/2014/main" val="820693168"/>
                    </a:ext>
                  </a:extLst>
                </a:gridCol>
              </a:tblGrid>
              <a:tr h="363815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5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 tableau de résultat</a:t>
                      </a:r>
                      <a:r>
                        <a:rPr lang="fr-FR" sz="145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50" b="1" baseline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450" b="1" baseline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Ancienne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Nouvelle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Total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827850"/>
                  </a:ext>
                </a:extLst>
              </a:tr>
              <a:tr h="210304"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Chiffre d’affaires (unitaire)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320</a:t>
                      </a:r>
                      <a:endParaRPr lang="fr-FR" sz="14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40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360</a:t>
                      </a:r>
                      <a:endParaRPr lang="fr-FR" sz="15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variables (unitaire)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280</a:t>
                      </a:r>
                      <a:endParaRPr lang="fr-FR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35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315</a:t>
                      </a:r>
                      <a:endParaRPr lang="fr-FR" sz="15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 MCV  (taux de MCV)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40 (12,5%)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5 (12,5 %)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45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- Coûts fixes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815"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=</a:t>
                      </a:r>
                      <a:r>
                        <a:rPr lang="fr-FR" sz="1500" b="1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Résultat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10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15</a:t>
                      </a:r>
                      <a:endParaRPr lang="fr-FR" sz="15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Arc 9"/>
          <p:cNvSpPr/>
          <p:nvPr>
            <p:custDataLst>
              <p:tags r:id="rId8"/>
            </p:custDataLst>
          </p:nvPr>
        </p:nvSpPr>
        <p:spPr>
          <a:xfrm rot="10800000">
            <a:off x="209152" y="1968946"/>
            <a:ext cx="6768752" cy="3339080"/>
          </a:xfrm>
          <a:prstGeom prst="arc">
            <a:avLst/>
          </a:prstGeom>
          <a:ln w="2857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9"/>
            </p:custDataLst>
          </p:nvPr>
        </p:nvCxnSpPr>
        <p:spPr>
          <a:xfrm>
            <a:off x="209151" y="4083891"/>
            <a:ext cx="3653710" cy="0"/>
          </a:xfrm>
          <a:prstGeom prst="line">
            <a:avLst/>
          </a:prstGeom>
          <a:ln w="28575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>
            <p:custDataLst>
              <p:tags r:id="rId10"/>
            </p:custDataLst>
          </p:nvPr>
        </p:nvSpPr>
        <p:spPr>
          <a:xfrm>
            <a:off x="2021485" y="4146607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  <a:latin typeface="+mj-lt"/>
              </a:rPr>
              <a:t>Coût variable unitaire</a:t>
            </a:r>
          </a:p>
        </p:txBody>
      </p:sp>
      <p:sp>
        <p:nvSpPr>
          <p:cNvPr id="13" name="ZoneTexte 12"/>
          <p:cNvSpPr txBox="1"/>
          <p:nvPr>
            <p:custDataLst>
              <p:tags r:id="rId11"/>
            </p:custDataLst>
          </p:nvPr>
        </p:nvSpPr>
        <p:spPr>
          <a:xfrm rot="1444348">
            <a:off x="92003" y="4761142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Coût fixe unitaire</a:t>
            </a:r>
          </a:p>
        </p:txBody>
      </p:sp>
      <p:sp>
        <p:nvSpPr>
          <p:cNvPr id="14" name="Arc 13"/>
          <p:cNvSpPr/>
          <p:nvPr>
            <p:custDataLst>
              <p:tags r:id="rId12"/>
            </p:custDataLst>
          </p:nvPr>
        </p:nvSpPr>
        <p:spPr>
          <a:xfrm rot="10800000">
            <a:off x="262461" y="1968946"/>
            <a:ext cx="6768752" cy="1997641"/>
          </a:xfrm>
          <a:prstGeom prst="arc">
            <a:avLst/>
          </a:prstGeom>
          <a:ln w="28575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atin typeface="+mj-lt"/>
            </a:endParaRPr>
          </a:p>
        </p:txBody>
      </p:sp>
      <p:sp>
        <p:nvSpPr>
          <p:cNvPr id="15" name="ZoneTexte 14"/>
          <p:cNvSpPr txBox="1"/>
          <p:nvPr>
            <p:custDataLst>
              <p:tags r:id="rId13"/>
            </p:custDataLst>
          </p:nvPr>
        </p:nvSpPr>
        <p:spPr>
          <a:xfrm rot="688474">
            <a:off x="1491134" y="3520890"/>
            <a:ext cx="234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  <a:latin typeface="+mj-lt"/>
              </a:rPr>
              <a:t>Coût total unitaire</a:t>
            </a:r>
          </a:p>
        </p:txBody>
      </p:sp>
      <p:sp>
        <p:nvSpPr>
          <p:cNvPr id="16" name="ZoneTexte 15"/>
          <p:cNvSpPr txBox="1"/>
          <p:nvPr>
            <p:custDataLst>
              <p:tags r:id="rId14"/>
            </p:custDataLst>
          </p:nvPr>
        </p:nvSpPr>
        <p:spPr>
          <a:xfrm>
            <a:off x="1990653" y="465995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+mj-lt"/>
              </a:rPr>
              <a:t>Plus de volume commandé</a:t>
            </a:r>
          </a:p>
        </p:txBody>
      </p:sp>
      <p:cxnSp>
        <p:nvCxnSpPr>
          <p:cNvPr id="17" name="Connecteur droit avec flèche 16"/>
          <p:cNvCxnSpPr/>
          <p:nvPr>
            <p:custDataLst>
              <p:tags r:id="rId15"/>
            </p:custDataLst>
          </p:nvPr>
        </p:nvCxnSpPr>
        <p:spPr>
          <a:xfrm>
            <a:off x="1990653" y="4659955"/>
            <a:ext cx="201622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itre 1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0" y="-162272"/>
            <a:ext cx="121920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 smtClean="0">
                <a:solidFill>
                  <a:srgbClr val="0070C0"/>
                </a:solidFill>
              </a:rPr>
              <a:t>3. Utilisation du modèle de base </a:t>
            </a:r>
          </a:p>
          <a:p>
            <a:pPr algn="ctr"/>
            <a:r>
              <a:rPr lang="fr-FR" sz="3200" dirty="0">
                <a:solidFill>
                  <a:schemeClr val="tx1"/>
                </a:solidFill>
              </a:rPr>
              <a:t>c</a:t>
            </a:r>
            <a:r>
              <a:rPr lang="fr-FR" sz="3200" dirty="0" smtClean="0">
                <a:solidFill>
                  <a:schemeClr val="tx1"/>
                </a:solidFill>
              </a:rPr>
              <a:t>. Acceptation d’une nouvelle commande </a:t>
            </a:r>
            <a:endParaRPr lang="fr-FR" sz="3200" b="1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22779" y="3860800"/>
            <a:ext cx="5998166" cy="27247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 smtClean="0"/>
              <a:t>Expliquez l’évolution du résultat (en valeur absolue)</a:t>
            </a: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r>
              <a:rPr lang="fr-FR" dirty="0" smtClean="0"/>
              <a:t>Expliquez l’évolution de la rentabilité (Résultat / CA)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166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 animBg="1"/>
      <p:bldP spid="12" grpId="0"/>
      <p:bldP spid="13" grpId="0"/>
      <p:bldP spid="14" grpId="0" animBg="1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1570</Words>
  <Application>Microsoft Office PowerPoint</Application>
  <PresentationFormat>Grand écran</PresentationFormat>
  <Paragraphs>338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Wingdings</vt:lpstr>
      <vt:lpstr>Thème Office</vt:lpstr>
      <vt:lpstr>Rappel calcul de coûts (Partie 1 : couts variables/fixes et analyse de la rentabilité)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Rappel calcul de coûts (Partie 2 : couts directs/indirects)</vt:lpstr>
      <vt:lpstr>Présentation PowerPoint</vt:lpstr>
      <vt:lpstr>Présentation PowerPoint</vt:lpstr>
      <vt:lpstr>Présentation PowerPoint</vt:lpstr>
      <vt:lpstr>Typologie de charges et de coûts </vt:lpstr>
      <vt:lpstr>Présentation PowerPoint</vt:lpstr>
      <vt:lpstr>Présentation PowerPoint</vt:lpstr>
      <vt:lpstr>Présentation PowerPoint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et calcul de coûts</dc:title>
  <dc:creator>DUMAS</dc:creator>
  <cp:lastModifiedBy>n.a.</cp:lastModifiedBy>
  <cp:revision>34</cp:revision>
  <cp:lastPrinted>2022-09-13T08:08:32Z</cp:lastPrinted>
  <dcterms:created xsi:type="dcterms:W3CDTF">2018-10-23T12:47:39Z</dcterms:created>
  <dcterms:modified xsi:type="dcterms:W3CDTF">2023-10-04T14:21:43Z</dcterms:modified>
</cp:coreProperties>
</file>