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8" r:id="rId3"/>
    <p:sldId id="275" r:id="rId4"/>
    <p:sldId id="274" r:id="rId5"/>
    <p:sldId id="277" r:id="rId6"/>
    <p:sldId id="276" r:id="rId7"/>
    <p:sldId id="278" r:id="rId8"/>
    <p:sldId id="280" r:id="rId9"/>
    <p:sldId id="283" r:id="rId10"/>
    <p:sldId id="281" r:id="rId11"/>
    <p:sldId id="284" r:id="rId12"/>
    <p:sldId id="269" r:id="rId13"/>
    <p:sldId id="270" r:id="rId14"/>
    <p:sldId id="271" r:id="rId15"/>
    <p:sldId id="272" r:id="rId16"/>
    <p:sldId id="286" r:id="rId17"/>
    <p:sldId id="287" r:id="rId18"/>
    <p:sldId id="295" r:id="rId19"/>
    <p:sldId id="288" r:id="rId20"/>
    <p:sldId id="289" r:id="rId21"/>
    <p:sldId id="290" r:id="rId22"/>
    <p:sldId id="291" r:id="rId23"/>
    <p:sldId id="293" r:id="rId24"/>
    <p:sldId id="292" r:id="rId25"/>
    <p:sldId id="294" r:id="rId26"/>
  </p:sldIdLst>
  <p:sldSz cx="9144000" cy="6858000" type="screen4x3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56" autoAdjust="0"/>
    <p:restoredTop sz="94660"/>
  </p:normalViewPr>
  <p:slideViewPr>
    <p:cSldViewPr>
      <p:cViewPr varScale="1">
        <p:scale>
          <a:sx n="82" d="100"/>
          <a:sy n="82" d="100"/>
        </p:scale>
        <p:origin x="35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79F34-514C-4912-A08B-6C60C090EBEC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69203-37DB-43B0-BFBC-C91B5EE18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347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967D8-3ED5-4498-A70A-9704C827AEA4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28E0F-B634-4E03-BAC5-7FA2F6DD1C6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839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9C7FD-012D-4DC4-86E7-66A1F179C4E0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899C-617E-46DE-B301-A6EEA09812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71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9C7FD-012D-4DC4-86E7-66A1F179C4E0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899C-617E-46DE-B301-A6EEA09812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86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9C7FD-012D-4DC4-86E7-66A1F179C4E0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899C-617E-46DE-B301-A6EEA09812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50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9C7FD-012D-4DC4-86E7-66A1F179C4E0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899C-617E-46DE-B301-A6EEA09812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18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9C7FD-012D-4DC4-86E7-66A1F179C4E0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899C-617E-46DE-B301-A6EEA09812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15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9C7FD-012D-4DC4-86E7-66A1F179C4E0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899C-617E-46DE-B301-A6EEA09812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14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9C7FD-012D-4DC4-86E7-66A1F179C4E0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899C-617E-46DE-B301-A6EEA09812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2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9C7FD-012D-4DC4-86E7-66A1F179C4E0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899C-617E-46DE-B301-A6EEA09812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221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9C7FD-012D-4DC4-86E7-66A1F179C4E0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899C-617E-46DE-B301-A6EEA09812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89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9C7FD-012D-4DC4-86E7-66A1F179C4E0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899C-617E-46DE-B301-A6EEA09812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53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9C7FD-012D-4DC4-86E7-66A1F179C4E0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899C-617E-46DE-B301-A6EEA09812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48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9C7FD-012D-4DC4-86E7-66A1F179C4E0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9899C-617E-46DE-B301-A6EEA09812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149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fr-FR" dirty="0" smtClean="0"/>
              <a:t>Contrôle de gestion </a:t>
            </a:r>
            <a:br>
              <a:rPr lang="fr-FR" dirty="0" smtClean="0"/>
            </a:br>
            <a:r>
              <a:rPr lang="fr-FR" dirty="0" smtClean="0"/>
              <a:t>en PME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1756747"/>
            <a:ext cx="6400800" cy="1752600"/>
          </a:xfrm>
        </p:spPr>
        <p:txBody>
          <a:bodyPr/>
          <a:lstStyle/>
          <a:p>
            <a:r>
              <a:rPr lang="fr-FR" dirty="0" smtClean="0"/>
              <a:t>8 séances de CM </a:t>
            </a:r>
          </a:p>
          <a:p>
            <a:r>
              <a:rPr lang="fr-FR" dirty="0"/>
              <a:t>0</a:t>
            </a:r>
            <a:r>
              <a:rPr lang="fr-FR" dirty="0" smtClean="0"/>
              <a:t> séances de TD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539552" y="2924944"/>
            <a:ext cx="8424936" cy="36724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Guillaume Dumas : Maître de conférences</a:t>
            </a:r>
          </a:p>
          <a:p>
            <a:r>
              <a:rPr lang="fr-FR" sz="3600" b="1" dirty="0" smtClean="0">
                <a:solidFill>
                  <a:srgbClr val="C00000"/>
                </a:solidFill>
              </a:rPr>
              <a:t>MOMA</a:t>
            </a:r>
          </a:p>
          <a:p>
            <a:endParaRPr lang="fr-FR" sz="3600" b="1" dirty="0">
              <a:solidFill>
                <a:srgbClr val="C00000"/>
              </a:solidFill>
            </a:endParaRPr>
          </a:p>
          <a:p>
            <a:endParaRPr lang="fr-FR" sz="3600" b="1" dirty="0" smtClean="0">
              <a:solidFill>
                <a:srgbClr val="C00000"/>
              </a:solidFill>
            </a:endParaRPr>
          </a:p>
          <a:p>
            <a:r>
              <a:rPr lang="fr-FR" sz="3600" b="1" dirty="0" smtClean="0">
                <a:solidFill>
                  <a:srgbClr val="C00000"/>
                </a:solidFill>
              </a:rPr>
              <a:t>Evaluation : contrôle continue</a:t>
            </a:r>
          </a:p>
          <a:p>
            <a:r>
              <a:rPr lang="fr-FR" sz="3600" b="1" dirty="0" smtClean="0">
                <a:solidFill>
                  <a:srgbClr val="C00000"/>
                </a:solidFill>
              </a:rPr>
              <a:t>(avec bonus)</a:t>
            </a:r>
            <a:endParaRPr lang="fr-F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6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Chapitre 1 : Le contrôle de gestion</a:t>
            </a:r>
          </a:p>
          <a:p>
            <a:r>
              <a:rPr lang="fr-FR" sz="3200" dirty="0" smtClean="0">
                <a:solidFill>
                  <a:srgbClr val="C00000"/>
                </a:solidFill>
              </a:rPr>
              <a:t>(3 : Démarche budgétaire)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11560" y="1340768"/>
            <a:ext cx="82089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/>
              <a:t>d. Méthodologie de construction des budgets</a:t>
            </a:r>
          </a:p>
          <a:p>
            <a:pPr algn="ctr"/>
            <a:endParaRPr lang="fr-FR" sz="800" b="1" dirty="0" smtClean="0"/>
          </a:p>
          <a:p>
            <a:r>
              <a:rPr lang="fr-FR" sz="2000" dirty="0" smtClean="0"/>
              <a:t>1° Faut il reconduire le passé ou réexaminer de manière systématique la situation ?</a:t>
            </a:r>
            <a:endParaRPr lang="fr-FR" sz="2000" dirty="0"/>
          </a:p>
        </p:txBody>
      </p:sp>
      <p:sp>
        <p:nvSpPr>
          <p:cNvPr id="9" name="ZoneTexte 8"/>
          <p:cNvSpPr txBox="1"/>
          <p:nvPr/>
        </p:nvSpPr>
        <p:spPr>
          <a:xfrm>
            <a:off x="1907704" y="220486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 Cela semble contraire à la logique plan d’action </a:t>
            </a:r>
            <a:r>
              <a:rPr lang="fr-FR" dirty="0" smtClean="0">
                <a:sym typeface="Wingdings" panose="05000000000000000000" pitchFamily="2" charset="2"/>
              </a:rPr>
              <a:t> objectif. </a:t>
            </a:r>
            <a:endParaRPr lang="fr-FR" dirty="0"/>
          </a:p>
        </p:txBody>
      </p:sp>
      <p:sp>
        <p:nvSpPr>
          <p:cNvPr id="10" name="Rectangle 9"/>
          <p:cNvSpPr/>
          <p:nvPr>
            <p:custDataLst>
              <p:tags r:id="rId1"/>
            </p:custDataLst>
          </p:nvPr>
        </p:nvSpPr>
        <p:spPr>
          <a:xfrm>
            <a:off x="51984" y="3068960"/>
            <a:ext cx="3694011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1. Budget des ventes</a:t>
            </a:r>
            <a:endParaRPr lang="fr-FR" dirty="0"/>
          </a:p>
        </p:txBody>
      </p:sp>
      <p:sp>
        <p:nvSpPr>
          <p:cNvPr id="11" name="Rectangle 10"/>
          <p:cNvSpPr/>
          <p:nvPr>
            <p:custDataLst>
              <p:tags r:id="rId2"/>
            </p:custDataLst>
          </p:nvPr>
        </p:nvSpPr>
        <p:spPr>
          <a:xfrm>
            <a:off x="51985" y="4090737"/>
            <a:ext cx="3694011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2. Budget de production</a:t>
            </a:r>
            <a:endParaRPr lang="fr-FR" dirty="0"/>
          </a:p>
        </p:txBody>
      </p:sp>
      <p:sp>
        <p:nvSpPr>
          <p:cNvPr id="13" name="Rectangle 12"/>
          <p:cNvSpPr/>
          <p:nvPr>
            <p:custDataLst>
              <p:tags r:id="rId3"/>
            </p:custDataLst>
          </p:nvPr>
        </p:nvSpPr>
        <p:spPr>
          <a:xfrm>
            <a:off x="51985" y="5013176"/>
            <a:ext cx="3694011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3. Budget d’approvisionnement</a:t>
            </a:r>
            <a:endParaRPr lang="fr-FR" dirty="0"/>
          </a:p>
        </p:txBody>
      </p:sp>
      <p:cxnSp>
        <p:nvCxnSpPr>
          <p:cNvPr id="21" name="Connecteur droit avec flèche 20"/>
          <p:cNvCxnSpPr>
            <a:stCxn id="11" idx="2"/>
            <a:endCxn id="13" idx="0"/>
          </p:cNvCxnSpPr>
          <p:nvPr>
            <p:custDataLst>
              <p:tags r:id="rId4"/>
            </p:custDataLst>
          </p:nvPr>
        </p:nvCxnSpPr>
        <p:spPr>
          <a:xfrm>
            <a:off x="1898991" y="4594793"/>
            <a:ext cx="0" cy="4183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693912" y="2574196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2° Comment articuler le budget ?</a:t>
            </a:r>
            <a:endParaRPr lang="fr-FR" sz="2000" dirty="0"/>
          </a:p>
        </p:txBody>
      </p:sp>
      <p:cxnSp>
        <p:nvCxnSpPr>
          <p:cNvPr id="59" name="Connecteur droit avec flèche 58"/>
          <p:cNvCxnSpPr>
            <a:stCxn id="10" idx="2"/>
            <a:endCxn id="11" idx="0"/>
          </p:cNvCxnSpPr>
          <p:nvPr>
            <p:custDataLst>
              <p:tags r:id="rId5"/>
            </p:custDataLst>
          </p:nvPr>
        </p:nvCxnSpPr>
        <p:spPr>
          <a:xfrm>
            <a:off x="1898990" y="3573016"/>
            <a:ext cx="1" cy="5177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>
            <p:custDataLst>
              <p:tags r:id="rId6"/>
            </p:custDataLst>
          </p:nvPr>
        </p:nvSpPr>
        <p:spPr>
          <a:xfrm>
            <a:off x="4644008" y="2780928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1. Budget des ventes</a:t>
            </a:r>
            <a:endParaRPr lang="fr-FR" dirty="0"/>
          </a:p>
        </p:txBody>
      </p:sp>
      <p:sp>
        <p:nvSpPr>
          <p:cNvPr id="63" name="Rectangle 62"/>
          <p:cNvSpPr/>
          <p:nvPr>
            <p:custDataLst>
              <p:tags r:id="rId7"/>
            </p:custDataLst>
          </p:nvPr>
        </p:nvSpPr>
        <p:spPr>
          <a:xfrm>
            <a:off x="4572000" y="2852936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1. Budget des ventes</a:t>
            </a:r>
            <a:endParaRPr lang="fr-FR" dirty="0"/>
          </a:p>
        </p:txBody>
      </p:sp>
      <p:sp>
        <p:nvSpPr>
          <p:cNvPr id="64" name="Rectangle 63"/>
          <p:cNvSpPr/>
          <p:nvPr>
            <p:custDataLst>
              <p:tags r:id="rId8"/>
            </p:custDataLst>
          </p:nvPr>
        </p:nvSpPr>
        <p:spPr>
          <a:xfrm>
            <a:off x="4499992" y="2924944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1. Budget des ventes</a:t>
            </a:r>
            <a:endParaRPr lang="fr-FR" dirty="0"/>
          </a:p>
        </p:txBody>
      </p:sp>
      <p:sp>
        <p:nvSpPr>
          <p:cNvPr id="65" name="Rectangle 64"/>
          <p:cNvSpPr/>
          <p:nvPr>
            <p:custDataLst>
              <p:tags r:id="rId9"/>
            </p:custDataLst>
          </p:nvPr>
        </p:nvSpPr>
        <p:spPr>
          <a:xfrm>
            <a:off x="4427984" y="2996952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1. Budget des ventes</a:t>
            </a:r>
            <a:endParaRPr lang="fr-FR" dirty="0"/>
          </a:p>
        </p:txBody>
      </p:sp>
      <p:cxnSp>
        <p:nvCxnSpPr>
          <p:cNvPr id="66" name="Connecteur droit avec flèche 65"/>
          <p:cNvCxnSpPr>
            <a:stCxn id="65" idx="2"/>
            <a:endCxn id="67" idx="0"/>
          </p:cNvCxnSpPr>
          <p:nvPr/>
        </p:nvCxnSpPr>
        <p:spPr>
          <a:xfrm>
            <a:off x="5508104" y="3501008"/>
            <a:ext cx="0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>
            <p:custDataLst>
              <p:tags r:id="rId10"/>
            </p:custDataLst>
          </p:nvPr>
        </p:nvSpPr>
        <p:spPr>
          <a:xfrm>
            <a:off x="4427984" y="3717032"/>
            <a:ext cx="216024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Charges et produits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>
            <p:custDataLst>
              <p:tags r:id="rId11"/>
            </p:custDataLst>
          </p:nvPr>
        </p:nvSpPr>
        <p:spPr>
          <a:xfrm>
            <a:off x="5580112" y="4509120"/>
            <a:ext cx="216024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Délai de paiement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>
            <p:custDataLst>
              <p:tags r:id="rId12"/>
            </p:custDataLst>
          </p:nvPr>
        </p:nvSpPr>
        <p:spPr>
          <a:xfrm>
            <a:off x="5580112" y="5301208"/>
            <a:ext cx="216024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Créances et dettes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70" name="Connecteur droit avec flèche 69"/>
          <p:cNvCxnSpPr>
            <a:stCxn id="67" idx="2"/>
            <a:endCxn id="68" idx="0"/>
          </p:cNvCxnSpPr>
          <p:nvPr/>
        </p:nvCxnSpPr>
        <p:spPr>
          <a:xfrm>
            <a:off x="5508104" y="4221088"/>
            <a:ext cx="1152128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>
            <a:stCxn id="68" idx="2"/>
            <a:endCxn id="69" idx="0"/>
          </p:cNvCxnSpPr>
          <p:nvPr/>
        </p:nvCxnSpPr>
        <p:spPr>
          <a:xfrm>
            <a:off x="6660232" y="5013176"/>
            <a:ext cx="0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>
            <p:custDataLst>
              <p:tags r:id="rId13"/>
            </p:custDataLst>
          </p:nvPr>
        </p:nvSpPr>
        <p:spPr>
          <a:xfrm>
            <a:off x="6821690" y="3717032"/>
            <a:ext cx="2160240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Compte de résultat prévisionnel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73" name="Connecteur droit avec flèche 72"/>
          <p:cNvCxnSpPr>
            <a:stCxn id="69" idx="2"/>
            <a:endCxn id="74" idx="0"/>
          </p:cNvCxnSpPr>
          <p:nvPr/>
        </p:nvCxnSpPr>
        <p:spPr>
          <a:xfrm>
            <a:off x="6660232" y="5805264"/>
            <a:ext cx="936104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>
            <p:custDataLst>
              <p:tags r:id="rId14"/>
            </p:custDataLst>
          </p:nvPr>
        </p:nvSpPr>
        <p:spPr>
          <a:xfrm>
            <a:off x="6516216" y="6165304"/>
            <a:ext cx="2160240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Bilan prévisionnel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>
            <p:custDataLst>
              <p:tags r:id="rId15"/>
            </p:custDataLst>
          </p:nvPr>
        </p:nvSpPr>
        <p:spPr>
          <a:xfrm>
            <a:off x="4139952" y="6165304"/>
            <a:ext cx="2160240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Budget de trésorerie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76" name="Connecteur droit avec flèche 75"/>
          <p:cNvCxnSpPr/>
          <p:nvPr/>
        </p:nvCxnSpPr>
        <p:spPr>
          <a:xfrm>
            <a:off x="4932040" y="4293096"/>
            <a:ext cx="0" cy="187220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stCxn id="67" idx="3"/>
            <a:endCxn id="72" idx="1"/>
          </p:cNvCxnSpPr>
          <p:nvPr/>
        </p:nvCxnSpPr>
        <p:spPr>
          <a:xfrm>
            <a:off x="6588224" y="3969060"/>
            <a:ext cx="23346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>
            <a:stCxn id="72" idx="2"/>
          </p:cNvCxnSpPr>
          <p:nvPr/>
        </p:nvCxnSpPr>
        <p:spPr>
          <a:xfrm>
            <a:off x="7901810" y="4221088"/>
            <a:ext cx="0" cy="19442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68" idx="1"/>
          </p:cNvCxnSpPr>
          <p:nvPr/>
        </p:nvCxnSpPr>
        <p:spPr>
          <a:xfrm flipH="1">
            <a:off x="5076056" y="4761148"/>
            <a:ext cx="504056" cy="14041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>
            <p:custDataLst>
              <p:tags r:id="rId16"/>
            </p:custDataLst>
          </p:nvPr>
        </p:nvSpPr>
        <p:spPr>
          <a:xfrm>
            <a:off x="693912" y="6147397"/>
            <a:ext cx="2927455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Autres : Budgets discrétionnaires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38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29" grpId="0"/>
      <p:bldP spid="62" grpId="0" animBg="1"/>
      <p:bldP spid="63" grpId="0" animBg="1"/>
      <p:bldP spid="64" grpId="0" animBg="1"/>
      <p:bldP spid="65" grpId="0" animBg="1"/>
      <p:bldP spid="67" grpId="0"/>
      <p:bldP spid="68" grpId="0"/>
      <p:bldP spid="69" grpId="0"/>
      <p:bldP spid="72" grpId="0" animBg="1"/>
      <p:bldP spid="74" grpId="0" animBg="1"/>
      <p:bldP spid="75" grpId="0" animBg="1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re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Chapitre 1 : Le contrôle de gestion</a:t>
            </a:r>
          </a:p>
          <a:p>
            <a:r>
              <a:rPr lang="fr-FR" sz="3200" dirty="0" smtClean="0">
                <a:solidFill>
                  <a:srgbClr val="C00000"/>
                </a:solidFill>
              </a:rPr>
              <a:t>(3 : Démarche budgétaire) 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611560" y="1340768"/>
            <a:ext cx="820891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/>
              <a:t>e</a:t>
            </a:r>
            <a:r>
              <a:rPr lang="fr-FR" sz="3000" b="1" dirty="0" smtClean="0"/>
              <a:t>. Procédure budgétaire</a:t>
            </a:r>
          </a:p>
          <a:p>
            <a:r>
              <a:rPr lang="fr-FR" sz="2400" dirty="0" smtClean="0"/>
              <a:t>1. Fixation des objectifs par la direction (+ négociation avec les responsables des centres)</a:t>
            </a:r>
          </a:p>
          <a:p>
            <a:endParaRPr lang="fr-FR" sz="2400" dirty="0"/>
          </a:p>
          <a:p>
            <a:r>
              <a:rPr lang="fr-FR" sz="2400" dirty="0" smtClean="0"/>
              <a:t>2. Projets de budget dans les centres de responsabilité ;</a:t>
            </a:r>
          </a:p>
          <a:p>
            <a:endParaRPr lang="fr-FR" sz="2400" dirty="0" smtClean="0"/>
          </a:p>
          <a:p>
            <a:r>
              <a:rPr lang="fr-FR" sz="2400" dirty="0" smtClean="0"/>
              <a:t>3. Consolidation (regroupement des différents budgets) ;</a:t>
            </a:r>
          </a:p>
          <a:p>
            <a:endParaRPr lang="fr-FR" sz="2400" dirty="0" smtClean="0"/>
          </a:p>
          <a:p>
            <a:r>
              <a:rPr lang="fr-FR" sz="2400" dirty="0" smtClean="0"/>
              <a:t>4. Négociations et navettes budgétaires.</a:t>
            </a:r>
          </a:p>
          <a:p>
            <a:endParaRPr lang="fr-FR" sz="2400" dirty="0"/>
          </a:p>
          <a:p>
            <a:pPr algn="ctr"/>
            <a:endParaRPr lang="fr-FR" sz="800" b="1" dirty="0" smtClean="0"/>
          </a:p>
        </p:txBody>
      </p:sp>
    </p:spTree>
    <p:extLst>
      <p:ext uri="{BB962C8B-B14F-4D97-AF65-F5344CB8AC3E}">
        <p14:creationId xmlns:p14="http://schemas.microsoft.com/office/powerpoint/2010/main" val="42086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FF0000"/>
                </a:solidFill>
              </a:rPr>
              <a:t>Chapitre 1 : Processus de contrôle de gestion</a:t>
            </a:r>
          </a:p>
          <a:p>
            <a:r>
              <a:rPr lang="fr-FR" sz="3200" dirty="0" smtClean="0">
                <a:solidFill>
                  <a:srgbClr val="FF0000"/>
                </a:solidFill>
              </a:rPr>
              <a:t>(4 : les centres de responsabilité) 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Le centre de responsabilité :</a:t>
            </a:r>
          </a:p>
          <a:p>
            <a:pPr>
              <a:buFontTx/>
              <a:buChar char="-"/>
            </a:pPr>
            <a:r>
              <a:rPr lang="fr-FR" sz="2400" dirty="0" smtClean="0"/>
              <a:t>Résulte d’une délégation de pouvoir par le dirigeant ;</a:t>
            </a:r>
          </a:p>
          <a:p>
            <a:pPr>
              <a:buFontTx/>
              <a:buChar char="-"/>
            </a:pPr>
            <a:r>
              <a:rPr lang="fr-FR" sz="2400" dirty="0" smtClean="0"/>
              <a:t>Est dirigé par un </a:t>
            </a:r>
            <a:r>
              <a:rPr lang="fr-FR" sz="2400" b="1" dirty="0" smtClean="0"/>
              <a:t>responsable</a:t>
            </a:r>
            <a:r>
              <a:rPr lang="fr-FR" sz="2400" dirty="0" smtClean="0"/>
              <a:t> autonome qui détient un pouvoir décisionnel pour atteindre un </a:t>
            </a:r>
            <a:r>
              <a:rPr lang="fr-FR" sz="2400" b="1" dirty="0" smtClean="0"/>
              <a:t>objectif.</a:t>
            </a:r>
          </a:p>
          <a:p>
            <a:pPr marL="0" indent="0">
              <a:buNone/>
            </a:pPr>
            <a:r>
              <a:rPr lang="fr-FR" b="1" dirty="0"/>
              <a:t>Le </a:t>
            </a:r>
            <a:r>
              <a:rPr lang="fr-FR" b="1" dirty="0" smtClean="0"/>
              <a:t>responsable du centre :</a:t>
            </a:r>
            <a:endParaRPr lang="fr-FR" b="1" dirty="0"/>
          </a:p>
          <a:p>
            <a:pPr algn="just">
              <a:buFontTx/>
              <a:buChar char="-"/>
            </a:pPr>
            <a:r>
              <a:rPr lang="fr-FR" sz="2400" dirty="0" smtClean="0"/>
              <a:t>A une obligation de résultat (et non de moyen) : il a un objectif (qu’il doit pouvoir négocier) ;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Doit disposer des ressources suffisantes (et de l’autorité) pour atteindre l’objectif ; </a:t>
            </a:r>
          </a:p>
          <a:p>
            <a:pPr algn="just">
              <a:buFontTx/>
              <a:buChar char="-"/>
            </a:pPr>
            <a:r>
              <a:rPr lang="fr-FR" sz="2400" dirty="0"/>
              <a:t>Doit être jugé sur les éléments dont il a la </a:t>
            </a:r>
            <a:r>
              <a:rPr lang="fr-FR" sz="2400" dirty="0" smtClean="0"/>
              <a:t>maitrise ;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Rendre des comptes (délai, qualité, écart avec l’objectif, consommation de charges…).</a:t>
            </a:r>
          </a:p>
        </p:txBody>
      </p:sp>
    </p:spTree>
    <p:extLst>
      <p:ext uri="{BB962C8B-B14F-4D97-AF65-F5344CB8AC3E}">
        <p14:creationId xmlns:p14="http://schemas.microsoft.com/office/powerpoint/2010/main" val="88144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chemeClr val="accent2">
                    <a:lumMod val="75000"/>
                  </a:schemeClr>
                </a:solidFill>
              </a:rPr>
              <a:t>Chapitre 1 : Processus de contrôle de gestion</a:t>
            </a:r>
          </a:p>
          <a:p>
            <a:r>
              <a:rPr lang="fr-FR" sz="3200" dirty="0" smtClean="0">
                <a:solidFill>
                  <a:schemeClr val="accent2">
                    <a:lumMod val="75000"/>
                  </a:schemeClr>
                </a:solidFill>
              </a:rPr>
              <a:t>(4 : les centres de responsabilité) 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457200" y="1340768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b="1" dirty="0" smtClean="0"/>
              <a:t>Typologie des centres de responsabilité 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46856" y="2174131"/>
            <a:ext cx="8229600" cy="204695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2400" b="1" i="1" dirty="0" smtClean="0">
                <a:solidFill>
                  <a:srgbClr val="C00000"/>
                </a:solidFill>
              </a:rPr>
              <a:t>Centre de chiffre d’affaires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FR" sz="2000" b="1" dirty="0" smtClean="0"/>
              <a:t>Objectif</a:t>
            </a:r>
            <a:r>
              <a:rPr lang="fr-FR" sz="2000" dirty="0" smtClean="0"/>
              <a:t> : Maximiser le CA (en minimisant les coût commerciaux)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FR" sz="2000" b="1" dirty="0" smtClean="0"/>
              <a:t>Indicateur suivi </a:t>
            </a:r>
            <a:r>
              <a:rPr lang="fr-FR" sz="2000" dirty="0" smtClean="0"/>
              <a:t>: CA (par pays, par produit, par client) et les coûts commerciaux.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FR" sz="2000" b="1" dirty="0" smtClean="0"/>
              <a:t>Pouvoir</a:t>
            </a:r>
            <a:r>
              <a:rPr lang="fr-FR" sz="2000" dirty="0" smtClean="0"/>
              <a:t> du responsable : relation client (remise, délais de paiement …) ainsi que la gestion d’équipe commerciale et de l’enveloppe commerciale.</a:t>
            </a:r>
          </a:p>
        </p:txBody>
      </p:sp>
    </p:spTree>
    <p:extLst>
      <p:ext uri="{BB962C8B-B14F-4D97-AF65-F5344CB8AC3E}">
        <p14:creationId xmlns:p14="http://schemas.microsoft.com/office/powerpoint/2010/main" val="227815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457200" y="1340768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b="1" dirty="0" smtClean="0"/>
              <a:t>Typologie des centres de responsabilité 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75711" y="1988840"/>
            <a:ext cx="8229600" cy="16561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2400" b="1" i="1" dirty="0" smtClean="0">
                <a:solidFill>
                  <a:srgbClr val="C00000"/>
                </a:solidFill>
              </a:rPr>
              <a:t>Centre de coûts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FR" sz="1800" b="1" dirty="0" smtClean="0"/>
              <a:t>Objectif</a:t>
            </a:r>
            <a:r>
              <a:rPr lang="fr-FR" sz="1800" dirty="0" smtClean="0"/>
              <a:t> : Fournir des prestations de service au moindre de coût (dans les délais et pour la qualité souhaitée)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FR" sz="1800" b="1" dirty="0" smtClean="0"/>
              <a:t>Indicateur suivi </a:t>
            </a:r>
            <a:r>
              <a:rPr lang="fr-FR" sz="1800" dirty="0" smtClean="0"/>
              <a:t>: coût, délai, qualité.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FR" sz="1800" b="1" dirty="0" smtClean="0"/>
              <a:t>Pouvoir</a:t>
            </a:r>
            <a:r>
              <a:rPr lang="fr-FR" sz="1800" dirty="0" smtClean="0"/>
              <a:t> du responsable : relation fournisseurs et organisation de la production.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301077"/>
              </p:ext>
            </p:extLst>
          </p:nvPr>
        </p:nvGraphicFramePr>
        <p:xfrm>
          <a:off x="475711" y="3821008"/>
          <a:ext cx="8211088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2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2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5253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Centre d’exploitation</a:t>
                      </a:r>
                      <a:endParaRPr lang="fr-FR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Centre de</a:t>
                      </a:r>
                      <a:r>
                        <a:rPr lang="fr-FR" b="1" baseline="0" dirty="0" smtClean="0"/>
                        <a:t> support</a:t>
                      </a:r>
                      <a:endParaRPr lang="fr-FR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Centre de coût discrétionnaire</a:t>
                      </a:r>
                      <a:endParaRPr lang="fr-FR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Exemple</a:t>
                      </a:r>
                      <a:endParaRPr lang="fr-F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Fabrication, expédition …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Maintenance, formation …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Supervision, coordination …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Nature des prestations</a:t>
                      </a:r>
                      <a:endParaRPr lang="fr-F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Répétitives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Non répétitives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Non répétitives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Indicateurs</a:t>
                      </a:r>
                      <a:r>
                        <a:rPr lang="fr-FR" baseline="0" dirty="0" smtClean="0"/>
                        <a:t> de performances</a:t>
                      </a:r>
                      <a:endParaRPr lang="fr-F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Respect de</a:t>
                      </a:r>
                      <a:r>
                        <a:rPr lang="fr-FR" baseline="0" dirty="0" smtClean="0"/>
                        <a:t> qualité, délais et coûts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Respect du budget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Respect du budget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chemeClr val="accent2">
                    <a:lumMod val="75000"/>
                  </a:schemeClr>
                </a:solidFill>
              </a:rPr>
              <a:t>Chapitre 1 : Processus de contrôle de gestion</a:t>
            </a:r>
          </a:p>
          <a:p>
            <a:r>
              <a:rPr lang="fr-FR" sz="3200" dirty="0" smtClean="0">
                <a:solidFill>
                  <a:schemeClr val="accent2">
                    <a:lumMod val="75000"/>
                  </a:schemeClr>
                </a:solidFill>
              </a:rPr>
              <a:t>(4 : les centres de responsabilité) </a:t>
            </a:r>
          </a:p>
        </p:txBody>
      </p:sp>
    </p:spTree>
    <p:extLst>
      <p:ext uri="{BB962C8B-B14F-4D97-AF65-F5344CB8AC3E}">
        <p14:creationId xmlns:p14="http://schemas.microsoft.com/office/powerpoint/2010/main" val="374253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457200" y="1340768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b="1" dirty="0" smtClean="0"/>
              <a:t>Typologie des centres de responsabilité 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46856" y="2174131"/>
            <a:ext cx="8229600" cy="16869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2400" b="1" i="1" dirty="0" smtClean="0">
                <a:solidFill>
                  <a:srgbClr val="C00000"/>
                </a:solidFill>
              </a:rPr>
              <a:t>Centre de profit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FR" sz="2000" b="1" dirty="0" smtClean="0"/>
              <a:t>Objectif</a:t>
            </a:r>
            <a:r>
              <a:rPr lang="fr-FR" sz="2000" dirty="0" smtClean="0"/>
              <a:t> : Maximiser le résultat (ou éventuellement la marge) : maximiser le chiffre d’affaires et minimiser les coûts.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FR" sz="2000" b="1" dirty="0" smtClean="0"/>
              <a:t>Indicateur suivi </a:t>
            </a:r>
            <a:r>
              <a:rPr lang="fr-FR" sz="2000" dirty="0" smtClean="0"/>
              <a:t>: Profit (exprimé souvent en pourcentage du CA)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FR" sz="2000" b="1" dirty="0" smtClean="0"/>
              <a:t>Pouvoir</a:t>
            </a:r>
            <a:r>
              <a:rPr lang="fr-FR" sz="2000" dirty="0" smtClean="0"/>
              <a:t> du responsable : gestion fournisseurs  et clients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46856" y="4190355"/>
            <a:ext cx="8229600" cy="22629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2400" b="1" i="1" dirty="0" smtClean="0">
                <a:solidFill>
                  <a:srgbClr val="C00000"/>
                </a:solidFill>
              </a:rPr>
              <a:t>Centre d’investissement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FR" sz="2000" b="1" dirty="0" smtClean="0"/>
              <a:t>Objectif</a:t>
            </a:r>
            <a:r>
              <a:rPr lang="fr-FR" sz="2000" dirty="0" smtClean="0"/>
              <a:t> : Maximiser le résultat (ou éventuellement la marge) : maximiser le chiffre d’affaires et minimiser les coûts.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FR" sz="2000" b="1" dirty="0" smtClean="0"/>
              <a:t>Indicateur suivi </a:t>
            </a:r>
            <a:r>
              <a:rPr lang="fr-FR" sz="2000" dirty="0" smtClean="0"/>
              <a:t>: </a:t>
            </a:r>
            <a:r>
              <a:rPr lang="fr-FR" sz="2000" i="1" dirty="0" smtClean="0"/>
              <a:t>Return on capital </a:t>
            </a:r>
            <a:r>
              <a:rPr lang="fr-FR" sz="2000" i="1" dirty="0" err="1" smtClean="0"/>
              <a:t>employed</a:t>
            </a:r>
            <a:r>
              <a:rPr lang="fr-FR" sz="2000" i="1" dirty="0" smtClean="0"/>
              <a:t> </a:t>
            </a:r>
            <a:r>
              <a:rPr lang="fr-FR" sz="2000" dirty="0" smtClean="0"/>
              <a:t>(Résultat / capitaux propres + dettes) ; </a:t>
            </a:r>
            <a:r>
              <a:rPr lang="fr-FR" sz="2000" i="1" dirty="0" smtClean="0"/>
              <a:t>Return on </a:t>
            </a:r>
            <a:r>
              <a:rPr lang="fr-FR" sz="2000" i="1" dirty="0" err="1" smtClean="0"/>
              <a:t>assets</a:t>
            </a:r>
            <a:r>
              <a:rPr lang="fr-FR" sz="2000" i="1" dirty="0" smtClean="0"/>
              <a:t> </a:t>
            </a:r>
            <a:r>
              <a:rPr lang="fr-FR" sz="2000" dirty="0" smtClean="0"/>
              <a:t>(Résultat / total actif)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FR" sz="2000" b="1" dirty="0" smtClean="0"/>
              <a:t>Pouvoir</a:t>
            </a:r>
            <a:r>
              <a:rPr lang="fr-FR" sz="2000" dirty="0" smtClean="0"/>
              <a:t> du responsable : tous (et notamment celui d’investir dans les actifs souhaités).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chemeClr val="accent2">
                    <a:lumMod val="75000"/>
                  </a:schemeClr>
                </a:solidFill>
              </a:rPr>
              <a:t>Chapitre 1 : Processus de contrôle de gestion</a:t>
            </a:r>
          </a:p>
          <a:p>
            <a:r>
              <a:rPr lang="fr-FR" sz="3200" dirty="0" smtClean="0">
                <a:solidFill>
                  <a:schemeClr val="accent2">
                    <a:lumMod val="75000"/>
                  </a:schemeClr>
                </a:solidFill>
              </a:rPr>
              <a:t>(4 : les centres de responsabilité) </a:t>
            </a:r>
          </a:p>
        </p:txBody>
      </p:sp>
    </p:spTree>
    <p:extLst>
      <p:ext uri="{BB962C8B-B14F-4D97-AF65-F5344CB8AC3E}">
        <p14:creationId xmlns:p14="http://schemas.microsoft.com/office/powerpoint/2010/main" val="11251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Chapitre 1 : Résumé (1)</a:t>
            </a:r>
          </a:p>
        </p:txBody>
      </p:sp>
      <p:sp>
        <p:nvSpPr>
          <p:cNvPr id="3" name="Rectangle 2"/>
          <p:cNvSpPr/>
          <p:nvPr/>
        </p:nvSpPr>
        <p:spPr>
          <a:xfrm>
            <a:off x="5617770" y="752573"/>
            <a:ext cx="2799584" cy="2259050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836363" y="1184621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Objectif Stratégique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843808" y="1188941"/>
            <a:ext cx="295232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Planification opérationnelle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372200" y="1197395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Objectifs à court terme</a:t>
            </a:r>
            <a:endParaRPr lang="fr-FR" dirty="0"/>
          </a:p>
        </p:txBody>
      </p:sp>
      <p:cxnSp>
        <p:nvCxnSpPr>
          <p:cNvPr id="8" name="Connecteur droit avec flèche 7"/>
          <p:cNvCxnSpPr>
            <a:stCxn id="7" idx="2"/>
            <a:endCxn id="9" idx="0"/>
          </p:cNvCxnSpPr>
          <p:nvPr/>
        </p:nvCxnSpPr>
        <p:spPr>
          <a:xfrm>
            <a:off x="7164288" y="1773459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9" name="Rectangle 8"/>
          <p:cNvSpPr/>
          <p:nvPr/>
        </p:nvSpPr>
        <p:spPr>
          <a:xfrm>
            <a:off x="6372200" y="2277515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Résultats attendus</a:t>
            </a:r>
            <a:endParaRPr lang="fr-FR" dirty="0"/>
          </a:p>
        </p:txBody>
      </p:sp>
      <p:sp>
        <p:nvSpPr>
          <p:cNvPr id="10" name="Organigramme : Décision 9"/>
          <p:cNvSpPr/>
          <p:nvPr/>
        </p:nvSpPr>
        <p:spPr>
          <a:xfrm>
            <a:off x="5652120" y="3285627"/>
            <a:ext cx="3024336" cy="648072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Comparaison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6372200" y="4365104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Résultats mesurés</a:t>
            </a:r>
            <a:endParaRPr lang="fr-FR" dirty="0"/>
          </a:p>
        </p:txBody>
      </p:sp>
      <p:cxnSp>
        <p:nvCxnSpPr>
          <p:cNvPr id="12" name="Connecteur droit avec flèche 11"/>
          <p:cNvCxnSpPr>
            <a:stCxn id="9" idx="2"/>
            <a:endCxn id="10" idx="0"/>
          </p:cNvCxnSpPr>
          <p:nvPr/>
        </p:nvCxnSpPr>
        <p:spPr>
          <a:xfrm>
            <a:off x="7164288" y="2853579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" name="Connecteur droit avec flèche 12"/>
          <p:cNvCxnSpPr>
            <a:stCxn id="11" idx="0"/>
            <a:endCxn id="10" idx="2"/>
          </p:cNvCxnSpPr>
          <p:nvPr/>
        </p:nvCxnSpPr>
        <p:spPr>
          <a:xfrm flipV="1">
            <a:off x="7164288" y="3933699"/>
            <a:ext cx="0" cy="4314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4" name="Connecteur droit avec flèche 13"/>
          <p:cNvCxnSpPr>
            <a:stCxn id="10" idx="1"/>
            <a:endCxn id="15" idx="3"/>
          </p:cNvCxnSpPr>
          <p:nvPr/>
        </p:nvCxnSpPr>
        <p:spPr>
          <a:xfrm flipH="1">
            <a:off x="4577471" y="3609663"/>
            <a:ext cx="107464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5" name="Rectangle 14"/>
          <p:cNvSpPr/>
          <p:nvPr/>
        </p:nvSpPr>
        <p:spPr>
          <a:xfrm>
            <a:off x="3641367" y="3429643"/>
            <a:ext cx="93610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Ecarts</a:t>
            </a:r>
            <a:endParaRPr lang="fr-FR" dirty="0"/>
          </a:p>
        </p:txBody>
      </p:sp>
      <p:cxnSp>
        <p:nvCxnSpPr>
          <p:cNvPr id="16" name="Connecteur droit avec flèche 15"/>
          <p:cNvCxnSpPr>
            <a:stCxn id="15" idx="1"/>
            <a:endCxn id="5" idx="2"/>
          </p:cNvCxnSpPr>
          <p:nvPr/>
        </p:nvCxnSpPr>
        <p:spPr>
          <a:xfrm flipH="1" flipV="1">
            <a:off x="1628451" y="1760685"/>
            <a:ext cx="2012916" cy="1848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" name="Connecteur droit avec flèche 16"/>
          <p:cNvCxnSpPr>
            <a:stCxn id="15" idx="0"/>
            <a:endCxn id="6" idx="2"/>
          </p:cNvCxnSpPr>
          <p:nvPr/>
        </p:nvCxnSpPr>
        <p:spPr>
          <a:xfrm flipV="1">
            <a:off x="4109419" y="1765005"/>
            <a:ext cx="210553" cy="16646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8" name="Connecteur droit avec flèche 17"/>
          <p:cNvCxnSpPr>
            <a:stCxn id="5" idx="3"/>
            <a:endCxn id="6" idx="1"/>
          </p:cNvCxnSpPr>
          <p:nvPr/>
        </p:nvCxnSpPr>
        <p:spPr>
          <a:xfrm>
            <a:off x="2420539" y="1472653"/>
            <a:ext cx="423269" cy="4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9" name="Connecteur droit avec flèche 18"/>
          <p:cNvCxnSpPr>
            <a:stCxn id="6" idx="3"/>
          </p:cNvCxnSpPr>
          <p:nvPr/>
        </p:nvCxnSpPr>
        <p:spPr>
          <a:xfrm flipV="1">
            <a:off x="5796136" y="1468333"/>
            <a:ext cx="576064" cy="86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" name="Connecteur droit avec flèche 19"/>
          <p:cNvCxnSpPr>
            <a:stCxn id="15" idx="3"/>
            <a:endCxn id="7" idx="1"/>
          </p:cNvCxnSpPr>
          <p:nvPr/>
        </p:nvCxnSpPr>
        <p:spPr>
          <a:xfrm flipV="1">
            <a:off x="4577471" y="1485427"/>
            <a:ext cx="1794729" cy="21242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5" name="Rectangle 24"/>
          <p:cNvSpPr/>
          <p:nvPr/>
        </p:nvSpPr>
        <p:spPr>
          <a:xfrm>
            <a:off x="0" y="4125267"/>
            <a:ext cx="4572000" cy="2616101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r-FR" sz="2000" b="1" dirty="0" smtClean="0"/>
              <a:t>Procédure budgétaire</a:t>
            </a:r>
          </a:p>
          <a:p>
            <a:endParaRPr lang="fr-FR" dirty="0"/>
          </a:p>
          <a:p>
            <a:r>
              <a:rPr lang="fr-FR" dirty="0" smtClean="0"/>
              <a:t>1</a:t>
            </a:r>
            <a:r>
              <a:rPr lang="fr-FR" dirty="0"/>
              <a:t>. Fixation des objectifs par la direction (+ négociation avec les responsables des centres)</a:t>
            </a:r>
          </a:p>
          <a:p>
            <a:r>
              <a:rPr lang="fr-FR" dirty="0" smtClean="0"/>
              <a:t>2</a:t>
            </a:r>
            <a:r>
              <a:rPr lang="fr-FR" dirty="0"/>
              <a:t>. Projets de budget dans les centres de responsabilité ;</a:t>
            </a:r>
          </a:p>
          <a:p>
            <a:r>
              <a:rPr lang="fr-FR" dirty="0" smtClean="0"/>
              <a:t>3</a:t>
            </a:r>
            <a:r>
              <a:rPr lang="fr-FR" dirty="0"/>
              <a:t>. Consolidation (regroupement des différents budgets) ;</a:t>
            </a:r>
          </a:p>
          <a:p>
            <a:r>
              <a:rPr lang="fr-FR" dirty="0" smtClean="0"/>
              <a:t>4</a:t>
            </a:r>
            <a:r>
              <a:rPr lang="fr-FR" dirty="0"/>
              <a:t>. Négociations et navettes budgétaires.</a:t>
            </a:r>
          </a:p>
        </p:txBody>
      </p:sp>
    </p:spTree>
    <p:extLst>
      <p:ext uri="{BB962C8B-B14F-4D97-AF65-F5344CB8AC3E}">
        <p14:creationId xmlns:p14="http://schemas.microsoft.com/office/powerpoint/2010/main" val="275001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5" grpId="0" animBg="1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Chapitre 1 : Résumé (2)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4125267"/>
            <a:ext cx="4572000" cy="2616101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r-FR" sz="2000" b="1" dirty="0" smtClean="0"/>
              <a:t>Procédure budgétaire</a:t>
            </a:r>
          </a:p>
          <a:p>
            <a:endParaRPr lang="fr-FR" dirty="0"/>
          </a:p>
          <a:p>
            <a:r>
              <a:rPr lang="fr-FR" dirty="0" smtClean="0"/>
              <a:t>1</a:t>
            </a:r>
            <a:r>
              <a:rPr lang="fr-FR" dirty="0"/>
              <a:t>. Fixation des objectifs par la direction (+ négociation avec les responsables des centres)</a:t>
            </a:r>
          </a:p>
          <a:p>
            <a:r>
              <a:rPr lang="fr-FR" dirty="0" smtClean="0"/>
              <a:t>2</a:t>
            </a:r>
            <a:r>
              <a:rPr lang="fr-FR" dirty="0"/>
              <a:t>. Projets de budget dans les centres de responsabilité ;</a:t>
            </a:r>
          </a:p>
          <a:p>
            <a:r>
              <a:rPr lang="fr-FR" dirty="0" smtClean="0"/>
              <a:t>3</a:t>
            </a:r>
            <a:r>
              <a:rPr lang="fr-FR" dirty="0"/>
              <a:t>. Consolidation (regroupement des différents budgets) ;</a:t>
            </a:r>
          </a:p>
          <a:p>
            <a:r>
              <a:rPr lang="fr-FR" dirty="0" smtClean="0"/>
              <a:t>4</a:t>
            </a:r>
            <a:r>
              <a:rPr lang="fr-FR" dirty="0"/>
              <a:t>. Négociations et navettes budgétaires.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563888" y="692696"/>
            <a:ext cx="4968552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(1) Objectifs fixés par la direction (qu’il négocie)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3563888" y="1124744"/>
            <a:ext cx="4968552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(2) Préparation de son budget</a:t>
            </a:r>
            <a:endParaRPr lang="fr-FR" dirty="0"/>
          </a:p>
        </p:txBody>
      </p:sp>
      <p:sp>
        <p:nvSpPr>
          <p:cNvPr id="26" name="Rectangle 25"/>
          <p:cNvSpPr/>
          <p:nvPr>
            <p:custDataLst>
              <p:tags r:id="rId1"/>
            </p:custDataLst>
          </p:nvPr>
        </p:nvSpPr>
        <p:spPr>
          <a:xfrm>
            <a:off x="4838429" y="1654805"/>
            <a:ext cx="3694011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1. Budget des ventes</a:t>
            </a:r>
            <a:endParaRPr lang="fr-FR" dirty="0"/>
          </a:p>
        </p:txBody>
      </p:sp>
      <p:sp>
        <p:nvSpPr>
          <p:cNvPr id="27" name="Rectangle 26"/>
          <p:cNvSpPr/>
          <p:nvPr>
            <p:custDataLst>
              <p:tags r:id="rId2"/>
            </p:custDataLst>
          </p:nvPr>
        </p:nvSpPr>
        <p:spPr>
          <a:xfrm>
            <a:off x="4838430" y="2362545"/>
            <a:ext cx="3694011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2. Budget de production</a:t>
            </a:r>
            <a:endParaRPr lang="fr-FR" dirty="0"/>
          </a:p>
        </p:txBody>
      </p:sp>
      <p:sp>
        <p:nvSpPr>
          <p:cNvPr id="28" name="Rectangle 27"/>
          <p:cNvSpPr/>
          <p:nvPr>
            <p:custDataLst>
              <p:tags r:id="rId3"/>
            </p:custDataLst>
          </p:nvPr>
        </p:nvSpPr>
        <p:spPr>
          <a:xfrm>
            <a:off x="4838430" y="3140968"/>
            <a:ext cx="3694011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3. Budget d’approvisionnement</a:t>
            </a:r>
            <a:endParaRPr lang="fr-FR" dirty="0"/>
          </a:p>
        </p:txBody>
      </p:sp>
      <p:cxnSp>
        <p:nvCxnSpPr>
          <p:cNvPr id="29" name="Connecteur droit avec flèche 28"/>
          <p:cNvCxnSpPr>
            <a:stCxn id="27" idx="2"/>
            <a:endCxn id="28" idx="0"/>
          </p:cNvCxnSpPr>
          <p:nvPr>
            <p:custDataLst>
              <p:tags r:id="rId4"/>
            </p:custDataLst>
          </p:nvPr>
        </p:nvCxnSpPr>
        <p:spPr>
          <a:xfrm>
            <a:off x="6685436" y="2866601"/>
            <a:ext cx="0" cy="2743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26" idx="2"/>
            <a:endCxn id="27" idx="0"/>
          </p:cNvCxnSpPr>
          <p:nvPr>
            <p:custDataLst>
              <p:tags r:id="rId5"/>
            </p:custDataLst>
          </p:nvPr>
        </p:nvCxnSpPr>
        <p:spPr>
          <a:xfrm>
            <a:off x="6685435" y="2158861"/>
            <a:ext cx="1" cy="203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82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6" grpId="0" animBg="1"/>
      <p:bldP spid="27" grpId="0" animBg="1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Chapitre 1 : Résumé (1)</a:t>
            </a:r>
          </a:p>
        </p:txBody>
      </p:sp>
      <p:sp>
        <p:nvSpPr>
          <p:cNvPr id="3" name="Rectangle 2"/>
          <p:cNvSpPr/>
          <p:nvPr/>
        </p:nvSpPr>
        <p:spPr>
          <a:xfrm>
            <a:off x="3413537" y="3097323"/>
            <a:ext cx="5328592" cy="225905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836363" y="1184621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Objectif Stratégique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843808" y="1188941"/>
            <a:ext cx="295232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Planification opérationnelle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372200" y="1197395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Objectifs à court terme</a:t>
            </a:r>
            <a:endParaRPr lang="fr-FR" dirty="0"/>
          </a:p>
        </p:txBody>
      </p:sp>
      <p:cxnSp>
        <p:nvCxnSpPr>
          <p:cNvPr id="8" name="Connecteur droit avec flèche 7"/>
          <p:cNvCxnSpPr>
            <a:stCxn id="7" idx="2"/>
            <a:endCxn id="9" idx="0"/>
          </p:cNvCxnSpPr>
          <p:nvPr/>
        </p:nvCxnSpPr>
        <p:spPr>
          <a:xfrm>
            <a:off x="7164288" y="1773459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9" name="Rectangle 8"/>
          <p:cNvSpPr/>
          <p:nvPr/>
        </p:nvSpPr>
        <p:spPr>
          <a:xfrm>
            <a:off x="6372200" y="2277515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Résultats attendus</a:t>
            </a:r>
            <a:endParaRPr lang="fr-FR" dirty="0"/>
          </a:p>
        </p:txBody>
      </p:sp>
      <p:sp>
        <p:nvSpPr>
          <p:cNvPr id="10" name="Organigramme : Décision 9"/>
          <p:cNvSpPr/>
          <p:nvPr/>
        </p:nvSpPr>
        <p:spPr>
          <a:xfrm>
            <a:off x="5652120" y="3285627"/>
            <a:ext cx="3024336" cy="648072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Comparaison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6372200" y="4365104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Résultats mesurés</a:t>
            </a:r>
            <a:endParaRPr lang="fr-FR" dirty="0"/>
          </a:p>
        </p:txBody>
      </p:sp>
      <p:cxnSp>
        <p:nvCxnSpPr>
          <p:cNvPr id="12" name="Connecteur droit avec flèche 11"/>
          <p:cNvCxnSpPr>
            <a:stCxn id="9" idx="2"/>
            <a:endCxn id="10" idx="0"/>
          </p:cNvCxnSpPr>
          <p:nvPr/>
        </p:nvCxnSpPr>
        <p:spPr>
          <a:xfrm>
            <a:off x="7164288" y="2853579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" name="Connecteur droit avec flèche 12"/>
          <p:cNvCxnSpPr>
            <a:stCxn id="11" idx="0"/>
            <a:endCxn id="10" idx="2"/>
          </p:cNvCxnSpPr>
          <p:nvPr/>
        </p:nvCxnSpPr>
        <p:spPr>
          <a:xfrm flipV="1">
            <a:off x="7164288" y="3933699"/>
            <a:ext cx="0" cy="4314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4" name="Connecteur droit avec flèche 13"/>
          <p:cNvCxnSpPr>
            <a:stCxn id="10" idx="1"/>
            <a:endCxn id="15" idx="3"/>
          </p:cNvCxnSpPr>
          <p:nvPr/>
        </p:nvCxnSpPr>
        <p:spPr>
          <a:xfrm flipH="1">
            <a:off x="4577471" y="3609663"/>
            <a:ext cx="107464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5" name="Rectangle 14"/>
          <p:cNvSpPr/>
          <p:nvPr/>
        </p:nvSpPr>
        <p:spPr>
          <a:xfrm>
            <a:off x="3641367" y="3429643"/>
            <a:ext cx="93610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Ecarts</a:t>
            </a:r>
            <a:endParaRPr lang="fr-FR" dirty="0"/>
          </a:p>
        </p:txBody>
      </p:sp>
      <p:cxnSp>
        <p:nvCxnSpPr>
          <p:cNvPr id="16" name="Connecteur droit avec flèche 15"/>
          <p:cNvCxnSpPr>
            <a:stCxn id="15" idx="1"/>
            <a:endCxn id="5" idx="2"/>
          </p:cNvCxnSpPr>
          <p:nvPr/>
        </p:nvCxnSpPr>
        <p:spPr>
          <a:xfrm flipH="1" flipV="1">
            <a:off x="1628451" y="1760685"/>
            <a:ext cx="2012916" cy="1848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" name="Connecteur droit avec flèche 16"/>
          <p:cNvCxnSpPr>
            <a:stCxn id="15" idx="0"/>
            <a:endCxn id="6" idx="2"/>
          </p:cNvCxnSpPr>
          <p:nvPr/>
        </p:nvCxnSpPr>
        <p:spPr>
          <a:xfrm flipV="1">
            <a:off x="4109419" y="1765005"/>
            <a:ext cx="210553" cy="16646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8" name="Connecteur droit avec flèche 17"/>
          <p:cNvCxnSpPr>
            <a:stCxn id="5" idx="3"/>
            <a:endCxn id="6" idx="1"/>
          </p:cNvCxnSpPr>
          <p:nvPr/>
        </p:nvCxnSpPr>
        <p:spPr>
          <a:xfrm>
            <a:off x="2420539" y="1472653"/>
            <a:ext cx="423269" cy="4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9" name="Connecteur droit avec flèche 18"/>
          <p:cNvCxnSpPr>
            <a:stCxn id="6" idx="3"/>
          </p:cNvCxnSpPr>
          <p:nvPr/>
        </p:nvCxnSpPr>
        <p:spPr>
          <a:xfrm flipV="1">
            <a:off x="5796136" y="1468333"/>
            <a:ext cx="576064" cy="86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" name="Connecteur droit avec flèche 19"/>
          <p:cNvCxnSpPr>
            <a:stCxn id="15" idx="3"/>
            <a:endCxn id="7" idx="1"/>
          </p:cNvCxnSpPr>
          <p:nvPr/>
        </p:nvCxnSpPr>
        <p:spPr>
          <a:xfrm flipV="1">
            <a:off x="4577471" y="1485427"/>
            <a:ext cx="1794729" cy="21242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5" name="Rectangle 24"/>
          <p:cNvSpPr/>
          <p:nvPr/>
        </p:nvSpPr>
        <p:spPr>
          <a:xfrm>
            <a:off x="134539" y="5519441"/>
            <a:ext cx="4572000" cy="123110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r-FR" sz="2000" b="1" dirty="0" smtClean="0"/>
              <a:t>Evaluation des </a:t>
            </a:r>
            <a:r>
              <a:rPr lang="fr-FR" sz="2000" b="1" dirty="0" err="1" smtClean="0"/>
              <a:t>perfromances</a:t>
            </a:r>
            <a:r>
              <a:rPr lang="fr-FR" sz="2000" b="1" dirty="0" smtClean="0"/>
              <a:t> </a:t>
            </a:r>
          </a:p>
          <a:p>
            <a:endParaRPr lang="fr-FR" dirty="0"/>
          </a:p>
          <a:p>
            <a:r>
              <a:rPr lang="fr-FR" dirty="0" smtClean="0"/>
              <a:t>1</a:t>
            </a:r>
            <a:r>
              <a:rPr lang="fr-FR" dirty="0"/>
              <a:t>. </a:t>
            </a:r>
            <a:r>
              <a:rPr lang="fr-FR" dirty="0" smtClean="0"/>
              <a:t>Calcul de couts</a:t>
            </a:r>
            <a:endParaRPr lang="fr-FR" dirty="0"/>
          </a:p>
          <a:p>
            <a:r>
              <a:rPr lang="fr-FR" dirty="0" smtClean="0"/>
              <a:t>2. Tableau de bords.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611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Organisation du semestre</a:t>
            </a:r>
          </a:p>
        </p:txBody>
      </p:sp>
      <p:sp>
        <p:nvSpPr>
          <p:cNvPr id="5" name="Rectangle 4"/>
          <p:cNvSpPr/>
          <p:nvPr/>
        </p:nvSpPr>
        <p:spPr>
          <a:xfrm>
            <a:off x="1979713" y="997319"/>
            <a:ext cx="5112568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Séance 1 : Prise de connaissance du cas</a:t>
            </a:r>
          </a:p>
          <a:p>
            <a:pPr algn="ctr"/>
            <a:r>
              <a:rPr lang="fr-FR" dirty="0" smtClean="0"/>
              <a:t>Test de la « simulation de gestion »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979713" y="1879400"/>
            <a:ext cx="5112568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Séance 2 : Budget des ventes</a:t>
            </a:r>
          </a:p>
          <a:p>
            <a:pPr algn="ctr"/>
            <a:r>
              <a:rPr lang="fr-FR" dirty="0" smtClean="0"/>
              <a:t>Application à la simulation du trimestre 1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467545" y="2882369"/>
            <a:ext cx="360040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Séance 3 : Cours (+ exemple) Estimation de la production et </a:t>
            </a:r>
            <a:r>
              <a:rPr lang="fr-FR" dirty="0" err="1" smtClean="0"/>
              <a:t>appro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5004049" y="2882369"/>
            <a:ext cx="3816423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Séance 4 : Application estimation </a:t>
            </a:r>
            <a:r>
              <a:rPr lang="fr-FR" dirty="0" err="1" smtClean="0"/>
              <a:t>appro</a:t>
            </a:r>
            <a:r>
              <a:rPr lang="fr-FR" dirty="0" smtClean="0"/>
              <a:t>/</a:t>
            </a:r>
            <a:r>
              <a:rPr lang="fr-FR" dirty="0" err="1" smtClean="0"/>
              <a:t>prod</a:t>
            </a:r>
            <a:r>
              <a:rPr lang="fr-FR" dirty="0" smtClean="0"/>
              <a:t> à la simulation de gestion</a:t>
            </a:r>
            <a:endParaRPr lang="fr-FR" dirty="0"/>
          </a:p>
        </p:txBody>
      </p:sp>
      <p:cxnSp>
        <p:nvCxnSpPr>
          <p:cNvPr id="12" name="Connecteur droit avec flèche 11"/>
          <p:cNvCxnSpPr>
            <a:stCxn id="10" idx="3"/>
            <a:endCxn id="11" idx="1"/>
          </p:cNvCxnSpPr>
          <p:nvPr/>
        </p:nvCxnSpPr>
        <p:spPr>
          <a:xfrm>
            <a:off x="4067945" y="3206405"/>
            <a:ext cx="936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67545" y="3835329"/>
            <a:ext cx="360040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Séance 5 : Rappel sur le calcul de coûts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5004049" y="3835329"/>
            <a:ext cx="3816423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Séance 6 : Application du calcul de coût à la simulation de gestion</a:t>
            </a:r>
            <a:endParaRPr lang="fr-FR" dirty="0"/>
          </a:p>
        </p:txBody>
      </p:sp>
      <p:cxnSp>
        <p:nvCxnSpPr>
          <p:cNvPr id="23" name="Connecteur droit avec flèche 22"/>
          <p:cNvCxnSpPr>
            <a:stCxn id="21" idx="3"/>
            <a:endCxn id="22" idx="1"/>
          </p:cNvCxnSpPr>
          <p:nvPr/>
        </p:nvCxnSpPr>
        <p:spPr>
          <a:xfrm>
            <a:off x="4067945" y="4159365"/>
            <a:ext cx="936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57200" y="4807437"/>
            <a:ext cx="3610745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Séance 7 : Séance sur les tableaux de bords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683568" y="5877272"/>
            <a:ext cx="82809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Evaluation « contrôle continue »</a:t>
            </a:r>
          </a:p>
          <a:p>
            <a:pPr algn="ctr"/>
            <a:r>
              <a:rPr lang="fr-FR" dirty="0" smtClean="0"/>
              <a:t>(avec bonus)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5004049" y="4807437"/>
            <a:ext cx="3816423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Séance 8 : </a:t>
            </a:r>
            <a:r>
              <a:rPr lang="fr-FR" dirty="0"/>
              <a:t>Application du calcul de coût à la simulation de gestion</a:t>
            </a:r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4067945" y="5157192"/>
            <a:ext cx="936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75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Plan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457200" y="764704"/>
            <a:ext cx="8229600" cy="59046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b="1" u="sng" dirty="0" smtClean="0">
                <a:latin typeface="+mj-lt"/>
              </a:rPr>
              <a:t>Partie 1 : Définition et processus de contrôle de gestion</a:t>
            </a:r>
          </a:p>
          <a:p>
            <a:pPr marL="0" indent="0">
              <a:buNone/>
            </a:pPr>
            <a:r>
              <a:rPr lang="fr-FR" sz="2400" b="1" dirty="0">
                <a:latin typeface="+mj-lt"/>
              </a:rPr>
              <a:t>	</a:t>
            </a:r>
            <a:r>
              <a:rPr lang="fr-FR" sz="2400" dirty="0">
                <a:cs typeface="Times New Roman" panose="02020603050405020304" pitchFamily="18" charset="0"/>
              </a:rPr>
              <a:t>1. </a:t>
            </a:r>
            <a:r>
              <a:rPr lang="fr-FR" sz="2400" dirty="0" smtClean="0">
                <a:cs typeface="Times New Roman" panose="02020603050405020304" pitchFamily="18" charset="0"/>
              </a:rPr>
              <a:t>Démarche de pilotage</a:t>
            </a:r>
            <a:endParaRPr lang="fr-FR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dirty="0">
                <a:cs typeface="Times New Roman" panose="02020603050405020304" pitchFamily="18" charset="0"/>
              </a:rPr>
              <a:t>	2. </a:t>
            </a:r>
            <a:r>
              <a:rPr lang="fr-FR" sz="2400" dirty="0" smtClean="0">
                <a:cs typeface="Times New Roman" panose="02020603050405020304" pitchFamily="18" charset="0"/>
              </a:rPr>
              <a:t>Définition du contrôle de gestion</a:t>
            </a:r>
          </a:p>
          <a:p>
            <a:pPr marL="0" indent="0">
              <a:buNone/>
            </a:pPr>
            <a:r>
              <a:rPr lang="fr-FR" sz="2400" dirty="0" smtClean="0">
                <a:cs typeface="Times New Roman" panose="02020603050405020304" pitchFamily="18" charset="0"/>
              </a:rPr>
              <a:t>	3. L’articulation </a:t>
            </a:r>
            <a:r>
              <a:rPr lang="fr-FR" sz="2400" dirty="0">
                <a:cs typeface="Times New Roman" panose="02020603050405020304" pitchFamily="18" charset="0"/>
              </a:rPr>
              <a:t>budgétaire</a:t>
            </a:r>
          </a:p>
          <a:p>
            <a:pPr marL="0" indent="0">
              <a:buNone/>
            </a:pPr>
            <a:r>
              <a:rPr lang="fr-FR" sz="2400" dirty="0">
                <a:cs typeface="Times New Roman" panose="02020603050405020304" pitchFamily="18" charset="0"/>
              </a:rPr>
              <a:t>	</a:t>
            </a:r>
            <a:r>
              <a:rPr lang="fr-FR" sz="2400" dirty="0" smtClean="0">
                <a:cs typeface="Times New Roman" panose="02020603050405020304" pitchFamily="18" charset="0"/>
              </a:rPr>
              <a:t>4. La notion de centre de responsabilité</a:t>
            </a:r>
          </a:p>
          <a:p>
            <a:pPr marL="0" indent="0">
              <a:buNone/>
            </a:pPr>
            <a:endParaRPr lang="fr-FR" sz="1200" dirty="0">
              <a:latin typeface="+mj-lt"/>
            </a:endParaRPr>
          </a:p>
          <a:p>
            <a:pPr marL="0" indent="0">
              <a:buNone/>
            </a:pPr>
            <a:r>
              <a:rPr lang="fr-FR" sz="2400" b="1" u="sng" dirty="0" smtClean="0">
                <a:latin typeface="+mj-lt"/>
              </a:rPr>
              <a:t>Partie 2 : Technique de prévision et budget</a:t>
            </a:r>
          </a:p>
          <a:p>
            <a:pPr marL="0" indent="0">
              <a:buNone/>
            </a:pPr>
            <a:r>
              <a:rPr lang="fr-FR" sz="2200" dirty="0" smtClean="0">
                <a:latin typeface="+mj-lt"/>
                <a:cs typeface="Times New Roman" panose="02020603050405020304" pitchFamily="18" charset="0"/>
              </a:rPr>
              <a:t>	1. Prévision et budget commerciale (budget commercial)</a:t>
            </a:r>
          </a:p>
          <a:p>
            <a:pPr marL="0" indent="0">
              <a:buNone/>
            </a:pPr>
            <a:r>
              <a:rPr lang="fr-FR" sz="22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fr-FR" sz="2200" dirty="0" smtClean="0">
                <a:latin typeface="+mj-lt"/>
                <a:cs typeface="Times New Roman" panose="02020603050405020304" pitchFamily="18" charset="0"/>
              </a:rPr>
              <a:t>2. Gestion de la production (budget de production)</a:t>
            </a:r>
            <a:endParaRPr lang="fr-FR" sz="22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200" dirty="0" smtClean="0">
                <a:latin typeface="+mj-lt"/>
                <a:cs typeface="Times New Roman" panose="02020603050405020304" pitchFamily="18" charset="0"/>
              </a:rPr>
              <a:t>	3. Gestion de l’approvisionnement (budget 	</a:t>
            </a:r>
            <a:r>
              <a:rPr lang="fr-FR" sz="22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fr-FR" sz="2200" dirty="0" smtClean="0">
                <a:latin typeface="+mj-lt"/>
                <a:cs typeface="Times New Roman" panose="02020603050405020304" pitchFamily="18" charset="0"/>
              </a:rPr>
              <a:t>d’approvisionnement).</a:t>
            </a:r>
            <a:endParaRPr lang="fr-FR" sz="2400" dirty="0" smtClean="0"/>
          </a:p>
          <a:p>
            <a:pPr marL="0" indent="0">
              <a:buNone/>
            </a:pPr>
            <a:endParaRPr lang="fr-FR" sz="2400" dirty="0" smtClean="0">
              <a:latin typeface="+mj-lt"/>
            </a:endParaRPr>
          </a:p>
          <a:p>
            <a:pPr marL="0" indent="0">
              <a:buNone/>
            </a:pPr>
            <a:endParaRPr lang="fr-FR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444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1959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Présentation du cas </a:t>
            </a:r>
          </a:p>
          <a:p>
            <a:r>
              <a:rPr lang="fr-FR" sz="3200" b="1" dirty="0" err="1" smtClean="0"/>
              <a:t>Kalypso</a:t>
            </a:r>
            <a:r>
              <a:rPr lang="fr-FR" sz="3200" b="1" dirty="0" smtClean="0"/>
              <a:t> : jeu de simulation de gestion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457200" y="1556792"/>
            <a:ext cx="8503920" cy="4572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Principe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Gérer une entreprise en équipe (4 à 5 personnes). Il s’agit de rendre des décision en matières de publicité, prix, achat de MP, produit …)</a:t>
            </a:r>
          </a:p>
          <a:p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Chaque groupe est une « société ». Les 13 autres entreprises sont des concurrents. </a:t>
            </a:r>
          </a:p>
          <a:p>
            <a:pPr algn="ctr">
              <a:buFont typeface="Symbol" panose="05050102010706020507" pitchFamily="18" charset="2"/>
              <a:buChar char="Þ"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 constituer à la pause</a:t>
            </a:r>
          </a:p>
          <a:p>
            <a:pPr algn="ctr">
              <a:buFont typeface="Symbol" panose="05050102010706020507" pitchFamily="18" charset="2"/>
              <a:buChar char="Þ"/>
            </a:pPr>
            <a:endParaRPr lang="fr-F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Déroulement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: Chaque séance de TD vous prendrez des décisions (1 séance = 1 trimestre dans la vie de l’entreprise). 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5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1959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Présentation du cas </a:t>
            </a:r>
          </a:p>
          <a:p>
            <a:r>
              <a:rPr lang="fr-FR" sz="3200" b="1" dirty="0" err="1" smtClean="0"/>
              <a:t>Kalypso</a:t>
            </a:r>
            <a:r>
              <a:rPr lang="fr-FR" sz="3200" b="1" dirty="0" smtClean="0"/>
              <a:t> : jeu de simulation de gestion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251520" y="1484784"/>
            <a:ext cx="8503920" cy="4998296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Activité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: ventes de coques de bateaux</a:t>
            </a:r>
          </a:p>
          <a:p>
            <a:pPr lvl="1" algn="just"/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(a: entrée de gamme, b : milieu de gamme et c haut de gamme)</a:t>
            </a:r>
          </a:p>
          <a:p>
            <a:pPr algn="just"/>
            <a:endParaRPr lang="fr-F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Marché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: les autres entreprises ont toutes la même situation initiale.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Situation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: Entreprise qui fonctionnait l’année précédente (ventes, achat MP, trésorerie…) et qui fonctionnera l’année suivante.</a:t>
            </a:r>
          </a:p>
          <a:p>
            <a:pPr algn="just"/>
            <a:endParaRPr lang="fr-F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Environnement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: Je représente l’environnement (banquier, fournisseur d’étude de marché, juge en cas de litige etc..)</a:t>
            </a:r>
          </a:p>
        </p:txBody>
      </p:sp>
    </p:spTree>
    <p:extLst>
      <p:ext uri="{BB962C8B-B14F-4D97-AF65-F5344CB8AC3E}">
        <p14:creationId xmlns:p14="http://schemas.microsoft.com/office/powerpoint/2010/main" val="67526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1959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Présentation du cas </a:t>
            </a:r>
          </a:p>
          <a:p>
            <a:r>
              <a:rPr lang="fr-FR" sz="3200" b="1" dirty="0" err="1" smtClean="0"/>
              <a:t>Kalypso</a:t>
            </a:r>
            <a:r>
              <a:rPr lang="fr-FR" sz="3200" b="1" dirty="0" smtClean="0"/>
              <a:t> : jeu de simulation de gestion</a:t>
            </a:r>
          </a:p>
        </p:txBody>
      </p:sp>
      <p:graphicFrame>
        <p:nvGraphicFramePr>
          <p:cNvPr id="3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495303"/>
              </p:ext>
            </p:extLst>
          </p:nvPr>
        </p:nvGraphicFramePr>
        <p:xfrm>
          <a:off x="301752" y="1412776"/>
          <a:ext cx="8504238" cy="530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04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Session 0 « Crash-test »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Prise de connaissance du jeu. Test </a:t>
                      </a:r>
                      <a:r>
                        <a:rPr lang="fr-FR" b="1" baseline="0" dirty="0" err="1" smtClean="0">
                          <a:solidFill>
                            <a:srgbClr val="FF0000"/>
                          </a:solidFill>
                        </a:rPr>
                        <a:t>Kahoot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avec subvention pour les entreprises des 3 meilleurs. 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Prise des décisions. Ne pas rendre sa feuille de décision à l’heure = pénalité de 50000 € (dans le jeu).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fr-FR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(Entre 2 séances) :  Je fais tourner l’algorithme et dépose les résultats des décisions prises sur drive.</a:t>
                      </a:r>
                      <a:endParaRPr lang="fr-FR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r-FR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Session 1 : Prévision</a:t>
                      </a:r>
                      <a:r>
                        <a:rPr lang="fr-FR" b="1" baseline="0" dirty="0" smtClean="0"/>
                        <a:t> des ventes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/>
                        <a:t>- Prévoir les ventes. </a:t>
                      </a:r>
                      <a:endParaRPr lang="fr-FR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Prise des décisions. Ne pas rendre sa feuille de décision à l’heure = pénalité de 50 000 € (dans le jeu).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/>
                        <a:t>2</a:t>
                      </a:r>
                      <a:r>
                        <a:rPr lang="fr-FR" b="1" baseline="30000" dirty="0" smtClean="0"/>
                        <a:t>ème</a:t>
                      </a:r>
                      <a:r>
                        <a:rPr lang="fr-FR" b="1" dirty="0" smtClean="0"/>
                        <a:t> Session : Prévision</a:t>
                      </a:r>
                      <a:r>
                        <a:rPr lang="fr-FR" b="1" baseline="0" dirty="0" smtClean="0"/>
                        <a:t> de la production et des </a:t>
                      </a:r>
                      <a:r>
                        <a:rPr lang="fr-FR" b="1" baseline="0" dirty="0" err="1" smtClean="0"/>
                        <a:t>appro</a:t>
                      </a:r>
                      <a:endParaRPr lang="fr-FR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/>
                        <a:t>3</a:t>
                      </a:r>
                      <a:r>
                        <a:rPr lang="fr-FR" b="1" baseline="30000" dirty="0" smtClean="0"/>
                        <a:t>ème</a:t>
                      </a:r>
                      <a:r>
                        <a:rPr lang="fr-FR" b="1" dirty="0" smtClean="0"/>
                        <a:t> Session : Prévision</a:t>
                      </a:r>
                      <a:r>
                        <a:rPr lang="fr-FR" b="1" baseline="0" dirty="0" smtClean="0"/>
                        <a:t> de résultat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fr-FR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kumimoji="0" lang="fr-FR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b="1" dirty="0" smtClean="0"/>
                        <a:t>Session : Utilisation tableaux de bord pour prendre ses décisions</a:t>
                      </a:r>
                      <a:endParaRPr lang="fr-FR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01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1959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Présentation du cas </a:t>
            </a:r>
          </a:p>
          <a:p>
            <a:r>
              <a:rPr lang="fr-FR" sz="3200" b="1" dirty="0" err="1" smtClean="0"/>
              <a:t>Kalypso</a:t>
            </a:r>
            <a:r>
              <a:rPr lang="fr-FR" sz="3200" b="1" dirty="0" smtClean="0"/>
              <a:t> : jeu de simulation de gestion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412776"/>
            <a:ext cx="883298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1959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Présentation du cas </a:t>
            </a:r>
          </a:p>
          <a:p>
            <a:r>
              <a:rPr lang="fr-FR" sz="3200" b="1" dirty="0" err="1" smtClean="0"/>
              <a:t>Kalypso</a:t>
            </a:r>
            <a:r>
              <a:rPr lang="fr-FR" sz="3200" b="1" dirty="0" smtClean="0"/>
              <a:t> : jeu de simulation de gestion</a:t>
            </a:r>
          </a:p>
        </p:txBody>
      </p:sp>
      <p:graphicFrame>
        <p:nvGraphicFramePr>
          <p:cNvPr id="3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739521"/>
              </p:ext>
            </p:extLst>
          </p:nvPr>
        </p:nvGraphicFramePr>
        <p:xfrm>
          <a:off x="301752" y="1412776"/>
          <a:ext cx="850423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04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Auto-évaluation</a:t>
                      </a:r>
                      <a:r>
                        <a:rPr lang="fr-FR" b="1" baseline="0" dirty="0" smtClean="0"/>
                        <a:t> </a:t>
                      </a:r>
                    </a:p>
                    <a:p>
                      <a:pPr algn="ctr"/>
                      <a:endParaRPr lang="fr-FR" b="1" dirty="0" smtClean="0"/>
                    </a:p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Gestion des ateliers : </a:t>
                      </a:r>
                      <a:endParaRPr lang="fr-FR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Note de 20/20 si production = 100 % des capacités de l’atelier. </a:t>
                      </a:r>
                    </a:p>
                    <a:p>
                      <a:r>
                        <a:rPr lang="fr-F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Gestion des matières premières : </a:t>
                      </a:r>
                      <a:endParaRPr lang="fr-FR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Note de 20/20 si MP = 30 jours de production </a:t>
                      </a:r>
                    </a:p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Malus si rupture de stock et malus si stock &gt; 90 jours de </a:t>
                      </a:r>
                      <a:r>
                        <a:rPr lang="fr-F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fr-F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Gestion des produits finis : </a:t>
                      </a:r>
                      <a:endParaRPr lang="fr-FR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Note de 20/20 si MP = 30 jours de ventes </a:t>
                      </a:r>
                    </a:p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Malus si rupture de stock et malus si stock &gt; 90 jours de ventes. </a:t>
                      </a:r>
                    </a:p>
                    <a:p>
                      <a:r>
                        <a:rPr lang="fr-F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Note rentabilité : </a:t>
                      </a:r>
                      <a:endParaRPr lang="fr-FR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Maximisation du taux de rentabilité = résultat net / capitaux propres </a:t>
                      </a:r>
                    </a:p>
                    <a:p>
                      <a:r>
                        <a:rPr lang="fr-F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Note trésorerie : </a:t>
                      </a:r>
                      <a:endParaRPr lang="fr-FR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Note de 20/20 si trésorerie = 30 jours de CA </a:t>
                      </a:r>
                    </a:p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Malus si découvert et malus si « trésorerie oisive » si trésorerie &gt; 250 jours de CA. </a:t>
                      </a:r>
                    </a:p>
                    <a:p>
                      <a:r>
                        <a:rPr lang="fr-F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Qualité des services administratifs : </a:t>
                      </a:r>
                      <a:endParaRPr lang="fr-FR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Note de 20/20 si le recrutement et la rémunération étaient optimales pour traiter toutes les créances en retard ou douteuse.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71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1959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Présentation du cas </a:t>
            </a:r>
          </a:p>
          <a:p>
            <a:r>
              <a:rPr lang="fr-FR" sz="3200" b="1" dirty="0" err="1" smtClean="0"/>
              <a:t>Kalypso</a:t>
            </a:r>
            <a:r>
              <a:rPr lang="fr-FR" sz="3200" b="1" dirty="0" smtClean="0"/>
              <a:t> : jeu de simulation de gestion</a:t>
            </a:r>
          </a:p>
        </p:txBody>
      </p:sp>
      <p:graphicFrame>
        <p:nvGraphicFramePr>
          <p:cNvPr id="3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372951"/>
              </p:ext>
            </p:extLst>
          </p:nvPr>
        </p:nvGraphicFramePr>
        <p:xfrm>
          <a:off x="301752" y="1412776"/>
          <a:ext cx="8504238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04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Lecture du cas (lien</a:t>
                      </a:r>
                      <a:r>
                        <a:rPr lang="fr-FR" b="1" baseline="0" dirty="0" smtClean="0"/>
                        <a:t> </a:t>
                      </a:r>
                      <a:r>
                        <a:rPr lang="fr-FR" b="1" baseline="0" dirty="0" err="1" smtClean="0"/>
                        <a:t>google</a:t>
                      </a:r>
                      <a:r>
                        <a:rPr lang="fr-FR" b="1" baseline="0" dirty="0" smtClean="0"/>
                        <a:t> drive envoyé par mail) </a:t>
                      </a:r>
                    </a:p>
                    <a:p>
                      <a:pPr algn="ctr"/>
                      <a:endParaRPr lang="fr-FR" b="1" baseline="0" dirty="0" smtClean="0"/>
                    </a:p>
                    <a:p>
                      <a:pPr algn="ctr"/>
                      <a:endParaRPr lang="fr-FR" b="1" baseline="0" dirty="0" smtClean="0"/>
                    </a:p>
                    <a:p>
                      <a:pPr algn="ctr"/>
                      <a:endParaRPr lang="fr-FR" b="1" dirty="0" smtClean="0"/>
                    </a:p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118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Chapitre 1 : Le contrôle de gestion</a:t>
            </a:r>
          </a:p>
          <a:p>
            <a:r>
              <a:rPr lang="fr-FR" sz="3200" dirty="0" smtClean="0">
                <a:solidFill>
                  <a:srgbClr val="C00000"/>
                </a:solidFill>
              </a:rPr>
              <a:t>(1 : Démarche de pilotage) 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504" y="2840805"/>
            <a:ext cx="2169019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Objectif Stratégique</a:t>
            </a:r>
          </a:p>
          <a:p>
            <a:pPr algn="ctr"/>
            <a:r>
              <a:rPr lang="fr-FR" dirty="0" smtClean="0"/>
              <a:t>(horizon long terme)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476809" y="2845125"/>
            <a:ext cx="2952328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Planification opérationnelle</a:t>
            </a:r>
          </a:p>
          <a:p>
            <a:pPr algn="ctr"/>
            <a:r>
              <a:rPr lang="fr-FR" dirty="0" smtClean="0"/>
              <a:t>(horizon moyen terme)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6228184" y="2853579"/>
            <a:ext cx="2520280" cy="5760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Objectifs à court terme</a:t>
            </a:r>
          </a:p>
          <a:p>
            <a:pPr algn="ctr"/>
            <a:r>
              <a:rPr lang="fr-FR" dirty="0" smtClean="0"/>
              <a:t>(horizon court terme)</a:t>
            </a:r>
            <a:endParaRPr lang="fr-FR" dirty="0"/>
          </a:p>
        </p:txBody>
      </p:sp>
      <p:cxnSp>
        <p:nvCxnSpPr>
          <p:cNvPr id="7" name="Connecteur droit avec flèche 6"/>
          <p:cNvCxnSpPr>
            <a:stCxn id="5" idx="2"/>
            <a:endCxn id="8" idx="0"/>
          </p:cNvCxnSpPr>
          <p:nvPr/>
        </p:nvCxnSpPr>
        <p:spPr>
          <a:xfrm flipH="1">
            <a:off x="7020272" y="3429643"/>
            <a:ext cx="468052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228184" y="3933699"/>
            <a:ext cx="1584176" cy="5760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Résultats attendus</a:t>
            </a:r>
            <a:endParaRPr lang="fr-FR" dirty="0"/>
          </a:p>
        </p:txBody>
      </p:sp>
      <p:sp>
        <p:nvSpPr>
          <p:cNvPr id="9" name="Organigramme : Décision 8"/>
          <p:cNvSpPr/>
          <p:nvPr/>
        </p:nvSpPr>
        <p:spPr>
          <a:xfrm>
            <a:off x="5508104" y="4941811"/>
            <a:ext cx="3024336" cy="64807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Comparaison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6228184" y="6021288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Résultats mesurés</a:t>
            </a:r>
            <a:endParaRPr lang="fr-FR" dirty="0"/>
          </a:p>
        </p:txBody>
      </p:sp>
      <p:cxnSp>
        <p:nvCxnSpPr>
          <p:cNvPr id="11" name="Connecteur droit avec flèche 10"/>
          <p:cNvCxnSpPr>
            <a:stCxn id="8" idx="2"/>
            <a:endCxn id="9" idx="0"/>
          </p:cNvCxnSpPr>
          <p:nvPr/>
        </p:nvCxnSpPr>
        <p:spPr>
          <a:xfrm>
            <a:off x="7020272" y="4509763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stCxn id="10" idx="0"/>
            <a:endCxn id="9" idx="2"/>
          </p:cNvCxnSpPr>
          <p:nvPr/>
        </p:nvCxnSpPr>
        <p:spPr>
          <a:xfrm flipV="1">
            <a:off x="7020272" y="5589883"/>
            <a:ext cx="0" cy="4314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9" idx="1"/>
            <a:endCxn id="21" idx="3"/>
          </p:cNvCxnSpPr>
          <p:nvPr/>
        </p:nvCxnSpPr>
        <p:spPr>
          <a:xfrm flipH="1">
            <a:off x="4433455" y="5265847"/>
            <a:ext cx="1074649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497351" y="5085827"/>
            <a:ext cx="9361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Ecarts</a:t>
            </a:r>
            <a:endParaRPr lang="fr-FR" dirty="0"/>
          </a:p>
        </p:txBody>
      </p:sp>
      <p:cxnSp>
        <p:nvCxnSpPr>
          <p:cNvPr id="26" name="Connecteur droit avec flèche 25"/>
          <p:cNvCxnSpPr>
            <a:stCxn id="21" idx="1"/>
            <a:endCxn id="3" idx="2"/>
          </p:cNvCxnSpPr>
          <p:nvPr/>
        </p:nvCxnSpPr>
        <p:spPr>
          <a:xfrm flipH="1" flipV="1">
            <a:off x="1192014" y="3416869"/>
            <a:ext cx="2305337" cy="184897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" name="Connecteur droit avec flèche 26"/>
          <p:cNvCxnSpPr>
            <a:stCxn id="21" idx="0"/>
            <a:endCxn id="4" idx="2"/>
          </p:cNvCxnSpPr>
          <p:nvPr/>
        </p:nvCxnSpPr>
        <p:spPr>
          <a:xfrm flipH="1" flipV="1">
            <a:off x="3952973" y="3421189"/>
            <a:ext cx="12430" cy="16646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ZoneTexte 45"/>
          <p:cNvSpPr txBox="1"/>
          <p:nvPr/>
        </p:nvSpPr>
        <p:spPr>
          <a:xfrm>
            <a:off x="1907704" y="3933699"/>
            <a:ext cx="36004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Actions correctives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50" name="Connecteur droit avec flèche 49"/>
          <p:cNvCxnSpPr>
            <a:stCxn id="3" idx="3"/>
            <a:endCxn id="4" idx="1"/>
          </p:cNvCxnSpPr>
          <p:nvPr/>
        </p:nvCxnSpPr>
        <p:spPr>
          <a:xfrm>
            <a:off x="2276523" y="3128837"/>
            <a:ext cx="200286" cy="4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>
            <a:off x="5429137" y="3124517"/>
            <a:ext cx="79904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>
            <a:stCxn id="21" idx="3"/>
            <a:endCxn id="5" idx="1"/>
          </p:cNvCxnSpPr>
          <p:nvPr/>
        </p:nvCxnSpPr>
        <p:spPr>
          <a:xfrm flipV="1">
            <a:off x="4433455" y="3141611"/>
            <a:ext cx="1794729" cy="21242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74201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  <p:bldP spid="21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Chapitre 1 : Le contrôle de gestion</a:t>
            </a:r>
          </a:p>
          <a:p>
            <a:r>
              <a:rPr lang="fr-FR" sz="3200" dirty="0" smtClean="0">
                <a:solidFill>
                  <a:srgbClr val="C00000"/>
                </a:solidFill>
              </a:rPr>
              <a:t>(2 : Définition du contrôle de gestion)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39552" y="1787332"/>
            <a:ext cx="8208912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a. Définition </a:t>
            </a:r>
            <a:endParaRPr lang="fr-FR" b="1" dirty="0" smtClean="0"/>
          </a:p>
          <a:p>
            <a:pPr algn="just"/>
            <a:r>
              <a:rPr lang="fr-FR" i="1" dirty="0" smtClean="0"/>
              <a:t>Processus </a:t>
            </a:r>
            <a:r>
              <a:rPr lang="fr-FR" i="1" dirty="0"/>
              <a:t>par lequel </a:t>
            </a:r>
            <a:r>
              <a:rPr lang="fr-FR" i="1" dirty="0" smtClean="0"/>
              <a:t>les managers </a:t>
            </a:r>
            <a:r>
              <a:rPr lang="fr-FR" i="1" dirty="0"/>
              <a:t>obtiennent l’assurance que </a:t>
            </a:r>
            <a:r>
              <a:rPr lang="fr-FR" i="1" dirty="0" smtClean="0"/>
              <a:t>les ressources </a:t>
            </a:r>
            <a:r>
              <a:rPr lang="fr-FR" i="1" dirty="0"/>
              <a:t>sont obtenues et utilisées </a:t>
            </a:r>
            <a:r>
              <a:rPr lang="fr-FR" i="1" dirty="0" smtClean="0"/>
              <a:t>de manière efficace (par rapport aux objectifs) </a:t>
            </a:r>
            <a:r>
              <a:rPr lang="fr-FR" i="1" dirty="0"/>
              <a:t>et efficiente </a:t>
            </a:r>
            <a:r>
              <a:rPr lang="fr-FR" i="1" dirty="0" smtClean="0"/>
              <a:t> (par rapport aux moyens alloués) pour </a:t>
            </a:r>
            <a:r>
              <a:rPr lang="fr-FR" i="1" dirty="0"/>
              <a:t>réaliser les objectifs </a:t>
            </a:r>
            <a:r>
              <a:rPr lang="fr-FR" i="1" dirty="0" smtClean="0"/>
              <a:t>de l’organisation.</a:t>
            </a:r>
            <a:r>
              <a:rPr lang="fr-FR" dirty="0" smtClean="0"/>
              <a:t>				(Anthony, 1965)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38483" y="3717032"/>
            <a:ext cx="8208912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b</a:t>
            </a:r>
            <a:r>
              <a:rPr lang="fr-FR" sz="2400" b="1" dirty="0" smtClean="0"/>
              <a:t>. Missions du contrôleur de gestion</a:t>
            </a:r>
          </a:p>
          <a:p>
            <a:pPr algn="ctr"/>
            <a:endParaRPr lang="fr-FR" dirty="0" smtClean="0"/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fr-FR" dirty="0" smtClean="0"/>
              <a:t>Analyse et prévision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fr-FR" dirty="0" smtClean="0"/>
              <a:t>Planification et coordination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fr-FR" dirty="0" smtClean="0"/>
              <a:t>Evaluation et mesure des performances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974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1311151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c</a:t>
            </a:r>
            <a:r>
              <a:rPr lang="fr-FR" sz="2400" b="1" dirty="0" smtClean="0"/>
              <a:t>. Place du contrôle de gestion</a:t>
            </a:r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72008" y="1772816"/>
            <a:ext cx="334786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Planification stratégique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724128" y="5373216"/>
            <a:ext cx="334786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Gestion opérationnelle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2008" y="2142148"/>
            <a:ext cx="3347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/>
              <a:t>Analyse de l’environnement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/>
              <a:t>Positionnement de l’entreprise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/>
              <a:t>Choix des axes stratégiques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987200" y="3491716"/>
            <a:ext cx="334786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Contrôle de gestion</a:t>
            </a:r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Chapitre 1 : Le contrôle de gestion</a:t>
            </a:r>
          </a:p>
          <a:p>
            <a:r>
              <a:rPr lang="fr-FR" sz="3200" dirty="0" smtClean="0">
                <a:solidFill>
                  <a:srgbClr val="C00000"/>
                </a:solidFill>
              </a:rPr>
              <a:t>(2 : Définition du contrôle de gestion)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724128" y="5755408"/>
            <a:ext cx="3347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/>
              <a:t>Plan d’action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/>
              <a:t>Programme des activités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/>
              <a:t>Distribution des ressources</a:t>
            </a:r>
            <a:endParaRPr lang="fr-FR" dirty="0"/>
          </a:p>
        </p:txBody>
      </p:sp>
      <p:cxnSp>
        <p:nvCxnSpPr>
          <p:cNvPr id="10" name="Connecteur droit avec flèche 9"/>
          <p:cNvCxnSpPr>
            <a:endCxn id="11" idx="1"/>
          </p:cNvCxnSpPr>
          <p:nvPr/>
        </p:nvCxnSpPr>
        <p:spPr>
          <a:xfrm>
            <a:off x="1475656" y="3065478"/>
            <a:ext cx="1494420" cy="14181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970076" y="3883451"/>
            <a:ext cx="3347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dirty="0" smtClean="0"/>
              <a:t>Traduction financières des plans et fixation des objectifs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dirty="0" smtClean="0"/>
              <a:t>Suivi des résultats, analyse et diffusion des performances</a:t>
            </a:r>
          </a:p>
        </p:txBody>
      </p:sp>
      <p:cxnSp>
        <p:nvCxnSpPr>
          <p:cNvPr id="17" name="Connecteur droit avec flèche 16"/>
          <p:cNvCxnSpPr>
            <a:endCxn id="8" idx="1"/>
          </p:cNvCxnSpPr>
          <p:nvPr/>
        </p:nvCxnSpPr>
        <p:spPr>
          <a:xfrm>
            <a:off x="4283968" y="5083780"/>
            <a:ext cx="1440160" cy="1133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6" idx="0"/>
          </p:cNvCxnSpPr>
          <p:nvPr/>
        </p:nvCxnSpPr>
        <p:spPr>
          <a:xfrm flipH="1" flipV="1">
            <a:off x="3419872" y="2492896"/>
            <a:ext cx="1241260" cy="9988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4" idx="0"/>
          </p:cNvCxnSpPr>
          <p:nvPr/>
        </p:nvCxnSpPr>
        <p:spPr>
          <a:xfrm flipH="1" flipV="1">
            <a:off x="6228184" y="4437112"/>
            <a:ext cx="1169876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2008" y="5127492"/>
            <a:ext cx="3419872" cy="12538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fr-FR" dirty="0" smtClean="0"/>
              <a:t>Analyse &amp; prévision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fr-FR" dirty="0" smtClean="0"/>
              <a:t>Planification et Coordination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fr-FR" dirty="0"/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(Démarche budgétaire)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585234" y="2361575"/>
            <a:ext cx="3528392" cy="11731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fr-FR" dirty="0" smtClean="0"/>
              <a:t>Evaluation et mesure des performances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fr-FR" dirty="0"/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(Calcul de cout et tableaux de bord)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82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987824" y="4400290"/>
            <a:ext cx="5429530" cy="2259050"/>
          </a:xfrm>
          <a:prstGeom prst="rect">
            <a:avLst/>
          </a:prstGeom>
          <a:ln>
            <a:solidFill>
              <a:srgbClr val="92D05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2717351" y="1988840"/>
            <a:ext cx="5700004" cy="2259050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39552" y="1988840"/>
            <a:ext cx="2025003" cy="1524942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836363" y="2420888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Objectif Stratégique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843808" y="2425208"/>
            <a:ext cx="295232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Planification opérationnelle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372200" y="2433662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Objectifs à court terme</a:t>
            </a:r>
            <a:endParaRPr lang="fr-FR" dirty="0"/>
          </a:p>
        </p:txBody>
      </p:sp>
      <p:cxnSp>
        <p:nvCxnSpPr>
          <p:cNvPr id="5" name="Connecteur droit avec flèche 4"/>
          <p:cNvCxnSpPr>
            <a:stCxn id="4" idx="2"/>
            <a:endCxn id="6" idx="0"/>
          </p:cNvCxnSpPr>
          <p:nvPr/>
        </p:nvCxnSpPr>
        <p:spPr>
          <a:xfrm>
            <a:off x="7164288" y="300972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" name="Rectangle 5"/>
          <p:cNvSpPr/>
          <p:nvPr/>
        </p:nvSpPr>
        <p:spPr>
          <a:xfrm>
            <a:off x="6372200" y="3513782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Résultats attendus</a:t>
            </a:r>
            <a:endParaRPr lang="fr-FR" dirty="0"/>
          </a:p>
        </p:txBody>
      </p:sp>
      <p:sp>
        <p:nvSpPr>
          <p:cNvPr id="7" name="Organigramme : Décision 6"/>
          <p:cNvSpPr/>
          <p:nvPr/>
        </p:nvSpPr>
        <p:spPr>
          <a:xfrm>
            <a:off x="5652120" y="4521894"/>
            <a:ext cx="3024336" cy="648072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Comparaison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6372200" y="5601371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Résultats mesurés</a:t>
            </a:r>
            <a:endParaRPr lang="fr-FR" dirty="0"/>
          </a:p>
        </p:txBody>
      </p:sp>
      <p:cxnSp>
        <p:nvCxnSpPr>
          <p:cNvPr id="9" name="Connecteur droit avec flèche 8"/>
          <p:cNvCxnSpPr>
            <a:stCxn id="6" idx="2"/>
            <a:endCxn id="7" idx="0"/>
          </p:cNvCxnSpPr>
          <p:nvPr/>
        </p:nvCxnSpPr>
        <p:spPr>
          <a:xfrm>
            <a:off x="7164288" y="408984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" name="Connecteur droit avec flèche 9"/>
          <p:cNvCxnSpPr>
            <a:stCxn id="8" idx="0"/>
            <a:endCxn id="7" idx="2"/>
          </p:cNvCxnSpPr>
          <p:nvPr/>
        </p:nvCxnSpPr>
        <p:spPr>
          <a:xfrm flipV="1">
            <a:off x="7164288" y="5169966"/>
            <a:ext cx="0" cy="4314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" name="Connecteur droit avec flèche 10"/>
          <p:cNvCxnSpPr>
            <a:stCxn id="7" idx="1"/>
            <a:endCxn id="12" idx="3"/>
          </p:cNvCxnSpPr>
          <p:nvPr/>
        </p:nvCxnSpPr>
        <p:spPr>
          <a:xfrm flipH="1">
            <a:off x="4577471" y="4845930"/>
            <a:ext cx="107464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2" name="Rectangle 11"/>
          <p:cNvSpPr/>
          <p:nvPr/>
        </p:nvSpPr>
        <p:spPr>
          <a:xfrm>
            <a:off x="3641367" y="4665910"/>
            <a:ext cx="93610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Ecarts</a:t>
            </a:r>
            <a:endParaRPr lang="fr-FR" dirty="0"/>
          </a:p>
        </p:txBody>
      </p:sp>
      <p:cxnSp>
        <p:nvCxnSpPr>
          <p:cNvPr id="13" name="Connecteur droit avec flèche 12"/>
          <p:cNvCxnSpPr>
            <a:stCxn id="12" idx="1"/>
            <a:endCxn id="2" idx="2"/>
          </p:cNvCxnSpPr>
          <p:nvPr/>
        </p:nvCxnSpPr>
        <p:spPr>
          <a:xfrm flipH="1" flipV="1">
            <a:off x="1628451" y="2996952"/>
            <a:ext cx="2012916" cy="1848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4" name="Connecteur droit avec flèche 13"/>
          <p:cNvCxnSpPr>
            <a:stCxn id="12" idx="0"/>
            <a:endCxn id="3" idx="2"/>
          </p:cNvCxnSpPr>
          <p:nvPr/>
        </p:nvCxnSpPr>
        <p:spPr>
          <a:xfrm flipV="1">
            <a:off x="4109419" y="3001272"/>
            <a:ext cx="210553" cy="16646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" name="Connecteur droit avec flèche 15"/>
          <p:cNvCxnSpPr>
            <a:stCxn id="2" idx="3"/>
            <a:endCxn id="3" idx="1"/>
          </p:cNvCxnSpPr>
          <p:nvPr/>
        </p:nvCxnSpPr>
        <p:spPr>
          <a:xfrm>
            <a:off x="2420539" y="2708920"/>
            <a:ext cx="423269" cy="4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" name="Connecteur droit avec flèche 16"/>
          <p:cNvCxnSpPr>
            <a:stCxn id="3" idx="3"/>
          </p:cNvCxnSpPr>
          <p:nvPr/>
        </p:nvCxnSpPr>
        <p:spPr>
          <a:xfrm flipV="1">
            <a:off x="5796136" y="2704600"/>
            <a:ext cx="576064" cy="86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8" name="Connecteur droit avec flèche 17"/>
          <p:cNvCxnSpPr>
            <a:stCxn id="12" idx="3"/>
            <a:endCxn id="4" idx="1"/>
          </p:cNvCxnSpPr>
          <p:nvPr/>
        </p:nvCxnSpPr>
        <p:spPr>
          <a:xfrm flipV="1">
            <a:off x="4577471" y="2721694"/>
            <a:ext cx="1794729" cy="21242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9" name="Titre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Chapitre 1 : Le contrôle de gestion</a:t>
            </a:r>
          </a:p>
          <a:p>
            <a:r>
              <a:rPr lang="fr-FR" sz="3200" dirty="0" smtClean="0">
                <a:solidFill>
                  <a:srgbClr val="C00000"/>
                </a:solidFill>
              </a:rPr>
              <a:t>(2 : Définition du contrôle de gestion) 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39552" y="1311151"/>
            <a:ext cx="8208912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d. Le contrôle de gestion dans le pilotage de la performance </a:t>
            </a:r>
            <a:endParaRPr lang="fr-FR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8028384" y="19888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b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39552" y="31409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784740" y="62900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c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0" y="3783812"/>
            <a:ext cx="2987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contrôleur de gestion à plusieurs missions : A quel cadre correspond la mission « </a:t>
            </a:r>
            <a:r>
              <a:rPr lang="fr-FR" b="1" i="1" u="sng" dirty="0" smtClean="0"/>
              <a:t>analyse et prévision</a:t>
            </a:r>
            <a:r>
              <a:rPr lang="fr-FR" dirty="0" smtClean="0"/>
              <a:t> »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423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87824" y="4400290"/>
            <a:ext cx="5429530" cy="2259050"/>
          </a:xfrm>
          <a:prstGeom prst="rect">
            <a:avLst/>
          </a:prstGeom>
          <a:ln>
            <a:solidFill>
              <a:srgbClr val="92D05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717350" y="1988840"/>
            <a:ext cx="5700004" cy="2259050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539552" y="1988840"/>
            <a:ext cx="2046757" cy="1524942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836363" y="2420888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Objectif Stratégique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843808" y="2425208"/>
            <a:ext cx="295232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Planification opérationnelle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372200" y="2433662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Objectifs à court terme</a:t>
            </a:r>
            <a:endParaRPr lang="fr-FR" dirty="0"/>
          </a:p>
        </p:txBody>
      </p:sp>
      <p:cxnSp>
        <p:nvCxnSpPr>
          <p:cNvPr id="8" name="Connecteur droit avec flèche 7"/>
          <p:cNvCxnSpPr>
            <a:stCxn id="7" idx="2"/>
            <a:endCxn id="9" idx="0"/>
          </p:cNvCxnSpPr>
          <p:nvPr/>
        </p:nvCxnSpPr>
        <p:spPr>
          <a:xfrm>
            <a:off x="7164288" y="300972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9" name="Rectangle 8"/>
          <p:cNvSpPr/>
          <p:nvPr/>
        </p:nvSpPr>
        <p:spPr>
          <a:xfrm>
            <a:off x="6372200" y="3513782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Résultats attendus</a:t>
            </a:r>
            <a:endParaRPr lang="fr-FR" dirty="0"/>
          </a:p>
        </p:txBody>
      </p:sp>
      <p:sp>
        <p:nvSpPr>
          <p:cNvPr id="10" name="Organigramme : Décision 9"/>
          <p:cNvSpPr/>
          <p:nvPr/>
        </p:nvSpPr>
        <p:spPr>
          <a:xfrm>
            <a:off x="5652120" y="4521894"/>
            <a:ext cx="3024336" cy="648072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Comparaison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6372200" y="5601371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Résultats mesurés</a:t>
            </a:r>
            <a:endParaRPr lang="fr-FR" dirty="0"/>
          </a:p>
        </p:txBody>
      </p:sp>
      <p:cxnSp>
        <p:nvCxnSpPr>
          <p:cNvPr id="12" name="Connecteur droit avec flèche 11"/>
          <p:cNvCxnSpPr>
            <a:stCxn id="9" idx="2"/>
            <a:endCxn id="10" idx="0"/>
          </p:cNvCxnSpPr>
          <p:nvPr/>
        </p:nvCxnSpPr>
        <p:spPr>
          <a:xfrm>
            <a:off x="7164288" y="408984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" name="Connecteur droit avec flèche 12"/>
          <p:cNvCxnSpPr>
            <a:stCxn id="11" idx="0"/>
            <a:endCxn id="10" idx="2"/>
          </p:cNvCxnSpPr>
          <p:nvPr/>
        </p:nvCxnSpPr>
        <p:spPr>
          <a:xfrm flipV="1">
            <a:off x="7164288" y="5169966"/>
            <a:ext cx="0" cy="4314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4" name="Connecteur droit avec flèche 13"/>
          <p:cNvCxnSpPr>
            <a:stCxn id="10" idx="1"/>
            <a:endCxn id="15" idx="3"/>
          </p:cNvCxnSpPr>
          <p:nvPr/>
        </p:nvCxnSpPr>
        <p:spPr>
          <a:xfrm flipH="1">
            <a:off x="4577471" y="4845930"/>
            <a:ext cx="107464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5" name="Rectangle 14"/>
          <p:cNvSpPr/>
          <p:nvPr/>
        </p:nvSpPr>
        <p:spPr>
          <a:xfrm>
            <a:off x="3641367" y="4665910"/>
            <a:ext cx="93610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Ecarts</a:t>
            </a:r>
            <a:endParaRPr lang="fr-FR" dirty="0"/>
          </a:p>
        </p:txBody>
      </p:sp>
      <p:cxnSp>
        <p:nvCxnSpPr>
          <p:cNvPr id="16" name="Connecteur droit avec flèche 15"/>
          <p:cNvCxnSpPr>
            <a:stCxn id="15" idx="1"/>
            <a:endCxn id="5" idx="2"/>
          </p:cNvCxnSpPr>
          <p:nvPr/>
        </p:nvCxnSpPr>
        <p:spPr>
          <a:xfrm flipH="1" flipV="1">
            <a:off x="1628451" y="2996952"/>
            <a:ext cx="2012916" cy="1848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" name="Connecteur droit avec flèche 16"/>
          <p:cNvCxnSpPr>
            <a:stCxn id="15" idx="0"/>
            <a:endCxn id="6" idx="2"/>
          </p:cNvCxnSpPr>
          <p:nvPr/>
        </p:nvCxnSpPr>
        <p:spPr>
          <a:xfrm flipV="1">
            <a:off x="4109419" y="3001272"/>
            <a:ext cx="210553" cy="16646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8" name="Connecteur droit avec flèche 17"/>
          <p:cNvCxnSpPr>
            <a:stCxn id="5" idx="3"/>
            <a:endCxn id="6" idx="1"/>
          </p:cNvCxnSpPr>
          <p:nvPr/>
        </p:nvCxnSpPr>
        <p:spPr>
          <a:xfrm>
            <a:off x="2420539" y="2708920"/>
            <a:ext cx="423269" cy="4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9" name="Connecteur droit avec flèche 18"/>
          <p:cNvCxnSpPr>
            <a:stCxn id="6" idx="3"/>
          </p:cNvCxnSpPr>
          <p:nvPr/>
        </p:nvCxnSpPr>
        <p:spPr>
          <a:xfrm flipV="1">
            <a:off x="5796136" y="2704600"/>
            <a:ext cx="576064" cy="86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" name="Connecteur droit avec flèche 19"/>
          <p:cNvCxnSpPr>
            <a:stCxn id="15" idx="3"/>
            <a:endCxn id="7" idx="1"/>
          </p:cNvCxnSpPr>
          <p:nvPr/>
        </p:nvCxnSpPr>
        <p:spPr>
          <a:xfrm flipV="1">
            <a:off x="4577471" y="2721694"/>
            <a:ext cx="1794729" cy="21242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1" name="Titre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Chapitre 1 : </a:t>
            </a:r>
            <a:r>
              <a:rPr lang="fr-FR" sz="3200" b="1" u="sng" dirty="0">
                <a:solidFill>
                  <a:srgbClr val="C00000"/>
                </a:solidFill>
              </a:rPr>
              <a:t>L</a:t>
            </a:r>
            <a:r>
              <a:rPr lang="fr-FR" sz="3200" b="1" u="sng" dirty="0" smtClean="0">
                <a:solidFill>
                  <a:srgbClr val="C00000"/>
                </a:solidFill>
              </a:rPr>
              <a:t>e contrôle de gestion</a:t>
            </a:r>
          </a:p>
          <a:p>
            <a:r>
              <a:rPr lang="fr-FR" sz="3200" dirty="0" smtClean="0">
                <a:solidFill>
                  <a:srgbClr val="C00000"/>
                </a:solidFill>
              </a:rPr>
              <a:t>(2 : Définition du contrôle de gestion) 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39552" y="1311151"/>
            <a:ext cx="8208912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d. Le contrôle de gestion dans le pilotage de la performance </a:t>
            </a:r>
            <a:endParaRPr lang="fr-FR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7632340" y="19888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b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39552" y="31409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784740" y="62900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c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0" y="3783812"/>
            <a:ext cx="2987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contrôleur de gestion à plusieurs missions : A quel cadre correspond la mission « </a:t>
            </a:r>
            <a:r>
              <a:rPr lang="fr-FR" b="1" i="1" u="sng" dirty="0" smtClean="0"/>
              <a:t>Evaluation et mesure des performances</a:t>
            </a:r>
            <a:r>
              <a:rPr lang="fr-FR" dirty="0" smtClean="0"/>
              <a:t> »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70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Chapitre 1 : Le contrôle de gestion</a:t>
            </a:r>
          </a:p>
          <a:p>
            <a:r>
              <a:rPr lang="fr-FR" sz="3200" dirty="0" smtClean="0">
                <a:solidFill>
                  <a:srgbClr val="C00000"/>
                </a:solidFill>
              </a:rPr>
              <a:t>(3 : Démarche budgétaire)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11560" y="1331640"/>
            <a:ext cx="82089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AutoNum type="alphaLcPeriod"/>
            </a:pPr>
            <a:r>
              <a:rPr lang="fr-FR" sz="3000" b="1" dirty="0" smtClean="0"/>
              <a:t>Définition</a:t>
            </a:r>
            <a:r>
              <a:rPr lang="fr-FR" sz="3000" dirty="0" smtClean="0"/>
              <a:t> </a:t>
            </a:r>
          </a:p>
          <a:p>
            <a:pPr marL="514350" indent="-514350" algn="just">
              <a:buAutoNum type="alphaLcPeriod"/>
            </a:pPr>
            <a:endParaRPr lang="fr-FR" sz="3000" dirty="0" smtClean="0"/>
          </a:p>
          <a:p>
            <a:pPr algn="just"/>
            <a:r>
              <a:rPr lang="fr-FR" sz="2400" dirty="0" smtClean="0"/>
              <a:t>Un budget est une prévision émanant des centres de responsabilités de l’entreprise. Il représente la traduction chiffrée des objectifs et des plans d’actions pour un période déterminée limitée au court terme.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43412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rgbClr val="C00000"/>
                </a:solidFill>
              </a:rPr>
              <a:t>Chapitre 1 : Le contrôle de gestion</a:t>
            </a:r>
          </a:p>
          <a:p>
            <a:r>
              <a:rPr lang="fr-FR" sz="3200" dirty="0" smtClean="0">
                <a:solidFill>
                  <a:srgbClr val="C00000"/>
                </a:solidFill>
              </a:rPr>
              <a:t>(3 : Démarche budgétaire)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11560" y="980728"/>
            <a:ext cx="82089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/>
              <a:t>b. Intérêts des budgets</a:t>
            </a:r>
          </a:p>
          <a:p>
            <a:pPr algn="ctr"/>
            <a:endParaRPr lang="fr-FR" sz="800" b="1" dirty="0" smtClean="0"/>
          </a:p>
          <a:p>
            <a:r>
              <a:rPr lang="fr-FR" sz="2000" dirty="0" smtClean="0"/>
              <a:t>1° S’assurer que l’allocation des ressources est en conformité avec les objectifs stratégiques.</a:t>
            </a:r>
            <a:endParaRPr lang="fr-FR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611560" y="2214308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2° Coordonner, prévoir et simuler.</a:t>
            </a:r>
            <a:endParaRPr lang="fr-FR" sz="2000" dirty="0"/>
          </a:p>
        </p:txBody>
      </p:sp>
      <p:sp>
        <p:nvSpPr>
          <p:cNvPr id="7" name="ZoneTexte 6"/>
          <p:cNvSpPr txBox="1"/>
          <p:nvPr/>
        </p:nvSpPr>
        <p:spPr>
          <a:xfrm>
            <a:off x="586803" y="2937138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4° Motiver (en fixant des objectif) et évaluer (en comparant le </a:t>
            </a:r>
            <a:r>
              <a:rPr lang="fr-FR" sz="2000" i="1" dirty="0" smtClean="0"/>
              <a:t>prévu</a:t>
            </a:r>
            <a:r>
              <a:rPr lang="fr-FR" sz="2000" dirty="0" smtClean="0"/>
              <a:t> et le </a:t>
            </a:r>
            <a:r>
              <a:rPr lang="fr-FR" sz="2000" i="1" dirty="0" smtClean="0"/>
              <a:t>réalisé</a:t>
            </a:r>
            <a:r>
              <a:rPr lang="fr-FR" sz="2000" dirty="0" smtClean="0"/>
              <a:t>) </a:t>
            </a:r>
            <a:endParaRPr lang="fr-FR" sz="2000" dirty="0"/>
          </a:p>
        </p:txBody>
      </p:sp>
      <p:sp>
        <p:nvSpPr>
          <p:cNvPr id="9" name="ZoneTexte 8"/>
          <p:cNvSpPr txBox="1"/>
          <p:nvPr/>
        </p:nvSpPr>
        <p:spPr>
          <a:xfrm>
            <a:off x="594156" y="2596842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3° S’assurer de l’équilibre financier.</a:t>
            </a:r>
            <a:endParaRPr lang="fr-FR" sz="2000" dirty="0"/>
          </a:p>
        </p:txBody>
      </p:sp>
      <p:sp>
        <p:nvSpPr>
          <p:cNvPr id="10" name="ZoneTexte 9"/>
          <p:cNvSpPr txBox="1"/>
          <p:nvPr/>
        </p:nvSpPr>
        <p:spPr>
          <a:xfrm>
            <a:off x="632094" y="3516129"/>
            <a:ext cx="8208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/>
              <a:t>c</a:t>
            </a:r>
            <a:r>
              <a:rPr lang="fr-FR" sz="3000" b="1" dirty="0" smtClean="0"/>
              <a:t>. Limites des budgets</a:t>
            </a:r>
          </a:p>
          <a:p>
            <a:pPr algn="ctr"/>
            <a:endParaRPr lang="fr-FR" sz="800" b="1" dirty="0" smtClean="0"/>
          </a:p>
          <a:p>
            <a:pPr algn="just"/>
            <a:r>
              <a:rPr lang="fr-FR" sz="2000" dirty="0"/>
              <a:t>A</a:t>
            </a:r>
            <a:r>
              <a:rPr lang="fr-FR" sz="2000" dirty="0" smtClean="0"/>
              <a:t>° </a:t>
            </a:r>
            <a:r>
              <a:rPr lang="fr-FR" sz="2000" dirty="0"/>
              <a:t>Les responsables des centres peuvent être incités à chercher la performance de court terme au détriment de la performance long terme de l’entreprise</a:t>
            </a:r>
            <a:r>
              <a:rPr lang="fr-FR" sz="2000" dirty="0" smtClean="0"/>
              <a:t>.</a:t>
            </a:r>
          </a:p>
          <a:p>
            <a:endParaRPr lang="fr-FR" sz="1000" dirty="0" smtClean="0"/>
          </a:p>
          <a:p>
            <a:r>
              <a:rPr lang="fr-FR" sz="2000" dirty="0" smtClean="0"/>
              <a:t>B° </a:t>
            </a:r>
            <a:r>
              <a:rPr lang="fr-FR" sz="2000" dirty="0"/>
              <a:t>Les responsables des centres sont incités à sous-estimer leurs possibilités ou à surestimer leurs charges</a:t>
            </a:r>
            <a:r>
              <a:rPr lang="fr-FR" sz="2000" dirty="0" smtClean="0"/>
              <a:t>.</a:t>
            </a:r>
          </a:p>
          <a:p>
            <a:endParaRPr lang="fr-FR" sz="1000" dirty="0" smtClean="0"/>
          </a:p>
          <a:p>
            <a:r>
              <a:rPr lang="fr-FR" sz="2000" dirty="0" smtClean="0"/>
              <a:t>C° </a:t>
            </a:r>
            <a:r>
              <a:rPr lang="fr-FR" sz="2000" dirty="0"/>
              <a:t>Il peut y avoir un conflit entre le rôle de </a:t>
            </a:r>
            <a:r>
              <a:rPr lang="fr-FR" sz="2000" dirty="0" smtClean="0"/>
              <a:t>prévision - </a:t>
            </a:r>
            <a:r>
              <a:rPr lang="fr-FR" sz="2000" dirty="0"/>
              <a:t>coordination (caractère réaliste) du budget et motivation (objectif élevé</a:t>
            </a:r>
            <a:r>
              <a:rPr lang="fr-FR" sz="20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5344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1800</Words>
  <Application>Microsoft Office PowerPoint</Application>
  <PresentationFormat>Affichage à l'écran (4:3)</PresentationFormat>
  <Paragraphs>306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1" baseType="lpstr">
      <vt:lpstr>Arial</vt:lpstr>
      <vt:lpstr>Calibri</vt:lpstr>
      <vt:lpstr>Symbol</vt:lpstr>
      <vt:lpstr>Times New Roman</vt:lpstr>
      <vt:lpstr>Wingdings</vt:lpstr>
      <vt:lpstr>Thème Office</vt:lpstr>
      <vt:lpstr>Contrôle de gestion  en PME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Contrôle de gestion  et gestion prévisionnelle</dc:title>
  <dc:creator>Guillaume</dc:creator>
  <cp:lastModifiedBy>n.a.</cp:lastModifiedBy>
  <cp:revision>82</cp:revision>
  <cp:lastPrinted>2016-01-10T17:06:23Z</cp:lastPrinted>
  <dcterms:created xsi:type="dcterms:W3CDTF">2015-12-14T12:41:14Z</dcterms:created>
  <dcterms:modified xsi:type="dcterms:W3CDTF">2024-09-11T15:30:24Z</dcterms:modified>
</cp:coreProperties>
</file>