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handoutMasterIdLst>
    <p:handoutMasterId r:id="rId40"/>
  </p:handoutMasterIdLst>
  <p:sldIdLst>
    <p:sldId id="265" r:id="rId2"/>
    <p:sldId id="287" r:id="rId3"/>
    <p:sldId id="288" r:id="rId4"/>
    <p:sldId id="289" r:id="rId5"/>
    <p:sldId id="290" r:id="rId6"/>
    <p:sldId id="291" r:id="rId7"/>
    <p:sldId id="292" r:id="rId8"/>
    <p:sldId id="293" r:id="rId9"/>
    <p:sldId id="294" r:id="rId10"/>
    <p:sldId id="305" r:id="rId11"/>
    <p:sldId id="306" r:id="rId12"/>
    <p:sldId id="297" r:id="rId13"/>
    <p:sldId id="298" r:id="rId14"/>
    <p:sldId id="299" r:id="rId15"/>
    <p:sldId id="300" r:id="rId16"/>
    <p:sldId id="301" r:id="rId17"/>
    <p:sldId id="302" r:id="rId18"/>
    <p:sldId id="327" r:id="rId19"/>
    <p:sldId id="326" r:id="rId20"/>
    <p:sldId id="269" r:id="rId21"/>
    <p:sldId id="266" r:id="rId22"/>
    <p:sldId id="267" r:id="rId23"/>
    <p:sldId id="270" r:id="rId24"/>
    <p:sldId id="309" r:id="rId25"/>
    <p:sldId id="272" r:id="rId26"/>
    <p:sldId id="310" r:id="rId27"/>
    <p:sldId id="275" r:id="rId28"/>
    <p:sldId id="276" r:id="rId29"/>
    <p:sldId id="277" r:id="rId30"/>
    <p:sldId id="311" r:id="rId31"/>
    <p:sldId id="314" r:id="rId32"/>
    <p:sldId id="312" r:id="rId33"/>
    <p:sldId id="313" r:id="rId34"/>
    <p:sldId id="318" r:id="rId35"/>
    <p:sldId id="319" r:id="rId36"/>
    <p:sldId id="320" r:id="rId37"/>
    <p:sldId id="321" r:id="rId38"/>
  </p:sldIdLst>
  <p:sldSz cx="12192000" cy="6858000"/>
  <p:notesSz cx="6797675"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87" autoAdjust="0"/>
    <p:restoredTop sz="94660"/>
  </p:normalViewPr>
  <p:slideViewPr>
    <p:cSldViewPr snapToGrid="0">
      <p:cViewPr varScale="1">
        <p:scale>
          <a:sx n="71" d="100"/>
          <a:sy n="71" d="100"/>
        </p:scale>
        <p:origin x="58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821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4" y="0"/>
            <a:ext cx="2945659" cy="498215"/>
          </a:xfrm>
          <a:prstGeom prst="rect">
            <a:avLst/>
          </a:prstGeom>
        </p:spPr>
        <p:txBody>
          <a:bodyPr vert="horz" lIns="91440" tIns="45720" rIns="91440" bIns="45720" rtlCol="0"/>
          <a:lstStyle>
            <a:lvl1pPr algn="r">
              <a:defRPr sz="1200"/>
            </a:lvl1pPr>
          </a:lstStyle>
          <a:p>
            <a:fld id="{FB2B0877-7158-4906-B7F1-FA0E50DFEB13}" type="datetimeFigureOut">
              <a:rPr lang="fr-FR" smtClean="0"/>
              <a:t>02/02/2021</a:t>
            </a:fld>
            <a:endParaRPr lang="fr-FR"/>
          </a:p>
        </p:txBody>
      </p:sp>
      <p:sp>
        <p:nvSpPr>
          <p:cNvPr id="4" name="Espace réservé du pied de page 3"/>
          <p:cNvSpPr>
            <a:spLocks noGrp="1"/>
          </p:cNvSpPr>
          <p:nvPr>
            <p:ph type="ftr" sz="quarter" idx="2"/>
          </p:nvPr>
        </p:nvSpPr>
        <p:spPr>
          <a:xfrm>
            <a:off x="1" y="9431599"/>
            <a:ext cx="2945659" cy="49821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4" y="9431599"/>
            <a:ext cx="2945659" cy="498214"/>
          </a:xfrm>
          <a:prstGeom prst="rect">
            <a:avLst/>
          </a:prstGeom>
        </p:spPr>
        <p:txBody>
          <a:bodyPr vert="horz" lIns="91440" tIns="45720" rIns="91440" bIns="45720" rtlCol="0" anchor="b"/>
          <a:lstStyle>
            <a:lvl1pPr algn="r">
              <a:defRPr sz="1200"/>
            </a:lvl1pPr>
          </a:lstStyle>
          <a:p>
            <a:fld id="{E46ED610-4212-434C-AE26-517AC9E2A85C}" type="slidenum">
              <a:rPr lang="fr-FR" smtClean="0"/>
              <a:t>‹N°›</a:t>
            </a:fld>
            <a:endParaRPr lang="fr-FR"/>
          </a:p>
        </p:txBody>
      </p:sp>
    </p:spTree>
    <p:extLst>
      <p:ext uri="{BB962C8B-B14F-4D97-AF65-F5344CB8AC3E}">
        <p14:creationId xmlns:p14="http://schemas.microsoft.com/office/powerpoint/2010/main" val="32252580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821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4" y="0"/>
            <a:ext cx="2945659" cy="498215"/>
          </a:xfrm>
          <a:prstGeom prst="rect">
            <a:avLst/>
          </a:prstGeom>
        </p:spPr>
        <p:txBody>
          <a:bodyPr vert="horz" lIns="91440" tIns="45720" rIns="91440" bIns="45720" rtlCol="0"/>
          <a:lstStyle>
            <a:lvl1pPr algn="r">
              <a:defRPr sz="1200"/>
            </a:lvl1pPr>
          </a:lstStyle>
          <a:p>
            <a:fld id="{B9D3D051-01B0-4327-80C7-2C92C098CD54}" type="datetimeFigureOut">
              <a:rPr lang="fr-FR" smtClean="0"/>
              <a:t>02/02/2021</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8723"/>
            <a:ext cx="5438140" cy="3909864"/>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9431599"/>
            <a:ext cx="2945659" cy="49821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4" y="9431599"/>
            <a:ext cx="2945659" cy="498214"/>
          </a:xfrm>
          <a:prstGeom prst="rect">
            <a:avLst/>
          </a:prstGeom>
        </p:spPr>
        <p:txBody>
          <a:bodyPr vert="horz" lIns="91440" tIns="45720" rIns="91440" bIns="45720" rtlCol="0" anchor="b"/>
          <a:lstStyle>
            <a:lvl1pPr algn="r">
              <a:defRPr sz="1200"/>
            </a:lvl1pPr>
          </a:lstStyle>
          <a:p>
            <a:fld id="{09ED3135-7C0A-4895-8438-63A1BBD32896}" type="slidenum">
              <a:rPr lang="fr-FR" smtClean="0"/>
              <a:t>‹N°›</a:t>
            </a:fld>
            <a:endParaRPr lang="fr-FR"/>
          </a:p>
        </p:txBody>
      </p:sp>
    </p:spTree>
    <p:extLst>
      <p:ext uri="{BB962C8B-B14F-4D97-AF65-F5344CB8AC3E}">
        <p14:creationId xmlns:p14="http://schemas.microsoft.com/office/powerpoint/2010/main" val="1138648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199A10-8C59-429D-A410-C3D6B52F1F76}" type="slidenum">
              <a:rPr kumimoji="0" lang="fr-FR" sz="13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28733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Lorsque le client est insolvable, le solde de la créance, désormais sans valeur, doit être sorti de l’actif ; il faut donc annuler ce solde, régulariser la TVA, et enregistrer une perte qui, concernant les comptes clients, est  toujours considérée comme une perte d’exploitation, encore que le PCG suppose que la perte soit jugée comme ayant un caractère habituel  </a:t>
            </a:r>
            <a:r>
              <a:rPr lang="fr-FR" i="1" dirty="0"/>
              <a:t>(PCG 444/65).</a:t>
            </a:r>
            <a:endParaRPr lang="fr-FR" dirty="0"/>
          </a:p>
          <a:p>
            <a:r>
              <a:rPr lang="fr-FR" dirty="0"/>
              <a:t> Il y a lieu ensuite de réintégrer la dépréciation</a:t>
            </a: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28</a:t>
            </a:fld>
            <a:endParaRPr lang="fr-FR" dirty="0"/>
          </a:p>
        </p:txBody>
      </p:sp>
    </p:spTree>
    <p:extLst>
      <p:ext uri="{BB962C8B-B14F-4D97-AF65-F5344CB8AC3E}">
        <p14:creationId xmlns:p14="http://schemas.microsoft.com/office/powerpoint/2010/main" val="3787399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Lorsque le client est insolvable, le solde de la créance, désormais sans valeur, doit être sorti de l’actif ; il faut donc annuler ce solde, régulariser la TVA, et enregistrer une perte qui, concernant les comptes clients, est  toujours considérée comme une perte d’exploitation, encore que le PCG suppose que la perte soit jugée comme ayant un caractère habituel  </a:t>
            </a:r>
            <a:r>
              <a:rPr lang="fr-FR" i="1" dirty="0"/>
              <a:t>(PCG 444/65).</a:t>
            </a:r>
            <a:endParaRPr lang="fr-FR" dirty="0"/>
          </a:p>
          <a:p>
            <a:r>
              <a:rPr lang="fr-FR" dirty="0"/>
              <a:t> Il y a lieu ensuite de réintégrer la dépréciation</a:t>
            </a:r>
          </a:p>
          <a:p>
            <a:r>
              <a:rPr lang="fr-FR" dirty="0"/>
              <a:t>Il serait aussi concevable pour respecter le parallélisme avec les charges, d’enregistrer cette recette dans le compte 758-Autres Produits de gestion courante.</a:t>
            </a:r>
          </a:p>
          <a:p>
            <a:r>
              <a:rPr lang="fr-FR" i="1" dirty="0"/>
              <a:t> </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29</a:t>
            </a:fld>
            <a:endParaRPr lang="fr-FR" dirty="0"/>
          </a:p>
        </p:txBody>
      </p:sp>
    </p:spTree>
    <p:extLst>
      <p:ext uri="{BB962C8B-B14F-4D97-AF65-F5344CB8AC3E}">
        <p14:creationId xmlns:p14="http://schemas.microsoft.com/office/powerpoint/2010/main" val="1642288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9</a:t>
            </a:fld>
            <a:endParaRPr lang="fr-FR" dirty="0"/>
          </a:p>
        </p:txBody>
      </p:sp>
    </p:spTree>
    <p:extLst>
      <p:ext uri="{BB962C8B-B14F-4D97-AF65-F5344CB8AC3E}">
        <p14:creationId xmlns:p14="http://schemas.microsoft.com/office/powerpoint/2010/main" val="2577834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10</a:t>
            </a:fld>
            <a:endParaRPr lang="fr-FR" dirty="0"/>
          </a:p>
        </p:txBody>
      </p:sp>
    </p:spTree>
    <p:extLst>
      <p:ext uri="{BB962C8B-B14F-4D97-AF65-F5344CB8AC3E}">
        <p14:creationId xmlns:p14="http://schemas.microsoft.com/office/powerpoint/2010/main" val="3751785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11</a:t>
            </a:fld>
            <a:endParaRPr lang="fr-FR" dirty="0"/>
          </a:p>
        </p:txBody>
      </p:sp>
    </p:spTree>
    <p:extLst>
      <p:ext uri="{BB962C8B-B14F-4D97-AF65-F5344CB8AC3E}">
        <p14:creationId xmlns:p14="http://schemas.microsoft.com/office/powerpoint/2010/main" val="1360102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16</a:t>
            </a:fld>
            <a:endParaRPr lang="fr-FR" dirty="0"/>
          </a:p>
        </p:txBody>
      </p:sp>
    </p:spTree>
    <p:extLst>
      <p:ext uri="{BB962C8B-B14F-4D97-AF65-F5344CB8AC3E}">
        <p14:creationId xmlns:p14="http://schemas.microsoft.com/office/powerpoint/2010/main" val="1266264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17</a:t>
            </a:fld>
            <a:endParaRPr lang="fr-FR" dirty="0"/>
          </a:p>
        </p:txBody>
      </p:sp>
    </p:spTree>
    <p:extLst>
      <p:ext uri="{BB962C8B-B14F-4D97-AF65-F5344CB8AC3E}">
        <p14:creationId xmlns:p14="http://schemas.microsoft.com/office/powerpoint/2010/main" val="26374382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18</a:t>
            </a:fld>
            <a:endParaRPr lang="fr-FR" dirty="0"/>
          </a:p>
        </p:txBody>
      </p:sp>
    </p:spTree>
    <p:extLst>
      <p:ext uri="{BB962C8B-B14F-4D97-AF65-F5344CB8AC3E}">
        <p14:creationId xmlns:p14="http://schemas.microsoft.com/office/powerpoint/2010/main" val="1537191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19</a:t>
            </a:fld>
            <a:endParaRPr lang="fr-FR" dirty="0"/>
          </a:p>
        </p:txBody>
      </p:sp>
    </p:spTree>
    <p:extLst>
      <p:ext uri="{BB962C8B-B14F-4D97-AF65-F5344CB8AC3E}">
        <p14:creationId xmlns:p14="http://schemas.microsoft.com/office/powerpoint/2010/main" val="263513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E199A10-8C59-429D-A410-C3D6B52F1F76}" type="slidenum">
              <a:rPr lang="fr-FR" smtClean="0"/>
              <a:t>27</a:t>
            </a:fld>
            <a:endParaRPr lang="fr-FR" dirty="0"/>
          </a:p>
        </p:txBody>
      </p:sp>
    </p:spTree>
    <p:extLst>
      <p:ext uri="{BB962C8B-B14F-4D97-AF65-F5344CB8AC3E}">
        <p14:creationId xmlns:p14="http://schemas.microsoft.com/office/powerpoint/2010/main" val="2799074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2"/>
            <a:ext cx="10058400" cy="2593975"/>
          </a:xfrm>
        </p:spPr>
        <p:txBody>
          <a:bodyPr anchor="b"/>
          <a:lstStyle>
            <a:lvl1pPr>
              <a:defRPr sz="6600">
                <a:ln>
                  <a:noFill/>
                </a:ln>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endParaRPr lang="en-US" dirty="0">
              <a:solidFill>
                <a:srgbClr val="E7E6E6"/>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200176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7"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83536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199" y="274640"/>
            <a:ext cx="2336800" cy="58515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09602" y="274640"/>
            <a:ext cx="8026399"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a:xfrm>
            <a:off x="11328308" y="76519"/>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294211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33471" y="-21453"/>
            <a:ext cx="10160000" cy="570133"/>
          </a:xfrm>
        </p:spPr>
        <p:txBody>
          <a:bodyPr/>
          <a:lstStyle>
            <a:lvl1pPr>
              <a:defRPr sz="3200"/>
            </a:lvl1pPr>
          </a:lstStyle>
          <a:p>
            <a:r>
              <a:rPr lang="fr-FR" dirty="0"/>
              <a:t>Modifiez le style du titre</a:t>
            </a:r>
            <a:endParaRPr lang="en-US" dirty="0"/>
          </a:p>
        </p:txBody>
      </p:sp>
      <p:sp>
        <p:nvSpPr>
          <p:cNvPr id="3" name="Content Placeholder 2"/>
          <p:cNvSpPr>
            <a:spLocks noGrp="1"/>
          </p:cNvSpPr>
          <p:nvPr>
            <p:ph idx="1"/>
          </p:nvPr>
        </p:nvSpPr>
        <p:spPr>
          <a:xfrm>
            <a:off x="33472" y="692696"/>
            <a:ext cx="11150210" cy="5616624"/>
          </a:xfrm>
        </p:spPr>
        <p:txBody>
          <a:bodyPr/>
          <a:lstStyle>
            <a:lvl1pPr marL="571500" indent="-457200">
              <a:buClr>
                <a:srgbClr val="C00000"/>
              </a:buClr>
              <a:buSzPct val="180000"/>
              <a:buFont typeface="Arial" panose="020B0604020202020204" pitchFamily="34" charset="0"/>
              <a:buChar char="•"/>
              <a:defRPr/>
            </a:lvl1pPr>
            <a:lvl2pPr>
              <a:buClr>
                <a:srgbClr val="2E1450"/>
              </a:buClr>
              <a:buSzPct val="120000"/>
              <a:defRPr/>
            </a:lvl2pPr>
            <a:lvl3pPr>
              <a:buClr>
                <a:srgbClr val="C00000"/>
              </a:buClr>
              <a:defRPr/>
            </a:lvl3pPr>
            <a:lvl4pPr>
              <a:buClr>
                <a:srgbClr val="2E1450"/>
              </a:buClr>
              <a:defRPr/>
            </a:lvl4pPr>
            <a:lvl5pPr>
              <a:buClr>
                <a:srgbClr val="C00000"/>
              </a:buClr>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6" name="Slide Number Placeholder 5"/>
          <p:cNvSpPr>
            <a:spLocks noGrp="1"/>
          </p:cNvSpPr>
          <p:nvPr>
            <p:ph type="sldNum" sz="quarter" idx="12"/>
          </p:nvPr>
        </p:nvSpPr>
        <p:spPr>
          <a:xfrm>
            <a:off x="11328308" y="76518"/>
            <a:ext cx="731520" cy="396240"/>
          </a:xfrm>
        </p:spPr>
        <p:txBody>
          <a:bodyPr/>
          <a:lstStyle/>
          <a:p>
            <a:fld id="{6E2D2B3B-882E-40F3-A32F-6DD516915044}" type="slidenum">
              <a:rPr lang="en-US" smtClean="0"/>
              <a:pPr/>
              <a:t>‹N°›</a:t>
            </a:fld>
            <a:endParaRPr lang="en-US" dirty="0"/>
          </a:p>
        </p:txBody>
      </p:sp>
    </p:spTree>
    <p:extLst>
      <p:ext uri="{BB962C8B-B14F-4D97-AF65-F5344CB8AC3E}">
        <p14:creationId xmlns:p14="http://schemas.microsoft.com/office/powerpoint/2010/main" val="1608407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963085" y="3852863"/>
            <a:ext cx="818091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srgbClr val="E7E6E6"/>
              </a:solidFill>
            </a:endParaRPr>
          </a:p>
        </p:txBody>
      </p:sp>
      <p:sp>
        <p:nvSpPr>
          <p:cNvPr id="6" name="Slide Number Placeholder 5"/>
          <p:cNvSpPr>
            <a:spLocks noGrp="1"/>
          </p:cNvSpPr>
          <p:nvPr>
            <p:ph type="sldNum" sz="quarter" idx="12"/>
          </p:nvPr>
        </p:nvSpPr>
        <p:spPr>
          <a:xfrm>
            <a:off x="11328308" y="44624"/>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391661"/>
            <a:ext cx="2067374" cy="483499"/>
          </a:xfrm>
          <a:prstGeom prst="rect">
            <a:avLst/>
          </a:prstGeom>
        </p:spPr>
      </p:pic>
    </p:spTree>
    <p:extLst>
      <p:ext uri="{BB962C8B-B14F-4D97-AF65-F5344CB8AC3E}">
        <p14:creationId xmlns:p14="http://schemas.microsoft.com/office/powerpoint/2010/main" val="1015109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609601"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92801"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endParaRPr lang="fr-F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fr-FR" dirty="0">
              <a:solidFill>
                <a:prstClr val="black">
                  <a:tint val="75000"/>
                </a:prstClr>
              </a:solidFill>
            </a:endParaRPr>
          </a:p>
        </p:txBody>
      </p:sp>
      <p:sp>
        <p:nvSpPr>
          <p:cNvPr id="7" name="Slide Number Placeholder 6"/>
          <p:cNvSpPr>
            <a:spLocks noGrp="1"/>
          </p:cNvSpPr>
          <p:nvPr>
            <p:ph type="sldNum" sz="quarter" idx="12"/>
          </p:nvPr>
        </p:nvSpPr>
        <p:spPr>
          <a:xfrm>
            <a:off x="11328308" y="76518"/>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3611300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609601"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09601"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892801"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892801"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endParaRPr lang="fr-FR"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fr-FR" dirty="0">
              <a:solidFill>
                <a:prstClr val="black">
                  <a:tint val="75000"/>
                </a:prstClr>
              </a:solidFill>
            </a:endParaRPr>
          </a:p>
        </p:txBody>
      </p:sp>
      <p:sp>
        <p:nvSpPr>
          <p:cNvPr id="9" name="Slide Number Placeholder 8"/>
          <p:cNvSpPr>
            <a:spLocks noGrp="1"/>
          </p:cNvSpPr>
          <p:nvPr>
            <p:ph type="sldNum" sz="quarter" idx="12"/>
          </p:nvPr>
        </p:nvSpPr>
        <p:spPr>
          <a:xfrm>
            <a:off x="11328308" y="76518"/>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4031269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endParaRPr lang="fr-FR"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fr-FR"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6"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1794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r-FR"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fr-FR" dirty="0">
              <a:solidFill>
                <a:prstClr val="black">
                  <a:tint val="75000"/>
                </a:prstClr>
              </a:solidFill>
            </a:endParaRPr>
          </a:p>
        </p:txBody>
      </p:sp>
      <p:sp>
        <p:nvSpPr>
          <p:cNvPr id="4" name="Slide Number Placeholder 3"/>
          <p:cNvSpPr>
            <a:spLocks noGrp="1"/>
          </p:cNvSpPr>
          <p:nvPr>
            <p:ph type="sldNum" sz="quarter" idx="12"/>
          </p:nvPr>
        </p:nvSpPr>
        <p:spPr>
          <a:xfrm>
            <a:off x="11419465" y="0"/>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38272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6402" y="5495544"/>
            <a:ext cx="10363200" cy="594360"/>
          </a:xfrm>
        </p:spPr>
        <p:txBody>
          <a:bodyPr anchor="b"/>
          <a:lstStyle>
            <a:lvl1pPr algn="ctr">
              <a:defRPr sz="2200" b="1"/>
            </a:lvl1pPr>
          </a:lstStyle>
          <a:p>
            <a:r>
              <a:rPr lang="fr-FR"/>
              <a:t>Modifiez le style du titre</a:t>
            </a:r>
            <a:endParaRPr lang="en-US" dirty="0"/>
          </a:p>
        </p:txBody>
      </p:sp>
      <p:sp>
        <p:nvSpPr>
          <p:cNvPr id="4" name="Text Placeholder 3"/>
          <p:cNvSpPr>
            <a:spLocks noGrp="1"/>
          </p:cNvSpPr>
          <p:nvPr>
            <p:ph type="body" sz="half" idx="2"/>
          </p:nvPr>
        </p:nvSpPr>
        <p:spPr>
          <a:xfrm>
            <a:off x="406399" y="6096000"/>
            <a:ext cx="10363202"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endParaRPr lang="fr-F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fr-FR"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9" name="Content Placeholder 8"/>
          <p:cNvSpPr>
            <a:spLocks noGrp="1"/>
          </p:cNvSpPr>
          <p:nvPr>
            <p:ph sz="quarter" idx="13"/>
          </p:nvPr>
        </p:nvSpPr>
        <p:spPr>
          <a:xfrm>
            <a:off x="406400" y="381000"/>
            <a:ext cx="10363200" cy="494284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8"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06907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fr-FR"/>
              <a:t>Modifiez le style du titre</a:t>
            </a:r>
            <a:endParaRPr lang="en-US" dirty="0"/>
          </a:p>
        </p:txBody>
      </p:sp>
      <p:sp>
        <p:nvSpPr>
          <p:cNvPr id="3" name="Picture Placeholder 2"/>
          <p:cNvSpPr>
            <a:spLocks noGrp="1"/>
          </p:cNvSpPr>
          <p:nvPr>
            <p:ph type="pic" idx="1"/>
          </p:nvPr>
        </p:nvSpPr>
        <p:spPr>
          <a:xfrm>
            <a:off x="1"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8" name="Date Placeholder 7"/>
          <p:cNvSpPr>
            <a:spLocks noGrp="1"/>
          </p:cNvSpPr>
          <p:nvPr>
            <p:ph type="dt" sz="half" idx="10"/>
          </p:nvPr>
        </p:nvSpPr>
        <p:spPr/>
        <p:txBody>
          <a:bodyPr/>
          <a:lstStyle/>
          <a:p>
            <a:endParaRPr lang="fr-FR" dirty="0">
              <a:solidFill>
                <a:prstClr val="black">
                  <a:tint val="75000"/>
                </a:prstClr>
              </a:solidFill>
            </a:endParaRPr>
          </a:p>
        </p:txBody>
      </p:sp>
      <p:sp>
        <p:nvSpPr>
          <p:cNvPr id="9" name="Slide Number Placeholder 8"/>
          <p:cNvSpPr>
            <a:spLocks noGrp="1"/>
          </p:cNvSpPr>
          <p:nvPr>
            <p:ph type="sldNum" sz="quarter" idx="11"/>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10" name="Footer Placeholder 9"/>
          <p:cNvSpPr>
            <a:spLocks noGrp="1"/>
          </p:cNvSpPr>
          <p:nvPr>
            <p:ph type="ftr" sz="quarter" idx="12"/>
          </p:nvPr>
        </p:nvSpPr>
        <p:spPr/>
        <p:txBody>
          <a:bodyPr/>
          <a:lstStyle/>
          <a:p>
            <a:endParaRPr lang="fr-FR" dirty="0">
              <a:solidFill>
                <a:prstClr val="black">
                  <a:tint val="75000"/>
                </a:prstClr>
              </a:solidFill>
            </a:endParaRPr>
          </a:p>
        </p:txBody>
      </p:sp>
      <p:sp>
        <p:nvSpPr>
          <p:cNvPr id="11"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8564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601" y="38100"/>
            <a:ext cx="11241998" cy="798612"/>
          </a:xfrm>
          <a:prstGeom prst="rect">
            <a:avLst/>
          </a:prstGeom>
        </p:spPr>
        <p:txBody>
          <a:bodyPr vert="horz" lIns="91440" tIns="45720" rIns="91440" bIns="45720" rtlCol="0" anchor="ctr">
            <a:noAutofit/>
          </a:bodyPr>
          <a:lstStyle/>
          <a:p>
            <a:r>
              <a:rPr lang="fr-FR" dirty="0"/>
              <a:t>Modifiez le style du titre</a:t>
            </a:r>
            <a:endParaRPr lang="en-US" dirty="0"/>
          </a:p>
        </p:txBody>
      </p:sp>
      <p:sp>
        <p:nvSpPr>
          <p:cNvPr id="3" name="Text Placeholder 2"/>
          <p:cNvSpPr>
            <a:spLocks noGrp="1"/>
          </p:cNvSpPr>
          <p:nvPr>
            <p:ph type="body" idx="1"/>
          </p:nvPr>
        </p:nvSpPr>
        <p:spPr>
          <a:xfrm>
            <a:off x="27285" y="1600200"/>
            <a:ext cx="11250314" cy="4800600"/>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7" name="Rectangle 6"/>
          <p:cNvSpPr/>
          <p:nvPr/>
        </p:nvSpPr>
        <p:spPr>
          <a:xfrm>
            <a:off x="11277601"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Slide Number Placeholder 5"/>
          <p:cNvSpPr>
            <a:spLocks noGrp="1"/>
          </p:cNvSpPr>
          <p:nvPr>
            <p:ph type="sldNum" sz="quarter" idx="4"/>
          </p:nvPr>
        </p:nvSpPr>
        <p:spPr>
          <a:xfrm>
            <a:off x="10038081" y="642020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5" name="Footer Placeholder 4"/>
          <p:cNvSpPr>
            <a:spLocks noGrp="1"/>
          </p:cNvSpPr>
          <p:nvPr>
            <p:ph type="ftr" sz="quarter" idx="3"/>
          </p:nvPr>
        </p:nvSpPr>
        <p:spPr>
          <a:xfrm rot="16200000">
            <a:off x="10510429" y="3987800"/>
            <a:ext cx="2367281" cy="487681"/>
          </a:xfrm>
          <a:prstGeom prst="rect">
            <a:avLst/>
          </a:prstGeom>
        </p:spPr>
        <p:txBody>
          <a:bodyPr vert="horz" lIns="91440" tIns="45720" rIns="91440" bIns="45720" rtlCol="0" anchor="ctr"/>
          <a:lstStyle>
            <a:lvl1pPr algn="r">
              <a:defRPr sz="1200">
                <a:solidFill>
                  <a:schemeClr val="bg2"/>
                </a:solidFill>
              </a:defRPr>
            </a:lvl1pPr>
          </a:lstStyle>
          <a:p>
            <a:endParaRPr lang="en-US" dirty="0">
              <a:solidFill>
                <a:srgbClr val="E7E6E6"/>
              </a:solidFill>
            </a:endParaRPr>
          </a:p>
        </p:txBody>
      </p:sp>
      <p:sp>
        <p:nvSpPr>
          <p:cNvPr id="4" name="Date Placeholder 3"/>
          <p:cNvSpPr>
            <a:spLocks noGrp="1"/>
          </p:cNvSpPr>
          <p:nvPr>
            <p:ph type="dt" sz="half" idx="2"/>
          </p:nvPr>
        </p:nvSpPr>
        <p:spPr>
          <a:xfrm rot="16200000">
            <a:off x="10474870" y="1584960"/>
            <a:ext cx="2438399" cy="487681"/>
          </a:xfrm>
          <a:prstGeom prst="rect">
            <a:avLst/>
          </a:prstGeom>
        </p:spPr>
        <p:txBody>
          <a:bodyPr vert="horz" lIns="91440" tIns="45720" rIns="91440" bIns="45720" rtlCol="0" anchor="ctr"/>
          <a:lstStyle>
            <a:lvl1pPr algn="l">
              <a:defRPr sz="1200">
                <a:solidFill>
                  <a:schemeClr val="bg2"/>
                </a:solidFill>
              </a:defRPr>
            </a:lvl1pPr>
          </a:lstStyle>
          <a:p>
            <a:endParaRPr lang="fr-FR" dirty="0">
              <a:solidFill>
                <a:prstClr val="black">
                  <a:tint val="75000"/>
                </a:prstClr>
              </a:solidFill>
            </a:endParaRPr>
          </a:p>
        </p:txBody>
      </p:sp>
      <p:pic>
        <p:nvPicPr>
          <p:cNvPr id="10" name="Imag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7285" y="6420201"/>
            <a:ext cx="1772691" cy="414581"/>
          </a:xfrm>
          <a:prstGeom prst="rect">
            <a:avLst/>
          </a:prstGeom>
        </p:spPr>
      </p:pic>
      <p:pic>
        <p:nvPicPr>
          <p:cNvPr id="8" name="Image 7"/>
          <p:cNvPicPr>
            <a:picLocks noChangeAspect="1"/>
          </p:cNvPicPr>
          <p:nvPr userDrawn="1"/>
        </p:nvPicPr>
        <p:blipFill>
          <a:blip r:embed="rId14"/>
          <a:stretch>
            <a:fillRect/>
          </a:stretch>
        </p:blipFill>
        <p:spPr>
          <a:xfrm>
            <a:off x="10769601" y="6362048"/>
            <a:ext cx="1422400" cy="506903"/>
          </a:xfrm>
          <a:prstGeom prst="rect">
            <a:avLst/>
          </a:prstGeom>
        </p:spPr>
      </p:pic>
    </p:spTree>
    <p:extLst>
      <p:ext uri="{BB962C8B-B14F-4D97-AF65-F5344CB8AC3E}">
        <p14:creationId xmlns:p14="http://schemas.microsoft.com/office/powerpoint/2010/main" val="34959962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6E2D2B3B-882E-40F3-A32F-6DD516915044}" type="slidenum">
              <a:rPr lang="en-US">
                <a:latin typeface="Calibri"/>
              </a:rPr>
              <a:pPr/>
              <a:t>1</a:t>
            </a:fld>
            <a:endParaRPr lang="en-US" dirty="0">
              <a:latin typeface="Calibri"/>
            </a:endParaRPr>
          </a:p>
        </p:txBody>
      </p:sp>
      <p:sp>
        <p:nvSpPr>
          <p:cNvPr id="6" name="Titre 1"/>
          <p:cNvSpPr txBox="1">
            <a:spLocks/>
          </p:cNvSpPr>
          <p:nvPr/>
        </p:nvSpPr>
        <p:spPr>
          <a:xfrm>
            <a:off x="1524000" y="-734027"/>
            <a:ext cx="9144000" cy="23876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t>Comptabilité S4 – AES</a:t>
            </a:r>
          </a:p>
        </p:txBody>
      </p:sp>
      <p:sp>
        <p:nvSpPr>
          <p:cNvPr id="7" name="Titre 1"/>
          <p:cNvSpPr txBox="1">
            <a:spLocks/>
          </p:cNvSpPr>
          <p:nvPr/>
        </p:nvSpPr>
        <p:spPr>
          <a:xfrm>
            <a:off x="1524000" y="1115843"/>
            <a:ext cx="9144000" cy="4130412"/>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sz="2400" dirty="0" smtClean="0">
                <a:solidFill>
                  <a:srgbClr val="C00000"/>
                </a:solidFill>
                <a:latin typeface="+mn-lt"/>
              </a:rPr>
              <a:t>Chapitre 2 – Travaux d’inventaire sur actif circulant</a:t>
            </a:r>
          </a:p>
          <a:p>
            <a:endParaRPr lang="fr-FR" sz="2400" dirty="0" smtClean="0">
              <a:solidFill>
                <a:srgbClr val="C00000"/>
              </a:solidFill>
              <a:latin typeface="+mn-lt"/>
            </a:endParaRPr>
          </a:p>
          <a:p>
            <a:pPr marL="457200" indent="-457200">
              <a:buAutoNum type="arabicPeriod"/>
            </a:pPr>
            <a:r>
              <a:rPr lang="fr-FR" sz="2400" dirty="0" smtClean="0">
                <a:solidFill>
                  <a:srgbClr val="0070C0"/>
                </a:solidFill>
                <a:latin typeface="+mn-lt"/>
              </a:rPr>
              <a:t>Valorisation des stocks</a:t>
            </a:r>
          </a:p>
          <a:p>
            <a:pPr marL="457200" indent="-457200">
              <a:buAutoNum type="arabicPeriod"/>
            </a:pPr>
            <a:r>
              <a:rPr lang="fr-FR" sz="2400" dirty="0" smtClean="0">
                <a:solidFill>
                  <a:srgbClr val="0070C0"/>
                </a:solidFill>
                <a:latin typeface="+mn-lt"/>
              </a:rPr>
              <a:t>Dépréciations des stocks</a:t>
            </a:r>
          </a:p>
          <a:p>
            <a:pPr marL="457200" indent="-457200">
              <a:buFontTx/>
              <a:buAutoNum type="arabicPeriod"/>
            </a:pPr>
            <a:r>
              <a:rPr lang="fr-FR" sz="2400" dirty="0">
                <a:solidFill>
                  <a:srgbClr val="0070C0"/>
                </a:solidFill>
              </a:rPr>
              <a:t>Dépréciation des </a:t>
            </a:r>
            <a:r>
              <a:rPr lang="fr-FR" sz="2400" dirty="0" smtClean="0">
                <a:solidFill>
                  <a:srgbClr val="0070C0"/>
                </a:solidFill>
              </a:rPr>
              <a:t>VMP</a:t>
            </a:r>
            <a:endParaRPr lang="fr-FR" sz="2400" dirty="0" smtClean="0">
              <a:solidFill>
                <a:srgbClr val="0070C0"/>
              </a:solidFill>
              <a:latin typeface="+mn-lt"/>
            </a:endParaRPr>
          </a:p>
          <a:p>
            <a:pPr marL="457200" indent="-457200">
              <a:buAutoNum type="arabicPeriod"/>
            </a:pPr>
            <a:r>
              <a:rPr lang="fr-FR" sz="2400" smtClean="0">
                <a:solidFill>
                  <a:srgbClr val="0070C0"/>
                </a:solidFill>
                <a:latin typeface="+mn-lt"/>
              </a:rPr>
              <a:t>Créances</a:t>
            </a:r>
            <a:endParaRPr lang="fr-FR" sz="2400" dirty="0" smtClean="0">
              <a:solidFill>
                <a:srgbClr val="0070C0"/>
              </a:solidFill>
              <a:latin typeface="+mn-lt"/>
            </a:endParaRPr>
          </a:p>
        </p:txBody>
      </p:sp>
    </p:spTree>
    <p:extLst>
      <p:ext uri="{BB962C8B-B14F-4D97-AF65-F5344CB8AC3E}">
        <p14:creationId xmlns:p14="http://schemas.microsoft.com/office/powerpoint/2010/main" val="3431637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3206" y="528094"/>
            <a:ext cx="8535882" cy="536104"/>
          </a:xfrm>
        </p:spPr>
        <p:txBody>
          <a:bodyPr>
            <a:normAutofit fontScale="90000"/>
          </a:bodyPr>
          <a:lstStyle/>
          <a:p>
            <a:r>
              <a:rPr lang="fr-FR" dirty="0"/>
              <a:t/>
            </a:r>
            <a:br>
              <a:rPr lang="fr-FR" dirty="0"/>
            </a:br>
            <a:r>
              <a:rPr lang="fr-FR" sz="2700" b="1" dirty="0"/>
              <a:t>Correction Méthode CUMP</a:t>
            </a:r>
            <a:r>
              <a:rPr lang="fr-FR" dirty="0"/>
              <a:t/>
            </a:r>
            <a:br>
              <a:rPr lang="fr-FR" dirty="0"/>
            </a:b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2041436109"/>
              </p:ext>
            </p:extLst>
          </p:nvPr>
        </p:nvGraphicFramePr>
        <p:xfrm>
          <a:off x="1725560" y="1412776"/>
          <a:ext cx="8208912" cy="3337560"/>
        </p:xfrm>
        <a:graphic>
          <a:graphicData uri="http://schemas.openxmlformats.org/drawingml/2006/table">
            <a:tbl>
              <a:tblPr firstRow="1" bandRow="1">
                <a:tableStyleId>{5C22544A-7EE6-4342-B048-85BDC9FD1C3A}</a:tableStyleId>
              </a:tblPr>
              <a:tblGrid>
                <a:gridCol w="2052228">
                  <a:extLst>
                    <a:ext uri="{9D8B030D-6E8A-4147-A177-3AD203B41FA5}">
                      <a16:colId xmlns:a16="http://schemas.microsoft.com/office/drawing/2014/main" val="20000"/>
                    </a:ext>
                  </a:extLst>
                </a:gridCol>
                <a:gridCol w="2052228">
                  <a:extLst>
                    <a:ext uri="{9D8B030D-6E8A-4147-A177-3AD203B41FA5}">
                      <a16:colId xmlns:a16="http://schemas.microsoft.com/office/drawing/2014/main" val="20001"/>
                    </a:ext>
                  </a:extLst>
                </a:gridCol>
                <a:gridCol w="2052228">
                  <a:extLst>
                    <a:ext uri="{9D8B030D-6E8A-4147-A177-3AD203B41FA5}">
                      <a16:colId xmlns:a16="http://schemas.microsoft.com/office/drawing/2014/main" val="20002"/>
                    </a:ext>
                  </a:extLst>
                </a:gridCol>
                <a:gridCol w="2052228">
                  <a:extLst>
                    <a:ext uri="{9D8B030D-6E8A-4147-A177-3AD203B41FA5}">
                      <a16:colId xmlns:a16="http://schemas.microsoft.com/office/drawing/2014/main" val="20003"/>
                    </a:ext>
                  </a:extLst>
                </a:gridCol>
              </a:tblGrid>
              <a:tr h="370840">
                <a:tc>
                  <a:txBody>
                    <a:bodyPr/>
                    <a:lstStyle/>
                    <a:p>
                      <a:pPr algn="ctr"/>
                      <a:endParaRPr lang="fr-FR" dirty="0"/>
                    </a:p>
                  </a:txBody>
                  <a:tcPr/>
                </a:tc>
                <a:tc>
                  <a:txBody>
                    <a:bodyPr/>
                    <a:lstStyle/>
                    <a:p>
                      <a:pPr algn="ctr"/>
                      <a:r>
                        <a:rPr lang="fr-FR" dirty="0"/>
                        <a:t>Quantités</a:t>
                      </a:r>
                    </a:p>
                  </a:txBody>
                  <a:tcPr/>
                </a:tc>
                <a:tc>
                  <a:txBody>
                    <a:bodyPr/>
                    <a:lstStyle/>
                    <a:p>
                      <a:pPr algn="ctr"/>
                      <a:r>
                        <a:rPr lang="fr-FR" dirty="0"/>
                        <a:t>Prix</a:t>
                      </a:r>
                      <a:r>
                        <a:rPr lang="fr-FR" baseline="0" dirty="0"/>
                        <a:t> unitaire</a:t>
                      </a:r>
                      <a:endParaRPr lang="fr-FR" dirty="0"/>
                    </a:p>
                  </a:txBody>
                  <a:tcPr/>
                </a:tc>
                <a:tc>
                  <a:txBody>
                    <a:bodyPr/>
                    <a:lstStyle/>
                    <a:p>
                      <a:pPr algn="ctr"/>
                      <a:r>
                        <a:rPr lang="fr-FR" dirty="0"/>
                        <a:t>Total</a:t>
                      </a:r>
                    </a:p>
                  </a:txBody>
                  <a:tcPr/>
                </a:tc>
                <a:extLst>
                  <a:ext uri="{0D108BD9-81ED-4DB2-BD59-A6C34878D82A}">
                    <a16:rowId xmlns:a16="http://schemas.microsoft.com/office/drawing/2014/main" val="10000"/>
                  </a:ext>
                </a:extLst>
              </a:tr>
              <a:tr h="370840">
                <a:tc>
                  <a:txBody>
                    <a:bodyPr/>
                    <a:lstStyle/>
                    <a:p>
                      <a:endParaRPr lang="fr-FR" b="1" dirty="0"/>
                    </a:p>
                  </a:txBody>
                  <a:tcPr/>
                </a:tc>
                <a:tc>
                  <a:txBody>
                    <a:bodyPr/>
                    <a:lstStyle/>
                    <a:p>
                      <a:pPr algn="ctr"/>
                      <a:endParaRPr lang="fr-FR" b="1" dirty="0"/>
                    </a:p>
                  </a:txBody>
                  <a:tcPr anchor="ctr"/>
                </a:tc>
                <a:tc>
                  <a:txBody>
                    <a:bodyPr/>
                    <a:lstStyle/>
                    <a:p>
                      <a:pPr algn="ctr"/>
                      <a:endParaRPr lang="fr-FR" b="1" dirty="0"/>
                    </a:p>
                  </a:txBody>
                  <a:tcPr anchor="ctr"/>
                </a:tc>
                <a:tc>
                  <a:txBody>
                    <a:bodyPr/>
                    <a:lstStyle/>
                    <a:p>
                      <a:pPr algn="ctr"/>
                      <a:endParaRPr lang="fr-FR" b="1" dirty="0"/>
                    </a:p>
                  </a:txBody>
                  <a:tcPr anchor="ctr"/>
                </a:tc>
                <a:extLst>
                  <a:ext uri="{0D108BD9-81ED-4DB2-BD59-A6C34878D82A}">
                    <a16:rowId xmlns:a16="http://schemas.microsoft.com/office/drawing/2014/main" val="10001"/>
                  </a:ext>
                </a:extLst>
              </a:tr>
              <a:tr h="370840">
                <a:tc>
                  <a:txBody>
                    <a:bodyPr/>
                    <a:lstStyle/>
                    <a:p>
                      <a:endParaRPr lang="fr-FR" dirty="0"/>
                    </a:p>
                  </a:txBody>
                  <a:tcPr/>
                </a:tc>
                <a:tc>
                  <a:txBody>
                    <a:bodyPr/>
                    <a:lstStyle/>
                    <a:p>
                      <a:pPr algn="ct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10002"/>
                  </a:ext>
                </a:extLst>
              </a:tr>
              <a:tr h="370840">
                <a:tc>
                  <a:txBody>
                    <a:bodyPr/>
                    <a:lstStyle/>
                    <a:p>
                      <a:endParaRPr lang="fr-FR" dirty="0"/>
                    </a:p>
                  </a:txBody>
                  <a:tcPr/>
                </a:tc>
                <a:tc>
                  <a:txBody>
                    <a:bodyPr/>
                    <a:lstStyle/>
                    <a:p>
                      <a:pPr algn="ct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10003"/>
                  </a:ext>
                </a:extLst>
              </a:tr>
              <a:tr h="370840">
                <a:tc>
                  <a:txBody>
                    <a:bodyPr/>
                    <a:lstStyle/>
                    <a:p>
                      <a:endParaRPr lang="fr-FR" b="1" dirty="0"/>
                    </a:p>
                  </a:txBody>
                  <a:tcPr/>
                </a:tc>
                <a:tc>
                  <a:txBody>
                    <a:bodyPr/>
                    <a:lstStyle/>
                    <a:p>
                      <a:pPr algn="ctr"/>
                      <a:endParaRPr lang="fr-FR" b="1" dirty="0"/>
                    </a:p>
                  </a:txBody>
                  <a:tcPr anchor="ctr"/>
                </a:tc>
                <a:tc>
                  <a:txBody>
                    <a:bodyPr/>
                    <a:lstStyle/>
                    <a:p>
                      <a:pPr algn="ctr"/>
                      <a:endParaRPr lang="fr-FR" b="1" dirty="0"/>
                    </a:p>
                  </a:txBody>
                  <a:tcPr anchor="ctr"/>
                </a:tc>
                <a:tc>
                  <a:txBody>
                    <a:bodyPr/>
                    <a:lstStyle/>
                    <a:p>
                      <a:pPr algn="ctr"/>
                      <a:endParaRPr lang="fr-FR" b="1" dirty="0"/>
                    </a:p>
                  </a:txBody>
                  <a:tcPr anchor="ctr"/>
                </a:tc>
                <a:extLst>
                  <a:ext uri="{0D108BD9-81ED-4DB2-BD59-A6C34878D82A}">
                    <a16:rowId xmlns:a16="http://schemas.microsoft.com/office/drawing/2014/main" val="10004"/>
                  </a:ext>
                </a:extLst>
              </a:tr>
              <a:tr h="370840">
                <a:tc>
                  <a:txBody>
                    <a:bodyPr/>
                    <a:lstStyle/>
                    <a:p>
                      <a:endParaRPr lang="fr-FR" dirty="0"/>
                    </a:p>
                  </a:txBody>
                  <a:tcPr/>
                </a:tc>
                <a:tc>
                  <a:txBody>
                    <a:bodyPr/>
                    <a:lstStyle/>
                    <a:p>
                      <a:pPr algn="ctr"/>
                      <a:endParaRPr lang="fr-FR"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10005"/>
                  </a:ext>
                </a:extLst>
              </a:tr>
              <a:tr h="370840">
                <a:tc>
                  <a:txBody>
                    <a:bodyPr/>
                    <a:lstStyle/>
                    <a:p>
                      <a:endParaRPr lang="fr-FR" dirty="0"/>
                    </a:p>
                  </a:txBody>
                  <a:tcPr/>
                </a:tc>
                <a:tc>
                  <a:txBody>
                    <a:bodyPr/>
                    <a:lstStyle/>
                    <a:p>
                      <a:pPr algn="ctr"/>
                      <a:endParaRPr lang="fr-FR"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10006"/>
                  </a:ext>
                </a:extLst>
              </a:tr>
              <a:tr h="370840">
                <a:tc>
                  <a:txBody>
                    <a:bodyPr/>
                    <a:lstStyle/>
                    <a:p>
                      <a:endParaRPr lang="fr-FR" b="1" dirty="0"/>
                    </a:p>
                  </a:txBody>
                  <a:tcPr/>
                </a:tc>
                <a:tc>
                  <a:txBody>
                    <a:bodyPr/>
                    <a:lstStyle/>
                    <a:p>
                      <a:pPr algn="ctr"/>
                      <a:endParaRPr lang="fr-FR"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b="1" dirty="0"/>
                    </a:p>
                  </a:txBody>
                  <a:tcPr anchor="ctr"/>
                </a:tc>
                <a:tc>
                  <a:txBody>
                    <a:bodyPr/>
                    <a:lstStyle/>
                    <a:p>
                      <a:pPr algn="ctr"/>
                      <a:endParaRPr lang="fr-FR" b="1" dirty="0"/>
                    </a:p>
                  </a:txBody>
                  <a:tcPr anchor="ctr"/>
                </a:tc>
                <a:extLst>
                  <a:ext uri="{0D108BD9-81ED-4DB2-BD59-A6C34878D82A}">
                    <a16:rowId xmlns:a16="http://schemas.microsoft.com/office/drawing/2014/main" val="10007"/>
                  </a:ext>
                </a:extLst>
              </a:tr>
              <a:tr h="370840">
                <a:tc>
                  <a:txBody>
                    <a:bodyPr/>
                    <a:lstStyle/>
                    <a:p>
                      <a:endParaRPr lang="fr-FR" dirty="0"/>
                    </a:p>
                  </a:txBody>
                  <a:tcPr/>
                </a:tc>
                <a:tc>
                  <a:txBody>
                    <a:bodyPr/>
                    <a:lstStyle/>
                    <a:p>
                      <a:pPr algn="ct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10008"/>
                  </a:ext>
                </a:extLst>
              </a:tr>
            </a:tbl>
          </a:graphicData>
        </a:graphic>
      </p:graphicFrame>
      <p:sp>
        <p:nvSpPr>
          <p:cNvPr id="6" name="Espace réservé du numéro de diapositive 5"/>
          <p:cNvSpPr>
            <a:spLocks noGrp="1"/>
          </p:cNvSpPr>
          <p:nvPr>
            <p:ph type="sldNum" sz="quarter" idx="12"/>
          </p:nvPr>
        </p:nvSpPr>
        <p:spPr/>
        <p:txBody>
          <a:bodyPr/>
          <a:lstStyle/>
          <a:p>
            <a:fld id="{6E2D2B3B-882E-40F3-A32F-6DD516915044}" type="slidenum">
              <a:rPr lang="en-US" smtClean="0"/>
              <a:pPr/>
              <a:t>10</a:t>
            </a:fld>
            <a:endParaRPr lang="en-US" dirty="0"/>
          </a:p>
        </p:txBody>
      </p:sp>
      <p:sp>
        <p:nvSpPr>
          <p:cNvPr id="8"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(2) le tableau d’inventaire</a:t>
            </a:r>
            <a:endParaRPr lang="fr-FR" sz="2800" b="1" dirty="0">
              <a:solidFill>
                <a:srgbClr val="C00000"/>
              </a:solidFill>
            </a:endParaRPr>
          </a:p>
        </p:txBody>
      </p:sp>
    </p:spTree>
    <p:extLst>
      <p:ext uri="{BB962C8B-B14F-4D97-AF65-F5344CB8AC3E}">
        <p14:creationId xmlns:p14="http://schemas.microsoft.com/office/powerpoint/2010/main" val="3277129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3206" y="528094"/>
            <a:ext cx="8535882" cy="536104"/>
          </a:xfrm>
        </p:spPr>
        <p:txBody>
          <a:bodyPr>
            <a:normAutofit fontScale="90000"/>
          </a:bodyPr>
          <a:lstStyle/>
          <a:p>
            <a:r>
              <a:rPr lang="fr-FR" dirty="0"/>
              <a:t/>
            </a:r>
            <a:br>
              <a:rPr lang="fr-FR" dirty="0"/>
            </a:br>
            <a:r>
              <a:rPr lang="fr-FR" sz="2700" b="1" dirty="0"/>
              <a:t>Correction Méthode FIFO</a:t>
            </a:r>
            <a:r>
              <a:rPr lang="fr-FR" dirty="0"/>
              <a:t/>
            </a:r>
            <a:br>
              <a:rPr lang="fr-FR" dirty="0"/>
            </a:br>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1597128206"/>
              </p:ext>
            </p:extLst>
          </p:nvPr>
        </p:nvGraphicFramePr>
        <p:xfrm>
          <a:off x="1681779" y="1340768"/>
          <a:ext cx="8208912" cy="3450496"/>
        </p:xfrm>
        <a:graphic>
          <a:graphicData uri="http://schemas.openxmlformats.org/drawingml/2006/table">
            <a:tbl>
              <a:tblPr firstRow="1" bandRow="1">
                <a:tableStyleId>{5C22544A-7EE6-4342-B048-85BDC9FD1C3A}</a:tableStyleId>
              </a:tblPr>
              <a:tblGrid>
                <a:gridCol w="2052228">
                  <a:extLst>
                    <a:ext uri="{9D8B030D-6E8A-4147-A177-3AD203B41FA5}">
                      <a16:colId xmlns:a16="http://schemas.microsoft.com/office/drawing/2014/main" val="20000"/>
                    </a:ext>
                  </a:extLst>
                </a:gridCol>
                <a:gridCol w="2052228">
                  <a:extLst>
                    <a:ext uri="{9D8B030D-6E8A-4147-A177-3AD203B41FA5}">
                      <a16:colId xmlns:a16="http://schemas.microsoft.com/office/drawing/2014/main" val="20001"/>
                    </a:ext>
                  </a:extLst>
                </a:gridCol>
                <a:gridCol w="2325989">
                  <a:extLst>
                    <a:ext uri="{9D8B030D-6E8A-4147-A177-3AD203B41FA5}">
                      <a16:colId xmlns:a16="http://schemas.microsoft.com/office/drawing/2014/main" val="20002"/>
                    </a:ext>
                  </a:extLst>
                </a:gridCol>
                <a:gridCol w="1778467">
                  <a:extLst>
                    <a:ext uri="{9D8B030D-6E8A-4147-A177-3AD203B41FA5}">
                      <a16:colId xmlns:a16="http://schemas.microsoft.com/office/drawing/2014/main" val="20003"/>
                    </a:ext>
                  </a:extLst>
                </a:gridCol>
              </a:tblGrid>
              <a:tr h="370840">
                <a:tc>
                  <a:txBody>
                    <a:bodyPr/>
                    <a:lstStyle/>
                    <a:p>
                      <a:pPr algn="ctr"/>
                      <a:endParaRPr lang="fr-FR" dirty="0"/>
                    </a:p>
                  </a:txBody>
                  <a:tcPr/>
                </a:tc>
                <a:tc>
                  <a:txBody>
                    <a:bodyPr/>
                    <a:lstStyle/>
                    <a:p>
                      <a:pPr algn="ctr"/>
                      <a:r>
                        <a:rPr lang="fr-FR" dirty="0"/>
                        <a:t>Quantités</a:t>
                      </a:r>
                    </a:p>
                  </a:txBody>
                  <a:tcPr/>
                </a:tc>
                <a:tc>
                  <a:txBody>
                    <a:bodyPr/>
                    <a:lstStyle/>
                    <a:p>
                      <a:pPr algn="ctr"/>
                      <a:r>
                        <a:rPr lang="fr-FR" dirty="0"/>
                        <a:t>Prix</a:t>
                      </a:r>
                      <a:r>
                        <a:rPr lang="fr-FR" baseline="0" dirty="0"/>
                        <a:t> unitaire</a:t>
                      </a:r>
                      <a:endParaRPr lang="fr-FR" dirty="0"/>
                    </a:p>
                  </a:txBody>
                  <a:tcPr/>
                </a:tc>
                <a:tc>
                  <a:txBody>
                    <a:bodyPr/>
                    <a:lstStyle/>
                    <a:p>
                      <a:pPr algn="ctr"/>
                      <a:r>
                        <a:rPr lang="fr-FR" dirty="0"/>
                        <a:t>Total</a:t>
                      </a:r>
                    </a:p>
                  </a:txBody>
                  <a:tcPr/>
                </a:tc>
                <a:extLst>
                  <a:ext uri="{0D108BD9-81ED-4DB2-BD59-A6C34878D82A}">
                    <a16:rowId xmlns:a16="http://schemas.microsoft.com/office/drawing/2014/main" val="10000"/>
                  </a:ext>
                </a:extLst>
              </a:tr>
              <a:tr h="370840">
                <a:tc>
                  <a:txBody>
                    <a:bodyPr/>
                    <a:lstStyle/>
                    <a:p>
                      <a:endParaRPr lang="fr-FR" b="1" dirty="0"/>
                    </a:p>
                  </a:txBody>
                  <a:tcPr anchor="ctr"/>
                </a:tc>
                <a:tc>
                  <a:txBody>
                    <a:bodyPr/>
                    <a:lstStyle/>
                    <a:p>
                      <a:pPr algn="ctr"/>
                      <a:endParaRPr lang="fr-FR" b="1" dirty="0"/>
                    </a:p>
                  </a:txBody>
                  <a:tcPr anchor="ctr"/>
                </a:tc>
                <a:tc>
                  <a:txBody>
                    <a:bodyPr/>
                    <a:lstStyle/>
                    <a:p>
                      <a:pPr algn="ctr"/>
                      <a:endParaRPr lang="fr-FR" b="1" dirty="0"/>
                    </a:p>
                  </a:txBody>
                  <a:tcPr anchor="ctr"/>
                </a:tc>
                <a:tc>
                  <a:txBody>
                    <a:bodyPr/>
                    <a:lstStyle/>
                    <a:p>
                      <a:pPr algn="ctr"/>
                      <a:endParaRPr lang="fr-FR" b="1" dirty="0"/>
                    </a:p>
                  </a:txBody>
                  <a:tcPr anchor="ctr"/>
                </a:tc>
                <a:extLst>
                  <a:ext uri="{0D108BD9-81ED-4DB2-BD59-A6C34878D82A}">
                    <a16:rowId xmlns:a16="http://schemas.microsoft.com/office/drawing/2014/main" val="10001"/>
                  </a:ext>
                </a:extLst>
              </a:tr>
              <a:tr h="370840">
                <a:tc>
                  <a:txBody>
                    <a:bodyPr/>
                    <a:lstStyle/>
                    <a:p>
                      <a:endParaRPr lang="fr-FR" dirty="0"/>
                    </a:p>
                  </a:txBody>
                  <a:tcPr anchor="ctr"/>
                </a:tc>
                <a:tc>
                  <a:txBody>
                    <a:bodyPr/>
                    <a:lstStyle/>
                    <a:p>
                      <a:pPr algn="ct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10002"/>
                  </a:ext>
                </a:extLst>
              </a:tr>
              <a:tr h="370840">
                <a:tc>
                  <a:txBody>
                    <a:bodyPr/>
                    <a:lstStyle/>
                    <a:p>
                      <a:endParaRPr lang="fr-FR" dirty="0"/>
                    </a:p>
                  </a:txBody>
                  <a:tcPr anchor="ctr"/>
                </a:tc>
                <a:tc>
                  <a:txBody>
                    <a:bodyPr/>
                    <a:lstStyle/>
                    <a:p>
                      <a:pPr algn="ct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10003"/>
                  </a:ext>
                </a:extLst>
              </a:tr>
              <a:tr h="483776">
                <a:tc>
                  <a:txBody>
                    <a:bodyPr/>
                    <a:lstStyle/>
                    <a:p>
                      <a:endParaRPr lang="fr-FR" b="1" dirty="0"/>
                    </a:p>
                  </a:txBody>
                  <a:tcPr anchor="ctr"/>
                </a:tc>
                <a:tc>
                  <a:txBody>
                    <a:bodyPr/>
                    <a:lstStyle/>
                    <a:p>
                      <a:pPr algn="ctr"/>
                      <a:endParaRPr lang="fr-FR" b="1" dirty="0"/>
                    </a:p>
                  </a:txBody>
                  <a:tcPr anchor="ctr"/>
                </a:tc>
                <a:tc>
                  <a:txBody>
                    <a:bodyPr/>
                    <a:lstStyle/>
                    <a:p>
                      <a:pPr algn="ctr"/>
                      <a:endParaRPr lang="fr-FR" b="1" dirty="0"/>
                    </a:p>
                  </a:txBody>
                  <a:tcPr anchor="ctr"/>
                </a:tc>
                <a:tc>
                  <a:txBody>
                    <a:bodyPr/>
                    <a:lstStyle/>
                    <a:p>
                      <a:pPr algn="ctr"/>
                      <a:endParaRPr lang="fr-FR" b="1" dirty="0"/>
                    </a:p>
                  </a:txBody>
                  <a:tcPr anchor="ctr"/>
                </a:tc>
                <a:extLst>
                  <a:ext uri="{0D108BD9-81ED-4DB2-BD59-A6C34878D82A}">
                    <a16:rowId xmlns:a16="http://schemas.microsoft.com/office/drawing/2014/main" val="10004"/>
                  </a:ext>
                </a:extLst>
              </a:tr>
              <a:tr h="370840">
                <a:tc>
                  <a:txBody>
                    <a:bodyPr/>
                    <a:lstStyle/>
                    <a:p>
                      <a:endParaRPr lang="fr-FR" dirty="0"/>
                    </a:p>
                  </a:txBody>
                  <a:tcPr anchor="ctr"/>
                </a:tc>
                <a:tc>
                  <a:txBody>
                    <a:bodyPr/>
                    <a:lstStyle/>
                    <a:p>
                      <a:pPr algn="ctr"/>
                      <a:endParaRPr lang="fr-FR"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i="1" dirty="0"/>
                    </a:p>
                  </a:txBody>
                  <a:tcPr anchor="ctr"/>
                </a:tc>
                <a:tc>
                  <a:txBody>
                    <a:bodyPr/>
                    <a:lstStyle/>
                    <a:p>
                      <a:pPr algn="ctr"/>
                      <a:endParaRPr lang="fr-FR" dirty="0"/>
                    </a:p>
                  </a:txBody>
                  <a:tcPr anchor="ctr"/>
                </a:tc>
                <a:extLst>
                  <a:ext uri="{0D108BD9-81ED-4DB2-BD59-A6C34878D82A}">
                    <a16:rowId xmlns:a16="http://schemas.microsoft.com/office/drawing/2014/main" val="10005"/>
                  </a:ext>
                </a:extLst>
              </a:tr>
              <a:tr h="370840">
                <a:tc>
                  <a:txBody>
                    <a:bodyPr/>
                    <a:lstStyle/>
                    <a:p>
                      <a:endParaRPr lang="fr-FR" dirty="0"/>
                    </a:p>
                  </a:txBody>
                  <a:tcPr anchor="ctr"/>
                </a:tc>
                <a:tc>
                  <a:txBody>
                    <a:bodyPr/>
                    <a:lstStyle/>
                    <a:p>
                      <a:pPr algn="ctr"/>
                      <a:endParaRPr lang="fr-FR"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i="1" dirty="0"/>
                    </a:p>
                  </a:txBody>
                  <a:tcPr anchor="ctr"/>
                </a:tc>
                <a:tc>
                  <a:txBody>
                    <a:bodyPr/>
                    <a:lstStyle/>
                    <a:p>
                      <a:pPr algn="ctr"/>
                      <a:endParaRPr lang="fr-FR" dirty="0"/>
                    </a:p>
                  </a:txBody>
                  <a:tcPr anchor="ctr"/>
                </a:tc>
                <a:extLst>
                  <a:ext uri="{0D108BD9-81ED-4DB2-BD59-A6C34878D82A}">
                    <a16:rowId xmlns:a16="http://schemas.microsoft.com/office/drawing/2014/main" val="10006"/>
                  </a:ext>
                </a:extLst>
              </a:tr>
              <a:tr h="370840">
                <a:tc>
                  <a:txBody>
                    <a:bodyPr/>
                    <a:lstStyle/>
                    <a:p>
                      <a:endParaRPr lang="fr-FR" b="1" dirty="0"/>
                    </a:p>
                  </a:txBody>
                  <a:tcPr anchor="ctr"/>
                </a:tc>
                <a:tc>
                  <a:txBody>
                    <a:bodyPr/>
                    <a:lstStyle/>
                    <a:p>
                      <a:pPr algn="ctr"/>
                      <a:endParaRPr lang="fr-FR"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b="1" dirty="0"/>
                    </a:p>
                  </a:txBody>
                  <a:tcPr anchor="ctr"/>
                </a:tc>
                <a:tc>
                  <a:txBody>
                    <a:bodyPr/>
                    <a:lstStyle/>
                    <a:p>
                      <a:pPr algn="ctr"/>
                      <a:endParaRPr lang="fr-FR" b="1" dirty="0"/>
                    </a:p>
                  </a:txBody>
                  <a:tcPr anchor="ctr"/>
                </a:tc>
                <a:extLst>
                  <a:ext uri="{0D108BD9-81ED-4DB2-BD59-A6C34878D82A}">
                    <a16:rowId xmlns:a16="http://schemas.microsoft.com/office/drawing/2014/main" val="10007"/>
                  </a:ext>
                </a:extLst>
              </a:tr>
              <a:tr h="370840">
                <a:tc>
                  <a:txBody>
                    <a:bodyPr/>
                    <a:lstStyle/>
                    <a:p>
                      <a:endParaRPr lang="fr-FR" dirty="0"/>
                    </a:p>
                  </a:txBody>
                  <a:tcPr anchor="ctr"/>
                </a:tc>
                <a:tc>
                  <a:txBody>
                    <a:bodyPr/>
                    <a:lstStyle/>
                    <a:p>
                      <a:pPr algn="ctr"/>
                      <a:endParaRPr lang="fr-FR" dirty="0"/>
                    </a:p>
                  </a:txBody>
                  <a:tcPr anchor="ctr"/>
                </a:tc>
                <a:tc>
                  <a:txBody>
                    <a:bodyPr/>
                    <a:lstStyle/>
                    <a:p>
                      <a:pPr algn="ctr"/>
                      <a:endParaRPr lang="fr-FR" dirty="0"/>
                    </a:p>
                  </a:txBody>
                  <a:tcPr anchor="ctr"/>
                </a:tc>
                <a:tc>
                  <a:txBody>
                    <a:bodyPr/>
                    <a:lstStyle/>
                    <a:p>
                      <a:pPr algn="ctr"/>
                      <a:endParaRPr lang="fr-FR" dirty="0"/>
                    </a:p>
                  </a:txBody>
                  <a:tcPr anchor="ctr"/>
                </a:tc>
                <a:extLst>
                  <a:ext uri="{0D108BD9-81ED-4DB2-BD59-A6C34878D82A}">
                    <a16:rowId xmlns:a16="http://schemas.microsoft.com/office/drawing/2014/main" val="10008"/>
                  </a:ext>
                </a:extLst>
              </a:tr>
            </a:tbl>
          </a:graphicData>
        </a:graphic>
      </p:graphicFrame>
      <p:sp>
        <p:nvSpPr>
          <p:cNvPr id="3" name="Espace réservé du numéro de diapositive 2"/>
          <p:cNvSpPr>
            <a:spLocks noGrp="1"/>
          </p:cNvSpPr>
          <p:nvPr>
            <p:ph type="sldNum" sz="quarter" idx="12"/>
          </p:nvPr>
        </p:nvSpPr>
        <p:spPr/>
        <p:txBody>
          <a:bodyPr/>
          <a:lstStyle/>
          <a:p>
            <a:fld id="{6E2D2B3B-882E-40F3-A32F-6DD516915044}" type="slidenum">
              <a:rPr lang="en-US" smtClean="0"/>
              <a:pPr/>
              <a:t>11</a:t>
            </a:fld>
            <a:endParaRPr lang="en-US" dirty="0"/>
          </a:p>
        </p:txBody>
      </p:sp>
      <p:sp>
        <p:nvSpPr>
          <p:cNvPr id="13"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(2) le tableau d’inventaire</a:t>
            </a:r>
            <a:endParaRPr lang="fr-FR" sz="2800" b="1" dirty="0">
              <a:solidFill>
                <a:srgbClr val="C00000"/>
              </a:solidFill>
            </a:endParaRPr>
          </a:p>
        </p:txBody>
      </p:sp>
    </p:spTree>
    <p:extLst>
      <p:ext uri="{BB962C8B-B14F-4D97-AF65-F5344CB8AC3E}">
        <p14:creationId xmlns:p14="http://schemas.microsoft.com/office/powerpoint/2010/main" val="10911836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12</a:t>
            </a:fld>
            <a:endParaRPr lang="fr-FR" dirty="0">
              <a:solidFill>
                <a:prstClr val="black">
                  <a:tint val="75000"/>
                </a:prstClr>
              </a:solidFill>
            </a:endParaRPr>
          </a:p>
        </p:txBody>
      </p:sp>
      <p:sp>
        <p:nvSpPr>
          <p:cNvPr id="3" name="Titre 2"/>
          <p:cNvSpPr txBox="1">
            <a:spLocks/>
          </p:cNvSpPr>
          <p:nvPr/>
        </p:nvSpPr>
        <p:spPr>
          <a:xfrm>
            <a:off x="865616" y="74085"/>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(3) la comptabilisation des stocks </a:t>
            </a:r>
            <a:endParaRPr lang="fr-FR" sz="2800" b="1" dirty="0">
              <a:solidFill>
                <a:srgbClr val="C00000"/>
              </a:solidFill>
            </a:endParaRPr>
          </a:p>
        </p:txBody>
      </p:sp>
      <p:graphicFrame>
        <p:nvGraphicFramePr>
          <p:cNvPr id="4" name="Tableau 3"/>
          <p:cNvGraphicFramePr>
            <a:graphicFrameLocks noGrp="1"/>
          </p:cNvGraphicFramePr>
          <p:nvPr>
            <p:extLst/>
          </p:nvPr>
        </p:nvGraphicFramePr>
        <p:xfrm>
          <a:off x="773252" y="1127917"/>
          <a:ext cx="9141466" cy="1081495"/>
        </p:xfrm>
        <a:graphic>
          <a:graphicData uri="http://schemas.openxmlformats.org/drawingml/2006/table">
            <a:tbl>
              <a:tblPr>
                <a:tableStyleId>{5940675A-B579-460E-94D1-54222C63F5DA}</a:tableStyleId>
              </a:tblPr>
              <a:tblGrid>
                <a:gridCol w="1202878">
                  <a:extLst>
                    <a:ext uri="{9D8B030D-6E8A-4147-A177-3AD203B41FA5}">
                      <a16:colId xmlns:a16="http://schemas.microsoft.com/office/drawing/2014/main" val="20000"/>
                    </a:ext>
                  </a:extLst>
                </a:gridCol>
                <a:gridCol w="5105234">
                  <a:extLst>
                    <a:ext uri="{9D8B030D-6E8A-4147-A177-3AD203B41FA5}">
                      <a16:colId xmlns:a16="http://schemas.microsoft.com/office/drawing/2014/main" val="20001"/>
                    </a:ext>
                  </a:extLst>
                </a:gridCol>
                <a:gridCol w="1416677">
                  <a:extLst>
                    <a:ext uri="{9D8B030D-6E8A-4147-A177-3AD203B41FA5}">
                      <a16:colId xmlns:a16="http://schemas.microsoft.com/office/drawing/2014/main" val="20004"/>
                    </a:ext>
                  </a:extLst>
                </a:gridCol>
                <a:gridCol w="1416677">
                  <a:extLst>
                    <a:ext uri="{9D8B030D-6E8A-4147-A177-3AD203B41FA5}">
                      <a16:colId xmlns:a16="http://schemas.microsoft.com/office/drawing/2014/main" val="20005"/>
                    </a:ext>
                  </a:extLst>
                </a:gridCol>
              </a:tblGrid>
              <a:tr h="289015">
                <a:tc gridSpan="4">
                  <a:txBody>
                    <a:bodyPr/>
                    <a:lstStyle/>
                    <a:p>
                      <a:pPr algn="ctr">
                        <a:spcAft>
                          <a:spcPts val="0"/>
                        </a:spcAft>
                      </a:pPr>
                      <a:r>
                        <a:rPr lang="fr-FR" sz="2000" dirty="0" smtClean="0">
                          <a:effectLst/>
                        </a:rPr>
                        <a:t>01/01/N</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0"/>
                  </a:ext>
                </a:extLst>
              </a:tr>
              <a:tr h="429102">
                <a:tc>
                  <a:txBody>
                    <a:bodyPr/>
                    <a:lstStyle/>
                    <a:p>
                      <a:pPr algn="l">
                        <a:spcAft>
                          <a:spcPts val="0"/>
                        </a:spcAft>
                      </a:pPr>
                      <a:r>
                        <a:rPr lang="fr-FR" sz="1600" dirty="0" smtClean="0">
                          <a:effectLst/>
                        </a:rPr>
                        <a:t>31/32/37</a:t>
                      </a:r>
                      <a:endParaRPr lang="fr-FR" sz="1600" dirty="0">
                        <a:effectLst/>
                      </a:endParaRPr>
                    </a:p>
                    <a:p>
                      <a:pPr algn="r">
                        <a:spcAft>
                          <a:spcPts val="0"/>
                        </a:spcAft>
                      </a:pPr>
                      <a:r>
                        <a:rPr lang="fr-FR" sz="1600" dirty="0" smtClean="0">
                          <a:effectLst/>
                        </a:rPr>
                        <a:t>890</a:t>
                      </a:r>
                      <a:endParaRPr lang="fr-FR" sz="1600" dirty="0">
                        <a:effectLst/>
                        <a:latin typeface="Times New Roman"/>
                        <a:ea typeface="Times New Roman"/>
                      </a:endParaRPr>
                    </a:p>
                  </a:txBody>
                  <a:tcPr marL="44450" marR="44450" marT="0" marB="0"/>
                </a:tc>
                <a:tc>
                  <a:txBody>
                    <a:bodyPr/>
                    <a:lstStyle/>
                    <a:p>
                      <a:pPr>
                        <a:spcAft>
                          <a:spcPts val="0"/>
                        </a:spcAft>
                      </a:pPr>
                      <a:r>
                        <a:rPr lang="fr-FR" sz="1600" dirty="0" smtClean="0">
                          <a:effectLst/>
                        </a:rPr>
                        <a:t>Stocks de  MP/ consommable</a:t>
                      </a:r>
                      <a:r>
                        <a:rPr lang="fr-FR" sz="1600" baseline="0" dirty="0" smtClean="0">
                          <a:effectLst/>
                        </a:rPr>
                        <a:t> / marchandises</a:t>
                      </a:r>
                      <a:endParaRPr lang="fr-FR" sz="1600" dirty="0">
                        <a:effectLst/>
                      </a:endParaRPr>
                    </a:p>
                    <a:p>
                      <a:pPr>
                        <a:spcAft>
                          <a:spcPts val="0"/>
                        </a:spcAft>
                        <a:tabLst>
                          <a:tab pos="855980" algn="l"/>
                        </a:tabLst>
                      </a:pPr>
                      <a:r>
                        <a:rPr lang="fr-FR" sz="1600" dirty="0">
                          <a:effectLst/>
                        </a:rPr>
                        <a:t>	</a:t>
                      </a:r>
                      <a:r>
                        <a:rPr lang="fr-FR" sz="1600" dirty="0" smtClean="0">
                          <a:effectLst/>
                        </a:rPr>
                        <a:t>Bilan d’ouverture</a:t>
                      </a:r>
                      <a:endParaRPr lang="fr-FR" sz="1600" dirty="0">
                        <a:effectLst/>
                      </a:endParaRPr>
                    </a:p>
                  </a:txBody>
                  <a:tcPr marL="44450" marR="44450" marT="0" marB="0"/>
                </a:tc>
                <a:tc>
                  <a:txBody>
                    <a:bodyPr/>
                    <a:lstStyle/>
                    <a:p>
                      <a:pPr algn="ctr">
                        <a:spcAft>
                          <a:spcPts val="0"/>
                        </a:spcAft>
                      </a:pPr>
                      <a:r>
                        <a:rPr lang="fr-FR" sz="1600" dirty="0" smtClean="0">
                          <a:effectLst/>
                          <a:latin typeface="Times New Roman"/>
                          <a:ea typeface="Times New Roman"/>
                        </a:rPr>
                        <a:t>1000</a:t>
                      </a:r>
                      <a:endParaRPr lang="fr-FR" sz="1600" dirty="0">
                        <a:effectLst/>
                        <a:latin typeface="Times New Roman"/>
                        <a:ea typeface="Times New Roman"/>
                      </a:endParaRPr>
                    </a:p>
                  </a:txBody>
                  <a:tcPr marL="44450" marR="44450" marT="0" marB="0"/>
                </a:tc>
                <a:tc>
                  <a:txBody>
                    <a:bodyPr/>
                    <a:lstStyle/>
                    <a:p>
                      <a:pPr algn="ctr">
                        <a:spcAft>
                          <a:spcPts val="0"/>
                        </a:spcAft>
                      </a:pPr>
                      <a:endParaRPr lang="fr-FR" sz="1600" dirty="0" smtClean="0">
                        <a:effectLst/>
                      </a:endParaRPr>
                    </a:p>
                    <a:p>
                      <a:pPr algn="ctr">
                        <a:spcAft>
                          <a:spcPts val="0"/>
                        </a:spcAft>
                      </a:pPr>
                      <a:r>
                        <a:rPr lang="fr-FR" sz="1600" dirty="0" smtClean="0">
                          <a:effectLst/>
                        </a:rPr>
                        <a:t>1000</a:t>
                      </a:r>
                      <a:r>
                        <a:rPr lang="fr-FR" sz="1600" dirty="0">
                          <a:effectLst/>
                        </a:rPr>
                        <a:t> </a:t>
                      </a: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1"/>
                  </a:ext>
                </a:extLst>
              </a:tr>
              <a:tr h="289015">
                <a:tc gridSpan="4">
                  <a:txBody>
                    <a:bodyPr/>
                    <a:lstStyle/>
                    <a:p>
                      <a:pPr algn="ctr">
                        <a:spcAft>
                          <a:spcPts val="0"/>
                        </a:spcAft>
                      </a:pPr>
                      <a:r>
                        <a:rPr lang="fr-FR" sz="1600" dirty="0" smtClean="0">
                          <a:effectLst/>
                        </a:rPr>
                        <a:t>Constatation</a:t>
                      </a:r>
                      <a:r>
                        <a:rPr lang="fr-FR" sz="1600" baseline="0" dirty="0" smtClean="0">
                          <a:effectLst/>
                        </a:rPr>
                        <a:t> du stock au 31/12/N-1 =&gt; compte du 01/01/N</a:t>
                      </a:r>
                      <a:endParaRPr lang="fr-FR" sz="1600" b="1"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sp>
        <p:nvSpPr>
          <p:cNvPr id="5" name="Espace réservé du contenu 2"/>
          <p:cNvSpPr txBox="1">
            <a:spLocks/>
          </p:cNvSpPr>
          <p:nvPr/>
        </p:nvSpPr>
        <p:spPr>
          <a:xfrm>
            <a:off x="1044666" y="686760"/>
            <a:ext cx="10870243" cy="6171240"/>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buFont typeface="+mj-lt"/>
              <a:buAutoNum type="arabicPeriod"/>
            </a:pPr>
            <a:r>
              <a:rPr lang="fr-FR" sz="2400" dirty="0" smtClean="0"/>
              <a:t>Ecritures d’ouverture de l’exercice</a:t>
            </a:r>
          </a:p>
          <a:p>
            <a:pPr>
              <a:buFont typeface="+mj-lt"/>
              <a:buAutoNum type="arabicPeriod"/>
            </a:pPr>
            <a:endParaRPr lang="fr-FR" sz="1900" b="1" dirty="0"/>
          </a:p>
          <a:p>
            <a:pPr marL="114300" indent="0">
              <a:buNone/>
            </a:pPr>
            <a:endParaRPr lang="fr-FR" sz="1900" b="1" dirty="0" smtClean="0"/>
          </a:p>
          <a:p>
            <a:pPr marL="114300" indent="0">
              <a:buNone/>
            </a:pPr>
            <a:endParaRPr lang="fr-FR" sz="2400" b="1" dirty="0" smtClean="0"/>
          </a:p>
          <a:p>
            <a:pPr marL="114300" indent="0">
              <a:buNone/>
            </a:pPr>
            <a:r>
              <a:rPr lang="fr-FR" sz="1900" dirty="0" smtClean="0"/>
              <a:t>-&gt; Comptes </a:t>
            </a:r>
            <a:r>
              <a:rPr lang="fr-FR" sz="1900" dirty="0"/>
              <a:t>3xx au débit : Entrée des stocks dans l’exercice </a:t>
            </a:r>
            <a:r>
              <a:rPr lang="fr-FR" sz="1900" dirty="0" smtClean="0"/>
              <a:t>N.</a:t>
            </a:r>
          </a:p>
          <a:p>
            <a:pPr>
              <a:buFont typeface="+mj-lt"/>
              <a:buAutoNum type="arabicPeriod"/>
            </a:pPr>
            <a:endParaRPr lang="fr-FR" sz="1900" dirty="0"/>
          </a:p>
          <a:p>
            <a:pPr marL="114300" indent="0">
              <a:buNone/>
            </a:pPr>
            <a:endParaRPr lang="fr-FR" sz="1050" dirty="0" smtClean="0">
              <a:solidFill>
                <a:srgbClr val="0070C0"/>
              </a:solidFill>
            </a:endParaRPr>
          </a:p>
          <a:p>
            <a:pPr marL="114300" indent="0">
              <a:buNone/>
            </a:pPr>
            <a:r>
              <a:rPr lang="fr-FR" sz="2400" dirty="0" smtClean="0">
                <a:solidFill>
                  <a:srgbClr val="0070C0"/>
                </a:solidFill>
              </a:rPr>
              <a:t>2</a:t>
            </a:r>
            <a:r>
              <a:rPr lang="fr-FR" sz="2400" dirty="0" smtClean="0"/>
              <a:t>. Annulation des stocks initiaux</a:t>
            </a:r>
          </a:p>
          <a:p>
            <a:pPr marL="114300" indent="0">
              <a:buNone/>
            </a:pPr>
            <a:endParaRPr lang="fr-FR" sz="1900" b="1" dirty="0"/>
          </a:p>
          <a:p>
            <a:pPr marL="114300" indent="0">
              <a:buNone/>
            </a:pPr>
            <a:endParaRPr lang="fr-FR" sz="1900" b="1" dirty="0" smtClean="0"/>
          </a:p>
          <a:p>
            <a:pPr marL="114300" indent="0">
              <a:buNone/>
            </a:pPr>
            <a:endParaRPr lang="fr-FR" sz="1900" b="1" dirty="0"/>
          </a:p>
          <a:p>
            <a:pPr marL="114300" indent="0">
              <a:buNone/>
            </a:pPr>
            <a:endParaRPr lang="fr-FR" sz="1900" b="1" dirty="0" smtClean="0"/>
          </a:p>
          <a:p>
            <a:pPr marL="114300" indent="0">
              <a:buNone/>
            </a:pPr>
            <a:r>
              <a:rPr lang="fr-FR" sz="1900" dirty="0" smtClean="0"/>
              <a:t>-&gt; A date d’inventaire</a:t>
            </a:r>
          </a:p>
          <a:p>
            <a:pPr marL="114300" indent="0">
              <a:buNone/>
            </a:pPr>
            <a:r>
              <a:rPr lang="fr-FR" sz="1900" dirty="0" smtClean="0"/>
              <a:t>-&gt; 3xx au crédit : annulation du stock initial car consommé pendant l’année.</a:t>
            </a:r>
          </a:p>
          <a:p>
            <a:pPr marL="114300" indent="0">
              <a:buNone/>
            </a:pPr>
            <a:r>
              <a:rPr lang="fr-FR" sz="1900" dirty="0" smtClean="0"/>
              <a:t>-&gt;  603 au débit : Débit du compte « variation de stocks » : L’appauvrissement intervient au </a:t>
            </a:r>
          </a:p>
          <a:p>
            <a:pPr marL="114300" indent="0">
              <a:buNone/>
            </a:pPr>
            <a:r>
              <a:rPr lang="fr-FR" sz="1900" dirty="0"/>
              <a:t>	</a:t>
            </a:r>
            <a:r>
              <a:rPr lang="fr-FR" sz="1900" dirty="0" smtClean="0"/>
              <a:t>moment 	de la consommation du stock : </a:t>
            </a:r>
            <a:r>
              <a:rPr lang="fr-FR" sz="1900" dirty="0" err="1" smtClean="0"/>
              <a:t>c.à.d</a:t>
            </a:r>
            <a:r>
              <a:rPr lang="fr-FR" sz="1900" dirty="0" smtClean="0"/>
              <a:t> en N =&gt; Augmentation de charges</a:t>
            </a:r>
            <a:r>
              <a:rPr lang="fr-FR" sz="1900" dirty="0"/>
              <a:t> </a:t>
            </a:r>
            <a:r>
              <a:rPr lang="fr-FR" sz="1900" dirty="0" smtClean="0"/>
              <a:t>sur N.</a:t>
            </a:r>
          </a:p>
          <a:p>
            <a:pPr marL="114300" indent="0">
              <a:buNone/>
            </a:pPr>
            <a:r>
              <a:rPr lang="fr-FR" sz="1900" dirty="0"/>
              <a:t>	</a:t>
            </a:r>
            <a:r>
              <a:rPr lang="fr-FR" sz="1900" dirty="0" smtClean="0"/>
              <a:t>	</a:t>
            </a:r>
            <a:r>
              <a:rPr lang="fr-FR" sz="1900" dirty="0" smtClean="0">
                <a:solidFill>
                  <a:srgbClr val="FF0000"/>
                </a:solidFill>
              </a:rPr>
              <a:t>=&gt; Principe d’indépendance des exercices</a:t>
            </a:r>
          </a:p>
          <a:p>
            <a:pPr marL="114300" indent="0">
              <a:buNone/>
            </a:pPr>
            <a:endParaRPr lang="fr-FR" dirty="0"/>
          </a:p>
        </p:txBody>
      </p:sp>
      <p:graphicFrame>
        <p:nvGraphicFramePr>
          <p:cNvPr id="6" name="Tableau 5"/>
          <p:cNvGraphicFramePr>
            <a:graphicFrameLocks noGrp="1"/>
          </p:cNvGraphicFramePr>
          <p:nvPr>
            <p:extLst/>
          </p:nvPr>
        </p:nvGraphicFramePr>
        <p:xfrm>
          <a:off x="865616" y="3700983"/>
          <a:ext cx="9141466" cy="1081495"/>
        </p:xfrm>
        <a:graphic>
          <a:graphicData uri="http://schemas.openxmlformats.org/drawingml/2006/table">
            <a:tbl>
              <a:tblPr>
                <a:tableStyleId>{5940675A-B579-460E-94D1-54222C63F5DA}</a:tableStyleId>
              </a:tblPr>
              <a:tblGrid>
                <a:gridCol w="1202878">
                  <a:extLst>
                    <a:ext uri="{9D8B030D-6E8A-4147-A177-3AD203B41FA5}">
                      <a16:colId xmlns:a16="http://schemas.microsoft.com/office/drawing/2014/main" val="20000"/>
                    </a:ext>
                  </a:extLst>
                </a:gridCol>
                <a:gridCol w="5265179">
                  <a:extLst>
                    <a:ext uri="{9D8B030D-6E8A-4147-A177-3AD203B41FA5}">
                      <a16:colId xmlns:a16="http://schemas.microsoft.com/office/drawing/2014/main" val="20001"/>
                    </a:ext>
                  </a:extLst>
                </a:gridCol>
                <a:gridCol w="1256732">
                  <a:extLst>
                    <a:ext uri="{9D8B030D-6E8A-4147-A177-3AD203B41FA5}">
                      <a16:colId xmlns:a16="http://schemas.microsoft.com/office/drawing/2014/main" val="20004"/>
                    </a:ext>
                  </a:extLst>
                </a:gridCol>
                <a:gridCol w="1416677">
                  <a:extLst>
                    <a:ext uri="{9D8B030D-6E8A-4147-A177-3AD203B41FA5}">
                      <a16:colId xmlns:a16="http://schemas.microsoft.com/office/drawing/2014/main" val="20005"/>
                    </a:ext>
                  </a:extLst>
                </a:gridCol>
              </a:tblGrid>
              <a:tr h="289015">
                <a:tc gridSpan="4">
                  <a:txBody>
                    <a:bodyPr/>
                    <a:lstStyle/>
                    <a:p>
                      <a:pPr algn="ctr">
                        <a:spcAft>
                          <a:spcPts val="0"/>
                        </a:spcAft>
                      </a:pPr>
                      <a:r>
                        <a:rPr lang="fr-FR" sz="2000" dirty="0" smtClean="0">
                          <a:effectLst/>
                        </a:rPr>
                        <a:t>Date d’inventaire (31/12/N)</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0"/>
                  </a:ext>
                </a:extLst>
              </a:tr>
              <a:tr h="429102">
                <a:tc>
                  <a:txBody>
                    <a:bodyPr/>
                    <a:lstStyle/>
                    <a:p>
                      <a:pPr algn="l">
                        <a:spcAft>
                          <a:spcPts val="0"/>
                        </a:spcAft>
                      </a:pPr>
                      <a:r>
                        <a:rPr lang="fr-FR" sz="1600" dirty="0" smtClean="0">
                          <a:effectLst/>
                        </a:rPr>
                        <a:t>603</a:t>
                      </a:r>
                      <a:endParaRPr lang="fr-FR" sz="1600" dirty="0">
                        <a:effectLst/>
                      </a:endParaRPr>
                    </a:p>
                    <a:p>
                      <a:pPr algn="r">
                        <a:spcAft>
                          <a:spcPts val="0"/>
                        </a:spcAft>
                      </a:pPr>
                      <a:r>
                        <a:rPr lang="fr-FR" sz="1600" dirty="0" smtClean="0">
                          <a:effectLst/>
                        </a:rPr>
                        <a:t>31/32/37</a:t>
                      </a:r>
                      <a:endParaRPr lang="fr-FR" sz="1600" dirty="0">
                        <a:effectLst/>
                        <a:latin typeface="Times New Roman"/>
                        <a:ea typeface="Times New Roman"/>
                      </a:endParaRPr>
                    </a:p>
                  </a:txBody>
                  <a:tcPr marL="44450" marR="44450" marT="0" marB="0"/>
                </a:tc>
                <a:tc>
                  <a:txBody>
                    <a:bodyPr/>
                    <a:lstStyle/>
                    <a:p>
                      <a:pPr>
                        <a:spcAft>
                          <a:spcPts val="0"/>
                        </a:spcAft>
                        <a:tabLst>
                          <a:tab pos="855980" algn="l"/>
                        </a:tabLst>
                      </a:pPr>
                      <a:r>
                        <a:rPr lang="fr-FR" sz="1600" dirty="0" smtClean="0">
                          <a:effectLst/>
                        </a:rPr>
                        <a:t>Variation de stocks de MP/ consommable</a:t>
                      </a:r>
                      <a:r>
                        <a:rPr lang="fr-FR" sz="1600" baseline="0" dirty="0" smtClean="0">
                          <a:effectLst/>
                        </a:rPr>
                        <a:t> / marchandises</a:t>
                      </a:r>
                      <a:endParaRPr lang="fr-FR" sz="1600" dirty="0" smtClean="0">
                        <a:effectLst/>
                      </a:endParaRPr>
                    </a:p>
                    <a:p>
                      <a:pPr>
                        <a:spcAft>
                          <a:spcPts val="0"/>
                        </a:spcAft>
                      </a:pPr>
                      <a:r>
                        <a:rPr lang="fr-FR" sz="1600" dirty="0" smtClean="0">
                          <a:effectLst/>
                        </a:rPr>
                        <a:t>              Stocks de MP/ consommable</a:t>
                      </a:r>
                      <a:r>
                        <a:rPr lang="fr-FR" sz="1600" baseline="0" dirty="0" smtClean="0">
                          <a:effectLst/>
                        </a:rPr>
                        <a:t> / marchandises</a:t>
                      </a:r>
                      <a:endParaRPr lang="fr-FR" sz="1600" dirty="0">
                        <a:effectLst/>
                      </a:endParaRPr>
                    </a:p>
                  </a:txBody>
                  <a:tcPr marL="44450" marR="44450" marT="0" marB="0"/>
                </a:tc>
                <a:tc>
                  <a:txBody>
                    <a:bodyPr/>
                    <a:lstStyle/>
                    <a:p>
                      <a:pPr algn="ctr">
                        <a:spcAft>
                          <a:spcPts val="0"/>
                        </a:spcAft>
                      </a:pPr>
                      <a:r>
                        <a:rPr lang="fr-FR" sz="1600" dirty="0" smtClean="0">
                          <a:effectLst/>
                          <a:latin typeface="Times New Roman"/>
                          <a:ea typeface="Times New Roman"/>
                        </a:rPr>
                        <a:t>1000</a:t>
                      </a:r>
                      <a:endParaRPr lang="fr-FR" sz="1600" dirty="0">
                        <a:effectLst/>
                        <a:latin typeface="Times New Roman"/>
                        <a:ea typeface="Times New Roman"/>
                      </a:endParaRPr>
                    </a:p>
                  </a:txBody>
                  <a:tcPr marL="44450" marR="44450" marT="0" marB="0"/>
                </a:tc>
                <a:tc>
                  <a:txBody>
                    <a:bodyPr/>
                    <a:lstStyle/>
                    <a:p>
                      <a:pPr algn="ctr">
                        <a:spcAft>
                          <a:spcPts val="0"/>
                        </a:spcAft>
                      </a:pPr>
                      <a:endParaRPr lang="fr-FR" sz="1600" dirty="0" smtClean="0">
                        <a:effectLst/>
                      </a:endParaRPr>
                    </a:p>
                    <a:p>
                      <a:pPr algn="ctr">
                        <a:spcAft>
                          <a:spcPts val="0"/>
                        </a:spcAft>
                      </a:pPr>
                      <a:r>
                        <a:rPr lang="fr-FR" sz="1600" dirty="0" smtClean="0">
                          <a:effectLst/>
                          <a:latin typeface="Times New Roman"/>
                          <a:ea typeface="Times New Roman"/>
                        </a:rPr>
                        <a:t>1000</a:t>
                      </a: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1"/>
                  </a:ext>
                </a:extLst>
              </a:tr>
              <a:tr h="289015">
                <a:tc gridSpan="4">
                  <a:txBody>
                    <a:bodyPr/>
                    <a:lstStyle/>
                    <a:p>
                      <a:pPr algn="ctr">
                        <a:spcAft>
                          <a:spcPts val="0"/>
                        </a:spcAft>
                      </a:pPr>
                      <a:r>
                        <a:rPr lang="fr-FR" sz="1600" dirty="0" smtClean="0">
                          <a:effectLst/>
                        </a:rPr>
                        <a:t>Annulation du stock initial</a:t>
                      </a:r>
                      <a:endParaRPr lang="fr-FR" sz="1600" b="1"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4490746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13</a:t>
            </a:fld>
            <a:endParaRPr lang="fr-FR" dirty="0">
              <a:solidFill>
                <a:prstClr val="black">
                  <a:tint val="75000"/>
                </a:prstClr>
              </a:solidFill>
            </a:endParaRPr>
          </a:p>
        </p:txBody>
      </p:sp>
      <p:sp>
        <p:nvSpPr>
          <p:cNvPr id="3" name="Espace réservé du contenu 2"/>
          <p:cNvSpPr txBox="1">
            <a:spLocks/>
          </p:cNvSpPr>
          <p:nvPr/>
        </p:nvSpPr>
        <p:spPr>
          <a:xfrm>
            <a:off x="351939" y="786726"/>
            <a:ext cx="10870243" cy="5295806"/>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None/>
            </a:pPr>
            <a:r>
              <a:rPr lang="fr-FR" sz="2400" dirty="0" smtClean="0">
                <a:solidFill>
                  <a:srgbClr val="0070C0"/>
                </a:solidFill>
              </a:rPr>
              <a:t>3. </a:t>
            </a:r>
            <a:r>
              <a:rPr lang="fr-FR" sz="2400" dirty="0" smtClean="0"/>
              <a:t>Constatation de stock final</a:t>
            </a:r>
          </a:p>
          <a:p>
            <a:pPr marL="114300" indent="0">
              <a:buNone/>
            </a:pPr>
            <a:endParaRPr lang="fr-FR" sz="1900" b="1" dirty="0"/>
          </a:p>
          <a:p>
            <a:pPr marL="114300" indent="0">
              <a:buNone/>
            </a:pPr>
            <a:endParaRPr lang="fr-FR" sz="1900" b="1" dirty="0" smtClean="0"/>
          </a:p>
          <a:p>
            <a:pPr marL="114300" indent="0">
              <a:buNone/>
            </a:pPr>
            <a:endParaRPr lang="fr-FR" sz="1900" b="1" dirty="0" smtClean="0"/>
          </a:p>
          <a:p>
            <a:pPr marL="114300" indent="0">
              <a:buNone/>
            </a:pPr>
            <a:r>
              <a:rPr lang="fr-FR" sz="1900" dirty="0" smtClean="0"/>
              <a:t>	-&gt; 3xx </a:t>
            </a:r>
            <a:r>
              <a:rPr lang="fr-FR" sz="1900" dirty="0"/>
              <a:t>au débit : </a:t>
            </a:r>
            <a:r>
              <a:rPr lang="fr-FR" sz="1900" dirty="0" smtClean="0"/>
              <a:t>constat de possession des stocks à date d’inventaire.</a:t>
            </a:r>
          </a:p>
          <a:p>
            <a:pPr marL="114300" indent="0">
              <a:buNone/>
            </a:pPr>
            <a:r>
              <a:rPr lang="fr-FR" sz="1900" dirty="0" smtClean="0"/>
              <a:t>	-&gt; 603 au débit : L’appauvrissement </a:t>
            </a:r>
            <a:r>
              <a:rPr lang="fr-FR" sz="1900" dirty="0"/>
              <a:t>intervient au </a:t>
            </a:r>
            <a:r>
              <a:rPr lang="fr-FR" sz="1900" dirty="0" smtClean="0"/>
              <a:t>moment de </a:t>
            </a:r>
            <a:r>
              <a:rPr lang="fr-FR" sz="1900" dirty="0"/>
              <a:t>la consommation du stock : </a:t>
            </a:r>
            <a:r>
              <a:rPr lang="fr-FR" sz="1900" dirty="0" err="1"/>
              <a:t>càd</a:t>
            </a:r>
            <a:r>
              <a:rPr lang="fr-FR" sz="1900" dirty="0"/>
              <a:t> en </a:t>
            </a:r>
            <a:r>
              <a:rPr lang="fr-FR" sz="1900" dirty="0" smtClean="0"/>
              <a:t>	N+1 </a:t>
            </a:r>
            <a:r>
              <a:rPr lang="fr-FR" sz="1900" dirty="0"/>
              <a:t>=&gt; </a:t>
            </a:r>
            <a:r>
              <a:rPr lang="fr-FR" sz="1900" dirty="0" smtClean="0"/>
              <a:t>diminution </a:t>
            </a:r>
            <a:r>
              <a:rPr lang="fr-FR" sz="1900" dirty="0"/>
              <a:t>de </a:t>
            </a:r>
            <a:r>
              <a:rPr lang="fr-FR" sz="1900" dirty="0" smtClean="0"/>
              <a:t>charges sur l’exercice N (crédit du 6).</a:t>
            </a:r>
            <a:endParaRPr lang="fr-FR" sz="1900" dirty="0"/>
          </a:p>
          <a:p>
            <a:pPr marL="114300" indent="0">
              <a:buNone/>
            </a:pPr>
            <a:endParaRPr lang="fr-FR" sz="1900" dirty="0"/>
          </a:p>
          <a:p>
            <a:pPr marL="114300" indent="0">
              <a:buNone/>
            </a:pPr>
            <a:r>
              <a:rPr lang="fr-FR" sz="2400" dirty="0" smtClean="0">
                <a:solidFill>
                  <a:srgbClr val="0070C0"/>
                </a:solidFill>
              </a:rPr>
              <a:t>4. </a:t>
            </a:r>
            <a:r>
              <a:rPr lang="fr-FR" sz="2400" dirty="0" smtClean="0"/>
              <a:t>Impact des écritures de stock sur bilan et compte de résultat</a:t>
            </a:r>
            <a:endParaRPr lang="fr-FR" sz="2400" dirty="0"/>
          </a:p>
          <a:p>
            <a:pPr marL="114300" indent="0">
              <a:buNone/>
            </a:pPr>
            <a:endParaRPr lang="fr-FR" dirty="0"/>
          </a:p>
        </p:txBody>
      </p:sp>
      <p:graphicFrame>
        <p:nvGraphicFramePr>
          <p:cNvPr id="4" name="Tableau 3"/>
          <p:cNvGraphicFramePr>
            <a:graphicFrameLocks noGrp="1"/>
          </p:cNvGraphicFramePr>
          <p:nvPr>
            <p:extLst/>
          </p:nvPr>
        </p:nvGraphicFramePr>
        <p:xfrm>
          <a:off x="957980" y="1200119"/>
          <a:ext cx="9141466" cy="1081495"/>
        </p:xfrm>
        <a:graphic>
          <a:graphicData uri="http://schemas.openxmlformats.org/drawingml/2006/table">
            <a:tbl>
              <a:tblPr>
                <a:tableStyleId>{5940675A-B579-460E-94D1-54222C63F5DA}</a:tableStyleId>
              </a:tblPr>
              <a:tblGrid>
                <a:gridCol w="1202878">
                  <a:extLst>
                    <a:ext uri="{9D8B030D-6E8A-4147-A177-3AD203B41FA5}">
                      <a16:colId xmlns:a16="http://schemas.microsoft.com/office/drawing/2014/main" val="20000"/>
                    </a:ext>
                  </a:extLst>
                </a:gridCol>
                <a:gridCol w="5105234">
                  <a:extLst>
                    <a:ext uri="{9D8B030D-6E8A-4147-A177-3AD203B41FA5}">
                      <a16:colId xmlns:a16="http://schemas.microsoft.com/office/drawing/2014/main" val="20001"/>
                    </a:ext>
                  </a:extLst>
                </a:gridCol>
                <a:gridCol w="1416677">
                  <a:extLst>
                    <a:ext uri="{9D8B030D-6E8A-4147-A177-3AD203B41FA5}">
                      <a16:colId xmlns:a16="http://schemas.microsoft.com/office/drawing/2014/main" val="20004"/>
                    </a:ext>
                  </a:extLst>
                </a:gridCol>
                <a:gridCol w="1416677">
                  <a:extLst>
                    <a:ext uri="{9D8B030D-6E8A-4147-A177-3AD203B41FA5}">
                      <a16:colId xmlns:a16="http://schemas.microsoft.com/office/drawing/2014/main" val="20005"/>
                    </a:ext>
                  </a:extLst>
                </a:gridCol>
              </a:tblGrid>
              <a:tr h="289015">
                <a:tc gridSpan="4">
                  <a:txBody>
                    <a:bodyPr/>
                    <a:lstStyle/>
                    <a:p>
                      <a:pPr algn="ctr">
                        <a:spcAft>
                          <a:spcPts val="0"/>
                        </a:spcAft>
                      </a:pPr>
                      <a:r>
                        <a:rPr lang="fr-FR" sz="2000" dirty="0" smtClean="0">
                          <a:effectLst/>
                        </a:rPr>
                        <a:t>Date d’inventaire (31/12/N)</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0"/>
                  </a:ext>
                </a:extLst>
              </a:tr>
              <a:tr h="429102">
                <a:tc>
                  <a:txBody>
                    <a:bodyPr/>
                    <a:lstStyle/>
                    <a:p>
                      <a:pPr algn="l">
                        <a:spcAft>
                          <a:spcPts val="0"/>
                        </a:spcAft>
                      </a:pPr>
                      <a:r>
                        <a:rPr lang="fr-FR" sz="1600" dirty="0" smtClean="0">
                          <a:effectLst/>
                          <a:latin typeface="Times New Roman"/>
                          <a:ea typeface="Times New Roman"/>
                        </a:rPr>
                        <a:t>31/32/37</a:t>
                      </a:r>
                    </a:p>
                    <a:p>
                      <a:pPr algn="l">
                        <a:spcAft>
                          <a:spcPts val="0"/>
                        </a:spcAft>
                      </a:pPr>
                      <a:r>
                        <a:rPr lang="fr-FR" sz="1600" dirty="0" smtClean="0">
                          <a:effectLst/>
                          <a:latin typeface="Times New Roman"/>
                          <a:ea typeface="Times New Roman"/>
                        </a:rPr>
                        <a:t>       603</a:t>
                      </a:r>
                      <a:endParaRPr lang="fr-FR" sz="1600" dirty="0">
                        <a:effectLst/>
                        <a:latin typeface="Times New Roman"/>
                        <a:ea typeface="Times New Roman"/>
                      </a:endParaRPr>
                    </a:p>
                  </a:txBody>
                  <a:tcPr marL="44450" marR="44450" marT="0" marB="0"/>
                </a:tc>
                <a:tc>
                  <a:txBody>
                    <a:bodyPr/>
                    <a:lstStyle/>
                    <a:p>
                      <a:pPr>
                        <a:spcAft>
                          <a:spcPts val="0"/>
                        </a:spcAft>
                        <a:tabLst>
                          <a:tab pos="855980" algn="l"/>
                        </a:tabLst>
                      </a:pPr>
                      <a:r>
                        <a:rPr lang="fr-FR" sz="1600" dirty="0" smtClean="0">
                          <a:effectLst/>
                        </a:rPr>
                        <a:t>Stocks de …</a:t>
                      </a:r>
                      <a:r>
                        <a:rPr lang="fr-FR" sz="1600" dirty="0">
                          <a:effectLst/>
                        </a:rPr>
                        <a:t>	</a:t>
                      </a:r>
                      <a:endParaRPr lang="fr-FR" sz="16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tab pos="855980" algn="l"/>
                        </a:tabLst>
                        <a:defRPr/>
                      </a:pPr>
                      <a:r>
                        <a:rPr lang="fr-FR" sz="1600" dirty="0" smtClean="0">
                          <a:effectLst/>
                        </a:rPr>
                        <a:t>              Variation de stocks de … </a:t>
                      </a:r>
                      <a:endParaRPr lang="fr-FR" sz="1600" dirty="0">
                        <a:effectLst/>
                      </a:endParaRPr>
                    </a:p>
                  </a:txBody>
                  <a:tcPr marL="44450" marR="44450" marT="0" marB="0"/>
                </a:tc>
                <a:tc>
                  <a:txBody>
                    <a:bodyPr/>
                    <a:lstStyle/>
                    <a:p>
                      <a:pPr algn="ctr">
                        <a:spcAft>
                          <a:spcPts val="0"/>
                        </a:spcAft>
                      </a:pPr>
                      <a:r>
                        <a:rPr lang="fr-FR" sz="1600" dirty="0" smtClean="0">
                          <a:effectLst/>
                          <a:latin typeface="Times New Roman"/>
                          <a:ea typeface="Times New Roman"/>
                        </a:rPr>
                        <a:t>1 500</a:t>
                      </a:r>
                      <a:endParaRPr lang="fr-FR" sz="1600" dirty="0">
                        <a:effectLst/>
                        <a:latin typeface="Times New Roman"/>
                        <a:ea typeface="Times New Roman"/>
                      </a:endParaRPr>
                    </a:p>
                  </a:txBody>
                  <a:tcPr marL="44450" marR="44450" marT="0" marB="0"/>
                </a:tc>
                <a:tc>
                  <a:txBody>
                    <a:bodyPr/>
                    <a:lstStyle/>
                    <a:p>
                      <a:pPr algn="ctr">
                        <a:spcAft>
                          <a:spcPts val="0"/>
                        </a:spcAft>
                      </a:pPr>
                      <a:r>
                        <a:rPr lang="fr-FR" sz="1600" dirty="0">
                          <a:effectLst/>
                        </a:rPr>
                        <a:t> </a:t>
                      </a:r>
                    </a:p>
                    <a:p>
                      <a:pPr algn="ctr">
                        <a:spcAft>
                          <a:spcPts val="0"/>
                        </a:spcAft>
                      </a:pPr>
                      <a:r>
                        <a:rPr lang="fr-FR" sz="1600" dirty="0" smtClean="0">
                          <a:effectLst/>
                        </a:rPr>
                        <a:t>1 500</a:t>
                      </a:r>
                      <a:r>
                        <a:rPr lang="fr-FR" sz="1600" dirty="0">
                          <a:effectLst/>
                        </a:rPr>
                        <a:t> </a:t>
                      </a: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1"/>
                  </a:ext>
                </a:extLst>
              </a:tr>
              <a:tr h="289015">
                <a:tc gridSpan="4">
                  <a:txBody>
                    <a:bodyPr/>
                    <a:lstStyle/>
                    <a:p>
                      <a:pPr algn="ctr">
                        <a:spcAft>
                          <a:spcPts val="0"/>
                        </a:spcAft>
                      </a:pPr>
                      <a:r>
                        <a:rPr lang="fr-FR" sz="1600" dirty="0" smtClean="0">
                          <a:effectLst/>
                        </a:rPr>
                        <a:t>Constatation du stock final</a:t>
                      </a:r>
                      <a:endParaRPr lang="fr-FR" sz="1600" b="1"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sp>
        <p:nvSpPr>
          <p:cNvPr id="5"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(3) la comptabilisation des stocks </a:t>
            </a:r>
            <a:endParaRPr lang="fr-FR" sz="2800" b="1" dirty="0">
              <a:solidFill>
                <a:srgbClr val="C00000"/>
              </a:solidFill>
            </a:endParaRPr>
          </a:p>
        </p:txBody>
      </p:sp>
      <p:graphicFrame>
        <p:nvGraphicFramePr>
          <p:cNvPr id="6" name="Tableau 5"/>
          <p:cNvGraphicFramePr>
            <a:graphicFrameLocks noGrp="1"/>
          </p:cNvGraphicFramePr>
          <p:nvPr>
            <p:extLst/>
          </p:nvPr>
        </p:nvGraphicFramePr>
        <p:xfrm>
          <a:off x="701964" y="4055612"/>
          <a:ext cx="4414982" cy="2026920"/>
        </p:xfrm>
        <a:graphic>
          <a:graphicData uri="http://schemas.openxmlformats.org/drawingml/2006/table">
            <a:tbl>
              <a:tblPr firstRow="1" bandRow="1">
                <a:tableStyleId>{5940675A-B579-460E-94D1-54222C63F5DA}</a:tableStyleId>
              </a:tblPr>
              <a:tblGrid>
                <a:gridCol w="2734277">
                  <a:extLst>
                    <a:ext uri="{9D8B030D-6E8A-4147-A177-3AD203B41FA5}">
                      <a16:colId xmlns:a16="http://schemas.microsoft.com/office/drawing/2014/main" val="2895256940"/>
                    </a:ext>
                  </a:extLst>
                </a:gridCol>
                <a:gridCol w="802724">
                  <a:extLst>
                    <a:ext uri="{9D8B030D-6E8A-4147-A177-3AD203B41FA5}">
                      <a16:colId xmlns:a16="http://schemas.microsoft.com/office/drawing/2014/main" val="24324763"/>
                    </a:ext>
                  </a:extLst>
                </a:gridCol>
                <a:gridCol w="877981">
                  <a:extLst>
                    <a:ext uri="{9D8B030D-6E8A-4147-A177-3AD203B41FA5}">
                      <a16:colId xmlns:a16="http://schemas.microsoft.com/office/drawing/2014/main" val="1690866922"/>
                    </a:ext>
                  </a:extLst>
                </a:gridCol>
              </a:tblGrid>
              <a:tr h="370840">
                <a:tc gridSpan="3">
                  <a:txBody>
                    <a:bodyPr/>
                    <a:lstStyle/>
                    <a:p>
                      <a:pPr algn="ctr"/>
                      <a:r>
                        <a:rPr lang="fr-FR" dirty="0" smtClean="0"/>
                        <a:t>Compte 31/32/37</a:t>
                      </a:r>
                      <a:endParaRPr lang="fr-FR" dirty="0"/>
                    </a:p>
                  </a:txBody>
                  <a:tcPr anchor="ct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2232380703"/>
                  </a:ext>
                </a:extLst>
              </a:tr>
              <a:tr h="370840">
                <a:tc>
                  <a:txBody>
                    <a:bodyPr/>
                    <a:lstStyle/>
                    <a:p>
                      <a:endParaRPr lang="fr-FR" dirty="0"/>
                    </a:p>
                  </a:txBody>
                  <a:tcPr/>
                </a:tc>
                <a:tc>
                  <a:txBody>
                    <a:bodyPr/>
                    <a:lstStyle/>
                    <a:p>
                      <a:r>
                        <a:rPr lang="fr-FR" dirty="0" smtClean="0"/>
                        <a:t>Débit</a:t>
                      </a:r>
                      <a:endParaRPr lang="fr-FR" dirty="0"/>
                    </a:p>
                  </a:txBody>
                  <a:tcPr/>
                </a:tc>
                <a:tc>
                  <a:txBody>
                    <a:bodyPr/>
                    <a:lstStyle/>
                    <a:p>
                      <a:r>
                        <a:rPr lang="fr-FR" dirty="0" smtClean="0"/>
                        <a:t>Crédit</a:t>
                      </a:r>
                      <a:endParaRPr lang="fr-FR" dirty="0"/>
                    </a:p>
                  </a:txBody>
                  <a:tcPr/>
                </a:tc>
                <a:extLst>
                  <a:ext uri="{0D108BD9-81ED-4DB2-BD59-A6C34878D82A}">
                    <a16:rowId xmlns:a16="http://schemas.microsoft.com/office/drawing/2014/main" val="468063932"/>
                  </a:ext>
                </a:extLst>
              </a:tr>
              <a:tr h="370840">
                <a:tc>
                  <a:txBody>
                    <a:bodyPr/>
                    <a:lstStyle/>
                    <a:p>
                      <a:r>
                        <a:rPr lang="fr-FR" dirty="0" smtClean="0"/>
                        <a:t>01/01 : ouverture ex.</a:t>
                      </a:r>
                    </a:p>
                    <a:p>
                      <a:r>
                        <a:rPr lang="fr-FR" dirty="0" smtClean="0"/>
                        <a:t>Inv.      : Annulation SI</a:t>
                      </a:r>
                    </a:p>
                    <a:p>
                      <a:r>
                        <a:rPr lang="fr-FR" dirty="0" err="1" smtClean="0"/>
                        <a:t>Inv</a:t>
                      </a:r>
                      <a:r>
                        <a:rPr lang="fr-FR" dirty="0" smtClean="0"/>
                        <a:t>       : Constat SF</a:t>
                      </a:r>
                      <a:endParaRPr lang="fr-FR" dirty="0"/>
                    </a:p>
                  </a:txBody>
                  <a:tcPr/>
                </a:tc>
                <a:tc>
                  <a:txBody>
                    <a:bodyPr/>
                    <a:lstStyle/>
                    <a:p>
                      <a:r>
                        <a:rPr lang="fr-FR" dirty="0" smtClean="0"/>
                        <a:t>1000</a:t>
                      </a:r>
                    </a:p>
                    <a:p>
                      <a:endParaRPr lang="fr-FR" dirty="0" smtClean="0"/>
                    </a:p>
                    <a:p>
                      <a:r>
                        <a:rPr lang="fr-FR" dirty="0" smtClean="0"/>
                        <a:t>1 500</a:t>
                      </a:r>
                      <a:endParaRPr lang="fr-FR" dirty="0"/>
                    </a:p>
                  </a:txBody>
                  <a:tcPr/>
                </a:tc>
                <a:tc>
                  <a:txBody>
                    <a:bodyPr/>
                    <a:lstStyle/>
                    <a:p>
                      <a:endParaRPr lang="fr-FR" dirty="0" smtClean="0"/>
                    </a:p>
                    <a:p>
                      <a:r>
                        <a:rPr lang="fr-FR" dirty="0" smtClean="0"/>
                        <a:t>1000</a:t>
                      </a:r>
                      <a:endParaRPr lang="fr-FR" dirty="0"/>
                    </a:p>
                  </a:txBody>
                  <a:tcPr/>
                </a:tc>
                <a:extLst>
                  <a:ext uri="{0D108BD9-81ED-4DB2-BD59-A6C34878D82A}">
                    <a16:rowId xmlns:a16="http://schemas.microsoft.com/office/drawing/2014/main" val="386767834"/>
                  </a:ext>
                </a:extLst>
              </a:tr>
              <a:tr h="370840">
                <a:tc>
                  <a:txBody>
                    <a:bodyPr/>
                    <a:lstStyle/>
                    <a:p>
                      <a:r>
                        <a:rPr lang="fr-FR" b="1" dirty="0" smtClean="0"/>
                        <a:t>Solde débiteur</a:t>
                      </a:r>
                      <a:endParaRPr lang="fr-FR" b="1" dirty="0"/>
                    </a:p>
                  </a:txBody>
                  <a:tcPr/>
                </a:tc>
                <a:tc>
                  <a:txBody>
                    <a:bodyPr/>
                    <a:lstStyle/>
                    <a:p>
                      <a:endParaRPr lang="fr-FR" b="1" dirty="0"/>
                    </a:p>
                  </a:txBody>
                  <a:tcPr/>
                </a:tc>
                <a:tc>
                  <a:txBody>
                    <a:bodyPr/>
                    <a:lstStyle/>
                    <a:p>
                      <a:r>
                        <a:rPr lang="fr-FR" b="1" dirty="0" smtClean="0"/>
                        <a:t>1 500</a:t>
                      </a:r>
                      <a:endParaRPr lang="fr-FR" b="1" dirty="0"/>
                    </a:p>
                  </a:txBody>
                  <a:tcPr/>
                </a:tc>
                <a:extLst>
                  <a:ext uri="{0D108BD9-81ED-4DB2-BD59-A6C34878D82A}">
                    <a16:rowId xmlns:a16="http://schemas.microsoft.com/office/drawing/2014/main" val="742353775"/>
                  </a:ext>
                </a:extLst>
              </a:tr>
            </a:tbl>
          </a:graphicData>
        </a:graphic>
      </p:graphicFrame>
      <p:sp>
        <p:nvSpPr>
          <p:cNvPr id="7" name="ZoneTexte 6"/>
          <p:cNvSpPr txBox="1"/>
          <p:nvPr/>
        </p:nvSpPr>
        <p:spPr>
          <a:xfrm>
            <a:off x="711200" y="6082532"/>
            <a:ext cx="4396509" cy="369332"/>
          </a:xfrm>
          <a:prstGeom prst="rect">
            <a:avLst/>
          </a:prstGeom>
          <a:noFill/>
        </p:spPr>
        <p:txBody>
          <a:bodyPr wrap="square" rtlCol="0">
            <a:spAutoFit/>
          </a:bodyPr>
          <a:lstStyle/>
          <a:p>
            <a:pPr algn="ctr"/>
            <a:r>
              <a:rPr lang="fr-FR" dirty="0" smtClean="0">
                <a:solidFill>
                  <a:srgbClr val="C00000"/>
                </a:solidFill>
              </a:rPr>
              <a:t>On retrouve ce solde au bilan (actif circulant)</a:t>
            </a:r>
            <a:endParaRPr lang="fr-FR" dirty="0">
              <a:solidFill>
                <a:srgbClr val="C00000"/>
              </a:solidFill>
            </a:endParaRPr>
          </a:p>
        </p:txBody>
      </p:sp>
      <p:graphicFrame>
        <p:nvGraphicFramePr>
          <p:cNvPr id="8" name="Tableau 7"/>
          <p:cNvGraphicFramePr>
            <a:graphicFrameLocks noGrp="1"/>
          </p:cNvGraphicFramePr>
          <p:nvPr>
            <p:extLst/>
          </p:nvPr>
        </p:nvGraphicFramePr>
        <p:xfrm>
          <a:off x="6279448" y="4055612"/>
          <a:ext cx="4414982" cy="1752600"/>
        </p:xfrm>
        <a:graphic>
          <a:graphicData uri="http://schemas.openxmlformats.org/drawingml/2006/table">
            <a:tbl>
              <a:tblPr firstRow="1" bandRow="1">
                <a:tableStyleId>{5940675A-B579-460E-94D1-54222C63F5DA}</a:tableStyleId>
              </a:tblPr>
              <a:tblGrid>
                <a:gridCol w="2734277">
                  <a:extLst>
                    <a:ext uri="{9D8B030D-6E8A-4147-A177-3AD203B41FA5}">
                      <a16:colId xmlns:a16="http://schemas.microsoft.com/office/drawing/2014/main" val="2895256940"/>
                    </a:ext>
                  </a:extLst>
                </a:gridCol>
                <a:gridCol w="802724">
                  <a:extLst>
                    <a:ext uri="{9D8B030D-6E8A-4147-A177-3AD203B41FA5}">
                      <a16:colId xmlns:a16="http://schemas.microsoft.com/office/drawing/2014/main" val="24324763"/>
                    </a:ext>
                  </a:extLst>
                </a:gridCol>
                <a:gridCol w="877981">
                  <a:extLst>
                    <a:ext uri="{9D8B030D-6E8A-4147-A177-3AD203B41FA5}">
                      <a16:colId xmlns:a16="http://schemas.microsoft.com/office/drawing/2014/main" val="1690866922"/>
                    </a:ext>
                  </a:extLst>
                </a:gridCol>
              </a:tblGrid>
              <a:tr h="370840">
                <a:tc gridSpan="3">
                  <a:txBody>
                    <a:bodyPr/>
                    <a:lstStyle/>
                    <a:p>
                      <a:pPr algn="ctr"/>
                      <a:r>
                        <a:rPr lang="fr-FR" dirty="0" smtClean="0"/>
                        <a:t>Compte 603</a:t>
                      </a:r>
                      <a:endParaRPr lang="fr-FR" dirty="0"/>
                    </a:p>
                  </a:txBody>
                  <a:tcPr anchor="ct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2232380703"/>
                  </a:ext>
                </a:extLst>
              </a:tr>
              <a:tr h="370840">
                <a:tc>
                  <a:txBody>
                    <a:bodyPr/>
                    <a:lstStyle/>
                    <a:p>
                      <a:endParaRPr lang="fr-FR" dirty="0"/>
                    </a:p>
                  </a:txBody>
                  <a:tcPr/>
                </a:tc>
                <a:tc>
                  <a:txBody>
                    <a:bodyPr/>
                    <a:lstStyle/>
                    <a:p>
                      <a:r>
                        <a:rPr lang="fr-FR" dirty="0" smtClean="0"/>
                        <a:t>Débit</a:t>
                      </a:r>
                      <a:endParaRPr lang="fr-FR" dirty="0"/>
                    </a:p>
                  </a:txBody>
                  <a:tcPr/>
                </a:tc>
                <a:tc>
                  <a:txBody>
                    <a:bodyPr/>
                    <a:lstStyle/>
                    <a:p>
                      <a:r>
                        <a:rPr lang="fr-FR" dirty="0" smtClean="0"/>
                        <a:t>Crédit</a:t>
                      </a:r>
                      <a:endParaRPr lang="fr-FR" dirty="0"/>
                    </a:p>
                  </a:txBody>
                  <a:tcPr/>
                </a:tc>
                <a:extLst>
                  <a:ext uri="{0D108BD9-81ED-4DB2-BD59-A6C34878D82A}">
                    <a16:rowId xmlns:a16="http://schemas.microsoft.com/office/drawing/2014/main" val="468063932"/>
                  </a:ext>
                </a:extLst>
              </a:tr>
              <a:tr h="370840">
                <a:tc>
                  <a:txBody>
                    <a:bodyPr/>
                    <a:lstStyle/>
                    <a:p>
                      <a:r>
                        <a:rPr lang="fr-FR" dirty="0" smtClean="0"/>
                        <a:t>Inv.      : Annulation SI</a:t>
                      </a:r>
                    </a:p>
                    <a:p>
                      <a:r>
                        <a:rPr lang="fr-FR" dirty="0" err="1" smtClean="0"/>
                        <a:t>Inv</a:t>
                      </a:r>
                      <a:r>
                        <a:rPr lang="fr-FR" dirty="0" smtClean="0"/>
                        <a:t>       : Constat SF</a:t>
                      </a:r>
                      <a:endParaRPr lang="fr-FR" dirty="0"/>
                    </a:p>
                  </a:txBody>
                  <a:tcPr/>
                </a:tc>
                <a:tc>
                  <a:txBody>
                    <a:bodyPr/>
                    <a:lstStyle/>
                    <a:p>
                      <a:r>
                        <a:rPr lang="fr-FR" dirty="0" smtClean="0"/>
                        <a:t>1 000</a:t>
                      </a:r>
                    </a:p>
                  </a:txBody>
                  <a:tcPr/>
                </a:tc>
                <a:tc>
                  <a:txBody>
                    <a:bodyPr/>
                    <a:lstStyle/>
                    <a:p>
                      <a:endParaRPr lang="fr-FR" dirty="0" smtClean="0"/>
                    </a:p>
                    <a:p>
                      <a:r>
                        <a:rPr lang="fr-FR" dirty="0" smtClean="0"/>
                        <a:t>1 500</a:t>
                      </a:r>
                      <a:endParaRPr lang="fr-FR" dirty="0"/>
                    </a:p>
                  </a:txBody>
                  <a:tcPr/>
                </a:tc>
                <a:extLst>
                  <a:ext uri="{0D108BD9-81ED-4DB2-BD59-A6C34878D82A}">
                    <a16:rowId xmlns:a16="http://schemas.microsoft.com/office/drawing/2014/main" val="386767834"/>
                  </a:ext>
                </a:extLst>
              </a:tr>
              <a:tr h="370840">
                <a:tc>
                  <a:txBody>
                    <a:bodyPr/>
                    <a:lstStyle/>
                    <a:p>
                      <a:r>
                        <a:rPr lang="fr-FR" b="1" dirty="0" smtClean="0"/>
                        <a:t>Solde Créditeur</a:t>
                      </a:r>
                      <a:endParaRPr lang="fr-FR" b="1" dirty="0"/>
                    </a:p>
                  </a:txBody>
                  <a:tcPr/>
                </a:tc>
                <a:tc>
                  <a:txBody>
                    <a:bodyPr/>
                    <a:lstStyle/>
                    <a:p>
                      <a:r>
                        <a:rPr lang="fr-FR" b="1" dirty="0" smtClean="0"/>
                        <a:t>500</a:t>
                      </a:r>
                      <a:endParaRPr lang="fr-FR" b="1" dirty="0"/>
                    </a:p>
                  </a:txBody>
                  <a:tcPr/>
                </a:tc>
                <a:tc>
                  <a:txBody>
                    <a:bodyPr/>
                    <a:lstStyle/>
                    <a:p>
                      <a:endParaRPr lang="fr-FR" b="1" dirty="0"/>
                    </a:p>
                  </a:txBody>
                  <a:tcPr/>
                </a:tc>
                <a:extLst>
                  <a:ext uri="{0D108BD9-81ED-4DB2-BD59-A6C34878D82A}">
                    <a16:rowId xmlns:a16="http://schemas.microsoft.com/office/drawing/2014/main" val="742353775"/>
                  </a:ext>
                </a:extLst>
              </a:tr>
            </a:tbl>
          </a:graphicData>
        </a:graphic>
      </p:graphicFrame>
      <mc:AlternateContent xmlns:mc="http://schemas.openxmlformats.org/markup-compatibility/2006" xmlns:a14="http://schemas.microsoft.com/office/drawing/2010/main">
        <mc:Choice Requires="a14">
          <p:sp>
            <p:nvSpPr>
              <p:cNvPr id="9" name="ZoneTexte 8"/>
              <p:cNvSpPr txBox="1"/>
              <p:nvPr/>
            </p:nvSpPr>
            <p:spPr>
              <a:xfrm>
                <a:off x="5098473" y="5817306"/>
                <a:ext cx="6668654" cy="646331"/>
              </a:xfrm>
              <a:prstGeom prst="rect">
                <a:avLst/>
              </a:prstGeom>
              <a:noFill/>
            </p:spPr>
            <p:txBody>
              <a:bodyPr wrap="square" rtlCol="0">
                <a:spAutoFit/>
              </a:bodyPr>
              <a:lstStyle/>
              <a:p>
                <a:pPr algn="ctr"/>
                <a:r>
                  <a:rPr lang="fr-FR" dirty="0" smtClean="0">
                    <a:solidFill>
                      <a:srgbClr val="C00000"/>
                    </a:solidFill>
                  </a:rPr>
                  <a:t>Si stockage = 603 créditeur = ↘ charges =  </a:t>
                </a:r>
                <a14:m>
                  <m:oMath xmlns:m="http://schemas.openxmlformats.org/officeDocument/2006/math">
                    <m:r>
                      <a:rPr lang="fr-FR" i="1" dirty="0" smtClean="0">
                        <a:solidFill>
                          <a:srgbClr val="C00000"/>
                        </a:solidFill>
                        <a:latin typeface="Cambria Math" panose="02040503050406030204" pitchFamily="18" charset="0"/>
                      </a:rPr>
                      <m:t>↗</m:t>
                    </m:r>
                  </m:oMath>
                </a14:m>
                <a:r>
                  <a:rPr lang="fr-FR" dirty="0" smtClean="0">
                    <a:solidFill>
                      <a:srgbClr val="C00000"/>
                    </a:solidFill>
                  </a:rPr>
                  <a:t> résultat</a:t>
                </a:r>
              </a:p>
              <a:p>
                <a:pPr algn="ctr"/>
                <a:r>
                  <a:rPr lang="fr-FR" dirty="0" smtClean="0">
                    <a:solidFill>
                      <a:srgbClr val="C00000"/>
                    </a:solidFill>
                  </a:rPr>
                  <a:t> Si déstockage </a:t>
                </a:r>
                <a:r>
                  <a:rPr lang="fr-FR" dirty="0">
                    <a:solidFill>
                      <a:srgbClr val="C00000"/>
                    </a:solidFill>
                  </a:rPr>
                  <a:t>= 603 </a:t>
                </a:r>
                <a:r>
                  <a:rPr lang="fr-FR" dirty="0" smtClean="0">
                    <a:solidFill>
                      <a:srgbClr val="C00000"/>
                    </a:solidFill>
                  </a:rPr>
                  <a:t>débiteur </a:t>
                </a:r>
                <a:r>
                  <a:rPr lang="fr-FR" dirty="0">
                    <a:solidFill>
                      <a:srgbClr val="C00000"/>
                    </a:solidFill>
                  </a:rPr>
                  <a:t>= </a:t>
                </a:r>
                <a14:m>
                  <m:oMath xmlns:m="http://schemas.openxmlformats.org/officeDocument/2006/math">
                    <m:r>
                      <a:rPr lang="fr-FR" i="1" dirty="0">
                        <a:solidFill>
                          <a:srgbClr val="C00000"/>
                        </a:solidFill>
                        <a:latin typeface="Cambria Math" panose="02040503050406030204" pitchFamily="18" charset="0"/>
                      </a:rPr>
                      <m:t>↗</m:t>
                    </m:r>
                  </m:oMath>
                </a14:m>
                <a:r>
                  <a:rPr lang="fr-FR" dirty="0" smtClean="0">
                    <a:solidFill>
                      <a:srgbClr val="C00000"/>
                    </a:solidFill>
                  </a:rPr>
                  <a:t> </a:t>
                </a:r>
                <a:r>
                  <a:rPr lang="fr-FR" dirty="0">
                    <a:solidFill>
                      <a:srgbClr val="C00000"/>
                    </a:solidFill>
                  </a:rPr>
                  <a:t>charges </a:t>
                </a:r>
                <a:r>
                  <a:rPr lang="fr-FR" dirty="0" smtClean="0">
                    <a:solidFill>
                      <a:srgbClr val="C00000"/>
                    </a:solidFill>
                  </a:rPr>
                  <a:t>=↘ </a:t>
                </a:r>
                <a:r>
                  <a:rPr lang="fr-FR" dirty="0">
                    <a:solidFill>
                      <a:srgbClr val="C00000"/>
                    </a:solidFill>
                  </a:rPr>
                  <a:t>résultat</a:t>
                </a:r>
              </a:p>
            </p:txBody>
          </p:sp>
        </mc:Choice>
        <mc:Fallback xmlns="">
          <p:sp>
            <p:nvSpPr>
              <p:cNvPr id="9" name="ZoneTexte 8"/>
              <p:cNvSpPr txBox="1">
                <a:spLocks noRot="1" noChangeAspect="1" noMove="1" noResize="1" noEditPoints="1" noAdjustHandles="1" noChangeArrowheads="1" noChangeShapeType="1" noTextEdit="1"/>
              </p:cNvSpPr>
              <p:nvPr/>
            </p:nvSpPr>
            <p:spPr>
              <a:xfrm>
                <a:off x="5098473" y="5817306"/>
                <a:ext cx="6668654" cy="646331"/>
              </a:xfrm>
              <a:prstGeom prst="rect">
                <a:avLst/>
              </a:prstGeom>
              <a:blipFill>
                <a:blip r:embed="rId2"/>
                <a:stretch>
                  <a:fillRect t="-4717" b="-14151"/>
                </a:stretch>
              </a:blipFill>
            </p:spPr>
            <p:txBody>
              <a:bodyPr/>
              <a:lstStyle/>
              <a:p>
                <a:r>
                  <a:rPr lang="fr-FR">
                    <a:noFill/>
                  </a:rPr>
                  <a:t> </a:t>
                </a:r>
              </a:p>
            </p:txBody>
          </p:sp>
        </mc:Fallback>
      </mc:AlternateContent>
    </p:spTree>
    <p:extLst>
      <p:ext uri="{BB962C8B-B14F-4D97-AF65-F5344CB8AC3E}">
        <p14:creationId xmlns:p14="http://schemas.microsoft.com/office/powerpoint/2010/main" val="789988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14</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14</a:t>
            </a:fld>
            <a:endParaRPr lang="fr-FR" dirty="0">
              <a:solidFill>
                <a:prstClr val="black">
                  <a:tint val="75000"/>
                </a:prstClr>
              </a:solidFill>
            </a:endParaRPr>
          </a:p>
        </p:txBody>
      </p:sp>
      <p:sp>
        <p:nvSpPr>
          <p:cNvPr id="4"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(3) la comptabilisation des stocks </a:t>
            </a:r>
            <a:endParaRPr lang="fr-FR" sz="2800" b="1" dirty="0">
              <a:solidFill>
                <a:srgbClr val="C00000"/>
              </a:solidFill>
            </a:endParaRPr>
          </a:p>
        </p:txBody>
      </p:sp>
      <p:graphicFrame>
        <p:nvGraphicFramePr>
          <p:cNvPr id="5" name="Tableau 4"/>
          <p:cNvGraphicFramePr>
            <a:graphicFrameLocks noGrp="1"/>
          </p:cNvGraphicFramePr>
          <p:nvPr>
            <p:extLst/>
          </p:nvPr>
        </p:nvGraphicFramePr>
        <p:xfrm>
          <a:off x="791725" y="1177212"/>
          <a:ext cx="9141466" cy="1081495"/>
        </p:xfrm>
        <a:graphic>
          <a:graphicData uri="http://schemas.openxmlformats.org/drawingml/2006/table">
            <a:tbl>
              <a:tblPr>
                <a:tableStyleId>{5940675A-B579-460E-94D1-54222C63F5DA}</a:tableStyleId>
              </a:tblPr>
              <a:tblGrid>
                <a:gridCol w="1202878">
                  <a:extLst>
                    <a:ext uri="{9D8B030D-6E8A-4147-A177-3AD203B41FA5}">
                      <a16:colId xmlns:a16="http://schemas.microsoft.com/office/drawing/2014/main" val="20000"/>
                    </a:ext>
                  </a:extLst>
                </a:gridCol>
                <a:gridCol w="5105234">
                  <a:extLst>
                    <a:ext uri="{9D8B030D-6E8A-4147-A177-3AD203B41FA5}">
                      <a16:colId xmlns:a16="http://schemas.microsoft.com/office/drawing/2014/main" val="20001"/>
                    </a:ext>
                  </a:extLst>
                </a:gridCol>
                <a:gridCol w="1416677">
                  <a:extLst>
                    <a:ext uri="{9D8B030D-6E8A-4147-A177-3AD203B41FA5}">
                      <a16:colId xmlns:a16="http://schemas.microsoft.com/office/drawing/2014/main" val="20004"/>
                    </a:ext>
                  </a:extLst>
                </a:gridCol>
                <a:gridCol w="1416677">
                  <a:extLst>
                    <a:ext uri="{9D8B030D-6E8A-4147-A177-3AD203B41FA5}">
                      <a16:colId xmlns:a16="http://schemas.microsoft.com/office/drawing/2014/main" val="20005"/>
                    </a:ext>
                  </a:extLst>
                </a:gridCol>
              </a:tblGrid>
              <a:tr h="289015">
                <a:tc gridSpan="4">
                  <a:txBody>
                    <a:bodyPr/>
                    <a:lstStyle/>
                    <a:p>
                      <a:pPr algn="ctr">
                        <a:spcAft>
                          <a:spcPts val="0"/>
                        </a:spcAft>
                      </a:pPr>
                      <a:r>
                        <a:rPr lang="fr-FR" sz="2000" dirty="0" smtClean="0">
                          <a:effectLst/>
                        </a:rPr>
                        <a:t>01/01/N</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0"/>
                  </a:ext>
                </a:extLst>
              </a:tr>
              <a:tr h="429102">
                <a:tc>
                  <a:txBody>
                    <a:bodyPr/>
                    <a:lstStyle/>
                    <a:p>
                      <a:pPr algn="l">
                        <a:spcAft>
                          <a:spcPts val="0"/>
                        </a:spcAft>
                      </a:pPr>
                      <a:r>
                        <a:rPr lang="fr-FR" sz="1600" dirty="0" smtClean="0">
                          <a:solidFill>
                            <a:srgbClr val="FF0000"/>
                          </a:solidFill>
                          <a:effectLst/>
                        </a:rPr>
                        <a:t>33/34/35</a:t>
                      </a:r>
                      <a:endParaRPr lang="fr-FR" sz="1600" dirty="0">
                        <a:solidFill>
                          <a:srgbClr val="FF0000"/>
                        </a:solidFill>
                        <a:effectLst/>
                      </a:endParaRPr>
                    </a:p>
                    <a:p>
                      <a:pPr algn="r">
                        <a:spcAft>
                          <a:spcPts val="0"/>
                        </a:spcAft>
                      </a:pPr>
                      <a:r>
                        <a:rPr lang="fr-FR" sz="1600" dirty="0" smtClean="0">
                          <a:effectLst/>
                        </a:rPr>
                        <a:t>890</a:t>
                      </a:r>
                      <a:endParaRPr lang="fr-FR" sz="1600" dirty="0">
                        <a:effectLst/>
                        <a:latin typeface="Times New Roman"/>
                        <a:ea typeface="Times New Roman"/>
                      </a:endParaRPr>
                    </a:p>
                  </a:txBody>
                  <a:tcPr marL="44450" marR="44450" marT="0" marB="0"/>
                </a:tc>
                <a:tc>
                  <a:txBody>
                    <a:bodyPr/>
                    <a:lstStyle/>
                    <a:p>
                      <a:pPr>
                        <a:spcAft>
                          <a:spcPts val="0"/>
                        </a:spcAft>
                      </a:pPr>
                      <a:r>
                        <a:rPr lang="fr-FR" sz="1600" dirty="0" smtClean="0">
                          <a:solidFill>
                            <a:srgbClr val="FF0000"/>
                          </a:solidFill>
                          <a:effectLst/>
                        </a:rPr>
                        <a:t>Stocks de En cours, produits</a:t>
                      </a:r>
                      <a:r>
                        <a:rPr lang="fr-FR" sz="1600" baseline="0" dirty="0" smtClean="0">
                          <a:solidFill>
                            <a:srgbClr val="FF0000"/>
                          </a:solidFill>
                          <a:effectLst/>
                        </a:rPr>
                        <a:t> finis</a:t>
                      </a:r>
                      <a:endParaRPr lang="fr-FR" sz="1600" dirty="0">
                        <a:solidFill>
                          <a:srgbClr val="FF0000"/>
                        </a:solidFill>
                        <a:effectLst/>
                      </a:endParaRPr>
                    </a:p>
                    <a:p>
                      <a:pPr>
                        <a:spcAft>
                          <a:spcPts val="0"/>
                        </a:spcAft>
                        <a:tabLst>
                          <a:tab pos="855980" algn="l"/>
                        </a:tabLst>
                      </a:pPr>
                      <a:r>
                        <a:rPr lang="fr-FR" sz="1600" dirty="0">
                          <a:effectLst/>
                        </a:rPr>
                        <a:t>	</a:t>
                      </a:r>
                      <a:r>
                        <a:rPr lang="fr-FR" sz="1600" dirty="0" smtClean="0">
                          <a:effectLst/>
                        </a:rPr>
                        <a:t>Bilan d’ouverture</a:t>
                      </a:r>
                      <a:endParaRPr lang="fr-FR" sz="1600" dirty="0">
                        <a:effectLst/>
                      </a:endParaRPr>
                    </a:p>
                  </a:txBody>
                  <a:tcPr marL="44450" marR="44450" marT="0" marB="0"/>
                </a:tc>
                <a:tc>
                  <a:txBody>
                    <a:bodyPr/>
                    <a:lstStyle/>
                    <a:p>
                      <a:pPr algn="ctr">
                        <a:spcAft>
                          <a:spcPts val="0"/>
                        </a:spcAft>
                      </a:pPr>
                      <a:r>
                        <a:rPr lang="fr-FR" sz="1600" dirty="0" smtClean="0">
                          <a:effectLst/>
                          <a:latin typeface="Times New Roman"/>
                          <a:ea typeface="Times New Roman"/>
                        </a:rPr>
                        <a:t>1000</a:t>
                      </a:r>
                      <a:endParaRPr lang="fr-FR" sz="1600" dirty="0">
                        <a:effectLst/>
                        <a:latin typeface="Times New Roman"/>
                        <a:ea typeface="Times New Roman"/>
                      </a:endParaRPr>
                    </a:p>
                  </a:txBody>
                  <a:tcPr marL="44450" marR="44450" marT="0" marB="0"/>
                </a:tc>
                <a:tc>
                  <a:txBody>
                    <a:bodyPr/>
                    <a:lstStyle/>
                    <a:p>
                      <a:pPr algn="ctr">
                        <a:spcAft>
                          <a:spcPts val="0"/>
                        </a:spcAft>
                      </a:pPr>
                      <a:endParaRPr lang="fr-FR" sz="1600" dirty="0" smtClean="0">
                        <a:effectLst/>
                      </a:endParaRPr>
                    </a:p>
                    <a:p>
                      <a:pPr algn="ctr">
                        <a:spcAft>
                          <a:spcPts val="0"/>
                        </a:spcAft>
                      </a:pPr>
                      <a:r>
                        <a:rPr lang="fr-FR" sz="1600" dirty="0" smtClean="0">
                          <a:effectLst/>
                        </a:rPr>
                        <a:t>1000</a:t>
                      </a:r>
                      <a:r>
                        <a:rPr lang="fr-FR" sz="1600" dirty="0">
                          <a:effectLst/>
                        </a:rPr>
                        <a:t> </a:t>
                      </a: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1"/>
                  </a:ext>
                </a:extLst>
              </a:tr>
              <a:tr h="289015">
                <a:tc gridSpan="4">
                  <a:txBody>
                    <a:bodyPr/>
                    <a:lstStyle/>
                    <a:p>
                      <a:pPr algn="ctr">
                        <a:spcAft>
                          <a:spcPts val="0"/>
                        </a:spcAft>
                      </a:pPr>
                      <a:r>
                        <a:rPr lang="fr-FR" sz="1600" dirty="0" smtClean="0">
                          <a:effectLst/>
                        </a:rPr>
                        <a:t>Constatation</a:t>
                      </a:r>
                      <a:r>
                        <a:rPr lang="fr-FR" sz="1600" baseline="0" dirty="0" smtClean="0">
                          <a:effectLst/>
                        </a:rPr>
                        <a:t> du stock au 31/12/N-1 =&gt; compte du 01/01/N</a:t>
                      </a:r>
                      <a:endParaRPr lang="fr-FR" sz="1600" b="1"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sp>
        <p:nvSpPr>
          <p:cNvPr id="6" name="Espace réservé du contenu 2"/>
          <p:cNvSpPr txBox="1">
            <a:spLocks/>
          </p:cNvSpPr>
          <p:nvPr/>
        </p:nvSpPr>
        <p:spPr>
          <a:xfrm>
            <a:off x="712158" y="629708"/>
            <a:ext cx="10870243" cy="606562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buFont typeface="+mj-lt"/>
              <a:buAutoNum type="arabicPeriod"/>
            </a:pPr>
            <a:r>
              <a:rPr lang="fr-FR" sz="2400" dirty="0" smtClean="0"/>
              <a:t>Ecritures d’ouverture de l’exercice</a:t>
            </a:r>
          </a:p>
          <a:p>
            <a:pPr marL="114300" indent="0">
              <a:buNone/>
            </a:pPr>
            <a:endParaRPr lang="fr-FR" sz="1900" dirty="0" smtClean="0"/>
          </a:p>
          <a:p>
            <a:pPr marL="114300" indent="0">
              <a:buNone/>
            </a:pPr>
            <a:endParaRPr lang="fr-FR" sz="1900" dirty="0"/>
          </a:p>
          <a:p>
            <a:pPr marL="114300" indent="0">
              <a:buNone/>
            </a:pPr>
            <a:endParaRPr lang="fr-FR" sz="1900" dirty="0" smtClean="0"/>
          </a:p>
          <a:p>
            <a:pPr marL="114300" indent="0">
              <a:buNone/>
            </a:pPr>
            <a:endParaRPr lang="fr-FR" sz="1900" dirty="0"/>
          </a:p>
          <a:p>
            <a:pPr marL="114300" indent="0">
              <a:buNone/>
            </a:pPr>
            <a:r>
              <a:rPr lang="fr-FR" sz="1900" dirty="0" smtClean="0"/>
              <a:t>-&gt; Comptes </a:t>
            </a:r>
            <a:r>
              <a:rPr lang="fr-FR" sz="1900" dirty="0"/>
              <a:t>3xx au débit : Entrée des stocks dans l’exercice </a:t>
            </a:r>
            <a:r>
              <a:rPr lang="fr-FR" sz="1900" dirty="0" smtClean="0"/>
              <a:t>N</a:t>
            </a:r>
            <a:r>
              <a:rPr lang="fr-FR" sz="1900" dirty="0"/>
              <a:t>.</a:t>
            </a:r>
          </a:p>
          <a:p>
            <a:pPr marL="114300" indent="0">
              <a:buNone/>
            </a:pPr>
            <a:endParaRPr lang="fr-FR" sz="1600" dirty="0"/>
          </a:p>
          <a:p>
            <a:pPr marL="114300" indent="0">
              <a:buNone/>
            </a:pPr>
            <a:r>
              <a:rPr lang="fr-FR" sz="2400" dirty="0" smtClean="0">
                <a:solidFill>
                  <a:srgbClr val="0070C0"/>
                </a:solidFill>
              </a:rPr>
              <a:t>2</a:t>
            </a:r>
            <a:r>
              <a:rPr lang="fr-FR" sz="2400" dirty="0" smtClean="0"/>
              <a:t>. Annulation des stocks initiaux</a:t>
            </a:r>
          </a:p>
          <a:p>
            <a:pPr marL="114300" indent="0">
              <a:buNone/>
            </a:pPr>
            <a:endParaRPr lang="fr-FR" sz="1900" b="1" dirty="0"/>
          </a:p>
          <a:p>
            <a:pPr marL="114300" indent="0">
              <a:buNone/>
            </a:pPr>
            <a:endParaRPr lang="fr-FR" sz="1900" b="1" dirty="0" smtClean="0"/>
          </a:p>
          <a:p>
            <a:pPr marL="114300" indent="0">
              <a:buNone/>
            </a:pPr>
            <a:endParaRPr lang="fr-FR" sz="1900" b="1" dirty="0" smtClean="0"/>
          </a:p>
          <a:p>
            <a:pPr marL="114300" indent="0">
              <a:buNone/>
            </a:pPr>
            <a:endParaRPr lang="fr-FR" sz="1900" dirty="0" smtClean="0"/>
          </a:p>
          <a:p>
            <a:pPr marL="114300" indent="0">
              <a:buNone/>
            </a:pPr>
            <a:r>
              <a:rPr lang="fr-FR" sz="1900" dirty="0" smtClean="0"/>
              <a:t>-&gt; A date d’inventaire</a:t>
            </a:r>
          </a:p>
          <a:p>
            <a:pPr marL="114300" indent="0">
              <a:buNone/>
            </a:pPr>
            <a:r>
              <a:rPr lang="fr-FR" sz="1900" dirty="0" smtClean="0"/>
              <a:t>-&gt; Compte 3xx au crédit : annulation du stock initial </a:t>
            </a:r>
            <a:r>
              <a:rPr lang="fr-FR" sz="1900" u="sng" dirty="0" smtClean="0">
                <a:solidFill>
                  <a:srgbClr val="FF0000"/>
                </a:solidFill>
              </a:rPr>
              <a:t>consommé et vendu </a:t>
            </a:r>
            <a:r>
              <a:rPr lang="fr-FR" sz="1900" dirty="0" smtClean="0"/>
              <a:t>pendant l’année.</a:t>
            </a:r>
          </a:p>
          <a:p>
            <a:pPr marL="114300" indent="0">
              <a:buNone/>
            </a:pPr>
            <a:r>
              <a:rPr lang="fr-FR" sz="1900" dirty="0" smtClean="0"/>
              <a:t>-&gt;  Débit 713 : L’enrichissement (liée à la production) est intervenu en N-1 au moment la production =&gt; Baisse des produits en N.</a:t>
            </a:r>
          </a:p>
          <a:p>
            <a:pPr marL="114300" indent="0">
              <a:buNone/>
            </a:pPr>
            <a:endParaRPr lang="fr-FR" dirty="0"/>
          </a:p>
        </p:txBody>
      </p:sp>
      <p:graphicFrame>
        <p:nvGraphicFramePr>
          <p:cNvPr id="7" name="Tableau 6"/>
          <p:cNvGraphicFramePr>
            <a:graphicFrameLocks noGrp="1"/>
          </p:cNvGraphicFramePr>
          <p:nvPr>
            <p:extLst/>
          </p:nvPr>
        </p:nvGraphicFramePr>
        <p:xfrm>
          <a:off x="865616" y="3662520"/>
          <a:ext cx="9141466" cy="1081495"/>
        </p:xfrm>
        <a:graphic>
          <a:graphicData uri="http://schemas.openxmlformats.org/drawingml/2006/table">
            <a:tbl>
              <a:tblPr>
                <a:tableStyleId>{5940675A-B579-460E-94D1-54222C63F5DA}</a:tableStyleId>
              </a:tblPr>
              <a:tblGrid>
                <a:gridCol w="1202878">
                  <a:extLst>
                    <a:ext uri="{9D8B030D-6E8A-4147-A177-3AD203B41FA5}">
                      <a16:colId xmlns:a16="http://schemas.microsoft.com/office/drawing/2014/main" val="20000"/>
                    </a:ext>
                  </a:extLst>
                </a:gridCol>
                <a:gridCol w="5265179">
                  <a:extLst>
                    <a:ext uri="{9D8B030D-6E8A-4147-A177-3AD203B41FA5}">
                      <a16:colId xmlns:a16="http://schemas.microsoft.com/office/drawing/2014/main" val="20001"/>
                    </a:ext>
                  </a:extLst>
                </a:gridCol>
                <a:gridCol w="1256732">
                  <a:extLst>
                    <a:ext uri="{9D8B030D-6E8A-4147-A177-3AD203B41FA5}">
                      <a16:colId xmlns:a16="http://schemas.microsoft.com/office/drawing/2014/main" val="20004"/>
                    </a:ext>
                  </a:extLst>
                </a:gridCol>
                <a:gridCol w="1416677">
                  <a:extLst>
                    <a:ext uri="{9D8B030D-6E8A-4147-A177-3AD203B41FA5}">
                      <a16:colId xmlns:a16="http://schemas.microsoft.com/office/drawing/2014/main" val="20005"/>
                    </a:ext>
                  </a:extLst>
                </a:gridCol>
              </a:tblGrid>
              <a:tr h="289015">
                <a:tc gridSpan="4">
                  <a:txBody>
                    <a:bodyPr/>
                    <a:lstStyle/>
                    <a:p>
                      <a:pPr algn="ctr">
                        <a:spcAft>
                          <a:spcPts val="0"/>
                        </a:spcAft>
                      </a:pPr>
                      <a:r>
                        <a:rPr lang="fr-FR" sz="2000" dirty="0" smtClean="0">
                          <a:effectLst/>
                        </a:rPr>
                        <a:t>Date d’inventaire (31/12/N)</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0"/>
                  </a:ext>
                </a:extLst>
              </a:tr>
              <a:tr h="429102">
                <a:tc>
                  <a:txBody>
                    <a:bodyPr/>
                    <a:lstStyle/>
                    <a:p>
                      <a:pPr algn="l">
                        <a:spcAft>
                          <a:spcPts val="0"/>
                        </a:spcAft>
                      </a:pPr>
                      <a:r>
                        <a:rPr lang="fr-FR" sz="1600" dirty="0" smtClean="0">
                          <a:solidFill>
                            <a:srgbClr val="FF0000"/>
                          </a:solidFill>
                          <a:effectLst/>
                        </a:rPr>
                        <a:t>713</a:t>
                      </a:r>
                      <a:endParaRPr lang="fr-FR" sz="1600" dirty="0">
                        <a:solidFill>
                          <a:srgbClr val="FF0000"/>
                        </a:solidFill>
                        <a:effectLst/>
                      </a:endParaRPr>
                    </a:p>
                    <a:p>
                      <a:pPr algn="r">
                        <a:spcAft>
                          <a:spcPts val="0"/>
                        </a:spcAft>
                      </a:pPr>
                      <a:r>
                        <a:rPr lang="fr-FR" sz="1600" dirty="0" smtClean="0">
                          <a:effectLst/>
                        </a:rPr>
                        <a:t>33/34/35</a:t>
                      </a:r>
                      <a:endParaRPr lang="fr-FR" sz="1600" dirty="0">
                        <a:effectLst/>
                        <a:latin typeface="Times New Roman"/>
                        <a:ea typeface="Times New Roman"/>
                      </a:endParaRPr>
                    </a:p>
                  </a:txBody>
                  <a:tcPr marL="44450" marR="44450" marT="0" marB="0"/>
                </a:tc>
                <a:tc>
                  <a:txBody>
                    <a:bodyPr/>
                    <a:lstStyle/>
                    <a:p>
                      <a:pPr>
                        <a:spcAft>
                          <a:spcPts val="0"/>
                        </a:spcAft>
                        <a:tabLst>
                          <a:tab pos="855980" algn="l"/>
                        </a:tabLst>
                      </a:pPr>
                      <a:r>
                        <a:rPr lang="fr-FR" sz="1600" dirty="0" smtClean="0">
                          <a:effectLst/>
                        </a:rPr>
                        <a:t>Variation de stocks de </a:t>
                      </a:r>
                      <a:r>
                        <a:rPr lang="fr-FR" sz="1600" dirty="0" smtClean="0">
                          <a:solidFill>
                            <a:srgbClr val="FF0000"/>
                          </a:solidFill>
                          <a:effectLst/>
                        </a:rPr>
                        <a:t>en</a:t>
                      </a:r>
                      <a:r>
                        <a:rPr lang="fr-FR" sz="1600" baseline="0" dirty="0" smtClean="0">
                          <a:solidFill>
                            <a:srgbClr val="FF0000"/>
                          </a:solidFill>
                          <a:effectLst/>
                        </a:rPr>
                        <a:t> cours, produits finis</a:t>
                      </a:r>
                      <a:endParaRPr lang="fr-FR" sz="1600" dirty="0" smtClean="0">
                        <a:solidFill>
                          <a:srgbClr val="FF0000"/>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effectLst/>
                        </a:rPr>
                        <a:t>              </a:t>
                      </a:r>
                      <a:r>
                        <a:rPr lang="fr-FR" sz="1600" dirty="0" smtClean="0">
                          <a:solidFill>
                            <a:srgbClr val="FF0000"/>
                          </a:solidFill>
                          <a:effectLst/>
                        </a:rPr>
                        <a:t>Stocks de en cours, produits</a:t>
                      </a:r>
                      <a:r>
                        <a:rPr lang="fr-FR" sz="1600" baseline="0" dirty="0" smtClean="0">
                          <a:solidFill>
                            <a:srgbClr val="FF0000"/>
                          </a:solidFill>
                          <a:effectLst/>
                        </a:rPr>
                        <a:t> finis</a:t>
                      </a:r>
                      <a:endParaRPr lang="fr-FR" sz="1600" dirty="0" smtClean="0">
                        <a:solidFill>
                          <a:srgbClr val="FF0000"/>
                        </a:solidFill>
                        <a:effectLst/>
                      </a:endParaRPr>
                    </a:p>
                  </a:txBody>
                  <a:tcPr marL="44450" marR="44450" marT="0" marB="0"/>
                </a:tc>
                <a:tc>
                  <a:txBody>
                    <a:bodyPr/>
                    <a:lstStyle/>
                    <a:p>
                      <a:pPr algn="ctr">
                        <a:spcAft>
                          <a:spcPts val="0"/>
                        </a:spcAft>
                      </a:pPr>
                      <a:r>
                        <a:rPr lang="fr-FR" sz="1600" dirty="0" smtClean="0">
                          <a:effectLst/>
                          <a:latin typeface="Times New Roman"/>
                          <a:ea typeface="Times New Roman"/>
                        </a:rPr>
                        <a:t>1000</a:t>
                      </a:r>
                      <a:endParaRPr lang="fr-FR" sz="1600" dirty="0">
                        <a:effectLst/>
                        <a:latin typeface="Times New Roman"/>
                        <a:ea typeface="Times New Roman"/>
                      </a:endParaRPr>
                    </a:p>
                  </a:txBody>
                  <a:tcPr marL="44450" marR="44450" marT="0" marB="0"/>
                </a:tc>
                <a:tc>
                  <a:txBody>
                    <a:bodyPr/>
                    <a:lstStyle/>
                    <a:p>
                      <a:pPr algn="ctr">
                        <a:spcAft>
                          <a:spcPts val="0"/>
                        </a:spcAft>
                      </a:pPr>
                      <a:endParaRPr lang="fr-FR" sz="1600" dirty="0" smtClean="0">
                        <a:effectLst/>
                      </a:endParaRPr>
                    </a:p>
                    <a:p>
                      <a:pPr algn="ctr">
                        <a:spcAft>
                          <a:spcPts val="0"/>
                        </a:spcAft>
                      </a:pPr>
                      <a:r>
                        <a:rPr lang="fr-FR" sz="1600" dirty="0" smtClean="0">
                          <a:effectLst/>
                          <a:latin typeface="Times New Roman"/>
                          <a:ea typeface="Times New Roman"/>
                        </a:rPr>
                        <a:t>1000</a:t>
                      </a: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1"/>
                  </a:ext>
                </a:extLst>
              </a:tr>
              <a:tr h="289015">
                <a:tc gridSpan="4">
                  <a:txBody>
                    <a:bodyPr/>
                    <a:lstStyle/>
                    <a:p>
                      <a:pPr algn="ctr">
                        <a:spcAft>
                          <a:spcPts val="0"/>
                        </a:spcAft>
                      </a:pPr>
                      <a:r>
                        <a:rPr lang="fr-FR" sz="1600" dirty="0" smtClean="0">
                          <a:effectLst/>
                        </a:rPr>
                        <a:t>Annulation du stock initial</a:t>
                      </a:r>
                      <a:endParaRPr lang="fr-FR" sz="1600" b="1"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4002622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15</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15</a:t>
            </a:fld>
            <a:endParaRPr lang="fr-FR" dirty="0">
              <a:solidFill>
                <a:prstClr val="black">
                  <a:tint val="75000"/>
                </a:prstClr>
              </a:solidFill>
            </a:endParaRPr>
          </a:p>
        </p:txBody>
      </p:sp>
      <p:sp>
        <p:nvSpPr>
          <p:cNvPr id="4" name="Espace réservé du contenu 2"/>
          <p:cNvSpPr txBox="1">
            <a:spLocks/>
          </p:cNvSpPr>
          <p:nvPr/>
        </p:nvSpPr>
        <p:spPr>
          <a:xfrm>
            <a:off x="351939" y="786726"/>
            <a:ext cx="10870243" cy="3960440"/>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None/>
            </a:pPr>
            <a:r>
              <a:rPr lang="fr-FR" sz="2400" dirty="0" smtClean="0">
                <a:solidFill>
                  <a:srgbClr val="0070C0"/>
                </a:solidFill>
              </a:rPr>
              <a:t>3. </a:t>
            </a:r>
            <a:r>
              <a:rPr lang="fr-FR" sz="2400" dirty="0" smtClean="0"/>
              <a:t>Constatation de stock final</a:t>
            </a:r>
          </a:p>
          <a:p>
            <a:pPr marL="114300" indent="0">
              <a:buNone/>
            </a:pPr>
            <a:r>
              <a:rPr lang="fr-FR" sz="1900" dirty="0" smtClean="0"/>
              <a:t>	-&gt; (</a:t>
            </a:r>
            <a:r>
              <a:rPr lang="fr-FR" sz="1900" dirty="0"/>
              <a:t>Comptes 3xx au débit : </a:t>
            </a:r>
            <a:r>
              <a:rPr lang="fr-FR" sz="1900" dirty="0" smtClean="0"/>
              <a:t>constat de possession des stocks au 31/12/N</a:t>
            </a:r>
          </a:p>
          <a:p>
            <a:pPr marL="114300" indent="0">
              <a:buNone/>
            </a:pPr>
            <a:r>
              <a:rPr lang="fr-FR" sz="1900" dirty="0" smtClean="0"/>
              <a:t>	-&gt; 713 : Crédit </a:t>
            </a:r>
            <a:r>
              <a:rPr lang="fr-FR" sz="1900" dirty="0"/>
              <a:t>du compte « variation de stocks » : </a:t>
            </a:r>
            <a:r>
              <a:rPr lang="fr-FR" sz="1900" dirty="0" smtClean="0"/>
              <a:t>L’enrichissement lié au stock final intervient </a:t>
            </a:r>
            <a:r>
              <a:rPr lang="fr-FR" sz="1900" dirty="0"/>
              <a:t>au </a:t>
            </a:r>
          </a:p>
          <a:p>
            <a:pPr marL="114300" indent="0">
              <a:buNone/>
            </a:pPr>
            <a:r>
              <a:rPr lang="fr-FR" sz="1900" dirty="0"/>
              <a:t>	moment 	</a:t>
            </a:r>
            <a:r>
              <a:rPr lang="fr-FR" sz="1900" dirty="0" smtClean="0"/>
              <a:t>de la production en N =&gt; Augmentation des produits en N.</a:t>
            </a:r>
            <a:endParaRPr lang="fr-FR" sz="1900" dirty="0"/>
          </a:p>
          <a:p>
            <a:pPr>
              <a:buFont typeface="+mj-lt"/>
              <a:buAutoNum type="arabicPeriod"/>
            </a:pPr>
            <a:endParaRPr lang="fr-FR" sz="1900" dirty="0"/>
          </a:p>
          <a:p>
            <a:pPr>
              <a:buFont typeface="+mj-lt"/>
              <a:buAutoNum type="arabicPeriod"/>
            </a:pPr>
            <a:endParaRPr lang="fr-FR" sz="1900" dirty="0" smtClean="0"/>
          </a:p>
          <a:p>
            <a:pPr>
              <a:buFont typeface="+mj-lt"/>
              <a:buAutoNum type="arabicPeriod"/>
            </a:pPr>
            <a:endParaRPr lang="fr-FR" sz="1900" dirty="0"/>
          </a:p>
          <a:p>
            <a:pPr marL="114300" indent="0">
              <a:buNone/>
            </a:pPr>
            <a:endParaRPr lang="fr-FR" sz="1400" dirty="0"/>
          </a:p>
          <a:p>
            <a:pPr marL="114300" indent="0">
              <a:buNone/>
            </a:pPr>
            <a:r>
              <a:rPr lang="fr-FR" sz="2400" dirty="0" smtClean="0">
                <a:solidFill>
                  <a:srgbClr val="0070C0"/>
                </a:solidFill>
              </a:rPr>
              <a:t>4. </a:t>
            </a:r>
            <a:r>
              <a:rPr lang="fr-FR" sz="2400" dirty="0" smtClean="0"/>
              <a:t>Impact des écritures de stock sur bilan et compte de résultat</a:t>
            </a:r>
            <a:endParaRPr lang="fr-FR" sz="2400" dirty="0"/>
          </a:p>
          <a:p>
            <a:pPr marL="114300" indent="0">
              <a:buNone/>
            </a:pPr>
            <a:endParaRPr lang="fr-FR" dirty="0"/>
          </a:p>
        </p:txBody>
      </p:sp>
      <p:graphicFrame>
        <p:nvGraphicFramePr>
          <p:cNvPr id="5" name="Tableau 4"/>
          <p:cNvGraphicFramePr>
            <a:graphicFrameLocks noGrp="1"/>
          </p:cNvGraphicFramePr>
          <p:nvPr>
            <p:extLst/>
          </p:nvPr>
        </p:nvGraphicFramePr>
        <p:xfrm>
          <a:off x="1336671" y="2327564"/>
          <a:ext cx="9141466" cy="1102292"/>
        </p:xfrm>
        <a:graphic>
          <a:graphicData uri="http://schemas.openxmlformats.org/drawingml/2006/table">
            <a:tbl>
              <a:tblPr>
                <a:tableStyleId>{5940675A-B579-460E-94D1-54222C63F5DA}</a:tableStyleId>
              </a:tblPr>
              <a:tblGrid>
                <a:gridCol w="1202878">
                  <a:extLst>
                    <a:ext uri="{9D8B030D-6E8A-4147-A177-3AD203B41FA5}">
                      <a16:colId xmlns:a16="http://schemas.microsoft.com/office/drawing/2014/main" val="20000"/>
                    </a:ext>
                  </a:extLst>
                </a:gridCol>
                <a:gridCol w="5105234">
                  <a:extLst>
                    <a:ext uri="{9D8B030D-6E8A-4147-A177-3AD203B41FA5}">
                      <a16:colId xmlns:a16="http://schemas.microsoft.com/office/drawing/2014/main" val="20001"/>
                    </a:ext>
                  </a:extLst>
                </a:gridCol>
                <a:gridCol w="1416677">
                  <a:extLst>
                    <a:ext uri="{9D8B030D-6E8A-4147-A177-3AD203B41FA5}">
                      <a16:colId xmlns:a16="http://schemas.microsoft.com/office/drawing/2014/main" val="20004"/>
                    </a:ext>
                  </a:extLst>
                </a:gridCol>
                <a:gridCol w="1416677">
                  <a:extLst>
                    <a:ext uri="{9D8B030D-6E8A-4147-A177-3AD203B41FA5}">
                      <a16:colId xmlns:a16="http://schemas.microsoft.com/office/drawing/2014/main" val="20005"/>
                    </a:ext>
                  </a:extLst>
                </a:gridCol>
              </a:tblGrid>
              <a:tr h="325597">
                <a:tc gridSpan="4">
                  <a:txBody>
                    <a:bodyPr/>
                    <a:lstStyle/>
                    <a:p>
                      <a:pPr algn="ctr">
                        <a:spcAft>
                          <a:spcPts val="0"/>
                        </a:spcAft>
                      </a:pPr>
                      <a:r>
                        <a:rPr lang="fr-FR" sz="2000" dirty="0" smtClean="0">
                          <a:effectLst/>
                        </a:rPr>
                        <a:t>Date d’inventaire (31/12/N)</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0"/>
                  </a:ext>
                </a:extLst>
              </a:tr>
              <a:tr h="429102">
                <a:tc>
                  <a:txBody>
                    <a:bodyPr/>
                    <a:lstStyle/>
                    <a:p>
                      <a:pPr algn="l">
                        <a:spcAft>
                          <a:spcPts val="0"/>
                        </a:spcAft>
                      </a:pPr>
                      <a:r>
                        <a:rPr lang="fr-FR" sz="1600" dirty="0" smtClean="0">
                          <a:effectLst/>
                          <a:latin typeface="Times New Roman"/>
                          <a:ea typeface="Times New Roman"/>
                        </a:rPr>
                        <a:t>33/34/35</a:t>
                      </a:r>
                    </a:p>
                    <a:p>
                      <a:pPr algn="l">
                        <a:spcAft>
                          <a:spcPts val="0"/>
                        </a:spcAft>
                      </a:pPr>
                      <a:r>
                        <a:rPr lang="fr-FR" sz="1600" dirty="0" smtClean="0">
                          <a:effectLst/>
                          <a:latin typeface="Times New Roman"/>
                          <a:ea typeface="Times New Roman"/>
                        </a:rPr>
                        <a:t>       </a:t>
                      </a:r>
                      <a:r>
                        <a:rPr lang="fr-FR" sz="1600" dirty="0" smtClean="0">
                          <a:solidFill>
                            <a:srgbClr val="FF0000"/>
                          </a:solidFill>
                          <a:effectLst/>
                          <a:latin typeface="Times New Roman"/>
                          <a:ea typeface="Times New Roman"/>
                        </a:rPr>
                        <a:t>713</a:t>
                      </a:r>
                      <a:endParaRPr lang="fr-FR" sz="1600" dirty="0">
                        <a:solidFill>
                          <a:srgbClr val="FF0000"/>
                        </a:solidFill>
                        <a:effectLst/>
                        <a:latin typeface="Times New Roman"/>
                        <a:ea typeface="Times New Roman"/>
                      </a:endParaRPr>
                    </a:p>
                  </a:txBody>
                  <a:tcPr marL="44450" marR="4445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tab pos="855980" algn="l"/>
                        </a:tabLst>
                        <a:defRPr/>
                      </a:pPr>
                      <a:r>
                        <a:rPr lang="fr-FR" sz="1600" dirty="0" smtClean="0">
                          <a:solidFill>
                            <a:srgbClr val="FF0000"/>
                          </a:solidFill>
                          <a:effectLst/>
                        </a:rPr>
                        <a:t>Stocks de En cours, produits</a:t>
                      </a:r>
                      <a:r>
                        <a:rPr lang="fr-FR" sz="1600" baseline="0" dirty="0" smtClean="0">
                          <a:solidFill>
                            <a:srgbClr val="FF0000"/>
                          </a:solidFill>
                          <a:effectLst/>
                        </a:rPr>
                        <a:t> finis</a:t>
                      </a:r>
                      <a:endParaRPr lang="fr-FR" sz="16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tab pos="855980" algn="l"/>
                        </a:tabLst>
                        <a:defRPr/>
                      </a:pPr>
                      <a:r>
                        <a:rPr lang="fr-FR" sz="1600" dirty="0" smtClean="0">
                          <a:effectLst/>
                        </a:rPr>
                        <a:t>              Variation de stocks de … </a:t>
                      </a:r>
                      <a:endParaRPr lang="fr-FR" sz="1600" dirty="0">
                        <a:effectLst/>
                      </a:endParaRPr>
                    </a:p>
                  </a:txBody>
                  <a:tcPr marL="44450" marR="44450" marT="0" marB="0"/>
                </a:tc>
                <a:tc>
                  <a:txBody>
                    <a:bodyPr/>
                    <a:lstStyle/>
                    <a:p>
                      <a:pPr algn="ctr">
                        <a:spcAft>
                          <a:spcPts val="0"/>
                        </a:spcAft>
                      </a:pPr>
                      <a:r>
                        <a:rPr lang="fr-FR" sz="1600" dirty="0" smtClean="0">
                          <a:effectLst/>
                          <a:latin typeface="Times New Roman"/>
                          <a:ea typeface="Times New Roman"/>
                        </a:rPr>
                        <a:t>1 500</a:t>
                      </a:r>
                      <a:endParaRPr lang="fr-FR" sz="1600" dirty="0">
                        <a:effectLst/>
                        <a:latin typeface="Times New Roman"/>
                        <a:ea typeface="Times New Roman"/>
                      </a:endParaRPr>
                    </a:p>
                  </a:txBody>
                  <a:tcPr marL="44450" marR="44450" marT="0" marB="0"/>
                </a:tc>
                <a:tc>
                  <a:txBody>
                    <a:bodyPr/>
                    <a:lstStyle/>
                    <a:p>
                      <a:pPr algn="ctr">
                        <a:spcAft>
                          <a:spcPts val="0"/>
                        </a:spcAft>
                      </a:pPr>
                      <a:r>
                        <a:rPr lang="fr-FR" sz="1600" dirty="0">
                          <a:effectLst/>
                        </a:rPr>
                        <a:t> </a:t>
                      </a:r>
                    </a:p>
                    <a:p>
                      <a:pPr algn="ctr">
                        <a:spcAft>
                          <a:spcPts val="0"/>
                        </a:spcAft>
                      </a:pPr>
                      <a:r>
                        <a:rPr lang="fr-FR" sz="1600" dirty="0" smtClean="0">
                          <a:effectLst/>
                        </a:rPr>
                        <a:t>1 500</a:t>
                      </a:r>
                      <a:r>
                        <a:rPr lang="fr-FR" sz="1600" dirty="0">
                          <a:effectLst/>
                        </a:rPr>
                        <a:t> </a:t>
                      </a: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1"/>
                  </a:ext>
                </a:extLst>
              </a:tr>
              <a:tr h="289015">
                <a:tc gridSpan="4">
                  <a:txBody>
                    <a:bodyPr/>
                    <a:lstStyle/>
                    <a:p>
                      <a:pPr algn="ctr">
                        <a:spcAft>
                          <a:spcPts val="0"/>
                        </a:spcAft>
                      </a:pPr>
                      <a:r>
                        <a:rPr lang="fr-FR" sz="1600" dirty="0" smtClean="0">
                          <a:effectLst/>
                        </a:rPr>
                        <a:t>Constatation de stock final</a:t>
                      </a:r>
                      <a:endParaRPr lang="fr-FR" sz="1600" b="1"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sp>
        <p:nvSpPr>
          <p:cNvPr id="6"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(3) la comptabilisation des stocks </a:t>
            </a:r>
            <a:endParaRPr lang="fr-FR" sz="2800" b="1" dirty="0">
              <a:solidFill>
                <a:srgbClr val="C00000"/>
              </a:solidFill>
            </a:endParaRPr>
          </a:p>
        </p:txBody>
      </p:sp>
      <p:graphicFrame>
        <p:nvGraphicFramePr>
          <p:cNvPr id="7" name="Tableau 6"/>
          <p:cNvGraphicFramePr>
            <a:graphicFrameLocks noGrp="1"/>
          </p:cNvGraphicFramePr>
          <p:nvPr>
            <p:extLst/>
          </p:nvPr>
        </p:nvGraphicFramePr>
        <p:xfrm>
          <a:off x="701964" y="4055612"/>
          <a:ext cx="4414982" cy="2026920"/>
        </p:xfrm>
        <a:graphic>
          <a:graphicData uri="http://schemas.openxmlformats.org/drawingml/2006/table">
            <a:tbl>
              <a:tblPr firstRow="1" bandRow="1">
                <a:tableStyleId>{5940675A-B579-460E-94D1-54222C63F5DA}</a:tableStyleId>
              </a:tblPr>
              <a:tblGrid>
                <a:gridCol w="2734277">
                  <a:extLst>
                    <a:ext uri="{9D8B030D-6E8A-4147-A177-3AD203B41FA5}">
                      <a16:colId xmlns:a16="http://schemas.microsoft.com/office/drawing/2014/main" val="2895256940"/>
                    </a:ext>
                  </a:extLst>
                </a:gridCol>
                <a:gridCol w="802724">
                  <a:extLst>
                    <a:ext uri="{9D8B030D-6E8A-4147-A177-3AD203B41FA5}">
                      <a16:colId xmlns:a16="http://schemas.microsoft.com/office/drawing/2014/main" val="24324763"/>
                    </a:ext>
                  </a:extLst>
                </a:gridCol>
                <a:gridCol w="877981">
                  <a:extLst>
                    <a:ext uri="{9D8B030D-6E8A-4147-A177-3AD203B41FA5}">
                      <a16:colId xmlns:a16="http://schemas.microsoft.com/office/drawing/2014/main" val="1690866922"/>
                    </a:ext>
                  </a:extLst>
                </a:gridCol>
              </a:tblGrid>
              <a:tr h="370840">
                <a:tc gridSpan="3">
                  <a:txBody>
                    <a:bodyPr/>
                    <a:lstStyle/>
                    <a:p>
                      <a:pPr algn="ctr"/>
                      <a:r>
                        <a:rPr lang="fr-FR" dirty="0" smtClean="0"/>
                        <a:t>Compte 33/34/35</a:t>
                      </a:r>
                      <a:endParaRPr lang="fr-FR" dirty="0"/>
                    </a:p>
                  </a:txBody>
                  <a:tcPr anchor="ct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2232380703"/>
                  </a:ext>
                </a:extLst>
              </a:tr>
              <a:tr h="370840">
                <a:tc>
                  <a:txBody>
                    <a:bodyPr/>
                    <a:lstStyle/>
                    <a:p>
                      <a:endParaRPr lang="fr-FR" dirty="0"/>
                    </a:p>
                  </a:txBody>
                  <a:tcPr/>
                </a:tc>
                <a:tc>
                  <a:txBody>
                    <a:bodyPr/>
                    <a:lstStyle/>
                    <a:p>
                      <a:r>
                        <a:rPr lang="fr-FR" dirty="0" smtClean="0"/>
                        <a:t>Débit</a:t>
                      </a:r>
                      <a:endParaRPr lang="fr-FR" dirty="0"/>
                    </a:p>
                  </a:txBody>
                  <a:tcPr/>
                </a:tc>
                <a:tc>
                  <a:txBody>
                    <a:bodyPr/>
                    <a:lstStyle/>
                    <a:p>
                      <a:r>
                        <a:rPr lang="fr-FR" dirty="0" smtClean="0"/>
                        <a:t>Crédit</a:t>
                      </a:r>
                      <a:endParaRPr lang="fr-FR" dirty="0"/>
                    </a:p>
                  </a:txBody>
                  <a:tcPr/>
                </a:tc>
                <a:extLst>
                  <a:ext uri="{0D108BD9-81ED-4DB2-BD59-A6C34878D82A}">
                    <a16:rowId xmlns:a16="http://schemas.microsoft.com/office/drawing/2014/main" val="468063932"/>
                  </a:ext>
                </a:extLst>
              </a:tr>
              <a:tr h="370840">
                <a:tc>
                  <a:txBody>
                    <a:bodyPr/>
                    <a:lstStyle/>
                    <a:p>
                      <a:r>
                        <a:rPr lang="fr-FR" dirty="0" smtClean="0"/>
                        <a:t>01/01 : ouverture ex.</a:t>
                      </a:r>
                    </a:p>
                    <a:p>
                      <a:r>
                        <a:rPr lang="fr-FR" dirty="0" smtClean="0"/>
                        <a:t>Inv.      : Annulation SI</a:t>
                      </a:r>
                    </a:p>
                    <a:p>
                      <a:r>
                        <a:rPr lang="fr-FR" dirty="0" err="1" smtClean="0"/>
                        <a:t>Inv</a:t>
                      </a:r>
                      <a:r>
                        <a:rPr lang="fr-FR" dirty="0" smtClean="0"/>
                        <a:t>       : Constat SF</a:t>
                      </a:r>
                      <a:endParaRPr lang="fr-FR" dirty="0"/>
                    </a:p>
                  </a:txBody>
                  <a:tcPr/>
                </a:tc>
                <a:tc>
                  <a:txBody>
                    <a:bodyPr/>
                    <a:lstStyle/>
                    <a:p>
                      <a:r>
                        <a:rPr lang="fr-FR" dirty="0" smtClean="0"/>
                        <a:t>1000</a:t>
                      </a:r>
                    </a:p>
                    <a:p>
                      <a:endParaRPr lang="fr-FR" dirty="0" smtClean="0"/>
                    </a:p>
                    <a:p>
                      <a:r>
                        <a:rPr lang="fr-FR" dirty="0" smtClean="0"/>
                        <a:t>1 500</a:t>
                      </a:r>
                      <a:endParaRPr lang="fr-FR" dirty="0"/>
                    </a:p>
                  </a:txBody>
                  <a:tcPr/>
                </a:tc>
                <a:tc>
                  <a:txBody>
                    <a:bodyPr/>
                    <a:lstStyle/>
                    <a:p>
                      <a:endParaRPr lang="fr-FR" dirty="0" smtClean="0"/>
                    </a:p>
                    <a:p>
                      <a:r>
                        <a:rPr lang="fr-FR" dirty="0" smtClean="0"/>
                        <a:t>1000</a:t>
                      </a:r>
                      <a:endParaRPr lang="fr-FR" dirty="0"/>
                    </a:p>
                  </a:txBody>
                  <a:tcPr/>
                </a:tc>
                <a:extLst>
                  <a:ext uri="{0D108BD9-81ED-4DB2-BD59-A6C34878D82A}">
                    <a16:rowId xmlns:a16="http://schemas.microsoft.com/office/drawing/2014/main" val="386767834"/>
                  </a:ext>
                </a:extLst>
              </a:tr>
              <a:tr h="370840">
                <a:tc>
                  <a:txBody>
                    <a:bodyPr/>
                    <a:lstStyle/>
                    <a:p>
                      <a:r>
                        <a:rPr lang="fr-FR" b="1" dirty="0" smtClean="0"/>
                        <a:t>Solde débiteur</a:t>
                      </a:r>
                      <a:endParaRPr lang="fr-FR" b="1" dirty="0"/>
                    </a:p>
                  </a:txBody>
                  <a:tcPr/>
                </a:tc>
                <a:tc>
                  <a:txBody>
                    <a:bodyPr/>
                    <a:lstStyle/>
                    <a:p>
                      <a:endParaRPr lang="fr-FR" b="1" dirty="0"/>
                    </a:p>
                  </a:txBody>
                  <a:tcPr/>
                </a:tc>
                <a:tc>
                  <a:txBody>
                    <a:bodyPr/>
                    <a:lstStyle/>
                    <a:p>
                      <a:r>
                        <a:rPr lang="fr-FR" b="1" dirty="0" smtClean="0"/>
                        <a:t>1 500</a:t>
                      </a:r>
                      <a:endParaRPr lang="fr-FR" b="1" dirty="0"/>
                    </a:p>
                  </a:txBody>
                  <a:tcPr/>
                </a:tc>
                <a:extLst>
                  <a:ext uri="{0D108BD9-81ED-4DB2-BD59-A6C34878D82A}">
                    <a16:rowId xmlns:a16="http://schemas.microsoft.com/office/drawing/2014/main" val="742353775"/>
                  </a:ext>
                </a:extLst>
              </a:tr>
            </a:tbl>
          </a:graphicData>
        </a:graphic>
      </p:graphicFrame>
      <p:sp>
        <p:nvSpPr>
          <p:cNvPr id="8" name="ZoneTexte 7"/>
          <p:cNvSpPr txBox="1"/>
          <p:nvPr/>
        </p:nvSpPr>
        <p:spPr>
          <a:xfrm>
            <a:off x="701964" y="6103399"/>
            <a:ext cx="4396509" cy="369332"/>
          </a:xfrm>
          <a:prstGeom prst="rect">
            <a:avLst/>
          </a:prstGeom>
          <a:noFill/>
        </p:spPr>
        <p:txBody>
          <a:bodyPr wrap="square" rtlCol="0">
            <a:spAutoFit/>
          </a:bodyPr>
          <a:lstStyle/>
          <a:p>
            <a:pPr algn="ctr"/>
            <a:r>
              <a:rPr lang="fr-FR" dirty="0" smtClean="0">
                <a:solidFill>
                  <a:srgbClr val="C00000"/>
                </a:solidFill>
              </a:rPr>
              <a:t>On retrouve ce solde au bilan (actif circulant)</a:t>
            </a:r>
            <a:endParaRPr lang="fr-FR" dirty="0">
              <a:solidFill>
                <a:srgbClr val="C00000"/>
              </a:solidFill>
            </a:endParaRPr>
          </a:p>
        </p:txBody>
      </p:sp>
      <p:graphicFrame>
        <p:nvGraphicFramePr>
          <p:cNvPr id="9" name="Tableau 8"/>
          <p:cNvGraphicFramePr>
            <a:graphicFrameLocks noGrp="1"/>
          </p:cNvGraphicFramePr>
          <p:nvPr>
            <p:extLst/>
          </p:nvPr>
        </p:nvGraphicFramePr>
        <p:xfrm>
          <a:off x="6279448" y="4055612"/>
          <a:ext cx="4414982" cy="1752600"/>
        </p:xfrm>
        <a:graphic>
          <a:graphicData uri="http://schemas.openxmlformats.org/drawingml/2006/table">
            <a:tbl>
              <a:tblPr firstRow="1" bandRow="1">
                <a:tableStyleId>{5940675A-B579-460E-94D1-54222C63F5DA}</a:tableStyleId>
              </a:tblPr>
              <a:tblGrid>
                <a:gridCol w="2734277">
                  <a:extLst>
                    <a:ext uri="{9D8B030D-6E8A-4147-A177-3AD203B41FA5}">
                      <a16:colId xmlns:a16="http://schemas.microsoft.com/office/drawing/2014/main" val="2895256940"/>
                    </a:ext>
                  </a:extLst>
                </a:gridCol>
                <a:gridCol w="802724">
                  <a:extLst>
                    <a:ext uri="{9D8B030D-6E8A-4147-A177-3AD203B41FA5}">
                      <a16:colId xmlns:a16="http://schemas.microsoft.com/office/drawing/2014/main" val="24324763"/>
                    </a:ext>
                  </a:extLst>
                </a:gridCol>
                <a:gridCol w="877981">
                  <a:extLst>
                    <a:ext uri="{9D8B030D-6E8A-4147-A177-3AD203B41FA5}">
                      <a16:colId xmlns:a16="http://schemas.microsoft.com/office/drawing/2014/main" val="1690866922"/>
                    </a:ext>
                  </a:extLst>
                </a:gridCol>
              </a:tblGrid>
              <a:tr h="370840">
                <a:tc gridSpan="3">
                  <a:txBody>
                    <a:bodyPr/>
                    <a:lstStyle/>
                    <a:p>
                      <a:pPr algn="ctr"/>
                      <a:r>
                        <a:rPr lang="fr-FR" dirty="0" smtClean="0"/>
                        <a:t>Compte 713</a:t>
                      </a:r>
                      <a:endParaRPr lang="fr-FR" dirty="0"/>
                    </a:p>
                  </a:txBody>
                  <a:tcPr anchor="ct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2232380703"/>
                  </a:ext>
                </a:extLst>
              </a:tr>
              <a:tr h="370840">
                <a:tc>
                  <a:txBody>
                    <a:bodyPr/>
                    <a:lstStyle/>
                    <a:p>
                      <a:endParaRPr lang="fr-FR" dirty="0"/>
                    </a:p>
                  </a:txBody>
                  <a:tcPr/>
                </a:tc>
                <a:tc>
                  <a:txBody>
                    <a:bodyPr/>
                    <a:lstStyle/>
                    <a:p>
                      <a:r>
                        <a:rPr lang="fr-FR" dirty="0" smtClean="0"/>
                        <a:t>Débit</a:t>
                      </a:r>
                      <a:endParaRPr lang="fr-FR" dirty="0"/>
                    </a:p>
                  </a:txBody>
                  <a:tcPr/>
                </a:tc>
                <a:tc>
                  <a:txBody>
                    <a:bodyPr/>
                    <a:lstStyle/>
                    <a:p>
                      <a:r>
                        <a:rPr lang="fr-FR" dirty="0" smtClean="0"/>
                        <a:t>Crédit</a:t>
                      </a:r>
                      <a:endParaRPr lang="fr-FR" dirty="0"/>
                    </a:p>
                  </a:txBody>
                  <a:tcPr/>
                </a:tc>
                <a:extLst>
                  <a:ext uri="{0D108BD9-81ED-4DB2-BD59-A6C34878D82A}">
                    <a16:rowId xmlns:a16="http://schemas.microsoft.com/office/drawing/2014/main" val="468063932"/>
                  </a:ext>
                </a:extLst>
              </a:tr>
              <a:tr h="370840">
                <a:tc>
                  <a:txBody>
                    <a:bodyPr/>
                    <a:lstStyle/>
                    <a:p>
                      <a:r>
                        <a:rPr lang="fr-FR" dirty="0" smtClean="0"/>
                        <a:t>Inv.      : Annulation SI</a:t>
                      </a:r>
                    </a:p>
                    <a:p>
                      <a:r>
                        <a:rPr lang="fr-FR" dirty="0" err="1" smtClean="0"/>
                        <a:t>Inv</a:t>
                      </a:r>
                      <a:r>
                        <a:rPr lang="fr-FR" dirty="0" smtClean="0"/>
                        <a:t>       : Constat SF</a:t>
                      </a:r>
                      <a:endParaRPr lang="fr-FR" dirty="0"/>
                    </a:p>
                  </a:txBody>
                  <a:tcPr/>
                </a:tc>
                <a:tc>
                  <a:txBody>
                    <a:bodyPr/>
                    <a:lstStyle/>
                    <a:p>
                      <a:r>
                        <a:rPr lang="fr-FR" dirty="0" smtClean="0"/>
                        <a:t>1 000</a:t>
                      </a:r>
                    </a:p>
                  </a:txBody>
                  <a:tcPr/>
                </a:tc>
                <a:tc>
                  <a:txBody>
                    <a:bodyPr/>
                    <a:lstStyle/>
                    <a:p>
                      <a:endParaRPr lang="fr-FR" dirty="0" smtClean="0"/>
                    </a:p>
                    <a:p>
                      <a:r>
                        <a:rPr lang="fr-FR" dirty="0" smtClean="0"/>
                        <a:t>1 500</a:t>
                      </a:r>
                      <a:endParaRPr lang="fr-FR" dirty="0"/>
                    </a:p>
                  </a:txBody>
                  <a:tcPr/>
                </a:tc>
                <a:extLst>
                  <a:ext uri="{0D108BD9-81ED-4DB2-BD59-A6C34878D82A}">
                    <a16:rowId xmlns:a16="http://schemas.microsoft.com/office/drawing/2014/main" val="386767834"/>
                  </a:ext>
                </a:extLst>
              </a:tr>
              <a:tr h="370840">
                <a:tc>
                  <a:txBody>
                    <a:bodyPr/>
                    <a:lstStyle/>
                    <a:p>
                      <a:r>
                        <a:rPr lang="fr-FR" b="1" dirty="0" smtClean="0"/>
                        <a:t>Solde Créditeur</a:t>
                      </a:r>
                      <a:endParaRPr lang="fr-FR" b="1" dirty="0"/>
                    </a:p>
                  </a:txBody>
                  <a:tcPr/>
                </a:tc>
                <a:tc>
                  <a:txBody>
                    <a:bodyPr/>
                    <a:lstStyle/>
                    <a:p>
                      <a:r>
                        <a:rPr lang="fr-FR" b="1" dirty="0" smtClean="0"/>
                        <a:t>500</a:t>
                      </a:r>
                      <a:endParaRPr lang="fr-FR" b="1" dirty="0"/>
                    </a:p>
                  </a:txBody>
                  <a:tcPr/>
                </a:tc>
                <a:tc>
                  <a:txBody>
                    <a:bodyPr/>
                    <a:lstStyle/>
                    <a:p>
                      <a:endParaRPr lang="fr-FR" b="1" dirty="0"/>
                    </a:p>
                  </a:txBody>
                  <a:tcPr/>
                </a:tc>
                <a:extLst>
                  <a:ext uri="{0D108BD9-81ED-4DB2-BD59-A6C34878D82A}">
                    <a16:rowId xmlns:a16="http://schemas.microsoft.com/office/drawing/2014/main" val="742353775"/>
                  </a:ext>
                </a:extLst>
              </a:tr>
            </a:tbl>
          </a:graphicData>
        </a:graphic>
      </p:graphicFrame>
      <mc:AlternateContent xmlns:mc="http://schemas.openxmlformats.org/markup-compatibility/2006" xmlns:a14="http://schemas.microsoft.com/office/drawing/2010/main">
        <mc:Choice Requires="a14">
          <p:sp>
            <p:nvSpPr>
              <p:cNvPr id="10" name="ZoneTexte 9"/>
              <p:cNvSpPr txBox="1"/>
              <p:nvPr/>
            </p:nvSpPr>
            <p:spPr>
              <a:xfrm>
                <a:off x="5098473" y="5817306"/>
                <a:ext cx="6668654" cy="646331"/>
              </a:xfrm>
              <a:prstGeom prst="rect">
                <a:avLst/>
              </a:prstGeom>
              <a:noFill/>
            </p:spPr>
            <p:txBody>
              <a:bodyPr wrap="square" rtlCol="0">
                <a:spAutoFit/>
              </a:bodyPr>
              <a:lstStyle/>
              <a:p>
                <a:pPr algn="ctr"/>
                <a:r>
                  <a:rPr lang="fr-FR" dirty="0" smtClean="0">
                    <a:solidFill>
                      <a:srgbClr val="C00000"/>
                    </a:solidFill>
                  </a:rPr>
                  <a:t>Si stockage = 713 créditeur = </a:t>
                </a:r>
                <a14:m>
                  <m:oMath xmlns:m="http://schemas.openxmlformats.org/officeDocument/2006/math">
                    <m:r>
                      <a:rPr lang="fr-FR" i="1" dirty="0">
                        <a:solidFill>
                          <a:srgbClr val="C00000"/>
                        </a:solidFill>
                        <a:latin typeface="Cambria Math" panose="02040503050406030204" pitchFamily="18" charset="0"/>
                      </a:rPr>
                      <m:t>↗</m:t>
                    </m:r>
                  </m:oMath>
                </a14:m>
                <a:r>
                  <a:rPr lang="fr-FR" dirty="0">
                    <a:solidFill>
                      <a:srgbClr val="C00000"/>
                    </a:solidFill>
                  </a:rPr>
                  <a:t> </a:t>
                </a:r>
                <a:r>
                  <a:rPr lang="fr-FR" dirty="0" smtClean="0">
                    <a:solidFill>
                      <a:srgbClr val="C00000"/>
                    </a:solidFill>
                  </a:rPr>
                  <a:t>produits =  </a:t>
                </a:r>
                <a14:m>
                  <m:oMath xmlns:m="http://schemas.openxmlformats.org/officeDocument/2006/math">
                    <m:r>
                      <a:rPr lang="fr-FR" i="1" dirty="0" smtClean="0">
                        <a:solidFill>
                          <a:srgbClr val="C00000"/>
                        </a:solidFill>
                        <a:latin typeface="Cambria Math" panose="02040503050406030204" pitchFamily="18" charset="0"/>
                      </a:rPr>
                      <m:t>↗</m:t>
                    </m:r>
                  </m:oMath>
                </a14:m>
                <a:r>
                  <a:rPr lang="fr-FR" dirty="0" smtClean="0">
                    <a:solidFill>
                      <a:srgbClr val="C00000"/>
                    </a:solidFill>
                  </a:rPr>
                  <a:t> résultat</a:t>
                </a:r>
              </a:p>
              <a:p>
                <a:pPr algn="ctr"/>
                <a:r>
                  <a:rPr lang="fr-FR" dirty="0" smtClean="0">
                    <a:solidFill>
                      <a:srgbClr val="C00000"/>
                    </a:solidFill>
                  </a:rPr>
                  <a:t> Si déstockage </a:t>
                </a:r>
                <a:r>
                  <a:rPr lang="fr-FR" dirty="0">
                    <a:solidFill>
                      <a:srgbClr val="C00000"/>
                    </a:solidFill>
                  </a:rPr>
                  <a:t>= </a:t>
                </a:r>
                <a:r>
                  <a:rPr lang="fr-FR" dirty="0" smtClean="0">
                    <a:solidFill>
                      <a:srgbClr val="C00000"/>
                    </a:solidFill>
                  </a:rPr>
                  <a:t>713 débiteur =↘ produits =↘ </a:t>
                </a:r>
                <a:r>
                  <a:rPr lang="fr-FR" dirty="0">
                    <a:solidFill>
                      <a:srgbClr val="C00000"/>
                    </a:solidFill>
                  </a:rPr>
                  <a:t>résultat</a:t>
                </a:r>
              </a:p>
            </p:txBody>
          </p:sp>
        </mc:Choice>
        <mc:Fallback xmlns="">
          <p:sp>
            <p:nvSpPr>
              <p:cNvPr id="10" name="ZoneTexte 9"/>
              <p:cNvSpPr txBox="1">
                <a:spLocks noRot="1" noChangeAspect="1" noMove="1" noResize="1" noEditPoints="1" noAdjustHandles="1" noChangeArrowheads="1" noChangeShapeType="1" noTextEdit="1"/>
              </p:cNvSpPr>
              <p:nvPr/>
            </p:nvSpPr>
            <p:spPr>
              <a:xfrm>
                <a:off x="5098473" y="5817306"/>
                <a:ext cx="6668654" cy="646331"/>
              </a:xfrm>
              <a:prstGeom prst="rect">
                <a:avLst/>
              </a:prstGeom>
              <a:blipFill>
                <a:blip r:embed="rId2"/>
                <a:stretch>
                  <a:fillRect t="-4717" b="-14151"/>
                </a:stretch>
              </a:blipFill>
            </p:spPr>
            <p:txBody>
              <a:bodyPr/>
              <a:lstStyle/>
              <a:p>
                <a:r>
                  <a:rPr lang="fr-FR">
                    <a:noFill/>
                  </a:rPr>
                  <a:t> </a:t>
                </a:r>
              </a:p>
            </p:txBody>
          </p:sp>
        </mc:Fallback>
      </mc:AlternateContent>
    </p:spTree>
    <p:extLst>
      <p:ext uri="{BB962C8B-B14F-4D97-AF65-F5344CB8AC3E}">
        <p14:creationId xmlns:p14="http://schemas.microsoft.com/office/powerpoint/2010/main" val="4034172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548314" y="692696"/>
            <a:ext cx="8364110" cy="5688632"/>
          </a:xfrm>
        </p:spPr>
        <p:txBody>
          <a:bodyPr>
            <a:normAutofit/>
          </a:bodyPr>
          <a:lstStyle/>
          <a:p>
            <a:pPr marL="114300" indent="0">
              <a:buNone/>
            </a:pPr>
            <a:r>
              <a:rPr lang="fr-FR" sz="2800" dirty="0">
                <a:solidFill>
                  <a:srgbClr val="002060"/>
                </a:solidFill>
              </a:rPr>
              <a:t>Application</a:t>
            </a:r>
          </a:p>
          <a:p>
            <a:pPr marL="114300" indent="0">
              <a:buNone/>
            </a:pPr>
            <a:r>
              <a:rPr lang="fr-FR" sz="1800" dirty="0"/>
              <a:t>L’entreprise Béta a deux activités : elle commercialise des produits qu’elle achète déjà fabriqués et des produits qu’elle fabrique à partir d’une matière première M.</a:t>
            </a:r>
          </a:p>
          <a:p>
            <a:pPr marL="114300" indent="0">
              <a:buNone/>
            </a:pPr>
            <a:r>
              <a:rPr lang="fr-FR" sz="1800" dirty="0"/>
              <a:t>Les informations suivantes vous sont communiquées en € </a:t>
            </a:r>
          </a:p>
          <a:p>
            <a:pPr lvl="1"/>
            <a:r>
              <a:rPr lang="fr-FR" sz="1600" dirty="0"/>
              <a:t>Stock des matières premières au 01/01/N : 110 000</a:t>
            </a:r>
          </a:p>
          <a:p>
            <a:pPr lvl="1"/>
            <a:r>
              <a:rPr lang="fr-FR" sz="1600" dirty="0"/>
              <a:t>Stock des matières premières au 31/12/N : 90 000</a:t>
            </a:r>
          </a:p>
          <a:p>
            <a:pPr lvl="1"/>
            <a:r>
              <a:rPr lang="fr-FR" sz="1600" dirty="0"/>
              <a:t>Stocks des marchandises au 01/01/N : 130 000</a:t>
            </a:r>
          </a:p>
          <a:p>
            <a:pPr lvl="1"/>
            <a:r>
              <a:rPr lang="fr-FR" sz="1600" dirty="0"/>
              <a:t>Stocks des marchandises au 31/12/N : 150 000</a:t>
            </a:r>
          </a:p>
          <a:p>
            <a:pPr marL="342900" indent="0">
              <a:buNone/>
            </a:pPr>
            <a:r>
              <a:rPr lang="fr-FR" sz="1800" dirty="0"/>
              <a:t>Les achats et les ventes de l’exercice en valeur sont les suivants </a:t>
            </a:r>
          </a:p>
          <a:p>
            <a:pPr lvl="1"/>
            <a:r>
              <a:rPr lang="fr-FR" sz="1600" dirty="0"/>
              <a:t>Achats de matières premières : 300 000</a:t>
            </a:r>
          </a:p>
          <a:p>
            <a:pPr lvl="1"/>
            <a:r>
              <a:rPr lang="fr-FR" sz="1600" dirty="0"/>
              <a:t>Achats de marchandises : 600 000</a:t>
            </a:r>
          </a:p>
          <a:p>
            <a:pPr lvl="1"/>
            <a:r>
              <a:rPr lang="fr-FR" sz="1600" dirty="0"/>
              <a:t>Ventes de marchandises : 1 100 000</a:t>
            </a:r>
          </a:p>
          <a:p>
            <a:pPr marL="342900" indent="0">
              <a:buNone/>
            </a:pPr>
            <a:r>
              <a:rPr lang="fr-FR" sz="1800" dirty="0"/>
              <a:t>Valeur de ses en-cours de production et de ses stocks de produits finis</a:t>
            </a:r>
          </a:p>
          <a:p>
            <a:pPr lvl="1"/>
            <a:r>
              <a:rPr lang="fr-FR" sz="1600" dirty="0"/>
              <a:t>Produits en-cours de production au 01/01/N : 70 000</a:t>
            </a:r>
          </a:p>
          <a:p>
            <a:pPr lvl="1"/>
            <a:r>
              <a:rPr lang="fr-FR" sz="1600" dirty="0"/>
              <a:t>Produits en-cours de production au 31/12/N : 190 000 </a:t>
            </a:r>
          </a:p>
          <a:p>
            <a:pPr lvl="1"/>
            <a:r>
              <a:rPr lang="fr-FR" sz="1600" dirty="0"/>
              <a:t>Stocks de produits finis au 01/01/N : 80 000</a:t>
            </a:r>
          </a:p>
          <a:p>
            <a:pPr lvl="1"/>
            <a:r>
              <a:rPr lang="fr-FR" sz="1600" dirty="0"/>
              <a:t>Stocks de produits finis au 31/12/N : 70 000</a:t>
            </a:r>
          </a:p>
          <a:p>
            <a:pPr lvl="1"/>
            <a:r>
              <a:rPr lang="fr-FR" sz="1600" dirty="0"/>
              <a:t>Production vendue de l’exercice : 1 050 000</a:t>
            </a:r>
          </a:p>
          <a:p>
            <a:pPr marL="457200" indent="-342900"/>
            <a:endParaRPr lang="fr-FR" dirty="0"/>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16</a:t>
            </a:fld>
            <a:endParaRPr lang="en-US" dirty="0"/>
          </a:p>
        </p:txBody>
      </p:sp>
      <p:sp>
        <p:nvSpPr>
          <p:cNvPr id="5" name="Titre 6"/>
          <p:cNvSpPr txBox="1">
            <a:spLocks/>
          </p:cNvSpPr>
          <p:nvPr/>
        </p:nvSpPr>
        <p:spPr>
          <a:xfrm>
            <a:off x="1548315" y="-19211"/>
            <a:ext cx="8364111" cy="570133"/>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sz="2400" b="1" dirty="0" smtClean="0"/>
              <a:t>Application liée aux stocks</a:t>
            </a:r>
            <a:endParaRPr lang="fr-FR" sz="2400" b="1" dirty="0">
              <a:solidFill>
                <a:srgbClr val="C00000"/>
              </a:solidFill>
            </a:endParaRPr>
          </a:p>
        </p:txBody>
      </p:sp>
    </p:spTree>
    <p:extLst>
      <p:ext uri="{BB962C8B-B14F-4D97-AF65-F5344CB8AC3E}">
        <p14:creationId xmlns:p14="http://schemas.microsoft.com/office/powerpoint/2010/main" val="3832487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pPr marL="114300" indent="0">
              <a:buNone/>
            </a:pPr>
            <a:r>
              <a:rPr lang="fr-FR" sz="2000" b="1" dirty="0"/>
              <a:t>Travail à faire</a:t>
            </a:r>
          </a:p>
          <a:p>
            <a:endParaRPr lang="fr-FR" sz="800" dirty="0"/>
          </a:p>
          <a:p>
            <a:pPr lvl="1"/>
            <a:r>
              <a:rPr lang="fr-FR" dirty="0"/>
              <a:t>Comptabilisez les écritures de régularisation des stocks au </a:t>
            </a:r>
            <a:r>
              <a:rPr lang="fr-FR" dirty="0" smtClean="0"/>
              <a:t>31/12/N.</a:t>
            </a:r>
            <a:endParaRPr lang="fr-FR" dirty="0"/>
          </a:p>
          <a:p>
            <a:pPr lvl="1"/>
            <a:endParaRPr lang="fr-FR" sz="800" dirty="0"/>
          </a:p>
          <a:p>
            <a:pPr lvl="1"/>
            <a:r>
              <a:rPr lang="fr-FR" dirty="0"/>
              <a:t>Présentez </a:t>
            </a:r>
            <a:r>
              <a:rPr lang="fr-FR" dirty="0" smtClean="0"/>
              <a:t>l’impact sur le </a:t>
            </a:r>
            <a:r>
              <a:rPr lang="fr-FR" dirty="0"/>
              <a:t>bilan et le compte de </a:t>
            </a:r>
            <a:r>
              <a:rPr lang="fr-FR" dirty="0" smtClean="0"/>
              <a:t>résultat de chacun de ces stocks. </a:t>
            </a:r>
            <a:endParaRPr lang="fr-FR" dirty="0"/>
          </a:p>
        </p:txBody>
      </p:sp>
      <p:sp>
        <p:nvSpPr>
          <p:cNvPr id="2" name="Espace réservé du numéro de diapositive 1"/>
          <p:cNvSpPr>
            <a:spLocks noGrp="1"/>
          </p:cNvSpPr>
          <p:nvPr>
            <p:ph type="sldNum" sz="quarter" idx="12"/>
          </p:nvPr>
        </p:nvSpPr>
        <p:spPr/>
        <p:txBody>
          <a:bodyPr/>
          <a:lstStyle/>
          <a:p>
            <a:fld id="{6E2D2B3B-882E-40F3-A32F-6DD516915044}" type="slidenum">
              <a:rPr lang="en-US" smtClean="0"/>
              <a:pPr/>
              <a:t>17</a:t>
            </a:fld>
            <a:endParaRPr lang="en-US" dirty="0"/>
          </a:p>
        </p:txBody>
      </p:sp>
      <p:sp>
        <p:nvSpPr>
          <p:cNvPr id="5" name="Titre 6"/>
          <p:cNvSpPr txBox="1">
            <a:spLocks/>
          </p:cNvSpPr>
          <p:nvPr/>
        </p:nvSpPr>
        <p:spPr>
          <a:xfrm>
            <a:off x="1548315" y="-19211"/>
            <a:ext cx="8364111" cy="570133"/>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sz="2400" b="1" dirty="0"/>
              <a:t>1. Les stocks </a:t>
            </a:r>
            <a:r>
              <a:rPr lang="fr-FR" sz="2400" b="1" dirty="0" smtClean="0"/>
              <a:t>- exercice</a:t>
            </a:r>
            <a:endParaRPr lang="fr-FR" sz="2400" b="1" dirty="0">
              <a:solidFill>
                <a:srgbClr val="C00000"/>
              </a:solidFill>
            </a:endParaRPr>
          </a:p>
        </p:txBody>
      </p:sp>
    </p:spTree>
    <p:extLst>
      <p:ext uri="{BB962C8B-B14F-4D97-AF65-F5344CB8AC3E}">
        <p14:creationId xmlns:p14="http://schemas.microsoft.com/office/powerpoint/2010/main" val="29946458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nvPr>
        </p:nvGraphicFramePr>
        <p:xfrm>
          <a:off x="1703512" y="188640"/>
          <a:ext cx="8784976" cy="975360"/>
        </p:xfrm>
        <a:graphic>
          <a:graphicData uri="http://schemas.openxmlformats.org/drawingml/2006/table">
            <a:tbl>
              <a:tblPr>
                <a:tableStyleId>{5940675A-B579-460E-94D1-54222C63F5DA}</a:tableStyleId>
              </a:tblPr>
              <a:tblGrid>
                <a:gridCol w="1155968">
                  <a:extLst>
                    <a:ext uri="{9D8B030D-6E8A-4147-A177-3AD203B41FA5}">
                      <a16:colId xmlns:a16="http://schemas.microsoft.com/office/drawing/2014/main" val="20000"/>
                    </a:ext>
                  </a:extLst>
                </a:gridCol>
                <a:gridCol w="1905812">
                  <a:extLst>
                    <a:ext uri="{9D8B030D-6E8A-4147-A177-3AD203B41FA5}">
                      <a16:colId xmlns:a16="http://schemas.microsoft.com/office/drawing/2014/main" val="20001"/>
                    </a:ext>
                  </a:extLst>
                </a:gridCol>
                <a:gridCol w="1094522">
                  <a:extLst>
                    <a:ext uri="{9D8B030D-6E8A-4147-A177-3AD203B41FA5}">
                      <a16:colId xmlns:a16="http://schemas.microsoft.com/office/drawing/2014/main" val="20002"/>
                    </a:ext>
                  </a:extLst>
                </a:gridCol>
                <a:gridCol w="1905812">
                  <a:extLst>
                    <a:ext uri="{9D8B030D-6E8A-4147-A177-3AD203B41FA5}">
                      <a16:colId xmlns:a16="http://schemas.microsoft.com/office/drawing/2014/main" val="20003"/>
                    </a:ext>
                  </a:extLst>
                </a:gridCol>
                <a:gridCol w="1361431">
                  <a:extLst>
                    <a:ext uri="{9D8B030D-6E8A-4147-A177-3AD203B41FA5}">
                      <a16:colId xmlns:a16="http://schemas.microsoft.com/office/drawing/2014/main" val="20004"/>
                    </a:ext>
                  </a:extLst>
                </a:gridCol>
                <a:gridCol w="1361431">
                  <a:extLst>
                    <a:ext uri="{9D8B030D-6E8A-4147-A177-3AD203B41FA5}">
                      <a16:colId xmlns:a16="http://schemas.microsoft.com/office/drawing/2014/main" val="20005"/>
                    </a:ext>
                  </a:extLst>
                </a:gridCol>
              </a:tblGrid>
              <a:tr h="243840">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ctr">
                        <a:spcAft>
                          <a:spcPts val="0"/>
                        </a:spcAft>
                      </a:pPr>
                      <a:r>
                        <a:rPr lang="fr-FR" sz="1600" dirty="0">
                          <a:effectLst/>
                        </a:rPr>
                        <a:t> 31/12/N</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a:effectLst/>
                        </a:rPr>
                        <a:t> </a:t>
                      </a:r>
                      <a:endParaRPr lang="fr-FR" sz="1600">
                        <a:effectLst/>
                        <a:latin typeface="Times New Roman"/>
                        <a:ea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spcAft>
                          <a:spcPts val="0"/>
                        </a:spcAft>
                      </a:pPr>
                      <a:endParaRPr lang="fr-FR" sz="1600" dirty="0" smtClean="0">
                        <a:effectLst/>
                      </a:endParaRPr>
                    </a:p>
                    <a:p>
                      <a:pPr algn="ctr">
                        <a:spcAft>
                          <a:spcPts val="0"/>
                        </a:spcAft>
                      </a:pPr>
                      <a:endParaRPr lang="fr-FR" sz="1600" dirty="0">
                        <a:effectLst/>
                        <a:latin typeface="Times New Roman"/>
                        <a:ea typeface="Times New Roman"/>
                      </a:endParaRPr>
                    </a:p>
                  </a:txBody>
                  <a:tcPr marL="44450" marR="44450" marT="0" marB="0"/>
                </a:tc>
                <a:tc gridSpan="3">
                  <a:txBody>
                    <a:bodyPr/>
                    <a:lstStyle/>
                    <a:p>
                      <a:pPr>
                        <a:spcAft>
                          <a:spcPts val="0"/>
                        </a:spcAft>
                      </a:pPr>
                      <a:endParaRPr lang="fr-FR" sz="1600" i="1" dirty="0">
                        <a:effectLst/>
                        <a:latin typeface="Times New Roman"/>
                        <a:ea typeface="Times New Roman"/>
                      </a:endParaRPr>
                    </a:p>
                  </a:txBody>
                  <a:tcPr marL="44450" marR="44450" marT="0" marB="0"/>
                </a:tc>
                <a:tc hMerge="1">
                  <a:txBody>
                    <a:bodyPr/>
                    <a:lstStyle/>
                    <a:p>
                      <a:endParaRPr lang="fr-FR"/>
                    </a:p>
                  </a:txBody>
                  <a:tcPr/>
                </a:tc>
                <a:tc hMerge="1">
                  <a:txBody>
                    <a:bodyPr/>
                    <a:lstStyle/>
                    <a:p>
                      <a:endParaRPr lang="fr-FR"/>
                    </a:p>
                  </a:txBody>
                  <a:tcPr/>
                </a:tc>
                <a:tc>
                  <a:txBody>
                    <a:bodyPr/>
                    <a:lstStyle/>
                    <a:p>
                      <a:pPr algn="ctr">
                        <a:spcAft>
                          <a:spcPts val="0"/>
                        </a:spcAft>
                      </a:pPr>
                      <a:endParaRPr lang="fr-FR" sz="1600" dirty="0">
                        <a:effectLst/>
                        <a:latin typeface="+mn-lt"/>
                        <a:ea typeface="Times New Roman"/>
                      </a:endParaRPr>
                    </a:p>
                  </a:txBody>
                  <a:tcPr marL="44450" marR="44450" marT="0" marB="0"/>
                </a:tc>
                <a:tc>
                  <a:txBody>
                    <a:bodyPr/>
                    <a:lstStyle/>
                    <a:p>
                      <a:pPr algn="r">
                        <a:spcAft>
                          <a:spcPts val="0"/>
                        </a:spcAft>
                      </a:pPr>
                      <a:endParaRPr lang="fr-FR" sz="1600" dirty="0">
                        <a:effectLst/>
                        <a:latin typeface="+mn-lt"/>
                        <a:ea typeface="Times New Roman"/>
                      </a:endParaRPr>
                    </a:p>
                  </a:txBody>
                  <a:tcPr marL="44450" marR="44450" marT="0" marB="0"/>
                </a:tc>
                <a:extLst>
                  <a:ext uri="{0D108BD9-81ED-4DB2-BD59-A6C34878D82A}">
                    <a16:rowId xmlns:a16="http://schemas.microsoft.com/office/drawing/2014/main" val="10001"/>
                  </a:ext>
                </a:extLst>
              </a:tr>
              <a:tr h="0">
                <a:tc gridSpan="6">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ctr">
                        <a:spcAft>
                          <a:spcPts val="0"/>
                        </a:spcAft>
                      </a:pP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18</a:t>
            </a:fld>
            <a:endParaRPr lang="fr-FR" dirty="0">
              <a:solidFill>
                <a:prstClr val="black">
                  <a:tint val="75000"/>
                </a:prstClr>
              </a:solidFill>
            </a:endParaRPr>
          </a:p>
        </p:txBody>
      </p:sp>
      <p:graphicFrame>
        <p:nvGraphicFramePr>
          <p:cNvPr id="10" name="Tableau 9"/>
          <p:cNvGraphicFramePr>
            <a:graphicFrameLocks noGrp="1"/>
          </p:cNvGraphicFramePr>
          <p:nvPr>
            <p:extLst/>
          </p:nvPr>
        </p:nvGraphicFramePr>
        <p:xfrm>
          <a:off x="1703512" y="1370943"/>
          <a:ext cx="8784976" cy="975360"/>
        </p:xfrm>
        <a:graphic>
          <a:graphicData uri="http://schemas.openxmlformats.org/drawingml/2006/table">
            <a:tbl>
              <a:tblPr>
                <a:tableStyleId>{5940675A-B579-460E-94D1-54222C63F5DA}</a:tableStyleId>
              </a:tblPr>
              <a:tblGrid>
                <a:gridCol w="1155968">
                  <a:extLst>
                    <a:ext uri="{9D8B030D-6E8A-4147-A177-3AD203B41FA5}">
                      <a16:colId xmlns:a16="http://schemas.microsoft.com/office/drawing/2014/main" val="20000"/>
                    </a:ext>
                  </a:extLst>
                </a:gridCol>
                <a:gridCol w="1905812">
                  <a:extLst>
                    <a:ext uri="{9D8B030D-6E8A-4147-A177-3AD203B41FA5}">
                      <a16:colId xmlns:a16="http://schemas.microsoft.com/office/drawing/2014/main" val="20001"/>
                    </a:ext>
                  </a:extLst>
                </a:gridCol>
                <a:gridCol w="1094522">
                  <a:extLst>
                    <a:ext uri="{9D8B030D-6E8A-4147-A177-3AD203B41FA5}">
                      <a16:colId xmlns:a16="http://schemas.microsoft.com/office/drawing/2014/main" val="20002"/>
                    </a:ext>
                  </a:extLst>
                </a:gridCol>
                <a:gridCol w="1905812">
                  <a:extLst>
                    <a:ext uri="{9D8B030D-6E8A-4147-A177-3AD203B41FA5}">
                      <a16:colId xmlns:a16="http://schemas.microsoft.com/office/drawing/2014/main" val="20003"/>
                    </a:ext>
                  </a:extLst>
                </a:gridCol>
                <a:gridCol w="1361431">
                  <a:extLst>
                    <a:ext uri="{9D8B030D-6E8A-4147-A177-3AD203B41FA5}">
                      <a16:colId xmlns:a16="http://schemas.microsoft.com/office/drawing/2014/main" val="20004"/>
                    </a:ext>
                  </a:extLst>
                </a:gridCol>
                <a:gridCol w="1361431">
                  <a:extLst>
                    <a:ext uri="{9D8B030D-6E8A-4147-A177-3AD203B41FA5}">
                      <a16:colId xmlns:a16="http://schemas.microsoft.com/office/drawing/2014/main" val="20005"/>
                    </a:ext>
                  </a:extLst>
                </a:gridCol>
              </a:tblGrid>
              <a:tr h="243840">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ctr">
                        <a:spcAft>
                          <a:spcPts val="0"/>
                        </a:spcAft>
                      </a:pPr>
                      <a:r>
                        <a:rPr lang="fr-FR" sz="1600" dirty="0">
                          <a:effectLst/>
                        </a:rPr>
                        <a:t> 31/12/N</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a:effectLst/>
                        </a:rPr>
                        <a:t> </a:t>
                      </a:r>
                      <a:endParaRPr lang="fr-FR" sz="1600">
                        <a:effectLst/>
                        <a:latin typeface="Times New Roman"/>
                        <a:ea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spcAft>
                          <a:spcPts val="0"/>
                        </a:spcAft>
                      </a:pPr>
                      <a:endParaRPr lang="fr-FR" sz="1600" dirty="0" smtClean="0">
                        <a:effectLst/>
                      </a:endParaRPr>
                    </a:p>
                    <a:p>
                      <a:pPr algn="ctr">
                        <a:spcAft>
                          <a:spcPts val="0"/>
                        </a:spcAft>
                      </a:pPr>
                      <a:endParaRPr lang="fr-FR" sz="1600" dirty="0">
                        <a:effectLst/>
                        <a:latin typeface="Times New Roman"/>
                        <a:ea typeface="Times New Roman"/>
                      </a:endParaRPr>
                    </a:p>
                  </a:txBody>
                  <a:tcPr marL="44450" marR="44450" marT="0" marB="0"/>
                </a:tc>
                <a:tc gridSpan="3">
                  <a:txBody>
                    <a:bodyPr/>
                    <a:lstStyle/>
                    <a:p>
                      <a:pPr>
                        <a:spcAft>
                          <a:spcPts val="0"/>
                        </a:spcAft>
                      </a:pPr>
                      <a:endParaRPr lang="fr-FR" sz="1600" i="1" dirty="0">
                        <a:effectLst/>
                        <a:latin typeface="Times New Roman"/>
                        <a:ea typeface="Times New Roman"/>
                      </a:endParaRPr>
                    </a:p>
                  </a:txBody>
                  <a:tcPr marL="44450" marR="44450" marT="0" marB="0"/>
                </a:tc>
                <a:tc hMerge="1">
                  <a:txBody>
                    <a:bodyPr/>
                    <a:lstStyle/>
                    <a:p>
                      <a:endParaRPr lang="fr-FR"/>
                    </a:p>
                  </a:txBody>
                  <a:tcPr/>
                </a:tc>
                <a:tc hMerge="1">
                  <a:txBody>
                    <a:bodyPr/>
                    <a:lstStyle/>
                    <a:p>
                      <a:endParaRPr lang="fr-FR"/>
                    </a:p>
                  </a:txBody>
                  <a:tcPr/>
                </a:tc>
                <a:tc>
                  <a:txBody>
                    <a:bodyPr/>
                    <a:lstStyle/>
                    <a:p>
                      <a:pPr algn="ctr">
                        <a:spcAft>
                          <a:spcPts val="0"/>
                        </a:spcAft>
                      </a:pPr>
                      <a:endParaRPr lang="fr-FR" sz="1600" dirty="0">
                        <a:effectLst/>
                        <a:latin typeface="+mn-lt"/>
                        <a:ea typeface="Times New Roman"/>
                      </a:endParaRPr>
                    </a:p>
                  </a:txBody>
                  <a:tcPr marL="44450" marR="44450" marT="0" marB="0"/>
                </a:tc>
                <a:tc>
                  <a:txBody>
                    <a:bodyPr/>
                    <a:lstStyle/>
                    <a:p>
                      <a:pPr algn="r">
                        <a:spcAft>
                          <a:spcPts val="0"/>
                        </a:spcAft>
                      </a:pPr>
                      <a:endParaRPr lang="fr-FR" sz="1600" dirty="0">
                        <a:effectLst/>
                        <a:latin typeface="+mn-lt"/>
                        <a:ea typeface="Times New Roman"/>
                      </a:endParaRPr>
                    </a:p>
                  </a:txBody>
                  <a:tcPr marL="44450" marR="44450" marT="0" marB="0"/>
                </a:tc>
                <a:extLst>
                  <a:ext uri="{0D108BD9-81ED-4DB2-BD59-A6C34878D82A}">
                    <a16:rowId xmlns:a16="http://schemas.microsoft.com/office/drawing/2014/main" val="10001"/>
                  </a:ext>
                </a:extLst>
              </a:tr>
              <a:tr h="0">
                <a:tc gridSpan="6">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ctr">
                        <a:spcAft>
                          <a:spcPts val="0"/>
                        </a:spcAft>
                      </a:pP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6" name="Tableau 5"/>
          <p:cNvGraphicFramePr>
            <a:graphicFrameLocks noGrp="1"/>
          </p:cNvGraphicFramePr>
          <p:nvPr>
            <p:extLst/>
          </p:nvPr>
        </p:nvGraphicFramePr>
        <p:xfrm>
          <a:off x="1703512" y="3328174"/>
          <a:ext cx="8784976" cy="975360"/>
        </p:xfrm>
        <a:graphic>
          <a:graphicData uri="http://schemas.openxmlformats.org/drawingml/2006/table">
            <a:tbl>
              <a:tblPr>
                <a:tableStyleId>{5940675A-B579-460E-94D1-54222C63F5DA}</a:tableStyleId>
              </a:tblPr>
              <a:tblGrid>
                <a:gridCol w="1155968">
                  <a:extLst>
                    <a:ext uri="{9D8B030D-6E8A-4147-A177-3AD203B41FA5}">
                      <a16:colId xmlns:a16="http://schemas.microsoft.com/office/drawing/2014/main" val="20000"/>
                    </a:ext>
                  </a:extLst>
                </a:gridCol>
                <a:gridCol w="1905812">
                  <a:extLst>
                    <a:ext uri="{9D8B030D-6E8A-4147-A177-3AD203B41FA5}">
                      <a16:colId xmlns:a16="http://schemas.microsoft.com/office/drawing/2014/main" val="20001"/>
                    </a:ext>
                  </a:extLst>
                </a:gridCol>
                <a:gridCol w="1094522">
                  <a:extLst>
                    <a:ext uri="{9D8B030D-6E8A-4147-A177-3AD203B41FA5}">
                      <a16:colId xmlns:a16="http://schemas.microsoft.com/office/drawing/2014/main" val="20002"/>
                    </a:ext>
                  </a:extLst>
                </a:gridCol>
                <a:gridCol w="1905812">
                  <a:extLst>
                    <a:ext uri="{9D8B030D-6E8A-4147-A177-3AD203B41FA5}">
                      <a16:colId xmlns:a16="http://schemas.microsoft.com/office/drawing/2014/main" val="20003"/>
                    </a:ext>
                  </a:extLst>
                </a:gridCol>
                <a:gridCol w="1361431">
                  <a:extLst>
                    <a:ext uri="{9D8B030D-6E8A-4147-A177-3AD203B41FA5}">
                      <a16:colId xmlns:a16="http://schemas.microsoft.com/office/drawing/2014/main" val="20004"/>
                    </a:ext>
                  </a:extLst>
                </a:gridCol>
                <a:gridCol w="1361431">
                  <a:extLst>
                    <a:ext uri="{9D8B030D-6E8A-4147-A177-3AD203B41FA5}">
                      <a16:colId xmlns:a16="http://schemas.microsoft.com/office/drawing/2014/main" val="20005"/>
                    </a:ext>
                  </a:extLst>
                </a:gridCol>
              </a:tblGrid>
              <a:tr h="243840">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ctr">
                        <a:spcAft>
                          <a:spcPts val="0"/>
                        </a:spcAft>
                      </a:pPr>
                      <a:r>
                        <a:rPr lang="fr-FR" sz="1600" dirty="0">
                          <a:effectLst/>
                        </a:rPr>
                        <a:t> 31/12/N</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a:effectLst/>
                        </a:rPr>
                        <a:t> </a:t>
                      </a:r>
                      <a:endParaRPr lang="fr-FR" sz="1600">
                        <a:effectLst/>
                        <a:latin typeface="Times New Roman"/>
                        <a:ea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spcAft>
                          <a:spcPts val="0"/>
                        </a:spcAft>
                      </a:pPr>
                      <a:endParaRPr lang="fr-FR" sz="1600" dirty="0" smtClean="0">
                        <a:effectLst/>
                      </a:endParaRPr>
                    </a:p>
                    <a:p>
                      <a:pPr algn="ctr">
                        <a:spcAft>
                          <a:spcPts val="0"/>
                        </a:spcAft>
                      </a:pPr>
                      <a:endParaRPr lang="fr-FR" sz="1600" dirty="0">
                        <a:effectLst/>
                        <a:latin typeface="Times New Roman"/>
                        <a:ea typeface="Times New Roman"/>
                      </a:endParaRPr>
                    </a:p>
                  </a:txBody>
                  <a:tcPr marL="44450" marR="44450" marT="0" marB="0"/>
                </a:tc>
                <a:tc gridSpan="3">
                  <a:txBody>
                    <a:bodyPr/>
                    <a:lstStyle/>
                    <a:p>
                      <a:pPr>
                        <a:spcAft>
                          <a:spcPts val="0"/>
                        </a:spcAft>
                      </a:pPr>
                      <a:endParaRPr lang="fr-FR" sz="1600" i="1" dirty="0">
                        <a:effectLst/>
                        <a:latin typeface="Times New Roman"/>
                        <a:ea typeface="Times New Roman"/>
                      </a:endParaRPr>
                    </a:p>
                  </a:txBody>
                  <a:tcPr marL="44450" marR="44450" marT="0" marB="0"/>
                </a:tc>
                <a:tc hMerge="1">
                  <a:txBody>
                    <a:bodyPr/>
                    <a:lstStyle/>
                    <a:p>
                      <a:endParaRPr lang="fr-FR"/>
                    </a:p>
                  </a:txBody>
                  <a:tcPr/>
                </a:tc>
                <a:tc hMerge="1">
                  <a:txBody>
                    <a:bodyPr/>
                    <a:lstStyle/>
                    <a:p>
                      <a:endParaRPr lang="fr-FR"/>
                    </a:p>
                  </a:txBody>
                  <a:tcPr/>
                </a:tc>
                <a:tc>
                  <a:txBody>
                    <a:bodyPr/>
                    <a:lstStyle/>
                    <a:p>
                      <a:pPr algn="ctr">
                        <a:spcAft>
                          <a:spcPts val="0"/>
                        </a:spcAft>
                      </a:pPr>
                      <a:endParaRPr lang="fr-FR" sz="1600" dirty="0">
                        <a:effectLst/>
                        <a:latin typeface="+mn-lt"/>
                        <a:ea typeface="Times New Roman"/>
                      </a:endParaRPr>
                    </a:p>
                  </a:txBody>
                  <a:tcPr marL="44450" marR="44450" marT="0" marB="0"/>
                </a:tc>
                <a:tc>
                  <a:txBody>
                    <a:bodyPr/>
                    <a:lstStyle/>
                    <a:p>
                      <a:pPr algn="r">
                        <a:spcAft>
                          <a:spcPts val="0"/>
                        </a:spcAft>
                      </a:pPr>
                      <a:endParaRPr lang="fr-FR" sz="1600" dirty="0">
                        <a:effectLst/>
                        <a:latin typeface="+mn-lt"/>
                        <a:ea typeface="Times New Roman"/>
                      </a:endParaRPr>
                    </a:p>
                  </a:txBody>
                  <a:tcPr marL="44450" marR="44450" marT="0" marB="0"/>
                </a:tc>
                <a:extLst>
                  <a:ext uri="{0D108BD9-81ED-4DB2-BD59-A6C34878D82A}">
                    <a16:rowId xmlns:a16="http://schemas.microsoft.com/office/drawing/2014/main" val="10001"/>
                  </a:ext>
                </a:extLst>
              </a:tr>
              <a:tr h="0">
                <a:tc gridSpan="6">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ctr">
                        <a:spcAft>
                          <a:spcPts val="0"/>
                        </a:spcAft>
                      </a:pP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7" name="Tableau 6"/>
          <p:cNvGraphicFramePr>
            <a:graphicFrameLocks noGrp="1"/>
          </p:cNvGraphicFramePr>
          <p:nvPr>
            <p:extLst/>
          </p:nvPr>
        </p:nvGraphicFramePr>
        <p:xfrm>
          <a:off x="1703512" y="4423850"/>
          <a:ext cx="8784976" cy="975360"/>
        </p:xfrm>
        <a:graphic>
          <a:graphicData uri="http://schemas.openxmlformats.org/drawingml/2006/table">
            <a:tbl>
              <a:tblPr>
                <a:tableStyleId>{5940675A-B579-460E-94D1-54222C63F5DA}</a:tableStyleId>
              </a:tblPr>
              <a:tblGrid>
                <a:gridCol w="1155968">
                  <a:extLst>
                    <a:ext uri="{9D8B030D-6E8A-4147-A177-3AD203B41FA5}">
                      <a16:colId xmlns:a16="http://schemas.microsoft.com/office/drawing/2014/main" val="20000"/>
                    </a:ext>
                  </a:extLst>
                </a:gridCol>
                <a:gridCol w="1905812">
                  <a:extLst>
                    <a:ext uri="{9D8B030D-6E8A-4147-A177-3AD203B41FA5}">
                      <a16:colId xmlns:a16="http://schemas.microsoft.com/office/drawing/2014/main" val="20001"/>
                    </a:ext>
                  </a:extLst>
                </a:gridCol>
                <a:gridCol w="1094522">
                  <a:extLst>
                    <a:ext uri="{9D8B030D-6E8A-4147-A177-3AD203B41FA5}">
                      <a16:colId xmlns:a16="http://schemas.microsoft.com/office/drawing/2014/main" val="20002"/>
                    </a:ext>
                  </a:extLst>
                </a:gridCol>
                <a:gridCol w="1905812">
                  <a:extLst>
                    <a:ext uri="{9D8B030D-6E8A-4147-A177-3AD203B41FA5}">
                      <a16:colId xmlns:a16="http://schemas.microsoft.com/office/drawing/2014/main" val="20003"/>
                    </a:ext>
                  </a:extLst>
                </a:gridCol>
                <a:gridCol w="1361431">
                  <a:extLst>
                    <a:ext uri="{9D8B030D-6E8A-4147-A177-3AD203B41FA5}">
                      <a16:colId xmlns:a16="http://schemas.microsoft.com/office/drawing/2014/main" val="20004"/>
                    </a:ext>
                  </a:extLst>
                </a:gridCol>
                <a:gridCol w="1361431">
                  <a:extLst>
                    <a:ext uri="{9D8B030D-6E8A-4147-A177-3AD203B41FA5}">
                      <a16:colId xmlns:a16="http://schemas.microsoft.com/office/drawing/2014/main" val="20005"/>
                    </a:ext>
                  </a:extLst>
                </a:gridCol>
              </a:tblGrid>
              <a:tr h="243840">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ctr">
                        <a:spcAft>
                          <a:spcPts val="0"/>
                        </a:spcAft>
                      </a:pPr>
                      <a:r>
                        <a:rPr lang="fr-FR" sz="1600" dirty="0">
                          <a:effectLst/>
                        </a:rPr>
                        <a:t> 31/12/N</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a:effectLst/>
                        </a:rPr>
                        <a:t> </a:t>
                      </a:r>
                      <a:endParaRPr lang="fr-FR" sz="1600">
                        <a:effectLst/>
                        <a:latin typeface="Times New Roman"/>
                        <a:ea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spcAft>
                          <a:spcPts val="0"/>
                        </a:spcAft>
                      </a:pPr>
                      <a:endParaRPr lang="fr-FR" sz="1600" dirty="0" smtClean="0">
                        <a:effectLst/>
                      </a:endParaRPr>
                    </a:p>
                    <a:p>
                      <a:pPr algn="ctr">
                        <a:spcAft>
                          <a:spcPts val="0"/>
                        </a:spcAft>
                      </a:pPr>
                      <a:endParaRPr lang="fr-FR" sz="1600" dirty="0">
                        <a:effectLst/>
                        <a:latin typeface="Times New Roman"/>
                        <a:ea typeface="Times New Roman"/>
                      </a:endParaRPr>
                    </a:p>
                  </a:txBody>
                  <a:tcPr marL="44450" marR="44450" marT="0" marB="0"/>
                </a:tc>
                <a:tc gridSpan="3">
                  <a:txBody>
                    <a:bodyPr/>
                    <a:lstStyle/>
                    <a:p>
                      <a:pPr>
                        <a:spcAft>
                          <a:spcPts val="0"/>
                        </a:spcAft>
                      </a:pPr>
                      <a:endParaRPr lang="fr-FR" sz="1600" i="1" dirty="0">
                        <a:effectLst/>
                        <a:latin typeface="Times New Roman"/>
                        <a:ea typeface="Times New Roman"/>
                      </a:endParaRPr>
                    </a:p>
                  </a:txBody>
                  <a:tcPr marL="44450" marR="44450" marT="0" marB="0"/>
                </a:tc>
                <a:tc hMerge="1">
                  <a:txBody>
                    <a:bodyPr/>
                    <a:lstStyle/>
                    <a:p>
                      <a:endParaRPr lang="fr-FR"/>
                    </a:p>
                  </a:txBody>
                  <a:tcPr/>
                </a:tc>
                <a:tc hMerge="1">
                  <a:txBody>
                    <a:bodyPr/>
                    <a:lstStyle/>
                    <a:p>
                      <a:endParaRPr lang="fr-FR"/>
                    </a:p>
                  </a:txBody>
                  <a:tcPr/>
                </a:tc>
                <a:tc>
                  <a:txBody>
                    <a:bodyPr/>
                    <a:lstStyle/>
                    <a:p>
                      <a:pPr algn="ctr">
                        <a:spcAft>
                          <a:spcPts val="0"/>
                        </a:spcAft>
                      </a:pPr>
                      <a:endParaRPr lang="fr-FR" sz="1600" dirty="0">
                        <a:effectLst/>
                        <a:latin typeface="+mn-lt"/>
                        <a:ea typeface="Times New Roman"/>
                      </a:endParaRPr>
                    </a:p>
                  </a:txBody>
                  <a:tcPr marL="44450" marR="44450" marT="0" marB="0"/>
                </a:tc>
                <a:tc>
                  <a:txBody>
                    <a:bodyPr/>
                    <a:lstStyle/>
                    <a:p>
                      <a:pPr algn="r">
                        <a:spcAft>
                          <a:spcPts val="0"/>
                        </a:spcAft>
                      </a:pPr>
                      <a:endParaRPr lang="fr-FR" sz="1600" dirty="0">
                        <a:effectLst/>
                        <a:latin typeface="+mn-lt"/>
                        <a:ea typeface="Times New Roman"/>
                      </a:endParaRPr>
                    </a:p>
                  </a:txBody>
                  <a:tcPr marL="44450" marR="44450" marT="0" marB="0"/>
                </a:tc>
                <a:extLst>
                  <a:ext uri="{0D108BD9-81ED-4DB2-BD59-A6C34878D82A}">
                    <a16:rowId xmlns:a16="http://schemas.microsoft.com/office/drawing/2014/main" val="10001"/>
                  </a:ext>
                </a:extLst>
              </a:tr>
              <a:tr h="0">
                <a:tc gridSpan="6">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ctr">
                        <a:spcAft>
                          <a:spcPts val="0"/>
                        </a:spcAft>
                      </a:pP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sp>
        <p:nvSpPr>
          <p:cNvPr id="3" name="ZoneTexte 2"/>
          <p:cNvSpPr txBox="1"/>
          <p:nvPr/>
        </p:nvSpPr>
        <p:spPr>
          <a:xfrm>
            <a:off x="1703512" y="2346303"/>
            <a:ext cx="8784976"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sz="1600" dirty="0" smtClean="0"/>
              <a:t>Impact sur le bilan et le CR : </a:t>
            </a:r>
          </a:p>
          <a:p>
            <a:endParaRPr lang="fr-FR" dirty="0"/>
          </a:p>
          <a:p>
            <a:endParaRPr lang="fr-FR" dirty="0"/>
          </a:p>
        </p:txBody>
      </p:sp>
      <p:sp>
        <p:nvSpPr>
          <p:cNvPr id="8" name="ZoneTexte 7"/>
          <p:cNvSpPr txBox="1"/>
          <p:nvPr/>
        </p:nvSpPr>
        <p:spPr>
          <a:xfrm>
            <a:off x="1703512" y="5519526"/>
            <a:ext cx="8784976"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sz="1600" dirty="0" smtClean="0"/>
              <a:t>Impact sur le bilan et le CR : </a:t>
            </a:r>
          </a:p>
          <a:p>
            <a:endParaRPr lang="fr-FR" dirty="0"/>
          </a:p>
          <a:p>
            <a:endParaRPr lang="fr-FR" dirty="0"/>
          </a:p>
        </p:txBody>
      </p:sp>
    </p:spTree>
    <p:extLst>
      <p:ext uri="{BB962C8B-B14F-4D97-AF65-F5344CB8AC3E}">
        <p14:creationId xmlns:p14="http://schemas.microsoft.com/office/powerpoint/2010/main" val="41308401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nvPr>
        </p:nvGraphicFramePr>
        <p:xfrm>
          <a:off x="1703512" y="188640"/>
          <a:ext cx="8784976" cy="975360"/>
        </p:xfrm>
        <a:graphic>
          <a:graphicData uri="http://schemas.openxmlformats.org/drawingml/2006/table">
            <a:tbl>
              <a:tblPr>
                <a:tableStyleId>{5940675A-B579-460E-94D1-54222C63F5DA}</a:tableStyleId>
              </a:tblPr>
              <a:tblGrid>
                <a:gridCol w="1155968">
                  <a:extLst>
                    <a:ext uri="{9D8B030D-6E8A-4147-A177-3AD203B41FA5}">
                      <a16:colId xmlns:a16="http://schemas.microsoft.com/office/drawing/2014/main" val="20000"/>
                    </a:ext>
                  </a:extLst>
                </a:gridCol>
                <a:gridCol w="1905812">
                  <a:extLst>
                    <a:ext uri="{9D8B030D-6E8A-4147-A177-3AD203B41FA5}">
                      <a16:colId xmlns:a16="http://schemas.microsoft.com/office/drawing/2014/main" val="20001"/>
                    </a:ext>
                  </a:extLst>
                </a:gridCol>
                <a:gridCol w="1094522">
                  <a:extLst>
                    <a:ext uri="{9D8B030D-6E8A-4147-A177-3AD203B41FA5}">
                      <a16:colId xmlns:a16="http://schemas.microsoft.com/office/drawing/2014/main" val="20002"/>
                    </a:ext>
                  </a:extLst>
                </a:gridCol>
                <a:gridCol w="1905812">
                  <a:extLst>
                    <a:ext uri="{9D8B030D-6E8A-4147-A177-3AD203B41FA5}">
                      <a16:colId xmlns:a16="http://schemas.microsoft.com/office/drawing/2014/main" val="20003"/>
                    </a:ext>
                  </a:extLst>
                </a:gridCol>
                <a:gridCol w="1361431">
                  <a:extLst>
                    <a:ext uri="{9D8B030D-6E8A-4147-A177-3AD203B41FA5}">
                      <a16:colId xmlns:a16="http://schemas.microsoft.com/office/drawing/2014/main" val="20004"/>
                    </a:ext>
                  </a:extLst>
                </a:gridCol>
                <a:gridCol w="1361431">
                  <a:extLst>
                    <a:ext uri="{9D8B030D-6E8A-4147-A177-3AD203B41FA5}">
                      <a16:colId xmlns:a16="http://schemas.microsoft.com/office/drawing/2014/main" val="20005"/>
                    </a:ext>
                  </a:extLst>
                </a:gridCol>
              </a:tblGrid>
              <a:tr h="243840">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ctr">
                        <a:spcAft>
                          <a:spcPts val="0"/>
                        </a:spcAft>
                      </a:pPr>
                      <a:r>
                        <a:rPr lang="fr-FR" sz="1600" dirty="0">
                          <a:effectLst/>
                        </a:rPr>
                        <a:t> 31/12/N</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a:effectLst/>
                        </a:rPr>
                        <a:t> </a:t>
                      </a:r>
                      <a:endParaRPr lang="fr-FR" sz="1600">
                        <a:effectLst/>
                        <a:latin typeface="Times New Roman"/>
                        <a:ea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spcAft>
                          <a:spcPts val="0"/>
                        </a:spcAft>
                      </a:pPr>
                      <a:endParaRPr lang="fr-FR" sz="1600" dirty="0" smtClean="0">
                        <a:effectLst/>
                      </a:endParaRPr>
                    </a:p>
                    <a:p>
                      <a:pPr algn="ctr">
                        <a:spcAft>
                          <a:spcPts val="0"/>
                        </a:spcAft>
                      </a:pPr>
                      <a:endParaRPr lang="fr-FR" sz="1600" dirty="0">
                        <a:effectLst/>
                        <a:latin typeface="Times New Roman"/>
                        <a:ea typeface="Times New Roman"/>
                      </a:endParaRPr>
                    </a:p>
                  </a:txBody>
                  <a:tcPr marL="44450" marR="44450" marT="0" marB="0"/>
                </a:tc>
                <a:tc gridSpan="3">
                  <a:txBody>
                    <a:bodyPr/>
                    <a:lstStyle/>
                    <a:p>
                      <a:pPr>
                        <a:spcAft>
                          <a:spcPts val="0"/>
                        </a:spcAft>
                      </a:pPr>
                      <a:endParaRPr lang="fr-FR" sz="1600" i="1" dirty="0">
                        <a:effectLst/>
                        <a:latin typeface="Times New Roman"/>
                        <a:ea typeface="Times New Roman"/>
                      </a:endParaRPr>
                    </a:p>
                  </a:txBody>
                  <a:tcPr marL="44450" marR="44450" marT="0" marB="0"/>
                </a:tc>
                <a:tc hMerge="1">
                  <a:txBody>
                    <a:bodyPr/>
                    <a:lstStyle/>
                    <a:p>
                      <a:endParaRPr lang="fr-FR"/>
                    </a:p>
                  </a:txBody>
                  <a:tcPr/>
                </a:tc>
                <a:tc hMerge="1">
                  <a:txBody>
                    <a:bodyPr/>
                    <a:lstStyle/>
                    <a:p>
                      <a:endParaRPr lang="fr-FR"/>
                    </a:p>
                  </a:txBody>
                  <a:tcPr/>
                </a:tc>
                <a:tc>
                  <a:txBody>
                    <a:bodyPr/>
                    <a:lstStyle/>
                    <a:p>
                      <a:pPr algn="ctr">
                        <a:spcAft>
                          <a:spcPts val="0"/>
                        </a:spcAft>
                      </a:pPr>
                      <a:endParaRPr lang="fr-FR" sz="1600" dirty="0">
                        <a:effectLst/>
                        <a:latin typeface="+mn-lt"/>
                        <a:ea typeface="Times New Roman"/>
                      </a:endParaRPr>
                    </a:p>
                  </a:txBody>
                  <a:tcPr marL="44450" marR="44450" marT="0" marB="0"/>
                </a:tc>
                <a:tc>
                  <a:txBody>
                    <a:bodyPr/>
                    <a:lstStyle/>
                    <a:p>
                      <a:pPr algn="r">
                        <a:spcAft>
                          <a:spcPts val="0"/>
                        </a:spcAft>
                      </a:pPr>
                      <a:endParaRPr lang="fr-FR" sz="1600" dirty="0">
                        <a:effectLst/>
                        <a:latin typeface="+mn-lt"/>
                        <a:ea typeface="Times New Roman"/>
                      </a:endParaRPr>
                    </a:p>
                  </a:txBody>
                  <a:tcPr marL="44450" marR="44450" marT="0" marB="0"/>
                </a:tc>
                <a:extLst>
                  <a:ext uri="{0D108BD9-81ED-4DB2-BD59-A6C34878D82A}">
                    <a16:rowId xmlns:a16="http://schemas.microsoft.com/office/drawing/2014/main" val="10001"/>
                  </a:ext>
                </a:extLst>
              </a:tr>
              <a:tr h="0">
                <a:tc gridSpan="6">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ctr">
                        <a:spcAft>
                          <a:spcPts val="0"/>
                        </a:spcAft>
                      </a:pP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19</a:t>
            </a:fld>
            <a:endParaRPr lang="fr-FR" dirty="0">
              <a:solidFill>
                <a:prstClr val="black">
                  <a:tint val="75000"/>
                </a:prstClr>
              </a:solidFill>
            </a:endParaRPr>
          </a:p>
        </p:txBody>
      </p:sp>
      <p:graphicFrame>
        <p:nvGraphicFramePr>
          <p:cNvPr id="10" name="Tableau 9"/>
          <p:cNvGraphicFramePr>
            <a:graphicFrameLocks noGrp="1"/>
          </p:cNvGraphicFramePr>
          <p:nvPr>
            <p:extLst/>
          </p:nvPr>
        </p:nvGraphicFramePr>
        <p:xfrm>
          <a:off x="1703512" y="1370943"/>
          <a:ext cx="8784976" cy="975360"/>
        </p:xfrm>
        <a:graphic>
          <a:graphicData uri="http://schemas.openxmlformats.org/drawingml/2006/table">
            <a:tbl>
              <a:tblPr>
                <a:tableStyleId>{5940675A-B579-460E-94D1-54222C63F5DA}</a:tableStyleId>
              </a:tblPr>
              <a:tblGrid>
                <a:gridCol w="1155968">
                  <a:extLst>
                    <a:ext uri="{9D8B030D-6E8A-4147-A177-3AD203B41FA5}">
                      <a16:colId xmlns:a16="http://schemas.microsoft.com/office/drawing/2014/main" val="20000"/>
                    </a:ext>
                  </a:extLst>
                </a:gridCol>
                <a:gridCol w="1905812">
                  <a:extLst>
                    <a:ext uri="{9D8B030D-6E8A-4147-A177-3AD203B41FA5}">
                      <a16:colId xmlns:a16="http://schemas.microsoft.com/office/drawing/2014/main" val="20001"/>
                    </a:ext>
                  </a:extLst>
                </a:gridCol>
                <a:gridCol w="1094522">
                  <a:extLst>
                    <a:ext uri="{9D8B030D-6E8A-4147-A177-3AD203B41FA5}">
                      <a16:colId xmlns:a16="http://schemas.microsoft.com/office/drawing/2014/main" val="20002"/>
                    </a:ext>
                  </a:extLst>
                </a:gridCol>
                <a:gridCol w="1905812">
                  <a:extLst>
                    <a:ext uri="{9D8B030D-6E8A-4147-A177-3AD203B41FA5}">
                      <a16:colId xmlns:a16="http://schemas.microsoft.com/office/drawing/2014/main" val="20003"/>
                    </a:ext>
                  </a:extLst>
                </a:gridCol>
                <a:gridCol w="1361431">
                  <a:extLst>
                    <a:ext uri="{9D8B030D-6E8A-4147-A177-3AD203B41FA5}">
                      <a16:colId xmlns:a16="http://schemas.microsoft.com/office/drawing/2014/main" val="20004"/>
                    </a:ext>
                  </a:extLst>
                </a:gridCol>
                <a:gridCol w="1361431">
                  <a:extLst>
                    <a:ext uri="{9D8B030D-6E8A-4147-A177-3AD203B41FA5}">
                      <a16:colId xmlns:a16="http://schemas.microsoft.com/office/drawing/2014/main" val="20005"/>
                    </a:ext>
                  </a:extLst>
                </a:gridCol>
              </a:tblGrid>
              <a:tr h="243840">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ctr">
                        <a:spcAft>
                          <a:spcPts val="0"/>
                        </a:spcAft>
                      </a:pPr>
                      <a:r>
                        <a:rPr lang="fr-FR" sz="1600" dirty="0">
                          <a:effectLst/>
                        </a:rPr>
                        <a:t> 31/12/N</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a:effectLst/>
                        </a:rPr>
                        <a:t> </a:t>
                      </a:r>
                      <a:endParaRPr lang="fr-FR" sz="1600">
                        <a:effectLst/>
                        <a:latin typeface="Times New Roman"/>
                        <a:ea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spcAft>
                          <a:spcPts val="0"/>
                        </a:spcAft>
                      </a:pPr>
                      <a:endParaRPr lang="fr-FR" sz="1600" dirty="0" smtClean="0">
                        <a:effectLst/>
                      </a:endParaRPr>
                    </a:p>
                    <a:p>
                      <a:pPr algn="ctr">
                        <a:spcAft>
                          <a:spcPts val="0"/>
                        </a:spcAft>
                      </a:pPr>
                      <a:endParaRPr lang="fr-FR" sz="1600" dirty="0">
                        <a:effectLst/>
                        <a:latin typeface="Times New Roman"/>
                        <a:ea typeface="Times New Roman"/>
                      </a:endParaRPr>
                    </a:p>
                  </a:txBody>
                  <a:tcPr marL="44450" marR="44450" marT="0" marB="0"/>
                </a:tc>
                <a:tc gridSpan="3">
                  <a:txBody>
                    <a:bodyPr/>
                    <a:lstStyle/>
                    <a:p>
                      <a:pPr>
                        <a:spcAft>
                          <a:spcPts val="0"/>
                        </a:spcAft>
                      </a:pPr>
                      <a:endParaRPr lang="fr-FR" sz="1600" i="1" dirty="0">
                        <a:effectLst/>
                        <a:latin typeface="Times New Roman"/>
                        <a:ea typeface="Times New Roman"/>
                      </a:endParaRPr>
                    </a:p>
                  </a:txBody>
                  <a:tcPr marL="44450" marR="44450" marT="0" marB="0"/>
                </a:tc>
                <a:tc hMerge="1">
                  <a:txBody>
                    <a:bodyPr/>
                    <a:lstStyle/>
                    <a:p>
                      <a:endParaRPr lang="fr-FR"/>
                    </a:p>
                  </a:txBody>
                  <a:tcPr/>
                </a:tc>
                <a:tc hMerge="1">
                  <a:txBody>
                    <a:bodyPr/>
                    <a:lstStyle/>
                    <a:p>
                      <a:endParaRPr lang="fr-FR"/>
                    </a:p>
                  </a:txBody>
                  <a:tcPr/>
                </a:tc>
                <a:tc>
                  <a:txBody>
                    <a:bodyPr/>
                    <a:lstStyle/>
                    <a:p>
                      <a:pPr algn="ctr">
                        <a:spcAft>
                          <a:spcPts val="0"/>
                        </a:spcAft>
                      </a:pPr>
                      <a:endParaRPr lang="fr-FR" sz="1600" dirty="0">
                        <a:effectLst/>
                        <a:latin typeface="+mn-lt"/>
                        <a:ea typeface="Times New Roman"/>
                      </a:endParaRPr>
                    </a:p>
                  </a:txBody>
                  <a:tcPr marL="44450" marR="44450" marT="0" marB="0"/>
                </a:tc>
                <a:tc>
                  <a:txBody>
                    <a:bodyPr/>
                    <a:lstStyle/>
                    <a:p>
                      <a:pPr algn="r">
                        <a:spcAft>
                          <a:spcPts val="0"/>
                        </a:spcAft>
                      </a:pPr>
                      <a:endParaRPr lang="fr-FR" sz="1600" dirty="0">
                        <a:effectLst/>
                        <a:latin typeface="+mn-lt"/>
                        <a:ea typeface="Times New Roman"/>
                      </a:endParaRPr>
                    </a:p>
                  </a:txBody>
                  <a:tcPr marL="44450" marR="44450" marT="0" marB="0"/>
                </a:tc>
                <a:extLst>
                  <a:ext uri="{0D108BD9-81ED-4DB2-BD59-A6C34878D82A}">
                    <a16:rowId xmlns:a16="http://schemas.microsoft.com/office/drawing/2014/main" val="10001"/>
                  </a:ext>
                </a:extLst>
              </a:tr>
              <a:tr h="0">
                <a:tc gridSpan="6">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ctr">
                        <a:spcAft>
                          <a:spcPts val="0"/>
                        </a:spcAft>
                      </a:pP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4148144370"/>
              </p:ext>
            </p:extLst>
          </p:nvPr>
        </p:nvGraphicFramePr>
        <p:xfrm>
          <a:off x="1703512" y="3328174"/>
          <a:ext cx="8784976" cy="975360"/>
        </p:xfrm>
        <a:graphic>
          <a:graphicData uri="http://schemas.openxmlformats.org/drawingml/2006/table">
            <a:tbl>
              <a:tblPr>
                <a:tableStyleId>{5940675A-B579-460E-94D1-54222C63F5DA}</a:tableStyleId>
              </a:tblPr>
              <a:tblGrid>
                <a:gridCol w="1155968">
                  <a:extLst>
                    <a:ext uri="{9D8B030D-6E8A-4147-A177-3AD203B41FA5}">
                      <a16:colId xmlns:a16="http://schemas.microsoft.com/office/drawing/2014/main" val="20000"/>
                    </a:ext>
                  </a:extLst>
                </a:gridCol>
                <a:gridCol w="1905812">
                  <a:extLst>
                    <a:ext uri="{9D8B030D-6E8A-4147-A177-3AD203B41FA5}">
                      <a16:colId xmlns:a16="http://schemas.microsoft.com/office/drawing/2014/main" val="20001"/>
                    </a:ext>
                  </a:extLst>
                </a:gridCol>
                <a:gridCol w="1094522">
                  <a:extLst>
                    <a:ext uri="{9D8B030D-6E8A-4147-A177-3AD203B41FA5}">
                      <a16:colId xmlns:a16="http://schemas.microsoft.com/office/drawing/2014/main" val="20002"/>
                    </a:ext>
                  </a:extLst>
                </a:gridCol>
                <a:gridCol w="1905812">
                  <a:extLst>
                    <a:ext uri="{9D8B030D-6E8A-4147-A177-3AD203B41FA5}">
                      <a16:colId xmlns:a16="http://schemas.microsoft.com/office/drawing/2014/main" val="20003"/>
                    </a:ext>
                  </a:extLst>
                </a:gridCol>
                <a:gridCol w="1361431">
                  <a:extLst>
                    <a:ext uri="{9D8B030D-6E8A-4147-A177-3AD203B41FA5}">
                      <a16:colId xmlns:a16="http://schemas.microsoft.com/office/drawing/2014/main" val="20004"/>
                    </a:ext>
                  </a:extLst>
                </a:gridCol>
                <a:gridCol w="1361431">
                  <a:extLst>
                    <a:ext uri="{9D8B030D-6E8A-4147-A177-3AD203B41FA5}">
                      <a16:colId xmlns:a16="http://schemas.microsoft.com/office/drawing/2014/main" val="20005"/>
                    </a:ext>
                  </a:extLst>
                </a:gridCol>
              </a:tblGrid>
              <a:tr h="243840">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ctr">
                        <a:spcAft>
                          <a:spcPts val="0"/>
                        </a:spcAft>
                      </a:pPr>
                      <a:r>
                        <a:rPr lang="fr-FR" sz="1600" dirty="0">
                          <a:effectLst/>
                        </a:rPr>
                        <a:t> 31/12/N</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a:effectLst/>
                        </a:rPr>
                        <a:t> </a:t>
                      </a:r>
                      <a:endParaRPr lang="fr-FR" sz="1600">
                        <a:effectLst/>
                        <a:latin typeface="Times New Roman"/>
                        <a:ea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spcAft>
                          <a:spcPts val="0"/>
                        </a:spcAft>
                      </a:pPr>
                      <a:endParaRPr lang="fr-FR" sz="1600" dirty="0" smtClean="0">
                        <a:effectLst/>
                      </a:endParaRPr>
                    </a:p>
                    <a:p>
                      <a:pPr algn="ctr">
                        <a:spcAft>
                          <a:spcPts val="0"/>
                        </a:spcAft>
                      </a:pPr>
                      <a:endParaRPr lang="fr-FR" sz="1600" dirty="0">
                        <a:effectLst/>
                        <a:latin typeface="Times New Roman"/>
                        <a:ea typeface="Times New Roman"/>
                      </a:endParaRPr>
                    </a:p>
                  </a:txBody>
                  <a:tcPr marL="44450" marR="44450" marT="0" marB="0"/>
                </a:tc>
                <a:tc gridSpan="3">
                  <a:txBody>
                    <a:bodyPr/>
                    <a:lstStyle/>
                    <a:p>
                      <a:pPr>
                        <a:spcAft>
                          <a:spcPts val="0"/>
                        </a:spcAft>
                      </a:pPr>
                      <a:endParaRPr lang="fr-FR" sz="1600" i="1" dirty="0">
                        <a:effectLst/>
                        <a:latin typeface="Times New Roman"/>
                        <a:ea typeface="Times New Roman"/>
                      </a:endParaRPr>
                    </a:p>
                  </a:txBody>
                  <a:tcPr marL="44450" marR="44450" marT="0" marB="0"/>
                </a:tc>
                <a:tc hMerge="1">
                  <a:txBody>
                    <a:bodyPr/>
                    <a:lstStyle/>
                    <a:p>
                      <a:endParaRPr lang="fr-FR"/>
                    </a:p>
                  </a:txBody>
                  <a:tcPr/>
                </a:tc>
                <a:tc hMerge="1">
                  <a:txBody>
                    <a:bodyPr/>
                    <a:lstStyle/>
                    <a:p>
                      <a:endParaRPr lang="fr-FR"/>
                    </a:p>
                  </a:txBody>
                  <a:tcPr/>
                </a:tc>
                <a:tc>
                  <a:txBody>
                    <a:bodyPr/>
                    <a:lstStyle/>
                    <a:p>
                      <a:pPr algn="ctr">
                        <a:spcAft>
                          <a:spcPts val="0"/>
                        </a:spcAft>
                      </a:pPr>
                      <a:endParaRPr lang="fr-FR" sz="1600" dirty="0">
                        <a:effectLst/>
                        <a:latin typeface="+mn-lt"/>
                        <a:ea typeface="Times New Roman"/>
                      </a:endParaRPr>
                    </a:p>
                  </a:txBody>
                  <a:tcPr marL="44450" marR="44450" marT="0" marB="0"/>
                </a:tc>
                <a:tc>
                  <a:txBody>
                    <a:bodyPr/>
                    <a:lstStyle/>
                    <a:p>
                      <a:pPr algn="r">
                        <a:spcAft>
                          <a:spcPts val="0"/>
                        </a:spcAft>
                      </a:pPr>
                      <a:endParaRPr lang="fr-FR" sz="1600" dirty="0">
                        <a:effectLst/>
                        <a:latin typeface="+mn-lt"/>
                        <a:ea typeface="Times New Roman"/>
                      </a:endParaRPr>
                    </a:p>
                  </a:txBody>
                  <a:tcPr marL="44450" marR="44450" marT="0" marB="0"/>
                </a:tc>
                <a:extLst>
                  <a:ext uri="{0D108BD9-81ED-4DB2-BD59-A6C34878D82A}">
                    <a16:rowId xmlns:a16="http://schemas.microsoft.com/office/drawing/2014/main" val="10001"/>
                  </a:ext>
                </a:extLst>
              </a:tr>
              <a:tr h="0">
                <a:tc gridSpan="6">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ctr">
                        <a:spcAft>
                          <a:spcPts val="0"/>
                        </a:spcAft>
                      </a:pP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4224814437"/>
              </p:ext>
            </p:extLst>
          </p:nvPr>
        </p:nvGraphicFramePr>
        <p:xfrm>
          <a:off x="1703512" y="4423850"/>
          <a:ext cx="8784976" cy="975360"/>
        </p:xfrm>
        <a:graphic>
          <a:graphicData uri="http://schemas.openxmlformats.org/drawingml/2006/table">
            <a:tbl>
              <a:tblPr>
                <a:tableStyleId>{5940675A-B579-460E-94D1-54222C63F5DA}</a:tableStyleId>
              </a:tblPr>
              <a:tblGrid>
                <a:gridCol w="1155968">
                  <a:extLst>
                    <a:ext uri="{9D8B030D-6E8A-4147-A177-3AD203B41FA5}">
                      <a16:colId xmlns:a16="http://schemas.microsoft.com/office/drawing/2014/main" val="20000"/>
                    </a:ext>
                  </a:extLst>
                </a:gridCol>
                <a:gridCol w="1905812">
                  <a:extLst>
                    <a:ext uri="{9D8B030D-6E8A-4147-A177-3AD203B41FA5}">
                      <a16:colId xmlns:a16="http://schemas.microsoft.com/office/drawing/2014/main" val="20001"/>
                    </a:ext>
                  </a:extLst>
                </a:gridCol>
                <a:gridCol w="1094522">
                  <a:extLst>
                    <a:ext uri="{9D8B030D-6E8A-4147-A177-3AD203B41FA5}">
                      <a16:colId xmlns:a16="http://schemas.microsoft.com/office/drawing/2014/main" val="20002"/>
                    </a:ext>
                  </a:extLst>
                </a:gridCol>
                <a:gridCol w="1905812">
                  <a:extLst>
                    <a:ext uri="{9D8B030D-6E8A-4147-A177-3AD203B41FA5}">
                      <a16:colId xmlns:a16="http://schemas.microsoft.com/office/drawing/2014/main" val="20003"/>
                    </a:ext>
                  </a:extLst>
                </a:gridCol>
                <a:gridCol w="1361431">
                  <a:extLst>
                    <a:ext uri="{9D8B030D-6E8A-4147-A177-3AD203B41FA5}">
                      <a16:colId xmlns:a16="http://schemas.microsoft.com/office/drawing/2014/main" val="20004"/>
                    </a:ext>
                  </a:extLst>
                </a:gridCol>
                <a:gridCol w="1361431">
                  <a:extLst>
                    <a:ext uri="{9D8B030D-6E8A-4147-A177-3AD203B41FA5}">
                      <a16:colId xmlns:a16="http://schemas.microsoft.com/office/drawing/2014/main" val="20005"/>
                    </a:ext>
                  </a:extLst>
                </a:gridCol>
              </a:tblGrid>
              <a:tr h="243840">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ctr">
                        <a:spcAft>
                          <a:spcPts val="0"/>
                        </a:spcAft>
                      </a:pPr>
                      <a:r>
                        <a:rPr lang="fr-FR" sz="1600" dirty="0">
                          <a:effectLst/>
                        </a:rPr>
                        <a:t> 31/12/N</a:t>
                      </a:r>
                      <a:endParaRPr lang="fr-FR" sz="1600" dirty="0">
                        <a:effectLst/>
                        <a:latin typeface="Times New Roman"/>
                        <a:ea typeface="Times New Roman"/>
                      </a:endParaRPr>
                    </a:p>
                  </a:txBody>
                  <a:tcPr marL="44450" marR="44450" marT="0" marB="0"/>
                </a:tc>
                <a:tc>
                  <a:txBody>
                    <a:bodyPr/>
                    <a:lstStyle/>
                    <a:p>
                      <a:pP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a:txBody>
                    <a:bodyPr/>
                    <a:lstStyle/>
                    <a:p>
                      <a:pPr algn="r">
                        <a:spcAft>
                          <a:spcPts val="0"/>
                        </a:spcAft>
                      </a:pPr>
                      <a:r>
                        <a:rPr lang="fr-FR" sz="1600">
                          <a:effectLst/>
                        </a:rPr>
                        <a:t> </a:t>
                      </a:r>
                      <a:endParaRPr lang="fr-FR" sz="1600">
                        <a:effectLst/>
                        <a:latin typeface="Times New Roman"/>
                        <a:ea typeface="Times New Roman"/>
                      </a:endParaRPr>
                    </a:p>
                  </a:txBody>
                  <a:tcPr marL="44450" marR="44450" marT="0" marB="0"/>
                </a:tc>
                <a:extLst>
                  <a:ext uri="{0D108BD9-81ED-4DB2-BD59-A6C34878D82A}">
                    <a16:rowId xmlns:a16="http://schemas.microsoft.com/office/drawing/2014/main" val="10000"/>
                  </a:ext>
                </a:extLst>
              </a:tr>
              <a:tr h="0">
                <a:tc>
                  <a:txBody>
                    <a:bodyPr/>
                    <a:lstStyle/>
                    <a:p>
                      <a:pPr algn="ctr">
                        <a:spcAft>
                          <a:spcPts val="0"/>
                        </a:spcAft>
                      </a:pPr>
                      <a:endParaRPr lang="fr-FR" sz="1600" dirty="0" smtClean="0">
                        <a:effectLst/>
                      </a:endParaRPr>
                    </a:p>
                    <a:p>
                      <a:pPr algn="ctr">
                        <a:spcAft>
                          <a:spcPts val="0"/>
                        </a:spcAft>
                      </a:pPr>
                      <a:endParaRPr lang="fr-FR" sz="1600" dirty="0">
                        <a:effectLst/>
                        <a:latin typeface="Times New Roman"/>
                        <a:ea typeface="Times New Roman"/>
                      </a:endParaRPr>
                    </a:p>
                  </a:txBody>
                  <a:tcPr marL="44450" marR="44450" marT="0" marB="0"/>
                </a:tc>
                <a:tc gridSpan="3">
                  <a:txBody>
                    <a:bodyPr/>
                    <a:lstStyle/>
                    <a:p>
                      <a:pPr>
                        <a:spcAft>
                          <a:spcPts val="0"/>
                        </a:spcAft>
                      </a:pPr>
                      <a:endParaRPr lang="fr-FR" sz="1600" i="1" dirty="0">
                        <a:effectLst/>
                        <a:latin typeface="Times New Roman"/>
                        <a:ea typeface="Times New Roman"/>
                      </a:endParaRPr>
                    </a:p>
                  </a:txBody>
                  <a:tcPr marL="44450" marR="44450" marT="0" marB="0"/>
                </a:tc>
                <a:tc hMerge="1">
                  <a:txBody>
                    <a:bodyPr/>
                    <a:lstStyle/>
                    <a:p>
                      <a:endParaRPr lang="fr-FR"/>
                    </a:p>
                  </a:txBody>
                  <a:tcPr/>
                </a:tc>
                <a:tc hMerge="1">
                  <a:txBody>
                    <a:bodyPr/>
                    <a:lstStyle/>
                    <a:p>
                      <a:endParaRPr lang="fr-FR"/>
                    </a:p>
                  </a:txBody>
                  <a:tcPr/>
                </a:tc>
                <a:tc>
                  <a:txBody>
                    <a:bodyPr/>
                    <a:lstStyle/>
                    <a:p>
                      <a:pPr algn="ctr">
                        <a:spcAft>
                          <a:spcPts val="0"/>
                        </a:spcAft>
                      </a:pPr>
                      <a:endParaRPr lang="fr-FR" sz="1600" dirty="0">
                        <a:effectLst/>
                        <a:latin typeface="+mn-lt"/>
                        <a:ea typeface="Times New Roman"/>
                      </a:endParaRPr>
                    </a:p>
                  </a:txBody>
                  <a:tcPr marL="44450" marR="44450" marT="0" marB="0"/>
                </a:tc>
                <a:tc>
                  <a:txBody>
                    <a:bodyPr/>
                    <a:lstStyle/>
                    <a:p>
                      <a:pPr algn="r">
                        <a:spcAft>
                          <a:spcPts val="0"/>
                        </a:spcAft>
                      </a:pPr>
                      <a:endParaRPr lang="fr-FR" sz="1600" dirty="0">
                        <a:effectLst/>
                        <a:latin typeface="+mn-lt"/>
                        <a:ea typeface="Times New Roman"/>
                      </a:endParaRPr>
                    </a:p>
                  </a:txBody>
                  <a:tcPr marL="44450" marR="44450" marT="0" marB="0"/>
                </a:tc>
                <a:extLst>
                  <a:ext uri="{0D108BD9-81ED-4DB2-BD59-A6C34878D82A}">
                    <a16:rowId xmlns:a16="http://schemas.microsoft.com/office/drawing/2014/main" val="10001"/>
                  </a:ext>
                </a:extLst>
              </a:tr>
              <a:tr h="0">
                <a:tc gridSpan="6">
                  <a:txBody>
                    <a:bodyPr/>
                    <a:lstStyle/>
                    <a:p>
                      <a:pPr algn="r">
                        <a:spcAft>
                          <a:spcPts val="0"/>
                        </a:spcAft>
                      </a:pPr>
                      <a:r>
                        <a:rPr lang="fr-FR" sz="1600" dirty="0">
                          <a:effectLst/>
                        </a:rPr>
                        <a:t> </a:t>
                      </a: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ctr">
                        <a:spcAft>
                          <a:spcPts val="0"/>
                        </a:spcAft>
                      </a:pPr>
                      <a:endParaRPr lang="fr-FR" sz="1600" dirty="0">
                        <a:effectLst/>
                        <a:latin typeface="Times New Roman"/>
                        <a:ea typeface="Times New Roman"/>
                      </a:endParaRPr>
                    </a:p>
                  </a:txBody>
                  <a:tcPr marL="44450" marR="44450" marT="0" marB="0"/>
                </a:tc>
                <a:tc hMerge="1">
                  <a:txBody>
                    <a:bodyPr/>
                    <a:lstStyle/>
                    <a:p>
                      <a:pP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tc hMerge="1">
                  <a:txBody>
                    <a:bodyPr/>
                    <a:lstStyle/>
                    <a:p>
                      <a:pPr algn="r">
                        <a:spcAft>
                          <a:spcPts val="0"/>
                        </a:spcAft>
                      </a:pPr>
                      <a:endParaRPr lang="fr-FR" sz="1600" dirty="0">
                        <a:effectLst/>
                        <a:latin typeface="Times New Roman"/>
                        <a:ea typeface="Times New Roman"/>
                      </a:endParaRPr>
                    </a:p>
                  </a:txBody>
                  <a:tcPr marL="44450" marR="44450" marT="0" marB="0"/>
                </a:tc>
                <a:extLst>
                  <a:ext uri="{0D108BD9-81ED-4DB2-BD59-A6C34878D82A}">
                    <a16:rowId xmlns:a16="http://schemas.microsoft.com/office/drawing/2014/main" val="10002"/>
                  </a:ext>
                </a:extLst>
              </a:tr>
            </a:tbl>
          </a:graphicData>
        </a:graphic>
      </p:graphicFrame>
      <p:sp>
        <p:nvSpPr>
          <p:cNvPr id="3" name="ZoneTexte 2"/>
          <p:cNvSpPr txBox="1"/>
          <p:nvPr/>
        </p:nvSpPr>
        <p:spPr>
          <a:xfrm>
            <a:off x="1703512" y="2346303"/>
            <a:ext cx="8784976"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sz="1600" dirty="0" smtClean="0"/>
              <a:t>Impact sur le bilan et le CR : </a:t>
            </a:r>
          </a:p>
          <a:p>
            <a:endParaRPr lang="fr-FR" dirty="0"/>
          </a:p>
          <a:p>
            <a:endParaRPr lang="fr-FR" dirty="0"/>
          </a:p>
        </p:txBody>
      </p:sp>
      <p:sp>
        <p:nvSpPr>
          <p:cNvPr id="8" name="ZoneTexte 7"/>
          <p:cNvSpPr txBox="1"/>
          <p:nvPr/>
        </p:nvSpPr>
        <p:spPr>
          <a:xfrm>
            <a:off x="1703512" y="5519526"/>
            <a:ext cx="8784976"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sz="1600" dirty="0" smtClean="0"/>
              <a:t>Impact sur le bilan et le CR : </a:t>
            </a:r>
          </a:p>
          <a:p>
            <a:endParaRPr lang="fr-FR" dirty="0"/>
          </a:p>
          <a:p>
            <a:endParaRPr lang="fr-FR" dirty="0"/>
          </a:p>
        </p:txBody>
      </p:sp>
    </p:spTree>
    <p:extLst>
      <p:ext uri="{BB962C8B-B14F-4D97-AF65-F5344CB8AC3E}">
        <p14:creationId xmlns:p14="http://schemas.microsoft.com/office/powerpoint/2010/main" val="7687800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a:t>
            </a:fld>
            <a:endParaRPr lang="fr-FR" dirty="0">
              <a:solidFill>
                <a:prstClr val="black">
                  <a:tint val="75000"/>
                </a:prstClr>
              </a:solidFill>
            </a:endParaRPr>
          </a:p>
        </p:txBody>
      </p:sp>
      <p:sp>
        <p:nvSpPr>
          <p:cNvPr id="3" name="Titre 2"/>
          <p:cNvSpPr txBox="1">
            <a:spLocks/>
          </p:cNvSpPr>
          <p:nvPr/>
        </p:nvSpPr>
        <p:spPr>
          <a:xfrm>
            <a:off x="25107" y="-2145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dirty="0" smtClean="0"/>
              <a:t>Contexte </a:t>
            </a:r>
            <a:endParaRPr lang="fr-FR" sz="2800" dirty="0">
              <a:solidFill>
                <a:srgbClr val="C00000"/>
              </a:solidFill>
            </a:endParaRPr>
          </a:p>
        </p:txBody>
      </p:sp>
      <p:sp>
        <p:nvSpPr>
          <p:cNvPr id="4" name="Espace réservé du contenu 3"/>
          <p:cNvSpPr txBox="1">
            <a:spLocks/>
          </p:cNvSpPr>
          <p:nvPr/>
        </p:nvSpPr>
        <p:spPr>
          <a:xfrm>
            <a:off x="25107" y="476672"/>
            <a:ext cx="11270965" cy="6192688"/>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SzPct val="100000"/>
              <a:buFont typeface="Arial" pitchFamily="34" charset="0"/>
              <a:buNone/>
            </a:pPr>
            <a:r>
              <a:rPr lang="fr-FR" sz="2400" b="1" dirty="0" smtClean="0"/>
              <a:t>Inventaire : </a:t>
            </a:r>
          </a:p>
          <a:p>
            <a:pPr marL="114300" indent="0">
              <a:buSzPct val="100000"/>
              <a:buFont typeface="Arial" pitchFamily="34" charset="0"/>
              <a:buNone/>
            </a:pPr>
            <a:r>
              <a:rPr lang="fr-FR" sz="2000" dirty="0"/>
              <a:t>	</a:t>
            </a:r>
            <a:r>
              <a:rPr lang="fr-FR" sz="2000" dirty="0" smtClean="0"/>
              <a:t>obligatoire à faire au moins une fois tous les 12 mois dans les sociétés commerciales</a:t>
            </a:r>
          </a:p>
          <a:p>
            <a:pPr marL="114300" indent="0">
              <a:buSzPct val="100000"/>
              <a:buFont typeface="Arial" pitchFamily="34" charset="0"/>
              <a:buNone/>
            </a:pPr>
            <a:r>
              <a:rPr lang="fr-FR" sz="2000" dirty="0" smtClean="0"/>
              <a:t>	Permet de contrôler </a:t>
            </a:r>
          </a:p>
          <a:p>
            <a:pPr marL="114300" indent="0">
              <a:buSzPct val="100000"/>
              <a:buFont typeface="Arial" pitchFamily="34" charset="0"/>
              <a:buNone/>
            </a:pPr>
            <a:endParaRPr lang="fr-FR" sz="2000" dirty="0" smtClean="0"/>
          </a:p>
          <a:p>
            <a:pPr marL="114300" indent="0">
              <a:buSzPct val="100000"/>
              <a:buFont typeface="Arial" pitchFamily="34" charset="0"/>
              <a:buNone/>
            </a:pPr>
            <a:r>
              <a:rPr lang="fr-FR" sz="2000" b="1" dirty="0" smtClean="0"/>
              <a:t>Actif immobilisé</a:t>
            </a:r>
            <a:r>
              <a:rPr lang="fr-FR" sz="2000" dirty="0" smtClean="0"/>
              <a:t>, contrôle des différentes catégories d’immobilisation</a:t>
            </a:r>
          </a:p>
          <a:p>
            <a:pPr marL="114300" indent="0">
              <a:buSzPct val="100000"/>
              <a:buFont typeface="Arial" pitchFamily="34" charset="0"/>
              <a:buNone/>
            </a:pPr>
            <a:r>
              <a:rPr lang="fr-FR" sz="2000" dirty="0"/>
              <a:t>	</a:t>
            </a:r>
            <a:r>
              <a:rPr lang="fr-FR" sz="2000" dirty="0" smtClean="0"/>
              <a:t>=&gt; Perte de valeur liée à l’usure 	: </a:t>
            </a:r>
            <a:r>
              <a:rPr lang="fr-FR" sz="2000" u="sng" dirty="0" smtClean="0"/>
              <a:t>amortissement</a:t>
            </a:r>
          </a:p>
          <a:p>
            <a:pPr marL="114300" indent="0">
              <a:buSzPct val="100000"/>
              <a:buFont typeface="Arial" pitchFamily="34" charset="0"/>
              <a:buNone/>
            </a:pPr>
            <a:r>
              <a:rPr lang="fr-FR" sz="2000" dirty="0"/>
              <a:t>	</a:t>
            </a:r>
            <a:r>
              <a:rPr lang="fr-FR" sz="2000" dirty="0" smtClean="0"/>
              <a:t>=&gt; Perte de valeur complémentaire	: </a:t>
            </a:r>
            <a:r>
              <a:rPr lang="fr-FR" sz="2000" u="sng" dirty="0" smtClean="0"/>
              <a:t>dépréciation</a:t>
            </a:r>
          </a:p>
          <a:p>
            <a:pPr marL="114300" indent="0">
              <a:buSzPct val="100000"/>
              <a:buFont typeface="Arial" pitchFamily="34" charset="0"/>
              <a:buNone/>
            </a:pPr>
            <a:endParaRPr lang="fr-FR" sz="2000" dirty="0" smtClean="0"/>
          </a:p>
          <a:p>
            <a:pPr marL="114300" indent="0">
              <a:buSzPct val="100000"/>
              <a:buFont typeface="Arial" pitchFamily="34" charset="0"/>
              <a:buNone/>
            </a:pPr>
            <a:r>
              <a:rPr lang="fr-FR" sz="2000" b="1" dirty="0" smtClean="0"/>
              <a:t>Actif circulant</a:t>
            </a:r>
            <a:r>
              <a:rPr lang="fr-FR" sz="2000" dirty="0" smtClean="0"/>
              <a:t>, contrôle des</a:t>
            </a:r>
          </a:p>
          <a:p>
            <a:pPr lvl="1">
              <a:buSzPct val="100000"/>
            </a:pPr>
            <a:r>
              <a:rPr lang="fr-FR" b="1" dirty="0" smtClean="0"/>
              <a:t>Stocks</a:t>
            </a:r>
            <a:r>
              <a:rPr lang="fr-FR" dirty="0" smtClean="0"/>
              <a:t> 	=&gt; valorisation et prise en compte de la variation de stocks</a:t>
            </a:r>
          </a:p>
          <a:p>
            <a:pPr lvl="1">
              <a:buSzPct val="100000"/>
            </a:pPr>
            <a:r>
              <a:rPr lang="fr-FR" b="1" dirty="0" smtClean="0"/>
              <a:t>Créances</a:t>
            </a:r>
            <a:r>
              <a:rPr lang="fr-FR" dirty="0" smtClean="0"/>
              <a:t> 	=&gt; évaluation du risque pesant sur chaque créance</a:t>
            </a:r>
          </a:p>
          <a:p>
            <a:pPr lvl="1">
              <a:buSzPct val="100000"/>
            </a:pPr>
            <a:r>
              <a:rPr lang="fr-FR" b="1" dirty="0" smtClean="0"/>
              <a:t>VMP</a:t>
            </a:r>
            <a:r>
              <a:rPr lang="fr-FR" dirty="0" smtClean="0"/>
              <a:t> 	=&gt; évaluation de la VA des titres de placement court terme</a:t>
            </a:r>
          </a:p>
          <a:p>
            <a:pPr lvl="1">
              <a:buSzPct val="100000"/>
            </a:pPr>
            <a:endParaRPr lang="fr-FR" dirty="0" smtClean="0"/>
          </a:p>
          <a:p>
            <a:pPr marL="114300" indent="0">
              <a:buSzPct val="100000"/>
              <a:buFont typeface="Arial" pitchFamily="34" charset="0"/>
              <a:buNone/>
            </a:pPr>
            <a:r>
              <a:rPr lang="fr-FR" i="1" dirty="0" smtClean="0">
                <a:solidFill>
                  <a:srgbClr val="C00000"/>
                </a:solidFill>
              </a:rPr>
              <a:t>Prise en compte de l’ensemble des éléments, même si la facture n’est pas encore reçue</a:t>
            </a:r>
          </a:p>
          <a:p>
            <a:pPr marL="0" indent="0">
              <a:buFont typeface="Arial" pitchFamily="34" charset="0"/>
              <a:buNone/>
            </a:pPr>
            <a:endParaRPr lang="fr-FR" sz="1000" u="sng" dirty="0" smtClean="0">
              <a:solidFill>
                <a:srgbClr val="C00000"/>
              </a:solidFill>
            </a:endParaRPr>
          </a:p>
          <a:p>
            <a:endParaRPr lang="fr-FR" sz="2000" dirty="0" smtClean="0"/>
          </a:p>
          <a:p>
            <a:pPr>
              <a:buSzPct val="100000"/>
            </a:pPr>
            <a:endParaRPr lang="fr-FR" sz="2000" dirty="0" smtClean="0"/>
          </a:p>
          <a:p>
            <a:pPr>
              <a:buSzPct val="100000"/>
            </a:pPr>
            <a:endParaRPr lang="fr-FR" sz="2000" dirty="0"/>
          </a:p>
        </p:txBody>
      </p:sp>
    </p:spTree>
    <p:extLst>
      <p:ext uri="{BB962C8B-B14F-4D97-AF65-F5344CB8AC3E}">
        <p14:creationId xmlns:p14="http://schemas.microsoft.com/office/powerpoint/2010/main" val="22496909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20</a:t>
            </a:fld>
            <a:endParaRPr lang="fr-FR" dirty="0">
              <a:solidFill>
                <a:prstClr val="black">
                  <a:tint val="75000"/>
                </a:prstClr>
              </a:solidFill>
            </a:endParaRPr>
          </a:p>
        </p:txBody>
      </p:sp>
      <p:sp>
        <p:nvSpPr>
          <p:cNvPr id="3" name="Titre 1"/>
          <p:cNvSpPr txBox="1">
            <a:spLocks/>
          </p:cNvSpPr>
          <p:nvPr/>
        </p:nvSpPr>
        <p:spPr>
          <a:xfrm>
            <a:off x="0" y="-75916"/>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2</a:t>
            </a:r>
            <a:r>
              <a:rPr lang="fr-FR" dirty="0" smtClean="0">
                <a:solidFill>
                  <a:srgbClr val="C00000"/>
                </a:solidFill>
              </a:rPr>
              <a:t>. Dépréciation de Stocks</a:t>
            </a:r>
            <a:endParaRPr lang="fr-FR" dirty="0">
              <a:solidFill>
                <a:srgbClr val="C00000"/>
              </a:solidFill>
            </a:endParaRPr>
          </a:p>
        </p:txBody>
      </p:sp>
      <p:sp>
        <p:nvSpPr>
          <p:cNvPr id="4" name="Espace réservé du contenu 3"/>
          <p:cNvSpPr txBox="1">
            <a:spLocks/>
          </p:cNvSpPr>
          <p:nvPr/>
        </p:nvSpPr>
        <p:spPr>
          <a:xfrm>
            <a:off x="249382" y="737320"/>
            <a:ext cx="10861963" cy="5275553"/>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buSzPct val="100000"/>
            </a:pPr>
            <a:r>
              <a:rPr lang="fr-FR" sz="2000" u="sng" dirty="0" smtClean="0">
                <a:effectLst>
                  <a:outerShdw blurRad="38100" dist="38100" dir="2700000" algn="tl">
                    <a:srgbClr val="000000">
                      <a:alpha val="43137"/>
                    </a:srgbClr>
                  </a:outerShdw>
                </a:effectLst>
              </a:rPr>
              <a:t>Définition</a:t>
            </a:r>
            <a:r>
              <a:rPr lang="fr-FR" sz="2000" dirty="0" smtClean="0"/>
              <a:t> : Ensemble de biens destinés à être utilisés ou vendus.</a:t>
            </a:r>
          </a:p>
          <a:p>
            <a:pPr lvl="1">
              <a:buSzPct val="100000"/>
            </a:pPr>
            <a:r>
              <a:rPr lang="fr-FR" dirty="0" smtClean="0"/>
              <a:t>Matières première (31) : </a:t>
            </a:r>
            <a:r>
              <a:rPr lang="fr-FR" sz="1600" dirty="0" smtClean="0"/>
              <a:t>Matières destinées à être transformées et vendues (sous forme de produits finis)</a:t>
            </a:r>
          </a:p>
          <a:p>
            <a:pPr lvl="1">
              <a:buSzPct val="100000"/>
            </a:pPr>
            <a:r>
              <a:rPr lang="fr-FR" dirty="0" smtClean="0"/>
              <a:t>Produits finis (35) : </a:t>
            </a:r>
            <a:r>
              <a:rPr lang="fr-FR" sz="1600" dirty="0" smtClean="0"/>
              <a:t>Matières ayant été transformées par l’entreprise et revendues sous forme de produits finis.</a:t>
            </a:r>
          </a:p>
          <a:p>
            <a:pPr lvl="1">
              <a:buSzPct val="100000"/>
            </a:pPr>
            <a:r>
              <a:rPr lang="fr-FR" dirty="0" smtClean="0"/>
              <a:t>Marchandise (37) : </a:t>
            </a:r>
            <a:r>
              <a:rPr lang="fr-FR" sz="1600" dirty="0" smtClean="0"/>
              <a:t>Eléments achetés et vendus dans le même état.</a:t>
            </a:r>
          </a:p>
          <a:p>
            <a:pPr lvl="1">
              <a:buSzPct val="100000"/>
            </a:pPr>
            <a:endParaRPr lang="fr-FR" sz="1600" dirty="0" smtClean="0"/>
          </a:p>
          <a:p>
            <a:pPr>
              <a:buSzPct val="100000"/>
            </a:pPr>
            <a:r>
              <a:rPr lang="fr-FR" sz="2000" u="sng" dirty="0" smtClean="0">
                <a:effectLst>
                  <a:outerShdw blurRad="38100" dist="38100" dir="2700000" algn="tl">
                    <a:srgbClr val="000000">
                      <a:alpha val="43137"/>
                    </a:srgbClr>
                  </a:outerShdw>
                </a:effectLst>
              </a:rPr>
              <a:t>Ecritures </a:t>
            </a:r>
            <a:r>
              <a:rPr lang="fr-FR" sz="2000" dirty="0" smtClean="0"/>
              <a:t>:</a:t>
            </a:r>
          </a:p>
          <a:p>
            <a:pPr lvl="1">
              <a:buSzPct val="100000"/>
            </a:pPr>
            <a:r>
              <a:rPr lang="fr-FR" dirty="0" smtClean="0"/>
              <a:t>Dépréciation (1</a:t>
            </a:r>
            <a:r>
              <a:rPr lang="fr-FR" baseline="30000" dirty="0" smtClean="0"/>
              <a:t>ère</a:t>
            </a:r>
            <a:r>
              <a:rPr lang="fr-FR" dirty="0" smtClean="0"/>
              <a:t> perte de valeur ou dépréciation complémentaire)</a:t>
            </a:r>
          </a:p>
          <a:p>
            <a:pPr lvl="1">
              <a:buSzPct val="100000"/>
            </a:pPr>
            <a:endParaRPr lang="fr-FR" dirty="0"/>
          </a:p>
          <a:p>
            <a:pPr lvl="1">
              <a:buSzPct val="100000"/>
            </a:pPr>
            <a:endParaRPr lang="fr-FR" dirty="0" smtClean="0"/>
          </a:p>
          <a:p>
            <a:pPr lvl="1">
              <a:buSzPct val="100000"/>
            </a:pPr>
            <a:endParaRPr lang="fr-FR" dirty="0" smtClean="0"/>
          </a:p>
          <a:p>
            <a:pPr lvl="1">
              <a:buSzPct val="100000"/>
            </a:pPr>
            <a:endParaRPr lang="fr-FR" dirty="0"/>
          </a:p>
          <a:p>
            <a:pPr lvl="1">
              <a:buSzPct val="100000"/>
            </a:pPr>
            <a:r>
              <a:rPr lang="fr-FR" dirty="0" smtClean="0"/>
              <a:t>Reprise (augmentation de la valeur après une dépréciation ou si le stock devient sans objet).</a:t>
            </a:r>
          </a:p>
          <a:p>
            <a:pPr>
              <a:buSzPct val="100000"/>
            </a:pPr>
            <a:endParaRPr lang="fr-FR" sz="2000" dirty="0"/>
          </a:p>
        </p:txBody>
      </p:sp>
      <p:graphicFrame>
        <p:nvGraphicFramePr>
          <p:cNvPr id="5" name="Tableau 4"/>
          <p:cNvGraphicFramePr>
            <a:graphicFrameLocks noGrp="1"/>
          </p:cNvGraphicFramePr>
          <p:nvPr>
            <p:extLst>
              <p:ext uri="{D42A27DB-BD31-4B8C-83A1-F6EECF244321}">
                <p14:modId xmlns:p14="http://schemas.microsoft.com/office/powerpoint/2010/main" val="1804104781"/>
              </p:ext>
            </p:extLst>
          </p:nvPr>
        </p:nvGraphicFramePr>
        <p:xfrm>
          <a:off x="1551709" y="3442393"/>
          <a:ext cx="9398001" cy="1285240"/>
        </p:xfrm>
        <a:graphic>
          <a:graphicData uri="http://schemas.openxmlformats.org/drawingml/2006/table">
            <a:tbl>
              <a:tblPr firstRow="1" bandRow="1">
                <a:tableStyleId>{5940675A-B579-460E-94D1-54222C63F5DA}</a:tableStyleId>
              </a:tblPr>
              <a:tblGrid>
                <a:gridCol w="1184124">
                  <a:extLst>
                    <a:ext uri="{9D8B030D-6E8A-4147-A177-3AD203B41FA5}">
                      <a16:colId xmlns:a16="http://schemas.microsoft.com/office/drawing/2014/main" val="3154917098"/>
                    </a:ext>
                  </a:extLst>
                </a:gridCol>
                <a:gridCol w="1285092">
                  <a:extLst>
                    <a:ext uri="{9D8B030D-6E8A-4147-A177-3AD203B41FA5}">
                      <a16:colId xmlns:a16="http://schemas.microsoft.com/office/drawing/2014/main" val="1822970502"/>
                    </a:ext>
                  </a:extLst>
                </a:gridCol>
                <a:gridCol w="6928785">
                  <a:extLst>
                    <a:ext uri="{9D8B030D-6E8A-4147-A177-3AD203B41FA5}">
                      <a16:colId xmlns:a16="http://schemas.microsoft.com/office/drawing/2014/main" val="2550727772"/>
                    </a:ext>
                  </a:extLst>
                </a:gridCol>
              </a:tblGrid>
              <a:tr h="370840">
                <a:tc>
                  <a:txBody>
                    <a:bodyPr/>
                    <a:lstStyle/>
                    <a:p>
                      <a:r>
                        <a:rPr lang="fr-FR" dirty="0" smtClean="0"/>
                        <a:t>68173</a:t>
                      </a:r>
                      <a:endParaRPr lang="fr-FR" dirty="0"/>
                    </a:p>
                  </a:txBody>
                  <a:tcPr/>
                </a:tc>
                <a:tc>
                  <a:txBody>
                    <a:bodyPr/>
                    <a:lstStyle/>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effectLst/>
                        </a:rPr>
                        <a:t>Dotation aux</a:t>
                      </a:r>
                      <a:r>
                        <a:rPr lang="fr-FR" sz="1800" baseline="0" dirty="0" smtClean="0">
                          <a:effectLst/>
                        </a:rPr>
                        <a:t> dépréciations – stocks et en cours</a:t>
                      </a:r>
                      <a:endParaRPr lang="fr-FR" sz="2800" dirty="0" smtClean="0">
                        <a:effectLst/>
                      </a:endParaRPr>
                    </a:p>
                  </a:txBody>
                  <a:tcPr/>
                </a:tc>
                <a:extLst>
                  <a:ext uri="{0D108BD9-81ED-4DB2-BD59-A6C34878D82A}">
                    <a16:rowId xmlns:a16="http://schemas.microsoft.com/office/drawing/2014/main" val="2101606759"/>
                  </a:ext>
                </a:extLst>
              </a:tr>
              <a:tr h="370840">
                <a:tc>
                  <a:txBody>
                    <a:bodyPr/>
                    <a:lstStyle/>
                    <a:p>
                      <a:endParaRPr lang="fr-FR" dirty="0"/>
                    </a:p>
                  </a:txBody>
                  <a:tcPr/>
                </a:tc>
                <a:tc>
                  <a:txBody>
                    <a:bodyPr/>
                    <a:lstStyle/>
                    <a:p>
                      <a:r>
                        <a:rPr lang="fr-FR" sz="1800" dirty="0" smtClean="0"/>
                        <a:t>391 </a:t>
                      </a:r>
                    </a:p>
                    <a:p>
                      <a:r>
                        <a:rPr lang="fr-FR" sz="1800" dirty="0" smtClean="0"/>
                        <a:t>ou 395 </a:t>
                      </a:r>
                    </a:p>
                    <a:p>
                      <a:r>
                        <a:rPr lang="fr-FR" sz="1800" dirty="0" smtClean="0"/>
                        <a:t>ou 397</a:t>
                      </a:r>
                      <a:endParaRPr lang="fr-FR" dirty="0"/>
                    </a:p>
                  </a:txBody>
                  <a:tcPr/>
                </a:tc>
                <a:tc>
                  <a:txBody>
                    <a:bodyPr/>
                    <a:lstStyle/>
                    <a:p>
                      <a:pPr marL="777240" lvl="2" indent="0">
                        <a:buSzPct val="100000"/>
                        <a:buNone/>
                      </a:pPr>
                      <a:r>
                        <a:rPr lang="fr-FR" sz="1800" kern="1200" dirty="0" smtClean="0">
                          <a:solidFill>
                            <a:schemeClr val="tx1"/>
                          </a:solidFill>
                          <a:latin typeface="+mn-lt"/>
                          <a:ea typeface="+mn-ea"/>
                          <a:cs typeface="+mn-cs"/>
                        </a:rPr>
                        <a:t>Dépréciation de MP </a:t>
                      </a:r>
                    </a:p>
                    <a:p>
                      <a:pPr marL="777240" lvl="2" indent="0">
                        <a:buSzPct val="100000"/>
                        <a:buNone/>
                      </a:pPr>
                      <a:r>
                        <a:rPr lang="fr-FR" sz="1800" kern="1200" dirty="0" smtClean="0">
                          <a:solidFill>
                            <a:schemeClr val="tx1"/>
                          </a:solidFill>
                          <a:latin typeface="+mn-lt"/>
                          <a:ea typeface="+mn-ea"/>
                          <a:cs typeface="+mn-cs"/>
                        </a:rPr>
                        <a:t>Dépréciations des PF </a:t>
                      </a:r>
                    </a:p>
                    <a:p>
                      <a:pPr marL="777240" lvl="2" indent="0">
                        <a:buSzPct val="100000"/>
                        <a:buNone/>
                      </a:pPr>
                      <a:r>
                        <a:rPr lang="fr-FR" sz="1800" kern="1200" dirty="0" smtClean="0">
                          <a:solidFill>
                            <a:schemeClr val="tx1"/>
                          </a:solidFill>
                          <a:latin typeface="+mn-lt"/>
                          <a:ea typeface="+mn-ea"/>
                          <a:cs typeface="+mn-cs"/>
                        </a:rPr>
                        <a:t>Dépréciations des M/ses</a:t>
                      </a:r>
                    </a:p>
                  </a:txBody>
                  <a:tcPr/>
                </a:tc>
                <a:extLst>
                  <a:ext uri="{0D108BD9-81ED-4DB2-BD59-A6C34878D82A}">
                    <a16:rowId xmlns:a16="http://schemas.microsoft.com/office/drawing/2014/main" val="440152550"/>
                  </a:ext>
                </a:extLst>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379812795"/>
              </p:ext>
            </p:extLst>
          </p:nvPr>
        </p:nvGraphicFramePr>
        <p:xfrm>
          <a:off x="1525706" y="5183448"/>
          <a:ext cx="9424005" cy="1285240"/>
        </p:xfrm>
        <a:graphic>
          <a:graphicData uri="http://schemas.openxmlformats.org/drawingml/2006/table">
            <a:tbl>
              <a:tblPr firstRow="1" bandRow="1">
                <a:tableStyleId>{5940675A-B579-460E-94D1-54222C63F5DA}</a:tableStyleId>
              </a:tblPr>
              <a:tblGrid>
                <a:gridCol w="1210128">
                  <a:extLst>
                    <a:ext uri="{9D8B030D-6E8A-4147-A177-3AD203B41FA5}">
                      <a16:colId xmlns:a16="http://schemas.microsoft.com/office/drawing/2014/main" val="3154917098"/>
                    </a:ext>
                  </a:extLst>
                </a:gridCol>
                <a:gridCol w="1285092">
                  <a:extLst>
                    <a:ext uri="{9D8B030D-6E8A-4147-A177-3AD203B41FA5}">
                      <a16:colId xmlns:a16="http://schemas.microsoft.com/office/drawing/2014/main" val="1822970502"/>
                    </a:ext>
                  </a:extLst>
                </a:gridCol>
                <a:gridCol w="6928785">
                  <a:extLst>
                    <a:ext uri="{9D8B030D-6E8A-4147-A177-3AD203B41FA5}">
                      <a16:colId xmlns:a16="http://schemas.microsoft.com/office/drawing/2014/main" val="2550727772"/>
                    </a:ext>
                  </a:extLst>
                </a:gridCol>
              </a:tblGrid>
              <a:tr h="370840">
                <a:tc>
                  <a:txBody>
                    <a:bodyPr/>
                    <a:lstStyle/>
                    <a:p>
                      <a:r>
                        <a:rPr lang="fr-FR" sz="1800" dirty="0" smtClean="0"/>
                        <a:t>391 </a:t>
                      </a:r>
                    </a:p>
                    <a:p>
                      <a:r>
                        <a:rPr lang="fr-FR" sz="1800" dirty="0" smtClean="0"/>
                        <a:t>ou 395 </a:t>
                      </a:r>
                    </a:p>
                    <a:p>
                      <a:r>
                        <a:rPr lang="fr-FR" sz="1800" dirty="0" smtClean="0"/>
                        <a:t>ou 397</a:t>
                      </a:r>
                      <a:endParaRPr lang="fr-FR" dirty="0"/>
                    </a:p>
                  </a:txBody>
                  <a:tcPr/>
                </a:tc>
                <a:tc>
                  <a:txBody>
                    <a:bodyPr/>
                    <a:lstStyle/>
                    <a:p>
                      <a:endParaRPr lang="fr-FR" dirty="0"/>
                    </a:p>
                  </a:txBody>
                  <a:tcPr/>
                </a:tc>
                <a:tc>
                  <a:txBody>
                    <a:bodyPr/>
                    <a:lstStyle/>
                    <a:p>
                      <a:pPr marL="0" lvl="0" indent="-137160">
                        <a:buSzPct val="100000"/>
                        <a:buNone/>
                      </a:pPr>
                      <a:r>
                        <a:rPr lang="fr-FR" sz="1800" kern="1200" dirty="0" smtClean="0">
                          <a:solidFill>
                            <a:schemeClr val="tx1"/>
                          </a:solidFill>
                          <a:latin typeface="+mn-lt"/>
                          <a:ea typeface="+mn-ea"/>
                          <a:cs typeface="+mn-cs"/>
                        </a:rPr>
                        <a:t>Dépréciation de MP </a:t>
                      </a:r>
                    </a:p>
                    <a:p>
                      <a:pPr marL="0" lvl="0" indent="-137160">
                        <a:buSzPct val="100000"/>
                        <a:buNone/>
                      </a:pPr>
                      <a:r>
                        <a:rPr lang="fr-FR" sz="1800" kern="1200" dirty="0" smtClean="0">
                          <a:solidFill>
                            <a:schemeClr val="tx1"/>
                          </a:solidFill>
                          <a:latin typeface="+mn-lt"/>
                          <a:ea typeface="+mn-ea"/>
                          <a:cs typeface="+mn-cs"/>
                        </a:rPr>
                        <a:t>Dépréciations des PF </a:t>
                      </a:r>
                    </a:p>
                    <a:p>
                      <a:pPr marL="0" lvl="0" indent="-137160">
                        <a:buSzPct val="100000"/>
                        <a:buNone/>
                      </a:pPr>
                      <a:r>
                        <a:rPr lang="fr-FR" sz="1800" kern="1200" dirty="0" smtClean="0">
                          <a:solidFill>
                            <a:schemeClr val="tx1"/>
                          </a:solidFill>
                          <a:latin typeface="+mn-lt"/>
                          <a:ea typeface="+mn-ea"/>
                          <a:cs typeface="+mn-cs"/>
                        </a:rPr>
                        <a:t>Dépréciations des M/ses</a:t>
                      </a:r>
                    </a:p>
                  </a:txBody>
                  <a:tcPr/>
                </a:tc>
                <a:extLst>
                  <a:ext uri="{0D108BD9-81ED-4DB2-BD59-A6C34878D82A}">
                    <a16:rowId xmlns:a16="http://schemas.microsoft.com/office/drawing/2014/main" val="2101606759"/>
                  </a:ext>
                </a:extLst>
              </a:tr>
              <a:tr h="370840">
                <a:tc>
                  <a:txBody>
                    <a:bodyPr/>
                    <a:lstStyle/>
                    <a:p>
                      <a:endParaRPr lang="fr-FR" dirty="0"/>
                    </a:p>
                  </a:txBody>
                  <a:tcPr/>
                </a:tc>
                <a:tc>
                  <a:txBody>
                    <a:bodyPr/>
                    <a:lstStyle/>
                    <a:p>
                      <a:r>
                        <a:rPr lang="fr-FR" sz="1800" dirty="0" smtClean="0"/>
                        <a:t>78173</a:t>
                      </a:r>
                      <a:endParaRPr lang="fr-FR" dirty="0"/>
                    </a:p>
                  </a:txBody>
                  <a:tcPr/>
                </a:tc>
                <a:tc>
                  <a:txBody>
                    <a:bodyPr/>
                    <a:lstStyle/>
                    <a:p>
                      <a:pPr marL="777240" marR="0" lvl="2" indent="0" algn="l" defTabSz="914400" rtl="0" eaLnBrk="1" fontAlgn="auto" latinLnBrk="0" hangingPunct="1">
                        <a:lnSpc>
                          <a:spcPct val="100000"/>
                        </a:lnSpc>
                        <a:spcBef>
                          <a:spcPts val="0"/>
                        </a:spcBef>
                        <a:spcAft>
                          <a:spcPts val="0"/>
                        </a:spcAft>
                        <a:buClrTx/>
                        <a:buSzPct val="100000"/>
                        <a:buFontTx/>
                        <a:buNone/>
                        <a:tabLst/>
                        <a:defRPr/>
                      </a:pPr>
                      <a:r>
                        <a:rPr lang="fr-FR" sz="1800" dirty="0" smtClean="0">
                          <a:effectLst/>
                        </a:rPr>
                        <a:t>Reprise sur provision pour</a:t>
                      </a:r>
                      <a:r>
                        <a:rPr lang="fr-FR" sz="1800" baseline="0" dirty="0" smtClean="0">
                          <a:effectLst/>
                        </a:rPr>
                        <a:t> dépréciations – stocks et en cours</a:t>
                      </a:r>
                      <a:endParaRPr lang="fr-FR" sz="1800" kern="1200" dirty="0" smtClean="0">
                        <a:solidFill>
                          <a:schemeClr val="tx1"/>
                        </a:solidFill>
                        <a:latin typeface="+mn-lt"/>
                        <a:ea typeface="+mn-ea"/>
                        <a:cs typeface="+mn-cs"/>
                      </a:endParaRPr>
                    </a:p>
                  </a:txBody>
                  <a:tcPr/>
                </a:tc>
                <a:extLst>
                  <a:ext uri="{0D108BD9-81ED-4DB2-BD59-A6C34878D82A}">
                    <a16:rowId xmlns:a16="http://schemas.microsoft.com/office/drawing/2014/main" val="440152550"/>
                  </a:ext>
                </a:extLst>
              </a:tr>
            </a:tbl>
          </a:graphicData>
        </a:graphic>
      </p:graphicFrame>
    </p:spTree>
    <p:extLst>
      <p:ext uri="{BB962C8B-B14F-4D97-AF65-F5344CB8AC3E}">
        <p14:creationId xmlns:p14="http://schemas.microsoft.com/office/powerpoint/2010/main" val="28914357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21</a:t>
            </a:fld>
            <a:endParaRPr lang="fr-FR" dirty="0">
              <a:solidFill>
                <a:prstClr val="black">
                  <a:tint val="75000"/>
                </a:prstClr>
              </a:solidFill>
            </a:endParaRPr>
          </a:p>
        </p:txBody>
      </p:sp>
      <p:sp>
        <p:nvSpPr>
          <p:cNvPr id="4" name="Titre 1"/>
          <p:cNvSpPr txBox="1">
            <a:spLocks/>
          </p:cNvSpPr>
          <p:nvPr/>
        </p:nvSpPr>
        <p:spPr>
          <a:xfrm>
            <a:off x="0" y="-75916"/>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3</a:t>
            </a:r>
            <a:r>
              <a:rPr lang="fr-FR" dirty="0" smtClean="0">
                <a:solidFill>
                  <a:srgbClr val="C00000"/>
                </a:solidFill>
              </a:rPr>
              <a:t>. Dépréciation de VMP</a:t>
            </a:r>
            <a:endParaRPr lang="fr-FR" dirty="0">
              <a:solidFill>
                <a:srgbClr val="C00000"/>
              </a:solidFill>
            </a:endParaRPr>
          </a:p>
        </p:txBody>
      </p:sp>
      <p:sp>
        <p:nvSpPr>
          <p:cNvPr id="5" name="Espace réservé du contenu 3"/>
          <p:cNvSpPr txBox="1">
            <a:spLocks/>
          </p:cNvSpPr>
          <p:nvPr/>
        </p:nvSpPr>
        <p:spPr>
          <a:xfrm>
            <a:off x="249382" y="737320"/>
            <a:ext cx="10861963" cy="5275553"/>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buSzPct val="100000"/>
            </a:pPr>
            <a:r>
              <a:rPr lang="fr-FR" sz="2400" u="sng" dirty="0" smtClean="0">
                <a:effectLst>
                  <a:outerShdw blurRad="38100" dist="38100" dir="2700000" algn="tl">
                    <a:srgbClr val="000000">
                      <a:alpha val="43137"/>
                    </a:srgbClr>
                  </a:outerShdw>
                </a:effectLst>
              </a:rPr>
              <a:t>Définition</a:t>
            </a:r>
            <a:r>
              <a:rPr lang="fr-FR" sz="2400" dirty="0" smtClean="0"/>
              <a:t> : Titres de placement court-terme classés en actif circulant</a:t>
            </a:r>
            <a:endParaRPr lang="fr-FR" sz="2800" dirty="0" smtClean="0"/>
          </a:p>
          <a:p>
            <a:pPr>
              <a:buSzPct val="100000"/>
            </a:pPr>
            <a:endParaRPr lang="fr-FR" sz="2400" dirty="0" smtClean="0"/>
          </a:p>
          <a:p>
            <a:pPr>
              <a:buSzPct val="100000"/>
            </a:pPr>
            <a:r>
              <a:rPr lang="fr-FR" sz="2400" u="sng" dirty="0" smtClean="0">
                <a:effectLst>
                  <a:outerShdw blurRad="38100" dist="38100" dir="2700000" algn="tl">
                    <a:srgbClr val="000000">
                      <a:alpha val="43137"/>
                    </a:srgbClr>
                  </a:outerShdw>
                </a:effectLst>
              </a:rPr>
              <a:t>Travaux inventaire </a:t>
            </a:r>
            <a:r>
              <a:rPr lang="fr-FR" sz="2400" dirty="0" smtClean="0"/>
              <a:t>:</a:t>
            </a:r>
          </a:p>
          <a:p>
            <a:pPr lvl="1">
              <a:buSzPct val="100000"/>
            </a:pPr>
            <a:r>
              <a:rPr lang="fr-FR" sz="2400" dirty="0" smtClean="0"/>
              <a:t>Vérification de l’existence des VMP et de leur valeur</a:t>
            </a:r>
          </a:p>
          <a:p>
            <a:pPr lvl="1">
              <a:buSzPct val="100000"/>
            </a:pPr>
            <a:r>
              <a:rPr lang="fr-FR" sz="2400" dirty="0" smtClean="0"/>
              <a:t> Comparaison de la valeur d’origine (valeur d’acquisition) et de valeur actuelle</a:t>
            </a:r>
          </a:p>
          <a:p>
            <a:pPr lvl="2">
              <a:buSzPct val="100000"/>
            </a:pPr>
            <a:r>
              <a:rPr lang="fr-FR" sz="2000" dirty="0" smtClean="0"/>
              <a:t>Titres cotés = cours moyen du dernier mois</a:t>
            </a:r>
          </a:p>
          <a:p>
            <a:pPr lvl="2">
              <a:buSzPct val="100000"/>
            </a:pPr>
            <a:r>
              <a:rPr lang="fr-FR" sz="2000" dirty="0" smtClean="0"/>
              <a:t>Titres non cotés = valeur probable de négociation </a:t>
            </a:r>
          </a:p>
          <a:p>
            <a:pPr lvl="2">
              <a:buSzPct val="100000"/>
            </a:pPr>
            <a:endParaRPr lang="fr-FR" sz="2000" dirty="0" smtClean="0"/>
          </a:p>
          <a:p>
            <a:pPr>
              <a:buSzPct val="100000"/>
            </a:pPr>
            <a:r>
              <a:rPr lang="fr-FR" sz="2400" u="sng" dirty="0" smtClean="0">
                <a:effectLst>
                  <a:outerShdw blurRad="38100" dist="38100" dir="2700000" algn="tl">
                    <a:srgbClr val="000000">
                      <a:alpha val="43137"/>
                    </a:srgbClr>
                  </a:outerShdw>
                </a:effectLst>
              </a:rPr>
              <a:t>Remarque</a:t>
            </a:r>
            <a:r>
              <a:rPr lang="fr-FR" sz="2400" dirty="0" smtClean="0"/>
              <a:t> : Etude catégorie de titres par catégorie de titres</a:t>
            </a:r>
          </a:p>
          <a:p>
            <a:pPr>
              <a:buSzPct val="100000"/>
            </a:pPr>
            <a:endParaRPr lang="fr-FR" sz="2000" dirty="0"/>
          </a:p>
        </p:txBody>
      </p:sp>
    </p:spTree>
    <p:extLst>
      <p:ext uri="{BB962C8B-B14F-4D97-AF65-F5344CB8AC3E}">
        <p14:creationId xmlns:p14="http://schemas.microsoft.com/office/powerpoint/2010/main" val="26504849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22</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22</a:t>
            </a:fld>
            <a:endParaRPr lang="fr-FR" dirty="0">
              <a:solidFill>
                <a:prstClr val="black">
                  <a:tint val="75000"/>
                </a:prstClr>
              </a:solidFill>
            </a:endParaRPr>
          </a:p>
        </p:txBody>
      </p:sp>
      <p:sp>
        <p:nvSpPr>
          <p:cNvPr id="4" name="Titre 1"/>
          <p:cNvSpPr txBox="1">
            <a:spLocks/>
          </p:cNvSpPr>
          <p:nvPr/>
        </p:nvSpPr>
        <p:spPr>
          <a:xfrm>
            <a:off x="0" y="-75916"/>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a:solidFill>
                  <a:srgbClr val="C00000"/>
                </a:solidFill>
              </a:rPr>
              <a:t>3</a:t>
            </a:r>
            <a:r>
              <a:rPr lang="fr-FR" dirty="0" smtClean="0">
                <a:solidFill>
                  <a:srgbClr val="C00000"/>
                </a:solidFill>
              </a:rPr>
              <a:t>. Dépréciation de VMP</a:t>
            </a:r>
            <a:endParaRPr lang="fr-FR" dirty="0">
              <a:solidFill>
                <a:srgbClr val="C00000"/>
              </a:solidFill>
            </a:endParaRPr>
          </a:p>
        </p:txBody>
      </p:sp>
      <p:sp>
        <p:nvSpPr>
          <p:cNvPr id="5" name="Espace réservé du contenu 3"/>
          <p:cNvSpPr txBox="1">
            <a:spLocks/>
          </p:cNvSpPr>
          <p:nvPr/>
        </p:nvSpPr>
        <p:spPr>
          <a:xfrm>
            <a:off x="249382" y="737320"/>
            <a:ext cx="10861963" cy="5275553"/>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buSzPct val="100000"/>
            </a:pPr>
            <a:r>
              <a:rPr lang="fr-FR" sz="2400" u="sng" dirty="0" smtClean="0">
                <a:effectLst>
                  <a:outerShdw blurRad="38100" dist="38100" dir="2700000" algn="tl">
                    <a:srgbClr val="000000">
                      <a:alpha val="43137"/>
                    </a:srgbClr>
                  </a:outerShdw>
                </a:effectLst>
              </a:rPr>
              <a:t>Pas de dépréciation préalable </a:t>
            </a:r>
            <a:r>
              <a:rPr lang="fr-FR" sz="2400" dirty="0" smtClean="0"/>
              <a:t> : </a:t>
            </a:r>
          </a:p>
          <a:p>
            <a:pPr marL="411480" lvl="1" indent="0">
              <a:buSzPct val="100000"/>
              <a:buNone/>
            </a:pPr>
            <a:r>
              <a:rPr lang="fr-FR" sz="2200" dirty="0" smtClean="0"/>
              <a:t>-&gt; Si valeur actuelle &gt; Valeur historique : pas d’écritures (principe coût historique)</a:t>
            </a:r>
          </a:p>
          <a:p>
            <a:pPr marL="411480" lvl="1" indent="0">
              <a:buSzPct val="100000"/>
              <a:buNone/>
            </a:pPr>
            <a:r>
              <a:rPr lang="fr-FR" sz="2200" dirty="0" smtClean="0"/>
              <a:t>-&gt; Si </a:t>
            </a:r>
            <a:r>
              <a:rPr lang="fr-FR" sz="2200" dirty="0"/>
              <a:t>valeur actuelle </a:t>
            </a:r>
            <a:r>
              <a:rPr lang="fr-FR" sz="2200" dirty="0" smtClean="0"/>
              <a:t>&lt; </a:t>
            </a:r>
            <a:r>
              <a:rPr lang="fr-FR" sz="2200" dirty="0"/>
              <a:t>Valeur historique : </a:t>
            </a:r>
            <a:r>
              <a:rPr lang="fr-FR" sz="2200" dirty="0" smtClean="0"/>
              <a:t>dépréciation</a:t>
            </a:r>
          </a:p>
          <a:p>
            <a:pPr marL="411480" lvl="1" indent="0">
              <a:buSzPct val="100000"/>
              <a:buNone/>
            </a:pPr>
            <a:endParaRPr lang="fr-FR" sz="2200" dirty="0"/>
          </a:p>
          <a:p>
            <a:pPr marL="411480" lvl="1" indent="0">
              <a:buSzPct val="100000"/>
              <a:buNone/>
            </a:pPr>
            <a:endParaRPr lang="fr-FR" sz="2200" dirty="0" smtClean="0"/>
          </a:p>
          <a:p>
            <a:pPr marL="411480" lvl="1" indent="0">
              <a:buSzPct val="100000"/>
              <a:buNone/>
            </a:pPr>
            <a:endParaRPr lang="fr-FR" sz="2200" dirty="0"/>
          </a:p>
          <a:p>
            <a:pPr marL="411480" lvl="1" indent="0">
              <a:buSzPct val="100000"/>
              <a:buNone/>
            </a:pPr>
            <a:r>
              <a:rPr lang="fr-FR" dirty="0"/>
              <a:t>Reprise (augmentation de la valeur après une dépréciation ou si le stock devient sans objet</a:t>
            </a:r>
            <a:r>
              <a:rPr lang="fr-FR" dirty="0" smtClean="0"/>
              <a:t>).</a:t>
            </a:r>
          </a:p>
          <a:p>
            <a:pPr marL="411480" lvl="1" indent="0">
              <a:buSzPct val="100000"/>
              <a:buNone/>
            </a:pPr>
            <a:r>
              <a:rPr lang="fr-FR" dirty="0"/>
              <a:t>	</a:t>
            </a:r>
            <a:r>
              <a:rPr lang="fr-FR" dirty="0" smtClean="0"/>
              <a:t>=&gt; Logiquement : VMP &lt; 1 an de détention, donc pas de </a:t>
            </a:r>
            <a:r>
              <a:rPr lang="fr-FR" dirty="0" err="1" smtClean="0"/>
              <a:t>re</a:t>
            </a:r>
            <a:r>
              <a:rPr lang="fr-FR" dirty="0" smtClean="0"/>
              <a:t> augmentation de valeur en N+1</a:t>
            </a:r>
            <a:endParaRPr lang="fr-FR" dirty="0"/>
          </a:p>
          <a:p>
            <a:pPr marL="411480" lvl="1" indent="0">
              <a:buSzPct val="100000"/>
              <a:buNone/>
            </a:pPr>
            <a:endParaRPr lang="fr-FR" sz="2200" dirty="0"/>
          </a:p>
          <a:p>
            <a:pPr marL="411480" lvl="1" indent="0">
              <a:buSzPct val="100000"/>
              <a:buNone/>
            </a:pPr>
            <a:endParaRPr lang="fr-FR" sz="2200" u="sng" dirty="0" smtClean="0">
              <a:effectLst>
                <a:outerShdw blurRad="38100" dist="38100" dir="2700000" algn="tl">
                  <a:srgbClr val="000000">
                    <a:alpha val="43137"/>
                  </a:srgbClr>
                </a:outerShdw>
              </a:effectLst>
            </a:endParaRPr>
          </a:p>
          <a:p>
            <a:pPr marL="411480" lvl="1" indent="0">
              <a:buSzPct val="100000"/>
              <a:buNone/>
            </a:pPr>
            <a:endParaRPr lang="fr-FR" sz="2200" u="sng" dirty="0" smtClean="0">
              <a:effectLst>
                <a:outerShdw blurRad="38100" dist="38100" dir="2700000" algn="tl">
                  <a:srgbClr val="000000">
                    <a:alpha val="43137"/>
                  </a:srgbClr>
                </a:outerShdw>
              </a:effectLst>
            </a:endParaRPr>
          </a:p>
          <a:p>
            <a:pPr marL="411480" lvl="1" indent="0">
              <a:buSzPct val="100000"/>
              <a:buNone/>
            </a:pPr>
            <a:endParaRPr lang="fr-FR" sz="2200" u="sng" dirty="0">
              <a:effectLst>
                <a:outerShdw blurRad="38100" dist="38100" dir="2700000" algn="tl">
                  <a:srgbClr val="000000">
                    <a:alpha val="43137"/>
                  </a:srgbClr>
                </a:outerShdw>
              </a:effectLst>
            </a:endParaRPr>
          </a:p>
          <a:p>
            <a:pPr marL="114300" indent="0">
              <a:buSzPct val="100000"/>
              <a:buNone/>
            </a:pPr>
            <a:endParaRPr lang="fr-FR" sz="2000" dirty="0" smtClean="0"/>
          </a:p>
          <a:p>
            <a:pPr marL="114300" indent="0">
              <a:buSzPct val="100000"/>
              <a:buNone/>
            </a:pPr>
            <a:endParaRPr lang="fr-FR" sz="2000" dirty="0"/>
          </a:p>
          <a:p>
            <a:pPr marL="114300" indent="0">
              <a:buSzPct val="100000"/>
              <a:buNone/>
            </a:pPr>
            <a:endParaRPr lang="fr-FR" sz="2000" dirty="0" smtClean="0"/>
          </a:p>
          <a:p>
            <a:pPr marL="114300" indent="0">
              <a:buSzPct val="100000"/>
              <a:buNone/>
            </a:pPr>
            <a:endParaRPr lang="fr-FR" sz="2000" dirty="0"/>
          </a:p>
        </p:txBody>
      </p:sp>
      <p:graphicFrame>
        <p:nvGraphicFramePr>
          <p:cNvPr id="6" name="Tableau 5"/>
          <p:cNvGraphicFramePr>
            <a:graphicFrameLocks noGrp="1"/>
          </p:cNvGraphicFramePr>
          <p:nvPr>
            <p:extLst>
              <p:ext uri="{D42A27DB-BD31-4B8C-83A1-F6EECF244321}">
                <p14:modId xmlns:p14="http://schemas.microsoft.com/office/powerpoint/2010/main" val="1925740214"/>
              </p:ext>
            </p:extLst>
          </p:nvPr>
        </p:nvGraphicFramePr>
        <p:xfrm>
          <a:off x="738909" y="2049702"/>
          <a:ext cx="8128000" cy="741680"/>
        </p:xfrm>
        <a:graphic>
          <a:graphicData uri="http://schemas.openxmlformats.org/drawingml/2006/table">
            <a:tbl>
              <a:tblPr firstRow="1" bandRow="1">
                <a:tableStyleId>{5940675A-B579-460E-94D1-54222C63F5DA}</a:tableStyleId>
              </a:tblPr>
              <a:tblGrid>
                <a:gridCol w="1043709">
                  <a:extLst>
                    <a:ext uri="{9D8B030D-6E8A-4147-A177-3AD203B41FA5}">
                      <a16:colId xmlns:a16="http://schemas.microsoft.com/office/drawing/2014/main" val="3154917098"/>
                    </a:ext>
                  </a:extLst>
                </a:gridCol>
                <a:gridCol w="1108364">
                  <a:extLst>
                    <a:ext uri="{9D8B030D-6E8A-4147-A177-3AD203B41FA5}">
                      <a16:colId xmlns:a16="http://schemas.microsoft.com/office/drawing/2014/main" val="1822970502"/>
                    </a:ext>
                  </a:extLst>
                </a:gridCol>
                <a:gridCol w="5975927">
                  <a:extLst>
                    <a:ext uri="{9D8B030D-6E8A-4147-A177-3AD203B41FA5}">
                      <a16:colId xmlns:a16="http://schemas.microsoft.com/office/drawing/2014/main" val="2550727772"/>
                    </a:ext>
                  </a:extLst>
                </a:gridCol>
              </a:tblGrid>
              <a:tr h="370840">
                <a:tc>
                  <a:txBody>
                    <a:bodyPr/>
                    <a:lstStyle/>
                    <a:p>
                      <a:r>
                        <a:rPr lang="fr-FR" dirty="0" smtClean="0"/>
                        <a:t>686</a:t>
                      </a:r>
                      <a:endParaRPr lang="fr-FR" dirty="0"/>
                    </a:p>
                  </a:txBody>
                  <a:tcPr/>
                </a:tc>
                <a:tc>
                  <a:txBody>
                    <a:bodyPr/>
                    <a:lstStyle/>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effectLst/>
                        </a:rPr>
                        <a:t>DADP</a:t>
                      </a:r>
                      <a:r>
                        <a:rPr lang="fr-FR" sz="1800" baseline="0" dirty="0" smtClean="0">
                          <a:effectLst/>
                        </a:rPr>
                        <a:t>–charge financière</a:t>
                      </a:r>
                      <a:endParaRPr lang="fr-FR" sz="2800" dirty="0" smtClean="0">
                        <a:effectLst/>
                      </a:endParaRPr>
                    </a:p>
                  </a:txBody>
                  <a:tcPr/>
                </a:tc>
                <a:extLst>
                  <a:ext uri="{0D108BD9-81ED-4DB2-BD59-A6C34878D82A}">
                    <a16:rowId xmlns:a16="http://schemas.microsoft.com/office/drawing/2014/main" val="2101606759"/>
                  </a:ext>
                </a:extLst>
              </a:tr>
              <a:tr h="370840">
                <a:tc>
                  <a:txBody>
                    <a:bodyPr/>
                    <a:lstStyle/>
                    <a:p>
                      <a:endParaRPr lang="fr-FR" dirty="0"/>
                    </a:p>
                  </a:txBody>
                  <a:tcPr/>
                </a:tc>
                <a:tc>
                  <a:txBody>
                    <a:bodyPr/>
                    <a:lstStyle/>
                    <a:p>
                      <a:r>
                        <a:rPr lang="fr-FR" dirty="0" smtClean="0"/>
                        <a:t>590</a:t>
                      </a:r>
                      <a:endParaRPr lang="fr-FR" dirty="0"/>
                    </a:p>
                  </a:txBody>
                  <a:tcPr/>
                </a:tc>
                <a:tc>
                  <a:txBody>
                    <a:bodyPr/>
                    <a:lstStyle/>
                    <a:p>
                      <a:r>
                        <a:rPr lang="fr-FR" dirty="0" smtClean="0"/>
                        <a:t>         Dépréciation</a:t>
                      </a:r>
                      <a:r>
                        <a:rPr lang="fr-FR" baseline="0" dirty="0" smtClean="0"/>
                        <a:t> VMP</a:t>
                      </a:r>
                      <a:endParaRPr lang="fr-FR" dirty="0"/>
                    </a:p>
                  </a:txBody>
                  <a:tcPr/>
                </a:tc>
                <a:extLst>
                  <a:ext uri="{0D108BD9-81ED-4DB2-BD59-A6C34878D82A}">
                    <a16:rowId xmlns:a16="http://schemas.microsoft.com/office/drawing/2014/main" val="440152550"/>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2219009877"/>
              </p:ext>
            </p:extLst>
          </p:nvPr>
        </p:nvGraphicFramePr>
        <p:xfrm>
          <a:off x="641927" y="4234102"/>
          <a:ext cx="8128000" cy="741680"/>
        </p:xfrm>
        <a:graphic>
          <a:graphicData uri="http://schemas.openxmlformats.org/drawingml/2006/table">
            <a:tbl>
              <a:tblPr firstRow="1" bandRow="1">
                <a:tableStyleId>{5940675A-B579-460E-94D1-54222C63F5DA}</a:tableStyleId>
              </a:tblPr>
              <a:tblGrid>
                <a:gridCol w="1043709">
                  <a:extLst>
                    <a:ext uri="{9D8B030D-6E8A-4147-A177-3AD203B41FA5}">
                      <a16:colId xmlns:a16="http://schemas.microsoft.com/office/drawing/2014/main" val="3154917098"/>
                    </a:ext>
                  </a:extLst>
                </a:gridCol>
                <a:gridCol w="1108364">
                  <a:extLst>
                    <a:ext uri="{9D8B030D-6E8A-4147-A177-3AD203B41FA5}">
                      <a16:colId xmlns:a16="http://schemas.microsoft.com/office/drawing/2014/main" val="1822970502"/>
                    </a:ext>
                  </a:extLst>
                </a:gridCol>
                <a:gridCol w="5975927">
                  <a:extLst>
                    <a:ext uri="{9D8B030D-6E8A-4147-A177-3AD203B41FA5}">
                      <a16:colId xmlns:a16="http://schemas.microsoft.com/office/drawing/2014/main" val="2550727772"/>
                    </a:ext>
                  </a:extLst>
                </a:gridCol>
              </a:tblGrid>
              <a:tr h="370840">
                <a:tc>
                  <a:txBody>
                    <a:bodyPr/>
                    <a:lstStyle/>
                    <a:p>
                      <a:r>
                        <a:rPr lang="fr-FR" dirty="0" smtClean="0"/>
                        <a:t>590</a:t>
                      </a:r>
                      <a:endParaRPr lang="fr-FR" dirty="0"/>
                    </a:p>
                  </a:txBody>
                  <a:tcPr/>
                </a:tc>
                <a:tc>
                  <a:txBody>
                    <a:bodyPr/>
                    <a:lstStyle/>
                    <a:p>
                      <a:endParaRPr lang="fr-FR" dirty="0"/>
                    </a:p>
                  </a:txBody>
                  <a:tcPr/>
                </a:tc>
                <a:tc>
                  <a:txBody>
                    <a:bodyPr/>
                    <a:lstStyle/>
                    <a:p>
                      <a:r>
                        <a:rPr lang="fr-FR" dirty="0" smtClean="0"/>
                        <a:t>Dépréciation</a:t>
                      </a:r>
                      <a:r>
                        <a:rPr lang="fr-FR" baseline="0" dirty="0" smtClean="0"/>
                        <a:t> VMP</a:t>
                      </a:r>
                      <a:endParaRPr lang="fr-FR" dirty="0"/>
                    </a:p>
                  </a:txBody>
                  <a:tcPr/>
                </a:tc>
                <a:extLst>
                  <a:ext uri="{0D108BD9-81ED-4DB2-BD59-A6C34878D82A}">
                    <a16:rowId xmlns:a16="http://schemas.microsoft.com/office/drawing/2014/main" val="2101606759"/>
                  </a:ext>
                </a:extLst>
              </a:tr>
              <a:tr h="370840">
                <a:tc>
                  <a:txBody>
                    <a:bodyPr/>
                    <a:lstStyle/>
                    <a:p>
                      <a:endParaRPr lang="fr-FR" dirty="0"/>
                    </a:p>
                  </a:txBody>
                  <a:tcPr/>
                </a:tc>
                <a:tc>
                  <a:txBody>
                    <a:bodyPr/>
                    <a:lstStyle/>
                    <a:p>
                      <a:r>
                        <a:rPr lang="fr-FR" dirty="0" smtClean="0"/>
                        <a:t>786</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         </a:t>
                      </a:r>
                      <a:r>
                        <a:rPr lang="fr-FR" sz="1800" dirty="0" smtClean="0">
                          <a:effectLst/>
                        </a:rPr>
                        <a:t>RADP</a:t>
                      </a:r>
                      <a:r>
                        <a:rPr lang="fr-FR" sz="1800" baseline="0" dirty="0" smtClean="0">
                          <a:effectLst/>
                        </a:rPr>
                        <a:t>–charge financière</a:t>
                      </a:r>
                      <a:endParaRPr lang="fr-FR" sz="2800" dirty="0" smtClean="0">
                        <a:effectLst/>
                      </a:endParaRPr>
                    </a:p>
                  </a:txBody>
                  <a:tcPr/>
                </a:tc>
                <a:extLst>
                  <a:ext uri="{0D108BD9-81ED-4DB2-BD59-A6C34878D82A}">
                    <a16:rowId xmlns:a16="http://schemas.microsoft.com/office/drawing/2014/main" val="440152550"/>
                  </a:ext>
                </a:extLst>
              </a:tr>
            </a:tbl>
          </a:graphicData>
        </a:graphic>
      </p:graphicFrame>
    </p:spTree>
    <p:extLst>
      <p:ext uri="{BB962C8B-B14F-4D97-AF65-F5344CB8AC3E}">
        <p14:creationId xmlns:p14="http://schemas.microsoft.com/office/powerpoint/2010/main" val="26880578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23</a:t>
            </a:fld>
            <a:endParaRPr lang="fr-FR" dirty="0">
              <a:solidFill>
                <a:prstClr val="black">
                  <a:tint val="75000"/>
                </a:prstClr>
              </a:solidFill>
            </a:endParaRPr>
          </a:p>
        </p:txBody>
      </p:sp>
      <p:sp>
        <p:nvSpPr>
          <p:cNvPr id="3" name="ZoneTexte 2"/>
          <p:cNvSpPr txBox="1"/>
          <p:nvPr/>
        </p:nvSpPr>
        <p:spPr>
          <a:xfrm>
            <a:off x="615758" y="1281088"/>
            <a:ext cx="10612581" cy="5078313"/>
          </a:xfrm>
          <a:prstGeom prst="rect">
            <a:avLst/>
          </a:prstGeom>
          <a:noFill/>
        </p:spPr>
        <p:txBody>
          <a:bodyPr wrap="square" rtlCol="0">
            <a:spAutoFit/>
          </a:bodyPr>
          <a:lstStyle/>
          <a:p>
            <a:r>
              <a:rPr lang="fr-FR" b="1" dirty="0">
                <a:solidFill>
                  <a:srgbClr val="C00000"/>
                </a:solidFill>
              </a:rPr>
              <a:t>APPLICATION VMP</a:t>
            </a:r>
          </a:p>
          <a:p>
            <a:endParaRPr lang="fr-FR" dirty="0"/>
          </a:p>
          <a:p>
            <a:r>
              <a:rPr lang="fr-FR" dirty="0"/>
              <a:t>La société SCMB détient le portefeuille de titres suivants. Procéder à l’enregistrement des régularisations de l’inventaire. </a:t>
            </a:r>
            <a:endParaRPr lang="fr-FR" dirty="0" smtClean="0"/>
          </a:p>
          <a:p>
            <a:endParaRPr lang="fr-FR" dirty="0" smtClean="0"/>
          </a:p>
          <a:p>
            <a:endParaRPr lang="fr-FR" dirty="0"/>
          </a:p>
          <a:p>
            <a:endParaRPr lang="fr-FR" dirty="0" smtClean="0"/>
          </a:p>
          <a:p>
            <a:endParaRPr lang="fr-FR" dirty="0"/>
          </a:p>
          <a:p>
            <a:endParaRPr lang="fr-FR" dirty="0" smtClean="0"/>
          </a:p>
          <a:p>
            <a:endParaRPr lang="fr-FR" dirty="0"/>
          </a:p>
          <a:p>
            <a:r>
              <a:rPr lang="fr-FR" b="1" dirty="0" smtClean="0">
                <a:solidFill>
                  <a:srgbClr val="C00000"/>
                </a:solidFill>
              </a:rPr>
              <a:t>APPLICATION Stock</a:t>
            </a:r>
            <a:endParaRPr lang="fr-FR" dirty="0" smtClean="0"/>
          </a:p>
          <a:p>
            <a:endParaRPr lang="fr-FR" dirty="0"/>
          </a:p>
          <a:p>
            <a:r>
              <a:rPr lang="fr-FR" dirty="0" smtClean="0"/>
              <a:t>Le 01/10/N, l’entrepôt a été inondé. Le stocks de marchandise qui avait une valeur d’origine de 300 € a probablement perdu a moitié de sa valeur. </a:t>
            </a:r>
          </a:p>
          <a:p>
            <a:r>
              <a:rPr lang="fr-FR" dirty="0" smtClean="0"/>
              <a:t>Le 01/02/N+1, l’entreprise a vendu son stocks pour 250 €. </a:t>
            </a:r>
          </a:p>
          <a:p>
            <a:endParaRPr lang="fr-FR" dirty="0"/>
          </a:p>
          <a:p>
            <a:r>
              <a:rPr lang="fr-FR" dirty="0" smtClean="0"/>
              <a:t>Question : Passez les écritures de dépréciation et reprise si nécessaire au 31/12 et 01/02/N+1.</a:t>
            </a:r>
            <a:endParaRPr lang="fr-FR" dirty="0"/>
          </a:p>
          <a:p>
            <a:endParaRPr lang="fr-FR" dirty="0"/>
          </a:p>
        </p:txBody>
      </p:sp>
      <p:pic>
        <p:nvPicPr>
          <p:cNvPr id="4" name="Image 3"/>
          <p:cNvPicPr>
            <a:picLocks noChangeAspect="1"/>
          </p:cNvPicPr>
          <p:nvPr/>
        </p:nvPicPr>
        <p:blipFill>
          <a:blip r:embed="rId2"/>
          <a:stretch>
            <a:fillRect/>
          </a:stretch>
        </p:blipFill>
        <p:spPr>
          <a:xfrm>
            <a:off x="1523307" y="2455267"/>
            <a:ext cx="8163252" cy="1524132"/>
          </a:xfrm>
          <a:prstGeom prst="rect">
            <a:avLst/>
          </a:prstGeom>
        </p:spPr>
      </p:pic>
      <p:sp>
        <p:nvSpPr>
          <p:cNvPr id="5" name="Titre 1"/>
          <p:cNvSpPr txBox="1">
            <a:spLocks/>
          </p:cNvSpPr>
          <p:nvPr/>
        </p:nvSpPr>
        <p:spPr>
          <a:xfrm>
            <a:off x="0" y="107342"/>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Dépréciation de VMP et Stocks - application</a:t>
            </a:r>
            <a:endParaRPr lang="fr-FR" dirty="0">
              <a:solidFill>
                <a:srgbClr val="C00000"/>
              </a:solidFill>
            </a:endParaRPr>
          </a:p>
        </p:txBody>
      </p:sp>
    </p:spTree>
    <p:extLst>
      <p:ext uri="{BB962C8B-B14F-4D97-AF65-F5344CB8AC3E}">
        <p14:creationId xmlns:p14="http://schemas.microsoft.com/office/powerpoint/2010/main" val="42554505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24</a:t>
            </a:fld>
            <a:endParaRPr lang="fr-FR" dirty="0">
              <a:solidFill>
                <a:prstClr val="black">
                  <a:tint val="75000"/>
                </a:prstClr>
              </a:solidFill>
            </a:endParaRPr>
          </a:p>
        </p:txBody>
      </p:sp>
      <p:graphicFrame>
        <p:nvGraphicFramePr>
          <p:cNvPr id="5" name="Tableau 4"/>
          <p:cNvGraphicFramePr>
            <a:graphicFrameLocks noGrp="1"/>
          </p:cNvGraphicFramePr>
          <p:nvPr>
            <p:extLst/>
          </p:nvPr>
        </p:nvGraphicFramePr>
        <p:xfrm>
          <a:off x="325324" y="672403"/>
          <a:ext cx="10833739" cy="1106826"/>
        </p:xfrm>
        <a:graphic>
          <a:graphicData uri="http://schemas.openxmlformats.org/drawingml/2006/table">
            <a:tbl>
              <a:tblPr/>
              <a:tblGrid>
                <a:gridCol w="1463178">
                  <a:extLst>
                    <a:ext uri="{9D8B030D-6E8A-4147-A177-3AD203B41FA5}">
                      <a16:colId xmlns:a16="http://schemas.microsoft.com/office/drawing/2014/main" val="3385354888"/>
                    </a:ext>
                  </a:extLst>
                </a:gridCol>
                <a:gridCol w="933942">
                  <a:extLst>
                    <a:ext uri="{9D8B030D-6E8A-4147-A177-3AD203B41FA5}">
                      <a16:colId xmlns:a16="http://schemas.microsoft.com/office/drawing/2014/main" val="987592486"/>
                    </a:ext>
                  </a:extLst>
                </a:gridCol>
                <a:gridCol w="933942">
                  <a:extLst>
                    <a:ext uri="{9D8B030D-6E8A-4147-A177-3AD203B41FA5}">
                      <a16:colId xmlns:a16="http://schemas.microsoft.com/office/drawing/2014/main" val="2693011260"/>
                    </a:ext>
                  </a:extLst>
                </a:gridCol>
                <a:gridCol w="1120732">
                  <a:extLst>
                    <a:ext uri="{9D8B030D-6E8A-4147-A177-3AD203B41FA5}">
                      <a16:colId xmlns:a16="http://schemas.microsoft.com/office/drawing/2014/main" val="3480584798"/>
                    </a:ext>
                  </a:extLst>
                </a:gridCol>
                <a:gridCol w="933942">
                  <a:extLst>
                    <a:ext uri="{9D8B030D-6E8A-4147-A177-3AD203B41FA5}">
                      <a16:colId xmlns:a16="http://schemas.microsoft.com/office/drawing/2014/main" val="4163532104"/>
                    </a:ext>
                  </a:extLst>
                </a:gridCol>
                <a:gridCol w="1494310">
                  <a:extLst>
                    <a:ext uri="{9D8B030D-6E8A-4147-A177-3AD203B41FA5}">
                      <a16:colId xmlns:a16="http://schemas.microsoft.com/office/drawing/2014/main" val="102509974"/>
                    </a:ext>
                  </a:extLst>
                </a:gridCol>
                <a:gridCol w="1494310">
                  <a:extLst>
                    <a:ext uri="{9D8B030D-6E8A-4147-A177-3AD203B41FA5}">
                      <a16:colId xmlns:a16="http://schemas.microsoft.com/office/drawing/2014/main" val="4037439900"/>
                    </a:ext>
                  </a:extLst>
                </a:gridCol>
                <a:gridCol w="1525441">
                  <a:extLst>
                    <a:ext uri="{9D8B030D-6E8A-4147-A177-3AD203B41FA5}">
                      <a16:colId xmlns:a16="http://schemas.microsoft.com/office/drawing/2014/main" val="2094972156"/>
                    </a:ext>
                  </a:extLst>
                </a:gridCol>
                <a:gridCol w="933942">
                  <a:extLst>
                    <a:ext uri="{9D8B030D-6E8A-4147-A177-3AD203B41FA5}">
                      <a16:colId xmlns:a16="http://schemas.microsoft.com/office/drawing/2014/main" val="3976618635"/>
                    </a:ext>
                  </a:extLst>
                </a:gridCol>
              </a:tblGrid>
              <a:tr h="357984">
                <a:tc rowSpan="2">
                  <a:txBody>
                    <a:bodyPr/>
                    <a:lstStyle/>
                    <a:p>
                      <a:pPr algn="ctr" rtl="0" fontAlgn="b"/>
                      <a:r>
                        <a:rPr lang="fr-FR" sz="1600" b="1" i="0" u="none" strike="noStrike" dirty="0">
                          <a:solidFill>
                            <a:srgbClr val="000000"/>
                          </a:solidFill>
                          <a:effectLst/>
                          <a:latin typeface="+mn-lt"/>
                        </a:rPr>
                        <a:t>TITRES</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rowSpan="2">
                  <a:txBody>
                    <a:bodyPr/>
                    <a:lstStyle/>
                    <a:p>
                      <a:pPr algn="ctr" rtl="0" fontAlgn="b"/>
                      <a:r>
                        <a:rPr lang="fr-FR" sz="1600" b="1" i="0" u="none" strike="noStrike" dirty="0">
                          <a:solidFill>
                            <a:srgbClr val="000000"/>
                          </a:solidFill>
                          <a:effectLst/>
                          <a:latin typeface="+mn-lt"/>
                        </a:rPr>
                        <a:t>NATURE</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rowSpan="2">
                  <a:txBody>
                    <a:bodyPr/>
                    <a:lstStyle/>
                    <a:p>
                      <a:pPr algn="ctr" rtl="0" fontAlgn="b"/>
                      <a:r>
                        <a:rPr lang="fr-FR" sz="1600" b="1" i="0" u="none" strike="noStrike" dirty="0">
                          <a:solidFill>
                            <a:srgbClr val="000000"/>
                          </a:solidFill>
                          <a:effectLst/>
                          <a:latin typeface="+mn-lt"/>
                        </a:rPr>
                        <a:t>Valeur d'Origine</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rowSpan="2">
                  <a:txBody>
                    <a:bodyPr/>
                    <a:lstStyle/>
                    <a:p>
                      <a:pPr algn="ctr" rtl="0" fontAlgn="b"/>
                      <a:r>
                        <a:rPr lang="fr-FR" sz="1600" b="1" i="0" u="none" strike="noStrike" dirty="0">
                          <a:solidFill>
                            <a:srgbClr val="000000"/>
                          </a:solidFill>
                          <a:effectLst/>
                          <a:latin typeface="+mn-lt"/>
                        </a:rPr>
                        <a:t>QUANTITE</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rowSpan="2">
                  <a:txBody>
                    <a:bodyPr/>
                    <a:lstStyle/>
                    <a:p>
                      <a:pPr algn="ctr" rtl="0" fontAlgn="b"/>
                      <a:r>
                        <a:rPr lang="fr-FR" sz="1600" b="1" i="0" u="none" strike="noStrike" dirty="0">
                          <a:solidFill>
                            <a:srgbClr val="000000"/>
                          </a:solidFill>
                          <a:effectLst/>
                          <a:latin typeface="+mn-lt"/>
                        </a:rPr>
                        <a:t>Valeur Actuelle</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ctr" rtl="0" fontAlgn="b"/>
                      <a:r>
                        <a:rPr lang="fr-FR" sz="1600" b="1" i="0" u="none" strike="noStrike" dirty="0" smtClean="0">
                          <a:solidFill>
                            <a:srgbClr val="000000"/>
                          </a:solidFill>
                          <a:effectLst/>
                          <a:latin typeface="+mn-lt"/>
                        </a:rPr>
                        <a:t>Dépréciation</a:t>
                      </a:r>
                      <a:endParaRPr lang="fr-FR" sz="1600" b="1" i="0" u="none" strike="noStrike" dirty="0">
                        <a:solidFill>
                          <a:srgbClr val="000000"/>
                        </a:solidFill>
                        <a:effectLst/>
                        <a:latin typeface="+mn-lt"/>
                      </a:endParaRP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EFF7"/>
                    </a:solidFill>
                  </a:tcPr>
                </a:tc>
                <a:tc>
                  <a:txBody>
                    <a:bodyPr/>
                    <a:lstStyle/>
                    <a:p>
                      <a:pPr algn="ctr" rtl="0" fontAlgn="b"/>
                      <a:r>
                        <a:rPr lang="fr-FR" sz="1600" b="1" i="0" u="none" strike="noStrike" dirty="0" smtClean="0">
                          <a:solidFill>
                            <a:srgbClr val="000000"/>
                          </a:solidFill>
                          <a:effectLst/>
                          <a:latin typeface="+mn-lt"/>
                        </a:rPr>
                        <a:t>Dépréciation</a:t>
                      </a:r>
                      <a:endParaRPr lang="fr-FR" sz="1600" b="1" i="0" u="none" strike="noStrike" dirty="0">
                        <a:solidFill>
                          <a:srgbClr val="000000"/>
                        </a:solidFill>
                        <a:effectLst/>
                        <a:latin typeface="+mn-lt"/>
                      </a:endParaRP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EFF7"/>
                    </a:solidFill>
                  </a:tcPr>
                </a:tc>
                <a:tc rowSpan="2">
                  <a:txBody>
                    <a:bodyPr/>
                    <a:lstStyle/>
                    <a:p>
                      <a:pPr algn="ctr" rtl="0" fontAlgn="b"/>
                      <a:r>
                        <a:rPr lang="fr-FR" sz="1600" b="1" i="0" u="none" strike="noStrike">
                          <a:solidFill>
                            <a:srgbClr val="000000"/>
                          </a:solidFill>
                          <a:effectLst/>
                          <a:latin typeface="+mn-lt"/>
                        </a:rPr>
                        <a:t>Dotation</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rowSpan="2">
                  <a:txBody>
                    <a:bodyPr/>
                    <a:lstStyle/>
                    <a:p>
                      <a:pPr algn="ctr" rtl="0" fontAlgn="b"/>
                      <a:r>
                        <a:rPr lang="fr-FR" sz="1600" b="1" i="0" u="none" strike="noStrike">
                          <a:solidFill>
                            <a:srgbClr val="000000"/>
                          </a:solidFill>
                          <a:effectLst/>
                          <a:latin typeface="+mn-lt"/>
                        </a:rPr>
                        <a:t>Reprise</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extLst>
                  <a:ext uri="{0D108BD9-81ED-4DB2-BD59-A6C34878D82A}">
                    <a16:rowId xmlns:a16="http://schemas.microsoft.com/office/drawing/2014/main" val="3193519240"/>
                  </a:ext>
                </a:extLst>
              </a:tr>
              <a:tr h="184766">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rtl="0" fontAlgn="b"/>
                      <a:r>
                        <a:rPr lang="fr-FR" sz="1600" b="1" i="0" u="none" strike="noStrike" dirty="0">
                          <a:solidFill>
                            <a:srgbClr val="000000"/>
                          </a:solidFill>
                          <a:effectLst/>
                          <a:latin typeface="+mn-lt"/>
                        </a:rPr>
                        <a:t>N-1</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AEFF7"/>
                    </a:solidFill>
                  </a:tcPr>
                </a:tc>
                <a:tc>
                  <a:txBody>
                    <a:bodyPr/>
                    <a:lstStyle/>
                    <a:p>
                      <a:pPr algn="ctr" rtl="0" fontAlgn="b"/>
                      <a:r>
                        <a:rPr lang="fr-FR" sz="1600" b="1" i="0" u="none" strike="noStrike">
                          <a:solidFill>
                            <a:srgbClr val="000000"/>
                          </a:solidFill>
                          <a:effectLst/>
                          <a:latin typeface="+mn-lt"/>
                        </a:rPr>
                        <a:t>N</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AEFF7"/>
                    </a:solidFill>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688971700"/>
                  </a:ext>
                </a:extLst>
              </a:tr>
              <a:tr h="184766">
                <a:tc>
                  <a:txBody>
                    <a:bodyPr/>
                    <a:lstStyle/>
                    <a:p>
                      <a:pPr algn="l" rtl="0" fontAlgn="b"/>
                      <a:r>
                        <a:rPr lang="fr-FR" sz="1600" b="0" i="0" u="none" strike="noStrike">
                          <a:solidFill>
                            <a:srgbClr val="000000"/>
                          </a:solidFill>
                          <a:effectLst/>
                          <a:latin typeface="+mn-lt"/>
                        </a:rPr>
                        <a:t>PARIS</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l" rtl="0" fontAlgn="b"/>
                      <a:r>
                        <a:rPr lang="fr-FR" sz="1600" b="0" i="0" u="none" strike="noStrike">
                          <a:solidFill>
                            <a:srgbClr val="000000"/>
                          </a:solidFill>
                          <a:effectLst/>
                          <a:latin typeface="+mn-lt"/>
                        </a:rPr>
                        <a:t>TP</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rtl="0" fontAlgn="b"/>
                      <a:r>
                        <a:rPr lang="fr-FR" sz="1600" b="0" i="0" u="none" strike="noStrike">
                          <a:solidFill>
                            <a:srgbClr val="000000"/>
                          </a:solidFill>
                          <a:effectLst/>
                          <a:latin typeface="+mn-lt"/>
                        </a:rPr>
                        <a:t>100</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rtl="0" fontAlgn="b"/>
                      <a:r>
                        <a:rPr lang="fr-FR" sz="1600" b="0" i="0" u="none" strike="noStrike">
                          <a:solidFill>
                            <a:srgbClr val="000000"/>
                          </a:solidFill>
                          <a:effectLst/>
                          <a:latin typeface="+mn-lt"/>
                        </a:rPr>
                        <a:t>25</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rtl="0" fontAlgn="b"/>
                      <a:r>
                        <a:rPr lang="fr-FR" sz="1600" b="0" i="0" u="none" strike="noStrike">
                          <a:solidFill>
                            <a:srgbClr val="000000"/>
                          </a:solidFill>
                          <a:effectLst/>
                          <a:latin typeface="+mn-lt"/>
                        </a:rPr>
                        <a:t>80</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rtl="0" fontAlgn="b"/>
                      <a:r>
                        <a:rPr lang="fr-FR" sz="1600" b="0" i="0" u="none" strike="noStrike" dirty="0">
                          <a:solidFill>
                            <a:srgbClr val="000000"/>
                          </a:solidFill>
                          <a:effectLst/>
                          <a:latin typeface="+mn-lt"/>
                        </a:rPr>
                        <a:t>300</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fontAlgn="b"/>
                      <a:endParaRPr lang="fr-FR" sz="1600" b="0" i="0" u="none" strike="noStrike" dirty="0">
                        <a:solidFill>
                          <a:srgbClr val="000000"/>
                        </a:solidFill>
                        <a:effectLst/>
                        <a:latin typeface="+mn-lt"/>
                      </a:endParaRP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fontAlgn="b"/>
                      <a:endParaRPr lang="fr-FR" sz="1600" b="0" i="0" u="none" strike="noStrike" dirty="0">
                        <a:solidFill>
                          <a:srgbClr val="000000"/>
                        </a:solidFill>
                        <a:effectLst/>
                        <a:latin typeface="+mn-lt"/>
                      </a:endParaRP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fontAlgn="b"/>
                      <a:endParaRPr lang="fr-FR" sz="1600" b="0" i="0" u="none" strike="noStrike">
                        <a:solidFill>
                          <a:srgbClr val="000000"/>
                        </a:solidFill>
                        <a:effectLst/>
                        <a:latin typeface="+mn-lt"/>
                      </a:endParaRP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extLst>
                  <a:ext uri="{0D108BD9-81ED-4DB2-BD59-A6C34878D82A}">
                    <a16:rowId xmlns:a16="http://schemas.microsoft.com/office/drawing/2014/main" val="3650365876"/>
                  </a:ext>
                </a:extLst>
              </a:tr>
              <a:tr h="184766">
                <a:tc>
                  <a:txBody>
                    <a:bodyPr/>
                    <a:lstStyle/>
                    <a:p>
                      <a:pPr algn="l" rtl="0" fontAlgn="b"/>
                      <a:r>
                        <a:rPr lang="fr-FR" sz="1600" b="0" i="0" u="none" strike="noStrike">
                          <a:solidFill>
                            <a:srgbClr val="000000"/>
                          </a:solidFill>
                          <a:effectLst/>
                          <a:latin typeface="+mn-lt"/>
                        </a:rPr>
                        <a:t>TOURS</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l" rtl="0" fontAlgn="b"/>
                      <a:r>
                        <a:rPr lang="fr-FR" sz="1600" b="0" i="0" u="none" strike="noStrike" dirty="0">
                          <a:solidFill>
                            <a:srgbClr val="000000"/>
                          </a:solidFill>
                          <a:effectLst/>
                          <a:latin typeface="+mn-lt"/>
                        </a:rPr>
                        <a:t>VMP</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rtl="0" fontAlgn="b"/>
                      <a:r>
                        <a:rPr lang="fr-FR" sz="1600" b="0" i="0" u="none" strike="noStrike">
                          <a:solidFill>
                            <a:srgbClr val="000000"/>
                          </a:solidFill>
                          <a:effectLst/>
                          <a:latin typeface="+mn-lt"/>
                        </a:rPr>
                        <a:t>30</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rtl="0" fontAlgn="b"/>
                      <a:r>
                        <a:rPr lang="fr-FR" sz="1600" b="0" i="0" u="none" strike="noStrike">
                          <a:solidFill>
                            <a:srgbClr val="000000"/>
                          </a:solidFill>
                          <a:effectLst/>
                          <a:latin typeface="+mn-lt"/>
                        </a:rPr>
                        <a:t>70</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rtl="0" fontAlgn="b"/>
                      <a:r>
                        <a:rPr lang="fr-FR" sz="1600" b="0" i="0" u="none" strike="noStrike">
                          <a:solidFill>
                            <a:srgbClr val="000000"/>
                          </a:solidFill>
                          <a:effectLst/>
                          <a:latin typeface="+mn-lt"/>
                        </a:rPr>
                        <a:t>28</a:t>
                      </a: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rtl="0" fontAlgn="b"/>
                      <a:endParaRPr lang="fr-FR" sz="1600" b="0" i="0" u="none" strike="noStrike" dirty="0">
                        <a:solidFill>
                          <a:srgbClr val="000000"/>
                        </a:solidFill>
                        <a:effectLst/>
                        <a:latin typeface="+mn-lt"/>
                      </a:endParaRP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fontAlgn="b"/>
                      <a:endParaRPr lang="fr-FR" sz="1600" b="0" i="0" u="none" strike="noStrike" dirty="0">
                        <a:solidFill>
                          <a:srgbClr val="000000"/>
                        </a:solidFill>
                        <a:effectLst/>
                        <a:latin typeface="+mn-lt"/>
                      </a:endParaRP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fontAlgn="b"/>
                      <a:endParaRPr lang="fr-FR" sz="1600" b="0" i="0" u="none" strike="noStrike" dirty="0">
                        <a:solidFill>
                          <a:srgbClr val="000000"/>
                        </a:solidFill>
                        <a:effectLst/>
                        <a:latin typeface="+mn-lt"/>
                      </a:endParaRP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algn="r" fontAlgn="b"/>
                      <a:endParaRPr lang="fr-FR" sz="1600" b="0" i="0" u="none" strike="noStrike" dirty="0">
                        <a:solidFill>
                          <a:srgbClr val="000000"/>
                        </a:solidFill>
                        <a:effectLst/>
                        <a:latin typeface="+mn-lt"/>
                      </a:endParaRPr>
                    </a:p>
                  </a:txBody>
                  <a:tcPr marL="5774" marR="5774" marT="57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extLst>
                  <a:ext uri="{0D108BD9-81ED-4DB2-BD59-A6C34878D82A}">
                    <a16:rowId xmlns:a16="http://schemas.microsoft.com/office/drawing/2014/main" val="2987536167"/>
                  </a:ext>
                </a:extLst>
              </a:tr>
            </a:tbl>
          </a:graphicData>
        </a:graphic>
      </p:graphicFrame>
      <p:sp>
        <p:nvSpPr>
          <p:cNvPr id="7" name="Titre 1"/>
          <p:cNvSpPr txBox="1">
            <a:spLocks/>
          </p:cNvSpPr>
          <p:nvPr/>
        </p:nvSpPr>
        <p:spPr>
          <a:xfrm>
            <a:off x="0" y="107342"/>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Dépréciation de VMP et Stocks - Correction</a:t>
            </a:r>
            <a:endParaRPr lang="fr-FR" dirty="0">
              <a:solidFill>
                <a:srgbClr val="C00000"/>
              </a:solidFill>
            </a:endParaRPr>
          </a:p>
        </p:txBody>
      </p:sp>
      <p:graphicFrame>
        <p:nvGraphicFramePr>
          <p:cNvPr id="11" name="Tableau 10"/>
          <p:cNvGraphicFramePr>
            <a:graphicFrameLocks noGrp="1"/>
          </p:cNvGraphicFramePr>
          <p:nvPr>
            <p:extLst/>
          </p:nvPr>
        </p:nvGraphicFramePr>
        <p:xfrm>
          <a:off x="325324" y="1865131"/>
          <a:ext cx="10723420" cy="1127122"/>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sz="1100" b="1" dirty="0">
                        <a:solidFill>
                          <a:srgbClr val="FF0000"/>
                        </a:solidFill>
                      </a:endParaRPr>
                    </a:p>
                  </a:txBody>
                  <a:tcPr/>
                </a:tc>
                <a:tc hMerge="1">
                  <a:txBody>
                    <a:bodyPr/>
                    <a:lstStyle/>
                    <a:p>
                      <a:endParaRPr lang="fr-FR"/>
                    </a:p>
                  </a:txBody>
                  <a:tcPr/>
                </a:tc>
                <a:tc gridSpan="2">
                  <a:txBody>
                    <a:bodyPr/>
                    <a:lstStyle/>
                    <a:p>
                      <a:pPr algn="ctr"/>
                      <a:endParaRPr lang="fr-FR" sz="1100" b="1" dirty="0">
                        <a:solidFill>
                          <a:schemeClr val="tx1"/>
                        </a:solidFill>
                      </a:endParaRPr>
                    </a:p>
                  </a:txBody>
                  <a:tcPr/>
                </a:tc>
                <a:tc hMerge="1">
                  <a:txBody>
                    <a:bodyPr/>
                    <a:lstStyle/>
                    <a:p>
                      <a:endParaRPr lang="fr-FR"/>
                    </a:p>
                  </a:txBody>
                  <a:tcPr/>
                </a:tc>
                <a:tc>
                  <a:txBody>
                    <a:bodyPr/>
                    <a:lstStyle/>
                    <a:p>
                      <a:pPr algn="ctr"/>
                      <a:r>
                        <a:rPr lang="fr-FR" sz="1100" b="1" dirty="0" smtClean="0">
                          <a:solidFill>
                            <a:schemeClr val="tx1"/>
                          </a:solidFill>
                        </a:rPr>
                        <a:t>Débit</a:t>
                      </a:r>
                      <a:endParaRPr lang="fr-FR" sz="1100" b="1" dirty="0">
                        <a:solidFill>
                          <a:schemeClr val="tx1"/>
                        </a:solidFill>
                      </a:endParaRPr>
                    </a:p>
                  </a:txBody>
                  <a:tcPr/>
                </a:tc>
                <a:tc>
                  <a:txBody>
                    <a:bodyPr/>
                    <a:lstStyle/>
                    <a:p>
                      <a:pPr algn="ctr"/>
                      <a:r>
                        <a:rPr lang="fr-FR" sz="1100" b="1" dirty="0" smtClean="0">
                          <a:solidFill>
                            <a:schemeClr val="tx1"/>
                          </a:solidFill>
                        </a:rPr>
                        <a:t>Crédit</a:t>
                      </a:r>
                      <a:endParaRPr lang="fr-FR" sz="1100"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sz="1100" dirty="0" smtClean="0">
                        <a:solidFill>
                          <a:schemeClr val="tx1"/>
                        </a:solidFill>
                      </a:endParaRPr>
                    </a:p>
                  </a:txBody>
                  <a:tcPr/>
                </a:tc>
                <a:tc hMerge="1">
                  <a:txBody>
                    <a:bodyPr/>
                    <a:lstStyle/>
                    <a:p>
                      <a:endParaRPr lang="fr-FR"/>
                    </a:p>
                  </a:txBody>
                  <a:tcPr/>
                </a:tc>
                <a:tc gridSpan="2">
                  <a:txBody>
                    <a:bodyPr/>
                    <a:lstStyle/>
                    <a:p>
                      <a:endParaRPr lang="fr-FR" sz="1100" dirty="0">
                        <a:solidFill>
                          <a:schemeClr val="tx1"/>
                        </a:solidFill>
                      </a:endParaRPr>
                    </a:p>
                  </a:txBody>
                  <a:tcPr/>
                </a:tc>
                <a:tc hMerge="1">
                  <a:txBody>
                    <a:bodyPr/>
                    <a:lstStyle/>
                    <a:p>
                      <a:endParaRPr lang="fr-FR"/>
                    </a:p>
                  </a:txBody>
                  <a:tcPr/>
                </a:tc>
                <a:tc>
                  <a:txBody>
                    <a:bodyPr/>
                    <a:lstStyle/>
                    <a:p>
                      <a:pPr algn="ctr"/>
                      <a:endParaRPr lang="fr-FR" sz="1100" dirty="0" smtClean="0">
                        <a:solidFill>
                          <a:schemeClr val="tx1"/>
                        </a:solidFill>
                      </a:endParaRPr>
                    </a:p>
                  </a:txBody>
                  <a:tcPr/>
                </a:tc>
                <a:tc>
                  <a:txBody>
                    <a:bodyPr/>
                    <a:lstStyle/>
                    <a:p>
                      <a:endParaRPr lang="fr-FR" sz="1100" dirty="0">
                        <a:solidFill>
                          <a:schemeClr val="tx1"/>
                        </a:solidFill>
                      </a:endParaRPr>
                    </a:p>
                  </a:txBody>
                  <a:tcPr/>
                </a:tc>
                <a:extLst>
                  <a:ext uri="{0D108BD9-81ED-4DB2-BD59-A6C34878D82A}">
                    <a16:rowId xmlns:a16="http://schemas.microsoft.com/office/drawing/2014/main" val="10001"/>
                  </a:ext>
                </a:extLst>
              </a:tr>
              <a:tr h="0">
                <a:tc>
                  <a:txBody>
                    <a:bodyPr/>
                    <a:lstStyle/>
                    <a:p>
                      <a:endParaRPr lang="fr-FR" sz="11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100" dirty="0" smtClean="0">
                        <a:solidFill>
                          <a:schemeClr val="tx1"/>
                        </a:solidFill>
                      </a:endParaRPr>
                    </a:p>
                  </a:txBody>
                  <a:tcPr>
                    <a:lnL w="12700" cmpd="sng">
                      <a:noFill/>
                    </a:lnL>
                  </a:tcPr>
                </a:tc>
                <a:tc>
                  <a:txBody>
                    <a:bodyPr/>
                    <a:lstStyle/>
                    <a:p>
                      <a:endParaRPr lang="fr-FR" sz="11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100" dirty="0" smtClean="0">
                        <a:solidFill>
                          <a:schemeClr val="tx1"/>
                        </a:solidFill>
                      </a:endParaRPr>
                    </a:p>
                  </a:txBody>
                  <a:tcPr>
                    <a:lnL w="12700" cmpd="sng">
                      <a:noFill/>
                    </a:lnL>
                  </a:tcPr>
                </a:tc>
                <a:tc>
                  <a:txBody>
                    <a:bodyPr/>
                    <a:lstStyle/>
                    <a:p>
                      <a:endParaRPr lang="fr-FR" sz="1100" dirty="0">
                        <a:solidFill>
                          <a:schemeClr val="tx1"/>
                        </a:solidFill>
                      </a:endParaRPr>
                    </a:p>
                  </a:txBody>
                  <a:tcPr/>
                </a:tc>
                <a:tc>
                  <a:txBody>
                    <a:bodyPr/>
                    <a:lstStyle/>
                    <a:p>
                      <a:pPr algn="ctr"/>
                      <a:endParaRPr lang="fr-FR" sz="1100" dirty="0" smtClean="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sz="1100"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12" name="Tableau 11"/>
          <p:cNvGraphicFramePr>
            <a:graphicFrameLocks noGrp="1"/>
          </p:cNvGraphicFramePr>
          <p:nvPr>
            <p:extLst/>
          </p:nvPr>
        </p:nvGraphicFramePr>
        <p:xfrm>
          <a:off x="325324" y="2992253"/>
          <a:ext cx="10723420" cy="1172842"/>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sz="1200" b="1" dirty="0">
                        <a:solidFill>
                          <a:srgbClr val="FF0000"/>
                        </a:solidFill>
                      </a:endParaRPr>
                    </a:p>
                  </a:txBody>
                  <a:tcPr/>
                </a:tc>
                <a:tc hMerge="1">
                  <a:txBody>
                    <a:bodyPr/>
                    <a:lstStyle/>
                    <a:p>
                      <a:endParaRPr lang="fr-FR"/>
                    </a:p>
                  </a:txBody>
                  <a:tcPr/>
                </a:tc>
                <a:tc gridSpan="2">
                  <a:txBody>
                    <a:bodyPr/>
                    <a:lstStyle/>
                    <a:p>
                      <a:pPr algn="ctr"/>
                      <a:endParaRPr lang="fr-FR" sz="1200" b="1" dirty="0">
                        <a:solidFill>
                          <a:schemeClr val="tx1"/>
                        </a:solidFill>
                      </a:endParaRPr>
                    </a:p>
                  </a:txBody>
                  <a:tcPr/>
                </a:tc>
                <a:tc hMerge="1">
                  <a:txBody>
                    <a:bodyPr/>
                    <a:lstStyle/>
                    <a:p>
                      <a:endParaRPr lang="fr-FR"/>
                    </a:p>
                  </a:txBody>
                  <a:tcPr/>
                </a:tc>
                <a:tc>
                  <a:txBody>
                    <a:bodyPr/>
                    <a:lstStyle/>
                    <a:p>
                      <a:pPr algn="ctr"/>
                      <a:r>
                        <a:rPr lang="fr-FR" sz="1200" b="1" dirty="0" smtClean="0">
                          <a:solidFill>
                            <a:schemeClr val="tx1"/>
                          </a:solidFill>
                        </a:rPr>
                        <a:t>Débit</a:t>
                      </a:r>
                      <a:endParaRPr lang="fr-FR" sz="1200" b="1" dirty="0">
                        <a:solidFill>
                          <a:schemeClr val="tx1"/>
                        </a:solidFill>
                      </a:endParaRPr>
                    </a:p>
                  </a:txBody>
                  <a:tcPr/>
                </a:tc>
                <a:tc>
                  <a:txBody>
                    <a:bodyPr/>
                    <a:lstStyle/>
                    <a:p>
                      <a:pPr algn="ctr"/>
                      <a:r>
                        <a:rPr lang="fr-FR" sz="1200" b="1" dirty="0" smtClean="0">
                          <a:solidFill>
                            <a:schemeClr val="tx1"/>
                          </a:solidFill>
                        </a:rPr>
                        <a:t>Crédit</a:t>
                      </a:r>
                      <a:endParaRPr lang="fr-FR" sz="1200"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sz="1200" dirty="0" smtClean="0">
                        <a:solidFill>
                          <a:schemeClr val="tx1"/>
                        </a:solidFill>
                      </a:endParaRPr>
                    </a:p>
                  </a:txBody>
                  <a:tcPr/>
                </a:tc>
                <a:tc hMerge="1">
                  <a:txBody>
                    <a:bodyPr/>
                    <a:lstStyle/>
                    <a:p>
                      <a:endParaRPr lang="fr-FR"/>
                    </a:p>
                  </a:txBody>
                  <a:tcPr/>
                </a:tc>
                <a:tc gridSpan="2">
                  <a:txBody>
                    <a:bodyPr/>
                    <a:lstStyle/>
                    <a:p>
                      <a:endParaRPr lang="fr-FR" sz="1200" dirty="0">
                        <a:solidFill>
                          <a:schemeClr val="tx1"/>
                        </a:solidFill>
                      </a:endParaRPr>
                    </a:p>
                  </a:txBody>
                  <a:tcPr/>
                </a:tc>
                <a:tc hMerge="1">
                  <a:txBody>
                    <a:bodyPr/>
                    <a:lstStyle/>
                    <a:p>
                      <a:endParaRPr lang="fr-FR"/>
                    </a:p>
                  </a:txBody>
                  <a:tcPr/>
                </a:tc>
                <a:tc>
                  <a:txBody>
                    <a:bodyPr/>
                    <a:lstStyle/>
                    <a:p>
                      <a:pPr algn="ctr"/>
                      <a:endParaRPr lang="fr-FR" sz="1200" dirty="0" smtClean="0">
                        <a:solidFill>
                          <a:schemeClr val="tx1"/>
                        </a:solidFill>
                      </a:endParaRPr>
                    </a:p>
                  </a:txBody>
                  <a:tcPr/>
                </a:tc>
                <a:tc>
                  <a:txBody>
                    <a:bodyPr/>
                    <a:lstStyle/>
                    <a:p>
                      <a:endParaRPr lang="fr-FR" sz="1200" dirty="0">
                        <a:solidFill>
                          <a:schemeClr val="tx1"/>
                        </a:solidFill>
                      </a:endParaRPr>
                    </a:p>
                  </a:txBody>
                  <a:tcPr/>
                </a:tc>
                <a:extLst>
                  <a:ext uri="{0D108BD9-81ED-4DB2-BD59-A6C34878D82A}">
                    <a16:rowId xmlns:a16="http://schemas.microsoft.com/office/drawing/2014/main" val="10001"/>
                  </a:ext>
                </a:extLst>
              </a:tr>
              <a:tr h="0">
                <a:tc>
                  <a:txBody>
                    <a:bodyPr/>
                    <a:lstStyle/>
                    <a:p>
                      <a:endParaRPr lang="fr-FR" sz="12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solidFill>
                          <a:schemeClr val="tx1"/>
                        </a:solidFill>
                      </a:endParaRPr>
                    </a:p>
                  </a:txBody>
                  <a:tcPr>
                    <a:lnL w="12700" cmpd="sng">
                      <a:noFill/>
                    </a:lnL>
                  </a:tcPr>
                </a:tc>
                <a:tc>
                  <a:txBody>
                    <a:bodyPr/>
                    <a:lstStyle/>
                    <a:p>
                      <a:endParaRPr lang="fr-FR" sz="12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solidFill>
                          <a:schemeClr val="tx1"/>
                        </a:solidFill>
                      </a:endParaRPr>
                    </a:p>
                  </a:txBody>
                  <a:tcPr>
                    <a:lnL w="12700" cmpd="sng">
                      <a:noFill/>
                    </a:lnL>
                  </a:tcPr>
                </a:tc>
                <a:tc>
                  <a:txBody>
                    <a:bodyPr/>
                    <a:lstStyle/>
                    <a:p>
                      <a:endParaRPr lang="fr-FR" sz="1200" dirty="0">
                        <a:solidFill>
                          <a:schemeClr val="tx1"/>
                        </a:solidFill>
                      </a:endParaRPr>
                    </a:p>
                  </a:txBody>
                  <a:tcPr/>
                </a:tc>
                <a:tc>
                  <a:txBody>
                    <a:bodyPr/>
                    <a:lstStyle/>
                    <a:p>
                      <a:pPr algn="ctr"/>
                      <a:endParaRPr lang="fr-FR" sz="1200" dirty="0" smtClean="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sz="1200"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13" name="Tableau 12"/>
          <p:cNvGraphicFramePr>
            <a:graphicFrameLocks noGrp="1"/>
          </p:cNvGraphicFramePr>
          <p:nvPr>
            <p:extLst/>
          </p:nvPr>
        </p:nvGraphicFramePr>
        <p:xfrm>
          <a:off x="325324" y="4165095"/>
          <a:ext cx="10723420" cy="1172842"/>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sz="1200" b="1" dirty="0">
                        <a:solidFill>
                          <a:srgbClr val="FF0000"/>
                        </a:solidFill>
                      </a:endParaRPr>
                    </a:p>
                  </a:txBody>
                  <a:tcPr/>
                </a:tc>
                <a:tc hMerge="1">
                  <a:txBody>
                    <a:bodyPr/>
                    <a:lstStyle/>
                    <a:p>
                      <a:endParaRPr lang="fr-FR"/>
                    </a:p>
                  </a:txBody>
                  <a:tcPr/>
                </a:tc>
                <a:tc gridSpan="2">
                  <a:txBody>
                    <a:bodyPr/>
                    <a:lstStyle/>
                    <a:p>
                      <a:pPr algn="ctr"/>
                      <a:endParaRPr lang="fr-FR" sz="1200" b="1" dirty="0">
                        <a:solidFill>
                          <a:schemeClr val="tx1"/>
                        </a:solidFill>
                      </a:endParaRPr>
                    </a:p>
                  </a:txBody>
                  <a:tcPr/>
                </a:tc>
                <a:tc hMerge="1">
                  <a:txBody>
                    <a:bodyPr/>
                    <a:lstStyle/>
                    <a:p>
                      <a:endParaRPr lang="fr-FR"/>
                    </a:p>
                  </a:txBody>
                  <a:tcPr/>
                </a:tc>
                <a:tc>
                  <a:txBody>
                    <a:bodyPr/>
                    <a:lstStyle/>
                    <a:p>
                      <a:pPr algn="ctr"/>
                      <a:r>
                        <a:rPr lang="fr-FR" sz="1200" b="1" dirty="0" smtClean="0">
                          <a:solidFill>
                            <a:schemeClr val="tx1"/>
                          </a:solidFill>
                        </a:rPr>
                        <a:t>Débit</a:t>
                      </a:r>
                      <a:endParaRPr lang="fr-FR" sz="1200" b="1" dirty="0">
                        <a:solidFill>
                          <a:schemeClr val="tx1"/>
                        </a:solidFill>
                      </a:endParaRPr>
                    </a:p>
                  </a:txBody>
                  <a:tcPr/>
                </a:tc>
                <a:tc>
                  <a:txBody>
                    <a:bodyPr/>
                    <a:lstStyle/>
                    <a:p>
                      <a:pPr algn="ctr"/>
                      <a:r>
                        <a:rPr lang="fr-FR" sz="1200" b="1" dirty="0" smtClean="0">
                          <a:solidFill>
                            <a:schemeClr val="tx1"/>
                          </a:solidFill>
                        </a:rPr>
                        <a:t>Crédit</a:t>
                      </a:r>
                      <a:endParaRPr lang="fr-FR" sz="1200"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sz="1200" dirty="0" smtClean="0">
                        <a:solidFill>
                          <a:schemeClr val="tx1"/>
                        </a:solidFill>
                      </a:endParaRPr>
                    </a:p>
                  </a:txBody>
                  <a:tcPr/>
                </a:tc>
                <a:tc hMerge="1">
                  <a:txBody>
                    <a:bodyPr/>
                    <a:lstStyle/>
                    <a:p>
                      <a:endParaRPr lang="fr-FR"/>
                    </a:p>
                  </a:txBody>
                  <a:tcPr/>
                </a:tc>
                <a:tc gridSpan="2">
                  <a:txBody>
                    <a:bodyPr/>
                    <a:lstStyle/>
                    <a:p>
                      <a:endParaRPr lang="fr-FR" sz="1200" dirty="0">
                        <a:solidFill>
                          <a:schemeClr val="tx1"/>
                        </a:solidFill>
                      </a:endParaRPr>
                    </a:p>
                  </a:txBody>
                  <a:tcPr/>
                </a:tc>
                <a:tc hMerge="1">
                  <a:txBody>
                    <a:bodyPr/>
                    <a:lstStyle/>
                    <a:p>
                      <a:endParaRPr lang="fr-FR"/>
                    </a:p>
                  </a:txBody>
                  <a:tcPr/>
                </a:tc>
                <a:tc>
                  <a:txBody>
                    <a:bodyPr/>
                    <a:lstStyle/>
                    <a:p>
                      <a:pPr algn="ctr"/>
                      <a:endParaRPr lang="fr-FR" sz="1200" dirty="0" smtClean="0">
                        <a:solidFill>
                          <a:schemeClr val="tx1"/>
                        </a:solidFill>
                      </a:endParaRPr>
                    </a:p>
                  </a:txBody>
                  <a:tcPr/>
                </a:tc>
                <a:tc>
                  <a:txBody>
                    <a:bodyPr/>
                    <a:lstStyle/>
                    <a:p>
                      <a:endParaRPr lang="fr-FR" sz="1200" dirty="0">
                        <a:solidFill>
                          <a:schemeClr val="tx1"/>
                        </a:solidFill>
                      </a:endParaRPr>
                    </a:p>
                  </a:txBody>
                  <a:tcPr/>
                </a:tc>
                <a:extLst>
                  <a:ext uri="{0D108BD9-81ED-4DB2-BD59-A6C34878D82A}">
                    <a16:rowId xmlns:a16="http://schemas.microsoft.com/office/drawing/2014/main" val="10001"/>
                  </a:ext>
                </a:extLst>
              </a:tr>
              <a:tr h="0">
                <a:tc>
                  <a:txBody>
                    <a:bodyPr/>
                    <a:lstStyle/>
                    <a:p>
                      <a:endParaRPr lang="fr-FR" sz="12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solidFill>
                          <a:schemeClr val="tx1"/>
                        </a:solidFill>
                      </a:endParaRPr>
                    </a:p>
                  </a:txBody>
                  <a:tcPr>
                    <a:lnL w="12700" cmpd="sng">
                      <a:noFill/>
                    </a:lnL>
                  </a:tcPr>
                </a:tc>
                <a:tc>
                  <a:txBody>
                    <a:bodyPr/>
                    <a:lstStyle/>
                    <a:p>
                      <a:endParaRPr lang="fr-FR" sz="12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solidFill>
                          <a:schemeClr val="tx1"/>
                        </a:solidFill>
                      </a:endParaRPr>
                    </a:p>
                  </a:txBody>
                  <a:tcPr>
                    <a:lnL w="12700" cmpd="sng">
                      <a:noFill/>
                    </a:lnL>
                  </a:tcPr>
                </a:tc>
                <a:tc>
                  <a:txBody>
                    <a:bodyPr/>
                    <a:lstStyle/>
                    <a:p>
                      <a:endParaRPr lang="fr-FR" sz="1200" dirty="0">
                        <a:solidFill>
                          <a:schemeClr val="tx1"/>
                        </a:solidFill>
                      </a:endParaRPr>
                    </a:p>
                  </a:txBody>
                  <a:tcPr/>
                </a:tc>
                <a:tc>
                  <a:txBody>
                    <a:bodyPr/>
                    <a:lstStyle/>
                    <a:p>
                      <a:pPr algn="ctr"/>
                      <a:endParaRPr lang="fr-FR" sz="1200" dirty="0" smtClean="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sz="1200"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15" name="Tableau 14"/>
          <p:cNvGraphicFramePr>
            <a:graphicFrameLocks noGrp="1"/>
          </p:cNvGraphicFramePr>
          <p:nvPr>
            <p:extLst/>
          </p:nvPr>
        </p:nvGraphicFramePr>
        <p:xfrm>
          <a:off x="325324" y="5337937"/>
          <a:ext cx="10723420" cy="1172842"/>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sz="1200" b="1" dirty="0">
                        <a:solidFill>
                          <a:srgbClr val="FF0000"/>
                        </a:solidFill>
                      </a:endParaRPr>
                    </a:p>
                  </a:txBody>
                  <a:tcPr/>
                </a:tc>
                <a:tc hMerge="1">
                  <a:txBody>
                    <a:bodyPr/>
                    <a:lstStyle/>
                    <a:p>
                      <a:endParaRPr lang="fr-FR"/>
                    </a:p>
                  </a:txBody>
                  <a:tcPr/>
                </a:tc>
                <a:tc gridSpan="2">
                  <a:txBody>
                    <a:bodyPr/>
                    <a:lstStyle/>
                    <a:p>
                      <a:pPr algn="ctr"/>
                      <a:endParaRPr lang="fr-FR" sz="1200" b="1" dirty="0">
                        <a:solidFill>
                          <a:schemeClr val="tx1"/>
                        </a:solidFill>
                      </a:endParaRPr>
                    </a:p>
                  </a:txBody>
                  <a:tcPr/>
                </a:tc>
                <a:tc hMerge="1">
                  <a:txBody>
                    <a:bodyPr/>
                    <a:lstStyle/>
                    <a:p>
                      <a:endParaRPr lang="fr-FR"/>
                    </a:p>
                  </a:txBody>
                  <a:tcPr/>
                </a:tc>
                <a:tc>
                  <a:txBody>
                    <a:bodyPr/>
                    <a:lstStyle/>
                    <a:p>
                      <a:pPr algn="ctr"/>
                      <a:r>
                        <a:rPr lang="fr-FR" sz="1200" b="1" dirty="0" smtClean="0">
                          <a:solidFill>
                            <a:schemeClr val="tx1"/>
                          </a:solidFill>
                        </a:rPr>
                        <a:t>Débit</a:t>
                      </a:r>
                      <a:endParaRPr lang="fr-FR" sz="1200" b="1" dirty="0">
                        <a:solidFill>
                          <a:schemeClr val="tx1"/>
                        </a:solidFill>
                      </a:endParaRPr>
                    </a:p>
                  </a:txBody>
                  <a:tcPr/>
                </a:tc>
                <a:tc>
                  <a:txBody>
                    <a:bodyPr/>
                    <a:lstStyle/>
                    <a:p>
                      <a:pPr algn="ctr"/>
                      <a:r>
                        <a:rPr lang="fr-FR" sz="1200" b="1" dirty="0" smtClean="0">
                          <a:solidFill>
                            <a:schemeClr val="tx1"/>
                          </a:solidFill>
                        </a:rPr>
                        <a:t>Crédit</a:t>
                      </a:r>
                      <a:endParaRPr lang="fr-FR" sz="1200"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sz="1200" dirty="0" smtClean="0">
                        <a:solidFill>
                          <a:schemeClr val="tx1"/>
                        </a:solidFill>
                      </a:endParaRPr>
                    </a:p>
                  </a:txBody>
                  <a:tcPr/>
                </a:tc>
                <a:tc hMerge="1">
                  <a:txBody>
                    <a:bodyPr/>
                    <a:lstStyle/>
                    <a:p>
                      <a:endParaRPr lang="fr-FR"/>
                    </a:p>
                  </a:txBody>
                  <a:tcPr/>
                </a:tc>
                <a:tc gridSpan="2">
                  <a:txBody>
                    <a:bodyPr/>
                    <a:lstStyle/>
                    <a:p>
                      <a:endParaRPr lang="fr-FR" sz="1200" dirty="0">
                        <a:solidFill>
                          <a:schemeClr val="tx1"/>
                        </a:solidFill>
                      </a:endParaRPr>
                    </a:p>
                  </a:txBody>
                  <a:tcPr/>
                </a:tc>
                <a:tc hMerge="1">
                  <a:txBody>
                    <a:bodyPr/>
                    <a:lstStyle/>
                    <a:p>
                      <a:endParaRPr lang="fr-FR"/>
                    </a:p>
                  </a:txBody>
                  <a:tcPr/>
                </a:tc>
                <a:tc>
                  <a:txBody>
                    <a:bodyPr/>
                    <a:lstStyle/>
                    <a:p>
                      <a:pPr algn="ctr"/>
                      <a:endParaRPr lang="fr-FR" sz="1200" dirty="0" smtClean="0">
                        <a:solidFill>
                          <a:schemeClr val="tx1"/>
                        </a:solidFill>
                      </a:endParaRPr>
                    </a:p>
                  </a:txBody>
                  <a:tcPr/>
                </a:tc>
                <a:tc>
                  <a:txBody>
                    <a:bodyPr/>
                    <a:lstStyle/>
                    <a:p>
                      <a:endParaRPr lang="fr-FR" sz="1200" dirty="0">
                        <a:solidFill>
                          <a:schemeClr val="tx1"/>
                        </a:solidFill>
                      </a:endParaRPr>
                    </a:p>
                  </a:txBody>
                  <a:tcPr/>
                </a:tc>
                <a:extLst>
                  <a:ext uri="{0D108BD9-81ED-4DB2-BD59-A6C34878D82A}">
                    <a16:rowId xmlns:a16="http://schemas.microsoft.com/office/drawing/2014/main" val="10001"/>
                  </a:ext>
                </a:extLst>
              </a:tr>
              <a:tr h="0">
                <a:tc>
                  <a:txBody>
                    <a:bodyPr/>
                    <a:lstStyle/>
                    <a:p>
                      <a:endParaRPr lang="fr-FR" sz="12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solidFill>
                          <a:schemeClr val="tx1"/>
                        </a:solidFill>
                      </a:endParaRPr>
                    </a:p>
                  </a:txBody>
                  <a:tcPr>
                    <a:lnL w="12700" cmpd="sng">
                      <a:noFill/>
                    </a:lnL>
                  </a:tcPr>
                </a:tc>
                <a:tc>
                  <a:txBody>
                    <a:bodyPr/>
                    <a:lstStyle/>
                    <a:p>
                      <a:endParaRPr lang="fr-FR" sz="1200"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solidFill>
                          <a:schemeClr val="tx1"/>
                        </a:solidFill>
                      </a:endParaRPr>
                    </a:p>
                  </a:txBody>
                  <a:tcPr>
                    <a:lnL w="12700" cmpd="sng">
                      <a:noFill/>
                    </a:lnL>
                  </a:tcPr>
                </a:tc>
                <a:tc>
                  <a:txBody>
                    <a:bodyPr/>
                    <a:lstStyle/>
                    <a:p>
                      <a:endParaRPr lang="fr-FR" sz="1200" dirty="0">
                        <a:solidFill>
                          <a:schemeClr val="tx1"/>
                        </a:solidFill>
                      </a:endParaRPr>
                    </a:p>
                  </a:txBody>
                  <a:tcPr/>
                </a:tc>
                <a:tc>
                  <a:txBody>
                    <a:bodyPr/>
                    <a:lstStyle/>
                    <a:p>
                      <a:pPr algn="ctr"/>
                      <a:endParaRPr lang="fr-FR" sz="1200" dirty="0" smtClean="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sz="1200"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226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25</a:t>
            </a:fld>
            <a:endParaRPr lang="fr-FR" dirty="0">
              <a:solidFill>
                <a:prstClr val="black">
                  <a:tint val="75000"/>
                </a:prstClr>
              </a:solidFill>
            </a:endParaRPr>
          </a:p>
        </p:txBody>
      </p:sp>
      <p:sp>
        <p:nvSpPr>
          <p:cNvPr id="3" name="Titre 1"/>
          <p:cNvSpPr txBox="1">
            <a:spLocks/>
          </p:cNvSpPr>
          <p:nvPr/>
        </p:nvSpPr>
        <p:spPr>
          <a:xfrm>
            <a:off x="0" y="198120"/>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 Dépréciation de créances</a:t>
            </a:r>
          </a:p>
          <a:p>
            <a:r>
              <a:rPr lang="fr-FR" dirty="0">
                <a:solidFill>
                  <a:srgbClr val="C00000"/>
                </a:solidFill>
              </a:rPr>
              <a:t>	</a:t>
            </a:r>
            <a:r>
              <a:rPr lang="fr-FR" sz="2400" dirty="0" smtClean="0">
                <a:solidFill>
                  <a:schemeClr val="accent1">
                    <a:lumMod val="50000"/>
                  </a:schemeClr>
                </a:solidFill>
                <a:latin typeface="+mn-lt"/>
              </a:rPr>
              <a:t>a) Définition et principe</a:t>
            </a:r>
            <a:endParaRPr lang="fr-FR" sz="2400" dirty="0">
              <a:solidFill>
                <a:schemeClr val="accent1">
                  <a:lumMod val="50000"/>
                </a:schemeClr>
              </a:solidFill>
              <a:latin typeface="+mn-lt"/>
            </a:endParaRPr>
          </a:p>
        </p:txBody>
      </p:sp>
      <p:sp>
        <p:nvSpPr>
          <p:cNvPr id="4" name="Espace réservé du contenu 3"/>
          <p:cNvSpPr txBox="1">
            <a:spLocks/>
          </p:cNvSpPr>
          <p:nvPr/>
        </p:nvSpPr>
        <p:spPr>
          <a:xfrm>
            <a:off x="475541" y="1245977"/>
            <a:ext cx="10943924" cy="6120680"/>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SzPct val="100000"/>
              <a:buNone/>
            </a:pPr>
            <a:r>
              <a:rPr lang="fr-FR" sz="2000" b="1" dirty="0" smtClean="0">
                <a:solidFill>
                  <a:srgbClr val="C00000"/>
                </a:solidFill>
              </a:rPr>
              <a:t>Définition créance : </a:t>
            </a:r>
            <a:r>
              <a:rPr lang="fr-FR" sz="2000" dirty="0" smtClean="0"/>
              <a:t>Somme due par un client à la date de clôture de l’exercice comptable</a:t>
            </a:r>
          </a:p>
          <a:p>
            <a:pPr marL="114300" indent="0">
              <a:buSzPct val="100000"/>
              <a:buNone/>
            </a:pPr>
            <a:endParaRPr lang="fr-FR" sz="1000" dirty="0"/>
          </a:p>
          <a:p>
            <a:pPr marL="114300" indent="0">
              <a:buSzPct val="100000"/>
              <a:buNone/>
            </a:pPr>
            <a:r>
              <a:rPr lang="fr-FR" sz="2000" b="1" dirty="0" smtClean="0">
                <a:solidFill>
                  <a:srgbClr val="C00000"/>
                </a:solidFill>
              </a:rPr>
              <a:t>Vérification à l’inventaire</a:t>
            </a:r>
            <a:endParaRPr lang="fr-FR" sz="2400" b="1" dirty="0" smtClean="0">
              <a:solidFill>
                <a:srgbClr val="C00000"/>
              </a:solidFill>
            </a:endParaRPr>
          </a:p>
          <a:p>
            <a:pPr marL="685800" indent="-342900">
              <a:buSzPct val="83000"/>
            </a:pPr>
            <a:r>
              <a:rPr lang="fr-FR" sz="2000" dirty="0" smtClean="0"/>
              <a:t>De l’enregistrement des créances à la valeur nominale</a:t>
            </a:r>
          </a:p>
          <a:p>
            <a:pPr marL="685800" indent="-342900">
              <a:buSzPct val="83000"/>
            </a:pPr>
            <a:r>
              <a:rPr lang="fr-FR" sz="2000" dirty="0" smtClean="0"/>
              <a:t>Du bon enregistrement de tous les mouvements liés à ces créances</a:t>
            </a:r>
          </a:p>
          <a:p>
            <a:pPr marL="685800" indent="-342900">
              <a:buSzPct val="83000"/>
            </a:pPr>
            <a:r>
              <a:rPr lang="fr-FR" sz="2000" dirty="0" smtClean="0"/>
              <a:t>Du risque de défaut de paiement total ou partiel</a:t>
            </a:r>
          </a:p>
          <a:p>
            <a:pPr>
              <a:buSzPct val="100000"/>
            </a:pPr>
            <a:endParaRPr lang="fr-FR" sz="1000" dirty="0" smtClean="0"/>
          </a:p>
          <a:p>
            <a:pPr marL="114300" indent="0">
              <a:buSzPct val="100000"/>
              <a:buNone/>
            </a:pPr>
            <a:r>
              <a:rPr lang="fr-FR" sz="2000" b="1" dirty="0" smtClean="0">
                <a:solidFill>
                  <a:srgbClr val="C00000"/>
                </a:solidFill>
              </a:rPr>
              <a:t>Existe t – il un risque qu’un client ne paie pas ?</a:t>
            </a:r>
            <a:endParaRPr lang="fr-FR" sz="2400" b="1" dirty="0">
              <a:solidFill>
                <a:srgbClr val="C00000"/>
              </a:solidFill>
            </a:endParaRPr>
          </a:p>
          <a:p>
            <a:pPr marL="907415" lvl="4">
              <a:buClr>
                <a:srgbClr val="2E1450"/>
              </a:buClr>
              <a:buSzPct val="100000"/>
            </a:pPr>
            <a:r>
              <a:rPr lang="fr-FR" sz="1800" dirty="0" smtClean="0"/>
              <a:t>Appels sans réponse du client, mise en règlement judiciaire, insolvabilité notoire, effet impayé..</a:t>
            </a:r>
          </a:p>
          <a:p>
            <a:pPr marL="907415" lvl="4">
              <a:buClr>
                <a:srgbClr val="2E1450"/>
              </a:buClr>
              <a:buSzPct val="100000"/>
            </a:pPr>
            <a:endParaRPr lang="fr-FR" sz="1800" dirty="0" smtClean="0"/>
          </a:p>
          <a:p>
            <a:pPr marL="130175" lvl="2" indent="0">
              <a:buClr>
                <a:srgbClr val="2E1450"/>
              </a:buClr>
              <a:buSzPct val="100000"/>
              <a:buNone/>
            </a:pPr>
            <a:r>
              <a:rPr lang="fr-FR" sz="2400" b="1" dirty="0" err="1" smtClean="0">
                <a:solidFill>
                  <a:srgbClr val="C00000"/>
                </a:solidFill>
              </a:rPr>
              <a:t>Rq</a:t>
            </a:r>
            <a:r>
              <a:rPr lang="fr-FR" sz="2400" b="1" dirty="0" smtClean="0">
                <a:solidFill>
                  <a:srgbClr val="C00000"/>
                </a:solidFill>
              </a:rPr>
              <a:t> : </a:t>
            </a:r>
            <a:r>
              <a:rPr lang="fr-FR" sz="2000" dirty="0" smtClean="0"/>
              <a:t>Créances enregistrées TTC mais dépréciation évaluée sur montant HT de la créance.</a:t>
            </a:r>
          </a:p>
          <a:p>
            <a:pPr>
              <a:buSzPct val="100000"/>
            </a:pPr>
            <a:endParaRPr lang="fr-FR" sz="2000" dirty="0" smtClean="0"/>
          </a:p>
          <a:p>
            <a:pPr>
              <a:buSzPct val="100000"/>
            </a:pPr>
            <a:endParaRPr lang="fr-FR" sz="2000" dirty="0"/>
          </a:p>
        </p:txBody>
      </p:sp>
    </p:spTree>
    <p:extLst>
      <p:ext uri="{BB962C8B-B14F-4D97-AF65-F5344CB8AC3E}">
        <p14:creationId xmlns:p14="http://schemas.microsoft.com/office/powerpoint/2010/main" val="2101609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11419465" y="1029903"/>
            <a:ext cx="731520" cy="396240"/>
          </a:xfrm>
        </p:spPr>
        <p:txBody>
          <a:bodyPr/>
          <a:lstStyle/>
          <a:p>
            <a:fld id="{25D6219C-5D67-46FE-AB3F-D592616FA5B1}" type="slidenum">
              <a:rPr lang="fr-FR" smtClean="0">
                <a:solidFill>
                  <a:prstClr val="black">
                    <a:tint val="75000"/>
                  </a:prstClr>
                </a:solidFill>
              </a:rPr>
              <a:pPr/>
              <a:t>26</a:t>
            </a:fld>
            <a:endParaRPr lang="fr-FR" dirty="0">
              <a:solidFill>
                <a:prstClr val="black">
                  <a:tint val="75000"/>
                </a:prstClr>
              </a:solidFill>
            </a:endParaRPr>
          </a:p>
        </p:txBody>
      </p:sp>
      <p:cxnSp>
        <p:nvCxnSpPr>
          <p:cNvPr id="4" name="Connecteur droit avec flèche 3"/>
          <p:cNvCxnSpPr/>
          <p:nvPr/>
        </p:nvCxnSpPr>
        <p:spPr>
          <a:xfrm>
            <a:off x="452387" y="2204185"/>
            <a:ext cx="12224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ZoneTexte 4"/>
          <p:cNvSpPr txBox="1"/>
          <p:nvPr/>
        </p:nvSpPr>
        <p:spPr>
          <a:xfrm>
            <a:off x="673769" y="1915428"/>
            <a:ext cx="1001027" cy="375385"/>
          </a:xfrm>
          <a:prstGeom prst="rect">
            <a:avLst/>
          </a:prstGeom>
          <a:noFill/>
        </p:spPr>
        <p:txBody>
          <a:bodyPr wrap="square" rtlCol="0">
            <a:spAutoFit/>
          </a:bodyPr>
          <a:lstStyle/>
          <a:p>
            <a:r>
              <a:rPr lang="fr-FR" dirty="0" smtClean="0"/>
              <a:t>Risque</a:t>
            </a:r>
            <a:endParaRPr lang="fr-FR" dirty="0"/>
          </a:p>
        </p:txBody>
      </p:sp>
      <p:sp>
        <p:nvSpPr>
          <p:cNvPr id="6" name="Rectangle 5"/>
          <p:cNvSpPr/>
          <p:nvPr/>
        </p:nvSpPr>
        <p:spPr>
          <a:xfrm>
            <a:off x="1674796" y="1568918"/>
            <a:ext cx="2454442" cy="127053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b="1" dirty="0" smtClean="0"/>
              <a:t>Client douteux</a:t>
            </a:r>
          </a:p>
          <a:p>
            <a:pPr algn="ctr"/>
            <a:r>
              <a:rPr lang="fr-FR" dirty="0" smtClean="0"/>
              <a:t>416/411 (total TTC)</a:t>
            </a:r>
          </a:p>
          <a:p>
            <a:pPr algn="ctr"/>
            <a:r>
              <a:rPr lang="fr-FR" b="1" dirty="0" smtClean="0"/>
              <a:t>Dépréciation</a:t>
            </a:r>
          </a:p>
          <a:p>
            <a:pPr algn="ctr"/>
            <a:r>
              <a:rPr lang="fr-FR" dirty="0" smtClean="0"/>
              <a:t>(681/491 % créance HT)</a:t>
            </a:r>
            <a:endParaRPr lang="fr-FR" dirty="0"/>
          </a:p>
        </p:txBody>
      </p:sp>
      <p:cxnSp>
        <p:nvCxnSpPr>
          <p:cNvPr id="7" name="Connecteur droit avec flèche 6"/>
          <p:cNvCxnSpPr>
            <a:endCxn id="10" idx="1"/>
          </p:cNvCxnSpPr>
          <p:nvPr/>
        </p:nvCxnSpPr>
        <p:spPr>
          <a:xfrm flipV="1">
            <a:off x="4146884" y="1093549"/>
            <a:ext cx="1332645" cy="11106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4409952" y="1365309"/>
            <a:ext cx="1116529" cy="369332"/>
          </a:xfrm>
          <a:prstGeom prst="rect">
            <a:avLst/>
          </a:prstGeom>
          <a:noFill/>
        </p:spPr>
        <p:txBody>
          <a:bodyPr wrap="square" rtlCol="0">
            <a:spAutoFit/>
          </a:bodyPr>
          <a:lstStyle/>
          <a:p>
            <a:r>
              <a:rPr lang="fr-FR" dirty="0" smtClean="0"/>
              <a:t>↗Risque</a:t>
            </a:r>
            <a:endParaRPr lang="fr-FR" dirty="0"/>
          </a:p>
        </p:txBody>
      </p:sp>
      <p:sp>
        <p:nvSpPr>
          <p:cNvPr id="10" name="Rectangle 9"/>
          <p:cNvSpPr/>
          <p:nvPr/>
        </p:nvSpPr>
        <p:spPr>
          <a:xfrm>
            <a:off x="5479529" y="756665"/>
            <a:ext cx="3899836" cy="67376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b="1" dirty="0" smtClean="0"/>
              <a:t>Dépréciation supplémentaire</a:t>
            </a:r>
          </a:p>
          <a:p>
            <a:pPr algn="ctr"/>
            <a:r>
              <a:rPr lang="fr-FR" dirty="0" smtClean="0"/>
              <a:t>(681/491 montant)</a:t>
            </a:r>
            <a:endParaRPr lang="fr-FR" dirty="0"/>
          </a:p>
        </p:txBody>
      </p:sp>
      <p:sp>
        <p:nvSpPr>
          <p:cNvPr id="11" name="Rectangle 10"/>
          <p:cNvSpPr/>
          <p:nvPr/>
        </p:nvSpPr>
        <p:spPr>
          <a:xfrm>
            <a:off x="5513671" y="1893695"/>
            <a:ext cx="3899836" cy="67376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b="1" dirty="0" smtClean="0"/>
              <a:t>Reprise</a:t>
            </a:r>
          </a:p>
          <a:p>
            <a:pPr algn="ctr"/>
            <a:r>
              <a:rPr lang="fr-FR" dirty="0" smtClean="0"/>
              <a:t>(491/781 max dépréciation étape 1)</a:t>
            </a:r>
            <a:endParaRPr lang="fr-FR" dirty="0"/>
          </a:p>
        </p:txBody>
      </p:sp>
      <p:sp>
        <p:nvSpPr>
          <p:cNvPr id="12" name="ZoneTexte 11"/>
          <p:cNvSpPr txBox="1"/>
          <p:nvPr/>
        </p:nvSpPr>
        <p:spPr>
          <a:xfrm>
            <a:off x="4647399" y="2839452"/>
            <a:ext cx="1116529" cy="369332"/>
          </a:xfrm>
          <a:prstGeom prst="rect">
            <a:avLst/>
          </a:prstGeom>
          <a:noFill/>
        </p:spPr>
        <p:txBody>
          <a:bodyPr wrap="square" rtlCol="0">
            <a:spAutoFit/>
          </a:bodyPr>
          <a:lstStyle/>
          <a:p>
            <a:r>
              <a:rPr lang="fr-FR" dirty="0" smtClean="0"/>
              <a:t>Perte</a:t>
            </a:r>
            <a:endParaRPr lang="fr-FR" dirty="0"/>
          </a:p>
        </p:txBody>
      </p:sp>
      <p:cxnSp>
        <p:nvCxnSpPr>
          <p:cNvPr id="14" name="Connecteur droit avec flèche 13"/>
          <p:cNvCxnSpPr/>
          <p:nvPr/>
        </p:nvCxnSpPr>
        <p:spPr>
          <a:xfrm>
            <a:off x="4129238" y="2198131"/>
            <a:ext cx="135029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a:stCxn id="6" idx="3"/>
          </p:cNvCxnSpPr>
          <p:nvPr/>
        </p:nvCxnSpPr>
        <p:spPr>
          <a:xfrm>
            <a:off x="4129238" y="2204185"/>
            <a:ext cx="1384433" cy="12801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4363000" y="2013465"/>
            <a:ext cx="1116529" cy="369332"/>
          </a:xfrm>
          <a:prstGeom prst="rect">
            <a:avLst/>
          </a:prstGeom>
          <a:noFill/>
        </p:spPr>
        <p:txBody>
          <a:bodyPr wrap="square" rtlCol="0">
            <a:spAutoFit/>
          </a:bodyPr>
          <a:lstStyle/>
          <a:p>
            <a:r>
              <a:rPr lang="fr-FR" dirty="0"/>
              <a:t>↘</a:t>
            </a:r>
            <a:r>
              <a:rPr lang="fr-FR" dirty="0" smtClean="0"/>
              <a:t>Risque</a:t>
            </a:r>
            <a:endParaRPr lang="fr-FR" dirty="0"/>
          </a:p>
        </p:txBody>
      </p:sp>
      <p:sp>
        <p:nvSpPr>
          <p:cNvPr id="20" name="Rectangle 19"/>
          <p:cNvSpPr/>
          <p:nvPr/>
        </p:nvSpPr>
        <p:spPr>
          <a:xfrm>
            <a:off x="5513671" y="2893118"/>
            <a:ext cx="3899836" cy="1501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b="1" dirty="0" smtClean="0"/>
              <a:t>Constat de perte</a:t>
            </a:r>
          </a:p>
          <a:p>
            <a:pPr algn="ctr"/>
            <a:r>
              <a:rPr lang="fr-FR" dirty="0" smtClean="0"/>
              <a:t>(654 + 44571 / 416)</a:t>
            </a:r>
            <a:endParaRPr lang="fr-FR" dirty="0"/>
          </a:p>
          <a:p>
            <a:pPr algn="ctr"/>
            <a:r>
              <a:rPr lang="fr-FR" b="1" dirty="0" smtClean="0"/>
              <a:t>Reprise</a:t>
            </a:r>
          </a:p>
          <a:p>
            <a:pPr algn="ctr"/>
            <a:r>
              <a:rPr lang="fr-FR" dirty="0" smtClean="0"/>
              <a:t>(491/781 montant de déprécation </a:t>
            </a:r>
            <a:r>
              <a:rPr lang="fr-FR" smtClean="0"/>
              <a:t>constatée à l’étape </a:t>
            </a:r>
            <a:r>
              <a:rPr lang="fr-FR" dirty="0" smtClean="0"/>
              <a:t>1)</a:t>
            </a:r>
            <a:endParaRPr lang="fr-FR" dirty="0"/>
          </a:p>
        </p:txBody>
      </p:sp>
      <p:cxnSp>
        <p:nvCxnSpPr>
          <p:cNvPr id="21" name="Connecteur droit avec flèche 20"/>
          <p:cNvCxnSpPr/>
          <p:nvPr/>
        </p:nvCxnSpPr>
        <p:spPr>
          <a:xfrm>
            <a:off x="470033" y="4146884"/>
            <a:ext cx="1222409"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22" name="ZoneTexte 21"/>
          <p:cNvSpPr txBox="1"/>
          <p:nvPr/>
        </p:nvSpPr>
        <p:spPr>
          <a:xfrm>
            <a:off x="691415" y="3858127"/>
            <a:ext cx="1001027" cy="646331"/>
          </a:xfrm>
          <a:prstGeom prst="rect">
            <a:avLst/>
          </a:prstGeom>
          <a:noFill/>
        </p:spPr>
        <p:txBody>
          <a:bodyPr wrap="square" rtlCol="0">
            <a:spAutoFit/>
          </a:bodyPr>
          <a:lstStyle/>
          <a:p>
            <a:r>
              <a:rPr lang="fr-FR" dirty="0" smtClean="0"/>
              <a:t>Perte directe</a:t>
            </a:r>
            <a:endParaRPr lang="fr-FR" dirty="0"/>
          </a:p>
        </p:txBody>
      </p:sp>
      <p:sp>
        <p:nvSpPr>
          <p:cNvPr id="23" name="Rectangle 22"/>
          <p:cNvSpPr/>
          <p:nvPr/>
        </p:nvSpPr>
        <p:spPr>
          <a:xfrm>
            <a:off x="1692442" y="3511617"/>
            <a:ext cx="2454442" cy="127053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b="1" dirty="0"/>
              <a:t>Constat de perte</a:t>
            </a:r>
          </a:p>
          <a:p>
            <a:pPr algn="ctr"/>
            <a:r>
              <a:rPr lang="fr-FR" dirty="0"/>
              <a:t>(</a:t>
            </a:r>
            <a:r>
              <a:rPr lang="fr-FR" dirty="0" smtClean="0"/>
              <a:t>654 + </a:t>
            </a:r>
            <a:r>
              <a:rPr lang="fr-FR" dirty="0"/>
              <a:t>44571 / </a:t>
            </a:r>
            <a:r>
              <a:rPr lang="fr-FR" dirty="0" smtClean="0"/>
              <a:t>411)</a:t>
            </a:r>
            <a:endParaRPr lang="fr-FR" dirty="0"/>
          </a:p>
        </p:txBody>
      </p:sp>
      <p:sp>
        <p:nvSpPr>
          <p:cNvPr id="25" name="Accolade fermante 24"/>
          <p:cNvSpPr/>
          <p:nvPr/>
        </p:nvSpPr>
        <p:spPr>
          <a:xfrm>
            <a:off x="9413507" y="2867160"/>
            <a:ext cx="500514" cy="2098308"/>
          </a:xfrm>
          <a:prstGeom prst="rightBrace">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sp>
        <p:nvSpPr>
          <p:cNvPr id="26" name="Rectangle 25"/>
          <p:cNvSpPr/>
          <p:nvPr/>
        </p:nvSpPr>
        <p:spPr>
          <a:xfrm>
            <a:off x="9914021" y="2893117"/>
            <a:ext cx="2127183" cy="204464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b="1" dirty="0" smtClean="0"/>
              <a:t>Recouvrement après perte : </a:t>
            </a:r>
          </a:p>
          <a:p>
            <a:pPr algn="ctr"/>
            <a:endParaRPr lang="fr-FR" b="1" dirty="0" smtClean="0"/>
          </a:p>
          <a:p>
            <a:pPr algn="ctr"/>
            <a:r>
              <a:rPr lang="fr-FR" b="1" dirty="0" smtClean="0"/>
              <a:t>512 / 7714 + 44571</a:t>
            </a:r>
            <a:endParaRPr lang="fr-FR" dirty="0"/>
          </a:p>
        </p:txBody>
      </p:sp>
      <p:sp>
        <p:nvSpPr>
          <p:cNvPr id="27" name="Titre 1"/>
          <p:cNvSpPr txBox="1">
            <a:spLocks/>
          </p:cNvSpPr>
          <p:nvPr/>
        </p:nvSpPr>
        <p:spPr>
          <a:xfrm>
            <a:off x="0" y="198120"/>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 Dépréciation de créances</a:t>
            </a:r>
          </a:p>
          <a:p>
            <a:r>
              <a:rPr lang="fr-FR" dirty="0">
                <a:solidFill>
                  <a:srgbClr val="C00000"/>
                </a:solidFill>
              </a:rPr>
              <a:t>	</a:t>
            </a:r>
            <a:r>
              <a:rPr lang="fr-FR" sz="2400" dirty="0" smtClean="0">
                <a:solidFill>
                  <a:schemeClr val="accent1">
                    <a:lumMod val="50000"/>
                  </a:schemeClr>
                </a:solidFill>
                <a:latin typeface="+mn-lt"/>
              </a:rPr>
              <a:t>b) Comptabilisation (Résumé)</a:t>
            </a:r>
            <a:endParaRPr lang="fr-FR" sz="2400" dirty="0">
              <a:solidFill>
                <a:schemeClr val="accent1">
                  <a:lumMod val="50000"/>
                </a:schemeClr>
              </a:solidFill>
              <a:latin typeface="+mn-lt"/>
            </a:endParaRPr>
          </a:p>
        </p:txBody>
      </p:sp>
      <p:sp>
        <p:nvSpPr>
          <p:cNvPr id="3" name="ZoneTexte 2"/>
          <p:cNvSpPr txBox="1"/>
          <p:nvPr/>
        </p:nvSpPr>
        <p:spPr>
          <a:xfrm>
            <a:off x="2653554" y="5692588"/>
            <a:ext cx="5432611" cy="369332"/>
          </a:xfrm>
          <a:prstGeom prst="rect">
            <a:avLst/>
          </a:prstGeom>
          <a:noFill/>
          <a:ln>
            <a:solidFill>
              <a:srgbClr val="FF0000"/>
            </a:solidFill>
            <a:prstDash val="dash"/>
          </a:ln>
        </p:spPr>
        <p:txBody>
          <a:bodyPr wrap="square" rtlCol="0">
            <a:spAutoFit/>
          </a:bodyPr>
          <a:lstStyle/>
          <a:p>
            <a:pPr algn="ctr"/>
            <a:r>
              <a:rPr lang="fr-FR" dirty="0" smtClean="0"/>
              <a:t>En cas de règlement partiel de la créances : 512/416</a:t>
            </a:r>
            <a:endParaRPr lang="fr-FR" dirty="0"/>
          </a:p>
        </p:txBody>
      </p:sp>
    </p:spTree>
    <p:extLst>
      <p:ext uri="{BB962C8B-B14F-4D97-AF65-F5344CB8AC3E}">
        <p14:creationId xmlns:p14="http://schemas.microsoft.com/office/powerpoint/2010/main" val="21893250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4294967295"/>
          </p:nvPr>
        </p:nvSpPr>
        <p:spPr>
          <a:xfrm>
            <a:off x="1523206" y="6324601"/>
            <a:ext cx="611188" cy="441325"/>
          </a:xfrm>
        </p:spPr>
        <p:txBody>
          <a:bodyPr/>
          <a:lstStyle/>
          <a:p>
            <a:fld id="{25D6219C-5D67-46FE-AB3F-D592616FA5B1}" type="slidenum">
              <a:rPr lang="fr-FR" smtClean="0">
                <a:solidFill>
                  <a:prstClr val="black">
                    <a:tint val="75000"/>
                  </a:prstClr>
                </a:solidFill>
              </a:rPr>
              <a:pPr/>
              <a:t>27</a:t>
            </a:fld>
            <a:endParaRPr lang="fr-FR" dirty="0">
              <a:solidFill>
                <a:prstClr val="black">
                  <a:tint val="75000"/>
                </a:prstClr>
              </a:solidFill>
            </a:endParaRPr>
          </a:p>
        </p:txBody>
      </p:sp>
      <p:sp>
        <p:nvSpPr>
          <p:cNvPr id="4" name="Espace réservé du contenu 3"/>
          <p:cNvSpPr>
            <a:spLocks noGrp="1"/>
          </p:cNvSpPr>
          <p:nvPr>
            <p:ph sz="quarter" idx="1"/>
          </p:nvPr>
        </p:nvSpPr>
        <p:spPr>
          <a:xfrm>
            <a:off x="33472" y="1020278"/>
            <a:ext cx="11150210" cy="5289042"/>
          </a:xfrm>
        </p:spPr>
        <p:txBody>
          <a:bodyPr>
            <a:normAutofit/>
          </a:bodyPr>
          <a:lstStyle/>
          <a:p>
            <a:pPr marL="114300" indent="0">
              <a:buNone/>
            </a:pPr>
            <a:r>
              <a:rPr lang="fr-FR" sz="1800" b="1" dirty="0" smtClean="0"/>
              <a:t>Si </a:t>
            </a:r>
            <a:r>
              <a:rPr lang="fr-FR" sz="1800" b="1" dirty="0"/>
              <a:t>risque avéré</a:t>
            </a:r>
            <a:r>
              <a:rPr lang="fr-FR" sz="1800" dirty="0"/>
              <a:t>, transfert de la créance du compte « Clients » au compte « Clients douteux »</a:t>
            </a:r>
          </a:p>
          <a:p>
            <a:pPr>
              <a:buAutoNum type="alphaUcPeriod" startAt="2"/>
            </a:pPr>
            <a:endParaRPr lang="fr-FR" sz="1800" dirty="0"/>
          </a:p>
          <a:p>
            <a:pPr>
              <a:buAutoNum type="alphaUcPeriod" startAt="2"/>
            </a:pPr>
            <a:endParaRPr lang="fr-FR" sz="1800" dirty="0"/>
          </a:p>
          <a:p>
            <a:pPr>
              <a:buAutoNum type="alphaUcPeriod" startAt="2"/>
            </a:pPr>
            <a:endParaRPr lang="fr-FR" sz="1800" dirty="0"/>
          </a:p>
          <a:p>
            <a:pPr marL="114300" indent="0">
              <a:buNone/>
            </a:pPr>
            <a:r>
              <a:rPr lang="fr-FR" sz="1800" b="1" dirty="0" smtClean="0"/>
              <a:t>Evaluation </a:t>
            </a:r>
            <a:r>
              <a:rPr lang="fr-FR" sz="1800" b="1" dirty="0"/>
              <a:t>et enregistrement de la  dépréciation </a:t>
            </a:r>
            <a:r>
              <a:rPr lang="fr-FR" sz="1800" dirty="0"/>
              <a:t>(initial ou augmentation)</a:t>
            </a:r>
          </a:p>
          <a:p>
            <a:pPr lvl="1"/>
            <a:r>
              <a:rPr lang="fr-FR" sz="1800" dirty="0"/>
              <a:t>Débit du compte 681</a:t>
            </a:r>
          </a:p>
          <a:p>
            <a:pPr lvl="1"/>
            <a:r>
              <a:rPr lang="fr-FR" sz="1800" dirty="0"/>
              <a:t>Crédit du compte 4</a:t>
            </a:r>
            <a:r>
              <a:rPr lang="fr-FR" sz="1800" b="1" dirty="0">
                <a:solidFill>
                  <a:srgbClr val="FF0000"/>
                </a:solidFill>
              </a:rPr>
              <a:t>9</a:t>
            </a:r>
            <a:r>
              <a:rPr lang="fr-FR" sz="1800" dirty="0"/>
              <a:t>1</a:t>
            </a:r>
          </a:p>
          <a:p>
            <a:pPr lvl="1"/>
            <a:endParaRPr lang="fr-FR" sz="1800" dirty="0"/>
          </a:p>
          <a:p>
            <a:pPr lvl="1"/>
            <a:endParaRPr lang="fr-FR" sz="1800" dirty="0"/>
          </a:p>
          <a:p>
            <a:pPr lvl="1"/>
            <a:endParaRPr lang="fr-FR" sz="1800" dirty="0"/>
          </a:p>
          <a:p>
            <a:pPr>
              <a:buAutoNum type="alphaUcPeriod" startAt="2"/>
            </a:pPr>
            <a:endParaRPr lang="fr-FR" sz="1000" dirty="0"/>
          </a:p>
          <a:p>
            <a:pPr marL="114300" indent="0">
              <a:buNone/>
            </a:pPr>
            <a:r>
              <a:rPr lang="fr-FR" sz="1800" b="1" dirty="0"/>
              <a:t>Enregistrement de l’annulation ou de la diminution de la dépréciation</a:t>
            </a:r>
          </a:p>
        </p:txBody>
      </p:sp>
      <p:graphicFrame>
        <p:nvGraphicFramePr>
          <p:cNvPr id="6" name="Espace réservé du contenu 4"/>
          <p:cNvGraphicFramePr>
            <a:graphicFrameLocks/>
          </p:cNvGraphicFramePr>
          <p:nvPr>
            <p:extLst>
              <p:ext uri="{D42A27DB-BD31-4B8C-83A1-F6EECF244321}">
                <p14:modId xmlns:p14="http://schemas.microsoft.com/office/powerpoint/2010/main" val="1067235869"/>
              </p:ext>
            </p:extLst>
          </p:nvPr>
        </p:nvGraphicFramePr>
        <p:xfrm>
          <a:off x="1523206" y="1532184"/>
          <a:ext cx="8712966" cy="841248"/>
        </p:xfrm>
        <a:graphic>
          <a:graphicData uri="http://schemas.openxmlformats.org/drawingml/2006/table">
            <a:tbl>
              <a:tblPr>
                <a:tableStyleId>{5C22544A-7EE6-4342-B048-85BDC9FD1C3A}</a:tableStyleId>
              </a:tblPr>
              <a:tblGrid>
                <a:gridCol w="859549">
                  <a:extLst>
                    <a:ext uri="{9D8B030D-6E8A-4147-A177-3AD203B41FA5}">
                      <a16:colId xmlns:a16="http://schemas.microsoft.com/office/drawing/2014/main" val="20000"/>
                    </a:ext>
                  </a:extLst>
                </a:gridCol>
                <a:gridCol w="4428203">
                  <a:extLst>
                    <a:ext uri="{9D8B030D-6E8A-4147-A177-3AD203B41FA5}">
                      <a16:colId xmlns:a16="http://schemas.microsoft.com/office/drawing/2014/main" val="20001"/>
                    </a:ext>
                  </a:extLst>
                </a:gridCol>
                <a:gridCol w="1660577">
                  <a:extLst>
                    <a:ext uri="{9D8B030D-6E8A-4147-A177-3AD203B41FA5}">
                      <a16:colId xmlns:a16="http://schemas.microsoft.com/office/drawing/2014/main" val="20002"/>
                    </a:ext>
                  </a:extLst>
                </a:gridCol>
                <a:gridCol w="1764637">
                  <a:extLst>
                    <a:ext uri="{9D8B030D-6E8A-4147-A177-3AD203B41FA5}">
                      <a16:colId xmlns:a16="http://schemas.microsoft.com/office/drawing/2014/main" val="20003"/>
                    </a:ext>
                  </a:extLst>
                </a:gridCol>
              </a:tblGrid>
              <a:tr h="735489">
                <a:tc>
                  <a:txBody>
                    <a:bodyPr/>
                    <a:lstStyle/>
                    <a:p>
                      <a:pPr marR="383540" algn="ctr">
                        <a:lnSpc>
                          <a:spcPct val="115000"/>
                        </a:lnSpc>
                        <a:spcAft>
                          <a:spcPts val="0"/>
                        </a:spcAft>
                      </a:pPr>
                      <a:r>
                        <a:rPr lang="fr-FR" sz="1600" dirty="0">
                          <a:effectLst/>
                        </a:rPr>
                        <a:t>416</a:t>
                      </a:r>
                      <a:endParaRPr lang="fr-FR" sz="2400" dirty="0">
                        <a:effectLst/>
                      </a:endParaRPr>
                    </a:p>
                    <a:p>
                      <a:pPr marR="383540" algn="ctr">
                        <a:lnSpc>
                          <a:spcPct val="115000"/>
                        </a:lnSpc>
                        <a:spcAft>
                          <a:spcPts val="0"/>
                        </a:spcAft>
                      </a:pPr>
                      <a:r>
                        <a:rPr lang="fr-FR" sz="1600" b="0" dirty="0">
                          <a:solidFill>
                            <a:schemeClr val="dk1"/>
                          </a:solidFill>
                          <a:effectLst/>
                        </a:rPr>
                        <a:t>411</a:t>
                      </a:r>
                      <a:endParaRPr lang="fr-FR" sz="2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r>
                        <a:rPr lang="fr-FR" sz="1600" dirty="0">
                          <a:effectLst/>
                        </a:rPr>
                        <a:t>Client douteux</a:t>
                      </a:r>
                      <a:endParaRPr lang="fr-FR" sz="2400" dirty="0">
                        <a:effectLst/>
                      </a:endParaRPr>
                    </a:p>
                    <a:p>
                      <a:pPr marR="383540">
                        <a:lnSpc>
                          <a:spcPct val="115000"/>
                        </a:lnSpc>
                        <a:spcAft>
                          <a:spcPts val="0"/>
                        </a:spcAft>
                      </a:pPr>
                      <a:r>
                        <a:rPr lang="fr-FR" sz="1600" dirty="0">
                          <a:effectLst/>
                        </a:rPr>
                        <a:t>                          Client</a:t>
                      </a:r>
                    </a:p>
                    <a:p>
                      <a:pPr marR="383540" algn="ctr">
                        <a:lnSpc>
                          <a:spcPct val="115000"/>
                        </a:lnSpc>
                        <a:spcAft>
                          <a:spcPts val="0"/>
                        </a:spcAft>
                      </a:pPr>
                      <a:r>
                        <a:rPr lang="fr-FR" sz="1600" i="1" dirty="0">
                          <a:effectLst/>
                          <a:latin typeface="Times New Roman"/>
                          <a:ea typeface="Times New Roman"/>
                        </a:rPr>
                        <a:t>(Créance devenue</a:t>
                      </a:r>
                      <a:r>
                        <a:rPr lang="fr-FR" sz="1600" i="1" baseline="0" dirty="0">
                          <a:effectLst/>
                          <a:latin typeface="Times New Roman"/>
                          <a:ea typeface="Times New Roman"/>
                        </a:rPr>
                        <a:t> douteuse</a:t>
                      </a:r>
                      <a:r>
                        <a:rPr lang="fr-FR" sz="1600" i="1" dirty="0">
                          <a:effectLst/>
                          <a:latin typeface="Times New Roman"/>
                          <a:ea typeface="Times New Roman"/>
                        </a:rPr>
                        <a:t>)</a:t>
                      </a:r>
                      <a:r>
                        <a:rPr lang="fr-FR" sz="1600" i="1" baseline="0" dirty="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Créance TTC</a:t>
                      </a:r>
                      <a:endParaRPr lang="fr-FR" sz="1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l">
                        <a:lnSpc>
                          <a:spcPct val="115000"/>
                        </a:lnSpc>
                        <a:spcAft>
                          <a:spcPts val="0"/>
                        </a:spcAft>
                      </a:pPr>
                      <a:r>
                        <a:rPr lang="fr-FR" sz="1400" dirty="0">
                          <a:effectLst/>
                        </a:rPr>
                        <a:t>Créance TTC</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Espace réservé du contenu 4"/>
          <p:cNvGraphicFramePr>
            <a:graphicFrameLocks/>
          </p:cNvGraphicFramePr>
          <p:nvPr>
            <p:extLst>
              <p:ext uri="{D42A27DB-BD31-4B8C-83A1-F6EECF244321}">
                <p14:modId xmlns:p14="http://schemas.microsoft.com/office/powerpoint/2010/main" val="765621711"/>
              </p:ext>
            </p:extLst>
          </p:nvPr>
        </p:nvGraphicFramePr>
        <p:xfrm>
          <a:off x="1523206" y="3538785"/>
          <a:ext cx="8712966" cy="841248"/>
        </p:xfrm>
        <a:graphic>
          <a:graphicData uri="http://schemas.openxmlformats.org/drawingml/2006/table">
            <a:tbl>
              <a:tblPr>
                <a:tableStyleId>{5C22544A-7EE6-4342-B048-85BDC9FD1C3A}</a:tableStyleId>
              </a:tblPr>
              <a:tblGrid>
                <a:gridCol w="859549">
                  <a:extLst>
                    <a:ext uri="{9D8B030D-6E8A-4147-A177-3AD203B41FA5}">
                      <a16:colId xmlns:a16="http://schemas.microsoft.com/office/drawing/2014/main" val="20000"/>
                    </a:ext>
                  </a:extLst>
                </a:gridCol>
                <a:gridCol w="4428203">
                  <a:extLst>
                    <a:ext uri="{9D8B030D-6E8A-4147-A177-3AD203B41FA5}">
                      <a16:colId xmlns:a16="http://schemas.microsoft.com/office/drawing/2014/main" val="20001"/>
                    </a:ext>
                  </a:extLst>
                </a:gridCol>
                <a:gridCol w="1660577">
                  <a:extLst>
                    <a:ext uri="{9D8B030D-6E8A-4147-A177-3AD203B41FA5}">
                      <a16:colId xmlns:a16="http://schemas.microsoft.com/office/drawing/2014/main" val="20002"/>
                    </a:ext>
                  </a:extLst>
                </a:gridCol>
                <a:gridCol w="1764637">
                  <a:extLst>
                    <a:ext uri="{9D8B030D-6E8A-4147-A177-3AD203B41FA5}">
                      <a16:colId xmlns:a16="http://schemas.microsoft.com/office/drawing/2014/main" val="20003"/>
                    </a:ext>
                  </a:extLst>
                </a:gridCol>
              </a:tblGrid>
              <a:tr h="735489">
                <a:tc>
                  <a:txBody>
                    <a:bodyPr/>
                    <a:lstStyle/>
                    <a:p>
                      <a:pPr marR="383540" algn="ctr">
                        <a:lnSpc>
                          <a:spcPct val="115000"/>
                        </a:lnSpc>
                        <a:spcAft>
                          <a:spcPts val="0"/>
                        </a:spcAft>
                      </a:pPr>
                      <a:r>
                        <a:rPr lang="fr-FR" sz="1600" dirty="0">
                          <a:effectLst/>
                        </a:rPr>
                        <a:t>681</a:t>
                      </a:r>
                      <a:endParaRPr lang="fr-FR" sz="2400" dirty="0">
                        <a:effectLst/>
                      </a:endParaRPr>
                    </a:p>
                    <a:p>
                      <a:pPr marR="383540" algn="ctr">
                        <a:lnSpc>
                          <a:spcPct val="115000"/>
                        </a:lnSpc>
                        <a:spcAft>
                          <a:spcPts val="0"/>
                        </a:spcAft>
                      </a:pPr>
                      <a:r>
                        <a:rPr lang="fr-FR" sz="1600" b="0" dirty="0">
                          <a:solidFill>
                            <a:schemeClr val="dk1"/>
                          </a:solidFill>
                          <a:effectLst/>
                        </a:rPr>
                        <a:t>4</a:t>
                      </a:r>
                      <a:r>
                        <a:rPr lang="fr-FR" sz="1600" b="1" dirty="0">
                          <a:solidFill>
                            <a:srgbClr val="CE2430"/>
                          </a:solidFill>
                          <a:effectLst/>
                        </a:rPr>
                        <a:t>9</a:t>
                      </a:r>
                      <a:r>
                        <a:rPr lang="fr-FR" sz="1600" b="1" dirty="0">
                          <a:solidFill>
                            <a:schemeClr val="tx1"/>
                          </a:solidFill>
                          <a:effectLst/>
                        </a:rPr>
                        <a:t>1</a:t>
                      </a:r>
                      <a:endParaRPr lang="fr-FR" sz="2400" dirty="0">
                        <a:solidFill>
                          <a:schemeClr val="tx1"/>
                        </a:solidFill>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r>
                        <a:rPr lang="fr-FR" sz="1600" dirty="0">
                          <a:effectLst/>
                        </a:rPr>
                        <a:t>DADP</a:t>
                      </a:r>
                      <a:r>
                        <a:rPr lang="fr-FR" sz="1600" baseline="0" dirty="0">
                          <a:effectLst/>
                        </a:rPr>
                        <a:t>–charge d’exploitation</a:t>
                      </a:r>
                      <a:endParaRPr lang="fr-FR" sz="2400" dirty="0">
                        <a:effectLst/>
                      </a:endParaRPr>
                    </a:p>
                    <a:p>
                      <a:pPr marR="383540">
                        <a:lnSpc>
                          <a:spcPct val="115000"/>
                        </a:lnSpc>
                        <a:spcAft>
                          <a:spcPts val="0"/>
                        </a:spcAft>
                      </a:pPr>
                      <a:r>
                        <a:rPr lang="fr-FR" sz="1600" dirty="0">
                          <a:effectLst/>
                        </a:rPr>
                        <a:t>                          Dépréciation créances clients</a:t>
                      </a:r>
                    </a:p>
                    <a:p>
                      <a:pPr marR="383540" algn="ctr">
                        <a:lnSpc>
                          <a:spcPct val="115000"/>
                        </a:lnSpc>
                        <a:spcAft>
                          <a:spcPts val="0"/>
                        </a:spcAft>
                      </a:pPr>
                      <a:r>
                        <a:rPr lang="fr-FR" sz="1600" i="1" dirty="0">
                          <a:effectLst/>
                          <a:latin typeface="Times New Roman"/>
                          <a:ea typeface="Times New Roman"/>
                        </a:rPr>
                        <a:t>(Constatation dépréciation)</a:t>
                      </a:r>
                      <a:r>
                        <a:rPr lang="fr-FR" sz="1600" i="1" baseline="0" dirty="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Montant</a:t>
                      </a:r>
                      <a:endParaRPr lang="fr-FR" sz="1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l">
                        <a:lnSpc>
                          <a:spcPct val="115000"/>
                        </a:lnSpc>
                        <a:spcAft>
                          <a:spcPts val="0"/>
                        </a:spcAft>
                      </a:pPr>
                      <a:r>
                        <a:rPr lang="fr-FR" sz="1400" dirty="0">
                          <a:effectLst/>
                        </a:rPr>
                        <a:t>Montant</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9" name="Espace réservé du contenu 4"/>
          <p:cNvGraphicFramePr>
            <a:graphicFrameLocks/>
          </p:cNvGraphicFramePr>
          <p:nvPr>
            <p:extLst>
              <p:ext uri="{D42A27DB-BD31-4B8C-83A1-F6EECF244321}">
                <p14:modId xmlns:p14="http://schemas.microsoft.com/office/powerpoint/2010/main" val="3203970698"/>
              </p:ext>
            </p:extLst>
          </p:nvPr>
        </p:nvGraphicFramePr>
        <p:xfrm>
          <a:off x="1523206" y="5021432"/>
          <a:ext cx="8712966" cy="841248"/>
        </p:xfrm>
        <a:graphic>
          <a:graphicData uri="http://schemas.openxmlformats.org/drawingml/2006/table">
            <a:tbl>
              <a:tblPr>
                <a:tableStyleId>{5C22544A-7EE6-4342-B048-85BDC9FD1C3A}</a:tableStyleId>
              </a:tblPr>
              <a:tblGrid>
                <a:gridCol w="859549">
                  <a:extLst>
                    <a:ext uri="{9D8B030D-6E8A-4147-A177-3AD203B41FA5}">
                      <a16:colId xmlns:a16="http://schemas.microsoft.com/office/drawing/2014/main" val="20000"/>
                    </a:ext>
                  </a:extLst>
                </a:gridCol>
                <a:gridCol w="4428203">
                  <a:extLst>
                    <a:ext uri="{9D8B030D-6E8A-4147-A177-3AD203B41FA5}">
                      <a16:colId xmlns:a16="http://schemas.microsoft.com/office/drawing/2014/main" val="20001"/>
                    </a:ext>
                  </a:extLst>
                </a:gridCol>
                <a:gridCol w="1660577">
                  <a:extLst>
                    <a:ext uri="{9D8B030D-6E8A-4147-A177-3AD203B41FA5}">
                      <a16:colId xmlns:a16="http://schemas.microsoft.com/office/drawing/2014/main" val="20002"/>
                    </a:ext>
                  </a:extLst>
                </a:gridCol>
                <a:gridCol w="1764637">
                  <a:extLst>
                    <a:ext uri="{9D8B030D-6E8A-4147-A177-3AD203B41FA5}">
                      <a16:colId xmlns:a16="http://schemas.microsoft.com/office/drawing/2014/main" val="20003"/>
                    </a:ext>
                  </a:extLst>
                </a:gridCol>
              </a:tblGrid>
              <a:tr h="735489">
                <a:tc>
                  <a:txBody>
                    <a:bodyPr/>
                    <a:lstStyle/>
                    <a:p>
                      <a:pPr marR="383540" algn="ctr">
                        <a:lnSpc>
                          <a:spcPct val="115000"/>
                        </a:lnSpc>
                        <a:spcAft>
                          <a:spcPts val="0"/>
                        </a:spcAft>
                      </a:pPr>
                      <a:r>
                        <a:rPr lang="fr-FR" sz="1600" b="0" dirty="0">
                          <a:solidFill>
                            <a:schemeClr val="dk1"/>
                          </a:solidFill>
                          <a:effectLst/>
                          <a:latin typeface="+mn-lt"/>
                        </a:rPr>
                        <a:t>4</a:t>
                      </a:r>
                      <a:r>
                        <a:rPr lang="fr-FR" sz="1600" b="1" dirty="0">
                          <a:solidFill>
                            <a:srgbClr val="CE2430"/>
                          </a:solidFill>
                          <a:effectLst/>
                          <a:latin typeface="+mn-lt"/>
                        </a:rPr>
                        <a:t>9</a:t>
                      </a:r>
                      <a:r>
                        <a:rPr lang="fr-FR" sz="1600" b="1" dirty="0">
                          <a:solidFill>
                            <a:schemeClr val="tx1"/>
                          </a:solidFill>
                          <a:effectLst/>
                          <a:latin typeface="+mn-lt"/>
                        </a:rPr>
                        <a:t>1</a:t>
                      </a:r>
                    </a:p>
                    <a:p>
                      <a:pPr marR="383540" algn="ctr">
                        <a:lnSpc>
                          <a:spcPct val="115000"/>
                        </a:lnSpc>
                        <a:spcAft>
                          <a:spcPts val="0"/>
                        </a:spcAft>
                      </a:pPr>
                      <a:r>
                        <a:rPr lang="fr-FR" sz="1600" b="1" dirty="0">
                          <a:solidFill>
                            <a:schemeClr val="tx1"/>
                          </a:solidFill>
                          <a:effectLst/>
                          <a:latin typeface="+mn-lt"/>
                          <a:ea typeface="Times New Roman"/>
                        </a:rPr>
                        <a:t>781</a:t>
                      </a:r>
                      <a:endParaRPr lang="fr-FR" sz="2400" dirty="0">
                        <a:solidFill>
                          <a:schemeClr val="tx1"/>
                        </a:solidFill>
                        <a:effectLst/>
                        <a:latin typeface="+mn-lt"/>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r>
                        <a:rPr lang="fr-FR" sz="1600" dirty="0">
                          <a:effectLst/>
                        </a:rPr>
                        <a:t>Dépréciation créances clients</a:t>
                      </a:r>
                    </a:p>
                    <a:p>
                      <a:pPr marR="383540">
                        <a:lnSpc>
                          <a:spcPct val="115000"/>
                        </a:lnSpc>
                        <a:spcAft>
                          <a:spcPts val="0"/>
                        </a:spcAft>
                      </a:pPr>
                      <a:r>
                        <a:rPr lang="fr-FR" sz="1600" dirty="0">
                          <a:effectLst/>
                        </a:rPr>
                        <a:t>                       RADP – charges d’exploitation</a:t>
                      </a:r>
                    </a:p>
                    <a:p>
                      <a:pPr marR="383540" algn="ctr">
                        <a:lnSpc>
                          <a:spcPct val="115000"/>
                        </a:lnSpc>
                        <a:spcAft>
                          <a:spcPts val="0"/>
                        </a:spcAft>
                      </a:pPr>
                      <a:r>
                        <a:rPr lang="fr-FR" sz="1600" i="1" dirty="0">
                          <a:effectLst/>
                          <a:latin typeface="Times New Roman"/>
                          <a:ea typeface="Times New Roman"/>
                        </a:rPr>
                        <a:t>(Annulation ou diminution de la dépréciation)</a:t>
                      </a:r>
                      <a:r>
                        <a:rPr lang="fr-FR" sz="1600" i="1" baseline="0" dirty="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Montant</a:t>
                      </a:r>
                      <a:endParaRPr lang="fr-FR" sz="1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l">
                        <a:lnSpc>
                          <a:spcPct val="115000"/>
                        </a:lnSpc>
                        <a:spcAft>
                          <a:spcPts val="0"/>
                        </a:spcAft>
                      </a:pPr>
                      <a:r>
                        <a:rPr lang="fr-FR" sz="1400" dirty="0">
                          <a:effectLst/>
                        </a:rPr>
                        <a:t>Montant</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1" name="Titre 1"/>
          <p:cNvSpPr txBox="1">
            <a:spLocks/>
          </p:cNvSpPr>
          <p:nvPr/>
        </p:nvSpPr>
        <p:spPr>
          <a:xfrm>
            <a:off x="0" y="198120"/>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 Dépréciation de créances</a:t>
            </a:r>
          </a:p>
          <a:p>
            <a:r>
              <a:rPr lang="fr-FR" dirty="0">
                <a:solidFill>
                  <a:srgbClr val="C00000"/>
                </a:solidFill>
              </a:rPr>
              <a:t>	</a:t>
            </a:r>
            <a:r>
              <a:rPr lang="fr-FR" sz="2400" dirty="0" smtClean="0">
                <a:solidFill>
                  <a:schemeClr val="accent1">
                    <a:lumMod val="50000"/>
                  </a:schemeClr>
                </a:solidFill>
                <a:latin typeface="+mn-lt"/>
              </a:rPr>
              <a:t>b) Comptabilisation</a:t>
            </a:r>
            <a:endParaRPr lang="fr-FR" sz="2400" dirty="0">
              <a:solidFill>
                <a:schemeClr val="accent1">
                  <a:lumMod val="50000"/>
                </a:schemeClr>
              </a:solidFill>
              <a:latin typeface="+mn-lt"/>
            </a:endParaRPr>
          </a:p>
        </p:txBody>
      </p:sp>
    </p:spTree>
    <p:extLst>
      <p:ext uri="{BB962C8B-B14F-4D97-AF65-F5344CB8AC3E}">
        <p14:creationId xmlns:p14="http://schemas.microsoft.com/office/powerpoint/2010/main" val="8991445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4294967295"/>
          </p:nvPr>
        </p:nvSpPr>
        <p:spPr>
          <a:xfrm>
            <a:off x="1523206" y="6324601"/>
            <a:ext cx="611188" cy="441325"/>
          </a:xfrm>
        </p:spPr>
        <p:txBody>
          <a:bodyPr/>
          <a:lstStyle/>
          <a:p>
            <a:fld id="{25D6219C-5D67-46FE-AB3F-D592616FA5B1}" type="slidenum">
              <a:rPr lang="fr-FR" smtClean="0">
                <a:solidFill>
                  <a:prstClr val="black">
                    <a:tint val="75000"/>
                  </a:prstClr>
                </a:solidFill>
              </a:rPr>
              <a:pPr/>
              <a:t>28</a:t>
            </a:fld>
            <a:endParaRPr lang="fr-FR" dirty="0">
              <a:solidFill>
                <a:prstClr val="black">
                  <a:tint val="75000"/>
                </a:prstClr>
              </a:solidFill>
            </a:endParaRPr>
          </a:p>
        </p:txBody>
      </p:sp>
      <p:sp>
        <p:nvSpPr>
          <p:cNvPr id="4" name="Espace réservé du contenu 3"/>
          <p:cNvSpPr>
            <a:spLocks noGrp="1"/>
          </p:cNvSpPr>
          <p:nvPr>
            <p:ph sz="quarter" idx="1"/>
          </p:nvPr>
        </p:nvSpPr>
        <p:spPr>
          <a:xfrm>
            <a:off x="33472" y="1202833"/>
            <a:ext cx="11150210" cy="5616624"/>
          </a:xfrm>
        </p:spPr>
        <p:txBody>
          <a:bodyPr>
            <a:normAutofit/>
          </a:bodyPr>
          <a:lstStyle/>
          <a:p>
            <a:pPr marL="114300" indent="0">
              <a:buNone/>
            </a:pPr>
            <a:r>
              <a:rPr lang="fr-FR" sz="1800" b="1" dirty="0"/>
              <a:t>Si le client devient insolvable il faut</a:t>
            </a:r>
          </a:p>
          <a:p>
            <a:pPr lvl="1"/>
            <a:r>
              <a:rPr lang="fr-FR" sz="1800" dirty="0"/>
              <a:t>Constater la perte pour le montant HT</a:t>
            </a:r>
          </a:p>
          <a:p>
            <a:pPr lvl="1"/>
            <a:r>
              <a:rPr lang="fr-FR" sz="1800" dirty="0"/>
              <a:t>Régulariser la TVA en annulant la TVA collectée</a:t>
            </a:r>
          </a:p>
          <a:p>
            <a:pPr lvl="1"/>
            <a:endParaRPr lang="fr-FR" sz="1800" dirty="0"/>
          </a:p>
          <a:p>
            <a:pPr lvl="1"/>
            <a:endParaRPr lang="fr-FR" sz="1800" dirty="0"/>
          </a:p>
          <a:p>
            <a:pPr lvl="1"/>
            <a:endParaRPr lang="fr-FR" sz="1800" dirty="0"/>
          </a:p>
          <a:p>
            <a:pPr lvl="1"/>
            <a:endParaRPr lang="fr-FR" sz="1800" dirty="0"/>
          </a:p>
          <a:p>
            <a:pPr marL="411480" lvl="1" indent="0">
              <a:buNone/>
            </a:pPr>
            <a:endParaRPr lang="fr-FR" sz="1800" dirty="0"/>
          </a:p>
          <a:p>
            <a:pPr marL="342900" indent="0">
              <a:buNone/>
            </a:pPr>
            <a:r>
              <a:rPr lang="fr-FR" sz="2000" b="1" dirty="0" smtClean="0"/>
              <a:t>Annuler </a:t>
            </a:r>
            <a:r>
              <a:rPr lang="fr-FR" sz="2000" b="1" dirty="0"/>
              <a:t>la dépréciation</a:t>
            </a:r>
          </a:p>
          <a:p>
            <a:endParaRPr lang="fr-FR" sz="1800" dirty="0"/>
          </a:p>
          <a:p>
            <a:pPr lvl="1"/>
            <a:endParaRPr lang="fr-FR" sz="1800" dirty="0"/>
          </a:p>
          <a:p>
            <a:pPr lvl="1"/>
            <a:endParaRPr lang="fr-FR" sz="1800" dirty="0"/>
          </a:p>
          <a:p>
            <a:endParaRPr lang="fr-FR" sz="1800" dirty="0"/>
          </a:p>
        </p:txBody>
      </p:sp>
      <p:graphicFrame>
        <p:nvGraphicFramePr>
          <p:cNvPr id="6" name="Espace réservé du contenu 4"/>
          <p:cNvGraphicFramePr>
            <a:graphicFrameLocks/>
          </p:cNvGraphicFramePr>
          <p:nvPr>
            <p:extLst>
              <p:ext uri="{D42A27DB-BD31-4B8C-83A1-F6EECF244321}">
                <p14:modId xmlns:p14="http://schemas.microsoft.com/office/powerpoint/2010/main" val="4066976978"/>
              </p:ext>
            </p:extLst>
          </p:nvPr>
        </p:nvGraphicFramePr>
        <p:xfrm>
          <a:off x="1555160" y="2463235"/>
          <a:ext cx="8712966" cy="1121664"/>
        </p:xfrm>
        <a:graphic>
          <a:graphicData uri="http://schemas.openxmlformats.org/drawingml/2006/table">
            <a:tbl>
              <a:tblPr>
                <a:tableStyleId>{5C22544A-7EE6-4342-B048-85BDC9FD1C3A}</a:tableStyleId>
              </a:tblPr>
              <a:tblGrid>
                <a:gridCol w="1008112">
                  <a:extLst>
                    <a:ext uri="{9D8B030D-6E8A-4147-A177-3AD203B41FA5}">
                      <a16:colId xmlns:a16="http://schemas.microsoft.com/office/drawing/2014/main" val="20000"/>
                    </a:ext>
                  </a:extLst>
                </a:gridCol>
                <a:gridCol w="4279640">
                  <a:extLst>
                    <a:ext uri="{9D8B030D-6E8A-4147-A177-3AD203B41FA5}">
                      <a16:colId xmlns:a16="http://schemas.microsoft.com/office/drawing/2014/main" val="20001"/>
                    </a:ext>
                  </a:extLst>
                </a:gridCol>
                <a:gridCol w="1660577">
                  <a:extLst>
                    <a:ext uri="{9D8B030D-6E8A-4147-A177-3AD203B41FA5}">
                      <a16:colId xmlns:a16="http://schemas.microsoft.com/office/drawing/2014/main" val="20002"/>
                    </a:ext>
                  </a:extLst>
                </a:gridCol>
                <a:gridCol w="1764637">
                  <a:extLst>
                    <a:ext uri="{9D8B030D-6E8A-4147-A177-3AD203B41FA5}">
                      <a16:colId xmlns:a16="http://schemas.microsoft.com/office/drawing/2014/main" val="20003"/>
                    </a:ext>
                  </a:extLst>
                </a:gridCol>
              </a:tblGrid>
              <a:tr h="735489">
                <a:tc>
                  <a:txBody>
                    <a:bodyPr/>
                    <a:lstStyle/>
                    <a:p>
                      <a:pPr marR="383540" algn="ctr">
                        <a:lnSpc>
                          <a:spcPct val="115000"/>
                        </a:lnSpc>
                        <a:spcAft>
                          <a:spcPts val="0"/>
                        </a:spcAft>
                      </a:pPr>
                      <a:r>
                        <a:rPr lang="fr-FR" sz="1600" dirty="0">
                          <a:effectLst/>
                        </a:rPr>
                        <a:t>44571</a:t>
                      </a:r>
                    </a:p>
                    <a:p>
                      <a:pPr marR="383540" algn="ctr">
                        <a:lnSpc>
                          <a:spcPct val="115000"/>
                        </a:lnSpc>
                        <a:spcAft>
                          <a:spcPts val="0"/>
                        </a:spcAft>
                      </a:pPr>
                      <a:r>
                        <a:rPr lang="fr-FR" sz="1600" dirty="0">
                          <a:effectLst/>
                        </a:rPr>
                        <a:t>654</a:t>
                      </a:r>
                    </a:p>
                    <a:p>
                      <a:pPr marR="383540" algn="ctr">
                        <a:lnSpc>
                          <a:spcPct val="115000"/>
                        </a:lnSpc>
                        <a:spcAft>
                          <a:spcPts val="0"/>
                        </a:spcAft>
                      </a:pPr>
                      <a:r>
                        <a:rPr lang="fr-FR" sz="1600" dirty="0">
                          <a:effectLst/>
                        </a:rPr>
                        <a:t>416</a:t>
                      </a:r>
                      <a:endParaRPr lang="fr-FR" sz="24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r>
                        <a:rPr kumimoji="0" lang="fr-FR" sz="1600" kern="1200" dirty="0">
                          <a:solidFill>
                            <a:schemeClr val="dk1"/>
                          </a:solidFill>
                          <a:effectLst/>
                          <a:latin typeface="+mn-lt"/>
                          <a:ea typeface="+mn-ea"/>
                          <a:cs typeface="+mn-cs"/>
                        </a:rPr>
                        <a:t>TVA collectée</a:t>
                      </a:r>
                    </a:p>
                    <a:p>
                      <a:pPr marR="383540">
                        <a:lnSpc>
                          <a:spcPct val="115000"/>
                        </a:lnSpc>
                        <a:spcAft>
                          <a:spcPts val="0"/>
                        </a:spcAft>
                      </a:pPr>
                      <a:r>
                        <a:rPr kumimoji="0" lang="fr-FR" sz="1600" kern="1200" dirty="0">
                          <a:solidFill>
                            <a:schemeClr val="dk1"/>
                          </a:solidFill>
                          <a:effectLst/>
                          <a:latin typeface="+mn-lt"/>
                          <a:ea typeface="+mn-ea"/>
                          <a:cs typeface="+mn-cs"/>
                        </a:rPr>
                        <a:t>Perte sur créances irrécouvrables</a:t>
                      </a:r>
                    </a:p>
                    <a:p>
                      <a:pPr marR="383540">
                        <a:lnSpc>
                          <a:spcPct val="115000"/>
                        </a:lnSpc>
                        <a:spcAft>
                          <a:spcPts val="0"/>
                        </a:spcAft>
                      </a:pPr>
                      <a:r>
                        <a:rPr kumimoji="0" lang="fr-FR" sz="1600" kern="1200" dirty="0">
                          <a:solidFill>
                            <a:schemeClr val="dk1"/>
                          </a:solidFill>
                          <a:effectLst/>
                          <a:latin typeface="+mn-lt"/>
                          <a:ea typeface="+mn-ea"/>
                          <a:cs typeface="+mn-cs"/>
                        </a:rPr>
                        <a:t>                  Client douteux</a:t>
                      </a:r>
                    </a:p>
                    <a:p>
                      <a:pPr marR="383540" algn="ctr">
                        <a:lnSpc>
                          <a:spcPct val="115000"/>
                        </a:lnSpc>
                        <a:spcAft>
                          <a:spcPts val="0"/>
                        </a:spcAft>
                      </a:pPr>
                      <a:r>
                        <a:rPr kumimoji="0" lang="fr-FR" sz="1600" i="1" kern="1200" dirty="0">
                          <a:solidFill>
                            <a:schemeClr val="dk1"/>
                          </a:solidFill>
                          <a:effectLst/>
                          <a:latin typeface="+mn-lt"/>
                          <a:ea typeface="+mn-ea"/>
                          <a:cs typeface="+mn-cs"/>
                        </a:rPr>
                        <a:t>(Client</a:t>
                      </a:r>
                      <a:r>
                        <a:rPr kumimoji="0" lang="fr-FR" sz="1600" i="1" kern="1200" baseline="0" dirty="0">
                          <a:solidFill>
                            <a:schemeClr val="dk1"/>
                          </a:solidFill>
                          <a:effectLst/>
                          <a:latin typeface="+mn-lt"/>
                          <a:ea typeface="+mn-ea"/>
                          <a:cs typeface="+mn-cs"/>
                        </a:rPr>
                        <a:t> X devenu irrécouvrable)</a:t>
                      </a:r>
                      <a:endParaRPr kumimoji="0" lang="fr-FR" sz="1600" i="1" kern="120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kumimoji="0" lang="fr-FR" sz="1600" kern="1200" dirty="0">
                          <a:solidFill>
                            <a:schemeClr val="dk1"/>
                          </a:solidFill>
                          <a:effectLst/>
                          <a:latin typeface="+mn-lt"/>
                          <a:ea typeface="+mn-ea"/>
                          <a:cs typeface="+mn-cs"/>
                        </a:rPr>
                        <a:t>TVA</a:t>
                      </a:r>
                    </a:p>
                    <a:p>
                      <a:pPr marR="383540" algn="l">
                        <a:lnSpc>
                          <a:spcPct val="115000"/>
                        </a:lnSpc>
                        <a:spcAft>
                          <a:spcPts val="0"/>
                        </a:spcAft>
                      </a:pPr>
                      <a:r>
                        <a:rPr kumimoji="0" lang="fr-FR" sz="1600" kern="1200" dirty="0">
                          <a:solidFill>
                            <a:schemeClr val="dk1"/>
                          </a:solidFill>
                          <a:effectLst/>
                          <a:latin typeface="+mn-lt"/>
                          <a:ea typeface="+mn-ea"/>
                          <a:cs typeface="+mn-cs"/>
                        </a:rPr>
                        <a:t>Créance HT</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r">
                        <a:lnSpc>
                          <a:spcPct val="115000"/>
                        </a:lnSpc>
                        <a:spcAft>
                          <a:spcPts val="0"/>
                        </a:spcAft>
                      </a:pPr>
                      <a:r>
                        <a:rPr lang="fr-FR" sz="1400" dirty="0">
                          <a:effectLst/>
                        </a:rPr>
                        <a:t>Créance TTC</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8" name="Espace réservé du contenu 4"/>
          <p:cNvGraphicFramePr>
            <a:graphicFrameLocks/>
          </p:cNvGraphicFramePr>
          <p:nvPr>
            <p:extLst>
              <p:ext uri="{D42A27DB-BD31-4B8C-83A1-F6EECF244321}">
                <p14:modId xmlns:p14="http://schemas.microsoft.com/office/powerpoint/2010/main" val="1927683115"/>
              </p:ext>
            </p:extLst>
          </p:nvPr>
        </p:nvGraphicFramePr>
        <p:xfrm>
          <a:off x="1523106" y="4424677"/>
          <a:ext cx="8712966" cy="841248"/>
        </p:xfrm>
        <a:graphic>
          <a:graphicData uri="http://schemas.openxmlformats.org/drawingml/2006/table">
            <a:tbl>
              <a:tblPr>
                <a:tableStyleId>{5C22544A-7EE6-4342-B048-85BDC9FD1C3A}</a:tableStyleId>
              </a:tblPr>
              <a:tblGrid>
                <a:gridCol w="859549">
                  <a:extLst>
                    <a:ext uri="{9D8B030D-6E8A-4147-A177-3AD203B41FA5}">
                      <a16:colId xmlns:a16="http://schemas.microsoft.com/office/drawing/2014/main" val="20000"/>
                    </a:ext>
                  </a:extLst>
                </a:gridCol>
                <a:gridCol w="4428203">
                  <a:extLst>
                    <a:ext uri="{9D8B030D-6E8A-4147-A177-3AD203B41FA5}">
                      <a16:colId xmlns:a16="http://schemas.microsoft.com/office/drawing/2014/main" val="20001"/>
                    </a:ext>
                  </a:extLst>
                </a:gridCol>
                <a:gridCol w="1660577">
                  <a:extLst>
                    <a:ext uri="{9D8B030D-6E8A-4147-A177-3AD203B41FA5}">
                      <a16:colId xmlns:a16="http://schemas.microsoft.com/office/drawing/2014/main" val="20002"/>
                    </a:ext>
                  </a:extLst>
                </a:gridCol>
                <a:gridCol w="1764637">
                  <a:extLst>
                    <a:ext uri="{9D8B030D-6E8A-4147-A177-3AD203B41FA5}">
                      <a16:colId xmlns:a16="http://schemas.microsoft.com/office/drawing/2014/main" val="20003"/>
                    </a:ext>
                  </a:extLst>
                </a:gridCol>
              </a:tblGrid>
              <a:tr h="735489">
                <a:tc>
                  <a:txBody>
                    <a:bodyPr/>
                    <a:lstStyle/>
                    <a:p>
                      <a:pPr marR="383540" algn="ctr">
                        <a:lnSpc>
                          <a:spcPct val="115000"/>
                        </a:lnSpc>
                        <a:spcAft>
                          <a:spcPts val="0"/>
                        </a:spcAft>
                      </a:pPr>
                      <a:r>
                        <a:rPr lang="fr-FR" sz="1600" b="0" dirty="0">
                          <a:solidFill>
                            <a:schemeClr val="dk1"/>
                          </a:solidFill>
                          <a:effectLst/>
                        </a:rPr>
                        <a:t>4</a:t>
                      </a:r>
                      <a:r>
                        <a:rPr lang="fr-FR" sz="1600" b="1" dirty="0">
                          <a:solidFill>
                            <a:srgbClr val="CE2430"/>
                          </a:solidFill>
                          <a:effectLst/>
                        </a:rPr>
                        <a:t>9</a:t>
                      </a:r>
                      <a:r>
                        <a:rPr lang="fr-FR" sz="1600" b="1" dirty="0">
                          <a:solidFill>
                            <a:schemeClr val="tx1"/>
                          </a:solidFill>
                          <a:effectLst/>
                        </a:rPr>
                        <a:t>1</a:t>
                      </a:r>
                    </a:p>
                    <a:p>
                      <a:pPr marR="383540" algn="ctr">
                        <a:lnSpc>
                          <a:spcPct val="115000"/>
                        </a:lnSpc>
                        <a:spcAft>
                          <a:spcPts val="0"/>
                        </a:spcAft>
                      </a:pPr>
                      <a:r>
                        <a:rPr lang="fr-FR" sz="1600" b="1" dirty="0">
                          <a:solidFill>
                            <a:schemeClr val="tx1"/>
                          </a:solidFill>
                          <a:effectLst/>
                          <a:latin typeface="Times New Roman"/>
                          <a:ea typeface="Times New Roman"/>
                        </a:rPr>
                        <a:t>781</a:t>
                      </a:r>
                      <a:endParaRPr lang="fr-FR" sz="2400" dirty="0">
                        <a:solidFill>
                          <a:schemeClr val="tx1"/>
                        </a:solidFill>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r>
                        <a:rPr lang="fr-FR" sz="1600" dirty="0">
                          <a:effectLst/>
                        </a:rPr>
                        <a:t>Dépréciation créances clients</a:t>
                      </a:r>
                    </a:p>
                    <a:p>
                      <a:pPr marR="383540">
                        <a:lnSpc>
                          <a:spcPct val="115000"/>
                        </a:lnSpc>
                        <a:spcAft>
                          <a:spcPts val="0"/>
                        </a:spcAft>
                      </a:pPr>
                      <a:r>
                        <a:rPr lang="fr-FR" sz="1600" dirty="0">
                          <a:effectLst/>
                        </a:rPr>
                        <a:t>                       RADP – charges d’exploitation</a:t>
                      </a:r>
                    </a:p>
                    <a:p>
                      <a:pPr marR="383540" algn="ctr">
                        <a:lnSpc>
                          <a:spcPct val="115000"/>
                        </a:lnSpc>
                        <a:spcAft>
                          <a:spcPts val="0"/>
                        </a:spcAft>
                      </a:pPr>
                      <a:r>
                        <a:rPr lang="fr-FR" sz="1600" i="1" dirty="0">
                          <a:effectLst/>
                          <a:latin typeface="Times New Roman"/>
                          <a:ea typeface="Times New Roman"/>
                        </a:rPr>
                        <a:t>(Annulation de la dépréciation créance client X)</a:t>
                      </a:r>
                      <a:r>
                        <a:rPr lang="fr-FR" sz="1600" i="1" baseline="0" dirty="0">
                          <a:effectLst/>
                          <a:latin typeface="Times New Roman"/>
                          <a:ea typeface="Times New Roman"/>
                        </a:rPr>
                        <a:t> </a:t>
                      </a:r>
                      <a:endParaRPr lang="fr-FR" sz="2400" i="1"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lang="fr-FR" sz="1400" dirty="0">
                          <a:effectLst/>
                        </a:rPr>
                        <a:t>   Montant</a:t>
                      </a:r>
                      <a:endParaRPr lang="fr-FR" sz="1400" dirty="0">
                        <a:effectLst/>
                        <a:latin typeface="Times New Roman"/>
                        <a:ea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l">
                        <a:lnSpc>
                          <a:spcPct val="115000"/>
                        </a:lnSpc>
                        <a:spcAft>
                          <a:spcPts val="0"/>
                        </a:spcAft>
                      </a:pPr>
                      <a:r>
                        <a:rPr lang="fr-FR" sz="1400" dirty="0">
                          <a:effectLst/>
                        </a:rPr>
                        <a:t>Montant</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0" name="Titre 1"/>
          <p:cNvSpPr txBox="1">
            <a:spLocks/>
          </p:cNvSpPr>
          <p:nvPr/>
        </p:nvSpPr>
        <p:spPr>
          <a:xfrm>
            <a:off x="0" y="198120"/>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 Dépréciation de créances</a:t>
            </a:r>
          </a:p>
          <a:p>
            <a:r>
              <a:rPr lang="fr-FR" dirty="0">
                <a:solidFill>
                  <a:srgbClr val="C00000"/>
                </a:solidFill>
              </a:rPr>
              <a:t>	</a:t>
            </a:r>
            <a:r>
              <a:rPr lang="fr-FR" sz="2400" dirty="0" smtClean="0">
                <a:solidFill>
                  <a:schemeClr val="accent1">
                    <a:lumMod val="50000"/>
                  </a:schemeClr>
                </a:solidFill>
                <a:latin typeface="+mn-lt"/>
              </a:rPr>
              <a:t>b) Comptabilisation</a:t>
            </a:r>
            <a:endParaRPr lang="fr-FR" sz="2400" dirty="0">
              <a:solidFill>
                <a:schemeClr val="accent1">
                  <a:lumMod val="50000"/>
                </a:schemeClr>
              </a:solidFill>
              <a:latin typeface="+mn-lt"/>
            </a:endParaRPr>
          </a:p>
        </p:txBody>
      </p:sp>
    </p:spTree>
    <p:extLst>
      <p:ext uri="{BB962C8B-B14F-4D97-AF65-F5344CB8AC3E}">
        <p14:creationId xmlns:p14="http://schemas.microsoft.com/office/powerpoint/2010/main" val="20029232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4294967295"/>
          </p:nvPr>
        </p:nvSpPr>
        <p:spPr>
          <a:xfrm>
            <a:off x="1523206" y="6324601"/>
            <a:ext cx="611188" cy="441325"/>
          </a:xfrm>
        </p:spPr>
        <p:txBody>
          <a:bodyPr/>
          <a:lstStyle/>
          <a:p>
            <a:fld id="{25D6219C-5D67-46FE-AB3F-D592616FA5B1}" type="slidenum">
              <a:rPr lang="fr-FR" smtClean="0">
                <a:solidFill>
                  <a:prstClr val="black">
                    <a:tint val="75000"/>
                  </a:prstClr>
                </a:solidFill>
              </a:rPr>
              <a:pPr/>
              <a:t>29</a:t>
            </a:fld>
            <a:endParaRPr lang="fr-FR" dirty="0">
              <a:solidFill>
                <a:prstClr val="black">
                  <a:tint val="75000"/>
                </a:prstClr>
              </a:solidFill>
            </a:endParaRPr>
          </a:p>
        </p:txBody>
      </p:sp>
      <p:sp>
        <p:nvSpPr>
          <p:cNvPr id="4" name="Espace réservé du contenu 3"/>
          <p:cNvSpPr>
            <a:spLocks noGrp="1"/>
          </p:cNvSpPr>
          <p:nvPr>
            <p:ph sz="quarter" idx="1"/>
          </p:nvPr>
        </p:nvSpPr>
        <p:spPr>
          <a:xfrm>
            <a:off x="664143" y="1077707"/>
            <a:ext cx="9320289" cy="5616624"/>
          </a:xfrm>
        </p:spPr>
        <p:txBody>
          <a:bodyPr>
            <a:normAutofit/>
          </a:bodyPr>
          <a:lstStyle/>
          <a:p>
            <a:pPr marL="0" indent="0">
              <a:buNone/>
            </a:pPr>
            <a:r>
              <a:rPr lang="fr-FR" sz="1800" b="1" i="1" dirty="0">
                <a:solidFill>
                  <a:srgbClr val="C00000"/>
                </a:solidFill>
              </a:rPr>
              <a:t>Remarque : si une créance est déclarée irrécouvrable dès le début (avant constatation d’une dépréciation), il est inutile de l’enregistrer en client douteux avant de la sortir du patrimoine</a:t>
            </a:r>
          </a:p>
          <a:p>
            <a:pPr marL="0" indent="0">
              <a:buNone/>
            </a:pPr>
            <a:endParaRPr lang="fr-FR" sz="1800" i="1" dirty="0">
              <a:solidFill>
                <a:srgbClr val="FF0000"/>
              </a:solidFill>
            </a:endParaRPr>
          </a:p>
          <a:p>
            <a:pPr marL="0" indent="0">
              <a:buNone/>
            </a:pPr>
            <a:endParaRPr lang="fr-FR" sz="1800" i="1" dirty="0">
              <a:solidFill>
                <a:srgbClr val="FF0000"/>
              </a:solidFill>
            </a:endParaRPr>
          </a:p>
          <a:p>
            <a:pPr marL="0" indent="0">
              <a:buNone/>
            </a:pPr>
            <a:endParaRPr lang="fr-FR" sz="1800" i="1" dirty="0">
              <a:solidFill>
                <a:srgbClr val="FF0000"/>
              </a:solidFill>
            </a:endParaRPr>
          </a:p>
          <a:p>
            <a:pPr marL="0" indent="0">
              <a:buNone/>
            </a:pPr>
            <a:endParaRPr lang="fr-FR" sz="1800" i="1" dirty="0">
              <a:solidFill>
                <a:srgbClr val="FF0000"/>
              </a:solidFill>
            </a:endParaRPr>
          </a:p>
          <a:p>
            <a:pPr marL="0" indent="0">
              <a:buNone/>
            </a:pPr>
            <a:endParaRPr lang="fr-FR" sz="1800" i="1" dirty="0">
              <a:solidFill>
                <a:srgbClr val="FF0000"/>
              </a:solidFill>
            </a:endParaRPr>
          </a:p>
          <a:p>
            <a:pPr marL="114300" indent="0">
              <a:buNone/>
            </a:pPr>
            <a:r>
              <a:rPr lang="fr-FR" sz="2000" b="1" dirty="0"/>
              <a:t>Cas du règlement d’une créance amortie</a:t>
            </a:r>
          </a:p>
          <a:p>
            <a:pPr lvl="1"/>
            <a:r>
              <a:rPr lang="fr-FR" sz="1800" dirty="0"/>
              <a:t>Créance enregistrée en perte au cours d’un exercice et finalement réglée en totalité ou partiellement sur l’exercice suivant</a:t>
            </a:r>
          </a:p>
          <a:p>
            <a:pPr lvl="1"/>
            <a:r>
              <a:rPr lang="fr-FR" sz="1800" dirty="0"/>
              <a:t>Enregistrement en produit exceptionnel (crédit) et trésorerie (banque)</a:t>
            </a:r>
          </a:p>
          <a:p>
            <a:pPr lvl="1"/>
            <a:endParaRPr lang="fr-FR" sz="1800" dirty="0"/>
          </a:p>
          <a:p>
            <a:pPr lvl="1"/>
            <a:endParaRPr lang="fr-FR" sz="1800" dirty="0"/>
          </a:p>
          <a:p>
            <a:endParaRPr lang="fr-FR" sz="1800" dirty="0"/>
          </a:p>
        </p:txBody>
      </p:sp>
      <p:graphicFrame>
        <p:nvGraphicFramePr>
          <p:cNvPr id="6" name="Espace réservé du contenu 4"/>
          <p:cNvGraphicFramePr>
            <a:graphicFrameLocks/>
          </p:cNvGraphicFramePr>
          <p:nvPr>
            <p:extLst>
              <p:ext uri="{D42A27DB-BD31-4B8C-83A1-F6EECF244321}">
                <p14:modId xmlns:p14="http://schemas.microsoft.com/office/powerpoint/2010/main" val="1193729187"/>
              </p:ext>
            </p:extLst>
          </p:nvPr>
        </p:nvGraphicFramePr>
        <p:xfrm>
          <a:off x="1527735" y="2140642"/>
          <a:ext cx="8712966" cy="1121664"/>
        </p:xfrm>
        <a:graphic>
          <a:graphicData uri="http://schemas.openxmlformats.org/drawingml/2006/table">
            <a:tbl>
              <a:tblPr>
                <a:tableStyleId>{5C22544A-7EE6-4342-B048-85BDC9FD1C3A}</a:tableStyleId>
              </a:tblPr>
              <a:tblGrid>
                <a:gridCol w="1080120">
                  <a:extLst>
                    <a:ext uri="{9D8B030D-6E8A-4147-A177-3AD203B41FA5}">
                      <a16:colId xmlns:a16="http://schemas.microsoft.com/office/drawing/2014/main" val="20000"/>
                    </a:ext>
                  </a:extLst>
                </a:gridCol>
                <a:gridCol w="4207632">
                  <a:extLst>
                    <a:ext uri="{9D8B030D-6E8A-4147-A177-3AD203B41FA5}">
                      <a16:colId xmlns:a16="http://schemas.microsoft.com/office/drawing/2014/main" val="20001"/>
                    </a:ext>
                  </a:extLst>
                </a:gridCol>
                <a:gridCol w="1660577">
                  <a:extLst>
                    <a:ext uri="{9D8B030D-6E8A-4147-A177-3AD203B41FA5}">
                      <a16:colId xmlns:a16="http://schemas.microsoft.com/office/drawing/2014/main" val="20002"/>
                    </a:ext>
                  </a:extLst>
                </a:gridCol>
                <a:gridCol w="1764637">
                  <a:extLst>
                    <a:ext uri="{9D8B030D-6E8A-4147-A177-3AD203B41FA5}">
                      <a16:colId xmlns:a16="http://schemas.microsoft.com/office/drawing/2014/main" val="20003"/>
                    </a:ext>
                  </a:extLst>
                </a:gridCol>
              </a:tblGrid>
              <a:tr h="735489">
                <a:tc>
                  <a:txBody>
                    <a:bodyPr/>
                    <a:lstStyle/>
                    <a:p>
                      <a:pPr marR="383540" algn="ctr">
                        <a:lnSpc>
                          <a:spcPct val="115000"/>
                        </a:lnSpc>
                        <a:spcAft>
                          <a:spcPts val="0"/>
                        </a:spcAft>
                      </a:pPr>
                      <a:r>
                        <a:rPr lang="fr-FR" sz="1600" dirty="0">
                          <a:effectLst/>
                        </a:rPr>
                        <a:t>44571</a:t>
                      </a:r>
                    </a:p>
                    <a:p>
                      <a:pPr marR="383540" algn="ctr">
                        <a:lnSpc>
                          <a:spcPct val="115000"/>
                        </a:lnSpc>
                        <a:spcAft>
                          <a:spcPts val="0"/>
                        </a:spcAft>
                      </a:pPr>
                      <a:r>
                        <a:rPr lang="fr-FR" sz="1600" dirty="0">
                          <a:effectLst/>
                        </a:rPr>
                        <a:t>654</a:t>
                      </a:r>
                    </a:p>
                    <a:p>
                      <a:pPr marR="383540" algn="ctr">
                        <a:lnSpc>
                          <a:spcPct val="115000"/>
                        </a:lnSpc>
                        <a:spcAft>
                          <a:spcPts val="0"/>
                        </a:spcAft>
                      </a:pPr>
                      <a:r>
                        <a:rPr lang="fr-FR" sz="1600" dirty="0">
                          <a:effectLst/>
                        </a:rPr>
                        <a:t>411</a:t>
                      </a:r>
                      <a:endParaRPr lang="fr-FR" sz="24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r>
                        <a:rPr kumimoji="0" lang="fr-FR" sz="1600" kern="1200" dirty="0">
                          <a:solidFill>
                            <a:schemeClr val="dk1"/>
                          </a:solidFill>
                          <a:effectLst/>
                          <a:latin typeface="+mn-lt"/>
                          <a:ea typeface="+mn-ea"/>
                          <a:cs typeface="+mn-cs"/>
                        </a:rPr>
                        <a:t>TVA collectée</a:t>
                      </a:r>
                    </a:p>
                    <a:p>
                      <a:pPr marR="383540">
                        <a:lnSpc>
                          <a:spcPct val="115000"/>
                        </a:lnSpc>
                        <a:spcAft>
                          <a:spcPts val="0"/>
                        </a:spcAft>
                      </a:pPr>
                      <a:r>
                        <a:rPr kumimoji="0" lang="fr-FR" sz="1600" kern="1200" dirty="0">
                          <a:solidFill>
                            <a:schemeClr val="dk1"/>
                          </a:solidFill>
                          <a:effectLst/>
                          <a:latin typeface="+mn-lt"/>
                          <a:ea typeface="+mn-ea"/>
                          <a:cs typeface="+mn-cs"/>
                        </a:rPr>
                        <a:t>Perte sur créances irrécouvrables</a:t>
                      </a:r>
                    </a:p>
                    <a:p>
                      <a:pPr marR="383540">
                        <a:lnSpc>
                          <a:spcPct val="115000"/>
                        </a:lnSpc>
                        <a:spcAft>
                          <a:spcPts val="0"/>
                        </a:spcAft>
                      </a:pPr>
                      <a:r>
                        <a:rPr kumimoji="0" lang="fr-FR" sz="1600" kern="1200" dirty="0">
                          <a:solidFill>
                            <a:schemeClr val="dk1"/>
                          </a:solidFill>
                          <a:effectLst/>
                          <a:latin typeface="+mn-lt"/>
                          <a:ea typeface="+mn-ea"/>
                          <a:cs typeface="+mn-cs"/>
                        </a:rPr>
                        <a:t>                  Client </a:t>
                      </a:r>
                    </a:p>
                    <a:p>
                      <a:pPr marR="383540" algn="ctr">
                        <a:lnSpc>
                          <a:spcPct val="115000"/>
                        </a:lnSpc>
                        <a:spcAft>
                          <a:spcPts val="0"/>
                        </a:spcAft>
                      </a:pPr>
                      <a:r>
                        <a:rPr kumimoji="0" lang="fr-FR" sz="1600" i="1" kern="1200" dirty="0">
                          <a:solidFill>
                            <a:schemeClr val="dk1"/>
                          </a:solidFill>
                          <a:effectLst/>
                          <a:latin typeface="+mn-lt"/>
                          <a:ea typeface="+mn-ea"/>
                          <a:cs typeface="+mn-cs"/>
                        </a:rPr>
                        <a:t>(Client</a:t>
                      </a:r>
                      <a:r>
                        <a:rPr kumimoji="0" lang="fr-FR" sz="1600" i="1" kern="1200" baseline="0" dirty="0">
                          <a:solidFill>
                            <a:schemeClr val="dk1"/>
                          </a:solidFill>
                          <a:effectLst/>
                          <a:latin typeface="+mn-lt"/>
                          <a:ea typeface="+mn-ea"/>
                          <a:cs typeface="+mn-cs"/>
                        </a:rPr>
                        <a:t> X irrécouvrable)</a:t>
                      </a:r>
                      <a:endParaRPr kumimoji="0" lang="fr-FR" sz="1600" i="1" kern="120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l">
                        <a:lnSpc>
                          <a:spcPct val="115000"/>
                        </a:lnSpc>
                        <a:spcAft>
                          <a:spcPts val="0"/>
                        </a:spcAft>
                      </a:pPr>
                      <a:r>
                        <a:rPr kumimoji="0" lang="fr-FR" sz="1600" kern="1200" dirty="0">
                          <a:solidFill>
                            <a:schemeClr val="dk1"/>
                          </a:solidFill>
                          <a:effectLst/>
                          <a:latin typeface="+mn-lt"/>
                          <a:ea typeface="+mn-ea"/>
                          <a:cs typeface="+mn-cs"/>
                        </a:rPr>
                        <a:t>TVA</a:t>
                      </a:r>
                    </a:p>
                    <a:p>
                      <a:pPr marR="383540" algn="l">
                        <a:lnSpc>
                          <a:spcPct val="115000"/>
                        </a:lnSpc>
                        <a:spcAft>
                          <a:spcPts val="0"/>
                        </a:spcAft>
                      </a:pPr>
                      <a:r>
                        <a:rPr kumimoji="0" lang="fr-FR" sz="1600" kern="1200" dirty="0">
                          <a:solidFill>
                            <a:schemeClr val="dk1"/>
                          </a:solidFill>
                          <a:effectLst/>
                          <a:latin typeface="+mn-lt"/>
                          <a:ea typeface="+mn-ea"/>
                          <a:cs typeface="+mn-cs"/>
                        </a:rPr>
                        <a:t>Créance HT</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R="383540" algn="r">
                        <a:lnSpc>
                          <a:spcPct val="115000"/>
                        </a:lnSpc>
                        <a:spcAft>
                          <a:spcPts val="0"/>
                        </a:spcAft>
                      </a:pPr>
                      <a:endParaRPr lang="fr-FR" sz="1400" dirty="0">
                        <a:effectLst/>
                      </a:endParaRPr>
                    </a:p>
                    <a:p>
                      <a:pPr marR="383540" algn="r">
                        <a:lnSpc>
                          <a:spcPct val="115000"/>
                        </a:lnSpc>
                        <a:spcAft>
                          <a:spcPts val="0"/>
                        </a:spcAft>
                      </a:pPr>
                      <a:r>
                        <a:rPr lang="fr-FR" sz="1400" dirty="0">
                          <a:effectLst/>
                        </a:rPr>
                        <a:t>Créance TTC</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Espace réservé du contenu 4"/>
          <p:cNvGraphicFramePr>
            <a:graphicFrameLocks/>
          </p:cNvGraphicFramePr>
          <p:nvPr>
            <p:extLst>
              <p:ext uri="{D42A27DB-BD31-4B8C-83A1-F6EECF244321}">
                <p14:modId xmlns:p14="http://schemas.microsoft.com/office/powerpoint/2010/main" val="3771023757"/>
              </p:ext>
            </p:extLst>
          </p:nvPr>
        </p:nvGraphicFramePr>
        <p:xfrm>
          <a:off x="1527735" y="4912655"/>
          <a:ext cx="8712966" cy="1402080"/>
        </p:xfrm>
        <a:graphic>
          <a:graphicData uri="http://schemas.openxmlformats.org/drawingml/2006/table">
            <a:tbl>
              <a:tblPr>
                <a:tableStyleId>{5C22544A-7EE6-4342-B048-85BDC9FD1C3A}</a:tableStyleId>
              </a:tblPr>
              <a:tblGrid>
                <a:gridCol w="1008112">
                  <a:extLst>
                    <a:ext uri="{9D8B030D-6E8A-4147-A177-3AD203B41FA5}">
                      <a16:colId xmlns:a16="http://schemas.microsoft.com/office/drawing/2014/main" val="20000"/>
                    </a:ext>
                  </a:extLst>
                </a:gridCol>
                <a:gridCol w="4279640">
                  <a:extLst>
                    <a:ext uri="{9D8B030D-6E8A-4147-A177-3AD203B41FA5}">
                      <a16:colId xmlns:a16="http://schemas.microsoft.com/office/drawing/2014/main" val="20001"/>
                    </a:ext>
                  </a:extLst>
                </a:gridCol>
                <a:gridCol w="1660577">
                  <a:extLst>
                    <a:ext uri="{9D8B030D-6E8A-4147-A177-3AD203B41FA5}">
                      <a16:colId xmlns:a16="http://schemas.microsoft.com/office/drawing/2014/main" val="20002"/>
                    </a:ext>
                  </a:extLst>
                </a:gridCol>
                <a:gridCol w="1764637">
                  <a:extLst>
                    <a:ext uri="{9D8B030D-6E8A-4147-A177-3AD203B41FA5}">
                      <a16:colId xmlns:a16="http://schemas.microsoft.com/office/drawing/2014/main" val="20003"/>
                    </a:ext>
                  </a:extLst>
                </a:gridCol>
              </a:tblGrid>
              <a:tr h="735489">
                <a:tc>
                  <a:txBody>
                    <a:bodyPr/>
                    <a:lstStyle/>
                    <a:p>
                      <a:pPr marR="383540" algn="ctr">
                        <a:lnSpc>
                          <a:spcPct val="115000"/>
                        </a:lnSpc>
                        <a:spcAft>
                          <a:spcPts val="0"/>
                        </a:spcAft>
                      </a:pPr>
                      <a:r>
                        <a:rPr lang="fr-FR" sz="1600" dirty="0">
                          <a:effectLst/>
                        </a:rPr>
                        <a:t>512</a:t>
                      </a:r>
                    </a:p>
                    <a:p>
                      <a:pPr marR="383540" algn="ctr">
                        <a:lnSpc>
                          <a:spcPct val="115000"/>
                        </a:lnSpc>
                        <a:spcAft>
                          <a:spcPts val="0"/>
                        </a:spcAft>
                      </a:pPr>
                      <a:r>
                        <a:rPr lang="fr-FR" sz="1600" dirty="0">
                          <a:effectLst/>
                        </a:rPr>
                        <a:t>44571</a:t>
                      </a:r>
                    </a:p>
                    <a:p>
                      <a:pPr marR="383540" algn="ctr">
                        <a:lnSpc>
                          <a:spcPct val="115000"/>
                        </a:lnSpc>
                        <a:spcAft>
                          <a:spcPts val="0"/>
                        </a:spcAft>
                      </a:pPr>
                      <a:r>
                        <a:rPr lang="fr-FR" sz="1600" dirty="0">
                          <a:effectLst/>
                        </a:rPr>
                        <a:t>7714</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nSpc>
                          <a:spcPct val="115000"/>
                        </a:lnSpc>
                        <a:spcAft>
                          <a:spcPts val="0"/>
                        </a:spcAft>
                      </a:pPr>
                      <a:r>
                        <a:rPr kumimoji="0" lang="fr-FR" sz="1600" kern="1200" dirty="0">
                          <a:solidFill>
                            <a:schemeClr val="dk1"/>
                          </a:solidFill>
                          <a:effectLst/>
                          <a:latin typeface="+mn-lt"/>
                          <a:ea typeface="+mn-ea"/>
                          <a:cs typeface="+mn-cs"/>
                        </a:rPr>
                        <a:t>Banque</a:t>
                      </a:r>
                    </a:p>
                    <a:p>
                      <a:pPr marR="383540">
                        <a:lnSpc>
                          <a:spcPct val="115000"/>
                        </a:lnSpc>
                        <a:spcAft>
                          <a:spcPts val="0"/>
                        </a:spcAft>
                      </a:pPr>
                      <a:r>
                        <a:rPr kumimoji="0" lang="fr-FR" sz="1600" kern="1200" dirty="0">
                          <a:solidFill>
                            <a:schemeClr val="dk1"/>
                          </a:solidFill>
                          <a:effectLst/>
                          <a:latin typeface="+mn-lt"/>
                          <a:ea typeface="+mn-ea"/>
                          <a:cs typeface="+mn-cs"/>
                        </a:rPr>
                        <a:t>                  TVA collectée</a:t>
                      </a:r>
                    </a:p>
                    <a:p>
                      <a:pPr marR="383540">
                        <a:lnSpc>
                          <a:spcPct val="115000"/>
                        </a:lnSpc>
                        <a:spcAft>
                          <a:spcPts val="0"/>
                        </a:spcAft>
                      </a:pPr>
                      <a:r>
                        <a:rPr kumimoji="0" lang="fr-FR" sz="1600" kern="1200" dirty="0">
                          <a:solidFill>
                            <a:schemeClr val="dk1"/>
                          </a:solidFill>
                          <a:effectLst/>
                          <a:latin typeface="+mn-lt"/>
                          <a:ea typeface="+mn-ea"/>
                          <a:cs typeface="+mn-cs"/>
                        </a:rPr>
                        <a:t>                  Rentrées</a:t>
                      </a:r>
                      <a:r>
                        <a:rPr kumimoji="0" lang="fr-FR" sz="1600" kern="1200" baseline="0" dirty="0">
                          <a:solidFill>
                            <a:schemeClr val="dk1"/>
                          </a:solidFill>
                          <a:effectLst/>
                          <a:latin typeface="+mn-lt"/>
                          <a:ea typeface="+mn-ea"/>
                          <a:cs typeface="+mn-cs"/>
                        </a:rPr>
                        <a:t> sur créances amorties</a:t>
                      </a:r>
                      <a:endParaRPr kumimoji="0" lang="fr-FR" sz="1600" kern="1200" dirty="0">
                        <a:solidFill>
                          <a:schemeClr val="dk1"/>
                        </a:solidFill>
                        <a:effectLst/>
                        <a:latin typeface="+mn-lt"/>
                        <a:ea typeface="+mn-ea"/>
                        <a:cs typeface="+mn-cs"/>
                      </a:endParaRPr>
                    </a:p>
                    <a:p>
                      <a:pPr marR="383540">
                        <a:lnSpc>
                          <a:spcPct val="115000"/>
                        </a:lnSpc>
                        <a:spcAft>
                          <a:spcPts val="0"/>
                        </a:spcAft>
                      </a:pPr>
                      <a:r>
                        <a:rPr kumimoji="0" lang="fr-FR" sz="1600" kern="1200" dirty="0">
                          <a:solidFill>
                            <a:schemeClr val="dk1"/>
                          </a:solidFill>
                          <a:effectLst/>
                          <a:latin typeface="+mn-lt"/>
                          <a:ea typeface="+mn-ea"/>
                          <a:cs typeface="+mn-cs"/>
                        </a:rPr>
                        <a:t>               </a:t>
                      </a:r>
                    </a:p>
                    <a:p>
                      <a:pPr marR="383540" algn="ctr">
                        <a:lnSpc>
                          <a:spcPct val="115000"/>
                        </a:lnSpc>
                        <a:spcAft>
                          <a:spcPts val="0"/>
                        </a:spcAft>
                      </a:pPr>
                      <a:r>
                        <a:rPr kumimoji="0" lang="fr-FR" sz="1600" i="1" kern="1200" dirty="0">
                          <a:solidFill>
                            <a:schemeClr val="dk1"/>
                          </a:solidFill>
                          <a:effectLst/>
                          <a:latin typeface="+mn-lt"/>
                          <a:ea typeface="+mn-ea"/>
                          <a:cs typeface="+mn-cs"/>
                        </a:rPr>
                        <a:t>(règlement</a:t>
                      </a:r>
                      <a:r>
                        <a:rPr kumimoji="0" lang="fr-FR" sz="1600" i="1" kern="1200" baseline="0" dirty="0">
                          <a:solidFill>
                            <a:schemeClr val="dk1"/>
                          </a:solidFill>
                          <a:effectLst/>
                          <a:latin typeface="+mn-lt"/>
                          <a:ea typeface="+mn-ea"/>
                          <a:cs typeface="+mn-cs"/>
                        </a:rPr>
                        <a:t> client X)</a:t>
                      </a:r>
                      <a:endParaRPr kumimoji="0" lang="fr-FR" sz="1600" i="1" kern="120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383540" indent="0" algn="l" defTabSz="914400" rtl="0" eaLnBrk="1" fontAlgn="auto" latinLnBrk="0" hangingPunct="1">
                        <a:lnSpc>
                          <a:spcPct val="115000"/>
                        </a:lnSpc>
                        <a:spcBef>
                          <a:spcPts val="0"/>
                        </a:spcBef>
                        <a:spcAft>
                          <a:spcPts val="0"/>
                        </a:spcAft>
                        <a:buClrTx/>
                        <a:buSzTx/>
                        <a:buFontTx/>
                        <a:buNone/>
                        <a:tabLst/>
                        <a:defRPr/>
                      </a:pPr>
                      <a:r>
                        <a:rPr lang="fr-FR" sz="1600" dirty="0">
                          <a:effectLst/>
                        </a:rPr>
                        <a:t>Créance TTC</a:t>
                      </a:r>
                    </a:p>
                    <a:p>
                      <a:pPr marR="383540" algn="l">
                        <a:lnSpc>
                          <a:spcPct val="115000"/>
                        </a:lnSpc>
                        <a:spcAft>
                          <a:spcPts val="0"/>
                        </a:spcAft>
                      </a:pPr>
                      <a:endParaRPr kumimoji="0" lang="fr-FR" sz="1600" kern="1200" dirty="0">
                        <a:solidFill>
                          <a:schemeClr val="dk1"/>
                        </a:solidFill>
                        <a:effectLst/>
                        <a:latin typeface="+mn-lt"/>
                        <a:ea typeface="+mn-ea"/>
                        <a:cs typeface="+mn-cs"/>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R="383540" algn="r">
                        <a:lnSpc>
                          <a:spcPct val="115000"/>
                        </a:lnSpc>
                        <a:spcAft>
                          <a:spcPts val="0"/>
                        </a:spcAft>
                      </a:pPr>
                      <a:endParaRPr lang="fr-FR" sz="1400" dirty="0">
                        <a:effectLst/>
                      </a:endParaRPr>
                    </a:p>
                    <a:p>
                      <a:pPr marL="0" marR="383540" indent="0" algn="r" defTabSz="914400" rtl="0" eaLnBrk="1" fontAlgn="auto" latinLnBrk="0" hangingPunct="1">
                        <a:lnSpc>
                          <a:spcPct val="115000"/>
                        </a:lnSpc>
                        <a:spcBef>
                          <a:spcPts val="0"/>
                        </a:spcBef>
                        <a:spcAft>
                          <a:spcPts val="0"/>
                        </a:spcAft>
                        <a:buClrTx/>
                        <a:buSzTx/>
                        <a:buFontTx/>
                        <a:buNone/>
                        <a:tabLst/>
                        <a:defRPr/>
                      </a:pPr>
                      <a:r>
                        <a:rPr kumimoji="0" lang="fr-FR" sz="1400" kern="1200" dirty="0">
                          <a:solidFill>
                            <a:schemeClr val="dk1"/>
                          </a:solidFill>
                          <a:effectLst/>
                          <a:latin typeface="+mn-lt"/>
                          <a:ea typeface="+mn-ea"/>
                          <a:cs typeface="+mn-cs"/>
                        </a:rPr>
                        <a:t>TVA</a:t>
                      </a:r>
                    </a:p>
                    <a:p>
                      <a:pPr marL="0" marR="383540" indent="0" algn="r" defTabSz="914400" rtl="0" eaLnBrk="1" fontAlgn="auto" latinLnBrk="0" hangingPunct="1">
                        <a:lnSpc>
                          <a:spcPct val="115000"/>
                        </a:lnSpc>
                        <a:spcBef>
                          <a:spcPts val="0"/>
                        </a:spcBef>
                        <a:spcAft>
                          <a:spcPts val="0"/>
                        </a:spcAft>
                        <a:buClrTx/>
                        <a:buSzTx/>
                        <a:buFontTx/>
                        <a:buNone/>
                        <a:tabLst/>
                        <a:defRPr/>
                      </a:pPr>
                      <a:r>
                        <a:rPr kumimoji="0" lang="fr-FR" sz="1400" kern="1200" dirty="0">
                          <a:solidFill>
                            <a:schemeClr val="dk1"/>
                          </a:solidFill>
                          <a:effectLst/>
                          <a:latin typeface="+mn-lt"/>
                          <a:ea typeface="+mn-ea"/>
                          <a:cs typeface="+mn-cs"/>
                        </a:rPr>
                        <a:t>Créance HT</a:t>
                      </a:r>
                    </a:p>
                    <a:p>
                      <a:pPr marL="0" marR="383540" indent="0" algn="r" defTabSz="914400" rtl="0" eaLnBrk="1" fontAlgn="auto" latinLnBrk="0" hangingPunct="1">
                        <a:lnSpc>
                          <a:spcPct val="115000"/>
                        </a:lnSpc>
                        <a:spcBef>
                          <a:spcPts val="0"/>
                        </a:spcBef>
                        <a:spcAft>
                          <a:spcPts val="0"/>
                        </a:spcAft>
                        <a:buClrTx/>
                        <a:buSzTx/>
                        <a:buFontTx/>
                        <a:buNone/>
                        <a:tabLst/>
                        <a:defRPr/>
                      </a:pPr>
                      <a:endParaRPr kumimoji="0" lang="fr-FR" sz="1400" kern="1200" dirty="0">
                        <a:solidFill>
                          <a:schemeClr val="dk1"/>
                        </a:solidFill>
                        <a:effectLst/>
                        <a:latin typeface="+mn-lt"/>
                        <a:ea typeface="+mn-ea"/>
                        <a:cs typeface="+mn-cs"/>
                      </a:endParaRPr>
                    </a:p>
                    <a:p>
                      <a:pPr marR="383540" algn="r">
                        <a:lnSpc>
                          <a:spcPct val="115000"/>
                        </a:lnSpc>
                        <a:spcAft>
                          <a:spcPts val="0"/>
                        </a:spcAft>
                      </a:pPr>
                      <a:endParaRPr lang="fr-FR" sz="1400" dirty="0">
                        <a:effectLst/>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9" name="Titre 1"/>
          <p:cNvSpPr txBox="1">
            <a:spLocks/>
          </p:cNvSpPr>
          <p:nvPr/>
        </p:nvSpPr>
        <p:spPr>
          <a:xfrm>
            <a:off x="0" y="198120"/>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 Dépréciation de créances</a:t>
            </a:r>
          </a:p>
          <a:p>
            <a:r>
              <a:rPr lang="fr-FR" dirty="0">
                <a:solidFill>
                  <a:srgbClr val="C00000"/>
                </a:solidFill>
              </a:rPr>
              <a:t>	</a:t>
            </a:r>
            <a:r>
              <a:rPr lang="fr-FR" sz="2400" dirty="0" smtClean="0">
                <a:solidFill>
                  <a:schemeClr val="accent1">
                    <a:lumMod val="50000"/>
                  </a:schemeClr>
                </a:solidFill>
                <a:latin typeface="+mn-lt"/>
              </a:rPr>
              <a:t>b) Comptabilisation</a:t>
            </a:r>
            <a:endParaRPr lang="fr-FR" sz="2400" dirty="0">
              <a:solidFill>
                <a:schemeClr val="accent1">
                  <a:lumMod val="50000"/>
                </a:schemeClr>
              </a:solidFill>
              <a:latin typeface="+mn-lt"/>
            </a:endParaRPr>
          </a:p>
        </p:txBody>
      </p:sp>
    </p:spTree>
    <p:extLst>
      <p:ext uri="{BB962C8B-B14F-4D97-AF65-F5344CB8AC3E}">
        <p14:creationId xmlns:p14="http://schemas.microsoft.com/office/powerpoint/2010/main" val="2310774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a:t>
            </a:fld>
            <a:endParaRPr lang="fr-FR" dirty="0">
              <a:solidFill>
                <a:prstClr val="black">
                  <a:tint val="75000"/>
                </a:prstClr>
              </a:solidFill>
            </a:endParaRPr>
          </a:p>
        </p:txBody>
      </p:sp>
      <p:sp>
        <p:nvSpPr>
          <p:cNvPr id="3"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(1) définition et nomenclature</a:t>
            </a:r>
            <a:endParaRPr lang="fr-FR" sz="2800" b="1" dirty="0">
              <a:solidFill>
                <a:srgbClr val="C00000"/>
              </a:solidFill>
            </a:endParaRPr>
          </a:p>
        </p:txBody>
      </p:sp>
      <p:sp>
        <p:nvSpPr>
          <p:cNvPr id="5" name="Espace réservé du contenu 3"/>
          <p:cNvSpPr txBox="1">
            <a:spLocks/>
          </p:cNvSpPr>
          <p:nvPr/>
        </p:nvSpPr>
        <p:spPr>
          <a:xfrm>
            <a:off x="0" y="548680"/>
            <a:ext cx="11077001" cy="6192688"/>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SzPct val="100000"/>
              <a:buNone/>
            </a:pPr>
            <a:endParaRPr lang="fr-FR" sz="2000" dirty="0" smtClean="0"/>
          </a:p>
          <a:p>
            <a:pPr marL="114300" indent="0" algn="just">
              <a:buSzPct val="100000"/>
              <a:buFont typeface="Arial" pitchFamily="34" charset="0"/>
              <a:buNone/>
            </a:pPr>
            <a:r>
              <a:rPr lang="fr-FR" sz="2000" b="1" dirty="0" smtClean="0"/>
              <a:t>Stock définition PCG Art. 211-7 </a:t>
            </a:r>
            <a:r>
              <a:rPr lang="fr-FR" sz="2000" dirty="0" smtClean="0"/>
              <a:t>«</a:t>
            </a:r>
            <a:r>
              <a:rPr lang="fr-FR" sz="2000" i="1" dirty="0" smtClean="0"/>
              <a:t> Un stock est un actif détenu pour être </a:t>
            </a:r>
            <a:r>
              <a:rPr lang="fr-FR" sz="2000" i="1" u="sng" dirty="0" smtClean="0"/>
              <a:t>vendu</a:t>
            </a:r>
            <a:r>
              <a:rPr lang="fr-FR" sz="2000" i="1" dirty="0" smtClean="0"/>
              <a:t> dans le cours normal de l’activité, ou en </a:t>
            </a:r>
            <a:r>
              <a:rPr lang="fr-FR" sz="2000" i="1" u="sng" dirty="0" smtClean="0"/>
              <a:t>cours de production </a:t>
            </a:r>
            <a:r>
              <a:rPr lang="fr-FR" sz="2000" i="1" dirty="0" smtClean="0"/>
              <a:t>pour une telle vente, ou destiné à </a:t>
            </a:r>
            <a:r>
              <a:rPr lang="fr-FR" sz="2000" i="1" u="sng" dirty="0" smtClean="0"/>
              <a:t>être consommé </a:t>
            </a:r>
            <a:r>
              <a:rPr lang="fr-FR" sz="2000" i="1" dirty="0" smtClean="0"/>
              <a:t>dans le processus de production ou de prestation de services, sous forme de matières premières ou de fournitures. </a:t>
            </a:r>
            <a:r>
              <a:rPr lang="fr-FR" sz="2000" dirty="0" smtClean="0"/>
              <a:t>» </a:t>
            </a:r>
          </a:p>
          <a:p>
            <a:pPr marL="114300" indent="0" algn="just">
              <a:buSzPct val="100000"/>
              <a:buFont typeface="Arial" pitchFamily="34" charset="0"/>
              <a:buNone/>
            </a:pPr>
            <a:endParaRPr lang="fr-FR" sz="1600" dirty="0" smtClean="0"/>
          </a:p>
          <a:p>
            <a:pPr marL="114300" indent="0" algn="just">
              <a:buSzPct val="100000"/>
              <a:buFont typeface="Arial" pitchFamily="34" charset="0"/>
              <a:buNone/>
            </a:pPr>
            <a:r>
              <a:rPr lang="fr-FR" sz="2000" b="1" dirty="0" smtClean="0"/>
              <a:t>31 : Matières premières </a:t>
            </a:r>
            <a:r>
              <a:rPr lang="fr-FR" sz="2000" dirty="0" smtClean="0"/>
              <a:t>		: Elément entrant dans la fabrication d’un produit</a:t>
            </a:r>
          </a:p>
          <a:p>
            <a:pPr marL="114300" indent="0" algn="just">
              <a:buSzPct val="100000"/>
              <a:buFont typeface="Arial" pitchFamily="34" charset="0"/>
              <a:buNone/>
            </a:pPr>
            <a:endParaRPr lang="fr-FR" sz="2000" dirty="0" smtClean="0"/>
          </a:p>
          <a:p>
            <a:pPr marL="114300" indent="0" algn="just">
              <a:buSzPct val="100000"/>
              <a:buFont typeface="Arial" pitchFamily="34" charset="0"/>
              <a:buNone/>
            </a:pPr>
            <a:r>
              <a:rPr lang="fr-FR" sz="2000" b="1" dirty="0" smtClean="0"/>
              <a:t>32 : Consommable </a:t>
            </a:r>
            <a:r>
              <a:rPr lang="fr-FR" sz="2000" dirty="0" smtClean="0"/>
              <a:t>		: Elément consommé pour fabriqué mais n’entrant pas dans la 				composition du produit. </a:t>
            </a:r>
          </a:p>
          <a:p>
            <a:pPr marL="114300" indent="0" algn="just">
              <a:buSzPct val="100000"/>
              <a:buFont typeface="Arial" pitchFamily="34" charset="0"/>
              <a:buNone/>
            </a:pPr>
            <a:endParaRPr lang="fr-FR" sz="2000" dirty="0" smtClean="0"/>
          </a:p>
          <a:p>
            <a:pPr marL="114300" indent="0" algn="just">
              <a:buSzPct val="100000"/>
              <a:buFont typeface="Arial" pitchFamily="34" charset="0"/>
              <a:buNone/>
            </a:pPr>
            <a:r>
              <a:rPr lang="fr-FR" sz="2000" b="1" dirty="0" smtClean="0"/>
              <a:t>35 (5) : Produit finis</a:t>
            </a:r>
            <a:r>
              <a:rPr lang="fr-FR" sz="2000" dirty="0" smtClean="0"/>
              <a:t>		: Elément achevé qui attend d’être vendu</a:t>
            </a:r>
          </a:p>
          <a:p>
            <a:pPr marL="114300" indent="0" algn="just">
              <a:buSzPct val="100000"/>
              <a:buFont typeface="Arial" pitchFamily="34" charset="0"/>
              <a:buNone/>
            </a:pPr>
            <a:r>
              <a:rPr lang="fr-FR" sz="2000" b="1" dirty="0" smtClean="0"/>
              <a:t>35 (1) : produits intermédiaires </a:t>
            </a:r>
            <a:r>
              <a:rPr lang="fr-FR" sz="2000" dirty="0" smtClean="0"/>
              <a:t>	: Elément qui ont été travaillé mais pas encore achevé</a:t>
            </a:r>
          </a:p>
          <a:p>
            <a:pPr marL="114300" indent="0" algn="just">
              <a:buSzPct val="100000"/>
              <a:buFont typeface="Arial" pitchFamily="34" charset="0"/>
              <a:buNone/>
            </a:pPr>
            <a:r>
              <a:rPr lang="fr-FR" sz="2000" b="1" dirty="0" smtClean="0"/>
              <a:t>35 (8) : produits résiduels</a:t>
            </a:r>
            <a:r>
              <a:rPr lang="fr-FR" sz="2000" dirty="0" smtClean="0"/>
              <a:t>	: Déchets issus du processus de fabrication</a:t>
            </a:r>
          </a:p>
          <a:p>
            <a:pPr marL="114300" indent="0" algn="just">
              <a:buSzPct val="100000"/>
              <a:buFont typeface="Arial" pitchFamily="34" charset="0"/>
              <a:buNone/>
            </a:pPr>
            <a:endParaRPr lang="fr-FR" sz="1200" dirty="0" smtClean="0"/>
          </a:p>
          <a:p>
            <a:pPr marL="114300" indent="0" algn="just">
              <a:buSzPct val="100000"/>
              <a:buFont typeface="Arial" pitchFamily="34" charset="0"/>
              <a:buNone/>
            </a:pPr>
            <a:r>
              <a:rPr lang="fr-FR" sz="2000" b="1" dirty="0" smtClean="0"/>
              <a:t>33/34 : en-cours</a:t>
            </a:r>
            <a:r>
              <a:rPr lang="fr-FR" sz="2000" dirty="0" smtClean="0"/>
              <a:t>		: Elément en cours d’achèvement</a:t>
            </a:r>
            <a:endParaRPr lang="fr-FR" sz="2000" dirty="0"/>
          </a:p>
        </p:txBody>
      </p:sp>
      <p:sp>
        <p:nvSpPr>
          <p:cNvPr id="4" name="ZoneTexte 3"/>
          <p:cNvSpPr txBox="1"/>
          <p:nvPr/>
        </p:nvSpPr>
        <p:spPr>
          <a:xfrm>
            <a:off x="2447636" y="5855855"/>
            <a:ext cx="7093528" cy="523220"/>
          </a:xfrm>
          <a:prstGeom prst="rect">
            <a:avLst/>
          </a:prstGeom>
          <a:solidFill>
            <a:srgbClr val="FF0000"/>
          </a:solidFill>
        </p:spPr>
        <p:txBody>
          <a:bodyPr wrap="square" rtlCol="0">
            <a:spAutoFit/>
          </a:bodyPr>
          <a:lstStyle/>
          <a:p>
            <a:pPr algn="ctr"/>
            <a:r>
              <a:rPr lang="fr-FR" sz="2800" b="1" dirty="0" smtClean="0">
                <a:solidFill>
                  <a:schemeClr val="bg1"/>
                </a:solidFill>
              </a:rPr>
              <a:t>KAHOOT</a:t>
            </a:r>
            <a:endParaRPr lang="fr-FR" b="1" dirty="0">
              <a:solidFill>
                <a:schemeClr val="bg1"/>
              </a:solidFill>
            </a:endParaRPr>
          </a:p>
        </p:txBody>
      </p:sp>
    </p:spTree>
    <p:extLst>
      <p:ext uri="{BB962C8B-B14F-4D97-AF65-F5344CB8AC3E}">
        <p14:creationId xmlns:p14="http://schemas.microsoft.com/office/powerpoint/2010/main" val="244762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30</a:t>
            </a:fld>
            <a:endParaRPr lang="fr-FR" dirty="0">
              <a:solidFill>
                <a:prstClr val="black">
                  <a:tint val="75000"/>
                </a:prstClr>
              </a:solidFill>
            </a:endParaRPr>
          </a:p>
        </p:txBody>
      </p:sp>
      <p:sp>
        <p:nvSpPr>
          <p:cNvPr id="3" name="Espace réservé du contenu 2"/>
          <p:cNvSpPr txBox="1">
            <a:spLocks/>
          </p:cNvSpPr>
          <p:nvPr/>
        </p:nvSpPr>
        <p:spPr>
          <a:xfrm>
            <a:off x="837398" y="1241376"/>
            <a:ext cx="10048774" cy="5616624"/>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None/>
            </a:pPr>
            <a:endParaRPr lang="fr-FR" sz="1800" dirty="0" smtClean="0"/>
          </a:p>
          <a:p>
            <a:pPr marL="114300" indent="0">
              <a:buNone/>
            </a:pPr>
            <a:r>
              <a:rPr lang="fr-FR" sz="1800" dirty="0" smtClean="0"/>
              <a:t>La SCMB détient une créance de 12 000€ sur un client suite à une vente de prestations de service le 30/06/N.</a:t>
            </a:r>
            <a:endParaRPr lang="fr-FR" sz="1000" dirty="0" smtClean="0"/>
          </a:p>
          <a:p>
            <a:pPr marL="114300" indent="0">
              <a:buNone/>
            </a:pPr>
            <a:r>
              <a:rPr lang="fr-FR" sz="1800" dirty="0" smtClean="0"/>
              <a:t>Sa mise en règlement judiciaire fait craindre une liquidation. Fin N, on pense récupérer 60% de la créance.</a:t>
            </a:r>
          </a:p>
          <a:p>
            <a:pPr marL="114300" indent="0">
              <a:buNone/>
            </a:pPr>
            <a:endParaRPr lang="fr-FR" sz="1000" dirty="0" smtClean="0"/>
          </a:p>
          <a:p>
            <a:pPr marL="114300" indent="0">
              <a:buNone/>
            </a:pPr>
            <a:r>
              <a:rPr lang="fr-FR" sz="1800" dirty="0" smtClean="0"/>
              <a:t>Au cours de N+1, le client paie 3 600 €. Fin N+1, la procédure n’est pas close. On ajuste la prévision pensant récupérer 10% de la créance résiduelle.</a:t>
            </a:r>
          </a:p>
          <a:p>
            <a:pPr marL="114300" indent="0">
              <a:buNone/>
            </a:pPr>
            <a:endParaRPr lang="fr-FR" sz="1000" dirty="0" smtClean="0"/>
          </a:p>
          <a:p>
            <a:pPr marL="114300" indent="0">
              <a:buNone/>
            </a:pPr>
            <a:r>
              <a:rPr lang="fr-FR" sz="1800" dirty="0" smtClean="0"/>
              <a:t>En N+2, la procédure se termine. La SCMB reçoit un chèque de 600 € pour solde de tout compte.</a:t>
            </a:r>
          </a:p>
          <a:p>
            <a:endParaRPr lang="fr-FR" sz="1000" dirty="0" smtClean="0"/>
          </a:p>
          <a:p>
            <a:pPr lvl="1"/>
            <a:r>
              <a:rPr lang="fr-FR" sz="1800" dirty="0" smtClean="0"/>
              <a:t>Comptabilisation des opérations d’inventaire</a:t>
            </a:r>
          </a:p>
          <a:p>
            <a:pPr lvl="2"/>
            <a:r>
              <a:rPr lang="fr-FR" dirty="0" smtClean="0"/>
              <a:t>Fin N et extrait du bilan au 31/12/N.</a:t>
            </a:r>
          </a:p>
          <a:p>
            <a:pPr lvl="2"/>
            <a:r>
              <a:rPr lang="fr-FR" dirty="0" smtClean="0"/>
              <a:t>Fin N+1 et extrait du bilan au 31/12/N+1.</a:t>
            </a:r>
          </a:p>
          <a:p>
            <a:pPr lvl="2"/>
            <a:r>
              <a:rPr lang="fr-FR" dirty="0" smtClean="0"/>
              <a:t>Et de l’issue en N+2</a:t>
            </a:r>
            <a:endParaRPr lang="fr-FR" dirty="0"/>
          </a:p>
        </p:txBody>
      </p:sp>
      <p:sp>
        <p:nvSpPr>
          <p:cNvPr id="4" name="Titre 1"/>
          <p:cNvSpPr txBox="1">
            <a:spLocks/>
          </p:cNvSpPr>
          <p:nvPr/>
        </p:nvSpPr>
        <p:spPr>
          <a:xfrm>
            <a:off x="0" y="198120"/>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 Dépréciation de créances</a:t>
            </a:r>
          </a:p>
          <a:p>
            <a:r>
              <a:rPr lang="fr-FR" dirty="0">
                <a:solidFill>
                  <a:srgbClr val="C00000"/>
                </a:solidFill>
              </a:rPr>
              <a:t>	</a:t>
            </a:r>
            <a:r>
              <a:rPr lang="fr-FR" sz="2400" dirty="0" smtClean="0">
                <a:solidFill>
                  <a:schemeClr val="accent1">
                    <a:lumMod val="50000"/>
                  </a:schemeClr>
                </a:solidFill>
                <a:latin typeface="+mn-lt"/>
              </a:rPr>
              <a:t>Application (1)</a:t>
            </a:r>
            <a:endParaRPr lang="fr-FR" sz="2400" dirty="0">
              <a:solidFill>
                <a:schemeClr val="accent1">
                  <a:lumMod val="50000"/>
                </a:schemeClr>
              </a:solidFill>
              <a:latin typeface="+mn-lt"/>
            </a:endParaRPr>
          </a:p>
        </p:txBody>
      </p:sp>
    </p:spTree>
    <p:extLst>
      <p:ext uri="{BB962C8B-B14F-4D97-AF65-F5344CB8AC3E}">
        <p14:creationId xmlns:p14="http://schemas.microsoft.com/office/powerpoint/2010/main" val="13144956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31</a:t>
            </a:fld>
            <a:endParaRPr lang="fr-FR" dirty="0">
              <a:solidFill>
                <a:prstClr val="black">
                  <a:tint val="75000"/>
                </a:prstClr>
              </a:solidFill>
            </a:endParaRPr>
          </a:p>
        </p:txBody>
      </p:sp>
      <p:sp>
        <p:nvSpPr>
          <p:cNvPr id="6" name="ZoneTexte 5"/>
          <p:cNvSpPr txBox="1"/>
          <p:nvPr/>
        </p:nvSpPr>
        <p:spPr>
          <a:xfrm>
            <a:off x="293941" y="396240"/>
            <a:ext cx="1072342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Année N</a:t>
            </a:r>
          </a:p>
        </p:txBody>
      </p:sp>
      <p:graphicFrame>
        <p:nvGraphicFramePr>
          <p:cNvPr id="7" name="Tableau 6"/>
          <p:cNvGraphicFramePr>
            <a:graphicFrameLocks noGrp="1"/>
          </p:cNvGraphicFramePr>
          <p:nvPr>
            <p:extLst/>
          </p:nvPr>
        </p:nvGraphicFramePr>
        <p:xfrm>
          <a:off x="293941" y="858367"/>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smtClean="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9" name="Tableau 8"/>
          <p:cNvGraphicFramePr>
            <a:graphicFrameLocks noGrp="1"/>
          </p:cNvGraphicFramePr>
          <p:nvPr>
            <p:extLst/>
          </p:nvPr>
        </p:nvGraphicFramePr>
        <p:xfrm>
          <a:off x="293941" y="3811142"/>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8" name="ZoneTexte 7"/>
          <p:cNvSpPr txBox="1"/>
          <p:nvPr/>
        </p:nvSpPr>
        <p:spPr>
          <a:xfrm>
            <a:off x="293941" y="2466110"/>
            <a:ext cx="10723420"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Calcul de la dépréciation : </a:t>
            </a:r>
          </a:p>
          <a:p>
            <a:endParaRPr lang="fr-FR" dirty="0" smtClean="0"/>
          </a:p>
          <a:p>
            <a:endParaRPr lang="fr-FR" dirty="0"/>
          </a:p>
          <a:p>
            <a:endParaRPr lang="fr-FR" dirty="0" smtClean="0"/>
          </a:p>
        </p:txBody>
      </p:sp>
      <p:graphicFrame>
        <p:nvGraphicFramePr>
          <p:cNvPr id="10" name="Tableau 9"/>
          <p:cNvGraphicFramePr>
            <a:graphicFrameLocks noGrp="1"/>
          </p:cNvGraphicFramePr>
          <p:nvPr>
            <p:extLst/>
          </p:nvPr>
        </p:nvGraphicFramePr>
        <p:xfrm>
          <a:off x="1551277" y="5602598"/>
          <a:ext cx="8496945" cy="949960"/>
        </p:xfrm>
        <a:graphic>
          <a:graphicData uri="http://schemas.openxmlformats.org/drawingml/2006/table">
            <a:tbl>
              <a:tblPr firstRow="1" bandRow="1">
                <a:tableStyleId>{5C22544A-7EE6-4342-B048-85BDC9FD1C3A}</a:tableStyleId>
              </a:tblPr>
              <a:tblGrid>
                <a:gridCol w="1699389">
                  <a:extLst>
                    <a:ext uri="{9D8B030D-6E8A-4147-A177-3AD203B41FA5}">
                      <a16:colId xmlns:a16="http://schemas.microsoft.com/office/drawing/2014/main" val="20000"/>
                    </a:ext>
                  </a:extLst>
                </a:gridCol>
                <a:gridCol w="1699389">
                  <a:extLst>
                    <a:ext uri="{9D8B030D-6E8A-4147-A177-3AD203B41FA5}">
                      <a16:colId xmlns:a16="http://schemas.microsoft.com/office/drawing/2014/main" val="20001"/>
                    </a:ext>
                  </a:extLst>
                </a:gridCol>
                <a:gridCol w="1699389">
                  <a:extLst>
                    <a:ext uri="{9D8B030D-6E8A-4147-A177-3AD203B41FA5}">
                      <a16:colId xmlns:a16="http://schemas.microsoft.com/office/drawing/2014/main" val="20002"/>
                    </a:ext>
                  </a:extLst>
                </a:gridCol>
                <a:gridCol w="1699389">
                  <a:extLst>
                    <a:ext uri="{9D8B030D-6E8A-4147-A177-3AD203B41FA5}">
                      <a16:colId xmlns:a16="http://schemas.microsoft.com/office/drawing/2014/main" val="20003"/>
                    </a:ext>
                  </a:extLst>
                </a:gridCol>
                <a:gridCol w="1699389">
                  <a:extLst>
                    <a:ext uri="{9D8B030D-6E8A-4147-A177-3AD203B41FA5}">
                      <a16:colId xmlns:a16="http://schemas.microsoft.com/office/drawing/2014/main" val="20004"/>
                    </a:ext>
                  </a:extLst>
                </a:gridCol>
              </a:tblGrid>
              <a:tr h="370840">
                <a:tc>
                  <a:txBody>
                    <a:bodyPr/>
                    <a:lstStyle/>
                    <a:p>
                      <a:pPr algn="ctr"/>
                      <a:r>
                        <a:rPr lang="fr-FR" sz="1600" b="0" dirty="0">
                          <a:solidFill>
                            <a:schemeClr val="tx1"/>
                          </a:solidFill>
                        </a:rPr>
                        <a:t>Actif</a:t>
                      </a:r>
                    </a:p>
                  </a:txBody>
                  <a:tcPr>
                    <a:solidFill>
                      <a:schemeClr val="bg2"/>
                    </a:solidFill>
                  </a:tcPr>
                </a:tc>
                <a:tc>
                  <a:txBody>
                    <a:bodyPr/>
                    <a:lstStyle/>
                    <a:p>
                      <a:pPr algn="ctr"/>
                      <a:r>
                        <a:rPr lang="fr-FR" sz="1600" b="0" dirty="0">
                          <a:solidFill>
                            <a:schemeClr val="tx1"/>
                          </a:solidFill>
                        </a:rPr>
                        <a:t>Brut</a:t>
                      </a:r>
                    </a:p>
                  </a:txBody>
                  <a:tcPr>
                    <a:solidFill>
                      <a:schemeClr val="bg2"/>
                    </a:solidFill>
                  </a:tcPr>
                </a:tc>
                <a:tc>
                  <a:txBody>
                    <a:bodyPr/>
                    <a:lstStyle/>
                    <a:p>
                      <a:pPr algn="ctr"/>
                      <a:r>
                        <a:rPr lang="fr-FR" sz="1600" b="0" dirty="0">
                          <a:solidFill>
                            <a:schemeClr val="tx1"/>
                          </a:solidFill>
                        </a:rPr>
                        <a:t>Dépréciations</a:t>
                      </a:r>
                    </a:p>
                  </a:txBody>
                  <a:tcPr>
                    <a:solidFill>
                      <a:schemeClr val="bg2"/>
                    </a:solidFill>
                  </a:tcPr>
                </a:tc>
                <a:tc>
                  <a:txBody>
                    <a:bodyPr/>
                    <a:lstStyle/>
                    <a:p>
                      <a:pPr algn="ctr"/>
                      <a:r>
                        <a:rPr lang="fr-FR" sz="1600" b="0" dirty="0">
                          <a:solidFill>
                            <a:schemeClr val="tx1"/>
                          </a:solidFill>
                        </a:rPr>
                        <a:t>Net</a:t>
                      </a:r>
                    </a:p>
                  </a:txBody>
                  <a:tcPr>
                    <a:solidFill>
                      <a:schemeClr val="bg2"/>
                    </a:solidFill>
                  </a:tcPr>
                </a:tc>
                <a:tc>
                  <a:txBody>
                    <a:bodyPr/>
                    <a:lstStyle/>
                    <a:p>
                      <a:pPr algn="ctr"/>
                      <a:r>
                        <a:rPr lang="fr-FR" sz="1600" b="0" dirty="0">
                          <a:solidFill>
                            <a:schemeClr val="tx1"/>
                          </a:solidFill>
                        </a:rPr>
                        <a:t>Passif</a:t>
                      </a:r>
                    </a:p>
                  </a:txBody>
                  <a:tcPr>
                    <a:solidFill>
                      <a:schemeClr val="bg2"/>
                    </a:solidFill>
                  </a:tcPr>
                </a:tc>
                <a:extLst>
                  <a:ext uri="{0D108BD9-81ED-4DB2-BD59-A6C34878D82A}">
                    <a16:rowId xmlns:a16="http://schemas.microsoft.com/office/drawing/2014/main" val="10000"/>
                  </a:ext>
                </a:extLst>
              </a:tr>
              <a:tr h="370840">
                <a:tc>
                  <a:txBody>
                    <a:bodyPr/>
                    <a:lstStyle/>
                    <a:p>
                      <a:pPr algn="ctr"/>
                      <a:endParaRPr lang="fr-FR" sz="1600" b="0" dirty="0">
                        <a:solidFill>
                          <a:schemeClr val="tx1"/>
                        </a:solidFill>
                      </a:endParaRPr>
                    </a:p>
                    <a:p>
                      <a:pPr algn="ctr"/>
                      <a:endParaRPr lang="fr-FR" sz="1600" b="0" dirty="0">
                        <a:solidFill>
                          <a:schemeClr val="tx1"/>
                        </a:solidFill>
                      </a:endParaRPr>
                    </a:p>
                  </a:txBody>
                  <a:tcPr>
                    <a:solidFill>
                      <a:schemeClr val="bg2"/>
                    </a:solidFill>
                  </a:tcPr>
                </a:tc>
                <a:tc>
                  <a:txBody>
                    <a:bodyPr/>
                    <a:lstStyle/>
                    <a:p>
                      <a:pPr algn="ctr"/>
                      <a:endParaRPr lang="fr-FR" sz="1600" b="0" dirty="0">
                        <a:solidFill>
                          <a:schemeClr val="tx1"/>
                        </a:solidFill>
                      </a:endParaRPr>
                    </a:p>
                  </a:txBody>
                  <a:tcPr>
                    <a:solidFill>
                      <a:schemeClr val="bg2"/>
                    </a:solidFill>
                  </a:tcPr>
                </a:tc>
                <a:tc>
                  <a:txBody>
                    <a:bodyPr/>
                    <a:lstStyle/>
                    <a:p>
                      <a:pPr algn="ctr"/>
                      <a:endParaRPr lang="fr-FR" sz="1600" b="0" dirty="0">
                        <a:solidFill>
                          <a:schemeClr val="tx1"/>
                        </a:solidFill>
                      </a:endParaRPr>
                    </a:p>
                  </a:txBody>
                  <a:tcPr>
                    <a:solidFill>
                      <a:schemeClr val="bg2"/>
                    </a:solidFill>
                  </a:tcPr>
                </a:tc>
                <a:tc>
                  <a:txBody>
                    <a:bodyPr/>
                    <a:lstStyle/>
                    <a:p>
                      <a:pPr algn="ctr"/>
                      <a:endParaRPr lang="fr-FR" sz="1600" b="0" dirty="0">
                        <a:solidFill>
                          <a:schemeClr val="tx1"/>
                        </a:solidFill>
                      </a:endParaRPr>
                    </a:p>
                  </a:txBody>
                  <a:tcPr>
                    <a:solidFill>
                      <a:schemeClr val="bg2"/>
                    </a:solidFill>
                  </a:tcPr>
                </a:tc>
                <a:tc>
                  <a:txBody>
                    <a:bodyPr/>
                    <a:lstStyle/>
                    <a:p>
                      <a:pPr algn="ctr"/>
                      <a:endParaRPr lang="fr-FR" sz="1600" b="0" dirty="0">
                        <a:solidFill>
                          <a:schemeClr val="tx1"/>
                        </a:solidFill>
                      </a:endParaRPr>
                    </a:p>
                  </a:txBody>
                  <a:tcPr>
                    <a:solidFill>
                      <a:schemeClr val="bg2"/>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151028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32</a:t>
            </a:fld>
            <a:endParaRPr lang="fr-FR" dirty="0">
              <a:solidFill>
                <a:prstClr val="black">
                  <a:tint val="75000"/>
                </a:prstClr>
              </a:solidFill>
            </a:endParaRPr>
          </a:p>
        </p:txBody>
      </p:sp>
      <p:sp>
        <p:nvSpPr>
          <p:cNvPr id="6" name="ZoneTexte 5"/>
          <p:cNvSpPr txBox="1"/>
          <p:nvPr/>
        </p:nvSpPr>
        <p:spPr>
          <a:xfrm>
            <a:off x="293941" y="396240"/>
            <a:ext cx="1072342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Année N+1</a:t>
            </a:r>
          </a:p>
        </p:txBody>
      </p:sp>
      <p:graphicFrame>
        <p:nvGraphicFramePr>
          <p:cNvPr id="7" name="Tableau 6"/>
          <p:cNvGraphicFramePr>
            <a:graphicFrameLocks noGrp="1"/>
          </p:cNvGraphicFramePr>
          <p:nvPr>
            <p:extLst/>
          </p:nvPr>
        </p:nvGraphicFramePr>
        <p:xfrm>
          <a:off x="293941" y="858367"/>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31/12/N+1</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smtClean="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9" name="Tableau 8"/>
          <p:cNvGraphicFramePr>
            <a:graphicFrameLocks noGrp="1"/>
          </p:cNvGraphicFramePr>
          <p:nvPr>
            <p:extLst/>
          </p:nvPr>
        </p:nvGraphicFramePr>
        <p:xfrm>
          <a:off x="293941" y="3811142"/>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31/12/N+1</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8" name="ZoneTexte 7"/>
          <p:cNvSpPr txBox="1"/>
          <p:nvPr/>
        </p:nvSpPr>
        <p:spPr>
          <a:xfrm>
            <a:off x="293941" y="2466110"/>
            <a:ext cx="10723420"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Calcul de la dépréciation</a:t>
            </a:r>
          </a:p>
          <a:p>
            <a:endParaRPr lang="fr-FR" dirty="0"/>
          </a:p>
          <a:p>
            <a:endParaRPr lang="fr-FR" dirty="0" smtClean="0"/>
          </a:p>
          <a:p>
            <a:endParaRPr lang="fr-FR" dirty="0" smtClean="0"/>
          </a:p>
        </p:txBody>
      </p:sp>
      <p:graphicFrame>
        <p:nvGraphicFramePr>
          <p:cNvPr id="10" name="Tableau 9"/>
          <p:cNvGraphicFramePr>
            <a:graphicFrameLocks noGrp="1"/>
          </p:cNvGraphicFramePr>
          <p:nvPr>
            <p:extLst/>
          </p:nvPr>
        </p:nvGraphicFramePr>
        <p:xfrm>
          <a:off x="1551277" y="5602598"/>
          <a:ext cx="8496945" cy="1193800"/>
        </p:xfrm>
        <a:graphic>
          <a:graphicData uri="http://schemas.openxmlformats.org/drawingml/2006/table">
            <a:tbl>
              <a:tblPr firstRow="1" bandRow="1">
                <a:tableStyleId>{5C22544A-7EE6-4342-B048-85BDC9FD1C3A}</a:tableStyleId>
              </a:tblPr>
              <a:tblGrid>
                <a:gridCol w="1699389">
                  <a:extLst>
                    <a:ext uri="{9D8B030D-6E8A-4147-A177-3AD203B41FA5}">
                      <a16:colId xmlns:a16="http://schemas.microsoft.com/office/drawing/2014/main" val="20000"/>
                    </a:ext>
                  </a:extLst>
                </a:gridCol>
                <a:gridCol w="1699389">
                  <a:extLst>
                    <a:ext uri="{9D8B030D-6E8A-4147-A177-3AD203B41FA5}">
                      <a16:colId xmlns:a16="http://schemas.microsoft.com/office/drawing/2014/main" val="20001"/>
                    </a:ext>
                  </a:extLst>
                </a:gridCol>
                <a:gridCol w="1699389">
                  <a:extLst>
                    <a:ext uri="{9D8B030D-6E8A-4147-A177-3AD203B41FA5}">
                      <a16:colId xmlns:a16="http://schemas.microsoft.com/office/drawing/2014/main" val="20002"/>
                    </a:ext>
                  </a:extLst>
                </a:gridCol>
                <a:gridCol w="1699389">
                  <a:extLst>
                    <a:ext uri="{9D8B030D-6E8A-4147-A177-3AD203B41FA5}">
                      <a16:colId xmlns:a16="http://schemas.microsoft.com/office/drawing/2014/main" val="20003"/>
                    </a:ext>
                  </a:extLst>
                </a:gridCol>
                <a:gridCol w="1699389">
                  <a:extLst>
                    <a:ext uri="{9D8B030D-6E8A-4147-A177-3AD203B41FA5}">
                      <a16:colId xmlns:a16="http://schemas.microsoft.com/office/drawing/2014/main" val="20004"/>
                    </a:ext>
                  </a:extLst>
                </a:gridCol>
              </a:tblGrid>
              <a:tr h="370840">
                <a:tc>
                  <a:txBody>
                    <a:bodyPr/>
                    <a:lstStyle/>
                    <a:p>
                      <a:pPr algn="ctr"/>
                      <a:r>
                        <a:rPr lang="fr-FR" sz="1600" b="0" dirty="0">
                          <a:solidFill>
                            <a:schemeClr val="tx1"/>
                          </a:solidFill>
                        </a:rPr>
                        <a:t>Actif</a:t>
                      </a:r>
                    </a:p>
                  </a:txBody>
                  <a:tcPr>
                    <a:solidFill>
                      <a:schemeClr val="bg2"/>
                    </a:solidFill>
                  </a:tcPr>
                </a:tc>
                <a:tc>
                  <a:txBody>
                    <a:bodyPr/>
                    <a:lstStyle/>
                    <a:p>
                      <a:pPr algn="ctr"/>
                      <a:r>
                        <a:rPr lang="fr-FR" sz="1600" b="0" dirty="0">
                          <a:solidFill>
                            <a:schemeClr val="tx1"/>
                          </a:solidFill>
                        </a:rPr>
                        <a:t>Brut</a:t>
                      </a:r>
                    </a:p>
                  </a:txBody>
                  <a:tcPr>
                    <a:solidFill>
                      <a:schemeClr val="bg2"/>
                    </a:solidFill>
                  </a:tcPr>
                </a:tc>
                <a:tc>
                  <a:txBody>
                    <a:bodyPr/>
                    <a:lstStyle/>
                    <a:p>
                      <a:pPr algn="ctr"/>
                      <a:r>
                        <a:rPr lang="fr-FR" sz="1600" b="0" dirty="0">
                          <a:solidFill>
                            <a:schemeClr val="tx1"/>
                          </a:solidFill>
                        </a:rPr>
                        <a:t>Dépréciations</a:t>
                      </a:r>
                    </a:p>
                  </a:txBody>
                  <a:tcPr>
                    <a:solidFill>
                      <a:schemeClr val="bg2"/>
                    </a:solidFill>
                  </a:tcPr>
                </a:tc>
                <a:tc>
                  <a:txBody>
                    <a:bodyPr/>
                    <a:lstStyle/>
                    <a:p>
                      <a:pPr algn="ctr"/>
                      <a:r>
                        <a:rPr lang="fr-FR" sz="1600" b="0" dirty="0">
                          <a:solidFill>
                            <a:schemeClr val="tx1"/>
                          </a:solidFill>
                        </a:rPr>
                        <a:t>Net</a:t>
                      </a:r>
                    </a:p>
                  </a:txBody>
                  <a:tcPr>
                    <a:solidFill>
                      <a:schemeClr val="bg2"/>
                    </a:solidFill>
                  </a:tcPr>
                </a:tc>
                <a:tc>
                  <a:txBody>
                    <a:bodyPr/>
                    <a:lstStyle/>
                    <a:p>
                      <a:pPr algn="ctr"/>
                      <a:r>
                        <a:rPr lang="fr-FR" sz="1600" b="0" dirty="0">
                          <a:solidFill>
                            <a:schemeClr val="tx1"/>
                          </a:solidFill>
                        </a:rPr>
                        <a:t>Passif</a:t>
                      </a:r>
                    </a:p>
                  </a:txBody>
                  <a:tcPr>
                    <a:solidFill>
                      <a:schemeClr val="bg2"/>
                    </a:solidFill>
                  </a:tcPr>
                </a:tc>
                <a:extLst>
                  <a:ext uri="{0D108BD9-81ED-4DB2-BD59-A6C34878D82A}">
                    <a16:rowId xmlns:a16="http://schemas.microsoft.com/office/drawing/2014/main" val="10000"/>
                  </a:ext>
                </a:extLst>
              </a:tr>
              <a:tr h="370840">
                <a:tc>
                  <a:txBody>
                    <a:bodyPr/>
                    <a:lstStyle/>
                    <a:p>
                      <a:pPr algn="ctr"/>
                      <a:endParaRPr lang="fr-FR" sz="1600" b="0" dirty="0">
                        <a:solidFill>
                          <a:schemeClr val="tx1"/>
                        </a:solidFill>
                      </a:endParaRPr>
                    </a:p>
                    <a:p>
                      <a:pPr algn="ctr"/>
                      <a:endParaRPr lang="fr-FR" sz="1600" b="0" dirty="0">
                        <a:solidFill>
                          <a:schemeClr val="tx1"/>
                        </a:solidFill>
                      </a:endParaRPr>
                    </a:p>
                    <a:p>
                      <a:pPr algn="ctr"/>
                      <a:endParaRPr lang="fr-FR" sz="1600" b="0" dirty="0">
                        <a:solidFill>
                          <a:schemeClr val="tx1"/>
                        </a:solidFill>
                      </a:endParaRPr>
                    </a:p>
                  </a:txBody>
                  <a:tcPr>
                    <a:solidFill>
                      <a:schemeClr val="bg2"/>
                    </a:solidFill>
                  </a:tcPr>
                </a:tc>
                <a:tc>
                  <a:txBody>
                    <a:bodyPr/>
                    <a:lstStyle/>
                    <a:p>
                      <a:pPr algn="ctr"/>
                      <a:endParaRPr lang="fr-FR" sz="1600" b="0" dirty="0">
                        <a:solidFill>
                          <a:schemeClr val="tx1"/>
                        </a:solidFill>
                      </a:endParaRPr>
                    </a:p>
                  </a:txBody>
                  <a:tcPr>
                    <a:solidFill>
                      <a:schemeClr val="bg2"/>
                    </a:solidFill>
                  </a:tcPr>
                </a:tc>
                <a:tc>
                  <a:txBody>
                    <a:bodyPr/>
                    <a:lstStyle/>
                    <a:p>
                      <a:pPr algn="ctr"/>
                      <a:endParaRPr lang="fr-FR" sz="1600" b="0" dirty="0">
                        <a:solidFill>
                          <a:schemeClr val="tx1"/>
                        </a:solidFill>
                      </a:endParaRPr>
                    </a:p>
                  </a:txBody>
                  <a:tcPr>
                    <a:solidFill>
                      <a:schemeClr val="bg2"/>
                    </a:solidFill>
                  </a:tcPr>
                </a:tc>
                <a:tc>
                  <a:txBody>
                    <a:bodyPr/>
                    <a:lstStyle/>
                    <a:p>
                      <a:pPr algn="ctr"/>
                      <a:endParaRPr lang="fr-FR" sz="1600" b="0" dirty="0">
                        <a:solidFill>
                          <a:schemeClr val="tx1"/>
                        </a:solidFill>
                      </a:endParaRPr>
                    </a:p>
                  </a:txBody>
                  <a:tcPr>
                    <a:solidFill>
                      <a:schemeClr val="bg2"/>
                    </a:solidFill>
                  </a:tcPr>
                </a:tc>
                <a:tc>
                  <a:txBody>
                    <a:bodyPr/>
                    <a:lstStyle/>
                    <a:p>
                      <a:pPr algn="ctr"/>
                      <a:endParaRPr lang="fr-FR" sz="1600" b="0" dirty="0">
                        <a:solidFill>
                          <a:schemeClr val="tx1"/>
                        </a:solidFill>
                      </a:endParaRPr>
                    </a:p>
                  </a:txBody>
                  <a:tcPr>
                    <a:solidFill>
                      <a:schemeClr val="bg2"/>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044757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33</a:t>
            </a:fld>
            <a:endParaRPr lang="fr-FR" dirty="0">
              <a:solidFill>
                <a:prstClr val="black">
                  <a:tint val="75000"/>
                </a:prstClr>
              </a:solidFill>
            </a:endParaRPr>
          </a:p>
        </p:txBody>
      </p:sp>
      <p:sp>
        <p:nvSpPr>
          <p:cNvPr id="6" name="ZoneTexte 5"/>
          <p:cNvSpPr txBox="1"/>
          <p:nvPr/>
        </p:nvSpPr>
        <p:spPr>
          <a:xfrm>
            <a:off x="293941" y="396240"/>
            <a:ext cx="1072342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Année N+2</a:t>
            </a:r>
          </a:p>
        </p:txBody>
      </p:sp>
      <p:graphicFrame>
        <p:nvGraphicFramePr>
          <p:cNvPr id="7" name="Tableau 6"/>
          <p:cNvGraphicFramePr>
            <a:graphicFrameLocks noGrp="1"/>
          </p:cNvGraphicFramePr>
          <p:nvPr>
            <p:extLst/>
          </p:nvPr>
        </p:nvGraphicFramePr>
        <p:xfrm>
          <a:off x="293941" y="858367"/>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31/12/N+2</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smtClean="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9" name="Tableau 8"/>
          <p:cNvGraphicFramePr>
            <a:graphicFrameLocks noGrp="1"/>
          </p:cNvGraphicFramePr>
          <p:nvPr>
            <p:extLst/>
          </p:nvPr>
        </p:nvGraphicFramePr>
        <p:xfrm>
          <a:off x="293941" y="3534143"/>
          <a:ext cx="10723420" cy="173736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31/12/N+2</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8" name="ZoneTexte 7"/>
          <p:cNvSpPr txBox="1"/>
          <p:nvPr/>
        </p:nvSpPr>
        <p:spPr>
          <a:xfrm>
            <a:off x="293941" y="2466110"/>
            <a:ext cx="10723420"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Perte définitive : </a:t>
            </a:r>
          </a:p>
          <a:p>
            <a:endParaRPr lang="fr-FR" dirty="0" smtClean="0"/>
          </a:p>
          <a:p>
            <a:endParaRPr lang="fr-FR" dirty="0" smtClean="0"/>
          </a:p>
        </p:txBody>
      </p:sp>
      <p:graphicFrame>
        <p:nvGraphicFramePr>
          <p:cNvPr id="11" name="Tableau 10"/>
          <p:cNvGraphicFramePr>
            <a:graphicFrameLocks noGrp="1"/>
          </p:cNvGraphicFramePr>
          <p:nvPr>
            <p:extLst/>
          </p:nvPr>
        </p:nvGraphicFramePr>
        <p:xfrm>
          <a:off x="293941" y="5394960"/>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31/12/N+2</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smtClean="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092937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34</a:t>
            </a:fld>
            <a:endParaRPr lang="fr-FR" dirty="0">
              <a:solidFill>
                <a:prstClr val="black">
                  <a:tint val="75000"/>
                </a:prstClr>
              </a:solidFill>
            </a:endParaRPr>
          </a:p>
        </p:txBody>
      </p:sp>
      <p:sp>
        <p:nvSpPr>
          <p:cNvPr id="3" name="Espace réservé du contenu 2"/>
          <p:cNvSpPr txBox="1">
            <a:spLocks/>
          </p:cNvSpPr>
          <p:nvPr/>
        </p:nvSpPr>
        <p:spPr>
          <a:xfrm>
            <a:off x="1114068" y="1195930"/>
            <a:ext cx="8648675" cy="504056"/>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None/>
            </a:pPr>
            <a:r>
              <a:rPr lang="fr-FR" sz="1700" dirty="0" smtClean="0"/>
              <a:t>Le tableau ci-dessous résumé l’état des créances au 31/12/N-1 ainsi que les évènements liées à ces créances qui se sont déroulées au cours de l’exercice. </a:t>
            </a:r>
            <a:endParaRPr lang="fr-FR" sz="1700" dirty="0"/>
          </a:p>
        </p:txBody>
      </p:sp>
      <p:sp>
        <p:nvSpPr>
          <p:cNvPr id="4" name="Titre 1"/>
          <p:cNvSpPr txBox="1">
            <a:spLocks/>
          </p:cNvSpPr>
          <p:nvPr/>
        </p:nvSpPr>
        <p:spPr>
          <a:xfrm>
            <a:off x="0" y="198120"/>
            <a:ext cx="10237304" cy="577795"/>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kern="1200" cap="none" spc="-100" baseline="0">
                <a:ln>
                  <a:noFill/>
                </a:ln>
                <a:solidFill>
                  <a:schemeClr val="tx2"/>
                </a:solidFill>
                <a:effectLst/>
                <a:latin typeface="+mj-lt"/>
                <a:ea typeface="+mj-ea"/>
                <a:cs typeface="+mj-cs"/>
              </a:defRPr>
            </a:lvl1pPr>
          </a:lstStyle>
          <a:p>
            <a:r>
              <a:rPr lang="fr-FR" dirty="0" smtClean="0">
                <a:solidFill>
                  <a:srgbClr val="C00000"/>
                </a:solidFill>
              </a:rPr>
              <a:t>4. Dépréciation de créances</a:t>
            </a:r>
          </a:p>
          <a:p>
            <a:r>
              <a:rPr lang="fr-FR" dirty="0">
                <a:solidFill>
                  <a:srgbClr val="C00000"/>
                </a:solidFill>
              </a:rPr>
              <a:t>	</a:t>
            </a:r>
            <a:r>
              <a:rPr lang="fr-FR" sz="2800" dirty="0" smtClean="0">
                <a:solidFill>
                  <a:schemeClr val="accent1">
                    <a:lumMod val="50000"/>
                  </a:schemeClr>
                </a:solidFill>
                <a:latin typeface="+mn-lt"/>
              </a:rPr>
              <a:t>A</a:t>
            </a:r>
            <a:r>
              <a:rPr lang="fr-FR" sz="2400" dirty="0" smtClean="0">
                <a:solidFill>
                  <a:schemeClr val="accent1">
                    <a:lumMod val="50000"/>
                  </a:schemeClr>
                </a:solidFill>
                <a:latin typeface="+mn-lt"/>
              </a:rPr>
              <a:t>pplication (2)</a:t>
            </a:r>
            <a:endParaRPr lang="fr-FR" sz="2400" dirty="0">
              <a:solidFill>
                <a:schemeClr val="accent1">
                  <a:lumMod val="50000"/>
                </a:schemeClr>
              </a:solidFill>
              <a:latin typeface="+mn-lt"/>
            </a:endParaRPr>
          </a:p>
        </p:txBody>
      </p:sp>
      <p:graphicFrame>
        <p:nvGraphicFramePr>
          <p:cNvPr id="5" name="Tableau 4"/>
          <p:cNvGraphicFramePr>
            <a:graphicFrameLocks noGrp="1"/>
          </p:cNvGraphicFramePr>
          <p:nvPr>
            <p:extLst/>
          </p:nvPr>
        </p:nvGraphicFramePr>
        <p:xfrm>
          <a:off x="694088" y="2038328"/>
          <a:ext cx="10413465" cy="3784955"/>
        </p:xfrm>
        <a:graphic>
          <a:graphicData uri="http://schemas.openxmlformats.org/drawingml/2006/table">
            <a:tbl>
              <a:tblPr firstRow="1" bandRow="1">
                <a:tableStyleId>{5940675A-B579-460E-94D1-54222C63F5DA}</a:tableStyleId>
              </a:tblPr>
              <a:tblGrid>
                <a:gridCol w="951832">
                  <a:extLst>
                    <a:ext uri="{9D8B030D-6E8A-4147-A177-3AD203B41FA5}">
                      <a16:colId xmlns:a16="http://schemas.microsoft.com/office/drawing/2014/main" val="2368805136"/>
                    </a:ext>
                  </a:extLst>
                </a:gridCol>
                <a:gridCol w="1309036">
                  <a:extLst>
                    <a:ext uri="{9D8B030D-6E8A-4147-A177-3AD203B41FA5}">
                      <a16:colId xmlns:a16="http://schemas.microsoft.com/office/drawing/2014/main" val="588278498"/>
                    </a:ext>
                  </a:extLst>
                </a:gridCol>
                <a:gridCol w="2935705">
                  <a:extLst>
                    <a:ext uri="{9D8B030D-6E8A-4147-A177-3AD203B41FA5}">
                      <a16:colId xmlns:a16="http://schemas.microsoft.com/office/drawing/2014/main" val="1312076383"/>
                    </a:ext>
                  </a:extLst>
                </a:gridCol>
                <a:gridCol w="1289785">
                  <a:extLst>
                    <a:ext uri="{9D8B030D-6E8A-4147-A177-3AD203B41FA5}">
                      <a16:colId xmlns:a16="http://schemas.microsoft.com/office/drawing/2014/main" val="3906416101"/>
                    </a:ext>
                  </a:extLst>
                </a:gridCol>
                <a:gridCol w="3927107">
                  <a:extLst>
                    <a:ext uri="{9D8B030D-6E8A-4147-A177-3AD203B41FA5}">
                      <a16:colId xmlns:a16="http://schemas.microsoft.com/office/drawing/2014/main" val="2017082220"/>
                    </a:ext>
                  </a:extLst>
                </a:gridCol>
              </a:tblGrid>
              <a:tr h="756991">
                <a:tc>
                  <a:txBody>
                    <a:bodyPr/>
                    <a:lstStyle/>
                    <a:p>
                      <a:pPr algn="ctr"/>
                      <a:r>
                        <a:rPr lang="fr-FR" dirty="0" smtClean="0"/>
                        <a:t>Client</a:t>
                      </a:r>
                      <a:endParaRPr lang="fr-FR" dirty="0"/>
                    </a:p>
                  </a:txBody>
                  <a:tcPr anchor="ctr"/>
                </a:tc>
                <a:tc>
                  <a:txBody>
                    <a:bodyPr/>
                    <a:lstStyle/>
                    <a:p>
                      <a:pPr algn="ctr"/>
                      <a:r>
                        <a:rPr lang="fr-FR" dirty="0" smtClean="0"/>
                        <a:t>Valeur de la créance TTC</a:t>
                      </a:r>
                      <a:endParaRPr lang="fr-FR" dirty="0"/>
                    </a:p>
                  </a:txBody>
                  <a:tcPr anchor="ctr"/>
                </a:tc>
                <a:tc>
                  <a:txBody>
                    <a:bodyPr/>
                    <a:lstStyle/>
                    <a:p>
                      <a:pPr algn="ctr"/>
                      <a:r>
                        <a:rPr lang="fr-FR" dirty="0" smtClean="0"/>
                        <a:t>Dépréciation au 31/12/N-1</a:t>
                      </a:r>
                      <a:endParaRPr lang="fr-FR" dirty="0"/>
                    </a:p>
                  </a:txBody>
                  <a:tcPr anchor="ctr"/>
                </a:tc>
                <a:tc>
                  <a:txBody>
                    <a:bodyPr/>
                    <a:lstStyle/>
                    <a:p>
                      <a:pPr algn="ctr"/>
                      <a:r>
                        <a:rPr lang="fr-FR" dirty="0" smtClean="0"/>
                        <a:t>Règlement</a:t>
                      </a:r>
                      <a:endParaRPr lang="fr-FR" dirty="0"/>
                    </a:p>
                  </a:txBody>
                  <a:tcPr anchor="ctr"/>
                </a:tc>
                <a:tc>
                  <a:txBody>
                    <a:bodyPr/>
                    <a:lstStyle/>
                    <a:p>
                      <a:pPr algn="ctr"/>
                      <a:r>
                        <a:rPr lang="fr-FR" dirty="0" smtClean="0"/>
                        <a:t>Observations (événement durant n)</a:t>
                      </a:r>
                      <a:endParaRPr lang="fr-FR" dirty="0"/>
                    </a:p>
                  </a:txBody>
                  <a:tcPr anchor="ctr"/>
                </a:tc>
                <a:extLst>
                  <a:ext uri="{0D108BD9-81ED-4DB2-BD59-A6C34878D82A}">
                    <a16:rowId xmlns:a16="http://schemas.microsoft.com/office/drawing/2014/main" val="1565352359"/>
                  </a:ext>
                </a:extLst>
              </a:tr>
              <a:tr h="756991">
                <a:tc>
                  <a:txBody>
                    <a:bodyPr/>
                    <a:lstStyle/>
                    <a:p>
                      <a:pPr algn="ctr"/>
                      <a:r>
                        <a:rPr lang="fr-FR" dirty="0" smtClean="0"/>
                        <a:t>C3</a:t>
                      </a:r>
                      <a:endParaRPr lang="fr-FR" dirty="0"/>
                    </a:p>
                  </a:txBody>
                  <a:tcPr anchor="ctr"/>
                </a:tc>
                <a:tc>
                  <a:txBody>
                    <a:bodyPr/>
                    <a:lstStyle/>
                    <a:p>
                      <a:pPr algn="ctr"/>
                      <a:r>
                        <a:rPr lang="fr-FR" dirty="0" smtClean="0"/>
                        <a:t>37 200</a:t>
                      </a:r>
                      <a:endParaRPr lang="fr-FR" dirty="0"/>
                    </a:p>
                  </a:txBody>
                  <a:tcPr anchor="ctr"/>
                </a:tc>
                <a:tc>
                  <a:txBody>
                    <a:bodyPr/>
                    <a:lstStyle/>
                    <a:p>
                      <a:pPr algn="ctr"/>
                      <a:endParaRPr lang="fr-FR" dirty="0"/>
                    </a:p>
                  </a:txBody>
                  <a:tcPr anchor="ctr"/>
                </a:tc>
                <a:tc>
                  <a:txBody>
                    <a:bodyPr/>
                    <a:lstStyle/>
                    <a:p>
                      <a:pPr algn="ctr"/>
                      <a:endParaRPr lang="fr-FR"/>
                    </a:p>
                  </a:txBody>
                  <a:tcPr anchor="ctr"/>
                </a:tc>
                <a:tc>
                  <a:txBody>
                    <a:bodyPr/>
                    <a:lstStyle/>
                    <a:p>
                      <a:pPr algn="ctr"/>
                      <a:r>
                        <a:rPr lang="fr-FR" dirty="0" smtClean="0"/>
                        <a:t>Créance définitivement perdue</a:t>
                      </a:r>
                      <a:endParaRPr lang="fr-FR" dirty="0"/>
                    </a:p>
                  </a:txBody>
                  <a:tcPr anchor="ctr"/>
                </a:tc>
                <a:extLst>
                  <a:ext uri="{0D108BD9-81ED-4DB2-BD59-A6C34878D82A}">
                    <a16:rowId xmlns:a16="http://schemas.microsoft.com/office/drawing/2014/main" val="1365997319"/>
                  </a:ext>
                </a:extLst>
              </a:tr>
              <a:tr h="756991">
                <a:tc>
                  <a:txBody>
                    <a:bodyPr/>
                    <a:lstStyle/>
                    <a:p>
                      <a:pPr algn="ctr"/>
                      <a:r>
                        <a:rPr lang="fr-FR" dirty="0" smtClean="0"/>
                        <a:t>C4</a:t>
                      </a:r>
                      <a:endParaRPr lang="fr-FR" dirty="0"/>
                    </a:p>
                  </a:txBody>
                  <a:tcPr anchor="ctr"/>
                </a:tc>
                <a:tc>
                  <a:txBody>
                    <a:bodyPr/>
                    <a:lstStyle/>
                    <a:p>
                      <a:pPr algn="ctr"/>
                      <a:r>
                        <a:rPr lang="fr-FR" dirty="0" smtClean="0"/>
                        <a:t>7 200</a:t>
                      </a:r>
                      <a:endParaRPr lang="fr-FR" dirty="0"/>
                    </a:p>
                  </a:txBody>
                  <a:tcPr anchor="ctr"/>
                </a:tc>
                <a:tc>
                  <a:txBody>
                    <a:bodyPr/>
                    <a:lstStyle/>
                    <a:p>
                      <a:pPr algn="ctr"/>
                      <a:endParaRPr lang="fr-FR" dirty="0"/>
                    </a:p>
                  </a:txBody>
                  <a:tcPr anchor="ctr"/>
                </a:tc>
                <a:tc>
                  <a:txBody>
                    <a:bodyPr/>
                    <a:lstStyle/>
                    <a:p>
                      <a:pPr algn="ctr"/>
                      <a:endParaRPr lang="fr-FR" dirty="0"/>
                    </a:p>
                  </a:txBody>
                  <a:tcPr anchor="ctr"/>
                </a:tc>
                <a:tc>
                  <a:txBody>
                    <a:bodyPr/>
                    <a:lstStyle/>
                    <a:p>
                      <a:pPr algn="ctr"/>
                      <a:r>
                        <a:rPr lang="fr-FR" dirty="0" smtClean="0"/>
                        <a:t>Le tiers du solde sera sans</a:t>
                      </a:r>
                      <a:r>
                        <a:rPr lang="fr-FR" baseline="0" dirty="0" smtClean="0"/>
                        <a:t> doute recouvré</a:t>
                      </a:r>
                      <a:endParaRPr lang="fr-FR" dirty="0"/>
                    </a:p>
                  </a:txBody>
                  <a:tcPr anchor="ctr"/>
                </a:tc>
                <a:extLst>
                  <a:ext uri="{0D108BD9-81ED-4DB2-BD59-A6C34878D82A}">
                    <a16:rowId xmlns:a16="http://schemas.microsoft.com/office/drawing/2014/main" val="3023059072"/>
                  </a:ext>
                </a:extLst>
              </a:tr>
              <a:tr h="756991">
                <a:tc>
                  <a:txBody>
                    <a:bodyPr/>
                    <a:lstStyle/>
                    <a:p>
                      <a:pPr algn="ctr"/>
                      <a:r>
                        <a:rPr lang="fr-FR" dirty="0" smtClean="0"/>
                        <a:t>C1</a:t>
                      </a:r>
                      <a:endParaRPr lang="fr-FR" dirty="0"/>
                    </a:p>
                  </a:txBody>
                  <a:tcPr anchor="ctr"/>
                </a:tc>
                <a:tc>
                  <a:txBody>
                    <a:bodyPr/>
                    <a:lstStyle/>
                    <a:p>
                      <a:pPr algn="ctr"/>
                      <a:r>
                        <a:rPr lang="fr-FR" dirty="0" smtClean="0"/>
                        <a:t>36 000</a:t>
                      </a:r>
                      <a:endParaRPr lang="fr-FR" dirty="0"/>
                    </a:p>
                  </a:txBody>
                  <a:tcPr anchor="ctr"/>
                </a:tc>
                <a:tc>
                  <a:txBody>
                    <a:bodyPr/>
                    <a:lstStyle/>
                    <a:p>
                      <a:pPr algn="ctr"/>
                      <a:r>
                        <a:rPr lang="fr-FR" dirty="0" smtClean="0"/>
                        <a:t>7 000</a:t>
                      </a:r>
                      <a:endParaRPr lang="fr-FR" dirty="0"/>
                    </a:p>
                  </a:txBody>
                  <a:tcPr anchor="ctr"/>
                </a:tc>
                <a:tc>
                  <a:txBody>
                    <a:bodyPr/>
                    <a:lstStyle/>
                    <a:p>
                      <a:pPr algn="ctr"/>
                      <a:r>
                        <a:rPr lang="fr-FR" dirty="0" smtClean="0"/>
                        <a:t>24 000</a:t>
                      </a:r>
                      <a:endParaRPr lang="fr-FR" dirty="0"/>
                    </a:p>
                  </a:txBody>
                  <a:tcPr anchor="ctr"/>
                </a:tc>
                <a:tc>
                  <a:txBody>
                    <a:bodyPr/>
                    <a:lstStyle/>
                    <a:p>
                      <a:pPr algn="ctr"/>
                      <a:r>
                        <a:rPr lang="fr-FR" dirty="0" smtClean="0"/>
                        <a:t>Pour solde de</a:t>
                      </a:r>
                      <a:r>
                        <a:rPr lang="fr-FR" baseline="0" dirty="0" smtClean="0"/>
                        <a:t> tout comptes</a:t>
                      </a:r>
                      <a:endParaRPr lang="fr-FR" dirty="0"/>
                    </a:p>
                  </a:txBody>
                  <a:tcPr anchor="ctr"/>
                </a:tc>
                <a:extLst>
                  <a:ext uri="{0D108BD9-81ED-4DB2-BD59-A6C34878D82A}">
                    <a16:rowId xmlns:a16="http://schemas.microsoft.com/office/drawing/2014/main" val="1851841352"/>
                  </a:ext>
                </a:extLst>
              </a:tr>
              <a:tr h="756991">
                <a:tc>
                  <a:txBody>
                    <a:bodyPr/>
                    <a:lstStyle/>
                    <a:p>
                      <a:pPr algn="ctr"/>
                      <a:r>
                        <a:rPr lang="fr-FR" dirty="0" smtClean="0"/>
                        <a:t>C2</a:t>
                      </a:r>
                      <a:endParaRPr lang="fr-FR" dirty="0"/>
                    </a:p>
                  </a:txBody>
                  <a:tcPr anchor="ctr"/>
                </a:tc>
                <a:tc>
                  <a:txBody>
                    <a:bodyPr/>
                    <a:lstStyle/>
                    <a:p>
                      <a:pPr algn="ctr"/>
                      <a:r>
                        <a:rPr lang="fr-FR" dirty="0" smtClean="0"/>
                        <a:t>31 200</a:t>
                      </a:r>
                      <a:endParaRPr lang="fr-FR" dirty="0"/>
                    </a:p>
                  </a:txBody>
                  <a:tcPr anchor="ctr"/>
                </a:tc>
                <a:tc>
                  <a:txBody>
                    <a:bodyPr/>
                    <a:lstStyle/>
                    <a:p>
                      <a:pPr algn="ctr"/>
                      <a:r>
                        <a:rPr lang="fr-FR" dirty="0" smtClean="0"/>
                        <a:t>8 000</a:t>
                      </a:r>
                      <a:endParaRPr lang="fr-FR" dirty="0"/>
                    </a:p>
                  </a:txBody>
                  <a:tcPr anchor="ctr"/>
                </a:tc>
                <a:tc>
                  <a:txBody>
                    <a:bodyPr/>
                    <a:lstStyle/>
                    <a:p>
                      <a:pPr algn="ctr"/>
                      <a:r>
                        <a:rPr lang="fr-FR" dirty="0" smtClean="0"/>
                        <a:t>1 200</a:t>
                      </a:r>
                      <a:endParaRPr lang="fr-FR" dirty="0"/>
                    </a:p>
                  </a:txBody>
                  <a:tcPr anchor="ctr"/>
                </a:tc>
                <a:tc>
                  <a:txBody>
                    <a:bodyPr/>
                    <a:lstStyle/>
                    <a:p>
                      <a:pPr algn="ctr"/>
                      <a:r>
                        <a:rPr lang="fr-FR" dirty="0" smtClean="0"/>
                        <a:t>60 % du solde sera sans</a:t>
                      </a:r>
                      <a:r>
                        <a:rPr lang="fr-FR" baseline="0" dirty="0" smtClean="0"/>
                        <a:t> doute irrécouvrable</a:t>
                      </a:r>
                      <a:endParaRPr lang="fr-FR" dirty="0"/>
                    </a:p>
                  </a:txBody>
                  <a:tcPr anchor="ctr"/>
                </a:tc>
                <a:extLst>
                  <a:ext uri="{0D108BD9-81ED-4DB2-BD59-A6C34878D82A}">
                    <a16:rowId xmlns:a16="http://schemas.microsoft.com/office/drawing/2014/main" val="1950427781"/>
                  </a:ext>
                </a:extLst>
              </a:tr>
            </a:tbl>
          </a:graphicData>
        </a:graphic>
      </p:graphicFrame>
    </p:spTree>
    <p:extLst>
      <p:ext uri="{BB962C8B-B14F-4D97-AF65-F5344CB8AC3E}">
        <p14:creationId xmlns:p14="http://schemas.microsoft.com/office/powerpoint/2010/main" val="36583756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35</a:t>
            </a:fld>
            <a:endParaRPr lang="fr-FR" dirty="0">
              <a:solidFill>
                <a:prstClr val="black">
                  <a:tint val="75000"/>
                </a:prstClr>
              </a:solidFill>
            </a:endParaRPr>
          </a:p>
        </p:txBody>
      </p:sp>
      <p:graphicFrame>
        <p:nvGraphicFramePr>
          <p:cNvPr id="3" name="Tableau 2"/>
          <p:cNvGraphicFramePr>
            <a:graphicFrameLocks noGrp="1"/>
          </p:cNvGraphicFramePr>
          <p:nvPr>
            <p:extLst/>
          </p:nvPr>
        </p:nvGraphicFramePr>
        <p:xfrm>
          <a:off x="293941" y="396240"/>
          <a:ext cx="10723420" cy="173736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r>
                        <a:rPr lang="fr-FR" b="1" dirty="0" smtClean="0">
                          <a:solidFill>
                            <a:srgbClr val="FF0000"/>
                          </a:solidFill>
                        </a:rPr>
                        <a:t>Client C3</a:t>
                      </a: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4" name="Tableau 3"/>
          <p:cNvGraphicFramePr>
            <a:graphicFrameLocks noGrp="1"/>
          </p:cNvGraphicFramePr>
          <p:nvPr>
            <p:extLst/>
          </p:nvPr>
        </p:nvGraphicFramePr>
        <p:xfrm>
          <a:off x="293941" y="2331259"/>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r>
                        <a:rPr lang="fr-FR" b="1" dirty="0" smtClean="0">
                          <a:solidFill>
                            <a:srgbClr val="FF0000"/>
                          </a:solidFill>
                        </a:rPr>
                        <a:t>Client C4</a:t>
                      </a: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5" name="Tableau 4"/>
          <p:cNvGraphicFramePr>
            <a:graphicFrameLocks noGrp="1"/>
          </p:cNvGraphicFramePr>
          <p:nvPr>
            <p:extLst/>
          </p:nvPr>
        </p:nvGraphicFramePr>
        <p:xfrm>
          <a:off x="293941" y="3991958"/>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r>
                        <a:rPr lang="fr-FR" b="1" dirty="0" smtClean="0">
                          <a:solidFill>
                            <a:srgbClr val="FF0000"/>
                          </a:solidFill>
                        </a:rPr>
                        <a:t>Client C4</a:t>
                      </a: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9027416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36</a:t>
            </a:fld>
            <a:endParaRPr lang="fr-FR" dirty="0">
              <a:solidFill>
                <a:prstClr val="black">
                  <a:tint val="75000"/>
                </a:prstClr>
              </a:solidFill>
            </a:endParaRPr>
          </a:p>
        </p:txBody>
      </p:sp>
      <p:graphicFrame>
        <p:nvGraphicFramePr>
          <p:cNvPr id="3" name="Tableau 2"/>
          <p:cNvGraphicFramePr>
            <a:graphicFrameLocks noGrp="1"/>
          </p:cNvGraphicFramePr>
          <p:nvPr>
            <p:extLst/>
          </p:nvPr>
        </p:nvGraphicFramePr>
        <p:xfrm>
          <a:off x="293941" y="3051695"/>
          <a:ext cx="10723420" cy="173736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r>
                        <a:rPr lang="fr-FR" b="1" dirty="0" smtClean="0">
                          <a:solidFill>
                            <a:srgbClr val="FF0000"/>
                          </a:solidFill>
                        </a:rPr>
                        <a:t>Client C1</a:t>
                      </a: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6" name="ZoneTexte 5"/>
          <p:cNvSpPr txBox="1"/>
          <p:nvPr/>
        </p:nvSpPr>
        <p:spPr>
          <a:xfrm>
            <a:off x="293941" y="396240"/>
            <a:ext cx="10723420"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Ecritures préalables créances clients : </a:t>
            </a:r>
          </a:p>
          <a:p>
            <a:endParaRPr lang="fr-FR" dirty="0"/>
          </a:p>
          <a:p>
            <a:endParaRPr lang="fr-FR" dirty="0" smtClean="0"/>
          </a:p>
        </p:txBody>
      </p:sp>
      <p:graphicFrame>
        <p:nvGraphicFramePr>
          <p:cNvPr id="7" name="Tableau 6"/>
          <p:cNvGraphicFramePr>
            <a:graphicFrameLocks noGrp="1"/>
          </p:cNvGraphicFramePr>
          <p:nvPr>
            <p:extLst/>
          </p:nvPr>
        </p:nvGraphicFramePr>
        <p:xfrm>
          <a:off x="293941" y="1421785"/>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r>
                        <a:rPr lang="fr-FR" b="1" dirty="0" smtClean="0">
                          <a:solidFill>
                            <a:srgbClr val="FF0000"/>
                          </a:solidFill>
                        </a:rPr>
                        <a:t>Client C1</a:t>
                      </a: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9" name="Tableau 8"/>
          <p:cNvGraphicFramePr>
            <a:graphicFrameLocks noGrp="1"/>
          </p:cNvGraphicFramePr>
          <p:nvPr>
            <p:extLst/>
          </p:nvPr>
        </p:nvGraphicFramePr>
        <p:xfrm>
          <a:off x="293941" y="4849707"/>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r>
                        <a:rPr lang="fr-FR" b="1" dirty="0" smtClean="0">
                          <a:solidFill>
                            <a:srgbClr val="FF0000"/>
                          </a:solidFill>
                        </a:rPr>
                        <a:t>Client C1</a:t>
                      </a: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313559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37</a:t>
            </a:fld>
            <a:endParaRPr lang="fr-FR" dirty="0">
              <a:solidFill>
                <a:prstClr val="black">
                  <a:tint val="75000"/>
                </a:prstClr>
              </a:solidFill>
            </a:endParaRPr>
          </a:p>
        </p:txBody>
      </p:sp>
      <p:sp>
        <p:nvSpPr>
          <p:cNvPr id="6" name="ZoneTexte 5"/>
          <p:cNvSpPr txBox="1"/>
          <p:nvPr/>
        </p:nvSpPr>
        <p:spPr>
          <a:xfrm>
            <a:off x="293941" y="396240"/>
            <a:ext cx="10723420"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Ecritures préalables créances clients : </a:t>
            </a:r>
          </a:p>
          <a:p>
            <a:endParaRPr lang="fr-FR" dirty="0"/>
          </a:p>
          <a:p>
            <a:endParaRPr lang="fr-FR" dirty="0" smtClean="0"/>
          </a:p>
        </p:txBody>
      </p:sp>
      <p:graphicFrame>
        <p:nvGraphicFramePr>
          <p:cNvPr id="7" name="Tableau 6"/>
          <p:cNvGraphicFramePr>
            <a:graphicFrameLocks noGrp="1"/>
          </p:cNvGraphicFramePr>
          <p:nvPr>
            <p:extLst/>
          </p:nvPr>
        </p:nvGraphicFramePr>
        <p:xfrm>
          <a:off x="293941" y="1421785"/>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r>
                        <a:rPr lang="fr-FR" b="1" dirty="0" smtClean="0">
                          <a:solidFill>
                            <a:srgbClr val="FF0000"/>
                          </a:solidFill>
                        </a:rPr>
                        <a:t>Client C2</a:t>
                      </a: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smtClean="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graphicFrame>
        <p:nvGraphicFramePr>
          <p:cNvPr id="9" name="Tableau 8"/>
          <p:cNvGraphicFramePr>
            <a:graphicFrameLocks noGrp="1"/>
          </p:cNvGraphicFramePr>
          <p:nvPr>
            <p:extLst/>
          </p:nvPr>
        </p:nvGraphicFramePr>
        <p:xfrm>
          <a:off x="293941" y="4849707"/>
          <a:ext cx="10723420" cy="1463040"/>
        </p:xfrm>
        <a:graphic>
          <a:graphicData uri="http://schemas.openxmlformats.org/drawingml/2006/table">
            <a:tbl>
              <a:tblPr firstRow="1" bandRow="1">
                <a:tableStyleId>{5940675A-B579-460E-94D1-54222C63F5DA}</a:tableStyleId>
              </a:tblPr>
              <a:tblGrid>
                <a:gridCol w="873508">
                  <a:extLst>
                    <a:ext uri="{9D8B030D-6E8A-4147-A177-3AD203B41FA5}">
                      <a16:colId xmlns:a16="http://schemas.microsoft.com/office/drawing/2014/main" val="20000"/>
                    </a:ext>
                  </a:extLst>
                </a:gridCol>
                <a:gridCol w="1807348">
                  <a:extLst>
                    <a:ext uri="{9D8B030D-6E8A-4147-A177-3AD203B41FA5}">
                      <a16:colId xmlns:a16="http://schemas.microsoft.com/office/drawing/2014/main" val="20001"/>
                    </a:ext>
                  </a:extLst>
                </a:gridCol>
                <a:gridCol w="804200">
                  <a:extLst>
                    <a:ext uri="{9D8B030D-6E8A-4147-A177-3AD203B41FA5}">
                      <a16:colId xmlns:a16="http://schemas.microsoft.com/office/drawing/2014/main" val="20002"/>
                    </a:ext>
                  </a:extLst>
                </a:gridCol>
                <a:gridCol w="3887296">
                  <a:extLst>
                    <a:ext uri="{9D8B030D-6E8A-4147-A177-3AD203B41FA5}">
                      <a16:colId xmlns:a16="http://schemas.microsoft.com/office/drawing/2014/main" val="20003"/>
                    </a:ext>
                  </a:extLst>
                </a:gridCol>
                <a:gridCol w="1627661">
                  <a:extLst>
                    <a:ext uri="{9D8B030D-6E8A-4147-A177-3AD203B41FA5}">
                      <a16:colId xmlns:a16="http://schemas.microsoft.com/office/drawing/2014/main" val="20004"/>
                    </a:ext>
                  </a:extLst>
                </a:gridCol>
                <a:gridCol w="1723407">
                  <a:extLst>
                    <a:ext uri="{9D8B030D-6E8A-4147-A177-3AD203B41FA5}">
                      <a16:colId xmlns:a16="http://schemas.microsoft.com/office/drawing/2014/main" val="20005"/>
                    </a:ext>
                  </a:extLst>
                </a:gridCol>
              </a:tblGrid>
              <a:tr h="349882">
                <a:tc gridSpan="2">
                  <a:txBody>
                    <a:bodyPr/>
                    <a:lstStyle/>
                    <a:p>
                      <a:pPr algn="ctr"/>
                      <a:r>
                        <a:rPr lang="fr-FR" b="1" dirty="0" smtClean="0">
                          <a:solidFill>
                            <a:srgbClr val="FF0000"/>
                          </a:solidFill>
                        </a:rPr>
                        <a:t>Client C2</a:t>
                      </a:r>
                      <a:endParaRPr lang="fr-FR" b="1" dirty="0">
                        <a:solidFill>
                          <a:srgbClr val="FF0000"/>
                        </a:solidFill>
                      </a:endParaRPr>
                    </a:p>
                  </a:txBody>
                  <a:tcPr/>
                </a:tc>
                <a:tc hMerge="1">
                  <a:txBody>
                    <a:bodyPr/>
                    <a:lstStyle/>
                    <a:p>
                      <a:endParaRPr lang="fr-FR"/>
                    </a:p>
                  </a:txBody>
                  <a:tcPr/>
                </a:tc>
                <a:tc gridSpan="2">
                  <a:txBody>
                    <a:bodyPr/>
                    <a:lstStyle/>
                    <a:p>
                      <a:pPr algn="ctr"/>
                      <a:r>
                        <a:rPr lang="fr-FR" b="1" dirty="0" smtClean="0">
                          <a:solidFill>
                            <a:schemeClr val="tx1"/>
                          </a:solidFill>
                        </a:rPr>
                        <a:t>31/12/N</a:t>
                      </a:r>
                      <a:endParaRPr lang="fr-FR" b="1" dirty="0">
                        <a:solidFill>
                          <a:schemeClr val="tx1"/>
                        </a:solidFill>
                      </a:endParaRPr>
                    </a:p>
                  </a:txBody>
                  <a:tcPr/>
                </a:tc>
                <a:tc hMerge="1">
                  <a:txBody>
                    <a:bodyPr/>
                    <a:lstStyle/>
                    <a:p>
                      <a:endParaRPr lang="fr-FR"/>
                    </a:p>
                  </a:txBody>
                  <a:tcPr/>
                </a:tc>
                <a:tc>
                  <a:txBody>
                    <a:bodyPr/>
                    <a:lstStyle/>
                    <a:p>
                      <a:pPr algn="ctr"/>
                      <a:r>
                        <a:rPr lang="fr-FR" b="1" dirty="0" smtClean="0">
                          <a:solidFill>
                            <a:schemeClr val="tx1"/>
                          </a:solidFill>
                        </a:rPr>
                        <a:t>Débit</a:t>
                      </a:r>
                      <a:endParaRPr lang="fr-FR" b="1" dirty="0">
                        <a:solidFill>
                          <a:schemeClr val="tx1"/>
                        </a:solidFill>
                      </a:endParaRPr>
                    </a:p>
                  </a:txBody>
                  <a:tcPr/>
                </a:tc>
                <a:tc>
                  <a:txBody>
                    <a:bodyPr/>
                    <a:lstStyle/>
                    <a:p>
                      <a:pPr algn="ctr"/>
                      <a:r>
                        <a:rPr lang="fr-FR" b="1" dirty="0" smtClean="0">
                          <a:solidFill>
                            <a:schemeClr val="tx1"/>
                          </a:solidFill>
                        </a:rPr>
                        <a:t>Crédit</a:t>
                      </a:r>
                      <a:endParaRPr lang="fr-FR" b="1" dirty="0">
                        <a:solidFill>
                          <a:schemeClr val="tx1"/>
                        </a:solidFill>
                      </a:endParaRPr>
                    </a:p>
                  </a:txBody>
                  <a:tcPr/>
                </a:tc>
                <a:extLst>
                  <a:ext uri="{0D108BD9-81ED-4DB2-BD59-A6C34878D82A}">
                    <a16:rowId xmlns:a16="http://schemas.microsoft.com/office/drawing/2014/main" val="10000"/>
                  </a:ext>
                </a:extLst>
              </a:tr>
              <a:tr h="257748">
                <a:tc gridSpan="2">
                  <a:txBody>
                    <a:bodyPr/>
                    <a:lstStyle/>
                    <a:p>
                      <a:endParaRPr lang="fr-FR" dirty="0" smtClean="0">
                        <a:solidFill>
                          <a:schemeClr val="tx1"/>
                        </a:solidFill>
                      </a:endParaRPr>
                    </a:p>
                  </a:txBody>
                  <a:tcPr/>
                </a:tc>
                <a:tc hMerge="1">
                  <a:txBody>
                    <a:bodyPr/>
                    <a:lstStyle/>
                    <a:p>
                      <a:endParaRPr lang="fr-FR"/>
                    </a:p>
                  </a:txBody>
                  <a:tcPr/>
                </a:tc>
                <a:tc gridSpan="2">
                  <a:txBody>
                    <a:bodyPr/>
                    <a:lstStyle/>
                    <a:p>
                      <a:endParaRPr lang="fr-FR" dirty="0">
                        <a:solidFill>
                          <a:schemeClr val="tx1"/>
                        </a:solidFill>
                      </a:endParaRPr>
                    </a:p>
                  </a:txBody>
                  <a:tcPr/>
                </a:tc>
                <a:tc hMerge="1">
                  <a:txBody>
                    <a:bodyPr/>
                    <a:lstStyle/>
                    <a:p>
                      <a:endParaRPr lang="fr-FR"/>
                    </a:p>
                  </a:txBody>
                  <a:tcPr/>
                </a:tc>
                <a:tc>
                  <a:txBody>
                    <a:bodyPr/>
                    <a:lstStyle/>
                    <a:p>
                      <a:pPr algn="ctr"/>
                      <a:endParaRPr lang="fr-FR" dirty="0" smtClean="0">
                        <a:solidFill>
                          <a:schemeClr val="tx1"/>
                        </a:solidFill>
                      </a:endParaRPr>
                    </a:p>
                  </a:txBody>
                  <a:tcPr/>
                </a:tc>
                <a:tc>
                  <a:txBody>
                    <a:bodyPr/>
                    <a:lstStyle/>
                    <a:p>
                      <a:endParaRPr lang="fr-FR" dirty="0">
                        <a:solidFill>
                          <a:schemeClr val="tx1"/>
                        </a:solidFill>
                      </a:endParaRPr>
                    </a:p>
                  </a:txBody>
                  <a:tcPr/>
                </a:tc>
                <a:extLst>
                  <a:ext uri="{0D108BD9-81ED-4DB2-BD59-A6C34878D82A}">
                    <a16:rowId xmlns:a16="http://schemas.microsoft.com/office/drawing/2014/main" val="10001"/>
                  </a:ext>
                </a:extLst>
              </a:tr>
              <a:tr h="0">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lnR w="12700" cmpd="sng">
                      <a:noFill/>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txBody>
                  <a:tcPr>
                    <a:lnL w="12700" cmpd="sng">
                      <a:noFill/>
                    </a:lnL>
                  </a:tcPr>
                </a:tc>
                <a:tc>
                  <a:txBody>
                    <a:bodyPr/>
                    <a:lstStyle/>
                    <a:p>
                      <a:endParaRPr lang="fr-FR" dirty="0">
                        <a:solidFill>
                          <a:schemeClr val="tx1"/>
                        </a:solidFill>
                      </a:endParaRPr>
                    </a:p>
                  </a:txBody>
                  <a:tcPr/>
                </a:tc>
                <a:tc>
                  <a:txBody>
                    <a:bodyPr/>
                    <a:lstStyle/>
                    <a:p>
                      <a:pPr algn="ctr"/>
                      <a:endParaRPr lang="fr-FR" dirty="0">
                        <a:solidFill>
                          <a:schemeClr val="tx1"/>
                        </a:solidFill>
                      </a:endParaRPr>
                    </a:p>
                  </a:txBody>
                  <a:tcPr/>
                </a:tc>
                <a:extLst>
                  <a:ext uri="{0D108BD9-81ED-4DB2-BD59-A6C34878D82A}">
                    <a16:rowId xmlns:a16="http://schemas.microsoft.com/office/drawing/2014/main" val="10002"/>
                  </a:ext>
                </a:extLst>
              </a:tr>
              <a:tr h="0">
                <a:tc gridSpan="6">
                  <a:txBody>
                    <a:bodyPr/>
                    <a:lstStyle/>
                    <a:p>
                      <a:pPr algn="ctr"/>
                      <a:endParaRPr lang="fr-FR" b="1" i="1" dirty="0">
                        <a:solidFill>
                          <a:schemeClr val="tx1"/>
                        </a:solidFill>
                      </a:endParaRPr>
                    </a:p>
                  </a:txBody>
                  <a:tcPr/>
                </a:tc>
                <a:tc hMerge="1">
                  <a:txBody>
                    <a:bodyPr/>
                    <a:lstStyle/>
                    <a:p>
                      <a:endParaRPr lang="fr-FR" dirty="0"/>
                    </a:p>
                  </a:txBody>
                  <a:tcPr>
                    <a:lnL w="12700" cmpd="sng">
                      <a:noFill/>
                    </a:lnL>
                  </a:tcPr>
                </a:tc>
                <a:tc hMerge="1">
                  <a:txBody>
                    <a:bodyPr/>
                    <a:lstStyle/>
                    <a:p>
                      <a:endParaRPr lang="fr-FR" dirty="0"/>
                    </a:p>
                  </a:txBody>
                  <a:tcPr>
                    <a:lnR w="12700" cmpd="sng">
                      <a:noFill/>
                    </a:lnR>
                  </a:tcPr>
                </a:tc>
                <a:tc hMerge="1">
                  <a:txBody>
                    <a:bodyPr/>
                    <a:lstStyle/>
                    <a:p>
                      <a:endParaRPr lang="fr-FR" dirty="0"/>
                    </a:p>
                  </a:txBody>
                  <a:tcPr>
                    <a:lnL w="12700" cmpd="sng">
                      <a:noFill/>
                    </a:lnL>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
        <p:nvSpPr>
          <p:cNvPr id="8" name="ZoneTexte 7"/>
          <p:cNvSpPr txBox="1"/>
          <p:nvPr/>
        </p:nvSpPr>
        <p:spPr>
          <a:xfrm>
            <a:off x="293941" y="3088639"/>
            <a:ext cx="10723420"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Dépréciations complémentaires : </a:t>
            </a:r>
          </a:p>
          <a:p>
            <a:endParaRPr lang="fr-FR" dirty="0"/>
          </a:p>
          <a:p>
            <a:endParaRPr lang="fr-FR" dirty="0" smtClean="0"/>
          </a:p>
          <a:p>
            <a:endParaRPr lang="fr-FR" dirty="0" smtClean="0"/>
          </a:p>
        </p:txBody>
      </p:sp>
    </p:spTree>
    <p:extLst>
      <p:ext uri="{BB962C8B-B14F-4D97-AF65-F5344CB8AC3E}">
        <p14:creationId xmlns:p14="http://schemas.microsoft.com/office/powerpoint/2010/main" val="671574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a:t>
            </a:fld>
            <a:endParaRPr lang="fr-FR" dirty="0">
              <a:solidFill>
                <a:prstClr val="black">
                  <a:tint val="75000"/>
                </a:prstClr>
              </a:solidFill>
            </a:endParaRPr>
          </a:p>
        </p:txBody>
      </p:sp>
      <p:sp>
        <p:nvSpPr>
          <p:cNvPr id="3"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(2) le tableau d’inventaire</a:t>
            </a:r>
            <a:endParaRPr lang="fr-FR" sz="2800" b="1" dirty="0">
              <a:solidFill>
                <a:srgbClr val="C00000"/>
              </a:solidFill>
            </a:endParaRPr>
          </a:p>
        </p:txBody>
      </p:sp>
      <p:graphicFrame>
        <p:nvGraphicFramePr>
          <p:cNvPr id="4" name="Tableau 3"/>
          <p:cNvGraphicFramePr>
            <a:graphicFrameLocks noGrp="1"/>
          </p:cNvGraphicFramePr>
          <p:nvPr>
            <p:extLst/>
          </p:nvPr>
        </p:nvGraphicFramePr>
        <p:xfrm>
          <a:off x="865614" y="1116830"/>
          <a:ext cx="9571476" cy="2346960"/>
        </p:xfrm>
        <a:graphic>
          <a:graphicData uri="http://schemas.openxmlformats.org/drawingml/2006/table">
            <a:tbl>
              <a:tblPr firstRow="1" bandRow="1">
                <a:tableStyleId>{5940675A-B579-460E-94D1-54222C63F5DA}</a:tableStyleId>
              </a:tblPr>
              <a:tblGrid>
                <a:gridCol w="4777804">
                  <a:extLst>
                    <a:ext uri="{9D8B030D-6E8A-4147-A177-3AD203B41FA5}">
                      <a16:colId xmlns:a16="http://schemas.microsoft.com/office/drawing/2014/main" val="2574452803"/>
                    </a:ext>
                  </a:extLst>
                </a:gridCol>
                <a:gridCol w="1801091">
                  <a:extLst>
                    <a:ext uri="{9D8B030D-6E8A-4147-A177-3AD203B41FA5}">
                      <a16:colId xmlns:a16="http://schemas.microsoft.com/office/drawing/2014/main" val="3572423229"/>
                    </a:ext>
                  </a:extLst>
                </a:gridCol>
                <a:gridCol w="1533236">
                  <a:extLst>
                    <a:ext uri="{9D8B030D-6E8A-4147-A177-3AD203B41FA5}">
                      <a16:colId xmlns:a16="http://schemas.microsoft.com/office/drawing/2014/main" val="3693677903"/>
                    </a:ext>
                  </a:extLst>
                </a:gridCol>
                <a:gridCol w="1459345">
                  <a:extLst>
                    <a:ext uri="{9D8B030D-6E8A-4147-A177-3AD203B41FA5}">
                      <a16:colId xmlns:a16="http://schemas.microsoft.com/office/drawing/2014/main" val="4249944950"/>
                    </a:ext>
                  </a:extLst>
                </a:gridCol>
              </a:tblGrid>
              <a:tr h="139315">
                <a:tc>
                  <a:txBody>
                    <a:bodyPr/>
                    <a:lstStyle/>
                    <a:p>
                      <a:endParaRPr lang="fr-FR" dirty="0"/>
                    </a:p>
                  </a:txBody>
                  <a:tcPr/>
                </a:tc>
                <a:tc>
                  <a:txBody>
                    <a:bodyPr/>
                    <a:lstStyle/>
                    <a:p>
                      <a:pPr algn="ctr"/>
                      <a:r>
                        <a:rPr lang="fr-FR" dirty="0" smtClean="0"/>
                        <a:t>Quantité</a:t>
                      </a:r>
                      <a:endParaRPr lang="fr-FR" dirty="0"/>
                    </a:p>
                  </a:txBody>
                  <a:tcPr/>
                </a:tc>
                <a:tc>
                  <a:txBody>
                    <a:bodyPr/>
                    <a:lstStyle/>
                    <a:p>
                      <a:pPr algn="ctr"/>
                      <a:r>
                        <a:rPr lang="fr-FR" dirty="0" smtClean="0"/>
                        <a:t>Prix</a:t>
                      </a:r>
                      <a:r>
                        <a:rPr lang="fr-FR" baseline="0" dirty="0" smtClean="0"/>
                        <a:t> unitaire</a:t>
                      </a:r>
                      <a:endParaRPr lang="fr-FR" dirty="0"/>
                    </a:p>
                  </a:txBody>
                  <a:tcPr/>
                </a:tc>
                <a:tc>
                  <a:txBody>
                    <a:bodyPr/>
                    <a:lstStyle/>
                    <a:p>
                      <a:pPr algn="ctr"/>
                      <a:r>
                        <a:rPr lang="fr-FR" dirty="0" smtClean="0"/>
                        <a:t>Total</a:t>
                      </a:r>
                      <a:endParaRPr lang="fr-FR" dirty="0"/>
                    </a:p>
                  </a:txBody>
                  <a:tcPr/>
                </a:tc>
                <a:extLst>
                  <a:ext uri="{0D108BD9-81ED-4DB2-BD59-A6C34878D82A}">
                    <a16:rowId xmlns:a16="http://schemas.microsoft.com/office/drawing/2014/main" val="1601741999"/>
                  </a:ext>
                </a:extLst>
              </a:tr>
              <a:tr h="253846">
                <a:tc>
                  <a:txBody>
                    <a:bodyPr/>
                    <a:lstStyle/>
                    <a:p>
                      <a:r>
                        <a:rPr lang="fr-FR" sz="2000" b="1" dirty="0" smtClean="0">
                          <a:solidFill>
                            <a:srgbClr val="0070C0"/>
                          </a:solidFill>
                        </a:rPr>
                        <a:t>Stock initial </a:t>
                      </a:r>
                      <a:endParaRPr lang="fr-FR" sz="2000" b="1" dirty="0">
                        <a:solidFill>
                          <a:srgbClr val="0070C0"/>
                        </a:solidFill>
                      </a:endParaRP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2058932"/>
                  </a:ext>
                </a:extLst>
              </a:tr>
              <a:tr h="303723">
                <a:tc>
                  <a:txBody>
                    <a:bodyPr/>
                    <a:lstStyle/>
                    <a:p>
                      <a:r>
                        <a:rPr lang="fr-FR" sz="2000" b="1" dirty="0" smtClean="0"/>
                        <a:t>+ Entrées</a:t>
                      </a:r>
                      <a:endParaRPr lang="fr-FR" sz="2000" b="1"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05048759"/>
                  </a:ext>
                </a:extLst>
              </a:tr>
              <a:tr h="251999">
                <a:tc>
                  <a:txBody>
                    <a:bodyPr/>
                    <a:lstStyle/>
                    <a:p>
                      <a:r>
                        <a:rPr lang="fr-FR" sz="2000" b="1" dirty="0" smtClean="0"/>
                        <a:t>Total</a:t>
                      </a:r>
                      <a:endParaRPr lang="fr-FR" sz="2000" b="1" dirty="0"/>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737156633"/>
                  </a:ext>
                </a:extLst>
              </a:tr>
              <a:tr h="0">
                <a:tc>
                  <a:txBody>
                    <a:bodyPr/>
                    <a:lstStyle/>
                    <a:p>
                      <a:r>
                        <a:rPr lang="fr-FR" sz="2000" b="1" dirty="0" smtClean="0"/>
                        <a:t>- Sorties </a:t>
                      </a:r>
                      <a:endParaRPr lang="fr-FR" sz="2000" b="1" dirty="0"/>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936784999"/>
                  </a:ext>
                </a:extLst>
              </a:tr>
              <a:tr h="0">
                <a:tc>
                  <a:txBody>
                    <a:bodyPr/>
                    <a:lstStyle/>
                    <a:p>
                      <a:r>
                        <a:rPr lang="fr-FR" sz="2000" b="1" dirty="0" smtClean="0"/>
                        <a:t>=</a:t>
                      </a:r>
                      <a:r>
                        <a:rPr lang="fr-FR" sz="2000" b="1" baseline="0" dirty="0" smtClean="0"/>
                        <a:t> Stock final</a:t>
                      </a:r>
                      <a:endParaRPr lang="fr-FR" sz="2000" b="1" dirty="0"/>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170764761"/>
                  </a:ext>
                </a:extLst>
              </a:tr>
            </a:tbl>
          </a:graphicData>
        </a:graphic>
      </p:graphicFrame>
      <p:sp>
        <p:nvSpPr>
          <p:cNvPr id="5" name="Flèche courbée vers la droite 4"/>
          <p:cNvSpPr/>
          <p:nvPr/>
        </p:nvSpPr>
        <p:spPr>
          <a:xfrm>
            <a:off x="295564" y="1653309"/>
            <a:ext cx="570052" cy="286327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 name="ZoneTexte 5"/>
          <p:cNvSpPr txBox="1"/>
          <p:nvPr/>
        </p:nvSpPr>
        <p:spPr>
          <a:xfrm>
            <a:off x="865614" y="3867785"/>
            <a:ext cx="9571476"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dirty="0" smtClean="0"/>
              <a:t>Le stock initial de N correspond au stock final de l’année précédente. </a:t>
            </a:r>
          </a:p>
          <a:p>
            <a:r>
              <a:rPr lang="fr-FR" dirty="0"/>
              <a:t>	</a:t>
            </a:r>
            <a:r>
              <a:rPr lang="fr-FR" dirty="0" smtClean="0"/>
              <a:t>=&gt; Stock 31/12/N-1 = stock 01/01/N</a:t>
            </a:r>
          </a:p>
          <a:p>
            <a:r>
              <a:rPr lang="fr-FR" dirty="0"/>
              <a:t>	</a:t>
            </a:r>
            <a:r>
              <a:rPr lang="fr-FR" dirty="0" smtClean="0"/>
              <a:t>=&gt; On retrouve sa valeur au bilan de l’année N-1</a:t>
            </a:r>
          </a:p>
        </p:txBody>
      </p:sp>
    </p:spTree>
    <p:extLst>
      <p:ext uri="{BB962C8B-B14F-4D97-AF65-F5344CB8AC3E}">
        <p14:creationId xmlns:p14="http://schemas.microsoft.com/office/powerpoint/2010/main" val="14480362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5</a:t>
            </a:fld>
            <a:endParaRPr lang="fr-FR" dirty="0">
              <a:solidFill>
                <a:prstClr val="black">
                  <a:tint val="75000"/>
                </a:prstClr>
              </a:solidFill>
            </a:endParaRPr>
          </a:p>
        </p:txBody>
      </p:sp>
      <p:graphicFrame>
        <p:nvGraphicFramePr>
          <p:cNvPr id="3" name="Tableau 2"/>
          <p:cNvGraphicFramePr>
            <a:graphicFrameLocks noGrp="1"/>
          </p:cNvGraphicFramePr>
          <p:nvPr>
            <p:extLst/>
          </p:nvPr>
        </p:nvGraphicFramePr>
        <p:xfrm>
          <a:off x="865614" y="1116830"/>
          <a:ext cx="9571476" cy="2956560"/>
        </p:xfrm>
        <a:graphic>
          <a:graphicData uri="http://schemas.openxmlformats.org/drawingml/2006/table">
            <a:tbl>
              <a:tblPr firstRow="1" bandRow="1">
                <a:tableStyleId>{5940675A-B579-460E-94D1-54222C63F5DA}</a:tableStyleId>
              </a:tblPr>
              <a:tblGrid>
                <a:gridCol w="4777804">
                  <a:extLst>
                    <a:ext uri="{9D8B030D-6E8A-4147-A177-3AD203B41FA5}">
                      <a16:colId xmlns:a16="http://schemas.microsoft.com/office/drawing/2014/main" val="2574452803"/>
                    </a:ext>
                  </a:extLst>
                </a:gridCol>
                <a:gridCol w="1801091">
                  <a:extLst>
                    <a:ext uri="{9D8B030D-6E8A-4147-A177-3AD203B41FA5}">
                      <a16:colId xmlns:a16="http://schemas.microsoft.com/office/drawing/2014/main" val="3572423229"/>
                    </a:ext>
                  </a:extLst>
                </a:gridCol>
                <a:gridCol w="1533236">
                  <a:extLst>
                    <a:ext uri="{9D8B030D-6E8A-4147-A177-3AD203B41FA5}">
                      <a16:colId xmlns:a16="http://schemas.microsoft.com/office/drawing/2014/main" val="3693677903"/>
                    </a:ext>
                  </a:extLst>
                </a:gridCol>
                <a:gridCol w="1459345">
                  <a:extLst>
                    <a:ext uri="{9D8B030D-6E8A-4147-A177-3AD203B41FA5}">
                      <a16:colId xmlns:a16="http://schemas.microsoft.com/office/drawing/2014/main" val="4249944950"/>
                    </a:ext>
                  </a:extLst>
                </a:gridCol>
              </a:tblGrid>
              <a:tr h="139315">
                <a:tc>
                  <a:txBody>
                    <a:bodyPr/>
                    <a:lstStyle/>
                    <a:p>
                      <a:endParaRPr lang="fr-FR" dirty="0"/>
                    </a:p>
                  </a:txBody>
                  <a:tcPr/>
                </a:tc>
                <a:tc>
                  <a:txBody>
                    <a:bodyPr/>
                    <a:lstStyle/>
                    <a:p>
                      <a:pPr algn="ctr"/>
                      <a:r>
                        <a:rPr lang="fr-FR" dirty="0" smtClean="0"/>
                        <a:t>Quantité</a:t>
                      </a:r>
                      <a:endParaRPr lang="fr-FR" dirty="0"/>
                    </a:p>
                  </a:txBody>
                  <a:tcPr/>
                </a:tc>
                <a:tc>
                  <a:txBody>
                    <a:bodyPr/>
                    <a:lstStyle/>
                    <a:p>
                      <a:pPr algn="ctr"/>
                      <a:r>
                        <a:rPr lang="fr-FR" dirty="0" smtClean="0"/>
                        <a:t>Prix</a:t>
                      </a:r>
                      <a:r>
                        <a:rPr lang="fr-FR" baseline="0" dirty="0" smtClean="0"/>
                        <a:t> unitaire</a:t>
                      </a:r>
                      <a:endParaRPr lang="fr-FR" dirty="0"/>
                    </a:p>
                  </a:txBody>
                  <a:tcPr/>
                </a:tc>
                <a:tc>
                  <a:txBody>
                    <a:bodyPr/>
                    <a:lstStyle/>
                    <a:p>
                      <a:pPr algn="ctr"/>
                      <a:r>
                        <a:rPr lang="fr-FR" dirty="0" smtClean="0"/>
                        <a:t>Total</a:t>
                      </a:r>
                      <a:endParaRPr lang="fr-FR" dirty="0"/>
                    </a:p>
                  </a:txBody>
                  <a:tcPr/>
                </a:tc>
                <a:extLst>
                  <a:ext uri="{0D108BD9-81ED-4DB2-BD59-A6C34878D82A}">
                    <a16:rowId xmlns:a16="http://schemas.microsoft.com/office/drawing/2014/main" val="1601741999"/>
                  </a:ext>
                </a:extLst>
              </a:tr>
              <a:tr h="253846">
                <a:tc>
                  <a:txBody>
                    <a:bodyPr/>
                    <a:lstStyle/>
                    <a:p>
                      <a:r>
                        <a:rPr lang="fr-FR" sz="2000" b="1" dirty="0" smtClean="0">
                          <a:solidFill>
                            <a:schemeClr val="tx1"/>
                          </a:solidFill>
                        </a:rPr>
                        <a:t>Stock initial </a:t>
                      </a:r>
                      <a:endParaRPr lang="fr-FR" sz="2000" b="1" dirty="0">
                        <a:solidFill>
                          <a:schemeClr val="tx1"/>
                        </a:solidFill>
                      </a:endParaRP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2058932"/>
                  </a:ext>
                </a:extLst>
              </a:tr>
              <a:tr h="303723">
                <a:tc>
                  <a:txBody>
                    <a:bodyPr/>
                    <a:lstStyle/>
                    <a:p>
                      <a:r>
                        <a:rPr lang="fr-FR" sz="2000" b="1" dirty="0" smtClean="0">
                          <a:solidFill>
                            <a:srgbClr val="C00000"/>
                          </a:solidFill>
                        </a:rPr>
                        <a:t>+ Entrées</a:t>
                      </a:r>
                    </a:p>
                    <a:p>
                      <a:r>
                        <a:rPr lang="fr-FR" sz="2000" b="1" dirty="0" smtClean="0">
                          <a:solidFill>
                            <a:srgbClr val="C00000"/>
                          </a:solidFill>
                        </a:rPr>
                        <a:t>      =&gt;  Achat</a:t>
                      </a:r>
                    </a:p>
                    <a:p>
                      <a:r>
                        <a:rPr lang="fr-FR" sz="2000" b="1" dirty="0" smtClean="0">
                          <a:solidFill>
                            <a:srgbClr val="C00000"/>
                          </a:solidFill>
                        </a:rPr>
                        <a:t>      =&gt; Coût</a:t>
                      </a:r>
                      <a:r>
                        <a:rPr lang="fr-FR" sz="2000" b="1" baseline="0" dirty="0" smtClean="0">
                          <a:solidFill>
                            <a:srgbClr val="C00000"/>
                          </a:solidFill>
                        </a:rPr>
                        <a:t> de production</a:t>
                      </a:r>
                      <a:endParaRPr lang="fr-FR" sz="2000" b="1" dirty="0">
                        <a:solidFill>
                          <a:srgbClr val="C00000"/>
                        </a:solidFill>
                      </a:endParaRPr>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05048759"/>
                  </a:ext>
                </a:extLst>
              </a:tr>
              <a:tr h="251999">
                <a:tc>
                  <a:txBody>
                    <a:bodyPr/>
                    <a:lstStyle/>
                    <a:p>
                      <a:r>
                        <a:rPr lang="fr-FR" sz="2000" b="1" dirty="0" smtClean="0"/>
                        <a:t>Total</a:t>
                      </a:r>
                      <a:endParaRPr lang="fr-FR" sz="2000" b="1" dirty="0"/>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737156633"/>
                  </a:ext>
                </a:extLst>
              </a:tr>
              <a:tr h="0">
                <a:tc>
                  <a:txBody>
                    <a:bodyPr/>
                    <a:lstStyle/>
                    <a:p>
                      <a:r>
                        <a:rPr lang="fr-FR" sz="2000" b="1" dirty="0" smtClean="0"/>
                        <a:t>- Sorties </a:t>
                      </a:r>
                      <a:endParaRPr lang="fr-FR" sz="2000" b="1" dirty="0"/>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936784999"/>
                  </a:ext>
                </a:extLst>
              </a:tr>
              <a:tr h="0">
                <a:tc>
                  <a:txBody>
                    <a:bodyPr/>
                    <a:lstStyle/>
                    <a:p>
                      <a:r>
                        <a:rPr lang="fr-FR" sz="2000" b="1" dirty="0" smtClean="0"/>
                        <a:t>=</a:t>
                      </a:r>
                      <a:r>
                        <a:rPr lang="fr-FR" sz="2000" b="1" baseline="0" dirty="0" smtClean="0"/>
                        <a:t> Stock final</a:t>
                      </a:r>
                      <a:endParaRPr lang="fr-FR" sz="2000" b="1" dirty="0"/>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170764761"/>
                  </a:ext>
                </a:extLst>
              </a:tr>
            </a:tbl>
          </a:graphicData>
        </a:graphic>
      </p:graphicFrame>
      <p:sp>
        <p:nvSpPr>
          <p:cNvPr id="4"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(2) le tableau d’inventaire</a:t>
            </a:r>
            <a:endParaRPr lang="fr-FR" sz="2800" b="1" dirty="0">
              <a:solidFill>
                <a:srgbClr val="C00000"/>
              </a:solidFill>
            </a:endParaRPr>
          </a:p>
        </p:txBody>
      </p:sp>
      <p:sp>
        <p:nvSpPr>
          <p:cNvPr id="5" name="Flèche courbée vers la droite 4"/>
          <p:cNvSpPr/>
          <p:nvPr/>
        </p:nvSpPr>
        <p:spPr>
          <a:xfrm>
            <a:off x="295564" y="2373745"/>
            <a:ext cx="570052" cy="2863273"/>
          </a:xfrm>
          <a:prstGeom prst="curvedRight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 name="ZoneTexte 5"/>
          <p:cNvSpPr txBox="1"/>
          <p:nvPr/>
        </p:nvSpPr>
        <p:spPr>
          <a:xfrm>
            <a:off x="865614" y="4560511"/>
            <a:ext cx="9571476" cy="1754326"/>
          </a:xfrm>
          <a:prstGeom prst="rect">
            <a:avLst/>
          </a:prstGeom>
          <a:ln>
            <a:solidFill>
              <a:srgbClr val="C0000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b="1" dirty="0" smtClean="0"/>
              <a:t>Les entrées seront deux ordres : </a:t>
            </a:r>
          </a:p>
          <a:p>
            <a:r>
              <a:rPr lang="fr-FR" dirty="0"/>
              <a:t>	</a:t>
            </a:r>
            <a:r>
              <a:rPr lang="fr-FR" dirty="0" smtClean="0"/>
              <a:t>- Achats (MP, consommables, marchandises) valorisé au cout d’achat</a:t>
            </a:r>
          </a:p>
          <a:p>
            <a:r>
              <a:rPr lang="fr-FR" dirty="0" smtClean="0"/>
              <a:t>	- Produits (Produits intermédiaire ou finis) valorisés au coût de production</a:t>
            </a:r>
            <a:endParaRPr lang="fr-FR" dirty="0"/>
          </a:p>
          <a:p>
            <a:r>
              <a:rPr lang="fr-FR" b="1" dirty="0" smtClean="0"/>
              <a:t>Chaque entrée (achat ou lot fabriqué) fera l’objet d’une ligne</a:t>
            </a:r>
          </a:p>
          <a:p>
            <a:endParaRPr lang="fr-FR" b="1" dirty="0" smtClean="0"/>
          </a:p>
          <a:p>
            <a:pPr algn="ctr"/>
            <a:r>
              <a:rPr lang="fr-FR" b="1" dirty="0" smtClean="0">
                <a:solidFill>
                  <a:srgbClr val="FF0000"/>
                </a:solidFill>
              </a:rPr>
              <a:t>Remarque : coût de production = charges totales directes + charges indirectes</a:t>
            </a:r>
          </a:p>
        </p:txBody>
      </p:sp>
    </p:spTree>
    <p:extLst>
      <p:ext uri="{BB962C8B-B14F-4D97-AF65-F5344CB8AC3E}">
        <p14:creationId xmlns:p14="http://schemas.microsoft.com/office/powerpoint/2010/main" val="1509293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6</a:t>
            </a:fld>
            <a:endParaRPr lang="fr-FR" dirty="0">
              <a:solidFill>
                <a:prstClr val="black">
                  <a:tint val="75000"/>
                </a:prstClr>
              </a:solidFill>
            </a:endParaRPr>
          </a:p>
        </p:txBody>
      </p:sp>
      <p:graphicFrame>
        <p:nvGraphicFramePr>
          <p:cNvPr id="3" name="Tableau 2"/>
          <p:cNvGraphicFramePr>
            <a:graphicFrameLocks noGrp="1"/>
          </p:cNvGraphicFramePr>
          <p:nvPr>
            <p:extLst/>
          </p:nvPr>
        </p:nvGraphicFramePr>
        <p:xfrm>
          <a:off x="865614" y="1116830"/>
          <a:ext cx="9571476" cy="2346960"/>
        </p:xfrm>
        <a:graphic>
          <a:graphicData uri="http://schemas.openxmlformats.org/drawingml/2006/table">
            <a:tbl>
              <a:tblPr firstRow="1" bandRow="1">
                <a:tableStyleId>{5940675A-B579-460E-94D1-54222C63F5DA}</a:tableStyleId>
              </a:tblPr>
              <a:tblGrid>
                <a:gridCol w="4777804">
                  <a:extLst>
                    <a:ext uri="{9D8B030D-6E8A-4147-A177-3AD203B41FA5}">
                      <a16:colId xmlns:a16="http://schemas.microsoft.com/office/drawing/2014/main" val="2574452803"/>
                    </a:ext>
                  </a:extLst>
                </a:gridCol>
                <a:gridCol w="1801091">
                  <a:extLst>
                    <a:ext uri="{9D8B030D-6E8A-4147-A177-3AD203B41FA5}">
                      <a16:colId xmlns:a16="http://schemas.microsoft.com/office/drawing/2014/main" val="3572423229"/>
                    </a:ext>
                  </a:extLst>
                </a:gridCol>
                <a:gridCol w="1533236">
                  <a:extLst>
                    <a:ext uri="{9D8B030D-6E8A-4147-A177-3AD203B41FA5}">
                      <a16:colId xmlns:a16="http://schemas.microsoft.com/office/drawing/2014/main" val="3693677903"/>
                    </a:ext>
                  </a:extLst>
                </a:gridCol>
                <a:gridCol w="1459345">
                  <a:extLst>
                    <a:ext uri="{9D8B030D-6E8A-4147-A177-3AD203B41FA5}">
                      <a16:colId xmlns:a16="http://schemas.microsoft.com/office/drawing/2014/main" val="4249944950"/>
                    </a:ext>
                  </a:extLst>
                </a:gridCol>
              </a:tblGrid>
              <a:tr h="139315">
                <a:tc>
                  <a:txBody>
                    <a:bodyPr/>
                    <a:lstStyle/>
                    <a:p>
                      <a:endParaRPr lang="fr-FR" dirty="0"/>
                    </a:p>
                  </a:txBody>
                  <a:tcPr/>
                </a:tc>
                <a:tc>
                  <a:txBody>
                    <a:bodyPr/>
                    <a:lstStyle/>
                    <a:p>
                      <a:pPr algn="ctr"/>
                      <a:r>
                        <a:rPr lang="fr-FR" dirty="0" smtClean="0"/>
                        <a:t>Quantité</a:t>
                      </a:r>
                      <a:endParaRPr lang="fr-FR" dirty="0"/>
                    </a:p>
                  </a:txBody>
                  <a:tcPr/>
                </a:tc>
                <a:tc>
                  <a:txBody>
                    <a:bodyPr/>
                    <a:lstStyle/>
                    <a:p>
                      <a:pPr algn="ctr"/>
                      <a:r>
                        <a:rPr lang="fr-FR" dirty="0" smtClean="0"/>
                        <a:t>Prix</a:t>
                      </a:r>
                      <a:r>
                        <a:rPr lang="fr-FR" baseline="0" dirty="0" smtClean="0"/>
                        <a:t> unitaire</a:t>
                      </a:r>
                      <a:endParaRPr lang="fr-FR" dirty="0"/>
                    </a:p>
                  </a:txBody>
                  <a:tcPr/>
                </a:tc>
                <a:tc>
                  <a:txBody>
                    <a:bodyPr/>
                    <a:lstStyle/>
                    <a:p>
                      <a:pPr algn="ctr"/>
                      <a:r>
                        <a:rPr lang="fr-FR" dirty="0" smtClean="0"/>
                        <a:t>Total</a:t>
                      </a:r>
                      <a:endParaRPr lang="fr-FR" dirty="0"/>
                    </a:p>
                  </a:txBody>
                  <a:tcPr/>
                </a:tc>
                <a:extLst>
                  <a:ext uri="{0D108BD9-81ED-4DB2-BD59-A6C34878D82A}">
                    <a16:rowId xmlns:a16="http://schemas.microsoft.com/office/drawing/2014/main" val="1601741999"/>
                  </a:ext>
                </a:extLst>
              </a:tr>
              <a:tr h="253846">
                <a:tc>
                  <a:txBody>
                    <a:bodyPr/>
                    <a:lstStyle/>
                    <a:p>
                      <a:r>
                        <a:rPr lang="fr-FR" sz="2000" b="1" dirty="0" smtClean="0">
                          <a:solidFill>
                            <a:schemeClr val="tx1"/>
                          </a:solidFill>
                        </a:rPr>
                        <a:t>Stock initial </a:t>
                      </a:r>
                      <a:endParaRPr lang="fr-FR" sz="2000" b="1" dirty="0">
                        <a:solidFill>
                          <a:schemeClr val="tx1"/>
                        </a:solidFill>
                      </a:endParaRP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2058932"/>
                  </a:ext>
                </a:extLst>
              </a:tr>
              <a:tr h="303723">
                <a:tc>
                  <a:txBody>
                    <a:bodyPr/>
                    <a:lstStyle/>
                    <a:p>
                      <a:r>
                        <a:rPr lang="fr-FR" sz="2000" b="1" dirty="0" smtClean="0"/>
                        <a:t>+ Entrées</a:t>
                      </a:r>
                      <a:endParaRPr lang="fr-FR" sz="2000" b="1"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05048759"/>
                  </a:ext>
                </a:extLst>
              </a:tr>
              <a:tr h="251999">
                <a:tc>
                  <a:txBody>
                    <a:bodyPr/>
                    <a:lstStyle/>
                    <a:p>
                      <a:r>
                        <a:rPr lang="fr-FR" sz="2000" b="1" dirty="0" smtClean="0">
                          <a:solidFill>
                            <a:schemeClr val="accent2"/>
                          </a:solidFill>
                        </a:rPr>
                        <a:t>Total</a:t>
                      </a:r>
                      <a:endParaRPr lang="fr-FR" sz="2000" b="1" dirty="0">
                        <a:solidFill>
                          <a:schemeClr val="accent2"/>
                        </a:solidFill>
                      </a:endParaRP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737156633"/>
                  </a:ext>
                </a:extLst>
              </a:tr>
              <a:tr h="0">
                <a:tc>
                  <a:txBody>
                    <a:bodyPr/>
                    <a:lstStyle/>
                    <a:p>
                      <a:r>
                        <a:rPr lang="fr-FR" sz="2000" b="1" dirty="0" smtClean="0"/>
                        <a:t>- Sorties </a:t>
                      </a:r>
                      <a:endParaRPr lang="fr-FR" sz="2000" b="1" dirty="0"/>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936784999"/>
                  </a:ext>
                </a:extLst>
              </a:tr>
              <a:tr h="0">
                <a:tc>
                  <a:txBody>
                    <a:bodyPr/>
                    <a:lstStyle/>
                    <a:p>
                      <a:r>
                        <a:rPr lang="fr-FR" sz="2000" b="1" dirty="0" smtClean="0"/>
                        <a:t>=</a:t>
                      </a:r>
                      <a:r>
                        <a:rPr lang="fr-FR" sz="2000" b="1" baseline="0" dirty="0" smtClean="0"/>
                        <a:t> Stock final</a:t>
                      </a:r>
                      <a:endParaRPr lang="fr-FR" sz="2000" b="1" dirty="0"/>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170764761"/>
                  </a:ext>
                </a:extLst>
              </a:tr>
            </a:tbl>
          </a:graphicData>
        </a:graphic>
      </p:graphicFrame>
      <p:sp>
        <p:nvSpPr>
          <p:cNvPr id="4" name="Flèche courbée vers la droite 3"/>
          <p:cNvSpPr/>
          <p:nvPr/>
        </p:nvSpPr>
        <p:spPr>
          <a:xfrm>
            <a:off x="295564" y="2401455"/>
            <a:ext cx="570052" cy="2115127"/>
          </a:xfrm>
          <a:prstGeom prst="curved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5" name="ZoneTexte 4"/>
          <p:cNvSpPr txBox="1"/>
          <p:nvPr/>
        </p:nvSpPr>
        <p:spPr>
          <a:xfrm>
            <a:off x="865614" y="3960148"/>
            <a:ext cx="9571476" cy="1200329"/>
          </a:xfrm>
          <a:prstGeom prst="rect">
            <a:avLst/>
          </a:prstGeom>
          <a:ln>
            <a:solidFill>
              <a:schemeClr val="accent2"/>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dirty="0" smtClean="0"/>
              <a:t>Total : </a:t>
            </a:r>
          </a:p>
          <a:p>
            <a:r>
              <a:rPr lang="fr-FR" dirty="0"/>
              <a:t>	</a:t>
            </a:r>
            <a:r>
              <a:rPr lang="fr-FR" dirty="0" smtClean="0"/>
              <a:t>-&gt; </a:t>
            </a:r>
            <a:r>
              <a:rPr lang="fr-FR" b="1" dirty="0" smtClean="0"/>
              <a:t>Quantité</a:t>
            </a:r>
            <a:r>
              <a:rPr lang="fr-FR" dirty="0" smtClean="0"/>
              <a:t> 	= Quantité du SI + quantités entrées</a:t>
            </a:r>
          </a:p>
          <a:p>
            <a:r>
              <a:rPr lang="fr-FR" dirty="0"/>
              <a:t>	</a:t>
            </a:r>
            <a:r>
              <a:rPr lang="fr-FR" dirty="0" smtClean="0"/>
              <a:t>-&gt; </a:t>
            </a:r>
            <a:r>
              <a:rPr lang="fr-FR" b="1" dirty="0" smtClean="0"/>
              <a:t>Total		</a:t>
            </a:r>
            <a:r>
              <a:rPr lang="fr-FR" dirty="0" smtClean="0"/>
              <a:t>= Cout total du SI + cout total des entrées</a:t>
            </a:r>
          </a:p>
          <a:p>
            <a:r>
              <a:rPr lang="fr-FR" dirty="0"/>
              <a:t>	</a:t>
            </a:r>
            <a:r>
              <a:rPr lang="fr-FR" dirty="0" smtClean="0"/>
              <a:t>-&gt; </a:t>
            </a:r>
            <a:r>
              <a:rPr lang="fr-FR" b="1" dirty="0" smtClean="0"/>
              <a:t>Prix unitaire</a:t>
            </a:r>
            <a:r>
              <a:rPr lang="fr-FR" dirty="0" smtClean="0"/>
              <a:t>	= Total / quantité</a:t>
            </a:r>
          </a:p>
        </p:txBody>
      </p:sp>
      <p:sp>
        <p:nvSpPr>
          <p:cNvPr id="6"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(2) le tableau d’inventaire</a:t>
            </a:r>
            <a:endParaRPr lang="fr-FR" sz="2800" b="1" dirty="0">
              <a:solidFill>
                <a:srgbClr val="C00000"/>
              </a:solidFill>
            </a:endParaRPr>
          </a:p>
        </p:txBody>
      </p:sp>
    </p:spTree>
    <p:extLst>
      <p:ext uri="{BB962C8B-B14F-4D97-AF65-F5344CB8AC3E}">
        <p14:creationId xmlns:p14="http://schemas.microsoft.com/office/powerpoint/2010/main" val="7305312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7</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7</a:t>
            </a:fld>
            <a:endParaRPr lang="fr-FR" dirty="0">
              <a:solidFill>
                <a:prstClr val="black">
                  <a:tint val="75000"/>
                </a:prstClr>
              </a:solidFill>
            </a:endParaRPr>
          </a:p>
        </p:txBody>
      </p:sp>
      <p:graphicFrame>
        <p:nvGraphicFramePr>
          <p:cNvPr id="4" name="Tableau 3"/>
          <p:cNvGraphicFramePr>
            <a:graphicFrameLocks noGrp="1"/>
          </p:cNvGraphicFramePr>
          <p:nvPr>
            <p:extLst/>
          </p:nvPr>
        </p:nvGraphicFramePr>
        <p:xfrm>
          <a:off x="865614" y="1116830"/>
          <a:ext cx="9571476" cy="2346960"/>
        </p:xfrm>
        <a:graphic>
          <a:graphicData uri="http://schemas.openxmlformats.org/drawingml/2006/table">
            <a:tbl>
              <a:tblPr firstRow="1" bandRow="1">
                <a:tableStyleId>{5940675A-B579-460E-94D1-54222C63F5DA}</a:tableStyleId>
              </a:tblPr>
              <a:tblGrid>
                <a:gridCol w="4777804">
                  <a:extLst>
                    <a:ext uri="{9D8B030D-6E8A-4147-A177-3AD203B41FA5}">
                      <a16:colId xmlns:a16="http://schemas.microsoft.com/office/drawing/2014/main" val="2574452803"/>
                    </a:ext>
                  </a:extLst>
                </a:gridCol>
                <a:gridCol w="1801091">
                  <a:extLst>
                    <a:ext uri="{9D8B030D-6E8A-4147-A177-3AD203B41FA5}">
                      <a16:colId xmlns:a16="http://schemas.microsoft.com/office/drawing/2014/main" val="3572423229"/>
                    </a:ext>
                  </a:extLst>
                </a:gridCol>
                <a:gridCol w="1533236">
                  <a:extLst>
                    <a:ext uri="{9D8B030D-6E8A-4147-A177-3AD203B41FA5}">
                      <a16:colId xmlns:a16="http://schemas.microsoft.com/office/drawing/2014/main" val="3693677903"/>
                    </a:ext>
                  </a:extLst>
                </a:gridCol>
                <a:gridCol w="1459345">
                  <a:extLst>
                    <a:ext uri="{9D8B030D-6E8A-4147-A177-3AD203B41FA5}">
                      <a16:colId xmlns:a16="http://schemas.microsoft.com/office/drawing/2014/main" val="4249944950"/>
                    </a:ext>
                  </a:extLst>
                </a:gridCol>
              </a:tblGrid>
              <a:tr h="139315">
                <a:tc>
                  <a:txBody>
                    <a:bodyPr/>
                    <a:lstStyle/>
                    <a:p>
                      <a:endParaRPr lang="fr-FR" dirty="0"/>
                    </a:p>
                  </a:txBody>
                  <a:tcPr/>
                </a:tc>
                <a:tc>
                  <a:txBody>
                    <a:bodyPr/>
                    <a:lstStyle/>
                    <a:p>
                      <a:pPr algn="ctr"/>
                      <a:r>
                        <a:rPr lang="fr-FR" dirty="0" smtClean="0"/>
                        <a:t>Quantité</a:t>
                      </a:r>
                      <a:endParaRPr lang="fr-FR" dirty="0"/>
                    </a:p>
                  </a:txBody>
                  <a:tcPr/>
                </a:tc>
                <a:tc>
                  <a:txBody>
                    <a:bodyPr/>
                    <a:lstStyle/>
                    <a:p>
                      <a:pPr algn="ctr"/>
                      <a:r>
                        <a:rPr lang="fr-FR" dirty="0" smtClean="0"/>
                        <a:t>Prix</a:t>
                      </a:r>
                      <a:r>
                        <a:rPr lang="fr-FR" baseline="0" dirty="0" smtClean="0"/>
                        <a:t> unitaire</a:t>
                      </a:r>
                      <a:endParaRPr lang="fr-FR" dirty="0"/>
                    </a:p>
                  </a:txBody>
                  <a:tcPr/>
                </a:tc>
                <a:tc>
                  <a:txBody>
                    <a:bodyPr/>
                    <a:lstStyle/>
                    <a:p>
                      <a:pPr algn="ctr"/>
                      <a:r>
                        <a:rPr lang="fr-FR" dirty="0" smtClean="0"/>
                        <a:t>Total</a:t>
                      </a:r>
                      <a:endParaRPr lang="fr-FR" dirty="0"/>
                    </a:p>
                  </a:txBody>
                  <a:tcPr/>
                </a:tc>
                <a:extLst>
                  <a:ext uri="{0D108BD9-81ED-4DB2-BD59-A6C34878D82A}">
                    <a16:rowId xmlns:a16="http://schemas.microsoft.com/office/drawing/2014/main" val="1601741999"/>
                  </a:ext>
                </a:extLst>
              </a:tr>
              <a:tr h="253846">
                <a:tc>
                  <a:txBody>
                    <a:bodyPr/>
                    <a:lstStyle/>
                    <a:p>
                      <a:r>
                        <a:rPr lang="fr-FR" sz="2000" b="1" dirty="0" smtClean="0">
                          <a:solidFill>
                            <a:schemeClr val="tx1"/>
                          </a:solidFill>
                        </a:rPr>
                        <a:t>Stock initial </a:t>
                      </a:r>
                      <a:endParaRPr lang="fr-FR" sz="2000" b="1" dirty="0">
                        <a:solidFill>
                          <a:schemeClr val="tx1"/>
                        </a:solidFill>
                      </a:endParaRP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2058932"/>
                  </a:ext>
                </a:extLst>
              </a:tr>
              <a:tr h="303723">
                <a:tc>
                  <a:txBody>
                    <a:bodyPr/>
                    <a:lstStyle/>
                    <a:p>
                      <a:r>
                        <a:rPr lang="fr-FR" sz="2000" b="1" dirty="0" smtClean="0"/>
                        <a:t>+ Entrées</a:t>
                      </a:r>
                      <a:endParaRPr lang="fr-FR" sz="2000" b="1"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05048759"/>
                  </a:ext>
                </a:extLst>
              </a:tr>
              <a:tr h="251999">
                <a:tc>
                  <a:txBody>
                    <a:bodyPr/>
                    <a:lstStyle/>
                    <a:p>
                      <a:r>
                        <a:rPr lang="fr-FR" sz="2000" b="1" dirty="0" smtClean="0">
                          <a:solidFill>
                            <a:schemeClr val="tx1"/>
                          </a:solidFill>
                        </a:rPr>
                        <a:t>Total</a:t>
                      </a:r>
                      <a:endParaRPr lang="fr-FR" sz="2000" b="1" dirty="0">
                        <a:solidFill>
                          <a:schemeClr val="tx1"/>
                        </a:solidFill>
                      </a:endParaRP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737156633"/>
                  </a:ext>
                </a:extLst>
              </a:tr>
              <a:tr h="0">
                <a:tc>
                  <a:txBody>
                    <a:bodyPr/>
                    <a:lstStyle/>
                    <a:p>
                      <a:r>
                        <a:rPr lang="fr-FR" sz="2000" b="1" dirty="0" smtClean="0">
                          <a:solidFill>
                            <a:schemeClr val="accent6"/>
                          </a:solidFill>
                        </a:rPr>
                        <a:t>- Sorties </a:t>
                      </a:r>
                      <a:endParaRPr lang="fr-FR" sz="2000" b="1" dirty="0">
                        <a:solidFill>
                          <a:schemeClr val="accent6"/>
                        </a:solidFill>
                      </a:endParaRPr>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936784999"/>
                  </a:ext>
                </a:extLst>
              </a:tr>
              <a:tr h="0">
                <a:tc>
                  <a:txBody>
                    <a:bodyPr/>
                    <a:lstStyle/>
                    <a:p>
                      <a:r>
                        <a:rPr lang="fr-FR" sz="2000" b="1" dirty="0" smtClean="0"/>
                        <a:t>=</a:t>
                      </a:r>
                      <a:r>
                        <a:rPr lang="fr-FR" sz="2000" b="1" baseline="0" dirty="0" smtClean="0"/>
                        <a:t> Stock final</a:t>
                      </a:r>
                      <a:endParaRPr lang="fr-FR" sz="2000" b="1" dirty="0"/>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170764761"/>
                  </a:ext>
                </a:extLst>
              </a:tr>
            </a:tbl>
          </a:graphicData>
        </a:graphic>
      </p:graphicFrame>
      <p:sp>
        <p:nvSpPr>
          <p:cNvPr id="5" name="Flèche courbée vers la droite 4"/>
          <p:cNvSpPr/>
          <p:nvPr/>
        </p:nvSpPr>
        <p:spPr>
          <a:xfrm>
            <a:off x="295564" y="2826328"/>
            <a:ext cx="570052" cy="1403928"/>
          </a:xfrm>
          <a:prstGeom prst="curvedRight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6"/>
              </a:solidFill>
            </a:endParaRPr>
          </a:p>
        </p:txBody>
      </p:sp>
      <p:sp>
        <p:nvSpPr>
          <p:cNvPr id="6" name="ZoneTexte 5"/>
          <p:cNvSpPr txBox="1"/>
          <p:nvPr/>
        </p:nvSpPr>
        <p:spPr>
          <a:xfrm>
            <a:off x="865614" y="3570636"/>
            <a:ext cx="10079477" cy="1200329"/>
          </a:xfrm>
          <a:prstGeom prst="rect">
            <a:avLst/>
          </a:prstGeom>
          <a:ln>
            <a:solidFill>
              <a:schemeClr val="accent6"/>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b="1" dirty="0" smtClean="0"/>
              <a:t>Sorties sont liées</a:t>
            </a:r>
          </a:p>
          <a:p>
            <a:r>
              <a:rPr lang="fr-FR" dirty="0" smtClean="0"/>
              <a:t>     - A des ventes (marchandises, produits finis, résiduels…)</a:t>
            </a:r>
          </a:p>
          <a:p>
            <a:r>
              <a:rPr lang="fr-FR" dirty="0" smtClean="0"/>
              <a:t>     - A des consommations (MP et produit intermédiaire pour production, consommables etc…)</a:t>
            </a:r>
          </a:p>
          <a:p>
            <a:r>
              <a:rPr lang="fr-FR" b="1" dirty="0" smtClean="0"/>
              <a:t>Chaque sorties fera l’objet d’une ligne </a:t>
            </a:r>
          </a:p>
        </p:txBody>
      </p:sp>
      <p:sp>
        <p:nvSpPr>
          <p:cNvPr id="7"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(2) le tableau d’inventaire</a:t>
            </a:r>
            <a:endParaRPr lang="fr-FR" sz="2800" b="1" dirty="0">
              <a:solidFill>
                <a:srgbClr val="C00000"/>
              </a:solidFill>
            </a:endParaRPr>
          </a:p>
        </p:txBody>
      </p:sp>
      <p:sp>
        <p:nvSpPr>
          <p:cNvPr id="10" name="ZoneTexte 9"/>
          <p:cNvSpPr txBox="1"/>
          <p:nvPr/>
        </p:nvSpPr>
        <p:spPr>
          <a:xfrm>
            <a:off x="129309" y="4877811"/>
            <a:ext cx="8977746" cy="1754326"/>
          </a:xfrm>
          <a:prstGeom prst="rect">
            <a:avLst/>
          </a:prstGeom>
          <a:ln>
            <a:solidFill>
              <a:schemeClr val="accent6"/>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b="1" smtClean="0"/>
              <a:t>Le coût </a:t>
            </a:r>
            <a:r>
              <a:rPr lang="fr-FR" b="1" dirty="0" smtClean="0"/>
              <a:t>de sortie </a:t>
            </a:r>
            <a:r>
              <a:rPr lang="fr-FR" dirty="0" smtClean="0"/>
              <a:t>dépend de la manière de gérer les stocks : </a:t>
            </a:r>
          </a:p>
          <a:p>
            <a:pPr marL="285750" indent="-285750" algn="just">
              <a:buFontTx/>
              <a:buChar char="-"/>
            </a:pPr>
            <a:r>
              <a:rPr lang="fr-FR" b="1" dirty="0" smtClean="0"/>
              <a:t>FIFO / PEPS : </a:t>
            </a:r>
            <a:r>
              <a:rPr lang="fr-FR" dirty="0" smtClean="0"/>
              <a:t>premier entrée premier sortie (les premières sorties se feront au prix du stock initial. Lorsque le stock initial sera épuisé, on prendra le prix des premières entrées, puis les secondes entrées etc…).</a:t>
            </a:r>
          </a:p>
          <a:p>
            <a:pPr marL="285750" indent="-285750" algn="just">
              <a:buFontTx/>
              <a:buChar char="-"/>
            </a:pPr>
            <a:r>
              <a:rPr lang="fr-FR" b="1" dirty="0" smtClean="0"/>
              <a:t>CUMP : </a:t>
            </a:r>
            <a:r>
              <a:rPr lang="fr-FR" dirty="0" smtClean="0"/>
              <a:t>Coût unitaire moyen pondéré : on sort un peu de tout indifféremment. Le cout de sortie = prix unitaire de la ligne totale.  </a:t>
            </a:r>
            <a:endParaRPr lang="fr-FR" dirty="0"/>
          </a:p>
        </p:txBody>
      </p:sp>
      <p:sp>
        <p:nvSpPr>
          <p:cNvPr id="9" name="Flèche courbée vers la droite 8"/>
          <p:cNvSpPr/>
          <p:nvPr/>
        </p:nvSpPr>
        <p:spPr>
          <a:xfrm flipH="1">
            <a:off x="8963345" y="2826328"/>
            <a:ext cx="570052" cy="3098800"/>
          </a:xfrm>
          <a:prstGeom prst="curvedRight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6"/>
              </a:solidFill>
            </a:endParaRPr>
          </a:p>
        </p:txBody>
      </p:sp>
    </p:spTree>
    <p:extLst>
      <p:ext uri="{BB962C8B-B14F-4D97-AF65-F5344CB8AC3E}">
        <p14:creationId xmlns:p14="http://schemas.microsoft.com/office/powerpoint/2010/main" val="3426172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8</a:t>
            </a:fld>
            <a:endParaRPr lang="fr-FR" dirty="0">
              <a:solidFill>
                <a:prstClr val="black">
                  <a:tint val="75000"/>
                </a:prstClr>
              </a:solidFill>
            </a:endParaRPr>
          </a:p>
        </p:txBody>
      </p:sp>
      <p:graphicFrame>
        <p:nvGraphicFramePr>
          <p:cNvPr id="3" name="Tableau 2"/>
          <p:cNvGraphicFramePr>
            <a:graphicFrameLocks noGrp="1"/>
          </p:cNvGraphicFramePr>
          <p:nvPr>
            <p:extLst/>
          </p:nvPr>
        </p:nvGraphicFramePr>
        <p:xfrm>
          <a:off x="865614" y="1116830"/>
          <a:ext cx="9571476" cy="2346960"/>
        </p:xfrm>
        <a:graphic>
          <a:graphicData uri="http://schemas.openxmlformats.org/drawingml/2006/table">
            <a:tbl>
              <a:tblPr firstRow="1" bandRow="1">
                <a:tableStyleId>{5940675A-B579-460E-94D1-54222C63F5DA}</a:tableStyleId>
              </a:tblPr>
              <a:tblGrid>
                <a:gridCol w="4777804">
                  <a:extLst>
                    <a:ext uri="{9D8B030D-6E8A-4147-A177-3AD203B41FA5}">
                      <a16:colId xmlns:a16="http://schemas.microsoft.com/office/drawing/2014/main" val="2574452803"/>
                    </a:ext>
                  </a:extLst>
                </a:gridCol>
                <a:gridCol w="1801091">
                  <a:extLst>
                    <a:ext uri="{9D8B030D-6E8A-4147-A177-3AD203B41FA5}">
                      <a16:colId xmlns:a16="http://schemas.microsoft.com/office/drawing/2014/main" val="3572423229"/>
                    </a:ext>
                  </a:extLst>
                </a:gridCol>
                <a:gridCol w="1533236">
                  <a:extLst>
                    <a:ext uri="{9D8B030D-6E8A-4147-A177-3AD203B41FA5}">
                      <a16:colId xmlns:a16="http://schemas.microsoft.com/office/drawing/2014/main" val="3693677903"/>
                    </a:ext>
                  </a:extLst>
                </a:gridCol>
                <a:gridCol w="1459345">
                  <a:extLst>
                    <a:ext uri="{9D8B030D-6E8A-4147-A177-3AD203B41FA5}">
                      <a16:colId xmlns:a16="http://schemas.microsoft.com/office/drawing/2014/main" val="4249944950"/>
                    </a:ext>
                  </a:extLst>
                </a:gridCol>
              </a:tblGrid>
              <a:tr h="139315">
                <a:tc>
                  <a:txBody>
                    <a:bodyPr/>
                    <a:lstStyle/>
                    <a:p>
                      <a:endParaRPr lang="fr-FR" dirty="0"/>
                    </a:p>
                  </a:txBody>
                  <a:tcPr/>
                </a:tc>
                <a:tc>
                  <a:txBody>
                    <a:bodyPr/>
                    <a:lstStyle/>
                    <a:p>
                      <a:pPr algn="ctr"/>
                      <a:r>
                        <a:rPr lang="fr-FR" dirty="0" smtClean="0"/>
                        <a:t>Quantité</a:t>
                      </a:r>
                      <a:endParaRPr lang="fr-FR" dirty="0"/>
                    </a:p>
                  </a:txBody>
                  <a:tcPr/>
                </a:tc>
                <a:tc>
                  <a:txBody>
                    <a:bodyPr/>
                    <a:lstStyle/>
                    <a:p>
                      <a:pPr algn="ctr"/>
                      <a:r>
                        <a:rPr lang="fr-FR" dirty="0" smtClean="0"/>
                        <a:t>Prix</a:t>
                      </a:r>
                      <a:r>
                        <a:rPr lang="fr-FR" baseline="0" dirty="0" smtClean="0"/>
                        <a:t> unitaire</a:t>
                      </a:r>
                      <a:endParaRPr lang="fr-FR" dirty="0"/>
                    </a:p>
                  </a:txBody>
                  <a:tcPr/>
                </a:tc>
                <a:tc>
                  <a:txBody>
                    <a:bodyPr/>
                    <a:lstStyle/>
                    <a:p>
                      <a:pPr algn="ctr"/>
                      <a:r>
                        <a:rPr lang="fr-FR" dirty="0" smtClean="0"/>
                        <a:t>Total</a:t>
                      </a:r>
                      <a:endParaRPr lang="fr-FR" dirty="0"/>
                    </a:p>
                  </a:txBody>
                  <a:tcPr/>
                </a:tc>
                <a:extLst>
                  <a:ext uri="{0D108BD9-81ED-4DB2-BD59-A6C34878D82A}">
                    <a16:rowId xmlns:a16="http://schemas.microsoft.com/office/drawing/2014/main" val="1601741999"/>
                  </a:ext>
                </a:extLst>
              </a:tr>
              <a:tr h="253846">
                <a:tc>
                  <a:txBody>
                    <a:bodyPr/>
                    <a:lstStyle/>
                    <a:p>
                      <a:r>
                        <a:rPr lang="fr-FR" sz="2000" b="1" dirty="0" smtClean="0">
                          <a:solidFill>
                            <a:schemeClr val="tx1"/>
                          </a:solidFill>
                        </a:rPr>
                        <a:t>Stock initial </a:t>
                      </a:r>
                      <a:endParaRPr lang="fr-FR" sz="2000" b="1" dirty="0">
                        <a:solidFill>
                          <a:schemeClr val="tx1"/>
                        </a:solidFill>
                      </a:endParaRP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2058932"/>
                  </a:ext>
                </a:extLst>
              </a:tr>
              <a:tr h="303723">
                <a:tc>
                  <a:txBody>
                    <a:bodyPr/>
                    <a:lstStyle/>
                    <a:p>
                      <a:r>
                        <a:rPr lang="fr-FR" sz="2000" b="1" dirty="0" smtClean="0"/>
                        <a:t>+ Entrées</a:t>
                      </a:r>
                      <a:endParaRPr lang="fr-FR" sz="2000" b="1"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05048759"/>
                  </a:ext>
                </a:extLst>
              </a:tr>
              <a:tr h="251999">
                <a:tc>
                  <a:txBody>
                    <a:bodyPr/>
                    <a:lstStyle/>
                    <a:p>
                      <a:r>
                        <a:rPr lang="fr-FR" sz="2000" b="1" dirty="0" smtClean="0">
                          <a:solidFill>
                            <a:schemeClr val="tx1"/>
                          </a:solidFill>
                        </a:rPr>
                        <a:t>Total</a:t>
                      </a:r>
                      <a:endParaRPr lang="fr-FR" sz="2000" b="1" dirty="0">
                        <a:solidFill>
                          <a:schemeClr val="tx1"/>
                        </a:solidFill>
                      </a:endParaRP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737156633"/>
                  </a:ext>
                </a:extLst>
              </a:tr>
              <a:tr h="0">
                <a:tc>
                  <a:txBody>
                    <a:bodyPr/>
                    <a:lstStyle/>
                    <a:p>
                      <a:r>
                        <a:rPr lang="fr-FR" sz="2000" b="1" dirty="0" smtClean="0"/>
                        <a:t>- Sorties </a:t>
                      </a:r>
                      <a:endParaRPr lang="fr-FR" sz="2000" b="1" dirty="0"/>
                    </a:p>
                  </a:txBody>
                  <a:tcPr/>
                </a:tc>
                <a:tc>
                  <a:txBody>
                    <a:bodyPr/>
                    <a:lstStyle/>
                    <a:p>
                      <a:endParaRPr lang="fr-FR" dirty="0"/>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936784999"/>
                  </a:ext>
                </a:extLst>
              </a:tr>
              <a:tr h="0">
                <a:tc>
                  <a:txBody>
                    <a:bodyPr/>
                    <a:lstStyle/>
                    <a:p>
                      <a:r>
                        <a:rPr lang="fr-FR" sz="2000" b="1" dirty="0" smtClean="0">
                          <a:solidFill>
                            <a:schemeClr val="accent4">
                              <a:lumMod val="60000"/>
                              <a:lumOff val="40000"/>
                            </a:schemeClr>
                          </a:solidFill>
                        </a:rPr>
                        <a:t>=</a:t>
                      </a:r>
                      <a:r>
                        <a:rPr lang="fr-FR" sz="2000" b="1" baseline="0" dirty="0" smtClean="0">
                          <a:solidFill>
                            <a:schemeClr val="accent4">
                              <a:lumMod val="60000"/>
                              <a:lumOff val="40000"/>
                            </a:schemeClr>
                          </a:solidFill>
                        </a:rPr>
                        <a:t> Stock final</a:t>
                      </a:r>
                      <a:endParaRPr lang="fr-FR" sz="2000" b="1" dirty="0">
                        <a:solidFill>
                          <a:schemeClr val="accent4">
                            <a:lumMod val="60000"/>
                            <a:lumOff val="40000"/>
                          </a:schemeClr>
                        </a:solidFill>
                      </a:endParaRP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170764761"/>
                  </a:ext>
                </a:extLst>
              </a:tr>
            </a:tbl>
          </a:graphicData>
        </a:graphic>
      </p:graphicFrame>
      <p:sp>
        <p:nvSpPr>
          <p:cNvPr id="4" name="Flèche courbée vers la droite 3"/>
          <p:cNvSpPr/>
          <p:nvPr/>
        </p:nvSpPr>
        <p:spPr>
          <a:xfrm>
            <a:off x="295564" y="3195782"/>
            <a:ext cx="570052" cy="1133698"/>
          </a:xfrm>
          <a:prstGeom prst="curvedRightArrow">
            <a:avLst/>
          </a:prstGeom>
          <a:ln/>
        </p:spPr>
        <p:style>
          <a:lnRef idx="2">
            <a:schemeClr val="accent4"/>
          </a:lnRef>
          <a:fillRef idx="1">
            <a:schemeClr val="lt1"/>
          </a:fillRef>
          <a:effectRef idx="0">
            <a:schemeClr val="accent4"/>
          </a:effectRef>
          <a:fontRef idx="minor">
            <a:schemeClr val="dk1"/>
          </a:fontRef>
        </p:style>
        <p:txBody>
          <a:bodyPr rtlCol="0" anchor="ctr"/>
          <a:lstStyle/>
          <a:p>
            <a:pPr algn="ctr"/>
            <a:endParaRPr lang="fr-FR">
              <a:solidFill>
                <a:schemeClr val="tx1"/>
              </a:solidFill>
            </a:endParaRPr>
          </a:p>
        </p:txBody>
      </p:sp>
      <p:sp>
        <p:nvSpPr>
          <p:cNvPr id="5" name="ZoneTexte 4"/>
          <p:cNvSpPr txBox="1"/>
          <p:nvPr/>
        </p:nvSpPr>
        <p:spPr>
          <a:xfrm>
            <a:off x="865614" y="3960148"/>
            <a:ext cx="9571476" cy="369332"/>
          </a:xfrm>
          <a:prstGeom prst="rect">
            <a:avLst/>
          </a:prstGeom>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dirty="0" smtClean="0"/>
              <a:t>Stock final = total - sorties</a:t>
            </a:r>
          </a:p>
        </p:txBody>
      </p:sp>
      <p:sp>
        <p:nvSpPr>
          <p:cNvPr id="6"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(2) le tableau d’inventaire</a:t>
            </a:r>
            <a:endParaRPr lang="fr-FR" sz="2800" b="1" dirty="0">
              <a:solidFill>
                <a:srgbClr val="C00000"/>
              </a:solidFill>
            </a:endParaRPr>
          </a:p>
        </p:txBody>
      </p:sp>
    </p:spTree>
    <p:extLst>
      <p:ext uri="{BB962C8B-B14F-4D97-AF65-F5344CB8AC3E}">
        <p14:creationId xmlns:p14="http://schemas.microsoft.com/office/powerpoint/2010/main" val="2594654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pPr marL="114300" indent="0">
              <a:buNone/>
            </a:pPr>
            <a:r>
              <a:rPr lang="fr-FR" b="1" dirty="0">
                <a:solidFill>
                  <a:srgbClr val="002060"/>
                </a:solidFill>
              </a:rPr>
              <a:t>Exemple</a:t>
            </a:r>
          </a:p>
          <a:p>
            <a:pPr marL="114300" indent="0">
              <a:buNone/>
            </a:pPr>
            <a:r>
              <a:rPr lang="fr-FR" dirty="0"/>
              <a:t>L’entreprise PAPER achète et vend en gros du matériel scolaire</a:t>
            </a:r>
          </a:p>
          <a:p>
            <a:pPr marL="114300" indent="0">
              <a:buNone/>
            </a:pPr>
            <a:r>
              <a:rPr lang="fr-FR" dirty="0"/>
              <a:t>Au 1</a:t>
            </a:r>
            <a:r>
              <a:rPr lang="fr-FR" baseline="30000" dirty="0"/>
              <a:t>er</a:t>
            </a:r>
            <a:r>
              <a:rPr lang="fr-FR" dirty="0"/>
              <a:t> janvier N, elle avait en stock 2000  paires de ciseaux acquise 4€ l’unité</a:t>
            </a:r>
          </a:p>
          <a:p>
            <a:pPr marL="114300" indent="0">
              <a:buNone/>
            </a:pPr>
            <a:r>
              <a:rPr lang="fr-FR" dirty="0"/>
              <a:t>Le 5 janvier N, elle achète 5000 paires de ciseaux de même catégorie à 4,20 € l’unité et le 20 janvier 3000 paires à 5€ l’unité</a:t>
            </a:r>
          </a:p>
          <a:p>
            <a:pPr marL="114300" indent="0">
              <a:buNone/>
            </a:pPr>
            <a:r>
              <a:rPr lang="fr-FR" dirty="0"/>
              <a:t>Le 8 février, elle vend 3000 paires de ciseaux et le 26 février 1000 paires (prix de vente 8 €)</a:t>
            </a:r>
          </a:p>
          <a:p>
            <a:pPr marL="114300" indent="0">
              <a:buNone/>
            </a:pPr>
            <a:r>
              <a:rPr lang="fr-FR" dirty="0"/>
              <a:t>L’inventaire physique des stocks révèle qu’il en reste 6000 en stock</a:t>
            </a:r>
          </a:p>
          <a:p>
            <a:endParaRPr lang="fr-FR" sz="1100" dirty="0"/>
          </a:p>
          <a:p>
            <a:pPr lvl="1"/>
            <a:r>
              <a:rPr lang="fr-FR" dirty="0"/>
              <a:t>Utilisation de la méthode du CUMP</a:t>
            </a:r>
          </a:p>
          <a:p>
            <a:pPr lvl="1"/>
            <a:r>
              <a:rPr lang="fr-FR" dirty="0"/>
              <a:t>Utilisation de la méthode PEPS/FIFO</a:t>
            </a:r>
          </a:p>
          <a:p>
            <a:pPr lvl="2"/>
            <a:r>
              <a:rPr lang="fr-FR" dirty="0"/>
              <a:t>Concernant ces deux méthodes :</a:t>
            </a:r>
          </a:p>
          <a:p>
            <a:pPr lvl="3"/>
            <a:r>
              <a:rPr lang="fr-FR" dirty="0"/>
              <a:t>Quel est le coût d’achat des marchandises vendues ?</a:t>
            </a:r>
          </a:p>
          <a:p>
            <a:pPr lvl="3"/>
            <a:r>
              <a:rPr lang="fr-FR" dirty="0"/>
              <a:t>Quelle est la valeur du stock final au 31 décembre </a:t>
            </a:r>
            <a:r>
              <a:rPr lang="fr-FR" dirty="0" smtClean="0"/>
              <a:t>?</a:t>
            </a:r>
            <a:endParaRPr lang="fr-FR" dirty="0"/>
          </a:p>
        </p:txBody>
      </p:sp>
      <p:sp>
        <p:nvSpPr>
          <p:cNvPr id="5" name="Espace réservé du numéro de diapositive 4"/>
          <p:cNvSpPr>
            <a:spLocks noGrp="1"/>
          </p:cNvSpPr>
          <p:nvPr>
            <p:ph type="sldNum" sz="quarter" idx="12"/>
          </p:nvPr>
        </p:nvSpPr>
        <p:spPr/>
        <p:txBody>
          <a:bodyPr/>
          <a:lstStyle/>
          <a:p>
            <a:fld id="{6E2D2B3B-882E-40F3-A32F-6DD516915044}" type="slidenum">
              <a:rPr lang="en-US" smtClean="0"/>
              <a:pPr/>
              <a:t>9</a:t>
            </a:fld>
            <a:endParaRPr lang="en-US" dirty="0"/>
          </a:p>
        </p:txBody>
      </p:sp>
      <p:sp>
        <p:nvSpPr>
          <p:cNvPr id="6" name="Titre 2"/>
          <p:cNvSpPr txBox="1">
            <a:spLocks/>
          </p:cNvSpPr>
          <p:nvPr/>
        </p:nvSpPr>
        <p:spPr>
          <a:xfrm>
            <a:off x="865616" y="216593"/>
            <a:ext cx="7621323" cy="570133"/>
          </a:xfrm>
          <a:prstGeom prst="rect">
            <a:avLst/>
          </a:prstGeom>
        </p:spPr>
        <p:txBody>
          <a:bodyP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2800" b="1" dirty="0" smtClean="0"/>
              <a:t>1. Les stocks (2) le tableau d’inventaire</a:t>
            </a:r>
            <a:endParaRPr lang="fr-FR" sz="2800" b="1" dirty="0">
              <a:solidFill>
                <a:srgbClr val="C00000"/>
              </a:solidFill>
            </a:endParaRPr>
          </a:p>
        </p:txBody>
      </p:sp>
    </p:spTree>
    <p:extLst>
      <p:ext uri="{BB962C8B-B14F-4D97-AF65-F5344CB8AC3E}">
        <p14:creationId xmlns:p14="http://schemas.microsoft.com/office/powerpoint/2010/main" val="11972796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ontiguïté">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2523</TotalTime>
  <Words>2571</Words>
  <Application>Microsoft Office PowerPoint</Application>
  <PresentationFormat>Grand écran</PresentationFormat>
  <Paragraphs>802</Paragraphs>
  <Slides>37</Slides>
  <Notes>11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37</vt:i4>
      </vt:variant>
    </vt:vector>
  </HeadingPairs>
  <TitlesOfParts>
    <vt:vector size="43" baseType="lpstr">
      <vt:lpstr>Arial</vt:lpstr>
      <vt:lpstr>Calibri</vt:lpstr>
      <vt:lpstr>Cambria</vt:lpstr>
      <vt:lpstr>Cambria Math</vt:lpstr>
      <vt:lpstr>Times New Roman</vt:lpstr>
      <vt:lpstr>1_Contiguïté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Correction Méthode CUMP </vt:lpstr>
      <vt:lpstr> Correction Méthode FIFO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Universite de Montpellier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2 opération en devis</dc:title>
  <dc:creator>DUMAS</dc:creator>
  <cp:lastModifiedBy>n.a.</cp:lastModifiedBy>
  <cp:revision>196</cp:revision>
  <cp:lastPrinted>2019-02-19T09:07:01Z</cp:lastPrinted>
  <dcterms:created xsi:type="dcterms:W3CDTF">2019-01-09T13:53:19Z</dcterms:created>
  <dcterms:modified xsi:type="dcterms:W3CDTF">2021-02-02T09:09:17Z</dcterms:modified>
</cp:coreProperties>
</file>