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7" r:id="rId2"/>
    <p:sldMasterId id="2147483710" r:id="rId3"/>
    <p:sldMasterId id="2147483734" r:id="rId4"/>
    <p:sldMasterId id="2147483722" r:id="rId5"/>
  </p:sldMasterIdLst>
  <p:notesMasterIdLst>
    <p:notesMasterId r:id="rId47"/>
  </p:notesMasterIdLst>
  <p:handoutMasterIdLst>
    <p:handoutMasterId r:id="rId48"/>
  </p:handoutMasterIdLst>
  <p:sldIdLst>
    <p:sldId id="956" r:id="rId6"/>
    <p:sldId id="963" r:id="rId7"/>
    <p:sldId id="1016" r:id="rId8"/>
    <p:sldId id="964" r:id="rId9"/>
    <p:sldId id="965" r:id="rId10"/>
    <p:sldId id="969" r:id="rId11"/>
    <p:sldId id="1000" r:id="rId12"/>
    <p:sldId id="966" r:id="rId13"/>
    <p:sldId id="982" r:id="rId14"/>
    <p:sldId id="967" r:id="rId15"/>
    <p:sldId id="983" r:id="rId16"/>
    <p:sldId id="985" r:id="rId17"/>
    <p:sldId id="957" r:id="rId18"/>
    <p:sldId id="986" r:id="rId19"/>
    <p:sldId id="988" r:id="rId20"/>
    <p:sldId id="970" r:id="rId21"/>
    <p:sldId id="992" r:id="rId22"/>
    <p:sldId id="987" r:id="rId23"/>
    <p:sldId id="1006" r:id="rId24"/>
    <p:sldId id="1007" r:id="rId25"/>
    <p:sldId id="990" r:id="rId26"/>
    <p:sldId id="993" r:id="rId27"/>
    <p:sldId id="989" r:id="rId28"/>
    <p:sldId id="994" r:id="rId29"/>
    <p:sldId id="995" r:id="rId30"/>
    <p:sldId id="968" r:id="rId31"/>
    <p:sldId id="959" r:id="rId32"/>
    <p:sldId id="1008" r:id="rId33"/>
    <p:sldId id="1009" r:id="rId34"/>
    <p:sldId id="960" r:id="rId35"/>
    <p:sldId id="1010" r:id="rId36"/>
    <p:sldId id="975" r:id="rId37"/>
    <p:sldId id="981" r:id="rId38"/>
    <p:sldId id="977" r:id="rId39"/>
    <p:sldId id="996" r:id="rId40"/>
    <p:sldId id="979" r:id="rId41"/>
    <p:sldId id="980" r:id="rId42"/>
    <p:sldId id="1015" r:id="rId43"/>
    <p:sldId id="1014" r:id="rId44"/>
    <p:sldId id="1012" r:id="rId45"/>
    <p:sldId id="1013" r:id="rId46"/>
  </p:sldIdLst>
  <p:sldSz cx="9145588"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e pierrot" initials="fp" lastIdx="1" clrIdx="0"/>
  <p:cmAuthor id="2" name="dsi" initials="d" lastIdx="3" clrIdx="1"/>
  <p:cmAuthor id="3" name="Françoise" initials="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430"/>
    <a:srgbClr val="6A2316"/>
    <a:srgbClr val="2E1450"/>
    <a:srgbClr val="2F1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86856" autoAdjust="0"/>
  </p:normalViewPr>
  <p:slideViewPr>
    <p:cSldViewPr>
      <p:cViewPr varScale="1">
        <p:scale>
          <a:sx n="71" d="100"/>
          <a:sy n="71" d="100"/>
        </p:scale>
        <p:origin x="44" y="88"/>
      </p:cViewPr>
      <p:guideLst>
        <p:guide orient="horz" pos="2160"/>
        <p:guide pos="2881"/>
      </p:guideLst>
    </p:cSldViewPr>
  </p:slideViewPr>
  <p:notesTextViewPr>
    <p:cViewPr>
      <p:scale>
        <a:sx n="125" d="100"/>
        <a:sy n="125" d="100"/>
      </p:scale>
      <p:origin x="0" y="0"/>
    </p:cViewPr>
  </p:notesTextViewPr>
  <p:notesViewPr>
    <p:cSldViewPr>
      <p:cViewPr varScale="1">
        <p:scale>
          <a:sx n="48" d="100"/>
          <a:sy n="48" d="100"/>
        </p:scale>
        <p:origin x="275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6301" cy="496654"/>
          </a:xfrm>
          <a:prstGeom prst="rect">
            <a:avLst/>
          </a:prstGeom>
        </p:spPr>
        <p:txBody>
          <a:bodyPr vert="horz" lIns="92954" tIns="46475" rIns="92954" bIns="46475" rtlCol="0"/>
          <a:lstStyle>
            <a:lvl1pPr algn="l">
              <a:defRPr sz="1300"/>
            </a:lvl1pPr>
          </a:lstStyle>
          <a:p>
            <a:endParaRPr lang="fr-FR"/>
          </a:p>
        </p:txBody>
      </p:sp>
      <p:sp>
        <p:nvSpPr>
          <p:cNvPr id="3" name="Espace réservé de la date 2"/>
          <p:cNvSpPr>
            <a:spLocks noGrp="1"/>
          </p:cNvSpPr>
          <p:nvPr>
            <p:ph type="dt" sz="quarter" idx="1"/>
          </p:nvPr>
        </p:nvSpPr>
        <p:spPr>
          <a:xfrm>
            <a:off x="3849771" y="0"/>
            <a:ext cx="2946301" cy="496654"/>
          </a:xfrm>
          <a:prstGeom prst="rect">
            <a:avLst/>
          </a:prstGeom>
        </p:spPr>
        <p:txBody>
          <a:bodyPr vert="horz" lIns="92954" tIns="46475" rIns="92954" bIns="46475" rtlCol="0"/>
          <a:lstStyle>
            <a:lvl1pPr algn="r">
              <a:defRPr sz="1300"/>
            </a:lvl1pPr>
          </a:lstStyle>
          <a:p>
            <a:fld id="{EE9F1377-9FF0-4A8B-BDE0-DA2305A9F1B4}" type="datetimeFigureOut">
              <a:rPr lang="fr-FR" smtClean="0"/>
              <a:t>14/11/2025</a:t>
            </a:fld>
            <a:endParaRPr lang="fr-FR"/>
          </a:p>
        </p:txBody>
      </p:sp>
      <p:sp>
        <p:nvSpPr>
          <p:cNvPr id="4" name="Espace réservé du pied de page 3"/>
          <p:cNvSpPr>
            <a:spLocks noGrp="1"/>
          </p:cNvSpPr>
          <p:nvPr>
            <p:ph type="ftr" sz="quarter" idx="2"/>
          </p:nvPr>
        </p:nvSpPr>
        <p:spPr>
          <a:xfrm>
            <a:off x="2" y="9429959"/>
            <a:ext cx="2946301" cy="496654"/>
          </a:xfrm>
          <a:prstGeom prst="rect">
            <a:avLst/>
          </a:prstGeom>
        </p:spPr>
        <p:txBody>
          <a:bodyPr vert="horz" lIns="92954" tIns="46475" rIns="92954" bIns="46475"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49771" y="9429959"/>
            <a:ext cx="2946301" cy="496654"/>
          </a:xfrm>
          <a:prstGeom prst="rect">
            <a:avLst/>
          </a:prstGeom>
        </p:spPr>
        <p:txBody>
          <a:bodyPr vert="horz" lIns="92954" tIns="46475" rIns="92954" bIns="46475" rtlCol="0" anchor="b"/>
          <a:lstStyle>
            <a:lvl1pPr algn="r">
              <a:defRPr sz="1300"/>
            </a:lvl1pPr>
          </a:lstStyle>
          <a:p>
            <a:fld id="{342CA758-1768-4631-883F-EDBE8FD00A76}" type="slidenum">
              <a:rPr lang="fr-FR" smtClean="0"/>
              <a:t>‹N°›</a:t>
            </a:fld>
            <a:endParaRPr lang="fr-FR"/>
          </a:p>
        </p:txBody>
      </p:sp>
    </p:spTree>
    <p:extLst>
      <p:ext uri="{BB962C8B-B14F-4D97-AF65-F5344CB8AC3E}">
        <p14:creationId xmlns:p14="http://schemas.microsoft.com/office/powerpoint/2010/main" val="1412594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4"/>
            <a:ext cx="2945660" cy="496412"/>
          </a:xfrm>
          <a:prstGeom prst="rect">
            <a:avLst/>
          </a:prstGeom>
        </p:spPr>
        <p:txBody>
          <a:bodyPr vert="horz" lIns="95989" tIns="47998" rIns="95989" bIns="47998" rtlCol="0"/>
          <a:lstStyle>
            <a:lvl1pPr algn="l">
              <a:defRPr sz="1300"/>
            </a:lvl1pPr>
          </a:lstStyle>
          <a:p>
            <a:endParaRPr lang="fr-FR" dirty="0"/>
          </a:p>
        </p:txBody>
      </p:sp>
      <p:sp>
        <p:nvSpPr>
          <p:cNvPr id="3" name="Espace réservé de la date 2"/>
          <p:cNvSpPr>
            <a:spLocks noGrp="1"/>
          </p:cNvSpPr>
          <p:nvPr>
            <p:ph type="dt" idx="1"/>
          </p:nvPr>
        </p:nvSpPr>
        <p:spPr>
          <a:xfrm>
            <a:off x="3850448" y="4"/>
            <a:ext cx="2945660" cy="496412"/>
          </a:xfrm>
          <a:prstGeom prst="rect">
            <a:avLst/>
          </a:prstGeom>
        </p:spPr>
        <p:txBody>
          <a:bodyPr vert="horz" lIns="95989" tIns="47998" rIns="95989" bIns="47998" rtlCol="0"/>
          <a:lstStyle>
            <a:lvl1pPr algn="r">
              <a:defRPr sz="1300"/>
            </a:lvl1pPr>
          </a:lstStyle>
          <a:p>
            <a:fld id="{76799C2B-A992-40E9-B32A-05B5B13CD0D1}" type="datetimeFigureOut">
              <a:rPr lang="fr-FR" smtClean="0"/>
              <a:t>14/11/2025</a:t>
            </a:fld>
            <a:endParaRPr lang="fr-FR" dirty="0"/>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5989" tIns="47998" rIns="95989" bIns="47998" rtlCol="0" anchor="ctr"/>
          <a:lstStyle/>
          <a:p>
            <a:endParaRPr lang="fr-FR" dirty="0"/>
          </a:p>
        </p:txBody>
      </p:sp>
      <p:sp>
        <p:nvSpPr>
          <p:cNvPr id="5" name="Espace réservé des commentaires 4"/>
          <p:cNvSpPr>
            <a:spLocks noGrp="1"/>
          </p:cNvSpPr>
          <p:nvPr>
            <p:ph type="body" sz="quarter" idx="3"/>
          </p:nvPr>
        </p:nvSpPr>
        <p:spPr>
          <a:xfrm>
            <a:off x="679768" y="4715912"/>
            <a:ext cx="5438140" cy="4467701"/>
          </a:xfrm>
          <a:prstGeom prst="rect">
            <a:avLst/>
          </a:prstGeom>
        </p:spPr>
        <p:txBody>
          <a:bodyPr vert="horz" lIns="95989" tIns="47998" rIns="95989" bIns="4799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5" y="9430098"/>
            <a:ext cx="2945660" cy="496412"/>
          </a:xfrm>
          <a:prstGeom prst="rect">
            <a:avLst/>
          </a:prstGeom>
        </p:spPr>
        <p:txBody>
          <a:bodyPr vert="horz" lIns="95989" tIns="47998" rIns="95989" bIns="4799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0448" y="9430098"/>
            <a:ext cx="2945660" cy="496412"/>
          </a:xfrm>
          <a:prstGeom prst="rect">
            <a:avLst/>
          </a:prstGeom>
        </p:spPr>
        <p:txBody>
          <a:bodyPr vert="horz" lIns="95989" tIns="47998" rIns="95989" bIns="47998" rtlCol="0" anchor="b"/>
          <a:lstStyle>
            <a:lvl1pPr algn="r">
              <a:defRPr sz="1300"/>
            </a:lvl1pPr>
          </a:lstStyle>
          <a:p>
            <a:fld id="{FE199A10-8C59-429D-A410-C3D6B52F1F76}" type="slidenum">
              <a:rPr lang="fr-FR" smtClean="0"/>
              <a:t>‹N°›</a:t>
            </a:fld>
            <a:endParaRPr lang="fr-FR" dirty="0"/>
          </a:p>
        </p:txBody>
      </p:sp>
    </p:spTree>
    <p:extLst>
      <p:ext uri="{BB962C8B-B14F-4D97-AF65-F5344CB8AC3E}">
        <p14:creationId xmlns:p14="http://schemas.microsoft.com/office/powerpoint/2010/main" val="45758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800" dirty="0"/>
              <a:t>Quel intérêt ?</a:t>
            </a:r>
          </a:p>
          <a:p>
            <a:pPr lvl="1"/>
            <a:endParaRPr lang="fr-FR" sz="900" dirty="0"/>
          </a:p>
          <a:p>
            <a:pPr lvl="2" algn="just"/>
            <a:r>
              <a:rPr lang="fr-FR" sz="1800" dirty="0"/>
              <a:t>Le compte « 512 Banque » dans l’entreprise et le compte de l’entreprise tenu par la banque sont réciproques</a:t>
            </a:r>
          </a:p>
          <a:p>
            <a:pPr lvl="2" algn="just"/>
            <a:r>
              <a:rPr lang="fr-FR" sz="1800" dirty="0"/>
              <a:t>Leurs soldes, à une date donnée, devraient être égaux et de sens contraire, car ils concernent les mêmes opérations</a:t>
            </a:r>
          </a:p>
          <a:p>
            <a:pPr lvl="2" algn="just"/>
            <a:r>
              <a:rPr lang="fr-FR" sz="1800" dirty="0"/>
              <a:t>Dans la réalité, ils sont toujours différents</a:t>
            </a:r>
          </a:p>
          <a:p>
            <a:pPr lvl="2"/>
            <a:endParaRPr lang="fr-FR" sz="800" dirty="0"/>
          </a:p>
          <a:p>
            <a:pPr lvl="1"/>
            <a:r>
              <a:rPr lang="fr-FR" sz="1800" dirty="0"/>
              <a:t>Pourquoi ces différences ?</a:t>
            </a:r>
          </a:p>
          <a:p>
            <a:pPr lvl="1"/>
            <a:endParaRPr lang="fr-FR" sz="900" dirty="0"/>
          </a:p>
          <a:p>
            <a:pPr lvl="2" algn="just"/>
            <a:r>
              <a:rPr lang="fr-FR" sz="1800" dirty="0"/>
              <a:t>Erreurs/omissions dans les comptes de l’entreprise et ou de la banque</a:t>
            </a:r>
          </a:p>
          <a:p>
            <a:pPr lvl="2" algn="just"/>
            <a:r>
              <a:rPr lang="fr-FR" sz="1800" dirty="0"/>
              <a:t>Opérations imputées dans l’une des comptabilités uniquement, sans qu’il y ait erreur mais en raison de décalages relatifs aux délais d’acheminement et de gestion des instruments de règlement</a:t>
            </a:r>
          </a:p>
          <a:p>
            <a:pPr lvl="3" algn="just"/>
            <a:r>
              <a:rPr lang="fr-FR" sz="1700" dirty="0"/>
              <a:t>Chèques émis à l’ordre de tiers, comptabilisés par l’entreprise, mais non encaissés, donc inconnus de la banque</a:t>
            </a:r>
          </a:p>
          <a:p>
            <a:pPr lvl="3" algn="just"/>
            <a:r>
              <a:rPr lang="fr-FR" sz="1700" dirty="0"/>
              <a:t>Virements effectués par des tiers, à l’ordre de l’entreprise, enregistrés par la banque, mais pas encore par l’entreprise</a:t>
            </a:r>
            <a:endParaRPr lang="fr-FR" dirty="0"/>
          </a:p>
        </p:txBody>
      </p:sp>
      <p:sp>
        <p:nvSpPr>
          <p:cNvPr id="4" name="Espace réservé du numéro de diapositive 3"/>
          <p:cNvSpPr>
            <a:spLocks noGrp="1"/>
          </p:cNvSpPr>
          <p:nvPr>
            <p:ph type="sldNum" sz="quarter" idx="10"/>
          </p:nvPr>
        </p:nvSpPr>
        <p:spPr/>
        <p:txBody>
          <a:bodyPr/>
          <a:lstStyle/>
          <a:p>
            <a:fld id="{FE199A10-8C59-429D-A410-C3D6B52F1F76}" type="slidenum">
              <a:rPr lang="fr-FR" smtClean="0"/>
              <a:t>1</a:t>
            </a:fld>
            <a:endParaRPr lang="fr-FR" dirty="0"/>
          </a:p>
        </p:txBody>
      </p:sp>
    </p:spTree>
    <p:extLst>
      <p:ext uri="{BB962C8B-B14F-4D97-AF65-F5344CB8AC3E}">
        <p14:creationId xmlns:p14="http://schemas.microsoft.com/office/powerpoint/2010/main" val="71243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8709"/>
            <a:ext cx="9145588" cy="629397"/>
          </a:xfrm>
          <a:solidFill>
            <a:srgbClr val="FFFF00"/>
          </a:solidFill>
        </p:spPr>
        <p:txBody>
          <a:bodyPr>
            <a:normAutofit/>
          </a:bodyPr>
          <a:lstStyle>
            <a:lvl1pPr algn="l">
              <a:defRPr sz="3600">
                <a:solidFill>
                  <a:srgbClr val="0070C0"/>
                </a:solidFill>
              </a:defRPr>
            </a:lvl1pPr>
          </a:lstStyle>
          <a:p>
            <a:r>
              <a:rPr lang="fr-FR" dirty="0"/>
              <a:t>Cliquez pour modifier le style du titre</a:t>
            </a:r>
          </a:p>
        </p:txBody>
      </p:sp>
      <p:sp>
        <p:nvSpPr>
          <p:cNvPr id="3" name="Espace réservé du contenu 2"/>
          <p:cNvSpPr>
            <a:spLocks noGrp="1"/>
          </p:cNvSpPr>
          <p:nvPr>
            <p:ph idx="1"/>
          </p:nvPr>
        </p:nvSpPr>
        <p:spPr>
          <a:xfrm>
            <a:off x="457280" y="1052741"/>
            <a:ext cx="8231029" cy="5073427"/>
          </a:xfrm>
        </p:spPr>
        <p:txBody>
          <a:bodyPr>
            <a:normAutofit/>
          </a:bodyPr>
          <a:lstStyle>
            <a:lvl1pPr marL="457200" indent="-457200">
              <a:buClr>
                <a:srgbClr val="0070C0"/>
              </a:buClr>
              <a:buFontTx/>
              <a:buBlip>
                <a:blip r:embed="rId2"/>
              </a:buBlip>
              <a:defRPr sz="2800"/>
            </a:lvl1pPr>
            <a:lvl2pPr marL="800100" indent="-342900">
              <a:buClr>
                <a:srgbClr val="002060"/>
              </a:buClr>
              <a:buSzPct val="90000"/>
              <a:buFontTx/>
              <a:buBlip>
                <a:blip r:embed="rId3"/>
              </a:buBlip>
              <a:defRPr sz="2400"/>
            </a:lvl2pPr>
            <a:lvl3pPr marL="1257300" indent="-342900">
              <a:buClr>
                <a:schemeClr val="tx2"/>
              </a:buClr>
              <a:buSzPct val="73000"/>
              <a:buFontTx/>
              <a:buBlip>
                <a:blip r:embed="rId4"/>
              </a:buBlip>
              <a:defRPr sz="2000"/>
            </a:lvl3pPr>
            <a:lvl4pPr marL="1657350" indent="-285750">
              <a:buFontTx/>
              <a:buBlip>
                <a:blip r:embed="rId5"/>
              </a:buBlip>
              <a:defRPr sz="1800"/>
            </a:lvl4pPr>
            <a:lvl5pPr marL="2114550" indent="-285750">
              <a:buFontTx/>
              <a:buBlip>
                <a:blip r:embed="rId6"/>
              </a:buBlip>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3497966" y="6356356"/>
            <a:ext cx="2133971" cy="365125"/>
          </a:xfrm>
        </p:spPr>
        <p:txBody>
          <a:bodyPr/>
          <a:lstStyle>
            <a:lvl1pPr algn="ctr">
              <a:defRPr sz="2000"/>
            </a:lvl1p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184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02" y="4800600"/>
            <a:ext cx="5487353"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02"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02"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662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876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0551" y="274644"/>
            <a:ext cx="2057757"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79" y="274644"/>
            <a:ext cx="6058952"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402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8709"/>
            <a:ext cx="9145588" cy="629397"/>
          </a:xfrm>
          <a:solidFill>
            <a:srgbClr val="FFFF00"/>
          </a:solidFill>
        </p:spPr>
        <p:txBody>
          <a:bodyPr>
            <a:normAutofit/>
          </a:bodyPr>
          <a:lstStyle>
            <a:lvl1pPr algn="l">
              <a:defRPr sz="3600">
                <a:solidFill>
                  <a:srgbClr val="0070C0"/>
                </a:solidFill>
              </a:defRPr>
            </a:lvl1pPr>
          </a:lstStyle>
          <a:p>
            <a:r>
              <a:rPr lang="fr-FR" dirty="0"/>
              <a:t>Cliquez pour modifier le style du titre</a:t>
            </a:r>
          </a:p>
        </p:txBody>
      </p:sp>
      <p:sp>
        <p:nvSpPr>
          <p:cNvPr id="3" name="Espace réservé du contenu 2"/>
          <p:cNvSpPr>
            <a:spLocks noGrp="1"/>
          </p:cNvSpPr>
          <p:nvPr>
            <p:ph idx="1"/>
          </p:nvPr>
        </p:nvSpPr>
        <p:spPr>
          <a:xfrm>
            <a:off x="457280" y="1052739"/>
            <a:ext cx="8231029" cy="5073427"/>
          </a:xfrm>
        </p:spPr>
        <p:txBody>
          <a:bodyPr>
            <a:normAutofit/>
          </a:bodyPr>
          <a:lstStyle>
            <a:lvl1pPr marL="457200" indent="-457200">
              <a:buClr>
                <a:srgbClr val="0070C0"/>
              </a:buClr>
              <a:buFontTx/>
              <a:buBlip>
                <a:blip r:embed="rId2"/>
              </a:buBlip>
              <a:defRPr sz="2800"/>
            </a:lvl1pPr>
            <a:lvl2pPr marL="800100" indent="-342900">
              <a:buClr>
                <a:srgbClr val="002060"/>
              </a:buClr>
              <a:buSzPct val="90000"/>
              <a:buFontTx/>
              <a:buBlip>
                <a:blip r:embed="rId3"/>
              </a:buBlip>
              <a:defRPr sz="2400"/>
            </a:lvl2pPr>
            <a:lvl3pPr marL="1257300" indent="-342900">
              <a:buClr>
                <a:schemeClr val="tx2"/>
              </a:buClr>
              <a:buSzPct val="73000"/>
              <a:buFontTx/>
              <a:buBlip>
                <a:blip r:embed="rId4"/>
              </a:buBlip>
              <a:defRPr sz="2000"/>
            </a:lvl3pPr>
            <a:lvl4pPr marL="1657350" indent="-285750">
              <a:buFontTx/>
              <a:buBlip>
                <a:blip r:embed="rId5"/>
              </a:buBlip>
              <a:defRPr sz="1800"/>
            </a:lvl4pPr>
            <a:lvl5pPr marL="2114550" indent="-285750">
              <a:buFontTx/>
              <a:buBlip>
                <a:blip r:embed="rId6"/>
              </a:buBlip>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3497966" y="6356352"/>
            <a:ext cx="2133971" cy="365125"/>
          </a:xfrm>
        </p:spPr>
        <p:txBody>
          <a:bodyPr/>
          <a:lstStyle>
            <a:lvl1pPr algn="ctr">
              <a:defRPr sz="2000"/>
            </a:lvl1p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215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919" y="2130427"/>
            <a:ext cx="7773750" cy="1470025"/>
          </a:xfrm>
        </p:spPr>
        <p:txBody>
          <a:bodyPr/>
          <a:lstStyle/>
          <a:p>
            <a:r>
              <a:rPr lang="fr-FR"/>
              <a:t>Modifiez le style du titre</a:t>
            </a:r>
          </a:p>
        </p:txBody>
      </p:sp>
      <p:sp>
        <p:nvSpPr>
          <p:cNvPr id="3" name="Sous-titr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3509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268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35" y="4406902"/>
            <a:ext cx="777375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835"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459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79" y="1600202"/>
            <a:ext cx="40583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954" y="1600202"/>
            <a:ext cx="40583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650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80" y="1535113"/>
            <a:ext cx="40404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80" y="2174875"/>
            <a:ext cx="40404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435" y="1535113"/>
            <a:ext cx="40428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435" y="2174875"/>
            <a:ext cx="40428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985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438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919" y="2130431"/>
            <a:ext cx="7773750" cy="1470025"/>
          </a:xfrm>
        </p:spPr>
        <p:txBody>
          <a:bodyPr/>
          <a:lstStyle/>
          <a:p>
            <a:r>
              <a:rPr lang="fr-FR"/>
              <a:t>Modifiez le style du titre</a:t>
            </a:r>
          </a:p>
        </p:txBody>
      </p:sp>
      <p:sp>
        <p:nvSpPr>
          <p:cNvPr id="3" name="Sous-titr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2760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42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79" y="273050"/>
            <a:ext cx="300923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6069" y="273052"/>
            <a:ext cx="511224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79" y="1435102"/>
            <a:ext cx="30092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65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02" y="4800600"/>
            <a:ext cx="5487353"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02"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02"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161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8598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0551" y="274640"/>
            <a:ext cx="2057757"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79" y="274640"/>
            <a:ext cx="6058952"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917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1905001"/>
            <a:ext cx="754511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919" y="4572000"/>
            <a:ext cx="6462882"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eaLnBrk="1" latinLnBrk="0" hangingPunct="1"/>
            <a:endParaRPr lang="en-US" dirty="0"/>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107" y="-21453"/>
            <a:ext cx="7621323" cy="570133"/>
          </a:xfrm>
        </p:spPr>
        <p:txBody>
          <a:bodyPr/>
          <a:lstStyle>
            <a:lvl1pPr>
              <a:defRPr sz="3200"/>
            </a:lvl1pPr>
          </a:lstStyle>
          <a:p>
            <a:r>
              <a:rPr lang="fr-FR" dirty="0"/>
              <a:t>Modifiez le style du titre</a:t>
            </a:r>
            <a:endParaRPr lang="en-US" dirty="0"/>
          </a:p>
        </p:txBody>
      </p:sp>
      <p:sp>
        <p:nvSpPr>
          <p:cNvPr id="3" name="Content Placeholder 2"/>
          <p:cNvSpPr>
            <a:spLocks noGrp="1"/>
          </p:cNvSpPr>
          <p:nvPr>
            <p:ph idx="1"/>
          </p:nvPr>
        </p:nvSpPr>
        <p:spPr>
          <a:xfrm>
            <a:off x="25108" y="692696"/>
            <a:ext cx="8364110" cy="5616624"/>
          </a:xfrm>
        </p:spPr>
        <p:txBody>
          <a:bodyPr/>
          <a:lstStyle>
            <a:lvl1pPr marL="571500" indent="-457200">
              <a:buClr>
                <a:srgbClr val="C00000"/>
              </a:buClr>
              <a:buSzPct val="180000"/>
              <a:buFont typeface="Arial" panose="020B0604020202020204" pitchFamily="34" charset="0"/>
              <a:buChar char="•"/>
              <a:defRPr/>
            </a:lvl1pPr>
            <a:lvl2pPr>
              <a:buClr>
                <a:srgbClr val="2E1450"/>
              </a:buClr>
              <a:buSzPct val="120000"/>
              <a:defRPr/>
            </a:lvl2pPr>
            <a:lvl3pPr>
              <a:buClr>
                <a:srgbClr val="C00000"/>
              </a:buClr>
              <a:defRPr/>
            </a:lvl3pPr>
            <a:lvl4pPr>
              <a:buClr>
                <a:srgbClr val="2E145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a:xfrm>
            <a:off x="8497706" y="76518"/>
            <a:ext cx="548735" cy="396240"/>
          </a:xfrm>
        </p:spPr>
        <p:txBody>
          <a:bodyPr/>
          <a:lstStyle/>
          <a:p>
            <a:fld id="{6E2D2B3B-882E-40F3-A32F-6DD516915044}" type="slidenum">
              <a:rPr lang="en-US" smtClean="0"/>
              <a:pPr/>
              <a:t>‹N°›</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439" y="5486400"/>
            <a:ext cx="766101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439" y="3852863"/>
            <a:ext cx="6136753"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97706" y="44624"/>
            <a:ext cx="548735" cy="396240"/>
          </a:xfrm>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91660"/>
            <a:ext cx="1550800" cy="48349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80" y="1536192"/>
            <a:ext cx="3658235"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20368" y="1536192"/>
            <a:ext cx="3658235"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a:xfrm>
            <a:off x="8497706" y="76518"/>
            <a:ext cx="548735" cy="396240"/>
          </a:xfrm>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80" y="1535113"/>
            <a:ext cx="3658235"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80" y="2174875"/>
            <a:ext cx="36582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20368" y="1535113"/>
            <a:ext cx="3658235"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20368" y="2174875"/>
            <a:ext cx="36582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a:xfrm>
            <a:off x="8497706" y="76518"/>
            <a:ext cx="548735" cy="396240"/>
          </a:xfrm>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2142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
        <p:nvSpPr>
          <p:cNvPr id="6" name="Slide Number Placeholder 6"/>
          <p:cNvSpPr txBox="1">
            <a:spLocks/>
          </p:cNvSpPr>
          <p:nvPr userDrawn="1"/>
        </p:nvSpPr>
        <p:spPr>
          <a:xfrm>
            <a:off x="8497706" y="76518"/>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a:xfrm>
            <a:off x="8566086" y="0"/>
            <a:ext cx="548735" cy="396240"/>
          </a:xfrm>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54" y="5495544"/>
            <a:ext cx="777375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52" y="6096000"/>
            <a:ext cx="777375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
        <p:nvSpPr>
          <p:cNvPr id="9" name="Content Placeholder 8"/>
          <p:cNvSpPr>
            <a:spLocks noGrp="1"/>
          </p:cNvSpPr>
          <p:nvPr>
            <p:ph sz="quarter" idx="13"/>
          </p:nvPr>
        </p:nvSpPr>
        <p:spPr>
          <a:xfrm>
            <a:off x="304853" y="381000"/>
            <a:ext cx="777375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Slide Number Placeholder 6"/>
          <p:cNvSpPr txBox="1">
            <a:spLocks/>
          </p:cNvSpPr>
          <p:nvPr userDrawn="1"/>
        </p:nvSpPr>
        <p:spPr>
          <a:xfrm>
            <a:off x="8497706" y="76518"/>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804" y="5495278"/>
            <a:ext cx="777375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966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804" y="6096000"/>
            <a:ext cx="777375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
        <p:nvSpPr>
          <p:cNvPr id="10" name="Footer Placeholder 9"/>
          <p:cNvSpPr>
            <a:spLocks noGrp="1"/>
          </p:cNvSpPr>
          <p:nvPr>
            <p:ph type="ftr" sz="quarter" idx="12"/>
          </p:nvPr>
        </p:nvSpPr>
        <p:spPr/>
        <p:txBody>
          <a:bodyPr/>
          <a:lstStyle/>
          <a:p>
            <a:endParaRPr lang="fr-FR" dirty="0">
              <a:solidFill>
                <a:prstClr val="black">
                  <a:tint val="75000"/>
                </a:prstClr>
              </a:solidFill>
            </a:endParaRPr>
          </a:p>
        </p:txBody>
      </p:sp>
      <p:sp>
        <p:nvSpPr>
          <p:cNvPr id="11" name="Slide Number Placeholder 6"/>
          <p:cNvSpPr txBox="1">
            <a:spLocks/>
          </p:cNvSpPr>
          <p:nvPr userDrawn="1"/>
        </p:nvSpPr>
        <p:spPr>
          <a:xfrm>
            <a:off x="8497706" y="76518"/>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
        <p:nvSpPr>
          <p:cNvPr id="7" name="Slide Number Placeholder 6"/>
          <p:cNvSpPr txBox="1">
            <a:spLocks/>
          </p:cNvSpPr>
          <p:nvPr userDrawn="1"/>
        </p:nvSpPr>
        <p:spPr>
          <a:xfrm>
            <a:off x="8497706" y="76518"/>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39"/>
            <a:ext cx="1752904"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80" y="274639"/>
            <a:ext cx="6020845"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a:xfrm>
            <a:off x="8497706" y="76519"/>
            <a:ext cx="548735" cy="396240"/>
          </a:xfrm>
        </p:spPr>
        <p:txBody>
          <a:body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9588"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780330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403580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8287"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82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197753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8738"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14269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35" y="4406906"/>
            <a:ext cx="777375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835"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087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8287"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30738" y="2505075"/>
            <a:ext cx="388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2279427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3126779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150716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4010793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1160404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2783446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4213"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C2B8BC-1E2F-4362-BC49-CE86632E6E58}" type="slidenum">
              <a:rPr lang="fr-FR" smtClean="0"/>
              <a:t>‹N°›</a:t>
            </a:fld>
            <a:endParaRPr lang="fr-FR"/>
          </a:p>
        </p:txBody>
      </p:sp>
    </p:spTree>
    <p:extLst>
      <p:ext uri="{BB962C8B-B14F-4D97-AF65-F5344CB8AC3E}">
        <p14:creationId xmlns:p14="http://schemas.microsoft.com/office/powerpoint/2010/main" val="2160406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9588"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4119906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2658341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8287"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82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284191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79" y="1600206"/>
            <a:ext cx="40583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954" y="1600206"/>
            <a:ext cx="40583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22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8738"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3222443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8287"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30738" y="2505075"/>
            <a:ext cx="388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177562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568730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1366151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198441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4159911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1836962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4213"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84569F-AB0A-4B0B-8C15-140EC2D710A2}" type="slidenum">
              <a:rPr lang="fr-FR" smtClean="0"/>
              <a:t>‹N°›</a:t>
            </a:fld>
            <a:endParaRPr lang="fr-FR"/>
          </a:p>
        </p:txBody>
      </p:sp>
    </p:spTree>
    <p:extLst>
      <p:ext uri="{BB962C8B-B14F-4D97-AF65-F5344CB8AC3E}">
        <p14:creationId xmlns:p14="http://schemas.microsoft.com/office/powerpoint/2010/main" val="316111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82" y="1535113"/>
            <a:ext cx="40404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82" y="2174875"/>
            <a:ext cx="40404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435" y="1535113"/>
            <a:ext cx="40428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435" y="2174875"/>
            <a:ext cx="40428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230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772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03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79" y="273050"/>
            <a:ext cx="300923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6071" y="273056"/>
            <a:ext cx="511224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79" y="1435103"/>
            <a:ext cx="30092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5087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80" y="1600206"/>
            <a:ext cx="8231029"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79" y="6356356"/>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3124743" y="6356356"/>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4338" y="6356356"/>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26034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40D1E-6526-4FEF-8A53-7673D344778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5205253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05" y="38100"/>
            <a:ext cx="8432963" cy="798612"/>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3" name="Text Placeholder 2"/>
          <p:cNvSpPr>
            <a:spLocks noGrp="1"/>
          </p:cNvSpPr>
          <p:nvPr>
            <p:ph type="body" idx="1"/>
          </p:nvPr>
        </p:nvSpPr>
        <p:spPr>
          <a:xfrm>
            <a:off x="20467" y="1600200"/>
            <a:ext cx="8439201" cy="48006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Rectangle 6"/>
          <p:cNvSpPr/>
          <p:nvPr/>
        </p:nvSpPr>
        <p:spPr>
          <a:xfrm>
            <a:off x="8459669" y="0"/>
            <a:ext cx="68591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7529868" y="6420200"/>
            <a:ext cx="548735"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5D6219C-5D67-46FE-AB3F-D592616FA5B1}" type="slidenum">
              <a:rPr lang="fr-FR" smtClean="0">
                <a:solidFill>
                  <a:prstClr val="black">
                    <a:tint val="75000"/>
                  </a:prstClr>
                </a:solidFill>
              </a:rPr>
              <a:pPr/>
              <a:t>‹N°›</a:t>
            </a:fld>
            <a:endParaRPr lang="fr-FR" dirty="0">
              <a:solidFill>
                <a:prstClr val="black">
                  <a:tint val="75000"/>
                </a:prstClr>
              </a:solidFill>
            </a:endParaRPr>
          </a:p>
        </p:txBody>
      </p:sp>
      <p:sp>
        <p:nvSpPr>
          <p:cNvPr id="5" name="Footer Placeholder 4"/>
          <p:cNvSpPr>
            <a:spLocks noGrp="1"/>
          </p:cNvSpPr>
          <p:nvPr>
            <p:ph type="ftr" sz="quarter" idx="3"/>
          </p:nvPr>
        </p:nvSpPr>
        <p:spPr>
          <a:xfrm rot="16200000">
            <a:off x="7588434" y="4048728"/>
            <a:ext cx="2367281" cy="365824"/>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2875" y="1645888"/>
            <a:ext cx="2438399" cy="365824"/>
          </a:xfrm>
          <a:prstGeom prst="rect">
            <a:avLst/>
          </a:prstGeom>
        </p:spPr>
        <p:txBody>
          <a:bodyPr vert="horz" lIns="91440" tIns="45720" rIns="91440" bIns="45720" rtlCol="0" anchor="ctr"/>
          <a:lstStyle>
            <a:lvl1pPr algn="l">
              <a:defRPr sz="1200">
                <a:solidFill>
                  <a:schemeClr val="bg2"/>
                </a:solidFill>
              </a:defRPr>
            </a:lvl1pPr>
          </a:lstStyle>
          <a:p>
            <a:endParaRPr lang="fr-FR" dirty="0">
              <a:solidFill>
                <a:prstClr val="black">
                  <a:tint val="75000"/>
                </a:prstClr>
              </a:solidFill>
            </a:endParaRPr>
          </a:p>
        </p:txBody>
      </p:sp>
      <p:pic>
        <p:nvPicPr>
          <p:cNvPr id="10" name="Imag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467" y="6420200"/>
            <a:ext cx="1329749" cy="414581"/>
          </a:xfrm>
          <a:prstGeom prst="rect">
            <a:avLst/>
          </a:prstGeom>
        </p:spPr>
      </p:pic>
      <p:pic>
        <p:nvPicPr>
          <p:cNvPr id="8" name="Image 7"/>
          <p:cNvPicPr>
            <a:picLocks noChangeAspect="1"/>
          </p:cNvPicPr>
          <p:nvPr userDrawn="1"/>
        </p:nvPicPr>
        <p:blipFill>
          <a:blip r:embed="rId14"/>
          <a:stretch>
            <a:fillRect/>
          </a:stretch>
        </p:blipFill>
        <p:spPr>
          <a:xfrm>
            <a:off x="8078603" y="6362047"/>
            <a:ext cx="1066985" cy="506903"/>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8288"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6356350"/>
            <a:ext cx="30876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9538"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2B8BC-1E2F-4362-BC49-CE86632E6E58}" type="slidenum">
              <a:rPr lang="fr-FR" smtClean="0"/>
              <a:t>‹N°›</a:t>
            </a:fld>
            <a:endParaRPr lang="fr-FR"/>
          </a:p>
        </p:txBody>
      </p:sp>
    </p:spTree>
    <p:extLst>
      <p:ext uri="{BB962C8B-B14F-4D97-AF65-F5344CB8AC3E}">
        <p14:creationId xmlns:p14="http://schemas.microsoft.com/office/powerpoint/2010/main" val="75088181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8288"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6356350"/>
            <a:ext cx="30876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9538"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4569F-AB0A-4B0B-8C15-140EC2D710A2}" type="slidenum">
              <a:rPr lang="fr-FR" smtClean="0"/>
              <a:t>‹N°›</a:t>
            </a:fld>
            <a:endParaRPr lang="fr-FR"/>
          </a:p>
        </p:txBody>
      </p:sp>
    </p:spTree>
    <p:extLst>
      <p:ext uri="{BB962C8B-B14F-4D97-AF65-F5344CB8AC3E}">
        <p14:creationId xmlns:p14="http://schemas.microsoft.com/office/powerpoint/2010/main" val="254401500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7453" y="676128"/>
            <a:ext cx="8364110" cy="5849216"/>
          </a:xfrm>
        </p:spPr>
        <p:txBody>
          <a:bodyPr>
            <a:normAutofit fontScale="92500" lnSpcReduction="20000"/>
          </a:bodyPr>
          <a:lstStyle/>
          <a:p>
            <a:pPr marL="114300" indent="0">
              <a:buNone/>
            </a:pPr>
            <a:r>
              <a:rPr lang="fr-FR" sz="2800" b="1" dirty="0">
                <a:solidFill>
                  <a:srgbClr val="002060"/>
                </a:solidFill>
              </a:rPr>
              <a:t>Plan</a:t>
            </a:r>
            <a:r>
              <a:rPr lang="fr-FR" sz="2000" b="1" dirty="0">
                <a:solidFill>
                  <a:srgbClr val="C00000"/>
                </a:solidFill>
              </a:rPr>
              <a:t> </a:t>
            </a:r>
          </a:p>
          <a:p>
            <a:pPr marL="114300" indent="0">
              <a:buNone/>
            </a:pPr>
            <a:r>
              <a:rPr lang="fr-FR" sz="2400" b="1" dirty="0">
                <a:solidFill>
                  <a:srgbClr val="C00000"/>
                </a:solidFill>
              </a:rPr>
              <a:t>Partie 1 : Le contrôle de gestion social</a:t>
            </a:r>
          </a:p>
          <a:p>
            <a:pPr marL="114300" indent="0">
              <a:buNone/>
            </a:pPr>
            <a:r>
              <a:rPr lang="fr-FR" sz="2400" b="1" dirty="0">
                <a:solidFill>
                  <a:srgbClr val="0070C0"/>
                </a:solidFill>
              </a:rPr>
              <a:t>	</a:t>
            </a:r>
            <a:r>
              <a:rPr lang="fr-FR" sz="2000" dirty="0">
                <a:solidFill>
                  <a:srgbClr val="0070C0"/>
                </a:solidFill>
              </a:rPr>
              <a:t>a) La notion des compétences</a:t>
            </a:r>
          </a:p>
          <a:p>
            <a:pPr marL="114300" indent="0">
              <a:buNone/>
            </a:pPr>
            <a:r>
              <a:rPr lang="fr-FR" sz="2000" dirty="0">
                <a:solidFill>
                  <a:srgbClr val="0070C0"/>
                </a:solidFill>
              </a:rPr>
              <a:t>	b) Le processus de gestion des compétences &amp; la GPEC</a:t>
            </a:r>
          </a:p>
          <a:p>
            <a:pPr marL="114300" indent="0">
              <a:buNone/>
            </a:pPr>
            <a:r>
              <a:rPr lang="fr-FR" sz="2000" dirty="0">
                <a:solidFill>
                  <a:srgbClr val="0070C0"/>
                </a:solidFill>
              </a:rPr>
              <a:t>	c) Le processus du contrôle de gestion social</a:t>
            </a:r>
            <a:endParaRPr lang="fr-FR" sz="2000" dirty="0">
              <a:solidFill>
                <a:srgbClr val="C00000"/>
              </a:solidFill>
            </a:endParaRPr>
          </a:p>
          <a:p>
            <a:pPr marL="114300" indent="0">
              <a:buNone/>
            </a:pPr>
            <a:r>
              <a:rPr lang="fr-FR" sz="2400" b="1" dirty="0">
                <a:solidFill>
                  <a:srgbClr val="C00000"/>
                </a:solidFill>
              </a:rPr>
              <a:t>Partie 2 Evolution de la masse salariale </a:t>
            </a:r>
          </a:p>
          <a:p>
            <a:pPr marL="114300" indent="0">
              <a:buNone/>
            </a:pPr>
            <a:r>
              <a:rPr lang="fr-FR" sz="2400" b="1" dirty="0">
                <a:solidFill>
                  <a:srgbClr val="C00000"/>
                </a:solidFill>
              </a:rPr>
              <a:t>	</a:t>
            </a:r>
            <a:r>
              <a:rPr lang="fr-FR" sz="2000" dirty="0">
                <a:solidFill>
                  <a:srgbClr val="0070C0"/>
                </a:solidFill>
              </a:rPr>
              <a:t>a) Analyse prospective de la masse salariale (budgets)</a:t>
            </a:r>
          </a:p>
          <a:p>
            <a:pPr marL="114300" indent="0">
              <a:buNone/>
            </a:pPr>
            <a:r>
              <a:rPr lang="fr-FR" sz="2000" dirty="0">
                <a:solidFill>
                  <a:srgbClr val="0070C0"/>
                </a:solidFill>
              </a:rPr>
              <a:t>	b) Analyse rétrospective de la masse salariales</a:t>
            </a:r>
          </a:p>
          <a:p>
            <a:pPr marL="114300" indent="0">
              <a:buNone/>
            </a:pPr>
            <a:r>
              <a:rPr lang="fr-FR" sz="2000" dirty="0">
                <a:solidFill>
                  <a:srgbClr val="0070C0"/>
                </a:solidFill>
              </a:rPr>
              <a:t>		=&gt; Effet effectifs, structure et rémunération</a:t>
            </a:r>
          </a:p>
          <a:p>
            <a:pPr marL="114300" indent="0">
              <a:buNone/>
            </a:pPr>
            <a:r>
              <a:rPr lang="fr-FR" sz="2000" dirty="0">
                <a:solidFill>
                  <a:srgbClr val="0070C0"/>
                </a:solidFill>
              </a:rPr>
              <a:t>		=&gt; Découpage des effets liés à la rémunération</a:t>
            </a:r>
          </a:p>
          <a:p>
            <a:pPr marL="114300" indent="0">
              <a:buNone/>
            </a:pPr>
            <a:r>
              <a:rPr lang="fr-FR" sz="2400" b="1" dirty="0">
                <a:solidFill>
                  <a:srgbClr val="C00000"/>
                </a:solidFill>
              </a:rPr>
              <a:t>Partie 3 Du bilan au tableau de bord social </a:t>
            </a:r>
          </a:p>
          <a:p>
            <a:pPr marL="114300" indent="0">
              <a:buNone/>
            </a:pPr>
            <a:r>
              <a:rPr lang="fr-FR" sz="2400" b="1" dirty="0">
                <a:solidFill>
                  <a:srgbClr val="C00000"/>
                </a:solidFill>
              </a:rPr>
              <a:t>	</a:t>
            </a:r>
            <a:r>
              <a:rPr lang="fr-FR" sz="2000" dirty="0">
                <a:solidFill>
                  <a:srgbClr val="0070C0"/>
                </a:solidFill>
              </a:rPr>
              <a:t>a) Le bilan social</a:t>
            </a:r>
          </a:p>
          <a:p>
            <a:pPr marL="114300" indent="0">
              <a:buNone/>
            </a:pPr>
            <a:r>
              <a:rPr lang="fr-FR" sz="2000" dirty="0">
                <a:solidFill>
                  <a:srgbClr val="0070C0"/>
                </a:solidFill>
              </a:rPr>
              <a:t>	b) Le tableau de bord social</a:t>
            </a:r>
          </a:p>
          <a:p>
            <a:pPr marL="114300" indent="0">
              <a:buNone/>
            </a:pPr>
            <a:r>
              <a:rPr lang="fr-FR" sz="2000" b="1" dirty="0">
                <a:solidFill>
                  <a:srgbClr val="C00000"/>
                </a:solidFill>
              </a:rPr>
              <a:t>Pour réviser </a:t>
            </a:r>
          </a:p>
          <a:p>
            <a:pPr>
              <a:buFontTx/>
              <a:buChar char="-"/>
            </a:pPr>
            <a:r>
              <a:rPr lang="fr-FR" sz="1800" dirty="0"/>
              <a:t>Chapitre 7 DSCG 3 « management et contrôle de gestion » Foucher. </a:t>
            </a:r>
          </a:p>
          <a:p>
            <a:pPr>
              <a:buFontTx/>
              <a:buChar char="-"/>
            </a:pPr>
            <a:r>
              <a:rPr lang="fr-FR" sz="1800" dirty="0"/>
              <a:t>Chapitre 4 DSCG 3 « management et contrôle de gestion- Manuel » </a:t>
            </a:r>
            <a:r>
              <a:rPr lang="fr-FR" sz="1800" dirty="0" err="1"/>
              <a:t>Dunod</a:t>
            </a:r>
            <a:r>
              <a:rPr lang="fr-FR" sz="1800" dirty="0"/>
              <a:t>.</a:t>
            </a:r>
          </a:p>
          <a:p>
            <a:pPr>
              <a:buFontTx/>
              <a:buChar char="-"/>
            </a:pPr>
            <a:r>
              <a:rPr lang="fr-FR" sz="1800" dirty="0"/>
              <a:t>Chapitre 11 et 12 DSCG 3 «  management et contrôle de gestion- Manuel » Nathan.</a:t>
            </a:r>
          </a:p>
          <a:p>
            <a:pPr marL="114300" indent="0">
              <a:buNone/>
            </a:pPr>
            <a:r>
              <a:rPr lang="fr-FR" sz="1900" b="1" dirty="0">
                <a:solidFill>
                  <a:srgbClr val="C00000"/>
                </a:solidFill>
              </a:rPr>
              <a:t>Date des derniers exercices au DSCG : </a:t>
            </a:r>
          </a:p>
          <a:p>
            <a:pPr marL="114300" indent="0">
              <a:buNone/>
            </a:pPr>
            <a:r>
              <a:rPr lang="fr-FR" sz="1800" b="1" dirty="0"/>
              <a:t>2008 ; 2010 ; 2013 ; 2017</a:t>
            </a:r>
          </a:p>
          <a:p>
            <a:pPr>
              <a:buFontTx/>
              <a:buChar char="-"/>
            </a:pPr>
            <a:endParaRPr lang="fr-FR" sz="1800" dirty="0"/>
          </a:p>
          <a:p>
            <a:pPr>
              <a:buFontTx/>
              <a:buChar char="-"/>
            </a:pPr>
            <a:endParaRPr lang="fr-FR" sz="2000" b="1" dirty="0">
              <a:solidFill>
                <a:srgbClr val="C00000"/>
              </a:solidFill>
            </a:endParaRPr>
          </a:p>
        </p:txBody>
      </p:sp>
      <p:sp>
        <p:nvSpPr>
          <p:cNvPr id="7" name="Titr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400" dirty="0"/>
              <a:t>CG social – (9h)</a:t>
            </a:r>
          </a:p>
        </p:txBody>
      </p:sp>
    </p:spTree>
    <p:extLst>
      <p:ext uri="{BB962C8B-B14F-4D97-AF65-F5344CB8AC3E}">
        <p14:creationId xmlns:p14="http://schemas.microsoft.com/office/powerpoint/2010/main" val="153353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10</a:t>
            </a:fld>
            <a:endParaRPr lang="fr-FR" dirty="0">
              <a:solidFill>
                <a:prstClr val="black">
                  <a:tint val="75000"/>
                </a:prstClr>
              </a:solidFill>
            </a:endParaRPr>
          </a:p>
        </p:txBody>
      </p:sp>
      <p:sp>
        <p:nvSpPr>
          <p:cNvPr id="4"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a) Analyse prospective de la masse salariale (budgets)</a:t>
            </a:r>
          </a:p>
        </p:txBody>
      </p:sp>
      <p:sp>
        <p:nvSpPr>
          <p:cNvPr id="5" name="Espace réservé du contenu 2"/>
          <p:cNvSpPr txBox="1">
            <a:spLocks/>
          </p:cNvSpPr>
          <p:nvPr/>
        </p:nvSpPr>
        <p:spPr>
          <a:xfrm>
            <a:off x="201976" y="1124744"/>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Calcul de la masse salariales N+1 : </a:t>
            </a:r>
          </a:p>
          <a:p>
            <a:pPr marL="114300" indent="0">
              <a:buFont typeface="Arial" pitchFamily="34" charset="0"/>
              <a:buNone/>
            </a:pPr>
            <a:endParaRPr lang="fr-FR" sz="2000" b="1" dirty="0">
              <a:solidFill>
                <a:srgbClr val="C00000"/>
              </a:solidFill>
            </a:endParaRPr>
          </a:p>
          <a:p>
            <a:pPr marL="114300" indent="0">
              <a:buNone/>
            </a:pPr>
            <a:r>
              <a:rPr lang="fr-FR" sz="2000" u="sng" dirty="0"/>
              <a:t>MS à effectif stable : </a:t>
            </a:r>
            <a:r>
              <a:rPr lang="fr-FR" sz="1800" dirty="0"/>
              <a:t>Masse salariale des salariés présents toute l’année dans le site (cela exclut les </a:t>
            </a:r>
            <a:r>
              <a:rPr lang="fr-FR" sz="1800" u="sng" dirty="0"/>
              <a:t>entrants</a:t>
            </a:r>
            <a:r>
              <a:rPr lang="fr-FR" sz="1800" dirty="0"/>
              <a:t> et les </a:t>
            </a:r>
            <a:r>
              <a:rPr lang="fr-FR" sz="1800" u="sng" dirty="0"/>
              <a:t>sortants</a:t>
            </a:r>
            <a:r>
              <a:rPr lang="fr-FR" sz="1800" dirty="0"/>
              <a:t> ainsi que les </a:t>
            </a:r>
            <a:r>
              <a:rPr lang="fr-FR" sz="1800" u="sng" dirty="0"/>
              <a:t>mutations internes</a:t>
            </a:r>
            <a:r>
              <a:rPr lang="fr-FR" sz="1800" dirty="0"/>
              <a:t>). </a:t>
            </a:r>
          </a:p>
          <a:p>
            <a:pPr marL="114300" indent="0">
              <a:buNone/>
            </a:pPr>
            <a:endParaRPr lang="fr-FR" sz="1800" dirty="0"/>
          </a:p>
          <a:p>
            <a:pPr marL="114300" indent="0">
              <a:buNone/>
            </a:pPr>
            <a:r>
              <a:rPr lang="fr-FR" sz="2000" u="sng" dirty="0"/>
              <a:t>+ Masse salariale des entrants</a:t>
            </a:r>
            <a:r>
              <a:rPr lang="fr-FR" sz="2000" dirty="0"/>
              <a:t> : </a:t>
            </a:r>
            <a:r>
              <a:rPr lang="fr-FR" sz="1800" dirty="0"/>
              <a:t>Prendre en compte les salaires de la date d’entrée en fonction au 31/12.</a:t>
            </a:r>
          </a:p>
          <a:p>
            <a:pPr>
              <a:buFontTx/>
              <a:buChar char="-"/>
            </a:pPr>
            <a:r>
              <a:rPr lang="fr-FR" sz="1800" u="sng" dirty="0"/>
              <a:t>/!\</a:t>
            </a:r>
            <a:r>
              <a:rPr lang="fr-FR" sz="1800" dirty="0"/>
              <a:t>  : voire si les augmentations de salaires sont applicables.</a:t>
            </a:r>
          </a:p>
          <a:p>
            <a:pPr>
              <a:buFontTx/>
              <a:buChar char="-"/>
            </a:pPr>
            <a:r>
              <a:rPr lang="fr-FR" sz="1800" u="sng" dirty="0"/>
              <a:t>/!\</a:t>
            </a:r>
            <a:r>
              <a:rPr lang="fr-FR" sz="1800" dirty="0"/>
              <a:t> : Prendre en compte les salaires des mutations internes sur le nouveau poste.</a:t>
            </a:r>
          </a:p>
          <a:p>
            <a:pPr marL="114300" indent="0">
              <a:buNone/>
            </a:pPr>
            <a:endParaRPr lang="fr-FR" sz="1800" dirty="0"/>
          </a:p>
          <a:p>
            <a:pPr marL="114300" indent="0">
              <a:buNone/>
            </a:pPr>
            <a:r>
              <a:rPr lang="fr-FR" sz="2000" u="sng" dirty="0"/>
              <a:t>+ Masse salariales des sortants: </a:t>
            </a:r>
            <a:r>
              <a:rPr lang="fr-FR" sz="1800" dirty="0"/>
              <a:t> Prendre en compte les salaires du 01/01 à la date de départ </a:t>
            </a:r>
          </a:p>
          <a:p>
            <a:pPr>
              <a:buFontTx/>
              <a:buChar char="-"/>
            </a:pPr>
            <a:r>
              <a:rPr lang="fr-FR" sz="1800" u="sng" dirty="0"/>
              <a:t>/!\</a:t>
            </a:r>
            <a:r>
              <a:rPr lang="fr-FR" sz="1800" dirty="0"/>
              <a:t>  : voire si les augmentations de salaires sont applicables.</a:t>
            </a:r>
          </a:p>
          <a:p>
            <a:pPr>
              <a:buFontTx/>
              <a:buChar char="-"/>
            </a:pPr>
            <a:r>
              <a:rPr lang="fr-FR" sz="1800" u="sng" dirty="0"/>
              <a:t>/!\</a:t>
            </a:r>
            <a:r>
              <a:rPr lang="fr-FR" sz="1800" dirty="0"/>
              <a:t> : Prendre en compte les salaires des mutations internes sur les anciens postes.</a:t>
            </a:r>
          </a:p>
          <a:p>
            <a:pPr>
              <a:buFontTx/>
              <a:buChar char="-"/>
            </a:pPr>
            <a:endParaRPr lang="fr-FR" sz="1800" dirty="0"/>
          </a:p>
          <a:p>
            <a:pPr marL="114300" indent="0" algn="ctr">
              <a:buNone/>
            </a:pPr>
            <a:r>
              <a:rPr lang="fr-FR" sz="2000" b="1" dirty="0">
                <a:solidFill>
                  <a:srgbClr val="FF0000"/>
                </a:solidFill>
              </a:rPr>
              <a:t>=&gt; Considérez les </a:t>
            </a:r>
            <a:r>
              <a:rPr lang="fr-FR" sz="2000" b="1" u="sng" dirty="0">
                <a:solidFill>
                  <a:srgbClr val="FF0000"/>
                </a:solidFill>
              </a:rPr>
              <a:t>mutations internes </a:t>
            </a:r>
            <a:r>
              <a:rPr lang="fr-FR" sz="2000" b="1" dirty="0">
                <a:solidFill>
                  <a:srgbClr val="FF0000"/>
                </a:solidFill>
              </a:rPr>
              <a:t>comme des sortants &amp; entrants</a:t>
            </a:r>
          </a:p>
          <a:p>
            <a:pPr marL="114300" indent="0">
              <a:buNone/>
            </a:pPr>
            <a:endParaRPr lang="fr-FR" sz="1800" dirty="0"/>
          </a:p>
        </p:txBody>
      </p:sp>
    </p:spTree>
    <p:extLst>
      <p:ext uri="{BB962C8B-B14F-4D97-AF65-F5344CB8AC3E}">
        <p14:creationId xmlns:p14="http://schemas.microsoft.com/office/powerpoint/2010/main" val="36441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a:t>Dans un cabinet comptable, les collaborateurs sont les suivants : </a:t>
            </a:r>
          </a:p>
          <a:p>
            <a:r>
              <a:rPr lang="fr-FR" dirty="0"/>
              <a:t>En N, 2 collaborateurs ont un salaire annuel de 48 k. </a:t>
            </a:r>
          </a:p>
          <a:p>
            <a:r>
              <a:rPr lang="fr-FR" dirty="0"/>
              <a:t>Le 1</a:t>
            </a:r>
            <a:r>
              <a:rPr lang="fr-FR" baseline="30000" dirty="0"/>
              <a:t>er</a:t>
            </a:r>
            <a:r>
              <a:rPr lang="fr-FR" dirty="0"/>
              <a:t> avril n, un collaborateur quitte l’entreprise. </a:t>
            </a:r>
          </a:p>
          <a:p>
            <a:r>
              <a:rPr lang="fr-FR" dirty="0"/>
              <a:t>Le 30 septembre, un nouveau collaborateur junior. Il perçoit un salaire de 36 k. </a:t>
            </a:r>
          </a:p>
          <a:p>
            <a:endParaRPr lang="fr-FR" dirty="0"/>
          </a:p>
          <a:p>
            <a:r>
              <a:rPr lang="fr-FR" dirty="0"/>
              <a:t>Au cours de l’année, les salaires ont été revalorisés de 1 % en le 01/03 et 1,5 % à partir de le 01/12 (uniquement pour les présents au moment de l'augmentation). </a:t>
            </a:r>
          </a:p>
          <a:p>
            <a:endParaRPr lang="fr-FR" dirty="0"/>
          </a:p>
          <a:p>
            <a:pPr marL="0" indent="0">
              <a:buNone/>
            </a:pPr>
            <a:r>
              <a:rPr lang="fr-FR" b="1" dirty="0"/>
              <a:t>Question</a:t>
            </a:r>
            <a:r>
              <a:rPr lang="fr-FR" dirty="0"/>
              <a:t> : Calculer la masse salariale de N+1.</a:t>
            </a:r>
          </a:p>
        </p:txBody>
      </p:sp>
      <p:sp>
        <p:nvSpPr>
          <p:cNvPr id="4" name="Titre 1"/>
          <p:cNvSpPr txBox="1">
            <a:spLocks/>
          </p:cNvSpPr>
          <p:nvPr/>
        </p:nvSpPr>
        <p:spPr>
          <a:xfrm>
            <a:off x="263128" y="-99392"/>
            <a:ext cx="7888069" cy="994345"/>
          </a:xfrm>
          <a:prstGeom prst="rect">
            <a:avLst/>
          </a:prstGeom>
        </p:spPr>
        <p:txBody>
          <a:bodyPr vert="horz" lIns="68592" tIns="34296" rIns="68592" bIns="342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1. Calcul de la masse salariale - exercice</a:t>
            </a:r>
          </a:p>
        </p:txBody>
      </p:sp>
    </p:spTree>
    <p:extLst>
      <p:ext uri="{BB962C8B-B14F-4D97-AF65-F5344CB8AC3E}">
        <p14:creationId xmlns:p14="http://schemas.microsoft.com/office/powerpoint/2010/main" val="288129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11156379"/>
              </p:ext>
            </p:extLst>
          </p:nvPr>
        </p:nvGraphicFramePr>
        <p:xfrm>
          <a:off x="762132" y="2852935"/>
          <a:ext cx="7849963" cy="1473965"/>
        </p:xfrm>
        <a:graphic>
          <a:graphicData uri="http://schemas.openxmlformats.org/drawingml/2006/table">
            <a:tbl>
              <a:tblPr>
                <a:tableStyleId>{5940675A-B579-460E-94D1-54222C63F5DA}</a:tableStyleId>
              </a:tblPr>
              <a:tblGrid>
                <a:gridCol w="1770319">
                  <a:extLst>
                    <a:ext uri="{9D8B030D-6E8A-4147-A177-3AD203B41FA5}">
                      <a16:colId xmlns:a16="http://schemas.microsoft.com/office/drawing/2014/main" val="2476239170"/>
                    </a:ext>
                  </a:extLst>
                </a:gridCol>
                <a:gridCol w="1467500">
                  <a:extLst>
                    <a:ext uri="{9D8B030D-6E8A-4147-A177-3AD203B41FA5}">
                      <a16:colId xmlns:a16="http://schemas.microsoft.com/office/drawing/2014/main" val="1844365253"/>
                    </a:ext>
                  </a:extLst>
                </a:gridCol>
                <a:gridCol w="4612144">
                  <a:extLst>
                    <a:ext uri="{9D8B030D-6E8A-4147-A177-3AD203B41FA5}">
                      <a16:colId xmlns:a16="http://schemas.microsoft.com/office/drawing/2014/main" val="799424342"/>
                    </a:ext>
                  </a:extLst>
                </a:gridCol>
              </a:tblGrid>
              <a:tr h="142602">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26633036"/>
                  </a:ext>
                </a:extLst>
              </a:tr>
              <a:tr h="233403">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14853954"/>
                  </a:ext>
                </a:extLst>
              </a:tr>
              <a:tr h="233403">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67825066"/>
                  </a:ext>
                </a:extLst>
              </a:tr>
              <a:tr h="773796">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fr-FR" sz="15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11734796"/>
                  </a:ext>
                </a:extLst>
              </a:tr>
            </a:tbl>
          </a:graphicData>
        </a:graphic>
      </p:graphicFrame>
      <p:sp>
        <p:nvSpPr>
          <p:cNvPr id="3" name="Titre 1"/>
          <p:cNvSpPr txBox="1">
            <a:spLocks/>
          </p:cNvSpPr>
          <p:nvPr/>
        </p:nvSpPr>
        <p:spPr>
          <a:xfrm>
            <a:off x="743079" y="1245015"/>
            <a:ext cx="7888069" cy="994345"/>
          </a:xfrm>
          <a:prstGeom prst="rect">
            <a:avLst/>
          </a:prstGeom>
        </p:spPr>
        <p:txBody>
          <a:bodyPr vert="horz" lIns="68592" tIns="34296" rIns="68592" bIns="342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1. Calcul de la masse salariale - Correction</a:t>
            </a:r>
          </a:p>
        </p:txBody>
      </p:sp>
    </p:spTree>
    <p:extLst>
      <p:ext uri="{BB962C8B-B14F-4D97-AF65-F5344CB8AC3E}">
        <p14:creationId xmlns:p14="http://schemas.microsoft.com/office/powerpoint/2010/main" val="388180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13</a:t>
            </a:fld>
            <a:endParaRPr lang="fr-FR" dirty="0">
              <a:solidFill>
                <a:prstClr val="black">
                  <a:tint val="75000"/>
                </a:prstClr>
              </a:solidFill>
            </a:endParaRPr>
          </a:p>
        </p:txBody>
      </p:sp>
      <p:sp>
        <p:nvSpPr>
          <p:cNvPr id="3" name="Rectangle 2"/>
          <p:cNvSpPr/>
          <p:nvPr/>
        </p:nvSpPr>
        <p:spPr>
          <a:xfrm>
            <a:off x="1980506" y="3580617"/>
            <a:ext cx="1152128" cy="3168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Variation de la masse salariale</a:t>
            </a:r>
          </a:p>
          <a:p>
            <a:pPr algn="ctr"/>
            <a:r>
              <a:rPr lang="fr-FR" sz="1600" dirty="0"/>
              <a:t>(</a:t>
            </a:r>
            <a:r>
              <a:rPr lang="el-GR" sz="1600" dirty="0"/>
              <a:t>Δ</a:t>
            </a:r>
            <a:r>
              <a:rPr lang="fr-FR" sz="1600" dirty="0"/>
              <a:t>MS) globale</a:t>
            </a:r>
          </a:p>
        </p:txBody>
      </p:sp>
      <p:sp>
        <p:nvSpPr>
          <p:cNvPr id="4" name="Rectangle 3"/>
          <p:cNvSpPr/>
          <p:nvPr/>
        </p:nvSpPr>
        <p:spPr>
          <a:xfrm>
            <a:off x="3132634" y="4581129"/>
            <a:ext cx="1152128" cy="2167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Δ</a:t>
            </a:r>
            <a:r>
              <a:rPr lang="fr-FR" sz="1600" dirty="0"/>
              <a:t>MS à effectif constant</a:t>
            </a:r>
          </a:p>
        </p:txBody>
      </p:sp>
      <p:sp>
        <p:nvSpPr>
          <p:cNvPr id="5" name="Rectangle 4"/>
          <p:cNvSpPr/>
          <p:nvPr/>
        </p:nvSpPr>
        <p:spPr>
          <a:xfrm>
            <a:off x="3132634" y="3580617"/>
            <a:ext cx="1152128" cy="10005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1. Effectifs</a:t>
            </a:r>
          </a:p>
        </p:txBody>
      </p:sp>
      <p:sp>
        <p:nvSpPr>
          <p:cNvPr id="6" name="Rectangle 5"/>
          <p:cNvSpPr/>
          <p:nvPr/>
        </p:nvSpPr>
        <p:spPr>
          <a:xfrm>
            <a:off x="4284762" y="5540034"/>
            <a:ext cx="1152128" cy="12165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Δ</a:t>
            </a:r>
            <a:r>
              <a:rPr lang="fr-FR" sz="1600" dirty="0"/>
              <a:t>MS à structure et effectif constant</a:t>
            </a:r>
          </a:p>
        </p:txBody>
      </p:sp>
      <p:sp>
        <p:nvSpPr>
          <p:cNvPr id="7" name="Rectangle 6"/>
          <p:cNvSpPr/>
          <p:nvPr/>
        </p:nvSpPr>
        <p:spPr>
          <a:xfrm>
            <a:off x="4284762" y="4581129"/>
            <a:ext cx="1152128" cy="9659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2. Structure</a:t>
            </a:r>
          </a:p>
        </p:txBody>
      </p:sp>
      <p:sp>
        <p:nvSpPr>
          <p:cNvPr id="9" name="Rectangle 8"/>
          <p:cNvSpPr/>
          <p:nvPr/>
        </p:nvSpPr>
        <p:spPr>
          <a:xfrm>
            <a:off x="5436890" y="5540034"/>
            <a:ext cx="1152128" cy="12165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3.Effet de </a:t>
            </a:r>
            <a:r>
              <a:rPr lang="fr-FR" dirty="0" err="1"/>
              <a:t>rémuné</a:t>
            </a:r>
            <a:endParaRPr lang="fr-FR" dirty="0"/>
          </a:p>
        </p:txBody>
      </p:sp>
      <p:sp>
        <p:nvSpPr>
          <p:cNvPr id="11" name="Espace réservé du contenu 2"/>
          <p:cNvSpPr txBox="1">
            <a:spLocks/>
          </p:cNvSpPr>
          <p:nvPr/>
        </p:nvSpPr>
        <p:spPr>
          <a:xfrm>
            <a:off x="616" y="836712"/>
            <a:ext cx="856547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chemeClr val="accent6">
                    <a:lumMod val="75000"/>
                  </a:schemeClr>
                </a:solidFill>
              </a:rPr>
              <a:t>Facteurs influençant la MS</a:t>
            </a:r>
          </a:p>
          <a:p>
            <a:pPr>
              <a:buFontTx/>
              <a:buChar char="-"/>
            </a:pPr>
            <a:r>
              <a:rPr lang="fr-FR" sz="2000" u="sng" dirty="0"/>
              <a:t>Effet des effectifs</a:t>
            </a:r>
            <a:r>
              <a:rPr lang="fr-FR" sz="2000" dirty="0"/>
              <a:t> :  </a:t>
            </a:r>
            <a:r>
              <a:rPr lang="fr-FR" sz="1800" dirty="0"/>
              <a:t>Variation liée au changement numérique d’effectif.</a:t>
            </a:r>
          </a:p>
          <a:p>
            <a:pPr>
              <a:buFontTx/>
              <a:buChar char="-"/>
            </a:pPr>
            <a:r>
              <a:rPr lang="fr-FR" sz="2000" u="sng" dirty="0"/>
              <a:t>Effet de composition (GVT)</a:t>
            </a:r>
            <a:r>
              <a:rPr lang="fr-FR" sz="2000" dirty="0"/>
              <a:t> : </a:t>
            </a:r>
            <a:r>
              <a:rPr lang="fr-FR" sz="1800" dirty="0"/>
              <a:t>Variation liée aux changements de compositions catégorielles des effectifs :</a:t>
            </a:r>
          </a:p>
          <a:p>
            <a:pPr lvl="1">
              <a:buFontTx/>
              <a:buChar char="-"/>
            </a:pPr>
            <a:r>
              <a:rPr lang="fr-FR" sz="1600" u="sng" dirty="0"/>
              <a:t>Effet structure </a:t>
            </a:r>
            <a:r>
              <a:rPr lang="fr-FR" sz="1600" dirty="0"/>
              <a:t>: proportion plus grande de cadres =&gt; augmentation salaire moyen</a:t>
            </a:r>
          </a:p>
          <a:p>
            <a:pPr lvl="1">
              <a:buFontTx/>
              <a:buChar char="-"/>
            </a:pPr>
            <a:r>
              <a:rPr lang="fr-FR" sz="1600" u="sng" dirty="0"/>
              <a:t>Effet ancienneté </a:t>
            </a:r>
            <a:r>
              <a:rPr lang="fr-FR" sz="1600" dirty="0"/>
              <a:t>: proportion plus grande d’expérimentés (sur une même fonction) : augmentation salaire moyen.</a:t>
            </a:r>
          </a:p>
          <a:p>
            <a:pPr>
              <a:buFontTx/>
              <a:buChar char="-"/>
            </a:pPr>
            <a:r>
              <a:rPr lang="fr-FR" sz="2000" u="sng" dirty="0"/>
              <a:t>Effet de rémunération</a:t>
            </a:r>
            <a:r>
              <a:rPr lang="fr-FR" sz="2000" dirty="0"/>
              <a:t> : </a:t>
            </a:r>
            <a:r>
              <a:rPr lang="fr-FR" sz="1800" dirty="0"/>
              <a:t>Variation liée aux augmentations de salaires. </a:t>
            </a:r>
          </a:p>
        </p:txBody>
      </p:sp>
      <p:sp>
        <p:nvSpPr>
          <p:cNvPr id="10"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rétrospective de la masse salariale (les écarts)</a:t>
            </a:r>
          </a:p>
        </p:txBody>
      </p:sp>
    </p:spTree>
    <p:extLst>
      <p:ext uri="{BB962C8B-B14F-4D97-AF65-F5344CB8AC3E}">
        <p14:creationId xmlns:p14="http://schemas.microsoft.com/office/powerpoint/2010/main" val="127959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68338" y="134525"/>
            <a:ext cx="7888069" cy="99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3. Calcul des écarts</a:t>
            </a:r>
          </a:p>
        </p:txBody>
      </p:sp>
      <p:sp>
        <p:nvSpPr>
          <p:cNvPr id="3" name="Rectangle 2"/>
          <p:cNvSpPr/>
          <p:nvPr/>
        </p:nvSpPr>
        <p:spPr>
          <a:xfrm>
            <a:off x="7252736" y="850729"/>
            <a:ext cx="1574496" cy="2217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350" dirty="0"/>
              <a:t>MASSE SALARIALE (n+1) = </a:t>
            </a:r>
          </a:p>
          <a:p>
            <a:pPr algn="ctr"/>
            <a:endParaRPr lang="fr-FR" sz="1350" dirty="0"/>
          </a:p>
          <a:p>
            <a:pPr algn="ctr"/>
            <a:r>
              <a:rPr lang="fr-FR" sz="1350" dirty="0"/>
              <a:t>Effectif N+1 </a:t>
            </a:r>
          </a:p>
          <a:p>
            <a:pPr algn="ctr"/>
            <a:r>
              <a:rPr lang="fr-FR" sz="1350" dirty="0"/>
              <a:t>* Structure N+1</a:t>
            </a:r>
          </a:p>
          <a:p>
            <a:pPr algn="ctr"/>
            <a:r>
              <a:rPr lang="fr-FR" sz="1350" dirty="0"/>
              <a:t>* Ancienneté N+1</a:t>
            </a:r>
          </a:p>
          <a:p>
            <a:pPr algn="ctr"/>
            <a:r>
              <a:rPr lang="fr-FR" sz="1350" dirty="0"/>
              <a:t>* Salaire moyen </a:t>
            </a:r>
            <a:r>
              <a:rPr lang="fr-FR" sz="1350" dirty="0">
                <a:solidFill>
                  <a:srgbClr val="FF0000"/>
                </a:solidFill>
              </a:rPr>
              <a:t>N+1</a:t>
            </a:r>
          </a:p>
        </p:txBody>
      </p:sp>
      <p:sp>
        <p:nvSpPr>
          <p:cNvPr id="4" name="Rectangle 3"/>
          <p:cNvSpPr/>
          <p:nvPr/>
        </p:nvSpPr>
        <p:spPr>
          <a:xfrm>
            <a:off x="5619353" y="850888"/>
            <a:ext cx="1453248" cy="2217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350" dirty="0"/>
              <a:t>MASSE SALARIALE (Ancienneté </a:t>
            </a:r>
            <a:r>
              <a:rPr lang="fr-FR" sz="1350" dirty="0" err="1"/>
              <a:t>cst</a:t>
            </a:r>
            <a:r>
              <a:rPr lang="fr-FR" sz="1350" dirty="0"/>
              <a:t>) =</a:t>
            </a:r>
          </a:p>
          <a:p>
            <a:pPr algn="ctr"/>
            <a:r>
              <a:rPr lang="fr-FR" sz="1350" dirty="0"/>
              <a:t> </a:t>
            </a:r>
          </a:p>
          <a:p>
            <a:pPr algn="ctr"/>
            <a:r>
              <a:rPr lang="fr-FR" sz="1350" dirty="0"/>
              <a:t>Effectif N+1 </a:t>
            </a:r>
          </a:p>
          <a:p>
            <a:pPr algn="ctr"/>
            <a:r>
              <a:rPr lang="fr-FR" sz="1350" dirty="0"/>
              <a:t>* Structure </a:t>
            </a:r>
            <a:r>
              <a:rPr lang="fr-FR" sz="1350" dirty="0">
                <a:solidFill>
                  <a:schemeClr val="tx1"/>
                </a:solidFill>
              </a:rPr>
              <a:t>N+1</a:t>
            </a:r>
          </a:p>
          <a:p>
            <a:pPr algn="ctr"/>
            <a:r>
              <a:rPr lang="fr-FR" sz="1350" dirty="0"/>
              <a:t>* Ancienneté </a:t>
            </a:r>
            <a:r>
              <a:rPr lang="fr-FR" sz="1350" dirty="0">
                <a:solidFill>
                  <a:srgbClr val="00B050"/>
                </a:solidFill>
              </a:rPr>
              <a:t>N+1</a:t>
            </a:r>
          </a:p>
          <a:p>
            <a:pPr algn="ctr"/>
            <a:r>
              <a:rPr lang="fr-FR" sz="1350" dirty="0"/>
              <a:t>* Salaire moyen </a:t>
            </a:r>
            <a:r>
              <a:rPr lang="fr-FR" sz="1350" dirty="0">
                <a:solidFill>
                  <a:srgbClr val="FF0000"/>
                </a:solidFill>
              </a:rPr>
              <a:t>N</a:t>
            </a:r>
          </a:p>
        </p:txBody>
      </p:sp>
      <p:sp>
        <p:nvSpPr>
          <p:cNvPr id="5" name="Rectangle 4"/>
          <p:cNvSpPr/>
          <p:nvPr/>
        </p:nvSpPr>
        <p:spPr>
          <a:xfrm>
            <a:off x="2113538" y="850888"/>
            <a:ext cx="1449784" cy="2217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350" dirty="0"/>
              <a:t>MASSE SALARIALE (Structure </a:t>
            </a:r>
            <a:r>
              <a:rPr lang="fr-FR" sz="1350" dirty="0" err="1"/>
              <a:t>cst</a:t>
            </a:r>
            <a:r>
              <a:rPr lang="fr-FR" sz="1350" dirty="0"/>
              <a:t>) =</a:t>
            </a:r>
          </a:p>
          <a:p>
            <a:pPr algn="ctr"/>
            <a:r>
              <a:rPr lang="fr-FR" sz="1350" dirty="0"/>
              <a:t> </a:t>
            </a:r>
          </a:p>
          <a:p>
            <a:pPr algn="ctr"/>
            <a:r>
              <a:rPr lang="fr-FR" sz="1350" dirty="0"/>
              <a:t>Effectif </a:t>
            </a:r>
            <a:r>
              <a:rPr lang="fr-FR" sz="1350" dirty="0">
                <a:solidFill>
                  <a:schemeClr val="accent4"/>
                </a:solidFill>
              </a:rPr>
              <a:t>N+1</a:t>
            </a:r>
            <a:r>
              <a:rPr lang="fr-FR" sz="1350" dirty="0"/>
              <a:t> </a:t>
            </a:r>
          </a:p>
          <a:p>
            <a:pPr algn="ctr"/>
            <a:r>
              <a:rPr lang="fr-FR" sz="1350" dirty="0"/>
              <a:t>* Structure </a:t>
            </a:r>
            <a:r>
              <a:rPr lang="fr-FR" sz="1350" dirty="0">
                <a:solidFill>
                  <a:srgbClr val="0070C0"/>
                </a:solidFill>
              </a:rPr>
              <a:t>N</a:t>
            </a:r>
          </a:p>
          <a:p>
            <a:pPr algn="ctr"/>
            <a:r>
              <a:rPr lang="fr-FR" sz="1350" dirty="0"/>
              <a:t>* </a:t>
            </a:r>
            <a:r>
              <a:rPr lang="fr-FR" sz="1350" dirty="0">
                <a:solidFill>
                  <a:schemeClr val="tx1"/>
                </a:solidFill>
              </a:rPr>
              <a:t>Ancienneté N</a:t>
            </a:r>
          </a:p>
          <a:p>
            <a:pPr algn="ctr"/>
            <a:r>
              <a:rPr lang="fr-FR" sz="1350" dirty="0"/>
              <a:t>* Salaire moyen </a:t>
            </a:r>
            <a:r>
              <a:rPr lang="fr-FR" sz="1350" dirty="0">
                <a:solidFill>
                  <a:schemeClr val="tx1"/>
                </a:solidFill>
              </a:rPr>
              <a:t>N</a:t>
            </a:r>
          </a:p>
        </p:txBody>
      </p:sp>
      <p:sp>
        <p:nvSpPr>
          <p:cNvPr id="6" name="Rectangle 5"/>
          <p:cNvSpPr/>
          <p:nvPr/>
        </p:nvSpPr>
        <p:spPr>
          <a:xfrm>
            <a:off x="3780706" y="836712"/>
            <a:ext cx="1621263" cy="2217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350" dirty="0"/>
              <a:t>MASSE SALARIALE (Salaire </a:t>
            </a:r>
            <a:r>
              <a:rPr lang="fr-FR" sz="1350" dirty="0" err="1"/>
              <a:t>cst</a:t>
            </a:r>
            <a:r>
              <a:rPr lang="fr-FR" sz="1350" dirty="0"/>
              <a:t>) =</a:t>
            </a:r>
          </a:p>
          <a:p>
            <a:pPr algn="ctr"/>
            <a:r>
              <a:rPr lang="fr-FR" sz="1350" dirty="0"/>
              <a:t> </a:t>
            </a:r>
          </a:p>
          <a:p>
            <a:pPr algn="ctr"/>
            <a:r>
              <a:rPr lang="fr-FR" sz="1350" dirty="0">
                <a:solidFill>
                  <a:schemeClr val="tx1"/>
                </a:solidFill>
              </a:rPr>
              <a:t>Effectif N+1 </a:t>
            </a:r>
          </a:p>
          <a:p>
            <a:pPr algn="ctr"/>
            <a:r>
              <a:rPr lang="fr-FR" sz="1350" dirty="0"/>
              <a:t>* Structure </a:t>
            </a:r>
            <a:r>
              <a:rPr lang="fr-FR" sz="1350" dirty="0">
                <a:solidFill>
                  <a:srgbClr val="0070C0"/>
                </a:solidFill>
              </a:rPr>
              <a:t>N+1</a:t>
            </a:r>
          </a:p>
          <a:p>
            <a:pPr algn="ctr"/>
            <a:r>
              <a:rPr lang="fr-FR" sz="1350" dirty="0"/>
              <a:t>* Ancienneté</a:t>
            </a:r>
            <a:r>
              <a:rPr lang="fr-FR" sz="1350" dirty="0">
                <a:solidFill>
                  <a:srgbClr val="00B050"/>
                </a:solidFill>
              </a:rPr>
              <a:t> N</a:t>
            </a:r>
          </a:p>
          <a:p>
            <a:pPr algn="ctr"/>
            <a:r>
              <a:rPr lang="fr-FR" sz="1350" dirty="0"/>
              <a:t>* Salaire moyen </a:t>
            </a:r>
            <a:r>
              <a:rPr lang="fr-FR" sz="1350" dirty="0">
                <a:solidFill>
                  <a:schemeClr val="tx1"/>
                </a:solidFill>
              </a:rPr>
              <a:t>N</a:t>
            </a:r>
          </a:p>
        </p:txBody>
      </p:sp>
      <p:sp>
        <p:nvSpPr>
          <p:cNvPr id="7" name="Rectangle 6"/>
          <p:cNvSpPr/>
          <p:nvPr/>
        </p:nvSpPr>
        <p:spPr>
          <a:xfrm>
            <a:off x="312140" y="836712"/>
            <a:ext cx="1621263" cy="2217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350" dirty="0"/>
              <a:t>MASSE SALARIALE (n) =</a:t>
            </a:r>
          </a:p>
          <a:p>
            <a:pPr algn="ctr"/>
            <a:r>
              <a:rPr lang="fr-FR" sz="1350" dirty="0"/>
              <a:t> </a:t>
            </a:r>
          </a:p>
          <a:p>
            <a:pPr algn="ctr"/>
            <a:r>
              <a:rPr lang="fr-FR" sz="1350" dirty="0"/>
              <a:t>Effectif </a:t>
            </a:r>
            <a:r>
              <a:rPr lang="fr-FR" sz="1350" dirty="0">
                <a:solidFill>
                  <a:srgbClr val="FFC000"/>
                </a:solidFill>
              </a:rPr>
              <a:t>N</a:t>
            </a:r>
          </a:p>
          <a:p>
            <a:pPr algn="ctr"/>
            <a:r>
              <a:rPr lang="fr-FR" sz="1350" dirty="0"/>
              <a:t>* Structure N</a:t>
            </a:r>
          </a:p>
          <a:p>
            <a:pPr algn="ctr"/>
            <a:r>
              <a:rPr lang="fr-FR" sz="1350" dirty="0"/>
              <a:t>* </a:t>
            </a:r>
            <a:r>
              <a:rPr lang="fr-FR" sz="1350" dirty="0">
                <a:solidFill>
                  <a:schemeClr val="tx1"/>
                </a:solidFill>
              </a:rPr>
              <a:t>Ancienneté N</a:t>
            </a:r>
          </a:p>
          <a:p>
            <a:pPr algn="ctr"/>
            <a:r>
              <a:rPr lang="fr-FR" sz="1350" dirty="0"/>
              <a:t>* Salaire moyen </a:t>
            </a:r>
            <a:r>
              <a:rPr lang="fr-FR" sz="1350" dirty="0">
                <a:solidFill>
                  <a:schemeClr val="tx1"/>
                </a:solidFill>
              </a:rPr>
              <a:t>N</a:t>
            </a:r>
          </a:p>
        </p:txBody>
      </p:sp>
      <p:sp>
        <p:nvSpPr>
          <p:cNvPr id="8" name="ZoneTexte 7"/>
          <p:cNvSpPr txBox="1"/>
          <p:nvPr/>
        </p:nvSpPr>
        <p:spPr>
          <a:xfrm>
            <a:off x="882873" y="3247786"/>
            <a:ext cx="2101060" cy="300082"/>
          </a:xfrm>
          <a:prstGeom prst="rect">
            <a:avLst/>
          </a:prstGeom>
          <a:noFill/>
        </p:spPr>
        <p:txBody>
          <a:bodyPr wrap="square" rtlCol="0">
            <a:spAutoFit/>
          </a:bodyPr>
          <a:lstStyle/>
          <a:p>
            <a:pPr algn="ctr"/>
            <a:r>
              <a:rPr lang="fr-FR" sz="1350" b="1" dirty="0">
                <a:solidFill>
                  <a:srgbClr val="FFC000"/>
                </a:solidFill>
              </a:rPr>
              <a:t>Ecart / effectif</a:t>
            </a:r>
          </a:p>
        </p:txBody>
      </p:sp>
      <p:sp>
        <p:nvSpPr>
          <p:cNvPr id="9" name="ZoneTexte 8"/>
          <p:cNvSpPr txBox="1"/>
          <p:nvPr/>
        </p:nvSpPr>
        <p:spPr>
          <a:xfrm>
            <a:off x="4451470" y="3158118"/>
            <a:ext cx="2101060" cy="507831"/>
          </a:xfrm>
          <a:prstGeom prst="rect">
            <a:avLst/>
          </a:prstGeom>
          <a:noFill/>
        </p:spPr>
        <p:txBody>
          <a:bodyPr wrap="square" rtlCol="0">
            <a:spAutoFit/>
          </a:bodyPr>
          <a:lstStyle/>
          <a:p>
            <a:pPr algn="ctr"/>
            <a:r>
              <a:rPr lang="fr-FR" sz="1350" b="1" dirty="0">
                <a:solidFill>
                  <a:srgbClr val="00B050"/>
                </a:solidFill>
              </a:rPr>
              <a:t>Ecart / ancienneté (salaire par tranche d’ancienneté)</a:t>
            </a:r>
          </a:p>
        </p:txBody>
      </p:sp>
      <p:sp>
        <p:nvSpPr>
          <p:cNvPr id="10" name="ZoneTexte 9"/>
          <p:cNvSpPr txBox="1"/>
          <p:nvPr/>
        </p:nvSpPr>
        <p:spPr>
          <a:xfrm>
            <a:off x="2490277" y="3618472"/>
            <a:ext cx="2101060" cy="507831"/>
          </a:xfrm>
          <a:prstGeom prst="rect">
            <a:avLst/>
          </a:prstGeom>
          <a:noFill/>
        </p:spPr>
        <p:txBody>
          <a:bodyPr wrap="square" rtlCol="0">
            <a:spAutoFit/>
          </a:bodyPr>
          <a:lstStyle/>
          <a:p>
            <a:pPr algn="ctr"/>
            <a:r>
              <a:rPr lang="fr-FR" sz="1350" b="1" dirty="0">
                <a:solidFill>
                  <a:schemeClr val="accent5"/>
                </a:solidFill>
              </a:rPr>
              <a:t>Ecart / structure (salaire moyen par catégorie)</a:t>
            </a:r>
          </a:p>
        </p:txBody>
      </p:sp>
      <p:sp>
        <p:nvSpPr>
          <p:cNvPr id="11" name="ZoneTexte 10"/>
          <p:cNvSpPr txBox="1"/>
          <p:nvPr/>
        </p:nvSpPr>
        <p:spPr>
          <a:xfrm>
            <a:off x="6412661" y="3822689"/>
            <a:ext cx="2101060" cy="300082"/>
          </a:xfrm>
          <a:prstGeom prst="rect">
            <a:avLst/>
          </a:prstGeom>
          <a:noFill/>
        </p:spPr>
        <p:txBody>
          <a:bodyPr wrap="square" rtlCol="0">
            <a:spAutoFit/>
          </a:bodyPr>
          <a:lstStyle/>
          <a:p>
            <a:pPr algn="ctr"/>
            <a:r>
              <a:rPr lang="fr-FR" sz="1350" b="1" dirty="0">
                <a:solidFill>
                  <a:srgbClr val="FF0000"/>
                </a:solidFill>
              </a:rPr>
              <a:t>Ecart / taux nominaux</a:t>
            </a:r>
          </a:p>
        </p:txBody>
      </p:sp>
      <p:sp>
        <p:nvSpPr>
          <p:cNvPr id="12" name="Espace réservé du contenu 2"/>
          <p:cNvSpPr txBox="1">
            <a:spLocks/>
          </p:cNvSpPr>
          <p:nvPr/>
        </p:nvSpPr>
        <p:spPr>
          <a:xfrm>
            <a:off x="261762" y="4112515"/>
            <a:ext cx="8094645"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chemeClr val="accent6">
                    <a:lumMod val="75000"/>
                  </a:schemeClr>
                </a:solidFill>
              </a:rPr>
              <a:t>Méthodologie</a:t>
            </a:r>
          </a:p>
          <a:p>
            <a:pPr marL="571500" indent="-457200">
              <a:buAutoNum type="arabicParenR"/>
            </a:pPr>
            <a:r>
              <a:rPr lang="fr-FR" sz="2000" u="sng" dirty="0"/>
              <a:t>Tableau des MS de N et de N+1 détaillant</a:t>
            </a:r>
            <a:r>
              <a:rPr lang="fr-FR" sz="2000" dirty="0"/>
              <a:t> pour chaque catégorie et chaque tranche : (1) le nombre de salariés ; (2) salaire moyen et (3) Total. </a:t>
            </a:r>
          </a:p>
          <a:p>
            <a:pPr marL="571500" indent="-457200">
              <a:buAutoNum type="arabicParenR"/>
            </a:pPr>
            <a:r>
              <a:rPr lang="fr-FR" sz="2000" dirty="0"/>
              <a:t>Le calcul des écarts peut se faire de deux manières </a:t>
            </a:r>
          </a:p>
          <a:p>
            <a:pPr marL="114300" lvl="1" indent="0">
              <a:buClr>
                <a:schemeClr val="accent1"/>
              </a:buClr>
              <a:buNone/>
            </a:pPr>
            <a:r>
              <a:rPr lang="fr-FR" sz="1800" dirty="0"/>
              <a:t>- Tableau en calculant des MS fictives (a) et (b).</a:t>
            </a:r>
          </a:p>
          <a:p>
            <a:pPr marL="114300" lvl="1" indent="0">
              <a:buClr>
                <a:schemeClr val="accent1"/>
              </a:buClr>
              <a:buNone/>
            </a:pPr>
            <a:r>
              <a:rPr lang="fr-FR" sz="1800" dirty="0"/>
              <a:t>- Applications de formule pour le calcul global de chaque écarts</a:t>
            </a:r>
          </a:p>
        </p:txBody>
      </p:sp>
    </p:spTree>
    <p:extLst>
      <p:ext uri="{BB962C8B-B14F-4D97-AF65-F5344CB8AC3E}">
        <p14:creationId xmlns:p14="http://schemas.microsoft.com/office/powerpoint/2010/main" val="35343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8338" y="134525"/>
            <a:ext cx="7888069" cy="99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3. Méthode 1 </a:t>
            </a:r>
          </a:p>
          <a:p>
            <a:r>
              <a:rPr lang="fr-FR" sz="2400" dirty="0">
                <a:solidFill>
                  <a:srgbClr val="C00000"/>
                </a:solidFill>
              </a:rPr>
              <a:t>Etape 1 : Calcul et détails des MS n et N+1</a:t>
            </a: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457200" indent="-457200">
              <a:buAutoNum type="arabicParenBoth"/>
            </a:pPr>
            <a:endParaRPr lang="fr-FR" sz="2400" dirty="0">
              <a:solidFill>
                <a:srgbClr val="C00000"/>
              </a:solidFill>
            </a:endParaRPr>
          </a:p>
          <a:p>
            <a:pPr marL="342900" indent="-342900">
              <a:buFont typeface="Symbol" panose="05050102010706020507" pitchFamily="18" charset="2"/>
              <a:buChar char="Þ"/>
            </a:pPr>
            <a:r>
              <a:rPr lang="fr-FR" sz="2400" dirty="0"/>
              <a:t>Détermine l’écart global = Total N+1 – Total N</a:t>
            </a:r>
          </a:p>
          <a:p>
            <a:pPr marL="800100" lvl="1" indent="-342900">
              <a:buFont typeface="Symbol" panose="05050102010706020507" pitchFamily="18" charset="2"/>
              <a:buChar char="Þ"/>
            </a:pPr>
            <a:endParaRPr lang="fr-FR" sz="100" dirty="0">
              <a:solidFill>
                <a:srgbClr val="C00000"/>
              </a:solidFill>
            </a:endParaRPr>
          </a:p>
          <a:p>
            <a:pPr marL="800100" lvl="1" indent="-342900">
              <a:buFont typeface="Symbol" panose="05050102010706020507" pitchFamily="18" charset="2"/>
              <a:buChar char="Þ"/>
            </a:pPr>
            <a:r>
              <a:rPr lang="fr-FR" sz="100" dirty="0">
                <a:solidFill>
                  <a:srgbClr val="C00000"/>
                </a:solidFill>
              </a:rPr>
              <a:t>(</a:t>
            </a:r>
          </a:p>
        </p:txBody>
      </p:sp>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15</a:t>
            </a:fld>
            <a:endParaRPr lang="fr-FR" dirty="0">
              <a:solidFill>
                <a:prstClr val="black">
                  <a:tint val="75000"/>
                </a:prst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076268973"/>
              </p:ext>
            </p:extLst>
          </p:nvPr>
        </p:nvGraphicFramePr>
        <p:xfrm>
          <a:off x="324322" y="1052736"/>
          <a:ext cx="7848873" cy="3413884"/>
        </p:xfrm>
        <a:graphic>
          <a:graphicData uri="http://schemas.openxmlformats.org/drawingml/2006/table">
            <a:tbl>
              <a:tblPr>
                <a:tableStyleId>{5940675A-B579-460E-94D1-54222C63F5DA}</a:tableStyleId>
              </a:tblPr>
              <a:tblGrid>
                <a:gridCol w="1296144">
                  <a:extLst>
                    <a:ext uri="{9D8B030D-6E8A-4147-A177-3AD203B41FA5}">
                      <a16:colId xmlns:a16="http://schemas.microsoft.com/office/drawing/2014/main" val="2413013445"/>
                    </a:ext>
                  </a:extLst>
                </a:gridCol>
                <a:gridCol w="504056">
                  <a:extLst>
                    <a:ext uri="{9D8B030D-6E8A-4147-A177-3AD203B41FA5}">
                      <a16:colId xmlns:a16="http://schemas.microsoft.com/office/drawing/2014/main" val="3647827067"/>
                    </a:ext>
                  </a:extLst>
                </a:gridCol>
                <a:gridCol w="936104">
                  <a:extLst>
                    <a:ext uri="{9D8B030D-6E8A-4147-A177-3AD203B41FA5}">
                      <a16:colId xmlns:a16="http://schemas.microsoft.com/office/drawing/2014/main" val="3599882552"/>
                    </a:ext>
                  </a:extLst>
                </a:gridCol>
                <a:gridCol w="864096">
                  <a:extLst>
                    <a:ext uri="{9D8B030D-6E8A-4147-A177-3AD203B41FA5}">
                      <a16:colId xmlns:a16="http://schemas.microsoft.com/office/drawing/2014/main" val="2295460958"/>
                    </a:ext>
                  </a:extLst>
                </a:gridCol>
                <a:gridCol w="776597">
                  <a:extLst>
                    <a:ext uri="{9D8B030D-6E8A-4147-A177-3AD203B41FA5}">
                      <a16:colId xmlns:a16="http://schemas.microsoft.com/office/drawing/2014/main" val="2816002764"/>
                    </a:ext>
                  </a:extLst>
                </a:gridCol>
                <a:gridCol w="1239627">
                  <a:extLst>
                    <a:ext uri="{9D8B030D-6E8A-4147-A177-3AD203B41FA5}">
                      <a16:colId xmlns:a16="http://schemas.microsoft.com/office/drawing/2014/main" val="3732282984"/>
                    </a:ext>
                  </a:extLst>
                </a:gridCol>
                <a:gridCol w="576064">
                  <a:extLst>
                    <a:ext uri="{9D8B030D-6E8A-4147-A177-3AD203B41FA5}">
                      <a16:colId xmlns:a16="http://schemas.microsoft.com/office/drawing/2014/main" val="2552374699"/>
                    </a:ext>
                  </a:extLst>
                </a:gridCol>
                <a:gridCol w="967214">
                  <a:extLst>
                    <a:ext uri="{9D8B030D-6E8A-4147-A177-3AD203B41FA5}">
                      <a16:colId xmlns:a16="http://schemas.microsoft.com/office/drawing/2014/main" val="872552011"/>
                    </a:ext>
                  </a:extLst>
                </a:gridCol>
                <a:gridCol w="688971">
                  <a:extLst>
                    <a:ext uri="{9D8B030D-6E8A-4147-A177-3AD203B41FA5}">
                      <a16:colId xmlns:a16="http://schemas.microsoft.com/office/drawing/2014/main" val="4177918712"/>
                    </a:ext>
                  </a:extLst>
                </a:gridCol>
              </a:tblGrid>
              <a:tr h="423088">
                <a:tc gridSpan="4">
                  <a:txBody>
                    <a:bodyPr/>
                    <a:lstStyle/>
                    <a:p>
                      <a:pPr algn="ctr" fontAlgn="b"/>
                      <a:r>
                        <a:rPr lang="fr-FR" sz="1600" u="none" strike="noStrike" dirty="0">
                          <a:effectLst/>
                        </a:rPr>
                        <a:t>Rémunération en N</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8">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gridSpan="4">
                  <a:txBody>
                    <a:bodyPr/>
                    <a:lstStyle/>
                    <a:p>
                      <a:pPr algn="ctr" fontAlgn="b"/>
                      <a:r>
                        <a:rPr lang="fr-FR" sz="1600" u="none" strike="noStrike" dirty="0">
                          <a:effectLst/>
                        </a:rPr>
                        <a:t>Rémunération en N+1</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9969082"/>
                  </a:ext>
                </a:extLst>
              </a:tr>
              <a:tr h="42308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810941"/>
                  </a:ext>
                </a:extLst>
              </a:tr>
              <a:tr h="437678">
                <a:tc>
                  <a:txBody>
                    <a:bodyPr/>
                    <a:lstStyle/>
                    <a:p>
                      <a:pPr algn="l" fontAlgn="b"/>
                      <a:r>
                        <a:rPr lang="fr-FR" sz="1600" b="1" u="none" strike="noStrike" dirty="0">
                          <a:effectLst/>
                        </a:rPr>
                        <a:t>Cat 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u="none" strike="noStrike" dirty="0">
                          <a:effectLst/>
                        </a:rPr>
                        <a:t>Cat 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1579738"/>
                  </a:ext>
                </a:extLst>
              </a:tr>
              <a:tr h="423088">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4233984"/>
                  </a:ext>
                </a:extLst>
              </a:tr>
              <a:tr h="423088">
                <a:tc>
                  <a:txBody>
                    <a:bodyPr/>
                    <a:lstStyle/>
                    <a:p>
                      <a:pPr algn="l" fontAlgn="b"/>
                      <a:r>
                        <a:rPr lang="fr-FR" sz="1600" i="1" u="none" strike="noStrike" dirty="0">
                          <a:effectLst/>
                        </a:rPr>
                        <a:t>     Anc 1</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i="1" u="none" strike="noStrike" dirty="0">
                          <a:effectLst/>
                        </a:rPr>
                        <a:t>     Anc 1</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71645109"/>
                  </a:ext>
                </a:extLst>
              </a:tr>
              <a:tr h="423088">
                <a:tc>
                  <a:txBody>
                    <a:bodyPr/>
                    <a:lstStyle/>
                    <a:p>
                      <a:pPr algn="l" fontAlgn="b"/>
                      <a:r>
                        <a:rPr lang="fr-FR" sz="1600" i="1" u="none" strike="noStrike" dirty="0">
                          <a:effectLst/>
                        </a:rPr>
                        <a:t>     Anc</a:t>
                      </a:r>
                      <a:r>
                        <a:rPr lang="fr-FR" sz="1600" i="1" u="none" strike="noStrike" baseline="0" dirty="0">
                          <a:effectLst/>
                        </a:rPr>
                        <a:t> 2</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i="1" u="none" strike="noStrike" dirty="0">
                          <a:effectLst/>
                        </a:rPr>
                        <a:t>     Anc</a:t>
                      </a:r>
                      <a:r>
                        <a:rPr lang="fr-FR" sz="1600" i="1" u="none" strike="noStrike" baseline="0" dirty="0">
                          <a:effectLst/>
                        </a:rPr>
                        <a:t> 2</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2263008"/>
                  </a:ext>
                </a:extLst>
              </a:tr>
              <a:tr h="423088">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9497229"/>
                  </a:ext>
                </a:extLst>
              </a:tr>
              <a:tr h="437678">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pPr algn="ctr"/>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90685110"/>
                  </a:ext>
                </a:extLst>
              </a:tr>
            </a:tbl>
          </a:graphicData>
        </a:graphic>
      </p:graphicFrame>
    </p:spTree>
    <p:extLst>
      <p:ext uri="{BB962C8B-B14F-4D97-AF65-F5344CB8AC3E}">
        <p14:creationId xmlns:p14="http://schemas.microsoft.com/office/powerpoint/2010/main" val="208009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16</a:t>
            </a:fld>
            <a:endParaRPr lang="fr-FR" dirty="0">
              <a:solidFill>
                <a:prstClr val="black">
                  <a:tint val="75000"/>
                </a:prstClr>
              </a:solidFill>
            </a:endParaRPr>
          </a:p>
        </p:txBody>
      </p:sp>
      <p:sp>
        <p:nvSpPr>
          <p:cNvPr id="3" name="Espace réservé du contenu 2"/>
          <p:cNvSpPr txBox="1">
            <a:spLocks/>
          </p:cNvSpPr>
          <p:nvPr/>
        </p:nvSpPr>
        <p:spPr>
          <a:xfrm>
            <a:off x="31455" y="908720"/>
            <a:ext cx="8364110" cy="5616624"/>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chemeClr val="accent6">
                    <a:lumMod val="75000"/>
                  </a:schemeClr>
                </a:solidFill>
              </a:rPr>
              <a:t>Etape 2 : détails des écarts</a:t>
            </a:r>
          </a:p>
          <a:p>
            <a:pPr marL="114300" indent="0">
              <a:buFont typeface="Arial" pitchFamily="34" charset="0"/>
              <a:buNone/>
            </a:pPr>
            <a:r>
              <a:rPr lang="fr-FR" sz="2000" b="1" dirty="0">
                <a:solidFill>
                  <a:srgbClr val="0070C0"/>
                </a:solidFill>
              </a:rPr>
              <a:t>Ecart sur effectif </a:t>
            </a:r>
          </a:p>
          <a:p>
            <a:pPr>
              <a:buFontTx/>
              <a:buChar char="-"/>
            </a:pPr>
            <a:r>
              <a:rPr lang="fr-FR" sz="1800" dirty="0"/>
              <a:t>est à établir pour la </a:t>
            </a:r>
            <a:r>
              <a:rPr lang="fr-FR" sz="1800" u="sng" dirty="0"/>
              <a:t>totalité des employées</a:t>
            </a:r>
          </a:p>
          <a:p>
            <a:pPr>
              <a:buFontTx/>
              <a:buChar char="-"/>
            </a:pPr>
            <a:r>
              <a:rPr lang="fr-FR" sz="1800" i="1" dirty="0"/>
              <a:t>Calcul = (effectif total </a:t>
            </a:r>
            <a:r>
              <a:rPr lang="fr-FR" sz="1800" baseline="-25000" dirty="0"/>
              <a:t>n+1</a:t>
            </a:r>
            <a:r>
              <a:rPr lang="fr-FR" sz="1800" i="1" dirty="0"/>
              <a:t> – effectif total </a:t>
            </a:r>
            <a:r>
              <a:rPr lang="fr-FR" sz="1800" baseline="-25000" dirty="0"/>
              <a:t>n</a:t>
            </a:r>
            <a:r>
              <a:rPr lang="fr-FR" sz="1800" i="1" dirty="0"/>
              <a:t>) * salaire moyen </a:t>
            </a:r>
            <a:r>
              <a:rPr lang="fr-FR" sz="1800" baseline="-25000" dirty="0"/>
              <a:t>n</a:t>
            </a:r>
          </a:p>
          <a:p>
            <a:pPr>
              <a:buFontTx/>
              <a:buChar char="-"/>
            </a:pPr>
            <a:endParaRPr lang="fr-FR" sz="1800" dirty="0"/>
          </a:p>
          <a:p>
            <a:pPr marL="114300" indent="0">
              <a:buNone/>
            </a:pPr>
            <a:r>
              <a:rPr lang="fr-FR" sz="2000" b="1" dirty="0">
                <a:solidFill>
                  <a:srgbClr val="0070C0"/>
                </a:solidFill>
              </a:rPr>
              <a:t>Ecart sur </a:t>
            </a:r>
            <a:r>
              <a:rPr lang="fr-FR" sz="2000" b="1" i="1" u="sng" dirty="0">
                <a:solidFill>
                  <a:srgbClr val="0070C0"/>
                </a:solidFill>
              </a:rPr>
              <a:t>structure professionnelle</a:t>
            </a:r>
          </a:p>
          <a:p>
            <a:pPr>
              <a:buFontTx/>
              <a:buChar char="-"/>
            </a:pPr>
            <a:r>
              <a:rPr lang="fr-FR" sz="1600" dirty="0"/>
              <a:t>est à établir pour </a:t>
            </a:r>
            <a:r>
              <a:rPr lang="fr-FR" sz="1600" u="sng" dirty="0"/>
              <a:t>chaque catégorie</a:t>
            </a:r>
            <a:r>
              <a:rPr lang="fr-FR" sz="1600" dirty="0"/>
              <a:t>.</a:t>
            </a:r>
          </a:p>
          <a:p>
            <a:pPr>
              <a:buFontTx/>
              <a:buChar char="-"/>
            </a:pPr>
            <a:r>
              <a:rPr lang="fr-FR" sz="1600" i="1" dirty="0"/>
              <a:t>Calcul = [effectif </a:t>
            </a:r>
            <a:r>
              <a:rPr lang="fr-FR" sz="1600" baseline="-25000" dirty="0"/>
              <a:t>catégorie</a:t>
            </a:r>
            <a:r>
              <a:rPr lang="fr-FR" sz="1600" dirty="0"/>
              <a:t> </a:t>
            </a:r>
            <a:r>
              <a:rPr lang="fr-FR" sz="1600" baseline="-25000" dirty="0"/>
              <a:t>n+1 </a:t>
            </a:r>
            <a:r>
              <a:rPr lang="fr-FR" sz="1600" i="1" dirty="0"/>
              <a:t>–  (effectif </a:t>
            </a:r>
            <a:r>
              <a:rPr lang="fr-FR" sz="1600" baseline="-25000" dirty="0"/>
              <a:t>catégorie n</a:t>
            </a:r>
            <a:r>
              <a:rPr lang="fr-FR" sz="1600" i="1" dirty="0"/>
              <a:t> /effectif </a:t>
            </a:r>
            <a:r>
              <a:rPr lang="fr-FR" sz="1600" baseline="-25000" dirty="0"/>
              <a:t>total n </a:t>
            </a:r>
            <a:r>
              <a:rPr lang="fr-FR" sz="1600" i="1" dirty="0"/>
              <a:t>* effectif</a:t>
            </a:r>
            <a:r>
              <a:rPr lang="fr-FR" sz="1600" baseline="-25000" dirty="0"/>
              <a:t>totaln+1</a:t>
            </a:r>
            <a:r>
              <a:rPr lang="fr-FR" sz="1600" i="1" dirty="0"/>
              <a:t>)] * salaire </a:t>
            </a:r>
            <a:r>
              <a:rPr lang="fr-FR" sz="1600" baseline="-25000" dirty="0"/>
              <a:t>catégorie</a:t>
            </a:r>
            <a:r>
              <a:rPr lang="fr-FR" sz="1600" i="1" dirty="0"/>
              <a:t> </a:t>
            </a:r>
            <a:r>
              <a:rPr lang="fr-FR" sz="1600" baseline="-25000" dirty="0"/>
              <a:t>n</a:t>
            </a:r>
          </a:p>
          <a:p>
            <a:pPr>
              <a:buFontTx/>
              <a:buChar char="-"/>
            </a:pPr>
            <a:r>
              <a:rPr lang="fr-FR" sz="1600" dirty="0"/>
              <a:t>Le salaire </a:t>
            </a:r>
            <a:r>
              <a:rPr lang="fr-FR" sz="1600" baseline="-25000" dirty="0"/>
              <a:t>catégorie</a:t>
            </a:r>
            <a:r>
              <a:rPr lang="fr-FR" sz="1600" dirty="0"/>
              <a:t> retenu est </a:t>
            </a:r>
            <a:r>
              <a:rPr lang="fr-FR" sz="1600" dirty="0">
                <a:solidFill>
                  <a:srgbClr val="FF0000"/>
                </a:solidFill>
              </a:rPr>
              <a:t>le salaire moyen accordé à la catégorie</a:t>
            </a:r>
            <a:r>
              <a:rPr lang="fr-FR" sz="1600" dirty="0"/>
              <a:t>.</a:t>
            </a:r>
          </a:p>
          <a:p>
            <a:pPr>
              <a:buFontTx/>
              <a:buChar char="-"/>
            </a:pPr>
            <a:endParaRPr lang="fr-FR" sz="1600" dirty="0"/>
          </a:p>
          <a:p>
            <a:pPr marL="114300" indent="0">
              <a:buNone/>
            </a:pPr>
            <a:r>
              <a:rPr lang="fr-FR" sz="2000" b="1" dirty="0">
                <a:solidFill>
                  <a:srgbClr val="0070C0"/>
                </a:solidFill>
              </a:rPr>
              <a:t>Ecart sur </a:t>
            </a:r>
            <a:r>
              <a:rPr lang="fr-FR" sz="2000" b="1" i="1" u="sng" dirty="0">
                <a:solidFill>
                  <a:srgbClr val="0070C0"/>
                </a:solidFill>
              </a:rPr>
              <a:t>ancienneté</a:t>
            </a:r>
          </a:p>
          <a:p>
            <a:pPr>
              <a:buFontTx/>
              <a:buChar char="-"/>
            </a:pPr>
            <a:r>
              <a:rPr lang="fr-FR" sz="1600" dirty="0"/>
              <a:t>est à établir pour la </a:t>
            </a:r>
            <a:r>
              <a:rPr lang="fr-FR" sz="1600" u="sng" dirty="0"/>
              <a:t>chaque tranche d’ancienneté </a:t>
            </a:r>
            <a:r>
              <a:rPr lang="fr-FR" sz="1600" dirty="0"/>
              <a:t>et pour </a:t>
            </a:r>
            <a:r>
              <a:rPr lang="fr-FR" sz="1600" u="sng" dirty="0"/>
              <a:t>chaque catégorie</a:t>
            </a:r>
          </a:p>
          <a:p>
            <a:pPr>
              <a:buFontTx/>
              <a:buChar char="-"/>
            </a:pPr>
            <a:r>
              <a:rPr lang="fr-FR" sz="1600" i="1" dirty="0"/>
              <a:t>Calcul = [effectif </a:t>
            </a:r>
            <a:r>
              <a:rPr lang="fr-FR" sz="1600" baseline="-25000" dirty="0"/>
              <a:t>tranche</a:t>
            </a:r>
            <a:r>
              <a:rPr lang="fr-FR" sz="1600" dirty="0"/>
              <a:t> </a:t>
            </a:r>
            <a:r>
              <a:rPr lang="fr-FR" sz="1600" baseline="-25000" dirty="0"/>
              <a:t>n+1</a:t>
            </a:r>
            <a:r>
              <a:rPr lang="fr-FR" sz="1600" i="1" dirty="0"/>
              <a:t>– (effectif</a:t>
            </a:r>
            <a:r>
              <a:rPr lang="fr-FR" sz="1600" baseline="-25000" dirty="0"/>
              <a:t> tranche n</a:t>
            </a:r>
            <a:r>
              <a:rPr lang="fr-FR" sz="1600" i="1" dirty="0"/>
              <a:t> /effectif </a:t>
            </a:r>
            <a:r>
              <a:rPr lang="fr-FR" sz="1600" baseline="-25000" dirty="0"/>
              <a:t>catégorie n </a:t>
            </a:r>
            <a:r>
              <a:rPr lang="fr-FR" sz="1600" i="1" dirty="0"/>
              <a:t>* effectif</a:t>
            </a:r>
            <a:r>
              <a:rPr lang="fr-FR" sz="1600" baseline="-25000" dirty="0"/>
              <a:t> </a:t>
            </a:r>
            <a:r>
              <a:rPr lang="fr-FR" sz="1600" b="1" u="sng" baseline="-25000" dirty="0"/>
              <a:t>catégorie</a:t>
            </a:r>
            <a:r>
              <a:rPr lang="fr-FR" sz="1600" dirty="0"/>
              <a:t> </a:t>
            </a:r>
            <a:r>
              <a:rPr lang="fr-FR" sz="1600" baseline="-25000" dirty="0"/>
              <a:t>n+1</a:t>
            </a:r>
            <a:r>
              <a:rPr lang="fr-FR" sz="1600" i="1" dirty="0"/>
              <a:t>)] * salaire </a:t>
            </a:r>
            <a:r>
              <a:rPr lang="fr-FR" sz="1600" i="1" baseline="-25000" dirty="0"/>
              <a:t>tranche </a:t>
            </a:r>
            <a:r>
              <a:rPr lang="fr-FR" sz="1600" baseline="-25000" dirty="0"/>
              <a:t>n</a:t>
            </a:r>
          </a:p>
          <a:p>
            <a:pPr>
              <a:buFontTx/>
              <a:buChar char="-"/>
            </a:pPr>
            <a:endParaRPr lang="fr-FR" sz="1600" baseline="-25000" dirty="0"/>
          </a:p>
          <a:p>
            <a:pPr marL="114300" indent="0">
              <a:buNone/>
            </a:pPr>
            <a:r>
              <a:rPr lang="fr-FR" sz="2000" b="1" dirty="0">
                <a:solidFill>
                  <a:srgbClr val="0070C0"/>
                </a:solidFill>
              </a:rPr>
              <a:t>Ecart sur taux nominaux </a:t>
            </a:r>
          </a:p>
          <a:p>
            <a:pPr>
              <a:buFontTx/>
              <a:buChar char="-"/>
            </a:pPr>
            <a:r>
              <a:rPr lang="fr-FR" sz="1800" dirty="0"/>
              <a:t>est à établir pour la chaque catégorie et chaque tranche de salariés</a:t>
            </a:r>
          </a:p>
          <a:p>
            <a:pPr>
              <a:buFontTx/>
              <a:buChar char="-"/>
            </a:pPr>
            <a:r>
              <a:rPr lang="fr-FR" sz="1800" i="1" dirty="0"/>
              <a:t>Calcul = effectif </a:t>
            </a:r>
            <a:r>
              <a:rPr lang="fr-FR" sz="1800" baseline="-25000" dirty="0"/>
              <a:t>n+1</a:t>
            </a:r>
            <a:r>
              <a:rPr lang="fr-FR" sz="1800" i="1" dirty="0"/>
              <a:t> * ( salaire moyen </a:t>
            </a:r>
            <a:r>
              <a:rPr lang="fr-FR" sz="1800" baseline="-25000" dirty="0"/>
              <a:t>n+1</a:t>
            </a:r>
            <a:r>
              <a:rPr lang="fr-FR" sz="1800" dirty="0"/>
              <a:t> - </a:t>
            </a:r>
            <a:r>
              <a:rPr lang="fr-FR" sz="1800" i="1" dirty="0"/>
              <a:t>salaire moyen </a:t>
            </a:r>
            <a:r>
              <a:rPr lang="fr-FR" sz="1800" baseline="-25000" dirty="0"/>
              <a:t>n</a:t>
            </a:r>
            <a:r>
              <a:rPr lang="fr-FR" sz="1800" dirty="0"/>
              <a:t>)</a:t>
            </a:r>
          </a:p>
          <a:p>
            <a:pPr>
              <a:buFontTx/>
              <a:buChar char="-"/>
            </a:pPr>
            <a:endParaRPr lang="fr-FR" sz="1800" dirty="0"/>
          </a:p>
          <a:p>
            <a:pPr marL="114300" indent="0" algn="ctr">
              <a:buNone/>
            </a:pPr>
            <a:r>
              <a:rPr lang="fr-FR" sz="1800" b="1" dirty="0" err="1">
                <a:solidFill>
                  <a:schemeClr val="accent6">
                    <a:lumMod val="75000"/>
                  </a:schemeClr>
                </a:solidFill>
              </a:rPr>
              <a:t>Rq</a:t>
            </a:r>
            <a:r>
              <a:rPr lang="fr-FR" sz="1800" b="1" dirty="0">
                <a:solidFill>
                  <a:schemeClr val="accent6">
                    <a:lumMod val="75000"/>
                  </a:schemeClr>
                </a:solidFill>
              </a:rPr>
              <a:t> : Le GVT c’est l’ancienneté et la structure professionnelle</a:t>
            </a:r>
          </a:p>
        </p:txBody>
      </p:sp>
      <p:sp>
        <p:nvSpPr>
          <p:cNvPr id="5"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Méthode de calcul en utilisant les formules</a:t>
            </a:r>
          </a:p>
        </p:txBody>
      </p:sp>
    </p:spTree>
    <p:extLst>
      <p:ext uri="{BB962C8B-B14F-4D97-AF65-F5344CB8AC3E}">
        <p14:creationId xmlns:p14="http://schemas.microsoft.com/office/powerpoint/2010/main" val="226589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28760" y="1130695"/>
            <a:ext cx="7888069" cy="99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3. Calcul des écarts</a:t>
            </a:r>
          </a:p>
        </p:txBody>
      </p:sp>
      <p:sp>
        <p:nvSpPr>
          <p:cNvPr id="3" name="Espace réservé du contenu 2"/>
          <p:cNvSpPr txBox="1">
            <a:spLocks/>
          </p:cNvSpPr>
          <p:nvPr/>
        </p:nvSpPr>
        <p:spPr>
          <a:xfrm>
            <a:off x="453815" y="1627867"/>
            <a:ext cx="7791387" cy="4213199"/>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5736" indent="0">
              <a:buNone/>
            </a:pPr>
            <a:endParaRPr lang="fr-FR" sz="1800" dirty="0">
              <a:solidFill>
                <a:srgbClr val="C00000"/>
              </a:solidFill>
            </a:endParaRPr>
          </a:p>
          <a:p>
            <a:pPr marL="85736" indent="0">
              <a:buNone/>
            </a:pPr>
            <a:endParaRPr lang="fr-FR" sz="1800" dirty="0">
              <a:solidFill>
                <a:srgbClr val="C00000"/>
              </a:solidFill>
            </a:endParaRPr>
          </a:p>
          <a:p>
            <a:pPr marL="85736" indent="0">
              <a:buNone/>
            </a:pPr>
            <a:r>
              <a:rPr lang="fr-FR" sz="2400" dirty="0">
                <a:solidFill>
                  <a:srgbClr val="C00000"/>
                </a:solidFill>
              </a:rPr>
              <a:t>TOUJOURS INTERPRETER LES RESULTATS</a:t>
            </a:r>
          </a:p>
          <a:p>
            <a:pPr marL="85736" indent="0">
              <a:buNone/>
            </a:pPr>
            <a:endParaRPr lang="fr-FR" sz="1800" dirty="0">
              <a:solidFill>
                <a:srgbClr val="C00000"/>
              </a:solidFill>
            </a:endParaRPr>
          </a:p>
          <a:p>
            <a:pPr>
              <a:buFont typeface="Symbol" panose="05050102010706020507" pitchFamily="18" charset="2"/>
              <a:buChar char="Þ"/>
            </a:pPr>
            <a:r>
              <a:rPr lang="fr-FR" sz="1800" dirty="0"/>
              <a:t> Généralement les commentaires rapportent plus de points que les calculs</a:t>
            </a:r>
            <a:r>
              <a:rPr lang="fr-FR" sz="1800" b="1" dirty="0">
                <a:solidFill>
                  <a:schemeClr val="accent6">
                    <a:lumMod val="75000"/>
                  </a:schemeClr>
                </a:solidFill>
              </a:rPr>
              <a:t>.</a:t>
            </a:r>
          </a:p>
          <a:p>
            <a:pPr>
              <a:buFont typeface="Symbol" panose="05050102010706020507" pitchFamily="18" charset="2"/>
              <a:buChar char="Þ"/>
            </a:pPr>
            <a:endParaRPr lang="fr-FR" sz="1800" b="1" dirty="0">
              <a:solidFill>
                <a:schemeClr val="accent6">
                  <a:lumMod val="75000"/>
                </a:schemeClr>
              </a:solidFill>
            </a:endParaRPr>
          </a:p>
          <a:p>
            <a:pPr>
              <a:buFont typeface="Symbol" panose="05050102010706020507" pitchFamily="18" charset="2"/>
              <a:buChar char="Þ"/>
            </a:pPr>
            <a:r>
              <a:rPr lang="fr-FR" sz="1800" b="1" dirty="0">
                <a:solidFill>
                  <a:schemeClr val="accent6">
                    <a:lumMod val="75000"/>
                  </a:schemeClr>
                </a:solidFill>
              </a:rPr>
              <a:t> Si </a:t>
            </a:r>
            <a:r>
              <a:rPr lang="fr-FR" sz="1800" b="1" u="sng" dirty="0">
                <a:solidFill>
                  <a:schemeClr val="accent6">
                    <a:lumMod val="75000"/>
                  </a:schemeClr>
                </a:solidFill>
              </a:rPr>
              <a:t>négatif</a:t>
            </a:r>
            <a:r>
              <a:rPr lang="fr-FR" sz="1800" b="1" dirty="0">
                <a:solidFill>
                  <a:schemeClr val="accent6">
                    <a:lumMod val="75000"/>
                  </a:schemeClr>
                </a:solidFill>
              </a:rPr>
              <a:t> = Favorable. </a:t>
            </a:r>
            <a:r>
              <a:rPr lang="fr-FR" sz="1800" dirty="0"/>
              <a:t>L’effet conduit à réduction de la masse salariale. </a:t>
            </a:r>
          </a:p>
          <a:p>
            <a:pPr>
              <a:buFont typeface="Symbol" panose="05050102010706020507" pitchFamily="18" charset="2"/>
              <a:buChar char="Þ"/>
            </a:pPr>
            <a:r>
              <a:rPr lang="fr-FR" sz="1800" b="1" dirty="0">
                <a:solidFill>
                  <a:schemeClr val="accent6">
                    <a:lumMod val="75000"/>
                  </a:schemeClr>
                </a:solidFill>
              </a:rPr>
              <a:t> Si </a:t>
            </a:r>
            <a:r>
              <a:rPr lang="fr-FR" sz="1800" b="1" u="sng" dirty="0">
                <a:solidFill>
                  <a:schemeClr val="accent6">
                    <a:lumMod val="75000"/>
                  </a:schemeClr>
                </a:solidFill>
              </a:rPr>
              <a:t>positif</a:t>
            </a:r>
            <a:r>
              <a:rPr lang="fr-FR" sz="1800" b="1" dirty="0">
                <a:solidFill>
                  <a:schemeClr val="accent6">
                    <a:lumMod val="75000"/>
                  </a:schemeClr>
                </a:solidFill>
              </a:rPr>
              <a:t> = Défavorable. </a:t>
            </a:r>
            <a:r>
              <a:rPr lang="fr-FR" sz="1800" dirty="0"/>
              <a:t>L’effet conduit à une augmentation de la masse salariale.  </a:t>
            </a:r>
          </a:p>
          <a:p>
            <a:pPr>
              <a:buFont typeface="Symbol" panose="05050102010706020507" pitchFamily="18" charset="2"/>
              <a:buChar char="Þ"/>
            </a:pPr>
            <a:endParaRPr lang="fr-FR" sz="1800" dirty="0"/>
          </a:p>
          <a:p>
            <a:pPr>
              <a:buFont typeface="Symbol" panose="05050102010706020507" pitchFamily="18" charset="2"/>
              <a:buChar char="Þ"/>
            </a:pPr>
            <a:endParaRPr lang="fr-FR" sz="1800" dirty="0"/>
          </a:p>
          <a:p>
            <a:pPr marL="114300" indent="0" algn="just">
              <a:buNone/>
            </a:pPr>
            <a:r>
              <a:rPr lang="fr-FR" sz="1800" dirty="0"/>
              <a:t>=&gt; Un écart peut être favorable en €, mais défavorable du point de vue de l’exploitation (par ex. hôpital public : écart favorable sur l’effectif d’</a:t>
            </a:r>
            <a:r>
              <a:rPr lang="fr-FR" sz="1800" dirty="0" err="1"/>
              <a:t>infirmièr</a:t>
            </a:r>
            <a:r>
              <a:rPr lang="fr-FR" sz="1800" dirty="0"/>
              <a:t>(e)s, mais conduit à la fermeture de service…). </a:t>
            </a:r>
          </a:p>
          <a:p>
            <a:pPr marL="85736" indent="0">
              <a:buNone/>
            </a:pPr>
            <a:endParaRPr lang="fr-FR" sz="500" b="1" dirty="0">
              <a:solidFill>
                <a:srgbClr val="C00000"/>
              </a:solidFill>
            </a:endParaRPr>
          </a:p>
          <a:p>
            <a:pPr marL="85736" indent="0">
              <a:buNone/>
            </a:pPr>
            <a:endParaRPr lang="fr-FR" sz="500" b="1" dirty="0">
              <a:solidFill>
                <a:srgbClr val="C00000"/>
              </a:solidFill>
            </a:endParaRPr>
          </a:p>
          <a:p>
            <a:pPr marL="85736" indent="0">
              <a:buNone/>
            </a:pPr>
            <a:endParaRPr lang="fr-FR" sz="500" b="1" dirty="0">
              <a:solidFill>
                <a:srgbClr val="C00000"/>
              </a:solidFill>
            </a:endParaRPr>
          </a:p>
          <a:p>
            <a:pPr marL="85736" indent="0">
              <a:buNone/>
            </a:pPr>
            <a:endParaRPr lang="fr-FR" sz="500" b="1" dirty="0">
              <a:solidFill>
                <a:srgbClr val="C00000"/>
              </a:solidFill>
            </a:endParaRPr>
          </a:p>
          <a:p>
            <a:pPr marL="85736" indent="0">
              <a:buNone/>
            </a:pPr>
            <a:endParaRPr lang="fr-FR" sz="500" b="1" dirty="0">
              <a:solidFill>
                <a:srgbClr val="C00000"/>
              </a:solidFill>
            </a:endParaRPr>
          </a:p>
        </p:txBody>
      </p:sp>
    </p:spTree>
    <p:extLst>
      <p:ext uri="{BB962C8B-B14F-4D97-AF65-F5344CB8AC3E}">
        <p14:creationId xmlns:p14="http://schemas.microsoft.com/office/powerpoint/2010/main" val="328155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18</a:t>
            </a:fld>
            <a:endParaRPr lang="fr-FR" dirty="0">
              <a:solidFill>
                <a:prstClr val="black">
                  <a:tint val="75000"/>
                </a:prstClr>
              </a:solidFill>
            </a:endParaRPr>
          </a:p>
        </p:txBody>
      </p:sp>
      <p:sp>
        <p:nvSpPr>
          <p:cNvPr id="3" name="Titre 1"/>
          <p:cNvSpPr txBox="1">
            <a:spLocks/>
          </p:cNvSpPr>
          <p:nvPr/>
        </p:nvSpPr>
        <p:spPr>
          <a:xfrm>
            <a:off x="396330" y="365125"/>
            <a:ext cx="7848872" cy="1325563"/>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a:t>Exemple d’un cabinet de comptabilité</a:t>
            </a:r>
            <a:endParaRPr lang="fr-FR" dirty="0"/>
          </a:p>
        </p:txBody>
      </p:sp>
      <p:sp>
        <p:nvSpPr>
          <p:cNvPr id="4" name="Espace réservé du contenu 2"/>
          <p:cNvSpPr txBox="1">
            <a:spLocks/>
          </p:cNvSpPr>
          <p:nvPr/>
        </p:nvSpPr>
        <p:spPr>
          <a:xfrm>
            <a:off x="396330" y="1825625"/>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fr-FR" dirty="0"/>
              <a:t>En N, le cabinet comptait </a:t>
            </a:r>
          </a:p>
          <a:p>
            <a:pPr algn="just">
              <a:buFontTx/>
              <a:buChar char="-"/>
            </a:pPr>
            <a:r>
              <a:rPr lang="fr-FR" dirty="0"/>
              <a:t>1 expert comptable payé 200k euros, </a:t>
            </a:r>
          </a:p>
          <a:p>
            <a:pPr algn="just">
              <a:buFontTx/>
              <a:buChar char="-"/>
            </a:pPr>
            <a:r>
              <a:rPr lang="fr-FR" dirty="0"/>
              <a:t>1 collaborateur junior (40 k annuel) </a:t>
            </a:r>
          </a:p>
          <a:p>
            <a:pPr algn="just">
              <a:buFontTx/>
              <a:buChar char="-"/>
            </a:pPr>
            <a:r>
              <a:rPr lang="fr-FR" dirty="0"/>
              <a:t>1 collaborateur senior (72 k annuel).</a:t>
            </a:r>
          </a:p>
          <a:p>
            <a:pPr marL="114300" indent="0" algn="just">
              <a:buNone/>
            </a:pPr>
            <a:endParaRPr lang="fr-FR" dirty="0"/>
          </a:p>
          <a:p>
            <a:pPr algn="just"/>
            <a:r>
              <a:rPr lang="fr-FR" dirty="0"/>
              <a:t>En N+1, un nouvel expert salarié rejoint l’équipe. Les experts seront désormais rémunéré 250 k. Un nouveau junior rejoint l’équipe. Les juniors seront désormais rémunéré 38 k (grâce à une réduction de cotisations sociales).</a:t>
            </a:r>
          </a:p>
          <a:p>
            <a:endParaRPr lang="fr-FR" dirty="0"/>
          </a:p>
        </p:txBody>
      </p:sp>
    </p:spTree>
    <p:extLst>
      <p:ext uri="{BB962C8B-B14F-4D97-AF65-F5344CB8AC3E}">
        <p14:creationId xmlns:p14="http://schemas.microsoft.com/office/powerpoint/2010/main" val="375547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19</a:t>
            </a:fld>
            <a:endParaRPr lang="fr-FR" dirty="0">
              <a:solidFill>
                <a:prstClr val="black">
                  <a:tint val="75000"/>
                </a:prst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850042652"/>
              </p:ext>
            </p:extLst>
          </p:nvPr>
        </p:nvGraphicFramePr>
        <p:xfrm>
          <a:off x="324322" y="1412776"/>
          <a:ext cx="7848873" cy="3413884"/>
        </p:xfrm>
        <a:graphic>
          <a:graphicData uri="http://schemas.openxmlformats.org/drawingml/2006/table">
            <a:tbl>
              <a:tblPr>
                <a:tableStyleId>{5940675A-B579-460E-94D1-54222C63F5DA}</a:tableStyleId>
              </a:tblPr>
              <a:tblGrid>
                <a:gridCol w="1008112">
                  <a:extLst>
                    <a:ext uri="{9D8B030D-6E8A-4147-A177-3AD203B41FA5}">
                      <a16:colId xmlns:a16="http://schemas.microsoft.com/office/drawing/2014/main" val="2413013445"/>
                    </a:ext>
                  </a:extLst>
                </a:gridCol>
                <a:gridCol w="792088">
                  <a:extLst>
                    <a:ext uri="{9D8B030D-6E8A-4147-A177-3AD203B41FA5}">
                      <a16:colId xmlns:a16="http://schemas.microsoft.com/office/drawing/2014/main" val="244732695"/>
                    </a:ext>
                  </a:extLst>
                </a:gridCol>
                <a:gridCol w="936104">
                  <a:extLst>
                    <a:ext uri="{9D8B030D-6E8A-4147-A177-3AD203B41FA5}">
                      <a16:colId xmlns:a16="http://schemas.microsoft.com/office/drawing/2014/main" val="3599882552"/>
                    </a:ext>
                  </a:extLst>
                </a:gridCol>
                <a:gridCol w="792088">
                  <a:extLst>
                    <a:ext uri="{9D8B030D-6E8A-4147-A177-3AD203B41FA5}">
                      <a16:colId xmlns:a16="http://schemas.microsoft.com/office/drawing/2014/main" val="2295460958"/>
                    </a:ext>
                  </a:extLst>
                </a:gridCol>
                <a:gridCol w="848605">
                  <a:extLst>
                    <a:ext uri="{9D8B030D-6E8A-4147-A177-3AD203B41FA5}">
                      <a16:colId xmlns:a16="http://schemas.microsoft.com/office/drawing/2014/main" val="2816002764"/>
                    </a:ext>
                  </a:extLst>
                </a:gridCol>
                <a:gridCol w="1239627">
                  <a:extLst>
                    <a:ext uri="{9D8B030D-6E8A-4147-A177-3AD203B41FA5}">
                      <a16:colId xmlns:a16="http://schemas.microsoft.com/office/drawing/2014/main" val="3732282984"/>
                    </a:ext>
                  </a:extLst>
                </a:gridCol>
                <a:gridCol w="576064">
                  <a:extLst>
                    <a:ext uri="{9D8B030D-6E8A-4147-A177-3AD203B41FA5}">
                      <a16:colId xmlns:a16="http://schemas.microsoft.com/office/drawing/2014/main" val="2552374699"/>
                    </a:ext>
                  </a:extLst>
                </a:gridCol>
                <a:gridCol w="967214">
                  <a:extLst>
                    <a:ext uri="{9D8B030D-6E8A-4147-A177-3AD203B41FA5}">
                      <a16:colId xmlns:a16="http://schemas.microsoft.com/office/drawing/2014/main" val="872552011"/>
                    </a:ext>
                  </a:extLst>
                </a:gridCol>
                <a:gridCol w="688971">
                  <a:extLst>
                    <a:ext uri="{9D8B030D-6E8A-4147-A177-3AD203B41FA5}">
                      <a16:colId xmlns:a16="http://schemas.microsoft.com/office/drawing/2014/main" val="4177918712"/>
                    </a:ext>
                  </a:extLst>
                </a:gridCol>
              </a:tblGrid>
              <a:tr h="423088">
                <a:tc gridSpan="4">
                  <a:txBody>
                    <a:bodyPr/>
                    <a:lstStyle/>
                    <a:p>
                      <a:pPr algn="ctr" fontAlgn="b"/>
                      <a:r>
                        <a:rPr lang="fr-FR" sz="1600" u="none" strike="noStrike" dirty="0">
                          <a:effectLst/>
                        </a:rPr>
                        <a:t>Rémunération en N</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8">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gridSpan="4">
                  <a:txBody>
                    <a:bodyPr/>
                    <a:lstStyle/>
                    <a:p>
                      <a:pPr algn="ctr" fontAlgn="b"/>
                      <a:r>
                        <a:rPr lang="fr-FR" sz="1600" u="none" strike="noStrike" dirty="0">
                          <a:effectLst/>
                        </a:rPr>
                        <a:t>Rémunération en N+1</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9969082"/>
                  </a:ext>
                </a:extLst>
              </a:tr>
              <a:tr h="423088">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810941"/>
                  </a:ext>
                </a:extLst>
              </a:tr>
              <a:tr h="437678">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extLst>
                  <a:ext uri="{0D108BD9-81ED-4DB2-BD59-A6C34878D82A}">
                    <a16:rowId xmlns:a16="http://schemas.microsoft.com/office/drawing/2014/main" val="3471579738"/>
                  </a:ext>
                </a:extLst>
              </a:tr>
              <a:tr h="423088">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extLst>
                  <a:ext uri="{0D108BD9-81ED-4DB2-BD59-A6C34878D82A}">
                    <a16:rowId xmlns:a16="http://schemas.microsoft.com/office/drawing/2014/main" val="3494233984"/>
                  </a:ext>
                </a:extLst>
              </a:tr>
              <a:tr h="423088">
                <a:tc>
                  <a:txBody>
                    <a:bodyPr/>
                    <a:lstStyle/>
                    <a:p>
                      <a:pPr algn="l" fontAlgn="b"/>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extLst>
                  <a:ext uri="{0D108BD9-81ED-4DB2-BD59-A6C34878D82A}">
                    <a16:rowId xmlns:a16="http://schemas.microsoft.com/office/drawing/2014/main" val="2171645109"/>
                  </a:ext>
                </a:extLst>
              </a:tr>
              <a:tr h="423088">
                <a:tc>
                  <a:txBody>
                    <a:bodyPr/>
                    <a:lstStyle/>
                    <a:p>
                      <a:pPr algn="l" fontAlgn="b"/>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extLst>
                  <a:ext uri="{0D108BD9-81ED-4DB2-BD59-A6C34878D82A}">
                    <a16:rowId xmlns:a16="http://schemas.microsoft.com/office/drawing/2014/main" val="3272263008"/>
                  </a:ext>
                </a:extLst>
              </a:tr>
              <a:tr h="423088">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49497229"/>
                  </a:ext>
                </a:extLst>
              </a:tr>
              <a:tr h="437678">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pPr algn="ctr"/>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pPr algn="ctr"/>
                      <a:endParaRPr lang="fr-FR" dirty="0"/>
                    </a:p>
                  </a:txBody>
                  <a:tcPr marL="6350" marR="6350" marT="6350" marB="0" anchor="b"/>
                </a:tc>
                <a:extLst>
                  <a:ext uri="{0D108BD9-81ED-4DB2-BD59-A6C34878D82A}">
                    <a16:rowId xmlns:a16="http://schemas.microsoft.com/office/drawing/2014/main" val="690685110"/>
                  </a:ext>
                </a:extLst>
              </a:tr>
            </a:tbl>
          </a:graphicData>
        </a:graphic>
      </p:graphicFrame>
      <p:sp>
        <p:nvSpPr>
          <p:cNvPr id="6"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Tree>
    <p:extLst>
      <p:ext uri="{BB962C8B-B14F-4D97-AF65-F5344CB8AC3E}">
        <p14:creationId xmlns:p14="http://schemas.microsoft.com/office/powerpoint/2010/main" val="372039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a:t>
            </a:fld>
            <a:endParaRPr lang="fr-FR" dirty="0">
              <a:solidFill>
                <a:prstClr val="black">
                  <a:tint val="75000"/>
                </a:prstClr>
              </a:solidFill>
            </a:endParaRPr>
          </a:p>
        </p:txBody>
      </p:sp>
      <p:sp>
        <p:nvSpPr>
          <p:cNvPr id="3" name="Espace réservé du contenu 2"/>
          <p:cNvSpPr txBox="1">
            <a:spLocks/>
          </p:cNvSpPr>
          <p:nvPr/>
        </p:nvSpPr>
        <p:spPr>
          <a:xfrm>
            <a:off x="57453" y="676128"/>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fr-FR" sz="1800" b="1" dirty="0">
              <a:solidFill>
                <a:srgbClr val="0070C0"/>
              </a:solidFill>
            </a:endParaRPr>
          </a:p>
        </p:txBody>
      </p:sp>
      <p:sp>
        <p:nvSpPr>
          <p:cNvPr id="4"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00000"/>
                </a:solidFill>
              </a:rPr>
              <a:t>Partie 1 Le contrôle de gestion social</a:t>
            </a:r>
          </a:p>
          <a:p>
            <a:r>
              <a:rPr lang="fr-FR" sz="2000" dirty="0">
                <a:solidFill>
                  <a:srgbClr val="0070C0"/>
                </a:solidFill>
              </a:rPr>
              <a:t>a) Notion de compétences</a:t>
            </a:r>
          </a:p>
        </p:txBody>
      </p:sp>
      <p:sp>
        <p:nvSpPr>
          <p:cNvPr id="5" name="Espace réservé du contenu 2"/>
          <p:cNvSpPr txBox="1">
            <a:spLocks/>
          </p:cNvSpPr>
          <p:nvPr/>
        </p:nvSpPr>
        <p:spPr>
          <a:xfrm>
            <a:off x="209853" y="828528"/>
            <a:ext cx="8364110" cy="5616624"/>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sz="1800" b="1" u="sng" dirty="0"/>
              <a:t>Objectif</a:t>
            </a:r>
            <a:r>
              <a:rPr lang="fr-FR" sz="1800" b="1" dirty="0"/>
              <a:t> </a:t>
            </a:r>
            <a:r>
              <a:rPr lang="fr-FR" sz="1800" dirty="0"/>
              <a:t>de la gestion des compétences </a:t>
            </a:r>
          </a:p>
          <a:p>
            <a:pPr marL="114300" indent="0">
              <a:buNone/>
            </a:pPr>
            <a:r>
              <a:rPr lang="fr-FR" sz="1800" dirty="0"/>
              <a:t>	=&gt; fonder un avantage concurrentiel.</a:t>
            </a:r>
          </a:p>
          <a:p>
            <a:pPr marL="114300" indent="0">
              <a:buNone/>
            </a:pPr>
            <a:r>
              <a:rPr lang="fr-FR" sz="1800" dirty="0"/>
              <a:t>	=&gt; Concilier évolution de l’organisation et professionnalisation des salariés	=&gt; Motiver les salariés (plan de formation et donc d’évolution)</a:t>
            </a:r>
          </a:p>
          <a:p>
            <a:pPr marL="114300" indent="0">
              <a:buNone/>
            </a:pPr>
            <a:r>
              <a:rPr lang="fr-FR" sz="1800" b="1" u="sng" dirty="0"/>
              <a:t>Définition</a:t>
            </a:r>
            <a:r>
              <a:rPr lang="fr-FR" sz="1800" dirty="0"/>
              <a:t> : </a:t>
            </a:r>
          </a:p>
          <a:p>
            <a:pPr marL="114300" indent="0">
              <a:buNone/>
            </a:pPr>
            <a:r>
              <a:rPr lang="fr-FR" sz="1800" dirty="0"/>
              <a:t>-&gt; Compétence est une notion plus large qu’une tâche. </a:t>
            </a:r>
          </a:p>
          <a:p>
            <a:pPr marL="114300" indent="0">
              <a:buNone/>
            </a:pPr>
            <a:r>
              <a:rPr lang="fr-FR" sz="1800" dirty="0"/>
              <a:t>-&gt; Compétence individuelle = savoir &amp; savoir faire (et éventuellement savoir-être)</a:t>
            </a:r>
          </a:p>
          <a:p>
            <a:pPr marL="114300" indent="0">
              <a:buNone/>
            </a:pPr>
            <a:r>
              <a:rPr lang="fr-FR" sz="1800" dirty="0"/>
              <a:t>-&gt; Compétence collective ? </a:t>
            </a:r>
          </a:p>
          <a:p>
            <a:pPr marL="114300" indent="0">
              <a:buNone/>
            </a:pPr>
            <a:endParaRPr lang="fr-FR" sz="1800" dirty="0"/>
          </a:p>
          <a:p>
            <a:pPr marL="114300" indent="0">
              <a:buNone/>
            </a:pPr>
            <a:r>
              <a:rPr lang="fr-FR" sz="1800" b="1" u="sng" dirty="0"/>
              <a:t>Caractéristique de la compétence </a:t>
            </a:r>
            <a:r>
              <a:rPr lang="fr-FR" sz="1800" dirty="0"/>
              <a:t>: </a:t>
            </a:r>
          </a:p>
          <a:p>
            <a:pPr marL="114300" indent="0">
              <a:buNone/>
            </a:pPr>
            <a:r>
              <a:rPr lang="fr-FR" sz="1800" dirty="0"/>
              <a:t>-&gt; Dépend d’une situation de travail donné (mission/activité à faire).</a:t>
            </a:r>
          </a:p>
          <a:p>
            <a:pPr marL="114300" indent="0">
              <a:buNone/>
            </a:pPr>
            <a:r>
              <a:rPr lang="fr-FR" sz="1800" dirty="0"/>
              <a:t>-&gt; Dépend d’un jugement (On est reconnu compétent). </a:t>
            </a:r>
          </a:p>
          <a:p>
            <a:pPr marL="114300" indent="0">
              <a:buNone/>
            </a:pPr>
            <a:r>
              <a:rPr lang="fr-FR" sz="1800" dirty="0"/>
              <a:t>-&gt; Constitué d’un ensemble de savoir, savoir faire. </a:t>
            </a:r>
          </a:p>
          <a:p>
            <a:pPr marL="114300" indent="0">
              <a:buNone/>
            </a:pPr>
            <a:endParaRPr lang="fr-FR" sz="1800" dirty="0"/>
          </a:p>
          <a:p>
            <a:pPr marL="114300" indent="0" algn="just">
              <a:buNone/>
            </a:pPr>
            <a:r>
              <a:rPr lang="fr-FR" sz="1800" b="1" u="sng" dirty="0"/>
              <a:t>Enjeu</a:t>
            </a:r>
            <a:r>
              <a:rPr lang="fr-FR" sz="1800" dirty="0"/>
              <a:t> : dans une approche « ressource </a:t>
            </a:r>
            <a:r>
              <a:rPr lang="fr-FR" sz="1800" dirty="0" err="1"/>
              <a:t>based</a:t>
            </a:r>
            <a:r>
              <a:rPr lang="fr-FR" sz="1800" dirty="0"/>
              <a:t> </a:t>
            </a:r>
            <a:r>
              <a:rPr lang="fr-FR" sz="1800" dirty="0" err="1"/>
              <a:t>view</a:t>
            </a:r>
            <a:r>
              <a:rPr lang="fr-FR" sz="1800" dirty="0"/>
              <a:t> » (Barney, 1991), la compétence globale (au sein de l’organisation) est une ressource qui peut fonder l’avantage concurrentiel. </a:t>
            </a:r>
          </a:p>
          <a:p>
            <a:pPr marL="114300" indent="0">
              <a:buNone/>
            </a:pPr>
            <a:endParaRPr lang="fr-FR" sz="1800" dirty="0"/>
          </a:p>
          <a:p>
            <a:pPr marL="114300" indent="0" algn="ctr">
              <a:buNone/>
            </a:pPr>
            <a:r>
              <a:rPr lang="fr-FR" sz="1800" b="1" dirty="0"/>
              <a:t>Management stratégique </a:t>
            </a:r>
            <a:r>
              <a:rPr lang="fr-FR" sz="1800" b="1" dirty="0">
                <a:sym typeface="Wingdings" panose="05000000000000000000" pitchFamily="2" charset="2"/>
              </a:rPr>
              <a:t> Gestion des compétences</a:t>
            </a:r>
            <a:endParaRPr lang="fr-FR" sz="1800" b="1" dirty="0"/>
          </a:p>
          <a:p>
            <a:pPr marL="114300" indent="0">
              <a:buNone/>
            </a:pPr>
            <a:endParaRPr lang="fr-FR" sz="1800" dirty="0"/>
          </a:p>
          <a:p>
            <a:pPr>
              <a:buFontTx/>
              <a:buChar char="-"/>
            </a:pPr>
            <a:endParaRPr lang="fr-FR" sz="2000" b="1" dirty="0">
              <a:solidFill>
                <a:srgbClr val="C00000"/>
              </a:solidFill>
            </a:endParaRPr>
          </a:p>
        </p:txBody>
      </p:sp>
    </p:spTree>
    <p:extLst>
      <p:ext uri="{BB962C8B-B14F-4D97-AF65-F5344CB8AC3E}">
        <p14:creationId xmlns:p14="http://schemas.microsoft.com/office/powerpoint/2010/main" val="356238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20</a:t>
            </a:fld>
            <a:endParaRPr lang="fr-FR" dirty="0">
              <a:solidFill>
                <a:prstClr val="black">
                  <a:tint val="75000"/>
                </a:prstClr>
              </a:solidFill>
            </a:endParaRPr>
          </a:p>
        </p:txBody>
      </p:sp>
      <p:sp>
        <p:nvSpPr>
          <p:cNvPr id="3" name="Espace réservé du contenu 2"/>
          <p:cNvSpPr txBox="1">
            <a:spLocks/>
          </p:cNvSpPr>
          <p:nvPr/>
        </p:nvSpPr>
        <p:spPr>
          <a:xfrm>
            <a:off x="252314" y="908720"/>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dirty="0"/>
              <a:t>Ecart total =</a:t>
            </a:r>
          </a:p>
          <a:p>
            <a:pPr marL="114300" indent="0">
              <a:buNone/>
            </a:pPr>
            <a:r>
              <a:rPr lang="fr-FR" dirty="0"/>
              <a:t>Ecart sur </a:t>
            </a:r>
            <a:r>
              <a:rPr lang="fr-FR" u="sng" dirty="0"/>
              <a:t>effectif</a:t>
            </a:r>
            <a:r>
              <a:rPr lang="fr-FR" dirty="0"/>
              <a:t> =</a:t>
            </a:r>
          </a:p>
          <a:p>
            <a:pPr marL="114300" indent="0">
              <a:buNone/>
            </a:pPr>
            <a:r>
              <a:rPr lang="fr-FR" dirty="0"/>
              <a:t>	</a:t>
            </a:r>
          </a:p>
          <a:p>
            <a:pPr marL="114300" indent="0">
              <a:buNone/>
            </a:pPr>
            <a:r>
              <a:rPr lang="fr-FR" dirty="0"/>
              <a:t>Ecart sur </a:t>
            </a:r>
            <a:r>
              <a:rPr lang="fr-FR" u="sng" dirty="0"/>
              <a:t>structure</a:t>
            </a:r>
            <a:r>
              <a:rPr lang="fr-FR" dirty="0"/>
              <a:t> =</a:t>
            </a:r>
          </a:p>
          <a:p>
            <a:pPr marL="114300" indent="0">
              <a:buNone/>
            </a:pPr>
            <a:r>
              <a:rPr lang="fr-FR" dirty="0"/>
              <a:t>	-&gt; </a:t>
            </a:r>
          </a:p>
          <a:p>
            <a:pPr marL="114300" indent="0">
              <a:buNone/>
            </a:pPr>
            <a:r>
              <a:rPr lang="fr-FR" dirty="0"/>
              <a:t>	-&gt; </a:t>
            </a:r>
          </a:p>
          <a:p>
            <a:pPr marL="114300" indent="0">
              <a:buNone/>
            </a:pPr>
            <a:r>
              <a:rPr lang="fr-FR" dirty="0"/>
              <a:t>Ecart sur ancienneté </a:t>
            </a:r>
          </a:p>
          <a:p>
            <a:pPr marL="114300" indent="0">
              <a:buNone/>
            </a:pPr>
            <a:r>
              <a:rPr lang="fr-FR" dirty="0"/>
              <a:t>	-&gt; </a:t>
            </a:r>
          </a:p>
          <a:p>
            <a:pPr marL="114300" indent="0">
              <a:buNone/>
            </a:pPr>
            <a:r>
              <a:rPr lang="fr-FR" dirty="0"/>
              <a:t>	-&gt;</a:t>
            </a:r>
          </a:p>
          <a:p>
            <a:pPr marL="114300" indent="0">
              <a:buNone/>
            </a:pPr>
            <a:r>
              <a:rPr lang="fr-FR" dirty="0"/>
              <a:t>	-&gt; 	</a:t>
            </a:r>
          </a:p>
          <a:p>
            <a:pPr marL="114300" indent="0">
              <a:buNone/>
            </a:pPr>
            <a:r>
              <a:rPr lang="fr-FR" dirty="0"/>
              <a:t>Ecart sur salaire  =</a:t>
            </a:r>
          </a:p>
          <a:p>
            <a:pPr marL="114300" indent="0">
              <a:buNone/>
            </a:pPr>
            <a:r>
              <a:rPr lang="fr-FR" dirty="0"/>
              <a:t>	-&gt; </a:t>
            </a:r>
          </a:p>
          <a:p>
            <a:pPr marL="114300" indent="0">
              <a:buNone/>
            </a:pPr>
            <a:r>
              <a:rPr lang="fr-FR" dirty="0"/>
              <a:t>	-&gt; </a:t>
            </a:r>
          </a:p>
          <a:p>
            <a:pPr marL="114300" indent="0">
              <a:buNone/>
            </a:pPr>
            <a:r>
              <a:rPr lang="fr-FR" dirty="0"/>
              <a:t>	-&gt; </a:t>
            </a:r>
          </a:p>
        </p:txBody>
      </p:sp>
      <p:sp>
        <p:nvSpPr>
          <p:cNvPr id="4"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Tree>
    <p:extLst>
      <p:ext uri="{BB962C8B-B14F-4D97-AF65-F5344CB8AC3E}">
        <p14:creationId xmlns:p14="http://schemas.microsoft.com/office/powerpoint/2010/main" val="2219569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21</a:t>
            </a:fld>
            <a:endParaRPr lang="fr-FR" dirty="0">
              <a:solidFill>
                <a:prstClr val="black">
                  <a:tint val="75000"/>
                </a:prstClr>
              </a:solidFill>
            </a:endParaRPr>
          </a:p>
        </p:txBody>
      </p:sp>
      <p:sp>
        <p:nvSpPr>
          <p:cNvPr id="3"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21</a:t>
            </a:fld>
            <a:endParaRPr lang="fr-FR" dirty="0">
              <a:solidFill>
                <a:prstClr val="black">
                  <a:tint val="75000"/>
                </a:prstClr>
              </a:solidFill>
            </a:endParaRPr>
          </a:p>
        </p:txBody>
      </p:sp>
      <p:sp>
        <p:nvSpPr>
          <p:cNvPr id="6"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
        <p:nvSpPr>
          <p:cNvPr id="7"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21</a:t>
            </a:fld>
            <a:endParaRPr lang="fr-FR" dirty="0">
              <a:solidFill>
                <a:prstClr val="black">
                  <a:tint val="75000"/>
                </a:prstClr>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3910412457"/>
              </p:ext>
            </p:extLst>
          </p:nvPr>
        </p:nvGraphicFramePr>
        <p:xfrm>
          <a:off x="324322" y="1412776"/>
          <a:ext cx="7848873" cy="3413884"/>
        </p:xfrm>
        <a:graphic>
          <a:graphicData uri="http://schemas.openxmlformats.org/drawingml/2006/table">
            <a:tbl>
              <a:tblPr>
                <a:tableStyleId>{5940675A-B579-460E-94D1-54222C63F5DA}</a:tableStyleId>
              </a:tblPr>
              <a:tblGrid>
                <a:gridCol w="1296144">
                  <a:extLst>
                    <a:ext uri="{9D8B030D-6E8A-4147-A177-3AD203B41FA5}">
                      <a16:colId xmlns:a16="http://schemas.microsoft.com/office/drawing/2014/main" val="2413013445"/>
                    </a:ext>
                  </a:extLst>
                </a:gridCol>
                <a:gridCol w="504056">
                  <a:extLst>
                    <a:ext uri="{9D8B030D-6E8A-4147-A177-3AD203B41FA5}">
                      <a16:colId xmlns:a16="http://schemas.microsoft.com/office/drawing/2014/main" val="3647827067"/>
                    </a:ext>
                  </a:extLst>
                </a:gridCol>
                <a:gridCol w="936104">
                  <a:extLst>
                    <a:ext uri="{9D8B030D-6E8A-4147-A177-3AD203B41FA5}">
                      <a16:colId xmlns:a16="http://schemas.microsoft.com/office/drawing/2014/main" val="3599882552"/>
                    </a:ext>
                  </a:extLst>
                </a:gridCol>
                <a:gridCol w="864096">
                  <a:extLst>
                    <a:ext uri="{9D8B030D-6E8A-4147-A177-3AD203B41FA5}">
                      <a16:colId xmlns:a16="http://schemas.microsoft.com/office/drawing/2014/main" val="2295460958"/>
                    </a:ext>
                  </a:extLst>
                </a:gridCol>
                <a:gridCol w="776597">
                  <a:extLst>
                    <a:ext uri="{9D8B030D-6E8A-4147-A177-3AD203B41FA5}">
                      <a16:colId xmlns:a16="http://schemas.microsoft.com/office/drawing/2014/main" val="2816002764"/>
                    </a:ext>
                  </a:extLst>
                </a:gridCol>
                <a:gridCol w="1239627">
                  <a:extLst>
                    <a:ext uri="{9D8B030D-6E8A-4147-A177-3AD203B41FA5}">
                      <a16:colId xmlns:a16="http://schemas.microsoft.com/office/drawing/2014/main" val="3732282984"/>
                    </a:ext>
                  </a:extLst>
                </a:gridCol>
                <a:gridCol w="576064">
                  <a:extLst>
                    <a:ext uri="{9D8B030D-6E8A-4147-A177-3AD203B41FA5}">
                      <a16:colId xmlns:a16="http://schemas.microsoft.com/office/drawing/2014/main" val="2552374699"/>
                    </a:ext>
                  </a:extLst>
                </a:gridCol>
                <a:gridCol w="967214">
                  <a:extLst>
                    <a:ext uri="{9D8B030D-6E8A-4147-A177-3AD203B41FA5}">
                      <a16:colId xmlns:a16="http://schemas.microsoft.com/office/drawing/2014/main" val="872552011"/>
                    </a:ext>
                  </a:extLst>
                </a:gridCol>
                <a:gridCol w="688971">
                  <a:extLst>
                    <a:ext uri="{9D8B030D-6E8A-4147-A177-3AD203B41FA5}">
                      <a16:colId xmlns:a16="http://schemas.microsoft.com/office/drawing/2014/main" val="4177918712"/>
                    </a:ext>
                  </a:extLst>
                </a:gridCol>
              </a:tblGrid>
              <a:tr h="423088">
                <a:tc gridSpan="4">
                  <a:txBody>
                    <a:bodyPr/>
                    <a:lstStyle/>
                    <a:p>
                      <a:pPr algn="ctr" fontAlgn="b"/>
                      <a:r>
                        <a:rPr lang="fr-FR" sz="1600" u="none" strike="noStrike" dirty="0">
                          <a:effectLst/>
                        </a:rPr>
                        <a:t>Rémunération en N</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8">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gridSpan="4">
                  <a:txBody>
                    <a:bodyPr/>
                    <a:lstStyle/>
                    <a:p>
                      <a:pPr algn="ctr" fontAlgn="b"/>
                      <a:r>
                        <a:rPr lang="fr-FR" sz="1600" u="none" strike="noStrike" dirty="0">
                          <a:effectLst/>
                        </a:rPr>
                        <a:t>Rémunération en N+1</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9969082"/>
                  </a:ext>
                </a:extLst>
              </a:tr>
              <a:tr h="42308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810941"/>
                  </a:ext>
                </a:extLst>
              </a:tr>
              <a:tr h="437678">
                <a:tc>
                  <a:txBody>
                    <a:bodyPr/>
                    <a:lstStyle/>
                    <a:p>
                      <a:pPr algn="l" fontAlgn="b"/>
                      <a:r>
                        <a:rPr lang="fr-FR" sz="1600" b="1" u="none" strike="noStrike" dirty="0">
                          <a:effectLst/>
                        </a:rPr>
                        <a:t>Cat 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dirty="0"/>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u="none" strike="noStrike" dirty="0">
                          <a:effectLst/>
                        </a:rPr>
                        <a:t>Cat 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1579738"/>
                  </a:ext>
                </a:extLst>
              </a:tr>
              <a:tr h="423088">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4233984"/>
                  </a:ext>
                </a:extLst>
              </a:tr>
              <a:tr h="423088">
                <a:tc>
                  <a:txBody>
                    <a:bodyPr/>
                    <a:lstStyle/>
                    <a:p>
                      <a:pPr algn="l" fontAlgn="b"/>
                      <a:r>
                        <a:rPr lang="fr-FR" sz="1600" i="1" u="none" strike="noStrike" dirty="0">
                          <a:effectLst/>
                        </a:rPr>
                        <a:t>     Anc 1</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dirty="0"/>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i="1" u="none" strike="noStrike" dirty="0">
                          <a:effectLst/>
                        </a:rPr>
                        <a:t>     Anc 1</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71645109"/>
                  </a:ext>
                </a:extLst>
              </a:tr>
              <a:tr h="423088">
                <a:tc>
                  <a:txBody>
                    <a:bodyPr/>
                    <a:lstStyle/>
                    <a:p>
                      <a:pPr algn="l" fontAlgn="b"/>
                      <a:r>
                        <a:rPr lang="fr-FR" sz="1600" i="1" u="none" strike="noStrike" dirty="0">
                          <a:effectLst/>
                        </a:rPr>
                        <a:t>     Anc</a:t>
                      </a:r>
                      <a:r>
                        <a:rPr lang="fr-FR" sz="1600" i="1" u="none" strike="noStrike" baseline="0" dirty="0">
                          <a:effectLst/>
                        </a:rPr>
                        <a:t> 2</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a:txBody>
                    <a:bodyPr/>
                    <a:lstStyle/>
                    <a:p>
                      <a:endParaRPr lang="fr-F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i="1" u="none" strike="noStrike" dirty="0">
                          <a:effectLst/>
                        </a:rPr>
                        <a:t>     Anc</a:t>
                      </a:r>
                      <a:r>
                        <a:rPr lang="fr-FR" sz="1600" i="1" u="none" strike="noStrike" baseline="0" dirty="0">
                          <a:effectLst/>
                        </a:rPr>
                        <a:t> 2</a:t>
                      </a:r>
                      <a:endParaRPr lang="fr-FR" sz="1600" b="0" i="1"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2263008"/>
                  </a:ext>
                </a:extLst>
              </a:tr>
              <a:tr h="423088">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9497229"/>
                  </a:ext>
                </a:extLst>
              </a:tr>
              <a:tr h="437678">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endParaRPr lang="fr-FR" dirty="0"/>
                    </a:p>
                  </a:txBody>
                  <a:tcPr marL="6350" marR="6350" marT="6350" marB="0" anchor="b"/>
                </a:tc>
                <a:tc>
                  <a:txBody>
                    <a:bodyPr/>
                    <a:lstStyle/>
                    <a:p>
                      <a:pPr algn="ctr"/>
                      <a:r>
                        <a:rPr lang="fr-FR" dirty="0"/>
                        <a:t>AAA</a:t>
                      </a:r>
                    </a:p>
                  </a:txBody>
                  <a:tcPr marL="6350" marR="6350" marT="6350" marB="0" anchor="b"/>
                </a:tc>
                <a:tc vMerge="1">
                  <a:txBody>
                    <a:bodyPr/>
                    <a:lstStyle/>
                    <a:p>
                      <a:pPr algn="l" fontAlgn="b"/>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BBB</a:t>
                      </a:r>
                    </a:p>
                  </a:txBody>
                  <a:tcPr marL="6350" marR="6350" marT="6350" marB="0" anchor="b"/>
                </a:tc>
                <a:extLst>
                  <a:ext uri="{0D108BD9-81ED-4DB2-BD59-A6C34878D82A}">
                    <a16:rowId xmlns:a16="http://schemas.microsoft.com/office/drawing/2014/main" val="690685110"/>
                  </a:ext>
                </a:extLst>
              </a:tr>
            </a:tbl>
          </a:graphicData>
        </a:graphic>
      </p:graphicFrame>
      <p:sp>
        <p:nvSpPr>
          <p:cNvPr id="9" name="Espace réservé du contenu 2"/>
          <p:cNvSpPr txBox="1">
            <a:spLocks/>
          </p:cNvSpPr>
          <p:nvPr/>
        </p:nvSpPr>
        <p:spPr>
          <a:xfrm>
            <a:off x="324322" y="4941168"/>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dirty="0"/>
              <a:t>Ecart sur masse salariale = Total N+1 (BBB) – Total N (AAA) </a:t>
            </a:r>
          </a:p>
        </p:txBody>
      </p:sp>
      <p:sp>
        <p:nvSpPr>
          <p:cNvPr id="10" name="Espace réservé du contenu 2"/>
          <p:cNvSpPr txBox="1">
            <a:spLocks/>
          </p:cNvSpPr>
          <p:nvPr/>
        </p:nvSpPr>
        <p:spPr>
          <a:xfrm>
            <a:off x="324322" y="836712"/>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u="sng" dirty="0"/>
              <a:t>Etape 1 </a:t>
            </a:r>
            <a:r>
              <a:rPr lang="fr-FR" dirty="0"/>
              <a:t>: calcul de l’écart global de masse salariale </a:t>
            </a:r>
          </a:p>
        </p:txBody>
      </p:sp>
    </p:spTree>
    <p:extLst>
      <p:ext uri="{BB962C8B-B14F-4D97-AF65-F5344CB8AC3E}">
        <p14:creationId xmlns:p14="http://schemas.microsoft.com/office/powerpoint/2010/main" val="1424055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22</a:t>
            </a:fld>
            <a:endParaRPr lang="fr-FR" dirty="0">
              <a:solidFill>
                <a:prstClr val="black">
                  <a:tint val="75000"/>
                </a:prstClr>
              </a:solidFill>
            </a:endParaRPr>
          </a:p>
        </p:txBody>
      </p:sp>
      <p:sp>
        <p:nvSpPr>
          <p:cNvPr id="3"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22</a:t>
            </a:fld>
            <a:endParaRPr lang="fr-FR" dirty="0">
              <a:solidFill>
                <a:prstClr val="black">
                  <a:tint val="75000"/>
                </a:prstClr>
              </a:solidFill>
            </a:endParaRPr>
          </a:p>
        </p:txBody>
      </p:sp>
      <p:sp>
        <p:nvSpPr>
          <p:cNvPr id="4"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22</a:t>
            </a:fld>
            <a:endParaRPr lang="fr-FR" dirty="0">
              <a:solidFill>
                <a:prstClr val="black">
                  <a:tint val="75000"/>
                </a:prstClr>
              </a:solidFill>
            </a:endParaRPr>
          </a:p>
        </p:txBody>
      </p:sp>
      <p:sp>
        <p:nvSpPr>
          <p:cNvPr id="5"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
        <p:nvSpPr>
          <p:cNvPr id="6"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22</a:t>
            </a:fld>
            <a:endParaRPr lang="fr-FR" dirty="0">
              <a:solidFill>
                <a:prstClr val="black">
                  <a:tint val="75000"/>
                </a:prstClr>
              </a:solidFill>
            </a:endParaRPr>
          </a:p>
        </p:txBody>
      </p:sp>
      <p:sp>
        <p:nvSpPr>
          <p:cNvPr id="8" name="Espace réservé du contenu 2"/>
          <p:cNvSpPr txBox="1">
            <a:spLocks/>
          </p:cNvSpPr>
          <p:nvPr/>
        </p:nvSpPr>
        <p:spPr>
          <a:xfrm>
            <a:off x="324322" y="1268760"/>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Char char="-"/>
            </a:pPr>
            <a:r>
              <a:rPr lang="fr-FR" dirty="0"/>
              <a:t>Calcul préalable </a:t>
            </a:r>
            <a:r>
              <a:rPr lang="fr-FR" sz="2000" dirty="0"/>
              <a:t>(effectif de l’année n+1 à salaire moyen constant) </a:t>
            </a:r>
            <a:r>
              <a:rPr lang="fr-FR" dirty="0"/>
              <a:t>: </a:t>
            </a:r>
            <a:r>
              <a:rPr lang="fr-FR" sz="2400" i="1" dirty="0"/>
              <a:t>effectif total </a:t>
            </a:r>
            <a:r>
              <a:rPr lang="fr-FR" sz="2400" baseline="-25000" dirty="0"/>
              <a:t>n+1</a:t>
            </a:r>
            <a:r>
              <a:rPr lang="fr-FR" sz="2400" i="1" dirty="0"/>
              <a:t> * salaire moyen </a:t>
            </a:r>
            <a:r>
              <a:rPr lang="fr-FR" sz="2400" baseline="-25000" dirty="0"/>
              <a:t>n </a:t>
            </a:r>
            <a:r>
              <a:rPr lang="fr-FR" sz="2400" i="1" dirty="0"/>
              <a:t>= CCC</a:t>
            </a:r>
          </a:p>
          <a:p>
            <a:pPr>
              <a:buFontTx/>
              <a:buChar char="-"/>
            </a:pPr>
            <a:r>
              <a:rPr lang="fr-FR" sz="2400" dirty="0"/>
              <a:t>Ecart sur effectif =  CCC - AAA</a:t>
            </a:r>
            <a:endParaRPr lang="fr-FR" sz="2400" baseline="-25000" dirty="0"/>
          </a:p>
        </p:txBody>
      </p:sp>
      <p:sp>
        <p:nvSpPr>
          <p:cNvPr id="9" name="Espace réservé du contenu 2"/>
          <p:cNvSpPr txBox="1">
            <a:spLocks/>
          </p:cNvSpPr>
          <p:nvPr/>
        </p:nvSpPr>
        <p:spPr>
          <a:xfrm>
            <a:off x="324322" y="836712"/>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u="sng" dirty="0"/>
              <a:t>Etape 2 </a:t>
            </a:r>
            <a:r>
              <a:rPr lang="fr-FR" dirty="0"/>
              <a:t>: calcul de l’écart sur effectif </a:t>
            </a:r>
          </a:p>
        </p:txBody>
      </p:sp>
    </p:spTree>
    <p:extLst>
      <p:ext uri="{BB962C8B-B14F-4D97-AF65-F5344CB8AC3E}">
        <p14:creationId xmlns:p14="http://schemas.microsoft.com/office/powerpoint/2010/main" val="162225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4322" y="836712"/>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u="sng" dirty="0"/>
              <a:t>Etape 3 </a:t>
            </a:r>
            <a:r>
              <a:rPr lang="fr-FR" dirty="0"/>
              <a:t>: calcul de l’écart sur structure</a:t>
            </a:r>
          </a:p>
          <a:p>
            <a:pPr>
              <a:buFont typeface="Symbol" panose="05050102010706020507" pitchFamily="18" charset="2"/>
              <a:buChar char="Þ"/>
            </a:pPr>
            <a:r>
              <a:rPr lang="fr-FR" dirty="0"/>
              <a:t>Réalisez le tableau suivant : salaire de l’effectif N+1 à structure constante (à faire par catégorie)</a:t>
            </a:r>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r>
              <a:rPr lang="fr-FR" sz="2000" dirty="0"/>
              <a:t> Ecart sur effectif =  DDD - CCC</a:t>
            </a:r>
            <a:endParaRPr lang="fr-FR" sz="2000" baseline="-25000" dirty="0"/>
          </a:p>
          <a:p>
            <a:pPr>
              <a:buFont typeface="Symbol" panose="05050102010706020507" pitchFamily="18" charset="2"/>
              <a:buChar char="Þ"/>
            </a:pPr>
            <a:endParaRPr lang="fr-FR" dirty="0"/>
          </a:p>
        </p:txBody>
      </p:sp>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23</a:t>
            </a:fld>
            <a:endParaRPr lang="fr-FR" dirty="0">
              <a:solidFill>
                <a:prstClr val="black">
                  <a:tint val="75000"/>
                </a:prst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100950428"/>
              </p:ext>
            </p:extLst>
          </p:nvPr>
        </p:nvGraphicFramePr>
        <p:xfrm>
          <a:off x="334881" y="2060848"/>
          <a:ext cx="7848872" cy="2567708"/>
        </p:xfrm>
        <a:graphic>
          <a:graphicData uri="http://schemas.openxmlformats.org/drawingml/2006/table">
            <a:tbl>
              <a:tblPr>
                <a:tableStyleId>{5940675A-B579-460E-94D1-54222C63F5DA}</a:tableStyleId>
              </a:tblPr>
              <a:tblGrid>
                <a:gridCol w="3312368">
                  <a:extLst>
                    <a:ext uri="{9D8B030D-6E8A-4147-A177-3AD203B41FA5}">
                      <a16:colId xmlns:a16="http://schemas.microsoft.com/office/drawing/2014/main" val="2413013445"/>
                    </a:ext>
                  </a:extLst>
                </a:gridCol>
                <a:gridCol w="1370211">
                  <a:extLst>
                    <a:ext uri="{9D8B030D-6E8A-4147-A177-3AD203B41FA5}">
                      <a16:colId xmlns:a16="http://schemas.microsoft.com/office/drawing/2014/main" val="1908583233"/>
                    </a:ext>
                  </a:extLst>
                </a:gridCol>
                <a:gridCol w="2067451">
                  <a:extLst>
                    <a:ext uri="{9D8B030D-6E8A-4147-A177-3AD203B41FA5}">
                      <a16:colId xmlns:a16="http://schemas.microsoft.com/office/drawing/2014/main" val="3480040869"/>
                    </a:ext>
                  </a:extLst>
                </a:gridCol>
                <a:gridCol w="1098842">
                  <a:extLst>
                    <a:ext uri="{9D8B030D-6E8A-4147-A177-3AD203B41FA5}">
                      <a16:colId xmlns:a16="http://schemas.microsoft.com/office/drawing/2014/main" val="769450141"/>
                    </a:ext>
                  </a:extLst>
                </a:gridCol>
              </a:tblGrid>
              <a:tr h="423088">
                <a:tc gridSpan="4">
                  <a:txBody>
                    <a:bodyPr/>
                    <a:lstStyle/>
                    <a:p>
                      <a:pPr algn="ctr" fontAlgn="b"/>
                      <a:r>
                        <a:rPr lang="fr-FR" sz="1600" u="none" strike="noStrike" dirty="0">
                          <a:effectLst/>
                        </a:rPr>
                        <a:t>Masse salariale fictive A (à structure constante)</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9969082"/>
                  </a:ext>
                </a:extLst>
              </a:tr>
              <a:tr h="42308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810941"/>
                  </a:ext>
                </a:extLst>
              </a:tr>
              <a:tr h="437678">
                <a:tc>
                  <a:txBody>
                    <a:bodyPr/>
                    <a:lstStyle/>
                    <a:p>
                      <a:pPr algn="l" fontAlgn="b"/>
                      <a:r>
                        <a:rPr lang="fr-FR" sz="1600" b="1" u="none" strike="noStrike" dirty="0">
                          <a:effectLst/>
                        </a:rPr>
                        <a:t>Cat 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a:r>
                        <a:rPr lang="fr-FR" sz="1600" dirty="0"/>
                        <a:t>Nb salarié </a:t>
                      </a:r>
                      <a:r>
                        <a:rPr lang="fr-FR" sz="1600" dirty="0">
                          <a:solidFill>
                            <a:srgbClr val="C00000"/>
                          </a:solidFill>
                        </a:rPr>
                        <a:t>N+1</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Rémunération </a:t>
                      </a:r>
                      <a:r>
                        <a:rPr lang="fr-FR" sz="1600" b="0" i="0" u="none" strike="noStrike" dirty="0" err="1">
                          <a:solidFill>
                            <a:srgbClr val="000000"/>
                          </a:solidFill>
                          <a:effectLst/>
                          <a:latin typeface="Calibri" panose="020F0502020204030204" pitchFamily="34" charset="0"/>
                        </a:rPr>
                        <a:t>moy</a:t>
                      </a:r>
                      <a:r>
                        <a:rPr lang="fr-FR" sz="1600" b="0" i="0" u="none" strike="noStrike" dirty="0">
                          <a:solidFill>
                            <a:srgbClr val="000000"/>
                          </a:solidFill>
                          <a:effectLst/>
                          <a:latin typeface="Calibri" panose="020F0502020204030204" pitchFamily="34" charset="0"/>
                        </a:rPr>
                        <a:t>. </a:t>
                      </a:r>
                      <a:r>
                        <a:rPr lang="fr-FR" sz="1600" b="0" i="0" u="none" strike="noStrike" dirty="0">
                          <a:solidFill>
                            <a:srgbClr val="C00000"/>
                          </a:solidFill>
                          <a:effectLst/>
                          <a:latin typeface="Calibri" panose="020F0502020204030204" pitchFamily="34" charset="0"/>
                        </a:rPr>
                        <a:t>N</a:t>
                      </a: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1579738"/>
                  </a:ext>
                </a:extLst>
              </a:tr>
              <a:tr h="423088">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a:r>
                        <a:rPr lang="fr-FR" sz="1600" dirty="0"/>
                        <a:t>Nb salarié </a:t>
                      </a:r>
                      <a:r>
                        <a:rPr lang="fr-FR" sz="1600" dirty="0">
                          <a:solidFill>
                            <a:srgbClr val="C00000"/>
                          </a:solidFill>
                        </a:rPr>
                        <a:t>N+1</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Rémunération </a:t>
                      </a:r>
                      <a:r>
                        <a:rPr lang="fr-FR" sz="1600" b="0" i="0" u="none" strike="noStrike" dirty="0" err="1">
                          <a:solidFill>
                            <a:srgbClr val="000000"/>
                          </a:solidFill>
                          <a:effectLst/>
                          <a:latin typeface="Calibri" panose="020F0502020204030204" pitchFamily="34" charset="0"/>
                        </a:rPr>
                        <a:t>moy</a:t>
                      </a:r>
                      <a:r>
                        <a:rPr lang="fr-FR" sz="1600" b="0" i="0" u="none" strike="noStrike" dirty="0">
                          <a:solidFill>
                            <a:srgbClr val="000000"/>
                          </a:solidFill>
                          <a:effectLst/>
                          <a:latin typeface="Calibri" panose="020F0502020204030204" pitchFamily="34" charset="0"/>
                        </a:rPr>
                        <a:t>. </a:t>
                      </a:r>
                      <a:r>
                        <a:rPr lang="fr-FR" sz="1600" b="0" i="0" u="none" strike="noStrike" dirty="0">
                          <a:solidFill>
                            <a:srgbClr val="C00000"/>
                          </a:solidFill>
                          <a:effectLst/>
                          <a:latin typeface="Calibri" panose="020F0502020204030204" pitchFamily="34" charset="0"/>
                        </a:rPr>
                        <a:t>N</a:t>
                      </a: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4233984"/>
                  </a:ext>
                </a:extLst>
              </a:tr>
              <a:tr h="423088">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49497229"/>
                  </a:ext>
                </a:extLst>
              </a:tr>
              <a:tr h="437678">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a:r>
                        <a:rPr lang="fr-FR" dirty="0"/>
                        <a:t>DDD</a:t>
                      </a:r>
                    </a:p>
                  </a:txBody>
                  <a:tcPr marL="6350" marR="6350" marT="6350" marB="0" anchor="b"/>
                </a:tc>
                <a:extLst>
                  <a:ext uri="{0D108BD9-81ED-4DB2-BD59-A6C34878D82A}">
                    <a16:rowId xmlns:a16="http://schemas.microsoft.com/office/drawing/2014/main" val="690685110"/>
                  </a:ext>
                </a:extLst>
              </a:tr>
            </a:tbl>
          </a:graphicData>
        </a:graphic>
      </p:graphicFrame>
      <p:sp>
        <p:nvSpPr>
          <p:cNvPr id="5"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Tree>
    <p:extLst>
      <p:ext uri="{BB962C8B-B14F-4D97-AF65-F5344CB8AC3E}">
        <p14:creationId xmlns:p14="http://schemas.microsoft.com/office/powerpoint/2010/main" val="402655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24</a:t>
            </a:fld>
            <a:endParaRPr lang="fr-FR" dirty="0">
              <a:solidFill>
                <a:prstClr val="black">
                  <a:tint val="75000"/>
                </a:prstClr>
              </a:solidFill>
            </a:endParaRPr>
          </a:p>
        </p:txBody>
      </p:sp>
      <p:sp>
        <p:nvSpPr>
          <p:cNvPr id="3" name="Espace réservé du contenu 2"/>
          <p:cNvSpPr txBox="1">
            <a:spLocks/>
          </p:cNvSpPr>
          <p:nvPr/>
        </p:nvSpPr>
        <p:spPr>
          <a:xfrm>
            <a:off x="324322" y="836712"/>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u="sng" dirty="0"/>
              <a:t>Etape 4 </a:t>
            </a:r>
            <a:r>
              <a:rPr lang="fr-FR" dirty="0"/>
              <a:t>: calcul de l’écart sur ancienneté</a:t>
            </a:r>
          </a:p>
          <a:p>
            <a:pPr>
              <a:buFont typeface="Symbol" panose="05050102010706020507" pitchFamily="18" charset="2"/>
              <a:buChar char="Þ"/>
            </a:pPr>
            <a:r>
              <a:rPr lang="fr-FR" dirty="0"/>
              <a:t>Réalisez le tableau suivant : salaire de l’effectif N+1 à ancienneté constante (à faire pour chaque tranche d’ancienneté)</a:t>
            </a:r>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a:buFont typeface="Symbol" panose="05050102010706020507" pitchFamily="18" charset="2"/>
              <a:buChar char="Þ"/>
            </a:pPr>
            <a:r>
              <a:rPr lang="fr-FR" sz="2000" dirty="0"/>
              <a:t> Ecart sur effectif =  EEE - DDD</a:t>
            </a:r>
            <a:endParaRPr lang="fr-FR" sz="2000" baseline="-25000" dirty="0"/>
          </a:p>
          <a:p>
            <a:pPr>
              <a:buFont typeface="Symbol" panose="05050102010706020507" pitchFamily="18" charset="2"/>
              <a:buChar char="Þ"/>
            </a:pPr>
            <a:endParaRPr lang="fr-FR" dirty="0"/>
          </a:p>
        </p:txBody>
      </p:sp>
      <p:sp>
        <p:nvSpPr>
          <p:cNvPr id="4"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24</a:t>
            </a:fld>
            <a:endParaRPr lang="fr-FR" dirty="0">
              <a:solidFill>
                <a:prstClr val="black">
                  <a:tint val="75000"/>
                </a:prst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336712751"/>
              </p:ext>
            </p:extLst>
          </p:nvPr>
        </p:nvGraphicFramePr>
        <p:xfrm>
          <a:off x="334881" y="2060848"/>
          <a:ext cx="7848872" cy="3413884"/>
        </p:xfrm>
        <a:graphic>
          <a:graphicData uri="http://schemas.openxmlformats.org/drawingml/2006/table">
            <a:tbl>
              <a:tblPr>
                <a:tableStyleId>{5940675A-B579-460E-94D1-54222C63F5DA}</a:tableStyleId>
              </a:tblPr>
              <a:tblGrid>
                <a:gridCol w="3312368">
                  <a:extLst>
                    <a:ext uri="{9D8B030D-6E8A-4147-A177-3AD203B41FA5}">
                      <a16:colId xmlns:a16="http://schemas.microsoft.com/office/drawing/2014/main" val="2413013445"/>
                    </a:ext>
                  </a:extLst>
                </a:gridCol>
                <a:gridCol w="1370211">
                  <a:extLst>
                    <a:ext uri="{9D8B030D-6E8A-4147-A177-3AD203B41FA5}">
                      <a16:colId xmlns:a16="http://schemas.microsoft.com/office/drawing/2014/main" val="1908583233"/>
                    </a:ext>
                  </a:extLst>
                </a:gridCol>
                <a:gridCol w="2067451">
                  <a:extLst>
                    <a:ext uri="{9D8B030D-6E8A-4147-A177-3AD203B41FA5}">
                      <a16:colId xmlns:a16="http://schemas.microsoft.com/office/drawing/2014/main" val="3480040869"/>
                    </a:ext>
                  </a:extLst>
                </a:gridCol>
                <a:gridCol w="1098842">
                  <a:extLst>
                    <a:ext uri="{9D8B030D-6E8A-4147-A177-3AD203B41FA5}">
                      <a16:colId xmlns:a16="http://schemas.microsoft.com/office/drawing/2014/main" val="769450141"/>
                    </a:ext>
                  </a:extLst>
                </a:gridCol>
              </a:tblGrid>
              <a:tr h="423088">
                <a:tc gridSpan="4">
                  <a:txBody>
                    <a:bodyPr/>
                    <a:lstStyle/>
                    <a:p>
                      <a:pPr algn="ctr" fontAlgn="b"/>
                      <a:r>
                        <a:rPr lang="fr-FR" sz="1600" u="none" strike="noStrike" dirty="0">
                          <a:effectLst/>
                        </a:rPr>
                        <a:t>Masse salariale fictive B (à ancienneté</a:t>
                      </a:r>
                      <a:r>
                        <a:rPr lang="fr-FR" sz="1600" u="none" strike="noStrike" baseline="0" dirty="0">
                          <a:effectLst/>
                        </a:rPr>
                        <a:t> constante</a:t>
                      </a: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9969082"/>
                  </a:ext>
                </a:extLst>
              </a:tr>
              <a:tr h="423088">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Nb</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Salaire uni</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600" u="none" strike="noStrike" dirty="0">
                          <a:effectLst/>
                        </a:rPr>
                        <a:t>Total</a:t>
                      </a:r>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810941"/>
                  </a:ext>
                </a:extLst>
              </a:tr>
              <a:tr h="437678">
                <a:tc>
                  <a:txBody>
                    <a:bodyPr/>
                    <a:lstStyle/>
                    <a:p>
                      <a:pPr algn="l" fontAlgn="b"/>
                      <a:r>
                        <a:rPr lang="fr-FR" sz="1600" b="1" u="none" strike="noStrike" dirty="0">
                          <a:effectLst/>
                        </a:rPr>
                        <a:t>Cat 1</a:t>
                      </a:r>
                      <a:endParaRPr lang="fr-FR" sz="1600" b="1" i="0" u="none" strike="noStrike" dirty="0">
                        <a:solidFill>
                          <a:srgbClr val="C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ctr"/>
                      <a:r>
                        <a:rPr lang="fr-FR" sz="1600" dirty="0">
                          <a:solidFill>
                            <a:srgbClr val="C00000"/>
                          </a:solidFill>
                        </a:rPr>
                        <a:t>Effectif N+1</a:t>
                      </a:r>
                    </a:p>
                  </a:txBody>
                  <a:tcPr marL="6350" marR="6350" marT="6350" marB="0" anchor="b">
                    <a:solidFill>
                      <a:schemeClr val="bg1">
                        <a:lumMod val="95000"/>
                      </a:schemeClr>
                    </a:solidFill>
                  </a:tcPr>
                </a:tc>
                <a:tc>
                  <a:txBody>
                    <a:bodyPr/>
                    <a:lstStyle/>
                    <a:p>
                      <a:pPr algn="ctr" fontAlgn="b"/>
                      <a:r>
                        <a:rPr lang="fr-FR" sz="1600" b="0" i="0" u="none" strike="noStrike" dirty="0">
                          <a:solidFill>
                            <a:srgbClr val="C00000"/>
                          </a:solidFill>
                          <a:effectLst/>
                          <a:latin typeface="Calibri" panose="020F0502020204030204" pitchFamily="34" charset="0"/>
                        </a:rPr>
                        <a:t>Salaire tranche</a:t>
                      </a:r>
                      <a:r>
                        <a:rPr lang="fr-FR" sz="1600" b="0" i="0" u="none" strike="noStrike" baseline="0" dirty="0">
                          <a:solidFill>
                            <a:srgbClr val="C00000"/>
                          </a:solidFill>
                          <a:effectLst/>
                          <a:latin typeface="Calibri" panose="020F0502020204030204" pitchFamily="34" charset="0"/>
                        </a:rPr>
                        <a:t> n</a:t>
                      </a:r>
                      <a:endParaRPr lang="fr-FR" sz="1600" b="0" i="0" u="none" strike="noStrike" dirty="0">
                        <a:solidFill>
                          <a:srgbClr val="C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r" fontAlgn="b"/>
                      <a:endParaRPr lang="fr-FR" sz="16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extLst>
                  <a:ext uri="{0D108BD9-81ED-4DB2-BD59-A6C34878D82A}">
                    <a16:rowId xmlns:a16="http://schemas.microsoft.com/office/drawing/2014/main" val="3471579738"/>
                  </a:ext>
                </a:extLst>
              </a:tr>
              <a:tr h="423088">
                <a:tc>
                  <a:txBody>
                    <a:bodyPr/>
                    <a:lstStyle/>
                    <a:p>
                      <a:pPr algn="l" fontAlgn="b"/>
                      <a:r>
                        <a:rPr lang="fr-FR" sz="1600" b="1" i="0" u="none" strike="noStrike" dirty="0">
                          <a:solidFill>
                            <a:srgbClr val="000000"/>
                          </a:solidFill>
                          <a:effectLst/>
                          <a:latin typeface="Calibri" panose="020F0502020204030204" pitchFamily="34" charset="0"/>
                        </a:rPr>
                        <a:t>Cat</a:t>
                      </a:r>
                      <a:r>
                        <a:rPr lang="fr-FR" sz="1600" b="1" i="0" u="none" strike="noStrike" baseline="0" dirty="0">
                          <a:solidFill>
                            <a:srgbClr val="000000"/>
                          </a:solidFill>
                          <a:effectLst/>
                          <a:latin typeface="Calibri" panose="020F0502020204030204" pitchFamily="34" charset="0"/>
                        </a:rPr>
                        <a:t> 2</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sz="1600" dirty="0">
                        <a:solidFill>
                          <a:srgbClr val="C00000"/>
                        </a:solidFill>
                      </a:endParaRPr>
                    </a:p>
                  </a:txBody>
                  <a:tcPr marL="6350" marR="6350" marT="6350" marB="0" anchor="b"/>
                </a:tc>
                <a:tc>
                  <a:txBody>
                    <a:bodyPr/>
                    <a:lstStyle/>
                    <a:p>
                      <a:pPr algn="r" fontAlgn="b"/>
                      <a:endParaRPr lang="fr-FR" sz="1600" b="0" i="0" u="none" strike="noStrike" dirty="0">
                        <a:solidFill>
                          <a:srgbClr val="C00000"/>
                        </a:solidFill>
                        <a:effectLst/>
                        <a:latin typeface="Calibri" panose="020F0502020204030204" pitchFamily="34" charset="0"/>
                      </a:endParaRPr>
                    </a:p>
                  </a:txBody>
                  <a:tcPr marL="6350" marR="6350" marT="6350"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4233984"/>
                  </a:ext>
                </a:extLst>
              </a:tr>
              <a:tr h="423088">
                <a:tc>
                  <a:txBody>
                    <a:bodyPr/>
                    <a:lstStyle/>
                    <a:p>
                      <a:pPr algn="l" fontAlgn="b"/>
                      <a:r>
                        <a:rPr lang="fr-FR" sz="1600" b="0" i="0" u="none" strike="noStrike" dirty="0">
                          <a:solidFill>
                            <a:srgbClr val="000000"/>
                          </a:solidFill>
                          <a:effectLst/>
                          <a:latin typeface="Calibri" panose="020F0502020204030204" pitchFamily="34" charset="0"/>
                        </a:rPr>
                        <a:t>    Tranche 1</a:t>
                      </a:r>
                    </a:p>
                  </a:txBody>
                  <a:tcPr marL="6350" marR="6350" marT="6350" marB="0" anchor="b"/>
                </a:tc>
                <a:tc>
                  <a:txBody>
                    <a:bodyPr/>
                    <a:lstStyle/>
                    <a:p>
                      <a:pPr algn="ctr"/>
                      <a:r>
                        <a:rPr lang="fr-FR" sz="1600" dirty="0">
                          <a:solidFill>
                            <a:srgbClr val="C00000"/>
                          </a:solidFill>
                        </a:rPr>
                        <a:t>Effectif N+1</a:t>
                      </a:r>
                    </a:p>
                  </a:txBody>
                  <a:tcPr marL="6350" marR="6350" marT="6350" marB="0" anchor="b"/>
                </a:tc>
                <a:tc>
                  <a:txBody>
                    <a:bodyPr/>
                    <a:lstStyle/>
                    <a:p>
                      <a:pPr algn="ctr" fontAlgn="b"/>
                      <a:r>
                        <a:rPr lang="fr-FR" sz="1600" b="0" i="0" u="none" strike="noStrike" dirty="0">
                          <a:solidFill>
                            <a:srgbClr val="C00000"/>
                          </a:solidFill>
                          <a:effectLst/>
                          <a:latin typeface="Calibri" panose="020F0502020204030204" pitchFamily="34" charset="0"/>
                        </a:rPr>
                        <a:t>Salaire tranche</a:t>
                      </a:r>
                      <a:r>
                        <a:rPr lang="fr-FR" sz="1600" b="0" i="0" u="none" strike="noStrike" baseline="0" dirty="0">
                          <a:solidFill>
                            <a:srgbClr val="C00000"/>
                          </a:solidFill>
                          <a:effectLst/>
                          <a:latin typeface="Calibri" panose="020F0502020204030204" pitchFamily="34" charset="0"/>
                        </a:rPr>
                        <a:t> n</a:t>
                      </a:r>
                      <a:endParaRPr lang="fr-FR" sz="1600" b="0"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7406849"/>
                  </a:ext>
                </a:extLst>
              </a:tr>
              <a:tr h="423088">
                <a:tc>
                  <a:txBody>
                    <a:bodyPr/>
                    <a:lstStyle/>
                    <a:p>
                      <a:pPr algn="l" fontAlgn="b"/>
                      <a:r>
                        <a:rPr lang="fr-FR" sz="1600" b="0" i="0" u="none" strike="noStrike" baseline="0" dirty="0">
                          <a:solidFill>
                            <a:srgbClr val="000000"/>
                          </a:solidFill>
                          <a:effectLst/>
                          <a:latin typeface="Calibri" panose="020F0502020204030204" pitchFamily="34" charset="0"/>
                        </a:rPr>
                        <a:t>     Tranche 2</a:t>
                      </a:r>
                      <a:endParaRPr lang="fr-FR"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r>
                        <a:rPr lang="fr-FR" sz="1600" dirty="0">
                          <a:solidFill>
                            <a:srgbClr val="C00000"/>
                          </a:solidFill>
                        </a:rPr>
                        <a:t>Effectif N+1</a:t>
                      </a:r>
                    </a:p>
                  </a:txBody>
                  <a:tcPr marL="6350" marR="6350" marT="6350" marB="0" anchor="b"/>
                </a:tc>
                <a:tc>
                  <a:txBody>
                    <a:bodyPr/>
                    <a:lstStyle/>
                    <a:p>
                      <a:pPr algn="ctr" fontAlgn="b"/>
                      <a:r>
                        <a:rPr lang="fr-FR" sz="1600" b="0" i="0" u="none" strike="noStrike" dirty="0">
                          <a:solidFill>
                            <a:srgbClr val="C00000"/>
                          </a:solidFill>
                          <a:effectLst/>
                          <a:latin typeface="Calibri" panose="020F0502020204030204" pitchFamily="34" charset="0"/>
                        </a:rPr>
                        <a:t>Salaire tranche</a:t>
                      </a:r>
                      <a:r>
                        <a:rPr lang="fr-FR" sz="1600" b="0" i="0" u="none" strike="noStrike" baseline="0" dirty="0">
                          <a:solidFill>
                            <a:srgbClr val="C00000"/>
                          </a:solidFill>
                          <a:effectLst/>
                          <a:latin typeface="Calibri" panose="020F0502020204030204" pitchFamily="34" charset="0"/>
                        </a:rPr>
                        <a:t> n</a:t>
                      </a:r>
                      <a:endParaRPr lang="fr-FR" sz="1600" b="0"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66194681"/>
                  </a:ext>
                </a:extLst>
              </a:tr>
              <a:tr h="423088">
                <a:tc gridSpan="4">
                  <a:txBody>
                    <a:bodyPr/>
                    <a:lstStyle/>
                    <a:p>
                      <a:pPr algn="ctr" fontAlgn="b"/>
                      <a:endParaRPr lang="fr-FR" sz="16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49497229"/>
                  </a:ext>
                </a:extLst>
              </a:tr>
              <a:tr h="437678">
                <a:tc>
                  <a:txBody>
                    <a:bodyPr/>
                    <a:lstStyle/>
                    <a:p>
                      <a:pPr algn="l" fontAlgn="b"/>
                      <a:r>
                        <a:rPr lang="fr-FR" sz="1600" b="1" u="none" strike="noStrike" dirty="0">
                          <a:effectLst/>
                        </a:rPr>
                        <a:t>Total</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fr-FR" dirty="0"/>
                    </a:p>
                  </a:txBody>
                  <a:tcPr marL="6350" marR="6350" marT="6350" marB="0" anchor="b"/>
                </a:tc>
                <a:tc>
                  <a:txBody>
                    <a:bodyPr/>
                    <a:lstStyle/>
                    <a:p>
                      <a:pPr algn="r" fontAlgn="b"/>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a:r>
                        <a:rPr lang="fr-FR" dirty="0"/>
                        <a:t>EEE</a:t>
                      </a:r>
                    </a:p>
                  </a:txBody>
                  <a:tcPr marL="6350" marR="6350" marT="6350" marB="0" anchor="b"/>
                </a:tc>
                <a:extLst>
                  <a:ext uri="{0D108BD9-81ED-4DB2-BD59-A6C34878D82A}">
                    <a16:rowId xmlns:a16="http://schemas.microsoft.com/office/drawing/2014/main" val="690685110"/>
                  </a:ext>
                </a:extLst>
              </a:tr>
            </a:tbl>
          </a:graphicData>
        </a:graphic>
      </p:graphicFrame>
      <p:sp>
        <p:nvSpPr>
          <p:cNvPr id="6"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Tree>
    <p:extLst>
      <p:ext uri="{BB962C8B-B14F-4D97-AF65-F5344CB8AC3E}">
        <p14:creationId xmlns:p14="http://schemas.microsoft.com/office/powerpoint/2010/main" val="166243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25</a:t>
            </a:fld>
            <a:endParaRPr lang="fr-FR" dirty="0">
              <a:solidFill>
                <a:prstClr val="black">
                  <a:tint val="75000"/>
                </a:prstClr>
              </a:solidFill>
            </a:endParaRPr>
          </a:p>
        </p:txBody>
      </p:sp>
      <p:sp>
        <p:nvSpPr>
          <p:cNvPr id="3" name="Espace réservé du contenu 2"/>
          <p:cNvSpPr txBox="1">
            <a:spLocks/>
          </p:cNvSpPr>
          <p:nvPr/>
        </p:nvSpPr>
        <p:spPr>
          <a:xfrm>
            <a:off x="324322" y="836712"/>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u="sng" dirty="0"/>
              <a:t>Etape 5 </a:t>
            </a:r>
            <a:r>
              <a:rPr lang="fr-FR" dirty="0"/>
              <a:t>: calcul de l’écart sur taux nominaux</a:t>
            </a:r>
          </a:p>
          <a:p>
            <a:pPr marL="114300" indent="0">
              <a:buNone/>
            </a:pPr>
            <a:r>
              <a:rPr lang="fr-FR" dirty="0"/>
              <a:t>= BBB – EEE</a:t>
            </a:r>
          </a:p>
          <a:p>
            <a:pPr marL="114300" indent="0">
              <a:buNone/>
            </a:pPr>
            <a:r>
              <a:rPr lang="fr-FR" dirty="0"/>
              <a:t>= (Total masse salariale en N+1) – masse salariale à ancienneté constante</a:t>
            </a:r>
          </a:p>
          <a:p>
            <a:pPr marL="114300" indent="0">
              <a:buNone/>
            </a:pPr>
            <a:endParaRPr lang="fr-FR" dirty="0"/>
          </a:p>
        </p:txBody>
      </p:sp>
      <p:sp>
        <p:nvSpPr>
          <p:cNvPr id="4"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400" dirty="0">
                <a:solidFill>
                  <a:srgbClr val="0070C0"/>
                </a:solidFill>
              </a:rPr>
              <a:t>(2) </a:t>
            </a:r>
            <a:r>
              <a:rPr lang="fr-FR" sz="2000" dirty="0">
                <a:solidFill>
                  <a:srgbClr val="0070C0"/>
                </a:solidFill>
              </a:rPr>
              <a:t>Méthode de calcul par les masse fictives</a:t>
            </a:r>
          </a:p>
        </p:txBody>
      </p:sp>
    </p:spTree>
    <p:extLst>
      <p:ext uri="{BB962C8B-B14F-4D97-AF65-F5344CB8AC3E}">
        <p14:creationId xmlns:p14="http://schemas.microsoft.com/office/powerpoint/2010/main" val="3824618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contenu 2"/>
          <p:cNvSpPr txBox="1">
            <a:spLocks/>
          </p:cNvSpPr>
          <p:nvPr/>
        </p:nvSpPr>
        <p:spPr>
          <a:xfrm>
            <a:off x="0" y="1052736"/>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chemeClr val="accent6">
                    <a:lumMod val="75000"/>
                  </a:schemeClr>
                </a:solidFill>
              </a:rPr>
              <a:t>Les calculs (hors ancienneté). Cette méthode s’applique quand il n’y a pas plusieurs tranches de salaires pour un même métier (catégorie)</a:t>
            </a:r>
          </a:p>
          <a:p>
            <a:pPr marL="114300" indent="0">
              <a:buFont typeface="Arial" pitchFamily="34" charset="0"/>
              <a:buNone/>
            </a:pPr>
            <a:endParaRPr lang="fr-FR" sz="2000" b="1" dirty="0">
              <a:solidFill>
                <a:srgbClr val="C00000"/>
              </a:solidFill>
            </a:endParaRPr>
          </a:p>
          <a:p>
            <a:pPr marL="114300" indent="0">
              <a:buFont typeface="Arial" pitchFamily="34" charset="0"/>
              <a:buNone/>
            </a:pPr>
            <a:r>
              <a:rPr lang="fr-FR" sz="2000" b="1" dirty="0">
                <a:solidFill>
                  <a:srgbClr val="C00000"/>
                </a:solidFill>
              </a:rPr>
              <a:t>Ecart sur effectif </a:t>
            </a:r>
          </a:p>
          <a:p>
            <a:pPr>
              <a:buFontTx/>
              <a:buChar char="-"/>
            </a:pPr>
            <a:r>
              <a:rPr lang="fr-FR" sz="1800" dirty="0"/>
              <a:t>est à établir pour la totalité des employées</a:t>
            </a:r>
          </a:p>
          <a:p>
            <a:pPr>
              <a:buFontTx/>
              <a:buChar char="-"/>
            </a:pPr>
            <a:r>
              <a:rPr lang="fr-FR" sz="1800" i="1" dirty="0"/>
              <a:t>Calcul = (effectif total </a:t>
            </a:r>
            <a:r>
              <a:rPr lang="fr-FR" sz="1800" baseline="-25000" dirty="0"/>
              <a:t>n+1</a:t>
            </a:r>
            <a:r>
              <a:rPr lang="fr-FR" sz="1800" i="1" dirty="0"/>
              <a:t> – effectif total </a:t>
            </a:r>
            <a:r>
              <a:rPr lang="fr-FR" sz="1800" baseline="-25000" dirty="0"/>
              <a:t>n</a:t>
            </a:r>
            <a:r>
              <a:rPr lang="fr-FR" sz="1800" i="1" dirty="0"/>
              <a:t>) * salaire moyen </a:t>
            </a:r>
            <a:r>
              <a:rPr lang="fr-FR" sz="1800" baseline="-25000" dirty="0"/>
              <a:t>n</a:t>
            </a:r>
          </a:p>
          <a:p>
            <a:pPr>
              <a:buFontTx/>
              <a:buChar char="-"/>
            </a:pPr>
            <a:r>
              <a:rPr lang="fr-FR" sz="1800" dirty="0"/>
              <a:t>Positif = Défavorable ; Négatif = favorable</a:t>
            </a:r>
          </a:p>
          <a:p>
            <a:pPr marL="114300" indent="0">
              <a:buNone/>
            </a:pPr>
            <a:r>
              <a:rPr lang="fr-FR" sz="2000" b="1" dirty="0">
                <a:solidFill>
                  <a:srgbClr val="C00000"/>
                </a:solidFill>
              </a:rPr>
              <a:t>Ecart sur composition / structure </a:t>
            </a:r>
          </a:p>
          <a:p>
            <a:pPr>
              <a:buFontTx/>
              <a:buChar char="-"/>
            </a:pPr>
            <a:r>
              <a:rPr lang="fr-FR" sz="1800" dirty="0"/>
              <a:t>est à établir pour la chaque catégorie de salariés</a:t>
            </a:r>
          </a:p>
          <a:p>
            <a:pPr>
              <a:buFontTx/>
              <a:buChar char="-"/>
            </a:pPr>
            <a:r>
              <a:rPr lang="fr-FR" sz="1800" i="1" dirty="0"/>
              <a:t>Calcul = (effectif </a:t>
            </a:r>
            <a:r>
              <a:rPr lang="fr-FR" sz="1800" baseline="-25000" dirty="0"/>
              <a:t>catégorie</a:t>
            </a:r>
            <a:r>
              <a:rPr lang="fr-FR" sz="1800" dirty="0"/>
              <a:t> </a:t>
            </a:r>
            <a:r>
              <a:rPr lang="fr-FR" sz="1800" baseline="-25000" dirty="0"/>
              <a:t>n+1</a:t>
            </a:r>
            <a:r>
              <a:rPr lang="fr-FR" sz="1800" i="1" dirty="0"/>
              <a:t>– (effectif </a:t>
            </a:r>
            <a:r>
              <a:rPr lang="fr-FR" sz="1800" baseline="-25000" dirty="0"/>
              <a:t>total n+1</a:t>
            </a:r>
            <a:r>
              <a:rPr lang="fr-FR" sz="1800" i="1" dirty="0"/>
              <a:t>*effectif </a:t>
            </a:r>
            <a:r>
              <a:rPr lang="fr-FR" sz="1800" baseline="-25000" dirty="0"/>
              <a:t>catégorie</a:t>
            </a:r>
            <a:r>
              <a:rPr lang="fr-FR" sz="1800" dirty="0"/>
              <a:t> </a:t>
            </a:r>
            <a:r>
              <a:rPr lang="fr-FR" sz="1800" baseline="-25000" dirty="0"/>
              <a:t>n</a:t>
            </a:r>
            <a:r>
              <a:rPr lang="fr-FR" sz="1800" i="1" dirty="0"/>
              <a:t> /effectif </a:t>
            </a:r>
            <a:r>
              <a:rPr lang="fr-FR" sz="1800" baseline="-25000" dirty="0"/>
              <a:t>total n</a:t>
            </a:r>
            <a:r>
              <a:rPr lang="fr-FR" sz="1800" i="1" dirty="0"/>
              <a:t>)) * salaire moyen </a:t>
            </a:r>
            <a:r>
              <a:rPr lang="fr-FR" sz="1800" i="1" baseline="-25000" dirty="0"/>
              <a:t>catégorie </a:t>
            </a:r>
            <a:r>
              <a:rPr lang="fr-FR" sz="1800" baseline="-25000" dirty="0"/>
              <a:t>n</a:t>
            </a:r>
            <a:endParaRPr lang="fr-FR" sz="1800" dirty="0"/>
          </a:p>
          <a:p>
            <a:pPr marL="114300" indent="0">
              <a:buNone/>
            </a:pPr>
            <a:r>
              <a:rPr lang="fr-FR" sz="2000" b="1" dirty="0">
                <a:solidFill>
                  <a:srgbClr val="C00000"/>
                </a:solidFill>
              </a:rPr>
              <a:t>Ecart sur salaire </a:t>
            </a:r>
          </a:p>
          <a:p>
            <a:pPr>
              <a:buFontTx/>
              <a:buChar char="-"/>
            </a:pPr>
            <a:r>
              <a:rPr lang="fr-FR" sz="1800" dirty="0"/>
              <a:t>est à établir pour la chaque catégorie de salariés</a:t>
            </a:r>
          </a:p>
          <a:p>
            <a:pPr>
              <a:buFontTx/>
              <a:buChar char="-"/>
            </a:pPr>
            <a:r>
              <a:rPr lang="fr-FR" sz="1800" i="1" dirty="0"/>
              <a:t>Calcul = effectif </a:t>
            </a:r>
            <a:r>
              <a:rPr lang="fr-FR" sz="1800" baseline="-25000" dirty="0"/>
              <a:t>catégorie</a:t>
            </a:r>
            <a:r>
              <a:rPr lang="fr-FR" sz="1800" dirty="0"/>
              <a:t> </a:t>
            </a:r>
            <a:r>
              <a:rPr lang="fr-FR" sz="1800" baseline="-25000" dirty="0"/>
              <a:t>n+1</a:t>
            </a:r>
            <a:r>
              <a:rPr lang="fr-FR" sz="1800" i="1" dirty="0"/>
              <a:t> * ( salaire moyen </a:t>
            </a:r>
            <a:r>
              <a:rPr lang="fr-FR" sz="1800" i="1" baseline="-25000" dirty="0"/>
              <a:t>catégorie</a:t>
            </a:r>
            <a:r>
              <a:rPr lang="fr-FR" sz="1800" i="1" dirty="0"/>
              <a:t> </a:t>
            </a:r>
            <a:r>
              <a:rPr lang="fr-FR" sz="1800" baseline="-25000" dirty="0"/>
              <a:t>n+1</a:t>
            </a:r>
            <a:r>
              <a:rPr lang="fr-FR" sz="1800" dirty="0"/>
              <a:t> - </a:t>
            </a:r>
            <a:r>
              <a:rPr lang="fr-FR" sz="1800" i="1" dirty="0"/>
              <a:t>salaire moyen </a:t>
            </a:r>
            <a:r>
              <a:rPr lang="fr-FR" sz="1800" i="1" baseline="-25000" dirty="0"/>
              <a:t>catégorie</a:t>
            </a:r>
            <a:r>
              <a:rPr lang="fr-FR" sz="1800" i="1" dirty="0"/>
              <a:t> </a:t>
            </a:r>
            <a:r>
              <a:rPr lang="fr-FR" sz="1800" baseline="-25000" dirty="0"/>
              <a:t>n</a:t>
            </a:r>
            <a:r>
              <a:rPr lang="fr-FR" sz="1800" dirty="0"/>
              <a:t>)</a:t>
            </a:r>
          </a:p>
        </p:txBody>
      </p:sp>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26</a:t>
            </a:fld>
            <a:endParaRPr lang="fr-FR" dirty="0">
              <a:solidFill>
                <a:prstClr val="black">
                  <a:tint val="75000"/>
                </a:prstClr>
              </a:solidFill>
            </a:endParaRPr>
          </a:p>
        </p:txBody>
      </p:sp>
      <p:sp>
        <p:nvSpPr>
          <p:cNvPr id="38" name="Titre 1"/>
          <p:cNvSpPr txBox="1">
            <a:spLocks/>
          </p:cNvSpPr>
          <p:nvPr/>
        </p:nvSpPr>
        <p:spPr>
          <a:xfrm>
            <a:off x="0" y="89396"/>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écarts)</a:t>
            </a:r>
          </a:p>
        </p:txBody>
      </p:sp>
    </p:spTree>
    <p:extLst>
      <p:ext uri="{BB962C8B-B14F-4D97-AF65-F5344CB8AC3E}">
        <p14:creationId xmlns:p14="http://schemas.microsoft.com/office/powerpoint/2010/main" val="340372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27</a:t>
            </a:fld>
            <a:endParaRPr lang="fr-FR" dirty="0">
              <a:solidFill>
                <a:prstClr val="black">
                  <a:tint val="75000"/>
                </a:prst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784614548"/>
              </p:ext>
            </p:extLst>
          </p:nvPr>
        </p:nvGraphicFramePr>
        <p:xfrm>
          <a:off x="396330" y="1309159"/>
          <a:ext cx="7704856" cy="3648577"/>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579806554"/>
                    </a:ext>
                  </a:extLst>
                </a:gridCol>
                <a:gridCol w="5832648">
                  <a:extLst>
                    <a:ext uri="{9D8B030D-6E8A-4147-A177-3AD203B41FA5}">
                      <a16:colId xmlns:a16="http://schemas.microsoft.com/office/drawing/2014/main" val="2517050080"/>
                    </a:ext>
                  </a:extLst>
                </a:gridCol>
              </a:tblGrid>
              <a:tr h="448177">
                <a:tc>
                  <a:txBody>
                    <a:bodyPr/>
                    <a:lstStyle/>
                    <a:p>
                      <a:pPr algn="ctr"/>
                      <a:endParaRPr lang="fr-FR" sz="2000" b="1" dirty="0"/>
                    </a:p>
                  </a:txBody>
                  <a:tcPr/>
                </a:tc>
                <a:tc>
                  <a:txBody>
                    <a:bodyPr/>
                    <a:lstStyle/>
                    <a:p>
                      <a:pPr algn="ctr"/>
                      <a:r>
                        <a:rPr lang="fr-FR" sz="2000" b="1" dirty="0"/>
                        <a:t>Définition </a:t>
                      </a:r>
                    </a:p>
                  </a:txBody>
                  <a:tcPr/>
                </a:tc>
                <a:extLst>
                  <a:ext uri="{0D108BD9-81ED-4DB2-BD59-A6C34878D82A}">
                    <a16:rowId xmlns:a16="http://schemas.microsoft.com/office/drawing/2014/main" val="1040427206"/>
                  </a:ext>
                </a:extLst>
              </a:tr>
              <a:tr h="370840">
                <a:tc>
                  <a:txBody>
                    <a:bodyPr/>
                    <a:lstStyle/>
                    <a:p>
                      <a:pPr algn="ctr"/>
                      <a:r>
                        <a:rPr lang="fr-FR" b="0" i="0" dirty="0">
                          <a:effectLst>
                            <a:outerShdw blurRad="38100" dist="38100" dir="2700000" algn="tl">
                              <a:srgbClr val="000000">
                                <a:alpha val="43137"/>
                              </a:srgbClr>
                            </a:outerShdw>
                          </a:effectLst>
                        </a:rPr>
                        <a:t>Effet masse</a:t>
                      </a:r>
                    </a:p>
                  </a:txBody>
                  <a:tcPr anchor="ctr"/>
                </a:tc>
                <a:tc>
                  <a:txBody>
                    <a:bodyPr/>
                    <a:lstStyle/>
                    <a:p>
                      <a:r>
                        <a:rPr lang="fr-FR" dirty="0"/>
                        <a:t>Effet des augmentations de salaires d'une année N sur la MS N par rapport à la MS N-1</a:t>
                      </a:r>
                      <a:r>
                        <a:rPr lang="fr-FR"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aseline="0" dirty="0"/>
                        <a:t>=∑(Indice base </a:t>
                      </a:r>
                      <a:r>
                        <a:rPr lang="fr-FR" sz="1800" i="1" u="sng" baseline="0" dirty="0"/>
                        <a:t>100</a:t>
                      </a:r>
                      <a:r>
                        <a:rPr lang="fr-FR" sz="1800" baseline="0" dirty="0"/>
                        <a:t> </a:t>
                      </a:r>
                      <a:r>
                        <a:rPr lang="fr-FR" sz="1800" baseline="-25000" dirty="0"/>
                        <a:t>année n </a:t>
                      </a:r>
                      <a:r>
                        <a:rPr lang="fr-FR" sz="1800" baseline="0" dirty="0"/>
                        <a:t>/ Indice 100 </a:t>
                      </a:r>
                      <a:r>
                        <a:rPr lang="fr-FR" sz="1800" baseline="-25000" dirty="0"/>
                        <a:t>année n-1</a:t>
                      </a:r>
                      <a:r>
                        <a:rPr lang="fr-FR" sz="1800" baseline="0" dirty="0"/>
                        <a:t>)</a:t>
                      </a:r>
                      <a:endParaRPr lang="fr-FR" sz="1400" baseline="0" dirty="0"/>
                    </a:p>
                  </a:txBody>
                  <a:tcPr/>
                </a:tc>
                <a:extLst>
                  <a:ext uri="{0D108BD9-81ED-4DB2-BD59-A6C34878D82A}">
                    <a16:rowId xmlns:a16="http://schemas.microsoft.com/office/drawing/2014/main" val="2144715876"/>
                  </a:ext>
                </a:extLst>
              </a:tr>
              <a:tr h="370840">
                <a:tc>
                  <a:txBody>
                    <a:bodyPr/>
                    <a:lstStyle/>
                    <a:p>
                      <a:pPr algn="ctr"/>
                      <a:r>
                        <a:rPr lang="fr-FR" b="0" i="0" baseline="0" dirty="0">
                          <a:effectLst>
                            <a:outerShdw blurRad="38100" dist="38100" dir="2700000" algn="tl">
                              <a:srgbClr val="000000">
                                <a:alpha val="43137"/>
                              </a:srgbClr>
                            </a:outerShdw>
                          </a:effectLst>
                        </a:rPr>
                        <a:t>Effet niveau</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aseline="0" dirty="0"/>
                        <a:t>Effet des augmentations de salaires d'une année N sur le niveau des salaires de décembre n par rapport au niveau de salaire de décembre n-1.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aseline="0" dirty="0"/>
                        <a:t>(Indice base </a:t>
                      </a:r>
                      <a:r>
                        <a:rPr lang="fr-FR" sz="1800" i="1" u="sng" baseline="0" dirty="0"/>
                        <a:t>100</a:t>
                      </a:r>
                      <a:r>
                        <a:rPr lang="fr-FR" sz="1800" baseline="0" dirty="0"/>
                        <a:t> </a:t>
                      </a:r>
                      <a:r>
                        <a:rPr lang="fr-FR" sz="1800" baseline="-25000" dirty="0"/>
                        <a:t>décembre n</a:t>
                      </a:r>
                      <a:r>
                        <a:rPr lang="fr-FR" sz="1800" baseline="0" dirty="0"/>
                        <a:t> / Indice base 100 </a:t>
                      </a:r>
                      <a:r>
                        <a:rPr lang="fr-FR" sz="1800" baseline="-25000" dirty="0"/>
                        <a:t>décembre n-1</a:t>
                      </a:r>
                      <a:r>
                        <a:rPr lang="fr-FR" sz="1800" baseline="0" dirty="0"/>
                        <a:t>)</a:t>
                      </a:r>
                      <a:endParaRPr lang="fr-FR" sz="1400" baseline="0" dirty="0"/>
                    </a:p>
                  </a:txBody>
                  <a:tcPr/>
                </a:tc>
                <a:extLst>
                  <a:ext uri="{0D108BD9-81ED-4DB2-BD59-A6C34878D82A}">
                    <a16:rowId xmlns:a16="http://schemas.microsoft.com/office/drawing/2014/main" val="2605722312"/>
                  </a:ext>
                </a:extLst>
              </a:tr>
              <a:tr h="370840">
                <a:tc>
                  <a:txBody>
                    <a:bodyPr/>
                    <a:lstStyle/>
                    <a:p>
                      <a:pPr algn="ctr"/>
                      <a:r>
                        <a:rPr lang="fr-FR" b="0" i="0" dirty="0">
                          <a:effectLst>
                            <a:outerShdw blurRad="38100" dist="38100" dir="2700000" algn="tl">
                              <a:srgbClr val="000000">
                                <a:alpha val="43137"/>
                              </a:srgbClr>
                            </a:outerShdw>
                          </a:effectLst>
                        </a:rPr>
                        <a:t>Effet report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aseline="0" dirty="0"/>
                        <a:t>Effet des augmentations de salaires d'une année N sur la masse salariale n+1.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aseline="0" dirty="0"/>
                        <a:t>∑(Indice base </a:t>
                      </a:r>
                      <a:r>
                        <a:rPr lang="fr-FR" sz="1800" i="1" u="sng" baseline="0" dirty="0"/>
                        <a:t>100</a:t>
                      </a:r>
                      <a:r>
                        <a:rPr lang="fr-FR" sz="1800" baseline="0" dirty="0"/>
                        <a:t> </a:t>
                      </a:r>
                      <a:r>
                        <a:rPr lang="fr-FR" sz="1800" baseline="-25000" dirty="0"/>
                        <a:t>décembre n </a:t>
                      </a:r>
                      <a:r>
                        <a:rPr lang="fr-FR" sz="1800" baseline="0" dirty="0"/>
                        <a:t>*12) / ∑(Indice base </a:t>
                      </a:r>
                      <a:r>
                        <a:rPr lang="fr-FR" sz="1800" i="1" u="sng" baseline="0" dirty="0"/>
                        <a:t>100</a:t>
                      </a:r>
                      <a:r>
                        <a:rPr lang="fr-FR" sz="1800" baseline="0" dirty="0"/>
                        <a:t> * 12 </a:t>
                      </a:r>
                      <a:r>
                        <a:rPr lang="fr-FR" sz="1800" baseline="-25000" dirty="0"/>
                        <a:t>année n )</a:t>
                      </a:r>
                    </a:p>
                  </a:txBody>
                  <a:tcPr/>
                </a:tc>
                <a:extLst>
                  <a:ext uri="{0D108BD9-81ED-4DB2-BD59-A6C34878D82A}">
                    <a16:rowId xmlns:a16="http://schemas.microsoft.com/office/drawing/2014/main" val="1639984109"/>
                  </a:ext>
                </a:extLst>
              </a:tr>
            </a:tbl>
          </a:graphicData>
        </a:graphic>
      </p:graphicFrame>
      <p:sp>
        <p:nvSpPr>
          <p:cNvPr id="4" name="Espace réservé du contenu 2"/>
          <p:cNvSpPr txBox="1">
            <a:spLocks/>
          </p:cNvSpPr>
          <p:nvPr/>
        </p:nvSpPr>
        <p:spPr>
          <a:xfrm>
            <a:off x="80856" y="4957736"/>
            <a:ext cx="8364110" cy="221568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Char char="-"/>
            </a:pPr>
            <a:r>
              <a:rPr lang="fr-FR" sz="1800" dirty="0"/>
              <a:t>On exprime la masse salariale mensuelle en indice 100 (janvier N). alors MS annuelle = 100 * 12.</a:t>
            </a:r>
          </a:p>
          <a:p>
            <a:pPr>
              <a:buFontTx/>
              <a:buChar char="-"/>
            </a:pPr>
            <a:r>
              <a:rPr lang="fr-FR" sz="1800" dirty="0"/>
              <a:t>La variation globale s’exprime généralement en %. On décompose l’augmentation en 3 effets (%)</a:t>
            </a:r>
          </a:p>
          <a:p>
            <a:pPr>
              <a:buFontTx/>
              <a:buChar char="-"/>
            </a:pPr>
            <a:endParaRPr lang="fr-FR" sz="1800" b="1" dirty="0">
              <a:solidFill>
                <a:srgbClr val="C00000"/>
              </a:solidFill>
            </a:endParaRPr>
          </a:p>
          <a:p>
            <a:pPr algn="ctr">
              <a:buFontTx/>
              <a:buChar char="-"/>
            </a:pPr>
            <a:r>
              <a:rPr lang="fr-FR" sz="1800" b="1" dirty="0">
                <a:solidFill>
                  <a:srgbClr val="C00000"/>
                </a:solidFill>
              </a:rPr>
              <a:t>Remarque : effet niveau = effet report * effet masse</a:t>
            </a:r>
            <a:endParaRPr lang="fr-FR" sz="2000" b="1" dirty="0">
              <a:solidFill>
                <a:srgbClr val="C00000"/>
              </a:solidFill>
            </a:endParaRPr>
          </a:p>
        </p:txBody>
      </p:sp>
      <p:sp>
        <p:nvSpPr>
          <p:cNvPr id="5" name="Espace réservé du contenu 2"/>
          <p:cNvSpPr txBox="1">
            <a:spLocks/>
          </p:cNvSpPr>
          <p:nvPr/>
        </p:nvSpPr>
        <p:spPr>
          <a:xfrm>
            <a:off x="66703" y="980728"/>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Augmentation des salaires issue de la variation </a:t>
            </a:r>
            <a:r>
              <a:rPr lang="fr-FR" sz="2000" b="1">
                <a:solidFill>
                  <a:srgbClr val="C00000"/>
                </a:solidFill>
              </a:rPr>
              <a:t>des rémunérations </a:t>
            </a:r>
            <a:r>
              <a:rPr lang="fr-FR" sz="2000" b="1" dirty="0">
                <a:solidFill>
                  <a:srgbClr val="C00000"/>
                </a:solidFill>
              </a:rPr>
              <a:t>globales</a:t>
            </a:r>
            <a:r>
              <a:rPr lang="fr-FR" sz="1800" dirty="0"/>
              <a:t> </a:t>
            </a:r>
          </a:p>
        </p:txBody>
      </p:sp>
      <p:sp>
        <p:nvSpPr>
          <p:cNvPr id="6" name="Titre 1"/>
          <p:cNvSpPr txBox="1">
            <a:spLocks/>
          </p:cNvSpPr>
          <p:nvPr/>
        </p:nvSpPr>
        <p:spPr>
          <a:xfrm>
            <a:off x="0" y="44624"/>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effets)</a:t>
            </a:r>
          </a:p>
        </p:txBody>
      </p:sp>
    </p:spTree>
    <p:extLst>
      <p:ext uri="{BB962C8B-B14F-4D97-AF65-F5344CB8AC3E}">
        <p14:creationId xmlns:p14="http://schemas.microsoft.com/office/powerpoint/2010/main" val="48996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28</a:t>
            </a:fld>
            <a:endParaRPr lang="fr-FR" dirty="0">
              <a:solidFill>
                <a:prstClr val="black">
                  <a:tint val="75000"/>
                </a:prstClr>
              </a:solidFill>
            </a:endParaRPr>
          </a:p>
        </p:txBody>
      </p:sp>
      <p:sp>
        <p:nvSpPr>
          <p:cNvPr id="3" name="Titre 1"/>
          <p:cNvSpPr txBox="1">
            <a:spLocks/>
          </p:cNvSpPr>
          <p:nvPr/>
        </p:nvSpPr>
        <p:spPr>
          <a:xfrm>
            <a:off x="0" y="44624"/>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effets)</a:t>
            </a:r>
          </a:p>
        </p:txBody>
      </p:sp>
      <p:sp>
        <p:nvSpPr>
          <p:cNvPr id="4" name="Espace réservé du contenu 2"/>
          <p:cNvSpPr txBox="1">
            <a:spLocks/>
          </p:cNvSpPr>
          <p:nvPr/>
        </p:nvSpPr>
        <p:spPr>
          <a:xfrm>
            <a:off x="180306" y="1124744"/>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dirty="0"/>
              <a:t>Pour rappel, en N-1, le cabinet comptait </a:t>
            </a:r>
          </a:p>
          <a:p>
            <a:pPr algn="just">
              <a:buFontTx/>
              <a:buChar char="-"/>
            </a:pPr>
            <a:r>
              <a:rPr lang="fr-FR" dirty="0"/>
              <a:t>1 expert comptable payé 200k euros, </a:t>
            </a:r>
          </a:p>
          <a:p>
            <a:pPr algn="just">
              <a:buFontTx/>
              <a:buChar char="-"/>
            </a:pPr>
            <a:r>
              <a:rPr lang="fr-FR" dirty="0"/>
              <a:t>1 collaborateur junior (40 k annuel) </a:t>
            </a:r>
          </a:p>
          <a:p>
            <a:pPr algn="just">
              <a:buFontTx/>
              <a:buChar char="-"/>
            </a:pPr>
            <a:r>
              <a:rPr lang="fr-FR" dirty="0"/>
              <a:t>1 collaborateur senior (72 k annuel).</a:t>
            </a:r>
          </a:p>
          <a:p>
            <a:pPr marL="114300" indent="0" algn="just">
              <a:buNone/>
            </a:pPr>
            <a:endParaRPr lang="fr-FR" sz="1050" dirty="0"/>
          </a:p>
          <a:p>
            <a:pPr marL="114300" indent="0" algn="just">
              <a:buNone/>
            </a:pPr>
            <a:r>
              <a:rPr lang="fr-FR" dirty="0"/>
              <a:t>En N, un nouvel expert salarié rejoint l’équipe. Les experts se sont accordé une augmentation de 100 % de leur rémunération suite à la bonne période fiscale le 01/10/N. Un nouveau junior rejoint l’équipe. Les juniors seront désormais rémunérés 38 k (grâce à la diminution des charges sociales applicable à partir du 1</a:t>
            </a:r>
            <a:r>
              <a:rPr lang="fr-FR" baseline="30000" dirty="0"/>
              <a:t>er</a:t>
            </a:r>
            <a:r>
              <a:rPr lang="fr-FR" dirty="0"/>
              <a:t> janvier).</a:t>
            </a:r>
          </a:p>
          <a:p>
            <a:pPr marL="114300" indent="0">
              <a:buNone/>
            </a:pPr>
            <a:endParaRPr lang="fr-FR" sz="1000" dirty="0"/>
          </a:p>
          <a:p>
            <a:pPr marL="114300" indent="0">
              <a:buNone/>
            </a:pPr>
            <a:r>
              <a:rPr lang="fr-FR" b="1" dirty="0"/>
              <a:t>Question 1 </a:t>
            </a:r>
            <a:r>
              <a:rPr lang="fr-FR" dirty="0"/>
              <a:t>: Calculer l’effet masse, niveau et report pour les experts comptables. </a:t>
            </a:r>
          </a:p>
          <a:p>
            <a:pPr marL="114300" indent="0">
              <a:buNone/>
            </a:pPr>
            <a:r>
              <a:rPr lang="fr-FR" b="1" dirty="0"/>
              <a:t>Question 2</a:t>
            </a:r>
            <a:r>
              <a:rPr lang="fr-FR" dirty="0"/>
              <a:t> : Sans calcul, indiquez, pour les collaborateurs si chacun des effets masses, niveau et report augmentera/diminuera ou sera stable en N+1. </a:t>
            </a:r>
          </a:p>
          <a:p>
            <a:pPr marL="114300" indent="0">
              <a:buNone/>
            </a:pPr>
            <a:endParaRPr lang="fr-FR" dirty="0"/>
          </a:p>
        </p:txBody>
      </p:sp>
    </p:spTree>
    <p:extLst>
      <p:ext uri="{BB962C8B-B14F-4D97-AF65-F5344CB8AC3E}">
        <p14:creationId xmlns:p14="http://schemas.microsoft.com/office/powerpoint/2010/main" val="347476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29</a:t>
            </a:fld>
            <a:endParaRPr lang="fr-FR" dirty="0">
              <a:solidFill>
                <a:prstClr val="black">
                  <a:tint val="75000"/>
                </a:prstClr>
              </a:solidFill>
            </a:endParaRPr>
          </a:p>
        </p:txBody>
      </p:sp>
      <p:sp>
        <p:nvSpPr>
          <p:cNvPr id="3" name="Titre 1"/>
          <p:cNvSpPr txBox="1">
            <a:spLocks/>
          </p:cNvSpPr>
          <p:nvPr/>
        </p:nvSpPr>
        <p:spPr>
          <a:xfrm>
            <a:off x="0" y="44624"/>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effets)</a:t>
            </a:r>
          </a:p>
        </p:txBody>
      </p:sp>
      <p:sp>
        <p:nvSpPr>
          <p:cNvPr id="4" name="Espace réservé du contenu 2"/>
          <p:cNvSpPr txBox="1">
            <a:spLocks/>
          </p:cNvSpPr>
          <p:nvPr/>
        </p:nvSpPr>
        <p:spPr>
          <a:xfrm>
            <a:off x="180306" y="1124744"/>
            <a:ext cx="784887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b="1" dirty="0"/>
              <a:t>Question 1 </a:t>
            </a:r>
            <a:r>
              <a:rPr lang="fr-FR" dirty="0"/>
              <a:t>: Calculer l’effet masse, niveau et report pour les experts comptables. </a:t>
            </a:r>
          </a:p>
          <a:p>
            <a:pPr>
              <a:buFontTx/>
              <a:buChar char="-"/>
            </a:pPr>
            <a:endParaRPr lang="fr-FR" dirty="0"/>
          </a:p>
          <a:p>
            <a:pPr>
              <a:buFontTx/>
              <a:buChar char="-"/>
            </a:pPr>
            <a:endParaRPr lang="fr-FR" dirty="0"/>
          </a:p>
          <a:p>
            <a:pPr>
              <a:buFontTx/>
              <a:buChar char="-"/>
            </a:pPr>
            <a:endParaRPr lang="fr-FR" dirty="0"/>
          </a:p>
          <a:p>
            <a:pPr>
              <a:buFontTx/>
              <a:buChar char="-"/>
            </a:pPr>
            <a:endParaRPr lang="fr-FR" dirty="0"/>
          </a:p>
          <a:p>
            <a:pPr marL="114300" indent="0">
              <a:buNone/>
            </a:pPr>
            <a:r>
              <a:rPr lang="fr-FR" b="1" dirty="0"/>
              <a:t>Question 2 </a:t>
            </a:r>
            <a:r>
              <a:rPr lang="fr-FR" dirty="0"/>
              <a:t>: Sans calcul, indiquez si chacun des effets masses, niveau et report augmentera/diminuera ou sera stable en N+1. </a:t>
            </a:r>
          </a:p>
          <a:p>
            <a:pPr>
              <a:buFontTx/>
              <a:buChar char="-"/>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p:txBody>
      </p:sp>
    </p:spTree>
    <p:extLst>
      <p:ext uri="{BB962C8B-B14F-4D97-AF65-F5344CB8AC3E}">
        <p14:creationId xmlns:p14="http://schemas.microsoft.com/office/powerpoint/2010/main" val="270510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50BBD49-3CFF-AC95-8E21-4A4617FF3B90}"/>
              </a:ext>
            </a:extLst>
          </p:cNvPr>
          <p:cNvSpPr txBox="1">
            <a:spLocks/>
          </p:cNvSpPr>
          <p:nvPr/>
        </p:nvSpPr>
        <p:spPr>
          <a:xfrm>
            <a:off x="25107" y="-21453"/>
            <a:ext cx="7621323" cy="5701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90000"/>
              </a:lnSpc>
              <a:spcAft>
                <a:spcPts val="600"/>
              </a:spcAft>
            </a:pPr>
            <a:r>
              <a:rPr lang="en-US" sz="3200" dirty="0"/>
              <a:t>VRIO (</a:t>
            </a:r>
            <a:r>
              <a:rPr lang="en-US" sz="3200" dirty="0" err="1"/>
              <a:t>Valable</a:t>
            </a:r>
            <a:r>
              <a:rPr lang="en-US" sz="3200" dirty="0"/>
              <a:t>, Rare, Inimitable, Organized)</a:t>
            </a:r>
          </a:p>
        </p:txBody>
      </p:sp>
      <p:pic>
        <p:nvPicPr>
          <p:cNvPr id="5" name="Image 4" descr="Une image contenant texte, capture d’écran, diagramme, Police&#10;&#10;Le contenu généré par l’IA peut être incorrect.">
            <a:extLst>
              <a:ext uri="{FF2B5EF4-FFF2-40B4-BE49-F238E27FC236}">
                <a16:creationId xmlns:a16="http://schemas.microsoft.com/office/drawing/2014/main" id="{80052EE0-0106-DD4F-5B86-41E27EAA9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8" y="1274064"/>
            <a:ext cx="8364110" cy="4453887"/>
          </a:xfrm>
          <a:prstGeom prst="rect">
            <a:avLst/>
          </a:prstGeom>
          <a:noFill/>
        </p:spPr>
      </p:pic>
      <p:sp>
        <p:nvSpPr>
          <p:cNvPr id="3" name="Espace réservé du numéro de diapositive 2">
            <a:extLst>
              <a:ext uri="{FF2B5EF4-FFF2-40B4-BE49-F238E27FC236}">
                <a16:creationId xmlns:a16="http://schemas.microsoft.com/office/drawing/2014/main" id="{691E7126-5AFE-3013-0078-F2C4F07D0EC8}"/>
              </a:ext>
            </a:extLst>
          </p:cNvPr>
          <p:cNvSpPr>
            <a:spLocks noGrp="1"/>
          </p:cNvSpPr>
          <p:nvPr>
            <p:ph type="sldNum" sz="quarter" idx="12"/>
          </p:nvPr>
        </p:nvSpPr>
        <p:spPr>
          <a:xfrm>
            <a:off x="8497706" y="76518"/>
            <a:ext cx="548735" cy="396240"/>
          </a:xfrm>
        </p:spPr>
        <p:txBody>
          <a:bodyPr vert="horz" lIns="0" tIns="0" rIns="0" bIns="0" rtlCol="0" anchor="ctr">
            <a:normAutofit/>
          </a:bodyPr>
          <a:lstStyle/>
          <a:p>
            <a:pPr>
              <a:spcAft>
                <a:spcPts val="600"/>
              </a:spcAft>
            </a:pPr>
            <a:fld id="{25D6219C-5D67-46FE-AB3F-D592616FA5B1}" type="slidenum">
              <a:rPr lang="en-US" smtClean="0"/>
              <a:pPr>
                <a:spcAft>
                  <a:spcPts val="600"/>
                </a:spcAft>
              </a:pPr>
              <a:t>3</a:t>
            </a:fld>
            <a:endParaRPr lang="en-US"/>
          </a:p>
        </p:txBody>
      </p:sp>
    </p:spTree>
    <p:extLst>
      <p:ext uri="{BB962C8B-B14F-4D97-AF65-F5344CB8AC3E}">
        <p14:creationId xmlns:p14="http://schemas.microsoft.com/office/powerpoint/2010/main" val="403696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30</a:t>
            </a:fld>
            <a:endParaRPr lang="fr-FR" dirty="0">
              <a:solidFill>
                <a:prstClr val="black">
                  <a:tint val="75000"/>
                </a:prstClr>
              </a:solidFill>
            </a:endParaRPr>
          </a:p>
        </p:txBody>
      </p:sp>
      <p:sp>
        <p:nvSpPr>
          <p:cNvPr id="3" name="Espace réservé du contenu 2"/>
          <p:cNvSpPr txBox="1">
            <a:spLocks/>
          </p:cNvSpPr>
          <p:nvPr/>
        </p:nvSpPr>
        <p:spPr>
          <a:xfrm>
            <a:off x="66703" y="676128"/>
            <a:ext cx="8364110" cy="5777208"/>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GVT : 	</a:t>
            </a:r>
          </a:p>
          <a:p>
            <a:pPr marL="114300" indent="0">
              <a:buFont typeface="Arial" pitchFamily="34" charset="0"/>
              <a:buNone/>
            </a:pPr>
            <a:r>
              <a:rPr lang="fr-FR" sz="2000" u="sng" dirty="0"/>
              <a:t>Glissement</a:t>
            </a:r>
            <a:r>
              <a:rPr lang="fr-FR" sz="2000" dirty="0"/>
              <a:t> : </a:t>
            </a:r>
            <a:r>
              <a:rPr lang="fr-FR" sz="1800" dirty="0"/>
              <a:t>Augmentation de salaire liée au mérite (avancement, promotion , </a:t>
            </a:r>
            <a:r>
              <a:rPr lang="fr-FR" sz="1800" dirty="0" err="1"/>
              <a:t>ect</a:t>
            </a:r>
            <a:r>
              <a:rPr lang="fr-FR" sz="1800" dirty="0"/>
              <a:t>…</a:t>
            </a:r>
          </a:p>
          <a:p>
            <a:pPr marL="114300" indent="0">
              <a:buFont typeface="Arial" pitchFamily="34" charset="0"/>
              <a:buNone/>
            </a:pPr>
            <a:r>
              <a:rPr lang="fr-FR" sz="2000" u="sng" dirty="0"/>
              <a:t>Vieillesse</a:t>
            </a:r>
            <a:r>
              <a:rPr lang="fr-FR" sz="2000" dirty="0"/>
              <a:t> : </a:t>
            </a:r>
            <a:r>
              <a:rPr lang="fr-FR" sz="1800" dirty="0"/>
              <a:t>Augmentation de salaire automatique liée à l’ancienneté (écart sur ancienneté)</a:t>
            </a:r>
          </a:p>
          <a:p>
            <a:pPr marL="114300" indent="0">
              <a:buNone/>
            </a:pPr>
            <a:r>
              <a:rPr lang="fr-FR" sz="2000" u="sng" dirty="0"/>
              <a:t>Technicité</a:t>
            </a:r>
            <a:r>
              <a:rPr lang="fr-FR" sz="1800" dirty="0"/>
              <a:t> : Augmentation de salaire pour un personnel ayant augmenté en compétence (par ex. formation). Pour rappel, cet effet technicité est identifié dans l’écart de structure</a:t>
            </a:r>
          </a:p>
          <a:p>
            <a:pPr>
              <a:buFont typeface="Symbol" panose="05050102010706020507" pitchFamily="18" charset="2"/>
              <a:buChar char="Þ"/>
            </a:pPr>
            <a:r>
              <a:rPr lang="fr-FR" sz="1800" dirty="0"/>
              <a:t> GVT peut être calculé = écart sur ancienneté * écart sur structure.</a:t>
            </a:r>
          </a:p>
          <a:p>
            <a:pPr>
              <a:buFont typeface="Symbol" panose="05050102010706020507" pitchFamily="18" charset="2"/>
              <a:buChar char="Þ"/>
            </a:pPr>
            <a:endParaRPr lang="fr-FR" sz="1800" dirty="0"/>
          </a:p>
          <a:p>
            <a:pPr marL="114300" indent="0">
              <a:buNone/>
            </a:pPr>
            <a:r>
              <a:rPr lang="fr-FR" sz="2000" b="1" dirty="0">
                <a:solidFill>
                  <a:srgbClr val="C00000"/>
                </a:solidFill>
              </a:rPr>
              <a:t>Effet de Noria : </a:t>
            </a:r>
            <a:r>
              <a:rPr lang="fr-FR" sz="1800" b="1" dirty="0">
                <a:solidFill>
                  <a:srgbClr val="C00000"/>
                </a:solidFill>
              </a:rPr>
              <a:t>	</a:t>
            </a:r>
          </a:p>
          <a:p>
            <a:pPr marL="114300" indent="0">
              <a:buNone/>
            </a:pPr>
            <a:r>
              <a:rPr lang="fr-FR" sz="1800" b="1" dirty="0"/>
              <a:t>Définition</a:t>
            </a:r>
            <a:r>
              <a:rPr lang="fr-FR" sz="1800" dirty="0"/>
              <a:t> : Effet lié aux remplacements des personnels âgés par des personnel moins rémunérés. </a:t>
            </a:r>
          </a:p>
          <a:p>
            <a:pPr marL="114300" indent="0">
              <a:buNone/>
            </a:pPr>
            <a:r>
              <a:rPr lang="fr-FR" sz="1800" b="1" dirty="0"/>
              <a:t>Calcul (en euros)</a:t>
            </a:r>
            <a:r>
              <a:rPr lang="fr-FR" sz="1800" dirty="0"/>
              <a:t> : Nombre de personnes remplacées *(Salaire moyen entrants – salaire moyens sortants).</a:t>
            </a:r>
          </a:p>
          <a:p>
            <a:pPr marL="114300" indent="0">
              <a:buNone/>
            </a:pPr>
            <a:r>
              <a:rPr lang="fr-FR" sz="1800" b="1" dirty="0"/>
              <a:t>Calcul (en %) </a:t>
            </a:r>
            <a:r>
              <a:rPr lang="fr-FR" sz="1800" dirty="0"/>
              <a:t>: (MS entrants – MS théorique des sortants) / MS totale.</a:t>
            </a:r>
          </a:p>
          <a:p>
            <a:pPr marL="114300" indent="0">
              <a:buNone/>
            </a:pPr>
            <a:endParaRPr lang="fr-FR" sz="1800" dirty="0"/>
          </a:p>
          <a:p>
            <a:pPr marL="114300" indent="0">
              <a:buNone/>
            </a:pPr>
            <a:r>
              <a:rPr lang="fr-FR" sz="1800" u="sng" dirty="0" err="1"/>
              <a:t>Rq</a:t>
            </a:r>
            <a:r>
              <a:rPr lang="fr-FR" sz="1800" u="sng" dirty="0"/>
              <a:t> 1 </a:t>
            </a:r>
            <a:r>
              <a:rPr lang="fr-FR" sz="1800" dirty="0"/>
              <a:t>: Il est souvent &lt; 0 =&gt; Gain lié au remplacement.</a:t>
            </a:r>
          </a:p>
          <a:p>
            <a:pPr marL="114300" indent="0">
              <a:buNone/>
            </a:pPr>
            <a:r>
              <a:rPr lang="fr-FR" sz="1800" u="sng" dirty="0" err="1"/>
              <a:t>Rq</a:t>
            </a:r>
            <a:r>
              <a:rPr lang="fr-FR" sz="1800" u="sng" dirty="0"/>
              <a:t> 2 </a:t>
            </a:r>
            <a:r>
              <a:rPr lang="fr-FR" sz="1800" dirty="0"/>
              <a:t>: Si le nombre d’entrants ≠ nombre de sortants : Noria, s’accompagne d’un effet effectif. </a:t>
            </a:r>
          </a:p>
        </p:txBody>
      </p:sp>
      <p:sp>
        <p:nvSpPr>
          <p:cNvPr id="4" name="Titre 1"/>
          <p:cNvSpPr txBox="1">
            <a:spLocks/>
          </p:cNvSpPr>
          <p:nvPr/>
        </p:nvSpPr>
        <p:spPr>
          <a:xfrm>
            <a:off x="0" y="44624"/>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effets)</a:t>
            </a:r>
          </a:p>
        </p:txBody>
      </p:sp>
    </p:spTree>
    <p:extLst>
      <p:ext uri="{BB962C8B-B14F-4D97-AF65-F5344CB8AC3E}">
        <p14:creationId xmlns:p14="http://schemas.microsoft.com/office/powerpoint/2010/main" val="241782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31</a:t>
            </a:fld>
            <a:endParaRPr lang="fr-FR" dirty="0">
              <a:solidFill>
                <a:prstClr val="black">
                  <a:tint val="75000"/>
                </a:prstClr>
              </a:solidFill>
            </a:endParaRPr>
          </a:p>
        </p:txBody>
      </p:sp>
      <p:sp>
        <p:nvSpPr>
          <p:cNvPr id="3" name="Titre 1"/>
          <p:cNvSpPr txBox="1">
            <a:spLocks/>
          </p:cNvSpPr>
          <p:nvPr/>
        </p:nvSpPr>
        <p:spPr>
          <a:xfrm>
            <a:off x="0" y="44624"/>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400" b="1" dirty="0">
                <a:solidFill>
                  <a:srgbClr val="C00000"/>
                </a:solidFill>
              </a:rPr>
              <a:t>Partie 2 Evolution de la masse salariale </a:t>
            </a:r>
          </a:p>
          <a:p>
            <a:pPr marL="114300"/>
            <a:r>
              <a:rPr lang="fr-FR" sz="2400" b="1" dirty="0">
                <a:solidFill>
                  <a:srgbClr val="C00000"/>
                </a:solidFill>
              </a:rPr>
              <a:t>	</a:t>
            </a:r>
            <a:r>
              <a:rPr lang="fr-FR" sz="2000" dirty="0">
                <a:solidFill>
                  <a:srgbClr val="0070C0"/>
                </a:solidFill>
              </a:rPr>
              <a:t>b) Analyse prospective de la masse salariale (les effets)</a:t>
            </a:r>
          </a:p>
        </p:txBody>
      </p:sp>
      <p:sp>
        <p:nvSpPr>
          <p:cNvPr id="4" name="Espace réservé du contenu 2"/>
          <p:cNvSpPr txBox="1">
            <a:spLocks/>
          </p:cNvSpPr>
          <p:nvPr/>
        </p:nvSpPr>
        <p:spPr>
          <a:xfrm>
            <a:off x="540346" y="1124744"/>
            <a:ext cx="7488832" cy="435133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dirty="0"/>
              <a:t>Les experts comptables envisage de remplacer en N+1 le collaborateur senior (</a:t>
            </a:r>
            <a:r>
              <a:rPr lang="fr-FR" dirty="0" err="1"/>
              <a:t>rémun</a:t>
            </a:r>
            <a:r>
              <a:rPr lang="fr-FR" dirty="0"/>
              <a:t>. 72 k €) par un alternant rémunéré 12 k € / an (charges comprises). Les autres rémunération restant inchangées. Pour rappel, la masse salariale en N était de 648 k €.</a:t>
            </a:r>
          </a:p>
          <a:p>
            <a:pPr marL="114300" indent="0">
              <a:buNone/>
            </a:pPr>
            <a:endParaRPr lang="fr-FR" dirty="0"/>
          </a:p>
          <a:p>
            <a:pPr marL="114300" indent="0">
              <a:buNone/>
            </a:pPr>
            <a:r>
              <a:rPr lang="fr-FR" b="1" dirty="0"/>
              <a:t>Question 1 </a:t>
            </a:r>
            <a:r>
              <a:rPr lang="fr-FR" dirty="0"/>
              <a:t>: Sans calcul expliquez l’évolution du GVT et de ses composantes. </a:t>
            </a:r>
          </a:p>
          <a:p>
            <a:pPr marL="114300" indent="0">
              <a:buNone/>
            </a:pPr>
            <a:endParaRPr lang="fr-FR" dirty="0"/>
          </a:p>
          <a:p>
            <a:pPr marL="114300" indent="0">
              <a:buNone/>
            </a:pPr>
            <a:r>
              <a:rPr lang="fr-FR" b="1" dirty="0"/>
              <a:t>Question 2 </a:t>
            </a:r>
            <a:r>
              <a:rPr lang="fr-FR" dirty="0"/>
              <a:t>: Calculez l’effet de Noria. </a:t>
            </a:r>
          </a:p>
          <a:p>
            <a:pPr marL="114300" indent="0">
              <a:buNone/>
            </a:pPr>
            <a:endParaRPr lang="fr-FR" dirty="0"/>
          </a:p>
        </p:txBody>
      </p:sp>
    </p:spTree>
    <p:extLst>
      <p:ext uri="{BB962C8B-B14F-4D97-AF65-F5344CB8AC3E}">
        <p14:creationId xmlns:p14="http://schemas.microsoft.com/office/powerpoint/2010/main" val="181949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32</a:t>
            </a:fld>
            <a:endParaRPr lang="fr-FR" dirty="0">
              <a:solidFill>
                <a:prstClr val="black">
                  <a:tint val="75000"/>
                </a:prstClr>
              </a:solidFill>
            </a:endParaRPr>
          </a:p>
        </p:txBody>
      </p:sp>
      <p:sp>
        <p:nvSpPr>
          <p:cNvPr id="3" name="Titre 1"/>
          <p:cNvSpPr txBox="1">
            <a:spLocks/>
          </p:cNvSpPr>
          <p:nvPr/>
        </p:nvSpPr>
        <p:spPr>
          <a:xfrm>
            <a:off x="0" y="80159"/>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a) Bilan social</a:t>
            </a:r>
          </a:p>
        </p:txBody>
      </p:sp>
      <p:sp>
        <p:nvSpPr>
          <p:cNvPr id="4" name="Espace réservé du contenu 2"/>
          <p:cNvSpPr txBox="1">
            <a:spLocks/>
          </p:cNvSpPr>
          <p:nvPr/>
        </p:nvSpPr>
        <p:spPr>
          <a:xfrm>
            <a:off x="108298" y="1235886"/>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Législation : </a:t>
            </a:r>
          </a:p>
          <a:p>
            <a:pPr>
              <a:buFontTx/>
              <a:buChar char="-"/>
            </a:pPr>
            <a:r>
              <a:rPr lang="fr-FR" sz="2000" dirty="0"/>
              <a:t>Document obligatoire dans les entreprises/services publics de plus de 300 salariés. </a:t>
            </a:r>
          </a:p>
          <a:p>
            <a:pPr algn="just">
              <a:buFontTx/>
              <a:buChar char="-"/>
            </a:pPr>
            <a:r>
              <a:rPr lang="fr-FR" sz="2000" dirty="0"/>
              <a:t>« </a:t>
            </a:r>
            <a:r>
              <a:rPr lang="fr-FR" sz="2000" i="1" dirty="0"/>
              <a:t>Récapitule en un document unique les principales données chiffrées permettant d’apprécier la situation de l’entreprise dans le domaine social</a:t>
            </a:r>
            <a:r>
              <a:rPr lang="fr-FR" sz="2000" dirty="0"/>
              <a:t> » Code du travail.</a:t>
            </a:r>
          </a:p>
          <a:p>
            <a:pPr>
              <a:buFontTx/>
              <a:buChar char="-"/>
            </a:pPr>
            <a:r>
              <a:rPr lang="fr-FR" sz="2000" dirty="0"/>
              <a:t>Le CE remet un avis sur le bilan social</a:t>
            </a:r>
          </a:p>
          <a:p>
            <a:pPr>
              <a:buFontTx/>
              <a:buChar char="-"/>
            </a:pPr>
            <a:r>
              <a:rPr lang="fr-FR" sz="2000" dirty="0"/>
              <a:t>Il est remis pour information aux délégués syndicaux &amp; à l’inspection du travail.</a:t>
            </a:r>
          </a:p>
          <a:p>
            <a:pPr marL="114300" indent="0">
              <a:buNone/>
            </a:pPr>
            <a:r>
              <a:rPr lang="fr-FR" sz="2000" dirty="0"/>
              <a:t> </a:t>
            </a:r>
          </a:p>
          <a:p>
            <a:pPr marL="114300" indent="0">
              <a:buFont typeface="Arial" pitchFamily="34" charset="0"/>
              <a:buNone/>
            </a:pPr>
            <a:r>
              <a:rPr lang="fr-FR" sz="2000" b="1" dirty="0">
                <a:solidFill>
                  <a:srgbClr val="C00000"/>
                </a:solidFill>
                <a:sym typeface="Wingdings" panose="05000000000000000000" pitchFamily="2" charset="2"/>
              </a:rPr>
              <a:t> Constitue un minimum en matière d’information et de CG social</a:t>
            </a:r>
            <a:r>
              <a:rPr lang="fr-FR" sz="2000" b="1" dirty="0">
                <a:solidFill>
                  <a:srgbClr val="C00000"/>
                </a:solidFill>
              </a:rPr>
              <a:t> 	</a:t>
            </a:r>
          </a:p>
          <a:p>
            <a:pPr marL="114300" indent="0">
              <a:buNone/>
            </a:pPr>
            <a:r>
              <a:rPr lang="fr-FR" sz="1800" b="1" dirty="0">
                <a:solidFill>
                  <a:srgbClr val="C00000"/>
                </a:solidFill>
              </a:rPr>
              <a:t>	</a:t>
            </a:r>
          </a:p>
          <a:p>
            <a:pPr marL="114300" indent="0">
              <a:buNone/>
            </a:pPr>
            <a:r>
              <a:rPr lang="fr-FR" sz="1800" dirty="0"/>
              <a:t> </a:t>
            </a:r>
          </a:p>
        </p:txBody>
      </p:sp>
    </p:spTree>
    <p:extLst>
      <p:ext uri="{BB962C8B-B14F-4D97-AF65-F5344CB8AC3E}">
        <p14:creationId xmlns:p14="http://schemas.microsoft.com/office/powerpoint/2010/main" val="473459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33</a:t>
            </a:fld>
            <a:endParaRPr lang="fr-FR" dirty="0">
              <a:solidFill>
                <a:prstClr val="black">
                  <a:tint val="75000"/>
                </a:prst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27293621"/>
              </p:ext>
            </p:extLst>
          </p:nvPr>
        </p:nvGraphicFramePr>
        <p:xfrm>
          <a:off x="468338" y="836712"/>
          <a:ext cx="7704856" cy="5674360"/>
        </p:xfrm>
        <a:graphic>
          <a:graphicData uri="http://schemas.openxmlformats.org/drawingml/2006/table">
            <a:tbl>
              <a:tblPr firstRow="1" bandRow="1">
                <a:tableStyleId>{5C22544A-7EE6-4342-B048-85BDC9FD1C3A}</a:tableStyleId>
              </a:tblPr>
              <a:tblGrid>
                <a:gridCol w="2350571">
                  <a:extLst>
                    <a:ext uri="{9D8B030D-6E8A-4147-A177-3AD203B41FA5}">
                      <a16:colId xmlns:a16="http://schemas.microsoft.com/office/drawing/2014/main" val="1227225089"/>
                    </a:ext>
                  </a:extLst>
                </a:gridCol>
                <a:gridCol w="5354285">
                  <a:extLst>
                    <a:ext uri="{9D8B030D-6E8A-4147-A177-3AD203B41FA5}">
                      <a16:colId xmlns:a16="http://schemas.microsoft.com/office/drawing/2014/main" val="2448600479"/>
                    </a:ext>
                  </a:extLst>
                </a:gridCol>
              </a:tblGrid>
              <a:tr h="370840">
                <a:tc>
                  <a:txBody>
                    <a:bodyPr/>
                    <a:lstStyle/>
                    <a:p>
                      <a:r>
                        <a:rPr lang="fr-FR" dirty="0"/>
                        <a:t>Catégorie</a:t>
                      </a:r>
                    </a:p>
                  </a:txBody>
                  <a:tcPr/>
                </a:tc>
                <a:tc>
                  <a:txBody>
                    <a:bodyPr/>
                    <a:lstStyle/>
                    <a:p>
                      <a:r>
                        <a:rPr lang="fr-FR" dirty="0"/>
                        <a:t>-</a:t>
                      </a:r>
                      <a:r>
                        <a:rPr lang="fr-FR" baseline="0" dirty="0"/>
                        <a:t> Sous-catégorie (indicateur)</a:t>
                      </a:r>
                      <a:endParaRPr lang="fr-FR" dirty="0"/>
                    </a:p>
                  </a:txBody>
                  <a:tcPr/>
                </a:tc>
                <a:extLst>
                  <a:ext uri="{0D108BD9-81ED-4DB2-BD59-A6C34878D82A}">
                    <a16:rowId xmlns:a16="http://schemas.microsoft.com/office/drawing/2014/main" val="2771079153"/>
                  </a:ext>
                </a:extLst>
              </a:tr>
              <a:tr h="370840">
                <a:tc>
                  <a:txBody>
                    <a:bodyPr/>
                    <a:lstStyle/>
                    <a:p>
                      <a:r>
                        <a:rPr lang="fr-FR" dirty="0"/>
                        <a:t>I Emploi</a:t>
                      </a:r>
                    </a:p>
                  </a:txBody>
                  <a:tcPr/>
                </a:tc>
                <a:tc>
                  <a:txBody>
                    <a:bodyPr/>
                    <a:lstStyle/>
                    <a:p>
                      <a:pPr marL="285750" indent="-285750">
                        <a:buFontTx/>
                        <a:buChar char="-"/>
                      </a:pPr>
                      <a:r>
                        <a:rPr lang="fr-FR" dirty="0"/>
                        <a:t>Effectif (effectif</a:t>
                      </a:r>
                      <a:r>
                        <a:rPr lang="fr-FR" baseline="0" dirty="0"/>
                        <a:t> total, répartition par sexe…)</a:t>
                      </a:r>
                      <a:endParaRPr lang="fr-FR" dirty="0"/>
                    </a:p>
                    <a:p>
                      <a:pPr marL="285750" indent="-285750">
                        <a:buFontTx/>
                        <a:buChar char="-"/>
                      </a:pPr>
                      <a:r>
                        <a:rPr lang="fr-FR" baseline="0" dirty="0"/>
                        <a:t>Embauches</a:t>
                      </a:r>
                    </a:p>
                    <a:p>
                      <a:pPr marL="285750" indent="-285750">
                        <a:buFontTx/>
                        <a:buChar char="-"/>
                      </a:pPr>
                      <a:r>
                        <a:rPr lang="fr-FR" baseline="0" dirty="0"/>
                        <a:t> </a:t>
                      </a:r>
                      <a:r>
                        <a:rPr lang="fr-FR" dirty="0"/>
                        <a:t>….</a:t>
                      </a:r>
                    </a:p>
                  </a:txBody>
                  <a:tcPr/>
                </a:tc>
                <a:extLst>
                  <a:ext uri="{0D108BD9-81ED-4DB2-BD59-A6C34878D82A}">
                    <a16:rowId xmlns:a16="http://schemas.microsoft.com/office/drawing/2014/main" val="956486320"/>
                  </a:ext>
                </a:extLst>
              </a:tr>
              <a:tr h="370840">
                <a:tc>
                  <a:txBody>
                    <a:bodyPr/>
                    <a:lstStyle/>
                    <a:p>
                      <a:r>
                        <a:rPr lang="fr-FR" dirty="0"/>
                        <a:t>2. Rémunération et charges accessoire</a:t>
                      </a:r>
                    </a:p>
                  </a:txBody>
                  <a:tcPr/>
                </a:tc>
                <a:tc>
                  <a:txBody>
                    <a:bodyPr/>
                    <a:lstStyle/>
                    <a:p>
                      <a:pPr marL="285750" indent="-285750">
                        <a:buFontTx/>
                        <a:buChar char="-"/>
                      </a:pPr>
                      <a:r>
                        <a:rPr lang="fr-FR" dirty="0"/>
                        <a:t>Montant des</a:t>
                      </a:r>
                      <a:r>
                        <a:rPr lang="fr-FR" baseline="0" dirty="0"/>
                        <a:t> rémunérations</a:t>
                      </a:r>
                    </a:p>
                    <a:p>
                      <a:pPr marL="285750" indent="-285750">
                        <a:buFontTx/>
                        <a:buChar char="-"/>
                      </a:pPr>
                      <a:r>
                        <a:rPr lang="fr-FR" baseline="0" dirty="0"/>
                        <a:t>Hiérarchie des rémunérations </a:t>
                      </a:r>
                    </a:p>
                    <a:p>
                      <a:pPr marL="285750" indent="-285750">
                        <a:buFontTx/>
                        <a:buChar char="-"/>
                      </a:pPr>
                      <a:r>
                        <a:rPr lang="fr-FR" baseline="0" dirty="0"/>
                        <a:t>…</a:t>
                      </a:r>
                      <a:endParaRPr lang="fr-FR" dirty="0"/>
                    </a:p>
                  </a:txBody>
                  <a:tcPr/>
                </a:tc>
                <a:extLst>
                  <a:ext uri="{0D108BD9-81ED-4DB2-BD59-A6C34878D82A}">
                    <a16:rowId xmlns:a16="http://schemas.microsoft.com/office/drawing/2014/main" val="4283229578"/>
                  </a:ext>
                </a:extLst>
              </a:tr>
              <a:tr h="370840">
                <a:tc>
                  <a:txBody>
                    <a:bodyPr/>
                    <a:lstStyle/>
                    <a:p>
                      <a:r>
                        <a:rPr lang="fr-FR" dirty="0"/>
                        <a:t>3. Santé et sécurité au travail</a:t>
                      </a:r>
                    </a:p>
                  </a:txBody>
                  <a:tcPr/>
                </a:tc>
                <a:tc>
                  <a:txBody>
                    <a:bodyPr/>
                    <a:lstStyle/>
                    <a:p>
                      <a:pPr marL="285750" indent="-285750">
                        <a:buFontTx/>
                        <a:buChar char="-"/>
                      </a:pPr>
                      <a:r>
                        <a:rPr lang="fr-FR" dirty="0"/>
                        <a:t>Accident</a:t>
                      </a:r>
                      <a:r>
                        <a:rPr lang="fr-FR" baseline="0" dirty="0"/>
                        <a:t> de travail et de trajet</a:t>
                      </a:r>
                    </a:p>
                    <a:p>
                      <a:pPr marL="285750" indent="-285750">
                        <a:buFontTx/>
                        <a:buChar char="-"/>
                      </a:pPr>
                      <a:r>
                        <a:rPr lang="fr-FR" baseline="0" dirty="0"/>
                        <a:t>Répartition des accidents / élément maté</a:t>
                      </a:r>
                    </a:p>
                    <a:p>
                      <a:pPr marL="285750" indent="-285750">
                        <a:buFontTx/>
                        <a:buChar char="-"/>
                      </a:pPr>
                      <a:r>
                        <a:rPr lang="fr-FR" baseline="0" dirty="0"/>
                        <a:t>…</a:t>
                      </a:r>
                      <a:endParaRPr lang="fr-FR" dirty="0"/>
                    </a:p>
                  </a:txBody>
                  <a:tcPr/>
                </a:tc>
                <a:extLst>
                  <a:ext uri="{0D108BD9-81ED-4DB2-BD59-A6C34878D82A}">
                    <a16:rowId xmlns:a16="http://schemas.microsoft.com/office/drawing/2014/main" val="387556264"/>
                  </a:ext>
                </a:extLst>
              </a:tr>
              <a:tr h="370840">
                <a:tc>
                  <a:txBody>
                    <a:bodyPr/>
                    <a:lstStyle/>
                    <a:p>
                      <a:r>
                        <a:rPr lang="fr-FR" dirty="0"/>
                        <a:t>4. Autres conditions</a:t>
                      </a:r>
                      <a:r>
                        <a:rPr lang="fr-FR" baseline="0" dirty="0"/>
                        <a:t> de travail</a:t>
                      </a:r>
                      <a:endParaRPr lang="fr-FR" dirty="0"/>
                    </a:p>
                  </a:txBody>
                  <a:tcPr/>
                </a:tc>
                <a:tc>
                  <a:txBody>
                    <a:bodyPr/>
                    <a:lstStyle/>
                    <a:p>
                      <a:pPr marL="285750" indent="-285750">
                        <a:buFontTx/>
                        <a:buChar char="-"/>
                      </a:pPr>
                      <a:r>
                        <a:rPr lang="fr-FR" dirty="0"/>
                        <a:t>Durée et aménagement</a:t>
                      </a:r>
                      <a:r>
                        <a:rPr lang="fr-FR" baseline="0" dirty="0"/>
                        <a:t> du temps de travail</a:t>
                      </a:r>
                    </a:p>
                    <a:p>
                      <a:pPr marL="285750" indent="-285750">
                        <a:buFontTx/>
                        <a:buChar char="-"/>
                      </a:pPr>
                      <a:endParaRPr lang="fr-FR" dirty="0"/>
                    </a:p>
                  </a:txBody>
                  <a:tcPr/>
                </a:tc>
                <a:extLst>
                  <a:ext uri="{0D108BD9-81ED-4DB2-BD59-A6C34878D82A}">
                    <a16:rowId xmlns:a16="http://schemas.microsoft.com/office/drawing/2014/main" val="1199118389"/>
                  </a:ext>
                </a:extLst>
              </a:tr>
              <a:tr h="370840">
                <a:tc>
                  <a:txBody>
                    <a:bodyPr/>
                    <a:lstStyle/>
                    <a:p>
                      <a:r>
                        <a:rPr lang="fr-FR" dirty="0"/>
                        <a:t>5 Formation</a:t>
                      </a:r>
                    </a:p>
                  </a:txBody>
                  <a:tcPr/>
                </a:tc>
                <a:tc>
                  <a:txBody>
                    <a:bodyPr/>
                    <a:lstStyle/>
                    <a:p>
                      <a:pPr marL="285750" indent="-285750">
                        <a:buFontTx/>
                        <a:buChar char="-"/>
                      </a:pPr>
                      <a:r>
                        <a:rPr lang="fr-FR" dirty="0"/>
                        <a:t>Formation continue</a:t>
                      </a:r>
                    </a:p>
                    <a:p>
                      <a:pPr marL="285750" indent="-285750">
                        <a:buFontTx/>
                        <a:buChar char="-"/>
                      </a:pPr>
                      <a:r>
                        <a:rPr lang="fr-FR" dirty="0"/>
                        <a:t>Congés formation …</a:t>
                      </a:r>
                    </a:p>
                  </a:txBody>
                  <a:tcPr/>
                </a:tc>
                <a:extLst>
                  <a:ext uri="{0D108BD9-81ED-4DB2-BD59-A6C34878D82A}">
                    <a16:rowId xmlns:a16="http://schemas.microsoft.com/office/drawing/2014/main" val="3062073378"/>
                  </a:ext>
                </a:extLst>
              </a:tr>
              <a:tr h="370840">
                <a:tc>
                  <a:txBody>
                    <a:bodyPr/>
                    <a:lstStyle/>
                    <a:p>
                      <a:r>
                        <a:rPr lang="fr-FR" dirty="0"/>
                        <a:t>6. Relation prof.</a:t>
                      </a:r>
                    </a:p>
                  </a:txBody>
                  <a:tcPr/>
                </a:tc>
                <a:tc>
                  <a:txBody>
                    <a:bodyPr/>
                    <a:lstStyle/>
                    <a:p>
                      <a:pPr marL="285750" indent="-285750">
                        <a:buFontTx/>
                        <a:buChar char="-"/>
                      </a:pPr>
                      <a:r>
                        <a:rPr lang="fr-FR" dirty="0"/>
                        <a:t>Représentants du personnel et syndicaux</a:t>
                      </a:r>
                    </a:p>
                    <a:p>
                      <a:pPr marL="285750" indent="-285750">
                        <a:buFontTx/>
                        <a:buChar char="-"/>
                      </a:pPr>
                      <a:r>
                        <a:rPr lang="fr-FR" dirty="0"/>
                        <a:t>Informations et communication</a:t>
                      </a:r>
                      <a:r>
                        <a:rPr lang="fr-FR" baseline="0" dirty="0"/>
                        <a:t> …</a:t>
                      </a:r>
                      <a:endParaRPr lang="fr-FR" dirty="0"/>
                    </a:p>
                  </a:txBody>
                  <a:tcPr/>
                </a:tc>
                <a:extLst>
                  <a:ext uri="{0D108BD9-81ED-4DB2-BD59-A6C34878D82A}">
                    <a16:rowId xmlns:a16="http://schemas.microsoft.com/office/drawing/2014/main" val="3060534430"/>
                  </a:ext>
                </a:extLst>
              </a:tr>
              <a:tr h="370840">
                <a:tc>
                  <a:txBody>
                    <a:bodyPr/>
                    <a:lstStyle/>
                    <a:p>
                      <a:r>
                        <a:rPr lang="fr-FR" dirty="0"/>
                        <a:t>7. Autres conditions de vie</a:t>
                      </a:r>
                    </a:p>
                  </a:txBody>
                  <a:tcPr/>
                </a:tc>
                <a:tc>
                  <a:txBody>
                    <a:bodyPr/>
                    <a:lstStyle/>
                    <a:p>
                      <a:pPr marL="285750" indent="-285750">
                        <a:buFontTx/>
                        <a:buChar char="-"/>
                      </a:pPr>
                      <a:r>
                        <a:rPr lang="fr-FR" dirty="0"/>
                        <a:t>Activités</a:t>
                      </a:r>
                      <a:r>
                        <a:rPr lang="fr-FR" baseline="0" dirty="0"/>
                        <a:t> sociales (</a:t>
                      </a:r>
                    </a:p>
                    <a:p>
                      <a:pPr marL="285750" indent="-285750">
                        <a:buFontTx/>
                        <a:buChar char="-"/>
                      </a:pPr>
                      <a:r>
                        <a:rPr lang="fr-FR" baseline="0" dirty="0"/>
                        <a:t>…</a:t>
                      </a:r>
                      <a:endParaRPr lang="fr-FR" dirty="0"/>
                    </a:p>
                  </a:txBody>
                  <a:tcPr/>
                </a:tc>
                <a:extLst>
                  <a:ext uri="{0D108BD9-81ED-4DB2-BD59-A6C34878D82A}">
                    <a16:rowId xmlns:a16="http://schemas.microsoft.com/office/drawing/2014/main" val="688679371"/>
                  </a:ext>
                </a:extLst>
              </a:tr>
            </a:tbl>
          </a:graphicData>
        </a:graphic>
      </p:graphicFrame>
      <p:sp>
        <p:nvSpPr>
          <p:cNvPr id="4" name="Titre 1"/>
          <p:cNvSpPr txBox="1">
            <a:spLocks/>
          </p:cNvSpPr>
          <p:nvPr/>
        </p:nvSpPr>
        <p:spPr>
          <a:xfrm>
            <a:off x="0" y="80159"/>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a) Bilan social : Article L 2323-17 Code  du travail</a:t>
            </a:r>
          </a:p>
        </p:txBody>
      </p:sp>
    </p:spTree>
    <p:extLst>
      <p:ext uri="{BB962C8B-B14F-4D97-AF65-F5344CB8AC3E}">
        <p14:creationId xmlns:p14="http://schemas.microsoft.com/office/powerpoint/2010/main" val="2479057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34</a:t>
            </a:fld>
            <a:endParaRPr lang="fr-FR" dirty="0">
              <a:solidFill>
                <a:prstClr val="black">
                  <a:tint val="75000"/>
                </a:prstClr>
              </a:solidFill>
            </a:endParaRPr>
          </a:p>
        </p:txBody>
      </p:sp>
      <p:sp>
        <p:nvSpPr>
          <p:cNvPr id="3" name="Titre 1"/>
          <p:cNvSpPr txBox="1">
            <a:spLocks/>
          </p:cNvSpPr>
          <p:nvPr/>
        </p:nvSpPr>
        <p:spPr>
          <a:xfrm>
            <a:off x="0" y="111173"/>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b) Tableau de bord social</a:t>
            </a:r>
          </a:p>
        </p:txBody>
      </p:sp>
      <p:sp>
        <p:nvSpPr>
          <p:cNvPr id="4" name="Espace réservé du contenu 2"/>
          <p:cNvSpPr txBox="1">
            <a:spLocks/>
          </p:cNvSpPr>
          <p:nvPr/>
        </p:nvSpPr>
        <p:spPr>
          <a:xfrm>
            <a:off x="201976" y="1052736"/>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Définition : </a:t>
            </a:r>
          </a:p>
          <a:p>
            <a:pPr algn="just">
              <a:buFontTx/>
              <a:buChar char="-"/>
            </a:pPr>
            <a:r>
              <a:rPr lang="fr-FR" sz="2000" dirty="0"/>
              <a:t>Document synthétique regroupant divers informations (ratios et/ou indicateurs) permettant de détecter, d’alerter, de repérer, de réfléchir, et prendre des décision.</a:t>
            </a:r>
          </a:p>
          <a:p>
            <a:pPr algn="just">
              <a:buFontTx/>
              <a:buChar char="-"/>
            </a:pPr>
            <a:r>
              <a:rPr lang="fr-FR" sz="2000" dirty="0"/>
              <a:t>Indicateurs sont en lien avec les RH/partie sociale. </a:t>
            </a:r>
          </a:p>
          <a:p>
            <a:pPr algn="just">
              <a:buFont typeface="Symbol" panose="05050102010706020507" pitchFamily="18" charset="2"/>
              <a:buChar char="Þ"/>
            </a:pPr>
            <a:r>
              <a:rPr lang="fr-FR" sz="2000" dirty="0"/>
              <a:t> A qui (responsable de centre, direction générale, …) ? </a:t>
            </a:r>
          </a:p>
          <a:p>
            <a:pPr algn="just">
              <a:buFont typeface="Symbol" panose="05050102010706020507" pitchFamily="18" charset="2"/>
              <a:buChar char="Þ"/>
            </a:pPr>
            <a:r>
              <a:rPr lang="fr-FR" sz="2000" dirty="0"/>
              <a:t> Période (Hebdo, annuel, …) ? </a:t>
            </a:r>
          </a:p>
          <a:p>
            <a:pPr algn="just">
              <a:buFont typeface="Symbol" panose="05050102010706020507" pitchFamily="18" charset="2"/>
              <a:buChar char="Þ"/>
            </a:pPr>
            <a:r>
              <a:rPr lang="fr-FR" sz="2000" dirty="0"/>
              <a:t> Pourquoi (Stratégie, opérationnel) ?</a:t>
            </a:r>
          </a:p>
          <a:p>
            <a:pPr algn="just">
              <a:buFont typeface="Symbol" panose="05050102010706020507" pitchFamily="18" charset="2"/>
              <a:buChar char="Þ"/>
            </a:pPr>
            <a:r>
              <a:rPr lang="fr-FR" sz="2000" dirty="0"/>
              <a:t> Comment (quelle base de données) ? </a:t>
            </a:r>
          </a:p>
          <a:p>
            <a:pPr algn="just">
              <a:buFont typeface="Symbol" panose="05050102010706020507" pitchFamily="18" charset="2"/>
              <a:buChar char="Þ"/>
            </a:pPr>
            <a:r>
              <a:rPr lang="fr-FR" sz="2000" dirty="0"/>
              <a:t> Prospectifs ou de suivi ? </a:t>
            </a:r>
          </a:p>
          <a:p>
            <a:pPr algn="just">
              <a:buFont typeface="Symbol" panose="05050102010706020507" pitchFamily="18" charset="2"/>
              <a:buChar char="Þ"/>
            </a:pPr>
            <a:r>
              <a:rPr lang="fr-FR" sz="2000" dirty="0"/>
              <a:t> Quoi (forme des indicateur, couleur, nombre d’indicateur) ?</a:t>
            </a:r>
          </a:p>
          <a:p>
            <a:pPr algn="just">
              <a:buFontTx/>
              <a:buChar char="-"/>
            </a:pPr>
            <a:endParaRPr lang="fr-FR" sz="2000" dirty="0"/>
          </a:p>
          <a:p>
            <a:pPr marL="114300" indent="0">
              <a:buNone/>
            </a:pPr>
            <a:r>
              <a:rPr lang="fr-FR" sz="2000" b="1" dirty="0">
                <a:solidFill>
                  <a:srgbClr val="C00000"/>
                </a:solidFill>
              </a:rPr>
              <a:t>Typologie : </a:t>
            </a:r>
          </a:p>
          <a:p>
            <a:pPr>
              <a:buFontTx/>
              <a:buChar char="-"/>
            </a:pPr>
            <a:r>
              <a:rPr lang="fr-FR" sz="2000" dirty="0"/>
              <a:t>Il existe plusieurs typologie d’indicateurs. </a:t>
            </a:r>
          </a:p>
          <a:p>
            <a:pPr>
              <a:buFontTx/>
              <a:buChar char="-"/>
            </a:pPr>
            <a:r>
              <a:rPr lang="fr-FR" sz="2000" dirty="0"/>
              <a:t>Cela dépendra de l’énoncé</a:t>
            </a:r>
          </a:p>
        </p:txBody>
      </p:sp>
    </p:spTree>
    <p:extLst>
      <p:ext uri="{BB962C8B-B14F-4D97-AF65-F5344CB8AC3E}">
        <p14:creationId xmlns:p14="http://schemas.microsoft.com/office/powerpoint/2010/main" val="61237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35</a:t>
            </a:fld>
            <a:endParaRPr lang="fr-FR" dirty="0">
              <a:solidFill>
                <a:prstClr val="black">
                  <a:tint val="75000"/>
                </a:prstClr>
              </a:solidFill>
            </a:endParaRPr>
          </a:p>
        </p:txBody>
      </p:sp>
      <p:sp>
        <p:nvSpPr>
          <p:cNvPr id="3" name="Titre 1"/>
          <p:cNvSpPr txBox="1">
            <a:spLocks/>
          </p:cNvSpPr>
          <p:nvPr/>
        </p:nvSpPr>
        <p:spPr>
          <a:xfrm>
            <a:off x="0" y="111173"/>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b) Tableau de bord social</a:t>
            </a:r>
          </a:p>
        </p:txBody>
      </p:sp>
      <p:sp>
        <p:nvSpPr>
          <p:cNvPr id="4" name="Espace réservé du contenu 2"/>
          <p:cNvSpPr txBox="1">
            <a:spLocks/>
          </p:cNvSpPr>
          <p:nvPr/>
        </p:nvSpPr>
        <p:spPr>
          <a:xfrm>
            <a:off x="108298" y="836712"/>
            <a:ext cx="8313772" cy="5544616"/>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1800" b="1" dirty="0">
                <a:solidFill>
                  <a:srgbClr val="C00000"/>
                </a:solidFill>
              </a:rPr>
              <a:t>Productivité (Performance éco / salariés) : </a:t>
            </a:r>
          </a:p>
          <a:p>
            <a:pPr marL="411480" lvl="1" indent="0">
              <a:buNone/>
            </a:pPr>
            <a:r>
              <a:rPr lang="fr-FR" sz="1400" dirty="0"/>
              <a:t>Chiffre d’Affaires / Effectif</a:t>
            </a:r>
          </a:p>
          <a:p>
            <a:pPr marL="411480" lvl="1" indent="0">
              <a:buNone/>
            </a:pPr>
            <a:r>
              <a:rPr lang="fr-FR" sz="1400" dirty="0"/>
              <a:t>Valeur Ajoutée / Masse Salariale …</a:t>
            </a:r>
          </a:p>
          <a:p>
            <a:pPr marL="114300" indent="0">
              <a:buNone/>
            </a:pPr>
            <a:r>
              <a:rPr lang="fr-FR" sz="1800" b="1" dirty="0">
                <a:solidFill>
                  <a:srgbClr val="C00000"/>
                </a:solidFill>
              </a:rPr>
              <a:t>Risque professionnel et relations sociales: </a:t>
            </a:r>
          </a:p>
          <a:p>
            <a:pPr marL="411480" lvl="1" indent="0">
              <a:buNone/>
            </a:pPr>
            <a:r>
              <a:rPr lang="fr-FR" sz="1600" dirty="0"/>
              <a:t>Taux d’accident de travail par nature de contrat</a:t>
            </a:r>
          </a:p>
          <a:p>
            <a:pPr marL="411480" lvl="1" indent="0">
              <a:buNone/>
            </a:pPr>
            <a:r>
              <a:rPr lang="fr-FR" sz="1600" dirty="0"/>
              <a:t>Taux de dépression dans les arrêts maladies</a:t>
            </a:r>
          </a:p>
          <a:p>
            <a:pPr marL="411480" lvl="1" indent="0">
              <a:buNone/>
            </a:pPr>
            <a:r>
              <a:rPr lang="fr-FR" sz="1600" dirty="0"/>
              <a:t>Turnover</a:t>
            </a:r>
          </a:p>
          <a:p>
            <a:pPr marL="411480" lvl="1" indent="0">
              <a:buNone/>
            </a:pPr>
            <a:r>
              <a:rPr lang="fr-FR" sz="1600" dirty="0"/>
              <a:t>Taux de syndicalisation …</a:t>
            </a:r>
          </a:p>
          <a:p>
            <a:pPr marL="114300" indent="0">
              <a:buNone/>
            </a:pPr>
            <a:r>
              <a:rPr lang="fr-FR" sz="1800" b="1" dirty="0">
                <a:solidFill>
                  <a:srgbClr val="C00000"/>
                </a:solidFill>
              </a:rPr>
              <a:t>Effectifs : </a:t>
            </a:r>
          </a:p>
          <a:p>
            <a:pPr marL="411480" lvl="1" indent="0">
              <a:buNone/>
            </a:pPr>
            <a:r>
              <a:rPr lang="fr-FR" sz="1600" dirty="0"/>
              <a:t>Nombre de salariés </a:t>
            </a:r>
          </a:p>
          <a:p>
            <a:pPr marL="411480" lvl="1" indent="0">
              <a:buNone/>
            </a:pPr>
            <a:r>
              <a:rPr lang="fr-FR" sz="1600" dirty="0"/>
              <a:t>Taux des départs (par causes)</a:t>
            </a:r>
          </a:p>
          <a:p>
            <a:pPr marL="411480" lvl="1" indent="0">
              <a:buNone/>
            </a:pPr>
            <a:r>
              <a:rPr lang="fr-FR" sz="1600" dirty="0"/>
              <a:t>Nombre de personnes recrutées</a:t>
            </a:r>
          </a:p>
          <a:p>
            <a:pPr marL="411480" lvl="1" indent="0">
              <a:buNone/>
            </a:pPr>
            <a:r>
              <a:rPr lang="fr-FR" sz="1600" dirty="0"/>
              <a:t>Nombre d’emplois clés non-pourvus</a:t>
            </a:r>
          </a:p>
          <a:p>
            <a:pPr marL="114300" indent="0">
              <a:buNone/>
            </a:pPr>
            <a:r>
              <a:rPr lang="fr-FR" sz="1800" b="1" dirty="0">
                <a:solidFill>
                  <a:srgbClr val="C00000"/>
                </a:solidFill>
              </a:rPr>
              <a:t>Formation professionnelle : </a:t>
            </a:r>
          </a:p>
          <a:p>
            <a:pPr marL="411480" lvl="1" indent="0">
              <a:buNone/>
            </a:pPr>
            <a:r>
              <a:rPr lang="fr-FR" sz="1600" dirty="0"/>
              <a:t>Taux de participation à la formation</a:t>
            </a:r>
          </a:p>
          <a:p>
            <a:pPr marL="411480" lvl="1" indent="0">
              <a:buNone/>
            </a:pPr>
            <a:r>
              <a:rPr lang="fr-FR" sz="1600" dirty="0"/>
              <a:t>Taux de formation par sexe</a:t>
            </a:r>
          </a:p>
          <a:p>
            <a:pPr marL="114300" indent="0">
              <a:buNone/>
            </a:pPr>
            <a:r>
              <a:rPr lang="fr-FR" sz="1800" b="1" dirty="0">
                <a:solidFill>
                  <a:srgbClr val="C00000"/>
                </a:solidFill>
              </a:rPr>
              <a:t>Masse salariale: </a:t>
            </a:r>
          </a:p>
          <a:p>
            <a:pPr marL="411480" lvl="1" indent="0">
              <a:buNone/>
            </a:pPr>
            <a:r>
              <a:rPr lang="fr-FR" sz="1600" dirty="0"/>
              <a:t>Salaire Moyen, Écart type pour toutes les variables et catégories</a:t>
            </a:r>
          </a:p>
          <a:p>
            <a:pPr marL="411480" lvl="1" indent="0">
              <a:buNone/>
            </a:pPr>
            <a:r>
              <a:rPr lang="fr-FR" sz="1600" dirty="0"/>
              <a:t>Éventail des salaires</a:t>
            </a:r>
          </a:p>
          <a:p>
            <a:pPr marL="411480" lvl="1" indent="0">
              <a:buNone/>
            </a:pPr>
            <a:r>
              <a:rPr lang="fr-FR" sz="1600" dirty="0"/>
              <a:t>Part des primes</a:t>
            </a:r>
          </a:p>
        </p:txBody>
      </p:sp>
    </p:spTree>
    <p:extLst>
      <p:ext uri="{BB962C8B-B14F-4D97-AF65-F5344CB8AC3E}">
        <p14:creationId xmlns:p14="http://schemas.microsoft.com/office/powerpoint/2010/main" val="272515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36</a:t>
            </a:fld>
            <a:endParaRPr lang="fr-FR" dirty="0">
              <a:solidFill>
                <a:prstClr val="black">
                  <a:tint val="75000"/>
                </a:prstClr>
              </a:solidFill>
            </a:endParaRPr>
          </a:p>
        </p:txBody>
      </p:sp>
      <p:sp>
        <p:nvSpPr>
          <p:cNvPr id="3" name="Titre 1"/>
          <p:cNvSpPr txBox="1">
            <a:spLocks/>
          </p:cNvSpPr>
          <p:nvPr/>
        </p:nvSpPr>
        <p:spPr>
          <a:xfrm>
            <a:off x="0" y="111173"/>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b) Tableau de bord social</a:t>
            </a:r>
          </a:p>
        </p:txBody>
      </p:sp>
      <p:sp>
        <p:nvSpPr>
          <p:cNvPr id="4" name="Espace réservé du contenu 2"/>
          <p:cNvSpPr txBox="1">
            <a:spLocks/>
          </p:cNvSpPr>
          <p:nvPr/>
        </p:nvSpPr>
        <p:spPr>
          <a:xfrm>
            <a:off x="201976" y="1052736"/>
            <a:ext cx="8364110" cy="561662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Typologie (1) : corrigé DSCG</a:t>
            </a:r>
          </a:p>
          <a:p>
            <a:pPr algn="just">
              <a:buFontTx/>
              <a:buChar char="-"/>
            </a:pPr>
            <a:r>
              <a:rPr lang="fr-FR" sz="2000" u="sng" dirty="0"/>
              <a:t>Indicateurs de performance </a:t>
            </a:r>
            <a:r>
              <a:rPr lang="fr-FR" sz="2000" dirty="0"/>
              <a:t>: Participation aux formations, couverture des postes clés</a:t>
            </a:r>
          </a:p>
          <a:p>
            <a:pPr algn="just">
              <a:buFontTx/>
              <a:buChar char="-"/>
            </a:pPr>
            <a:r>
              <a:rPr lang="fr-FR" sz="2000" u="sng" dirty="0"/>
              <a:t>Indicateur de risques professionnels </a:t>
            </a:r>
            <a:r>
              <a:rPr lang="fr-FR" sz="2000" dirty="0"/>
              <a:t>: Taux d’accidents pro, </a:t>
            </a:r>
          </a:p>
          <a:p>
            <a:pPr algn="just">
              <a:buFontTx/>
              <a:buChar char="-"/>
            </a:pPr>
            <a:r>
              <a:rPr lang="fr-FR" sz="2000" u="sng" dirty="0"/>
              <a:t>Indicateur de satisfaction / climat </a:t>
            </a:r>
            <a:r>
              <a:rPr lang="fr-FR" sz="2000" dirty="0"/>
              <a:t>: Turnover, arrêt dépression</a:t>
            </a:r>
          </a:p>
          <a:p>
            <a:pPr algn="just">
              <a:buFontTx/>
              <a:buChar char="-"/>
            </a:pPr>
            <a:endParaRPr lang="fr-FR" sz="2000" dirty="0"/>
          </a:p>
          <a:p>
            <a:pPr algn="just">
              <a:buFontTx/>
              <a:buChar char="-"/>
            </a:pPr>
            <a:endParaRPr lang="fr-FR" sz="2000" dirty="0"/>
          </a:p>
          <a:p>
            <a:pPr marL="114300" indent="0">
              <a:buNone/>
            </a:pPr>
            <a:r>
              <a:rPr lang="fr-FR" sz="2000" b="1" dirty="0">
                <a:solidFill>
                  <a:srgbClr val="C00000"/>
                </a:solidFill>
              </a:rPr>
              <a:t>Typologie (2) : corrigé </a:t>
            </a:r>
            <a:r>
              <a:rPr lang="fr-FR" sz="2000" b="1" dirty="0" err="1">
                <a:solidFill>
                  <a:srgbClr val="C00000"/>
                </a:solidFill>
              </a:rPr>
              <a:t>Dunod</a:t>
            </a:r>
            <a:endParaRPr lang="fr-FR" sz="2000" b="1" dirty="0">
              <a:solidFill>
                <a:srgbClr val="C00000"/>
              </a:solidFill>
            </a:endParaRPr>
          </a:p>
          <a:p>
            <a:pPr algn="just">
              <a:buFontTx/>
              <a:buChar char="-"/>
            </a:pPr>
            <a:r>
              <a:rPr lang="fr-FR" sz="2000" u="sng" dirty="0"/>
              <a:t>Suivi du service personnel </a:t>
            </a:r>
            <a:r>
              <a:rPr lang="fr-FR" sz="2000" dirty="0"/>
              <a:t>: recrutement, formation, paie</a:t>
            </a:r>
          </a:p>
          <a:p>
            <a:pPr algn="just">
              <a:buFontTx/>
              <a:buChar char="-"/>
            </a:pPr>
            <a:r>
              <a:rPr lang="fr-FR" sz="2000" u="sng" dirty="0"/>
              <a:t>Productivité RH </a:t>
            </a:r>
            <a:r>
              <a:rPr lang="fr-FR" sz="2000" dirty="0"/>
              <a:t>: VA / NB heures travaillées</a:t>
            </a:r>
          </a:p>
          <a:p>
            <a:pPr algn="just">
              <a:buFontTx/>
              <a:buChar char="-"/>
            </a:pPr>
            <a:r>
              <a:rPr lang="fr-FR" sz="2000" u="sng" dirty="0"/>
              <a:t>Masse salariale </a:t>
            </a:r>
            <a:r>
              <a:rPr lang="fr-FR" sz="2000" dirty="0"/>
              <a:t>: écarts, effets etc…</a:t>
            </a:r>
            <a:r>
              <a:rPr lang="fr-FR" sz="1800" dirty="0"/>
              <a:t> </a:t>
            </a:r>
          </a:p>
        </p:txBody>
      </p:sp>
    </p:spTree>
    <p:extLst>
      <p:ext uri="{BB962C8B-B14F-4D97-AF65-F5344CB8AC3E}">
        <p14:creationId xmlns:p14="http://schemas.microsoft.com/office/powerpoint/2010/main" val="1551317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37</a:t>
            </a:fld>
            <a:endParaRPr lang="fr-FR" dirty="0">
              <a:solidFill>
                <a:prstClr val="black">
                  <a:tint val="75000"/>
                </a:prstClr>
              </a:solidFill>
            </a:endParaRPr>
          </a:p>
        </p:txBody>
      </p:sp>
      <p:sp>
        <p:nvSpPr>
          <p:cNvPr id="3" name="Titre 1"/>
          <p:cNvSpPr txBox="1">
            <a:spLocks/>
          </p:cNvSpPr>
          <p:nvPr/>
        </p:nvSpPr>
        <p:spPr>
          <a:xfrm>
            <a:off x="0" y="111173"/>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r>
              <a:rPr lang="fr-FR" sz="2800" dirty="0">
                <a:solidFill>
                  <a:srgbClr val="C00000"/>
                </a:solidFill>
              </a:rPr>
              <a:t>Partie 3 Du bilan au tableau de bord social </a:t>
            </a:r>
          </a:p>
          <a:p>
            <a:r>
              <a:rPr lang="fr-FR" sz="2000" dirty="0">
                <a:solidFill>
                  <a:srgbClr val="0070C0"/>
                </a:solidFill>
              </a:rPr>
              <a:t>b) Tableau de bord social</a:t>
            </a:r>
          </a:p>
        </p:txBody>
      </p:sp>
      <p:sp>
        <p:nvSpPr>
          <p:cNvPr id="4" name="Espace réservé du contenu 2"/>
          <p:cNvSpPr txBox="1">
            <a:spLocks/>
          </p:cNvSpPr>
          <p:nvPr/>
        </p:nvSpPr>
        <p:spPr>
          <a:xfrm>
            <a:off x="205722" y="764704"/>
            <a:ext cx="8364110" cy="5616624"/>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000" b="1" dirty="0">
                <a:solidFill>
                  <a:srgbClr val="C00000"/>
                </a:solidFill>
              </a:rPr>
              <a:t>Typologie (3) : Nathan</a:t>
            </a: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marL="114300" indent="0">
              <a:buFont typeface="Arial" pitchFamily="34" charset="0"/>
              <a:buNone/>
            </a:pPr>
            <a:endParaRPr lang="fr-FR" sz="2000" b="1" dirty="0">
              <a:solidFill>
                <a:srgbClr val="C00000"/>
              </a:solidFill>
            </a:endParaRPr>
          </a:p>
          <a:p>
            <a:pPr algn="just">
              <a:buFontTx/>
              <a:buChar char="-"/>
            </a:pPr>
            <a:r>
              <a:rPr lang="fr-FR" sz="2000" u="sng" dirty="0"/>
              <a:t>Indic de création de valeur </a:t>
            </a:r>
            <a:r>
              <a:rPr lang="fr-FR" sz="2000" dirty="0"/>
              <a:t>: Marge, retour sur investissement, rentabilité…</a:t>
            </a:r>
          </a:p>
          <a:p>
            <a:pPr algn="just">
              <a:buFontTx/>
              <a:buChar char="-"/>
            </a:pPr>
            <a:r>
              <a:rPr lang="fr-FR" sz="2000" u="sng" dirty="0"/>
              <a:t>Indic. de contrôle </a:t>
            </a:r>
            <a:r>
              <a:rPr lang="fr-FR" sz="2000" dirty="0"/>
              <a:t>: indicateur statique et plutôt rétrospectif (effectif, pyramide âge, budget formation…)</a:t>
            </a:r>
          </a:p>
          <a:p>
            <a:pPr algn="just">
              <a:buFontTx/>
              <a:buChar char="-"/>
            </a:pPr>
            <a:r>
              <a:rPr lang="fr-FR" sz="2100" u="sng" dirty="0"/>
              <a:t>Indicateur d’évolution/ performance </a:t>
            </a:r>
            <a:r>
              <a:rPr lang="fr-FR" sz="2100" dirty="0"/>
              <a:t>: Absentéisme, turnover, écarts </a:t>
            </a:r>
            <a:r>
              <a:rPr lang="fr-FR" sz="2100" dirty="0" err="1"/>
              <a:t>etc</a:t>
            </a:r>
            <a:r>
              <a:rPr lang="fr-FR" sz="2100" dirty="0"/>
              <a:t> …</a:t>
            </a:r>
          </a:p>
        </p:txBody>
      </p:sp>
      <p:graphicFrame>
        <p:nvGraphicFramePr>
          <p:cNvPr id="5" name="Tableau 4"/>
          <p:cNvGraphicFramePr>
            <a:graphicFrameLocks noGrp="1"/>
          </p:cNvGraphicFramePr>
          <p:nvPr>
            <p:extLst>
              <p:ext uri="{D42A27DB-BD31-4B8C-83A1-F6EECF244321}">
                <p14:modId xmlns:p14="http://schemas.microsoft.com/office/powerpoint/2010/main" val="2145387110"/>
              </p:ext>
            </p:extLst>
          </p:nvPr>
        </p:nvGraphicFramePr>
        <p:xfrm>
          <a:off x="324322" y="1196752"/>
          <a:ext cx="7704856" cy="3212936"/>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826567359"/>
                    </a:ext>
                  </a:extLst>
                </a:gridCol>
                <a:gridCol w="1872208">
                  <a:extLst>
                    <a:ext uri="{9D8B030D-6E8A-4147-A177-3AD203B41FA5}">
                      <a16:colId xmlns:a16="http://schemas.microsoft.com/office/drawing/2014/main" val="1545336834"/>
                    </a:ext>
                  </a:extLst>
                </a:gridCol>
                <a:gridCol w="2052228">
                  <a:extLst>
                    <a:ext uri="{9D8B030D-6E8A-4147-A177-3AD203B41FA5}">
                      <a16:colId xmlns:a16="http://schemas.microsoft.com/office/drawing/2014/main" val="2654274617"/>
                    </a:ext>
                  </a:extLst>
                </a:gridCol>
                <a:gridCol w="2052228">
                  <a:extLst>
                    <a:ext uri="{9D8B030D-6E8A-4147-A177-3AD203B41FA5}">
                      <a16:colId xmlns:a16="http://schemas.microsoft.com/office/drawing/2014/main" val="1148436726"/>
                    </a:ext>
                  </a:extLst>
                </a:gridCol>
              </a:tblGrid>
              <a:tr h="412617">
                <a:tc>
                  <a:txBody>
                    <a:bodyPr/>
                    <a:lstStyle/>
                    <a:p>
                      <a:endParaRPr lang="fr-FR" dirty="0"/>
                    </a:p>
                  </a:txBody>
                  <a:tcPr/>
                </a:tc>
                <a:tc>
                  <a:txBody>
                    <a:bodyPr/>
                    <a:lstStyle/>
                    <a:p>
                      <a:pPr algn="ctr"/>
                      <a:r>
                        <a:rPr lang="fr-FR" dirty="0"/>
                        <a:t>Indic</a:t>
                      </a:r>
                      <a:r>
                        <a:rPr lang="fr-FR" baseline="0" dirty="0"/>
                        <a:t> de création de valeur</a:t>
                      </a:r>
                      <a:endParaRPr lang="fr-FR" dirty="0"/>
                    </a:p>
                  </a:txBody>
                  <a:tcPr anchor="ctr"/>
                </a:tc>
                <a:tc>
                  <a:txBody>
                    <a:bodyPr/>
                    <a:lstStyle/>
                    <a:p>
                      <a:pPr algn="ctr"/>
                      <a:r>
                        <a:rPr lang="fr-FR" dirty="0"/>
                        <a:t>Indic. de contrôle</a:t>
                      </a:r>
                      <a:r>
                        <a:rPr lang="fr-FR" baseline="0" dirty="0"/>
                        <a:t> de situation</a:t>
                      </a:r>
                      <a:endParaRPr lang="fr-FR" dirty="0"/>
                    </a:p>
                  </a:txBody>
                  <a:tcPr anchor="ctr"/>
                </a:tc>
                <a:tc>
                  <a:txBody>
                    <a:bodyPr/>
                    <a:lstStyle/>
                    <a:p>
                      <a:pPr algn="ctr"/>
                      <a:r>
                        <a:rPr lang="fr-FR" dirty="0"/>
                        <a:t>Indicateur</a:t>
                      </a:r>
                      <a:r>
                        <a:rPr lang="fr-FR" baseline="0" dirty="0"/>
                        <a:t> d’évolution/perf</a:t>
                      </a:r>
                      <a:endParaRPr lang="fr-FR" dirty="0"/>
                    </a:p>
                  </a:txBody>
                  <a:tcPr anchor="ctr"/>
                </a:tc>
                <a:extLst>
                  <a:ext uri="{0D108BD9-81ED-4DB2-BD59-A6C34878D82A}">
                    <a16:rowId xmlns:a16="http://schemas.microsoft.com/office/drawing/2014/main" val="1054820734"/>
                  </a:ext>
                </a:extLst>
              </a:tr>
              <a:tr h="235455">
                <a:tc>
                  <a:txBody>
                    <a:bodyPr/>
                    <a:lstStyle/>
                    <a:p>
                      <a:pPr algn="ctr"/>
                      <a:r>
                        <a:rPr lang="fr-FR" b="1" dirty="0"/>
                        <a:t>GRH</a:t>
                      </a:r>
                    </a:p>
                  </a:txBody>
                  <a:tcPr anchor="ctr"/>
                </a:tc>
                <a:tc>
                  <a:txBody>
                    <a:bodyPr/>
                    <a:lstStyle/>
                    <a:p>
                      <a:pPr algn="ctr"/>
                      <a:r>
                        <a:rPr lang="fr-FR" dirty="0"/>
                        <a:t>CHMCV</a:t>
                      </a:r>
                    </a:p>
                  </a:txBody>
                  <a:tcPr anchor="ctr"/>
                </a:tc>
                <a:tc>
                  <a:txBody>
                    <a:bodyPr/>
                    <a:lstStyle/>
                    <a:p>
                      <a:pPr algn="ctr"/>
                      <a:r>
                        <a:rPr lang="fr-FR" dirty="0"/>
                        <a:t>Effectif</a:t>
                      </a:r>
                    </a:p>
                  </a:txBody>
                  <a:tcPr anchor="ctr"/>
                </a:tc>
                <a:tc>
                  <a:txBody>
                    <a:bodyPr/>
                    <a:lstStyle/>
                    <a:p>
                      <a:pPr algn="ctr"/>
                      <a:r>
                        <a:rPr lang="fr-FR" dirty="0" err="1"/>
                        <a:t>Turn</a:t>
                      </a:r>
                      <a:r>
                        <a:rPr lang="fr-FR" dirty="0"/>
                        <a:t> over</a:t>
                      </a:r>
                    </a:p>
                  </a:txBody>
                  <a:tcPr anchor="ctr"/>
                </a:tc>
                <a:extLst>
                  <a:ext uri="{0D108BD9-81ED-4DB2-BD59-A6C34878D82A}">
                    <a16:rowId xmlns:a16="http://schemas.microsoft.com/office/drawing/2014/main" val="1672204835"/>
                  </a:ext>
                </a:extLst>
              </a:tr>
              <a:tr h="0">
                <a:tc>
                  <a:txBody>
                    <a:bodyPr/>
                    <a:lstStyle/>
                    <a:p>
                      <a:pPr algn="ctr"/>
                      <a:r>
                        <a:rPr lang="fr-FR" b="1" dirty="0"/>
                        <a:t>Recrutement</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4288103854"/>
                  </a:ext>
                </a:extLst>
              </a:tr>
              <a:tr h="0">
                <a:tc>
                  <a:txBody>
                    <a:bodyPr/>
                    <a:lstStyle/>
                    <a:p>
                      <a:pPr algn="ctr"/>
                      <a:r>
                        <a:rPr lang="fr-FR" b="1" dirty="0"/>
                        <a:t>Formation</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719517032"/>
                  </a:ext>
                </a:extLst>
              </a:tr>
              <a:tr h="0">
                <a:tc>
                  <a:txBody>
                    <a:bodyPr/>
                    <a:lstStyle/>
                    <a:p>
                      <a:pPr algn="ctr"/>
                      <a:r>
                        <a:rPr lang="fr-FR" b="1" dirty="0"/>
                        <a:t>Rémunération</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1988057674"/>
                  </a:ext>
                </a:extLst>
              </a:tr>
              <a:tr h="0">
                <a:tc>
                  <a:txBody>
                    <a:bodyPr/>
                    <a:lstStyle/>
                    <a:p>
                      <a:pPr algn="ctr"/>
                      <a:r>
                        <a:rPr lang="fr-FR" b="1" dirty="0"/>
                        <a:t>GPEC</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517269672"/>
                  </a:ext>
                </a:extLst>
              </a:tr>
              <a:tr h="374117">
                <a:tc>
                  <a:txBody>
                    <a:bodyPr/>
                    <a:lstStyle/>
                    <a:p>
                      <a:r>
                        <a:rPr lang="fr-FR" b="1" dirty="0"/>
                        <a:t>Dialogue social</a:t>
                      </a:r>
                    </a:p>
                  </a:txBody>
                  <a:tcPr anchor="ct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664772688"/>
                  </a:ext>
                </a:extLst>
              </a:tr>
              <a:tr h="369939">
                <a:tc>
                  <a:txBody>
                    <a:bodyPr/>
                    <a:lstStyle/>
                    <a:p>
                      <a:r>
                        <a:rPr lang="fr-FR" b="1" dirty="0"/>
                        <a:t>Culture d’entre</a:t>
                      </a:r>
                    </a:p>
                  </a:txBody>
                  <a:tcPr anchor="ct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344074909"/>
                  </a:ext>
                </a:extLst>
              </a:tr>
            </a:tbl>
          </a:graphicData>
        </a:graphic>
      </p:graphicFrame>
    </p:spTree>
    <p:extLst>
      <p:ext uri="{BB962C8B-B14F-4D97-AF65-F5344CB8AC3E}">
        <p14:creationId xmlns:p14="http://schemas.microsoft.com/office/powerpoint/2010/main" val="3512072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38</a:t>
            </a:fld>
            <a:endParaRPr lang="fr-FR" dirty="0">
              <a:solidFill>
                <a:prstClr val="black">
                  <a:tint val="75000"/>
                </a:prstClr>
              </a:solidFill>
            </a:endParaRPr>
          </a:p>
        </p:txBody>
      </p:sp>
      <p:sp>
        <p:nvSpPr>
          <p:cNvPr id="4" name="Espace réservé du numéro de diapositive 1"/>
          <p:cNvSpPr txBox="1">
            <a:spLocks/>
          </p:cNvSpPr>
          <p:nvPr/>
        </p:nvSpPr>
        <p:spPr>
          <a:xfrm>
            <a:off x="8566086" y="0"/>
            <a:ext cx="548735"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D6219C-5D67-46FE-AB3F-D592616FA5B1}" type="slidenum">
              <a:rPr lang="fr-FR" smtClean="0">
                <a:solidFill>
                  <a:prstClr val="black">
                    <a:tint val="75000"/>
                  </a:prstClr>
                </a:solidFill>
              </a:rPr>
              <a:pPr/>
              <a:t>38</a:t>
            </a:fld>
            <a:endParaRPr lang="fr-FR" dirty="0">
              <a:solidFill>
                <a:prstClr val="black">
                  <a:tint val="75000"/>
                </a:prstClr>
              </a:solidFill>
            </a:endParaRPr>
          </a:p>
        </p:txBody>
      </p:sp>
      <p:sp>
        <p:nvSpPr>
          <p:cNvPr id="5" name="Espace réservé du contenu 2"/>
          <p:cNvSpPr txBox="1">
            <a:spLocks/>
          </p:cNvSpPr>
          <p:nvPr/>
        </p:nvSpPr>
        <p:spPr>
          <a:xfrm>
            <a:off x="343662" y="551509"/>
            <a:ext cx="763284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800" dirty="0"/>
              <a:t>En N+1, le cabinet comptait donc 1 expert comptable payé 200 k euros, un collaborateur junior (40 k annuel) et un senior (72 k annuel).</a:t>
            </a:r>
          </a:p>
          <a:p>
            <a:pPr marL="0" indent="0" algn="just">
              <a:buNone/>
            </a:pPr>
            <a:r>
              <a:rPr lang="fr-FR" sz="1600" dirty="0"/>
              <a:t>En N+1, le cabinet traitait 98 dossiers annuels pour un chiffre d’affaires de 392 000 euros. </a:t>
            </a:r>
          </a:p>
          <a:p>
            <a:pPr algn="just"/>
            <a:r>
              <a:rPr lang="fr-FR" sz="1800" dirty="0"/>
              <a:t>En N+2, un nouvel expert salarié rejoint l’équipe. Les experts seront désormais rémunéré 250 k. Un nouveau junior rejoint l’équipe. Les juniors seront désormais rémunéré 38 k (grâce au CICE).</a:t>
            </a:r>
          </a:p>
          <a:p>
            <a:pPr marL="0" indent="0" algn="just">
              <a:buNone/>
            </a:pPr>
            <a:r>
              <a:rPr lang="fr-FR" sz="1600" dirty="0"/>
              <a:t>En N+2, et suite au rachat d’une clientèle d’un confrère partant à la retraite, le cabinet traite désormais 140 dossiers annuels pour un chiffre d’affaires de 770 000 euros. </a:t>
            </a:r>
          </a:p>
          <a:p>
            <a:pPr algn="just"/>
            <a:endParaRPr lang="fr-FR" sz="1800" dirty="0"/>
          </a:p>
        </p:txBody>
      </p:sp>
      <p:sp>
        <p:nvSpPr>
          <p:cNvPr id="6" name="Titre 1"/>
          <p:cNvSpPr txBox="1">
            <a:spLocks/>
          </p:cNvSpPr>
          <p:nvPr/>
        </p:nvSpPr>
        <p:spPr>
          <a:xfrm>
            <a:off x="838200" y="-315416"/>
            <a:ext cx="71189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4. Tableau de bord social</a:t>
            </a:r>
          </a:p>
        </p:txBody>
      </p:sp>
      <p:sp>
        <p:nvSpPr>
          <p:cNvPr id="7" name="ZoneTexte 6"/>
          <p:cNvSpPr txBox="1"/>
          <p:nvPr/>
        </p:nvSpPr>
        <p:spPr>
          <a:xfrm>
            <a:off x="396330" y="3120057"/>
            <a:ext cx="7757523" cy="339323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u="sng" dirty="0">
                <a:solidFill>
                  <a:schemeClr val="tx1"/>
                </a:solidFill>
              </a:rPr>
              <a:t>Challenge</a:t>
            </a:r>
            <a:r>
              <a:rPr lang="fr-FR" dirty="0">
                <a:solidFill>
                  <a:schemeClr val="tx1"/>
                </a:solidFill>
              </a:rPr>
              <a:t> : L’expert comptable vous mandate (en tant que collaborateur junior) pour produire un tableau de bord RH dans votre cabinet. Votre objectif est de mettre en évidence les bons indicateurs (et arguments chiffrés) pour obtenir la prime pouvoir d’achat (dite prime macron). </a:t>
            </a:r>
          </a:p>
          <a:p>
            <a:endParaRPr lang="fr-FR" sz="600" dirty="0">
              <a:solidFill>
                <a:schemeClr val="tx1"/>
              </a:solidFill>
            </a:endParaRPr>
          </a:p>
          <a:p>
            <a:pPr marL="342900" indent="-342900">
              <a:buAutoNum type="arabicPeriod"/>
            </a:pPr>
            <a:r>
              <a:rPr lang="fr-FR" dirty="0">
                <a:solidFill>
                  <a:schemeClr val="tx1"/>
                </a:solidFill>
              </a:rPr>
              <a:t>Présentez 2 indicateurs de productivité RH qui pourraient être inclus dans un </a:t>
            </a:r>
            <a:r>
              <a:rPr lang="fr-FR" dirty="0" err="1">
                <a:solidFill>
                  <a:schemeClr val="tx1"/>
                </a:solidFill>
              </a:rPr>
              <a:t>TdB</a:t>
            </a:r>
            <a:r>
              <a:rPr lang="fr-FR" dirty="0">
                <a:solidFill>
                  <a:schemeClr val="tx1"/>
                </a:solidFill>
              </a:rPr>
              <a:t> social. Et la conclusion associée. </a:t>
            </a:r>
          </a:p>
          <a:p>
            <a:pPr marL="342900" indent="-342900">
              <a:buAutoNum type="arabicPeriod"/>
            </a:pPr>
            <a:r>
              <a:rPr lang="fr-FR" dirty="0">
                <a:solidFill>
                  <a:schemeClr val="tx1"/>
                </a:solidFill>
              </a:rPr>
              <a:t>En vous inspirant du bilan social, quels pourraient être les autres catégories d’un </a:t>
            </a:r>
            <a:r>
              <a:rPr lang="fr-FR" dirty="0" err="1">
                <a:solidFill>
                  <a:schemeClr val="tx1"/>
                </a:solidFill>
              </a:rPr>
              <a:t>TdB</a:t>
            </a:r>
            <a:r>
              <a:rPr lang="fr-FR" dirty="0">
                <a:solidFill>
                  <a:schemeClr val="tx1"/>
                </a:solidFill>
              </a:rPr>
              <a:t> social ? </a:t>
            </a:r>
          </a:p>
          <a:p>
            <a:pPr marL="342900" indent="-342900">
              <a:buAutoNum type="arabicPeriod"/>
            </a:pPr>
            <a:endParaRPr lang="fr-FR" sz="1050" dirty="0">
              <a:solidFill>
                <a:schemeClr val="tx1"/>
              </a:solidFill>
            </a:endParaRPr>
          </a:p>
          <a:p>
            <a:r>
              <a:rPr lang="fr-FR" u="sng" dirty="0">
                <a:solidFill>
                  <a:schemeClr val="tx1"/>
                </a:solidFill>
              </a:rPr>
              <a:t>Etape 1 </a:t>
            </a:r>
            <a:r>
              <a:rPr lang="fr-FR" dirty="0">
                <a:solidFill>
                  <a:schemeClr val="tx1"/>
                </a:solidFill>
              </a:rPr>
              <a:t>: Réfléchir tout seul à 3 indicateurs  pertinents (10 min)</a:t>
            </a:r>
          </a:p>
          <a:p>
            <a:r>
              <a:rPr lang="fr-FR" u="sng" dirty="0">
                <a:solidFill>
                  <a:schemeClr val="tx1"/>
                </a:solidFill>
              </a:rPr>
              <a:t>Etape 2 </a:t>
            </a:r>
            <a:r>
              <a:rPr lang="fr-FR" dirty="0">
                <a:solidFill>
                  <a:schemeClr val="tx1"/>
                </a:solidFill>
              </a:rPr>
              <a:t>: Consolider (par groupe de 2, 3ou 4) au meilleur indicateur à proposer. </a:t>
            </a:r>
          </a:p>
          <a:p>
            <a:r>
              <a:rPr lang="fr-FR" u="sng" dirty="0">
                <a:solidFill>
                  <a:schemeClr val="tx1"/>
                </a:solidFill>
              </a:rPr>
              <a:t>Etape 3</a:t>
            </a:r>
            <a:r>
              <a:rPr lang="fr-FR" dirty="0">
                <a:solidFill>
                  <a:schemeClr val="tx1"/>
                </a:solidFill>
              </a:rPr>
              <a:t> : Chaque groupe présente le meilleur indicateur et l’argument clé associé. </a:t>
            </a:r>
          </a:p>
        </p:txBody>
      </p:sp>
    </p:spTree>
    <p:extLst>
      <p:ext uri="{BB962C8B-B14F-4D97-AF65-F5344CB8AC3E}">
        <p14:creationId xmlns:p14="http://schemas.microsoft.com/office/powerpoint/2010/main" val="2018810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20216" y="908720"/>
            <a:ext cx="7888069" cy="51125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600" dirty="0"/>
              <a:t>Productivité RH</a:t>
            </a:r>
          </a:p>
          <a:p>
            <a:pPr algn="just"/>
            <a:endParaRPr lang="fr-FR" sz="2600" dirty="0"/>
          </a:p>
          <a:p>
            <a:pPr algn="just"/>
            <a:endParaRPr lang="fr-FR" sz="2600" dirty="0"/>
          </a:p>
          <a:p>
            <a:pPr algn="just"/>
            <a:endParaRPr lang="fr-FR" sz="2600" dirty="0"/>
          </a:p>
          <a:p>
            <a:pPr algn="just"/>
            <a:endParaRPr lang="fr-FR" sz="2600" dirty="0"/>
          </a:p>
          <a:p>
            <a:pPr algn="just"/>
            <a:endParaRPr lang="fr-FR" sz="2600" dirty="0"/>
          </a:p>
          <a:p>
            <a:pPr algn="just"/>
            <a:endParaRPr lang="fr-FR" sz="2100" dirty="0"/>
          </a:p>
        </p:txBody>
      </p:sp>
      <p:sp>
        <p:nvSpPr>
          <p:cNvPr id="3" name="Titre 1"/>
          <p:cNvSpPr txBox="1">
            <a:spLocks/>
          </p:cNvSpPr>
          <p:nvPr/>
        </p:nvSpPr>
        <p:spPr>
          <a:xfrm>
            <a:off x="628759" y="0"/>
            <a:ext cx="7888069" cy="994345"/>
          </a:xfrm>
          <a:prstGeom prst="rect">
            <a:avLst/>
          </a:prstGeom>
        </p:spPr>
        <p:txBody>
          <a:bodyPr vert="horz" lIns="68592" tIns="34296" rIns="68592" bIns="342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dirty="0"/>
              <a:t>4. Tableau de bord social</a:t>
            </a:r>
          </a:p>
        </p:txBody>
      </p:sp>
      <p:graphicFrame>
        <p:nvGraphicFramePr>
          <p:cNvPr id="4" name="Tableau 3"/>
          <p:cNvGraphicFramePr>
            <a:graphicFrameLocks noGrp="1"/>
          </p:cNvGraphicFramePr>
          <p:nvPr>
            <p:extLst>
              <p:ext uri="{D42A27DB-BD31-4B8C-83A1-F6EECF244321}">
                <p14:modId xmlns:p14="http://schemas.microsoft.com/office/powerpoint/2010/main" val="803949187"/>
              </p:ext>
            </p:extLst>
          </p:nvPr>
        </p:nvGraphicFramePr>
        <p:xfrm>
          <a:off x="540346" y="1484784"/>
          <a:ext cx="7729050" cy="1310688"/>
        </p:xfrm>
        <a:graphic>
          <a:graphicData uri="http://schemas.openxmlformats.org/drawingml/2006/table">
            <a:tbl>
              <a:tblPr firstRow="1" bandRow="1">
                <a:tableStyleId>{073A0DAA-6AF3-43AB-8588-CEC1D06C72B9}</a:tableStyleId>
              </a:tblPr>
              <a:tblGrid>
                <a:gridCol w="1826867">
                  <a:extLst>
                    <a:ext uri="{9D8B030D-6E8A-4147-A177-3AD203B41FA5}">
                      <a16:colId xmlns:a16="http://schemas.microsoft.com/office/drawing/2014/main" val="961911736"/>
                    </a:ext>
                  </a:extLst>
                </a:gridCol>
                <a:gridCol w="2634904">
                  <a:extLst>
                    <a:ext uri="{9D8B030D-6E8A-4147-A177-3AD203B41FA5}">
                      <a16:colId xmlns:a16="http://schemas.microsoft.com/office/drawing/2014/main" val="2300575715"/>
                    </a:ext>
                  </a:extLst>
                </a:gridCol>
                <a:gridCol w="2476809">
                  <a:extLst>
                    <a:ext uri="{9D8B030D-6E8A-4147-A177-3AD203B41FA5}">
                      <a16:colId xmlns:a16="http://schemas.microsoft.com/office/drawing/2014/main" val="221974368"/>
                    </a:ext>
                  </a:extLst>
                </a:gridCol>
                <a:gridCol w="790470">
                  <a:extLst>
                    <a:ext uri="{9D8B030D-6E8A-4147-A177-3AD203B41FA5}">
                      <a16:colId xmlns:a16="http://schemas.microsoft.com/office/drawing/2014/main" val="462616255"/>
                    </a:ext>
                  </a:extLst>
                </a:gridCol>
              </a:tblGrid>
              <a:tr h="278178">
                <a:tc>
                  <a:txBody>
                    <a:bodyPr/>
                    <a:lstStyle/>
                    <a:p>
                      <a:pPr algn="ctr"/>
                      <a:endParaRPr lang="fr-FR" sz="1400" dirty="0"/>
                    </a:p>
                  </a:txBody>
                  <a:tcPr marL="68592" marR="68592" marT="34296" marB="34296">
                    <a:lnB w="12700" cap="flat" cmpd="sng" algn="ctr">
                      <a:solidFill>
                        <a:schemeClr val="tx1"/>
                      </a:solidFill>
                      <a:prstDash val="solid"/>
                      <a:round/>
                      <a:headEnd type="none" w="med" len="med"/>
                      <a:tailEnd type="none" w="med" len="med"/>
                    </a:lnB>
                  </a:tcPr>
                </a:tc>
                <a:tc>
                  <a:txBody>
                    <a:bodyPr/>
                    <a:lstStyle/>
                    <a:p>
                      <a:pPr algn="ctr"/>
                      <a:r>
                        <a:rPr lang="fr-FR" sz="1400" dirty="0"/>
                        <a:t>N+1</a:t>
                      </a:r>
                    </a:p>
                  </a:txBody>
                  <a:tcPr marL="68592" marR="68592" marT="34296" marB="34296">
                    <a:lnB w="12700" cap="flat" cmpd="sng" algn="ctr">
                      <a:solidFill>
                        <a:schemeClr val="tx1"/>
                      </a:solidFill>
                      <a:prstDash val="solid"/>
                      <a:round/>
                      <a:headEnd type="none" w="med" len="med"/>
                      <a:tailEnd type="none" w="med" len="med"/>
                    </a:lnB>
                  </a:tcPr>
                </a:tc>
                <a:tc>
                  <a:txBody>
                    <a:bodyPr/>
                    <a:lstStyle/>
                    <a:p>
                      <a:pPr algn="ctr"/>
                      <a:r>
                        <a:rPr lang="fr-FR" sz="1400" dirty="0"/>
                        <a:t>N+2</a:t>
                      </a:r>
                    </a:p>
                  </a:txBody>
                  <a:tcPr marL="68592" marR="68592" marT="34296" marB="34296">
                    <a:lnB w="12700" cap="flat" cmpd="sng" algn="ctr">
                      <a:solidFill>
                        <a:schemeClr val="tx1"/>
                      </a:solidFill>
                      <a:prstDash val="solid"/>
                      <a:round/>
                      <a:headEnd type="none" w="med" len="med"/>
                      <a:tailEnd type="none" w="med" len="med"/>
                    </a:lnB>
                  </a:tcPr>
                </a:tc>
                <a:tc>
                  <a:txBody>
                    <a:bodyPr/>
                    <a:lstStyle/>
                    <a:p>
                      <a:pPr algn="ctr"/>
                      <a:r>
                        <a:rPr lang="fr-FR" sz="1400" dirty="0"/>
                        <a:t>Var</a:t>
                      </a:r>
                    </a:p>
                  </a:txBody>
                  <a:tcPr marL="68592" marR="68592" marT="34296" marB="3429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157080"/>
                  </a:ext>
                </a:extLst>
              </a:tr>
              <a:tr h="278178">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681816"/>
                  </a:ext>
                </a:extLst>
              </a:tr>
              <a:tr h="278178">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12406"/>
                  </a:ext>
                </a:extLst>
              </a:tr>
              <a:tr h="278178">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dirty="0"/>
                    </a:p>
                  </a:txBody>
                  <a:tcPr marL="68592" marR="68592"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522530"/>
                  </a:ext>
                </a:extLst>
              </a:tr>
            </a:tbl>
          </a:graphicData>
        </a:graphic>
      </p:graphicFrame>
    </p:spTree>
    <p:extLst>
      <p:ext uri="{BB962C8B-B14F-4D97-AF65-F5344CB8AC3E}">
        <p14:creationId xmlns:p14="http://schemas.microsoft.com/office/powerpoint/2010/main" val="149680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4</a:t>
            </a:fld>
            <a:endParaRPr lang="fr-FR" dirty="0">
              <a:solidFill>
                <a:prstClr val="black">
                  <a:tint val="75000"/>
                </a:prstClr>
              </a:solidFill>
            </a:endParaRPr>
          </a:p>
        </p:txBody>
      </p:sp>
      <p:sp>
        <p:nvSpPr>
          <p:cNvPr id="3"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E2430"/>
                </a:solidFill>
              </a:rPr>
              <a:t>Partie 1 Le contrôle de gestion social</a:t>
            </a:r>
          </a:p>
          <a:p>
            <a:r>
              <a:rPr lang="fr-FR" sz="2000" dirty="0">
                <a:solidFill>
                  <a:srgbClr val="0070C0"/>
                </a:solidFill>
              </a:rPr>
              <a:t>b) La gestion des compétences</a:t>
            </a:r>
          </a:p>
        </p:txBody>
      </p:sp>
      <p:sp>
        <p:nvSpPr>
          <p:cNvPr id="4" name="Espace réservé du contenu 2"/>
          <p:cNvSpPr txBox="1">
            <a:spLocks/>
          </p:cNvSpPr>
          <p:nvPr/>
        </p:nvSpPr>
        <p:spPr>
          <a:xfrm>
            <a:off x="209853" y="828528"/>
            <a:ext cx="8364110" cy="5616624"/>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57200" indent="-342900">
              <a:buAutoNum type="arabicPeriod"/>
            </a:pPr>
            <a:r>
              <a:rPr lang="fr-FR" sz="1800" b="1" u="sng" dirty="0"/>
              <a:t>Identifier les compétences actuelles</a:t>
            </a:r>
          </a:p>
          <a:p>
            <a:pPr marL="114300" indent="0">
              <a:buNone/>
            </a:pPr>
            <a:r>
              <a:rPr lang="fr-FR" sz="1800" dirty="0"/>
              <a:t> =&gt; Etablir un référentiel de tâches et de compétences nécessaire à l’entreprise</a:t>
            </a:r>
          </a:p>
          <a:p>
            <a:pPr marL="114300" indent="0">
              <a:buNone/>
            </a:pPr>
            <a:r>
              <a:rPr lang="fr-FR" sz="1800" dirty="0"/>
              <a:t>	- Groupes de travail + intervention extérieure (consultant)</a:t>
            </a:r>
          </a:p>
          <a:p>
            <a:pPr marL="114300" indent="0">
              <a:buNone/>
            </a:pPr>
            <a:r>
              <a:rPr lang="fr-FR" sz="1800" dirty="0"/>
              <a:t> =&gt; Identifier les compétences et tâches présentes dans l’entreprise</a:t>
            </a:r>
          </a:p>
          <a:p>
            <a:pPr marL="114300" indent="0">
              <a:buNone/>
            </a:pPr>
            <a:r>
              <a:rPr lang="fr-FR" sz="1800" dirty="0"/>
              <a:t> 	 - Savoir si les compétences sont présentes dans les services : entretien 	individuel + bilan de compétences (à la demande du salarié).</a:t>
            </a:r>
          </a:p>
          <a:p>
            <a:pPr marL="114300" indent="0">
              <a:buNone/>
            </a:pPr>
            <a:endParaRPr lang="fr-FR" sz="1050" dirty="0"/>
          </a:p>
          <a:p>
            <a:pPr marL="457200" indent="-342900">
              <a:buFont typeface="+mj-lt"/>
              <a:buAutoNum type="arabicPeriod" startAt="2"/>
            </a:pPr>
            <a:r>
              <a:rPr lang="fr-FR" sz="1800" b="1" u="sng" dirty="0"/>
              <a:t>Prévoir les compétences de demain</a:t>
            </a:r>
          </a:p>
          <a:p>
            <a:pPr marL="114300" indent="0">
              <a:buNone/>
            </a:pPr>
            <a:r>
              <a:rPr lang="fr-FR" sz="1050" dirty="0"/>
              <a:t>	</a:t>
            </a:r>
            <a:r>
              <a:rPr lang="fr-FR" sz="1800" dirty="0"/>
              <a:t>-  Facteurs internes (stratégie) Facteurs externes (concurrence, 	environnement législatif, environnemental etc..) </a:t>
            </a:r>
          </a:p>
          <a:p>
            <a:pPr marL="114300" indent="0">
              <a:buNone/>
            </a:pPr>
            <a:endParaRPr lang="fr-FR" sz="800" dirty="0"/>
          </a:p>
          <a:p>
            <a:pPr marL="114300" indent="0">
              <a:buNone/>
            </a:pPr>
            <a:r>
              <a:rPr lang="fr-FR" sz="1800" b="1" dirty="0">
                <a:solidFill>
                  <a:srgbClr val="0070C0"/>
                </a:solidFill>
              </a:rPr>
              <a:t>3. </a:t>
            </a:r>
            <a:r>
              <a:rPr lang="fr-FR" sz="1800" b="1" u="sng" dirty="0"/>
              <a:t>Développer les compétences</a:t>
            </a:r>
          </a:p>
          <a:p>
            <a:pPr marL="114300" indent="0">
              <a:buNone/>
            </a:pPr>
            <a:r>
              <a:rPr lang="fr-FR" sz="1800" dirty="0"/>
              <a:t>=&gt; Formation</a:t>
            </a:r>
          </a:p>
          <a:p>
            <a:pPr marL="114300" indent="0">
              <a:buNone/>
            </a:pPr>
            <a:r>
              <a:rPr lang="fr-FR" sz="1800" dirty="0"/>
              <a:t>=&gt; Recruter </a:t>
            </a:r>
          </a:p>
          <a:p>
            <a:pPr marL="114300" indent="0">
              <a:buNone/>
            </a:pPr>
            <a:r>
              <a:rPr lang="fr-FR" sz="1800" dirty="0"/>
              <a:t> =&gt; Mobilités internes</a:t>
            </a:r>
          </a:p>
          <a:p>
            <a:pPr marL="457200" indent="-342900">
              <a:buFont typeface="+mj-lt"/>
              <a:buAutoNum type="arabicPeriod" startAt="2"/>
            </a:pPr>
            <a:endParaRPr lang="fr-FR" sz="1100" b="1" u="sng" dirty="0"/>
          </a:p>
          <a:p>
            <a:pPr marL="457200" indent="-342900">
              <a:buFont typeface="+mj-lt"/>
              <a:buAutoNum type="arabicPeriod" startAt="4"/>
            </a:pPr>
            <a:r>
              <a:rPr lang="fr-FR" sz="1800" b="1" u="sng" dirty="0"/>
              <a:t>Valoriser et rémunérer les compétences</a:t>
            </a:r>
          </a:p>
          <a:p>
            <a:pPr marL="114300" indent="0">
              <a:buNone/>
            </a:pPr>
            <a:r>
              <a:rPr lang="fr-FR" sz="1800" dirty="0"/>
              <a:t>=&gt; Quasi impossible d’ajuster la rémunération aux compétences</a:t>
            </a:r>
          </a:p>
          <a:p>
            <a:pPr marL="114300" indent="0">
              <a:buNone/>
            </a:pPr>
            <a:r>
              <a:rPr lang="fr-FR" sz="1800" dirty="0"/>
              <a:t>=&gt; On rémunère des « </a:t>
            </a:r>
            <a:r>
              <a:rPr lang="fr-FR" sz="1800" i="1" dirty="0"/>
              <a:t>proxy</a:t>
            </a:r>
            <a:r>
              <a:rPr lang="fr-FR" sz="1800" dirty="0"/>
              <a:t> » : poste et/ou expérience et/ou niveau d’étude</a:t>
            </a:r>
            <a:endParaRPr lang="fr-FR" sz="2000" b="1" dirty="0">
              <a:solidFill>
                <a:srgbClr val="C00000"/>
              </a:solidFill>
            </a:endParaRPr>
          </a:p>
        </p:txBody>
      </p:sp>
    </p:spTree>
    <p:extLst>
      <p:ext uri="{BB962C8B-B14F-4D97-AF65-F5344CB8AC3E}">
        <p14:creationId xmlns:p14="http://schemas.microsoft.com/office/powerpoint/2010/main" val="3151457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Tableau de bord social </a:t>
            </a:r>
          </a:p>
        </p:txBody>
      </p:sp>
      <p:sp>
        <p:nvSpPr>
          <p:cNvPr id="3" name="Espace réservé du contenu 2"/>
          <p:cNvSpPr>
            <a:spLocks noGrp="1"/>
          </p:cNvSpPr>
          <p:nvPr>
            <p:ph idx="1"/>
          </p:nvPr>
        </p:nvSpPr>
        <p:spPr/>
        <p:txBody>
          <a:bodyPr/>
          <a:lstStyle/>
          <a:p>
            <a:pPr marL="114300" indent="0">
              <a:buNone/>
            </a:pPr>
            <a:r>
              <a:rPr lang="fr-FR" b="1" dirty="0"/>
              <a:t>Exercice complet sujet de 2017 </a:t>
            </a: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40</a:t>
            </a:fld>
            <a:endParaRPr lang="en-US" dirty="0"/>
          </a:p>
        </p:txBody>
      </p:sp>
    </p:spTree>
    <p:extLst>
      <p:ext uri="{BB962C8B-B14F-4D97-AF65-F5344CB8AC3E}">
        <p14:creationId xmlns:p14="http://schemas.microsoft.com/office/powerpoint/2010/main" val="856631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2D2B3B-882E-40F3-A32F-6DD516915044}" type="slidenum">
              <a:rPr lang="en-US" smtClean="0"/>
              <a:pPr/>
              <a:t>41</a:t>
            </a:fld>
            <a:endParaRPr lang="en-US" dirty="0"/>
          </a:p>
        </p:txBody>
      </p:sp>
      <p:sp>
        <p:nvSpPr>
          <p:cNvPr id="5" name="Titre 1"/>
          <p:cNvSpPr txBox="1">
            <a:spLocks/>
          </p:cNvSpPr>
          <p:nvPr/>
        </p:nvSpPr>
        <p:spPr>
          <a:xfrm>
            <a:off x="177507" y="130947"/>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cap="none" spc="-100" baseline="0">
                <a:ln>
                  <a:noFill/>
                </a:ln>
                <a:solidFill>
                  <a:schemeClr val="tx2"/>
                </a:solidFill>
                <a:effectLst/>
                <a:latin typeface="+mj-lt"/>
                <a:ea typeface="+mj-ea"/>
                <a:cs typeface="+mj-cs"/>
              </a:defRPr>
            </a:lvl1pPr>
          </a:lstStyle>
          <a:p>
            <a:r>
              <a:rPr lang="fr-FR"/>
              <a:t>4. Tableau de bord social </a:t>
            </a:r>
            <a:endParaRPr lang="fr-FR" dirty="0"/>
          </a:p>
        </p:txBody>
      </p:sp>
      <p:sp>
        <p:nvSpPr>
          <p:cNvPr id="6" name="Espace réservé du contenu 2"/>
          <p:cNvSpPr txBox="1">
            <a:spLocks/>
          </p:cNvSpPr>
          <p:nvPr/>
        </p:nvSpPr>
        <p:spPr>
          <a:xfrm>
            <a:off x="177508" y="845096"/>
            <a:ext cx="8364110" cy="5616624"/>
          </a:xfrm>
          <a:prstGeom prst="rect">
            <a:avLst/>
          </a:prstGeom>
        </p:spPr>
        <p:txBody>
          <a:bodyPr vert="horz" lIns="91440" tIns="45720" rIns="91440" bIns="45720" rtlCol="0">
            <a:normAutofit/>
          </a:bodyPr>
          <a:lstStyle>
            <a:lvl1pPr marL="571500" indent="-457200" algn="l" defTabSz="914400" rtl="0" eaLnBrk="1" latinLnBrk="0" hangingPunct="1">
              <a:spcBef>
                <a:spcPct val="20000"/>
              </a:spcBef>
              <a:buClr>
                <a:srgbClr val="C00000"/>
              </a:buClr>
              <a:buSzPct val="180000"/>
              <a:buFont typeface="Arial" panose="020B0604020202020204"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2E1450"/>
              </a:buClr>
              <a:buSzPct val="12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C00000"/>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rgbClr val="2E1450"/>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rgbClr val="C00000"/>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anose="020B0604020202020204" pitchFamily="34" charset="0"/>
              <a:buNone/>
            </a:pPr>
            <a:r>
              <a:rPr lang="fr-FR" b="1" dirty="0"/>
              <a:t>Exercice pour réviser chez soit : </a:t>
            </a:r>
          </a:p>
          <a:p>
            <a:pPr marL="114300" indent="0">
              <a:buFont typeface="Arial" panose="020B0604020202020204" pitchFamily="34" charset="0"/>
              <a:buNone/>
            </a:pPr>
            <a:endParaRPr lang="fr-FR" b="1" dirty="0"/>
          </a:p>
          <a:p>
            <a:pPr>
              <a:buFontTx/>
              <a:buChar char="-"/>
            </a:pPr>
            <a:r>
              <a:rPr lang="fr-FR" b="1" dirty="0"/>
              <a:t>Exercice de 2010 </a:t>
            </a:r>
          </a:p>
          <a:p>
            <a:pPr>
              <a:buFontTx/>
              <a:buChar char="-"/>
            </a:pPr>
            <a:r>
              <a:rPr lang="fr-FR" b="1" dirty="0"/>
              <a:t>Exercice de 2013 </a:t>
            </a:r>
            <a:r>
              <a:rPr lang="fr-FR" b="1"/>
              <a:t>(complet)</a:t>
            </a:r>
            <a:endParaRPr lang="fr-FR" b="1" dirty="0"/>
          </a:p>
        </p:txBody>
      </p:sp>
    </p:spTree>
    <p:extLst>
      <p:ext uri="{BB962C8B-B14F-4D97-AF65-F5344CB8AC3E}">
        <p14:creationId xmlns:p14="http://schemas.microsoft.com/office/powerpoint/2010/main" val="214979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5</a:t>
            </a:fld>
            <a:endParaRPr lang="fr-FR" dirty="0">
              <a:solidFill>
                <a:prstClr val="black">
                  <a:tint val="75000"/>
                </a:prstClr>
              </a:solidFill>
            </a:endParaRPr>
          </a:p>
        </p:txBody>
      </p:sp>
      <p:sp>
        <p:nvSpPr>
          <p:cNvPr id="3"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E2430"/>
                </a:solidFill>
              </a:rPr>
              <a:t>Partie 1 Le contrôle de gestion social</a:t>
            </a:r>
          </a:p>
          <a:p>
            <a:r>
              <a:rPr lang="fr-FR" sz="2000" dirty="0">
                <a:solidFill>
                  <a:srgbClr val="0070C0"/>
                </a:solidFill>
              </a:rPr>
              <a:t>b) La gestion des compétences</a:t>
            </a:r>
          </a:p>
        </p:txBody>
      </p:sp>
      <p:sp>
        <p:nvSpPr>
          <p:cNvPr id="4" name="Espace réservé du contenu 2"/>
          <p:cNvSpPr txBox="1">
            <a:spLocks/>
          </p:cNvSpPr>
          <p:nvPr/>
        </p:nvSpPr>
        <p:spPr>
          <a:xfrm>
            <a:off x="201976" y="836712"/>
            <a:ext cx="8364110" cy="504056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FR" sz="1800" b="1" dirty="0">
                <a:solidFill>
                  <a:srgbClr val="CE2430"/>
                </a:solidFill>
              </a:rPr>
              <a:t>La GEPP : Gestion des Emplois et des Parcours Professionnels</a:t>
            </a:r>
          </a:p>
          <a:p>
            <a:pPr marL="114300" indent="0">
              <a:buNone/>
            </a:pPr>
            <a:r>
              <a:rPr lang="fr-FR" sz="1800" b="1" u="sng" dirty="0">
                <a:solidFill>
                  <a:srgbClr val="0070C0"/>
                </a:solidFill>
              </a:rPr>
              <a:t>Définition : </a:t>
            </a:r>
            <a:r>
              <a:rPr lang="fr-FR" sz="1800" dirty="0"/>
              <a:t>Ensemble d’outils et de méthodes visant à identifier, développer, construire et valoriser les compétences individuelles et collectives.</a:t>
            </a:r>
          </a:p>
          <a:p>
            <a:pPr marL="114300" indent="0">
              <a:buNone/>
            </a:pPr>
            <a:endParaRPr lang="fr-FR" sz="1800" b="1" u="sng" dirty="0"/>
          </a:p>
          <a:p>
            <a:pPr marL="114300" indent="0">
              <a:buNone/>
            </a:pPr>
            <a:r>
              <a:rPr lang="fr-FR" sz="1800" b="1" u="sng" dirty="0">
                <a:solidFill>
                  <a:srgbClr val="0070C0"/>
                </a:solidFill>
              </a:rPr>
              <a:t>Processus :</a:t>
            </a:r>
            <a:endParaRPr lang="fr-FR" sz="1800" b="1" u="sng" dirty="0"/>
          </a:p>
          <a:p>
            <a:pPr marL="457200" indent="-342900">
              <a:buAutoNum type="arabicPeriod"/>
            </a:pPr>
            <a:r>
              <a:rPr lang="fr-FR" sz="1800" dirty="0"/>
              <a:t>Description de l’organisation, et du contenu des emplois et des ressources actuelles</a:t>
            </a:r>
          </a:p>
          <a:p>
            <a:pPr marL="457200" indent="-342900">
              <a:buAutoNum type="arabicPeriod"/>
            </a:pPr>
            <a:r>
              <a:rPr lang="fr-FR" sz="1800" dirty="0"/>
              <a:t>Identification et description des emplois et ressources futures</a:t>
            </a:r>
          </a:p>
          <a:p>
            <a:pPr marL="457200" indent="-342900">
              <a:buAutoNum type="arabicPeriod"/>
            </a:pPr>
            <a:r>
              <a:rPr lang="fr-FR" sz="1800" dirty="0"/>
              <a:t>Mesure et analyse des écarts entre compétences actuelles et compétences cibles</a:t>
            </a:r>
          </a:p>
          <a:p>
            <a:pPr marL="457200" indent="-342900">
              <a:buAutoNum type="arabicPeriod"/>
            </a:pPr>
            <a:r>
              <a:rPr lang="fr-FR" sz="1800" dirty="0"/>
              <a:t>Identification des actions engagées pour réduire les écarts</a:t>
            </a:r>
          </a:p>
          <a:p>
            <a:pPr marL="114300" indent="0">
              <a:buNone/>
            </a:pPr>
            <a:endParaRPr lang="fr-FR" sz="2000" b="1" dirty="0">
              <a:solidFill>
                <a:srgbClr val="C00000"/>
              </a:solidFill>
            </a:endParaRPr>
          </a:p>
          <a:p>
            <a:pPr marL="114300" indent="0">
              <a:buNone/>
            </a:pPr>
            <a:r>
              <a:rPr lang="fr-FR" sz="2000" b="1" u="sng" dirty="0">
                <a:solidFill>
                  <a:srgbClr val="0070C0"/>
                </a:solidFill>
              </a:rPr>
              <a:t>Législation :</a:t>
            </a:r>
            <a:r>
              <a:rPr lang="fr-FR" sz="2000" dirty="0"/>
              <a:t> </a:t>
            </a:r>
            <a:r>
              <a:rPr lang="fr-FR" sz="1800" dirty="0"/>
              <a:t>Obligation de négociation au moins tous les 4 ans dans les entreprises de plus de 300 salariés. </a:t>
            </a:r>
          </a:p>
          <a:p>
            <a:pPr marL="114300" indent="0">
              <a:buNone/>
            </a:pPr>
            <a:r>
              <a:rPr lang="fr-FR" sz="2000" b="1" u="sng" dirty="0">
                <a:solidFill>
                  <a:srgbClr val="0070C0"/>
                </a:solidFill>
              </a:rPr>
              <a:t>Intérêts :</a:t>
            </a:r>
            <a:r>
              <a:rPr lang="fr-FR" sz="2000" dirty="0"/>
              <a:t> </a:t>
            </a:r>
            <a:r>
              <a:rPr lang="fr-FR" sz="1800" dirty="0"/>
              <a:t>- Entreprise : adaptation future aux enjeux stratégiques et concurrentiels</a:t>
            </a:r>
          </a:p>
          <a:p>
            <a:pPr marL="114300" indent="0">
              <a:buNone/>
            </a:pPr>
            <a:r>
              <a:rPr lang="fr-FR" sz="1800" dirty="0"/>
              <a:t>	    - Salariés : perspectives d’évolution</a:t>
            </a:r>
          </a:p>
        </p:txBody>
      </p:sp>
    </p:spTree>
    <p:extLst>
      <p:ext uri="{BB962C8B-B14F-4D97-AF65-F5344CB8AC3E}">
        <p14:creationId xmlns:p14="http://schemas.microsoft.com/office/powerpoint/2010/main" val="84781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6</a:t>
            </a:fld>
            <a:endParaRPr lang="fr-FR" dirty="0">
              <a:solidFill>
                <a:prstClr val="black">
                  <a:tint val="75000"/>
                </a:prstClr>
              </a:solidFill>
            </a:endParaRPr>
          </a:p>
        </p:txBody>
      </p:sp>
      <p:sp>
        <p:nvSpPr>
          <p:cNvPr id="3"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E2430"/>
                </a:solidFill>
              </a:rPr>
              <a:t>Partie 1 Le contrôle de gestion social</a:t>
            </a:r>
          </a:p>
          <a:p>
            <a:r>
              <a:rPr lang="fr-FR" sz="2000" dirty="0">
                <a:solidFill>
                  <a:srgbClr val="0070C0"/>
                </a:solidFill>
              </a:rPr>
              <a:t>b) La gestion des compétences</a:t>
            </a:r>
          </a:p>
        </p:txBody>
      </p:sp>
      <p:sp>
        <p:nvSpPr>
          <p:cNvPr id="5" name="Rectangle 4"/>
          <p:cNvSpPr/>
          <p:nvPr/>
        </p:nvSpPr>
        <p:spPr>
          <a:xfrm>
            <a:off x="2196530" y="1268760"/>
            <a:ext cx="4608512"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Bilan des emplois actuels </a:t>
            </a:r>
          </a:p>
          <a:p>
            <a:pPr algn="ctr"/>
            <a:r>
              <a:rPr lang="fr-FR" dirty="0"/>
              <a:t>(compétences, poste à pourvoir etc…)</a:t>
            </a:r>
          </a:p>
        </p:txBody>
      </p:sp>
      <p:sp>
        <p:nvSpPr>
          <p:cNvPr id="6" name="Flèche à angle droit 5"/>
          <p:cNvSpPr/>
          <p:nvPr/>
        </p:nvSpPr>
        <p:spPr>
          <a:xfrm rot="10800000">
            <a:off x="1020261" y="1520788"/>
            <a:ext cx="1152128" cy="1188132"/>
          </a:xfrm>
          <a:prstGeom prst="bentUpArrow">
            <a:avLst>
              <a:gd name="adj1" fmla="val 12173"/>
              <a:gd name="adj2" fmla="val 1365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à angle droit 6"/>
          <p:cNvSpPr/>
          <p:nvPr/>
        </p:nvSpPr>
        <p:spPr>
          <a:xfrm rot="10800000" flipH="1">
            <a:off x="6829183" y="1520788"/>
            <a:ext cx="1152128" cy="1188132"/>
          </a:xfrm>
          <a:prstGeom prst="bentUpArrow">
            <a:avLst>
              <a:gd name="adj1" fmla="val 12173"/>
              <a:gd name="adj2" fmla="val 1365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8298" y="2717883"/>
            <a:ext cx="3816424"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Prévisions des besoins quantitatif et qualitatif (analyse interne et externe)</a:t>
            </a:r>
          </a:p>
        </p:txBody>
      </p:sp>
      <p:sp>
        <p:nvSpPr>
          <p:cNvPr id="9" name="Rectangle 8"/>
          <p:cNvSpPr/>
          <p:nvPr/>
        </p:nvSpPr>
        <p:spPr>
          <a:xfrm>
            <a:off x="4932834" y="2708920"/>
            <a:ext cx="3528392"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Prévisions des emplois dispo </a:t>
            </a:r>
          </a:p>
          <a:p>
            <a:pPr algn="ctr"/>
            <a:r>
              <a:rPr lang="fr-FR" dirty="0"/>
              <a:t>(retraite, turnover, promotions …)</a:t>
            </a:r>
          </a:p>
        </p:txBody>
      </p:sp>
      <p:sp>
        <p:nvSpPr>
          <p:cNvPr id="10" name="Flèche à angle droit 9"/>
          <p:cNvSpPr/>
          <p:nvPr/>
        </p:nvSpPr>
        <p:spPr>
          <a:xfrm rot="16200000" flipH="1">
            <a:off x="6645075" y="3528858"/>
            <a:ext cx="1324319" cy="1068257"/>
          </a:xfrm>
          <a:prstGeom prst="bentUpArrow">
            <a:avLst>
              <a:gd name="adj1" fmla="val 12173"/>
              <a:gd name="adj2" fmla="val 1365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190109" y="4167006"/>
            <a:ext cx="4608512"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Comparaison et ajustements </a:t>
            </a:r>
          </a:p>
          <a:p>
            <a:pPr algn="ctr"/>
            <a:r>
              <a:rPr lang="fr-FR" dirty="0"/>
              <a:t>(recrutement, formation, mobilité …)</a:t>
            </a:r>
          </a:p>
        </p:txBody>
      </p:sp>
      <p:sp>
        <p:nvSpPr>
          <p:cNvPr id="13" name="Flèche à angle droit 12"/>
          <p:cNvSpPr/>
          <p:nvPr/>
        </p:nvSpPr>
        <p:spPr>
          <a:xfrm rot="5400000">
            <a:off x="994193" y="3551909"/>
            <a:ext cx="1278221" cy="1068257"/>
          </a:xfrm>
          <a:prstGeom prst="bentUpArrow">
            <a:avLst>
              <a:gd name="adj1" fmla="val 12173"/>
              <a:gd name="adj2" fmla="val 1365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a:stCxn id="12" idx="0"/>
            <a:endCxn id="8" idx="2"/>
          </p:cNvCxnSpPr>
          <p:nvPr/>
        </p:nvCxnSpPr>
        <p:spPr>
          <a:xfrm flipH="1" flipV="1">
            <a:off x="2016510" y="3437963"/>
            <a:ext cx="2477855" cy="729043"/>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12" idx="0"/>
            <a:endCxn id="9" idx="2"/>
          </p:cNvCxnSpPr>
          <p:nvPr/>
        </p:nvCxnSpPr>
        <p:spPr>
          <a:xfrm flipV="1">
            <a:off x="4494365" y="3429000"/>
            <a:ext cx="2202665" cy="73800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614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7</a:t>
            </a:fld>
            <a:endParaRPr lang="fr-FR" dirty="0">
              <a:solidFill>
                <a:prstClr val="black">
                  <a:tint val="75000"/>
                </a:prstClr>
              </a:solidFill>
            </a:endParaRPr>
          </a:p>
        </p:txBody>
      </p:sp>
      <p:sp>
        <p:nvSpPr>
          <p:cNvPr id="3"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E2430"/>
                </a:solidFill>
              </a:rPr>
              <a:t>Partie 1 Le contrôle de gestion social</a:t>
            </a:r>
          </a:p>
        </p:txBody>
      </p:sp>
      <p:sp>
        <p:nvSpPr>
          <p:cNvPr id="4" name="ZoneTexte 3"/>
          <p:cNvSpPr txBox="1"/>
          <p:nvPr/>
        </p:nvSpPr>
        <p:spPr>
          <a:xfrm>
            <a:off x="1260426" y="2276872"/>
            <a:ext cx="64807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Faire l’exercice de 2008</a:t>
            </a:r>
          </a:p>
        </p:txBody>
      </p:sp>
    </p:spTree>
    <p:extLst>
      <p:ext uri="{BB962C8B-B14F-4D97-AF65-F5344CB8AC3E}">
        <p14:creationId xmlns:p14="http://schemas.microsoft.com/office/powerpoint/2010/main" val="428791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5D6219C-5D67-46FE-AB3F-D592616FA5B1}" type="slidenum">
              <a:rPr lang="fr-FR" smtClean="0">
                <a:solidFill>
                  <a:prstClr val="black">
                    <a:tint val="75000"/>
                  </a:prstClr>
                </a:solidFill>
              </a:rPr>
              <a:pPr/>
              <a:t>8</a:t>
            </a:fld>
            <a:endParaRPr lang="fr-FR" dirty="0">
              <a:solidFill>
                <a:prstClr val="black">
                  <a:tint val="75000"/>
                </a:prstClr>
              </a:solidFill>
            </a:endParaRPr>
          </a:p>
        </p:txBody>
      </p:sp>
      <p:sp>
        <p:nvSpPr>
          <p:cNvPr id="3" name="Titre 1"/>
          <p:cNvSpPr txBox="1">
            <a:spLocks/>
          </p:cNvSpPr>
          <p:nvPr/>
        </p:nvSpPr>
        <p:spPr>
          <a:xfrm>
            <a:off x="616" y="105995"/>
            <a:ext cx="7621323" cy="5701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a:solidFill>
                  <a:srgbClr val="CE2430"/>
                </a:solidFill>
              </a:rPr>
              <a:t>Partie 1 Le contrôle de gestion social</a:t>
            </a:r>
          </a:p>
          <a:p>
            <a:r>
              <a:rPr lang="fr-FR" sz="2000" dirty="0">
                <a:solidFill>
                  <a:srgbClr val="0070C0"/>
                </a:solidFill>
              </a:rPr>
              <a:t>c) Le processus de contrôle de gestion social </a:t>
            </a:r>
          </a:p>
        </p:txBody>
      </p:sp>
      <p:sp>
        <p:nvSpPr>
          <p:cNvPr id="4" name="ZoneTexte 3"/>
          <p:cNvSpPr txBox="1"/>
          <p:nvPr/>
        </p:nvSpPr>
        <p:spPr>
          <a:xfrm>
            <a:off x="252314" y="2212771"/>
            <a:ext cx="64807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Définition de la stratégie et déclinaison sous forme d’objectifs </a:t>
            </a:r>
          </a:p>
        </p:txBody>
      </p:sp>
      <p:sp>
        <p:nvSpPr>
          <p:cNvPr id="5" name="ZoneTexte 4"/>
          <p:cNvSpPr txBox="1"/>
          <p:nvPr/>
        </p:nvSpPr>
        <p:spPr>
          <a:xfrm>
            <a:off x="252314" y="3648977"/>
            <a:ext cx="64807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Mise en place des outils de mesure (phase de pilotage)</a:t>
            </a:r>
          </a:p>
        </p:txBody>
      </p:sp>
      <p:sp>
        <p:nvSpPr>
          <p:cNvPr id="6" name="ZoneTexte 5"/>
          <p:cNvSpPr txBox="1"/>
          <p:nvPr/>
        </p:nvSpPr>
        <p:spPr>
          <a:xfrm>
            <a:off x="265219" y="5085183"/>
            <a:ext cx="64807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Comparaison objectif </a:t>
            </a:r>
            <a:r>
              <a:rPr lang="fr-FR" dirty="0">
                <a:sym typeface="Wingdings" panose="05000000000000000000" pitchFamily="2" charset="2"/>
              </a:rPr>
              <a:t> réalité</a:t>
            </a:r>
            <a:r>
              <a:rPr lang="fr-FR" dirty="0"/>
              <a:t> (phase de contrôle / évaluation)</a:t>
            </a:r>
          </a:p>
        </p:txBody>
      </p:sp>
      <p:sp>
        <p:nvSpPr>
          <p:cNvPr id="7" name="Flèche vers le bas 6"/>
          <p:cNvSpPr/>
          <p:nvPr/>
        </p:nvSpPr>
        <p:spPr>
          <a:xfrm>
            <a:off x="1044402" y="2699141"/>
            <a:ext cx="432048" cy="79208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Flèche vers le bas 7"/>
          <p:cNvSpPr/>
          <p:nvPr/>
        </p:nvSpPr>
        <p:spPr>
          <a:xfrm>
            <a:off x="1044402" y="4166039"/>
            <a:ext cx="432048" cy="79208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Flèche courbée vers le haut 8"/>
          <p:cNvSpPr/>
          <p:nvPr/>
        </p:nvSpPr>
        <p:spPr>
          <a:xfrm rot="16200000">
            <a:off x="5645829" y="3380261"/>
            <a:ext cx="3127067" cy="792087"/>
          </a:xfrm>
          <a:prstGeom prst="curved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0" name="ZoneTexte 9"/>
          <p:cNvSpPr txBox="1"/>
          <p:nvPr/>
        </p:nvSpPr>
        <p:spPr>
          <a:xfrm>
            <a:off x="7578546" y="2212771"/>
            <a:ext cx="738664" cy="3139321"/>
          </a:xfrm>
          <a:prstGeom prst="rect">
            <a:avLst/>
          </a:prstGeom>
          <a:noFill/>
        </p:spPr>
        <p:txBody>
          <a:bodyPr vert="vert" wrap="square" rtlCol="0">
            <a:spAutoFit/>
          </a:bodyPr>
          <a:lstStyle/>
          <a:p>
            <a:pPr algn="ctr"/>
            <a:r>
              <a:rPr lang="fr-FR" dirty="0"/>
              <a:t>Ajustement de la stratégie ; objectifs opérationnels</a:t>
            </a:r>
          </a:p>
        </p:txBody>
      </p:sp>
      <p:sp>
        <p:nvSpPr>
          <p:cNvPr id="11" name="ZoneTexte 10"/>
          <p:cNvSpPr txBox="1"/>
          <p:nvPr/>
        </p:nvSpPr>
        <p:spPr>
          <a:xfrm>
            <a:off x="1692474" y="2780928"/>
            <a:ext cx="5053465" cy="646331"/>
          </a:xfrm>
          <a:prstGeom prst="rect">
            <a:avLst/>
          </a:prstGeom>
          <a:noFill/>
        </p:spPr>
        <p:txBody>
          <a:bodyPr wrap="square" rtlCol="0">
            <a:spAutoFit/>
          </a:bodyPr>
          <a:lstStyle/>
          <a:p>
            <a:pPr algn="ctr"/>
            <a:r>
              <a:rPr lang="fr-FR" dirty="0"/>
              <a:t>Définition de structure du CG et </a:t>
            </a:r>
          </a:p>
          <a:p>
            <a:pPr algn="ctr"/>
            <a:r>
              <a:rPr lang="fr-FR" dirty="0"/>
              <a:t>obtention des informations par le SI</a:t>
            </a:r>
          </a:p>
        </p:txBody>
      </p:sp>
      <p:sp>
        <p:nvSpPr>
          <p:cNvPr id="12" name="ZoneTexte 11"/>
          <p:cNvSpPr txBox="1"/>
          <p:nvPr/>
        </p:nvSpPr>
        <p:spPr>
          <a:xfrm>
            <a:off x="1476450" y="4240027"/>
            <a:ext cx="5053465" cy="369332"/>
          </a:xfrm>
          <a:prstGeom prst="rect">
            <a:avLst/>
          </a:prstGeom>
          <a:noFill/>
        </p:spPr>
        <p:txBody>
          <a:bodyPr wrap="square" rtlCol="0">
            <a:spAutoFit/>
          </a:bodyPr>
          <a:lstStyle/>
          <a:p>
            <a:pPr algn="ctr"/>
            <a:r>
              <a:rPr lang="fr-FR" dirty="0"/>
              <a:t>Mise en place et négociations des budgets</a:t>
            </a:r>
          </a:p>
        </p:txBody>
      </p:sp>
      <p:sp>
        <p:nvSpPr>
          <p:cNvPr id="13" name="ZoneTexte 12"/>
          <p:cNvSpPr txBox="1"/>
          <p:nvPr/>
        </p:nvSpPr>
        <p:spPr>
          <a:xfrm>
            <a:off x="1620466" y="5674393"/>
            <a:ext cx="5053465" cy="646331"/>
          </a:xfrm>
          <a:prstGeom prst="rect">
            <a:avLst/>
          </a:prstGeom>
          <a:noFill/>
        </p:spPr>
        <p:txBody>
          <a:bodyPr wrap="square" rtlCol="0">
            <a:spAutoFit/>
          </a:bodyPr>
          <a:lstStyle/>
          <a:p>
            <a:pPr algn="ctr"/>
            <a:r>
              <a:rPr lang="fr-FR" dirty="0"/>
              <a:t>Comparaison </a:t>
            </a:r>
          </a:p>
          <a:p>
            <a:pPr algn="ctr"/>
            <a:r>
              <a:rPr lang="fr-FR" dirty="0"/>
              <a:t>Evolution de la masse salariale, écarts</a:t>
            </a:r>
          </a:p>
        </p:txBody>
      </p:sp>
    </p:spTree>
    <p:extLst>
      <p:ext uri="{BB962C8B-B14F-4D97-AF65-F5344CB8AC3E}">
        <p14:creationId xmlns:p14="http://schemas.microsoft.com/office/powerpoint/2010/main" val="244275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Calcul de la masse salariale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16" t="14619" r="18988" b="59439"/>
          <a:stretch/>
        </p:blipFill>
        <p:spPr bwMode="auto">
          <a:xfrm>
            <a:off x="499371" y="2125040"/>
            <a:ext cx="4847857" cy="292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contenu 2"/>
          <p:cNvSpPr txBox="1">
            <a:spLocks/>
          </p:cNvSpPr>
          <p:nvPr/>
        </p:nvSpPr>
        <p:spPr>
          <a:xfrm>
            <a:off x="5465880" y="2008295"/>
            <a:ext cx="3508830" cy="4159184"/>
          </a:xfrm>
          <a:prstGeom prst="rect">
            <a:avLst/>
          </a:prstGeom>
        </p:spPr>
        <p:txBody>
          <a:bodyPr vert="horz" lIns="68592" tIns="34296" rIns="68592" bIns="3429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u="sng" dirty="0"/>
              <a:t>Méthode additive</a:t>
            </a:r>
            <a:endParaRPr lang="fr-FR" sz="2100" dirty="0"/>
          </a:p>
          <a:p>
            <a:pPr marL="0" indent="0">
              <a:buNone/>
            </a:pPr>
            <a:r>
              <a:rPr lang="fr-FR" sz="2100" dirty="0"/>
              <a:t>Effectif constant (zone 1)</a:t>
            </a:r>
          </a:p>
          <a:p>
            <a:pPr marL="0" indent="0">
              <a:buNone/>
            </a:pPr>
            <a:r>
              <a:rPr lang="fr-FR" sz="2100" dirty="0"/>
              <a:t>+ Effectif entrant (zone 4)</a:t>
            </a:r>
          </a:p>
          <a:p>
            <a:pPr marL="0" indent="0">
              <a:buNone/>
            </a:pPr>
            <a:r>
              <a:rPr lang="fr-FR" sz="2100" dirty="0"/>
              <a:t>+ Effectif sortant (zone 2)</a:t>
            </a:r>
          </a:p>
          <a:p>
            <a:pPr marL="0" indent="0" algn="ctr">
              <a:buNone/>
            </a:pPr>
            <a:endParaRPr lang="fr-FR" sz="2100" dirty="0">
              <a:solidFill>
                <a:srgbClr val="FF0000"/>
              </a:solidFill>
            </a:endParaRPr>
          </a:p>
          <a:p>
            <a:pPr marL="0" indent="0" algn="ctr">
              <a:buNone/>
            </a:pPr>
            <a:r>
              <a:rPr lang="fr-FR" sz="2100" dirty="0">
                <a:solidFill>
                  <a:srgbClr val="FF0000"/>
                </a:solidFill>
              </a:rPr>
              <a:t>OU</a:t>
            </a:r>
          </a:p>
          <a:p>
            <a:pPr marL="0" indent="0">
              <a:buNone/>
            </a:pPr>
            <a:r>
              <a:rPr lang="fr-FR" sz="2100" u="sng" dirty="0"/>
              <a:t>Méthode soustractive </a:t>
            </a:r>
            <a:endParaRPr lang="fr-FR" sz="2100" dirty="0"/>
          </a:p>
          <a:p>
            <a:pPr marL="0" indent="0">
              <a:buNone/>
            </a:pPr>
            <a:r>
              <a:rPr lang="fr-FR" sz="2100" dirty="0"/>
              <a:t>Effectif n (Zone 1, 2 et 3)</a:t>
            </a:r>
          </a:p>
          <a:p>
            <a:pPr>
              <a:buFontTx/>
              <a:buChar char="-"/>
            </a:pPr>
            <a:r>
              <a:rPr lang="fr-FR" sz="2100" dirty="0"/>
              <a:t>Salaires non versés (zone 3)</a:t>
            </a:r>
          </a:p>
          <a:p>
            <a:pPr marL="0" indent="0">
              <a:buNone/>
            </a:pPr>
            <a:r>
              <a:rPr lang="fr-FR" sz="2100" dirty="0"/>
              <a:t>+ Zone 4</a:t>
            </a:r>
          </a:p>
        </p:txBody>
      </p:sp>
    </p:spTree>
    <p:extLst>
      <p:ext uri="{BB962C8B-B14F-4D97-AF65-F5344CB8AC3E}">
        <p14:creationId xmlns:p14="http://schemas.microsoft.com/office/powerpoint/2010/main" val="30888631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iguït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21429</TotalTime>
  <Words>4302</Words>
  <Application>Microsoft Office PowerPoint</Application>
  <PresentationFormat>Personnalisé</PresentationFormat>
  <Paragraphs>655</Paragraphs>
  <Slides>41</Slides>
  <Notes>1</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41</vt:i4>
      </vt:variant>
    </vt:vector>
  </HeadingPairs>
  <TitlesOfParts>
    <vt:vector size="52" baseType="lpstr">
      <vt:lpstr>Arial</vt:lpstr>
      <vt:lpstr>Calibri</vt:lpstr>
      <vt:lpstr>Calibri Light</vt:lpstr>
      <vt:lpstr>Cambria</vt:lpstr>
      <vt:lpstr>Symbol</vt:lpstr>
      <vt:lpstr>Wingdings</vt:lpstr>
      <vt:lpstr>1_Conception personnalisée</vt:lpstr>
      <vt:lpstr>2_Conception personnalisée</vt:lpstr>
      <vt:lpstr>Contiguïté</vt:lpstr>
      <vt:lpstr>3_Conception personnalisée</vt:lpstr>
      <vt:lpstr>Conception personnalisée</vt:lpstr>
      <vt:lpstr>CG social – (9h)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Calcul de la masse salariale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Tableau de bord social </vt:lpstr>
      <vt:lpstr>Présentation PowerPoint</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Management Undergraduate studies 3rd year</dc:title>
  <dc:creator>Preferred Customer</dc:creator>
  <cp:lastModifiedBy>Guillaume DUMAS</cp:lastModifiedBy>
  <cp:revision>1287</cp:revision>
  <cp:lastPrinted>2023-10-10T07:37:39Z</cp:lastPrinted>
  <dcterms:created xsi:type="dcterms:W3CDTF">2014-09-04T16:13:06Z</dcterms:created>
  <dcterms:modified xsi:type="dcterms:W3CDTF">2025-11-14T09:03:23Z</dcterms:modified>
</cp:coreProperties>
</file>