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58"/>
  </p:notesMasterIdLst>
  <p:handoutMasterIdLst>
    <p:handoutMasterId r:id="rId59"/>
  </p:handoutMasterIdLst>
  <p:sldIdLst>
    <p:sldId id="266" r:id="rId2"/>
    <p:sldId id="285" r:id="rId3"/>
    <p:sldId id="293" r:id="rId4"/>
    <p:sldId id="286" r:id="rId5"/>
    <p:sldId id="290" r:id="rId6"/>
    <p:sldId id="287" r:id="rId7"/>
    <p:sldId id="288" r:id="rId8"/>
    <p:sldId id="393" r:id="rId9"/>
    <p:sldId id="289" r:id="rId10"/>
    <p:sldId id="294" r:id="rId11"/>
    <p:sldId id="330" r:id="rId12"/>
    <p:sldId id="392" r:id="rId13"/>
    <p:sldId id="372" r:id="rId14"/>
    <p:sldId id="298" r:id="rId15"/>
    <p:sldId id="300" r:id="rId16"/>
    <p:sldId id="373" r:id="rId17"/>
    <p:sldId id="302" r:id="rId18"/>
    <p:sldId id="375" r:id="rId19"/>
    <p:sldId id="303" r:id="rId20"/>
    <p:sldId id="305" r:id="rId21"/>
    <p:sldId id="311" r:id="rId22"/>
    <p:sldId id="378" r:id="rId23"/>
    <p:sldId id="306" r:id="rId24"/>
    <p:sldId id="376" r:id="rId25"/>
    <p:sldId id="307" r:id="rId26"/>
    <p:sldId id="308" r:id="rId27"/>
    <p:sldId id="309" r:id="rId28"/>
    <p:sldId id="313" r:id="rId29"/>
    <p:sldId id="379" r:id="rId30"/>
    <p:sldId id="380" r:id="rId31"/>
    <p:sldId id="316" r:id="rId32"/>
    <p:sldId id="381" r:id="rId33"/>
    <p:sldId id="382" r:id="rId34"/>
    <p:sldId id="340" r:id="rId35"/>
    <p:sldId id="344" r:id="rId36"/>
    <p:sldId id="345" r:id="rId37"/>
    <p:sldId id="342" r:id="rId38"/>
    <p:sldId id="343" r:id="rId39"/>
    <p:sldId id="383" r:id="rId40"/>
    <p:sldId id="384" r:id="rId41"/>
    <p:sldId id="385" r:id="rId42"/>
    <p:sldId id="351" r:id="rId43"/>
    <p:sldId id="367" r:id="rId44"/>
    <p:sldId id="386" r:id="rId45"/>
    <p:sldId id="354" r:id="rId46"/>
    <p:sldId id="353" r:id="rId47"/>
    <p:sldId id="370" r:id="rId48"/>
    <p:sldId id="355" r:id="rId49"/>
    <p:sldId id="360" r:id="rId50"/>
    <p:sldId id="391" r:id="rId51"/>
    <p:sldId id="356" r:id="rId52"/>
    <p:sldId id="387" r:id="rId53"/>
    <p:sldId id="388" r:id="rId54"/>
    <p:sldId id="389" r:id="rId55"/>
    <p:sldId id="390" r:id="rId56"/>
    <p:sldId id="362" r:id="rId57"/>
  </p:sldIdLst>
  <p:sldSz cx="12192000" cy="6858000"/>
  <p:notesSz cx="6797675" cy="99298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Style léger 2 - Accentuation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84E427A-3D55-4303-BF80-6455036E1DE7}" styleName="Style à thème 1 - Accentuation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E8B1032C-EA38-4F05-BA0D-38AFFFC7BED3}" styleName="Style léger 3 - Accentuation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5DA37D80-6434-44D0-A028-1B22A696006F}" styleName="Style léger 3 - Accentuation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Style clair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556" autoAdjust="0"/>
    <p:restoredTop sz="94660"/>
  </p:normalViewPr>
  <p:slideViewPr>
    <p:cSldViewPr snapToGrid="0">
      <p:cViewPr varScale="1">
        <p:scale>
          <a:sx n="69" d="100"/>
          <a:sy n="69" d="100"/>
        </p:scale>
        <p:origin x="19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image" Target="../media/image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2945659" cy="498215"/>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50444" y="0"/>
            <a:ext cx="2945659" cy="498215"/>
          </a:xfrm>
          <a:prstGeom prst="rect">
            <a:avLst/>
          </a:prstGeom>
        </p:spPr>
        <p:txBody>
          <a:bodyPr vert="horz" lIns="91440" tIns="45720" rIns="91440" bIns="45720" rtlCol="0"/>
          <a:lstStyle>
            <a:lvl1pPr algn="r">
              <a:defRPr sz="1200"/>
            </a:lvl1pPr>
          </a:lstStyle>
          <a:p>
            <a:fld id="{FB2B0877-7158-4906-B7F1-FA0E50DFEB13}" type="datetimeFigureOut">
              <a:rPr lang="fr-FR" smtClean="0"/>
              <a:t>05/01/2021</a:t>
            </a:fld>
            <a:endParaRPr lang="fr-FR"/>
          </a:p>
        </p:txBody>
      </p:sp>
      <p:sp>
        <p:nvSpPr>
          <p:cNvPr id="4" name="Espace réservé du pied de page 3"/>
          <p:cNvSpPr>
            <a:spLocks noGrp="1"/>
          </p:cNvSpPr>
          <p:nvPr>
            <p:ph type="ftr" sz="quarter" idx="2"/>
          </p:nvPr>
        </p:nvSpPr>
        <p:spPr>
          <a:xfrm>
            <a:off x="1" y="9431599"/>
            <a:ext cx="2945659" cy="498214"/>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50444" y="9431599"/>
            <a:ext cx="2945659" cy="498214"/>
          </a:xfrm>
          <a:prstGeom prst="rect">
            <a:avLst/>
          </a:prstGeom>
        </p:spPr>
        <p:txBody>
          <a:bodyPr vert="horz" lIns="91440" tIns="45720" rIns="91440" bIns="45720" rtlCol="0" anchor="b"/>
          <a:lstStyle>
            <a:lvl1pPr algn="r">
              <a:defRPr sz="1200"/>
            </a:lvl1pPr>
          </a:lstStyle>
          <a:p>
            <a:fld id="{E46ED610-4212-434C-AE26-517AC9E2A85C}" type="slidenum">
              <a:rPr lang="fr-FR" smtClean="0"/>
              <a:t>‹N°›</a:t>
            </a:fld>
            <a:endParaRPr lang="fr-FR"/>
          </a:p>
        </p:txBody>
      </p:sp>
    </p:spTree>
    <p:extLst>
      <p:ext uri="{BB962C8B-B14F-4D97-AF65-F5344CB8AC3E}">
        <p14:creationId xmlns:p14="http://schemas.microsoft.com/office/powerpoint/2010/main" val="32252580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2945659" cy="498215"/>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4" y="0"/>
            <a:ext cx="2945659" cy="498215"/>
          </a:xfrm>
          <a:prstGeom prst="rect">
            <a:avLst/>
          </a:prstGeom>
        </p:spPr>
        <p:txBody>
          <a:bodyPr vert="horz" lIns="91440" tIns="45720" rIns="91440" bIns="45720" rtlCol="0"/>
          <a:lstStyle>
            <a:lvl1pPr algn="r">
              <a:defRPr sz="1200"/>
            </a:lvl1pPr>
          </a:lstStyle>
          <a:p>
            <a:fld id="{B9D3D051-01B0-4327-80C7-2C92C098CD54}" type="datetimeFigureOut">
              <a:rPr lang="fr-FR" smtClean="0"/>
              <a:t>05/01/2021</a:t>
            </a:fld>
            <a:endParaRPr lang="fr-FR"/>
          </a:p>
        </p:txBody>
      </p:sp>
      <p:sp>
        <p:nvSpPr>
          <p:cNvPr id="4" name="Espace réservé de l'image des diapositives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79768" y="4778723"/>
            <a:ext cx="5438140" cy="3909864"/>
          </a:xfrm>
          <a:prstGeom prst="rect">
            <a:avLst/>
          </a:prstGeom>
        </p:spPr>
        <p:txBody>
          <a:bodyPr vert="horz" lIns="91440" tIns="45720" rIns="91440" bIns="45720" rtlCol="0"/>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1" y="9431599"/>
            <a:ext cx="2945659" cy="498214"/>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4" y="9431599"/>
            <a:ext cx="2945659" cy="498214"/>
          </a:xfrm>
          <a:prstGeom prst="rect">
            <a:avLst/>
          </a:prstGeom>
        </p:spPr>
        <p:txBody>
          <a:bodyPr vert="horz" lIns="91440" tIns="45720" rIns="91440" bIns="45720" rtlCol="0" anchor="b"/>
          <a:lstStyle>
            <a:lvl1pPr algn="r">
              <a:defRPr sz="1200"/>
            </a:lvl1pPr>
          </a:lstStyle>
          <a:p>
            <a:fld id="{09ED3135-7C0A-4895-8438-63A1BBD32896}" type="slidenum">
              <a:rPr lang="fr-FR" smtClean="0"/>
              <a:t>‹N°›</a:t>
            </a:fld>
            <a:endParaRPr lang="fr-FR"/>
          </a:p>
        </p:txBody>
      </p:sp>
    </p:spTree>
    <p:extLst>
      <p:ext uri="{BB962C8B-B14F-4D97-AF65-F5344CB8AC3E}">
        <p14:creationId xmlns:p14="http://schemas.microsoft.com/office/powerpoint/2010/main" val="11386486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FE199A10-8C59-429D-A410-C3D6B52F1F76}" type="slidenum">
              <a:rPr lang="fr-FR" smtClean="0"/>
              <a:t>21</a:t>
            </a:fld>
            <a:endParaRPr lang="fr-FR" dirty="0"/>
          </a:p>
        </p:txBody>
      </p:sp>
    </p:spTree>
    <p:extLst>
      <p:ext uri="{BB962C8B-B14F-4D97-AF65-F5344CB8AC3E}">
        <p14:creationId xmlns:p14="http://schemas.microsoft.com/office/powerpoint/2010/main" val="13833409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FE199A10-8C59-429D-A410-C3D6B52F1F76}" type="slidenum">
              <a:rPr lang="fr-FR" smtClean="0"/>
              <a:t>28</a:t>
            </a:fld>
            <a:endParaRPr lang="fr-FR" dirty="0"/>
          </a:p>
        </p:txBody>
      </p:sp>
    </p:spTree>
    <p:extLst>
      <p:ext uri="{BB962C8B-B14F-4D97-AF65-F5344CB8AC3E}">
        <p14:creationId xmlns:p14="http://schemas.microsoft.com/office/powerpoint/2010/main" val="35553421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FE199A10-8C59-429D-A410-C3D6B52F1F76}" type="slidenum">
              <a:rPr lang="fr-FR" smtClean="0"/>
              <a:t>31</a:t>
            </a:fld>
            <a:endParaRPr lang="fr-FR" dirty="0"/>
          </a:p>
        </p:txBody>
      </p:sp>
    </p:spTree>
    <p:extLst>
      <p:ext uri="{BB962C8B-B14F-4D97-AF65-F5344CB8AC3E}">
        <p14:creationId xmlns:p14="http://schemas.microsoft.com/office/powerpoint/2010/main" val="42338875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905002"/>
            <a:ext cx="10058400" cy="2593975"/>
          </a:xfrm>
        </p:spPr>
        <p:txBody>
          <a:bodyPr anchor="b"/>
          <a:lstStyle>
            <a:lvl1pPr>
              <a:defRPr sz="6600">
                <a:ln>
                  <a:noFill/>
                </a:ln>
                <a:solidFill>
                  <a:schemeClr val="tx2"/>
                </a:solidFill>
              </a:defRPr>
            </a:lvl1pPr>
          </a:lstStyle>
          <a:p>
            <a:r>
              <a:rPr lang="fr-FR"/>
              <a:t>Modifiez le style du titre</a:t>
            </a:r>
            <a:endParaRPr lang="en-US" dirty="0"/>
          </a:p>
        </p:txBody>
      </p:sp>
      <p:sp>
        <p:nvSpPr>
          <p:cNvPr id="3" name="Subtitle 2"/>
          <p:cNvSpPr>
            <a:spLocks noGrp="1"/>
          </p:cNvSpPr>
          <p:nvPr>
            <p:ph type="subTitle" idx="1"/>
          </p:nvPr>
        </p:nvSpPr>
        <p:spPr>
          <a:xfrm>
            <a:off x="914400" y="4572000"/>
            <a:ext cx="861568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endParaRPr lang="en-US" dirty="0">
              <a:solidFill>
                <a:srgbClr val="E7E6E6"/>
              </a:solidFill>
            </a:endParaRPr>
          </a:p>
        </p:txBody>
      </p:sp>
      <p:sp>
        <p:nvSpPr>
          <p:cNvPr id="5" name="Footer Placeholder 4"/>
          <p:cNvSpPr>
            <a:spLocks noGrp="1"/>
          </p:cNvSpPr>
          <p:nvPr>
            <p:ph type="ftr" sz="quarter" idx="11"/>
          </p:nvPr>
        </p:nvSpPr>
        <p:spPr/>
        <p:txBody>
          <a:bodyPr/>
          <a:lstStyle/>
          <a:p>
            <a:endParaRPr lang="fr-FR"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25D6219C-5D67-46FE-AB3F-D592616FA5B1}" type="slidenum">
              <a:rPr lang="fr-FR" smtClean="0">
                <a:solidFill>
                  <a:prstClr val="black">
                    <a:tint val="75000"/>
                  </a:prstClr>
                </a:solidFill>
              </a:rPr>
              <a:pPr/>
              <a:t>‹N°›</a:t>
            </a:fld>
            <a:endParaRPr lang="fr-FR" dirty="0">
              <a:solidFill>
                <a:prstClr val="black">
                  <a:tint val="75000"/>
                </a:prstClr>
              </a:solidFill>
            </a:endParaRPr>
          </a:p>
        </p:txBody>
      </p:sp>
    </p:spTree>
    <p:extLst>
      <p:ext uri="{BB962C8B-B14F-4D97-AF65-F5344CB8AC3E}">
        <p14:creationId xmlns:p14="http://schemas.microsoft.com/office/powerpoint/2010/main" val="20017645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endParaRPr lang="fr-FR"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fr-FR"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25D6219C-5D67-46FE-AB3F-D592616FA5B1}" type="slidenum">
              <a:rPr lang="fr-FR" smtClean="0">
                <a:solidFill>
                  <a:prstClr val="black">
                    <a:tint val="75000"/>
                  </a:prstClr>
                </a:solidFill>
              </a:rPr>
              <a:pPr/>
              <a:t>‹N°›</a:t>
            </a:fld>
            <a:endParaRPr lang="fr-FR" dirty="0">
              <a:solidFill>
                <a:prstClr val="black">
                  <a:tint val="75000"/>
                </a:prstClr>
              </a:solidFill>
            </a:endParaRPr>
          </a:p>
        </p:txBody>
      </p:sp>
      <p:sp>
        <p:nvSpPr>
          <p:cNvPr id="7" name="Slide Number Placeholder 6"/>
          <p:cNvSpPr txBox="1">
            <a:spLocks/>
          </p:cNvSpPr>
          <p:nvPr userDrawn="1"/>
        </p:nvSpPr>
        <p:spPr>
          <a:xfrm>
            <a:off x="11328308" y="76518"/>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25D6219C-5D67-46FE-AB3F-D592616FA5B1}" type="slidenum">
              <a:rPr kumimoji="0" lang="fr-FR" sz="18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‹N°›</a:t>
            </a:fld>
            <a:endParaRPr kumimoji="0" lang="fr-FR" sz="18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7835364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199" y="274640"/>
            <a:ext cx="2336800" cy="5851525"/>
          </a:xfrm>
        </p:spPr>
        <p:txBody>
          <a:bodyPr vert="eaVert" anchor="b" anchorCtr="0"/>
          <a:lstStyle/>
          <a:p>
            <a:r>
              <a:rPr lang="fr-FR"/>
              <a:t>Modifiez le style du titre</a:t>
            </a:r>
            <a:endParaRPr lang="en-US" dirty="0"/>
          </a:p>
        </p:txBody>
      </p:sp>
      <p:sp>
        <p:nvSpPr>
          <p:cNvPr id="3" name="Vertical Text Placeholder 2"/>
          <p:cNvSpPr>
            <a:spLocks noGrp="1"/>
          </p:cNvSpPr>
          <p:nvPr>
            <p:ph type="body" orient="vert" idx="1"/>
          </p:nvPr>
        </p:nvSpPr>
        <p:spPr>
          <a:xfrm>
            <a:off x="609602" y="274640"/>
            <a:ext cx="8026399"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endParaRPr lang="fr-FR"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fr-FR" dirty="0">
              <a:solidFill>
                <a:prstClr val="black">
                  <a:tint val="75000"/>
                </a:prstClr>
              </a:solidFill>
            </a:endParaRPr>
          </a:p>
        </p:txBody>
      </p:sp>
      <p:sp>
        <p:nvSpPr>
          <p:cNvPr id="6" name="Slide Number Placeholder 5"/>
          <p:cNvSpPr>
            <a:spLocks noGrp="1"/>
          </p:cNvSpPr>
          <p:nvPr>
            <p:ph type="sldNum" sz="quarter" idx="12"/>
          </p:nvPr>
        </p:nvSpPr>
        <p:spPr>
          <a:xfrm>
            <a:off x="11328308" y="76519"/>
            <a:ext cx="731520" cy="396240"/>
          </a:xfrm>
        </p:spPr>
        <p:txBody>
          <a:bodyPr/>
          <a:lstStyle/>
          <a:p>
            <a:fld id="{25D6219C-5D67-46FE-AB3F-D592616FA5B1}" type="slidenum">
              <a:rPr lang="fr-FR" smtClean="0">
                <a:solidFill>
                  <a:prstClr val="black">
                    <a:tint val="75000"/>
                  </a:prstClr>
                </a:solidFill>
              </a:rPr>
              <a:pPr/>
              <a:t>‹N°›</a:t>
            </a:fld>
            <a:endParaRPr lang="fr-FR" dirty="0">
              <a:solidFill>
                <a:prstClr val="black">
                  <a:tint val="75000"/>
                </a:prstClr>
              </a:solidFill>
            </a:endParaRPr>
          </a:p>
        </p:txBody>
      </p:sp>
    </p:spTree>
    <p:extLst>
      <p:ext uri="{BB962C8B-B14F-4D97-AF65-F5344CB8AC3E}">
        <p14:creationId xmlns:p14="http://schemas.microsoft.com/office/powerpoint/2010/main" val="29421139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33471" y="-21453"/>
            <a:ext cx="10160000" cy="570133"/>
          </a:xfrm>
        </p:spPr>
        <p:txBody>
          <a:bodyPr/>
          <a:lstStyle>
            <a:lvl1pPr>
              <a:defRPr sz="3200"/>
            </a:lvl1pPr>
          </a:lstStyle>
          <a:p>
            <a:r>
              <a:rPr lang="fr-FR" dirty="0"/>
              <a:t>Modifiez le style du titre</a:t>
            </a:r>
            <a:endParaRPr lang="en-US" dirty="0"/>
          </a:p>
        </p:txBody>
      </p:sp>
      <p:sp>
        <p:nvSpPr>
          <p:cNvPr id="3" name="Content Placeholder 2"/>
          <p:cNvSpPr>
            <a:spLocks noGrp="1"/>
          </p:cNvSpPr>
          <p:nvPr>
            <p:ph idx="1"/>
          </p:nvPr>
        </p:nvSpPr>
        <p:spPr>
          <a:xfrm>
            <a:off x="33472" y="692696"/>
            <a:ext cx="11150210" cy="5616624"/>
          </a:xfrm>
        </p:spPr>
        <p:txBody>
          <a:bodyPr/>
          <a:lstStyle>
            <a:lvl1pPr marL="571500" indent="-457200">
              <a:buClr>
                <a:srgbClr val="C00000"/>
              </a:buClr>
              <a:buSzPct val="180000"/>
              <a:buFont typeface="Arial" panose="020B0604020202020204" pitchFamily="34" charset="0"/>
              <a:buChar char="•"/>
              <a:defRPr/>
            </a:lvl1pPr>
            <a:lvl2pPr>
              <a:buClr>
                <a:srgbClr val="2E1450"/>
              </a:buClr>
              <a:buSzPct val="120000"/>
              <a:defRPr/>
            </a:lvl2pPr>
            <a:lvl3pPr>
              <a:buClr>
                <a:srgbClr val="C00000"/>
              </a:buClr>
              <a:defRPr/>
            </a:lvl3pPr>
            <a:lvl4pPr>
              <a:buClr>
                <a:srgbClr val="2E1450"/>
              </a:buClr>
              <a:defRPr/>
            </a:lvl4pPr>
            <a:lvl5pPr>
              <a:buClr>
                <a:srgbClr val="C00000"/>
              </a:buClr>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6" name="Slide Number Placeholder 5"/>
          <p:cNvSpPr>
            <a:spLocks noGrp="1"/>
          </p:cNvSpPr>
          <p:nvPr>
            <p:ph type="sldNum" sz="quarter" idx="12"/>
          </p:nvPr>
        </p:nvSpPr>
        <p:spPr>
          <a:xfrm>
            <a:off x="11328308" y="76518"/>
            <a:ext cx="731520" cy="396240"/>
          </a:xfrm>
        </p:spPr>
        <p:txBody>
          <a:bodyPr/>
          <a:lstStyle/>
          <a:p>
            <a:fld id="{6E2D2B3B-882E-40F3-A32F-6DD516915044}" type="slidenum">
              <a:rPr lang="en-US" smtClean="0"/>
              <a:pPr/>
              <a:t>‹N°›</a:t>
            </a:fld>
            <a:endParaRPr lang="en-US" dirty="0"/>
          </a:p>
        </p:txBody>
      </p:sp>
    </p:spTree>
    <p:extLst>
      <p:ext uri="{BB962C8B-B14F-4D97-AF65-F5344CB8AC3E}">
        <p14:creationId xmlns:p14="http://schemas.microsoft.com/office/powerpoint/2010/main" val="16084074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963085" y="5486400"/>
            <a:ext cx="10212916" cy="1168400"/>
          </a:xfrm>
        </p:spPr>
        <p:txBody>
          <a:bodyPr anchor="t"/>
          <a:lstStyle>
            <a:lvl1pPr algn="l">
              <a:defRPr sz="3600" b="0" cap="all"/>
            </a:lvl1pPr>
          </a:lstStyle>
          <a:p>
            <a:r>
              <a:rPr lang="fr-FR"/>
              <a:t>Modifiez le style du titre</a:t>
            </a:r>
            <a:endParaRPr lang="en-US" dirty="0"/>
          </a:p>
        </p:txBody>
      </p:sp>
      <p:sp>
        <p:nvSpPr>
          <p:cNvPr id="3" name="Text Placeholder 2"/>
          <p:cNvSpPr>
            <a:spLocks noGrp="1"/>
          </p:cNvSpPr>
          <p:nvPr>
            <p:ph type="body" idx="1"/>
          </p:nvPr>
        </p:nvSpPr>
        <p:spPr>
          <a:xfrm>
            <a:off x="963085" y="3852863"/>
            <a:ext cx="818091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endParaRPr lang="fr-FR"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srgbClr val="E7E6E6"/>
              </a:solidFill>
            </a:endParaRPr>
          </a:p>
        </p:txBody>
      </p:sp>
      <p:sp>
        <p:nvSpPr>
          <p:cNvPr id="6" name="Slide Number Placeholder 5"/>
          <p:cNvSpPr>
            <a:spLocks noGrp="1"/>
          </p:cNvSpPr>
          <p:nvPr>
            <p:ph type="sldNum" sz="quarter" idx="12"/>
          </p:nvPr>
        </p:nvSpPr>
        <p:spPr>
          <a:xfrm>
            <a:off x="11328308" y="44624"/>
            <a:ext cx="731520" cy="396240"/>
          </a:xfrm>
        </p:spPr>
        <p:txBody>
          <a:bodyPr/>
          <a:lstStyle/>
          <a:p>
            <a:fld id="{25D6219C-5D67-46FE-AB3F-D592616FA5B1}" type="slidenum">
              <a:rPr lang="fr-FR" smtClean="0">
                <a:solidFill>
                  <a:prstClr val="black">
                    <a:tint val="75000"/>
                  </a:prstClr>
                </a:solidFill>
              </a:rPr>
              <a:pPr/>
              <a:t>‹N°›</a:t>
            </a:fld>
            <a:endParaRPr lang="fr-FR" dirty="0">
              <a:solidFill>
                <a:prstClr val="black">
                  <a:tint val="75000"/>
                </a:prstClr>
              </a:solidFill>
            </a:endParaRPr>
          </a:p>
        </p:txBody>
      </p:sp>
      <p:pic>
        <p:nvPicPr>
          <p:cNvPr id="7" name="Imag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6391661"/>
            <a:ext cx="2067374" cy="483499"/>
          </a:xfrm>
          <a:prstGeom prst="rect">
            <a:avLst/>
          </a:prstGeom>
        </p:spPr>
      </p:pic>
    </p:spTree>
    <p:extLst>
      <p:ext uri="{BB962C8B-B14F-4D97-AF65-F5344CB8AC3E}">
        <p14:creationId xmlns:p14="http://schemas.microsoft.com/office/powerpoint/2010/main" val="10151093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Content Placeholder 2"/>
          <p:cNvSpPr>
            <a:spLocks noGrp="1"/>
          </p:cNvSpPr>
          <p:nvPr>
            <p:ph sz="half" idx="1"/>
          </p:nvPr>
        </p:nvSpPr>
        <p:spPr>
          <a:xfrm>
            <a:off x="609601" y="1536192"/>
            <a:ext cx="48768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892801" y="1536192"/>
            <a:ext cx="48768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endParaRPr lang="fr-FR"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fr-FR" dirty="0">
              <a:solidFill>
                <a:prstClr val="black">
                  <a:tint val="75000"/>
                </a:prstClr>
              </a:solidFill>
            </a:endParaRPr>
          </a:p>
        </p:txBody>
      </p:sp>
      <p:sp>
        <p:nvSpPr>
          <p:cNvPr id="7" name="Slide Number Placeholder 6"/>
          <p:cNvSpPr>
            <a:spLocks noGrp="1"/>
          </p:cNvSpPr>
          <p:nvPr>
            <p:ph type="sldNum" sz="quarter" idx="12"/>
          </p:nvPr>
        </p:nvSpPr>
        <p:spPr>
          <a:xfrm>
            <a:off x="11328308" y="76518"/>
            <a:ext cx="731520" cy="396240"/>
          </a:xfrm>
        </p:spPr>
        <p:txBody>
          <a:bodyPr/>
          <a:lstStyle/>
          <a:p>
            <a:fld id="{25D6219C-5D67-46FE-AB3F-D592616FA5B1}" type="slidenum">
              <a:rPr lang="fr-FR" smtClean="0">
                <a:solidFill>
                  <a:prstClr val="black">
                    <a:tint val="75000"/>
                  </a:prstClr>
                </a:solidFill>
              </a:rPr>
              <a:pPr/>
              <a:t>‹N°›</a:t>
            </a:fld>
            <a:endParaRPr lang="fr-FR" dirty="0">
              <a:solidFill>
                <a:prstClr val="black">
                  <a:tint val="75000"/>
                </a:prstClr>
              </a:solidFill>
            </a:endParaRPr>
          </a:p>
        </p:txBody>
      </p:sp>
    </p:spTree>
    <p:extLst>
      <p:ext uri="{BB962C8B-B14F-4D97-AF65-F5344CB8AC3E}">
        <p14:creationId xmlns:p14="http://schemas.microsoft.com/office/powerpoint/2010/main" val="36113007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a:p>
        </p:txBody>
      </p:sp>
      <p:sp>
        <p:nvSpPr>
          <p:cNvPr id="3" name="Text Placeholder 2"/>
          <p:cNvSpPr>
            <a:spLocks noGrp="1"/>
          </p:cNvSpPr>
          <p:nvPr>
            <p:ph type="body" idx="1"/>
          </p:nvPr>
        </p:nvSpPr>
        <p:spPr>
          <a:xfrm>
            <a:off x="609601" y="1535113"/>
            <a:ext cx="48768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Content Placeholder 3"/>
          <p:cNvSpPr>
            <a:spLocks noGrp="1"/>
          </p:cNvSpPr>
          <p:nvPr>
            <p:ph sz="half" idx="2"/>
          </p:nvPr>
        </p:nvSpPr>
        <p:spPr>
          <a:xfrm>
            <a:off x="609601" y="2174875"/>
            <a:ext cx="48768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892801" y="1535113"/>
            <a:ext cx="48768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Content Placeholder 5"/>
          <p:cNvSpPr>
            <a:spLocks noGrp="1"/>
          </p:cNvSpPr>
          <p:nvPr>
            <p:ph sz="quarter" idx="4"/>
          </p:nvPr>
        </p:nvSpPr>
        <p:spPr>
          <a:xfrm>
            <a:off x="5892801" y="2174875"/>
            <a:ext cx="48768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Date Placeholder 6"/>
          <p:cNvSpPr>
            <a:spLocks noGrp="1"/>
          </p:cNvSpPr>
          <p:nvPr>
            <p:ph type="dt" sz="half" idx="10"/>
          </p:nvPr>
        </p:nvSpPr>
        <p:spPr/>
        <p:txBody>
          <a:bodyPr/>
          <a:lstStyle/>
          <a:p>
            <a:endParaRPr lang="fr-FR"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fr-FR" dirty="0">
              <a:solidFill>
                <a:prstClr val="black">
                  <a:tint val="75000"/>
                </a:prstClr>
              </a:solidFill>
            </a:endParaRPr>
          </a:p>
        </p:txBody>
      </p:sp>
      <p:sp>
        <p:nvSpPr>
          <p:cNvPr id="9" name="Slide Number Placeholder 8"/>
          <p:cNvSpPr>
            <a:spLocks noGrp="1"/>
          </p:cNvSpPr>
          <p:nvPr>
            <p:ph type="sldNum" sz="quarter" idx="12"/>
          </p:nvPr>
        </p:nvSpPr>
        <p:spPr>
          <a:xfrm>
            <a:off x="11328308" y="76518"/>
            <a:ext cx="731520" cy="396240"/>
          </a:xfrm>
        </p:spPr>
        <p:txBody>
          <a:bodyPr/>
          <a:lstStyle/>
          <a:p>
            <a:fld id="{25D6219C-5D67-46FE-AB3F-D592616FA5B1}" type="slidenum">
              <a:rPr lang="fr-FR" smtClean="0">
                <a:solidFill>
                  <a:prstClr val="black">
                    <a:tint val="75000"/>
                  </a:prstClr>
                </a:solidFill>
              </a:rPr>
              <a:pPr/>
              <a:t>‹N°›</a:t>
            </a:fld>
            <a:endParaRPr lang="fr-FR" dirty="0">
              <a:solidFill>
                <a:prstClr val="black">
                  <a:tint val="75000"/>
                </a:prstClr>
              </a:solidFill>
            </a:endParaRPr>
          </a:p>
        </p:txBody>
      </p:sp>
    </p:spTree>
    <p:extLst>
      <p:ext uri="{BB962C8B-B14F-4D97-AF65-F5344CB8AC3E}">
        <p14:creationId xmlns:p14="http://schemas.microsoft.com/office/powerpoint/2010/main" val="40312694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Date Placeholder 2"/>
          <p:cNvSpPr>
            <a:spLocks noGrp="1"/>
          </p:cNvSpPr>
          <p:nvPr>
            <p:ph type="dt" sz="half" idx="10"/>
          </p:nvPr>
        </p:nvSpPr>
        <p:spPr/>
        <p:txBody>
          <a:bodyPr/>
          <a:lstStyle/>
          <a:p>
            <a:endParaRPr lang="fr-FR"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fr-FR"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25D6219C-5D67-46FE-AB3F-D592616FA5B1}" type="slidenum">
              <a:rPr lang="fr-FR" smtClean="0">
                <a:solidFill>
                  <a:prstClr val="black">
                    <a:tint val="75000"/>
                  </a:prstClr>
                </a:solidFill>
              </a:rPr>
              <a:pPr/>
              <a:t>‹N°›</a:t>
            </a:fld>
            <a:endParaRPr lang="fr-FR" dirty="0">
              <a:solidFill>
                <a:prstClr val="black">
                  <a:tint val="75000"/>
                </a:prstClr>
              </a:solidFill>
            </a:endParaRPr>
          </a:p>
        </p:txBody>
      </p:sp>
      <p:sp>
        <p:nvSpPr>
          <p:cNvPr id="6" name="Slide Number Placeholder 6"/>
          <p:cNvSpPr txBox="1">
            <a:spLocks/>
          </p:cNvSpPr>
          <p:nvPr userDrawn="1"/>
        </p:nvSpPr>
        <p:spPr>
          <a:xfrm>
            <a:off x="11328308" y="76518"/>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25D6219C-5D67-46FE-AB3F-D592616FA5B1}" type="slidenum">
              <a:rPr kumimoji="0" lang="fr-FR" sz="18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‹N°›</a:t>
            </a:fld>
            <a:endParaRPr kumimoji="0" lang="fr-FR" sz="18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117948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fr-FR"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fr-FR" dirty="0">
              <a:solidFill>
                <a:prstClr val="black">
                  <a:tint val="75000"/>
                </a:prstClr>
              </a:solidFill>
            </a:endParaRPr>
          </a:p>
        </p:txBody>
      </p:sp>
      <p:sp>
        <p:nvSpPr>
          <p:cNvPr id="4" name="Slide Number Placeholder 3"/>
          <p:cNvSpPr>
            <a:spLocks noGrp="1"/>
          </p:cNvSpPr>
          <p:nvPr>
            <p:ph type="sldNum" sz="quarter" idx="12"/>
          </p:nvPr>
        </p:nvSpPr>
        <p:spPr>
          <a:xfrm>
            <a:off x="11419465" y="0"/>
            <a:ext cx="731520" cy="396240"/>
          </a:xfrm>
        </p:spPr>
        <p:txBody>
          <a:bodyPr/>
          <a:lstStyle/>
          <a:p>
            <a:fld id="{25D6219C-5D67-46FE-AB3F-D592616FA5B1}" type="slidenum">
              <a:rPr lang="fr-FR" smtClean="0">
                <a:solidFill>
                  <a:prstClr val="black">
                    <a:tint val="75000"/>
                  </a:prstClr>
                </a:solidFill>
              </a:rPr>
              <a:pPr/>
              <a:t>‹N°›</a:t>
            </a:fld>
            <a:endParaRPr lang="fr-FR" dirty="0">
              <a:solidFill>
                <a:prstClr val="black">
                  <a:tint val="75000"/>
                </a:prstClr>
              </a:solidFill>
            </a:endParaRPr>
          </a:p>
        </p:txBody>
      </p:sp>
    </p:spTree>
    <p:extLst>
      <p:ext uri="{BB962C8B-B14F-4D97-AF65-F5344CB8AC3E}">
        <p14:creationId xmlns:p14="http://schemas.microsoft.com/office/powerpoint/2010/main" val="382726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06402" y="5495544"/>
            <a:ext cx="10363200" cy="594360"/>
          </a:xfrm>
        </p:spPr>
        <p:txBody>
          <a:bodyPr anchor="b"/>
          <a:lstStyle>
            <a:lvl1pPr algn="ctr">
              <a:defRPr sz="2200" b="1"/>
            </a:lvl1pPr>
          </a:lstStyle>
          <a:p>
            <a:r>
              <a:rPr lang="fr-FR"/>
              <a:t>Modifiez le style du titre</a:t>
            </a:r>
            <a:endParaRPr lang="en-US" dirty="0"/>
          </a:p>
        </p:txBody>
      </p:sp>
      <p:sp>
        <p:nvSpPr>
          <p:cNvPr id="4" name="Text Placeholder 3"/>
          <p:cNvSpPr>
            <a:spLocks noGrp="1"/>
          </p:cNvSpPr>
          <p:nvPr>
            <p:ph type="body" sz="half" idx="2"/>
          </p:nvPr>
        </p:nvSpPr>
        <p:spPr>
          <a:xfrm>
            <a:off x="406399" y="6096000"/>
            <a:ext cx="10363202"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endParaRPr lang="fr-FR"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fr-FR"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25D6219C-5D67-46FE-AB3F-D592616FA5B1}" type="slidenum">
              <a:rPr lang="fr-FR" smtClean="0">
                <a:solidFill>
                  <a:prstClr val="black">
                    <a:tint val="75000"/>
                  </a:prstClr>
                </a:solidFill>
              </a:rPr>
              <a:pPr/>
              <a:t>‹N°›</a:t>
            </a:fld>
            <a:endParaRPr lang="fr-FR" dirty="0">
              <a:solidFill>
                <a:prstClr val="black">
                  <a:tint val="75000"/>
                </a:prstClr>
              </a:solidFill>
            </a:endParaRPr>
          </a:p>
        </p:txBody>
      </p:sp>
      <p:sp>
        <p:nvSpPr>
          <p:cNvPr id="9" name="Content Placeholder 8"/>
          <p:cNvSpPr>
            <a:spLocks noGrp="1"/>
          </p:cNvSpPr>
          <p:nvPr>
            <p:ph sz="quarter" idx="13"/>
          </p:nvPr>
        </p:nvSpPr>
        <p:spPr>
          <a:xfrm>
            <a:off x="406400" y="381000"/>
            <a:ext cx="10363200" cy="494284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8" name="Slide Number Placeholder 6"/>
          <p:cNvSpPr txBox="1">
            <a:spLocks/>
          </p:cNvSpPr>
          <p:nvPr userDrawn="1"/>
        </p:nvSpPr>
        <p:spPr>
          <a:xfrm>
            <a:off x="11328308" y="76518"/>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25D6219C-5D67-46FE-AB3F-D592616FA5B1}" type="slidenum">
              <a:rPr kumimoji="0" lang="fr-FR" sz="18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‹N°›</a:t>
            </a:fld>
            <a:endParaRPr kumimoji="0" lang="fr-FR" sz="18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0069070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02336" y="5495278"/>
            <a:ext cx="10363200" cy="594626"/>
          </a:xfrm>
        </p:spPr>
        <p:txBody>
          <a:bodyPr anchor="b"/>
          <a:lstStyle>
            <a:lvl1pPr algn="ctr">
              <a:defRPr sz="2200" b="1">
                <a:ln>
                  <a:noFill/>
                </a:ln>
                <a:solidFill>
                  <a:schemeClr val="tx2"/>
                </a:solidFill>
              </a:defRPr>
            </a:lvl1pPr>
          </a:lstStyle>
          <a:p>
            <a:r>
              <a:rPr lang="fr-FR"/>
              <a:t>Modifiez le style du titre</a:t>
            </a:r>
            <a:endParaRPr lang="en-US" dirty="0"/>
          </a:p>
        </p:txBody>
      </p:sp>
      <p:sp>
        <p:nvSpPr>
          <p:cNvPr id="3" name="Picture Placeholder 2"/>
          <p:cNvSpPr>
            <a:spLocks noGrp="1"/>
          </p:cNvSpPr>
          <p:nvPr>
            <p:ph type="pic" idx="1"/>
          </p:nvPr>
        </p:nvSpPr>
        <p:spPr>
          <a:xfrm>
            <a:off x="1" y="0"/>
            <a:ext cx="112776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dirty="0"/>
              <a:t>Cliquez sur l'icône pour ajouter une image</a:t>
            </a:r>
            <a:endParaRPr lang="en-US" dirty="0"/>
          </a:p>
        </p:txBody>
      </p:sp>
      <p:sp>
        <p:nvSpPr>
          <p:cNvPr id="4" name="Text Placeholder 3"/>
          <p:cNvSpPr>
            <a:spLocks noGrp="1"/>
          </p:cNvSpPr>
          <p:nvPr>
            <p:ph type="body" sz="half" idx="2"/>
          </p:nvPr>
        </p:nvSpPr>
        <p:spPr>
          <a:xfrm>
            <a:off x="402336" y="6096000"/>
            <a:ext cx="103632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8" name="Date Placeholder 7"/>
          <p:cNvSpPr>
            <a:spLocks noGrp="1"/>
          </p:cNvSpPr>
          <p:nvPr>
            <p:ph type="dt" sz="half" idx="10"/>
          </p:nvPr>
        </p:nvSpPr>
        <p:spPr/>
        <p:txBody>
          <a:bodyPr/>
          <a:lstStyle/>
          <a:p>
            <a:endParaRPr lang="fr-FR" dirty="0">
              <a:solidFill>
                <a:prstClr val="black">
                  <a:tint val="75000"/>
                </a:prstClr>
              </a:solidFill>
            </a:endParaRPr>
          </a:p>
        </p:txBody>
      </p:sp>
      <p:sp>
        <p:nvSpPr>
          <p:cNvPr id="9" name="Slide Number Placeholder 8"/>
          <p:cNvSpPr>
            <a:spLocks noGrp="1"/>
          </p:cNvSpPr>
          <p:nvPr>
            <p:ph type="sldNum" sz="quarter" idx="11"/>
          </p:nvPr>
        </p:nvSpPr>
        <p:spPr/>
        <p:txBody>
          <a:bodyPr/>
          <a:lstStyle/>
          <a:p>
            <a:fld id="{25D6219C-5D67-46FE-AB3F-D592616FA5B1}" type="slidenum">
              <a:rPr lang="fr-FR" smtClean="0">
                <a:solidFill>
                  <a:prstClr val="black">
                    <a:tint val="75000"/>
                  </a:prstClr>
                </a:solidFill>
              </a:rPr>
              <a:pPr/>
              <a:t>‹N°›</a:t>
            </a:fld>
            <a:endParaRPr lang="fr-FR" dirty="0">
              <a:solidFill>
                <a:prstClr val="black">
                  <a:tint val="75000"/>
                </a:prstClr>
              </a:solidFill>
            </a:endParaRPr>
          </a:p>
        </p:txBody>
      </p:sp>
      <p:sp>
        <p:nvSpPr>
          <p:cNvPr id="10" name="Footer Placeholder 9"/>
          <p:cNvSpPr>
            <a:spLocks noGrp="1"/>
          </p:cNvSpPr>
          <p:nvPr>
            <p:ph type="ftr" sz="quarter" idx="12"/>
          </p:nvPr>
        </p:nvSpPr>
        <p:spPr/>
        <p:txBody>
          <a:bodyPr/>
          <a:lstStyle/>
          <a:p>
            <a:endParaRPr lang="fr-FR" dirty="0">
              <a:solidFill>
                <a:prstClr val="black">
                  <a:tint val="75000"/>
                </a:prstClr>
              </a:solidFill>
            </a:endParaRPr>
          </a:p>
        </p:txBody>
      </p:sp>
      <p:sp>
        <p:nvSpPr>
          <p:cNvPr id="11" name="Slide Number Placeholder 6"/>
          <p:cNvSpPr txBox="1">
            <a:spLocks/>
          </p:cNvSpPr>
          <p:nvPr userDrawn="1"/>
        </p:nvSpPr>
        <p:spPr>
          <a:xfrm>
            <a:off x="11328308" y="76518"/>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25D6219C-5D67-46FE-AB3F-D592616FA5B1}" type="slidenum">
              <a:rPr kumimoji="0" lang="fr-FR" sz="18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‹N°›</a:t>
            </a:fld>
            <a:endParaRPr kumimoji="0" lang="fr-FR" sz="18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685644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601" y="38100"/>
            <a:ext cx="11241998" cy="798612"/>
          </a:xfrm>
          <a:prstGeom prst="rect">
            <a:avLst/>
          </a:prstGeom>
        </p:spPr>
        <p:txBody>
          <a:bodyPr vert="horz" lIns="91440" tIns="45720" rIns="91440" bIns="45720" rtlCol="0" anchor="ctr">
            <a:noAutofit/>
          </a:bodyPr>
          <a:lstStyle/>
          <a:p>
            <a:r>
              <a:rPr lang="fr-FR" dirty="0"/>
              <a:t>Modifiez le style du titre</a:t>
            </a:r>
            <a:endParaRPr lang="en-US" dirty="0"/>
          </a:p>
        </p:txBody>
      </p:sp>
      <p:sp>
        <p:nvSpPr>
          <p:cNvPr id="3" name="Text Placeholder 2"/>
          <p:cNvSpPr>
            <a:spLocks noGrp="1"/>
          </p:cNvSpPr>
          <p:nvPr>
            <p:ph type="body" idx="1"/>
          </p:nvPr>
        </p:nvSpPr>
        <p:spPr>
          <a:xfrm>
            <a:off x="27285" y="1600200"/>
            <a:ext cx="11250314" cy="4800600"/>
          </a:xfrm>
          <a:prstGeom prst="rect">
            <a:avLst/>
          </a:prstGeom>
        </p:spPr>
        <p:txBody>
          <a:bodyPr vert="horz" lIns="91440" tIns="45720" rIns="91440" bIns="45720" rtlCol="0">
            <a:normAutofit/>
          </a:body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7" name="Rectangle 6"/>
          <p:cNvSpPr/>
          <p:nvPr/>
        </p:nvSpPr>
        <p:spPr>
          <a:xfrm>
            <a:off x="11277601" y="0"/>
            <a:ext cx="9144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6" name="Slide Number Placeholder 5"/>
          <p:cNvSpPr>
            <a:spLocks noGrp="1"/>
          </p:cNvSpPr>
          <p:nvPr>
            <p:ph type="sldNum" sz="quarter" idx="4"/>
          </p:nvPr>
        </p:nvSpPr>
        <p:spPr>
          <a:xfrm>
            <a:off x="10038081" y="6420200"/>
            <a:ext cx="73152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25D6219C-5D67-46FE-AB3F-D592616FA5B1}" type="slidenum">
              <a:rPr lang="fr-FR" smtClean="0">
                <a:solidFill>
                  <a:prstClr val="black">
                    <a:tint val="75000"/>
                  </a:prstClr>
                </a:solidFill>
              </a:rPr>
              <a:pPr/>
              <a:t>‹N°›</a:t>
            </a:fld>
            <a:endParaRPr lang="fr-FR" dirty="0">
              <a:solidFill>
                <a:prstClr val="black">
                  <a:tint val="75000"/>
                </a:prstClr>
              </a:solidFill>
            </a:endParaRPr>
          </a:p>
        </p:txBody>
      </p:sp>
      <p:sp>
        <p:nvSpPr>
          <p:cNvPr id="5" name="Footer Placeholder 4"/>
          <p:cNvSpPr>
            <a:spLocks noGrp="1"/>
          </p:cNvSpPr>
          <p:nvPr>
            <p:ph type="ftr" sz="quarter" idx="3"/>
          </p:nvPr>
        </p:nvSpPr>
        <p:spPr>
          <a:xfrm rot="16200000">
            <a:off x="10510429" y="3987800"/>
            <a:ext cx="2367281" cy="487681"/>
          </a:xfrm>
          <a:prstGeom prst="rect">
            <a:avLst/>
          </a:prstGeom>
        </p:spPr>
        <p:txBody>
          <a:bodyPr vert="horz" lIns="91440" tIns="45720" rIns="91440" bIns="45720" rtlCol="0" anchor="ctr"/>
          <a:lstStyle>
            <a:lvl1pPr algn="r">
              <a:defRPr sz="1200">
                <a:solidFill>
                  <a:schemeClr val="bg2"/>
                </a:solidFill>
              </a:defRPr>
            </a:lvl1pPr>
          </a:lstStyle>
          <a:p>
            <a:endParaRPr lang="en-US" dirty="0">
              <a:solidFill>
                <a:srgbClr val="E7E6E6"/>
              </a:solidFill>
            </a:endParaRPr>
          </a:p>
        </p:txBody>
      </p:sp>
      <p:sp>
        <p:nvSpPr>
          <p:cNvPr id="4" name="Date Placeholder 3"/>
          <p:cNvSpPr>
            <a:spLocks noGrp="1"/>
          </p:cNvSpPr>
          <p:nvPr>
            <p:ph type="dt" sz="half" idx="2"/>
          </p:nvPr>
        </p:nvSpPr>
        <p:spPr>
          <a:xfrm rot="16200000">
            <a:off x="10474870" y="1584960"/>
            <a:ext cx="2438399" cy="487681"/>
          </a:xfrm>
          <a:prstGeom prst="rect">
            <a:avLst/>
          </a:prstGeom>
        </p:spPr>
        <p:txBody>
          <a:bodyPr vert="horz" lIns="91440" tIns="45720" rIns="91440" bIns="45720" rtlCol="0" anchor="ctr"/>
          <a:lstStyle>
            <a:lvl1pPr algn="l">
              <a:defRPr sz="1200">
                <a:solidFill>
                  <a:schemeClr val="bg2"/>
                </a:solidFill>
              </a:defRPr>
            </a:lvl1pPr>
          </a:lstStyle>
          <a:p>
            <a:endParaRPr lang="fr-FR" dirty="0">
              <a:solidFill>
                <a:prstClr val="black">
                  <a:tint val="75000"/>
                </a:prstClr>
              </a:solidFill>
            </a:endParaRPr>
          </a:p>
        </p:txBody>
      </p:sp>
      <p:pic>
        <p:nvPicPr>
          <p:cNvPr id="10" name="Image 9"/>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27285" y="6420201"/>
            <a:ext cx="1772691" cy="414581"/>
          </a:xfrm>
          <a:prstGeom prst="rect">
            <a:avLst/>
          </a:prstGeom>
        </p:spPr>
      </p:pic>
      <p:pic>
        <p:nvPicPr>
          <p:cNvPr id="8" name="Image 7"/>
          <p:cNvPicPr>
            <a:picLocks noChangeAspect="1"/>
          </p:cNvPicPr>
          <p:nvPr userDrawn="1"/>
        </p:nvPicPr>
        <p:blipFill>
          <a:blip r:embed="rId14"/>
          <a:stretch>
            <a:fillRect/>
          </a:stretch>
        </p:blipFill>
        <p:spPr>
          <a:xfrm>
            <a:off x="10769601" y="6362048"/>
            <a:ext cx="1422400" cy="506903"/>
          </a:xfrm>
          <a:prstGeom prst="rect">
            <a:avLst/>
          </a:prstGeom>
        </p:spPr>
      </p:pic>
    </p:spTree>
    <p:extLst>
      <p:ext uri="{BB962C8B-B14F-4D97-AF65-F5344CB8AC3E}">
        <p14:creationId xmlns:p14="http://schemas.microsoft.com/office/powerpoint/2010/main" val="349599622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5.emf"/><Relationship Id="rId5" Type="http://schemas.openxmlformats.org/officeDocument/2006/relationships/oleObject" Target="../embeddings/oleObject2.bin"/><Relationship Id="rId4" Type="http://schemas.openxmlformats.org/officeDocument/2006/relationships/image" Target="../media/image4.emf"/></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1</a:t>
            </a:fld>
            <a:endParaRPr lang="fr-FR" dirty="0">
              <a:solidFill>
                <a:prstClr val="black">
                  <a:tint val="75000"/>
                </a:prstClr>
              </a:solidFill>
            </a:endParaRPr>
          </a:p>
        </p:txBody>
      </p:sp>
      <p:sp>
        <p:nvSpPr>
          <p:cNvPr id="3" name="Titre 1"/>
          <p:cNvSpPr txBox="1">
            <a:spLocks/>
          </p:cNvSpPr>
          <p:nvPr/>
        </p:nvSpPr>
        <p:spPr>
          <a:xfrm>
            <a:off x="576470" y="396240"/>
            <a:ext cx="10237304" cy="2387600"/>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smtClean="0"/>
              <a:t>Chapitre 1 : Amortissement et dépréciation d’immobilisations </a:t>
            </a:r>
            <a:endParaRPr lang="fr-FR" dirty="0"/>
          </a:p>
        </p:txBody>
      </p:sp>
      <p:sp>
        <p:nvSpPr>
          <p:cNvPr id="4" name="Titre 1"/>
          <p:cNvSpPr txBox="1">
            <a:spLocks/>
          </p:cNvSpPr>
          <p:nvPr/>
        </p:nvSpPr>
        <p:spPr>
          <a:xfrm>
            <a:off x="1524000" y="2798763"/>
            <a:ext cx="9144000" cy="2387600"/>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pPr marL="514350" indent="-514350">
              <a:buAutoNum type="arabicPeriod"/>
            </a:pPr>
            <a:r>
              <a:rPr lang="fr-FR" sz="2400" dirty="0" smtClean="0">
                <a:solidFill>
                  <a:srgbClr val="C00000"/>
                </a:solidFill>
                <a:latin typeface="+mn-lt"/>
              </a:rPr>
              <a:t>Définition et entrée dans le patrimoine des immobilisations</a:t>
            </a:r>
          </a:p>
          <a:p>
            <a:pPr marL="514350" indent="-514350">
              <a:buAutoNum type="arabicPeriod"/>
            </a:pPr>
            <a:r>
              <a:rPr lang="fr-FR" sz="2400" dirty="0" smtClean="0">
                <a:solidFill>
                  <a:srgbClr val="C00000"/>
                </a:solidFill>
                <a:latin typeface="+mn-lt"/>
              </a:rPr>
              <a:t>Amortissement linéaire </a:t>
            </a:r>
          </a:p>
          <a:p>
            <a:pPr marL="514350" indent="-514350">
              <a:buAutoNum type="arabicPeriod"/>
            </a:pPr>
            <a:r>
              <a:rPr lang="fr-FR" sz="2400" dirty="0" smtClean="0">
                <a:solidFill>
                  <a:srgbClr val="C00000"/>
                </a:solidFill>
                <a:latin typeface="+mn-lt"/>
              </a:rPr>
              <a:t>Amortissement fonctionnel</a:t>
            </a:r>
          </a:p>
          <a:p>
            <a:pPr marL="514350" indent="-514350">
              <a:buAutoNum type="arabicPeriod"/>
            </a:pPr>
            <a:r>
              <a:rPr lang="fr-FR" sz="2400" dirty="0" smtClean="0">
                <a:solidFill>
                  <a:srgbClr val="C00000"/>
                </a:solidFill>
                <a:latin typeface="+mn-lt"/>
              </a:rPr>
              <a:t>Dépréciation</a:t>
            </a:r>
          </a:p>
          <a:p>
            <a:pPr marL="514350" indent="-514350">
              <a:buFontTx/>
              <a:buAutoNum type="arabicPeriod"/>
            </a:pPr>
            <a:r>
              <a:rPr lang="fr-FR" sz="2400" dirty="0" smtClean="0">
                <a:solidFill>
                  <a:srgbClr val="C00000"/>
                </a:solidFill>
              </a:rPr>
              <a:t>Location et Crédit bail</a:t>
            </a:r>
            <a:endParaRPr lang="fr-FR" sz="2400" dirty="0" smtClean="0">
              <a:solidFill>
                <a:srgbClr val="C00000"/>
              </a:solidFill>
              <a:latin typeface="+mn-lt"/>
            </a:endParaRPr>
          </a:p>
          <a:p>
            <a:pPr marL="514350" indent="-514350">
              <a:buAutoNum type="arabicPeriod"/>
            </a:pPr>
            <a:r>
              <a:rPr lang="fr-FR" sz="2400" dirty="0" smtClean="0">
                <a:solidFill>
                  <a:srgbClr val="C00000"/>
                </a:solidFill>
                <a:latin typeface="+mn-lt"/>
              </a:rPr>
              <a:t>Immobilisations financières</a:t>
            </a:r>
          </a:p>
        </p:txBody>
      </p:sp>
    </p:spTree>
    <p:extLst>
      <p:ext uri="{BB962C8B-B14F-4D97-AF65-F5344CB8AC3E}">
        <p14:creationId xmlns:p14="http://schemas.microsoft.com/office/powerpoint/2010/main" val="6825721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10</a:t>
            </a:fld>
            <a:endParaRPr lang="fr-FR" dirty="0">
              <a:solidFill>
                <a:prstClr val="black">
                  <a:tint val="75000"/>
                </a:prstClr>
              </a:solidFill>
            </a:endParaRPr>
          </a:p>
        </p:txBody>
      </p:sp>
      <p:sp>
        <p:nvSpPr>
          <p:cNvPr id="3" name="Espace réservé du contenu 2"/>
          <p:cNvSpPr txBox="1">
            <a:spLocks/>
          </p:cNvSpPr>
          <p:nvPr/>
        </p:nvSpPr>
        <p:spPr>
          <a:xfrm>
            <a:off x="-1" y="692696"/>
            <a:ext cx="11314545" cy="5616624"/>
          </a:xfrm>
          <a:prstGeom prst="rect">
            <a:avLst/>
          </a:prstGeom>
        </p:spPr>
        <p:txBody>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480060" lvl="2" indent="0">
              <a:buFont typeface="Arial" pitchFamily="34" charset="0"/>
              <a:buNone/>
            </a:pPr>
            <a:endParaRPr lang="fr-FR" u="sng" dirty="0" smtClean="0">
              <a:solidFill>
                <a:srgbClr val="FF0000"/>
              </a:solidFill>
            </a:endParaRPr>
          </a:p>
          <a:p>
            <a:pPr marL="480060" lvl="2" indent="0">
              <a:buFont typeface="Arial" pitchFamily="34" charset="0"/>
              <a:buNone/>
            </a:pPr>
            <a:r>
              <a:rPr lang="fr-FR" u="sng" dirty="0" smtClean="0">
                <a:solidFill>
                  <a:srgbClr val="FF0000"/>
                </a:solidFill>
              </a:rPr>
              <a:t>APPLICATION 2</a:t>
            </a:r>
          </a:p>
          <a:p>
            <a:pPr marL="480060" lvl="2" indent="0">
              <a:buFont typeface="Arial" pitchFamily="34" charset="0"/>
              <a:buNone/>
            </a:pPr>
            <a:endParaRPr lang="fr-FR" sz="1000" u="sng" dirty="0" smtClean="0">
              <a:solidFill>
                <a:srgbClr val="FF0000"/>
              </a:solidFill>
            </a:endParaRPr>
          </a:p>
          <a:p>
            <a:pPr marL="114300" lvl="1" indent="0" algn="just">
              <a:buFont typeface="Arial" pitchFamily="34" charset="0"/>
              <a:buNone/>
            </a:pPr>
            <a:r>
              <a:rPr lang="fr-FR" i="1" dirty="0" smtClean="0"/>
              <a:t>La société JANVIER a acquis le 1</a:t>
            </a:r>
            <a:r>
              <a:rPr lang="fr-FR" i="1" baseline="30000" dirty="0" smtClean="0"/>
              <a:t>er</a:t>
            </a:r>
            <a:r>
              <a:rPr lang="fr-FR" i="1" dirty="0" smtClean="0"/>
              <a:t> septembre N du mobilier de bureau pour une valeur de 57 000 €HT (réglé comptant). Les frais d’installation s’élèvent à 3 000 €HT. La durée d’utilisation prévisionnelle est de 5 ans et le système d’amortissement retenu est le linéaire. Pas de valeur résiduelle.</a:t>
            </a:r>
          </a:p>
          <a:p>
            <a:pPr marL="571500" lvl="1" indent="-457200" algn="just">
              <a:buFont typeface="Wingdings" panose="05000000000000000000" pitchFamily="2" charset="2"/>
              <a:buChar char="ü"/>
            </a:pPr>
            <a:r>
              <a:rPr lang="fr-FR" i="1" dirty="0" smtClean="0"/>
              <a:t>Passer l’écriture d’achat au 01/09/N.</a:t>
            </a:r>
          </a:p>
          <a:p>
            <a:pPr marL="571500" lvl="1" indent="-457200" algn="just">
              <a:buFont typeface="Wingdings" panose="05000000000000000000" pitchFamily="2" charset="2"/>
              <a:buChar char="ü"/>
            </a:pPr>
            <a:r>
              <a:rPr lang="fr-FR" i="1" dirty="0" smtClean="0"/>
              <a:t>Etablir le plan d’amortissement et passez les écritures au 31/12/N.</a:t>
            </a:r>
          </a:p>
          <a:p>
            <a:pPr marL="571500" lvl="1" indent="-457200" algn="just">
              <a:buFont typeface="Wingdings" panose="05000000000000000000" pitchFamily="2" charset="2"/>
              <a:buChar char="ü"/>
            </a:pPr>
            <a:r>
              <a:rPr lang="fr-FR" i="1" dirty="0" smtClean="0"/>
              <a:t>Sachant qu’elle revend  ce mobilier 40 000 HT le 30/05/N+2 (règlement comptant), passez les écritures. </a:t>
            </a:r>
          </a:p>
          <a:p>
            <a:pPr marL="571500" lvl="1" indent="-457200" algn="just">
              <a:buFont typeface="Wingdings" panose="05000000000000000000" pitchFamily="2" charset="2"/>
              <a:buChar char="ü"/>
            </a:pPr>
            <a:r>
              <a:rPr lang="fr-FR" i="1" dirty="0" smtClean="0"/>
              <a:t>Calculez la plus value sur la cession du bien. </a:t>
            </a:r>
          </a:p>
          <a:p>
            <a:pPr marL="114300" lvl="1" indent="0" algn="just">
              <a:buFont typeface="Arial" pitchFamily="34" charset="0"/>
              <a:buNone/>
            </a:pPr>
            <a:endParaRPr lang="fr-FR" sz="1000" i="1" dirty="0" smtClean="0"/>
          </a:p>
          <a:p>
            <a:endParaRPr lang="fr-FR" dirty="0"/>
          </a:p>
        </p:txBody>
      </p:sp>
      <p:sp>
        <p:nvSpPr>
          <p:cNvPr id="4" name="Titre 1"/>
          <p:cNvSpPr txBox="1">
            <a:spLocks/>
          </p:cNvSpPr>
          <p:nvPr/>
        </p:nvSpPr>
        <p:spPr>
          <a:xfrm>
            <a:off x="0" y="-11264"/>
            <a:ext cx="10237304" cy="577795"/>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smtClean="0">
                <a:solidFill>
                  <a:srgbClr val="C00000"/>
                </a:solidFill>
              </a:rPr>
              <a:t>2.5 Amortissement linéaire – Exemple (2)</a:t>
            </a:r>
            <a:endParaRPr lang="fr-FR" dirty="0">
              <a:solidFill>
                <a:srgbClr val="C00000"/>
              </a:solidFill>
            </a:endParaRPr>
          </a:p>
        </p:txBody>
      </p:sp>
      <p:cxnSp>
        <p:nvCxnSpPr>
          <p:cNvPr id="5" name="Connecteur droit 4"/>
          <p:cNvCxnSpPr/>
          <p:nvPr/>
        </p:nvCxnSpPr>
        <p:spPr>
          <a:xfrm>
            <a:off x="646545" y="5070764"/>
            <a:ext cx="0" cy="323272"/>
          </a:xfrm>
          <a:prstGeom prst="line">
            <a:avLst/>
          </a:prstGeom>
        </p:spPr>
        <p:style>
          <a:lnRef idx="2">
            <a:schemeClr val="dk1"/>
          </a:lnRef>
          <a:fillRef idx="0">
            <a:schemeClr val="dk1"/>
          </a:fillRef>
          <a:effectRef idx="1">
            <a:schemeClr val="dk1"/>
          </a:effectRef>
          <a:fontRef idx="minor">
            <a:schemeClr val="tx1"/>
          </a:fontRef>
        </p:style>
      </p:cxnSp>
      <p:cxnSp>
        <p:nvCxnSpPr>
          <p:cNvPr id="6" name="Connecteur droit 5"/>
          <p:cNvCxnSpPr/>
          <p:nvPr/>
        </p:nvCxnSpPr>
        <p:spPr>
          <a:xfrm>
            <a:off x="2008908" y="5032920"/>
            <a:ext cx="0" cy="323272"/>
          </a:xfrm>
          <a:prstGeom prst="line">
            <a:avLst/>
          </a:prstGeom>
        </p:spPr>
        <p:style>
          <a:lnRef idx="2">
            <a:schemeClr val="dk1"/>
          </a:lnRef>
          <a:fillRef idx="0">
            <a:schemeClr val="dk1"/>
          </a:fillRef>
          <a:effectRef idx="1">
            <a:schemeClr val="dk1"/>
          </a:effectRef>
          <a:fontRef idx="minor">
            <a:schemeClr val="tx1"/>
          </a:fontRef>
        </p:style>
      </p:cxnSp>
      <p:cxnSp>
        <p:nvCxnSpPr>
          <p:cNvPr id="7" name="Connecteur droit 6"/>
          <p:cNvCxnSpPr/>
          <p:nvPr/>
        </p:nvCxnSpPr>
        <p:spPr>
          <a:xfrm>
            <a:off x="6659417" y="5070764"/>
            <a:ext cx="0" cy="323272"/>
          </a:xfrm>
          <a:prstGeom prst="line">
            <a:avLst/>
          </a:prstGeom>
        </p:spPr>
        <p:style>
          <a:lnRef idx="2">
            <a:schemeClr val="dk1"/>
          </a:lnRef>
          <a:fillRef idx="0">
            <a:schemeClr val="dk1"/>
          </a:fillRef>
          <a:effectRef idx="1">
            <a:schemeClr val="dk1"/>
          </a:effectRef>
          <a:fontRef idx="minor">
            <a:schemeClr val="tx1"/>
          </a:fontRef>
        </p:style>
      </p:cxnSp>
      <p:cxnSp>
        <p:nvCxnSpPr>
          <p:cNvPr id="8" name="Connecteur droit 7"/>
          <p:cNvCxnSpPr/>
          <p:nvPr/>
        </p:nvCxnSpPr>
        <p:spPr>
          <a:xfrm>
            <a:off x="10335487" y="5037002"/>
            <a:ext cx="0" cy="323272"/>
          </a:xfrm>
          <a:prstGeom prst="line">
            <a:avLst/>
          </a:prstGeom>
        </p:spPr>
        <p:style>
          <a:lnRef idx="2">
            <a:schemeClr val="dk1"/>
          </a:lnRef>
          <a:fillRef idx="0">
            <a:schemeClr val="dk1"/>
          </a:fillRef>
          <a:effectRef idx="1">
            <a:schemeClr val="dk1"/>
          </a:effectRef>
          <a:fontRef idx="minor">
            <a:schemeClr val="tx1"/>
          </a:fontRef>
        </p:style>
      </p:cxnSp>
      <p:sp>
        <p:nvSpPr>
          <p:cNvPr id="9" name="ZoneTexte 8"/>
          <p:cNvSpPr txBox="1"/>
          <p:nvPr/>
        </p:nvSpPr>
        <p:spPr>
          <a:xfrm>
            <a:off x="203199" y="4756727"/>
            <a:ext cx="1274619" cy="369332"/>
          </a:xfrm>
          <a:prstGeom prst="rect">
            <a:avLst/>
          </a:prstGeom>
          <a:noFill/>
        </p:spPr>
        <p:txBody>
          <a:bodyPr wrap="square" rtlCol="0">
            <a:spAutoFit/>
          </a:bodyPr>
          <a:lstStyle/>
          <a:p>
            <a:r>
              <a:rPr lang="fr-FR" dirty="0" smtClean="0"/>
              <a:t>01/09/N</a:t>
            </a:r>
            <a:endParaRPr lang="fr-FR" dirty="0"/>
          </a:p>
        </p:txBody>
      </p:sp>
      <p:sp>
        <p:nvSpPr>
          <p:cNvPr id="10" name="ZoneTexte 9"/>
          <p:cNvSpPr txBox="1"/>
          <p:nvPr/>
        </p:nvSpPr>
        <p:spPr>
          <a:xfrm>
            <a:off x="9721271" y="4760155"/>
            <a:ext cx="1274619" cy="369332"/>
          </a:xfrm>
          <a:prstGeom prst="rect">
            <a:avLst/>
          </a:prstGeom>
          <a:noFill/>
        </p:spPr>
        <p:txBody>
          <a:bodyPr wrap="square" rtlCol="0">
            <a:spAutoFit/>
          </a:bodyPr>
          <a:lstStyle/>
          <a:p>
            <a:r>
              <a:rPr lang="fr-FR" dirty="0" smtClean="0"/>
              <a:t>30/08/N+5</a:t>
            </a:r>
            <a:endParaRPr lang="fr-FR" dirty="0"/>
          </a:p>
        </p:txBody>
      </p:sp>
      <p:sp>
        <p:nvSpPr>
          <p:cNvPr id="11" name="ZoneTexte 10"/>
          <p:cNvSpPr txBox="1"/>
          <p:nvPr/>
        </p:nvSpPr>
        <p:spPr>
          <a:xfrm>
            <a:off x="6134570" y="4751521"/>
            <a:ext cx="1274619" cy="369332"/>
          </a:xfrm>
          <a:prstGeom prst="rect">
            <a:avLst/>
          </a:prstGeom>
          <a:noFill/>
        </p:spPr>
        <p:txBody>
          <a:bodyPr wrap="square" rtlCol="0">
            <a:spAutoFit/>
          </a:bodyPr>
          <a:lstStyle/>
          <a:p>
            <a:r>
              <a:rPr lang="fr-FR" dirty="0" smtClean="0"/>
              <a:t>31/12/N+3</a:t>
            </a:r>
            <a:endParaRPr lang="fr-FR" dirty="0"/>
          </a:p>
        </p:txBody>
      </p:sp>
      <p:sp>
        <p:nvSpPr>
          <p:cNvPr id="12" name="ZoneTexte 11"/>
          <p:cNvSpPr txBox="1"/>
          <p:nvPr/>
        </p:nvSpPr>
        <p:spPr>
          <a:xfrm>
            <a:off x="1498271" y="4712809"/>
            <a:ext cx="1274619" cy="369332"/>
          </a:xfrm>
          <a:prstGeom prst="rect">
            <a:avLst/>
          </a:prstGeom>
          <a:noFill/>
        </p:spPr>
        <p:txBody>
          <a:bodyPr wrap="square" rtlCol="0">
            <a:spAutoFit/>
          </a:bodyPr>
          <a:lstStyle/>
          <a:p>
            <a:r>
              <a:rPr lang="fr-FR" dirty="0" smtClean="0"/>
              <a:t>31/12/N</a:t>
            </a:r>
            <a:endParaRPr lang="fr-FR" dirty="0"/>
          </a:p>
        </p:txBody>
      </p:sp>
      <p:cxnSp>
        <p:nvCxnSpPr>
          <p:cNvPr id="13" name="Connecteur droit 12"/>
          <p:cNvCxnSpPr/>
          <p:nvPr/>
        </p:nvCxnSpPr>
        <p:spPr>
          <a:xfrm flipH="1" flipV="1">
            <a:off x="534092" y="5247218"/>
            <a:ext cx="10461798" cy="681"/>
          </a:xfrm>
          <a:prstGeom prst="line">
            <a:avLst/>
          </a:prstGeom>
        </p:spPr>
        <p:style>
          <a:lnRef idx="2">
            <a:schemeClr val="dk1"/>
          </a:lnRef>
          <a:fillRef idx="0">
            <a:schemeClr val="dk1"/>
          </a:fillRef>
          <a:effectRef idx="1">
            <a:schemeClr val="dk1"/>
          </a:effectRef>
          <a:fontRef idx="minor">
            <a:schemeClr val="tx1"/>
          </a:fontRef>
        </p:style>
      </p:cxnSp>
      <p:sp>
        <p:nvSpPr>
          <p:cNvPr id="14" name="Accolade fermante 13"/>
          <p:cNvSpPr/>
          <p:nvPr/>
        </p:nvSpPr>
        <p:spPr>
          <a:xfrm rot="5400000">
            <a:off x="1131366" y="4848577"/>
            <a:ext cx="392722" cy="1362362"/>
          </a:xfrm>
          <a:prstGeom prst="rightBrace">
            <a:avLst/>
          </a:prstGeom>
        </p:spPr>
        <p:style>
          <a:lnRef idx="2">
            <a:schemeClr val="dk1"/>
          </a:lnRef>
          <a:fillRef idx="0">
            <a:schemeClr val="dk1"/>
          </a:fillRef>
          <a:effectRef idx="1">
            <a:schemeClr val="dk1"/>
          </a:effectRef>
          <a:fontRef idx="minor">
            <a:schemeClr val="tx1"/>
          </a:fontRef>
        </p:style>
        <p:txBody>
          <a:bodyPr rtlCol="0" anchor="ctr"/>
          <a:lstStyle/>
          <a:p>
            <a:pPr algn="ctr"/>
            <a:endParaRPr lang="fr-FR"/>
          </a:p>
        </p:txBody>
      </p:sp>
      <p:sp>
        <p:nvSpPr>
          <p:cNvPr id="16" name="ZoneTexte 15"/>
          <p:cNvSpPr txBox="1"/>
          <p:nvPr/>
        </p:nvSpPr>
        <p:spPr>
          <a:xfrm>
            <a:off x="505691" y="5726119"/>
            <a:ext cx="1503218" cy="369332"/>
          </a:xfrm>
          <a:prstGeom prst="rect">
            <a:avLst/>
          </a:prstGeom>
          <a:noFill/>
        </p:spPr>
        <p:txBody>
          <a:bodyPr wrap="square" rtlCol="0">
            <a:spAutoFit/>
          </a:bodyPr>
          <a:lstStyle/>
          <a:p>
            <a:pPr algn="ctr"/>
            <a:r>
              <a:rPr lang="fr-FR" dirty="0" smtClean="0"/>
              <a:t>01/09 - 31/12</a:t>
            </a:r>
            <a:endParaRPr lang="fr-FR" dirty="0"/>
          </a:p>
        </p:txBody>
      </p:sp>
      <p:sp>
        <p:nvSpPr>
          <p:cNvPr id="17" name="ZoneTexte 16"/>
          <p:cNvSpPr txBox="1"/>
          <p:nvPr/>
        </p:nvSpPr>
        <p:spPr>
          <a:xfrm>
            <a:off x="8515971" y="5637121"/>
            <a:ext cx="1847273" cy="369332"/>
          </a:xfrm>
          <a:prstGeom prst="rect">
            <a:avLst/>
          </a:prstGeom>
          <a:noFill/>
        </p:spPr>
        <p:txBody>
          <a:bodyPr wrap="square" rtlCol="0">
            <a:spAutoFit/>
          </a:bodyPr>
          <a:lstStyle/>
          <a:p>
            <a:pPr algn="ctr"/>
            <a:r>
              <a:rPr lang="fr-FR" dirty="0" smtClean="0"/>
              <a:t> 01/01 au 18/09</a:t>
            </a:r>
            <a:endParaRPr lang="fr-FR" dirty="0"/>
          </a:p>
        </p:txBody>
      </p:sp>
      <p:sp>
        <p:nvSpPr>
          <p:cNvPr id="18" name="Accolade fermante 17"/>
          <p:cNvSpPr/>
          <p:nvPr/>
        </p:nvSpPr>
        <p:spPr>
          <a:xfrm rot="5400000">
            <a:off x="9236538" y="4559317"/>
            <a:ext cx="387579" cy="1828712"/>
          </a:xfrm>
          <a:prstGeom prst="rightBrace">
            <a:avLst/>
          </a:prstGeom>
        </p:spPr>
        <p:style>
          <a:lnRef idx="2">
            <a:schemeClr val="dk1"/>
          </a:lnRef>
          <a:fillRef idx="0">
            <a:schemeClr val="dk1"/>
          </a:fillRef>
          <a:effectRef idx="1">
            <a:schemeClr val="dk1"/>
          </a:effectRef>
          <a:fontRef idx="minor">
            <a:schemeClr val="tx1"/>
          </a:fontRef>
        </p:style>
        <p:txBody>
          <a:bodyPr rtlCol="0" anchor="ctr"/>
          <a:lstStyle/>
          <a:p>
            <a:pPr algn="ctr"/>
            <a:endParaRPr lang="fr-FR"/>
          </a:p>
        </p:txBody>
      </p:sp>
      <p:cxnSp>
        <p:nvCxnSpPr>
          <p:cNvPr id="19" name="Connecteur droit 18"/>
          <p:cNvCxnSpPr/>
          <p:nvPr/>
        </p:nvCxnSpPr>
        <p:spPr>
          <a:xfrm>
            <a:off x="3486815" y="5032920"/>
            <a:ext cx="0" cy="323272"/>
          </a:xfrm>
          <a:prstGeom prst="line">
            <a:avLst/>
          </a:prstGeom>
        </p:spPr>
        <p:style>
          <a:lnRef idx="2">
            <a:schemeClr val="dk1"/>
          </a:lnRef>
          <a:fillRef idx="0">
            <a:schemeClr val="dk1"/>
          </a:fillRef>
          <a:effectRef idx="1">
            <a:schemeClr val="dk1"/>
          </a:effectRef>
          <a:fontRef idx="minor">
            <a:schemeClr val="tx1"/>
          </a:fontRef>
        </p:style>
      </p:cxnSp>
      <p:sp>
        <p:nvSpPr>
          <p:cNvPr id="20" name="ZoneTexte 19"/>
          <p:cNvSpPr txBox="1"/>
          <p:nvPr/>
        </p:nvSpPr>
        <p:spPr>
          <a:xfrm>
            <a:off x="2947320" y="4714836"/>
            <a:ext cx="1274619" cy="369332"/>
          </a:xfrm>
          <a:prstGeom prst="rect">
            <a:avLst/>
          </a:prstGeom>
          <a:noFill/>
        </p:spPr>
        <p:txBody>
          <a:bodyPr wrap="square" rtlCol="0">
            <a:spAutoFit/>
          </a:bodyPr>
          <a:lstStyle/>
          <a:p>
            <a:r>
              <a:rPr lang="fr-FR" dirty="0" smtClean="0"/>
              <a:t>31/12/N+1</a:t>
            </a:r>
            <a:endParaRPr lang="fr-FR" dirty="0"/>
          </a:p>
        </p:txBody>
      </p:sp>
      <p:cxnSp>
        <p:nvCxnSpPr>
          <p:cNvPr id="21" name="Connecteur droit 20"/>
          <p:cNvCxnSpPr/>
          <p:nvPr/>
        </p:nvCxnSpPr>
        <p:spPr>
          <a:xfrm>
            <a:off x="4895179" y="5032920"/>
            <a:ext cx="0" cy="323272"/>
          </a:xfrm>
          <a:prstGeom prst="line">
            <a:avLst/>
          </a:prstGeom>
        </p:spPr>
        <p:style>
          <a:lnRef idx="2">
            <a:schemeClr val="dk1"/>
          </a:lnRef>
          <a:fillRef idx="0">
            <a:schemeClr val="dk1"/>
          </a:fillRef>
          <a:effectRef idx="1">
            <a:schemeClr val="dk1"/>
          </a:effectRef>
          <a:fontRef idx="minor">
            <a:schemeClr val="tx1"/>
          </a:fontRef>
        </p:style>
      </p:cxnSp>
      <p:sp>
        <p:nvSpPr>
          <p:cNvPr id="22" name="ZoneTexte 21"/>
          <p:cNvSpPr txBox="1"/>
          <p:nvPr/>
        </p:nvSpPr>
        <p:spPr>
          <a:xfrm>
            <a:off x="4375170" y="4731932"/>
            <a:ext cx="1274619" cy="369332"/>
          </a:xfrm>
          <a:prstGeom prst="rect">
            <a:avLst/>
          </a:prstGeom>
          <a:noFill/>
        </p:spPr>
        <p:txBody>
          <a:bodyPr wrap="square" rtlCol="0">
            <a:spAutoFit/>
          </a:bodyPr>
          <a:lstStyle/>
          <a:p>
            <a:r>
              <a:rPr lang="fr-FR" dirty="0" smtClean="0"/>
              <a:t>31/12/N+2</a:t>
            </a:r>
            <a:endParaRPr lang="fr-FR" dirty="0"/>
          </a:p>
        </p:txBody>
      </p:sp>
      <p:cxnSp>
        <p:nvCxnSpPr>
          <p:cNvPr id="23" name="Connecteur droit 22"/>
          <p:cNvCxnSpPr/>
          <p:nvPr/>
        </p:nvCxnSpPr>
        <p:spPr>
          <a:xfrm>
            <a:off x="8515971" y="5032920"/>
            <a:ext cx="0" cy="323272"/>
          </a:xfrm>
          <a:prstGeom prst="line">
            <a:avLst/>
          </a:prstGeom>
        </p:spPr>
        <p:style>
          <a:lnRef idx="2">
            <a:schemeClr val="dk1"/>
          </a:lnRef>
          <a:fillRef idx="0">
            <a:schemeClr val="dk1"/>
          </a:fillRef>
          <a:effectRef idx="1">
            <a:schemeClr val="dk1"/>
          </a:effectRef>
          <a:fontRef idx="minor">
            <a:schemeClr val="tx1"/>
          </a:fontRef>
        </p:style>
      </p:cxnSp>
      <p:sp>
        <p:nvSpPr>
          <p:cNvPr id="24" name="ZoneTexte 23"/>
          <p:cNvSpPr txBox="1"/>
          <p:nvPr/>
        </p:nvSpPr>
        <p:spPr>
          <a:xfrm>
            <a:off x="7961871" y="4731932"/>
            <a:ext cx="1274619" cy="369332"/>
          </a:xfrm>
          <a:prstGeom prst="rect">
            <a:avLst/>
          </a:prstGeom>
          <a:noFill/>
        </p:spPr>
        <p:txBody>
          <a:bodyPr wrap="square" rtlCol="0">
            <a:spAutoFit/>
          </a:bodyPr>
          <a:lstStyle/>
          <a:p>
            <a:r>
              <a:rPr lang="fr-FR" dirty="0" smtClean="0"/>
              <a:t>31/12/N+4</a:t>
            </a:r>
            <a:endParaRPr lang="fr-FR" dirty="0"/>
          </a:p>
        </p:txBody>
      </p:sp>
    </p:spTree>
    <p:extLst>
      <p:ext uri="{BB962C8B-B14F-4D97-AF65-F5344CB8AC3E}">
        <p14:creationId xmlns:p14="http://schemas.microsoft.com/office/powerpoint/2010/main" val="20201846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11</a:t>
            </a:fld>
            <a:endParaRPr lang="fr-FR" dirty="0">
              <a:solidFill>
                <a:prstClr val="black">
                  <a:tint val="75000"/>
                </a:prstClr>
              </a:solidFill>
            </a:endParaRPr>
          </a:p>
        </p:txBody>
      </p:sp>
      <p:sp>
        <p:nvSpPr>
          <p:cNvPr id="3" name="Espace réservé du numéro de diapositive 1"/>
          <p:cNvSpPr txBox="1">
            <a:spLocks/>
          </p:cNvSpPr>
          <p:nvPr/>
        </p:nvSpPr>
        <p:spPr>
          <a:xfrm>
            <a:off x="11419465" y="0"/>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5D6219C-5D67-46FE-AB3F-D592616FA5B1}" type="slidenum">
              <a:rPr lang="fr-FR" smtClean="0">
                <a:solidFill>
                  <a:prstClr val="black">
                    <a:tint val="75000"/>
                  </a:prstClr>
                </a:solidFill>
              </a:rPr>
              <a:pPr/>
              <a:t>11</a:t>
            </a:fld>
            <a:endParaRPr lang="fr-FR" dirty="0">
              <a:solidFill>
                <a:prstClr val="black">
                  <a:tint val="75000"/>
                </a:prstClr>
              </a:solidFill>
            </a:endParaRPr>
          </a:p>
        </p:txBody>
      </p:sp>
      <p:sp>
        <p:nvSpPr>
          <p:cNvPr id="4" name="Espace réservé du numéro de diapositive 1"/>
          <p:cNvSpPr txBox="1">
            <a:spLocks/>
          </p:cNvSpPr>
          <p:nvPr/>
        </p:nvSpPr>
        <p:spPr>
          <a:xfrm>
            <a:off x="11419465" y="0"/>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5D6219C-5D67-46FE-AB3F-D592616FA5B1}" type="slidenum">
              <a:rPr lang="fr-FR" smtClean="0">
                <a:solidFill>
                  <a:prstClr val="black">
                    <a:tint val="75000"/>
                  </a:prstClr>
                </a:solidFill>
              </a:rPr>
              <a:pPr/>
              <a:t>11</a:t>
            </a:fld>
            <a:endParaRPr lang="fr-FR" dirty="0">
              <a:solidFill>
                <a:prstClr val="black">
                  <a:tint val="75000"/>
                </a:prstClr>
              </a:solidFill>
            </a:endParaRPr>
          </a:p>
        </p:txBody>
      </p:sp>
      <p:sp>
        <p:nvSpPr>
          <p:cNvPr id="5" name="Espace réservé du contenu 2"/>
          <p:cNvSpPr txBox="1">
            <a:spLocks/>
          </p:cNvSpPr>
          <p:nvPr/>
        </p:nvSpPr>
        <p:spPr>
          <a:xfrm>
            <a:off x="-1" y="692696"/>
            <a:ext cx="11240655" cy="5616624"/>
          </a:xfrm>
          <a:prstGeom prst="rect">
            <a:avLst/>
          </a:prstGeom>
        </p:spPr>
        <p:txBody>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480060" lvl="2" indent="0">
              <a:buFont typeface="Arial" pitchFamily="34" charset="0"/>
              <a:buNone/>
            </a:pPr>
            <a:r>
              <a:rPr lang="fr-FR" u="sng" dirty="0" smtClean="0">
                <a:solidFill>
                  <a:srgbClr val="FF0000"/>
                </a:solidFill>
              </a:rPr>
              <a:t>APPLICATION 2 </a:t>
            </a:r>
          </a:p>
          <a:p>
            <a:pPr marL="480060" lvl="2" indent="0">
              <a:buFont typeface="Arial" pitchFamily="34" charset="0"/>
              <a:buNone/>
            </a:pPr>
            <a:endParaRPr lang="fr-FR" sz="1000" u="sng" dirty="0" smtClean="0">
              <a:solidFill>
                <a:srgbClr val="FF0000"/>
              </a:solidFill>
            </a:endParaRPr>
          </a:p>
          <a:p>
            <a:pPr marL="114300" lvl="1" indent="0" algn="just">
              <a:buFont typeface="Arial" pitchFamily="34" charset="0"/>
              <a:buNone/>
            </a:pPr>
            <a:endParaRPr lang="fr-FR" i="1" dirty="0" smtClean="0"/>
          </a:p>
          <a:p>
            <a:endParaRPr lang="fr-FR" dirty="0"/>
          </a:p>
        </p:txBody>
      </p:sp>
      <p:graphicFrame>
        <p:nvGraphicFramePr>
          <p:cNvPr id="6" name="Tableau 5"/>
          <p:cNvGraphicFramePr>
            <a:graphicFrameLocks noGrp="1"/>
          </p:cNvGraphicFramePr>
          <p:nvPr>
            <p:extLst>
              <p:ext uri="{D42A27DB-BD31-4B8C-83A1-F6EECF244321}">
                <p14:modId xmlns:p14="http://schemas.microsoft.com/office/powerpoint/2010/main" val="845844139"/>
              </p:ext>
            </p:extLst>
          </p:nvPr>
        </p:nvGraphicFramePr>
        <p:xfrm>
          <a:off x="469432" y="2879731"/>
          <a:ext cx="10723420" cy="2143469"/>
        </p:xfrm>
        <a:graphic>
          <a:graphicData uri="http://schemas.openxmlformats.org/drawingml/2006/table">
            <a:tbl>
              <a:tblPr>
                <a:tableStyleId>{5C22544A-7EE6-4342-B048-85BDC9FD1C3A}</a:tableStyleId>
              </a:tblPr>
              <a:tblGrid>
                <a:gridCol w="929733">
                  <a:extLst>
                    <a:ext uri="{9D8B030D-6E8A-4147-A177-3AD203B41FA5}">
                      <a16:colId xmlns:a16="http://schemas.microsoft.com/office/drawing/2014/main" val="20000"/>
                    </a:ext>
                  </a:extLst>
                </a:gridCol>
                <a:gridCol w="1099099">
                  <a:extLst>
                    <a:ext uri="{9D8B030D-6E8A-4147-A177-3AD203B41FA5}">
                      <a16:colId xmlns:a16="http://schemas.microsoft.com/office/drawing/2014/main" val="20001"/>
                    </a:ext>
                  </a:extLst>
                </a:gridCol>
                <a:gridCol w="1526464">
                  <a:extLst>
                    <a:ext uri="{9D8B030D-6E8A-4147-A177-3AD203B41FA5}">
                      <a16:colId xmlns:a16="http://schemas.microsoft.com/office/drawing/2014/main" val="20002"/>
                    </a:ext>
                  </a:extLst>
                </a:gridCol>
                <a:gridCol w="1850653">
                  <a:extLst>
                    <a:ext uri="{9D8B030D-6E8A-4147-A177-3AD203B41FA5}">
                      <a16:colId xmlns:a16="http://schemas.microsoft.com/office/drawing/2014/main" val="20003"/>
                    </a:ext>
                  </a:extLst>
                </a:gridCol>
                <a:gridCol w="1940447">
                  <a:extLst>
                    <a:ext uri="{9D8B030D-6E8A-4147-A177-3AD203B41FA5}">
                      <a16:colId xmlns:a16="http://schemas.microsoft.com/office/drawing/2014/main" val="20004"/>
                    </a:ext>
                  </a:extLst>
                </a:gridCol>
                <a:gridCol w="1688512">
                  <a:extLst>
                    <a:ext uri="{9D8B030D-6E8A-4147-A177-3AD203B41FA5}">
                      <a16:colId xmlns:a16="http://schemas.microsoft.com/office/drawing/2014/main" val="20005"/>
                    </a:ext>
                  </a:extLst>
                </a:gridCol>
                <a:gridCol w="1688512">
                  <a:extLst>
                    <a:ext uri="{9D8B030D-6E8A-4147-A177-3AD203B41FA5}">
                      <a16:colId xmlns:a16="http://schemas.microsoft.com/office/drawing/2014/main" val="1494332789"/>
                    </a:ext>
                  </a:extLst>
                </a:gridCol>
              </a:tblGrid>
              <a:tr h="642329">
                <a:tc>
                  <a:txBody>
                    <a:bodyPr/>
                    <a:lstStyle/>
                    <a:p>
                      <a:pPr algn="ctr" fontAlgn="b"/>
                      <a:r>
                        <a:rPr lang="fr-FR" sz="2000" b="1" u="none" strike="noStrike" dirty="0">
                          <a:effectLst/>
                        </a:rPr>
                        <a:t>Année</a:t>
                      </a:r>
                      <a:endParaRPr lang="fr-FR" sz="20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2000" b="1" u="none" strike="noStrike" dirty="0">
                          <a:effectLst/>
                        </a:rPr>
                        <a:t>Base </a:t>
                      </a:r>
                      <a:endParaRPr lang="fr-FR" sz="2000" b="1" u="none" strike="noStrike" dirty="0" smtClean="0">
                        <a:effectLs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2000" b="1" u="none" strike="noStrike" dirty="0">
                          <a:effectLst/>
                        </a:rPr>
                        <a:t>Taux</a:t>
                      </a:r>
                      <a:endParaRPr lang="fr-FR" sz="20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2000" b="1" u="none" strike="noStrike" dirty="0" smtClean="0">
                          <a:effectLst/>
                        </a:rPr>
                        <a:t>Annuité (ou</a:t>
                      </a:r>
                      <a:r>
                        <a:rPr lang="fr-FR" sz="2000" b="1" u="none" strike="noStrike" baseline="0" dirty="0" smtClean="0">
                          <a:effectLst/>
                        </a:rPr>
                        <a:t> amortissement)</a:t>
                      </a:r>
                      <a:endParaRPr lang="fr-FR" sz="20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2000" b="1" u="none" strike="noStrike" dirty="0">
                          <a:effectLst/>
                        </a:rPr>
                        <a:t>Cumul des Amortissements</a:t>
                      </a:r>
                      <a:endParaRPr lang="fr-FR" sz="20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2000" b="1" i="0" u="none" strike="noStrike" dirty="0" smtClean="0">
                          <a:solidFill>
                            <a:srgbClr val="000000"/>
                          </a:solidFill>
                          <a:effectLst/>
                          <a:latin typeface="Calibri" panose="020F0502020204030204" pitchFamily="34" charset="0"/>
                        </a:rPr>
                        <a:t>Base - cumul</a:t>
                      </a:r>
                      <a:endParaRPr lang="fr-FR" sz="20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2000" b="1" u="none" strike="noStrike" dirty="0" smtClean="0">
                          <a:effectLst/>
                        </a:rPr>
                        <a:t>Valeur Nette</a:t>
                      </a:r>
                    </a:p>
                    <a:p>
                      <a:pPr algn="ctr" fontAlgn="b"/>
                      <a:r>
                        <a:rPr lang="fr-FR" sz="2000" b="1" i="0" u="none" strike="noStrike" dirty="0" smtClean="0">
                          <a:solidFill>
                            <a:srgbClr val="000000"/>
                          </a:solidFill>
                          <a:effectLst/>
                          <a:latin typeface="Calibri" panose="020F0502020204030204" pitchFamily="34" charset="0"/>
                        </a:rPr>
                        <a:t>Comptable</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0">
                <a:tc>
                  <a:txBody>
                    <a:bodyPr/>
                    <a:lstStyle/>
                    <a:p>
                      <a:pPr algn="ctr" fontAlgn="b"/>
                      <a:endParaRPr lang="fr-FR" sz="16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10922">
                <a:tc>
                  <a:txBody>
                    <a:bodyPr/>
                    <a:lstStyle/>
                    <a:p>
                      <a:pPr algn="ctr" fontAlgn="b"/>
                      <a:endParaRPr lang="fr-FR" sz="16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9513">
                <a:tc>
                  <a:txBody>
                    <a:bodyPr/>
                    <a:lstStyle/>
                    <a:p>
                      <a:pPr algn="ctr" fontAlgn="b"/>
                      <a:endParaRPr lang="fr-FR" sz="16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39513">
                <a:tc>
                  <a:txBody>
                    <a:bodyPr/>
                    <a:lstStyle/>
                    <a:p>
                      <a:pPr algn="ctr" fontAlgn="b"/>
                      <a:endParaRPr lang="fr-FR" sz="16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77158624"/>
                  </a:ext>
                </a:extLst>
              </a:tr>
              <a:tr h="39513">
                <a:tc>
                  <a:txBody>
                    <a:bodyPr/>
                    <a:lstStyle/>
                    <a:p>
                      <a:pPr algn="ctr" fontAlgn="b"/>
                      <a:endParaRPr lang="fr-FR" sz="16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14161871"/>
                  </a:ext>
                </a:extLst>
              </a:tr>
              <a:tr h="39513">
                <a:tc>
                  <a:txBody>
                    <a:bodyPr/>
                    <a:lstStyle/>
                    <a:p>
                      <a:pPr algn="ctr" fontAlgn="b"/>
                      <a:endParaRPr lang="fr-FR" sz="16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51823805"/>
                  </a:ext>
                </a:extLst>
              </a:tr>
            </a:tbl>
          </a:graphicData>
        </a:graphic>
      </p:graphicFrame>
      <p:graphicFrame>
        <p:nvGraphicFramePr>
          <p:cNvPr id="7" name="Tableau 6"/>
          <p:cNvGraphicFramePr>
            <a:graphicFrameLocks noGrp="1"/>
          </p:cNvGraphicFramePr>
          <p:nvPr>
            <p:extLst>
              <p:ext uri="{D42A27DB-BD31-4B8C-83A1-F6EECF244321}">
                <p14:modId xmlns:p14="http://schemas.microsoft.com/office/powerpoint/2010/main" val="2071692160"/>
              </p:ext>
            </p:extLst>
          </p:nvPr>
        </p:nvGraphicFramePr>
        <p:xfrm>
          <a:off x="469432" y="5256469"/>
          <a:ext cx="10723420" cy="1463040"/>
        </p:xfrm>
        <a:graphic>
          <a:graphicData uri="http://schemas.openxmlformats.org/drawingml/2006/table">
            <a:tbl>
              <a:tblPr firstRow="1" bandRow="1">
                <a:tableStyleId>{5940675A-B579-460E-94D1-54222C63F5DA}</a:tableStyleId>
              </a:tblPr>
              <a:tblGrid>
                <a:gridCol w="873508">
                  <a:extLst>
                    <a:ext uri="{9D8B030D-6E8A-4147-A177-3AD203B41FA5}">
                      <a16:colId xmlns:a16="http://schemas.microsoft.com/office/drawing/2014/main" val="20000"/>
                    </a:ext>
                  </a:extLst>
                </a:gridCol>
                <a:gridCol w="1807348">
                  <a:extLst>
                    <a:ext uri="{9D8B030D-6E8A-4147-A177-3AD203B41FA5}">
                      <a16:colId xmlns:a16="http://schemas.microsoft.com/office/drawing/2014/main" val="20001"/>
                    </a:ext>
                  </a:extLst>
                </a:gridCol>
                <a:gridCol w="804200">
                  <a:extLst>
                    <a:ext uri="{9D8B030D-6E8A-4147-A177-3AD203B41FA5}">
                      <a16:colId xmlns:a16="http://schemas.microsoft.com/office/drawing/2014/main" val="20002"/>
                    </a:ext>
                  </a:extLst>
                </a:gridCol>
                <a:gridCol w="3887296">
                  <a:extLst>
                    <a:ext uri="{9D8B030D-6E8A-4147-A177-3AD203B41FA5}">
                      <a16:colId xmlns:a16="http://schemas.microsoft.com/office/drawing/2014/main" val="20003"/>
                    </a:ext>
                  </a:extLst>
                </a:gridCol>
                <a:gridCol w="1627661">
                  <a:extLst>
                    <a:ext uri="{9D8B030D-6E8A-4147-A177-3AD203B41FA5}">
                      <a16:colId xmlns:a16="http://schemas.microsoft.com/office/drawing/2014/main" val="20004"/>
                    </a:ext>
                  </a:extLst>
                </a:gridCol>
                <a:gridCol w="1723407">
                  <a:extLst>
                    <a:ext uri="{9D8B030D-6E8A-4147-A177-3AD203B41FA5}">
                      <a16:colId xmlns:a16="http://schemas.microsoft.com/office/drawing/2014/main" val="20005"/>
                    </a:ext>
                  </a:extLst>
                </a:gridCol>
              </a:tblGrid>
              <a:tr h="349882">
                <a:tc gridSpan="2">
                  <a:txBody>
                    <a:bodyPr/>
                    <a:lstStyle/>
                    <a:p>
                      <a:pPr algn="ctr"/>
                      <a:endParaRPr lang="fr-FR" b="1" dirty="0">
                        <a:solidFill>
                          <a:schemeClr val="tx1"/>
                        </a:solidFill>
                      </a:endParaRPr>
                    </a:p>
                  </a:txBody>
                  <a:tcPr/>
                </a:tc>
                <a:tc hMerge="1">
                  <a:txBody>
                    <a:bodyPr/>
                    <a:lstStyle/>
                    <a:p>
                      <a:endParaRPr lang="fr-FR"/>
                    </a:p>
                  </a:txBody>
                  <a:tcPr/>
                </a:tc>
                <a:tc gridSpan="2">
                  <a:txBody>
                    <a:bodyPr/>
                    <a:lstStyle/>
                    <a:p>
                      <a:pPr algn="ctr"/>
                      <a:r>
                        <a:rPr lang="fr-FR" b="1" dirty="0" smtClean="0">
                          <a:solidFill>
                            <a:schemeClr val="tx1"/>
                          </a:solidFill>
                        </a:rPr>
                        <a:t>31/12/N</a:t>
                      </a:r>
                      <a:endParaRPr lang="fr-FR" b="1" dirty="0">
                        <a:solidFill>
                          <a:schemeClr val="tx1"/>
                        </a:solidFill>
                      </a:endParaRPr>
                    </a:p>
                  </a:txBody>
                  <a:tcPr/>
                </a:tc>
                <a:tc hMerge="1">
                  <a:txBody>
                    <a:bodyPr/>
                    <a:lstStyle/>
                    <a:p>
                      <a:endParaRPr lang="fr-FR"/>
                    </a:p>
                  </a:txBody>
                  <a:tcPr/>
                </a:tc>
                <a:tc>
                  <a:txBody>
                    <a:bodyPr/>
                    <a:lstStyle/>
                    <a:p>
                      <a:pPr algn="ctr"/>
                      <a:r>
                        <a:rPr lang="fr-FR" b="1" dirty="0" smtClean="0">
                          <a:solidFill>
                            <a:schemeClr val="tx1"/>
                          </a:solidFill>
                        </a:rPr>
                        <a:t>Débit</a:t>
                      </a:r>
                      <a:endParaRPr lang="fr-FR" b="1" dirty="0">
                        <a:solidFill>
                          <a:schemeClr val="tx1"/>
                        </a:solidFill>
                      </a:endParaRPr>
                    </a:p>
                  </a:txBody>
                  <a:tcPr/>
                </a:tc>
                <a:tc>
                  <a:txBody>
                    <a:bodyPr/>
                    <a:lstStyle/>
                    <a:p>
                      <a:pPr algn="ctr"/>
                      <a:r>
                        <a:rPr lang="fr-FR" b="1" dirty="0" smtClean="0">
                          <a:solidFill>
                            <a:schemeClr val="tx1"/>
                          </a:solidFill>
                        </a:rPr>
                        <a:t>Crédit</a:t>
                      </a:r>
                      <a:endParaRPr lang="fr-FR" b="1" dirty="0">
                        <a:solidFill>
                          <a:schemeClr val="tx1"/>
                        </a:solidFill>
                      </a:endParaRPr>
                    </a:p>
                  </a:txBody>
                  <a:tcPr/>
                </a:tc>
                <a:extLst>
                  <a:ext uri="{0D108BD9-81ED-4DB2-BD59-A6C34878D82A}">
                    <a16:rowId xmlns:a16="http://schemas.microsoft.com/office/drawing/2014/main" val="10000"/>
                  </a:ext>
                </a:extLst>
              </a:tr>
              <a:tr h="257748">
                <a:tc gridSpan="2">
                  <a:txBody>
                    <a:bodyPr/>
                    <a:lstStyle/>
                    <a:p>
                      <a:endParaRPr lang="fr-FR" dirty="0" smtClean="0">
                        <a:solidFill>
                          <a:schemeClr val="tx1"/>
                        </a:solidFill>
                      </a:endParaRPr>
                    </a:p>
                  </a:txBody>
                  <a:tcPr/>
                </a:tc>
                <a:tc hMerge="1">
                  <a:txBody>
                    <a:bodyPr/>
                    <a:lstStyle/>
                    <a:p>
                      <a:endParaRPr lang="fr-FR"/>
                    </a:p>
                  </a:txBody>
                  <a:tcPr/>
                </a:tc>
                <a:tc gridSpan="2">
                  <a:txBody>
                    <a:bodyPr/>
                    <a:lstStyle/>
                    <a:p>
                      <a:endParaRPr lang="fr-FR" dirty="0">
                        <a:solidFill>
                          <a:schemeClr val="tx1"/>
                        </a:solidFill>
                      </a:endParaRPr>
                    </a:p>
                  </a:txBody>
                  <a:tcPr/>
                </a:tc>
                <a:tc hMerge="1">
                  <a:txBody>
                    <a:bodyPr/>
                    <a:lstStyle/>
                    <a:p>
                      <a:endParaRPr lang="fr-FR"/>
                    </a:p>
                  </a:txBody>
                  <a:tcPr/>
                </a:tc>
                <a:tc>
                  <a:txBody>
                    <a:bodyPr/>
                    <a:lstStyle/>
                    <a:p>
                      <a:pPr algn="ctr"/>
                      <a:endParaRPr lang="fr-FR" dirty="0" smtClean="0">
                        <a:solidFill>
                          <a:schemeClr val="tx1"/>
                        </a:solidFill>
                      </a:endParaRPr>
                    </a:p>
                  </a:txBody>
                  <a:tcPr/>
                </a:tc>
                <a:tc>
                  <a:txBody>
                    <a:bodyPr/>
                    <a:lstStyle/>
                    <a:p>
                      <a:endParaRPr lang="fr-FR" dirty="0">
                        <a:solidFill>
                          <a:schemeClr val="tx1"/>
                        </a:solidFill>
                      </a:endParaRPr>
                    </a:p>
                  </a:txBody>
                  <a:tcPr/>
                </a:tc>
                <a:extLst>
                  <a:ext uri="{0D108BD9-81ED-4DB2-BD59-A6C34878D82A}">
                    <a16:rowId xmlns:a16="http://schemas.microsoft.com/office/drawing/2014/main" val="10001"/>
                  </a:ext>
                </a:extLst>
              </a:tr>
              <a:tr h="0">
                <a:tc>
                  <a:txBody>
                    <a:bodyPr/>
                    <a:lstStyle/>
                    <a:p>
                      <a:endParaRPr lang="fr-FR"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solidFill>
                          <a:schemeClr val="tx1"/>
                        </a:solidFill>
                      </a:endParaRPr>
                    </a:p>
                  </a:txBody>
                  <a:tcPr>
                    <a:lnL w="12700" cmpd="sng">
                      <a:noFill/>
                    </a:lnL>
                  </a:tcPr>
                </a:tc>
                <a:tc>
                  <a:txBody>
                    <a:bodyPr/>
                    <a:lstStyle/>
                    <a:p>
                      <a:endParaRPr lang="fr-FR"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solidFill>
                          <a:schemeClr val="tx1"/>
                        </a:solidFill>
                      </a:endParaRPr>
                    </a:p>
                  </a:txBody>
                  <a:tcPr>
                    <a:lnL w="12700" cmpd="sng">
                      <a:noFill/>
                    </a:lnL>
                  </a:tcPr>
                </a:tc>
                <a:tc>
                  <a:txBody>
                    <a:bodyPr/>
                    <a:lstStyle/>
                    <a:p>
                      <a:endParaRPr lang="fr-FR" dirty="0">
                        <a:solidFill>
                          <a:schemeClr val="tx1"/>
                        </a:solidFill>
                      </a:endParaRPr>
                    </a:p>
                  </a:txBody>
                  <a:tcPr/>
                </a:tc>
                <a:tc>
                  <a:txBody>
                    <a:bodyPr/>
                    <a:lstStyle/>
                    <a:p>
                      <a:pPr algn="ctr"/>
                      <a:endParaRPr lang="fr-FR" dirty="0">
                        <a:solidFill>
                          <a:schemeClr val="tx1"/>
                        </a:solidFill>
                      </a:endParaRPr>
                    </a:p>
                  </a:txBody>
                  <a:tcPr/>
                </a:tc>
                <a:extLst>
                  <a:ext uri="{0D108BD9-81ED-4DB2-BD59-A6C34878D82A}">
                    <a16:rowId xmlns:a16="http://schemas.microsoft.com/office/drawing/2014/main" val="10002"/>
                  </a:ext>
                </a:extLst>
              </a:tr>
              <a:tr h="0">
                <a:tc gridSpan="6">
                  <a:txBody>
                    <a:bodyPr/>
                    <a:lstStyle/>
                    <a:p>
                      <a:pPr algn="ctr"/>
                      <a:endParaRPr lang="fr-FR" b="1" i="1" dirty="0">
                        <a:solidFill>
                          <a:schemeClr val="tx1"/>
                        </a:solidFill>
                      </a:endParaRPr>
                    </a:p>
                  </a:txBody>
                  <a:tcPr/>
                </a:tc>
                <a:tc hMerge="1">
                  <a:txBody>
                    <a:bodyPr/>
                    <a:lstStyle/>
                    <a:p>
                      <a:endParaRPr lang="fr-FR" dirty="0"/>
                    </a:p>
                  </a:txBody>
                  <a:tcPr>
                    <a:lnL w="12700" cmpd="sng">
                      <a:noFill/>
                    </a:lnL>
                  </a:tcPr>
                </a:tc>
                <a:tc hMerge="1">
                  <a:txBody>
                    <a:bodyPr/>
                    <a:lstStyle/>
                    <a:p>
                      <a:endParaRPr lang="fr-FR" dirty="0"/>
                    </a:p>
                  </a:txBody>
                  <a:tcPr>
                    <a:lnR w="12700" cmpd="sng">
                      <a:noFill/>
                    </a:lnR>
                  </a:tcPr>
                </a:tc>
                <a:tc hMerge="1">
                  <a:txBody>
                    <a:bodyPr/>
                    <a:lstStyle/>
                    <a:p>
                      <a:endParaRPr lang="fr-FR" dirty="0"/>
                    </a:p>
                  </a:txBody>
                  <a:tcPr>
                    <a:lnL w="12700" cmpd="sng">
                      <a:noFill/>
                    </a:lnL>
                  </a:tcPr>
                </a:tc>
                <a:tc hMerge="1">
                  <a:txBody>
                    <a:bodyPr/>
                    <a:lstStyle/>
                    <a:p>
                      <a:endParaRPr lang="fr-FR" dirty="0"/>
                    </a:p>
                  </a:txBody>
                  <a:tcPr/>
                </a:tc>
                <a:tc hMerge="1">
                  <a:txBody>
                    <a:bodyPr/>
                    <a:lstStyle/>
                    <a:p>
                      <a:endParaRPr lang="fr-FR" dirty="0"/>
                    </a:p>
                  </a:txBody>
                  <a:tcPr/>
                </a:tc>
                <a:extLst>
                  <a:ext uri="{0D108BD9-81ED-4DB2-BD59-A6C34878D82A}">
                    <a16:rowId xmlns:a16="http://schemas.microsoft.com/office/drawing/2014/main" val="10003"/>
                  </a:ext>
                </a:extLst>
              </a:tr>
            </a:tbl>
          </a:graphicData>
        </a:graphic>
      </p:graphicFrame>
      <p:sp>
        <p:nvSpPr>
          <p:cNvPr id="8" name="Titre 1"/>
          <p:cNvSpPr txBox="1">
            <a:spLocks/>
          </p:cNvSpPr>
          <p:nvPr/>
        </p:nvSpPr>
        <p:spPr>
          <a:xfrm>
            <a:off x="0" y="-11264"/>
            <a:ext cx="10237304" cy="577795"/>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smtClean="0">
                <a:solidFill>
                  <a:srgbClr val="C00000"/>
                </a:solidFill>
              </a:rPr>
              <a:t>2.5 Amortissement linéaire – Exemple (2)</a:t>
            </a:r>
            <a:endParaRPr lang="fr-FR" dirty="0">
              <a:solidFill>
                <a:srgbClr val="C00000"/>
              </a:solidFill>
            </a:endParaRPr>
          </a:p>
        </p:txBody>
      </p:sp>
      <p:graphicFrame>
        <p:nvGraphicFramePr>
          <p:cNvPr id="9" name="Tableau 8"/>
          <p:cNvGraphicFramePr>
            <a:graphicFrameLocks noGrp="1"/>
          </p:cNvGraphicFramePr>
          <p:nvPr>
            <p:extLst>
              <p:ext uri="{D42A27DB-BD31-4B8C-83A1-F6EECF244321}">
                <p14:modId xmlns:p14="http://schemas.microsoft.com/office/powerpoint/2010/main" val="3804704703"/>
              </p:ext>
            </p:extLst>
          </p:nvPr>
        </p:nvGraphicFramePr>
        <p:xfrm>
          <a:off x="469432" y="995650"/>
          <a:ext cx="10723420" cy="1828800"/>
        </p:xfrm>
        <a:graphic>
          <a:graphicData uri="http://schemas.openxmlformats.org/drawingml/2006/table">
            <a:tbl>
              <a:tblPr firstRow="1" bandRow="1">
                <a:tableStyleId>{5940675A-B579-460E-94D1-54222C63F5DA}</a:tableStyleId>
              </a:tblPr>
              <a:tblGrid>
                <a:gridCol w="873508">
                  <a:extLst>
                    <a:ext uri="{9D8B030D-6E8A-4147-A177-3AD203B41FA5}">
                      <a16:colId xmlns:a16="http://schemas.microsoft.com/office/drawing/2014/main" val="20000"/>
                    </a:ext>
                  </a:extLst>
                </a:gridCol>
                <a:gridCol w="1807348">
                  <a:extLst>
                    <a:ext uri="{9D8B030D-6E8A-4147-A177-3AD203B41FA5}">
                      <a16:colId xmlns:a16="http://schemas.microsoft.com/office/drawing/2014/main" val="20001"/>
                    </a:ext>
                  </a:extLst>
                </a:gridCol>
                <a:gridCol w="804200">
                  <a:extLst>
                    <a:ext uri="{9D8B030D-6E8A-4147-A177-3AD203B41FA5}">
                      <a16:colId xmlns:a16="http://schemas.microsoft.com/office/drawing/2014/main" val="20002"/>
                    </a:ext>
                  </a:extLst>
                </a:gridCol>
                <a:gridCol w="3887296">
                  <a:extLst>
                    <a:ext uri="{9D8B030D-6E8A-4147-A177-3AD203B41FA5}">
                      <a16:colId xmlns:a16="http://schemas.microsoft.com/office/drawing/2014/main" val="20003"/>
                    </a:ext>
                  </a:extLst>
                </a:gridCol>
                <a:gridCol w="1627661">
                  <a:extLst>
                    <a:ext uri="{9D8B030D-6E8A-4147-A177-3AD203B41FA5}">
                      <a16:colId xmlns:a16="http://schemas.microsoft.com/office/drawing/2014/main" val="20004"/>
                    </a:ext>
                  </a:extLst>
                </a:gridCol>
                <a:gridCol w="1723407">
                  <a:extLst>
                    <a:ext uri="{9D8B030D-6E8A-4147-A177-3AD203B41FA5}">
                      <a16:colId xmlns:a16="http://schemas.microsoft.com/office/drawing/2014/main" val="20005"/>
                    </a:ext>
                  </a:extLst>
                </a:gridCol>
              </a:tblGrid>
              <a:tr h="349882">
                <a:tc gridSpan="2">
                  <a:txBody>
                    <a:bodyPr/>
                    <a:lstStyle/>
                    <a:p>
                      <a:pPr algn="ctr"/>
                      <a:endParaRPr lang="fr-FR" b="1" dirty="0">
                        <a:solidFill>
                          <a:schemeClr val="tx1"/>
                        </a:solidFill>
                      </a:endParaRPr>
                    </a:p>
                  </a:txBody>
                  <a:tcPr/>
                </a:tc>
                <a:tc hMerge="1">
                  <a:txBody>
                    <a:bodyPr/>
                    <a:lstStyle/>
                    <a:p>
                      <a:endParaRPr lang="fr-FR"/>
                    </a:p>
                  </a:txBody>
                  <a:tcPr/>
                </a:tc>
                <a:tc gridSpan="2">
                  <a:txBody>
                    <a:bodyPr/>
                    <a:lstStyle/>
                    <a:p>
                      <a:pPr algn="ctr"/>
                      <a:endParaRPr lang="fr-FR" b="1" dirty="0">
                        <a:solidFill>
                          <a:schemeClr val="tx1"/>
                        </a:solidFill>
                      </a:endParaRPr>
                    </a:p>
                  </a:txBody>
                  <a:tcPr/>
                </a:tc>
                <a:tc hMerge="1">
                  <a:txBody>
                    <a:bodyPr/>
                    <a:lstStyle/>
                    <a:p>
                      <a:endParaRPr lang="fr-FR"/>
                    </a:p>
                  </a:txBody>
                  <a:tcPr/>
                </a:tc>
                <a:tc>
                  <a:txBody>
                    <a:bodyPr/>
                    <a:lstStyle/>
                    <a:p>
                      <a:pPr algn="ctr"/>
                      <a:endParaRPr lang="fr-FR" b="1" dirty="0">
                        <a:solidFill>
                          <a:schemeClr val="tx1"/>
                        </a:solidFill>
                      </a:endParaRPr>
                    </a:p>
                  </a:txBody>
                  <a:tcPr/>
                </a:tc>
                <a:tc>
                  <a:txBody>
                    <a:bodyPr/>
                    <a:lstStyle/>
                    <a:p>
                      <a:pPr algn="ctr"/>
                      <a:endParaRPr lang="fr-FR" b="1" dirty="0">
                        <a:solidFill>
                          <a:schemeClr val="tx1"/>
                        </a:solidFill>
                      </a:endParaRPr>
                    </a:p>
                  </a:txBody>
                  <a:tcPr/>
                </a:tc>
                <a:extLst>
                  <a:ext uri="{0D108BD9-81ED-4DB2-BD59-A6C34878D82A}">
                    <a16:rowId xmlns:a16="http://schemas.microsoft.com/office/drawing/2014/main" val="10000"/>
                  </a:ext>
                </a:extLst>
              </a:tr>
              <a:tr h="257748">
                <a:tc gridSpan="2">
                  <a:txBody>
                    <a:bodyPr/>
                    <a:lstStyle/>
                    <a:p>
                      <a:endParaRPr lang="fr-FR" dirty="0" smtClean="0">
                        <a:solidFill>
                          <a:schemeClr val="tx1"/>
                        </a:solidFill>
                      </a:endParaRPr>
                    </a:p>
                  </a:txBody>
                  <a:tcPr/>
                </a:tc>
                <a:tc hMerge="1">
                  <a:txBody>
                    <a:bodyPr/>
                    <a:lstStyle/>
                    <a:p>
                      <a:endParaRPr lang="fr-FR"/>
                    </a:p>
                  </a:txBody>
                  <a:tcPr/>
                </a:tc>
                <a:tc gridSpan="2">
                  <a:txBody>
                    <a:bodyPr/>
                    <a:lstStyle/>
                    <a:p>
                      <a:endParaRPr lang="fr-FR" dirty="0">
                        <a:solidFill>
                          <a:schemeClr val="tx1"/>
                        </a:solidFill>
                      </a:endParaRPr>
                    </a:p>
                  </a:txBody>
                  <a:tcPr/>
                </a:tc>
                <a:tc hMerge="1">
                  <a:txBody>
                    <a:bodyPr/>
                    <a:lstStyle/>
                    <a:p>
                      <a:endParaRPr lang="fr-FR"/>
                    </a:p>
                  </a:txBody>
                  <a:tcPr/>
                </a:tc>
                <a:tc>
                  <a:txBody>
                    <a:bodyPr/>
                    <a:lstStyle/>
                    <a:p>
                      <a:pPr algn="ctr"/>
                      <a:endParaRPr lang="fr-FR" dirty="0" smtClean="0">
                        <a:solidFill>
                          <a:schemeClr val="tx1"/>
                        </a:solidFill>
                      </a:endParaRPr>
                    </a:p>
                  </a:txBody>
                  <a:tcPr/>
                </a:tc>
                <a:tc>
                  <a:txBody>
                    <a:bodyPr/>
                    <a:lstStyle/>
                    <a:p>
                      <a:endParaRPr lang="fr-FR" dirty="0">
                        <a:solidFill>
                          <a:schemeClr val="tx1"/>
                        </a:solidFill>
                      </a:endParaRPr>
                    </a:p>
                  </a:txBody>
                  <a:tcPr/>
                </a:tc>
                <a:extLst>
                  <a:ext uri="{0D108BD9-81ED-4DB2-BD59-A6C34878D82A}">
                    <a16:rowId xmlns:a16="http://schemas.microsoft.com/office/drawing/2014/main" val="10001"/>
                  </a:ext>
                </a:extLst>
              </a:tr>
              <a:tr h="257748">
                <a:tc gridSpan="2">
                  <a:txBody>
                    <a:bodyPr/>
                    <a:lstStyle/>
                    <a:p>
                      <a:endParaRPr lang="fr-FR" dirty="0" smtClean="0">
                        <a:solidFill>
                          <a:schemeClr val="tx1"/>
                        </a:solidFill>
                      </a:endParaRPr>
                    </a:p>
                  </a:txBody>
                  <a:tcPr/>
                </a:tc>
                <a:tc hMerge="1">
                  <a:txBody>
                    <a:bodyPr/>
                    <a:lstStyle/>
                    <a:p>
                      <a:endParaRPr lang="fr-FR"/>
                    </a:p>
                  </a:txBody>
                  <a:tcPr/>
                </a:tc>
                <a:tc gridSpan="2">
                  <a:txBody>
                    <a:bodyPr/>
                    <a:lstStyle/>
                    <a:p>
                      <a:endParaRPr lang="fr-FR" dirty="0">
                        <a:solidFill>
                          <a:schemeClr val="tx1"/>
                        </a:solidFill>
                      </a:endParaRPr>
                    </a:p>
                  </a:txBody>
                  <a:tcPr/>
                </a:tc>
                <a:tc hMerge="1">
                  <a:txBody>
                    <a:bodyPr/>
                    <a:lstStyle/>
                    <a:p>
                      <a:endParaRPr lang="fr-FR"/>
                    </a:p>
                  </a:txBody>
                  <a:tcPr/>
                </a:tc>
                <a:tc>
                  <a:txBody>
                    <a:bodyPr/>
                    <a:lstStyle/>
                    <a:p>
                      <a:pPr algn="ctr"/>
                      <a:endParaRPr lang="fr-FR" dirty="0" smtClean="0">
                        <a:solidFill>
                          <a:schemeClr val="tx1"/>
                        </a:solidFill>
                      </a:endParaRPr>
                    </a:p>
                  </a:txBody>
                  <a:tcPr/>
                </a:tc>
                <a:tc>
                  <a:txBody>
                    <a:bodyPr/>
                    <a:lstStyle/>
                    <a:p>
                      <a:endParaRPr lang="fr-FR" dirty="0">
                        <a:solidFill>
                          <a:schemeClr val="tx1"/>
                        </a:solidFill>
                      </a:endParaRPr>
                    </a:p>
                  </a:txBody>
                  <a:tcPr/>
                </a:tc>
                <a:extLst>
                  <a:ext uri="{0D108BD9-81ED-4DB2-BD59-A6C34878D82A}">
                    <a16:rowId xmlns:a16="http://schemas.microsoft.com/office/drawing/2014/main" val="3663352636"/>
                  </a:ext>
                </a:extLst>
              </a:tr>
              <a:tr h="0">
                <a:tc>
                  <a:txBody>
                    <a:bodyPr/>
                    <a:lstStyle/>
                    <a:p>
                      <a:endParaRPr lang="fr-FR"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solidFill>
                          <a:schemeClr val="tx1"/>
                        </a:solidFill>
                      </a:endParaRPr>
                    </a:p>
                  </a:txBody>
                  <a:tcPr>
                    <a:lnL w="12700" cmpd="sng">
                      <a:noFill/>
                    </a:lnL>
                  </a:tcPr>
                </a:tc>
                <a:tc>
                  <a:txBody>
                    <a:bodyPr/>
                    <a:lstStyle/>
                    <a:p>
                      <a:endParaRPr lang="fr-FR"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solidFill>
                          <a:schemeClr val="tx1"/>
                        </a:solidFill>
                      </a:endParaRPr>
                    </a:p>
                  </a:txBody>
                  <a:tcPr>
                    <a:lnL w="12700" cmpd="sng">
                      <a:noFill/>
                    </a:lnL>
                  </a:tcPr>
                </a:tc>
                <a:tc>
                  <a:txBody>
                    <a:bodyPr/>
                    <a:lstStyle/>
                    <a:p>
                      <a:endParaRPr lang="fr-FR" dirty="0">
                        <a:solidFill>
                          <a:schemeClr val="tx1"/>
                        </a:solidFill>
                      </a:endParaRPr>
                    </a:p>
                  </a:txBody>
                  <a:tcPr/>
                </a:tc>
                <a:tc>
                  <a:txBody>
                    <a:bodyPr/>
                    <a:lstStyle/>
                    <a:p>
                      <a:pPr algn="ctr"/>
                      <a:endParaRPr lang="fr-FR" dirty="0">
                        <a:solidFill>
                          <a:schemeClr val="tx1"/>
                        </a:solidFill>
                      </a:endParaRPr>
                    </a:p>
                  </a:txBody>
                  <a:tcPr/>
                </a:tc>
                <a:extLst>
                  <a:ext uri="{0D108BD9-81ED-4DB2-BD59-A6C34878D82A}">
                    <a16:rowId xmlns:a16="http://schemas.microsoft.com/office/drawing/2014/main" val="10002"/>
                  </a:ext>
                </a:extLst>
              </a:tr>
              <a:tr h="0">
                <a:tc gridSpan="2">
                  <a:txBody>
                    <a:bodyPr/>
                    <a:lstStyle/>
                    <a:p>
                      <a:pPr algn="ctr"/>
                      <a:endParaRPr lang="fr-FR" b="1" dirty="0">
                        <a:solidFill>
                          <a:schemeClr val="tx1"/>
                        </a:solidFill>
                      </a:endParaRPr>
                    </a:p>
                  </a:txBody>
                  <a:tcPr/>
                </a:tc>
                <a:tc hMerge="1">
                  <a:txBody>
                    <a:bodyPr/>
                    <a:lstStyle/>
                    <a:p>
                      <a:endParaRPr lang="fr-FR"/>
                    </a:p>
                  </a:txBody>
                  <a:tcPr>
                    <a:lnL w="12700" cmpd="sng">
                      <a:noFill/>
                    </a:lnL>
                  </a:tcPr>
                </a:tc>
                <a:tc gridSpan="2">
                  <a:txBody>
                    <a:bodyPr/>
                    <a:lstStyle/>
                    <a:p>
                      <a:pPr algn="ctr"/>
                      <a:endParaRPr lang="fr-FR" b="1" dirty="0">
                        <a:solidFill>
                          <a:schemeClr val="tx1"/>
                        </a:solidFill>
                      </a:endParaRPr>
                    </a:p>
                  </a:txBody>
                  <a:tcPr>
                    <a:lnR w="12700" cmpd="sng">
                      <a:noFill/>
                    </a:lnR>
                  </a:tcPr>
                </a:tc>
                <a:tc hMerge="1">
                  <a:txBody>
                    <a:bodyPr/>
                    <a:lstStyle/>
                    <a:p>
                      <a:endParaRPr lang="fr-FR"/>
                    </a:p>
                  </a:txBody>
                  <a:tcPr>
                    <a:lnL w="12700" cmpd="sng">
                      <a:noFill/>
                    </a:lnL>
                  </a:tcPr>
                </a:tc>
                <a:tc>
                  <a:txBody>
                    <a:bodyPr/>
                    <a:lstStyle/>
                    <a:p>
                      <a:pPr algn="ctr"/>
                      <a:endParaRPr lang="fr-FR" b="1" dirty="0">
                        <a:solidFill>
                          <a:schemeClr val="tx1"/>
                        </a:solidFill>
                      </a:endParaRPr>
                    </a:p>
                  </a:txBody>
                  <a:tcPr>
                    <a:lnL>
                      <a:noFill/>
                    </a:lnL>
                  </a:tcPr>
                </a:tc>
                <a:tc>
                  <a:txBody>
                    <a:bodyPr/>
                    <a:lstStyle/>
                    <a:p>
                      <a:pPr algn="ctr"/>
                      <a:endParaRPr lang="fr-FR" b="1" dirty="0">
                        <a:solidFill>
                          <a:schemeClr val="tx1"/>
                        </a:solidFill>
                      </a:endParaRPr>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573649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12</a:t>
            </a:fld>
            <a:endParaRPr lang="fr-FR" dirty="0">
              <a:solidFill>
                <a:prstClr val="black">
                  <a:tint val="75000"/>
                </a:prstClr>
              </a:solidFill>
            </a:endParaRPr>
          </a:p>
        </p:txBody>
      </p:sp>
      <p:sp>
        <p:nvSpPr>
          <p:cNvPr id="3" name="Espace réservé du contenu 2"/>
          <p:cNvSpPr txBox="1">
            <a:spLocks/>
          </p:cNvSpPr>
          <p:nvPr/>
        </p:nvSpPr>
        <p:spPr>
          <a:xfrm>
            <a:off x="-1" y="692696"/>
            <a:ext cx="11314545" cy="5616624"/>
          </a:xfrm>
          <a:prstGeom prst="rect">
            <a:avLst/>
          </a:prstGeom>
        </p:spPr>
        <p:txBody>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480060" lvl="2" indent="0">
              <a:buFont typeface="Arial" pitchFamily="34" charset="0"/>
              <a:buNone/>
            </a:pPr>
            <a:endParaRPr lang="fr-FR" u="sng" dirty="0" smtClean="0">
              <a:solidFill>
                <a:srgbClr val="FF0000"/>
              </a:solidFill>
            </a:endParaRPr>
          </a:p>
          <a:p>
            <a:pPr marL="480060" lvl="2" indent="0">
              <a:buFont typeface="Arial" pitchFamily="34" charset="0"/>
              <a:buNone/>
            </a:pPr>
            <a:r>
              <a:rPr lang="fr-FR" u="sng" dirty="0" smtClean="0">
                <a:solidFill>
                  <a:srgbClr val="FF0000"/>
                </a:solidFill>
              </a:rPr>
              <a:t>APPLICATION 2</a:t>
            </a:r>
          </a:p>
          <a:p>
            <a:pPr marL="480060" lvl="2" indent="0">
              <a:buFont typeface="Arial" pitchFamily="34" charset="0"/>
              <a:buNone/>
            </a:pPr>
            <a:endParaRPr lang="fr-FR" sz="1000" u="sng" dirty="0" smtClean="0">
              <a:solidFill>
                <a:srgbClr val="FF0000"/>
              </a:solidFill>
            </a:endParaRPr>
          </a:p>
          <a:p>
            <a:pPr marL="114300" lvl="1" indent="0" algn="just">
              <a:buFont typeface="Arial" pitchFamily="34" charset="0"/>
              <a:buNone/>
            </a:pPr>
            <a:r>
              <a:rPr lang="fr-FR" i="1" dirty="0" smtClean="0"/>
              <a:t>La société JANVIER a acquis le 1</a:t>
            </a:r>
            <a:r>
              <a:rPr lang="fr-FR" i="1" baseline="30000" dirty="0" smtClean="0"/>
              <a:t>er</a:t>
            </a:r>
            <a:r>
              <a:rPr lang="fr-FR" i="1" dirty="0" smtClean="0"/>
              <a:t> septembre N du mobilier de bureau pour une valeur de 57 000 €HT (réglé comptant). Les frais d’installation s’élèvent à 3 000 €HT. La durée d’utilisation prévisionnelle est de 5 ans et le système d’amortissement retenu est le linéaire. Pas de valeur résiduelle.</a:t>
            </a:r>
          </a:p>
          <a:p>
            <a:pPr marL="571500" lvl="1" indent="-457200" algn="just">
              <a:buFont typeface="Wingdings" panose="05000000000000000000" pitchFamily="2" charset="2"/>
              <a:buChar char="ü"/>
            </a:pPr>
            <a:r>
              <a:rPr lang="fr-FR" i="1" dirty="0" smtClean="0"/>
              <a:t>Passer l’écriture d’achat au 01/09/N.</a:t>
            </a:r>
          </a:p>
          <a:p>
            <a:pPr marL="571500" lvl="1" indent="-457200" algn="just">
              <a:buFont typeface="Wingdings" panose="05000000000000000000" pitchFamily="2" charset="2"/>
              <a:buChar char="ü"/>
            </a:pPr>
            <a:r>
              <a:rPr lang="fr-FR" i="1" dirty="0" smtClean="0"/>
              <a:t>Etablir le plan d’amortissement et passez les écritures au 31/12/N.</a:t>
            </a:r>
          </a:p>
          <a:p>
            <a:pPr marL="571500" lvl="1" indent="-457200" algn="just">
              <a:buFont typeface="Wingdings" panose="05000000000000000000" pitchFamily="2" charset="2"/>
              <a:buChar char="ü"/>
            </a:pPr>
            <a:r>
              <a:rPr lang="fr-FR" i="1" dirty="0" smtClean="0">
                <a:solidFill>
                  <a:srgbClr val="FF0000"/>
                </a:solidFill>
              </a:rPr>
              <a:t>Sachant qu’elle revend  ce mobilier 40 000 HT le 30/05/N+2 (règlement comptant), passez les écritures. </a:t>
            </a:r>
          </a:p>
          <a:p>
            <a:pPr marL="571500" lvl="1" indent="-457200" algn="just">
              <a:buFont typeface="Wingdings" panose="05000000000000000000" pitchFamily="2" charset="2"/>
              <a:buChar char="ü"/>
            </a:pPr>
            <a:r>
              <a:rPr lang="fr-FR" i="1" dirty="0" smtClean="0"/>
              <a:t>Calculez la plus value sur la cession du bien. </a:t>
            </a:r>
          </a:p>
          <a:p>
            <a:pPr marL="114300" lvl="1" indent="0" algn="just">
              <a:buFont typeface="Arial" pitchFamily="34" charset="0"/>
              <a:buNone/>
            </a:pPr>
            <a:endParaRPr lang="fr-FR" sz="1000" i="1" dirty="0" smtClean="0"/>
          </a:p>
          <a:p>
            <a:endParaRPr lang="fr-FR" dirty="0"/>
          </a:p>
        </p:txBody>
      </p:sp>
      <p:sp>
        <p:nvSpPr>
          <p:cNvPr id="4" name="Titre 1"/>
          <p:cNvSpPr txBox="1">
            <a:spLocks/>
          </p:cNvSpPr>
          <p:nvPr/>
        </p:nvSpPr>
        <p:spPr>
          <a:xfrm>
            <a:off x="0" y="-11264"/>
            <a:ext cx="10237304" cy="577795"/>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smtClean="0">
                <a:solidFill>
                  <a:srgbClr val="C00000"/>
                </a:solidFill>
              </a:rPr>
              <a:t>2.5 Amortissement linéaire – Exemple (2)</a:t>
            </a:r>
            <a:endParaRPr lang="fr-FR" dirty="0">
              <a:solidFill>
                <a:srgbClr val="C00000"/>
              </a:solidFill>
            </a:endParaRPr>
          </a:p>
        </p:txBody>
      </p:sp>
      <p:cxnSp>
        <p:nvCxnSpPr>
          <p:cNvPr id="5" name="Connecteur droit 4"/>
          <p:cNvCxnSpPr/>
          <p:nvPr/>
        </p:nvCxnSpPr>
        <p:spPr>
          <a:xfrm>
            <a:off x="646545" y="5070764"/>
            <a:ext cx="0" cy="323272"/>
          </a:xfrm>
          <a:prstGeom prst="line">
            <a:avLst/>
          </a:prstGeom>
        </p:spPr>
        <p:style>
          <a:lnRef idx="2">
            <a:schemeClr val="dk1"/>
          </a:lnRef>
          <a:fillRef idx="0">
            <a:schemeClr val="dk1"/>
          </a:fillRef>
          <a:effectRef idx="1">
            <a:schemeClr val="dk1"/>
          </a:effectRef>
          <a:fontRef idx="minor">
            <a:schemeClr val="tx1"/>
          </a:fontRef>
        </p:style>
      </p:cxnSp>
      <p:cxnSp>
        <p:nvCxnSpPr>
          <p:cNvPr id="6" name="Connecteur droit 5"/>
          <p:cNvCxnSpPr/>
          <p:nvPr/>
        </p:nvCxnSpPr>
        <p:spPr>
          <a:xfrm>
            <a:off x="2008908" y="5032920"/>
            <a:ext cx="0" cy="323272"/>
          </a:xfrm>
          <a:prstGeom prst="line">
            <a:avLst/>
          </a:prstGeom>
        </p:spPr>
        <p:style>
          <a:lnRef idx="2">
            <a:schemeClr val="dk1"/>
          </a:lnRef>
          <a:fillRef idx="0">
            <a:schemeClr val="dk1"/>
          </a:fillRef>
          <a:effectRef idx="1">
            <a:schemeClr val="dk1"/>
          </a:effectRef>
          <a:fontRef idx="minor">
            <a:schemeClr val="tx1"/>
          </a:fontRef>
        </p:style>
      </p:cxnSp>
      <p:sp>
        <p:nvSpPr>
          <p:cNvPr id="9" name="ZoneTexte 8"/>
          <p:cNvSpPr txBox="1"/>
          <p:nvPr/>
        </p:nvSpPr>
        <p:spPr>
          <a:xfrm>
            <a:off x="203199" y="4756727"/>
            <a:ext cx="1274619" cy="369332"/>
          </a:xfrm>
          <a:prstGeom prst="rect">
            <a:avLst/>
          </a:prstGeom>
          <a:noFill/>
        </p:spPr>
        <p:txBody>
          <a:bodyPr wrap="square" rtlCol="0">
            <a:spAutoFit/>
          </a:bodyPr>
          <a:lstStyle/>
          <a:p>
            <a:r>
              <a:rPr lang="fr-FR" dirty="0" smtClean="0"/>
              <a:t>01/09/N</a:t>
            </a:r>
            <a:endParaRPr lang="fr-FR" dirty="0"/>
          </a:p>
        </p:txBody>
      </p:sp>
      <p:sp>
        <p:nvSpPr>
          <p:cNvPr id="12" name="ZoneTexte 11"/>
          <p:cNvSpPr txBox="1"/>
          <p:nvPr/>
        </p:nvSpPr>
        <p:spPr>
          <a:xfrm>
            <a:off x="1498271" y="4712809"/>
            <a:ext cx="1274619" cy="369332"/>
          </a:xfrm>
          <a:prstGeom prst="rect">
            <a:avLst/>
          </a:prstGeom>
          <a:noFill/>
        </p:spPr>
        <p:txBody>
          <a:bodyPr wrap="square" rtlCol="0">
            <a:spAutoFit/>
          </a:bodyPr>
          <a:lstStyle/>
          <a:p>
            <a:r>
              <a:rPr lang="fr-FR" dirty="0" smtClean="0"/>
              <a:t>31/12/N</a:t>
            </a:r>
            <a:endParaRPr lang="fr-FR" dirty="0"/>
          </a:p>
        </p:txBody>
      </p:sp>
      <p:cxnSp>
        <p:nvCxnSpPr>
          <p:cNvPr id="13" name="Connecteur droit 12"/>
          <p:cNvCxnSpPr/>
          <p:nvPr/>
        </p:nvCxnSpPr>
        <p:spPr>
          <a:xfrm flipH="1" flipV="1">
            <a:off x="534092" y="5247219"/>
            <a:ext cx="4758344" cy="13591"/>
          </a:xfrm>
          <a:prstGeom prst="line">
            <a:avLst/>
          </a:prstGeom>
        </p:spPr>
        <p:style>
          <a:lnRef idx="2">
            <a:schemeClr val="dk1"/>
          </a:lnRef>
          <a:fillRef idx="0">
            <a:schemeClr val="dk1"/>
          </a:fillRef>
          <a:effectRef idx="1">
            <a:schemeClr val="dk1"/>
          </a:effectRef>
          <a:fontRef idx="minor">
            <a:schemeClr val="tx1"/>
          </a:fontRef>
        </p:style>
      </p:cxnSp>
      <p:sp>
        <p:nvSpPr>
          <p:cNvPr id="14" name="Accolade fermante 13"/>
          <p:cNvSpPr/>
          <p:nvPr/>
        </p:nvSpPr>
        <p:spPr>
          <a:xfrm rot="5400000">
            <a:off x="1131366" y="4848577"/>
            <a:ext cx="392722" cy="1362362"/>
          </a:xfrm>
          <a:prstGeom prst="rightBrace">
            <a:avLst/>
          </a:prstGeom>
        </p:spPr>
        <p:style>
          <a:lnRef idx="2">
            <a:schemeClr val="dk1"/>
          </a:lnRef>
          <a:fillRef idx="0">
            <a:schemeClr val="dk1"/>
          </a:fillRef>
          <a:effectRef idx="1">
            <a:schemeClr val="dk1"/>
          </a:effectRef>
          <a:fontRef idx="minor">
            <a:schemeClr val="tx1"/>
          </a:fontRef>
        </p:style>
        <p:txBody>
          <a:bodyPr rtlCol="0" anchor="ctr"/>
          <a:lstStyle/>
          <a:p>
            <a:pPr algn="ctr"/>
            <a:endParaRPr lang="fr-FR"/>
          </a:p>
        </p:txBody>
      </p:sp>
      <p:sp>
        <p:nvSpPr>
          <p:cNvPr id="16" name="ZoneTexte 15"/>
          <p:cNvSpPr txBox="1"/>
          <p:nvPr/>
        </p:nvSpPr>
        <p:spPr>
          <a:xfrm>
            <a:off x="505691" y="5726119"/>
            <a:ext cx="1503218" cy="646331"/>
          </a:xfrm>
          <a:prstGeom prst="rect">
            <a:avLst/>
          </a:prstGeom>
          <a:noFill/>
        </p:spPr>
        <p:txBody>
          <a:bodyPr wrap="square" rtlCol="0">
            <a:spAutoFit/>
          </a:bodyPr>
          <a:lstStyle/>
          <a:p>
            <a:pPr algn="ctr"/>
            <a:r>
              <a:rPr lang="fr-FR" dirty="0" smtClean="0"/>
              <a:t>01/09 - 31/12 : 120 jrs</a:t>
            </a:r>
            <a:endParaRPr lang="fr-FR" dirty="0"/>
          </a:p>
        </p:txBody>
      </p:sp>
      <p:sp>
        <p:nvSpPr>
          <p:cNvPr id="17" name="ZoneTexte 16"/>
          <p:cNvSpPr txBox="1"/>
          <p:nvPr/>
        </p:nvSpPr>
        <p:spPr>
          <a:xfrm>
            <a:off x="3121935" y="5662989"/>
            <a:ext cx="2475301" cy="646331"/>
          </a:xfrm>
          <a:prstGeom prst="rect">
            <a:avLst/>
          </a:prstGeom>
          <a:noFill/>
        </p:spPr>
        <p:txBody>
          <a:bodyPr wrap="square" rtlCol="0">
            <a:spAutoFit/>
          </a:bodyPr>
          <a:lstStyle/>
          <a:p>
            <a:pPr algn="ctr"/>
            <a:r>
              <a:rPr lang="fr-FR" dirty="0" err="1" smtClean="0"/>
              <a:t>Amt</a:t>
            </a:r>
            <a:r>
              <a:rPr lang="fr-FR" dirty="0" smtClean="0"/>
              <a:t> complémentaire </a:t>
            </a:r>
          </a:p>
          <a:p>
            <a:pPr algn="ctr"/>
            <a:r>
              <a:rPr lang="fr-FR" dirty="0" smtClean="0"/>
              <a:t>01/01 au 30/05</a:t>
            </a:r>
            <a:endParaRPr lang="fr-FR" dirty="0"/>
          </a:p>
        </p:txBody>
      </p:sp>
      <p:sp>
        <p:nvSpPr>
          <p:cNvPr id="18" name="Accolade fermante 17"/>
          <p:cNvSpPr/>
          <p:nvPr/>
        </p:nvSpPr>
        <p:spPr>
          <a:xfrm rot="5400000">
            <a:off x="3914080" y="4815072"/>
            <a:ext cx="387579" cy="1279055"/>
          </a:xfrm>
          <a:prstGeom prst="rightBrace">
            <a:avLst>
              <a:gd name="adj1" fmla="val 55995"/>
              <a:gd name="adj2" fmla="val 50000"/>
            </a:avLst>
          </a:prstGeom>
        </p:spPr>
        <p:style>
          <a:lnRef idx="2">
            <a:schemeClr val="dk1"/>
          </a:lnRef>
          <a:fillRef idx="0">
            <a:schemeClr val="dk1"/>
          </a:fillRef>
          <a:effectRef idx="1">
            <a:schemeClr val="dk1"/>
          </a:effectRef>
          <a:fontRef idx="minor">
            <a:schemeClr val="tx1"/>
          </a:fontRef>
        </p:style>
        <p:txBody>
          <a:bodyPr rtlCol="0" anchor="ctr"/>
          <a:lstStyle/>
          <a:p>
            <a:pPr algn="ctr"/>
            <a:endParaRPr lang="fr-FR"/>
          </a:p>
        </p:txBody>
      </p:sp>
      <p:cxnSp>
        <p:nvCxnSpPr>
          <p:cNvPr id="19" name="Connecteur droit 18"/>
          <p:cNvCxnSpPr/>
          <p:nvPr/>
        </p:nvCxnSpPr>
        <p:spPr>
          <a:xfrm>
            <a:off x="3486815" y="5032920"/>
            <a:ext cx="0" cy="323272"/>
          </a:xfrm>
          <a:prstGeom prst="line">
            <a:avLst/>
          </a:prstGeom>
        </p:spPr>
        <p:style>
          <a:lnRef idx="2">
            <a:schemeClr val="dk1"/>
          </a:lnRef>
          <a:fillRef idx="0">
            <a:schemeClr val="dk1"/>
          </a:fillRef>
          <a:effectRef idx="1">
            <a:schemeClr val="dk1"/>
          </a:effectRef>
          <a:fontRef idx="minor">
            <a:schemeClr val="tx1"/>
          </a:fontRef>
        </p:style>
      </p:cxnSp>
      <p:sp>
        <p:nvSpPr>
          <p:cNvPr id="20" name="ZoneTexte 19"/>
          <p:cNvSpPr txBox="1"/>
          <p:nvPr/>
        </p:nvSpPr>
        <p:spPr>
          <a:xfrm>
            <a:off x="2947320" y="4714836"/>
            <a:ext cx="1274619" cy="369332"/>
          </a:xfrm>
          <a:prstGeom prst="rect">
            <a:avLst/>
          </a:prstGeom>
          <a:noFill/>
        </p:spPr>
        <p:txBody>
          <a:bodyPr wrap="square" rtlCol="0">
            <a:spAutoFit/>
          </a:bodyPr>
          <a:lstStyle/>
          <a:p>
            <a:r>
              <a:rPr lang="fr-FR" dirty="0" smtClean="0"/>
              <a:t>31/12/N+1</a:t>
            </a:r>
            <a:endParaRPr lang="fr-FR" dirty="0"/>
          </a:p>
        </p:txBody>
      </p:sp>
      <p:cxnSp>
        <p:nvCxnSpPr>
          <p:cNvPr id="21" name="Connecteur droit 20"/>
          <p:cNvCxnSpPr/>
          <p:nvPr/>
        </p:nvCxnSpPr>
        <p:spPr>
          <a:xfrm>
            <a:off x="4747397" y="5032920"/>
            <a:ext cx="0" cy="323272"/>
          </a:xfrm>
          <a:prstGeom prst="line">
            <a:avLst/>
          </a:prstGeom>
        </p:spPr>
        <p:style>
          <a:lnRef idx="2">
            <a:schemeClr val="dk1"/>
          </a:lnRef>
          <a:fillRef idx="0">
            <a:schemeClr val="dk1"/>
          </a:fillRef>
          <a:effectRef idx="1">
            <a:schemeClr val="dk1"/>
          </a:effectRef>
          <a:fontRef idx="minor">
            <a:schemeClr val="tx1"/>
          </a:fontRef>
        </p:style>
      </p:cxnSp>
      <p:sp>
        <p:nvSpPr>
          <p:cNvPr id="22" name="ZoneTexte 21"/>
          <p:cNvSpPr txBox="1"/>
          <p:nvPr/>
        </p:nvSpPr>
        <p:spPr>
          <a:xfrm>
            <a:off x="4198845" y="4701432"/>
            <a:ext cx="1274619" cy="369332"/>
          </a:xfrm>
          <a:prstGeom prst="rect">
            <a:avLst/>
          </a:prstGeom>
          <a:noFill/>
        </p:spPr>
        <p:txBody>
          <a:bodyPr wrap="square" rtlCol="0">
            <a:spAutoFit/>
          </a:bodyPr>
          <a:lstStyle/>
          <a:p>
            <a:r>
              <a:rPr lang="fr-FR" dirty="0" smtClean="0"/>
              <a:t>30/05/N+2</a:t>
            </a:r>
            <a:endParaRPr lang="fr-FR" dirty="0"/>
          </a:p>
        </p:txBody>
      </p:sp>
    </p:spTree>
    <p:extLst>
      <p:ext uri="{BB962C8B-B14F-4D97-AF65-F5344CB8AC3E}">
        <p14:creationId xmlns:p14="http://schemas.microsoft.com/office/powerpoint/2010/main" val="266952929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13</a:t>
            </a:fld>
            <a:endParaRPr lang="fr-FR" dirty="0">
              <a:solidFill>
                <a:prstClr val="black">
                  <a:tint val="75000"/>
                </a:prstClr>
              </a:solidFill>
            </a:endParaRPr>
          </a:p>
        </p:txBody>
      </p:sp>
      <p:sp>
        <p:nvSpPr>
          <p:cNvPr id="3" name="Espace réservé du numéro de diapositive 1"/>
          <p:cNvSpPr txBox="1">
            <a:spLocks/>
          </p:cNvSpPr>
          <p:nvPr/>
        </p:nvSpPr>
        <p:spPr>
          <a:xfrm>
            <a:off x="11419465" y="0"/>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5D6219C-5D67-46FE-AB3F-D592616FA5B1}" type="slidenum">
              <a:rPr lang="fr-FR" smtClean="0">
                <a:solidFill>
                  <a:prstClr val="black">
                    <a:tint val="75000"/>
                  </a:prstClr>
                </a:solidFill>
              </a:rPr>
              <a:pPr/>
              <a:t>13</a:t>
            </a:fld>
            <a:endParaRPr lang="fr-FR" dirty="0">
              <a:solidFill>
                <a:prstClr val="black">
                  <a:tint val="75000"/>
                </a:prstClr>
              </a:solidFill>
            </a:endParaRPr>
          </a:p>
        </p:txBody>
      </p:sp>
      <p:sp>
        <p:nvSpPr>
          <p:cNvPr id="4" name="Titre 1"/>
          <p:cNvSpPr txBox="1">
            <a:spLocks/>
          </p:cNvSpPr>
          <p:nvPr/>
        </p:nvSpPr>
        <p:spPr>
          <a:xfrm>
            <a:off x="0" y="-11264"/>
            <a:ext cx="10237304" cy="577795"/>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smtClean="0">
                <a:solidFill>
                  <a:srgbClr val="C00000"/>
                </a:solidFill>
              </a:rPr>
              <a:t>2.5 Amortissement linéaire – Exemple (2)</a:t>
            </a:r>
            <a:endParaRPr lang="fr-FR" dirty="0">
              <a:solidFill>
                <a:srgbClr val="C00000"/>
              </a:solidFill>
            </a:endParaRPr>
          </a:p>
        </p:txBody>
      </p:sp>
      <p:sp>
        <p:nvSpPr>
          <p:cNvPr id="5" name="Espace réservé du contenu 3"/>
          <p:cNvSpPr txBox="1">
            <a:spLocks/>
          </p:cNvSpPr>
          <p:nvPr/>
        </p:nvSpPr>
        <p:spPr>
          <a:xfrm>
            <a:off x="146979" y="566531"/>
            <a:ext cx="11171582" cy="5972814"/>
          </a:xfrm>
          <a:prstGeom prst="rect">
            <a:avLst/>
          </a:prstGeom>
        </p:spPr>
        <p:txBody>
          <a:bodyPr>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Clr>
                <a:srgbClr val="C00000"/>
              </a:buClr>
              <a:buNone/>
            </a:pPr>
            <a:r>
              <a:rPr lang="fr-FR" sz="2000" u="sng" dirty="0" smtClean="0">
                <a:effectLst>
                  <a:outerShdw blurRad="38100" dist="38100" dir="2700000" algn="tl">
                    <a:srgbClr val="000000">
                      <a:alpha val="43137"/>
                    </a:srgbClr>
                  </a:outerShdw>
                </a:effectLst>
              </a:rPr>
              <a:t>Ecriture 1</a:t>
            </a:r>
            <a:r>
              <a:rPr lang="fr-FR" sz="2000" b="1" u="sng" dirty="0" smtClean="0"/>
              <a:t> </a:t>
            </a:r>
            <a:r>
              <a:rPr lang="fr-FR" sz="2000" b="1" dirty="0" smtClean="0"/>
              <a:t>: </a:t>
            </a:r>
            <a:r>
              <a:rPr lang="fr-FR" sz="2000" dirty="0" smtClean="0"/>
              <a:t>Constater l’amortissement linaire jusqu’à date de cession (01/01 -&gt; Cession)</a:t>
            </a:r>
          </a:p>
          <a:p>
            <a:pPr marL="114300" indent="0">
              <a:buClr>
                <a:srgbClr val="C00000"/>
              </a:buClr>
              <a:buNone/>
            </a:pPr>
            <a:endParaRPr lang="fr-FR" sz="2000" dirty="0"/>
          </a:p>
          <a:p>
            <a:pPr marL="114300" indent="0">
              <a:buClr>
                <a:srgbClr val="C00000"/>
              </a:buClr>
              <a:buNone/>
            </a:pPr>
            <a:endParaRPr lang="fr-FR" sz="2000" dirty="0" smtClean="0"/>
          </a:p>
          <a:p>
            <a:pPr marL="114300" indent="0">
              <a:buClr>
                <a:srgbClr val="C00000"/>
              </a:buClr>
              <a:buNone/>
            </a:pPr>
            <a:endParaRPr lang="fr-FR" sz="2000" dirty="0"/>
          </a:p>
          <a:p>
            <a:pPr marL="114300" indent="0">
              <a:buClr>
                <a:srgbClr val="C00000"/>
              </a:buClr>
              <a:buNone/>
            </a:pPr>
            <a:endParaRPr lang="fr-FR" sz="1200" dirty="0" smtClean="0"/>
          </a:p>
          <a:p>
            <a:pPr marL="114300" indent="0">
              <a:buClr>
                <a:srgbClr val="C00000"/>
              </a:buClr>
              <a:buNone/>
            </a:pPr>
            <a:r>
              <a:rPr lang="fr-FR" sz="2000" u="sng" dirty="0" smtClean="0">
                <a:effectLst>
                  <a:outerShdw blurRad="38100" dist="38100" dir="2700000" algn="tl">
                    <a:srgbClr val="000000">
                      <a:alpha val="43137"/>
                    </a:srgbClr>
                  </a:outerShdw>
                </a:effectLst>
              </a:rPr>
              <a:t>Ecriture 2</a:t>
            </a:r>
            <a:r>
              <a:rPr lang="fr-FR" sz="2000" b="1" u="sng" dirty="0" smtClean="0"/>
              <a:t> </a:t>
            </a:r>
            <a:r>
              <a:rPr lang="fr-FR" sz="2000" b="1" dirty="0"/>
              <a:t>: </a:t>
            </a:r>
            <a:r>
              <a:rPr lang="fr-FR" sz="2000" dirty="0" smtClean="0"/>
              <a:t>Produit de la vente de l’immobilisation</a:t>
            </a:r>
          </a:p>
          <a:p>
            <a:pPr marL="114300" indent="0">
              <a:buClr>
                <a:srgbClr val="C00000"/>
              </a:buClr>
              <a:buNone/>
            </a:pPr>
            <a:endParaRPr lang="fr-FR" sz="2000" dirty="0"/>
          </a:p>
          <a:p>
            <a:pPr marL="114300" indent="0">
              <a:buClr>
                <a:srgbClr val="C00000"/>
              </a:buClr>
              <a:buNone/>
            </a:pPr>
            <a:endParaRPr lang="fr-FR" sz="2000" dirty="0" smtClean="0"/>
          </a:p>
          <a:p>
            <a:pPr marL="114300" indent="0">
              <a:buClr>
                <a:srgbClr val="C00000"/>
              </a:buClr>
              <a:buNone/>
            </a:pPr>
            <a:endParaRPr lang="fr-FR" sz="2000" dirty="0"/>
          </a:p>
          <a:p>
            <a:pPr marL="114300" indent="0">
              <a:buClr>
                <a:srgbClr val="C00000"/>
              </a:buClr>
              <a:buNone/>
            </a:pPr>
            <a:endParaRPr lang="fr-FR" sz="2000" dirty="0" smtClean="0"/>
          </a:p>
          <a:p>
            <a:pPr marL="114300" indent="0">
              <a:buClr>
                <a:srgbClr val="C00000"/>
              </a:buClr>
              <a:buNone/>
            </a:pPr>
            <a:endParaRPr lang="fr-FR" sz="800" dirty="0"/>
          </a:p>
          <a:p>
            <a:pPr marL="114300" indent="0">
              <a:buClr>
                <a:srgbClr val="C00000"/>
              </a:buClr>
              <a:buNone/>
            </a:pPr>
            <a:r>
              <a:rPr lang="fr-FR" sz="2000" u="sng" dirty="0">
                <a:effectLst>
                  <a:outerShdw blurRad="38100" dist="38100" dir="2700000" algn="tl">
                    <a:srgbClr val="000000">
                      <a:alpha val="43137"/>
                    </a:srgbClr>
                  </a:outerShdw>
                </a:effectLst>
              </a:rPr>
              <a:t>Ecriture </a:t>
            </a:r>
            <a:r>
              <a:rPr lang="fr-FR" sz="2000" u="sng" dirty="0" smtClean="0">
                <a:effectLst>
                  <a:outerShdw blurRad="38100" dist="38100" dir="2700000" algn="tl">
                    <a:srgbClr val="000000">
                      <a:alpha val="43137"/>
                    </a:srgbClr>
                  </a:outerShdw>
                </a:effectLst>
              </a:rPr>
              <a:t>3</a:t>
            </a:r>
            <a:r>
              <a:rPr lang="fr-FR" sz="2000" b="1" u="sng" dirty="0" smtClean="0"/>
              <a:t> </a:t>
            </a:r>
            <a:r>
              <a:rPr lang="fr-FR" sz="2000" b="1" dirty="0"/>
              <a:t>: </a:t>
            </a:r>
            <a:r>
              <a:rPr lang="fr-FR" sz="2000" dirty="0"/>
              <a:t>Sortie de l’immobilisation du patrimoine </a:t>
            </a:r>
          </a:p>
          <a:p>
            <a:pPr marL="114300" indent="0">
              <a:buClr>
                <a:srgbClr val="C00000"/>
              </a:buClr>
              <a:buNone/>
            </a:pPr>
            <a:r>
              <a:rPr lang="fr-FR" sz="2000" dirty="0" smtClean="0"/>
              <a:t> </a:t>
            </a:r>
            <a:endParaRPr lang="fr-FR" sz="2000" dirty="0"/>
          </a:p>
          <a:p>
            <a:pPr marL="114300" indent="0">
              <a:buClr>
                <a:srgbClr val="C00000"/>
              </a:buClr>
              <a:buNone/>
            </a:pPr>
            <a:r>
              <a:rPr lang="fr-FR" sz="2000" b="1" dirty="0" smtClean="0"/>
              <a:t>	</a:t>
            </a:r>
            <a:endParaRPr lang="fr-FR" sz="1900" dirty="0"/>
          </a:p>
        </p:txBody>
      </p:sp>
      <p:graphicFrame>
        <p:nvGraphicFramePr>
          <p:cNvPr id="6" name="Tableau 5"/>
          <p:cNvGraphicFramePr>
            <a:graphicFrameLocks noGrp="1"/>
          </p:cNvGraphicFramePr>
          <p:nvPr>
            <p:extLst>
              <p:ext uri="{D42A27DB-BD31-4B8C-83A1-F6EECF244321}">
                <p14:modId xmlns:p14="http://schemas.microsoft.com/office/powerpoint/2010/main" val="2806953299"/>
              </p:ext>
            </p:extLst>
          </p:nvPr>
        </p:nvGraphicFramePr>
        <p:xfrm>
          <a:off x="274422" y="967864"/>
          <a:ext cx="10723420" cy="1355722"/>
        </p:xfrm>
        <a:graphic>
          <a:graphicData uri="http://schemas.openxmlformats.org/drawingml/2006/table">
            <a:tbl>
              <a:tblPr firstRow="1" bandRow="1">
                <a:tableStyleId>{5940675A-B579-460E-94D1-54222C63F5DA}</a:tableStyleId>
              </a:tblPr>
              <a:tblGrid>
                <a:gridCol w="873508">
                  <a:extLst>
                    <a:ext uri="{9D8B030D-6E8A-4147-A177-3AD203B41FA5}">
                      <a16:colId xmlns:a16="http://schemas.microsoft.com/office/drawing/2014/main" val="20000"/>
                    </a:ext>
                  </a:extLst>
                </a:gridCol>
                <a:gridCol w="1364361">
                  <a:extLst>
                    <a:ext uri="{9D8B030D-6E8A-4147-A177-3AD203B41FA5}">
                      <a16:colId xmlns:a16="http://schemas.microsoft.com/office/drawing/2014/main" val="20001"/>
                    </a:ext>
                  </a:extLst>
                </a:gridCol>
                <a:gridCol w="1247187">
                  <a:extLst>
                    <a:ext uri="{9D8B030D-6E8A-4147-A177-3AD203B41FA5}">
                      <a16:colId xmlns:a16="http://schemas.microsoft.com/office/drawing/2014/main" val="20002"/>
                    </a:ext>
                  </a:extLst>
                </a:gridCol>
                <a:gridCol w="3887296">
                  <a:extLst>
                    <a:ext uri="{9D8B030D-6E8A-4147-A177-3AD203B41FA5}">
                      <a16:colId xmlns:a16="http://schemas.microsoft.com/office/drawing/2014/main" val="20003"/>
                    </a:ext>
                  </a:extLst>
                </a:gridCol>
                <a:gridCol w="1627661">
                  <a:extLst>
                    <a:ext uri="{9D8B030D-6E8A-4147-A177-3AD203B41FA5}">
                      <a16:colId xmlns:a16="http://schemas.microsoft.com/office/drawing/2014/main" val="20004"/>
                    </a:ext>
                  </a:extLst>
                </a:gridCol>
                <a:gridCol w="1723407">
                  <a:extLst>
                    <a:ext uri="{9D8B030D-6E8A-4147-A177-3AD203B41FA5}">
                      <a16:colId xmlns:a16="http://schemas.microsoft.com/office/drawing/2014/main" val="20005"/>
                    </a:ext>
                  </a:extLst>
                </a:gridCol>
              </a:tblGrid>
              <a:tr h="349882">
                <a:tc gridSpan="2">
                  <a:txBody>
                    <a:bodyPr/>
                    <a:lstStyle/>
                    <a:p>
                      <a:pPr algn="ctr"/>
                      <a:endParaRPr lang="fr-FR" sz="1600" b="1" dirty="0">
                        <a:solidFill>
                          <a:schemeClr val="tx1"/>
                        </a:solidFill>
                      </a:endParaRPr>
                    </a:p>
                  </a:txBody>
                  <a:tcPr/>
                </a:tc>
                <a:tc hMerge="1">
                  <a:txBody>
                    <a:bodyPr/>
                    <a:lstStyle/>
                    <a:p>
                      <a:endParaRPr lang="fr-FR"/>
                    </a:p>
                  </a:txBody>
                  <a:tcPr/>
                </a:tc>
                <a:tc gridSpan="2">
                  <a:txBody>
                    <a:bodyPr/>
                    <a:lstStyle/>
                    <a:p>
                      <a:pPr algn="ctr"/>
                      <a:r>
                        <a:rPr lang="fr-FR" sz="1600" b="1" dirty="0" smtClean="0">
                          <a:solidFill>
                            <a:schemeClr val="tx1"/>
                          </a:solidFill>
                        </a:rPr>
                        <a:t>30/05/N+2</a:t>
                      </a:r>
                      <a:endParaRPr lang="fr-FR" sz="1600" b="1" dirty="0">
                        <a:solidFill>
                          <a:schemeClr val="tx1"/>
                        </a:solidFill>
                      </a:endParaRPr>
                    </a:p>
                  </a:txBody>
                  <a:tcPr/>
                </a:tc>
                <a:tc hMerge="1">
                  <a:txBody>
                    <a:bodyPr/>
                    <a:lstStyle/>
                    <a:p>
                      <a:endParaRPr lang="fr-FR"/>
                    </a:p>
                  </a:txBody>
                  <a:tcPr/>
                </a:tc>
                <a:tc>
                  <a:txBody>
                    <a:bodyPr/>
                    <a:lstStyle/>
                    <a:p>
                      <a:pPr algn="ctr"/>
                      <a:r>
                        <a:rPr lang="fr-FR" sz="1600" b="1" dirty="0" smtClean="0">
                          <a:solidFill>
                            <a:schemeClr val="tx1"/>
                          </a:solidFill>
                        </a:rPr>
                        <a:t>Débit</a:t>
                      </a:r>
                      <a:endParaRPr lang="fr-FR" sz="1600" b="1" dirty="0">
                        <a:solidFill>
                          <a:schemeClr val="tx1"/>
                        </a:solidFill>
                      </a:endParaRPr>
                    </a:p>
                  </a:txBody>
                  <a:tcPr/>
                </a:tc>
                <a:tc>
                  <a:txBody>
                    <a:bodyPr/>
                    <a:lstStyle/>
                    <a:p>
                      <a:pPr algn="ctr"/>
                      <a:r>
                        <a:rPr lang="fr-FR" sz="1600" b="1" dirty="0" smtClean="0">
                          <a:solidFill>
                            <a:schemeClr val="tx1"/>
                          </a:solidFill>
                        </a:rPr>
                        <a:t>Crédit</a:t>
                      </a:r>
                      <a:endParaRPr lang="fr-FR" sz="1600" b="1" dirty="0">
                        <a:solidFill>
                          <a:schemeClr val="tx1"/>
                        </a:solidFill>
                      </a:endParaRPr>
                    </a:p>
                  </a:txBody>
                  <a:tcPr/>
                </a:tc>
                <a:extLst>
                  <a:ext uri="{0D108BD9-81ED-4DB2-BD59-A6C34878D82A}">
                    <a16:rowId xmlns:a16="http://schemas.microsoft.com/office/drawing/2014/main" val="10000"/>
                  </a:ext>
                </a:extLst>
              </a:tr>
              <a:tr h="257748">
                <a:tc gridSpan="2">
                  <a:txBody>
                    <a:bodyPr/>
                    <a:lstStyle/>
                    <a:p>
                      <a:endParaRPr lang="fr-FR" sz="1600" dirty="0" smtClean="0">
                        <a:solidFill>
                          <a:schemeClr val="tx1"/>
                        </a:solidFill>
                      </a:endParaRPr>
                    </a:p>
                  </a:txBody>
                  <a:tcPr/>
                </a:tc>
                <a:tc hMerge="1">
                  <a:txBody>
                    <a:bodyPr/>
                    <a:lstStyle/>
                    <a:p>
                      <a:endParaRPr lang="fr-FR"/>
                    </a:p>
                  </a:txBody>
                  <a:tcPr/>
                </a:tc>
                <a:tc gridSpan="2">
                  <a:txBody>
                    <a:bodyPr/>
                    <a:lstStyle/>
                    <a:p>
                      <a:endParaRPr lang="fr-FR" sz="1600" dirty="0">
                        <a:solidFill>
                          <a:schemeClr val="tx1"/>
                        </a:solidFill>
                      </a:endParaRPr>
                    </a:p>
                  </a:txBody>
                  <a:tcPr/>
                </a:tc>
                <a:tc hMerge="1">
                  <a:txBody>
                    <a:bodyPr/>
                    <a:lstStyle/>
                    <a:p>
                      <a:endParaRPr lang="fr-FR"/>
                    </a:p>
                  </a:txBody>
                  <a:tcPr/>
                </a:tc>
                <a:tc>
                  <a:txBody>
                    <a:bodyPr/>
                    <a:lstStyle/>
                    <a:p>
                      <a:pPr algn="ctr"/>
                      <a:endParaRPr lang="fr-FR" sz="1600" dirty="0" smtClean="0">
                        <a:solidFill>
                          <a:schemeClr val="tx1"/>
                        </a:solidFill>
                      </a:endParaRPr>
                    </a:p>
                  </a:txBody>
                  <a:tcPr/>
                </a:tc>
                <a:tc>
                  <a:txBody>
                    <a:bodyPr/>
                    <a:lstStyle/>
                    <a:p>
                      <a:endParaRPr lang="fr-FR" sz="1600" dirty="0">
                        <a:solidFill>
                          <a:schemeClr val="tx1"/>
                        </a:solidFill>
                      </a:endParaRPr>
                    </a:p>
                  </a:txBody>
                  <a:tcPr/>
                </a:tc>
                <a:extLst>
                  <a:ext uri="{0D108BD9-81ED-4DB2-BD59-A6C34878D82A}">
                    <a16:rowId xmlns:a16="http://schemas.microsoft.com/office/drawing/2014/main" val="10001"/>
                  </a:ext>
                </a:extLst>
              </a:tr>
              <a:tr h="234982">
                <a:tc>
                  <a:txBody>
                    <a:bodyPr/>
                    <a:lstStyle/>
                    <a:p>
                      <a:endParaRPr lang="fr-FR" sz="1600"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sz="1600" dirty="0" smtClean="0">
                        <a:solidFill>
                          <a:schemeClr val="tx1"/>
                        </a:solidFill>
                      </a:endParaRPr>
                    </a:p>
                  </a:txBody>
                  <a:tcPr>
                    <a:lnL w="12700" cmpd="sng">
                      <a:noFill/>
                    </a:lnL>
                  </a:tcPr>
                </a:tc>
                <a:tc>
                  <a:txBody>
                    <a:bodyPr/>
                    <a:lstStyle/>
                    <a:p>
                      <a:endParaRPr lang="fr-FR" sz="1600"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sz="1600" dirty="0" smtClean="0">
                        <a:solidFill>
                          <a:schemeClr val="tx1"/>
                        </a:solidFill>
                      </a:endParaRPr>
                    </a:p>
                  </a:txBody>
                  <a:tcPr>
                    <a:lnL w="12700" cmpd="sng">
                      <a:noFill/>
                    </a:lnL>
                  </a:tcPr>
                </a:tc>
                <a:tc>
                  <a:txBody>
                    <a:bodyPr/>
                    <a:lstStyle/>
                    <a:p>
                      <a:endParaRPr lang="fr-FR" sz="1600" dirty="0">
                        <a:solidFill>
                          <a:schemeClr val="tx1"/>
                        </a:solidFill>
                      </a:endParaRPr>
                    </a:p>
                  </a:txBody>
                  <a:tcPr/>
                </a:tc>
                <a:tc>
                  <a:txBody>
                    <a:bodyPr/>
                    <a:lstStyle/>
                    <a:p>
                      <a:pPr algn="ctr"/>
                      <a:endParaRPr lang="fr-FR" sz="1600" dirty="0">
                        <a:solidFill>
                          <a:schemeClr val="tx1"/>
                        </a:solidFill>
                      </a:endParaRPr>
                    </a:p>
                  </a:txBody>
                  <a:tcPr/>
                </a:tc>
                <a:extLst>
                  <a:ext uri="{0D108BD9-81ED-4DB2-BD59-A6C34878D82A}">
                    <a16:rowId xmlns:a16="http://schemas.microsoft.com/office/drawing/2014/main" val="10002"/>
                  </a:ext>
                </a:extLst>
              </a:tr>
              <a:tr h="0">
                <a:tc gridSpan="6">
                  <a:txBody>
                    <a:bodyPr/>
                    <a:lstStyle/>
                    <a:p>
                      <a:pPr algn="ctr"/>
                      <a:endParaRPr lang="fr-FR" sz="1600" b="1" i="1" dirty="0">
                        <a:solidFill>
                          <a:schemeClr val="tx1"/>
                        </a:solidFill>
                      </a:endParaRPr>
                    </a:p>
                  </a:txBody>
                  <a:tcPr/>
                </a:tc>
                <a:tc hMerge="1">
                  <a:txBody>
                    <a:bodyPr/>
                    <a:lstStyle/>
                    <a:p>
                      <a:endParaRPr lang="fr-FR" dirty="0"/>
                    </a:p>
                  </a:txBody>
                  <a:tcPr>
                    <a:lnL w="12700" cmpd="sng">
                      <a:noFill/>
                    </a:lnL>
                  </a:tcPr>
                </a:tc>
                <a:tc hMerge="1">
                  <a:txBody>
                    <a:bodyPr/>
                    <a:lstStyle/>
                    <a:p>
                      <a:endParaRPr lang="fr-FR" dirty="0"/>
                    </a:p>
                  </a:txBody>
                  <a:tcPr>
                    <a:lnR w="12700" cmpd="sng">
                      <a:noFill/>
                    </a:lnR>
                  </a:tcPr>
                </a:tc>
                <a:tc hMerge="1">
                  <a:txBody>
                    <a:bodyPr/>
                    <a:lstStyle/>
                    <a:p>
                      <a:endParaRPr lang="fr-FR" dirty="0"/>
                    </a:p>
                  </a:txBody>
                  <a:tcPr>
                    <a:lnL w="12700" cmpd="sng">
                      <a:noFill/>
                    </a:lnL>
                  </a:tcPr>
                </a:tc>
                <a:tc hMerge="1">
                  <a:txBody>
                    <a:bodyPr/>
                    <a:lstStyle/>
                    <a:p>
                      <a:endParaRPr lang="fr-FR" dirty="0"/>
                    </a:p>
                  </a:txBody>
                  <a:tcPr/>
                </a:tc>
                <a:tc hMerge="1">
                  <a:txBody>
                    <a:bodyPr/>
                    <a:lstStyle/>
                    <a:p>
                      <a:endParaRPr lang="fr-FR" dirty="0"/>
                    </a:p>
                  </a:txBody>
                  <a:tcPr/>
                </a:tc>
                <a:extLst>
                  <a:ext uri="{0D108BD9-81ED-4DB2-BD59-A6C34878D82A}">
                    <a16:rowId xmlns:a16="http://schemas.microsoft.com/office/drawing/2014/main" val="10003"/>
                  </a:ext>
                </a:extLst>
              </a:tr>
            </a:tbl>
          </a:graphicData>
        </a:graphic>
      </p:graphicFrame>
      <p:graphicFrame>
        <p:nvGraphicFramePr>
          <p:cNvPr id="7" name="Tableau 6"/>
          <p:cNvGraphicFramePr>
            <a:graphicFrameLocks noGrp="1"/>
          </p:cNvGraphicFramePr>
          <p:nvPr>
            <p:extLst>
              <p:ext uri="{D42A27DB-BD31-4B8C-83A1-F6EECF244321}">
                <p14:modId xmlns:p14="http://schemas.microsoft.com/office/powerpoint/2010/main" val="1631388900"/>
              </p:ext>
            </p:extLst>
          </p:nvPr>
        </p:nvGraphicFramePr>
        <p:xfrm>
          <a:off x="274422" y="2583451"/>
          <a:ext cx="10723420" cy="1691002"/>
        </p:xfrm>
        <a:graphic>
          <a:graphicData uri="http://schemas.openxmlformats.org/drawingml/2006/table">
            <a:tbl>
              <a:tblPr firstRow="1" bandRow="1">
                <a:tableStyleId>{5940675A-B579-460E-94D1-54222C63F5DA}</a:tableStyleId>
              </a:tblPr>
              <a:tblGrid>
                <a:gridCol w="873508">
                  <a:extLst>
                    <a:ext uri="{9D8B030D-6E8A-4147-A177-3AD203B41FA5}">
                      <a16:colId xmlns:a16="http://schemas.microsoft.com/office/drawing/2014/main" val="20000"/>
                    </a:ext>
                  </a:extLst>
                </a:gridCol>
                <a:gridCol w="1364361">
                  <a:extLst>
                    <a:ext uri="{9D8B030D-6E8A-4147-A177-3AD203B41FA5}">
                      <a16:colId xmlns:a16="http://schemas.microsoft.com/office/drawing/2014/main" val="20001"/>
                    </a:ext>
                  </a:extLst>
                </a:gridCol>
                <a:gridCol w="1247187">
                  <a:extLst>
                    <a:ext uri="{9D8B030D-6E8A-4147-A177-3AD203B41FA5}">
                      <a16:colId xmlns:a16="http://schemas.microsoft.com/office/drawing/2014/main" val="20002"/>
                    </a:ext>
                  </a:extLst>
                </a:gridCol>
                <a:gridCol w="3887296">
                  <a:extLst>
                    <a:ext uri="{9D8B030D-6E8A-4147-A177-3AD203B41FA5}">
                      <a16:colId xmlns:a16="http://schemas.microsoft.com/office/drawing/2014/main" val="20003"/>
                    </a:ext>
                  </a:extLst>
                </a:gridCol>
                <a:gridCol w="1627661">
                  <a:extLst>
                    <a:ext uri="{9D8B030D-6E8A-4147-A177-3AD203B41FA5}">
                      <a16:colId xmlns:a16="http://schemas.microsoft.com/office/drawing/2014/main" val="20004"/>
                    </a:ext>
                  </a:extLst>
                </a:gridCol>
                <a:gridCol w="1723407">
                  <a:extLst>
                    <a:ext uri="{9D8B030D-6E8A-4147-A177-3AD203B41FA5}">
                      <a16:colId xmlns:a16="http://schemas.microsoft.com/office/drawing/2014/main" val="20005"/>
                    </a:ext>
                  </a:extLst>
                </a:gridCol>
              </a:tblGrid>
              <a:tr h="349882">
                <a:tc gridSpan="2">
                  <a:txBody>
                    <a:bodyPr/>
                    <a:lstStyle/>
                    <a:p>
                      <a:pPr algn="ctr"/>
                      <a:endParaRPr lang="fr-FR" sz="1600" b="1" dirty="0">
                        <a:solidFill>
                          <a:schemeClr val="tx1"/>
                        </a:solidFill>
                      </a:endParaRPr>
                    </a:p>
                  </a:txBody>
                  <a:tcPr/>
                </a:tc>
                <a:tc hMerge="1">
                  <a:txBody>
                    <a:bodyPr/>
                    <a:lstStyle/>
                    <a:p>
                      <a:endParaRPr lang="fr-FR"/>
                    </a:p>
                  </a:txBody>
                  <a:tcPr/>
                </a:tc>
                <a:tc gridSpan="2">
                  <a:txBody>
                    <a:bodyPr/>
                    <a:lstStyle/>
                    <a:p>
                      <a:pPr algn="ctr"/>
                      <a:endParaRPr lang="fr-FR" sz="1600" b="1" dirty="0">
                        <a:solidFill>
                          <a:schemeClr val="tx1"/>
                        </a:solidFill>
                      </a:endParaRPr>
                    </a:p>
                  </a:txBody>
                  <a:tcPr/>
                </a:tc>
                <a:tc hMerge="1">
                  <a:txBody>
                    <a:bodyPr/>
                    <a:lstStyle/>
                    <a:p>
                      <a:endParaRPr lang="fr-FR"/>
                    </a:p>
                  </a:txBody>
                  <a:tcPr/>
                </a:tc>
                <a:tc>
                  <a:txBody>
                    <a:bodyPr/>
                    <a:lstStyle/>
                    <a:p>
                      <a:pPr algn="ctr"/>
                      <a:endParaRPr lang="fr-FR" sz="1600" b="1" dirty="0">
                        <a:solidFill>
                          <a:schemeClr val="tx1"/>
                        </a:solidFill>
                      </a:endParaRPr>
                    </a:p>
                  </a:txBody>
                  <a:tcPr/>
                </a:tc>
                <a:tc>
                  <a:txBody>
                    <a:bodyPr/>
                    <a:lstStyle/>
                    <a:p>
                      <a:pPr algn="ctr"/>
                      <a:endParaRPr lang="fr-FR" sz="1600" b="1" dirty="0">
                        <a:solidFill>
                          <a:schemeClr val="tx1"/>
                        </a:solidFill>
                      </a:endParaRPr>
                    </a:p>
                  </a:txBody>
                  <a:tcPr/>
                </a:tc>
                <a:extLst>
                  <a:ext uri="{0D108BD9-81ED-4DB2-BD59-A6C34878D82A}">
                    <a16:rowId xmlns:a16="http://schemas.microsoft.com/office/drawing/2014/main" val="10000"/>
                  </a:ext>
                </a:extLst>
              </a:tr>
              <a:tr h="257748">
                <a:tc gridSpan="2">
                  <a:txBody>
                    <a:bodyPr/>
                    <a:lstStyle/>
                    <a:p>
                      <a:endParaRPr lang="fr-FR" sz="1600" dirty="0" smtClean="0">
                        <a:solidFill>
                          <a:schemeClr val="tx1"/>
                        </a:solidFill>
                      </a:endParaRPr>
                    </a:p>
                  </a:txBody>
                  <a:tcPr/>
                </a:tc>
                <a:tc hMerge="1">
                  <a:txBody>
                    <a:bodyPr/>
                    <a:lstStyle/>
                    <a:p>
                      <a:endParaRPr lang="fr-FR"/>
                    </a:p>
                  </a:txBody>
                  <a:tcPr/>
                </a:tc>
                <a:tc gridSpan="2">
                  <a:txBody>
                    <a:bodyPr/>
                    <a:lstStyle/>
                    <a:p>
                      <a:endParaRPr lang="fr-FR" sz="1600" dirty="0">
                        <a:solidFill>
                          <a:schemeClr val="tx1"/>
                        </a:solidFill>
                      </a:endParaRPr>
                    </a:p>
                  </a:txBody>
                  <a:tcPr/>
                </a:tc>
                <a:tc hMerge="1">
                  <a:txBody>
                    <a:bodyPr/>
                    <a:lstStyle/>
                    <a:p>
                      <a:endParaRPr lang="fr-FR"/>
                    </a:p>
                  </a:txBody>
                  <a:tcPr/>
                </a:tc>
                <a:tc>
                  <a:txBody>
                    <a:bodyPr/>
                    <a:lstStyle/>
                    <a:p>
                      <a:pPr algn="ctr"/>
                      <a:endParaRPr lang="fr-FR" sz="1600" dirty="0" smtClean="0">
                        <a:solidFill>
                          <a:schemeClr val="tx1"/>
                        </a:solidFill>
                      </a:endParaRPr>
                    </a:p>
                  </a:txBody>
                  <a:tcPr/>
                </a:tc>
                <a:tc>
                  <a:txBody>
                    <a:bodyPr/>
                    <a:lstStyle/>
                    <a:p>
                      <a:endParaRPr lang="fr-FR" sz="1600" dirty="0">
                        <a:solidFill>
                          <a:schemeClr val="tx1"/>
                        </a:solidFill>
                      </a:endParaRPr>
                    </a:p>
                  </a:txBody>
                  <a:tcPr/>
                </a:tc>
                <a:extLst>
                  <a:ext uri="{0D108BD9-81ED-4DB2-BD59-A6C34878D82A}">
                    <a16:rowId xmlns:a16="http://schemas.microsoft.com/office/drawing/2014/main" val="10001"/>
                  </a:ext>
                </a:extLst>
              </a:tr>
              <a:tr h="234982">
                <a:tc>
                  <a:txBody>
                    <a:bodyPr/>
                    <a:lstStyle/>
                    <a:p>
                      <a:endParaRPr lang="fr-FR" sz="1600"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sz="1600" dirty="0" smtClean="0">
                        <a:solidFill>
                          <a:schemeClr val="tx1"/>
                        </a:solidFill>
                      </a:endParaRPr>
                    </a:p>
                  </a:txBody>
                  <a:tcPr>
                    <a:lnL w="12700" cmpd="sng">
                      <a:noFill/>
                    </a:lnL>
                  </a:tcPr>
                </a:tc>
                <a:tc>
                  <a:txBody>
                    <a:bodyPr/>
                    <a:lstStyle/>
                    <a:p>
                      <a:endParaRPr lang="fr-FR" sz="1600"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sz="1600" dirty="0" smtClean="0">
                        <a:solidFill>
                          <a:schemeClr val="tx1"/>
                        </a:solidFill>
                      </a:endParaRPr>
                    </a:p>
                  </a:txBody>
                  <a:tcPr>
                    <a:lnL w="12700" cmpd="sng">
                      <a:noFill/>
                    </a:lnL>
                  </a:tcPr>
                </a:tc>
                <a:tc>
                  <a:txBody>
                    <a:bodyPr/>
                    <a:lstStyle/>
                    <a:p>
                      <a:endParaRPr lang="fr-FR" sz="1600" dirty="0">
                        <a:solidFill>
                          <a:schemeClr val="tx1"/>
                        </a:solidFill>
                      </a:endParaRPr>
                    </a:p>
                  </a:txBody>
                  <a:tcPr/>
                </a:tc>
                <a:tc>
                  <a:txBody>
                    <a:bodyPr/>
                    <a:lstStyle/>
                    <a:p>
                      <a:pPr algn="ctr"/>
                      <a:endParaRPr lang="fr-FR" sz="1600" dirty="0">
                        <a:solidFill>
                          <a:schemeClr val="tx1"/>
                        </a:solidFill>
                      </a:endParaRPr>
                    </a:p>
                  </a:txBody>
                  <a:tcPr/>
                </a:tc>
                <a:extLst>
                  <a:ext uri="{0D108BD9-81ED-4DB2-BD59-A6C34878D82A}">
                    <a16:rowId xmlns:a16="http://schemas.microsoft.com/office/drawing/2014/main" val="10002"/>
                  </a:ext>
                </a:extLst>
              </a:tr>
              <a:tr h="234982">
                <a:tc>
                  <a:txBody>
                    <a:bodyPr/>
                    <a:lstStyle/>
                    <a:p>
                      <a:endParaRPr lang="fr-FR" sz="1600"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sz="1600" dirty="0" smtClean="0">
                        <a:solidFill>
                          <a:schemeClr val="tx1"/>
                        </a:solidFill>
                      </a:endParaRPr>
                    </a:p>
                  </a:txBody>
                  <a:tcPr>
                    <a:lnL w="12700" cmpd="sng">
                      <a:noFill/>
                    </a:lnL>
                  </a:tcPr>
                </a:tc>
                <a:tc>
                  <a:txBody>
                    <a:bodyPr/>
                    <a:lstStyle/>
                    <a:p>
                      <a:endParaRPr lang="fr-FR" sz="1600"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sz="1600" dirty="0" smtClean="0">
                        <a:solidFill>
                          <a:schemeClr val="tx1"/>
                        </a:solidFill>
                      </a:endParaRPr>
                    </a:p>
                  </a:txBody>
                  <a:tcPr>
                    <a:lnL w="12700" cmpd="sng">
                      <a:noFill/>
                    </a:lnL>
                  </a:tcPr>
                </a:tc>
                <a:tc>
                  <a:txBody>
                    <a:bodyPr/>
                    <a:lstStyle/>
                    <a:p>
                      <a:endParaRPr lang="fr-FR" sz="1600" dirty="0">
                        <a:solidFill>
                          <a:schemeClr val="tx1"/>
                        </a:solidFill>
                      </a:endParaRPr>
                    </a:p>
                  </a:txBody>
                  <a:tcPr/>
                </a:tc>
                <a:tc>
                  <a:txBody>
                    <a:bodyPr/>
                    <a:lstStyle/>
                    <a:p>
                      <a:pPr algn="ctr"/>
                      <a:endParaRPr lang="fr-FR" sz="1600" dirty="0">
                        <a:solidFill>
                          <a:schemeClr val="tx1"/>
                        </a:solidFill>
                      </a:endParaRPr>
                    </a:p>
                  </a:txBody>
                  <a:tcPr/>
                </a:tc>
                <a:extLst>
                  <a:ext uri="{0D108BD9-81ED-4DB2-BD59-A6C34878D82A}">
                    <a16:rowId xmlns:a16="http://schemas.microsoft.com/office/drawing/2014/main" val="332050277"/>
                  </a:ext>
                </a:extLst>
              </a:tr>
              <a:tr h="0">
                <a:tc gridSpan="6">
                  <a:txBody>
                    <a:bodyPr/>
                    <a:lstStyle/>
                    <a:p>
                      <a:pPr algn="ctr"/>
                      <a:endParaRPr lang="fr-FR" sz="1600" b="1" i="1" dirty="0">
                        <a:solidFill>
                          <a:schemeClr val="tx1"/>
                        </a:solidFill>
                      </a:endParaRPr>
                    </a:p>
                  </a:txBody>
                  <a:tcPr/>
                </a:tc>
                <a:tc hMerge="1">
                  <a:txBody>
                    <a:bodyPr/>
                    <a:lstStyle/>
                    <a:p>
                      <a:endParaRPr lang="fr-FR" dirty="0"/>
                    </a:p>
                  </a:txBody>
                  <a:tcPr>
                    <a:lnL w="12700" cmpd="sng">
                      <a:noFill/>
                    </a:lnL>
                  </a:tcPr>
                </a:tc>
                <a:tc hMerge="1">
                  <a:txBody>
                    <a:bodyPr/>
                    <a:lstStyle/>
                    <a:p>
                      <a:endParaRPr lang="fr-FR" dirty="0"/>
                    </a:p>
                  </a:txBody>
                  <a:tcPr>
                    <a:lnR w="12700" cmpd="sng">
                      <a:noFill/>
                    </a:lnR>
                  </a:tcPr>
                </a:tc>
                <a:tc hMerge="1">
                  <a:txBody>
                    <a:bodyPr/>
                    <a:lstStyle/>
                    <a:p>
                      <a:endParaRPr lang="fr-FR" dirty="0"/>
                    </a:p>
                  </a:txBody>
                  <a:tcPr>
                    <a:lnL w="12700" cmpd="sng">
                      <a:noFill/>
                    </a:lnL>
                  </a:tcPr>
                </a:tc>
                <a:tc hMerge="1">
                  <a:txBody>
                    <a:bodyPr/>
                    <a:lstStyle/>
                    <a:p>
                      <a:endParaRPr lang="fr-FR" dirty="0"/>
                    </a:p>
                  </a:txBody>
                  <a:tcPr/>
                </a:tc>
                <a:tc hMerge="1">
                  <a:txBody>
                    <a:bodyPr/>
                    <a:lstStyle/>
                    <a:p>
                      <a:endParaRPr lang="fr-FR" dirty="0"/>
                    </a:p>
                  </a:txBody>
                  <a:tcPr/>
                </a:tc>
                <a:extLst>
                  <a:ext uri="{0D108BD9-81ED-4DB2-BD59-A6C34878D82A}">
                    <a16:rowId xmlns:a16="http://schemas.microsoft.com/office/drawing/2014/main" val="10003"/>
                  </a:ext>
                </a:extLst>
              </a:tr>
            </a:tbl>
          </a:graphicData>
        </a:graphic>
      </p:graphicFrame>
      <p:graphicFrame>
        <p:nvGraphicFramePr>
          <p:cNvPr id="8" name="Tableau 7"/>
          <p:cNvGraphicFramePr>
            <a:graphicFrameLocks noGrp="1"/>
          </p:cNvGraphicFramePr>
          <p:nvPr>
            <p:extLst>
              <p:ext uri="{D42A27DB-BD31-4B8C-83A1-F6EECF244321}">
                <p14:modId xmlns:p14="http://schemas.microsoft.com/office/powerpoint/2010/main" val="1441667519"/>
              </p:ext>
            </p:extLst>
          </p:nvPr>
        </p:nvGraphicFramePr>
        <p:xfrm>
          <a:off x="274422" y="4568699"/>
          <a:ext cx="10723420" cy="1676400"/>
        </p:xfrm>
        <a:graphic>
          <a:graphicData uri="http://schemas.openxmlformats.org/drawingml/2006/table">
            <a:tbl>
              <a:tblPr firstRow="1" bandRow="1">
                <a:tableStyleId>{5940675A-B579-460E-94D1-54222C63F5DA}</a:tableStyleId>
              </a:tblPr>
              <a:tblGrid>
                <a:gridCol w="873508">
                  <a:extLst>
                    <a:ext uri="{9D8B030D-6E8A-4147-A177-3AD203B41FA5}">
                      <a16:colId xmlns:a16="http://schemas.microsoft.com/office/drawing/2014/main" val="20000"/>
                    </a:ext>
                  </a:extLst>
                </a:gridCol>
                <a:gridCol w="1355125">
                  <a:extLst>
                    <a:ext uri="{9D8B030D-6E8A-4147-A177-3AD203B41FA5}">
                      <a16:colId xmlns:a16="http://schemas.microsoft.com/office/drawing/2014/main" val="20001"/>
                    </a:ext>
                  </a:extLst>
                </a:gridCol>
                <a:gridCol w="1256423">
                  <a:extLst>
                    <a:ext uri="{9D8B030D-6E8A-4147-A177-3AD203B41FA5}">
                      <a16:colId xmlns:a16="http://schemas.microsoft.com/office/drawing/2014/main" val="20002"/>
                    </a:ext>
                  </a:extLst>
                </a:gridCol>
                <a:gridCol w="3887296">
                  <a:extLst>
                    <a:ext uri="{9D8B030D-6E8A-4147-A177-3AD203B41FA5}">
                      <a16:colId xmlns:a16="http://schemas.microsoft.com/office/drawing/2014/main" val="20003"/>
                    </a:ext>
                  </a:extLst>
                </a:gridCol>
                <a:gridCol w="1627661">
                  <a:extLst>
                    <a:ext uri="{9D8B030D-6E8A-4147-A177-3AD203B41FA5}">
                      <a16:colId xmlns:a16="http://schemas.microsoft.com/office/drawing/2014/main" val="20004"/>
                    </a:ext>
                  </a:extLst>
                </a:gridCol>
                <a:gridCol w="1723407">
                  <a:extLst>
                    <a:ext uri="{9D8B030D-6E8A-4147-A177-3AD203B41FA5}">
                      <a16:colId xmlns:a16="http://schemas.microsoft.com/office/drawing/2014/main" val="20005"/>
                    </a:ext>
                  </a:extLst>
                </a:gridCol>
              </a:tblGrid>
              <a:tr h="291073">
                <a:tc gridSpan="2">
                  <a:txBody>
                    <a:bodyPr/>
                    <a:lstStyle/>
                    <a:p>
                      <a:pPr algn="ctr"/>
                      <a:endParaRPr lang="fr-FR" sz="1600" b="1" dirty="0">
                        <a:solidFill>
                          <a:schemeClr val="tx1"/>
                        </a:solidFill>
                      </a:endParaRPr>
                    </a:p>
                  </a:txBody>
                  <a:tcPr/>
                </a:tc>
                <a:tc hMerge="1">
                  <a:txBody>
                    <a:bodyPr/>
                    <a:lstStyle/>
                    <a:p>
                      <a:endParaRPr lang="fr-FR"/>
                    </a:p>
                  </a:txBody>
                  <a:tcPr/>
                </a:tc>
                <a:tc gridSpan="2">
                  <a:txBody>
                    <a:bodyPr/>
                    <a:lstStyle/>
                    <a:p>
                      <a:pPr algn="ctr"/>
                      <a:endParaRPr lang="fr-FR" sz="1600" b="1" dirty="0">
                        <a:solidFill>
                          <a:schemeClr val="tx1"/>
                        </a:solidFill>
                      </a:endParaRPr>
                    </a:p>
                  </a:txBody>
                  <a:tcPr/>
                </a:tc>
                <a:tc hMerge="1">
                  <a:txBody>
                    <a:bodyPr/>
                    <a:lstStyle/>
                    <a:p>
                      <a:endParaRPr lang="fr-FR"/>
                    </a:p>
                  </a:txBody>
                  <a:tcPr/>
                </a:tc>
                <a:tc>
                  <a:txBody>
                    <a:bodyPr/>
                    <a:lstStyle/>
                    <a:p>
                      <a:pPr algn="ctr"/>
                      <a:endParaRPr lang="fr-FR" sz="1600" b="1" dirty="0">
                        <a:solidFill>
                          <a:schemeClr val="tx1"/>
                        </a:solidFill>
                      </a:endParaRPr>
                    </a:p>
                  </a:txBody>
                  <a:tcPr/>
                </a:tc>
                <a:tc>
                  <a:txBody>
                    <a:bodyPr/>
                    <a:lstStyle/>
                    <a:p>
                      <a:pPr algn="ctr"/>
                      <a:endParaRPr lang="fr-FR" sz="1600" b="1" dirty="0">
                        <a:solidFill>
                          <a:schemeClr val="tx1"/>
                        </a:solidFill>
                      </a:endParaRPr>
                    </a:p>
                  </a:txBody>
                  <a:tcPr/>
                </a:tc>
                <a:extLst>
                  <a:ext uri="{0D108BD9-81ED-4DB2-BD59-A6C34878D82A}">
                    <a16:rowId xmlns:a16="http://schemas.microsoft.com/office/drawing/2014/main" val="10000"/>
                  </a:ext>
                </a:extLst>
              </a:tr>
              <a:tr h="257748">
                <a:tc gridSpan="2">
                  <a:txBody>
                    <a:bodyPr/>
                    <a:lstStyle/>
                    <a:p>
                      <a:endParaRPr lang="fr-FR" sz="1600" dirty="0" smtClean="0">
                        <a:solidFill>
                          <a:schemeClr val="tx1"/>
                        </a:solidFill>
                      </a:endParaRPr>
                    </a:p>
                  </a:txBody>
                  <a:tcPr/>
                </a:tc>
                <a:tc hMerge="1">
                  <a:txBody>
                    <a:bodyPr/>
                    <a:lstStyle/>
                    <a:p>
                      <a:endParaRPr lang="fr-FR"/>
                    </a:p>
                  </a:txBody>
                  <a:tcPr/>
                </a:tc>
                <a:tc gridSpan="2">
                  <a:txBody>
                    <a:bodyPr/>
                    <a:lstStyle/>
                    <a:p>
                      <a:endParaRPr lang="fr-FR" sz="1600" dirty="0">
                        <a:solidFill>
                          <a:schemeClr val="tx1"/>
                        </a:solidFill>
                      </a:endParaRPr>
                    </a:p>
                  </a:txBody>
                  <a:tcPr/>
                </a:tc>
                <a:tc hMerge="1">
                  <a:txBody>
                    <a:bodyPr/>
                    <a:lstStyle/>
                    <a:p>
                      <a:endParaRPr lang="fr-FR"/>
                    </a:p>
                  </a:txBody>
                  <a:tcPr/>
                </a:tc>
                <a:tc>
                  <a:txBody>
                    <a:bodyPr/>
                    <a:lstStyle/>
                    <a:p>
                      <a:pPr algn="ctr"/>
                      <a:endParaRPr lang="fr-FR" sz="1600" dirty="0" smtClean="0">
                        <a:solidFill>
                          <a:schemeClr val="tx1"/>
                        </a:solidFill>
                      </a:endParaRPr>
                    </a:p>
                  </a:txBody>
                  <a:tcPr/>
                </a:tc>
                <a:tc>
                  <a:txBody>
                    <a:bodyPr/>
                    <a:lstStyle/>
                    <a:p>
                      <a:endParaRPr lang="fr-FR" sz="1600" dirty="0">
                        <a:solidFill>
                          <a:schemeClr val="tx1"/>
                        </a:solidFill>
                      </a:endParaRPr>
                    </a:p>
                  </a:txBody>
                  <a:tcPr/>
                </a:tc>
                <a:extLst>
                  <a:ext uri="{0D108BD9-81ED-4DB2-BD59-A6C34878D82A}">
                    <a16:rowId xmlns:a16="http://schemas.microsoft.com/office/drawing/2014/main" val="10001"/>
                  </a:ext>
                </a:extLst>
              </a:tr>
              <a:tr h="234982">
                <a:tc>
                  <a:txBody>
                    <a:bodyPr/>
                    <a:lstStyle/>
                    <a:p>
                      <a:endParaRPr lang="fr-FR" sz="1600"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sz="1600" dirty="0" smtClean="0">
                        <a:solidFill>
                          <a:schemeClr val="tx1"/>
                        </a:solidFill>
                      </a:endParaRPr>
                    </a:p>
                  </a:txBody>
                  <a:tcPr>
                    <a:lnL w="12700" cmpd="sng">
                      <a:noFill/>
                    </a:lnL>
                  </a:tcPr>
                </a:tc>
                <a:tc gridSpan="2">
                  <a:txBody>
                    <a:bodyPr/>
                    <a:lstStyle/>
                    <a:p>
                      <a:endParaRPr lang="fr-FR" sz="1600" dirty="0">
                        <a:solidFill>
                          <a:schemeClr val="tx1"/>
                        </a:solidFill>
                      </a:endParaRPr>
                    </a:p>
                  </a:txBody>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sz="1600" dirty="0" smtClean="0">
                        <a:solidFill>
                          <a:schemeClr val="tx1"/>
                        </a:solidFill>
                      </a:endParaRPr>
                    </a:p>
                  </a:txBody>
                  <a:tcPr>
                    <a:lnL w="12700" cmpd="sng">
                      <a:noFill/>
                    </a:lnL>
                  </a:tcPr>
                </a:tc>
                <a:tc>
                  <a:txBody>
                    <a:bodyPr/>
                    <a:lstStyle/>
                    <a:p>
                      <a:pPr algn="ctr"/>
                      <a:endParaRPr lang="fr-FR" sz="1600" dirty="0">
                        <a:solidFill>
                          <a:schemeClr val="tx1"/>
                        </a:solidFill>
                      </a:endParaRPr>
                    </a:p>
                  </a:txBody>
                  <a:tcPr/>
                </a:tc>
                <a:tc>
                  <a:txBody>
                    <a:bodyPr/>
                    <a:lstStyle/>
                    <a:p>
                      <a:pPr algn="ctr"/>
                      <a:endParaRPr lang="fr-FR" sz="1600" dirty="0">
                        <a:solidFill>
                          <a:schemeClr val="tx1"/>
                        </a:solidFill>
                      </a:endParaRPr>
                    </a:p>
                  </a:txBody>
                  <a:tcPr/>
                </a:tc>
                <a:extLst>
                  <a:ext uri="{0D108BD9-81ED-4DB2-BD59-A6C34878D82A}">
                    <a16:rowId xmlns:a16="http://schemas.microsoft.com/office/drawing/2014/main" val="10002"/>
                  </a:ext>
                </a:extLst>
              </a:tr>
              <a:tr h="234982">
                <a:tc>
                  <a:txBody>
                    <a:bodyPr/>
                    <a:lstStyle/>
                    <a:p>
                      <a:endParaRPr lang="fr-FR" sz="1600"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sz="1600" dirty="0" smtClean="0">
                        <a:solidFill>
                          <a:schemeClr val="tx1"/>
                        </a:solidFill>
                      </a:endParaRPr>
                    </a:p>
                  </a:txBody>
                  <a:tcPr>
                    <a:lnL w="12700" cmpd="sng">
                      <a:noFill/>
                    </a:lnL>
                  </a:tcPr>
                </a:tc>
                <a:tc>
                  <a:txBody>
                    <a:bodyPr/>
                    <a:lstStyle/>
                    <a:p>
                      <a:endParaRPr lang="fr-FR" sz="1600"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sz="1600" dirty="0" smtClean="0">
                        <a:solidFill>
                          <a:schemeClr val="tx1"/>
                        </a:solidFill>
                      </a:endParaRPr>
                    </a:p>
                  </a:txBody>
                  <a:tcPr>
                    <a:lnL w="12700" cmpd="sng">
                      <a:noFill/>
                    </a:lnL>
                  </a:tcPr>
                </a:tc>
                <a:tc>
                  <a:txBody>
                    <a:bodyPr/>
                    <a:lstStyle/>
                    <a:p>
                      <a:endParaRPr lang="fr-FR" sz="1600" dirty="0">
                        <a:solidFill>
                          <a:schemeClr val="tx1"/>
                        </a:solidFill>
                      </a:endParaRPr>
                    </a:p>
                  </a:txBody>
                  <a:tcPr/>
                </a:tc>
                <a:tc>
                  <a:txBody>
                    <a:bodyPr/>
                    <a:lstStyle/>
                    <a:p>
                      <a:pPr algn="ctr"/>
                      <a:endParaRPr lang="fr-FR" sz="1600" dirty="0">
                        <a:solidFill>
                          <a:schemeClr val="tx1"/>
                        </a:solidFill>
                      </a:endParaRPr>
                    </a:p>
                  </a:txBody>
                  <a:tcPr/>
                </a:tc>
                <a:extLst>
                  <a:ext uri="{0D108BD9-81ED-4DB2-BD59-A6C34878D82A}">
                    <a16:rowId xmlns:a16="http://schemas.microsoft.com/office/drawing/2014/main" val="332050277"/>
                  </a:ext>
                </a:extLst>
              </a:tr>
              <a:tr h="0">
                <a:tc gridSpan="6">
                  <a:txBody>
                    <a:bodyPr/>
                    <a:lstStyle/>
                    <a:p>
                      <a:pPr algn="ctr"/>
                      <a:endParaRPr lang="fr-FR" sz="1600" b="1" i="1" dirty="0">
                        <a:solidFill>
                          <a:schemeClr val="tx1"/>
                        </a:solidFill>
                      </a:endParaRPr>
                    </a:p>
                  </a:txBody>
                  <a:tcPr/>
                </a:tc>
                <a:tc hMerge="1">
                  <a:txBody>
                    <a:bodyPr/>
                    <a:lstStyle/>
                    <a:p>
                      <a:endParaRPr lang="fr-FR" dirty="0"/>
                    </a:p>
                  </a:txBody>
                  <a:tcPr>
                    <a:lnL w="12700" cmpd="sng">
                      <a:noFill/>
                    </a:lnL>
                  </a:tcPr>
                </a:tc>
                <a:tc hMerge="1">
                  <a:txBody>
                    <a:bodyPr/>
                    <a:lstStyle/>
                    <a:p>
                      <a:endParaRPr lang="fr-FR" dirty="0"/>
                    </a:p>
                  </a:txBody>
                  <a:tcPr>
                    <a:lnR w="12700" cmpd="sng">
                      <a:noFill/>
                    </a:lnR>
                  </a:tcPr>
                </a:tc>
                <a:tc hMerge="1">
                  <a:txBody>
                    <a:bodyPr/>
                    <a:lstStyle/>
                    <a:p>
                      <a:endParaRPr lang="fr-FR" dirty="0"/>
                    </a:p>
                  </a:txBody>
                  <a:tcPr>
                    <a:lnL w="12700" cmpd="sng">
                      <a:noFill/>
                    </a:lnL>
                  </a:tcPr>
                </a:tc>
                <a:tc hMerge="1">
                  <a:txBody>
                    <a:bodyPr/>
                    <a:lstStyle/>
                    <a:p>
                      <a:endParaRPr lang="fr-FR" dirty="0"/>
                    </a:p>
                  </a:txBody>
                  <a:tcPr/>
                </a:tc>
                <a:tc hMerge="1">
                  <a:txBody>
                    <a:bodyPr/>
                    <a:lstStyle/>
                    <a:p>
                      <a:endParaRPr lang="fr-FR" dirty="0"/>
                    </a:p>
                  </a:txBody>
                  <a:tcPr/>
                </a:tc>
                <a:extLst>
                  <a:ext uri="{0D108BD9-81ED-4DB2-BD59-A6C34878D82A}">
                    <a16:rowId xmlns:a16="http://schemas.microsoft.com/office/drawing/2014/main" val="10003"/>
                  </a:ext>
                </a:extLst>
              </a:tr>
            </a:tbl>
          </a:graphicData>
        </a:graphic>
      </p:graphicFrame>
      <p:sp>
        <p:nvSpPr>
          <p:cNvPr id="9" name="ZoneTexte 8"/>
          <p:cNvSpPr txBox="1"/>
          <p:nvPr/>
        </p:nvSpPr>
        <p:spPr>
          <a:xfrm>
            <a:off x="1616364" y="6317673"/>
            <a:ext cx="9097818"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endParaRPr lang="fr-FR" i="1" dirty="0"/>
          </a:p>
        </p:txBody>
      </p:sp>
    </p:spTree>
    <p:extLst>
      <p:ext uri="{BB962C8B-B14F-4D97-AF65-F5344CB8AC3E}">
        <p14:creationId xmlns:p14="http://schemas.microsoft.com/office/powerpoint/2010/main" val="36551959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14</a:t>
            </a:fld>
            <a:endParaRPr lang="fr-FR" dirty="0">
              <a:solidFill>
                <a:prstClr val="black">
                  <a:tint val="75000"/>
                </a:prstClr>
              </a:solidFill>
            </a:endParaRPr>
          </a:p>
        </p:txBody>
      </p:sp>
      <p:sp>
        <p:nvSpPr>
          <p:cNvPr id="3" name="Titre 1"/>
          <p:cNvSpPr txBox="1">
            <a:spLocks/>
          </p:cNvSpPr>
          <p:nvPr/>
        </p:nvSpPr>
        <p:spPr>
          <a:xfrm>
            <a:off x="0" y="-11264"/>
            <a:ext cx="10237304" cy="577795"/>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smtClean="0">
                <a:solidFill>
                  <a:srgbClr val="C00000"/>
                </a:solidFill>
              </a:rPr>
              <a:t>3.1 Amortissement </a:t>
            </a:r>
            <a:r>
              <a:rPr lang="fr-FR" u="sng" dirty="0" smtClean="0">
                <a:solidFill>
                  <a:srgbClr val="C00000"/>
                </a:solidFill>
                <a:effectLst>
                  <a:outerShdw blurRad="38100" dist="38100" dir="2700000" algn="tl">
                    <a:srgbClr val="000000">
                      <a:alpha val="43137"/>
                    </a:srgbClr>
                  </a:outerShdw>
                </a:effectLst>
              </a:rPr>
              <a:t>Fonctionnel</a:t>
            </a:r>
            <a:r>
              <a:rPr lang="fr-FR" dirty="0" smtClean="0">
                <a:solidFill>
                  <a:srgbClr val="C00000"/>
                </a:solidFill>
              </a:rPr>
              <a:t> - Principe </a:t>
            </a:r>
            <a:endParaRPr lang="fr-FR" dirty="0">
              <a:solidFill>
                <a:srgbClr val="C00000"/>
              </a:solidFill>
            </a:endParaRPr>
          </a:p>
        </p:txBody>
      </p:sp>
      <p:sp>
        <p:nvSpPr>
          <p:cNvPr id="4" name="Espace réservé du contenu 3"/>
          <p:cNvSpPr txBox="1">
            <a:spLocks/>
          </p:cNvSpPr>
          <p:nvPr/>
        </p:nvSpPr>
        <p:spPr>
          <a:xfrm>
            <a:off x="146979" y="566531"/>
            <a:ext cx="11171582" cy="5972814"/>
          </a:xfrm>
          <a:prstGeom prst="rect">
            <a:avLst/>
          </a:prstGeom>
        </p:spPr>
        <p:txBody>
          <a:bodyPr>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Clr>
                <a:srgbClr val="C00000"/>
              </a:buClr>
              <a:buNone/>
            </a:pPr>
            <a:r>
              <a:rPr lang="fr-FR" sz="2000" u="sng" dirty="0" smtClean="0">
                <a:effectLst>
                  <a:outerShdw blurRad="38100" dist="38100" dir="2700000" algn="tl">
                    <a:srgbClr val="000000">
                      <a:alpha val="43137"/>
                    </a:srgbClr>
                  </a:outerShdw>
                </a:effectLst>
              </a:rPr>
              <a:t>Principe</a:t>
            </a:r>
            <a:r>
              <a:rPr lang="fr-FR" sz="2000" b="1" dirty="0" smtClean="0"/>
              <a:t> : </a:t>
            </a:r>
            <a:r>
              <a:rPr lang="fr-FR" sz="2000" dirty="0" smtClean="0"/>
              <a:t>Utilisation d‘une unité d’œuvre pour représenter la perte de valeur de l’immobilisation </a:t>
            </a:r>
          </a:p>
          <a:p>
            <a:pPr marL="114300" indent="0">
              <a:buClr>
                <a:srgbClr val="C00000"/>
              </a:buClr>
              <a:buNone/>
            </a:pPr>
            <a:r>
              <a:rPr lang="fr-FR" sz="2000" u="sng" dirty="0" smtClean="0">
                <a:effectLst>
                  <a:outerShdw blurRad="38100" dist="38100" dir="2700000" algn="tl">
                    <a:srgbClr val="000000">
                      <a:alpha val="43137"/>
                    </a:srgbClr>
                  </a:outerShdw>
                </a:effectLst>
              </a:rPr>
              <a:t>Méthode</a:t>
            </a:r>
            <a:r>
              <a:rPr lang="fr-FR" sz="2000" b="1" dirty="0" smtClean="0"/>
              <a:t> :  </a:t>
            </a:r>
            <a:r>
              <a:rPr lang="fr-FR" sz="2000" dirty="0" smtClean="0"/>
              <a:t>	</a:t>
            </a:r>
          </a:p>
          <a:p>
            <a:pPr marL="114300" indent="0">
              <a:buClr>
                <a:srgbClr val="C00000"/>
              </a:buClr>
              <a:buNone/>
            </a:pPr>
            <a:endParaRPr lang="fr-FR" sz="2000" dirty="0"/>
          </a:p>
          <a:p>
            <a:pPr marL="114300" indent="0">
              <a:buClr>
                <a:srgbClr val="C00000"/>
              </a:buClr>
              <a:buNone/>
            </a:pPr>
            <a:endParaRPr lang="fr-FR" sz="2000" dirty="0" smtClean="0"/>
          </a:p>
          <a:p>
            <a:pPr marL="114300" indent="0">
              <a:buClr>
                <a:srgbClr val="C00000"/>
              </a:buClr>
              <a:buNone/>
            </a:pPr>
            <a:endParaRPr lang="fr-FR" sz="2000" dirty="0"/>
          </a:p>
          <a:p>
            <a:pPr marL="114300" indent="0">
              <a:buClr>
                <a:srgbClr val="C00000"/>
              </a:buClr>
              <a:buNone/>
            </a:pPr>
            <a:endParaRPr lang="fr-FR" sz="2000" dirty="0" smtClean="0"/>
          </a:p>
          <a:p>
            <a:pPr marL="114300" indent="0">
              <a:buClr>
                <a:srgbClr val="C00000"/>
              </a:buClr>
              <a:buNone/>
            </a:pPr>
            <a:r>
              <a:rPr lang="fr-FR" sz="2000" u="sng" dirty="0" smtClean="0">
                <a:effectLst>
                  <a:outerShdw blurRad="38100" dist="38100" dir="2700000" algn="tl">
                    <a:srgbClr val="000000">
                      <a:alpha val="43137"/>
                    </a:srgbClr>
                  </a:outerShdw>
                </a:effectLst>
              </a:rPr>
              <a:t>Année :</a:t>
            </a:r>
            <a:r>
              <a:rPr lang="fr-FR" sz="2000" dirty="0" smtClean="0"/>
              <a:t> 		idem linéaire</a:t>
            </a:r>
          </a:p>
          <a:p>
            <a:pPr marL="114300" indent="0">
              <a:buClr>
                <a:srgbClr val="C00000"/>
              </a:buClr>
              <a:buNone/>
            </a:pPr>
            <a:r>
              <a:rPr lang="fr-FR" sz="2000" u="sng" dirty="0" smtClean="0">
                <a:effectLst>
                  <a:outerShdw blurRad="38100" dist="38100" dir="2700000" algn="tl">
                    <a:srgbClr val="000000">
                      <a:alpha val="43137"/>
                    </a:srgbClr>
                  </a:outerShdw>
                </a:effectLst>
              </a:rPr>
              <a:t>Base amortissable : </a:t>
            </a:r>
            <a:r>
              <a:rPr lang="fr-FR" sz="2000" dirty="0" smtClean="0"/>
              <a:t>	idem linéaire</a:t>
            </a:r>
          </a:p>
          <a:p>
            <a:pPr marL="114300" indent="0">
              <a:buClr>
                <a:srgbClr val="C00000"/>
              </a:buClr>
              <a:buNone/>
            </a:pPr>
            <a:r>
              <a:rPr lang="fr-FR" sz="2000" u="sng" dirty="0" smtClean="0">
                <a:solidFill>
                  <a:srgbClr val="C00000"/>
                </a:solidFill>
                <a:effectLst>
                  <a:outerShdw blurRad="38100" dist="38100" dir="2700000" algn="tl">
                    <a:srgbClr val="000000">
                      <a:alpha val="43137"/>
                    </a:srgbClr>
                  </a:outerShdw>
                </a:effectLst>
              </a:rPr>
              <a:t>Taux</a:t>
            </a:r>
            <a:r>
              <a:rPr lang="fr-FR" sz="2000" dirty="0" smtClean="0">
                <a:solidFill>
                  <a:srgbClr val="C00000"/>
                </a:solidFill>
              </a:rPr>
              <a:t> 	</a:t>
            </a:r>
            <a:r>
              <a:rPr lang="fr-FR" sz="1900" dirty="0" smtClean="0">
                <a:solidFill>
                  <a:srgbClr val="C00000"/>
                </a:solidFill>
              </a:rPr>
              <a:t>= consommation annuelle d’unités d’œuvre / nombre totale d’unités d’œuvre pour l’immobilisation.</a:t>
            </a:r>
          </a:p>
          <a:p>
            <a:pPr marL="114300" indent="0">
              <a:buClr>
                <a:srgbClr val="C00000"/>
              </a:buClr>
              <a:buNone/>
            </a:pPr>
            <a:r>
              <a:rPr lang="fr-FR" sz="1900" dirty="0" smtClean="0">
                <a:solidFill>
                  <a:srgbClr val="C00000"/>
                </a:solidFill>
              </a:rPr>
              <a:t>Ex : On achète un véhicule pour rouler 250 000 km. On a roulé 35 000 km cette année. </a:t>
            </a:r>
            <a:r>
              <a:rPr lang="fr-FR" sz="1900" b="1" dirty="0" smtClean="0">
                <a:solidFill>
                  <a:srgbClr val="C00000"/>
                </a:solidFill>
              </a:rPr>
              <a:t>Taux : 35k/250k. </a:t>
            </a:r>
          </a:p>
          <a:p>
            <a:pPr marL="114300" indent="0">
              <a:buClr>
                <a:srgbClr val="C00000"/>
              </a:buClr>
              <a:buNone/>
            </a:pPr>
            <a:r>
              <a:rPr lang="fr-FR" sz="1900" u="sng" dirty="0" smtClean="0">
                <a:effectLst>
                  <a:outerShdw blurRad="38100" dist="38100" dir="2700000" algn="tl">
                    <a:srgbClr val="000000">
                      <a:alpha val="43137"/>
                    </a:srgbClr>
                  </a:outerShdw>
                </a:effectLst>
              </a:rPr>
              <a:t>Annuité </a:t>
            </a:r>
            <a:r>
              <a:rPr lang="fr-FR" sz="1900" dirty="0" smtClean="0"/>
              <a:t>: 		</a:t>
            </a:r>
            <a:r>
              <a:rPr lang="fr-FR" sz="1800" dirty="0"/>
              <a:t> idem linéaire</a:t>
            </a:r>
            <a:endParaRPr lang="fr-FR" sz="1900" dirty="0" smtClean="0"/>
          </a:p>
          <a:p>
            <a:pPr marL="114300" indent="0">
              <a:buClr>
                <a:srgbClr val="C00000"/>
              </a:buClr>
              <a:buNone/>
            </a:pPr>
            <a:r>
              <a:rPr lang="fr-FR" sz="1900" u="sng" dirty="0" smtClean="0">
                <a:effectLst>
                  <a:outerShdw blurRad="38100" dist="38100" dir="2700000" algn="tl">
                    <a:srgbClr val="000000">
                      <a:alpha val="43137"/>
                    </a:srgbClr>
                  </a:outerShdw>
                </a:effectLst>
              </a:rPr>
              <a:t>Cumul amortissement</a:t>
            </a:r>
            <a:r>
              <a:rPr lang="fr-FR" sz="1900" b="1" dirty="0" smtClean="0">
                <a:effectLst>
                  <a:outerShdw blurRad="38100" dist="38100" dir="2700000" algn="tl">
                    <a:srgbClr val="000000">
                      <a:alpha val="43137"/>
                    </a:srgbClr>
                  </a:outerShdw>
                </a:effectLst>
              </a:rPr>
              <a:t> </a:t>
            </a:r>
            <a:r>
              <a:rPr lang="fr-FR" sz="1900" baseline="-25000" dirty="0" smtClean="0"/>
              <a:t>(n)</a:t>
            </a:r>
            <a:r>
              <a:rPr lang="fr-FR" sz="1900" dirty="0" smtClean="0"/>
              <a:t> 	</a:t>
            </a:r>
            <a:r>
              <a:rPr lang="fr-FR" sz="2000" dirty="0"/>
              <a:t> idem linéaire </a:t>
            </a:r>
            <a:endParaRPr lang="fr-FR" sz="2000" dirty="0" smtClean="0"/>
          </a:p>
          <a:p>
            <a:pPr marL="114300" indent="0">
              <a:buClr>
                <a:srgbClr val="C00000"/>
              </a:buClr>
              <a:buNone/>
            </a:pPr>
            <a:r>
              <a:rPr lang="fr-FR" sz="1900" u="sng" dirty="0" smtClean="0">
                <a:effectLst>
                  <a:outerShdw blurRad="38100" dist="38100" dir="2700000" algn="tl">
                    <a:srgbClr val="000000">
                      <a:alpha val="43137"/>
                    </a:srgbClr>
                  </a:outerShdw>
                </a:effectLst>
              </a:rPr>
              <a:t>VNC</a:t>
            </a:r>
            <a:r>
              <a:rPr lang="fr-FR" sz="1900" dirty="0" smtClean="0"/>
              <a:t> 			idem linéaire</a:t>
            </a:r>
          </a:p>
          <a:p>
            <a:pPr marL="114300" indent="0">
              <a:buClr>
                <a:srgbClr val="C00000"/>
              </a:buClr>
              <a:buNone/>
            </a:pPr>
            <a:r>
              <a:rPr lang="fr-FR" sz="1900" u="sng" dirty="0" smtClean="0">
                <a:effectLst>
                  <a:outerShdw blurRad="38100" dist="38100" dir="2700000" algn="tl">
                    <a:srgbClr val="000000">
                      <a:alpha val="43137"/>
                    </a:srgbClr>
                  </a:outerShdw>
                </a:effectLst>
              </a:rPr>
              <a:t>Ecriture comptable </a:t>
            </a:r>
            <a:r>
              <a:rPr lang="fr-FR" sz="1900" dirty="0"/>
              <a:t>	idem linéaire</a:t>
            </a:r>
          </a:p>
          <a:p>
            <a:pPr marL="114300" indent="0">
              <a:buClr>
                <a:srgbClr val="C00000"/>
              </a:buClr>
              <a:buNone/>
            </a:pPr>
            <a:endParaRPr lang="fr-FR" sz="1900" dirty="0"/>
          </a:p>
        </p:txBody>
      </p:sp>
      <p:graphicFrame>
        <p:nvGraphicFramePr>
          <p:cNvPr id="5" name="Tableau 4"/>
          <p:cNvGraphicFramePr>
            <a:graphicFrameLocks noGrp="1"/>
          </p:cNvGraphicFramePr>
          <p:nvPr>
            <p:extLst>
              <p:ext uri="{D42A27DB-BD31-4B8C-83A1-F6EECF244321}">
                <p14:modId xmlns:p14="http://schemas.microsoft.com/office/powerpoint/2010/main" val="3726671161"/>
              </p:ext>
            </p:extLst>
          </p:nvPr>
        </p:nvGraphicFramePr>
        <p:xfrm>
          <a:off x="1450110" y="1029452"/>
          <a:ext cx="9430325" cy="1142709"/>
        </p:xfrm>
        <a:graphic>
          <a:graphicData uri="http://schemas.openxmlformats.org/drawingml/2006/table">
            <a:tbl>
              <a:tblPr>
                <a:tableStyleId>{616DA210-FB5B-4158-B5E0-FEB733F419BA}</a:tableStyleId>
              </a:tblPr>
              <a:tblGrid>
                <a:gridCol w="970422">
                  <a:extLst>
                    <a:ext uri="{9D8B030D-6E8A-4147-A177-3AD203B41FA5}">
                      <a16:colId xmlns:a16="http://schemas.microsoft.com/office/drawing/2014/main" val="20000"/>
                    </a:ext>
                  </a:extLst>
                </a:gridCol>
                <a:gridCol w="1147202">
                  <a:extLst>
                    <a:ext uri="{9D8B030D-6E8A-4147-A177-3AD203B41FA5}">
                      <a16:colId xmlns:a16="http://schemas.microsoft.com/office/drawing/2014/main" val="20001"/>
                    </a:ext>
                  </a:extLst>
                </a:gridCol>
                <a:gridCol w="1593270">
                  <a:extLst>
                    <a:ext uri="{9D8B030D-6E8A-4147-A177-3AD203B41FA5}">
                      <a16:colId xmlns:a16="http://schemas.microsoft.com/office/drawing/2014/main" val="20002"/>
                    </a:ext>
                  </a:extLst>
                </a:gridCol>
                <a:gridCol w="1931648">
                  <a:extLst>
                    <a:ext uri="{9D8B030D-6E8A-4147-A177-3AD203B41FA5}">
                      <a16:colId xmlns:a16="http://schemas.microsoft.com/office/drawing/2014/main" val="20003"/>
                    </a:ext>
                  </a:extLst>
                </a:gridCol>
                <a:gridCol w="2025372">
                  <a:extLst>
                    <a:ext uri="{9D8B030D-6E8A-4147-A177-3AD203B41FA5}">
                      <a16:colId xmlns:a16="http://schemas.microsoft.com/office/drawing/2014/main" val="20004"/>
                    </a:ext>
                  </a:extLst>
                </a:gridCol>
                <a:gridCol w="1762411">
                  <a:extLst>
                    <a:ext uri="{9D8B030D-6E8A-4147-A177-3AD203B41FA5}">
                      <a16:colId xmlns:a16="http://schemas.microsoft.com/office/drawing/2014/main" val="20005"/>
                    </a:ext>
                  </a:extLst>
                </a:gridCol>
              </a:tblGrid>
              <a:tr h="642329">
                <a:tc>
                  <a:txBody>
                    <a:bodyPr/>
                    <a:lstStyle/>
                    <a:p>
                      <a:pPr algn="ctr" fontAlgn="b"/>
                      <a:r>
                        <a:rPr lang="fr-FR" sz="2000" u="none" strike="noStrike" dirty="0">
                          <a:effectLst/>
                        </a:rPr>
                        <a:t>Année</a:t>
                      </a:r>
                      <a:endParaRPr lang="fr-FR" sz="20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fr-FR" sz="2000" u="none" strike="noStrike" dirty="0">
                          <a:effectLst/>
                        </a:rPr>
                        <a:t>Base </a:t>
                      </a:r>
                      <a:endParaRPr lang="fr-FR" sz="2000" b="1" u="none" strike="noStrike" dirty="0" smtClean="0">
                        <a:effectLst/>
                      </a:endParaRPr>
                    </a:p>
                  </a:txBody>
                  <a:tcPr marL="9525" marR="9525" marT="9525" marB="0" anchor="ctr"/>
                </a:tc>
                <a:tc>
                  <a:txBody>
                    <a:bodyPr/>
                    <a:lstStyle/>
                    <a:p>
                      <a:pPr algn="ctr" fontAlgn="b"/>
                      <a:r>
                        <a:rPr lang="fr-FR" sz="2000" u="none" strike="noStrike" dirty="0">
                          <a:solidFill>
                            <a:schemeClr val="bg1"/>
                          </a:solidFill>
                          <a:effectLst/>
                        </a:rPr>
                        <a:t>Taux</a:t>
                      </a:r>
                      <a:endParaRPr lang="fr-FR" sz="2000" b="1" i="0" u="none" strike="noStrike" dirty="0">
                        <a:solidFill>
                          <a:schemeClr val="bg1"/>
                        </a:solidFill>
                        <a:effectLst/>
                        <a:latin typeface="Calibri" panose="020F0502020204030204" pitchFamily="34" charset="0"/>
                      </a:endParaRPr>
                    </a:p>
                  </a:txBody>
                  <a:tcPr marL="9525" marR="9525" marT="9525" marB="0" anchor="ctr">
                    <a:solidFill>
                      <a:srgbClr val="C00000"/>
                    </a:solidFill>
                  </a:tcPr>
                </a:tc>
                <a:tc>
                  <a:txBody>
                    <a:bodyPr/>
                    <a:lstStyle/>
                    <a:p>
                      <a:pPr algn="ctr" fontAlgn="b"/>
                      <a:r>
                        <a:rPr lang="fr-FR" sz="2000" u="none" strike="noStrike" dirty="0" smtClean="0">
                          <a:effectLst/>
                        </a:rPr>
                        <a:t>Annuité (ou</a:t>
                      </a:r>
                      <a:r>
                        <a:rPr lang="fr-FR" sz="2000" u="none" strike="noStrike" baseline="0" dirty="0" smtClean="0">
                          <a:effectLst/>
                        </a:rPr>
                        <a:t> amortissement)</a:t>
                      </a:r>
                      <a:endParaRPr lang="fr-FR" sz="20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fr-FR" sz="2000" u="none" strike="noStrike" dirty="0">
                          <a:effectLst/>
                        </a:rPr>
                        <a:t>Cumul des Amortissements</a:t>
                      </a:r>
                      <a:endParaRPr lang="fr-FR" sz="20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fr-FR" sz="2000" u="none" strike="noStrike" dirty="0">
                          <a:effectLst/>
                        </a:rPr>
                        <a:t>Valeur Nette</a:t>
                      </a:r>
                    </a:p>
                    <a:p>
                      <a:pPr algn="ctr" fontAlgn="b"/>
                      <a:r>
                        <a:rPr lang="fr-FR" sz="2000" u="none" strike="noStrike" dirty="0">
                          <a:effectLst/>
                        </a:rPr>
                        <a:t>Comptable</a:t>
                      </a:r>
                      <a:endParaRPr lang="fr-FR" sz="2000" b="1"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0000"/>
                  </a:ext>
                </a:extLst>
              </a:tr>
              <a:tr h="0">
                <a:tc>
                  <a:txBody>
                    <a:bodyPr/>
                    <a:lstStyle/>
                    <a:p>
                      <a:pPr algn="ctr" fontAlgn="b"/>
                      <a:endParaRPr lang="fr-FR" sz="1600" b="0" i="0" u="none" strike="noStrike" dirty="0">
                        <a:effectLst/>
                        <a:latin typeface="Arial" panose="020B0604020202020204" pitchFamily="34" charset="0"/>
                      </a:endParaRPr>
                    </a:p>
                  </a:txBody>
                  <a:tcPr marL="6350" marR="6350" marT="6350" marB="0" anchor="b"/>
                </a:tc>
                <a:tc>
                  <a:txBody>
                    <a:bodyPr/>
                    <a:lstStyle/>
                    <a:p>
                      <a:pPr algn="ctr" fontAlgn="b"/>
                      <a:endParaRPr lang="fr-FR" sz="1600" b="0" i="0" u="none" strike="noStrike">
                        <a:effectLst/>
                        <a:latin typeface="Arial" panose="020B0604020202020204" pitchFamily="34" charset="0"/>
                      </a:endParaRPr>
                    </a:p>
                  </a:txBody>
                  <a:tcPr marL="6350" marR="6350" marT="6350" marB="0" anchor="b"/>
                </a:tc>
                <a:tc>
                  <a:txBody>
                    <a:bodyPr/>
                    <a:lstStyle/>
                    <a:p>
                      <a:pPr algn="ctr" fontAlgn="b"/>
                      <a:endParaRPr lang="fr-FR" sz="1600" b="0" i="0" u="none" strike="noStrike" dirty="0">
                        <a:solidFill>
                          <a:schemeClr val="bg1"/>
                        </a:solidFill>
                        <a:effectLst/>
                        <a:latin typeface="Arial" panose="020B0604020202020204" pitchFamily="34" charset="0"/>
                      </a:endParaRPr>
                    </a:p>
                  </a:txBody>
                  <a:tcPr marL="6350" marR="6350" marT="6350" marB="0" anchor="b">
                    <a:solidFill>
                      <a:srgbClr val="C00000"/>
                    </a:solidFill>
                  </a:tcPr>
                </a:tc>
                <a:tc>
                  <a:txBody>
                    <a:bodyPr/>
                    <a:lstStyle/>
                    <a:p>
                      <a:pPr algn="ctr" fontAlgn="b"/>
                      <a:endParaRPr lang="fr-FR" sz="1600" b="0" i="0" u="none" strike="noStrike" dirty="0">
                        <a:effectLst/>
                        <a:latin typeface="Arial" panose="020B0604020202020204" pitchFamily="34" charset="0"/>
                      </a:endParaRPr>
                    </a:p>
                  </a:txBody>
                  <a:tcPr marL="6350" marR="6350" marT="6350" marB="0" anchor="b"/>
                </a:tc>
                <a:tc>
                  <a:txBody>
                    <a:bodyPr/>
                    <a:lstStyle/>
                    <a:p>
                      <a:pPr algn="ctr" fontAlgn="b"/>
                      <a:endParaRPr lang="fr-FR" sz="1600" b="0" i="0" u="none" strike="noStrike">
                        <a:effectLst/>
                        <a:latin typeface="Arial" panose="020B0604020202020204" pitchFamily="34" charset="0"/>
                      </a:endParaRPr>
                    </a:p>
                  </a:txBody>
                  <a:tcPr marL="6350" marR="6350" marT="6350" marB="0" anchor="b"/>
                </a:tc>
                <a:tc>
                  <a:txBody>
                    <a:bodyPr/>
                    <a:lstStyle/>
                    <a:p>
                      <a:pPr algn="ctr" fontAlgn="b"/>
                      <a:endParaRPr lang="fr-FR" sz="1600" b="0" i="0" u="none" strike="noStrike">
                        <a:effectLst/>
                        <a:latin typeface="Arial" panose="020B0604020202020204" pitchFamily="34" charset="0"/>
                      </a:endParaRPr>
                    </a:p>
                  </a:txBody>
                  <a:tcPr marL="6350" marR="6350" marT="6350" marB="0" anchor="b"/>
                </a:tc>
                <a:extLst>
                  <a:ext uri="{0D108BD9-81ED-4DB2-BD59-A6C34878D82A}">
                    <a16:rowId xmlns:a16="http://schemas.microsoft.com/office/drawing/2014/main" val="10001"/>
                  </a:ext>
                </a:extLst>
              </a:tr>
              <a:tr h="110922">
                <a:tc>
                  <a:txBody>
                    <a:bodyPr/>
                    <a:lstStyle/>
                    <a:p>
                      <a:pPr algn="ctr" fontAlgn="b"/>
                      <a:endParaRPr lang="fr-FR" sz="1600" b="0" i="0" u="none" strike="noStrike">
                        <a:effectLst/>
                        <a:latin typeface="Arial" panose="020B0604020202020204" pitchFamily="34" charset="0"/>
                      </a:endParaRPr>
                    </a:p>
                  </a:txBody>
                  <a:tcPr marL="6350" marR="6350" marT="6350" marB="0" anchor="b"/>
                </a:tc>
                <a:tc>
                  <a:txBody>
                    <a:bodyPr/>
                    <a:lstStyle/>
                    <a:p>
                      <a:pPr algn="ctr" fontAlgn="b"/>
                      <a:endParaRPr lang="fr-FR" sz="1600" b="0" i="0" u="none" strike="noStrike">
                        <a:effectLst/>
                        <a:latin typeface="Arial" panose="020B0604020202020204" pitchFamily="34" charset="0"/>
                      </a:endParaRPr>
                    </a:p>
                  </a:txBody>
                  <a:tcPr marL="6350" marR="6350" marT="6350" marB="0" anchor="b"/>
                </a:tc>
                <a:tc>
                  <a:txBody>
                    <a:bodyPr/>
                    <a:lstStyle/>
                    <a:p>
                      <a:pPr algn="ctr" fontAlgn="b"/>
                      <a:endParaRPr lang="fr-FR" sz="1600" b="0" i="0" u="none" strike="noStrike" dirty="0">
                        <a:solidFill>
                          <a:schemeClr val="bg1"/>
                        </a:solidFill>
                        <a:effectLst/>
                        <a:latin typeface="Arial" panose="020B0604020202020204" pitchFamily="34" charset="0"/>
                      </a:endParaRPr>
                    </a:p>
                  </a:txBody>
                  <a:tcPr marL="6350" marR="6350" marT="6350" marB="0" anchor="b">
                    <a:solidFill>
                      <a:srgbClr val="C00000"/>
                    </a:solidFill>
                  </a:tcPr>
                </a:tc>
                <a:tc>
                  <a:txBody>
                    <a:bodyPr/>
                    <a:lstStyle/>
                    <a:p>
                      <a:pPr algn="ctr" fontAlgn="b"/>
                      <a:endParaRPr lang="fr-FR" sz="1600" b="0" i="0" u="none" strike="noStrike" dirty="0">
                        <a:effectLst/>
                        <a:latin typeface="Arial" panose="020B0604020202020204" pitchFamily="34" charset="0"/>
                      </a:endParaRPr>
                    </a:p>
                  </a:txBody>
                  <a:tcPr marL="6350" marR="6350" marT="6350" marB="0" anchor="b"/>
                </a:tc>
                <a:tc>
                  <a:txBody>
                    <a:bodyPr/>
                    <a:lstStyle/>
                    <a:p>
                      <a:pPr algn="ctr" fontAlgn="b"/>
                      <a:endParaRPr lang="fr-FR" sz="1600" b="0" i="0" u="none" strike="noStrike" dirty="0">
                        <a:effectLst/>
                        <a:latin typeface="Arial" panose="020B0604020202020204" pitchFamily="34" charset="0"/>
                      </a:endParaRPr>
                    </a:p>
                  </a:txBody>
                  <a:tcPr marL="6350" marR="6350" marT="6350" marB="0" anchor="b"/>
                </a:tc>
                <a:tc>
                  <a:txBody>
                    <a:bodyPr/>
                    <a:lstStyle/>
                    <a:p>
                      <a:pPr algn="ctr" fontAlgn="b"/>
                      <a:endParaRPr lang="fr-FR" sz="1600" b="0" i="0" u="none" strike="noStrike" dirty="0">
                        <a:effectLst/>
                        <a:latin typeface="Arial" panose="020B0604020202020204" pitchFamily="34" charset="0"/>
                      </a:endParaRPr>
                    </a:p>
                  </a:txBody>
                  <a:tcPr marL="6350" marR="6350" marT="6350" marB="0" anchor="b"/>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57209012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15</a:t>
            </a:fld>
            <a:endParaRPr lang="fr-FR" dirty="0">
              <a:solidFill>
                <a:prstClr val="black">
                  <a:tint val="75000"/>
                </a:prstClr>
              </a:solidFill>
            </a:endParaRPr>
          </a:p>
        </p:txBody>
      </p:sp>
      <p:sp>
        <p:nvSpPr>
          <p:cNvPr id="3" name="Espace réservé du contenu 2"/>
          <p:cNvSpPr txBox="1">
            <a:spLocks/>
          </p:cNvSpPr>
          <p:nvPr/>
        </p:nvSpPr>
        <p:spPr>
          <a:xfrm>
            <a:off x="25108" y="692696"/>
            <a:ext cx="11243256" cy="5616624"/>
          </a:xfrm>
          <a:prstGeom prst="rect">
            <a:avLst/>
          </a:prstGeom>
        </p:spPr>
        <p:txBody>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Font typeface="Arial" pitchFamily="34" charset="0"/>
              <a:buNone/>
            </a:pPr>
            <a:r>
              <a:rPr lang="fr-FR" sz="2000" dirty="0" smtClean="0">
                <a:solidFill>
                  <a:srgbClr val="FF0000"/>
                </a:solidFill>
              </a:rPr>
              <a:t>Application 3</a:t>
            </a:r>
          </a:p>
          <a:p>
            <a:pPr marL="114300" indent="0">
              <a:buFont typeface="Arial" pitchFamily="34" charset="0"/>
              <a:buNone/>
            </a:pPr>
            <a:endParaRPr lang="fr-FR" sz="800" dirty="0" smtClean="0">
              <a:solidFill>
                <a:srgbClr val="FF0000"/>
              </a:solidFill>
            </a:endParaRPr>
          </a:p>
          <a:p>
            <a:pPr marL="114300" indent="0" algn="just">
              <a:buFont typeface="Arial" pitchFamily="34" charset="0"/>
              <a:buNone/>
            </a:pPr>
            <a:r>
              <a:rPr lang="fr-FR" sz="2000" i="1" dirty="0" smtClean="0"/>
              <a:t>L’entreprise Février a acquis en janvier N une machine outil pour un montant de 122 500 €HT, frais de mise en service 7 500 €HT, date de mise en service le 1</a:t>
            </a:r>
            <a:r>
              <a:rPr lang="fr-FR" sz="2000" i="1" baseline="30000" dirty="0" smtClean="0"/>
              <a:t>er</a:t>
            </a:r>
            <a:r>
              <a:rPr lang="fr-FR" sz="2000" i="1" dirty="0" smtClean="0"/>
              <a:t> février N.  </a:t>
            </a:r>
          </a:p>
          <a:p>
            <a:pPr marL="114300" indent="0" algn="just">
              <a:buFont typeface="Arial" pitchFamily="34" charset="0"/>
              <a:buNone/>
            </a:pPr>
            <a:r>
              <a:rPr lang="fr-FR" sz="2000" i="1" dirty="0" smtClean="0"/>
              <a:t>Cette machine est utilisée exclusivement pour la fabrication du produit Delta, dont le processus de fabrication est révisé tous les 6 ans.</a:t>
            </a:r>
          </a:p>
          <a:p>
            <a:pPr marL="114300" indent="0" algn="just">
              <a:buFont typeface="Arial" pitchFamily="34" charset="0"/>
              <a:buNone/>
            </a:pPr>
            <a:r>
              <a:rPr lang="fr-FR" sz="2000" i="1" dirty="0" smtClean="0"/>
              <a:t>L’amortissement fonctionnel est retenu sur la base du volume des ventes prévisionnelles figurant dans le tableau ci-après :</a:t>
            </a:r>
          </a:p>
          <a:p>
            <a:pPr marL="114300" indent="0" algn="just">
              <a:buFont typeface="Arial" pitchFamily="34" charset="0"/>
              <a:buNone/>
            </a:pPr>
            <a:endParaRPr lang="fr-FR" sz="2000" i="1" dirty="0"/>
          </a:p>
          <a:p>
            <a:pPr marL="114300" indent="0" algn="just">
              <a:buFont typeface="Arial" pitchFamily="34" charset="0"/>
              <a:buNone/>
            </a:pPr>
            <a:endParaRPr lang="fr-FR" sz="2000" i="1" dirty="0" smtClean="0"/>
          </a:p>
          <a:p>
            <a:pPr marL="114300" indent="0" algn="just">
              <a:buFont typeface="Arial" pitchFamily="34" charset="0"/>
              <a:buNone/>
            </a:pPr>
            <a:endParaRPr lang="fr-FR" sz="2000" i="1" dirty="0"/>
          </a:p>
          <a:p>
            <a:pPr marL="114300" indent="0" algn="just">
              <a:buFont typeface="Arial" pitchFamily="34" charset="0"/>
              <a:buNone/>
            </a:pPr>
            <a:endParaRPr lang="fr-FR" sz="2000" i="1" dirty="0" smtClean="0"/>
          </a:p>
          <a:p>
            <a:pPr marL="114300" indent="0" algn="just">
              <a:buFont typeface="Arial" pitchFamily="34" charset="0"/>
              <a:buNone/>
            </a:pPr>
            <a:endParaRPr lang="fr-FR" sz="2000" i="1" dirty="0"/>
          </a:p>
          <a:p>
            <a:pPr marL="114300" indent="0" algn="just">
              <a:buFont typeface="Arial" pitchFamily="34" charset="0"/>
              <a:buNone/>
            </a:pPr>
            <a:endParaRPr lang="fr-FR" sz="2000" i="1" dirty="0" smtClean="0"/>
          </a:p>
          <a:p>
            <a:pPr algn="just">
              <a:buFont typeface="Wingdings" panose="05000000000000000000" pitchFamily="2" charset="2"/>
              <a:buChar char="Ø"/>
            </a:pPr>
            <a:r>
              <a:rPr lang="fr-FR" sz="2000" i="1" dirty="0" smtClean="0"/>
              <a:t>Réalisez le tableau d’amortissement (arrondir à l’euro près). </a:t>
            </a:r>
          </a:p>
          <a:p>
            <a:pPr algn="just">
              <a:buFont typeface="Wingdings" panose="05000000000000000000" pitchFamily="2" charset="2"/>
              <a:buChar char="Ø"/>
            </a:pPr>
            <a:r>
              <a:rPr lang="fr-FR" sz="2000" i="1" dirty="0" smtClean="0"/>
              <a:t>Passer l’écriture d’amortissement au 31/12/N+4.</a:t>
            </a:r>
          </a:p>
          <a:p>
            <a:pPr algn="just">
              <a:buFont typeface="Wingdings" panose="05000000000000000000" pitchFamily="2" charset="2"/>
              <a:buChar char="Ø"/>
            </a:pPr>
            <a:r>
              <a:rPr lang="fr-FR" sz="2000" i="1" dirty="0"/>
              <a:t> </a:t>
            </a:r>
            <a:r>
              <a:rPr lang="fr-FR" sz="2000" i="1" dirty="0" smtClean="0"/>
              <a:t>Dans les états financiers du 31/12/N+4, où retrouvera-t-on les chiffres liés à cette immobilisation ?</a:t>
            </a:r>
          </a:p>
          <a:p>
            <a:endParaRPr lang="fr-FR" dirty="0"/>
          </a:p>
        </p:txBody>
      </p:sp>
      <p:graphicFrame>
        <p:nvGraphicFramePr>
          <p:cNvPr id="4" name="Tableau 3"/>
          <p:cNvGraphicFramePr>
            <a:graphicFrameLocks noGrp="1"/>
          </p:cNvGraphicFramePr>
          <p:nvPr>
            <p:extLst>
              <p:ext uri="{D42A27DB-BD31-4B8C-83A1-F6EECF244321}">
                <p14:modId xmlns:p14="http://schemas.microsoft.com/office/powerpoint/2010/main" val="2502481123"/>
              </p:ext>
            </p:extLst>
          </p:nvPr>
        </p:nvGraphicFramePr>
        <p:xfrm>
          <a:off x="498761" y="3916110"/>
          <a:ext cx="10492510" cy="1124744"/>
        </p:xfrm>
        <a:graphic>
          <a:graphicData uri="http://schemas.openxmlformats.org/drawingml/2006/table">
            <a:tbl>
              <a:tblPr firstRow="1" bandRow="1">
                <a:tableStyleId>{5C22544A-7EE6-4342-B048-85BDC9FD1C3A}</a:tableStyleId>
              </a:tblPr>
              <a:tblGrid>
                <a:gridCol w="1498930">
                  <a:extLst>
                    <a:ext uri="{9D8B030D-6E8A-4147-A177-3AD203B41FA5}">
                      <a16:colId xmlns:a16="http://schemas.microsoft.com/office/drawing/2014/main" val="3414387049"/>
                    </a:ext>
                  </a:extLst>
                </a:gridCol>
                <a:gridCol w="1498930">
                  <a:extLst>
                    <a:ext uri="{9D8B030D-6E8A-4147-A177-3AD203B41FA5}">
                      <a16:colId xmlns:a16="http://schemas.microsoft.com/office/drawing/2014/main" val="1050293275"/>
                    </a:ext>
                  </a:extLst>
                </a:gridCol>
                <a:gridCol w="1498930">
                  <a:extLst>
                    <a:ext uri="{9D8B030D-6E8A-4147-A177-3AD203B41FA5}">
                      <a16:colId xmlns:a16="http://schemas.microsoft.com/office/drawing/2014/main" val="999957385"/>
                    </a:ext>
                  </a:extLst>
                </a:gridCol>
                <a:gridCol w="1498930">
                  <a:extLst>
                    <a:ext uri="{9D8B030D-6E8A-4147-A177-3AD203B41FA5}">
                      <a16:colId xmlns:a16="http://schemas.microsoft.com/office/drawing/2014/main" val="475611060"/>
                    </a:ext>
                  </a:extLst>
                </a:gridCol>
                <a:gridCol w="1498930">
                  <a:extLst>
                    <a:ext uri="{9D8B030D-6E8A-4147-A177-3AD203B41FA5}">
                      <a16:colId xmlns:a16="http://schemas.microsoft.com/office/drawing/2014/main" val="1759930012"/>
                    </a:ext>
                  </a:extLst>
                </a:gridCol>
                <a:gridCol w="1498930">
                  <a:extLst>
                    <a:ext uri="{9D8B030D-6E8A-4147-A177-3AD203B41FA5}">
                      <a16:colId xmlns:a16="http://schemas.microsoft.com/office/drawing/2014/main" val="534203881"/>
                    </a:ext>
                  </a:extLst>
                </a:gridCol>
                <a:gridCol w="1498930">
                  <a:extLst>
                    <a:ext uri="{9D8B030D-6E8A-4147-A177-3AD203B41FA5}">
                      <a16:colId xmlns:a16="http://schemas.microsoft.com/office/drawing/2014/main" val="1031479617"/>
                    </a:ext>
                  </a:extLst>
                </a:gridCol>
              </a:tblGrid>
              <a:tr h="408998">
                <a:tc>
                  <a:txBody>
                    <a:bodyPr/>
                    <a:lstStyle/>
                    <a:p>
                      <a:pPr algn="ctr"/>
                      <a:r>
                        <a:rPr lang="fr-FR" dirty="0"/>
                        <a:t>Années</a:t>
                      </a:r>
                    </a:p>
                  </a:txBody>
                  <a:tcPr/>
                </a:tc>
                <a:tc>
                  <a:txBody>
                    <a:bodyPr/>
                    <a:lstStyle/>
                    <a:p>
                      <a:pPr algn="ctr"/>
                      <a:r>
                        <a:rPr lang="fr-FR" dirty="0"/>
                        <a:t>N</a:t>
                      </a:r>
                    </a:p>
                  </a:txBody>
                  <a:tcPr/>
                </a:tc>
                <a:tc>
                  <a:txBody>
                    <a:bodyPr/>
                    <a:lstStyle/>
                    <a:p>
                      <a:pPr algn="ctr"/>
                      <a:r>
                        <a:rPr lang="fr-FR" dirty="0"/>
                        <a:t>N+1</a:t>
                      </a:r>
                    </a:p>
                  </a:txBody>
                  <a:tcPr/>
                </a:tc>
                <a:tc>
                  <a:txBody>
                    <a:bodyPr/>
                    <a:lstStyle/>
                    <a:p>
                      <a:pPr algn="ctr"/>
                      <a:r>
                        <a:rPr lang="fr-FR" dirty="0"/>
                        <a:t>N+2</a:t>
                      </a:r>
                    </a:p>
                  </a:txBody>
                  <a:tcPr/>
                </a:tc>
                <a:tc>
                  <a:txBody>
                    <a:bodyPr/>
                    <a:lstStyle/>
                    <a:p>
                      <a:pPr algn="ctr"/>
                      <a:r>
                        <a:rPr lang="fr-FR" dirty="0"/>
                        <a:t>N+3</a:t>
                      </a:r>
                    </a:p>
                  </a:txBody>
                  <a:tcPr/>
                </a:tc>
                <a:tc>
                  <a:txBody>
                    <a:bodyPr/>
                    <a:lstStyle/>
                    <a:p>
                      <a:pPr algn="ctr"/>
                      <a:r>
                        <a:rPr lang="fr-FR" dirty="0"/>
                        <a:t>N+4</a:t>
                      </a:r>
                    </a:p>
                  </a:txBody>
                  <a:tcPr/>
                </a:tc>
                <a:tc>
                  <a:txBody>
                    <a:bodyPr/>
                    <a:lstStyle/>
                    <a:p>
                      <a:pPr algn="ctr"/>
                      <a:r>
                        <a:rPr lang="fr-FR" dirty="0"/>
                        <a:t>N+5</a:t>
                      </a:r>
                    </a:p>
                  </a:txBody>
                  <a:tcPr/>
                </a:tc>
                <a:extLst>
                  <a:ext uri="{0D108BD9-81ED-4DB2-BD59-A6C34878D82A}">
                    <a16:rowId xmlns:a16="http://schemas.microsoft.com/office/drawing/2014/main" val="2110321737"/>
                  </a:ext>
                </a:extLst>
              </a:tr>
              <a:tr h="715746">
                <a:tc>
                  <a:txBody>
                    <a:bodyPr/>
                    <a:lstStyle/>
                    <a:p>
                      <a:r>
                        <a:rPr lang="fr-FR" dirty="0"/>
                        <a:t>Quantités</a:t>
                      </a:r>
                    </a:p>
                    <a:p>
                      <a:r>
                        <a:rPr lang="fr-FR" dirty="0"/>
                        <a:t>Vendues</a:t>
                      </a:r>
                    </a:p>
                  </a:txBody>
                  <a:tcPr/>
                </a:tc>
                <a:tc>
                  <a:txBody>
                    <a:bodyPr/>
                    <a:lstStyle/>
                    <a:p>
                      <a:pPr algn="ctr"/>
                      <a:r>
                        <a:rPr lang="fr-FR" dirty="0"/>
                        <a:t>2 000</a:t>
                      </a:r>
                    </a:p>
                  </a:txBody>
                  <a:tcPr/>
                </a:tc>
                <a:tc>
                  <a:txBody>
                    <a:bodyPr/>
                    <a:lstStyle/>
                    <a:p>
                      <a:pPr algn="ctr"/>
                      <a:r>
                        <a:rPr lang="fr-FR" dirty="0"/>
                        <a:t>10 000</a:t>
                      </a:r>
                    </a:p>
                  </a:txBody>
                  <a:tcPr/>
                </a:tc>
                <a:tc>
                  <a:txBody>
                    <a:bodyPr/>
                    <a:lstStyle/>
                    <a:p>
                      <a:pPr algn="ctr"/>
                      <a:r>
                        <a:rPr lang="fr-FR" dirty="0"/>
                        <a:t>12 000</a:t>
                      </a:r>
                    </a:p>
                  </a:txBody>
                  <a:tcPr/>
                </a:tc>
                <a:tc>
                  <a:txBody>
                    <a:bodyPr/>
                    <a:lstStyle/>
                    <a:p>
                      <a:pPr algn="ctr"/>
                      <a:r>
                        <a:rPr lang="fr-FR" dirty="0"/>
                        <a:t>12 000</a:t>
                      </a:r>
                    </a:p>
                  </a:txBody>
                  <a:tcPr/>
                </a:tc>
                <a:tc>
                  <a:txBody>
                    <a:bodyPr/>
                    <a:lstStyle/>
                    <a:p>
                      <a:pPr algn="ctr"/>
                      <a:r>
                        <a:rPr lang="fr-FR" dirty="0"/>
                        <a:t>8 000</a:t>
                      </a:r>
                    </a:p>
                  </a:txBody>
                  <a:tcPr/>
                </a:tc>
                <a:tc>
                  <a:txBody>
                    <a:bodyPr/>
                    <a:lstStyle/>
                    <a:p>
                      <a:pPr algn="ctr"/>
                      <a:r>
                        <a:rPr lang="fr-FR" dirty="0"/>
                        <a:t>6 000</a:t>
                      </a:r>
                    </a:p>
                  </a:txBody>
                  <a:tcPr/>
                </a:tc>
                <a:extLst>
                  <a:ext uri="{0D108BD9-81ED-4DB2-BD59-A6C34878D82A}">
                    <a16:rowId xmlns:a16="http://schemas.microsoft.com/office/drawing/2014/main" val="577579287"/>
                  </a:ext>
                </a:extLst>
              </a:tr>
            </a:tbl>
          </a:graphicData>
        </a:graphic>
      </p:graphicFrame>
      <p:sp>
        <p:nvSpPr>
          <p:cNvPr id="6" name="Titre 1"/>
          <p:cNvSpPr txBox="1">
            <a:spLocks/>
          </p:cNvSpPr>
          <p:nvPr/>
        </p:nvSpPr>
        <p:spPr>
          <a:xfrm>
            <a:off x="0" y="-11264"/>
            <a:ext cx="10237304" cy="577795"/>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smtClean="0">
                <a:solidFill>
                  <a:srgbClr val="C00000"/>
                </a:solidFill>
              </a:rPr>
              <a:t>3.2 Amortissement Fonctionnel - Exercice </a:t>
            </a:r>
            <a:endParaRPr lang="fr-FR" dirty="0">
              <a:solidFill>
                <a:srgbClr val="C00000"/>
              </a:solidFill>
            </a:endParaRPr>
          </a:p>
        </p:txBody>
      </p:sp>
    </p:spTree>
    <p:extLst>
      <p:ext uri="{BB962C8B-B14F-4D97-AF65-F5344CB8AC3E}">
        <p14:creationId xmlns:p14="http://schemas.microsoft.com/office/powerpoint/2010/main" val="147889427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16</a:t>
            </a:fld>
            <a:endParaRPr lang="fr-FR" dirty="0">
              <a:solidFill>
                <a:prstClr val="black">
                  <a:tint val="75000"/>
                </a:prstClr>
              </a:solidFill>
            </a:endParaRPr>
          </a:p>
        </p:txBody>
      </p:sp>
      <p:sp>
        <p:nvSpPr>
          <p:cNvPr id="3" name="Espace réservé du numéro de diapositive 1"/>
          <p:cNvSpPr txBox="1">
            <a:spLocks/>
          </p:cNvSpPr>
          <p:nvPr/>
        </p:nvSpPr>
        <p:spPr>
          <a:xfrm>
            <a:off x="11419465" y="0"/>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5D6219C-5D67-46FE-AB3F-D592616FA5B1}" type="slidenum">
              <a:rPr lang="fr-FR" smtClean="0">
                <a:solidFill>
                  <a:prstClr val="black">
                    <a:tint val="75000"/>
                  </a:prstClr>
                </a:solidFill>
              </a:rPr>
              <a:pPr/>
              <a:t>16</a:t>
            </a:fld>
            <a:endParaRPr lang="fr-FR" dirty="0">
              <a:solidFill>
                <a:prstClr val="black">
                  <a:tint val="75000"/>
                </a:prstClr>
              </a:solidFill>
            </a:endParaRPr>
          </a:p>
        </p:txBody>
      </p:sp>
      <p:sp>
        <p:nvSpPr>
          <p:cNvPr id="4" name="Espace réservé du numéro de diapositive 1"/>
          <p:cNvSpPr txBox="1">
            <a:spLocks/>
          </p:cNvSpPr>
          <p:nvPr/>
        </p:nvSpPr>
        <p:spPr>
          <a:xfrm>
            <a:off x="11419465" y="0"/>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5D6219C-5D67-46FE-AB3F-D592616FA5B1}" type="slidenum">
              <a:rPr lang="fr-FR" smtClean="0">
                <a:solidFill>
                  <a:prstClr val="black">
                    <a:tint val="75000"/>
                  </a:prstClr>
                </a:solidFill>
              </a:rPr>
              <a:pPr/>
              <a:t>16</a:t>
            </a:fld>
            <a:endParaRPr lang="fr-FR" dirty="0">
              <a:solidFill>
                <a:prstClr val="black">
                  <a:tint val="75000"/>
                </a:prstClr>
              </a:solidFill>
            </a:endParaRPr>
          </a:p>
        </p:txBody>
      </p:sp>
      <p:sp>
        <p:nvSpPr>
          <p:cNvPr id="5" name="Titre 1"/>
          <p:cNvSpPr txBox="1">
            <a:spLocks/>
          </p:cNvSpPr>
          <p:nvPr/>
        </p:nvSpPr>
        <p:spPr>
          <a:xfrm>
            <a:off x="0" y="-11264"/>
            <a:ext cx="10237304" cy="577795"/>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smtClean="0">
                <a:solidFill>
                  <a:srgbClr val="C00000"/>
                </a:solidFill>
              </a:rPr>
              <a:t>3.2 Amortissement Fonctionnel - Correction </a:t>
            </a:r>
            <a:endParaRPr lang="fr-FR" dirty="0">
              <a:solidFill>
                <a:srgbClr val="C00000"/>
              </a:solidFill>
            </a:endParaRPr>
          </a:p>
        </p:txBody>
      </p:sp>
      <p:graphicFrame>
        <p:nvGraphicFramePr>
          <p:cNvPr id="6" name="Tableau 5"/>
          <p:cNvGraphicFramePr>
            <a:graphicFrameLocks noGrp="1"/>
          </p:cNvGraphicFramePr>
          <p:nvPr>
            <p:extLst>
              <p:ext uri="{D42A27DB-BD31-4B8C-83A1-F6EECF244321}">
                <p14:modId xmlns:p14="http://schemas.microsoft.com/office/powerpoint/2010/main" val="195004257"/>
              </p:ext>
            </p:extLst>
          </p:nvPr>
        </p:nvGraphicFramePr>
        <p:xfrm>
          <a:off x="437913" y="489527"/>
          <a:ext cx="10660385" cy="2322195"/>
        </p:xfrm>
        <a:graphic>
          <a:graphicData uri="http://schemas.openxmlformats.org/drawingml/2006/table">
            <a:tbl>
              <a:tblPr>
                <a:tableStyleId>{5C22544A-7EE6-4342-B048-85BDC9FD1C3A}</a:tableStyleId>
              </a:tblPr>
              <a:tblGrid>
                <a:gridCol w="924267">
                  <a:extLst>
                    <a:ext uri="{9D8B030D-6E8A-4147-A177-3AD203B41FA5}">
                      <a16:colId xmlns:a16="http://schemas.microsoft.com/office/drawing/2014/main" val="20000"/>
                    </a:ext>
                  </a:extLst>
                </a:gridCol>
                <a:gridCol w="1092638">
                  <a:extLst>
                    <a:ext uri="{9D8B030D-6E8A-4147-A177-3AD203B41FA5}">
                      <a16:colId xmlns:a16="http://schemas.microsoft.com/office/drawing/2014/main" val="20001"/>
                    </a:ext>
                  </a:extLst>
                </a:gridCol>
                <a:gridCol w="1517491">
                  <a:extLst>
                    <a:ext uri="{9D8B030D-6E8A-4147-A177-3AD203B41FA5}">
                      <a16:colId xmlns:a16="http://schemas.microsoft.com/office/drawing/2014/main" val="20002"/>
                    </a:ext>
                  </a:extLst>
                </a:gridCol>
                <a:gridCol w="1839774">
                  <a:extLst>
                    <a:ext uri="{9D8B030D-6E8A-4147-A177-3AD203B41FA5}">
                      <a16:colId xmlns:a16="http://schemas.microsoft.com/office/drawing/2014/main" val="20003"/>
                    </a:ext>
                  </a:extLst>
                </a:gridCol>
                <a:gridCol w="1929041">
                  <a:extLst>
                    <a:ext uri="{9D8B030D-6E8A-4147-A177-3AD203B41FA5}">
                      <a16:colId xmlns:a16="http://schemas.microsoft.com/office/drawing/2014/main" val="20004"/>
                    </a:ext>
                  </a:extLst>
                </a:gridCol>
                <a:gridCol w="1678587">
                  <a:extLst>
                    <a:ext uri="{9D8B030D-6E8A-4147-A177-3AD203B41FA5}">
                      <a16:colId xmlns:a16="http://schemas.microsoft.com/office/drawing/2014/main" val="3323865462"/>
                    </a:ext>
                  </a:extLst>
                </a:gridCol>
                <a:gridCol w="1678587">
                  <a:extLst>
                    <a:ext uri="{9D8B030D-6E8A-4147-A177-3AD203B41FA5}">
                      <a16:colId xmlns:a16="http://schemas.microsoft.com/office/drawing/2014/main" val="20005"/>
                    </a:ext>
                  </a:extLst>
                </a:gridCol>
              </a:tblGrid>
              <a:tr h="572943">
                <a:tc>
                  <a:txBody>
                    <a:bodyPr/>
                    <a:lstStyle/>
                    <a:p>
                      <a:pPr algn="ctr" fontAlgn="b"/>
                      <a:r>
                        <a:rPr lang="fr-FR" sz="2000" b="1" u="none" strike="noStrike" dirty="0">
                          <a:effectLst/>
                        </a:rPr>
                        <a:t>Année</a:t>
                      </a:r>
                      <a:endParaRPr lang="fr-FR" sz="20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2000" b="1" u="none" strike="noStrike" dirty="0">
                          <a:effectLst/>
                        </a:rPr>
                        <a:t>Base </a:t>
                      </a:r>
                      <a:endParaRPr lang="fr-FR" sz="2000" b="1" u="none" strike="noStrike" dirty="0" smtClean="0">
                        <a:effectLs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2000" b="1" u="none" strike="noStrike" dirty="0">
                          <a:effectLst/>
                        </a:rPr>
                        <a:t>Taux</a:t>
                      </a:r>
                      <a:endParaRPr lang="fr-FR" sz="20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2000" b="1" u="none" strike="noStrike" dirty="0" smtClean="0">
                          <a:effectLst/>
                        </a:rPr>
                        <a:t>Annuité (ou</a:t>
                      </a:r>
                      <a:r>
                        <a:rPr lang="fr-FR" sz="2000" b="1" u="none" strike="noStrike" baseline="0" dirty="0" smtClean="0">
                          <a:effectLst/>
                        </a:rPr>
                        <a:t> amortissement)</a:t>
                      </a:r>
                      <a:endParaRPr lang="fr-FR" sz="20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2000" b="1" u="none" strike="noStrike" dirty="0">
                          <a:effectLst/>
                        </a:rPr>
                        <a:t>Cumul des Amortissements</a:t>
                      </a:r>
                      <a:endParaRPr lang="fr-FR" sz="20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2000" b="1" i="0" u="none" strike="noStrike" dirty="0" smtClean="0">
                          <a:solidFill>
                            <a:srgbClr val="000000"/>
                          </a:solidFill>
                          <a:effectLst/>
                          <a:latin typeface="Calibri" panose="020F0502020204030204" pitchFamily="34" charset="0"/>
                        </a:rPr>
                        <a:t>Base - cumul</a:t>
                      </a:r>
                      <a:endParaRPr lang="fr-FR" sz="20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2000" b="1" u="none" strike="noStrike" dirty="0">
                          <a:effectLst/>
                        </a:rPr>
                        <a:t>Valeur Nette</a:t>
                      </a:r>
                    </a:p>
                    <a:p>
                      <a:pPr algn="ctr" fontAlgn="b"/>
                      <a:r>
                        <a:rPr lang="fr-FR" sz="2000" b="1" i="0" u="none" strike="noStrike" dirty="0">
                          <a:solidFill>
                            <a:srgbClr val="000000"/>
                          </a:solidFill>
                          <a:effectLst/>
                          <a:latin typeface="Calibri" panose="020F0502020204030204" pitchFamily="34" charset="0"/>
                        </a:rPr>
                        <a:t>Comptable</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0">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10922">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97908167"/>
                  </a:ext>
                </a:extLst>
              </a:tr>
              <a:tr h="110922">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56106583"/>
                  </a:ext>
                </a:extLst>
              </a:tr>
              <a:tr h="110922">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51893726"/>
                  </a:ext>
                </a:extLst>
              </a:tr>
              <a:tr h="110922">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81263611"/>
                  </a:ext>
                </a:extLst>
              </a:tr>
              <a:tr h="110922">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7" name="Tableau 6"/>
          <p:cNvGraphicFramePr>
            <a:graphicFrameLocks noGrp="1"/>
          </p:cNvGraphicFramePr>
          <p:nvPr>
            <p:extLst>
              <p:ext uri="{D42A27DB-BD31-4B8C-83A1-F6EECF244321}">
                <p14:modId xmlns:p14="http://schemas.microsoft.com/office/powerpoint/2010/main" val="1190225757"/>
              </p:ext>
            </p:extLst>
          </p:nvPr>
        </p:nvGraphicFramePr>
        <p:xfrm>
          <a:off x="437914" y="2900644"/>
          <a:ext cx="10660384" cy="1463040"/>
        </p:xfrm>
        <a:graphic>
          <a:graphicData uri="http://schemas.openxmlformats.org/drawingml/2006/table">
            <a:tbl>
              <a:tblPr firstRow="1" bandRow="1">
                <a:tableStyleId>{5940675A-B579-460E-94D1-54222C63F5DA}</a:tableStyleId>
              </a:tblPr>
              <a:tblGrid>
                <a:gridCol w="868373">
                  <a:extLst>
                    <a:ext uri="{9D8B030D-6E8A-4147-A177-3AD203B41FA5}">
                      <a16:colId xmlns:a16="http://schemas.microsoft.com/office/drawing/2014/main" val="20000"/>
                    </a:ext>
                  </a:extLst>
                </a:gridCol>
                <a:gridCol w="1796724">
                  <a:extLst>
                    <a:ext uri="{9D8B030D-6E8A-4147-A177-3AD203B41FA5}">
                      <a16:colId xmlns:a16="http://schemas.microsoft.com/office/drawing/2014/main" val="20001"/>
                    </a:ext>
                  </a:extLst>
                </a:gridCol>
                <a:gridCol w="799473">
                  <a:extLst>
                    <a:ext uri="{9D8B030D-6E8A-4147-A177-3AD203B41FA5}">
                      <a16:colId xmlns:a16="http://schemas.microsoft.com/office/drawing/2014/main" val="20002"/>
                    </a:ext>
                  </a:extLst>
                </a:gridCol>
                <a:gridCol w="3864445">
                  <a:extLst>
                    <a:ext uri="{9D8B030D-6E8A-4147-A177-3AD203B41FA5}">
                      <a16:colId xmlns:a16="http://schemas.microsoft.com/office/drawing/2014/main" val="20003"/>
                    </a:ext>
                  </a:extLst>
                </a:gridCol>
                <a:gridCol w="1618093">
                  <a:extLst>
                    <a:ext uri="{9D8B030D-6E8A-4147-A177-3AD203B41FA5}">
                      <a16:colId xmlns:a16="http://schemas.microsoft.com/office/drawing/2014/main" val="20004"/>
                    </a:ext>
                  </a:extLst>
                </a:gridCol>
                <a:gridCol w="1713276">
                  <a:extLst>
                    <a:ext uri="{9D8B030D-6E8A-4147-A177-3AD203B41FA5}">
                      <a16:colId xmlns:a16="http://schemas.microsoft.com/office/drawing/2014/main" val="20005"/>
                    </a:ext>
                  </a:extLst>
                </a:gridCol>
              </a:tblGrid>
              <a:tr h="349882">
                <a:tc gridSpan="2">
                  <a:txBody>
                    <a:bodyPr/>
                    <a:lstStyle/>
                    <a:p>
                      <a:pPr algn="ctr"/>
                      <a:endParaRPr lang="fr-FR" b="1" dirty="0">
                        <a:solidFill>
                          <a:schemeClr val="tx1"/>
                        </a:solidFill>
                      </a:endParaRPr>
                    </a:p>
                  </a:txBody>
                  <a:tcPr/>
                </a:tc>
                <a:tc hMerge="1">
                  <a:txBody>
                    <a:bodyPr/>
                    <a:lstStyle/>
                    <a:p>
                      <a:endParaRPr lang="fr-FR"/>
                    </a:p>
                  </a:txBody>
                  <a:tcPr/>
                </a:tc>
                <a:tc gridSpan="2">
                  <a:txBody>
                    <a:bodyPr/>
                    <a:lstStyle/>
                    <a:p>
                      <a:pPr algn="ctr"/>
                      <a:r>
                        <a:rPr lang="fr-FR" b="1" dirty="0" smtClean="0">
                          <a:solidFill>
                            <a:schemeClr val="tx1"/>
                          </a:solidFill>
                        </a:rPr>
                        <a:t>31/12/N</a:t>
                      </a:r>
                      <a:endParaRPr lang="fr-FR" b="1" dirty="0">
                        <a:solidFill>
                          <a:schemeClr val="tx1"/>
                        </a:solidFill>
                      </a:endParaRPr>
                    </a:p>
                  </a:txBody>
                  <a:tcPr/>
                </a:tc>
                <a:tc hMerge="1">
                  <a:txBody>
                    <a:bodyPr/>
                    <a:lstStyle/>
                    <a:p>
                      <a:endParaRPr lang="fr-FR"/>
                    </a:p>
                  </a:txBody>
                  <a:tcPr/>
                </a:tc>
                <a:tc>
                  <a:txBody>
                    <a:bodyPr/>
                    <a:lstStyle/>
                    <a:p>
                      <a:pPr algn="ctr"/>
                      <a:r>
                        <a:rPr lang="fr-FR" b="1" dirty="0" smtClean="0">
                          <a:solidFill>
                            <a:schemeClr val="tx1"/>
                          </a:solidFill>
                        </a:rPr>
                        <a:t>Débit</a:t>
                      </a:r>
                      <a:endParaRPr lang="fr-FR" b="1" dirty="0">
                        <a:solidFill>
                          <a:schemeClr val="tx1"/>
                        </a:solidFill>
                      </a:endParaRPr>
                    </a:p>
                  </a:txBody>
                  <a:tcPr/>
                </a:tc>
                <a:tc>
                  <a:txBody>
                    <a:bodyPr/>
                    <a:lstStyle/>
                    <a:p>
                      <a:pPr algn="ctr"/>
                      <a:r>
                        <a:rPr lang="fr-FR" b="1" dirty="0" smtClean="0">
                          <a:solidFill>
                            <a:schemeClr val="tx1"/>
                          </a:solidFill>
                        </a:rPr>
                        <a:t>Crédit</a:t>
                      </a:r>
                      <a:endParaRPr lang="fr-FR" b="1" dirty="0">
                        <a:solidFill>
                          <a:schemeClr val="tx1"/>
                        </a:solidFill>
                      </a:endParaRPr>
                    </a:p>
                  </a:txBody>
                  <a:tcPr/>
                </a:tc>
                <a:extLst>
                  <a:ext uri="{0D108BD9-81ED-4DB2-BD59-A6C34878D82A}">
                    <a16:rowId xmlns:a16="http://schemas.microsoft.com/office/drawing/2014/main" val="10000"/>
                  </a:ext>
                </a:extLst>
              </a:tr>
              <a:tr h="257748">
                <a:tc gridSpan="2">
                  <a:txBody>
                    <a:bodyPr/>
                    <a:lstStyle/>
                    <a:p>
                      <a:endParaRPr lang="fr-FR" dirty="0" smtClean="0">
                        <a:solidFill>
                          <a:schemeClr val="tx1"/>
                        </a:solidFill>
                      </a:endParaRPr>
                    </a:p>
                  </a:txBody>
                  <a:tcPr/>
                </a:tc>
                <a:tc hMerge="1">
                  <a:txBody>
                    <a:bodyPr/>
                    <a:lstStyle/>
                    <a:p>
                      <a:endParaRPr lang="fr-FR"/>
                    </a:p>
                  </a:txBody>
                  <a:tcPr/>
                </a:tc>
                <a:tc gridSpan="2">
                  <a:txBody>
                    <a:bodyPr/>
                    <a:lstStyle/>
                    <a:p>
                      <a:endParaRPr lang="fr-FR" dirty="0">
                        <a:solidFill>
                          <a:schemeClr val="tx1"/>
                        </a:solidFill>
                      </a:endParaRPr>
                    </a:p>
                  </a:txBody>
                  <a:tcPr/>
                </a:tc>
                <a:tc hMerge="1">
                  <a:txBody>
                    <a:bodyPr/>
                    <a:lstStyle/>
                    <a:p>
                      <a:endParaRPr lang="fr-FR"/>
                    </a:p>
                  </a:txBody>
                  <a:tcPr/>
                </a:tc>
                <a:tc>
                  <a:txBody>
                    <a:bodyPr/>
                    <a:lstStyle/>
                    <a:p>
                      <a:pPr algn="ctr"/>
                      <a:endParaRPr lang="fr-FR" dirty="0" smtClean="0">
                        <a:solidFill>
                          <a:schemeClr val="tx1"/>
                        </a:solidFill>
                      </a:endParaRPr>
                    </a:p>
                  </a:txBody>
                  <a:tcPr/>
                </a:tc>
                <a:tc>
                  <a:txBody>
                    <a:bodyPr/>
                    <a:lstStyle/>
                    <a:p>
                      <a:endParaRPr lang="fr-FR" dirty="0">
                        <a:solidFill>
                          <a:schemeClr val="tx1"/>
                        </a:solidFill>
                      </a:endParaRPr>
                    </a:p>
                  </a:txBody>
                  <a:tcPr/>
                </a:tc>
                <a:extLst>
                  <a:ext uri="{0D108BD9-81ED-4DB2-BD59-A6C34878D82A}">
                    <a16:rowId xmlns:a16="http://schemas.microsoft.com/office/drawing/2014/main" val="10001"/>
                  </a:ext>
                </a:extLst>
              </a:tr>
              <a:tr h="0">
                <a:tc>
                  <a:txBody>
                    <a:bodyPr/>
                    <a:lstStyle/>
                    <a:p>
                      <a:endParaRPr lang="fr-FR"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solidFill>
                          <a:schemeClr val="tx1"/>
                        </a:solidFill>
                      </a:endParaRPr>
                    </a:p>
                  </a:txBody>
                  <a:tcPr>
                    <a:lnL w="12700" cmpd="sng">
                      <a:noFill/>
                    </a:lnL>
                  </a:tcPr>
                </a:tc>
                <a:tc>
                  <a:txBody>
                    <a:bodyPr/>
                    <a:lstStyle/>
                    <a:p>
                      <a:endParaRPr lang="fr-FR"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solidFill>
                          <a:schemeClr val="tx1"/>
                        </a:solidFill>
                      </a:endParaRPr>
                    </a:p>
                  </a:txBody>
                  <a:tcPr>
                    <a:lnL w="12700" cmpd="sng">
                      <a:noFill/>
                    </a:lnL>
                  </a:tcPr>
                </a:tc>
                <a:tc>
                  <a:txBody>
                    <a:bodyPr/>
                    <a:lstStyle/>
                    <a:p>
                      <a:endParaRPr lang="fr-FR" dirty="0">
                        <a:solidFill>
                          <a:schemeClr val="tx1"/>
                        </a:solidFill>
                      </a:endParaRPr>
                    </a:p>
                  </a:txBody>
                  <a:tcPr/>
                </a:tc>
                <a:tc>
                  <a:txBody>
                    <a:bodyPr/>
                    <a:lstStyle/>
                    <a:p>
                      <a:pPr algn="ctr"/>
                      <a:endParaRPr lang="fr-FR" dirty="0">
                        <a:solidFill>
                          <a:schemeClr val="tx1"/>
                        </a:solidFill>
                      </a:endParaRPr>
                    </a:p>
                  </a:txBody>
                  <a:tcPr/>
                </a:tc>
                <a:extLst>
                  <a:ext uri="{0D108BD9-81ED-4DB2-BD59-A6C34878D82A}">
                    <a16:rowId xmlns:a16="http://schemas.microsoft.com/office/drawing/2014/main" val="10002"/>
                  </a:ext>
                </a:extLst>
              </a:tr>
              <a:tr h="0">
                <a:tc gridSpan="6">
                  <a:txBody>
                    <a:bodyPr/>
                    <a:lstStyle/>
                    <a:p>
                      <a:pPr algn="ctr"/>
                      <a:endParaRPr lang="fr-FR" b="1" i="1" dirty="0">
                        <a:solidFill>
                          <a:schemeClr val="tx1"/>
                        </a:solidFill>
                      </a:endParaRPr>
                    </a:p>
                  </a:txBody>
                  <a:tcPr/>
                </a:tc>
                <a:tc hMerge="1">
                  <a:txBody>
                    <a:bodyPr/>
                    <a:lstStyle/>
                    <a:p>
                      <a:endParaRPr lang="fr-FR" dirty="0"/>
                    </a:p>
                  </a:txBody>
                  <a:tcPr>
                    <a:lnL w="12700" cmpd="sng">
                      <a:noFill/>
                    </a:lnL>
                  </a:tcPr>
                </a:tc>
                <a:tc hMerge="1">
                  <a:txBody>
                    <a:bodyPr/>
                    <a:lstStyle/>
                    <a:p>
                      <a:endParaRPr lang="fr-FR" dirty="0"/>
                    </a:p>
                  </a:txBody>
                  <a:tcPr>
                    <a:lnR w="12700" cmpd="sng">
                      <a:noFill/>
                    </a:lnR>
                  </a:tcPr>
                </a:tc>
                <a:tc hMerge="1">
                  <a:txBody>
                    <a:bodyPr/>
                    <a:lstStyle/>
                    <a:p>
                      <a:endParaRPr lang="fr-FR" dirty="0"/>
                    </a:p>
                  </a:txBody>
                  <a:tcPr>
                    <a:lnL w="12700" cmpd="sng">
                      <a:noFill/>
                    </a:lnL>
                  </a:tcPr>
                </a:tc>
                <a:tc hMerge="1">
                  <a:txBody>
                    <a:bodyPr/>
                    <a:lstStyle/>
                    <a:p>
                      <a:endParaRPr lang="fr-FR" dirty="0"/>
                    </a:p>
                  </a:txBody>
                  <a:tcPr/>
                </a:tc>
                <a:tc hMerge="1">
                  <a:txBody>
                    <a:bodyPr/>
                    <a:lstStyle/>
                    <a:p>
                      <a:endParaRPr lang="fr-FR" dirty="0"/>
                    </a:p>
                  </a:txBody>
                  <a:tcPr/>
                </a:tc>
                <a:extLst>
                  <a:ext uri="{0D108BD9-81ED-4DB2-BD59-A6C34878D82A}">
                    <a16:rowId xmlns:a16="http://schemas.microsoft.com/office/drawing/2014/main" val="10003"/>
                  </a:ext>
                </a:extLst>
              </a:tr>
            </a:tbl>
          </a:graphicData>
        </a:graphic>
      </p:graphicFrame>
      <p:graphicFrame>
        <p:nvGraphicFramePr>
          <p:cNvPr id="9" name="Tableau 8"/>
          <p:cNvGraphicFramePr>
            <a:graphicFrameLocks noGrp="1"/>
          </p:cNvGraphicFramePr>
          <p:nvPr>
            <p:extLst>
              <p:ext uri="{D42A27DB-BD31-4B8C-83A1-F6EECF244321}">
                <p14:modId xmlns:p14="http://schemas.microsoft.com/office/powerpoint/2010/main" val="3659754530"/>
              </p:ext>
            </p:extLst>
          </p:nvPr>
        </p:nvGraphicFramePr>
        <p:xfrm>
          <a:off x="424866" y="4452606"/>
          <a:ext cx="10906483" cy="2283019"/>
        </p:xfrm>
        <a:graphic>
          <a:graphicData uri="http://schemas.openxmlformats.org/drawingml/2006/table">
            <a:tbl>
              <a:tblPr firstRow="1" firstCol="1" bandRow="1">
                <a:tableStyleId>{5940675A-B579-460E-94D1-54222C63F5DA}</a:tableStyleId>
              </a:tblPr>
              <a:tblGrid>
                <a:gridCol w="1891017">
                  <a:extLst>
                    <a:ext uri="{9D8B030D-6E8A-4147-A177-3AD203B41FA5}">
                      <a16:colId xmlns:a16="http://schemas.microsoft.com/office/drawing/2014/main" val="3371123360"/>
                    </a:ext>
                  </a:extLst>
                </a:gridCol>
                <a:gridCol w="1601943">
                  <a:extLst>
                    <a:ext uri="{9D8B030D-6E8A-4147-A177-3AD203B41FA5}">
                      <a16:colId xmlns:a16="http://schemas.microsoft.com/office/drawing/2014/main" val="301584127"/>
                    </a:ext>
                  </a:extLst>
                </a:gridCol>
                <a:gridCol w="1002891">
                  <a:extLst>
                    <a:ext uri="{9D8B030D-6E8A-4147-A177-3AD203B41FA5}">
                      <a16:colId xmlns:a16="http://schemas.microsoft.com/office/drawing/2014/main" val="4281625306"/>
                    </a:ext>
                  </a:extLst>
                </a:gridCol>
                <a:gridCol w="1327355">
                  <a:extLst>
                    <a:ext uri="{9D8B030D-6E8A-4147-A177-3AD203B41FA5}">
                      <a16:colId xmlns:a16="http://schemas.microsoft.com/office/drawing/2014/main" val="443027792"/>
                    </a:ext>
                  </a:extLst>
                </a:gridCol>
                <a:gridCol w="3883741">
                  <a:extLst>
                    <a:ext uri="{9D8B030D-6E8A-4147-A177-3AD203B41FA5}">
                      <a16:colId xmlns:a16="http://schemas.microsoft.com/office/drawing/2014/main" val="1215758935"/>
                    </a:ext>
                  </a:extLst>
                </a:gridCol>
                <a:gridCol w="1199536">
                  <a:extLst>
                    <a:ext uri="{9D8B030D-6E8A-4147-A177-3AD203B41FA5}">
                      <a16:colId xmlns:a16="http://schemas.microsoft.com/office/drawing/2014/main" val="3429123423"/>
                    </a:ext>
                  </a:extLst>
                </a:gridCol>
              </a:tblGrid>
              <a:tr h="273050">
                <a:tc gridSpan="6">
                  <a:txBody>
                    <a:bodyPr/>
                    <a:lstStyle/>
                    <a:p>
                      <a:pPr algn="ctr">
                        <a:lnSpc>
                          <a:spcPct val="107000"/>
                        </a:lnSpc>
                        <a:spcAft>
                          <a:spcPts val="0"/>
                        </a:spcAft>
                      </a:pPr>
                      <a:r>
                        <a:rPr lang="fr-FR" sz="2000" dirty="0" smtClean="0">
                          <a:effectLst/>
                          <a:latin typeface="Calibri" panose="020F0502020204030204" pitchFamily="34" charset="0"/>
                          <a:ea typeface="Calibri" panose="020F0502020204030204" pitchFamily="34" charset="0"/>
                          <a:cs typeface="Times New Roman" panose="02020603050405020304" pitchFamily="18" charset="0"/>
                        </a:rPr>
                        <a:t>Bilan au 31/12/N+4</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pPr algn="ctr">
                        <a:lnSpc>
                          <a:spcPct val="107000"/>
                        </a:lnSpc>
                        <a:spcAft>
                          <a:spcPts val="0"/>
                        </a:spcAft>
                      </a:pP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hMerge="1">
                  <a:txBody>
                    <a:bodyPr/>
                    <a:lstStyle/>
                    <a:p>
                      <a:endParaRPr lang="fr-FR"/>
                    </a:p>
                  </a:txBody>
                  <a:tcPr/>
                </a:tc>
                <a:extLst>
                  <a:ext uri="{0D108BD9-81ED-4DB2-BD59-A6C34878D82A}">
                    <a16:rowId xmlns:a16="http://schemas.microsoft.com/office/drawing/2014/main" val="3151962329"/>
                  </a:ext>
                </a:extLst>
              </a:tr>
              <a:tr h="273050">
                <a:tc gridSpan="4">
                  <a:txBody>
                    <a:bodyPr/>
                    <a:lstStyle/>
                    <a:p>
                      <a:pPr algn="ctr">
                        <a:lnSpc>
                          <a:spcPct val="107000"/>
                        </a:lnSpc>
                        <a:spcAft>
                          <a:spcPts val="0"/>
                        </a:spcAft>
                      </a:pPr>
                      <a:r>
                        <a:rPr lang="fr-FR" sz="2000" dirty="0">
                          <a:effectLst/>
                        </a:rPr>
                        <a:t>Actif</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hMerge="1">
                  <a:txBody>
                    <a:bodyPr/>
                    <a:lstStyle/>
                    <a:p>
                      <a:endParaRPr lang="fr-FR"/>
                    </a:p>
                  </a:txBody>
                  <a:tcPr/>
                </a:tc>
                <a:tc hMerge="1">
                  <a:txBody>
                    <a:bodyPr/>
                    <a:lstStyle/>
                    <a:p>
                      <a:endParaRPr lang="fr-FR"/>
                    </a:p>
                  </a:txBody>
                  <a:tcPr/>
                </a:tc>
                <a:tc hMerge="1">
                  <a:txBody>
                    <a:bodyPr/>
                    <a:lstStyle/>
                    <a:p>
                      <a:endParaRPr lang="fr-FR"/>
                    </a:p>
                  </a:txBody>
                  <a:tcPr/>
                </a:tc>
                <a:tc gridSpan="2">
                  <a:txBody>
                    <a:bodyPr/>
                    <a:lstStyle/>
                    <a:p>
                      <a:pPr algn="ctr">
                        <a:lnSpc>
                          <a:spcPct val="107000"/>
                        </a:lnSpc>
                        <a:spcAft>
                          <a:spcPts val="0"/>
                        </a:spcAft>
                      </a:pPr>
                      <a:r>
                        <a:rPr lang="fr-FR" sz="2400" dirty="0">
                          <a:effectLst/>
                        </a:rPr>
                        <a:t>Passif</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hMerge="1">
                  <a:txBody>
                    <a:bodyPr/>
                    <a:lstStyle/>
                    <a:p>
                      <a:endParaRPr lang="fr-FR"/>
                    </a:p>
                  </a:txBody>
                  <a:tcPr/>
                </a:tc>
                <a:extLst>
                  <a:ext uri="{0D108BD9-81ED-4DB2-BD59-A6C34878D82A}">
                    <a16:rowId xmlns:a16="http://schemas.microsoft.com/office/drawing/2014/main" val="2406152979"/>
                  </a:ext>
                </a:extLst>
              </a:tr>
              <a:tr h="190500">
                <a:tc>
                  <a:txBody>
                    <a:bodyPr/>
                    <a:lstStyle/>
                    <a:p>
                      <a:pPr algn="ctr">
                        <a:lnSpc>
                          <a:spcPct val="107000"/>
                        </a:lnSpc>
                        <a:spcAft>
                          <a:spcPts val="0"/>
                        </a:spcAft>
                      </a:pPr>
                      <a:r>
                        <a:rPr lang="fr-FR" sz="1600">
                          <a:effectLst/>
                        </a:rPr>
                        <a:t> </a:t>
                      </a:r>
                      <a:endParaRPr lang="fr-F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0"/>
                        </a:spcAft>
                      </a:pPr>
                      <a:r>
                        <a:rPr lang="fr-FR" sz="1600" b="1" dirty="0">
                          <a:effectLst/>
                        </a:rPr>
                        <a:t>Brut</a:t>
                      </a:r>
                      <a:endParaRPr lang="fr-F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0"/>
                        </a:spcAft>
                      </a:pPr>
                      <a:r>
                        <a:rPr lang="fr-FR" sz="1600" b="1" dirty="0">
                          <a:effectLst/>
                        </a:rPr>
                        <a:t>A&amp;D</a:t>
                      </a:r>
                      <a:endParaRPr lang="fr-F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0"/>
                        </a:spcAft>
                      </a:pPr>
                      <a:r>
                        <a:rPr lang="fr-FR" sz="1600" b="1" dirty="0">
                          <a:effectLst/>
                        </a:rPr>
                        <a:t>Net</a:t>
                      </a:r>
                      <a:endParaRPr lang="fr-F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rowSpan="3">
                  <a:txBody>
                    <a:bodyPr/>
                    <a:lstStyle/>
                    <a:p>
                      <a:pPr>
                        <a:lnSpc>
                          <a:spcPct val="107000"/>
                        </a:lnSpc>
                        <a:spcAft>
                          <a:spcPts val="0"/>
                        </a:spcAft>
                      </a:pPr>
                      <a:r>
                        <a:rPr lang="fr-FR" sz="1600" b="1" dirty="0">
                          <a:solidFill>
                            <a:schemeClr val="tx1"/>
                          </a:solidFill>
                          <a:effectLst/>
                        </a:rPr>
                        <a:t>Capitaux propres</a:t>
                      </a:r>
                    </a:p>
                    <a:p>
                      <a:pPr>
                        <a:lnSpc>
                          <a:spcPct val="107000"/>
                        </a:lnSpc>
                        <a:spcAft>
                          <a:spcPts val="0"/>
                        </a:spcAft>
                      </a:pPr>
                      <a:r>
                        <a:rPr lang="fr-FR" sz="1600" baseline="0" dirty="0" smtClean="0">
                          <a:solidFill>
                            <a:schemeClr val="tx1"/>
                          </a:solidFill>
                          <a:effectLst/>
                        </a:rPr>
                        <a:t> </a:t>
                      </a:r>
                    </a:p>
                  </a:txBody>
                  <a:tcPr marL="44450" marR="44450" marT="0" marB="0"/>
                </a:tc>
                <a:tc>
                  <a:txBody>
                    <a:bodyPr/>
                    <a:lstStyle/>
                    <a:p>
                      <a:pP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1443275973"/>
                  </a:ext>
                </a:extLst>
              </a:tr>
              <a:tr h="184150">
                <a:tc rowSpan="3">
                  <a:txBody>
                    <a:bodyPr/>
                    <a:lstStyle/>
                    <a:p>
                      <a:pPr>
                        <a:lnSpc>
                          <a:spcPct val="107000"/>
                        </a:lnSpc>
                        <a:spcAft>
                          <a:spcPts val="0"/>
                        </a:spcAft>
                      </a:pPr>
                      <a:r>
                        <a:rPr lang="fr-FR" sz="1600" b="1" dirty="0">
                          <a:effectLst/>
                        </a:rPr>
                        <a:t>Actif </a:t>
                      </a:r>
                      <a:r>
                        <a:rPr lang="fr-FR" sz="1600" b="1" dirty="0" smtClean="0">
                          <a:effectLst/>
                        </a:rPr>
                        <a:t>immobilisé</a:t>
                      </a:r>
                    </a:p>
                    <a:p>
                      <a:pPr>
                        <a:lnSpc>
                          <a:spcPct val="107000"/>
                        </a:lnSpc>
                        <a:spcAft>
                          <a:spcPts val="0"/>
                        </a:spcAft>
                      </a:pPr>
                      <a:r>
                        <a:rPr lang="fr-FR" sz="1600" b="1" dirty="0" smtClean="0">
                          <a:effectLst/>
                        </a:rPr>
                        <a:t> </a:t>
                      </a:r>
                      <a:endParaRPr lang="fr-FR" sz="1600" b="0" dirty="0">
                        <a:effectLst/>
                      </a:endParaRPr>
                    </a:p>
                  </a:txBody>
                  <a:tcPr marL="44450" marR="44450" marT="0" marB="0"/>
                </a:tc>
                <a:tc>
                  <a:txBody>
                    <a:bodyPr/>
                    <a:lstStyle/>
                    <a:p>
                      <a:pPr algn="ctr">
                        <a:lnSpc>
                          <a:spcPct val="107000"/>
                        </a:lnSpc>
                        <a:spcAft>
                          <a:spcPts val="0"/>
                        </a:spcAft>
                      </a:pPr>
                      <a:endParaRPr lang="fr-FR"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0"/>
                        </a:spcAft>
                      </a:pPr>
                      <a:endParaRPr lang="fr-FR"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0"/>
                        </a:spcAft>
                      </a:pPr>
                      <a:endParaRPr lang="fr-FR"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vMerge="1">
                  <a:txBody>
                    <a:bodyPr/>
                    <a:lstStyle/>
                    <a:p>
                      <a:endParaRPr lang="fr-FR"/>
                    </a:p>
                  </a:txBody>
                  <a:tcPr/>
                </a:tc>
                <a:tc>
                  <a:txBody>
                    <a:bodyPr/>
                    <a:lstStyle/>
                    <a:p>
                      <a:pPr algn="ctr">
                        <a:lnSpc>
                          <a:spcPct val="107000"/>
                        </a:lnSpc>
                        <a:spcAft>
                          <a:spcPts val="0"/>
                        </a:spcAft>
                      </a:pPr>
                      <a:endParaRPr lang="fr-FR"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2805396734"/>
                  </a:ext>
                </a:extLst>
              </a:tr>
              <a:tr h="190500">
                <a:tc vMerge="1">
                  <a:txBody>
                    <a:bodyPr/>
                    <a:lstStyle/>
                    <a:p>
                      <a:endParaRPr lang="fr-FR"/>
                    </a:p>
                  </a:txBody>
                  <a:tcPr/>
                </a:tc>
                <a:tc>
                  <a:txBody>
                    <a:bodyPr/>
                    <a:lstStyle/>
                    <a:p>
                      <a:pPr algn="ctr">
                        <a:lnSpc>
                          <a:spcPct val="107000"/>
                        </a:lnSpc>
                        <a:spcAft>
                          <a:spcPts val="0"/>
                        </a:spcAft>
                      </a:pPr>
                      <a:endParaRPr lang="fr-FR"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0"/>
                        </a:spcAft>
                      </a:pPr>
                      <a:endParaRPr lang="fr-FR"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vMerge="1">
                  <a:txBody>
                    <a:bodyPr/>
                    <a:lstStyle/>
                    <a:p>
                      <a:endParaRPr lang="fr-FR"/>
                    </a:p>
                  </a:txBody>
                  <a:tcPr/>
                </a:tc>
                <a:tc>
                  <a:txBody>
                    <a:bodyPr/>
                    <a:lstStyle/>
                    <a:p>
                      <a:pPr algn="ct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3220740499"/>
                  </a:ext>
                </a:extLst>
              </a:tr>
              <a:tr h="190500">
                <a:tc vMerge="1">
                  <a:txBody>
                    <a:bodyPr/>
                    <a:lstStyle/>
                    <a:p>
                      <a:endParaRPr lang="fr-FR"/>
                    </a:p>
                  </a:txBody>
                  <a:tcPr/>
                </a:tc>
                <a:tc>
                  <a:txBody>
                    <a:bodyPr/>
                    <a:lstStyle/>
                    <a:p>
                      <a:pPr algn="ctr">
                        <a:lnSpc>
                          <a:spcPct val="107000"/>
                        </a:lnSpc>
                        <a:spcAft>
                          <a:spcPts val="0"/>
                        </a:spcAft>
                      </a:pPr>
                      <a:endParaRPr lang="fr-F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rowSpan="2">
                  <a:txBody>
                    <a:bodyPr/>
                    <a:lstStyle/>
                    <a:p>
                      <a:pPr>
                        <a:lnSpc>
                          <a:spcPct val="107000"/>
                        </a:lnSpc>
                        <a:spcAft>
                          <a:spcPts val="0"/>
                        </a:spcAft>
                      </a:pPr>
                      <a:r>
                        <a:rPr lang="fr-FR" sz="1600" b="1" dirty="0" smtClean="0">
                          <a:effectLst/>
                        </a:rPr>
                        <a:t>Provision risque et charges</a:t>
                      </a:r>
                      <a:endParaRPr lang="fr-F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2175259138"/>
                  </a:ext>
                </a:extLst>
              </a:tr>
              <a:tr h="190500">
                <a:tc rowSpan="2">
                  <a:txBody>
                    <a:bodyPr/>
                    <a:lstStyle/>
                    <a:p>
                      <a:pPr>
                        <a:lnSpc>
                          <a:spcPct val="107000"/>
                        </a:lnSpc>
                        <a:spcAft>
                          <a:spcPts val="0"/>
                        </a:spcAft>
                      </a:pPr>
                      <a:r>
                        <a:rPr lang="fr-FR" sz="1600" b="1" dirty="0">
                          <a:effectLst/>
                        </a:rPr>
                        <a:t>Actif circulant</a:t>
                      </a:r>
                      <a:endParaRPr lang="fr-F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nSpc>
                          <a:spcPct val="107000"/>
                        </a:lnSpc>
                        <a:spcAft>
                          <a:spcPts val="0"/>
                        </a:spcAft>
                      </a:pPr>
                      <a:endParaRPr lang="fr-F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vMerge="1">
                  <a:txBody>
                    <a:bodyPr/>
                    <a:lstStyle/>
                    <a:p>
                      <a:endParaRPr lang="fr-FR"/>
                    </a:p>
                  </a:txBody>
                  <a:tcPr/>
                </a:tc>
                <a:tc>
                  <a:txBody>
                    <a:bodyPr/>
                    <a:lstStyle/>
                    <a:p>
                      <a:pP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1198079779"/>
                  </a:ext>
                </a:extLst>
              </a:tr>
              <a:tr h="184150">
                <a:tc vMerge="1">
                  <a:txBody>
                    <a:bodyPr/>
                    <a:lstStyle/>
                    <a:p>
                      <a:endParaRPr lang="fr-FR"/>
                    </a:p>
                  </a:txBody>
                  <a:tcPr/>
                </a:tc>
                <a:tc>
                  <a:txBody>
                    <a:bodyPr/>
                    <a:lstStyle/>
                    <a:p>
                      <a:pP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07000"/>
                        </a:lnSpc>
                        <a:spcAft>
                          <a:spcPts val="0"/>
                        </a:spcAft>
                      </a:pPr>
                      <a:endParaRPr lang="fr-F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07000"/>
                        </a:lnSpc>
                        <a:spcAft>
                          <a:spcPts val="0"/>
                        </a:spcAft>
                      </a:pPr>
                      <a:r>
                        <a:rPr lang="fr-FR" sz="1600" b="1" dirty="0">
                          <a:effectLst/>
                        </a:rPr>
                        <a:t>Dettes</a:t>
                      </a:r>
                      <a:endParaRPr lang="fr-F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3315049442"/>
                  </a:ext>
                </a:extLst>
              </a:tr>
            </a:tbl>
          </a:graphicData>
        </a:graphic>
      </p:graphicFrame>
    </p:spTree>
    <p:extLst>
      <p:ext uri="{BB962C8B-B14F-4D97-AF65-F5344CB8AC3E}">
        <p14:creationId xmlns:p14="http://schemas.microsoft.com/office/powerpoint/2010/main" val="34702768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17</a:t>
            </a:fld>
            <a:endParaRPr lang="fr-FR" dirty="0">
              <a:solidFill>
                <a:prstClr val="black">
                  <a:tint val="75000"/>
                </a:prstClr>
              </a:solidFill>
            </a:endParaRPr>
          </a:p>
        </p:txBody>
      </p:sp>
      <p:sp>
        <p:nvSpPr>
          <p:cNvPr id="3" name="Espace réservé du contenu 3"/>
          <p:cNvSpPr txBox="1">
            <a:spLocks/>
          </p:cNvSpPr>
          <p:nvPr/>
        </p:nvSpPr>
        <p:spPr>
          <a:xfrm>
            <a:off x="146979" y="566531"/>
            <a:ext cx="11171582" cy="5972814"/>
          </a:xfrm>
          <a:prstGeom prst="rect">
            <a:avLst/>
          </a:prstGeom>
        </p:spPr>
        <p:txBody>
          <a:bodyPr>
            <a:normAutofit lnSpcReduction="10000"/>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Clr>
                <a:srgbClr val="C00000"/>
              </a:buClr>
              <a:buNone/>
            </a:pPr>
            <a:r>
              <a:rPr lang="fr-FR" sz="2400" u="sng" dirty="0" smtClean="0">
                <a:effectLst>
                  <a:outerShdw blurRad="38100" dist="38100" dir="2700000" algn="tl">
                    <a:srgbClr val="000000">
                      <a:alpha val="43137"/>
                    </a:srgbClr>
                  </a:outerShdw>
                </a:effectLst>
              </a:rPr>
              <a:t>Loi</a:t>
            </a:r>
            <a:r>
              <a:rPr lang="fr-FR" sz="2000" u="sng" dirty="0" smtClean="0">
                <a:effectLst>
                  <a:outerShdw blurRad="38100" dist="38100" dir="2700000" algn="tl">
                    <a:srgbClr val="000000">
                      <a:alpha val="43137"/>
                    </a:srgbClr>
                  </a:outerShdw>
                </a:effectLst>
              </a:rPr>
              <a:t> </a:t>
            </a:r>
            <a:r>
              <a:rPr lang="fr-FR" sz="2000" b="1" dirty="0" smtClean="0"/>
              <a:t>: </a:t>
            </a:r>
            <a:r>
              <a:rPr lang="fr-FR" sz="2000" dirty="0" smtClean="0"/>
              <a:t>Obligation (théorique) de vérifier chaque année la valeur des biens à la clôture de l’exercice (généralement 31/12/N). </a:t>
            </a:r>
          </a:p>
          <a:p>
            <a:pPr marL="114300" indent="0">
              <a:buClr>
                <a:srgbClr val="C00000"/>
              </a:buClr>
              <a:buNone/>
            </a:pPr>
            <a:endParaRPr lang="fr-FR" sz="2000" dirty="0" smtClean="0"/>
          </a:p>
          <a:p>
            <a:pPr marL="114300" indent="0">
              <a:buClr>
                <a:srgbClr val="C00000"/>
              </a:buClr>
              <a:buNone/>
            </a:pPr>
            <a:r>
              <a:rPr lang="fr-FR" sz="2400" u="sng" dirty="0" smtClean="0">
                <a:effectLst>
                  <a:outerShdw blurRad="38100" dist="38100" dir="2700000" algn="tl">
                    <a:srgbClr val="000000">
                      <a:alpha val="43137"/>
                    </a:srgbClr>
                  </a:outerShdw>
                </a:effectLst>
              </a:rPr>
              <a:t>Méthode</a:t>
            </a:r>
            <a:r>
              <a:rPr lang="fr-FR" sz="2000" b="1" dirty="0" smtClean="0"/>
              <a:t> :  </a:t>
            </a:r>
          </a:p>
          <a:p>
            <a:pPr marL="571500" indent="-457200">
              <a:buClr>
                <a:srgbClr val="C00000"/>
              </a:buClr>
              <a:buAutoNum type="arabicParenR"/>
            </a:pPr>
            <a:r>
              <a:rPr lang="fr-FR" sz="2000" b="1" dirty="0" smtClean="0"/>
              <a:t>On détermine : </a:t>
            </a:r>
          </a:p>
          <a:p>
            <a:pPr lvl="1">
              <a:buClr>
                <a:srgbClr val="C00000"/>
              </a:buClr>
              <a:buFontTx/>
              <a:buChar char="-"/>
            </a:pPr>
            <a:r>
              <a:rPr lang="fr-FR" sz="1800" b="1" dirty="0" smtClean="0"/>
              <a:t>Valeur vénale = </a:t>
            </a:r>
            <a:r>
              <a:rPr lang="fr-FR" sz="1800" dirty="0" smtClean="0"/>
              <a:t>Valeur de revente de l’immobilisations (- coûts de sortie)</a:t>
            </a:r>
          </a:p>
          <a:p>
            <a:pPr lvl="1">
              <a:buClr>
                <a:srgbClr val="C00000"/>
              </a:buClr>
              <a:buFontTx/>
              <a:buChar char="-"/>
            </a:pPr>
            <a:r>
              <a:rPr lang="fr-FR" sz="1800" b="1" dirty="0" smtClean="0"/>
              <a:t>Valeur d’usage </a:t>
            </a:r>
            <a:r>
              <a:rPr lang="fr-FR" sz="1800" dirty="0" smtClean="0"/>
              <a:t>= Sommes actualisées des avantages économiques futures générés par le projet (on vous la donnera)</a:t>
            </a:r>
          </a:p>
          <a:p>
            <a:pPr marL="571500" indent="-457200">
              <a:buClr>
                <a:srgbClr val="C00000"/>
              </a:buClr>
              <a:buAutoNum type="arabicParenR" startAt="2"/>
            </a:pPr>
            <a:r>
              <a:rPr lang="fr-FR" sz="2000" b="1" dirty="0" smtClean="0"/>
              <a:t>On </a:t>
            </a:r>
            <a:r>
              <a:rPr lang="fr-FR" sz="2000" b="1" dirty="0"/>
              <a:t>détermine </a:t>
            </a:r>
            <a:r>
              <a:rPr lang="fr-FR" sz="2000" b="1" dirty="0" smtClean="0"/>
              <a:t>la valeur actuelle </a:t>
            </a:r>
            <a:r>
              <a:rPr lang="fr-FR" sz="2000" dirty="0" smtClean="0"/>
              <a:t>= la </a:t>
            </a:r>
            <a:r>
              <a:rPr lang="fr-FR" sz="2000" u="sng" dirty="0" smtClean="0"/>
              <a:t>plus élevée </a:t>
            </a:r>
            <a:r>
              <a:rPr lang="fr-FR" sz="2000" dirty="0" smtClean="0"/>
              <a:t>entre la valeur vénale et la valeur utilité</a:t>
            </a:r>
          </a:p>
          <a:p>
            <a:pPr marL="457200" indent="-342900">
              <a:buClr>
                <a:srgbClr val="C00000"/>
              </a:buClr>
              <a:buFontTx/>
              <a:buAutoNum type="arabicParenR" startAt="2"/>
            </a:pPr>
            <a:r>
              <a:rPr lang="fr-FR" sz="2000" b="1" dirty="0" smtClean="0"/>
              <a:t>  </a:t>
            </a:r>
            <a:r>
              <a:rPr lang="fr-FR" sz="2000" dirty="0" smtClean="0"/>
              <a:t>On compare la </a:t>
            </a:r>
            <a:r>
              <a:rPr lang="fr-FR" sz="2000" b="1" dirty="0" smtClean="0"/>
              <a:t>VNC </a:t>
            </a:r>
            <a:r>
              <a:rPr lang="fr-FR" sz="2000" dirty="0" smtClean="0"/>
              <a:t>(</a:t>
            </a:r>
            <a:r>
              <a:rPr lang="fr-FR" sz="2000" dirty="0" err="1" smtClean="0"/>
              <a:t>cf</a:t>
            </a:r>
            <a:r>
              <a:rPr lang="fr-FR" sz="2000" dirty="0" smtClean="0"/>
              <a:t> amortissement linéaire ou fonctionnel) avec </a:t>
            </a:r>
            <a:r>
              <a:rPr lang="fr-FR" sz="2000" b="1" dirty="0" smtClean="0"/>
              <a:t>la valeur actuelle</a:t>
            </a:r>
          </a:p>
          <a:p>
            <a:pPr lvl="1">
              <a:buClr>
                <a:srgbClr val="C00000"/>
              </a:buClr>
              <a:buFont typeface="Symbol" panose="05050102010706020507" pitchFamily="18" charset="2"/>
              <a:buChar char="Þ"/>
            </a:pPr>
            <a:r>
              <a:rPr lang="fr-FR" sz="1800" b="1" dirty="0" smtClean="0"/>
              <a:t> </a:t>
            </a:r>
            <a:r>
              <a:rPr lang="fr-FR" sz="1800" dirty="0" smtClean="0"/>
              <a:t>Si la valeur actuelle &lt; VNC </a:t>
            </a:r>
            <a:r>
              <a:rPr lang="fr-FR" sz="1800" b="1" dirty="0" smtClean="0">
                <a:sym typeface="Wingdings" panose="05000000000000000000" pitchFamily="2" charset="2"/>
              </a:rPr>
              <a:t> Dépréciation</a:t>
            </a:r>
          </a:p>
          <a:p>
            <a:pPr lvl="1">
              <a:buClr>
                <a:srgbClr val="C00000"/>
              </a:buClr>
              <a:buFont typeface="Symbol" panose="05050102010706020507" pitchFamily="18" charset="2"/>
              <a:buChar char="Þ"/>
            </a:pPr>
            <a:r>
              <a:rPr lang="fr-FR" sz="1800" b="1" dirty="0" smtClean="0"/>
              <a:t> </a:t>
            </a:r>
            <a:r>
              <a:rPr lang="fr-FR" sz="1800" dirty="0" smtClean="0"/>
              <a:t>Si la valeur actuelle &gt; VNC </a:t>
            </a:r>
            <a:r>
              <a:rPr lang="fr-FR" sz="1800" b="1" dirty="0" smtClean="0">
                <a:sym typeface="Wingdings" panose="05000000000000000000" pitchFamily="2" charset="2"/>
              </a:rPr>
              <a:t> RAS </a:t>
            </a:r>
            <a:r>
              <a:rPr lang="fr-FR" sz="1800" dirty="0" smtClean="0">
                <a:sym typeface="Wingdings" panose="05000000000000000000" pitchFamily="2" charset="2"/>
              </a:rPr>
              <a:t>(principe du prudence &amp; cout historique). </a:t>
            </a:r>
          </a:p>
          <a:p>
            <a:pPr lvl="1">
              <a:buClr>
                <a:srgbClr val="C00000"/>
              </a:buClr>
              <a:buFont typeface="Symbol" panose="05050102010706020507" pitchFamily="18" charset="2"/>
              <a:buChar char="Þ"/>
            </a:pPr>
            <a:endParaRPr lang="fr-FR" sz="1800" b="1" dirty="0" smtClean="0">
              <a:sym typeface="Wingdings" panose="05000000000000000000" pitchFamily="2" charset="2"/>
            </a:endParaRPr>
          </a:p>
          <a:p>
            <a:pPr marL="114300" indent="0">
              <a:buClr>
                <a:srgbClr val="C00000"/>
              </a:buClr>
              <a:buNone/>
            </a:pPr>
            <a:r>
              <a:rPr lang="fr-FR" sz="2000" b="1" dirty="0" err="1">
                <a:solidFill>
                  <a:srgbClr val="C00000"/>
                </a:solidFill>
                <a:sym typeface="Wingdings" panose="05000000000000000000" pitchFamily="2" charset="2"/>
              </a:rPr>
              <a:t>Rq</a:t>
            </a:r>
            <a:r>
              <a:rPr lang="fr-FR" sz="2000" b="1" dirty="0">
                <a:solidFill>
                  <a:srgbClr val="C00000"/>
                </a:solidFill>
                <a:sym typeface="Wingdings" panose="05000000000000000000" pitchFamily="2" charset="2"/>
              </a:rPr>
              <a:t> </a:t>
            </a:r>
            <a:r>
              <a:rPr lang="fr-FR" sz="2000" b="1" dirty="0" smtClean="0">
                <a:solidFill>
                  <a:srgbClr val="C00000"/>
                </a:solidFill>
                <a:sym typeface="Wingdings" panose="05000000000000000000" pitchFamily="2" charset="2"/>
              </a:rPr>
              <a:t>1 : </a:t>
            </a:r>
            <a:r>
              <a:rPr lang="fr-FR" sz="2000" dirty="0" smtClean="0">
                <a:sym typeface="Wingdings" panose="05000000000000000000" pitchFamily="2" charset="2"/>
              </a:rPr>
              <a:t>Parfois, seule la valeur vénale ou la valeur d’utilité existe. La valeur actuelle sera donc égale à cette seule valeur connue.</a:t>
            </a:r>
            <a:endParaRPr lang="fr-FR" sz="2000" dirty="0">
              <a:sym typeface="Wingdings" panose="05000000000000000000" pitchFamily="2" charset="2"/>
            </a:endParaRPr>
          </a:p>
          <a:p>
            <a:pPr marL="114300" indent="0">
              <a:buClr>
                <a:srgbClr val="C00000"/>
              </a:buClr>
              <a:buNone/>
            </a:pPr>
            <a:r>
              <a:rPr lang="fr-FR" sz="2000" b="1" dirty="0" err="1" smtClean="0">
                <a:solidFill>
                  <a:srgbClr val="C00000"/>
                </a:solidFill>
                <a:sym typeface="Wingdings" panose="05000000000000000000" pitchFamily="2" charset="2"/>
              </a:rPr>
              <a:t>Rq</a:t>
            </a:r>
            <a:r>
              <a:rPr lang="fr-FR" sz="2000" b="1" dirty="0" smtClean="0">
                <a:solidFill>
                  <a:srgbClr val="C00000"/>
                </a:solidFill>
                <a:sym typeface="Wingdings" panose="05000000000000000000" pitchFamily="2" charset="2"/>
              </a:rPr>
              <a:t> 2: </a:t>
            </a:r>
            <a:r>
              <a:rPr lang="fr-FR" sz="2000" dirty="0" smtClean="0">
                <a:sym typeface="Wingdings" panose="05000000000000000000" pitchFamily="2" charset="2"/>
              </a:rPr>
              <a:t>Le plan d’amortissement sera modifié en repartant d’une base = la valeur dépréciée (cf. 4.3.)</a:t>
            </a:r>
          </a:p>
          <a:p>
            <a:pPr marL="114300" indent="0">
              <a:buClr>
                <a:srgbClr val="C00000"/>
              </a:buClr>
              <a:buNone/>
            </a:pPr>
            <a:r>
              <a:rPr lang="fr-FR" sz="2000" b="1" dirty="0" err="1" smtClean="0">
                <a:solidFill>
                  <a:srgbClr val="C00000"/>
                </a:solidFill>
                <a:sym typeface="Wingdings" panose="05000000000000000000" pitchFamily="2" charset="2"/>
              </a:rPr>
              <a:t>Rq</a:t>
            </a:r>
            <a:r>
              <a:rPr lang="fr-FR" sz="2000" b="1" dirty="0" smtClean="0">
                <a:solidFill>
                  <a:srgbClr val="C00000"/>
                </a:solidFill>
                <a:sym typeface="Wingdings" panose="05000000000000000000" pitchFamily="2" charset="2"/>
              </a:rPr>
              <a:t> 3 </a:t>
            </a:r>
            <a:r>
              <a:rPr lang="fr-FR" sz="2000" dirty="0" smtClean="0">
                <a:solidFill>
                  <a:srgbClr val="C00000"/>
                </a:solidFill>
                <a:sym typeface="Wingdings" panose="05000000000000000000" pitchFamily="2" charset="2"/>
              </a:rPr>
              <a:t>: </a:t>
            </a:r>
            <a:r>
              <a:rPr lang="fr-FR" sz="2000" dirty="0" smtClean="0">
                <a:sym typeface="Wingdings" panose="05000000000000000000" pitchFamily="2" charset="2"/>
              </a:rPr>
              <a:t>La dépréciation peut être reprise. Attention cependant : la valeur ne peux jamais excéder la VNC comptable du plan d’origine. La reprise ne peut jamais excéder le montant des dépréciations préalables.</a:t>
            </a:r>
            <a:endParaRPr lang="fr-FR" sz="1900" dirty="0"/>
          </a:p>
        </p:txBody>
      </p:sp>
      <p:sp>
        <p:nvSpPr>
          <p:cNvPr id="4" name="Titre 1"/>
          <p:cNvSpPr txBox="1">
            <a:spLocks/>
          </p:cNvSpPr>
          <p:nvPr/>
        </p:nvSpPr>
        <p:spPr>
          <a:xfrm>
            <a:off x="0" y="-11264"/>
            <a:ext cx="10237304" cy="577795"/>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smtClean="0">
                <a:solidFill>
                  <a:srgbClr val="C00000"/>
                </a:solidFill>
              </a:rPr>
              <a:t>4.1. Dépréciation d’immobilisations - Principe</a:t>
            </a:r>
            <a:endParaRPr lang="fr-FR" dirty="0">
              <a:solidFill>
                <a:srgbClr val="C00000"/>
              </a:solidFill>
            </a:endParaRPr>
          </a:p>
        </p:txBody>
      </p:sp>
    </p:spTree>
    <p:extLst>
      <p:ext uri="{BB962C8B-B14F-4D97-AF65-F5344CB8AC3E}">
        <p14:creationId xmlns:p14="http://schemas.microsoft.com/office/powerpoint/2010/main" val="192635360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18</a:t>
            </a:fld>
            <a:endParaRPr lang="fr-FR" dirty="0">
              <a:solidFill>
                <a:prstClr val="black">
                  <a:tint val="75000"/>
                </a:prstClr>
              </a:solidFill>
            </a:endParaRPr>
          </a:p>
        </p:txBody>
      </p:sp>
      <p:sp>
        <p:nvSpPr>
          <p:cNvPr id="3" name="ZoneTexte 2"/>
          <p:cNvSpPr txBox="1"/>
          <p:nvPr/>
        </p:nvSpPr>
        <p:spPr>
          <a:xfrm>
            <a:off x="34723" y="3150977"/>
            <a:ext cx="2102085" cy="923330"/>
          </a:xfrm>
          <a:prstGeom prst="rect">
            <a:avLst/>
          </a:prstGeom>
          <a:noFill/>
        </p:spPr>
        <p:txBody>
          <a:bodyPr wrap="square" rtlCol="0">
            <a:spAutoFit/>
          </a:bodyPr>
          <a:lstStyle/>
          <a:p>
            <a:pPr algn="ctr"/>
            <a:r>
              <a:rPr lang="fr-FR" b="1" dirty="0" smtClean="0"/>
              <a:t>VNC</a:t>
            </a:r>
          </a:p>
          <a:p>
            <a:pPr algn="ctr"/>
            <a:r>
              <a:rPr lang="fr-FR" b="1" dirty="0" smtClean="0"/>
              <a:t>&amp;</a:t>
            </a:r>
          </a:p>
          <a:p>
            <a:pPr algn="ctr"/>
            <a:r>
              <a:rPr lang="fr-FR" b="1" dirty="0" smtClean="0"/>
              <a:t>Valeur actuelle (VA)</a:t>
            </a:r>
            <a:endParaRPr lang="fr-FR" b="1" dirty="0"/>
          </a:p>
        </p:txBody>
      </p:sp>
      <p:cxnSp>
        <p:nvCxnSpPr>
          <p:cNvPr id="5" name="Connecteur droit 4"/>
          <p:cNvCxnSpPr/>
          <p:nvPr/>
        </p:nvCxnSpPr>
        <p:spPr>
          <a:xfrm>
            <a:off x="2136808" y="96253"/>
            <a:ext cx="57752" cy="6352673"/>
          </a:xfrm>
          <a:prstGeom prst="line">
            <a:avLst/>
          </a:prstGeom>
          <a:ln>
            <a:prstDash val="dash"/>
          </a:ln>
        </p:spPr>
        <p:style>
          <a:lnRef idx="1">
            <a:schemeClr val="dk1"/>
          </a:lnRef>
          <a:fillRef idx="0">
            <a:schemeClr val="dk1"/>
          </a:fillRef>
          <a:effectRef idx="0">
            <a:schemeClr val="dk1"/>
          </a:effectRef>
          <a:fontRef idx="minor">
            <a:schemeClr val="tx1"/>
          </a:fontRef>
        </p:style>
      </p:cxnSp>
      <p:cxnSp>
        <p:nvCxnSpPr>
          <p:cNvPr id="7" name="Connecteur droit avec flèche 6"/>
          <p:cNvCxnSpPr>
            <a:stCxn id="3" idx="0"/>
            <a:endCxn id="10" idx="1"/>
          </p:cNvCxnSpPr>
          <p:nvPr/>
        </p:nvCxnSpPr>
        <p:spPr>
          <a:xfrm flipV="1">
            <a:off x="1085766" y="2047519"/>
            <a:ext cx="1523202" cy="110345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8" name="ZoneTexte 7"/>
          <p:cNvSpPr txBox="1"/>
          <p:nvPr/>
        </p:nvSpPr>
        <p:spPr>
          <a:xfrm>
            <a:off x="2194560" y="96253"/>
            <a:ext cx="1578543" cy="923330"/>
          </a:xfrm>
          <a:prstGeom prst="rect">
            <a:avLst/>
          </a:prstGeom>
          <a:noFill/>
        </p:spPr>
        <p:txBody>
          <a:bodyPr wrap="square" rtlCol="0">
            <a:spAutoFit/>
          </a:bodyPr>
          <a:lstStyle/>
          <a:p>
            <a:r>
              <a:rPr lang="fr-FR" i="1" dirty="0" smtClean="0"/>
              <a:t>Y </a:t>
            </a:r>
            <a:r>
              <a:rPr lang="fr-FR" i="1" dirty="0" err="1" smtClean="0"/>
              <a:t>a-t-il</a:t>
            </a:r>
            <a:r>
              <a:rPr lang="fr-FR" i="1" dirty="0" smtClean="0"/>
              <a:t> eu des dépréciations préalables ? </a:t>
            </a:r>
            <a:endParaRPr lang="fr-FR" i="1" dirty="0"/>
          </a:p>
        </p:txBody>
      </p:sp>
      <p:sp>
        <p:nvSpPr>
          <p:cNvPr id="9" name="ZoneTexte 8"/>
          <p:cNvSpPr txBox="1"/>
          <p:nvPr/>
        </p:nvSpPr>
        <p:spPr>
          <a:xfrm>
            <a:off x="462013" y="463270"/>
            <a:ext cx="1578543" cy="369332"/>
          </a:xfrm>
          <a:prstGeom prst="rect">
            <a:avLst/>
          </a:prstGeom>
          <a:noFill/>
        </p:spPr>
        <p:txBody>
          <a:bodyPr wrap="square" rtlCol="0">
            <a:spAutoFit/>
          </a:bodyPr>
          <a:lstStyle/>
          <a:p>
            <a:pPr algn="ctr"/>
            <a:r>
              <a:rPr lang="fr-FR" b="1" i="1" dirty="0" smtClean="0"/>
              <a:t>Calcul</a:t>
            </a:r>
            <a:endParaRPr lang="fr-FR" b="1" i="1" dirty="0"/>
          </a:p>
        </p:txBody>
      </p:sp>
      <p:sp>
        <p:nvSpPr>
          <p:cNvPr id="10" name="ZoneTexte 9"/>
          <p:cNvSpPr txBox="1"/>
          <p:nvPr/>
        </p:nvSpPr>
        <p:spPr>
          <a:xfrm>
            <a:off x="2608968" y="1862853"/>
            <a:ext cx="580375" cy="369332"/>
          </a:xfrm>
          <a:prstGeom prst="rect">
            <a:avLst/>
          </a:prstGeom>
          <a:noFill/>
        </p:spPr>
        <p:txBody>
          <a:bodyPr wrap="square" rtlCol="0">
            <a:spAutoFit/>
          </a:bodyPr>
          <a:lstStyle/>
          <a:p>
            <a:pPr algn="ctr"/>
            <a:r>
              <a:rPr lang="fr-FR" i="1" dirty="0" smtClean="0"/>
              <a:t>Oui</a:t>
            </a:r>
            <a:endParaRPr lang="fr-FR" i="1" dirty="0"/>
          </a:p>
        </p:txBody>
      </p:sp>
      <p:sp>
        <p:nvSpPr>
          <p:cNvPr id="11" name="ZoneTexte 10"/>
          <p:cNvSpPr txBox="1"/>
          <p:nvPr/>
        </p:nvSpPr>
        <p:spPr>
          <a:xfrm>
            <a:off x="2649955" y="4857368"/>
            <a:ext cx="659330" cy="369332"/>
          </a:xfrm>
          <a:prstGeom prst="rect">
            <a:avLst/>
          </a:prstGeom>
          <a:noFill/>
        </p:spPr>
        <p:txBody>
          <a:bodyPr wrap="square" rtlCol="0">
            <a:spAutoFit/>
          </a:bodyPr>
          <a:lstStyle/>
          <a:p>
            <a:pPr algn="ctr"/>
            <a:r>
              <a:rPr lang="fr-FR" i="1" dirty="0" smtClean="0"/>
              <a:t>Non</a:t>
            </a:r>
            <a:endParaRPr lang="fr-FR" i="1" dirty="0"/>
          </a:p>
        </p:txBody>
      </p:sp>
      <p:cxnSp>
        <p:nvCxnSpPr>
          <p:cNvPr id="12" name="Connecteur droit avec flèche 11"/>
          <p:cNvCxnSpPr>
            <a:stCxn id="3" idx="2"/>
            <a:endCxn id="11" idx="1"/>
          </p:cNvCxnSpPr>
          <p:nvPr/>
        </p:nvCxnSpPr>
        <p:spPr>
          <a:xfrm>
            <a:off x="1085766" y="4074307"/>
            <a:ext cx="1564189" cy="96772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8" name="Connecteur droit 17"/>
          <p:cNvCxnSpPr/>
          <p:nvPr/>
        </p:nvCxnSpPr>
        <p:spPr>
          <a:xfrm>
            <a:off x="3715351" y="96252"/>
            <a:ext cx="57752" cy="6352673"/>
          </a:xfrm>
          <a:prstGeom prst="line">
            <a:avLst/>
          </a:prstGeom>
          <a:ln>
            <a:prstDash val="dash"/>
          </a:ln>
        </p:spPr>
        <p:style>
          <a:lnRef idx="1">
            <a:schemeClr val="dk1"/>
          </a:lnRef>
          <a:fillRef idx="0">
            <a:schemeClr val="dk1"/>
          </a:fillRef>
          <a:effectRef idx="0">
            <a:schemeClr val="dk1"/>
          </a:effectRef>
          <a:fontRef idx="minor">
            <a:schemeClr val="tx1"/>
          </a:fontRef>
        </p:style>
      </p:cxnSp>
      <p:cxnSp>
        <p:nvCxnSpPr>
          <p:cNvPr id="19" name="Connecteur droit avec flèche 18"/>
          <p:cNvCxnSpPr>
            <a:stCxn id="11" idx="0"/>
            <a:endCxn id="22" idx="1"/>
          </p:cNvCxnSpPr>
          <p:nvPr/>
        </p:nvCxnSpPr>
        <p:spPr>
          <a:xfrm flipV="1">
            <a:off x="2979620" y="4434137"/>
            <a:ext cx="839203" cy="42323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2" name="ZoneTexte 21"/>
          <p:cNvSpPr txBox="1"/>
          <p:nvPr/>
        </p:nvSpPr>
        <p:spPr>
          <a:xfrm>
            <a:off x="3818823" y="4249471"/>
            <a:ext cx="1318661" cy="369332"/>
          </a:xfrm>
          <a:prstGeom prst="rect">
            <a:avLst/>
          </a:prstGeom>
          <a:noFill/>
        </p:spPr>
        <p:txBody>
          <a:bodyPr wrap="square" rtlCol="0">
            <a:spAutoFit/>
          </a:bodyPr>
          <a:lstStyle/>
          <a:p>
            <a:pPr algn="ctr"/>
            <a:r>
              <a:rPr lang="fr-FR" dirty="0" smtClean="0"/>
              <a:t>VA &gt; VNC</a:t>
            </a:r>
            <a:endParaRPr lang="fr-FR" dirty="0"/>
          </a:p>
        </p:txBody>
      </p:sp>
      <p:cxnSp>
        <p:nvCxnSpPr>
          <p:cNvPr id="26" name="Connecteur droit 25"/>
          <p:cNvCxnSpPr/>
          <p:nvPr/>
        </p:nvCxnSpPr>
        <p:spPr>
          <a:xfrm>
            <a:off x="5183205" y="96252"/>
            <a:ext cx="57752" cy="6352673"/>
          </a:xfrm>
          <a:prstGeom prst="line">
            <a:avLst/>
          </a:prstGeom>
          <a:ln>
            <a:prstDash val="dash"/>
          </a:ln>
        </p:spPr>
        <p:style>
          <a:lnRef idx="1">
            <a:schemeClr val="dk1"/>
          </a:lnRef>
          <a:fillRef idx="0">
            <a:schemeClr val="dk1"/>
          </a:fillRef>
          <a:effectRef idx="0">
            <a:schemeClr val="dk1"/>
          </a:effectRef>
          <a:fontRef idx="minor">
            <a:schemeClr val="tx1"/>
          </a:fontRef>
        </p:style>
      </p:cxnSp>
      <p:sp>
        <p:nvSpPr>
          <p:cNvPr id="27" name="ZoneTexte 26"/>
          <p:cNvSpPr txBox="1"/>
          <p:nvPr/>
        </p:nvSpPr>
        <p:spPr>
          <a:xfrm>
            <a:off x="3773103" y="5621500"/>
            <a:ext cx="1318661" cy="369332"/>
          </a:xfrm>
          <a:prstGeom prst="rect">
            <a:avLst/>
          </a:prstGeom>
          <a:noFill/>
        </p:spPr>
        <p:txBody>
          <a:bodyPr wrap="square" rtlCol="0">
            <a:spAutoFit/>
          </a:bodyPr>
          <a:lstStyle/>
          <a:p>
            <a:pPr algn="ctr"/>
            <a:r>
              <a:rPr lang="fr-FR" dirty="0" smtClean="0"/>
              <a:t>VA &lt; VNC</a:t>
            </a:r>
            <a:endParaRPr lang="fr-FR" dirty="0"/>
          </a:p>
        </p:txBody>
      </p:sp>
      <p:cxnSp>
        <p:nvCxnSpPr>
          <p:cNvPr id="28" name="Connecteur droit avec flèche 27"/>
          <p:cNvCxnSpPr>
            <a:stCxn id="11" idx="2"/>
            <a:endCxn id="27" idx="1"/>
          </p:cNvCxnSpPr>
          <p:nvPr/>
        </p:nvCxnSpPr>
        <p:spPr>
          <a:xfrm>
            <a:off x="2979620" y="5226700"/>
            <a:ext cx="793483" cy="57946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2" name="Connecteur droit avec flèche 31"/>
          <p:cNvCxnSpPr/>
          <p:nvPr/>
        </p:nvCxnSpPr>
        <p:spPr>
          <a:xfrm>
            <a:off x="4995512" y="4434137"/>
            <a:ext cx="606391"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6" name="ZoneTexte 35"/>
          <p:cNvSpPr txBox="1"/>
          <p:nvPr/>
        </p:nvSpPr>
        <p:spPr>
          <a:xfrm>
            <a:off x="5589415" y="4265612"/>
            <a:ext cx="1318661" cy="369332"/>
          </a:xfrm>
          <a:prstGeom prst="rect">
            <a:avLst/>
          </a:prstGeom>
          <a:noFill/>
        </p:spPr>
        <p:txBody>
          <a:bodyPr wrap="square" rtlCol="0">
            <a:spAutoFit/>
          </a:bodyPr>
          <a:lstStyle/>
          <a:p>
            <a:pPr algn="ctr"/>
            <a:r>
              <a:rPr lang="fr-FR" dirty="0" smtClean="0"/>
              <a:t>RAS</a:t>
            </a:r>
            <a:endParaRPr lang="fr-FR" dirty="0"/>
          </a:p>
        </p:txBody>
      </p:sp>
      <p:sp>
        <p:nvSpPr>
          <p:cNvPr id="37" name="ZoneTexte 36"/>
          <p:cNvSpPr txBox="1"/>
          <p:nvPr/>
        </p:nvSpPr>
        <p:spPr>
          <a:xfrm>
            <a:off x="5582653" y="5621500"/>
            <a:ext cx="1491915" cy="369332"/>
          </a:xfrm>
          <a:prstGeom prst="rect">
            <a:avLst/>
          </a:prstGeom>
          <a:noFill/>
        </p:spPr>
        <p:txBody>
          <a:bodyPr wrap="square" rtlCol="0">
            <a:spAutoFit/>
          </a:bodyPr>
          <a:lstStyle/>
          <a:p>
            <a:pPr algn="ctr"/>
            <a:r>
              <a:rPr lang="fr-FR" dirty="0" smtClean="0"/>
              <a:t>Dépréciation</a:t>
            </a:r>
            <a:endParaRPr lang="fr-FR" dirty="0"/>
          </a:p>
        </p:txBody>
      </p:sp>
      <p:cxnSp>
        <p:nvCxnSpPr>
          <p:cNvPr id="38" name="Connecteur droit avec flèche 37"/>
          <p:cNvCxnSpPr/>
          <p:nvPr/>
        </p:nvCxnSpPr>
        <p:spPr>
          <a:xfrm>
            <a:off x="4976262" y="5811078"/>
            <a:ext cx="606391"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9" name="Connecteur droit 38"/>
          <p:cNvCxnSpPr/>
          <p:nvPr/>
        </p:nvCxnSpPr>
        <p:spPr>
          <a:xfrm>
            <a:off x="7170820" y="96252"/>
            <a:ext cx="57752" cy="6352673"/>
          </a:xfrm>
          <a:prstGeom prst="line">
            <a:avLst/>
          </a:prstGeom>
          <a:ln>
            <a:prstDash val="dash"/>
          </a:ln>
        </p:spPr>
        <p:style>
          <a:lnRef idx="1">
            <a:schemeClr val="dk1"/>
          </a:lnRef>
          <a:fillRef idx="0">
            <a:schemeClr val="dk1"/>
          </a:fillRef>
          <a:effectRef idx="0">
            <a:schemeClr val="dk1"/>
          </a:effectRef>
          <a:fontRef idx="minor">
            <a:schemeClr val="tx1"/>
          </a:fontRef>
        </p:style>
      </p:cxnSp>
      <p:sp>
        <p:nvSpPr>
          <p:cNvPr id="41" name="ZoneTexte 40"/>
          <p:cNvSpPr txBox="1"/>
          <p:nvPr/>
        </p:nvSpPr>
        <p:spPr>
          <a:xfrm>
            <a:off x="7256534" y="4127112"/>
            <a:ext cx="3687390" cy="646331"/>
          </a:xfrm>
          <a:prstGeom prst="rect">
            <a:avLst/>
          </a:prstGeom>
          <a:noFill/>
        </p:spPr>
        <p:txBody>
          <a:bodyPr wrap="square" rtlCol="0">
            <a:spAutoFit/>
          </a:bodyPr>
          <a:lstStyle/>
          <a:p>
            <a:r>
              <a:rPr lang="fr-FR" dirty="0" smtClean="0"/>
              <a:t>Principe de prudence</a:t>
            </a:r>
          </a:p>
          <a:p>
            <a:r>
              <a:rPr lang="fr-FR" dirty="0" smtClean="0"/>
              <a:t>Principe de coût historique</a:t>
            </a:r>
            <a:endParaRPr lang="fr-FR" dirty="0"/>
          </a:p>
        </p:txBody>
      </p:sp>
      <p:sp>
        <p:nvSpPr>
          <p:cNvPr id="42" name="ZoneTexte 41"/>
          <p:cNvSpPr txBox="1"/>
          <p:nvPr/>
        </p:nvSpPr>
        <p:spPr>
          <a:xfrm>
            <a:off x="7256534" y="5483000"/>
            <a:ext cx="3687390" cy="646331"/>
          </a:xfrm>
          <a:prstGeom prst="rect">
            <a:avLst/>
          </a:prstGeom>
          <a:noFill/>
        </p:spPr>
        <p:txBody>
          <a:bodyPr wrap="square" rtlCol="0">
            <a:spAutoFit/>
          </a:bodyPr>
          <a:lstStyle/>
          <a:p>
            <a:r>
              <a:rPr lang="fr-FR" dirty="0" smtClean="0"/>
              <a:t>Principe de prudence</a:t>
            </a:r>
          </a:p>
          <a:p>
            <a:r>
              <a:rPr lang="fr-FR" dirty="0" smtClean="0"/>
              <a:t>Principe de juste valeur</a:t>
            </a:r>
            <a:endParaRPr lang="fr-FR" dirty="0"/>
          </a:p>
        </p:txBody>
      </p:sp>
      <p:sp>
        <p:nvSpPr>
          <p:cNvPr id="43" name="ZoneTexte 42"/>
          <p:cNvSpPr txBox="1"/>
          <p:nvPr/>
        </p:nvSpPr>
        <p:spPr>
          <a:xfrm>
            <a:off x="3734601" y="105878"/>
            <a:ext cx="1578543" cy="646331"/>
          </a:xfrm>
          <a:prstGeom prst="rect">
            <a:avLst/>
          </a:prstGeom>
          <a:noFill/>
        </p:spPr>
        <p:txBody>
          <a:bodyPr wrap="square" rtlCol="0">
            <a:spAutoFit/>
          </a:bodyPr>
          <a:lstStyle/>
          <a:p>
            <a:pPr algn="ctr"/>
            <a:r>
              <a:rPr lang="fr-FR" i="1" dirty="0" smtClean="0"/>
              <a:t>Comparaison VA / VNC</a:t>
            </a:r>
            <a:endParaRPr lang="fr-FR" i="1" dirty="0"/>
          </a:p>
        </p:txBody>
      </p:sp>
      <p:cxnSp>
        <p:nvCxnSpPr>
          <p:cNvPr id="46" name="Connecteur droit avec flèche 45"/>
          <p:cNvCxnSpPr>
            <a:stCxn id="10" idx="0"/>
          </p:cNvCxnSpPr>
          <p:nvPr/>
        </p:nvCxnSpPr>
        <p:spPr>
          <a:xfrm flipV="1">
            <a:off x="2899156" y="1201753"/>
            <a:ext cx="732951" cy="66110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9" name="ZoneTexte 48"/>
          <p:cNvSpPr txBox="1"/>
          <p:nvPr/>
        </p:nvSpPr>
        <p:spPr>
          <a:xfrm>
            <a:off x="3744228" y="1034020"/>
            <a:ext cx="1318661" cy="369332"/>
          </a:xfrm>
          <a:prstGeom prst="rect">
            <a:avLst/>
          </a:prstGeom>
          <a:noFill/>
        </p:spPr>
        <p:txBody>
          <a:bodyPr wrap="square" rtlCol="0">
            <a:spAutoFit/>
          </a:bodyPr>
          <a:lstStyle/>
          <a:p>
            <a:pPr algn="ctr"/>
            <a:r>
              <a:rPr lang="fr-FR" dirty="0" smtClean="0"/>
              <a:t>VA &gt; VNC</a:t>
            </a:r>
            <a:endParaRPr lang="fr-FR" dirty="0"/>
          </a:p>
        </p:txBody>
      </p:sp>
      <p:sp>
        <p:nvSpPr>
          <p:cNvPr id="50" name="ZoneTexte 49"/>
          <p:cNvSpPr txBox="1"/>
          <p:nvPr/>
        </p:nvSpPr>
        <p:spPr>
          <a:xfrm>
            <a:off x="3827993" y="2641745"/>
            <a:ext cx="1318661" cy="369332"/>
          </a:xfrm>
          <a:prstGeom prst="rect">
            <a:avLst/>
          </a:prstGeom>
          <a:noFill/>
        </p:spPr>
        <p:txBody>
          <a:bodyPr wrap="square" rtlCol="0">
            <a:spAutoFit/>
          </a:bodyPr>
          <a:lstStyle/>
          <a:p>
            <a:pPr algn="ctr"/>
            <a:r>
              <a:rPr lang="fr-FR" dirty="0" smtClean="0"/>
              <a:t>VA &lt; VNC</a:t>
            </a:r>
            <a:endParaRPr lang="fr-FR" dirty="0"/>
          </a:p>
        </p:txBody>
      </p:sp>
      <p:cxnSp>
        <p:nvCxnSpPr>
          <p:cNvPr id="51" name="Connecteur droit avec flèche 50"/>
          <p:cNvCxnSpPr>
            <a:stCxn id="10" idx="2"/>
            <a:endCxn id="50" idx="1"/>
          </p:cNvCxnSpPr>
          <p:nvPr/>
        </p:nvCxnSpPr>
        <p:spPr>
          <a:xfrm>
            <a:off x="2899156" y="2232185"/>
            <a:ext cx="928837" cy="59422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2" name="Connecteur droit avec flèche 51"/>
          <p:cNvCxnSpPr/>
          <p:nvPr/>
        </p:nvCxnSpPr>
        <p:spPr>
          <a:xfrm>
            <a:off x="4911747" y="1182097"/>
            <a:ext cx="606391"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53" name="ZoneTexte 52"/>
          <p:cNvSpPr txBox="1"/>
          <p:nvPr/>
        </p:nvSpPr>
        <p:spPr>
          <a:xfrm>
            <a:off x="5505650" y="1013572"/>
            <a:ext cx="1318661" cy="369332"/>
          </a:xfrm>
          <a:prstGeom prst="rect">
            <a:avLst/>
          </a:prstGeom>
          <a:noFill/>
        </p:spPr>
        <p:txBody>
          <a:bodyPr wrap="square" rtlCol="0">
            <a:spAutoFit/>
          </a:bodyPr>
          <a:lstStyle/>
          <a:p>
            <a:pPr algn="ctr"/>
            <a:r>
              <a:rPr lang="fr-FR" dirty="0" smtClean="0"/>
              <a:t>Reprise </a:t>
            </a:r>
            <a:endParaRPr lang="fr-FR" dirty="0"/>
          </a:p>
        </p:txBody>
      </p:sp>
      <p:sp>
        <p:nvSpPr>
          <p:cNvPr id="54" name="ZoneTexte 53"/>
          <p:cNvSpPr txBox="1"/>
          <p:nvPr/>
        </p:nvSpPr>
        <p:spPr>
          <a:xfrm>
            <a:off x="5416161" y="2498719"/>
            <a:ext cx="1754659" cy="646331"/>
          </a:xfrm>
          <a:prstGeom prst="rect">
            <a:avLst/>
          </a:prstGeom>
          <a:noFill/>
        </p:spPr>
        <p:txBody>
          <a:bodyPr wrap="square" rtlCol="0">
            <a:spAutoFit/>
          </a:bodyPr>
          <a:lstStyle/>
          <a:p>
            <a:pPr algn="ctr"/>
            <a:r>
              <a:rPr lang="fr-FR" dirty="0" smtClean="0"/>
              <a:t>Dépréciation</a:t>
            </a:r>
          </a:p>
          <a:p>
            <a:pPr algn="ctr"/>
            <a:r>
              <a:rPr lang="fr-FR" dirty="0" smtClean="0"/>
              <a:t>Complémentaire</a:t>
            </a:r>
            <a:endParaRPr lang="fr-FR" dirty="0"/>
          </a:p>
        </p:txBody>
      </p:sp>
      <p:cxnSp>
        <p:nvCxnSpPr>
          <p:cNvPr id="55" name="Connecteur droit avec flèche 54"/>
          <p:cNvCxnSpPr/>
          <p:nvPr/>
        </p:nvCxnSpPr>
        <p:spPr>
          <a:xfrm>
            <a:off x="4995512" y="2797253"/>
            <a:ext cx="420649" cy="491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56" name="ZoneTexte 55"/>
          <p:cNvSpPr txBox="1"/>
          <p:nvPr/>
        </p:nvSpPr>
        <p:spPr>
          <a:xfrm>
            <a:off x="7221810" y="757021"/>
            <a:ext cx="3687390" cy="923330"/>
          </a:xfrm>
          <a:prstGeom prst="rect">
            <a:avLst/>
          </a:prstGeom>
          <a:noFill/>
        </p:spPr>
        <p:txBody>
          <a:bodyPr wrap="square" rtlCol="0">
            <a:spAutoFit/>
          </a:bodyPr>
          <a:lstStyle/>
          <a:p>
            <a:r>
              <a:rPr lang="fr-FR" dirty="0" smtClean="0"/>
              <a:t>Valeur après reprise doit être maximale égal à la valeur historique</a:t>
            </a:r>
          </a:p>
          <a:p>
            <a:r>
              <a:rPr lang="fr-FR" dirty="0" smtClean="0"/>
              <a:t>(Principe coût historique)</a:t>
            </a:r>
            <a:endParaRPr lang="fr-FR" dirty="0"/>
          </a:p>
        </p:txBody>
      </p:sp>
      <p:sp>
        <p:nvSpPr>
          <p:cNvPr id="57" name="ZoneTexte 56"/>
          <p:cNvSpPr txBox="1"/>
          <p:nvPr/>
        </p:nvSpPr>
        <p:spPr>
          <a:xfrm>
            <a:off x="7273837" y="2474088"/>
            <a:ext cx="3687390" cy="646331"/>
          </a:xfrm>
          <a:prstGeom prst="rect">
            <a:avLst/>
          </a:prstGeom>
          <a:noFill/>
        </p:spPr>
        <p:txBody>
          <a:bodyPr wrap="square" rtlCol="0">
            <a:spAutoFit/>
          </a:bodyPr>
          <a:lstStyle/>
          <a:p>
            <a:r>
              <a:rPr lang="fr-FR" dirty="0" smtClean="0"/>
              <a:t>Principe de prudence</a:t>
            </a:r>
          </a:p>
          <a:p>
            <a:r>
              <a:rPr lang="fr-FR" dirty="0" smtClean="0"/>
              <a:t>Principe de juste valeur</a:t>
            </a:r>
            <a:endParaRPr lang="fr-FR" dirty="0"/>
          </a:p>
        </p:txBody>
      </p:sp>
      <p:sp>
        <p:nvSpPr>
          <p:cNvPr id="58" name="ZoneTexte 57"/>
          <p:cNvSpPr txBox="1"/>
          <p:nvPr/>
        </p:nvSpPr>
        <p:spPr>
          <a:xfrm>
            <a:off x="5358866" y="170462"/>
            <a:ext cx="1766689" cy="369332"/>
          </a:xfrm>
          <a:prstGeom prst="rect">
            <a:avLst/>
          </a:prstGeom>
          <a:noFill/>
        </p:spPr>
        <p:txBody>
          <a:bodyPr wrap="square" rtlCol="0">
            <a:spAutoFit/>
          </a:bodyPr>
          <a:lstStyle/>
          <a:p>
            <a:pPr algn="ctr"/>
            <a:r>
              <a:rPr lang="fr-FR" i="1" dirty="0" smtClean="0"/>
              <a:t>Comptabilisation</a:t>
            </a:r>
            <a:endParaRPr lang="fr-FR" i="1" dirty="0"/>
          </a:p>
        </p:txBody>
      </p:sp>
      <p:sp>
        <p:nvSpPr>
          <p:cNvPr id="59" name="ZoneTexte 58"/>
          <p:cNvSpPr txBox="1"/>
          <p:nvPr/>
        </p:nvSpPr>
        <p:spPr>
          <a:xfrm>
            <a:off x="7996869" y="170462"/>
            <a:ext cx="1766689" cy="369332"/>
          </a:xfrm>
          <a:prstGeom prst="rect">
            <a:avLst/>
          </a:prstGeom>
          <a:noFill/>
        </p:spPr>
        <p:txBody>
          <a:bodyPr wrap="square" rtlCol="0">
            <a:spAutoFit/>
          </a:bodyPr>
          <a:lstStyle/>
          <a:p>
            <a:pPr algn="ctr"/>
            <a:r>
              <a:rPr lang="fr-FR" i="1" dirty="0" smtClean="0"/>
              <a:t>Remarque</a:t>
            </a:r>
            <a:endParaRPr lang="fr-FR" i="1" dirty="0"/>
          </a:p>
        </p:txBody>
      </p:sp>
    </p:spTree>
    <p:extLst>
      <p:ext uri="{BB962C8B-B14F-4D97-AF65-F5344CB8AC3E}">
        <p14:creationId xmlns:p14="http://schemas.microsoft.com/office/powerpoint/2010/main" val="3933455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3"/>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49" grpId="0"/>
      <p:bldP spid="50" grpId="0"/>
      <p:bldP spid="53" grpId="0"/>
      <p:bldP spid="54" grpId="0"/>
      <p:bldP spid="56" grpId="0"/>
      <p:bldP spid="5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19</a:t>
            </a:fld>
            <a:endParaRPr lang="fr-FR" dirty="0">
              <a:solidFill>
                <a:prstClr val="black">
                  <a:tint val="75000"/>
                </a:prstClr>
              </a:solidFill>
            </a:endParaRPr>
          </a:p>
        </p:txBody>
      </p:sp>
      <p:graphicFrame>
        <p:nvGraphicFramePr>
          <p:cNvPr id="3" name="Tableau 2"/>
          <p:cNvGraphicFramePr>
            <a:graphicFrameLocks noGrp="1"/>
          </p:cNvGraphicFramePr>
          <p:nvPr>
            <p:extLst>
              <p:ext uri="{D42A27DB-BD31-4B8C-83A1-F6EECF244321}">
                <p14:modId xmlns:p14="http://schemas.microsoft.com/office/powerpoint/2010/main" val="3724452812"/>
              </p:ext>
            </p:extLst>
          </p:nvPr>
        </p:nvGraphicFramePr>
        <p:xfrm>
          <a:off x="628073" y="719666"/>
          <a:ext cx="10215417" cy="4851400"/>
        </p:xfrm>
        <a:graphic>
          <a:graphicData uri="http://schemas.openxmlformats.org/drawingml/2006/table">
            <a:tbl>
              <a:tblPr firstRow="1" bandRow="1">
                <a:tableStyleId>{5C22544A-7EE6-4342-B048-85BDC9FD1C3A}</a:tableStyleId>
              </a:tblPr>
              <a:tblGrid>
                <a:gridCol w="3405139">
                  <a:extLst>
                    <a:ext uri="{9D8B030D-6E8A-4147-A177-3AD203B41FA5}">
                      <a16:colId xmlns:a16="http://schemas.microsoft.com/office/drawing/2014/main" val="2452975540"/>
                    </a:ext>
                  </a:extLst>
                </a:gridCol>
                <a:gridCol w="2487661">
                  <a:extLst>
                    <a:ext uri="{9D8B030D-6E8A-4147-A177-3AD203B41FA5}">
                      <a16:colId xmlns:a16="http://schemas.microsoft.com/office/drawing/2014/main" val="2725038415"/>
                    </a:ext>
                  </a:extLst>
                </a:gridCol>
                <a:gridCol w="4322617">
                  <a:extLst>
                    <a:ext uri="{9D8B030D-6E8A-4147-A177-3AD203B41FA5}">
                      <a16:colId xmlns:a16="http://schemas.microsoft.com/office/drawing/2014/main" val="1570503961"/>
                    </a:ext>
                  </a:extLst>
                </a:gridCol>
              </a:tblGrid>
              <a:tr h="370840">
                <a:tc>
                  <a:txBody>
                    <a:bodyPr/>
                    <a:lstStyle/>
                    <a:p>
                      <a:pPr algn="ctr"/>
                      <a:r>
                        <a:rPr lang="fr-FR" dirty="0" smtClean="0"/>
                        <a:t>Enoncé</a:t>
                      </a:r>
                      <a:endParaRPr lang="fr-FR" dirty="0"/>
                    </a:p>
                  </a:txBody>
                  <a:tcPr/>
                </a:tc>
                <a:tc>
                  <a:txBody>
                    <a:bodyPr/>
                    <a:lstStyle/>
                    <a:p>
                      <a:pPr algn="ctr"/>
                      <a:r>
                        <a:rPr lang="fr-FR" dirty="0" smtClean="0"/>
                        <a:t>A</a:t>
                      </a:r>
                      <a:r>
                        <a:rPr lang="fr-FR" baseline="0" dirty="0" smtClean="0"/>
                        <a:t> faire</a:t>
                      </a:r>
                      <a:endParaRPr lang="fr-FR" dirty="0"/>
                    </a:p>
                  </a:txBody>
                  <a:tcPr/>
                </a:tc>
                <a:tc>
                  <a:txBody>
                    <a:bodyPr/>
                    <a:lstStyle/>
                    <a:p>
                      <a:pPr algn="ctr"/>
                      <a:r>
                        <a:rPr lang="fr-FR" dirty="0" smtClean="0"/>
                        <a:t>Dépréciation /</a:t>
                      </a:r>
                      <a:r>
                        <a:rPr lang="fr-FR" baseline="0" dirty="0" smtClean="0"/>
                        <a:t> Reprise</a:t>
                      </a:r>
                      <a:endParaRPr lang="fr-FR" dirty="0"/>
                    </a:p>
                  </a:txBody>
                  <a:tcPr/>
                </a:tc>
                <a:extLst>
                  <a:ext uri="{0D108BD9-81ED-4DB2-BD59-A6C34878D82A}">
                    <a16:rowId xmlns:a16="http://schemas.microsoft.com/office/drawing/2014/main" val="3265177762"/>
                  </a:ext>
                </a:extLst>
              </a:tr>
              <a:tr h="370840">
                <a:tc>
                  <a:txBody>
                    <a:bodyPr/>
                    <a:lstStyle/>
                    <a:p>
                      <a:pPr algn="ctr"/>
                      <a:r>
                        <a:rPr lang="fr-FR" dirty="0" err="1" smtClean="0"/>
                        <a:t>VNC</a:t>
                      </a:r>
                      <a:r>
                        <a:rPr lang="fr-FR" baseline="-25000" dirty="0" err="1" smtClean="0"/>
                        <a:t>n</a:t>
                      </a:r>
                      <a:r>
                        <a:rPr lang="fr-FR" dirty="0" smtClean="0"/>
                        <a:t> = 180</a:t>
                      </a:r>
                    </a:p>
                    <a:p>
                      <a:pPr algn="ctr"/>
                      <a:r>
                        <a:rPr lang="fr-FR" dirty="0" err="1" smtClean="0"/>
                        <a:t>VV</a:t>
                      </a:r>
                      <a:r>
                        <a:rPr lang="fr-FR" baseline="-25000" dirty="0" err="1" smtClean="0"/>
                        <a:t>n</a:t>
                      </a:r>
                      <a:r>
                        <a:rPr lang="fr-FR" dirty="0" smtClean="0"/>
                        <a:t> = 200</a:t>
                      </a:r>
                      <a:endParaRPr lang="fr-FR" dirty="0"/>
                    </a:p>
                  </a:txBody>
                  <a:tcPr anchor="ctr"/>
                </a:tc>
                <a:tc>
                  <a:txBody>
                    <a:bodyPr/>
                    <a:lstStyle/>
                    <a:p>
                      <a:pPr algn="ctr"/>
                      <a:endParaRPr lang="fr-FR" dirty="0"/>
                    </a:p>
                  </a:txBody>
                  <a:tcPr anchor="ctr"/>
                </a:tc>
                <a:tc>
                  <a:txBody>
                    <a:bodyPr/>
                    <a:lstStyle/>
                    <a:p>
                      <a:pPr algn="ctr"/>
                      <a:endParaRPr lang="fr-FR" dirty="0"/>
                    </a:p>
                  </a:txBody>
                  <a:tcPr anchor="ctr"/>
                </a:tc>
                <a:extLst>
                  <a:ext uri="{0D108BD9-81ED-4DB2-BD59-A6C34878D82A}">
                    <a16:rowId xmlns:a16="http://schemas.microsoft.com/office/drawing/2014/main" val="49064958"/>
                  </a:ext>
                </a:extLst>
              </a:tr>
              <a:tr h="370840">
                <a:tc>
                  <a:txBody>
                    <a:bodyPr/>
                    <a:lstStyle/>
                    <a:p>
                      <a:pPr algn="ctr"/>
                      <a:r>
                        <a:rPr lang="fr-FR" dirty="0" err="1" smtClean="0"/>
                        <a:t>VNC</a:t>
                      </a:r>
                      <a:r>
                        <a:rPr lang="fr-FR" baseline="-25000" dirty="0" err="1" smtClean="0"/>
                        <a:t>n</a:t>
                      </a:r>
                      <a:r>
                        <a:rPr lang="fr-FR" dirty="0" smtClean="0"/>
                        <a:t> = 450</a:t>
                      </a:r>
                    </a:p>
                    <a:p>
                      <a:pPr algn="ctr"/>
                      <a:r>
                        <a:rPr lang="fr-FR" dirty="0" err="1" smtClean="0"/>
                        <a:t>VV</a:t>
                      </a:r>
                      <a:r>
                        <a:rPr lang="fr-FR" baseline="-25000" dirty="0" err="1" smtClean="0"/>
                        <a:t>n</a:t>
                      </a:r>
                      <a:r>
                        <a:rPr lang="fr-FR" dirty="0" smtClean="0"/>
                        <a:t> = 400 et </a:t>
                      </a:r>
                      <a:r>
                        <a:rPr lang="fr-FR" dirty="0" err="1" smtClean="0"/>
                        <a:t>VU</a:t>
                      </a:r>
                      <a:r>
                        <a:rPr lang="fr-FR" baseline="-25000" dirty="0" err="1" smtClean="0"/>
                        <a:t>n</a:t>
                      </a:r>
                      <a:r>
                        <a:rPr lang="fr-FR" dirty="0" smtClean="0"/>
                        <a:t> = 600</a:t>
                      </a:r>
                      <a:endParaRPr lang="fr-FR" dirty="0"/>
                    </a:p>
                  </a:txBody>
                  <a:tcPr anchor="ctr"/>
                </a:tc>
                <a:tc>
                  <a:txBody>
                    <a:bodyPr/>
                    <a:lstStyle/>
                    <a:p>
                      <a:pPr algn="ctr"/>
                      <a:endParaRPr lang="fr-FR" baseline="0" dirty="0" smtClean="0"/>
                    </a:p>
                  </a:txBody>
                  <a:tcPr anchor="ctr"/>
                </a:tc>
                <a:tc>
                  <a:txBody>
                    <a:bodyPr/>
                    <a:lstStyle/>
                    <a:p>
                      <a:pPr algn="ctr"/>
                      <a:endParaRPr lang="fr-FR" dirty="0"/>
                    </a:p>
                  </a:txBody>
                  <a:tcPr anchor="ctr"/>
                </a:tc>
                <a:extLst>
                  <a:ext uri="{0D108BD9-81ED-4DB2-BD59-A6C34878D82A}">
                    <a16:rowId xmlns:a16="http://schemas.microsoft.com/office/drawing/2014/main" val="2734255376"/>
                  </a:ext>
                </a:extLst>
              </a:tr>
              <a:tr h="370840">
                <a:tc>
                  <a:txBody>
                    <a:bodyPr/>
                    <a:lstStyle/>
                    <a:p>
                      <a:pPr algn="ctr"/>
                      <a:r>
                        <a:rPr lang="fr-FR" dirty="0" err="1" smtClean="0"/>
                        <a:t>VNC</a:t>
                      </a:r>
                      <a:r>
                        <a:rPr lang="fr-FR" baseline="-25000" dirty="0" err="1" smtClean="0"/>
                        <a:t>n</a:t>
                      </a:r>
                      <a:r>
                        <a:rPr lang="fr-FR" baseline="0" dirty="0" smtClean="0"/>
                        <a:t> = 1400 </a:t>
                      </a:r>
                    </a:p>
                    <a:p>
                      <a:pPr algn="ctr"/>
                      <a:r>
                        <a:rPr lang="fr-FR" baseline="0" dirty="0" err="1" smtClean="0"/>
                        <a:t>VV</a:t>
                      </a:r>
                      <a:r>
                        <a:rPr lang="fr-FR" baseline="-25000" dirty="0" err="1" smtClean="0"/>
                        <a:t>n</a:t>
                      </a:r>
                      <a:r>
                        <a:rPr lang="fr-FR" baseline="0" dirty="0" smtClean="0"/>
                        <a:t> = 1200 et </a:t>
                      </a:r>
                      <a:r>
                        <a:rPr lang="fr-FR" baseline="0" dirty="0" err="1" smtClean="0"/>
                        <a:t>VU</a:t>
                      </a:r>
                      <a:r>
                        <a:rPr lang="fr-FR" baseline="-25000" dirty="0" err="1" smtClean="0"/>
                        <a:t>n</a:t>
                      </a:r>
                      <a:r>
                        <a:rPr lang="fr-FR" baseline="0" dirty="0" smtClean="0"/>
                        <a:t> = 1000</a:t>
                      </a:r>
                      <a:endParaRPr lang="fr-FR" dirty="0"/>
                    </a:p>
                  </a:txBody>
                  <a:tcPr anchor="ctr"/>
                </a:tc>
                <a:tc>
                  <a:txBody>
                    <a:bodyPr/>
                    <a:lstStyle/>
                    <a:p>
                      <a:pPr algn="ctr"/>
                      <a:endParaRPr lang="fr-FR" dirty="0"/>
                    </a:p>
                  </a:txBody>
                  <a:tcPr anchor="ctr"/>
                </a:tc>
                <a:tc>
                  <a:txBody>
                    <a:bodyPr/>
                    <a:lstStyle/>
                    <a:p>
                      <a:pPr algn="ctr"/>
                      <a:endParaRPr lang="fr-FR" dirty="0"/>
                    </a:p>
                  </a:txBody>
                  <a:tcPr anchor="ctr"/>
                </a:tc>
                <a:extLst>
                  <a:ext uri="{0D108BD9-81ED-4DB2-BD59-A6C34878D82A}">
                    <a16:rowId xmlns:a16="http://schemas.microsoft.com/office/drawing/2014/main" val="3479161863"/>
                  </a:ext>
                </a:extLst>
              </a:tr>
              <a:tr h="370840">
                <a:tc>
                  <a:txBody>
                    <a:bodyPr/>
                    <a:lstStyle/>
                    <a:p>
                      <a:pPr algn="ctr"/>
                      <a:r>
                        <a:rPr lang="fr-FR" dirty="0" err="1" smtClean="0"/>
                        <a:t>VNC</a:t>
                      </a:r>
                      <a:r>
                        <a:rPr lang="fr-FR" baseline="-25000" dirty="0" err="1" smtClean="0"/>
                        <a:t>n</a:t>
                      </a:r>
                      <a:r>
                        <a:rPr lang="fr-FR" dirty="0" smtClean="0"/>
                        <a:t> = 1900</a:t>
                      </a:r>
                    </a:p>
                    <a:p>
                      <a:pPr algn="ctr"/>
                      <a:r>
                        <a:rPr lang="fr-FR" dirty="0" err="1" smtClean="0"/>
                        <a:t>VV</a:t>
                      </a:r>
                      <a:r>
                        <a:rPr lang="fr-FR" baseline="-25000" dirty="0" err="1" smtClean="0"/>
                        <a:t>n</a:t>
                      </a:r>
                      <a:r>
                        <a:rPr lang="fr-FR" dirty="0" smtClean="0"/>
                        <a:t> = 1500 et </a:t>
                      </a:r>
                      <a:r>
                        <a:rPr lang="fr-FR" dirty="0" err="1" smtClean="0"/>
                        <a:t>VU</a:t>
                      </a:r>
                      <a:r>
                        <a:rPr lang="fr-FR" baseline="-25000" dirty="0" err="1" smtClean="0"/>
                        <a:t>n</a:t>
                      </a:r>
                      <a:r>
                        <a:rPr lang="fr-FR" dirty="0" smtClean="0"/>
                        <a:t> = 1800</a:t>
                      </a:r>
                      <a:endParaRPr lang="fr-FR" dirty="0"/>
                    </a:p>
                  </a:txBody>
                  <a:tcPr anchor="ctr"/>
                </a:tc>
                <a:tc>
                  <a:txBody>
                    <a:bodyPr/>
                    <a:lstStyle/>
                    <a:p>
                      <a:pPr algn="ctr"/>
                      <a:endParaRPr lang="fr-FR" dirty="0"/>
                    </a:p>
                  </a:txBody>
                  <a:tcPr anchor="ctr"/>
                </a:tc>
                <a:tc>
                  <a:txBody>
                    <a:bodyPr/>
                    <a:lstStyle/>
                    <a:p>
                      <a:pPr algn="ctr"/>
                      <a:endParaRPr lang="fr-FR" dirty="0"/>
                    </a:p>
                  </a:txBody>
                  <a:tcPr anchor="ctr"/>
                </a:tc>
                <a:extLst>
                  <a:ext uri="{0D108BD9-81ED-4DB2-BD59-A6C34878D82A}">
                    <a16:rowId xmlns:a16="http://schemas.microsoft.com/office/drawing/2014/main" val="3490978034"/>
                  </a:ext>
                </a:extLst>
              </a:tr>
              <a:tr h="370840">
                <a:tc>
                  <a:txBody>
                    <a:bodyPr/>
                    <a:lstStyle/>
                    <a:p>
                      <a:pPr algn="ctr"/>
                      <a:r>
                        <a:rPr lang="fr-FR" dirty="0" err="1" smtClean="0"/>
                        <a:t>VNC</a:t>
                      </a:r>
                      <a:r>
                        <a:rPr lang="fr-FR" baseline="-25000" dirty="0" err="1" smtClean="0"/>
                        <a:t>n</a:t>
                      </a:r>
                      <a:r>
                        <a:rPr lang="fr-FR" dirty="0" smtClean="0"/>
                        <a:t> = 500 (dont dép</a:t>
                      </a:r>
                      <a:r>
                        <a:rPr lang="fr-FR" baseline="-25000" dirty="0" smtClean="0"/>
                        <a:t>n-1</a:t>
                      </a:r>
                      <a:r>
                        <a:rPr lang="fr-FR" baseline="0" dirty="0" smtClean="0"/>
                        <a:t> = 100)</a:t>
                      </a:r>
                    </a:p>
                    <a:p>
                      <a:pPr algn="ctr"/>
                      <a:r>
                        <a:rPr lang="fr-FR" baseline="0" dirty="0" err="1" smtClean="0"/>
                        <a:t>VV</a:t>
                      </a:r>
                      <a:r>
                        <a:rPr lang="fr-FR" baseline="-25000" dirty="0" err="1" smtClean="0"/>
                        <a:t>n</a:t>
                      </a:r>
                      <a:r>
                        <a:rPr lang="fr-FR" baseline="0" dirty="0" smtClean="0"/>
                        <a:t> = 450 et </a:t>
                      </a:r>
                      <a:r>
                        <a:rPr lang="fr-FR" baseline="0" dirty="0" err="1" smtClean="0"/>
                        <a:t>VU</a:t>
                      </a:r>
                      <a:r>
                        <a:rPr lang="fr-FR" baseline="-25000" dirty="0" err="1" smtClean="0"/>
                        <a:t>n</a:t>
                      </a:r>
                      <a:r>
                        <a:rPr lang="fr-FR" baseline="0" dirty="0" smtClean="0"/>
                        <a:t> = 400</a:t>
                      </a:r>
                      <a:endParaRPr lang="fr-FR" dirty="0"/>
                    </a:p>
                  </a:txBody>
                  <a:tcPr anchor="ctr"/>
                </a:tc>
                <a:tc>
                  <a:txBody>
                    <a:bodyPr/>
                    <a:lstStyle/>
                    <a:p>
                      <a:pPr algn="ctr"/>
                      <a:endParaRPr lang="fr-FR" dirty="0"/>
                    </a:p>
                  </a:txBody>
                  <a:tcPr anchor="ctr"/>
                </a:tc>
                <a:tc>
                  <a:txBody>
                    <a:bodyPr/>
                    <a:lstStyle/>
                    <a:p>
                      <a:pPr algn="ctr"/>
                      <a:endParaRPr lang="fr-FR" dirty="0"/>
                    </a:p>
                  </a:txBody>
                  <a:tcPr anchor="ctr"/>
                </a:tc>
                <a:extLst>
                  <a:ext uri="{0D108BD9-81ED-4DB2-BD59-A6C34878D82A}">
                    <a16:rowId xmlns:a16="http://schemas.microsoft.com/office/drawing/2014/main" val="2863189206"/>
                  </a:ext>
                </a:extLst>
              </a:tr>
              <a:tr h="370840">
                <a:tc>
                  <a:txBody>
                    <a:bodyPr/>
                    <a:lstStyle/>
                    <a:p>
                      <a:pPr algn="ctr"/>
                      <a:r>
                        <a:rPr lang="fr-FR" dirty="0" err="1" smtClean="0"/>
                        <a:t>VNC</a:t>
                      </a:r>
                      <a:r>
                        <a:rPr lang="fr-FR" baseline="-25000" dirty="0" err="1" smtClean="0"/>
                        <a:t>n</a:t>
                      </a:r>
                      <a:r>
                        <a:rPr lang="fr-FR" dirty="0" smtClean="0"/>
                        <a:t> = 500 (dont </a:t>
                      </a:r>
                      <a:r>
                        <a:rPr lang="fr-FR" dirty="0" err="1" smtClean="0"/>
                        <a:t>dép</a:t>
                      </a:r>
                      <a:r>
                        <a:rPr lang="fr-FR" baseline="0" dirty="0" smtClean="0"/>
                        <a:t> </a:t>
                      </a:r>
                      <a:r>
                        <a:rPr lang="fr-FR" baseline="-25000" dirty="0" smtClean="0"/>
                        <a:t>n-1</a:t>
                      </a:r>
                      <a:r>
                        <a:rPr lang="fr-FR" baseline="0" dirty="0" smtClean="0"/>
                        <a:t> = 100)</a:t>
                      </a:r>
                    </a:p>
                    <a:p>
                      <a:pPr algn="ctr"/>
                      <a:r>
                        <a:rPr lang="fr-FR" baseline="0" dirty="0" err="1" smtClean="0"/>
                        <a:t>VV</a:t>
                      </a:r>
                      <a:r>
                        <a:rPr lang="fr-FR" baseline="-25000" dirty="0" err="1" smtClean="0"/>
                        <a:t>n</a:t>
                      </a:r>
                      <a:r>
                        <a:rPr lang="fr-FR" baseline="0" dirty="0" smtClean="0"/>
                        <a:t> = 550 et </a:t>
                      </a:r>
                      <a:r>
                        <a:rPr lang="fr-FR" baseline="0" dirty="0" err="1" smtClean="0"/>
                        <a:t>VU</a:t>
                      </a:r>
                      <a:r>
                        <a:rPr lang="fr-FR" baseline="-25000" dirty="0" err="1" smtClean="0"/>
                        <a:t>n</a:t>
                      </a:r>
                      <a:r>
                        <a:rPr lang="fr-FR" baseline="0" dirty="0" smtClean="0"/>
                        <a:t> = 500</a:t>
                      </a:r>
                      <a:endParaRPr lang="fr-FR" dirty="0" smtClean="0"/>
                    </a:p>
                  </a:txBody>
                  <a:tcPr anchor="ctr"/>
                </a:tc>
                <a:tc>
                  <a:txBody>
                    <a:bodyPr/>
                    <a:lstStyle/>
                    <a:p>
                      <a:pPr algn="ctr"/>
                      <a:endParaRPr lang="fr-FR" dirty="0"/>
                    </a:p>
                  </a:txBody>
                  <a:tcPr anchor="ctr"/>
                </a:tc>
                <a:tc>
                  <a:txBody>
                    <a:bodyPr/>
                    <a:lstStyle/>
                    <a:p>
                      <a:pPr algn="ctr"/>
                      <a:endParaRPr lang="fr-FR" dirty="0"/>
                    </a:p>
                  </a:txBody>
                  <a:tcPr anchor="ctr"/>
                </a:tc>
                <a:extLst>
                  <a:ext uri="{0D108BD9-81ED-4DB2-BD59-A6C34878D82A}">
                    <a16:rowId xmlns:a16="http://schemas.microsoft.com/office/drawing/2014/main" val="627977440"/>
                  </a:ext>
                </a:extLst>
              </a:tr>
              <a:tr h="370840">
                <a:tc>
                  <a:txBody>
                    <a:bodyPr/>
                    <a:lstStyle/>
                    <a:p>
                      <a:pPr algn="ctr"/>
                      <a:r>
                        <a:rPr lang="fr-FR" dirty="0" err="1" smtClean="0"/>
                        <a:t>VNC</a:t>
                      </a:r>
                      <a:r>
                        <a:rPr lang="fr-FR" baseline="-25000" dirty="0" err="1" smtClean="0"/>
                        <a:t>n</a:t>
                      </a:r>
                      <a:r>
                        <a:rPr lang="fr-FR" dirty="0" smtClean="0"/>
                        <a:t> = 500 (dont dép</a:t>
                      </a:r>
                      <a:r>
                        <a:rPr lang="fr-FR" baseline="-25000" dirty="0" smtClean="0"/>
                        <a:t>n-1</a:t>
                      </a:r>
                      <a:r>
                        <a:rPr lang="fr-FR" baseline="0" dirty="0" smtClean="0"/>
                        <a:t> = 100)</a:t>
                      </a:r>
                    </a:p>
                    <a:p>
                      <a:pPr algn="ctr"/>
                      <a:r>
                        <a:rPr lang="fr-FR" baseline="0" dirty="0" err="1" smtClean="0"/>
                        <a:t>VV</a:t>
                      </a:r>
                      <a:r>
                        <a:rPr lang="fr-FR" baseline="-25000" dirty="0" err="1" smtClean="0"/>
                        <a:t>n</a:t>
                      </a:r>
                      <a:r>
                        <a:rPr lang="fr-FR" baseline="0" dirty="0" smtClean="0"/>
                        <a:t> = 650 et </a:t>
                      </a:r>
                      <a:r>
                        <a:rPr lang="fr-FR" baseline="0" dirty="0" err="1" smtClean="0"/>
                        <a:t>VU</a:t>
                      </a:r>
                      <a:r>
                        <a:rPr lang="fr-FR" baseline="-25000" dirty="0" err="1" smtClean="0"/>
                        <a:t>n</a:t>
                      </a:r>
                      <a:r>
                        <a:rPr lang="fr-FR" baseline="0" dirty="0" smtClean="0"/>
                        <a:t> = 750</a:t>
                      </a:r>
                      <a:endParaRPr lang="fr-FR" dirty="0" smtClean="0"/>
                    </a:p>
                  </a:txBody>
                  <a:tcPr anchor="ctr"/>
                </a:tc>
                <a:tc>
                  <a:txBody>
                    <a:bodyPr/>
                    <a:lstStyle/>
                    <a:p>
                      <a:pPr algn="ctr"/>
                      <a:endParaRPr lang="fr-FR" dirty="0"/>
                    </a:p>
                  </a:txBody>
                  <a:tcPr anchor="ctr"/>
                </a:tc>
                <a:tc>
                  <a:txBody>
                    <a:bodyPr/>
                    <a:lstStyle/>
                    <a:p>
                      <a:pPr algn="ctr"/>
                      <a:endParaRPr lang="fr-FR" strike="noStrike" dirty="0"/>
                    </a:p>
                  </a:txBody>
                  <a:tcPr anchor="ctr"/>
                </a:tc>
                <a:extLst>
                  <a:ext uri="{0D108BD9-81ED-4DB2-BD59-A6C34878D82A}">
                    <a16:rowId xmlns:a16="http://schemas.microsoft.com/office/drawing/2014/main" val="2693362310"/>
                  </a:ext>
                </a:extLst>
              </a:tr>
            </a:tbl>
          </a:graphicData>
        </a:graphic>
      </p:graphicFrame>
      <p:sp>
        <p:nvSpPr>
          <p:cNvPr id="4" name="Titre 1"/>
          <p:cNvSpPr txBox="1">
            <a:spLocks/>
          </p:cNvSpPr>
          <p:nvPr/>
        </p:nvSpPr>
        <p:spPr>
          <a:xfrm>
            <a:off x="0" y="-11264"/>
            <a:ext cx="10237304" cy="577795"/>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smtClean="0">
                <a:solidFill>
                  <a:srgbClr val="C00000"/>
                </a:solidFill>
              </a:rPr>
              <a:t>4.1. Dépréciation d’immobilisations - Application</a:t>
            </a:r>
            <a:endParaRPr lang="fr-FR" dirty="0">
              <a:solidFill>
                <a:srgbClr val="C00000"/>
              </a:solidFill>
            </a:endParaRPr>
          </a:p>
        </p:txBody>
      </p:sp>
      <p:sp>
        <p:nvSpPr>
          <p:cNvPr id="5" name="ZoneTexte 4"/>
          <p:cNvSpPr txBox="1"/>
          <p:nvPr/>
        </p:nvSpPr>
        <p:spPr>
          <a:xfrm>
            <a:off x="1967346" y="5911273"/>
            <a:ext cx="6918036" cy="523220"/>
          </a:xfrm>
          <a:prstGeom prst="rect">
            <a:avLst/>
          </a:prstGeom>
          <a:noFill/>
        </p:spPr>
        <p:txBody>
          <a:bodyPr wrap="square" rtlCol="0">
            <a:spAutoFit/>
          </a:bodyPr>
          <a:lstStyle/>
          <a:p>
            <a:r>
              <a:rPr lang="fr-FR" dirty="0" smtClean="0"/>
              <a:t>Avec votre navigateur smartphone, allez sur </a:t>
            </a:r>
            <a:r>
              <a:rPr lang="fr-FR" sz="2800" b="1" dirty="0" smtClean="0">
                <a:solidFill>
                  <a:srgbClr val="FF0000"/>
                </a:solidFill>
              </a:rPr>
              <a:t>kahoot.it</a:t>
            </a:r>
            <a:endParaRPr lang="fr-FR" sz="2800" b="1" dirty="0">
              <a:solidFill>
                <a:srgbClr val="FF0000"/>
              </a:solidFill>
            </a:endParaRPr>
          </a:p>
        </p:txBody>
      </p:sp>
    </p:spTree>
    <p:extLst>
      <p:ext uri="{BB962C8B-B14F-4D97-AF65-F5344CB8AC3E}">
        <p14:creationId xmlns:p14="http://schemas.microsoft.com/office/powerpoint/2010/main" val="34868428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2</a:t>
            </a:fld>
            <a:endParaRPr lang="fr-FR" dirty="0">
              <a:solidFill>
                <a:prstClr val="black">
                  <a:tint val="75000"/>
                </a:prstClr>
              </a:solidFill>
            </a:endParaRPr>
          </a:p>
        </p:txBody>
      </p:sp>
      <p:sp>
        <p:nvSpPr>
          <p:cNvPr id="3" name="Titre 1"/>
          <p:cNvSpPr txBox="1">
            <a:spLocks/>
          </p:cNvSpPr>
          <p:nvPr/>
        </p:nvSpPr>
        <p:spPr>
          <a:xfrm>
            <a:off x="0" y="-11264"/>
            <a:ext cx="10237304" cy="577795"/>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smtClean="0">
                <a:solidFill>
                  <a:srgbClr val="C00000"/>
                </a:solidFill>
              </a:rPr>
              <a:t>1.1. Définition</a:t>
            </a:r>
            <a:endParaRPr lang="fr-FR" dirty="0">
              <a:solidFill>
                <a:srgbClr val="C00000"/>
              </a:solidFill>
            </a:endParaRPr>
          </a:p>
        </p:txBody>
      </p:sp>
      <p:sp>
        <p:nvSpPr>
          <p:cNvPr id="4" name="Espace réservé du contenu 3"/>
          <p:cNvSpPr txBox="1">
            <a:spLocks/>
          </p:cNvSpPr>
          <p:nvPr/>
        </p:nvSpPr>
        <p:spPr>
          <a:xfrm>
            <a:off x="119270" y="1014086"/>
            <a:ext cx="11171582" cy="5472608"/>
          </a:xfrm>
          <a:prstGeom prst="rect">
            <a:avLst/>
          </a:prstGeom>
        </p:spPr>
        <p:txBody>
          <a:bodyPr>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Clr>
                <a:srgbClr val="C00000"/>
              </a:buClr>
              <a:buNone/>
            </a:pPr>
            <a:r>
              <a:rPr lang="fr-FR" sz="2000" b="1" dirty="0" smtClean="0"/>
              <a:t>Immobilisation</a:t>
            </a:r>
            <a:r>
              <a:rPr lang="fr-FR" sz="2000" dirty="0" smtClean="0"/>
              <a:t> 	(i) On est propriétaire</a:t>
            </a:r>
          </a:p>
          <a:p>
            <a:pPr marL="114300" indent="0">
              <a:buClr>
                <a:srgbClr val="C00000"/>
              </a:buClr>
              <a:buNone/>
            </a:pPr>
            <a:r>
              <a:rPr lang="fr-FR" sz="2000" dirty="0"/>
              <a:t>	</a:t>
            </a:r>
            <a:r>
              <a:rPr lang="fr-FR" sz="2000" dirty="0" smtClean="0"/>
              <a:t>	(ii) Elle génère des avantages économiques futures</a:t>
            </a:r>
          </a:p>
          <a:p>
            <a:pPr marL="114300" indent="0">
              <a:buClr>
                <a:srgbClr val="C00000"/>
              </a:buClr>
              <a:buNone/>
            </a:pPr>
            <a:r>
              <a:rPr lang="fr-FR" sz="2000" dirty="0"/>
              <a:t>	</a:t>
            </a:r>
            <a:r>
              <a:rPr lang="fr-FR" sz="2000" dirty="0" smtClean="0"/>
              <a:t>	(iii) </a:t>
            </a:r>
            <a:r>
              <a:rPr lang="fr-FR" sz="1800" dirty="0" smtClean="0"/>
              <a:t>On la conserve plus de 1 an dans l’entreprise</a:t>
            </a:r>
          </a:p>
          <a:p>
            <a:pPr marL="114300" indent="0">
              <a:buClr>
                <a:srgbClr val="C00000"/>
              </a:buClr>
              <a:buNone/>
            </a:pPr>
            <a:r>
              <a:rPr lang="fr-FR" sz="1800" dirty="0"/>
              <a:t>	</a:t>
            </a:r>
            <a:r>
              <a:rPr lang="fr-FR" sz="1800" dirty="0" smtClean="0"/>
              <a:t>	(iv)  Elle vaut plus de 500 € (en dessous, le fisc permet, </a:t>
            </a:r>
            <a:r>
              <a:rPr lang="fr-FR" sz="1800" i="1" dirty="0" smtClean="0"/>
              <a:t>sur option</a:t>
            </a:r>
            <a:r>
              <a:rPr lang="fr-FR" sz="1800" dirty="0" smtClean="0"/>
              <a:t>, de comptabiliser une charge)</a:t>
            </a:r>
          </a:p>
          <a:p>
            <a:pPr marL="114300" indent="0">
              <a:buClr>
                <a:srgbClr val="C00000"/>
              </a:buClr>
              <a:buNone/>
            </a:pPr>
            <a:endParaRPr lang="fr-FR" sz="1800" dirty="0"/>
          </a:p>
          <a:p>
            <a:pPr marL="114300" indent="0">
              <a:buClr>
                <a:srgbClr val="C00000"/>
              </a:buClr>
              <a:buNone/>
            </a:pPr>
            <a:r>
              <a:rPr lang="fr-FR" sz="2000" b="1" dirty="0" smtClean="0"/>
              <a:t>Amortissement </a:t>
            </a:r>
          </a:p>
          <a:p>
            <a:pPr marL="114300" indent="0">
              <a:buNone/>
            </a:pPr>
            <a:r>
              <a:rPr lang="fr-FR" sz="2000" u="sng" dirty="0"/>
              <a:t>PCG </a:t>
            </a:r>
            <a:r>
              <a:rPr lang="fr-FR" sz="2000" u="sng" dirty="0" smtClean="0"/>
              <a:t>214-4 </a:t>
            </a:r>
            <a:r>
              <a:rPr lang="fr-FR" sz="2000" dirty="0" smtClean="0"/>
              <a:t>: </a:t>
            </a:r>
            <a:r>
              <a:rPr lang="fr-FR" dirty="0" smtClean="0"/>
              <a:t>«</a:t>
            </a:r>
            <a:r>
              <a:rPr lang="fr-FR" i="1" dirty="0"/>
              <a:t> l’amortissement d’un actif est la répartition systématique de son montant amortissable en fonction de son utilisation….</a:t>
            </a:r>
            <a:r>
              <a:rPr lang="fr-FR" dirty="0"/>
              <a:t> </a:t>
            </a:r>
            <a:r>
              <a:rPr lang="fr-FR" dirty="0" smtClean="0"/>
              <a:t>»</a:t>
            </a:r>
          </a:p>
          <a:p>
            <a:pPr marL="114300" indent="0">
              <a:buNone/>
            </a:pPr>
            <a:r>
              <a:rPr lang="fr-FR" sz="2000" u="sng" dirty="0" smtClean="0"/>
              <a:t>Autrement dit </a:t>
            </a:r>
            <a:r>
              <a:rPr lang="fr-FR" sz="2000" dirty="0" smtClean="0"/>
              <a:t>: Perte (prévue) de valeur de l’immobilisation dans le temps à condition que le bien </a:t>
            </a:r>
            <a:r>
              <a:rPr lang="fr-FR" sz="2000" dirty="0"/>
              <a:t>s</a:t>
            </a:r>
            <a:r>
              <a:rPr lang="fr-FR" sz="2000" dirty="0" smtClean="0"/>
              <a:t>oit amortissable : Les terrains et marques ne sont pas amortissables </a:t>
            </a:r>
            <a:r>
              <a:rPr lang="fr-FR" sz="2000" dirty="0" smtClean="0">
                <a:sym typeface="Wingdings" panose="05000000000000000000" pitchFamily="2" charset="2"/>
              </a:rPr>
              <a:t> Pas d’amortissement</a:t>
            </a:r>
            <a:endParaRPr lang="fr-FR" dirty="0"/>
          </a:p>
          <a:p>
            <a:pPr marL="114300" indent="0">
              <a:buClr>
                <a:srgbClr val="C00000"/>
              </a:buClr>
              <a:buNone/>
            </a:pPr>
            <a:r>
              <a:rPr lang="fr-FR" sz="2000" dirty="0" smtClean="0"/>
              <a:t>	</a:t>
            </a:r>
          </a:p>
        </p:txBody>
      </p:sp>
    </p:spTree>
    <p:extLst>
      <p:ext uri="{BB962C8B-B14F-4D97-AF65-F5344CB8AC3E}">
        <p14:creationId xmlns:p14="http://schemas.microsoft.com/office/powerpoint/2010/main" val="65999085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20</a:t>
            </a:fld>
            <a:endParaRPr lang="fr-FR" dirty="0">
              <a:solidFill>
                <a:prstClr val="black">
                  <a:tint val="75000"/>
                </a:prstClr>
              </a:solidFill>
            </a:endParaRPr>
          </a:p>
        </p:txBody>
      </p:sp>
      <p:sp>
        <p:nvSpPr>
          <p:cNvPr id="3" name="Titre 1"/>
          <p:cNvSpPr txBox="1">
            <a:spLocks/>
          </p:cNvSpPr>
          <p:nvPr/>
        </p:nvSpPr>
        <p:spPr>
          <a:xfrm>
            <a:off x="-1" y="-11264"/>
            <a:ext cx="11055927" cy="577795"/>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smtClean="0">
                <a:solidFill>
                  <a:srgbClr val="C00000"/>
                </a:solidFill>
              </a:rPr>
              <a:t>4.2. Dépréciation d’immobilisations - Comptabilisation</a:t>
            </a:r>
            <a:endParaRPr lang="fr-FR" dirty="0">
              <a:solidFill>
                <a:srgbClr val="C00000"/>
              </a:solidFill>
            </a:endParaRPr>
          </a:p>
        </p:txBody>
      </p:sp>
      <p:graphicFrame>
        <p:nvGraphicFramePr>
          <p:cNvPr id="4" name="Tableau 3"/>
          <p:cNvGraphicFramePr>
            <a:graphicFrameLocks noGrp="1"/>
          </p:cNvGraphicFramePr>
          <p:nvPr>
            <p:extLst>
              <p:ext uri="{D42A27DB-BD31-4B8C-83A1-F6EECF244321}">
                <p14:modId xmlns:p14="http://schemas.microsoft.com/office/powerpoint/2010/main" val="560912786"/>
              </p:ext>
            </p:extLst>
          </p:nvPr>
        </p:nvGraphicFramePr>
        <p:xfrm>
          <a:off x="332506" y="1086589"/>
          <a:ext cx="10723420" cy="1493520"/>
        </p:xfrm>
        <a:graphic>
          <a:graphicData uri="http://schemas.openxmlformats.org/drawingml/2006/table">
            <a:tbl>
              <a:tblPr firstRow="1" bandRow="1">
                <a:tableStyleId>{5940675A-B579-460E-94D1-54222C63F5DA}</a:tableStyleId>
              </a:tblPr>
              <a:tblGrid>
                <a:gridCol w="873508">
                  <a:extLst>
                    <a:ext uri="{9D8B030D-6E8A-4147-A177-3AD203B41FA5}">
                      <a16:colId xmlns:a16="http://schemas.microsoft.com/office/drawing/2014/main" val="20000"/>
                    </a:ext>
                  </a:extLst>
                </a:gridCol>
                <a:gridCol w="1807348">
                  <a:extLst>
                    <a:ext uri="{9D8B030D-6E8A-4147-A177-3AD203B41FA5}">
                      <a16:colId xmlns:a16="http://schemas.microsoft.com/office/drawing/2014/main" val="20001"/>
                    </a:ext>
                  </a:extLst>
                </a:gridCol>
                <a:gridCol w="804200">
                  <a:extLst>
                    <a:ext uri="{9D8B030D-6E8A-4147-A177-3AD203B41FA5}">
                      <a16:colId xmlns:a16="http://schemas.microsoft.com/office/drawing/2014/main" val="20002"/>
                    </a:ext>
                  </a:extLst>
                </a:gridCol>
                <a:gridCol w="3887296">
                  <a:extLst>
                    <a:ext uri="{9D8B030D-6E8A-4147-A177-3AD203B41FA5}">
                      <a16:colId xmlns:a16="http://schemas.microsoft.com/office/drawing/2014/main" val="20003"/>
                    </a:ext>
                  </a:extLst>
                </a:gridCol>
                <a:gridCol w="1627661">
                  <a:extLst>
                    <a:ext uri="{9D8B030D-6E8A-4147-A177-3AD203B41FA5}">
                      <a16:colId xmlns:a16="http://schemas.microsoft.com/office/drawing/2014/main" val="20004"/>
                    </a:ext>
                  </a:extLst>
                </a:gridCol>
                <a:gridCol w="1723407">
                  <a:extLst>
                    <a:ext uri="{9D8B030D-6E8A-4147-A177-3AD203B41FA5}">
                      <a16:colId xmlns:a16="http://schemas.microsoft.com/office/drawing/2014/main" val="20005"/>
                    </a:ext>
                  </a:extLst>
                </a:gridCol>
              </a:tblGrid>
              <a:tr h="349882">
                <a:tc gridSpan="2">
                  <a:txBody>
                    <a:bodyPr/>
                    <a:lstStyle/>
                    <a:p>
                      <a:pPr algn="ctr"/>
                      <a:endParaRPr lang="fr-FR" b="1" dirty="0">
                        <a:solidFill>
                          <a:schemeClr val="tx1"/>
                        </a:solidFill>
                      </a:endParaRPr>
                    </a:p>
                  </a:txBody>
                  <a:tcPr/>
                </a:tc>
                <a:tc hMerge="1">
                  <a:txBody>
                    <a:bodyPr/>
                    <a:lstStyle/>
                    <a:p>
                      <a:endParaRPr lang="fr-FR"/>
                    </a:p>
                  </a:txBody>
                  <a:tcPr/>
                </a:tc>
                <a:tc gridSpan="2">
                  <a:txBody>
                    <a:bodyPr/>
                    <a:lstStyle/>
                    <a:p>
                      <a:pPr algn="ctr"/>
                      <a:r>
                        <a:rPr lang="fr-FR" b="1" dirty="0" smtClean="0">
                          <a:solidFill>
                            <a:schemeClr val="tx1"/>
                          </a:solidFill>
                        </a:rPr>
                        <a:t>31/12/N</a:t>
                      </a:r>
                      <a:endParaRPr lang="fr-FR" b="1" dirty="0">
                        <a:solidFill>
                          <a:schemeClr val="tx1"/>
                        </a:solidFill>
                      </a:endParaRPr>
                    </a:p>
                  </a:txBody>
                  <a:tcPr/>
                </a:tc>
                <a:tc hMerge="1">
                  <a:txBody>
                    <a:bodyPr/>
                    <a:lstStyle/>
                    <a:p>
                      <a:endParaRPr lang="fr-FR"/>
                    </a:p>
                  </a:txBody>
                  <a:tcPr/>
                </a:tc>
                <a:tc>
                  <a:txBody>
                    <a:bodyPr/>
                    <a:lstStyle/>
                    <a:p>
                      <a:pPr algn="ctr"/>
                      <a:r>
                        <a:rPr lang="fr-FR" b="1" dirty="0" smtClean="0">
                          <a:solidFill>
                            <a:schemeClr val="tx1"/>
                          </a:solidFill>
                        </a:rPr>
                        <a:t>Débit</a:t>
                      </a:r>
                      <a:endParaRPr lang="fr-FR" b="1" dirty="0">
                        <a:solidFill>
                          <a:schemeClr val="tx1"/>
                        </a:solidFill>
                      </a:endParaRPr>
                    </a:p>
                  </a:txBody>
                  <a:tcPr/>
                </a:tc>
                <a:tc>
                  <a:txBody>
                    <a:bodyPr/>
                    <a:lstStyle/>
                    <a:p>
                      <a:pPr algn="ctr"/>
                      <a:r>
                        <a:rPr lang="fr-FR" b="1" dirty="0" smtClean="0">
                          <a:solidFill>
                            <a:schemeClr val="tx1"/>
                          </a:solidFill>
                        </a:rPr>
                        <a:t>Crédit</a:t>
                      </a:r>
                      <a:endParaRPr lang="fr-FR" b="1" dirty="0">
                        <a:solidFill>
                          <a:schemeClr val="tx1"/>
                        </a:solidFill>
                      </a:endParaRPr>
                    </a:p>
                  </a:txBody>
                  <a:tcPr/>
                </a:tc>
                <a:extLst>
                  <a:ext uri="{0D108BD9-81ED-4DB2-BD59-A6C34878D82A}">
                    <a16:rowId xmlns:a16="http://schemas.microsoft.com/office/drawing/2014/main" val="10000"/>
                  </a:ext>
                </a:extLst>
              </a:tr>
              <a:tr h="257748">
                <a:tc gridSpan="2">
                  <a:txBody>
                    <a:bodyPr/>
                    <a:lstStyle/>
                    <a:p>
                      <a:r>
                        <a:rPr lang="fr-FR" dirty="0" smtClean="0">
                          <a:solidFill>
                            <a:schemeClr val="tx1"/>
                          </a:solidFill>
                        </a:rPr>
                        <a:t>681</a:t>
                      </a:r>
                      <a:r>
                        <a:rPr lang="fr-FR" u="sng" dirty="0" smtClean="0">
                          <a:solidFill>
                            <a:srgbClr val="00B050"/>
                          </a:solidFill>
                        </a:rPr>
                        <a:t>6</a:t>
                      </a:r>
                    </a:p>
                  </a:txBody>
                  <a:tcPr/>
                </a:tc>
                <a:tc hMerge="1">
                  <a:txBody>
                    <a:bodyPr/>
                    <a:lstStyle/>
                    <a:p>
                      <a:endParaRPr lang="fr-FR"/>
                    </a:p>
                  </a:txBody>
                  <a:tcPr/>
                </a:tc>
                <a:tc gridSpan="2">
                  <a:txBody>
                    <a:bodyPr/>
                    <a:lstStyle/>
                    <a:p>
                      <a:r>
                        <a:rPr lang="fr-FR" dirty="0" smtClean="0">
                          <a:solidFill>
                            <a:schemeClr val="tx1"/>
                          </a:solidFill>
                        </a:rPr>
                        <a:t>Dotations aux </a:t>
                      </a:r>
                      <a:r>
                        <a:rPr lang="fr-FR" dirty="0" smtClean="0">
                          <a:solidFill>
                            <a:srgbClr val="00B050"/>
                          </a:solidFill>
                        </a:rPr>
                        <a:t>dépréciations</a:t>
                      </a:r>
                      <a:endParaRPr lang="fr-FR" dirty="0">
                        <a:solidFill>
                          <a:srgbClr val="00B050"/>
                        </a:solidFill>
                      </a:endParaRPr>
                    </a:p>
                  </a:txBody>
                  <a:tcPr/>
                </a:tc>
                <a:tc hMerge="1">
                  <a:txBody>
                    <a:bodyPr/>
                    <a:lstStyle/>
                    <a:p>
                      <a:endParaRPr lang="fr-FR"/>
                    </a:p>
                  </a:txBody>
                  <a:tcPr/>
                </a:tc>
                <a:tc>
                  <a:txBody>
                    <a:bodyPr/>
                    <a:lstStyle/>
                    <a:p>
                      <a:pPr algn="ctr"/>
                      <a:r>
                        <a:rPr lang="fr-FR" baseline="0" dirty="0" smtClean="0">
                          <a:solidFill>
                            <a:schemeClr val="tx1"/>
                          </a:solidFill>
                        </a:rPr>
                        <a:t>12 0</a:t>
                      </a:r>
                      <a:r>
                        <a:rPr lang="fr-FR" dirty="0" smtClean="0">
                          <a:solidFill>
                            <a:schemeClr val="tx1"/>
                          </a:solidFill>
                        </a:rPr>
                        <a:t>00</a:t>
                      </a:r>
                    </a:p>
                  </a:txBody>
                  <a:tcPr/>
                </a:tc>
                <a:tc>
                  <a:txBody>
                    <a:bodyPr/>
                    <a:lstStyle/>
                    <a:p>
                      <a:endParaRPr lang="fr-FR" dirty="0">
                        <a:solidFill>
                          <a:schemeClr val="tx1"/>
                        </a:solidFill>
                      </a:endParaRPr>
                    </a:p>
                  </a:txBody>
                  <a:tcPr/>
                </a:tc>
                <a:extLst>
                  <a:ext uri="{0D108BD9-81ED-4DB2-BD59-A6C34878D82A}">
                    <a16:rowId xmlns:a16="http://schemas.microsoft.com/office/drawing/2014/main" val="10001"/>
                  </a:ext>
                </a:extLst>
              </a:tr>
              <a:tr h="0">
                <a:tc>
                  <a:txBody>
                    <a:bodyPr/>
                    <a:lstStyle/>
                    <a:p>
                      <a:endParaRPr lang="fr-FR"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solidFill>
                            <a:schemeClr val="tx1"/>
                          </a:solidFill>
                        </a:rPr>
                        <a:t>2</a:t>
                      </a:r>
                      <a:r>
                        <a:rPr lang="fr-FR" sz="2000" b="1" dirty="0" smtClean="0">
                          <a:solidFill>
                            <a:srgbClr val="FF0000"/>
                          </a:solidFill>
                        </a:rPr>
                        <a:t>9</a:t>
                      </a:r>
                      <a:r>
                        <a:rPr lang="fr-FR" dirty="0" smtClean="0">
                          <a:solidFill>
                            <a:schemeClr val="tx1"/>
                          </a:solidFill>
                        </a:rPr>
                        <a:t>xx</a:t>
                      </a:r>
                    </a:p>
                  </a:txBody>
                  <a:tcPr>
                    <a:lnL w="12700" cmpd="sng">
                      <a:noFill/>
                    </a:lnL>
                  </a:tcPr>
                </a:tc>
                <a:tc>
                  <a:txBody>
                    <a:bodyPr/>
                    <a:lstStyle/>
                    <a:p>
                      <a:endParaRPr lang="fr-FR"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solidFill>
                            <a:schemeClr val="tx1"/>
                          </a:solidFill>
                        </a:rPr>
                        <a:t>Dépréciation </a:t>
                      </a:r>
                      <a:r>
                        <a:rPr lang="fr-FR" dirty="0" err="1" smtClean="0">
                          <a:solidFill>
                            <a:schemeClr val="tx1"/>
                          </a:solidFill>
                        </a:rPr>
                        <a:t>immo</a:t>
                      </a:r>
                      <a:r>
                        <a:rPr lang="fr-FR" dirty="0" smtClean="0">
                          <a:solidFill>
                            <a:schemeClr val="tx1"/>
                          </a:solidFill>
                        </a:rPr>
                        <a:t> xx</a:t>
                      </a:r>
                    </a:p>
                  </a:txBody>
                  <a:tcPr>
                    <a:lnL w="12700" cmpd="sng">
                      <a:noFill/>
                    </a:lnL>
                  </a:tcPr>
                </a:tc>
                <a:tc>
                  <a:txBody>
                    <a:bodyPr/>
                    <a:lstStyle/>
                    <a:p>
                      <a:endParaRPr lang="fr-FR" dirty="0">
                        <a:solidFill>
                          <a:schemeClr val="tx1"/>
                        </a:solidFill>
                      </a:endParaRPr>
                    </a:p>
                  </a:txBody>
                  <a:tcPr/>
                </a:tc>
                <a:tc>
                  <a:txBody>
                    <a:bodyPr/>
                    <a:lstStyle/>
                    <a:p>
                      <a:pPr algn="ctr"/>
                      <a:r>
                        <a:rPr lang="fr-FR" baseline="0" dirty="0" smtClean="0">
                          <a:solidFill>
                            <a:schemeClr val="tx1"/>
                          </a:solidFill>
                        </a:rPr>
                        <a:t>12000</a:t>
                      </a:r>
                      <a:endParaRPr lang="fr-FR" dirty="0">
                        <a:solidFill>
                          <a:schemeClr val="tx1"/>
                        </a:solidFill>
                      </a:endParaRPr>
                    </a:p>
                  </a:txBody>
                  <a:tcPr/>
                </a:tc>
                <a:extLst>
                  <a:ext uri="{0D108BD9-81ED-4DB2-BD59-A6C34878D82A}">
                    <a16:rowId xmlns:a16="http://schemas.microsoft.com/office/drawing/2014/main" val="10002"/>
                  </a:ext>
                </a:extLst>
              </a:tr>
              <a:tr h="0">
                <a:tc gridSpan="6">
                  <a:txBody>
                    <a:bodyPr/>
                    <a:lstStyle/>
                    <a:p>
                      <a:pPr algn="ctr"/>
                      <a:r>
                        <a:rPr lang="fr-FR" b="1" i="1" dirty="0" smtClean="0">
                          <a:solidFill>
                            <a:schemeClr val="tx1"/>
                          </a:solidFill>
                        </a:rPr>
                        <a:t>Dépréciation immobilisation</a:t>
                      </a:r>
                      <a:endParaRPr lang="fr-FR" b="1" i="1" dirty="0">
                        <a:solidFill>
                          <a:schemeClr val="tx1"/>
                        </a:solidFill>
                      </a:endParaRPr>
                    </a:p>
                  </a:txBody>
                  <a:tcPr/>
                </a:tc>
                <a:tc hMerge="1">
                  <a:txBody>
                    <a:bodyPr/>
                    <a:lstStyle/>
                    <a:p>
                      <a:endParaRPr lang="fr-FR" dirty="0"/>
                    </a:p>
                  </a:txBody>
                  <a:tcPr>
                    <a:lnL w="12700" cmpd="sng">
                      <a:noFill/>
                    </a:lnL>
                  </a:tcPr>
                </a:tc>
                <a:tc hMerge="1">
                  <a:txBody>
                    <a:bodyPr/>
                    <a:lstStyle/>
                    <a:p>
                      <a:endParaRPr lang="fr-FR" dirty="0"/>
                    </a:p>
                  </a:txBody>
                  <a:tcPr>
                    <a:lnR w="12700" cmpd="sng">
                      <a:noFill/>
                    </a:lnR>
                  </a:tcPr>
                </a:tc>
                <a:tc hMerge="1">
                  <a:txBody>
                    <a:bodyPr/>
                    <a:lstStyle/>
                    <a:p>
                      <a:endParaRPr lang="fr-FR" dirty="0"/>
                    </a:p>
                  </a:txBody>
                  <a:tcPr>
                    <a:lnL w="12700" cmpd="sng">
                      <a:noFill/>
                    </a:lnL>
                  </a:tcPr>
                </a:tc>
                <a:tc hMerge="1">
                  <a:txBody>
                    <a:bodyPr/>
                    <a:lstStyle/>
                    <a:p>
                      <a:endParaRPr lang="fr-FR" dirty="0"/>
                    </a:p>
                  </a:txBody>
                  <a:tcPr/>
                </a:tc>
                <a:tc hMerge="1">
                  <a:txBody>
                    <a:bodyPr/>
                    <a:lstStyle/>
                    <a:p>
                      <a:endParaRPr lang="fr-FR" dirty="0"/>
                    </a:p>
                  </a:txBody>
                  <a:tcPr/>
                </a:tc>
                <a:extLst>
                  <a:ext uri="{0D108BD9-81ED-4DB2-BD59-A6C34878D82A}">
                    <a16:rowId xmlns:a16="http://schemas.microsoft.com/office/drawing/2014/main" val="10003"/>
                  </a:ext>
                </a:extLst>
              </a:tr>
            </a:tbl>
          </a:graphicData>
        </a:graphic>
      </p:graphicFrame>
      <p:sp>
        <p:nvSpPr>
          <p:cNvPr id="5" name="ZoneTexte 4"/>
          <p:cNvSpPr txBox="1"/>
          <p:nvPr/>
        </p:nvSpPr>
        <p:spPr>
          <a:xfrm>
            <a:off x="332506" y="2580109"/>
            <a:ext cx="10723418" cy="1231106"/>
          </a:xfrm>
          <a:prstGeom prst="rect">
            <a:avLst/>
          </a:prstGeom>
          <a:noFill/>
        </p:spPr>
        <p:txBody>
          <a:bodyPr wrap="square" rtlCol="0">
            <a:spAutoFit/>
          </a:bodyPr>
          <a:lstStyle/>
          <a:p>
            <a:r>
              <a:rPr lang="fr-FR" u="sng" dirty="0" smtClean="0"/>
              <a:t>N° de compte </a:t>
            </a:r>
            <a:r>
              <a:rPr lang="fr-FR" dirty="0" smtClean="0"/>
              <a:t>: 	</a:t>
            </a:r>
            <a:r>
              <a:rPr lang="fr-FR" u="sng" dirty="0" smtClean="0"/>
              <a:t>6816 </a:t>
            </a:r>
            <a:r>
              <a:rPr lang="fr-FR" dirty="0" smtClean="0"/>
              <a:t>= charges (appauvrissement) liée à la perte de valeur </a:t>
            </a:r>
          </a:p>
          <a:p>
            <a:r>
              <a:rPr lang="fr-FR" dirty="0" smtClean="0"/>
              <a:t>  	          	 2</a:t>
            </a:r>
            <a:r>
              <a:rPr lang="fr-FR" sz="2000" b="1" dirty="0" smtClean="0">
                <a:solidFill>
                  <a:srgbClr val="FF0000"/>
                </a:solidFill>
              </a:rPr>
              <a:t>9</a:t>
            </a:r>
            <a:r>
              <a:rPr lang="fr-FR" dirty="0" smtClean="0"/>
              <a:t>xxx = Dépréciation de (si véhicule 2</a:t>
            </a:r>
            <a:r>
              <a:rPr lang="fr-FR" u="sng" dirty="0" smtClean="0">
                <a:effectLst>
                  <a:outerShdw blurRad="38100" dist="38100" dir="2700000" algn="tl">
                    <a:srgbClr val="000000">
                      <a:alpha val="43137"/>
                    </a:srgbClr>
                  </a:outerShdw>
                </a:effectLst>
              </a:rPr>
              <a:t>154 </a:t>
            </a:r>
            <a:r>
              <a:rPr lang="fr-FR" dirty="0" smtClean="0"/>
              <a:t>; alors dépréciation du véhicule : 2</a:t>
            </a:r>
            <a:r>
              <a:rPr lang="fr-FR" u="sng" dirty="0" smtClean="0">
                <a:solidFill>
                  <a:srgbClr val="C00000"/>
                </a:solidFill>
                <a:effectLst>
                  <a:outerShdw blurRad="38100" dist="38100" dir="2700000" algn="tl">
                    <a:srgbClr val="000000">
                      <a:alpha val="43137"/>
                    </a:srgbClr>
                  </a:outerShdw>
                </a:effectLst>
              </a:rPr>
              <a:t>9</a:t>
            </a:r>
            <a:r>
              <a:rPr lang="fr-FR" u="sng" dirty="0" smtClean="0">
                <a:effectLst>
                  <a:outerShdw blurRad="38100" dist="38100" dir="2700000" algn="tl">
                    <a:srgbClr val="000000">
                      <a:alpha val="43137"/>
                    </a:srgbClr>
                  </a:outerShdw>
                </a:effectLst>
              </a:rPr>
              <a:t>154)</a:t>
            </a:r>
          </a:p>
          <a:p>
            <a:r>
              <a:rPr lang="fr-FR" u="sng" dirty="0" smtClean="0"/>
              <a:t>Date</a:t>
            </a:r>
            <a:r>
              <a:rPr lang="fr-FR" dirty="0" smtClean="0"/>
              <a:t> 	        	Date d’inventaire (de fin d’exercice)</a:t>
            </a:r>
          </a:p>
          <a:p>
            <a:endParaRPr lang="fr-FR" dirty="0"/>
          </a:p>
        </p:txBody>
      </p:sp>
      <p:sp>
        <p:nvSpPr>
          <p:cNvPr id="6" name="ZoneTexte 5"/>
          <p:cNvSpPr txBox="1"/>
          <p:nvPr/>
        </p:nvSpPr>
        <p:spPr>
          <a:xfrm>
            <a:off x="332506" y="566531"/>
            <a:ext cx="10723418" cy="461665"/>
          </a:xfrm>
          <a:prstGeom prst="rect">
            <a:avLst/>
          </a:prstGeom>
          <a:noFill/>
        </p:spPr>
        <p:txBody>
          <a:bodyPr wrap="square" rtlCol="0">
            <a:spAutoFit/>
          </a:bodyPr>
          <a:lstStyle/>
          <a:p>
            <a:r>
              <a:rPr lang="fr-FR" sz="2400" b="1" dirty="0" smtClean="0">
                <a:effectLst>
                  <a:outerShdw blurRad="38100" dist="38100" dir="2700000" algn="tl">
                    <a:srgbClr val="000000">
                      <a:alpha val="43137"/>
                    </a:srgbClr>
                  </a:outerShdw>
                </a:effectLst>
              </a:rPr>
              <a:t>a. Comptabilisation de la première dépréciation (et dépréciation complémentaire)</a:t>
            </a:r>
            <a:endParaRPr lang="fr-FR" sz="2400" b="1" dirty="0">
              <a:effectLst>
                <a:outerShdw blurRad="38100" dist="38100" dir="2700000" algn="tl">
                  <a:srgbClr val="000000">
                    <a:alpha val="43137"/>
                  </a:srgbClr>
                </a:outerShdw>
              </a:effectLst>
            </a:endParaRPr>
          </a:p>
        </p:txBody>
      </p:sp>
      <p:sp>
        <p:nvSpPr>
          <p:cNvPr id="7" name="ZoneTexte 6"/>
          <p:cNvSpPr txBox="1"/>
          <p:nvPr/>
        </p:nvSpPr>
        <p:spPr>
          <a:xfrm>
            <a:off x="332506" y="3712587"/>
            <a:ext cx="10723418" cy="461665"/>
          </a:xfrm>
          <a:prstGeom prst="rect">
            <a:avLst/>
          </a:prstGeom>
          <a:noFill/>
        </p:spPr>
        <p:txBody>
          <a:bodyPr wrap="square" rtlCol="0">
            <a:spAutoFit/>
          </a:bodyPr>
          <a:lstStyle/>
          <a:p>
            <a:r>
              <a:rPr lang="fr-FR" sz="2400" b="1" dirty="0">
                <a:effectLst>
                  <a:outerShdw blurRad="38100" dist="38100" dir="2700000" algn="tl">
                    <a:srgbClr val="000000">
                      <a:alpha val="43137"/>
                    </a:srgbClr>
                  </a:outerShdw>
                </a:effectLst>
              </a:rPr>
              <a:t>b</a:t>
            </a:r>
            <a:r>
              <a:rPr lang="fr-FR" sz="2400" b="1" dirty="0" smtClean="0">
                <a:effectLst>
                  <a:outerShdw blurRad="38100" dist="38100" dir="2700000" algn="tl">
                    <a:srgbClr val="000000">
                      <a:alpha val="43137"/>
                    </a:srgbClr>
                  </a:outerShdw>
                </a:effectLst>
              </a:rPr>
              <a:t>. Comptabilisation d’une reprise </a:t>
            </a:r>
            <a:endParaRPr lang="fr-FR" sz="2400" b="1" dirty="0">
              <a:effectLst>
                <a:outerShdw blurRad="38100" dist="38100" dir="2700000" algn="tl">
                  <a:srgbClr val="000000">
                    <a:alpha val="43137"/>
                  </a:srgbClr>
                </a:outerShdw>
              </a:effectLst>
            </a:endParaRPr>
          </a:p>
        </p:txBody>
      </p:sp>
      <p:graphicFrame>
        <p:nvGraphicFramePr>
          <p:cNvPr id="8" name="Tableau 7"/>
          <p:cNvGraphicFramePr>
            <a:graphicFrameLocks noGrp="1"/>
          </p:cNvGraphicFramePr>
          <p:nvPr>
            <p:extLst>
              <p:ext uri="{D42A27DB-BD31-4B8C-83A1-F6EECF244321}">
                <p14:modId xmlns:p14="http://schemas.microsoft.com/office/powerpoint/2010/main" val="3282182282"/>
              </p:ext>
            </p:extLst>
          </p:nvPr>
        </p:nvGraphicFramePr>
        <p:xfrm>
          <a:off x="332504" y="4259280"/>
          <a:ext cx="10723420" cy="1493520"/>
        </p:xfrm>
        <a:graphic>
          <a:graphicData uri="http://schemas.openxmlformats.org/drawingml/2006/table">
            <a:tbl>
              <a:tblPr firstRow="1" bandRow="1">
                <a:tableStyleId>{5940675A-B579-460E-94D1-54222C63F5DA}</a:tableStyleId>
              </a:tblPr>
              <a:tblGrid>
                <a:gridCol w="873508">
                  <a:extLst>
                    <a:ext uri="{9D8B030D-6E8A-4147-A177-3AD203B41FA5}">
                      <a16:colId xmlns:a16="http://schemas.microsoft.com/office/drawing/2014/main" val="20000"/>
                    </a:ext>
                  </a:extLst>
                </a:gridCol>
                <a:gridCol w="1807348">
                  <a:extLst>
                    <a:ext uri="{9D8B030D-6E8A-4147-A177-3AD203B41FA5}">
                      <a16:colId xmlns:a16="http://schemas.microsoft.com/office/drawing/2014/main" val="20001"/>
                    </a:ext>
                  </a:extLst>
                </a:gridCol>
                <a:gridCol w="804200">
                  <a:extLst>
                    <a:ext uri="{9D8B030D-6E8A-4147-A177-3AD203B41FA5}">
                      <a16:colId xmlns:a16="http://schemas.microsoft.com/office/drawing/2014/main" val="20002"/>
                    </a:ext>
                  </a:extLst>
                </a:gridCol>
                <a:gridCol w="3887296">
                  <a:extLst>
                    <a:ext uri="{9D8B030D-6E8A-4147-A177-3AD203B41FA5}">
                      <a16:colId xmlns:a16="http://schemas.microsoft.com/office/drawing/2014/main" val="20003"/>
                    </a:ext>
                  </a:extLst>
                </a:gridCol>
                <a:gridCol w="1627661">
                  <a:extLst>
                    <a:ext uri="{9D8B030D-6E8A-4147-A177-3AD203B41FA5}">
                      <a16:colId xmlns:a16="http://schemas.microsoft.com/office/drawing/2014/main" val="20004"/>
                    </a:ext>
                  </a:extLst>
                </a:gridCol>
                <a:gridCol w="1723407">
                  <a:extLst>
                    <a:ext uri="{9D8B030D-6E8A-4147-A177-3AD203B41FA5}">
                      <a16:colId xmlns:a16="http://schemas.microsoft.com/office/drawing/2014/main" val="20005"/>
                    </a:ext>
                  </a:extLst>
                </a:gridCol>
              </a:tblGrid>
              <a:tr h="349882">
                <a:tc gridSpan="2">
                  <a:txBody>
                    <a:bodyPr/>
                    <a:lstStyle/>
                    <a:p>
                      <a:pPr algn="ctr"/>
                      <a:endParaRPr lang="fr-FR" b="1" dirty="0">
                        <a:solidFill>
                          <a:schemeClr val="tx1"/>
                        </a:solidFill>
                      </a:endParaRPr>
                    </a:p>
                  </a:txBody>
                  <a:tcPr/>
                </a:tc>
                <a:tc hMerge="1">
                  <a:txBody>
                    <a:bodyPr/>
                    <a:lstStyle/>
                    <a:p>
                      <a:endParaRPr lang="fr-FR"/>
                    </a:p>
                  </a:txBody>
                  <a:tcPr/>
                </a:tc>
                <a:tc gridSpan="2">
                  <a:txBody>
                    <a:bodyPr/>
                    <a:lstStyle/>
                    <a:p>
                      <a:pPr algn="ctr"/>
                      <a:r>
                        <a:rPr lang="fr-FR" b="1" dirty="0" smtClean="0">
                          <a:solidFill>
                            <a:schemeClr val="tx1"/>
                          </a:solidFill>
                        </a:rPr>
                        <a:t>31/12/N</a:t>
                      </a:r>
                      <a:endParaRPr lang="fr-FR" b="1" dirty="0">
                        <a:solidFill>
                          <a:schemeClr val="tx1"/>
                        </a:solidFill>
                      </a:endParaRPr>
                    </a:p>
                  </a:txBody>
                  <a:tcPr/>
                </a:tc>
                <a:tc hMerge="1">
                  <a:txBody>
                    <a:bodyPr/>
                    <a:lstStyle/>
                    <a:p>
                      <a:endParaRPr lang="fr-FR"/>
                    </a:p>
                  </a:txBody>
                  <a:tcPr/>
                </a:tc>
                <a:tc>
                  <a:txBody>
                    <a:bodyPr/>
                    <a:lstStyle/>
                    <a:p>
                      <a:pPr algn="ctr"/>
                      <a:r>
                        <a:rPr lang="fr-FR" b="1" dirty="0" smtClean="0">
                          <a:solidFill>
                            <a:schemeClr val="tx1"/>
                          </a:solidFill>
                        </a:rPr>
                        <a:t>Débit</a:t>
                      </a:r>
                      <a:endParaRPr lang="fr-FR" b="1" dirty="0">
                        <a:solidFill>
                          <a:schemeClr val="tx1"/>
                        </a:solidFill>
                      </a:endParaRPr>
                    </a:p>
                  </a:txBody>
                  <a:tcPr/>
                </a:tc>
                <a:tc>
                  <a:txBody>
                    <a:bodyPr/>
                    <a:lstStyle/>
                    <a:p>
                      <a:pPr algn="ctr"/>
                      <a:r>
                        <a:rPr lang="fr-FR" b="1" dirty="0" smtClean="0">
                          <a:solidFill>
                            <a:schemeClr val="tx1"/>
                          </a:solidFill>
                        </a:rPr>
                        <a:t>Crédit</a:t>
                      </a:r>
                      <a:endParaRPr lang="fr-FR" b="1" dirty="0">
                        <a:solidFill>
                          <a:schemeClr val="tx1"/>
                        </a:solidFill>
                      </a:endParaRPr>
                    </a:p>
                  </a:txBody>
                  <a:tcPr/>
                </a:tc>
                <a:extLst>
                  <a:ext uri="{0D108BD9-81ED-4DB2-BD59-A6C34878D82A}">
                    <a16:rowId xmlns:a16="http://schemas.microsoft.com/office/drawing/2014/main" val="10000"/>
                  </a:ext>
                </a:extLst>
              </a:tr>
              <a:tr h="257748">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solidFill>
                            <a:schemeClr val="tx1"/>
                          </a:solidFill>
                        </a:rPr>
                        <a:t>2</a:t>
                      </a:r>
                      <a:r>
                        <a:rPr lang="fr-FR" sz="2000" b="1" dirty="0" smtClean="0">
                          <a:solidFill>
                            <a:srgbClr val="FF0000"/>
                          </a:solidFill>
                        </a:rPr>
                        <a:t>9</a:t>
                      </a:r>
                      <a:r>
                        <a:rPr lang="fr-FR" dirty="0" smtClean="0">
                          <a:solidFill>
                            <a:schemeClr val="tx1"/>
                          </a:solidFill>
                        </a:rPr>
                        <a:t>xx</a:t>
                      </a:r>
                    </a:p>
                  </a:txBody>
                  <a:tcPr/>
                </a:tc>
                <a:tc hMerge="1">
                  <a:txBody>
                    <a:bodyPr/>
                    <a:lstStyle/>
                    <a:p>
                      <a:endParaRPr lang="fr-FR" dirty="0">
                        <a:solidFill>
                          <a:schemeClr val="tx1"/>
                        </a:solidFill>
                      </a:endParaRPr>
                    </a:p>
                  </a:txBody>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solidFill>
                            <a:schemeClr val="tx1"/>
                          </a:solidFill>
                        </a:rPr>
                        <a:t>Dépréciation </a:t>
                      </a:r>
                      <a:r>
                        <a:rPr lang="fr-FR" dirty="0" err="1" smtClean="0">
                          <a:solidFill>
                            <a:schemeClr val="tx1"/>
                          </a:solidFill>
                        </a:rPr>
                        <a:t>immo</a:t>
                      </a:r>
                      <a:r>
                        <a:rPr lang="fr-FR" dirty="0" smtClean="0">
                          <a:solidFill>
                            <a:schemeClr val="tx1"/>
                          </a:solidFill>
                        </a:rPr>
                        <a:t> xx</a:t>
                      </a:r>
                    </a:p>
                  </a:txBody>
                  <a:tcPr/>
                </a:tc>
                <a:tc hMerge="1">
                  <a:txBody>
                    <a:bodyPr/>
                    <a:lstStyle/>
                    <a:p>
                      <a:endParaRPr lang="fr-FR" dirty="0">
                        <a:solidFill>
                          <a:schemeClr val="tx1"/>
                        </a:solidFill>
                      </a:endParaRPr>
                    </a:p>
                  </a:txBody>
                  <a:tcPr/>
                </a:tc>
                <a:tc>
                  <a:txBody>
                    <a:bodyPr/>
                    <a:lstStyle/>
                    <a:p>
                      <a:pPr algn="ctr"/>
                      <a:r>
                        <a:rPr lang="fr-FR" baseline="0" dirty="0" smtClean="0">
                          <a:solidFill>
                            <a:schemeClr val="tx1"/>
                          </a:solidFill>
                        </a:rPr>
                        <a:t>12000</a:t>
                      </a:r>
                      <a:endParaRPr lang="fr-FR" dirty="0">
                        <a:solidFill>
                          <a:schemeClr val="tx1"/>
                        </a:solidFill>
                      </a:endParaRPr>
                    </a:p>
                  </a:txBody>
                  <a:tcPr/>
                </a:tc>
                <a:tc>
                  <a:txBody>
                    <a:bodyPr/>
                    <a:lstStyle/>
                    <a:p>
                      <a:endParaRPr lang="fr-FR" dirty="0">
                        <a:solidFill>
                          <a:schemeClr val="tx1"/>
                        </a:solidFill>
                      </a:endParaRPr>
                    </a:p>
                  </a:txBody>
                  <a:tcPr/>
                </a:tc>
                <a:extLst>
                  <a:ext uri="{0D108BD9-81ED-4DB2-BD59-A6C34878D82A}">
                    <a16:rowId xmlns:a16="http://schemas.microsoft.com/office/drawing/2014/main" val="10001"/>
                  </a:ext>
                </a:extLst>
              </a:tr>
              <a:tr h="0">
                <a:tc>
                  <a:txBody>
                    <a:bodyPr/>
                    <a:lstStyle/>
                    <a:p>
                      <a:endParaRPr lang="fr-FR"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solidFill>
                            <a:schemeClr val="tx1"/>
                          </a:solidFill>
                        </a:rPr>
                        <a:t>781</a:t>
                      </a:r>
                      <a:r>
                        <a:rPr lang="fr-FR" dirty="0" smtClean="0">
                          <a:solidFill>
                            <a:srgbClr val="00B050"/>
                          </a:solidFill>
                        </a:rPr>
                        <a:t>6</a:t>
                      </a:r>
                    </a:p>
                  </a:txBody>
                  <a:tcPr>
                    <a:lnL w="12700" cmpd="sng">
                      <a:noFill/>
                    </a:lnL>
                  </a:tcPr>
                </a:tc>
                <a:tc>
                  <a:txBody>
                    <a:bodyPr/>
                    <a:lstStyle/>
                    <a:p>
                      <a:endParaRPr lang="fr-FR"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solidFill>
                            <a:schemeClr val="tx1"/>
                          </a:solidFill>
                        </a:rPr>
                        <a:t>Reprise sur</a:t>
                      </a:r>
                      <a:r>
                        <a:rPr lang="fr-FR" baseline="0" dirty="0" smtClean="0">
                          <a:solidFill>
                            <a:schemeClr val="tx1"/>
                          </a:solidFill>
                        </a:rPr>
                        <a:t> </a:t>
                      </a:r>
                      <a:r>
                        <a:rPr lang="fr-FR" baseline="0" dirty="0" smtClean="0">
                          <a:solidFill>
                            <a:srgbClr val="00B050"/>
                          </a:solidFill>
                        </a:rPr>
                        <a:t>dépréciation</a:t>
                      </a:r>
                      <a:r>
                        <a:rPr lang="fr-FR" baseline="0" dirty="0" smtClean="0">
                          <a:solidFill>
                            <a:schemeClr val="tx1"/>
                          </a:solidFill>
                        </a:rPr>
                        <a:t> </a:t>
                      </a:r>
                      <a:endParaRPr lang="fr-FR" dirty="0" smtClean="0">
                        <a:solidFill>
                          <a:schemeClr val="tx1"/>
                        </a:solidFill>
                      </a:endParaRPr>
                    </a:p>
                  </a:txBody>
                  <a:tcPr>
                    <a:lnL w="12700" cmpd="sng">
                      <a:noFill/>
                    </a:lnL>
                  </a:tcPr>
                </a:tc>
                <a:tc>
                  <a:txBody>
                    <a:bodyPr/>
                    <a:lstStyle/>
                    <a:p>
                      <a:endParaRPr lang="fr-FR" dirty="0">
                        <a:solidFill>
                          <a:schemeClr val="tx1"/>
                        </a:solidFill>
                      </a:endParaRPr>
                    </a:p>
                  </a:txBody>
                  <a:tcPr/>
                </a:tc>
                <a:tc>
                  <a:txBody>
                    <a:bodyPr/>
                    <a:lstStyle/>
                    <a:p>
                      <a:pPr algn="ctr"/>
                      <a:r>
                        <a:rPr lang="fr-FR" baseline="0" dirty="0" smtClean="0">
                          <a:solidFill>
                            <a:schemeClr val="tx1"/>
                          </a:solidFill>
                        </a:rPr>
                        <a:t>12000</a:t>
                      </a:r>
                      <a:endParaRPr lang="fr-FR" dirty="0">
                        <a:solidFill>
                          <a:schemeClr val="tx1"/>
                        </a:solidFill>
                      </a:endParaRPr>
                    </a:p>
                  </a:txBody>
                  <a:tcPr/>
                </a:tc>
                <a:extLst>
                  <a:ext uri="{0D108BD9-81ED-4DB2-BD59-A6C34878D82A}">
                    <a16:rowId xmlns:a16="http://schemas.microsoft.com/office/drawing/2014/main" val="10002"/>
                  </a:ext>
                </a:extLst>
              </a:tr>
              <a:tr h="0">
                <a:tc gridSpan="6">
                  <a:txBody>
                    <a:bodyPr/>
                    <a:lstStyle/>
                    <a:p>
                      <a:pPr algn="ctr"/>
                      <a:r>
                        <a:rPr lang="fr-FR" b="1" i="1" dirty="0" smtClean="0">
                          <a:solidFill>
                            <a:schemeClr val="tx1"/>
                          </a:solidFill>
                        </a:rPr>
                        <a:t>Reprise de dépréciation d’immobilisation</a:t>
                      </a:r>
                      <a:endParaRPr lang="fr-FR" b="1" i="1" dirty="0">
                        <a:solidFill>
                          <a:schemeClr val="tx1"/>
                        </a:solidFill>
                      </a:endParaRPr>
                    </a:p>
                  </a:txBody>
                  <a:tcPr/>
                </a:tc>
                <a:tc hMerge="1">
                  <a:txBody>
                    <a:bodyPr/>
                    <a:lstStyle/>
                    <a:p>
                      <a:endParaRPr lang="fr-FR" dirty="0"/>
                    </a:p>
                  </a:txBody>
                  <a:tcPr>
                    <a:lnL w="12700" cmpd="sng">
                      <a:noFill/>
                    </a:lnL>
                  </a:tcPr>
                </a:tc>
                <a:tc hMerge="1">
                  <a:txBody>
                    <a:bodyPr/>
                    <a:lstStyle/>
                    <a:p>
                      <a:endParaRPr lang="fr-FR" dirty="0"/>
                    </a:p>
                  </a:txBody>
                  <a:tcPr>
                    <a:lnR w="12700" cmpd="sng">
                      <a:noFill/>
                    </a:lnR>
                  </a:tcPr>
                </a:tc>
                <a:tc hMerge="1">
                  <a:txBody>
                    <a:bodyPr/>
                    <a:lstStyle/>
                    <a:p>
                      <a:endParaRPr lang="fr-FR" dirty="0"/>
                    </a:p>
                  </a:txBody>
                  <a:tcPr>
                    <a:lnL w="12700" cmpd="sng">
                      <a:noFill/>
                    </a:lnL>
                  </a:tcPr>
                </a:tc>
                <a:tc hMerge="1">
                  <a:txBody>
                    <a:bodyPr/>
                    <a:lstStyle/>
                    <a:p>
                      <a:endParaRPr lang="fr-FR" dirty="0"/>
                    </a:p>
                  </a:txBody>
                  <a:tcPr/>
                </a:tc>
                <a:tc hMerge="1">
                  <a:txBody>
                    <a:bodyPr/>
                    <a:lstStyle/>
                    <a:p>
                      <a:endParaRPr lang="fr-FR"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75551256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marL="457200" indent="-342900"/>
            <a:r>
              <a:rPr lang="fr-FR" b="1" dirty="0">
                <a:solidFill>
                  <a:schemeClr val="accent2"/>
                </a:solidFill>
              </a:rPr>
              <a:t>Cas Dépréciation </a:t>
            </a:r>
            <a:r>
              <a:rPr lang="fr-FR" b="1" dirty="0" smtClean="0">
                <a:solidFill>
                  <a:schemeClr val="accent2"/>
                </a:solidFill>
              </a:rPr>
              <a:t>n°1 : Immobilisation non-amortissable</a:t>
            </a:r>
            <a:endParaRPr lang="fr-FR" b="1" dirty="0">
              <a:solidFill>
                <a:schemeClr val="accent2"/>
              </a:solidFill>
            </a:endParaRPr>
          </a:p>
          <a:p>
            <a:pPr marL="457200" indent="-342900"/>
            <a:endParaRPr lang="fr-FR" sz="1000" dirty="0"/>
          </a:p>
          <a:p>
            <a:pPr marL="525780" lvl="1" indent="-342900" algn="just"/>
            <a:r>
              <a:rPr lang="fr-FR" sz="1800" dirty="0" smtClean="0"/>
              <a:t>Une entreprise a acquis il y a 3 ans un terrain à bâtir figurant dans ses comptes pour une valeur de 100 000€. L’entreprise envisage de construire des immeubles dont les appartements seront loués. A la suite d’un projet d’aménagement du territoire, une voie à grande vitesse doit passer à proximité immédiate de ce terrain. De ce fait, il deviendra difficile d’ériger une construction sur ce terrain, les nuisances sonores étant susceptibles d’être trop importantes.</a:t>
            </a:r>
          </a:p>
          <a:p>
            <a:pPr marL="525780" lvl="1" indent="-342900" algn="just"/>
            <a:endParaRPr lang="fr-FR" sz="800" dirty="0" smtClean="0"/>
          </a:p>
          <a:p>
            <a:pPr marL="525780" lvl="1" indent="-342900" algn="just"/>
            <a:r>
              <a:rPr lang="fr-FR" sz="1800" dirty="0" smtClean="0"/>
              <a:t>En N la valeur de revente de ce terrain est estimée à 60 000€, nette des coûts de sortie (honoraires du notaire).</a:t>
            </a:r>
          </a:p>
          <a:p>
            <a:pPr marL="525780" lvl="1" indent="-342900" algn="just"/>
            <a:endParaRPr lang="fr-FR" sz="800" dirty="0" smtClean="0"/>
          </a:p>
          <a:p>
            <a:pPr marL="525780" lvl="1" indent="-342900" algn="just"/>
            <a:r>
              <a:rPr lang="fr-FR" sz="1800" dirty="0" smtClean="0"/>
              <a:t>La </a:t>
            </a:r>
            <a:r>
              <a:rPr lang="fr-FR" sz="1800" dirty="0"/>
              <a:t>valeur d’usage de ce terrain est actuellement difficile à estimer, les utilisations futures de cet espace étant en discussion (terrain de sport, de jeux, parking </a:t>
            </a:r>
            <a:r>
              <a:rPr lang="fr-FR" sz="1800" dirty="0" smtClean="0"/>
              <a:t>…).</a:t>
            </a:r>
            <a:endParaRPr lang="fr-FR" sz="1800" dirty="0"/>
          </a:p>
          <a:p>
            <a:pPr marL="525780" lvl="1" indent="-342900" algn="just"/>
            <a:endParaRPr lang="fr-FR" sz="900" dirty="0"/>
          </a:p>
          <a:p>
            <a:pPr marL="525780" lvl="1" indent="-342900" algn="just"/>
            <a:r>
              <a:rPr lang="fr-FR" sz="1800" dirty="0"/>
              <a:t>En N+1, la municipalité accorde que l’entreprise le loue en tant que parking. Les flux de trésorerie attendus sont estimés à 80 000€, la valeur vénale restant égale à 60 000</a:t>
            </a:r>
            <a:r>
              <a:rPr lang="fr-FR" sz="1800" dirty="0" smtClean="0"/>
              <a:t>€.</a:t>
            </a:r>
            <a:endParaRPr lang="fr-FR" sz="1800" dirty="0"/>
          </a:p>
          <a:p>
            <a:pPr marL="525780" lvl="1" indent="-342900" algn="just"/>
            <a:endParaRPr lang="fr-FR" sz="1000" dirty="0"/>
          </a:p>
          <a:p>
            <a:pPr marL="525780" lvl="1" indent="-342900" algn="just"/>
            <a:r>
              <a:rPr lang="fr-FR" sz="1800" b="1" dirty="0"/>
              <a:t>Comptabilisation en N et en N+1 ?</a:t>
            </a:r>
          </a:p>
        </p:txBody>
      </p:sp>
      <p:sp>
        <p:nvSpPr>
          <p:cNvPr id="4" name="Espace réservé du numéro de diapositive 3"/>
          <p:cNvSpPr>
            <a:spLocks noGrp="1"/>
          </p:cNvSpPr>
          <p:nvPr>
            <p:ph type="sldNum" sz="quarter" idx="12"/>
          </p:nvPr>
        </p:nvSpPr>
        <p:spPr/>
        <p:txBody>
          <a:bodyPr/>
          <a:lstStyle/>
          <a:p>
            <a:fld id="{6E2D2B3B-882E-40F3-A32F-6DD516915044}" type="slidenum">
              <a:rPr lang="en-US" smtClean="0"/>
              <a:pPr/>
              <a:t>21</a:t>
            </a:fld>
            <a:endParaRPr lang="en-US" dirty="0"/>
          </a:p>
        </p:txBody>
      </p:sp>
      <p:sp>
        <p:nvSpPr>
          <p:cNvPr id="8" name="Titre 1"/>
          <p:cNvSpPr txBox="1">
            <a:spLocks/>
          </p:cNvSpPr>
          <p:nvPr/>
        </p:nvSpPr>
        <p:spPr>
          <a:xfrm>
            <a:off x="0" y="-14260"/>
            <a:ext cx="11055927" cy="577795"/>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smtClean="0">
                <a:solidFill>
                  <a:srgbClr val="C00000"/>
                </a:solidFill>
              </a:rPr>
              <a:t>4.3. Dépréciation d’immobilisations – Exercice (1)</a:t>
            </a:r>
            <a:endParaRPr lang="fr-FR" dirty="0">
              <a:solidFill>
                <a:srgbClr val="C00000"/>
              </a:solidFill>
            </a:endParaRPr>
          </a:p>
        </p:txBody>
      </p:sp>
    </p:spTree>
    <p:extLst>
      <p:ext uri="{BB962C8B-B14F-4D97-AF65-F5344CB8AC3E}">
        <p14:creationId xmlns:p14="http://schemas.microsoft.com/office/powerpoint/2010/main" val="93522576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22</a:t>
            </a:fld>
            <a:endParaRPr lang="fr-FR" dirty="0">
              <a:solidFill>
                <a:prstClr val="black">
                  <a:tint val="75000"/>
                </a:prstClr>
              </a:solidFill>
            </a:endParaRPr>
          </a:p>
        </p:txBody>
      </p:sp>
      <p:sp>
        <p:nvSpPr>
          <p:cNvPr id="3" name="Espace réservé du contenu 2"/>
          <p:cNvSpPr txBox="1">
            <a:spLocks/>
          </p:cNvSpPr>
          <p:nvPr/>
        </p:nvSpPr>
        <p:spPr>
          <a:xfrm>
            <a:off x="33472" y="692696"/>
            <a:ext cx="11150210" cy="5616624"/>
          </a:xfrm>
          <a:prstGeom prst="rect">
            <a:avLst/>
          </a:prstGeom>
        </p:spPr>
        <p:txBody>
          <a:bodyPr>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r>
              <a:rPr lang="fr-FR" sz="2000" b="1" dirty="0" smtClean="0">
                <a:solidFill>
                  <a:schemeClr val="accent2"/>
                </a:solidFill>
              </a:rPr>
              <a:t>Cas Dépréciation n°1 : Corrigé</a:t>
            </a:r>
          </a:p>
          <a:p>
            <a:endParaRPr lang="fr-FR" sz="800" dirty="0" smtClean="0"/>
          </a:p>
          <a:p>
            <a:pPr lvl="1"/>
            <a:r>
              <a:rPr lang="fr-FR" sz="1700" dirty="0" smtClean="0"/>
              <a:t>En N</a:t>
            </a:r>
          </a:p>
          <a:p>
            <a:pPr lvl="2"/>
            <a:endParaRPr lang="fr-FR" sz="1700" dirty="0" smtClean="0"/>
          </a:p>
          <a:p>
            <a:pPr lvl="2"/>
            <a:endParaRPr lang="fr-FR" sz="1700" dirty="0"/>
          </a:p>
          <a:p>
            <a:pPr lvl="2"/>
            <a:endParaRPr lang="fr-FR" sz="1700" dirty="0" smtClean="0"/>
          </a:p>
          <a:p>
            <a:pPr lvl="2"/>
            <a:endParaRPr lang="fr-FR" dirty="0" smtClean="0"/>
          </a:p>
          <a:p>
            <a:pPr lvl="2"/>
            <a:endParaRPr lang="fr-FR" dirty="0" smtClean="0"/>
          </a:p>
          <a:p>
            <a:pPr lvl="2"/>
            <a:endParaRPr lang="fr-FR" dirty="0" smtClean="0"/>
          </a:p>
          <a:p>
            <a:pPr lvl="1"/>
            <a:r>
              <a:rPr lang="fr-FR" sz="1700" dirty="0" smtClean="0"/>
              <a:t>En N+1 :</a:t>
            </a:r>
          </a:p>
          <a:p>
            <a:pPr lvl="2"/>
            <a:endParaRPr lang="fr-FR" sz="1700" dirty="0"/>
          </a:p>
          <a:p>
            <a:pPr lvl="2"/>
            <a:endParaRPr lang="fr-FR" sz="1700" dirty="0" smtClean="0"/>
          </a:p>
          <a:p>
            <a:pPr lvl="2"/>
            <a:endParaRPr lang="fr-FR" sz="1700" dirty="0" smtClean="0"/>
          </a:p>
        </p:txBody>
      </p:sp>
      <p:graphicFrame>
        <p:nvGraphicFramePr>
          <p:cNvPr id="4" name="Tableau 3"/>
          <p:cNvGraphicFramePr>
            <a:graphicFrameLocks noGrp="1"/>
          </p:cNvGraphicFramePr>
          <p:nvPr>
            <p:extLst>
              <p:ext uri="{D42A27DB-BD31-4B8C-83A1-F6EECF244321}">
                <p14:modId xmlns:p14="http://schemas.microsoft.com/office/powerpoint/2010/main" val="2336863001"/>
              </p:ext>
            </p:extLst>
          </p:nvPr>
        </p:nvGraphicFramePr>
        <p:xfrm>
          <a:off x="1529010" y="2139156"/>
          <a:ext cx="8383381" cy="1261872"/>
        </p:xfrm>
        <a:graphic>
          <a:graphicData uri="http://schemas.openxmlformats.org/drawingml/2006/table">
            <a:tbl>
              <a:tblPr>
                <a:tableStyleId>{5C22544A-7EE6-4342-B048-85BDC9FD1C3A}</a:tableStyleId>
              </a:tblPr>
              <a:tblGrid>
                <a:gridCol w="900386">
                  <a:extLst>
                    <a:ext uri="{9D8B030D-6E8A-4147-A177-3AD203B41FA5}">
                      <a16:colId xmlns:a16="http://schemas.microsoft.com/office/drawing/2014/main" val="20000"/>
                    </a:ext>
                  </a:extLst>
                </a:gridCol>
                <a:gridCol w="4187347">
                  <a:extLst>
                    <a:ext uri="{9D8B030D-6E8A-4147-A177-3AD203B41FA5}">
                      <a16:colId xmlns:a16="http://schemas.microsoft.com/office/drawing/2014/main" val="20001"/>
                    </a:ext>
                  </a:extLst>
                </a:gridCol>
                <a:gridCol w="1597762">
                  <a:extLst>
                    <a:ext uri="{9D8B030D-6E8A-4147-A177-3AD203B41FA5}">
                      <a16:colId xmlns:a16="http://schemas.microsoft.com/office/drawing/2014/main" val="20002"/>
                    </a:ext>
                  </a:extLst>
                </a:gridCol>
                <a:gridCol w="1697886">
                  <a:extLst>
                    <a:ext uri="{9D8B030D-6E8A-4147-A177-3AD203B41FA5}">
                      <a16:colId xmlns:a16="http://schemas.microsoft.com/office/drawing/2014/main" val="20003"/>
                    </a:ext>
                  </a:extLst>
                </a:gridCol>
              </a:tblGrid>
              <a:tr h="836217">
                <a:tc>
                  <a:txBody>
                    <a:bodyPr/>
                    <a:lstStyle/>
                    <a:p>
                      <a:pPr marR="383540" algn="ctr">
                        <a:lnSpc>
                          <a:spcPct val="115000"/>
                        </a:lnSpc>
                        <a:spcAft>
                          <a:spcPts val="0"/>
                        </a:spcAft>
                      </a:pPr>
                      <a:endParaRPr lang="fr-FR" sz="2400" dirty="0">
                        <a:effectLst/>
                        <a:latin typeface="Times New Roman"/>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nSpc>
                          <a:spcPct val="115000"/>
                        </a:lnSpc>
                        <a:spcAft>
                          <a:spcPts val="0"/>
                        </a:spcAft>
                      </a:pPr>
                      <a:endParaRPr lang="fr-FR" sz="2400" i="1" dirty="0" smtClean="0">
                        <a:effectLst/>
                        <a:latin typeface="Times New Roman"/>
                        <a:ea typeface="Times New Roman"/>
                      </a:endParaRPr>
                    </a:p>
                    <a:p>
                      <a:pPr marR="383540">
                        <a:lnSpc>
                          <a:spcPct val="115000"/>
                        </a:lnSpc>
                        <a:spcAft>
                          <a:spcPts val="0"/>
                        </a:spcAft>
                      </a:pPr>
                      <a:endParaRPr lang="fr-FR" sz="2400" i="1" dirty="0" smtClean="0">
                        <a:effectLst/>
                        <a:latin typeface="Times New Roman"/>
                        <a:ea typeface="Times New Roman"/>
                      </a:endParaRPr>
                    </a:p>
                    <a:p>
                      <a:pPr marR="383540">
                        <a:lnSpc>
                          <a:spcPct val="115000"/>
                        </a:lnSpc>
                        <a:spcAft>
                          <a:spcPts val="0"/>
                        </a:spcAft>
                      </a:pPr>
                      <a:endParaRPr lang="fr-FR" sz="2400" i="1" dirty="0">
                        <a:effectLst/>
                        <a:latin typeface="Times New Roman"/>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ctr">
                        <a:lnSpc>
                          <a:spcPct val="115000"/>
                        </a:lnSpc>
                        <a:spcAft>
                          <a:spcPts val="0"/>
                        </a:spcAft>
                      </a:pPr>
                      <a:endParaRPr lang="fr-FR" sz="1600" dirty="0">
                        <a:effectLst/>
                        <a:latin typeface="+mn-lt"/>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ctr">
                        <a:lnSpc>
                          <a:spcPct val="115000"/>
                        </a:lnSpc>
                        <a:spcAft>
                          <a:spcPts val="0"/>
                        </a:spcAft>
                      </a:pPr>
                      <a:endParaRPr lang="fr-FR" sz="1600" dirty="0">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5" name="Tableau 4"/>
          <p:cNvGraphicFramePr>
            <a:graphicFrameLocks noGrp="1"/>
          </p:cNvGraphicFramePr>
          <p:nvPr>
            <p:extLst>
              <p:ext uri="{D42A27DB-BD31-4B8C-83A1-F6EECF244321}">
                <p14:modId xmlns:p14="http://schemas.microsoft.com/office/powerpoint/2010/main" val="3911615931"/>
              </p:ext>
            </p:extLst>
          </p:nvPr>
        </p:nvGraphicFramePr>
        <p:xfrm>
          <a:off x="1529010" y="4813769"/>
          <a:ext cx="8428565" cy="1261872"/>
        </p:xfrm>
        <a:graphic>
          <a:graphicData uri="http://schemas.openxmlformats.org/drawingml/2006/table">
            <a:tbl>
              <a:tblPr>
                <a:tableStyleId>{5C22544A-7EE6-4342-B048-85BDC9FD1C3A}</a:tableStyleId>
              </a:tblPr>
              <a:tblGrid>
                <a:gridCol w="966591">
                  <a:extLst>
                    <a:ext uri="{9D8B030D-6E8A-4147-A177-3AD203B41FA5}">
                      <a16:colId xmlns:a16="http://schemas.microsoft.com/office/drawing/2014/main" val="20000"/>
                    </a:ext>
                  </a:extLst>
                </a:gridCol>
                <a:gridCol w="4148564">
                  <a:extLst>
                    <a:ext uri="{9D8B030D-6E8A-4147-A177-3AD203B41FA5}">
                      <a16:colId xmlns:a16="http://schemas.microsoft.com/office/drawing/2014/main" val="20001"/>
                    </a:ext>
                  </a:extLst>
                </a:gridCol>
                <a:gridCol w="1606373">
                  <a:extLst>
                    <a:ext uri="{9D8B030D-6E8A-4147-A177-3AD203B41FA5}">
                      <a16:colId xmlns:a16="http://schemas.microsoft.com/office/drawing/2014/main" val="20002"/>
                    </a:ext>
                  </a:extLst>
                </a:gridCol>
                <a:gridCol w="1707037">
                  <a:extLst>
                    <a:ext uri="{9D8B030D-6E8A-4147-A177-3AD203B41FA5}">
                      <a16:colId xmlns:a16="http://schemas.microsoft.com/office/drawing/2014/main" val="20003"/>
                    </a:ext>
                  </a:extLst>
                </a:gridCol>
              </a:tblGrid>
              <a:tr h="913405">
                <a:tc>
                  <a:txBody>
                    <a:bodyPr/>
                    <a:lstStyle/>
                    <a:p>
                      <a:pPr marR="383540" algn="ctr">
                        <a:lnSpc>
                          <a:spcPct val="115000"/>
                        </a:lnSpc>
                        <a:spcAft>
                          <a:spcPts val="0"/>
                        </a:spcAft>
                      </a:pPr>
                      <a:endParaRPr lang="fr-FR" sz="2400" dirty="0">
                        <a:effectLst/>
                        <a:latin typeface="Times New Roman"/>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nSpc>
                          <a:spcPct val="115000"/>
                        </a:lnSpc>
                        <a:spcAft>
                          <a:spcPts val="0"/>
                        </a:spcAft>
                      </a:pPr>
                      <a:endParaRPr lang="fr-FR" sz="2400" i="1" dirty="0" smtClean="0">
                        <a:effectLst/>
                        <a:latin typeface="Times New Roman"/>
                        <a:ea typeface="Times New Roman"/>
                      </a:endParaRPr>
                    </a:p>
                    <a:p>
                      <a:pPr marR="383540">
                        <a:lnSpc>
                          <a:spcPct val="115000"/>
                        </a:lnSpc>
                        <a:spcAft>
                          <a:spcPts val="0"/>
                        </a:spcAft>
                      </a:pPr>
                      <a:endParaRPr lang="fr-FR" sz="2400" i="1" dirty="0" smtClean="0">
                        <a:effectLst/>
                        <a:latin typeface="Times New Roman"/>
                        <a:ea typeface="Times New Roman"/>
                      </a:endParaRPr>
                    </a:p>
                    <a:p>
                      <a:pPr marR="383540">
                        <a:lnSpc>
                          <a:spcPct val="115000"/>
                        </a:lnSpc>
                        <a:spcAft>
                          <a:spcPts val="0"/>
                        </a:spcAft>
                      </a:pPr>
                      <a:endParaRPr lang="fr-FR" sz="2400" i="1" dirty="0">
                        <a:effectLst/>
                        <a:latin typeface="Times New Roman"/>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ctr">
                        <a:lnSpc>
                          <a:spcPct val="115000"/>
                        </a:lnSpc>
                        <a:spcAft>
                          <a:spcPts val="0"/>
                        </a:spcAft>
                      </a:pPr>
                      <a:endParaRPr lang="fr-FR" sz="1600" dirty="0">
                        <a:effectLst/>
                        <a:latin typeface="+mn-lt"/>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ctr">
                        <a:lnSpc>
                          <a:spcPct val="115000"/>
                        </a:lnSpc>
                        <a:spcAft>
                          <a:spcPts val="0"/>
                        </a:spcAft>
                      </a:pPr>
                      <a:endParaRPr lang="fr-FR" sz="1600" dirty="0">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6" name="Titre 1"/>
          <p:cNvSpPr txBox="1">
            <a:spLocks/>
          </p:cNvSpPr>
          <p:nvPr/>
        </p:nvSpPr>
        <p:spPr>
          <a:xfrm>
            <a:off x="0" y="-14260"/>
            <a:ext cx="11055927" cy="577795"/>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smtClean="0">
                <a:solidFill>
                  <a:srgbClr val="C00000"/>
                </a:solidFill>
              </a:rPr>
              <a:t>4.3. Dépréciation d’immobilisations – Corrigé (1)</a:t>
            </a:r>
            <a:endParaRPr lang="fr-FR" dirty="0">
              <a:solidFill>
                <a:srgbClr val="C00000"/>
              </a:solidFill>
            </a:endParaRPr>
          </a:p>
        </p:txBody>
      </p:sp>
    </p:spTree>
    <p:extLst>
      <p:ext uri="{BB962C8B-B14F-4D97-AF65-F5344CB8AC3E}">
        <p14:creationId xmlns:p14="http://schemas.microsoft.com/office/powerpoint/2010/main" val="28172167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3"/>
          <p:cNvSpPr txBox="1">
            <a:spLocks/>
          </p:cNvSpPr>
          <p:nvPr/>
        </p:nvSpPr>
        <p:spPr>
          <a:xfrm>
            <a:off x="247883" y="1019113"/>
            <a:ext cx="11171582" cy="5972814"/>
          </a:xfrm>
          <a:prstGeom prst="rect">
            <a:avLst/>
          </a:prstGeom>
        </p:spPr>
        <p:txBody>
          <a:bodyPr>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Clr>
                <a:srgbClr val="C00000"/>
              </a:buClr>
              <a:buNone/>
            </a:pPr>
            <a:r>
              <a:rPr lang="fr-FR" sz="2400" u="sng" dirty="0" smtClean="0">
                <a:effectLst>
                  <a:outerShdw blurRad="38100" dist="38100" dir="2700000" algn="tl">
                    <a:srgbClr val="000000">
                      <a:alpha val="43137"/>
                    </a:srgbClr>
                  </a:outerShdw>
                </a:effectLst>
              </a:rPr>
              <a:t>Méthode</a:t>
            </a:r>
            <a:r>
              <a:rPr lang="fr-FR" sz="2000" b="1" dirty="0" smtClean="0"/>
              <a:t> :  </a:t>
            </a:r>
          </a:p>
          <a:p>
            <a:pPr marL="571500" indent="-457200">
              <a:buClr>
                <a:srgbClr val="C00000"/>
              </a:buClr>
              <a:buAutoNum type="arabicParenR"/>
            </a:pPr>
            <a:r>
              <a:rPr lang="fr-FR" sz="2000" dirty="0" smtClean="0"/>
              <a:t>Faire le </a:t>
            </a:r>
            <a:r>
              <a:rPr lang="fr-FR" sz="2000" dirty="0" smtClean="0">
                <a:solidFill>
                  <a:schemeClr val="accent1">
                    <a:lumMod val="75000"/>
                  </a:schemeClr>
                </a:solidFill>
              </a:rPr>
              <a:t>plan d’amortissement d’origine </a:t>
            </a:r>
            <a:r>
              <a:rPr lang="fr-FR" sz="2000" dirty="0" smtClean="0"/>
              <a:t>(linéaire ou fonctionnel)</a:t>
            </a:r>
          </a:p>
          <a:p>
            <a:pPr marL="571500" indent="-457200">
              <a:buClr>
                <a:srgbClr val="C00000"/>
              </a:buClr>
              <a:buAutoNum type="arabicParenR"/>
            </a:pPr>
            <a:r>
              <a:rPr lang="fr-FR" sz="2000" dirty="0" smtClean="0"/>
              <a:t>Déterminer la présence de </a:t>
            </a:r>
            <a:r>
              <a:rPr lang="fr-FR" sz="2000" dirty="0" smtClean="0">
                <a:solidFill>
                  <a:schemeClr val="accent6">
                    <a:lumMod val="75000"/>
                  </a:schemeClr>
                </a:solidFill>
              </a:rPr>
              <a:t>dépréciation ou reprise </a:t>
            </a:r>
            <a:r>
              <a:rPr lang="fr-FR" sz="2000" dirty="0" smtClean="0"/>
              <a:t>(comparaison de la VNC avec la valeur actuelle) </a:t>
            </a:r>
          </a:p>
          <a:p>
            <a:pPr marL="571500" indent="-457200">
              <a:buClr>
                <a:srgbClr val="C00000"/>
              </a:buClr>
              <a:buAutoNum type="arabicParenR"/>
            </a:pPr>
            <a:r>
              <a:rPr lang="fr-FR" sz="2000" dirty="0" smtClean="0">
                <a:solidFill>
                  <a:schemeClr val="accent4">
                    <a:lumMod val="75000"/>
                  </a:schemeClr>
                </a:solidFill>
              </a:rPr>
              <a:t>Refaite un plan d’amortissement </a:t>
            </a:r>
            <a:r>
              <a:rPr lang="fr-FR" sz="2000" dirty="0" smtClean="0"/>
              <a:t>en repartant avec les valeur suivantes : </a:t>
            </a:r>
          </a:p>
          <a:p>
            <a:pPr lvl="1">
              <a:buClr>
                <a:srgbClr val="C00000"/>
              </a:buClr>
              <a:buFontTx/>
              <a:buChar char="-"/>
            </a:pPr>
            <a:r>
              <a:rPr lang="fr-FR" sz="1800" dirty="0" smtClean="0"/>
              <a:t>Base = VNC </a:t>
            </a:r>
            <a:r>
              <a:rPr lang="fr-FR" sz="1800" dirty="0"/>
              <a:t>révisée (valeur nette comptable après dépréciation et reprise</a:t>
            </a:r>
            <a:r>
              <a:rPr lang="fr-FR" sz="1800" dirty="0" smtClean="0"/>
              <a:t>)</a:t>
            </a:r>
          </a:p>
          <a:p>
            <a:pPr lvl="1">
              <a:buClr>
                <a:srgbClr val="C00000"/>
              </a:buClr>
              <a:buFontTx/>
              <a:buChar char="-"/>
            </a:pPr>
            <a:r>
              <a:rPr lang="fr-FR" sz="1800" dirty="0" smtClean="0"/>
              <a:t>Annuité sera déterminée sur la durée restante (il faut souvent raisonner sur nombre de jours restants).</a:t>
            </a:r>
          </a:p>
          <a:p>
            <a:pPr lvl="1">
              <a:buClr>
                <a:srgbClr val="C00000"/>
              </a:buClr>
              <a:buFontTx/>
              <a:buChar char="-"/>
            </a:pPr>
            <a:endParaRPr lang="fr-FR" sz="1800" dirty="0"/>
          </a:p>
          <a:p>
            <a:pPr lvl="1">
              <a:buClr>
                <a:srgbClr val="C00000"/>
              </a:buClr>
              <a:buFontTx/>
              <a:buChar char="-"/>
            </a:pPr>
            <a:endParaRPr lang="fr-FR" sz="1800" dirty="0" smtClean="0"/>
          </a:p>
          <a:p>
            <a:pPr lvl="1">
              <a:buClr>
                <a:srgbClr val="C00000"/>
              </a:buClr>
              <a:buFontTx/>
              <a:buChar char="-"/>
            </a:pPr>
            <a:endParaRPr lang="fr-FR" sz="1800" dirty="0"/>
          </a:p>
          <a:p>
            <a:pPr lvl="1">
              <a:buClr>
                <a:srgbClr val="C00000"/>
              </a:buClr>
              <a:buFontTx/>
              <a:buChar char="-"/>
            </a:pPr>
            <a:endParaRPr lang="fr-FR" sz="1800" dirty="0" smtClean="0"/>
          </a:p>
          <a:p>
            <a:pPr lvl="1">
              <a:buClr>
                <a:srgbClr val="C00000"/>
              </a:buClr>
              <a:buFontTx/>
              <a:buChar char="-"/>
            </a:pPr>
            <a:endParaRPr lang="fr-FR" sz="1800" dirty="0"/>
          </a:p>
          <a:p>
            <a:pPr lvl="1">
              <a:buClr>
                <a:srgbClr val="C00000"/>
              </a:buClr>
              <a:buFontTx/>
              <a:buChar char="-"/>
            </a:pPr>
            <a:endParaRPr lang="fr-FR" sz="1800" dirty="0" smtClean="0"/>
          </a:p>
          <a:p>
            <a:pPr marL="411480" lvl="1" indent="0">
              <a:buClr>
                <a:srgbClr val="C00000"/>
              </a:buClr>
              <a:buNone/>
            </a:pPr>
            <a:endParaRPr lang="fr-FR" sz="1800" dirty="0" smtClean="0"/>
          </a:p>
          <a:p>
            <a:pPr marL="411480" lvl="1" indent="0">
              <a:buClr>
                <a:srgbClr val="C00000"/>
              </a:buClr>
              <a:buNone/>
            </a:pPr>
            <a:endParaRPr lang="fr-FR" sz="1800" dirty="0"/>
          </a:p>
          <a:p>
            <a:pPr marL="411480" lvl="1" indent="0">
              <a:buClr>
                <a:srgbClr val="C00000"/>
              </a:buClr>
              <a:buNone/>
            </a:pPr>
            <a:r>
              <a:rPr lang="fr-FR" sz="1800" b="1" dirty="0" err="1" smtClean="0">
                <a:solidFill>
                  <a:srgbClr val="C00000"/>
                </a:solidFill>
              </a:rPr>
              <a:t>Rq</a:t>
            </a:r>
            <a:r>
              <a:rPr lang="fr-FR" sz="1800" dirty="0" smtClean="0"/>
              <a:t> : Lorsque l’on calculera la somme des amortissement et dépréciation (à reporter au bilan), attention à prendre les amortissements du plan d’origine + amortissement du plan après dépréciation. </a:t>
            </a:r>
          </a:p>
          <a:p>
            <a:pPr marL="571500" indent="-457200">
              <a:buClr>
                <a:srgbClr val="C00000"/>
              </a:buClr>
              <a:buAutoNum type="arabicParenR"/>
            </a:pPr>
            <a:endParaRPr lang="fr-FR" sz="2000" b="1" dirty="0" smtClean="0"/>
          </a:p>
        </p:txBody>
      </p:sp>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23</a:t>
            </a:fld>
            <a:endParaRPr lang="fr-FR" dirty="0">
              <a:solidFill>
                <a:prstClr val="black">
                  <a:tint val="75000"/>
                </a:prstClr>
              </a:solidFill>
            </a:endParaRPr>
          </a:p>
        </p:txBody>
      </p:sp>
      <p:sp>
        <p:nvSpPr>
          <p:cNvPr id="3" name="Titre 1"/>
          <p:cNvSpPr txBox="1">
            <a:spLocks/>
          </p:cNvSpPr>
          <p:nvPr/>
        </p:nvSpPr>
        <p:spPr>
          <a:xfrm>
            <a:off x="0" y="284299"/>
            <a:ext cx="11055927" cy="577795"/>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smtClean="0">
                <a:solidFill>
                  <a:srgbClr val="C00000"/>
                </a:solidFill>
              </a:rPr>
              <a:t>4.3. Dépréciation d’immobilisations – Impact sur le plan d’amortissement</a:t>
            </a:r>
            <a:endParaRPr lang="fr-FR" dirty="0">
              <a:solidFill>
                <a:srgbClr val="C00000"/>
              </a:solidFill>
            </a:endParaRPr>
          </a:p>
        </p:txBody>
      </p:sp>
      <p:graphicFrame>
        <p:nvGraphicFramePr>
          <p:cNvPr id="4" name="Tableau 3"/>
          <p:cNvGraphicFramePr>
            <a:graphicFrameLocks noGrp="1"/>
          </p:cNvGraphicFramePr>
          <p:nvPr>
            <p:extLst>
              <p:ext uri="{D42A27DB-BD31-4B8C-83A1-F6EECF244321}">
                <p14:modId xmlns:p14="http://schemas.microsoft.com/office/powerpoint/2010/main" val="261039903"/>
              </p:ext>
            </p:extLst>
          </p:nvPr>
        </p:nvGraphicFramePr>
        <p:xfrm>
          <a:off x="511798" y="3398976"/>
          <a:ext cx="8484419" cy="1733783"/>
        </p:xfrm>
        <a:graphic>
          <a:graphicData uri="http://schemas.openxmlformats.org/drawingml/2006/table">
            <a:tbl>
              <a:tblPr>
                <a:tableStyleId>{5C22544A-7EE6-4342-B048-85BDC9FD1C3A}</a:tableStyleId>
              </a:tblPr>
              <a:tblGrid>
                <a:gridCol w="1234999">
                  <a:extLst>
                    <a:ext uri="{9D8B030D-6E8A-4147-A177-3AD203B41FA5}">
                      <a16:colId xmlns:a16="http://schemas.microsoft.com/office/drawing/2014/main" val="20000"/>
                    </a:ext>
                  </a:extLst>
                </a:gridCol>
                <a:gridCol w="1732327">
                  <a:extLst>
                    <a:ext uri="{9D8B030D-6E8A-4147-A177-3AD203B41FA5}">
                      <a16:colId xmlns:a16="http://schemas.microsoft.com/office/drawing/2014/main" val="20001"/>
                    </a:ext>
                  </a:extLst>
                </a:gridCol>
                <a:gridCol w="1769988">
                  <a:extLst>
                    <a:ext uri="{9D8B030D-6E8A-4147-A177-3AD203B41FA5}">
                      <a16:colId xmlns:a16="http://schemas.microsoft.com/office/drawing/2014/main" val="20003"/>
                    </a:ext>
                  </a:extLst>
                </a:gridCol>
                <a:gridCol w="1939457">
                  <a:extLst>
                    <a:ext uri="{9D8B030D-6E8A-4147-A177-3AD203B41FA5}">
                      <a16:colId xmlns:a16="http://schemas.microsoft.com/office/drawing/2014/main" val="20004"/>
                    </a:ext>
                  </a:extLst>
                </a:gridCol>
                <a:gridCol w="1807648">
                  <a:extLst>
                    <a:ext uri="{9D8B030D-6E8A-4147-A177-3AD203B41FA5}">
                      <a16:colId xmlns:a16="http://schemas.microsoft.com/office/drawing/2014/main" val="20005"/>
                    </a:ext>
                  </a:extLst>
                </a:gridCol>
              </a:tblGrid>
              <a:tr h="567923">
                <a:tc>
                  <a:txBody>
                    <a:bodyPr/>
                    <a:lstStyle/>
                    <a:p>
                      <a:pPr algn="ctr" fontAlgn="b"/>
                      <a:endParaRPr lang="fr-FR" sz="20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4">
                  <a:txBody>
                    <a:bodyPr/>
                    <a:lstStyle/>
                    <a:p>
                      <a:pPr algn="ctr" fontAlgn="b"/>
                      <a:r>
                        <a:rPr lang="fr-FR" sz="2000" b="1" u="none" strike="noStrike" dirty="0" smtClean="0">
                          <a:effectLst/>
                        </a:rPr>
                        <a:t>Plan</a:t>
                      </a:r>
                      <a:r>
                        <a:rPr lang="fr-FR" sz="2000" b="1" u="none" strike="noStrike" baseline="0" dirty="0" smtClean="0">
                          <a:effectLst/>
                        </a:rPr>
                        <a:t> d’amortissement </a:t>
                      </a:r>
                      <a:r>
                        <a:rPr lang="fr-FR" sz="2000" b="1" u="sng" strike="noStrike" baseline="0" dirty="0" smtClean="0">
                          <a:effectLst/>
                        </a:rPr>
                        <a:t>d’origine</a:t>
                      </a:r>
                      <a:endParaRPr lang="fr-FR" sz="2000" b="1" u="sng" strike="noStrike" dirty="0" smtClean="0">
                        <a:effectLs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b"/>
                      <a:endParaRPr lang="fr-FR" sz="20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b"/>
                      <a:endParaRPr lang="fr-FR" sz="20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b"/>
                      <a:endParaRPr lang="fr-FR" sz="20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7929549"/>
                  </a:ext>
                </a:extLst>
              </a:tr>
              <a:tr h="134046">
                <a:tc>
                  <a:txBody>
                    <a:bodyPr/>
                    <a:lstStyle/>
                    <a:p>
                      <a:pPr algn="ctr" fontAlgn="b"/>
                      <a:r>
                        <a:rPr lang="fr-FR" sz="2000" b="0" u="none" strike="noStrike" dirty="0" smtClean="0">
                          <a:effectLst/>
                        </a:rPr>
                        <a:t>Année</a:t>
                      </a:r>
                      <a:endParaRPr lang="fr-FR" sz="20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2000" b="0" u="none" strike="noStrike" dirty="0" smtClean="0">
                          <a:effectLst/>
                        </a:rPr>
                        <a:t>Base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2000" b="0" u="none" strike="noStrike" dirty="0" smtClean="0">
                          <a:effectLst/>
                        </a:rPr>
                        <a:t>Annuité</a:t>
                      </a:r>
                      <a:endParaRPr lang="fr-FR" sz="20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2000" b="0" u="none" strike="noStrike" dirty="0">
                          <a:effectLst/>
                        </a:rPr>
                        <a:t>Cumul des </a:t>
                      </a:r>
                      <a:r>
                        <a:rPr lang="fr-FR" sz="2000" b="0" u="none" strike="noStrike" dirty="0" err="1" smtClean="0">
                          <a:effectLst/>
                        </a:rPr>
                        <a:t>Amt</a:t>
                      </a:r>
                      <a:endParaRPr lang="fr-FR" sz="20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2000" b="0" u="none" strike="noStrike" dirty="0" smtClean="0">
                          <a:effectLst/>
                        </a:rPr>
                        <a:t>VNC (plan initial)</a:t>
                      </a:r>
                      <a:endParaRPr lang="fr-FR" sz="20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0">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10922">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97908167"/>
                  </a:ext>
                </a:extLst>
              </a:tr>
              <a:tr h="110922">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56106583"/>
                  </a:ext>
                </a:extLst>
              </a:tr>
            </a:tbl>
          </a:graphicData>
        </a:graphic>
      </p:graphicFrame>
    </p:spTree>
    <p:extLst>
      <p:ext uri="{BB962C8B-B14F-4D97-AF65-F5344CB8AC3E}">
        <p14:creationId xmlns:p14="http://schemas.microsoft.com/office/powerpoint/2010/main" val="406638056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24</a:t>
            </a:fld>
            <a:endParaRPr lang="fr-FR" dirty="0">
              <a:solidFill>
                <a:prstClr val="black">
                  <a:tint val="75000"/>
                </a:prstClr>
              </a:solidFill>
            </a:endParaRPr>
          </a:p>
        </p:txBody>
      </p:sp>
      <p:sp>
        <p:nvSpPr>
          <p:cNvPr id="4" name="Espace réservé du contenu 3"/>
          <p:cNvSpPr txBox="1">
            <a:spLocks/>
          </p:cNvSpPr>
          <p:nvPr/>
        </p:nvSpPr>
        <p:spPr>
          <a:xfrm>
            <a:off x="247883" y="1019113"/>
            <a:ext cx="11171582" cy="5972814"/>
          </a:xfrm>
          <a:prstGeom prst="rect">
            <a:avLst/>
          </a:prstGeom>
        </p:spPr>
        <p:txBody>
          <a:bodyPr>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Clr>
                <a:srgbClr val="C00000"/>
              </a:buClr>
              <a:buNone/>
            </a:pPr>
            <a:r>
              <a:rPr lang="fr-FR" sz="2400" u="sng" dirty="0" smtClean="0">
                <a:effectLst>
                  <a:outerShdw blurRad="38100" dist="38100" dir="2700000" algn="tl">
                    <a:srgbClr val="000000">
                      <a:alpha val="43137"/>
                    </a:srgbClr>
                  </a:outerShdw>
                </a:effectLst>
              </a:rPr>
              <a:t>Méthode</a:t>
            </a:r>
            <a:r>
              <a:rPr lang="fr-FR" sz="2000" b="1" dirty="0" smtClean="0"/>
              <a:t> :  </a:t>
            </a:r>
          </a:p>
          <a:p>
            <a:pPr marL="571500" indent="-457200">
              <a:buClr>
                <a:srgbClr val="C00000"/>
              </a:buClr>
              <a:buAutoNum type="arabicParenR"/>
            </a:pPr>
            <a:r>
              <a:rPr lang="fr-FR" sz="2000" dirty="0" smtClean="0"/>
              <a:t>Faire le </a:t>
            </a:r>
            <a:r>
              <a:rPr lang="fr-FR" sz="2000" dirty="0" smtClean="0">
                <a:solidFill>
                  <a:schemeClr val="accent1">
                    <a:lumMod val="75000"/>
                  </a:schemeClr>
                </a:solidFill>
              </a:rPr>
              <a:t>plan d’amortissement d’origine </a:t>
            </a:r>
            <a:r>
              <a:rPr lang="fr-FR" sz="2000" dirty="0" smtClean="0"/>
              <a:t>(linéaire ou fonctionnel)</a:t>
            </a:r>
          </a:p>
          <a:p>
            <a:pPr marL="571500" indent="-457200">
              <a:buClr>
                <a:srgbClr val="C00000"/>
              </a:buClr>
              <a:buAutoNum type="arabicParenR"/>
            </a:pPr>
            <a:r>
              <a:rPr lang="fr-FR" sz="2000" dirty="0" smtClean="0"/>
              <a:t>Déterminer la présence de </a:t>
            </a:r>
            <a:r>
              <a:rPr lang="fr-FR" sz="2000" dirty="0" smtClean="0">
                <a:solidFill>
                  <a:schemeClr val="accent6">
                    <a:lumMod val="75000"/>
                  </a:schemeClr>
                </a:solidFill>
              </a:rPr>
              <a:t>dépréciation ou reprise </a:t>
            </a:r>
            <a:r>
              <a:rPr lang="fr-FR" sz="2000" dirty="0" smtClean="0"/>
              <a:t>(comparaison de la VNC avec la valeur actuelle) </a:t>
            </a:r>
          </a:p>
          <a:p>
            <a:pPr marL="571500" indent="-457200">
              <a:buClr>
                <a:srgbClr val="C00000"/>
              </a:buClr>
              <a:buAutoNum type="arabicParenR"/>
            </a:pPr>
            <a:r>
              <a:rPr lang="fr-FR" sz="2000" dirty="0" smtClean="0">
                <a:solidFill>
                  <a:schemeClr val="accent4">
                    <a:lumMod val="75000"/>
                  </a:schemeClr>
                </a:solidFill>
              </a:rPr>
              <a:t>Refaite un plan d’amortissement </a:t>
            </a:r>
            <a:r>
              <a:rPr lang="fr-FR" sz="2000" dirty="0" smtClean="0"/>
              <a:t>en repartant avec les valeur suivantes : </a:t>
            </a:r>
          </a:p>
          <a:p>
            <a:pPr lvl="1">
              <a:buClr>
                <a:srgbClr val="C00000"/>
              </a:buClr>
              <a:buFontTx/>
              <a:buChar char="-"/>
            </a:pPr>
            <a:r>
              <a:rPr lang="fr-FR" sz="1800" dirty="0" smtClean="0"/>
              <a:t>Base = VNC révisée (valeur nette comptable après dépréciation et reprise)</a:t>
            </a:r>
          </a:p>
          <a:p>
            <a:pPr lvl="1">
              <a:buClr>
                <a:srgbClr val="C00000"/>
              </a:buClr>
              <a:buFontTx/>
              <a:buChar char="-"/>
            </a:pPr>
            <a:r>
              <a:rPr lang="fr-FR" sz="1800" dirty="0" smtClean="0"/>
              <a:t>Annuité sera déterminée sur la durée restante (il faut souvent raisonner sur nombre de jours restants).</a:t>
            </a:r>
          </a:p>
          <a:p>
            <a:pPr lvl="1">
              <a:buClr>
                <a:srgbClr val="C00000"/>
              </a:buClr>
              <a:buFontTx/>
              <a:buChar char="-"/>
            </a:pPr>
            <a:endParaRPr lang="fr-FR" sz="1800" dirty="0"/>
          </a:p>
          <a:p>
            <a:pPr lvl="1">
              <a:buClr>
                <a:srgbClr val="C00000"/>
              </a:buClr>
              <a:buFontTx/>
              <a:buChar char="-"/>
            </a:pPr>
            <a:endParaRPr lang="fr-FR" sz="1800" dirty="0" smtClean="0"/>
          </a:p>
          <a:p>
            <a:pPr lvl="1">
              <a:buClr>
                <a:srgbClr val="C00000"/>
              </a:buClr>
              <a:buFontTx/>
              <a:buChar char="-"/>
            </a:pPr>
            <a:endParaRPr lang="fr-FR" sz="1800" dirty="0"/>
          </a:p>
          <a:p>
            <a:pPr lvl="1">
              <a:buClr>
                <a:srgbClr val="C00000"/>
              </a:buClr>
              <a:buFontTx/>
              <a:buChar char="-"/>
            </a:pPr>
            <a:endParaRPr lang="fr-FR" sz="1800" dirty="0" smtClean="0"/>
          </a:p>
          <a:p>
            <a:pPr lvl="1">
              <a:buClr>
                <a:srgbClr val="C00000"/>
              </a:buClr>
              <a:buFontTx/>
              <a:buChar char="-"/>
            </a:pPr>
            <a:endParaRPr lang="fr-FR" sz="1800" dirty="0"/>
          </a:p>
          <a:p>
            <a:pPr lvl="1">
              <a:buClr>
                <a:srgbClr val="C00000"/>
              </a:buClr>
              <a:buFontTx/>
              <a:buChar char="-"/>
            </a:pPr>
            <a:endParaRPr lang="fr-FR" sz="1800" dirty="0" smtClean="0"/>
          </a:p>
          <a:p>
            <a:pPr marL="411480" lvl="1" indent="0">
              <a:buClr>
                <a:srgbClr val="C00000"/>
              </a:buClr>
              <a:buNone/>
            </a:pPr>
            <a:endParaRPr lang="fr-FR" sz="1800" dirty="0" smtClean="0"/>
          </a:p>
          <a:p>
            <a:pPr marL="411480" lvl="1" indent="0">
              <a:buClr>
                <a:srgbClr val="C00000"/>
              </a:buClr>
              <a:buNone/>
            </a:pPr>
            <a:endParaRPr lang="fr-FR" sz="1800" dirty="0"/>
          </a:p>
          <a:p>
            <a:pPr marL="411480" lvl="1" indent="0">
              <a:buClr>
                <a:srgbClr val="C00000"/>
              </a:buClr>
              <a:buNone/>
            </a:pPr>
            <a:r>
              <a:rPr lang="fr-FR" sz="1800" b="1" dirty="0" err="1" smtClean="0">
                <a:solidFill>
                  <a:srgbClr val="C00000"/>
                </a:solidFill>
              </a:rPr>
              <a:t>Rq</a:t>
            </a:r>
            <a:r>
              <a:rPr lang="fr-FR" sz="1800" dirty="0" smtClean="0"/>
              <a:t> : Lorsque l’on calculera la somme des amortissement et dépréciation (à reporter au bilan), attention à prendre les amortissements du plan d’origine + amortissement du plan après dépréciation. </a:t>
            </a:r>
          </a:p>
          <a:p>
            <a:pPr marL="411480" lvl="1" indent="0">
              <a:buClr>
                <a:srgbClr val="C00000"/>
              </a:buClr>
              <a:buNone/>
            </a:pPr>
            <a:r>
              <a:rPr lang="fr-FR" sz="1800" dirty="0" smtClean="0"/>
              <a:t>VNC révisé = Base d’origine - Cumul d’amortissement – dépréciation + reprises</a:t>
            </a:r>
          </a:p>
          <a:p>
            <a:pPr marL="571500" indent="-457200">
              <a:buClr>
                <a:srgbClr val="C00000"/>
              </a:buClr>
              <a:buAutoNum type="arabicParenR"/>
            </a:pPr>
            <a:endParaRPr lang="fr-FR" sz="2000" b="1" dirty="0" smtClean="0"/>
          </a:p>
        </p:txBody>
      </p:sp>
      <p:sp>
        <p:nvSpPr>
          <p:cNvPr id="5" name="Espace réservé du numéro de diapositive 1"/>
          <p:cNvSpPr txBox="1">
            <a:spLocks/>
          </p:cNvSpPr>
          <p:nvPr/>
        </p:nvSpPr>
        <p:spPr>
          <a:xfrm>
            <a:off x="11419465" y="0"/>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5D6219C-5D67-46FE-AB3F-D592616FA5B1}" type="slidenum">
              <a:rPr lang="fr-FR" smtClean="0">
                <a:solidFill>
                  <a:prstClr val="black">
                    <a:tint val="75000"/>
                  </a:prstClr>
                </a:solidFill>
              </a:rPr>
              <a:pPr/>
              <a:t>24</a:t>
            </a:fld>
            <a:endParaRPr lang="fr-FR" dirty="0">
              <a:solidFill>
                <a:prstClr val="black">
                  <a:tint val="75000"/>
                </a:prstClr>
              </a:solidFill>
            </a:endParaRPr>
          </a:p>
        </p:txBody>
      </p:sp>
      <p:sp>
        <p:nvSpPr>
          <p:cNvPr id="6" name="Titre 1"/>
          <p:cNvSpPr txBox="1">
            <a:spLocks/>
          </p:cNvSpPr>
          <p:nvPr/>
        </p:nvSpPr>
        <p:spPr>
          <a:xfrm>
            <a:off x="0" y="284299"/>
            <a:ext cx="11055927" cy="577795"/>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smtClean="0">
                <a:solidFill>
                  <a:srgbClr val="C00000"/>
                </a:solidFill>
              </a:rPr>
              <a:t>4.3. Dépréciation d’immobilisations – Impact sur le plan d’amortissement</a:t>
            </a:r>
            <a:endParaRPr lang="fr-FR" dirty="0">
              <a:solidFill>
                <a:srgbClr val="C00000"/>
              </a:solidFill>
            </a:endParaRPr>
          </a:p>
        </p:txBody>
      </p:sp>
      <p:graphicFrame>
        <p:nvGraphicFramePr>
          <p:cNvPr id="7" name="Tableau 6"/>
          <p:cNvGraphicFramePr>
            <a:graphicFrameLocks noGrp="1"/>
          </p:cNvGraphicFramePr>
          <p:nvPr>
            <p:extLst>
              <p:ext uri="{D42A27DB-BD31-4B8C-83A1-F6EECF244321}">
                <p14:modId xmlns:p14="http://schemas.microsoft.com/office/powerpoint/2010/main" val="3112522612"/>
              </p:ext>
            </p:extLst>
          </p:nvPr>
        </p:nvGraphicFramePr>
        <p:xfrm>
          <a:off x="511799" y="3398976"/>
          <a:ext cx="10461002" cy="2130023"/>
        </p:xfrm>
        <a:graphic>
          <a:graphicData uri="http://schemas.openxmlformats.org/drawingml/2006/table">
            <a:tbl>
              <a:tblPr>
                <a:tableStyleId>{5C22544A-7EE6-4342-B048-85BDC9FD1C3A}</a:tableStyleId>
              </a:tblPr>
              <a:tblGrid>
                <a:gridCol w="929074">
                  <a:extLst>
                    <a:ext uri="{9D8B030D-6E8A-4147-A177-3AD203B41FA5}">
                      <a16:colId xmlns:a16="http://schemas.microsoft.com/office/drawing/2014/main" val="20000"/>
                    </a:ext>
                  </a:extLst>
                </a:gridCol>
                <a:gridCol w="1324282">
                  <a:extLst>
                    <a:ext uri="{9D8B030D-6E8A-4147-A177-3AD203B41FA5}">
                      <a16:colId xmlns:a16="http://schemas.microsoft.com/office/drawing/2014/main" val="20001"/>
                    </a:ext>
                  </a:extLst>
                </a:gridCol>
                <a:gridCol w="1344111">
                  <a:extLst>
                    <a:ext uri="{9D8B030D-6E8A-4147-A177-3AD203B41FA5}">
                      <a16:colId xmlns:a16="http://schemas.microsoft.com/office/drawing/2014/main" val="20003"/>
                    </a:ext>
                  </a:extLst>
                </a:gridCol>
                <a:gridCol w="1372707">
                  <a:extLst>
                    <a:ext uri="{9D8B030D-6E8A-4147-A177-3AD203B41FA5}">
                      <a16:colId xmlns:a16="http://schemas.microsoft.com/office/drawing/2014/main" val="20005"/>
                    </a:ext>
                  </a:extLst>
                </a:gridCol>
                <a:gridCol w="1372707">
                  <a:extLst>
                    <a:ext uri="{9D8B030D-6E8A-4147-A177-3AD203B41FA5}">
                      <a16:colId xmlns:a16="http://schemas.microsoft.com/office/drawing/2014/main" val="990472875"/>
                    </a:ext>
                  </a:extLst>
                </a:gridCol>
                <a:gridCol w="1372707">
                  <a:extLst>
                    <a:ext uri="{9D8B030D-6E8A-4147-A177-3AD203B41FA5}">
                      <a16:colId xmlns:a16="http://schemas.microsoft.com/office/drawing/2014/main" val="4085140557"/>
                    </a:ext>
                  </a:extLst>
                </a:gridCol>
                <a:gridCol w="1372707">
                  <a:extLst>
                    <a:ext uri="{9D8B030D-6E8A-4147-A177-3AD203B41FA5}">
                      <a16:colId xmlns:a16="http://schemas.microsoft.com/office/drawing/2014/main" val="2736436586"/>
                    </a:ext>
                  </a:extLst>
                </a:gridCol>
                <a:gridCol w="1372707">
                  <a:extLst>
                    <a:ext uri="{9D8B030D-6E8A-4147-A177-3AD203B41FA5}">
                      <a16:colId xmlns:a16="http://schemas.microsoft.com/office/drawing/2014/main" val="2775595389"/>
                    </a:ext>
                  </a:extLst>
                </a:gridCol>
              </a:tblGrid>
              <a:tr h="567923">
                <a:tc>
                  <a:txBody>
                    <a:bodyPr/>
                    <a:lstStyle/>
                    <a:p>
                      <a:pPr algn="ctr" fontAlgn="b"/>
                      <a:endParaRPr lang="fr-FR" sz="20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7">
                  <a:txBody>
                    <a:bodyPr/>
                    <a:lstStyle/>
                    <a:p>
                      <a:pPr algn="ctr" fontAlgn="b"/>
                      <a:r>
                        <a:rPr lang="fr-FR" sz="2000" b="1" u="none" strike="noStrike" dirty="0" smtClean="0">
                          <a:effectLst/>
                        </a:rPr>
                        <a:t>Plan</a:t>
                      </a:r>
                      <a:r>
                        <a:rPr lang="fr-FR" sz="2000" b="1" u="none" strike="noStrike" baseline="0" dirty="0" smtClean="0">
                          <a:effectLst/>
                        </a:rPr>
                        <a:t> d’amortissement Révisé</a:t>
                      </a:r>
                      <a:endParaRPr lang="fr-FR" sz="2000" b="1" u="none" strike="noStrike" dirty="0" smtClean="0">
                        <a:effectLs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b"/>
                      <a:endParaRPr lang="fr-FR" sz="20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b"/>
                      <a:endParaRPr lang="fr-FR" sz="20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b"/>
                      <a:endParaRPr lang="fr-FR" sz="2000" b="1" u="none" strike="noStrike" dirty="0" smtClean="0">
                        <a:effectLs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b"/>
                      <a:endParaRPr lang="fr-FR" sz="2000" b="1" u="none" strike="noStrike" dirty="0" smtClean="0">
                        <a:effectLs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b"/>
                      <a:endParaRPr lang="fr-FR" sz="2000" b="1" u="none" strike="noStrike" dirty="0" smtClean="0">
                        <a:effectLs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b"/>
                      <a:endParaRPr lang="fr-FR" sz="2000" b="1" u="none" strike="noStrike" dirty="0" smtClean="0">
                        <a:effectLs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27929549"/>
                  </a:ext>
                </a:extLst>
              </a:tr>
              <a:tr h="567923">
                <a:tc>
                  <a:txBody>
                    <a:bodyPr/>
                    <a:lstStyle/>
                    <a:p>
                      <a:pPr algn="ctr" fontAlgn="b"/>
                      <a:r>
                        <a:rPr lang="fr-FR" sz="2000" b="0" u="none" strike="noStrike" dirty="0" smtClean="0">
                          <a:effectLst/>
                        </a:rPr>
                        <a:t>An</a:t>
                      </a:r>
                      <a:endParaRPr lang="fr-FR" sz="20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2000" b="0" u="none" strike="noStrike" dirty="0" smtClean="0">
                          <a:effectLst/>
                        </a:rPr>
                        <a:t>Base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2000" b="0" u="none" strike="noStrike" dirty="0" smtClean="0">
                          <a:effectLst/>
                        </a:rPr>
                        <a:t>Annuité</a:t>
                      </a:r>
                      <a:endParaRPr lang="fr-FR" sz="20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2000" b="0" u="none" strike="noStrike" dirty="0" smtClean="0">
                          <a:effectLst/>
                        </a:rPr>
                        <a:t>Cumul </a:t>
                      </a:r>
                      <a:r>
                        <a:rPr lang="fr-FR" sz="2000" b="0" u="none" strike="noStrike" dirty="0" err="1" smtClean="0">
                          <a:effectLst/>
                        </a:rPr>
                        <a:t>Amt</a:t>
                      </a:r>
                      <a:endParaRPr lang="fr-FR" sz="20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2000" b="0" i="0" u="none" strike="noStrike" dirty="0" smtClean="0">
                          <a:solidFill>
                            <a:srgbClr val="000000"/>
                          </a:solidFill>
                          <a:effectLst/>
                          <a:latin typeface="Calibri" panose="020F0502020204030204" pitchFamily="34" charset="0"/>
                        </a:rPr>
                        <a:t>Dotation Dépréciation</a:t>
                      </a:r>
                      <a:endParaRPr lang="fr-FR" sz="20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r>
                        <a:rPr lang="fr-FR" sz="2000" b="0" i="0" u="none" strike="noStrike" dirty="0" smtClean="0">
                          <a:solidFill>
                            <a:srgbClr val="000000"/>
                          </a:solidFill>
                          <a:effectLst/>
                          <a:latin typeface="Calibri" panose="020F0502020204030204" pitchFamily="34" charset="0"/>
                        </a:rPr>
                        <a:t>Reprise Dépréciation</a:t>
                      </a:r>
                      <a:endParaRPr lang="fr-FR" sz="20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r>
                        <a:rPr lang="fr-FR" sz="2000" b="0" i="0" u="none" strike="noStrike" dirty="0" smtClean="0">
                          <a:solidFill>
                            <a:srgbClr val="000000"/>
                          </a:solidFill>
                          <a:effectLst/>
                          <a:latin typeface="Calibri" panose="020F0502020204030204" pitchFamily="34" charset="0"/>
                        </a:rPr>
                        <a:t>VNC (révisé)</a:t>
                      </a:r>
                      <a:endParaRPr lang="fr-FR" sz="20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b"/>
                      <a:r>
                        <a:rPr lang="fr-FR" sz="2000" b="0" u="none" strike="noStrike" kern="1200" dirty="0" smtClean="0">
                          <a:solidFill>
                            <a:schemeClr val="dk1"/>
                          </a:solidFill>
                          <a:effectLst/>
                          <a:latin typeface="+mn-lt"/>
                          <a:ea typeface="+mn-ea"/>
                          <a:cs typeface="+mn-cs"/>
                        </a:rPr>
                        <a:t>VNC (plan d’origine)</a:t>
                      </a:r>
                      <a:endParaRPr lang="fr-FR" sz="2000" b="0" u="none" strike="noStrike" kern="1200" dirty="0">
                        <a:solidFill>
                          <a:schemeClr val="dk1"/>
                        </a:solidFill>
                        <a:effectLst/>
                        <a:latin typeface="+mn-lt"/>
                        <a:ea typeface="+mn-ea"/>
                        <a:cs typeface="+mn-cs"/>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000"/>
                  </a:ext>
                </a:extLst>
              </a:tr>
              <a:tr h="0">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b"/>
                      <a:endParaRPr lang="fr-FR" sz="2000" b="1" u="none" strike="noStrike" kern="1200" dirty="0">
                        <a:solidFill>
                          <a:schemeClr val="dk1"/>
                        </a:solidFill>
                        <a:effectLst/>
                        <a:latin typeface="+mn-lt"/>
                        <a:ea typeface="+mn-ea"/>
                        <a:cs typeface="+mn-cs"/>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001"/>
                  </a:ext>
                </a:extLst>
              </a:tr>
              <a:tr h="110922">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b"/>
                      <a:endParaRPr lang="fr-FR" sz="2000" b="1" u="none" strike="noStrike" kern="1200" dirty="0">
                        <a:solidFill>
                          <a:schemeClr val="dk1"/>
                        </a:solidFill>
                        <a:effectLst/>
                        <a:latin typeface="+mn-lt"/>
                        <a:ea typeface="+mn-ea"/>
                        <a:cs typeface="+mn-cs"/>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797908167"/>
                  </a:ext>
                </a:extLst>
              </a:tr>
              <a:tr h="110922">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b"/>
                      <a:endParaRPr lang="fr-FR" sz="2000" b="1" u="none" strike="noStrike" kern="1200" dirty="0">
                        <a:solidFill>
                          <a:schemeClr val="dk1"/>
                        </a:solidFill>
                        <a:effectLst/>
                        <a:latin typeface="+mn-lt"/>
                        <a:ea typeface="+mn-ea"/>
                        <a:cs typeface="+mn-cs"/>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256106583"/>
                  </a:ext>
                </a:extLst>
              </a:tr>
            </a:tbl>
          </a:graphicData>
        </a:graphic>
      </p:graphicFrame>
    </p:spTree>
    <p:extLst>
      <p:ext uri="{BB962C8B-B14F-4D97-AF65-F5344CB8AC3E}">
        <p14:creationId xmlns:p14="http://schemas.microsoft.com/office/powerpoint/2010/main" val="3213360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25</a:t>
            </a:fld>
            <a:endParaRPr lang="fr-FR" dirty="0">
              <a:solidFill>
                <a:prstClr val="black">
                  <a:tint val="75000"/>
                </a:prstClr>
              </a:solidFill>
            </a:endParaRPr>
          </a:p>
        </p:txBody>
      </p:sp>
      <p:sp>
        <p:nvSpPr>
          <p:cNvPr id="3" name="Titre 1"/>
          <p:cNvSpPr txBox="1">
            <a:spLocks/>
          </p:cNvSpPr>
          <p:nvPr/>
        </p:nvSpPr>
        <p:spPr>
          <a:xfrm>
            <a:off x="0" y="284299"/>
            <a:ext cx="11055927" cy="577795"/>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smtClean="0">
                <a:solidFill>
                  <a:srgbClr val="C00000"/>
                </a:solidFill>
              </a:rPr>
              <a:t>4.3. Dépréciation d’immobilisations – Impact sur le plan d’amortissement – Exemple </a:t>
            </a:r>
            <a:endParaRPr lang="fr-FR" dirty="0">
              <a:solidFill>
                <a:srgbClr val="C00000"/>
              </a:solidFill>
            </a:endParaRPr>
          </a:p>
        </p:txBody>
      </p:sp>
      <p:graphicFrame>
        <p:nvGraphicFramePr>
          <p:cNvPr id="4" name="Tableau 3"/>
          <p:cNvGraphicFramePr>
            <a:graphicFrameLocks noGrp="1"/>
          </p:cNvGraphicFramePr>
          <p:nvPr>
            <p:extLst>
              <p:ext uri="{D42A27DB-BD31-4B8C-83A1-F6EECF244321}">
                <p14:modId xmlns:p14="http://schemas.microsoft.com/office/powerpoint/2010/main" val="656661891"/>
              </p:ext>
            </p:extLst>
          </p:nvPr>
        </p:nvGraphicFramePr>
        <p:xfrm>
          <a:off x="410205" y="3611413"/>
          <a:ext cx="10193139" cy="2610721"/>
        </p:xfrm>
        <a:graphic>
          <a:graphicData uri="http://schemas.openxmlformats.org/drawingml/2006/table">
            <a:tbl>
              <a:tblPr>
                <a:tableStyleId>{5C22544A-7EE6-4342-B048-85BDC9FD1C3A}</a:tableStyleId>
              </a:tblPr>
              <a:tblGrid>
                <a:gridCol w="1483722">
                  <a:extLst>
                    <a:ext uri="{9D8B030D-6E8A-4147-A177-3AD203B41FA5}">
                      <a16:colId xmlns:a16="http://schemas.microsoft.com/office/drawing/2014/main" val="20000"/>
                    </a:ext>
                  </a:extLst>
                </a:gridCol>
                <a:gridCol w="2081209">
                  <a:extLst>
                    <a:ext uri="{9D8B030D-6E8A-4147-A177-3AD203B41FA5}">
                      <a16:colId xmlns:a16="http://schemas.microsoft.com/office/drawing/2014/main" val="20001"/>
                    </a:ext>
                  </a:extLst>
                </a:gridCol>
                <a:gridCol w="2126455">
                  <a:extLst>
                    <a:ext uri="{9D8B030D-6E8A-4147-A177-3AD203B41FA5}">
                      <a16:colId xmlns:a16="http://schemas.microsoft.com/office/drawing/2014/main" val="20003"/>
                    </a:ext>
                  </a:extLst>
                </a:gridCol>
                <a:gridCol w="2330054">
                  <a:extLst>
                    <a:ext uri="{9D8B030D-6E8A-4147-A177-3AD203B41FA5}">
                      <a16:colId xmlns:a16="http://schemas.microsoft.com/office/drawing/2014/main" val="20004"/>
                    </a:ext>
                  </a:extLst>
                </a:gridCol>
                <a:gridCol w="2171699">
                  <a:extLst>
                    <a:ext uri="{9D8B030D-6E8A-4147-A177-3AD203B41FA5}">
                      <a16:colId xmlns:a16="http://schemas.microsoft.com/office/drawing/2014/main" val="20005"/>
                    </a:ext>
                  </a:extLst>
                </a:gridCol>
              </a:tblGrid>
              <a:tr h="567923">
                <a:tc>
                  <a:txBody>
                    <a:bodyPr/>
                    <a:lstStyle/>
                    <a:p>
                      <a:pPr algn="ctr" fontAlgn="b"/>
                      <a:endParaRPr lang="fr-FR" sz="20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4">
                  <a:txBody>
                    <a:bodyPr/>
                    <a:lstStyle/>
                    <a:p>
                      <a:pPr algn="ctr" fontAlgn="b"/>
                      <a:r>
                        <a:rPr lang="fr-FR" sz="2000" b="1" u="none" strike="noStrike" dirty="0" smtClean="0">
                          <a:effectLst/>
                        </a:rPr>
                        <a:t>Plan</a:t>
                      </a:r>
                      <a:r>
                        <a:rPr lang="fr-FR" sz="2000" b="1" u="none" strike="noStrike" baseline="0" dirty="0" smtClean="0">
                          <a:effectLst/>
                        </a:rPr>
                        <a:t> d’amortissement d’origine</a:t>
                      </a:r>
                      <a:endParaRPr lang="fr-FR" sz="2000" b="1" u="none" strike="noStrike" dirty="0" smtClean="0">
                        <a:effectLs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b"/>
                      <a:endParaRPr lang="fr-FR" sz="20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b"/>
                      <a:endParaRPr lang="fr-FR" sz="20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b"/>
                      <a:endParaRPr lang="fr-FR" sz="20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7929549"/>
                  </a:ext>
                </a:extLst>
              </a:tr>
              <a:tr h="623573">
                <a:tc>
                  <a:txBody>
                    <a:bodyPr/>
                    <a:lstStyle/>
                    <a:p>
                      <a:pPr algn="ctr" fontAlgn="b"/>
                      <a:r>
                        <a:rPr lang="fr-FR" sz="2000" b="0" u="none" strike="noStrike" dirty="0" smtClean="0">
                          <a:effectLst/>
                        </a:rPr>
                        <a:t>An</a:t>
                      </a:r>
                      <a:endParaRPr lang="fr-FR" sz="20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2000" b="0" u="none" strike="noStrike" dirty="0" smtClean="0">
                          <a:effectLst/>
                        </a:rPr>
                        <a:t>Base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2000" b="0" u="none" strike="noStrike" dirty="0" smtClean="0">
                          <a:effectLst/>
                        </a:rPr>
                        <a:t>Annuité</a:t>
                      </a:r>
                      <a:endParaRPr lang="fr-FR" sz="20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2000" b="0" u="none" strike="noStrike" dirty="0">
                          <a:effectLst/>
                        </a:rPr>
                        <a:t>Cumul des </a:t>
                      </a:r>
                      <a:r>
                        <a:rPr lang="fr-FR" sz="2000" b="0" u="none" strike="noStrike" dirty="0" err="1" smtClean="0">
                          <a:effectLst/>
                        </a:rPr>
                        <a:t>Amt</a:t>
                      </a:r>
                      <a:endParaRPr lang="fr-FR" sz="20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2000" b="0" u="none" strike="noStrike" dirty="0" smtClean="0">
                          <a:effectLst/>
                        </a:rPr>
                        <a:t>VNC (plan</a:t>
                      </a:r>
                      <a:r>
                        <a:rPr lang="fr-FR" sz="2000" b="0" u="none" strike="noStrike" baseline="0" dirty="0" smtClean="0">
                          <a:effectLst/>
                        </a:rPr>
                        <a:t> d’origine)</a:t>
                      </a:r>
                      <a:endParaRPr lang="fr-FR" sz="20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0">
                <a:tc>
                  <a:txBody>
                    <a:bodyPr/>
                    <a:lstStyle/>
                    <a:p>
                      <a:pPr algn="ctr" fontAlgn="b"/>
                      <a:r>
                        <a:rPr lang="fr-FR" sz="1800" b="0" i="0" u="none" strike="noStrike" dirty="0" smtClean="0">
                          <a:solidFill>
                            <a:srgbClr val="000000"/>
                          </a:solidFill>
                          <a:effectLst/>
                          <a:latin typeface="Calibri" panose="020F0502020204030204" pitchFamily="34" charset="0"/>
                        </a:rPr>
                        <a:t>N</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smtClean="0">
                          <a:solidFill>
                            <a:srgbClr val="000000"/>
                          </a:solidFill>
                          <a:effectLst/>
                          <a:latin typeface="Calibri" panose="020F0502020204030204" pitchFamily="34" charset="0"/>
                        </a:rPr>
                        <a:t>1000</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smtClean="0">
                          <a:solidFill>
                            <a:srgbClr val="000000"/>
                          </a:solidFill>
                          <a:effectLst/>
                          <a:latin typeface="Calibri" panose="020F0502020204030204" pitchFamily="34" charset="0"/>
                        </a:rPr>
                        <a:t>(*1/5)200</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smtClean="0">
                          <a:solidFill>
                            <a:srgbClr val="000000"/>
                          </a:solidFill>
                          <a:effectLst/>
                          <a:latin typeface="Calibri" panose="020F0502020204030204" pitchFamily="34" charset="0"/>
                        </a:rPr>
                        <a:t>200</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smtClean="0">
                          <a:solidFill>
                            <a:srgbClr val="000000"/>
                          </a:solidFill>
                          <a:effectLst/>
                          <a:latin typeface="Calibri" panose="020F0502020204030204" pitchFamily="34" charset="0"/>
                        </a:rPr>
                        <a:t>800</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10922">
                <a:tc>
                  <a:txBody>
                    <a:bodyPr/>
                    <a:lstStyle/>
                    <a:p>
                      <a:pPr algn="ctr" fontAlgn="b"/>
                      <a:r>
                        <a:rPr lang="fr-FR" sz="1800" b="0" i="0" u="none" strike="noStrike" dirty="0" smtClean="0">
                          <a:solidFill>
                            <a:srgbClr val="000000"/>
                          </a:solidFill>
                          <a:effectLst/>
                          <a:latin typeface="Calibri" panose="020F0502020204030204" pitchFamily="34" charset="0"/>
                        </a:rPr>
                        <a:t>N+1</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smtClean="0">
                          <a:solidFill>
                            <a:srgbClr val="000000"/>
                          </a:solidFill>
                          <a:effectLst/>
                          <a:latin typeface="Calibri" panose="020F0502020204030204" pitchFamily="34" charset="0"/>
                        </a:rPr>
                        <a:t>1000</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smtClean="0">
                          <a:solidFill>
                            <a:srgbClr val="000000"/>
                          </a:solidFill>
                          <a:effectLst/>
                          <a:latin typeface="Calibri" panose="020F0502020204030204" pitchFamily="34" charset="0"/>
                        </a:rPr>
                        <a:t>200</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smtClean="0">
                          <a:solidFill>
                            <a:srgbClr val="000000"/>
                          </a:solidFill>
                          <a:effectLst/>
                          <a:latin typeface="Calibri" panose="020F0502020204030204" pitchFamily="34" charset="0"/>
                        </a:rPr>
                        <a:t>400</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smtClean="0">
                          <a:solidFill>
                            <a:srgbClr val="000000"/>
                          </a:solidFill>
                          <a:effectLst/>
                          <a:latin typeface="Calibri" panose="020F0502020204030204" pitchFamily="34" charset="0"/>
                        </a:rPr>
                        <a:t>600</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97908167"/>
                  </a:ext>
                </a:extLst>
              </a:tr>
              <a:tr h="110922">
                <a:tc>
                  <a:txBody>
                    <a:bodyPr/>
                    <a:lstStyle/>
                    <a:p>
                      <a:pPr algn="ctr" fontAlgn="b"/>
                      <a:r>
                        <a:rPr lang="fr-FR" sz="1800" b="0" i="0" u="none" strike="noStrike" dirty="0" smtClean="0">
                          <a:solidFill>
                            <a:srgbClr val="000000"/>
                          </a:solidFill>
                          <a:effectLst/>
                          <a:latin typeface="Calibri" panose="020F0502020204030204" pitchFamily="34" charset="0"/>
                        </a:rPr>
                        <a:t>N+2</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smtClean="0">
                          <a:solidFill>
                            <a:srgbClr val="000000"/>
                          </a:solidFill>
                          <a:effectLst/>
                          <a:latin typeface="Calibri" panose="020F0502020204030204" pitchFamily="34" charset="0"/>
                        </a:rPr>
                        <a:t>1000</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smtClean="0">
                          <a:solidFill>
                            <a:srgbClr val="000000"/>
                          </a:solidFill>
                          <a:effectLst/>
                          <a:latin typeface="Calibri" panose="020F0502020204030204" pitchFamily="34" charset="0"/>
                        </a:rPr>
                        <a:t>200</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smtClean="0">
                          <a:solidFill>
                            <a:srgbClr val="000000"/>
                          </a:solidFill>
                          <a:effectLst/>
                          <a:latin typeface="Calibri" panose="020F0502020204030204" pitchFamily="34" charset="0"/>
                        </a:rPr>
                        <a:t>600</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smtClean="0">
                          <a:solidFill>
                            <a:srgbClr val="000000"/>
                          </a:solidFill>
                          <a:effectLst/>
                          <a:latin typeface="Calibri" panose="020F0502020204030204" pitchFamily="34" charset="0"/>
                        </a:rPr>
                        <a:t>400</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56106583"/>
                  </a:ext>
                </a:extLst>
              </a:tr>
              <a:tr h="110922">
                <a:tc>
                  <a:txBody>
                    <a:bodyPr/>
                    <a:lstStyle/>
                    <a:p>
                      <a:pPr algn="ctr" fontAlgn="b"/>
                      <a:r>
                        <a:rPr lang="fr-FR" sz="1800" b="0" i="0" u="none" strike="noStrike" dirty="0" smtClean="0">
                          <a:solidFill>
                            <a:srgbClr val="000000"/>
                          </a:solidFill>
                          <a:effectLst/>
                          <a:latin typeface="Calibri" panose="020F0502020204030204" pitchFamily="34" charset="0"/>
                        </a:rPr>
                        <a:t>N+3</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smtClean="0">
                          <a:solidFill>
                            <a:srgbClr val="000000"/>
                          </a:solidFill>
                          <a:effectLst/>
                          <a:latin typeface="Calibri" panose="020F0502020204030204" pitchFamily="34" charset="0"/>
                        </a:rPr>
                        <a:t>1000</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smtClean="0">
                          <a:solidFill>
                            <a:srgbClr val="000000"/>
                          </a:solidFill>
                          <a:effectLst/>
                          <a:latin typeface="Calibri" panose="020F0502020204030204" pitchFamily="34" charset="0"/>
                        </a:rPr>
                        <a:t>200</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smtClean="0">
                          <a:solidFill>
                            <a:srgbClr val="000000"/>
                          </a:solidFill>
                          <a:effectLst/>
                          <a:latin typeface="Calibri" panose="020F0502020204030204" pitchFamily="34" charset="0"/>
                        </a:rPr>
                        <a:t>800</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smtClean="0">
                          <a:solidFill>
                            <a:srgbClr val="000000"/>
                          </a:solidFill>
                          <a:effectLst/>
                          <a:latin typeface="Calibri" panose="020F0502020204030204" pitchFamily="34" charset="0"/>
                        </a:rPr>
                        <a:t>200</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03061367"/>
                  </a:ext>
                </a:extLst>
              </a:tr>
              <a:tr h="110922">
                <a:tc>
                  <a:txBody>
                    <a:bodyPr/>
                    <a:lstStyle/>
                    <a:p>
                      <a:pPr algn="ctr" fontAlgn="b"/>
                      <a:r>
                        <a:rPr lang="fr-FR" sz="1800" b="0" i="0" u="none" strike="noStrike" dirty="0" smtClean="0">
                          <a:solidFill>
                            <a:srgbClr val="000000"/>
                          </a:solidFill>
                          <a:effectLst/>
                          <a:latin typeface="Calibri" panose="020F0502020204030204" pitchFamily="34" charset="0"/>
                        </a:rPr>
                        <a:t>N+4</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smtClean="0">
                          <a:solidFill>
                            <a:srgbClr val="000000"/>
                          </a:solidFill>
                          <a:effectLst/>
                          <a:latin typeface="Calibri" panose="020F0502020204030204" pitchFamily="34" charset="0"/>
                        </a:rPr>
                        <a:t>1000</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smtClean="0">
                          <a:solidFill>
                            <a:srgbClr val="000000"/>
                          </a:solidFill>
                          <a:effectLst/>
                          <a:latin typeface="Calibri" panose="020F0502020204030204" pitchFamily="34" charset="0"/>
                        </a:rPr>
                        <a:t>200</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smtClean="0">
                          <a:solidFill>
                            <a:srgbClr val="000000"/>
                          </a:solidFill>
                          <a:effectLst/>
                          <a:latin typeface="Calibri" panose="020F0502020204030204" pitchFamily="34" charset="0"/>
                        </a:rPr>
                        <a:t>1000</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smtClean="0">
                          <a:solidFill>
                            <a:srgbClr val="000000"/>
                          </a:solidFill>
                          <a:effectLst/>
                          <a:latin typeface="Calibri" panose="020F0502020204030204" pitchFamily="34" charset="0"/>
                        </a:rPr>
                        <a:t>-</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98631128"/>
                  </a:ext>
                </a:extLst>
              </a:tr>
            </a:tbl>
          </a:graphicData>
        </a:graphic>
      </p:graphicFrame>
      <p:sp>
        <p:nvSpPr>
          <p:cNvPr id="5" name="Espace réservé du contenu 3"/>
          <p:cNvSpPr txBox="1">
            <a:spLocks/>
          </p:cNvSpPr>
          <p:nvPr/>
        </p:nvSpPr>
        <p:spPr>
          <a:xfrm>
            <a:off x="247883" y="1019113"/>
            <a:ext cx="11171582" cy="5972814"/>
          </a:xfrm>
          <a:prstGeom prst="rect">
            <a:avLst/>
          </a:prstGeom>
        </p:spPr>
        <p:txBody>
          <a:bodyPr>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Clr>
                <a:srgbClr val="C00000"/>
              </a:buClr>
              <a:buNone/>
            </a:pPr>
            <a:r>
              <a:rPr lang="fr-FR" sz="2400" u="sng" dirty="0" smtClean="0">
                <a:effectLst>
                  <a:outerShdw blurRad="38100" dist="38100" dir="2700000" algn="tl">
                    <a:srgbClr val="000000">
                      <a:alpha val="43137"/>
                    </a:srgbClr>
                  </a:outerShdw>
                </a:effectLst>
              </a:rPr>
              <a:t>Exemple</a:t>
            </a:r>
            <a:r>
              <a:rPr lang="fr-FR" sz="2000" b="1" dirty="0" smtClean="0"/>
              <a:t> :  </a:t>
            </a:r>
          </a:p>
          <a:p>
            <a:pPr marL="571500" indent="-457200">
              <a:buClr>
                <a:srgbClr val="C00000"/>
              </a:buClr>
              <a:buAutoNum type="arabicParenR"/>
            </a:pPr>
            <a:r>
              <a:rPr lang="fr-FR" sz="2000" dirty="0" smtClean="0"/>
              <a:t>Logiciel acquis le 01/01/N pour 1000 € ; amortissement linaire sur 5 ans.</a:t>
            </a:r>
          </a:p>
          <a:p>
            <a:pPr marL="571500" indent="-457200">
              <a:buClr>
                <a:srgbClr val="C00000"/>
              </a:buClr>
              <a:buAutoNum type="arabicParenR"/>
            </a:pPr>
            <a:endParaRPr lang="fr-FR" sz="2000" b="1" dirty="0" smtClean="0"/>
          </a:p>
        </p:txBody>
      </p:sp>
    </p:spTree>
    <p:extLst>
      <p:ext uri="{BB962C8B-B14F-4D97-AF65-F5344CB8AC3E}">
        <p14:creationId xmlns:p14="http://schemas.microsoft.com/office/powerpoint/2010/main" val="258717180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26</a:t>
            </a:fld>
            <a:endParaRPr lang="fr-FR" dirty="0">
              <a:solidFill>
                <a:prstClr val="black">
                  <a:tint val="75000"/>
                </a:prstClr>
              </a:solidFill>
            </a:endParaRPr>
          </a:p>
        </p:txBody>
      </p:sp>
      <p:sp>
        <p:nvSpPr>
          <p:cNvPr id="3" name="Espace réservé du numéro de diapositive 1"/>
          <p:cNvSpPr txBox="1">
            <a:spLocks/>
          </p:cNvSpPr>
          <p:nvPr/>
        </p:nvSpPr>
        <p:spPr>
          <a:xfrm>
            <a:off x="11419465" y="0"/>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5D6219C-5D67-46FE-AB3F-D592616FA5B1}" type="slidenum">
              <a:rPr lang="fr-FR" smtClean="0">
                <a:solidFill>
                  <a:prstClr val="black">
                    <a:tint val="75000"/>
                  </a:prstClr>
                </a:solidFill>
              </a:rPr>
              <a:pPr/>
              <a:t>26</a:t>
            </a:fld>
            <a:endParaRPr lang="fr-FR" dirty="0">
              <a:solidFill>
                <a:prstClr val="black">
                  <a:tint val="75000"/>
                </a:prstClr>
              </a:solidFill>
            </a:endParaRPr>
          </a:p>
        </p:txBody>
      </p:sp>
      <p:sp>
        <p:nvSpPr>
          <p:cNvPr id="4" name="Titre 1"/>
          <p:cNvSpPr txBox="1">
            <a:spLocks/>
          </p:cNvSpPr>
          <p:nvPr/>
        </p:nvSpPr>
        <p:spPr>
          <a:xfrm>
            <a:off x="0" y="284299"/>
            <a:ext cx="11055927" cy="577795"/>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smtClean="0">
                <a:solidFill>
                  <a:srgbClr val="C00000"/>
                </a:solidFill>
              </a:rPr>
              <a:t>4.3. Dépréciation d’immobilisations – Impact sur le plan d’amortissement – Exemple </a:t>
            </a:r>
            <a:endParaRPr lang="fr-FR" dirty="0">
              <a:solidFill>
                <a:srgbClr val="C00000"/>
              </a:solidFill>
            </a:endParaRPr>
          </a:p>
        </p:txBody>
      </p:sp>
      <p:sp>
        <p:nvSpPr>
          <p:cNvPr id="6" name="Espace réservé du contenu 3"/>
          <p:cNvSpPr txBox="1">
            <a:spLocks/>
          </p:cNvSpPr>
          <p:nvPr/>
        </p:nvSpPr>
        <p:spPr>
          <a:xfrm>
            <a:off x="247883" y="1019113"/>
            <a:ext cx="11171582" cy="5972814"/>
          </a:xfrm>
          <a:prstGeom prst="rect">
            <a:avLst/>
          </a:prstGeom>
        </p:spPr>
        <p:txBody>
          <a:bodyPr>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Clr>
                <a:srgbClr val="C00000"/>
              </a:buClr>
              <a:buNone/>
            </a:pPr>
            <a:r>
              <a:rPr lang="fr-FR" sz="2400" u="sng" dirty="0" smtClean="0">
                <a:effectLst>
                  <a:outerShdw blurRad="38100" dist="38100" dir="2700000" algn="tl">
                    <a:srgbClr val="000000">
                      <a:alpha val="43137"/>
                    </a:srgbClr>
                  </a:outerShdw>
                </a:effectLst>
              </a:rPr>
              <a:t>Exemple</a:t>
            </a:r>
            <a:r>
              <a:rPr lang="fr-FR" sz="2000" b="1" dirty="0" smtClean="0"/>
              <a:t> :  </a:t>
            </a:r>
          </a:p>
          <a:p>
            <a:pPr marL="571500" indent="-457200">
              <a:buClr>
                <a:srgbClr val="C00000"/>
              </a:buClr>
              <a:buAutoNum type="arabicParenR"/>
            </a:pPr>
            <a:r>
              <a:rPr lang="fr-FR" sz="2000" dirty="0" smtClean="0"/>
              <a:t>Logiciel acquis le 01/01/N pour 1000 € ; amortissement linaire sur 5 ans</a:t>
            </a:r>
          </a:p>
          <a:p>
            <a:pPr marL="571500" indent="-457200">
              <a:buClr>
                <a:srgbClr val="C00000"/>
              </a:buClr>
              <a:buAutoNum type="arabicParenR"/>
            </a:pPr>
            <a:r>
              <a:rPr lang="fr-FR" sz="2000" dirty="0" smtClean="0"/>
              <a:t>Fin N+1 : Valeur actuelle = </a:t>
            </a:r>
            <a:r>
              <a:rPr lang="fr-FR" sz="2000" dirty="0" smtClean="0">
                <a:solidFill>
                  <a:srgbClr val="7030A0"/>
                </a:solidFill>
              </a:rPr>
              <a:t>510</a:t>
            </a:r>
          </a:p>
          <a:p>
            <a:pPr marL="571500" indent="-457200">
              <a:buClr>
                <a:srgbClr val="C00000"/>
              </a:buClr>
              <a:buAutoNum type="arabicParenR"/>
            </a:pPr>
            <a:endParaRPr lang="fr-FR" sz="2000" b="1" dirty="0" smtClean="0"/>
          </a:p>
          <a:p>
            <a:pPr marL="571500" indent="-457200">
              <a:buClr>
                <a:srgbClr val="C00000"/>
              </a:buClr>
              <a:buAutoNum type="arabicParenR"/>
            </a:pPr>
            <a:endParaRPr lang="fr-FR" sz="2000" b="1" dirty="0"/>
          </a:p>
          <a:p>
            <a:pPr marL="571500" indent="-457200">
              <a:buClr>
                <a:srgbClr val="C00000"/>
              </a:buClr>
              <a:buAutoNum type="arabicParenR"/>
            </a:pPr>
            <a:endParaRPr lang="fr-FR" sz="2000" b="1" dirty="0" smtClean="0"/>
          </a:p>
          <a:p>
            <a:pPr marL="571500" indent="-457200">
              <a:buClr>
                <a:srgbClr val="C00000"/>
              </a:buClr>
              <a:buAutoNum type="arabicParenR"/>
            </a:pPr>
            <a:endParaRPr lang="fr-FR" sz="2000" b="1" dirty="0"/>
          </a:p>
          <a:p>
            <a:pPr marL="571500" indent="-457200">
              <a:buClr>
                <a:srgbClr val="C00000"/>
              </a:buClr>
              <a:buAutoNum type="arabicParenR"/>
            </a:pPr>
            <a:endParaRPr lang="fr-FR" sz="2000" b="1" dirty="0" smtClean="0"/>
          </a:p>
          <a:p>
            <a:pPr marL="571500" indent="-457200">
              <a:buClr>
                <a:srgbClr val="C00000"/>
              </a:buClr>
              <a:buAutoNum type="arabicParenR"/>
            </a:pPr>
            <a:endParaRPr lang="fr-FR" sz="2000" b="1" dirty="0"/>
          </a:p>
          <a:p>
            <a:pPr marL="571500" indent="-457200">
              <a:buClr>
                <a:srgbClr val="C00000"/>
              </a:buClr>
              <a:buAutoNum type="arabicParenR"/>
            </a:pPr>
            <a:endParaRPr lang="fr-FR" sz="2000" b="1" dirty="0" smtClean="0"/>
          </a:p>
          <a:p>
            <a:pPr marL="571500" indent="-457200">
              <a:buClr>
                <a:srgbClr val="C00000"/>
              </a:buClr>
              <a:buAutoNum type="arabicParenR"/>
            </a:pPr>
            <a:endParaRPr lang="fr-FR" sz="2000" b="1" dirty="0"/>
          </a:p>
          <a:p>
            <a:pPr marL="571500" indent="-457200">
              <a:buClr>
                <a:srgbClr val="C00000"/>
              </a:buClr>
              <a:buAutoNum type="arabicParenR"/>
            </a:pPr>
            <a:endParaRPr lang="fr-FR" sz="2000" b="1" dirty="0" smtClean="0"/>
          </a:p>
          <a:p>
            <a:pPr marL="114300" indent="0">
              <a:buClr>
                <a:srgbClr val="C00000"/>
              </a:buClr>
              <a:buNone/>
            </a:pPr>
            <a:r>
              <a:rPr lang="fr-FR" sz="2000" b="1" dirty="0" err="1" smtClean="0"/>
              <a:t>Rq</a:t>
            </a:r>
            <a:r>
              <a:rPr lang="fr-FR" sz="2000" b="1" dirty="0" smtClean="0"/>
              <a:t> 1 : </a:t>
            </a:r>
            <a:r>
              <a:rPr lang="fr-FR" sz="2000" dirty="0" smtClean="0"/>
              <a:t>La base amortissable débutant en N+2 est de 510 (valeur actuelle observée au 31/12/N+1)</a:t>
            </a:r>
          </a:p>
          <a:p>
            <a:pPr marL="114300" indent="0">
              <a:buClr>
                <a:srgbClr val="C00000"/>
              </a:buClr>
              <a:buNone/>
            </a:pPr>
            <a:r>
              <a:rPr lang="fr-FR" sz="2000" b="1" dirty="0" err="1" smtClean="0"/>
              <a:t>Rq</a:t>
            </a:r>
            <a:r>
              <a:rPr lang="fr-FR" sz="2000" b="1" dirty="0" smtClean="0"/>
              <a:t> 2 : </a:t>
            </a:r>
            <a:r>
              <a:rPr lang="fr-FR" sz="2000" dirty="0" smtClean="0"/>
              <a:t>Il reste 3 ans d’où une annuité = base * 1/3 = 510 * 1/3 = 170</a:t>
            </a:r>
          </a:p>
          <a:p>
            <a:pPr marL="114300" indent="0">
              <a:buClr>
                <a:srgbClr val="C00000"/>
              </a:buClr>
              <a:buNone/>
            </a:pPr>
            <a:r>
              <a:rPr lang="fr-FR" sz="2000" b="1" dirty="0" err="1" smtClean="0"/>
              <a:t>Rq</a:t>
            </a:r>
            <a:r>
              <a:rPr lang="fr-FR" sz="2000" b="1" dirty="0" smtClean="0"/>
              <a:t> 3 : </a:t>
            </a:r>
            <a:r>
              <a:rPr lang="fr-FR" sz="2000" dirty="0" smtClean="0"/>
              <a:t>VNC révisé = 1000 – 570 – 90 = 340 (en N+2).</a:t>
            </a:r>
          </a:p>
        </p:txBody>
      </p:sp>
      <p:graphicFrame>
        <p:nvGraphicFramePr>
          <p:cNvPr id="5" name="Tableau 4"/>
          <p:cNvGraphicFramePr>
            <a:graphicFrameLocks noGrp="1"/>
          </p:cNvGraphicFramePr>
          <p:nvPr>
            <p:extLst>
              <p:ext uri="{D42A27DB-BD31-4B8C-83A1-F6EECF244321}">
                <p14:modId xmlns:p14="http://schemas.microsoft.com/office/powerpoint/2010/main" val="2490738168"/>
              </p:ext>
            </p:extLst>
          </p:nvPr>
        </p:nvGraphicFramePr>
        <p:xfrm>
          <a:off x="366732" y="2384998"/>
          <a:ext cx="10569119" cy="2610721"/>
        </p:xfrm>
        <a:graphic>
          <a:graphicData uri="http://schemas.openxmlformats.org/drawingml/2006/table">
            <a:tbl>
              <a:tblPr>
                <a:tableStyleId>{5C22544A-7EE6-4342-B048-85BDC9FD1C3A}</a:tableStyleId>
              </a:tblPr>
              <a:tblGrid>
                <a:gridCol w="938557">
                  <a:extLst>
                    <a:ext uri="{9D8B030D-6E8A-4147-A177-3AD203B41FA5}">
                      <a16:colId xmlns:a16="http://schemas.microsoft.com/office/drawing/2014/main" val="20000"/>
                    </a:ext>
                  </a:extLst>
                </a:gridCol>
                <a:gridCol w="1316510">
                  <a:extLst>
                    <a:ext uri="{9D8B030D-6E8A-4147-A177-3AD203B41FA5}">
                      <a16:colId xmlns:a16="http://schemas.microsoft.com/office/drawing/2014/main" val="20001"/>
                    </a:ext>
                  </a:extLst>
                </a:gridCol>
                <a:gridCol w="1345131">
                  <a:extLst>
                    <a:ext uri="{9D8B030D-6E8A-4147-A177-3AD203B41FA5}">
                      <a16:colId xmlns:a16="http://schemas.microsoft.com/office/drawing/2014/main" val="20003"/>
                    </a:ext>
                  </a:extLst>
                </a:gridCol>
                <a:gridCol w="1473921">
                  <a:extLst>
                    <a:ext uri="{9D8B030D-6E8A-4147-A177-3AD203B41FA5}">
                      <a16:colId xmlns:a16="http://schemas.microsoft.com/office/drawing/2014/main" val="20004"/>
                    </a:ext>
                  </a:extLst>
                </a:gridCol>
                <a:gridCol w="1373750">
                  <a:extLst>
                    <a:ext uri="{9D8B030D-6E8A-4147-A177-3AD203B41FA5}">
                      <a16:colId xmlns:a16="http://schemas.microsoft.com/office/drawing/2014/main" val="196417479"/>
                    </a:ext>
                  </a:extLst>
                </a:gridCol>
                <a:gridCol w="1373750">
                  <a:extLst>
                    <a:ext uri="{9D8B030D-6E8A-4147-A177-3AD203B41FA5}">
                      <a16:colId xmlns:a16="http://schemas.microsoft.com/office/drawing/2014/main" val="1619423021"/>
                    </a:ext>
                  </a:extLst>
                </a:gridCol>
                <a:gridCol w="1373750">
                  <a:extLst>
                    <a:ext uri="{9D8B030D-6E8A-4147-A177-3AD203B41FA5}">
                      <a16:colId xmlns:a16="http://schemas.microsoft.com/office/drawing/2014/main" val="2712397531"/>
                    </a:ext>
                  </a:extLst>
                </a:gridCol>
                <a:gridCol w="1373750">
                  <a:extLst>
                    <a:ext uri="{9D8B030D-6E8A-4147-A177-3AD203B41FA5}">
                      <a16:colId xmlns:a16="http://schemas.microsoft.com/office/drawing/2014/main" val="1688150682"/>
                    </a:ext>
                  </a:extLst>
                </a:gridCol>
              </a:tblGrid>
              <a:tr h="567923">
                <a:tc gridSpan="8">
                  <a:txBody>
                    <a:bodyPr/>
                    <a:lstStyle/>
                    <a:p>
                      <a:pPr algn="ctr" fontAlgn="b"/>
                      <a:r>
                        <a:rPr lang="fr-FR" sz="2000" b="1" u="none" strike="noStrike" dirty="0" smtClean="0">
                          <a:effectLst/>
                        </a:rPr>
                        <a:t>Plan d’amortissement révisé</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fontAlgn="b"/>
                      <a:endParaRPr lang="fr-FR" sz="2000" b="1" u="none" strike="noStrike" dirty="0" smtClean="0">
                        <a:effectLs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fontAlgn="b"/>
                      <a:endParaRPr lang="fr-FR" sz="20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b"/>
                      <a:endParaRPr lang="fr-FR" sz="20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b"/>
                      <a:endParaRPr lang="fr-FR" sz="2000" b="1" u="none" strike="noStrike" dirty="0" smtClean="0">
                        <a:effectLs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hMerge="1">
                  <a:txBody>
                    <a:bodyPr/>
                    <a:lstStyle/>
                    <a:p>
                      <a:pPr algn="ctr" fontAlgn="b"/>
                      <a:endParaRPr lang="fr-FR" sz="2000" b="1" u="none" strike="noStrike" dirty="0" smtClean="0">
                        <a:effectLs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b"/>
                      <a:endParaRPr lang="fr-FR" sz="2000" b="1" u="none" strike="noStrike" dirty="0" smtClean="0">
                        <a:effectLs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pPr algn="ctr" fontAlgn="b"/>
                      <a:endParaRPr lang="fr-FR" sz="2000" b="1" u="none" strike="noStrike" dirty="0" smtClean="0">
                        <a:effectLs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7929549"/>
                  </a:ext>
                </a:extLst>
              </a:tr>
              <a:tr h="623573">
                <a:tc>
                  <a:txBody>
                    <a:bodyPr/>
                    <a:lstStyle/>
                    <a:p>
                      <a:pPr algn="ctr" fontAlgn="b"/>
                      <a:r>
                        <a:rPr lang="fr-FR" sz="2000" b="0" u="none" strike="noStrike" dirty="0" smtClean="0">
                          <a:effectLst/>
                        </a:rPr>
                        <a:t>An</a:t>
                      </a:r>
                      <a:endParaRPr lang="fr-FR" sz="20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2000" b="0" u="none" strike="noStrike" dirty="0" smtClean="0">
                          <a:effectLst/>
                        </a:rPr>
                        <a:t>Base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2000" b="0" u="none" strike="noStrike" dirty="0" smtClean="0">
                          <a:effectLst/>
                        </a:rPr>
                        <a:t>Annuité</a:t>
                      </a:r>
                      <a:endParaRPr lang="fr-FR" sz="20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2000" b="0" u="none" strike="noStrike" dirty="0">
                          <a:effectLst/>
                        </a:rPr>
                        <a:t>Cumul des </a:t>
                      </a:r>
                      <a:r>
                        <a:rPr lang="fr-FR" sz="2000" b="0" u="none" strike="noStrike" dirty="0" err="1" smtClean="0">
                          <a:effectLst/>
                        </a:rPr>
                        <a:t>Amt</a:t>
                      </a:r>
                      <a:endParaRPr lang="fr-FR" sz="20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2000" b="0" i="0" u="none" strike="noStrike" dirty="0" err="1" smtClean="0">
                          <a:solidFill>
                            <a:srgbClr val="000000"/>
                          </a:solidFill>
                          <a:effectLst/>
                          <a:latin typeface="Calibri" panose="020F0502020204030204" pitchFamily="34" charset="0"/>
                        </a:rPr>
                        <a:t>Dépré</a:t>
                      </a:r>
                      <a:endParaRPr lang="fr-FR" sz="20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r>
                        <a:rPr lang="fr-FR" sz="2000" b="0" i="0" u="none" strike="noStrike" dirty="0" err="1" smtClean="0">
                          <a:solidFill>
                            <a:srgbClr val="000000"/>
                          </a:solidFill>
                          <a:effectLst/>
                          <a:latin typeface="Calibri" panose="020F0502020204030204" pitchFamily="34" charset="0"/>
                        </a:rPr>
                        <a:t>Repri</a:t>
                      </a:r>
                      <a:r>
                        <a:rPr lang="fr-FR" sz="2000" b="0" i="0" u="none" strike="noStrike" dirty="0" smtClean="0">
                          <a:solidFill>
                            <a:srgbClr val="000000"/>
                          </a:solidFill>
                          <a:effectLst/>
                          <a:latin typeface="Calibri" panose="020F0502020204030204" pitchFamily="34" charset="0"/>
                        </a:rPr>
                        <a:t>.</a:t>
                      </a:r>
                      <a:endParaRPr lang="fr-FR" sz="20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r>
                        <a:rPr lang="fr-FR" sz="2000" b="0" i="0" u="none" strike="noStrike" dirty="0" smtClean="0">
                          <a:solidFill>
                            <a:srgbClr val="000000"/>
                          </a:solidFill>
                          <a:effectLst/>
                          <a:latin typeface="Calibri" panose="020F0502020204030204" pitchFamily="34" charset="0"/>
                        </a:rPr>
                        <a:t>VNC révisé</a:t>
                      </a:r>
                      <a:endParaRPr lang="fr-FR" sz="20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b"/>
                      <a:r>
                        <a:rPr lang="fr-FR" sz="2000" b="0" u="none" strike="noStrike" dirty="0" smtClean="0">
                          <a:effectLst/>
                        </a:rPr>
                        <a:t>VNC (plan</a:t>
                      </a:r>
                      <a:r>
                        <a:rPr lang="fr-FR" sz="2000" b="0" u="none" strike="noStrike" baseline="0" dirty="0" smtClean="0">
                          <a:effectLst/>
                        </a:rPr>
                        <a:t> d’origine)</a:t>
                      </a:r>
                      <a:endParaRPr lang="fr-FR" sz="20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000"/>
                  </a:ext>
                </a:extLst>
              </a:tr>
              <a:tr h="0">
                <a:tc>
                  <a:txBody>
                    <a:bodyPr/>
                    <a:lstStyle/>
                    <a:p>
                      <a:pPr algn="ctr" fontAlgn="b"/>
                      <a:r>
                        <a:rPr lang="fr-FR" sz="1800" b="0" i="0" u="none" strike="noStrike" dirty="0" smtClean="0">
                          <a:solidFill>
                            <a:srgbClr val="000000"/>
                          </a:solidFill>
                          <a:effectLst/>
                          <a:latin typeface="Calibri" panose="020F0502020204030204" pitchFamily="34" charset="0"/>
                        </a:rPr>
                        <a:t>N</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smtClean="0">
                          <a:solidFill>
                            <a:srgbClr val="000000"/>
                          </a:solidFill>
                          <a:effectLst/>
                          <a:latin typeface="Calibri" panose="020F0502020204030204" pitchFamily="34" charset="0"/>
                        </a:rPr>
                        <a:t>1000</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smtClean="0">
                          <a:solidFill>
                            <a:srgbClr val="000000"/>
                          </a:solidFill>
                          <a:effectLst/>
                          <a:latin typeface="Calibri" panose="020F0502020204030204" pitchFamily="34" charset="0"/>
                        </a:rPr>
                        <a:t>200</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smtClean="0">
                          <a:solidFill>
                            <a:srgbClr val="000000"/>
                          </a:solidFill>
                          <a:effectLst/>
                          <a:latin typeface="Calibri" panose="020F0502020204030204" pitchFamily="34" charset="0"/>
                        </a:rPr>
                        <a:t>200</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b"/>
                      <a:r>
                        <a:rPr lang="fr-FR" sz="1800" b="0" i="0" u="none" strike="noStrike" dirty="0" smtClean="0">
                          <a:solidFill>
                            <a:srgbClr val="000000"/>
                          </a:solidFill>
                          <a:effectLst/>
                          <a:latin typeface="Calibri" panose="020F0502020204030204" pitchFamily="34" charset="0"/>
                        </a:rPr>
                        <a:t>800</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001"/>
                  </a:ext>
                </a:extLst>
              </a:tr>
              <a:tr h="110922">
                <a:tc>
                  <a:txBody>
                    <a:bodyPr/>
                    <a:lstStyle/>
                    <a:p>
                      <a:pPr algn="ctr" fontAlgn="b"/>
                      <a:r>
                        <a:rPr lang="fr-FR" sz="1800" b="0" i="0" u="none" strike="noStrike" dirty="0" smtClean="0">
                          <a:solidFill>
                            <a:srgbClr val="000000"/>
                          </a:solidFill>
                          <a:effectLst/>
                          <a:latin typeface="Calibri" panose="020F0502020204030204" pitchFamily="34" charset="0"/>
                        </a:rPr>
                        <a:t>N+1</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smtClean="0">
                          <a:solidFill>
                            <a:srgbClr val="000000"/>
                          </a:solidFill>
                          <a:effectLst/>
                          <a:latin typeface="Calibri" panose="020F0502020204030204" pitchFamily="34" charset="0"/>
                        </a:rPr>
                        <a:t>1000</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smtClean="0">
                          <a:solidFill>
                            <a:srgbClr val="000000"/>
                          </a:solidFill>
                          <a:effectLst/>
                          <a:latin typeface="Calibri" panose="020F0502020204030204" pitchFamily="34" charset="0"/>
                        </a:rPr>
                        <a:t>200</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smtClean="0">
                          <a:solidFill>
                            <a:srgbClr val="000000"/>
                          </a:solidFill>
                          <a:effectLst/>
                          <a:latin typeface="Calibri" panose="020F0502020204030204" pitchFamily="34" charset="0"/>
                        </a:rPr>
                        <a:t>400</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smtClean="0">
                          <a:solidFill>
                            <a:srgbClr val="000000"/>
                          </a:solidFill>
                          <a:effectLst/>
                          <a:latin typeface="Calibri" panose="020F0502020204030204" pitchFamily="34" charset="0"/>
                        </a:rPr>
                        <a:t>90</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r>
                        <a:rPr lang="fr-FR" sz="1800" b="1" i="0" u="none" strike="noStrike" dirty="0" smtClean="0">
                          <a:solidFill>
                            <a:srgbClr val="7030A0"/>
                          </a:solidFill>
                          <a:effectLst/>
                          <a:latin typeface="Calibri" panose="020F0502020204030204" pitchFamily="34" charset="0"/>
                        </a:rPr>
                        <a:t>510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b"/>
                      <a:r>
                        <a:rPr lang="fr-FR" sz="1800" b="0" i="0" u="none" strike="noStrike" dirty="0" smtClean="0">
                          <a:solidFill>
                            <a:srgbClr val="000000"/>
                          </a:solidFill>
                          <a:effectLst/>
                          <a:latin typeface="Calibri" panose="020F0502020204030204" pitchFamily="34" charset="0"/>
                        </a:rPr>
                        <a:t>600</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797908167"/>
                  </a:ext>
                </a:extLst>
              </a:tr>
              <a:tr h="110922">
                <a:tc>
                  <a:txBody>
                    <a:bodyPr/>
                    <a:lstStyle/>
                    <a:p>
                      <a:pPr algn="ctr" fontAlgn="b"/>
                      <a:r>
                        <a:rPr lang="fr-FR" sz="1800" b="0" i="0" u="none" strike="noStrike" dirty="0" smtClean="0">
                          <a:solidFill>
                            <a:srgbClr val="000000"/>
                          </a:solidFill>
                          <a:effectLst/>
                          <a:latin typeface="Calibri" panose="020F0502020204030204" pitchFamily="34" charset="0"/>
                        </a:rPr>
                        <a:t>N+2</a:t>
                      </a:r>
                      <a:endParaRPr lang="fr-FR" sz="18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1" i="0" u="none" strike="noStrike" dirty="0" smtClean="0">
                          <a:solidFill>
                            <a:srgbClr val="7030A0"/>
                          </a:solidFill>
                          <a:effectLst/>
                          <a:latin typeface="Calibri" panose="020F0502020204030204" pitchFamily="34" charset="0"/>
                        </a:rPr>
                        <a:t>510</a:t>
                      </a:r>
                      <a:endParaRPr lang="fr-FR" sz="1800" b="1" i="0" u="none" strike="noStrike" dirty="0">
                        <a:solidFill>
                          <a:srgbClr val="7030A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smtClean="0">
                          <a:solidFill>
                            <a:srgbClr val="000000"/>
                          </a:solidFill>
                          <a:effectLst/>
                          <a:latin typeface="Calibri" panose="020F0502020204030204" pitchFamily="34" charset="0"/>
                        </a:rPr>
                        <a:t>170</a:t>
                      </a:r>
                      <a:endParaRPr lang="fr-FR" sz="18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smtClean="0">
                          <a:solidFill>
                            <a:srgbClr val="000000"/>
                          </a:solidFill>
                          <a:effectLst/>
                          <a:latin typeface="Calibri" panose="020F0502020204030204" pitchFamily="34" charset="0"/>
                        </a:rPr>
                        <a:t>570</a:t>
                      </a:r>
                      <a:endParaRPr lang="fr-FR" sz="18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r>
                        <a:rPr lang="fr-FR" sz="1800" b="0" i="0" u="none" strike="noStrike" dirty="0" smtClean="0">
                          <a:solidFill>
                            <a:schemeClr val="tx1"/>
                          </a:solidFill>
                          <a:effectLst/>
                          <a:latin typeface="Calibri" panose="020F0502020204030204" pitchFamily="34" charset="0"/>
                        </a:rPr>
                        <a:t>340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b"/>
                      <a:r>
                        <a:rPr lang="fr-FR" sz="1800" b="0" i="0" u="none" strike="noStrike" dirty="0" smtClean="0">
                          <a:solidFill>
                            <a:srgbClr val="000000"/>
                          </a:solidFill>
                          <a:effectLst/>
                          <a:latin typeface="Calibri" panose="020F0502020204030204" pitchFamily="34" charset="0"/>
                        </a:rPr>
                        <a:t>400</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256106583"/>
                  </a:ext>
                </a:extLst>
              </a:tr>
              <a:tr h="0">
                <a:tc>
                  <a:txBody>
                    <a:bodyPr/>
                    <a:lstStyle/>
                    <a:p>
                      <a:pPr algn="ctr" fontAlgn="b"/>
                      <a:r>
                        <a:rPr lang="fr-FR" sz="1800" b="0" i="0" u="none" strike="noStrike" dirty="0" smtClean="0">
                          <a:solidFill>
                            <a:srgbClr val="000000"/>
                          </a:solidFill>
                          <a:effectLst/>
                          <a:latin typeface="Calibri" panose="020F0502020204030204" pitchFamily="34" charset="0"/>
                        </a:rPr>
                        <a:t>N+3</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smtClean="0">
                          <a:solidFill>
                            <a:srgbClr val="000000"/>
                          </a:solidFill>
                          <a:effectLst/>
                          <a:latin typeface="Calibri" panose="020F0502020204030204" pitchFamily="34" charset="0"/>
                        </a:rPr>
                        <a:t>510</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smtClean="0">
                          <a:solidFill>
                            <a:srgbClr val="000000"/>
                          </a:solidFill>
                          <a:effectLst/>
                          <a:latin typeface="Calibri" panose="020F0502020204030204" pitchFamily="34" charset="0"/>
                        </a:rPr>
                        <a:t>170</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smtClean="0">
                          <a:solidFill>
                            <a:srgbClr val="000000"/>
                          </a:solidFill>
                          <a:effectLst/>
                          <a:latin typeface="Calibri" panose="020F0502020204030204" pitchFamily="34" charset="0"/>
                        </a:rPr>
                        <a:t>740</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r>
                        <a:rPr lang="fr-FR" sz="1800" b="0" i="0" u="none" strike="noStrike" dirty="0" smtClean="0">
                          <a:solidFill>
                            <a:srgbClr val="000000"/>
                          </a:solidFill>
                          <a:effectLst/>
                          <a:latin typeface="Calibri" panose="020F0502020204030204" pitchFamily="34" charset="0"/>
                        </a:rPr>
                        <a:t>170</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b"/>
                      <a:r>
                        <a:rPr lang="fr-FR" sz="1800" b="0" i="0" u="none" strike="noStrike" dirty="0" smtClean="0">
                          <a:solidFill>
                            <a:srgbClr val="000000"/>
                          </a:solidFill>
                          <a:effectLst/>
                          <a:latin typeface="Calibri" panose="020F0502020204030204" pitchFamily="34" charset="0"/>
                        </a:rPr>
                        <a:t>200</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803061367"/>
                  </a:ext>
                </a:extLst>
              </a:tr>
              <a:tr h="110922">
                <a:tc>
                  <a:txBody>
                    <a:bodyPr/>
                    <a:lstStyle/>
                    <a:p>
                      <a:pPr algn="ctr" fontAlgn="b"/>
                      <a:r>
                        <a:rPr lang="fr-FR" sz="1800" b="0" i="0" u="none" strike="noStrike" dirty="0" smtClean="0">
                          <a:solidFill>
                            <a:srgbClr val="000000"/>
                          </a:solidFill>
                          <a:effectLst/>
                          <a:latin typeface="Calibri" panose="020F0502020204030204" pitchFamily="34" charset="0"/>
                        </a:rPr>
                        <a:t>N+4</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smtClean="0">
                          <a:solidFill>
                            <a:srgbClr val="000000"/>
                          </a:solidFill>
                          <a:effectLst/>
                          <a:latin typeface="Calibri" panose="020F0502020204030204" pitchFamily="34" charset="0"/>
                        </a:rPr>
                        <a:t>510</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smtClean="0">
                          <a:solidFill>
                            <a:srgbClr val="000000"/>
                          </a:solidFill>
                          <a:effectLst/>
                          <a:latin typeface="Calibri" panose="020F0502020204030204" pitchFamily="34" charset="0"/>
                        </a:rPr>
                        <a:t>170</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smtClean="0">
                          <a:solidFill>
                            <a:srgbClr val="000000"/>
                          </a:solidFill>
                          <a:effectLst/>
                          <a:latin typeface="Calibri" panose="020F0502020204030204" pitchFamily="34" charset="0"/>
                        </a:rPr>
                        <a:t>910</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r>
                        <a:rPr lang="fr-FR" sz="1800" b="0" i="0" u="none" strike="noStrike" dirty="0" smtClean="0">
                          <a:solidFill>
                            <a:srgbClr val="000000"/>
                          </a:solidFill>
                          <a:effectLst/>
                          <a:latin typeface="Calibri" panose="020F0502020204030204" pitchFamily="34" charset="0"/>
                        </a:rPr>
                        <a:t>0</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b"/>
                      <a:r>
                        <a:rPr lang="fr-FR" sz="1800" b="0" i="0" u="none" strike="noStrike" dirty="0" smtClean="0">
                          <a:solidFill>
                            <a:srgbClr val="000000"/>
                          </a:solidFill>
                          <a:effectLst/>
                          <a:latin typeface="Calibri" panose="020F0502020204030204" pitchFamily="34" charset="0"/>
                        </a:rPr>
                        <a:t>-</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598631128"/>
                  </a:ext>
                </a:extLst>
              </a:tr>
            </a:tbl>
          </a:graphicData>
        </a:graphic>
      </p:graphicFrame>
    </p:spTree>
    <p:extLst>
      <p:ext uri="{BB962C8B-B14F-4D97-AF65-F5344CB8AC3E}">
        <p14:creationId xmlns:p14="http://schemas.microsoft.com/office/powerpoint/2010/main" val="204233732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27</a:t>
            </a:fld>
            <a:endParaRPr lang="fr-FR" dirty="0">
              <a:solidFill>
                <a:prstClr val="black">
                  <a:tint val="75000"/>
                </a:prstClr>
              </a:solidFill>
            </a:endParaRPr>
          </a:p>
        </p:txBody>
      </p:sp>
      <p:sp>
        <p:nvSpPr>
          <p:cNvPr id="3" name="Espace réservé du numéro de diapositive 1"/>
          <p:cNvSpPr txBox="1">
            <a:spLocks/>
          </p:cNvSpPr>
          <p:nvPr/>
        </p:nvSpPr>
        <p:spPr>
          <a:xfrm>
            <a:off x="11419465" y="0"/>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5D6219C-5D67-46FE-AB3F-D592616FA5B1}" type="slidenum">
              <a:rPr lang="fr-FR" smtClean="0">
                <a:solidFill>
                  <a:prstClr val="black">
                    <a:tint val="75000"/>
                  </a:prstClr>
                </a:solidFill>
              </a:rPr>
              <a:pPr/>
              <a:t>27</a:t>
            </a:fld>
            <a:endParaRPr lang="fr-FR" dirty="0">
              <a:solidFill>
                <a:prstClr val="black">
                  <a:tint val="75000"/>
                </a:prstClr>
              </a:solidFill>
            </a:endParaRPr>
          </a:p>
        </p:txBody>
      </p:sp>
      <p:sp>
        <p:nvSpPr>
          <p:cNvPr id="4" name="Espace réservé du numéro de diapositive 1"/>
          <p:cNvSpPr txBox="1">
            <a:spLocks/>
          </p:cNvSpPr>
          <p:nvPr/>
        </p:nvSpPr>
        <p:spPr>
          <a:xfrm>
            <a:off x="11419465" y="0"/>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5D6219C-5D67-46FE-AB3F-D592616FA5B1}" type="slidenum">
              <a:rPr lang="fr-FR" smtClean="0">
                <a:solidFill>
                  <a:prstClr val="black">
                    <a:tint val="75000"/>
                  </a:prstClr>
                </a:solidFill>
              </a:rPr>
              <a:pPr/>
              <a:t>27</a:t>
            </a:fld>
            <a:endParaRPr lang="fr-FR" dirty="0">
              <a:solidFill>
                <a:prstClr val="black">
                  <a:tint val="75000"/>
                </a:prstClr>
              </a:solidFill>
            </a:endParaRPr>
          </a:p>
        </p:txBody>
      </p:sp>
      <p:sp>
        <p:nvSpPr>
          <p:cNvPr id="5" name="Titre 1"/>
          <p:cNvSpPr txBox="1">
            <a:spLocks/>
          </p:cNvSpPr>
          <p:nvPr/>
        </p:nvSpPr>
        <p:spPr>
          <a:xfrm>
            <a:off x="0" y="284299"/>
            <a:ext cx="11055927" cy="577795"/>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smtClean="0">
                <a:solidFill>
                  <a:srgbClr val="C00000"/>
                </a:solidFill>
              </a:rPr>
              <a:t>4.3. Dépréciation d’immobilisations – Impact sur le plan d’amortissement – Exemple </a:t>
            </a:r>
            <a:endParaRPr lang="fr-FR" dirty="0">
              <a:solidFill>
                <a:srgbClr val="C00000"/>
              </a:solidFill>
            </a:endParaRPr>
          </a:p>
        </p:txBody>
      </p:sp>
      <p:sp>
        <p:nvSpPr>
          <p:cNvPr id="7" name="Espace réservé du contenu 3"/>
          <p:cNvSpPr txBox="1">
            <a:spLocks/>
          </p:cNvSpPr>
          <p:nvPr/>
        </p:nvSpPr>
        <p:spPr>
          <a:xfrm>
            <a:off x="247883" y="1019113"/>
            <a:ext cx="11171582" cy="5972814"/>
          </a:xfrm>
          <a:prstGeom prst="rect">
            <a:avLst/>
          </a:prstGeom>
        </p:spPr>
        <p:txBody>
          <a:bodyPr>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Clr>
                <a:srgbClr val="C00000"/>
              </a:buClr>
              <a:buNone/>
            </a:pPr>
            <a:r>
              <a:rPr lang="fr-FR" sz="2400" u="sng" dirty="0" smtClean="0">
                <a:effectLst>
                  <a:outerShdw blurRad="38100" dist="38100" dir="2700000" algn="tl">
                    <a:srgbClr val="000000">
                      <a:alpha val="43137"/>
                    </a:srgbClr>
                  </a:outerShdw>
                </a:effectLst>
              </a:rPr>
              <a:t>Exemple</a:t>
            </a:r>
            <a:r>
              <a:rPr lang="fr-FR" sz="2000" b="1" dirty="0" smtClean="0"/>
              <a:t> :  </a:t>
            </a:r>
          </a:p>
          <a:p>
            <a:pPr marL="571500" indent="-457200">
              <a:buClr>
                <a:srgbClr val="C00000"/>
              </a:buClr>
              <a:buAutoNum type="arabicParenR"/>
            </a:pPr>
            <a:r>
              <a:rPr lang="fr-FR" sz="2000" dirty="0" smtClean="0"/>
              <a:t>Logiciel acquis le 01/01/N pour 1000 € ; amortissement linaire sur 5 ans</a:t>
            </a:r>
          </a:p>
          <a:p>
            <a:pPr marL="571500" indent="-457200">
              <a:buClr>
                <a:srgbClr val="C00000"/>
              </a:buClr>
              <a:buAutoNum type="arabicParenR"/>
            </a:pPr>
            <a:r>
              <a:rPr lang="fr-FR" sz="2000" dirty="0" smtClean="0"/>
              <a:t>Fin N+1 : VA = </a:t>
            </a:r>
            <a:r>
              <a:rPr lang="fr-FR" sz="2000" dirty="0" smtClean="0">
                <a:solidFill>
                  <a:schemeClr val="accent4">
                    <a:lumMod val="75000"/>
                  </a:schemeClr>
                </a:solidFill>
              </a:rPr>
              <a:t>510</a:t>
            </a:r>
          </a:p>
          <a:p>
            <a:pPr marL="571500" indent="-457200">
              <a:buClr>
                <a:srgbClr val="C00000"/>
              </a:buClr>
              <a:buAutoNum type="arabicParenR"/>
            </a:pPr>
            <a:r>
              <a:rPr lang="fr-FR" sz="2000" dirty="0" smtClean="0"/>
              <a:t>Fin N+2 : VA = </a:t>
            </a:r>
            <a:r>
              <a:rPr lang="fr-FR" sz="2000" b="1" dirty="0" smtClean="0">
                <a:solidFill>
                  <a:srgbClr val="0070C0"/>
                </a:solidFill>
              </a:rPr>
              <a:t>430</a:t>
            </a:r>
          </a:p>
          <a:p>
            <a:pPr marL="571500" indent="-457200">
              <a:buClr>
                <a:srgbClr val="C00000"/>
              </a:buClr>
              <a:buAutoNum type="arabicParenR"/>
            </a:pPr>
            <a:endParaRPr lang="fr-FR" sz="2000" b="1" dirty="0"/>
          </a:p>
          <a:p>
            <a:pPr marL="571500" indent="-457200">
              <a:buClr>
                <a:srgbClr val="C00000"/>
              </a:buClr>
              <a:buAutoNum type="arabicParenR"/>
            </a:pPr>
            <a:endParaRPr lang="fr-FR" sz="2000" b="1" dirty="0" smtClean="0"/>
          </a:p>
          <a:p>
            <a:pPr marL="571500" indent="-457200">
              <a:buClr>
                <a:srgbClr val="C00000"/>
              </a:buClr>
              <a:buAutoNum type="arabicParenR"/>
            </a:pPr>
            <a:endParaRPr lang="fr-FR" sz="2000" b="1" dirty="0"/>
          </a:p>
          <a:p>
            <a:pPr marL="571500" indent="-457200">
              <a:buClr>
                <a:srgbClr val="C00000"/>
              </a:buClr>
              <a:buAutoNum type="arabicParenR"/>
            </a:pPr>
            <a:endParaRPr lang="fr-FR" sz="2000" b="1" dirty="0" smtClean="0"/>
          </a:p>
          <a:p>
            <a:pPr marL="571500" indent="-457200">
              <a:buClr>
                <a:srgbClr val="C00000"/>
              </a:buClr>
              <a:buAutoNum type="arabicParenR"/>
            </a:pPr>
            <a:endParaRPr lang="fr-FR" sz="2000" b="1" dirty="0"/>
          </a:p>
          <a:p>
            <a:pPr marL="571500" indent="-457200">
              <a:buClr>
                <a:srgbClr val="C00000"/>
              </a:buClr>
              <a:buAutoNum type="arabicParenR"/>
            </a:pPr>
            <a:endParaRPr lang="fr-FR" sz="2000" b="1" dirty="0" smtClean="0"/>
          </a:p>
          <a:p>
            <a:pPr marL="571500" indent="-457200">
              <a:buClr>
                <a:srgbClr val="C00000"/>
              </a:buClr>
              <a:buAutoNum type="arabicParenR"/>
            </a:pPr>
            <a:endParaRPr lang="fr-FR" sz="2000" b="1" dirty="0"/>
          </a:p>
          <a:p>
            <a:pPr marL="571500" indent="-457200">
              <a:buClr>
                <a:srgbClr val="C00000"/>
              </a:buClr>
              <a:buAutoNum type="arabicParenR"/>
            </a:pPr>
            <a:endParaRPr lang="fr-FR" sz="2000" b="1" dirty="0" smtClean="0"/>
          </a:p>
          <a:p>
            <a:pPr marL="114300" indent="0">
              <a:buClr>
                <a:srgbClr val="C00000"/>
              </a:buClr>
              <a:buNone/>
            </a:pPr>
            <a:r>
              <a:rPr lang="fr-FR" sz="2000" b="1" dirty="0" err="1" smtClean="0"/>
              <a:t>Rq</a:t>
            </a:r>
            <a:r>
              <a:rPr lang="fr-FR" sz="2000" b="1" dirty="0" smtClean="0"/>
              <a:t> 1 : </a:t>
            </a:r>
            <a:r>
              <a:rPr lang="fr-FR" sz="2000" dirty="0" smtClean="0"/>
              <a:t>La valeur actuelle devrait être de 430 (au lieu de 340 selon le plan établit fin N+1). Mais la valeur ne peut pas excéder celle de VNC du plan d’origine 400. D’où une reprise = 400 – 340.</a:t>
            </a:r>
          </a:p>
          <a:p>
            <a:pPr marL="114300" indent="0">
              <a:buClr>
                <a:srgbClr val="C00000"/>
              </a:buClr>
              <a:buNone/>
            </a:pPr>
            <a:r>
              <a:rPr lang="fr-FR" sz="2000" b="1" dirty="0" err="1" smtClean="0"/>
              <a:t>Rq</a:t>
            </a:r>
            <a:r>
              <a:rPr lang="fr-FR" sz="2000" b="1" dirty="0" smtClean="0"/>
              <a:t> 2 : </a:t>
            </a:r>
            <a:r>
              <a:rPr lang="fr-FR" sz="2000" dirty="0" smtClean="0"/>
              <a:t>Le plan repart avec une base à 400 / 2 ans. D’où une annuité = 400 * 1 / 2.</a:t>
            </a:r>
          </a:p>
          <a:p>
            <a:pPr marL="114300" indent="0">
              <a:buClr>
                <a:srgbClr val="C00000"/>
              </a:buClr>
              <a:buNone/>
            </a:pPr>
            <a:r>
              <a:rPr lang="fr-FR" sz="2000" b="1" dirty="0" err="1" smtClean="0"/>
              <a:t>Rq</a:t>
            </a:r>
            <a:r>
              <a:rPr lang="fr-FR" sz="2000" b="1" dirty="0" smtClean="0"/>
              <a:t> 3 </a:t>
            </a:r>
            <a:r>
              <a:rPr lang="fr-FR" sz="2000" dirty="0" smtClean="0"/>
              <a:t>: VNC révisé (N+3) = 1000 – 770 – 90 + 60 = 400 </a:t>
            </a:r>
          </a:p>
        </p:txBody>
      </p:sp>
      <p:graphicFrame>
        <p:nvGraphicFramePr>
          <p:cNvPr id="8" name="Tableau 7"/>
          <p:cNvGraphicFramePr>
            <a:graphicFrameLocks noGrp="1"/>
          </p:cNvGraphicFramePr>
          <p:nvPr>
            <p:extLst>
              <p:ext uri="{D42A27DB-BD31-4B8C-83A1-F6EECF244321}">
                <p14:modId xmlns:p14="http://schemas.microsoft.com/office/powerpoint/2010/main" val="2176268591"/>
              </p:ext>
            </p:extLst>
          </p:nvPr>
        </p:nvGraphicFramePr>
        <p:xfrm>
          <a:off x="247883" y="2700159"/>
          <a:ext cx="10569119" cy="2610721"/>
        </p:xfrm>
        <a:graphic>
          <a:graphicData uri="http://schemas.openxmlformats.org/drawingml/2006/table">
            <a:tbl>
              <a:tblPr>
                <a:tableStyleId>{5C22544A-7EE6-4342-B048-85BDC9FD1C3A}</a:tableStyleId>
              </a:tblPr>
              <a:tblGrid>
                <a:gridCol w="938557">
                  <a:extLst>
                    <a:ext uri="{9D8B030D-6E8A-4147-A177-3AD203B41FA5}">
                      <a16:colId xmlns:a16="http://schemas.microsoft.com/office/drawing/2014/main" val="20000"/>
                    </a:ext>
                  </a:extLst>
                </a:gridCol>
                <a:gridCol w="1316510">
                  <a:extLst>
                    <a:ext uri="{9D8B030D-6E8A-4147-A177-3AD203B41FA5}">
                      <a16:colId xmlns:a16="http://schemas.microsoft.com/office/drawing/2014/main" val="20001"/>
                    </a:ext>
                  </a:extLst>
                </a:gridCol>
                <a:gridCol w="1345131">
                  <a:extLst>
                    <a:ext uri="{9D8B030D-6E8A-4147-A177-3AD203B41FA5}">
                      <a16:colId xmlns:a16="http://schemas.microsoft.com/office/drawing/2014/main" val="20003"/>
                    </a:ext>
                  </a:extLst>
                </a:gridCol>
                <a:gridCol w="1473921">
                  <a:extLst>
                    <a:ext uri="{9D8B030D-6E8A-4147-A177-3AD203B41FA5}">
                      <a16:colId xmlns:a16="http://schemas.microsoft.com/office/drawing/2014/main" val="20004"/>
                    </a:ext>
                  </a:extLst>
                </a:gridCol>
                <a:gridCol w="1373750">
                  <a:extLst>
                    <a:ext uri="{9D8B030D-6E8A-4147-A177-3AD203B41FA5}">
                      <a16:colId xmlns:a16="http://schemas.microsoft.com/office/drawing/2014/main" val="196417479"/>
                    </a:ext>
                  </a:extLst>
                </a:gridCol>
                <a:gridCol w="1373750">
                  <a:extLst>
                    <a:ext uri="{9D8B030D-6E8A-4147-A177-3AD203B41FA5}">
                      <a16:colId xmlns:a16="http://schemas.microsoft.com/office/drawing/2014/main" val="1619423021"/>
                    </a:ext>
                  </a:extLst>
                </a:gridCol>
                <a:gridCol w="1373750">
                  <a:extLst>
                    <a:ext uri="{9D8B030D-6E8A-4147-A177-3AD203B41FA5}">
                      <a16:colId xmlns:a16="http://schemas.microsoft.com/office/drawing/2014/main" val="2712397531"/>
                    </a:ext>
                  </a:extLst>
                </a:gridCol>
                <a:gridCol w="1373750">
                  <a:extLst>
                    <a:ext uri="{9D8B030D-6E8A-4147-A177-3AD203B41FA5}">
                      <a16:colId xmlns:a16="http://schemas.microsoft.com/office/drawing/2014/main" val="665109126"/>
                    </a:ext>
                  </a:extLst>
                </a:gridCol>
              </a:tblGrid>
              <a:tr h="567923">
                <a:tc gridSpan="7">
                  <a:txBody>
                    <a:bodyPr/>
                    <a:lstStyle/>
                    <a:p>
                      <a:pPr algn="ctr" fontAlgn="b"/>
                      <a:r>
                        <a:rPr lang="fr-FR" sz="2000" b="1" u="none" strike="noStrike" dirty="0" smtClean="0">
                          <a:effectLst/>
                        </a:rPr>
                        <a:t>Plan d’amortissement révisé (2)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fontAlgn="b"/>
                      <a:endParaRPr lang="fr-FR" sz="2000" b="1" u="none" strike="noStrike" dirty="0" smtClean="0">
                        <a:effectLs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fontAlgn="b"/>
                      <a:endParaRPr lang="fr-FR" sz="20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b"/>
                      <a:endParaRPr lang="fr-FR" sz="20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b"/>
                      <a:endParaRPr lang="fr-FR" sz="2000" b="1" u="none" strike="noStrike" dirty="0" smtClean="0">
                        <a:effectLs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hMerge="1">
                  <a:txBody>
                    <a:bodyPr/>
                    <a:lstStyle/>
                    <a:p>
                      <a:pPr algn="ctr" fontAlgn="b"/>
                      <a:endParaRPr lang="fr-FR" sz="2000" b="1" u="none" strike="noStrike" dirty="0" smtClean="0">
                        <a:effectLs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b"/>
                      <a:endParaRPr lang="fr-FR" sz="2000" b="1" u="none" strike="noStrike" dirty="0" smtClean="0">
                        <a:effectLs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b"/>
                      <a:endParaRPr lang="fr-FR" sz="2000" b="1" u="none" strike="noStrike" dirty="0" smtClean="0">
                        <a:effectLs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7929549"/>
                  </a:ext>
                </a:extLst>
              </a:tr>
              <a:tr h="623573">
                <a:tc>
                  <a:txBody>
                    <a:bodyPr/>
                    <a:lstStyle/>
                    <a:p>
                      <a:pPr algn="ctr" fontAlgn="b"/>
                      <a:r>
                        <a:rPr lang="fr-FR" sz="2000" b="0" u="none" strike="noStrike" dirty="0" smtClean="0">
                          <a:effectLst/>
                        </a:rPr>
                        <a:t>An</a:t>
                      </a:r>
                      <a:endParaRPr lang="fr-FR" sz="20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2000" b="0" u="none" strike="noStrike" dirty="0" smtClean="0">
                          <a:effectLst/>
                        </a:rPr>
                        <a:t>Base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2000" b="0" u="none" strike="noStrike" dirty="0" smtClean="0">
                          <a:effectLst/>
                        </a:rPr>
                        <a:t>Annuité</a:t>
                      </a:r>
                      <a:endParaRPr lang="fr-FR" sz="20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2000" b="0" u="none" strike="noStrike" dirty="0">
                          <a:effectLst/>
                        </a:rPr>
                        <a:t>Cumul des </a:t>
                      </a:r>
                      <a:r>
                        <a:rPr lang="fr-FR" sz="2000" b="0" u="none" strike="noStrike" dirty="0" err="1" smtClean="0">
                          <a:effectLst/>
                        </a:rPr>
                        <a:t>Amt</a:t>
                      </a:r>
                      <a:endParaRPr lang="fr-FR" sz="20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2000" b="0" i="0" u="none" strike="noStrike" dirty="0" err="1" smtClean="0">
                          <a:solidFill>
                            <a:srgbClr val="000000"/>
                          </a:solidFill>
                          <a:effectLst/>
                          <a:latin typeface="Calibri" panose="020F0502020204030204" pitchFamily="34" charset="0"/>
                        </a:rPr>
                        <a:t>Dépré</a:t>
                      </a:r>
                      <a:endParaRPr lang="fr-FR" sz="20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r>
                        <a:rPr lang="fr-FR" sz="2000" b="0" i="0" u="none" strike="noStrike" dirty="0" err="1" smtClean="0">
                          <a:solidFill>
                            <a:srgbClr val="000000"/>
                          </a:solidFill>
                          <a:effectLst/>
                          <a:latin typeface="Calibri" panose="020F0502020204030204" pitchFamily="34" charset="0"/>
                        </a:rPr>
                        <a:t>Repri</a:t>
                      </a:r>
                      <a:r>
                        <a:rPr lang="fr-FR" sz="2000" b="0" i="0" u="none" strike="noStrike" dirty="0" smtClean="0">
                          <a:solidFill>
                            <a:srgbClr val="000000"/>
                          </a:solidFill>
                          <a:effectLst/>
                          <a:latin typeface="Calibri" panose="020F0502020204030204" pitchFamily="34" charset="0"/>
                        </a:rPr>
                        <a:t>.</a:t>
                      </a:r>
                      <a:endParaRPr lang="fr-FR" sz="20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r>
                        <a:rPr lang="fr-FR" sz="2000" b="0" i="0" u="none" strike="noStrike" dirty="0" smtClean="0">
                          <a:solidFill>
                            <a:srgbClr val="000000"/>
                          </a:solidFill>
                          <a:effectLst/>
                          <a:latin typeface="Calibri" panose="020F0502020204030204" pitchFamily="34" charset="0"/>
                        </a:rPr>
                        <a:t>VNC révisé</a:t>
                      </a:r>
                      <a:endParaRPr lang="fr-FR" sz="20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b"/>
                      <a:r>
                        <a:rPr lang="fr-FR" sz="2000" b="0" u="none" strike="noStrike" dirty="0" smtClean="0">
                          <a:effectLst/>
                        </a:rPr>
                        <a:t>VNC (plan</a:t>
                      </a:r>
                      <a:r>
                        <a:rPr lang="fr-FR" sz="2000" b="0" u="none" strike="noStrike" baseline="0" dirty="0" smtClean="0">
                          <a:effectLst/>
                        </a:rPr>
                        <a:t> d’origine)</a:t>
                      </a:r>
                      <a:endParaRPr lang="fr-FR" sz="20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000"/>
                  </a:ext>
                </a:extLst>
              </a:tr>
              <a:tr h="0">
                <a:tc>
                  <a:txBody>
                    <a:bodyPr/>
                    <a:lstStyle/>
                    <a:p>
                      <a:pPr algn="ctr" fontAlgn="b"/>
                      <a:r>
                        <a:rPr lang="fr-FR" sz="1800" b="0" i="0" u="none" strike="noStrike" dirty="0" smtClean="0">
                          <a:solidFill>
                            <a:srgbClr val="000000"/>
                          </a:solidFill>
                          <a:effectLst/>
                          <a:latin typeface="Calibri" panose="020F0502020204030204" pitchFamily="34" charset="0"/>
                        </a:rPr>
                        <a:t>N</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smtClean="0">
                          <a:solidFill>
                            <a:srgbClr val="000000"/>
                          </a:solidFill>
                          <a:effectLst/>
                          <a:latin typeface="Calibri" panose="020F0502020204030204" pitchFamily="34" charset="0"/>
                        </a:rPr>
                        <a:t>1000</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smtClean="0">
                          <a:solidFill>
                            <a:srgbClr val="000000"/>
                          </a:solidFill>
                          <a:effectLst/>
                          <a:latin typeface="Calibri" panose="020F0502020204030204" pitchFamily="34" charset="0"/>
                        </a:rPr>
                        <a:t>200</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smtClean="0">
                          <a:solidFill>
                            <a:srgbClr val="000000"/>
                          </a:solidFill>
                          <a:effectLst/>
                          <a:latin typeface="Calibri" panose="020F0502020204030204" pitchFamily="34" charset="0"/>
                        </a:rPr>
                        <a:t>200</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b"/>
                      <a:r>
                        <a:rPr lang="fr-FR" sz="1800" b="0" i="0" u="none" strike="noStrike" dirty="0" smtClean="0">
                          <a:solidFill>
                            <a:srgbClr val="000000"/>
                          </a:solidFill>
                          <a:effectLst/>
                          <a:latin typeface="Calibri" panose="020F0502020204030204" pitchFamily="34" charset="0"/>
                        </a:rPr>
                        <a:t>800</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001"/>
                  </a:ext>
                </a:extLst>
              </a:tr>
              <a:tr h="110922">
                <a:tc>
                  <a:txBody>
                    <a:bodyPr/>
                    <a:lstStyle/>
                    <a:p>
                      <a:pPr algn="ctr" fontAlgn="b"/>
                      <a:r>
                        <a:rPr lang="fr-FR" sz="1800" b="0" i="0" u="none" strike="noStrike" dirty="0" smtClean="0">
                          <a:solidFill>
                            <a:srgbClr val="000000"/>
                          </a:solidFill>
                          <a:effectLst/>
                          <a:latin typeface="Calibri" panose="020F0502020204030204" pitchFamily="34" charset="0"/>
                        </a:rPr>
                        <a:t>N+1</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smtClean="0">
                          <a:solidFill>
                            <a:srgbClr val="000000"/>
                          </a:solidFill>
                          <a:effectLst/>
                          <a:latin typeface="Calibri" panose="020F0502020204030204" pitchFamily="34" charset="0"/>
                        </a:rPr>
                        <a:t>1000</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smtClean="0">
                          <a:solidFill>
                            <a:srgbClr val="000000"/>
                          </a:solidFill>
                          <a:effectLst/>
                          <a:latin typeface="Calibri" panose="020F0502020204030204" pitchFamily="34" charset="0"/>
                        </a:rPr>
                        <a:t>200</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smtClean="0">
                          <a:solidFill>
                            <a:srgbClr val="000000"/>
                          </a:solidFill>
                          <a:effectLst/>
                          <a:latin typeface="Calibri" panose="020F0502020204030204" pitchFamily="34" charset="0"/>
                        </a:rPr>
                        <a:t>400</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smtClean="0">
                          <a:solidFill>
                            <a:srgbClr val="000000"/>
                          </a:solidFill>
                          <a:effectLst/>
                          <a:latin typeface="Calibri" panose="020F0502020204030204" pitchFamily="34" charset="0"/>
                        </a:rPr>
                        <a:t>90</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r>
                        <a:rPr lang="fr-FR" sz="1800" b="0" i="0" u="none" strike="noStrike" dirty="0" smtClean="0">
                          <a:solidFill>
                            <a:srgbClr val="000000"/>
                          </a:solidFill>
                          <a:effectLst/>
                          <a:latin typeface="Calibri" panose="020F0502020204030204" pitchFamily="34" charset="0"/>
                        </a:rPr>
                        <a:t>510</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b"/>
                      <a:r>
                        <a:rPr lang="fr-FR" sz="1800" b="0" i="0" u="none" strike="noStrike" dirty="0" smtClean="0">
                          <a:solidFill>
                            <a:srgbClr val="000000"/>
                          </a:solidFill>
                          <a:effectLst/>
                          <a:latin typeface="Calibri" panose="020F0502020204030204" pitchFamily="34" charset="0"/>
                        </a:rPr>
                        <a:t>600</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797908167"/>
                  </a:ext>
                </a:extLst>
              </a:tr>
              <a:tr h="110922">
                <a:tc>
                  <a:txBody>
                    <a:bodyPr/>
                    <a:lstStyle/>
                    <a:p>
                      <a:pPr algn="ctr" fontAlgn="b"/>
                      <a:r>
                        <a:rPr lang="fr-FR" sz="1800" b="0" i="0" u="none" strike="noStrike" dirty="0" smtClean="0">
                          <a:solidFill>
                            <a:srgbClr val="000000"/>
                          </a:solidFill>
                          <a:effectLst/>
                          <a:latin typeface="Calibri" panose="020F0502020204030204" pitchFamily="34" charset="0"/>
                        </a:rPr>
                        <a:t>N+2</a:t>
                      </a:r>
                      <a:endParaRPr lang="fr-FR" sz="18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smtClean="0">
                          <a:solidFill>
                            <a:srgbClr val="000000"/>
                          </a:solidFill>
                          <a:effectLst/>
                          <a:latin typeface="Calibri" panose="020F0502020204030204" pitchFamily="34" charset="0"/>
                        </a:rPr>
                        <a:t>510</a:t>
                      </a:r>
                      <a:endParaRPr lang="fr-FR" sz="18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smtClean="0">
                          <a:solidFill>
                            <a:srgbClr val="000000"/>
                          </a:solidFill>
                          <a:effectLst/>
                          <a:latin typeface="Calibri" panose="020F0502020204030204" pitchFamily="34" charset="0"/>
                        </a:rPr>
                        <a:t>170</a:t>
                      </a:r>
                      <a:endParaRPr lang="fr-FR" sz="18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smtClean="0">
                          <a:solidFill>
                            <a:srgbClr val="000000"/>
                          </a:solidFill>
                          <a:effectLst/>
                          <a:latin typeface="Calibri" panose="020F0502020204030204" pitchFamily="34" charset="0"/>
                        </a:rPr>
                        <a:t>570</a:t>
                      </a:r>
                      <a:endParaRPr lang="fr-FR" sz="18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r>
                        <a:rPr lang="fr-FR" sz="1800" b="0" i="0" u="none" strike="noStrike" dirty="0" smtClean="0">
                          <a:solidFill>
                            <a:srgbClr val="000000"/>
                          </a:solidFill>
                          <a:effectLst/>
                          <a:latin typeface="Calibri" panose="020F0502020204030204" pitchFamily="34" charset="0"/>
                        </a:rPr>
                        <a:t>60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r>
                        <a:rPr lang="fr-FR" sz="1800" b="1" i="0" u="sng" strike="noStrike" dirty="0" smtClean="0">
                          <a:solidFill>
                            <a:srgbClr val="0070C0"/>
                          </a:solidFill>
                          <a:effectLst/>
                          <a:latin typeface="Calibri" panose="020F0502020204030204" pitchFamily="34" charset="0"/>
                        </a:rPr>
                        <a:t>400</a:t>
                      </a:r>
                      <a:endParaRPr lang="fr-FR" sz="1800" b="1" i="0" u="sng" strike="noStrike" dirty="0">
                        <a:solidFill>
                          <a:srgbClr val="0070C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b"/>
                      <a:r>
                        <a:rPr lang="fr-FR" sz="1800" b="0" i="0" u="none" strike="noStrike" dirty="0" smtClean="0">
                          <a:solidFill>
                            <a:srgbClr val="000000"/>
                          </a:solidFill>
                          <a:effectLst/>
                          <a:latin typeface="Calibri" panose="020F0502020204030204" pitchFamily="34" charset="0"/>
                        </a:rPr>
                        <a:t>400</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256106583"/>
                  </a:ext>
                </a:extLst>
              </a:tr>
              <a:tr h="0">
                <a:tc>
                  <a:txBody>
                    <a:bodyPr/>
                    <a:lstStyle/>
                    <a:p>
                      <a:pPr algn="ctr" fontAlgn="b"/>
                      <a:r>
                        <a:rPr lang="fr-FR" sz="1800" b="0" i="0" u="none" strike="noStrike" dirty="0" smtClean="0">
                          <a:solidFill>
                            <a:srgbClr val="000000"/>
                          </a:solidFill>
                          <a:effectLst/>
                          <a:latin typeface="Calibri" panose="020F0502020204030204" pitchFamily="34" charset="0"/>
                        </a:rPr>
                        <a:t>N+3</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1" i="0" u="sng" strike="noStrike" dirty="0" smtClean="0">
                          <a:solidFill>
                            <a:srgbClr val="0070C0"/>
                          </a:solidFill>
                          <a:effectLst/>
                          <a:latin typeface="Calibri" panose="020F0502020204030204" pitchFamily="34" charset="0"/>
                        </a:rPr>
                        <a:t>400</a:t>
                      </a:r>
                      <a:endParaRPr lang="fr-FR" sz="1800" b="1" i="0" u="sng" strike="noStrike" dirty="0">
                        <a:solidFill>
                          <a:srgbClr val="0070C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smtClean="0">
                          <a:solidFill>
                            <a:srgbClr val="000000"/>
                          </a:solidFill>
                          <a:effectLst/>
                          <a:latin typeface="Calibri" panose="020F0502020204030204" pitchFamily="34" charset="0"/>
                        </a:rPr>
                        <a:t>200</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smtClean="0">
                          <a:solidFill>
                            <a:srgbClr val="000000"/>
                          </a:solidFill>
                          <a:effectLst/>
                          <a:latin typeface="Calibri" panose="020F0502020204030204" pitchFamily="34" charset="0"/>
                        </a:rPr>
                        <a:t>770</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r>
                        <a:rPr lang="fr-FR" sz="1800" b="0" i="0" u="none" strike="noStrike" dirty="0" smtClean="0">
                          <a:solidFill>
                            <a:srgbClr val="000000"/>
                          </a:solidFill>
                          <a:effectLst/>
                          <a:latin typeface="Calibri" panose="020F0502020204030204" pitchFamily="34" charset="0"/>
                        </a:rPr>
                        <a:t>200</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b"/>
                      <a:r>
                        <a:rPr lang="fr-FR" sz="1800" b="0" i="0" u="none" strike="noStrike" dirty="0" smtClean="0">
                          <a:solidFill>
                            <a:srgbClr val="000000"/>
                          </a:solidFill>
                          <a:effectLst/>
                          <a:latin typeface="Calibri" panose="020F0502020204030204" pitchFamily="34" charset="0"/>
                        </a:rPr>
                        <a:t>200</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803061367"/>
                  </a:ext>
                </a:extLst>
              </a:tr>
              <a:tr h="110922">
                <a:tc>
                  <a:txBody>
                    <a:bodyPr/>
                    <a:lstStyle/>
                    <a:p>
                      <a:pPr algn="ctr" fontAlgn="b"/>
                      <a:r>
                        <a:rPr lang="fr-FR" sz="1800" b="0" i="0" u="none" strike="noStrike" dirty="0" smtClean="0">
                          <a:solidFill>
                            <a:srgbClr val="000000"/>
                          </a:solidFill>
                          <a:effectLst/>
                          <a:latin typeface="Calibri" panose="020F0502020204030204" pitchFamily="34" charset="0"/>
                        </a:rPr>
                        <a:t>N+4</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smtClean="0">
                          <a:solidFill>
                            <a:srgbClr val="000000"/>
                          </a:solidFill>
                          <a:effectLst/>
                          <a:latin typeface="Calibri" panose="020F0502020204030204" pitchFamily="34" charset="0"/>
                        </a:rPr>
                        <a:t>400</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smtClean="0">
                          <a:solidFill>
                            <a:srgbClr val="000000"/>
                          </a:solidFill>
                          <a:effectLst/>
                          <a:latin typeface="Calibri" panose="020F0502020204030204" pitchFamily="34" charset="0"/>
                        </a:rPr>
                        <a:t>200</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smtClean="0">
                          <a:solidFill>
                            <a:srgbClr val="000000"/>
                          </a:solidFill>
                          <a:effectLst/>
                          <a:latin typeface="Calibri" panose="020F0502020204030204" pitchFamily="34" charset="0"/>
                        </a:rPr>
                        <a:t>970</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r>
                        <a:rPr lang="fr-FR" sz="1800" b="0" i="0" u="none" strike="noStrike" dirty="0" smtClean="0">
                          <a:solidFill>
                            <a:srgbClr val="000000"/>
                          </a:solidFill>
                          <a:effectLst/>
                          <a:latin typeface="Calibri" panose="020F0502020204030204" pitchFamily="34" charset="0"/>
                        </a:rPr>
                        <a:t>0</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b"/>
                      <a:r>
                        <a:rPr lang="fr-FR" sz="1800" b="0" i="0" u="none" strike="noStrike" dirty="0" smtClean="0">
                          <a:solidFill>
                            <a:srgbClr val="000000"/>
                          </a:solidFill>
                          <a:effectLst/>
                          <a:latin typeface="Calibri" panose="020F0502020204030204" pitchFamily="34" charset="0"/>
                        </a:rPr>
                        <a:t>-</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598631128"/>
                  </a:ext>
                </a:extLst>
              </a:tr>
            </a:tbl>
          </a:graphicData>
        </a:graphic>
      </p:graphicFrame>
    </p:spTree>
    <p:extLst>
      <p:ext uri="{BB962C8B-B14F-4D97-AF65-F5344CB8AC3E}">
        <p14:creationId xmlns:p14="http://schemas.microsoft.com/office/powerpoint/2010/main" val="268422092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Autofit/>
          </a:bodyPr>
          <a:lstStyle/>
          <a:p>
            <a:pPr>
              <a:buFont typeface="Arial" panose="020B0604020202020204" pitchFamily="34" charset="0"/>
              <a:buChar char="•"/>
            </a:pPr>
            <a:r>
              <a:rPr lang="fr-FR" sz="2000" b="1" dirty="0">
                <a:solidFill>
                  <a:schemeClr val="accent2"/>
                </a:solidFill>
              </a:rPr>
              <a:t>Cas Dépréciation n°2</a:t>
            </a:r>
          </a:p>
          <a:p>
            <a:pPr>
              <a:buFont typeface="Arial" panose="020B0604020202020204" pitchFamily="34" charset="0"/>
              <a:buChar char="•"/>
            </a:pPr>
            <a:endParaRPr lang="fr-FR" sz="800" b="1" dirty="0">
              <a:solidFill>
                <a:schemeClr val="accent2"/>
              </a:solidFill>
            </a:endParaRPr>
          </a:p>
          <a:p>
            <a:pPr lvl="1" algn="just"/>
            <a:r>
              <a:rPr lang="fr-FR" sz="1800" dirty="0"/>
              <a:t>Le composant mécanique d’un microscope professionnel, acheté 5 000 HT € le 15/07/N, est amortissable sur 5 ans</a:t>
            </a:r>
          </a:p>
          <a:p>
            <a:pPr lvl="1" algn="just"/>
            <a:endParaRPr lang="fr-FR" sz="800" dirty="0"/>
          </a:p>
          <a:p>
            <a:pPr lvl="1" algn="just"/>
            <a:r>
              <a:rPr lang="fr-FR" sz="1800" dirty="0"/>
              <a:t>Le linéaire correspond à l’amortissement économique</a:t>
            </a:r>
          </a:p>
          <a:p>
            <a:pPr lvl="1" algn="just"/>
            <a:endParaRPr lang="fr-FR" sz="800" dirty="0"/>
          </a:p>
          <a:p>
            <a:pPr lvl="1" algn="just"/>
            <a:r>
              <a:rPr lang="fr-FR" sz="1800" dirty="0"/>
              <a:t>Au 31/12/N+2, des indices laissent penser que l’usure est plus rapide que prévue</a:t>
            </a:r>
          </a:p>
          <a:p>
            <a:pPr lvl="1" algn="just"/>
            <a:endParaRPr lang="fr-FR" sz="800" dirty="0"/>
          </a:p>
          <a:p>
            <a:pPr lvl="1" algn="just"/>
            <a:r>
              <a:rPr lang="fr-FR" sz="1800" b="1" dirty="0"/>
              <a:t>Calculez les amortissements cumulés au 31/12/N+2 et déterminez la VNC</a:t>
            </a:r>
          </a:p>
          <a:p>
            <a:pPr lvl="1" algn="just"/>
            <a:endParaRPr lang="fr-FR" sz="800" b="1" dirty="0"/>
          </a:p>
          <a:p>
            <a:pPr lvl="1" algn="just"/>
            <a:r>
              <a:rPr lang="fr-FR" sz="1800" dirty="0"/>
              <a:t>Prenez en compte les 4 hypothèses suivantes au 31/12/N+2 </a:t>
            </a:r>
          </a:p>
          <a:p>
            <a:pPr lvl="2" algn="just"/>
            <a:r>
              <a:rPr lang="fr-FR" dirty="0"/>
              <a:t>H1 : VV = 3500 et Vu = 2400</a:t>
            </a:r>
          </a:p>
          <a:p>
            <a:pPr lvl="2" algn="just"/>
            <a:r>
              <a:rPr lang="fr-FR" dirty="0"/>
              <a:t>H2 : VV = 2300 et Vu = 2700</a:t>
            </a:r>
          </a:p>
          <a:p>
            <a:pPr lvl="2" algn="just"/>
            <a:r>
              <a:rPr lang="fr-FR" dirty="0"/>
              <a:t>H3 : VV = 2100 et Vu = 2300</a:t>
            </a:r>
          </a:p>
          <a:p>
            <a:pPr lvl="2" algn="just"/>
            <a:r>
              <a:rPr lang="fr-FR" dirty="0"/>
              <a:t>H4 : VV = 2200 et Vu = 1900</a:t>
            </a:r>
          </a:p>
          <a:p>
            <a:pPr lvl="1" algn="just"/>
            <a:r>
              <a:rPr lang="fr-FR" sz="1800" dirty="0"/>
              <a:t>Dans le cas de l’hypothèse 4, </a:t>
            </a:r>
            <a:r>
              <a:rPr lang="fr-FR" sz="1800" b="1" dirty="0"/>
              <a:t>comptabilisez l’amortissement et la dépréciation éventuelle au </a:t>
            </a:r>
            <a:r>
              <a:rPr lang="fr-FR" sz="1800" b="1" dirty="0" smtClean="0"/>
              <a:t>31/12/N+2.</a:t>
            </a:r>
            <a:endParaRPr lang="fr-FR" sz="1800" b="1" dirty="0"/>
          </a:p>
          <a:p>
            <a:pPr lvl="1"/>
            <a:endParaRPr lang="fr-FR" sz="800" dirty="0"/>
          </a:p>
          <a:p>
            <a:pPr lvl="1"/>
            <a:r>
              <a:rPr lang="fr-FR" sz="1800" b="1" dirty="0"/>
              <a:t>Déterminez la dotation aux amortissements de N+3</a:t>
            </a:r>
          </a:p>
        </p:txBody>
      </p:sp>
      <p:sp>
        <p:nvSpPr>
          <p:cNvPr id="4" name="Espace réservé du numéro de diapositive 3"/>
          <p:cNvSpPr>
            <a:spLocks noGrp="1"/>
          </p:cNvSpPr>
          <p:nvPr>
            <p:ph type="sldNum" sz="quarter" idx="12"/>
          </p:nvPr>
        </p:nvSpPr>
        <p:spPr/>
        <p:txBody>
          <a:bodyPr/>
          <a:lstStyle/>
          <a:p>
            <a:fld id="{6E2D2B3B-882E-40F3-A32F-6DD516915044}" type="slidenum">
              <a:rPr lang="en-US" smtClean="0"/>
              <a:pPr/>
              <a:t>28</a:t>
            </a:fld>
            <a:endParaRPr lang="en-US" dirty="0"/>
          </a:p>
        </p:txBody>
      </p:sp>
      <p:sp>
        <p:nvSpPr>
          <p:cNvPr id="6" name="Titre 1"/>
          <p:cNvSpPr txBox="1">
            <a:spLocks/>
          </p:cNvSpPr>
          <p:nvPr/>
        </p:nvSpPr>
        <p:spPr>
          <a:xfrm>
            <a:off x="0" y="-14260"/>
            <a:ext cx="11055927" cy="577795"/>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smtClean="0">
                <a:solidFill>
                  <a:srgbClr val="C00000"/>
                </a:solidFill>
              </a:rPr>
              <a:t>4.3. Dépréciation d’immobilisations – Exercice (2)</a:t>
            </a:r>
            <a:endParaRPr lang="fr-FR" dirty="0">
              <a:solidFill>
                <a:srgbClr val="C00000"/>
              </a:solidFill>
            </a:endParaRPr>
          </a:p>
        </p:txBody>
      </p:sp>
    </p:spTree>
    <p:extLst>
      <p:ext uri="{BB962C8B-B14F-4D97-AF65-F5344CB8AC3E}">
        <p14:creationId xmlns:p14="http://schemas.microsoft.com/office/powerpoint/2010/main" val="273368702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29</a:t>
            </a:fld>
            <a:endParaRPr lang="fr-FR" dirty="0">
              <a:solidFill>
                <a:prstClr val="black">
                  <a:tint val="75000"/>
                </a:prstClr>
              </a:solidFill>
            </a:endParaRPr>
          </a:p>
        </p:txBody>
      </p:sp>
      <p:sp>
        <p:nvSpPr>
          <p:cNvPr id="3" name="Espace réservé du numéro de diapositive 1"/>
          <p:cNvSpPr txBox="1">
            <a:spLocks/>
          </p:cNvSpPr>
          <p:nvPr/>
        </p:nvSpPr>
        <p:spPr>
          <a:xfrm>
            <a:off x="11419465" y="0"/>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5D6219C-5D67-46FE-AB3F-D592616FA5B1}" type="slidenum">
              <a:rPr lang="fr-FR" smtClean="0">
                <a:solidFill>
                  <a:prstClr val="black">
                    <a:tint val="75000"/>
                  </a:prstClr>
                </a:solidFill>
              </a:rPr>
              <a:pPr/>
              <a:t>29</a:t>
            </a:fld>
            <a:endParaRPr lang="fr-FR" dirty="0">
              <a:solidFill>
                <a:prstClr val="black">
                  <a:tint val="75000"/>
                </a:prstClr>
              </a:solidFill>
            </a:endParaRPr>
          </a:p>
        </p:txBody>
      </p:sp>
      <p:graphicFrame>
        <p:nvGraphicFramePr>
          <p:cNvPr id="4" name="Tableau 3"/>
          <p:cNvGraphicFramePr>
            <a:graphicFrameLocks noGrp="1"/>
          </p:cNvGraphicFramePr>
          <p:nvPr>
            <p:extLst>
              <p:ext uri="{D42A27DB-BD31-4B8C-83A1-F6EECF244321}">
                <p14:modId xmlns:p14="http://schemas.microsoft.com/office/powerpoint/2010/main" val="3125465291"/>
              </p:ext>
            </p:extLst>
          </p:nvPr>
        </p:nvGraphicFramePr>
        <p:xfrm>
          <a:off x="622641" y="267850"/>
          <a:ext cx="10193139" cy="2894566"/>
        </p:xfrm>
        <a:graphic>
          <a:graphicData uri="http://schemas.openxmlformats.org/drawingml/2006/table">
            <a:tbl>
              <a:tblPr>
                <a:tableStyleId>{5C22544A-7EE6-4342-B048-85BDC9FD1C3A}</a:tableStyleId>
              </a:tblPr>
              <a:tblGrid>
                <a:gridCol w="1483722">
                  <a:extLst>
                    <a:ext uri="{9D8B030D-6E8A-4147-A177-3AD203B41FA5}">
                      <a16:colId xmlns:a16="http://schemas.microsoft.com/office/drawing/2014/main" val="20000"/>
                    </a:ext>
                  </a:extLst>
                </a:gridCol>
                <a:gridCol w="2081209">
                  <a:extLst>
                    <a:ext uri="{9D8B030D-6E8A-4147-A177-3AD203B41FA5}">
                      <a16:colId xmlns:a16="http://schemas.microsoft.com/office/drawing/2014/main" val="20001"/>
                    </a:ext>
                  </a:extLst>
                </a:gridCol>
                <a:gridCol w="2126455">
                  <a:extLst>
                    <a:ext uri="{9D8B030D-6E8A-4147-A177-3AD203B41FA5}">
                      <a16:colId xmlns:a16="http://schemas.microsoft.com/office/drawing/2014/main" val="20003"/>
                    </a:ext>
                  </a:extLst>
                </a:gridCol>
                <a:gridCol w="2330054">
                  <a:extLst>
                    <a:ext uri="{9D8B030D-6E8A-4147-A177-3AD203B41FA5}">
                      <a16:colId xmlns:a16="http://schemas.microsoft.com/office/drawing/2014/main" val="20004"/>
                    </a:ext>
                  </a:extLst>
                </a:gridCol>
                <a:gridCol w="2171699">
                  <a:extLst>
                    <a:ext uri="{9D8B030D-6E8A-4147-A177-3AD203B41FA5}">
                      <a16:colId xmlns:a16="http://schemas.microsoft.com/office/drawing/2014/main" val="20005"/>
                    </a:ext>
                  </a:extLst>
                </a:gridCol>
              </a:tblGrid>
              <a:tr h="567923">
                <a:tc>
                  <a:txBody>
                    <a:bodyPr/>
                    <a:lstStyle/>
                    <a:p>
                      <a:pPr algn="ctr" fontAlgn="b"/>
                      <a:endParaRPr lang="fr-FR" sz="20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4">
                  <a:txBody>
                    <a:bodyPr/>
                    <a:lstStyle/>
                    <a:p>
                      <a:pPr algn="ctr" fontAlgn="b"/>
                      <a:r>
                        <a:rPr lang="fr-FR" sz="2000" b="1" u="none" strike="noStrike" dirty="0" smtClean="0">
                          <a:effectLst/>
                        </a:rPr>
                        <a:t>Plan</a:t>
                      </a:r>
                      <a:r>
                        <a:rPr lang="fr-FR" sz="2000" b="1" u="none" strike="noStrike" baseline="0" dirty="0" smtClean="0">
                          <a:effectLst/>
                        </a:rPr>
                        <a:t> d’amortissement d’origine</a:t>
                      </a:r>
                      <a:endParaRPr lang="fr-FR" sz="2000" b="1" u="none" strike="noStrike" dirty="0" smtClean="0">
                        <a:effectLs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b"/>
                      <a:endParaRPr lang="fr-FR" sz="20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b"/>
                      <a:endParaRPr lang="fr-FR" sz="20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b"/>
                      <a:endParaRPr lang="fr-FR" sz="20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7929549"/>
                  </a:ext>
                </a:extLst>
              </a:tr>
              <a:tr h="623573">
                <a:tc>
                  <a:txBody>
                    <a:bodyPr/>
                    <a:lstStyle/>
                    <a:p>
                      <a:pPr algn="ctr" fontAlgn="b"/>
                      <a:endParaRPr lang="fr-FR" sz="20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2000" b="0" u="none" strike="noStrike" dirty="0" smtClean="0">
                        <a:effectLs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20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20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20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0">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10922">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97908167"/>
                  </a:ext>
                </a:extLst>
              </a:tr>
              <a:tr h="110922">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56106583"/>
                  </a:ext>
                </a:extLst>
              </a:tr>
              <a:tr h="110922">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03061367"/>
                  </a:ext>
                </a:extLst>
              </a:tr>
              <a:tr h="110922">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98631128"/>
                  </a:ext>
                </a:extLst>
              </a:tr>
              <a:tr h="110922">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61355846"/>
                  </a:ext>
                </a:extLst>
              </a:tr>
            </a:tbl>
          </a:graphicData>
        </a:graphic>
      </p:graphicFrame>
    </p:spTree>
    <p:extLst>
      <p:ext uri="{BB962C8B-B14F-4D97-AF65-F5344CB8AC3E}">
        <p14:creationId xmlns:p14="http://schemas.microsoft.com/office/powerpoint/2010/main" val="9141613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3"/>
          <p:cNvSpPr txBox="1">
            <a:spLocks/>
          </p:cNvSpPr>
          <p:nvPr/>
        </p:nvSpPr>
        <p:spPr>
          <a:xfrm>
            <a:off x="78621" y="693574"/>
            <a:ext cx="11171582" cy="5472608"/>
          </a:xfrm>
          <a:prstGeom prst="rect">
            <a:avLst/>
          </a:prstGeom>
        </p:spPr>
        <p:txBody>
          <a:bodyPr>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Clr>
                <a:srgbClr val="C00000"/>
              </a:buClr>
              <a:buNone/>
            </a:pPr>
            <a:r>
              <a:rPr lang="fr-FR" sz="2000" b="1" dirty="0" smtClean="0"/>
              <a:t>Achat d’immobilisation </a:t>
            </a:r>
            <a:r>
              <a:rPr lang="fr-FR" sz="2000" dirty="0" smtClean="0"/>
              <a:t> </a:t>
            </a:r>
            <a:endParaRPr lang="fr-FR" sz="2000" dirty="0"/>
          </a:p>
          <a:p>
            <a:pPr marL="114300" indent="0">
              <a:buClr>
                <a:srgbClr val="C00000"/>
              </a:buClr>
              <a:buNone/>
            </a:pPr>
            <a:r>
              <a:rPr lang="fr-FR" sz="2000" dirty="0" smtClean="0"/>
              <a:t> =&gt; Immobilisation entre au patrimoine pour un montant = la valeur achat (HT) + frais de mise en service – remise.  </a:t>
            </a:r>
          </a:p>
          <a:p>
            <a:pPr marL="114300" indent="0">
              <a:buClr>
                <a:srgbClr val="C00000"/>
              </a:buClr>
              <a:buNone/>
            </a:pPr>
            <a:endParaRPr lang="fr-FR" sz="2000" dirty="0"/>
          </a:p>
          <a:p>
            <a:pPr marL="114300" indent="0">
              <a:buClr>
                <a:srgbClr val="C00000"/>
              </a:buClr>
              <a:buNone/>
            </a:pPr>
            <a:endParaRPr lang="fr-FR" sz="2000" dirty="0" smtClean="0"/>
          </a:p>
          <a:p>
            <a:pPr marL="114300" indent="0">
              <a:buClr>
                <a:srgbClr val="C00000"/>
              </a:buClr>
              <a:buNone/>
            </a:pPr>
            <a:endParaRPr lang="fr-FR" sz="2000" dirty="0"/>
          </a:p>
          <a:p>
            <a:pPr marL="114300" indent="0">
              <a:buClr>
                <a:srgbClr val="C00000"/>
              </a:buClr>
              <a:buNone/>
            </a:pPr>
            <a:endParaRPr lang="fr-FR" sz="2000" dirty="0" smtClean="0"/>
          </a:p>
          <a:p>
            <a:pPr marL="114300" indent="0">
              <a:buClr>
                <a:srgbClr val="C00000"/>
              </a:buClr>
              <a:buNone/>
            </a:pPr>
            <a:endParaRPr lang="fr-FR" sz="2000" dirty="0"/>
          </a:p>
          <a:p>
            <a:pPr marL="114300" indent="0">
              <a:buClr>
                <a:srgbClr val="C00000"/>
              </a:buClr>
              <a:buNone/>
            </a:pPr>
            <a:endParaRPr lang="fr-FR" sz="2000" dirty="0" smtClean="0"/>
          </a:p>
          <a:p>
            <a:pPr marL="114300" indent="0">
              <a:buClr>
                <a:srgbClr val="C00000"/>
              </a:buClr>
              <a:buNone/>
            </a:pPr>
            <a:r>
              <a:rPr lang="fr-FR" sz="1800" b="1" dirty="0" smtClean="0"/>
              <a:t>Production d’immobilisations en interne </a:t>
            </a:r>
            <a:r>
              <a:rPr lang="fr-FR" sz="1800" dirty="0" smtClean="0"/>
              <a:t> </a:t>
            </a:r>
            <a:endParaRPr lang="fr-FR" sz="1800" dirty="0"/>
          </a:p>
          <a:p>
            <a:pPr marL="114300" indent="0">
              <a:buClr>
                <a:srgbClr val="C00000"/>
              </a:buClr>
              <a:buNone/>
            </a:pPr>
            <a:r>
              <a:rPr lang="fr-FR" sz="1800" dirty="0"/>
              <a:t> =&gt; </a:t>
            </a:r>
            <a:r>
              <a:rPr lang="fr-FR" sz="1800" dirty="0" smtClean="0"/>
              <a:t>Comptabilisation des charges (nécessaire à la production de l’immobilisation)</a:t>
            </a:r>
          </a:p>
          <a:p>
            <a:pPr marL="114300" indent="0">
              <a:buClr>
                <a:srgbClr val="C00000"/>
              </a:buClr>
              <a:buNone/>
            </a:pPr>
            <a:r>
              <a:rPr lang="fr-FR" sz="1800" dirty="0" smtClean="0"/>
              <a:t>=&gt; Entrée dans le patrimoine de l’immobilisation (Contrepartie = produit annulant les charges nécessaires à la </a:t>
            </a:r>
            <a:r>
              <a:rPr lang="fr-FR" sz="1800" dirty="0" err="1" smtClean="0"/>
              <a:t>prod</a:t>
            </a:r>
            <a:r>
              <a:rPr lang="fr-FR" sz="1800" dirty="0" smtClean="0"/>
              <a:t>.)</a:t>
            </a:r>
            <a:endParaRPr lang="fr-FR" sz="1600" dirty="0"/>
          </a:p>
          <a:p>
            <a:pPr marL="114300" indent="0">
              <a:buClr>
                <a:srgbClr val="C00000"/>
              </a:buClr>
              <a:buNone/>
            </a:pPr>
            <a:endParaRPr lang="fr-FR" sz="1800" dirty="0"/>
          </a:p>
          <a:p>
            <a:pPr marL="114300" indent="0">
              <a:buClr>
                <a:srgbClr val="C00000"/>
              </a:buClr>
              <a:buNone/>
            </a:pPr>
            <a:endParaRPr lang="fr-FR" sz="2000" b="1" dirty="0" smtClean="0"/>
          </a:p>
        </p:txBody>
      </p:sp>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3</a:t>
            </a:fld>
            <a:endParaRPr lang="fr-FR" dirty="0">
              <a:solidFill>
                <a:prstClr val="black">
                  <a:tint val="75000"/>
                </a:prstClr>
              </a:solidFill>
            </a:endParaRPr>
          </a:p>
        </p:txBody>
      </p:sp>
      <p:graphicFrame>
        <p:nvGraphicFramePr>
          <p:cNvPr id="3" name="Tableau 2"/>
          <p:cNvGraphicFramePr>
            <a:graphicFrameLocks noGrp="1"/>
          </p:cNvGraphicFramePr>
          <p:nvPr>
            <p:extLst>
              <p:ext uri="{D42A27DB-BD31-4B8C-83A1-F6EECF244321}">
                <p14:modId xmlns:p14="http://schemas.microsoft.com/office/powerpoint/2010/main" val="1946097586"/>
              </p:ext>
            </p:extLst>
          </p:nvPr>
        </p:nvGraphicFramePr>
        <p:xfrm>
          <a:off x="227288" y="1841891"/>
          <a:ext cx="10723420" cy="1828800"/>
        </p:xfrm>
        <a:graphic>
          <a:graphicData uri="http://schemas.openxmlformats.org/drawingml/2006/table">
            <a:tbl>
              <a:tblPr firstRow="1" bandRow="1">
                <a:tableStyleId>{5940675A-B579-460E-94D1-54222C63F5DA}</a:tableStyleId>
              </a:tblPr>
              <a:tblGrid>
                <a:gridCol w="873508">
                  <a:extLst>
                    <a:ext uri="{9D8B030D-6E8A-4147-A177-3AD203B41FA5}">
                      <a16:colId xmlns:a16="http://schemas.microsoft.com/office/drawing/2014/main" val="20000"/>
                    </a:ext>
                  </a:extLst>
                </a:gridCol>
                <a:gridCol w="1807348">
                  <a:extLst>
                    <a:ext uri="{9D8B030D-6E8A-4147-A177-3AD203B41FA5}">
                      <a16:colId xmlns:a16="http://schemas.microsoft.com/office/drawing/2014/main" val="20001"/>
                    </a:ext>
                  </a:extLst>
                </a:gridCol>
                <a:gridCol w="804200">
                  <a:extLst>
                    <a:ext uri="{9D8B030D-6E8A-4147-A177-3AD203B41FA5}">
                      <a16:colId xmlns:a16="http://schemas.microsoft.com/office/drawing/2014/main" val="20002"/>
                    </a:ext>
                  </a:extLst>
                </a:gridCol>
                <a:gridCol w="3887296">
                  <a:extLst>
                    <a:ext uri="{9D8B030D-6E8A-4147-A177-3AD203B41FA5}">
                      <a16:colId xmlns:a16="http://schemas.microsoft.com/office/drawing/2014/main" val="20003"/>
                    </a:ext>
                  </a:extLst>
                </a:gridCol>
                <a:gridCol w="1627661">
                  <a:extLst>
                    <a:ext uri="{9D8B030D-6E8A-4147-A177-3AD203B41FA5}">
                      <a16:colId xmlns:a16="http://schemas.microsoft.com/office/drawing/2014/main" val="20004"/>
                    </a:ext>
                  </a:extLst>
                </a:gridCol>
                <a:gridCol w="1723407">
                  <a:extLst>
                    <a:ext uri="{9D8B030D-6E8A-4147-A177-3AD203B41FA5}">
                      <a16:colId xmlns:a16="http://schemas.microsoft.com/office/drawing/2014/main" val="20005"/>
                    </a:ext>
                  </a:extLst>
                </a:gridCol>
              </a:tblGrid>
              <a:tr h="349882">
                <a:tc gridSpan="2">
                  <a:txBody>
                    <a:bodyPr/>
                    <a:lstStyle/>
                    <a:p>
                      <a:pPr algn="ctr"/>
                      <a:endParaRPr lang="fr-FR" b="1" dirty="0">
                        <a:solidFill>
                          <a:schemeClr val="tx1"/>
                        </a:solidFill>
                      </a:endParaRPr>
                    </a:p>
                  </a:txBody>
                  <a:tcPr/>
                </a:tc>
                <a:tc hMerge="1">
                  <a:txBody>
                    <a:bodyPr/>
                    <a:lstStyle/>
                    <a:p>
                      <a:endParaRPr lang="fr-FR"/>
                    </a:p>
                  </a:txBody>
                  <a:tcPr/>
                </a:tc>
                <a:tc gridSpan="2">
                  <a:txBody>
                    <a:bodyPr/>
                    <a:lstStyle/>
                    <a:p>
                      <a:pPr algn="ctr"/>
                      <a:r>
                        <a:rPr lang="fr-FR" b="1" dirty="0" smtClean="0">
                          <a:solidFill>
                            <a:schemeClr val="tx1"/>
                          </a:solidFill>
                        </a:rPr>
                        <a:t>Date de mise en service</a:t>
                      </a:r>
                      <a:endParaRPr lang="fr-FR" b="1" dirty="0">
                        <a:solidFill>
                          <a:schemeClr val="tx1"/>
                        </a:solidFill>
                      </a:endParaRPr>
                    </a:p>
                  </a:txBody>
                  <a:tcPr/>
                </a:tc>
                <a:tc hMerge="1">
                  <a:txBody>
                    <a:bodyPr/>
                    <a:lstStyle/>
                    <a:p>
                      <a:endParaRPr lang="fr-FR"/>
                    </a:p>
                  </a:txBody>
                  <a:tcPr/>
                </a:tc>
                <a:tc>
                  <a:txBody>
                    <a:bodyPr/>
                    <a:lstStyle/>
                    <a:p>
                      <a:pPr algn="ctr"/>
                      <a:r>
                        <a:rPr lang="fr-FR" b="1" dirty="0" smtClean="0">
                          <a:solidFill>
                            <a:schemeClr val="tx1"/>
                          </a:solidFill>
                        </a:rPr>
                        <a:t>Débit</a:t>
                      </a:r>
                      <a:endParaRPr lang="fr-FR" b="1" dirty="0">
                        <a:solidFill>
                          <a:schemeClr val="tx1"/>
                        </a:solidFill>
                      </a:endParaRPr>
                    </a:p>
                  </a:txBody>
                  <a:tcPr/>
                </a:tc>
                <a:tc>
                  <a:txBody>
                    <a:bodyPr/>
                    <a:lstStyle/>
                    <a:p>
                      <a:pPr algn="ctr"/>
                      <a:r>
                        <a:rPr lang="fr-FR" b="1" dirty="0" smtClean="0">
                          <a:solidFill>
                            <a:schemeClr val="tx1"/>
                          </a:solidFill>
                        </a:rPr>
                        <a:t>Crédit</a:t>
                      </a:r>
                      <a:endParaRPr lang="fr-FR" b="1" dirty="0">
                        <a:solidFill>
                          <a:schemeClr val="tx1"/>
                        </a:solidFill>
                      </a:endParaRPr>
                    </a:p>
                  </a:txBody>
                  <a:tcPr/>
                </a:tc>
                <a:extLst>
                  <a:ext uri="{0D108BD9-81ED-4DB2-BD59-A6C34878D82A}">
                    <a16:rowId xmlns:a16="http://schemas.microsoft.com/office/drawing/2014/main" val="10000"/>
                  </a:ext>
                </a:extLst>
              </a:tr>
              <a:tr h="257748">
                <a:tc gridSpan="2">
                  <a:txBody>
                    <a:bodyPr/>
                    <a:lstStyle/>
                    <a:p>
                      <a:r>
                        <a:rPr lang="fr-FR" dirty="0" smtClean="0">
                          <a:solidFill>
                            <a:schemeClr val="tx1"/>
                          </a:solidFill>
                        </a:rPr>
                        <a:t>2xx</a:t>
                      </a:r>
                    </a:p>
                  </a:txBody>
                  <a:tcPr/>
                </a:tc>
                <a:tc hMerge="1">
                  <a:txBody>
                    <a:bodyPr/>
                    <a:lstStyle/>
                    <a:p>
                      <a:endParaRPr lang="fr-FR"/>
                    </a:p>
                  </a:txBody>
                  <a:tcPr/>
                </a:tc>
                <a:tc gridSpan="2">
                  <a:txBody>
                    <a:bodyPr/>
                    <a:lstStyle/>
                    <a:p>
                      <a:r>
                        <a:rPr lang="fr-FR" dirty="0" smtClean="0">
                          <a:solidFill>
                            <a:schemeClr val="tx1"/>
                          </a:solidFill>
                        </a:rPr>
                        <a:t>immobilisation</a:t>
                      </a:r>
                      <a:endParaRPr lang="fr-FR" dirty="0">
                        <a:solidFill>
                          <a:schemeClr val="tx1"/>
                        </a:solidFill>
                      </a:endParaRPr>
                    </a:p>
                  </a:txBody>
                  <a:tcPr/>
                </a:tc>
                <a:tc hMerge="1">
                  <a:txBody>
                    <a:bodyPr/>
                    <a:lstStyle/>
                    <a:p>
                      <a:endParaRPr lang="fr-FR"/>
                    </a:p>
                  </a:txBody>
                  <a:tcPr/>
                </a:tc>
                <a:tc>
                  <a:txBody>
                    <a:bodyPr/>
                    <a:lstStyle/>
                    <a:p>
                      <a:pPr algn="ctr"/>
                      <a:endParaRPr lang="fr-FR" dirty="0" smtClean="0">
                        <a:solidFill>
                          <a:schemeClr val="tx1"/>
                        </a:solidFill>
                      </a:endParaRPr>
                    </a:p>
                  </a:txBody>
                  <a:tcPr/>
                </a:tc>
                <a:tc>
                  <a:txBody>
                    <a:bodyPr/>
                    <a:lstStyle/>
                    <a:p>
                      <a:endParaRPr lang="fr-FR" dirty="0">
                        <a:solidFill>
                          <a:schemeClr val="tx1"/>
                        </a:solidFill>
                      </a:endParaRPr>
                    </a:p>
                  </a:txBody>
                  <a:tcPr/>
                </a:tc>
                <a:extLst>
                  <a:ext uri="{0D108BD9-81ED-4DB2-BD59-A6C34878D82A}">
                    <a16:rowId xmlns:a16="http://schemas.microsoft.com/office/drawing/2014/main" val="10001"/>
                  </a:ext>
                </a:extLst>
              </a:tr>
              <a:tr h="257748">
                <a:tc gridSpan="2">
                  <a:txBody>
                    <a:bodyPr/>
                    <a:lstStyle/>
                    <a:p>
                      <a:r>
                        <a:rPr lang="fr-FR" dirty="0" smtClean="0">
                          <a:solidFill>
                            <a:schemeClr val="tx1"/>
                          </a:solidFill>
                        </a:rPr>
                        <a:t>44562</a:t>
                      </a:r>
                    </a:p>
                  </a:txBody>
                  <a:tcPr/>
                </a:tc>
                <a:tc hMerge="1">
                  <a:txBody>
                    <a:bodyPr/>
                    <a:lstStyle/>
                    <a:p>
                      <a:endParaRPr lang="fr-FR"/>
                    </a:p>
                  </a:txBody>
                  <a:tcPr/>
                </a:tc>
                <a:tc gridSpan="2">
                  <a:txBody>
                    <a:bodyPr/>
                    <a:lstStyle/>
                    <a:p>
                      <a:r>
                        <a:rPr lang="fr-FR" dirty="0" smtClean="0">
                          <a:solidFill>
                            <a:schemeClr val="tx1"/>
                          </a:solidFill>
                        </a:rPr>
                        <a:t>TVA déductible sur immobilisation</a:t>
                      </a:r>
                      <a:endParaRPr lang="fr-FR" dirty="0">
                        <a:solidFill>
                          <a:schemeClr val="tx1"/>
                        </a:solidFill>
                      </a:endParaRPr>
                    </a:p>
                  </a:txBody>
                  <a:tcPr/>
                </a:tc>
                <a:tc hMerge="1">
                  <a:txBody>
                    <a:bodyPr/>
                    <a:lstStyle/>
                    <a:p>
                      <a:endParaRPr lang="fr-FR"/>
                    </a:p>
                  </a:txBody>
                  <a:tcPr/>
                </a:tc>
                <a:tc>
                  <a:txBody>
                    <a:bodyPr/>
                    <a:lstStyle/>
                    <a:p>
                      <a:pPr algn="ctr"/>
                      <a:endParaRPr lang="fr-FR" dirty="0" smtClean="0">
                        <a:solidFill>
                          <a:schemeClr val="tx1"/>
                        </a:solidFill>
                      </a:endParaRPr>
                    </a:p>
                  </a:txBody>
                  <a:tcPr/>
                </a:tc>
                <a:tc>
                  <a:txBody>
                    <a:bodyPr/>
                    <a:lstStyle/>
                    <a:p>
                      <a:endParaRPr lang="fr-FR" dirty="0">
                        <a:solidFill>
                          <a:schemeClr val="tx1"/>
                        </a:solidFill>
                      </a:endParaRPr>
                    </a:p>
                  </a:txBody>
                  <a:tcPr/>
                </a:tc>
                <a:extLst>
                  <a:ext uri="{0D108BD9-81ED-4DB2-BD59-A6C34878D82A}">
                    <a16:rowId xmlns:a16="http://schemas.microsoft.com/office/drawing/2014/main" val="3328279023"/>
                  </a:ext>
                </a:extLst>
              </a:tr>
              <a:tr h="0">
                <a:tc>
                  <a:txBody>
                    <a:bodyPr/>
                    <a:lstStyle/>
                    <a:p>
                      <a:endParaRPr lang="fr-FR"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solidFill>
                            <a:schemeClr val="tx1"/>
                          </a:solidFill>
                        </a:rPr>
                        <a:t>404/512</a:t>
                      </a:r>
                    </a:p>
                  </a:txBody>
                  <a:tcPr>
                    <a:lnL w="12700" cmpd="sng">
                      <a:noFill/>
                    </a:lnL>
                  </a:tcPr>
                </a:tc>
                <a:tc>
                  <a:txBody>
                    <a:bodyPr/>
                    <a:lstStyle/>
                    <a:p>
                      <a:endParaRPr lang="fr-FR"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solidFill>
                            <a:schemeClr val="tx1"/>
                          </a:solidFill>
                        </a:rPr>
                        <a:t>Fournisseur d’immobilisation/Banque</a:t>
                      </a:r>
                    </a:p>
                  </a:txBody>
                  <a:tcPr>
                    <a:lnL w="12700" cmpd="sng">
                      <a:noFill/>
                    </a:lnL>
                  </a:tcPr>
                </a:tc>
                <a:tc>
                  <a:txBody>
                    <a:bodyPr/>
                    <a:lstStyle/>
                    <a:p>
                      <a:endParaRPr lang="fr-FR" dirty="0">
                        <a:solidFill>
                          <a:schemeClr val="tx1"/>
                        </a:solidFill>
                      </a:endParaRPr>
                    </a:p>
                  </a:txBody>
                  <a:tcPr/>
                </a:tc>
                <a:tc>
                  <a:txBody>
                    <a:bodyPr/>
                    <a:lstStyle/>
                    <a:p>
                      <a:pPr algn="ctr"/>
                      <a:endParaRPr lang="fr-FR" dirty="0">
                        <a:solidFill>
                          <a:schemeClr val="tx1"/>
                        </a:solidFill>
                      </a:endParaRPr>
                    </a:p>
                  </a:txBody>
                  <a:tcPr/>
                </a:tc>
                <a:extLst>
                  <a:ext uri="{0D108BD9-81ED-4DB2-BD59-A6C34878D82A}">
                    <a16:rowId xmlns:a16="http://schemas.microsoft.com/office/drawing/2014/main" val="10002"/>
                  </a:ext>
                </a:extLst>
              </a:tr>
              <a:tr h="0">
                <a:tc gridSpan="6">
                  <a:txBody>
                    <a:bodyPr/>
                    <a:lstStyle/>
                    <a:p>
                      <a:pPr algn="ctr"/>
                      <a:r>
                        <a:rPr lang="fr-FR" b="1" i="1" dirty="0" smtClean="0">
                          <a:solidFill>
                            <a:schemeClr val="tx1"/>
                          </a:solidFill>
                        </a:rPr>
                        <a:t>Achat d’</a:t>
                      </a:r>
                      <a:r>
                        <a:rPr lang="fr-FR" b="1" i="1" dirty="0" err="1" smtClean="0">
                          <a:solidFill>
                            <a:schemeClr val="tx1"/>
                          </a:solidFill>
                        </a:rPr>
                        <a:t>immo</a:t>
                      </a:r>
                      <a:endParaRPr lang="fr-FR" b="1" i="1" dirty="0">
                        <a:solidFill>
                          <a:schemeClr val="tx1"/>
                        </a:solidFill>
                      </a:endParaRPr>
                    </a:p>
                  </a:txBody>
                  <a:tcPr/>
                </a:tc>
                <a:tc hMerge="1">
                  <a:txBody>
                    <a:bodyPr/>
                    <a:lstStyle/>
                    <a:p>
                      <a:endParaRPr lang="fr-FR" dirty="0"/>
                    </a:p>
                  </a:txBody>
                  <a:tcPr>
                    <a:lnL w="12700" cmpd="sng">
                      <a:noFill/>
                    </a:lnL>
                  </a:tcPr>
                </a:tc>
                <a:tc hMerge="1">
                  <a:txBody>
                    <a:bodyPr/>
                    <a:lstStyle/>
                    <a:p>
                      <a:endParaRPr lang="fr-FR" dirty="0"/>
                    </a:p>
                  </a:txBody>
                  <a:tcPr>
                    <a:lnR w="12700" cmpd="sng">
                      <a:noFill/>
                    </a:lnR>
                  </a:tcPr>
                </a:tc>
                <a:tc hMerge="1">
                  <a:txBody>
                    <a:bodyPr/>
                    <a:lstStyle/>
                    <a:p>
                      <a:endParaRPr lang="fr-FR" dirty="0"/>
                    </a:p>
                  </a:txBody>
                  <a:tcPr>
                    <a:lnL w="12700" cmpd="sng">
                      <a:noFill/>
                    </a:lnL>
                  </a:tcPr>
                </a:tc>
                <a:tc hMerge="1">
                  <a:txBody>
                    <a:bodyPr/>
                    <a:lstStyle/>
                    <a:p>
                      <a:endParaRPr lang="fr-FR" dirty="0"/>
                    </a:p>
                  </a:txBody>
                  <a:tcPr/>
                </a:tc>
                <a:tc hMerge="1">
                  <a:txBody>
                    <a:bodyPr/>
                    <a:lstStyle/>
                    <a:p>
                      <a:endParaRPr lang="fr-FR" dirty="0"/>
                    </a:p>
                  </a:txBody>
                  <a:tcPr/>
                </a:tc>
                <a:extLst>
                  <a:ext uri="{0D108BD9-81ED-4DB2-BD59-A6C34878D82A}">
                    <a16:rowId xmlns:a16="http://schemas.microsoft.com/office/drawing/2014/main" val="10003"/>
                  </a:ext>
                </a:extLst>
              </a:tr>
            </a:tbl>
          </a:graphicData>
        </a:graphic>
      </p:graphicFrame>
      <p:sp>
        <p:nvSpPr>
          <p:cNvPr id="4" name="Titre 1"/>
          <p:cNvSpPr txBox="1">
            <a:spLocks/>
          </p:cNvSpPr>
          <p:nvPr/>
        </p:nvSpPr>
        <p:spPr>
          <a:xfrm>
            <a:off x="0" y="-11264"/>
            <a:ext cx="10237304" cy="577795"/>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smtClean="0">
                <a:solidFill>
                  <a:srgbClr val="C00000"/>
                </a:solidFill>
              </a:rPr>
              <a:t>1.2 Ecritures d’entrée dans le patrimoine des immobilisations</a:t>
            </a:r>
            <a:endParaRPr lang="fr-FR" dirty="0">
              <a:solidFill>
                <a:srgbClr val="C00000"/>
              </a:solidFill>
            </a:endParaRPr>
          </a:p>
        </p:txBody>
      </p:sp>
      <p:graphicFrame>
        <p:nvGraphicFramePr>
          <p:cNvPr id="6" name="Tableau 5"/>
          <p:cNvGraphicFramePr>
            <a:graphicFrameLocks noGrp="1"/>
          </p:cNvGraphicFramePr>
          <p:nvPr>
            <p:extLst>
              <p:ext uri="{D42A27DB-BD31-4B8C-83A1-F6EECF244321}">
                <p14:modId xmlns:p14="http://schemas.microsoft.com/office/powerpoint/2010/main" val="591061431"/>
              </p:ext>
            </p:extLst>
          </p:nvPr>
        </p:nvGraphicFramePr>
        <p:xfrm>
          <a:off x="227288" y="5105136"/>
          <a:ext cx="10723420" cy="1463040"/>
        </p:xfrm>
        <a:graphic>
          <a:graphicData uri="http://schemas.openxmlformats.org/drawingml/2006/table">
            <a:tbl>
              <a:tblPr firstRow="1" bandRow="1">
                <a:tableStyleId>{5940675A-B579-460E-94D1-54222C63F5DA}</a:tableStyleId>
              </a:tblPr>
              <a:tblGrid>
                <a:gridCol w="873508">
                  <a:extLst>
                    <a:ext uri="{9D8B030D-6E8A-4147-A177-3AD203B41FA5}">
                      <a16:colId xmlns:a16="http://schemas.microsoft.com/office/drawing/2014/main" val="20000"/>
                    </a:ext>
                  </a:extLst>
                </a:gridCol>
                <a:gridCol w="1807348">
                  <a:extLst>
                    <a:ext uri="{9D8B030D-6E8A-4147-A177-3AD203B41FA5}">
                      <a16:colId xmlns:a16="http://schemas.microsoft.com/office/drawing/2014/main" val="20001"/>
                    </a:ext>
                  </a:extLst>
                </a:gridCol>
                <a:gridCol w="804200">
                  <a:extLst>
                    <a:ext uri="{9D8B030D-6E8A-4147-A177-3AD203B41FA5}">
                      <a16:colId xmlns:a16="http://schemas.microsoft.com/office/drawing/2014/main" val="20002"/>
                    </a:ext>
                  </a:extLst>
                </a:gridCol>
                <a:gridCol w="3887296">
                  <a:extLst>
                    <a:ext uri="{9D8B030D-6E8A-4147-A177-3AD203B41FA5}">
                      <a16:colId xmlns:a16="http://schemas.microsoft.com/office/drawing/2014/main" val="20003"/>
                    </a:ext>
                  </a:extLst>
                </a:gridCol>
                <a:gridCol w="1627661">
                  <a:extLst>
                    <a:ext uri="{9D8B030D-6E8A-4147-A177-3AD203B41FA5}">
                      <a16:colId xmlns:a16="http://schemas.microsoft.com/office/drawing/2014/main" val="20004"/>
                    </a:ext>
                  </a:extLst>
                </a:gridCol>
                <a:gridCol w="1723407">
                  <a:extLst>
                    <a:ext uri="{9D8B030D-6E8A-4147-A177-3AD203B41FA5}">
                      <a16:colId xmlns:a16="http://schemas.microsoft.com/office/drawing/2014/main" val="20005"/>
                    </a:ext>
                  </a:extLst>
                </a:gridCol>
              </a:tblGrid>
              <a:tr h="349882">
                <a:tc gridSpan="2">
                  <a:txBody>
                    <a:bodyPr/>
                    <a:lstStyle/>
                    <a:p>
                      <a:pPr algn="ctr"/>
                      <a:endParaRPr lang="fr-FR" b="1" dirty="0">
                        <a:solidFill>
                          <a:schemeClr val="tx1"/>
                        </a:solidFill>
                      </a:endParaRPr>
                    </a:p>
                  </a:txBody>
                  <a:tcPr/>
                </a:tc>
                <a:tc hMerge="1">
                  <a:txBody>
                    <a:bodyPr/>
                    <a:lstStyle/>
                    <a:p>
                      <a:endParaRPr lang="fr-FR"/>
                    </a:p>
                  </a:txBody>
                  <a:tcPr/>
                </a:tc>
                <a:tc gridSpan="2">
                  <a:txBody>
                    <a:bodyPr/>
                    <a:lstStyle/>
                    <a:p>
                      <a:pPr algn="ctr"/>
                      <a:r>
                        <a:rPr lang="fr-FR" b="1" dirty="0" smtClean="0">
                          <a:solidFill>
                            <a:schemeClr val="tx1"/>
                          </a:solidFill>
                        </a:rPr>
                        <a:t>Date de mise en service</a:t>
                      </a:r>
                      <a:endParaRPr lang="fr-FR" b="1" dirty="0">
                        <a:solidFill>
                          <a:schemeClr val="tx1"/>
                        </a:solidFill>
                      </a:endParaRPr>
                    </a:p>
                  </a:txBody>
                  <a:tcPr/>
                </a:tc>
                <a:tc hMerge="1">
                  <a:txBody>
                    <a:bodyPr/>
                    <a:lstStyle/>
                    <a:p>
                      <a:endParaRPr lang="fr-FR"/>
                    </a:p>
                  </a:txBody>
                  <a:tcPr/>
                </a:tc>
                <a:tc>
                  <a:txBody>
                    <a:bodyPr/>
                    <a:lstStyle/>
                    <a:p>
                      <a:pPr algn="ctr"/>
                      <a:r>
                        <a:rPr lang="fr-FR" b="1" dirty="0" smtClean="0">
                          <a:solidFill>
                            <a:schemeClr val="tx1"/>
                          </a:solidFill>
                        </a:rPr>
                        <a:t>Débit</a:t>
                      </a:r>
                      <a:endParaRPr lang="fr-FR" b="1" dirty="0">
                        <a:solidFill>
                          <a:schemeClr val="tx1"/>
                        </a:solidFill>
                      </a:endParaRPr>
                    </a:p>
                  </a:txBody>
                  <a:tcPr/>
                </a:tc>
                <a:tc>
                  <a:txBody>
                    <a:bodyPr/>
                    <a:lstStyle/>
                    <a:p>
                      <a:pPr algn="ctr"/>
                      <a:r>
                        <a:rPr lang="fr-FR" b="1" dirty="0" smtClean="0">
                          <a:solidFill>
                            <a:schemeClr val="tx1"/>
                          </a:solidFill>
                        </a:rPr>
                        <a:t>Crédit</a:t>
                      </a:r>
                      <a:endParaRPr lang="fr-FR" b="1" dirty="0">
                        <a:solidFill>
                          <a:schemeClr val="tx1"/>
                        </a:solidFill>
                      </a:endParaRPr>
                    </a:p>
                  </a:txBody>
                  <a:tcPr/>
                </a:tc>
                <a:extLst>
                  <a:ext uri="{0D108BD9-81ED-4DB2-BD59-A6C34878D82A}">
                    <a16:rowId xmlns:a16="http://schemas.microsoft.com/office/drawing/2014/main" val="10000"/>
                  </a:ext>
                </a:extLst>
              </a:tr>
              <a:tr h="257748">
                <a:tc gridSpan="2">
                  <a:txBody>
                    <a:bodyPr/>
                    <a:lstStyle/>
                    <a:p>
                      <a:r>
                        <a:rPr lang="fr-FR" dirty="0" smtClean="0">
                          <a:solidFill>
                            <a:schemeClr val="tx1"/>
                          </a:solidFill>
                        </a:rPr>
                        <a:t>2xx</a:t>
                      </a:r>
                    </a:p>
                  </a:txBody>
                  <a:tcPr/>
                </a:tc>
                <a:tc hMerge="1">
                  <a:txBody>
                    <a:bodyPr/>
                    <a:lstStyle/>
                    <a:p>
                      <a:endParaRPr lang="fr-FR"/>
                    </a:p>
                  </a:txBody>
                  <a:tcPr/>
                </a:tc>
                <a:tc gridSpan="2">
                  <a:txBody>
                    <a:bodyPr/>
                    <a:lstStyle/>
                    <a:p>
                      <a:r>
                        <a:rPr lang="fr-FR" dirty="0" smtClean="0">
                          <a:solidFill>
                            <a:schemeClr val="tx1"/>
                          </a:solidFill>
                        </a:rPr>
                        <a:t>immobilisation</a:t>
                      </a:r>
                      <a:endParaRPr lang="fr-FR" dirty="0">
                        <a:solidFill>
                          <a:schemeClr val="tx1"/>
                        </a:solidFill>
                      </a:endParaRPr>
                    </a:p>
                  </a:txBody>
                  <a:tcPr/>
                </a:tc>
                <a:tc hMerge="1">
                  <a:txBody>
                    <a:bodyPr/>
                    <a:lstStyle/>
                    <a:p>
                      <a:endParaRPr lang="fr-FR"/>
                    </a:p>
                  </a:txBody>
                  <a:tcPr/>
                </a:tc>
                <a:tc>
                  <a:txBody>
                    <a:bodyPr/>
                    <a:lstStyle/>
                    <a:p>
                      <a:pPr algn="ctr"/>
                      <a:endParaRPr lang="fr-FR" dirty="0" smtClean="0">
                        <a:solidFill>
                          <a:schemeClr val="tx1"/>
                        </a:solidFill>
                      </a:endParaRPr>
                    </a:p>
                  </a:txBody>
                  <a:tcPr/>
                </a:tc>
                <a:tc>
                  <a:txBody>
                    <a:bodyPr/>
                    <a:lstStyle/>
                    <a:p>
                      <a:endParaRPr lang="fr-FR" dirty="0">
                        <a:solidFill>
                          <a:schemeClr val="tx1"/>
                        </a:solidFill>
                      </a:endParaRPr>
                    </a:p>
                  </a:txBody>
                  <a:tcPr/>
                </a:tc>
                <a:extLst>
                  <a:ext uri="{0D108BD9-81ED-4DB2-BD59-A6C34878D82A}">
                    <a16:rowId xmlns:a16="http://schemas.microsoft.com/office/drawing/2014/main" val="10001"/>
                  </a:ext>
                </a:extLst>
              </a:tr>
              <a:tr h="0">
                <a:tc>
                  <a:txBody>
                    <a:bodyPr/>
                    <a:lstStyle/>
                    <a:p>
                      <a:endParaRPr lang="fr-FR"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solidFill>
                            <a:schemeClr val="tx1"/>
                          </a:solidFill>
                        </a:rPr>
                        <a:t>722</a:t>
                      </a:r>
                    </a:p>
                  </a:txBody>
                  <a:tcPr>
                    <a:lnL w="12700" cmpd="sng">
                      <a:noFill/>
                    </a:lnL>
                  </a:tcPr>
                </a:tc>
                <a:tc>
                  <a:txBody>
                    <a:bodyPr/>
                    <a:lstStyle/>
                    <a:p>
                      <a:endParaRPr lang="fr-FR"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solidFill>
                            <a:schemeClr val="tx1"/>
                          </a:solidFill>
                        </a:rPr>
                        <a:t>Production immobilisée</a:t>
                      </a:r>
                    </a:p>
                  </a:txBody>
                  <a:tcPr>
                    <a:lnL w="12700" cmpd="sng">
                      <a:noFill/>
                    </a:lnL>
                  </a:tcPr>
                </a:tc>
                <a:tc>
                  <a:txBody>
                    <a:bodyPr/>
                    <a:lstStyle/>
                    <a:p>
                      <a:endParaRPr lang="fr-FR" dirty="0">
                        <a:solidFill>
                          <a:schemeClr val="tx1"/>
                        </a:solidFill>
                      </a:endParaRPr>
                    </a:p>
                  </a:txBody>
                  <a:tcPr/>
                </a:tc>
                <a:tc>
                  <a:txBody>
                    <a:bodyPr/>
                    <a:lstStyle/>
                    <a:p>
                      <a:pPr algn="ctr"/>
                      <a:endParaRPr lang="fr-FR" dirty="0">
                        <a:solidFill>
                          <a:schemeClr val="tx1"/>
                        </a:solidFill>
                      </a:endParaRPr>
                    </a:p>
                  </a:txBody>
                  <a:tcPr/>
                </a:tc>
                <a:extLst>
                  <a:ext uri="{0D108BD9-81ED-4DB2-BD59-A6C34878D82A}">
                    <a16:rowId xmlns:a16="http://schemas.microsoft.com/office/drawing/2014/main" val="10002"/>
                  </a:ext>
                </a:extLst>
              </a:tr>
              <a:tr h="0">
                <a:tc gridSpan="6">
                  <a:txBody>
                    <a:bodyPr/>
                    <a:lstStyle/>
                    <a:p>
                      <a:pPr algn="ctr"/>
                      <a:r>
                        <a:rPr lang="fr-FR" b="1" i="1" dirty="0" smtClean="0">
                          <a:solidFill>
                            <a:schemeClr val="tx1"/>
                          </a:solidFill>
                        </a:rPr>
                        <a:t>Production d’</a:t>
                      </a:r>
                      <a:r>
                        <a:rPr lang="fr-FR" b="1" i="1" dirty="0" err="1" smtClean="0">
                          <a:solidFill>
                            <a:schemeClr val="tx1"/>
                          </a:solidFill>
                        </a:rPr>
                        <a:t>immo</a:t>
                      </a:r>
                      <a:r>
                        <a:rPr lang="fr-FR" b="1" i="1" dirty="0" smtClean="0">
                          <a:solidFill>
                            <a:schemeClr val="tx1"/>
                          </a:solidFill>
                        </a:rPr>
                        <a:t> en interne</a:t>
                      </a:r>
                      <a:endParaRPr lang="fr-FR" b="1" i="1" dirty="0">
                        <a:solidFill>
                          <a:schemeClr val="tx1"/>
                        </a:solidFill>
                      </a:endParaRPr>
                    </a:p>
                  </a:txBody>
                  <a:tcPr/>
                </a:tc>
                <a:tc hMerge="1">
                  <a:txBody>
                    <a:bodyPr/>
                    <a:lstStyle/>
                    <a:p>
                      <a:endParaRPr lang="fr-FR" dirty="0"/>
                    </a:p>
                  </a:txBody>
                  <a:tcPr>
                    <a:lnL w="12700" cmpd="sng">
                      <a:noFill/>
                    </a:lnL>
                  </a:tcPr>
                </a:tc>
                <a:tc hMerge="1">
                  <a:txBody>
                    <a:bodyPr/>
                    <a:lstStyle/>
                    <a:p>
                      <a:endParaRPr lang="fr-FR" dirty="0"/>
                    </a:p>
                  </a:txBody>
                  <a:tcPr>
                    <a:lnR w="12700" cmpd="sng">
                      <a:noFill/>
                    </a:lnR>
                  </a:tcPr>
                </a:tc>
                <a:tc hMerge="1">
                  <a:txBody>
                    <a:bodyPr/>
                    <a:lstStyle/>
                    <a:p>
                      <a:endParaRPr lang="fr-FR" dirty="0"/>
                    </a:p>
                  </a:txBody>
                  <a:tcPr>
                    <a:lnL w="12700" cmpd="sng">
                      <a:noFill/>
                    </a:lnL>
                  </a:tcPr>
                </a:tc>
                <a:tc hMerge="1">
                  <a:txBody>
                    <a:bodyPr/>
                    <a:lstStyle/>
                    <a:p>
                      <a:endParaRPr lang="fr-FR" dirty="0"/>
                    </a:p>
                  </a:txBody>
                  <a:tcPr/>
                </a:tc>
                <a:tc hMerge="1">
                  <a:txBody>
                    <a:bodyPr/>
                    <a:lstStyle/>
                    <a:p>
                      <a:endParaRPr lang="fr-FR"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61273038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30</a:t>
            </a:fld>
            <a:endParaRPr lang="fr-FR" dirty="0">
              <a:solidFill>
                <a:prstClr val="black">
                  <a:tint val="75000"/>
                </a:prstClr>
              </a:solidFill>
            </a:endParaRPr>
          </a:p>
        </p:txBody>
      </p:sp>
      <p:sp>
        <p:nvSpPr>
          <p:cNvPr id="3" name="Espace réservé du numéro de diapositive 1"/>
          <p:cNvSpPr txBox="1">
            <a:spLocks/>
          </p:cNvSpPr>
          <p:nvPr/>
        </p:nvSpPr>
        <p:spPr>
          <a:xfrm>
            <a:off x="11419465" y="0"/>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5D6219C-5D67-46FE-AB3F-D592616FA5B1}" type="slidenum">
              <a:rPr lang="fr-FR" smtClean="0">
                <a:solidFill>
                  <a:prstClr val="black">
                    <a:tint val="75000"/>
                  </a:prstClr>
                </a:solidFill>
              </a:rPr>
              <a:pPr/>
              <a:t>30</a:t>
            </a:fld>
            <a:endParaRPr lang="fr-FR" dirty="0">
              <a:solidFill>
                <a:prstClr val="black">
                  <a:tint val="75000"/>
                </a:prstClr>
              </a:solidFill>
            </a:endParaRPr>
          </a:p>
        </p:txBody>
      </p:sp>
      <p:sp>
        <p:nvSpPr>
          <p:cNvPr id="4" name="Titre 1"/>
          <p:cNvSpPr txBox="1">
            <a:spLocks/>
          </p:cNvSpPr>
          <p:nvPr/>
        </p:nvSpPr>
        <p:spPr>
          <a:xfrm>
            <a:off x="0" y="-14260"/>
            <a:ext cx="11055927" cy="577795"/>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smtClean="0">
                <a:solidFill>
                  <a:srgbClr val="C00000"/>
                </a:solidFill>
              </a:rPr>
              <a:t>4.3. Dépréciation d’immobilisations – Corrigé (2)</a:t>
            </a:r>
            <a:endParaRPr lang="fr-FR" dirty="0">
              <a:solidFill>
                <a:srgbClr val="C00000"/>
              </a:solidFill>
            </a:endParaRPr>
          </a:p>
        </p:txBody>
      </p:sp>
      <p:sp>
        <p:nvSpPr>
          <p:cNvPr id="5" name="Espace réservé du contenu 2"/>
          <p:cNvSpPr txBox="1">
            <a:spLocks/>
          </p:cNvSpPr>
          <p:nvPr/>
        </p:nvSpPr>
        <p:spPr>
          <a:xfrm>
            <a:off x="127809" y="492698"/>
            <a:ext cx="11150210" cy="5616624"/>
          </a:xfrm>
          <a:prstGeom prst="rect">
            <a:avLst/>
          </a:prstGeom>
        </p:spPr>
        <p:txBody>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r>
              <a:rPr lang="fr-FR" sz="1800" dirty="0" smtClean="0"/>
              <a:t>Dépréciation à Fin N+2 :</a:t>
            </a:r>
          </a:p>
          <a:p>
            <a:pPr lvl="2"/>
            <a:r>
              <a:rPr lang="fr-FR" sz="1700" dirty="0" smtClean="0"/>
              <a:t>H1 : </a:t>
            </a:r>
          </a:p>
          <a:p>
            <a:pPr lvl="2"/>
            <a:r>
              <a:rPr lang="fr-FR" sz="1700" dirty="0" smtClean="0"/>
              <a:t>H2 : </a:t>
            </a:r>
          </a:p>
          <a:p>
            <a:pPr lvl="2"/>
            <a:r>
              <a:rPr lang="fr-FR" sz="1700" dirty="0" smtClean="0"/>
              <a:t>H3 : </a:t>
            </a:r>
          </a:p>
          <a:p>
            <a:pPr lvl="2"/>
            <a:r>
              <a:rPr lang="fr-FR" sz="1700" dirty="0" smtClean="0"/>
              <a:t>H4 : </a:t>
            </a:r>
          </a:p>
          <a:p>
            <a:endParaRPr lang="fr-FR" dirty="0"/>
          </a:p>
        </p:txBody>
      </p:sp>
      <p:graphicFrame>
        <p:nvGraphicFramePr>
          <p:cNvPr id="6" name="Tableau 5"/>
          <p:cNvGraphicFramePr>
            <a:graphicFrameLocks noGrp="1"/>
          </p:cNvGraphicFramePr>
          <p:nvPr>
            <p:extLst>
              <p:ext uri="{D42A27DB-BD31-4B8C-83A1-F6EECF244321}">
                <p14:modId xmlns:p14="http://schemas.microsoft.com/office/powerpoint/2010/main" val="1607651746"/>
              </p:ext>
            </p:extLst>
          </p:nvPr>
        </p:nvGraphicFramePr>
        <p:xfrm>
          <a:off x="486806" y="3946888"/>
          <a:ext cx="10569119" cy="2890118"/>
        </p:xfrm>
        <a:graphic>
          <a:graphicData uri="http://schemas.openxmlformats.org/drawingml/2006/table">
            <a:tbl>
              <a:tblPr>
                <a:tableStyleId>{5C22544A-7EE6-4342-B048-85BDC9FD1C3A}</a:tableStyleId>
              </a:tblPr>
              <a:tblGrid>
                <a:gridCol w="938557">
                  <a:extLst>
                    <a:ext uri="{9D8B030D-6E8A-4147-A177-3AD203B41FA5}">
                      <a16:colId xmlns:a16="http://schemas.microsoft.com/office/drawing/2014/main" val="20000"/>
                    </a:ext>
                  </a:extLst>
                </a:gridCol>
                <a:gridCol w="1316510">
                  <a:extLst>
                    <a:ext uri="{9D8B030D-6E8A-4147-A177-3AD203B41FA5}">
                      <a16:colId xmlns:a16="http://schemas.microsoft.com/office/drawing/2014/main" val="20001"/>
                    </a:ext>
                  </a:extLst>
                </a:gridCol>
                <a:gridCol w="1345131">
                  <a:extLst>
                    <a:ext uri="{9D8B030D-6E8A-4147-A177-3AD203B41FA5}">
                      <a16:colId xmlns:a16="http://schemas.microsoft.com/office/drawing/2014/main" val="20003"/>
                    </a:ext>
                  </a:extLst>
                </a:gridCol>
                <a:gridCol w="1473921">
                  <a:extLst>
                    <a:ext uri="{9D8B030D-6E8A-4147-A177-3AD203B41FA5}">
                      <a16:colId xmlns:a16="http://schemas.microsoft.com/office/drawing/2014/main" val="20004"/>
                    </a:ext>
                  </a:extLst>
                </a:gridCol>
                <a:gridCol w="1373750">
                  <a:extLst>
                    <a:ext uri="{9D8B030D-6E8A-4147-A177-3AD203B41FA5}">
                      <a16:colId xmlns:a16="http://schemas.microsoft.com/office/drawing/2014/main" val="196417479"/>
                    </a:ext>
                  </a:extLst>
                </a:gridCol>
                <a:gridCol w="1373750">
                  <a:extLst>
                    <a:ext uri="{9D8B030D-6E8A-4147-A177-3AD203B41FA5}">
                      <a16:colId xmlns:a16="http://schemas.microsoft.com/office/drawing/2014/main" val="1619423021"/>
                    </a:ext>
                  </a:extLst>
                </a:gridCol>
                <a:gridCol w="1373750">
                  <a:extLst>
                    <a:ext uri="{9D8B030D-6E8A-4147-A177-3AD203B41FA5}">
                      <a16:colId xmlns:a16="http://schemas.microsoft.com/office/drawing/2014/main" val="2712397531"/>
                    </a:ext>
                  </a:extLst>
                </a:gridCol>
                <a:gridCol w="1373750">
                  <a:extLst>
                    <a:ext uri="{9D8B030D-6E8A-4147-A177-3AD203B41FA5}">
                      <a16:colId xmlns:a16="http://schemas.microsoft.com/office/drawing/2014/main" val="152194042"/>
                    </a:ext>
                  </a:extLst>
                </a:gridCol>
              </a:tblGrid>
              <a:tr h="567923">
                <a:tc gridSpan="7">
                  <a:txBody>
                    <a:bodyPr/>
                    <a:lstStyle/>
                    <a:p>
                      <a:pPr algn="ctr" fontAlgn="b"/>
                      <a:r>
                        <a:rPr lang="fr-FR" sz="2000" b="1" u="none" strike="noStrike" dirty="0" smtClean="0">
                          <a:effectLst/>
                        </a:rPr>
                        <a:t>Plan d’amortissement révisé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fontAlgn="b"/>
                      <a:endParaRPr lang="fr-FR" sz="2000" b="1" u="none" strike="noStrike" dirty="0" smtClean="0">
                        <a:effectLs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fontAlgn="b"/>
                      <a:endParaRPr lang="fr-FR" sz="20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b"/>
                      <a:endParaRPr lang="fr-FR" sz="20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b"/>
                      <a:endParaRPr lang="fr-FR" sz="2000" b="1" u="none" strike="noStrike" dirty="0" smtClean="0">
                        <a:effectLs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hMerge="1">
                  <a:txBody>
                    <a:bodyPr/>
                    <a:lstStyle/>
                    <a:p>
                      <a:pPr algn="ctr" fontAlgn="b"/>
                      <a:endParaRPr lang="fr-FR" sz="2000" b="1" u="none" strike="noStrike" dirty="0" smtClean="0">
                        <a:effectLs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b"/>
                      <a:endParaRPr lang="fr-FR" sz="2000" b="1" u="none" strike="noStrike" dirty="0" smtClean="0">
                        <a:effectLs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b"/>
                      <a:endParaRPr lang="fr-FR" sz="2000" b="1" u="none" strike="noStrike" dirty="0" smtClean="0">
                        <a:effectLs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7929549"/>
                  </a:ext>
                </a:extLst>
              </a:tr>
              <a:tr h="611191">
                <a:tc>
                  <a:txBody>
                    <a:bodyPr/>
                    <a:lstStyle/>
                    <a:p>
                      <a:pPr algn="ctr" fontAlgn="b"/>
                      <a:r>
                        <a:rPr lang="fr-FR" sz="2000" b="0" u="none" strike="noStrike" dirty="0" smtClean="0">
                          <a:effectLst/>
                        </a:rPr>
                        <a:t>An</a:t>
                      </a:r>
                      <a:endParaRPr lang="fr-FR" sz="20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2000" b="0" u="none" strike="noStrike" dirty="0" smtClean="0">
                          <a:effectLst/>
                        </a:rPr>
                        <a:t>Base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2000" b="0" u="none" strike="noStrike" dirty="0" smtClean="0">
                          <a:effectLst/>
                        </a:rPr>
                        <a:t>Annuité</a:t>
                      </a:r>
                      <a:endParaRPr lang="fr-FR" sz="20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2000" b="0" u="none" strike="noStrike" dirty="0">
                          <a:effectLst/>
                        </a:rPr>
                        <a:t>Cumul des </a:t>
                      </a:r>
                      <a:r>
                        <a:rPr lang="fr-FR" sz="2000" b="0" u="none" strike="noStrike" dirty="0" err="1" smtClean="0">
                          <a:effectLst/>
                        </a:rPr>
                        <a:t>Amt</a:t>
                      </a:r>
                      <a:endParaRPr lang="fr-FR" sz="20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2000" b="0" i="0" u="none" strike="noStrike" dirty="0" err="1" smtClean="0">
                          <a:solidFill>
                            <a:srgbClr val="000000"/>
                          </a:solidFill>
                          <a:effectLst/>
                          <a:latin typeface="Calibri" panose="020F0502020204030204" pitchFamily="34" charset="0"/>
                        </a:rPr>
                        <a:t>Dépré</a:t>
                      </a:r>
                      <a:endParaRPr lang="fr-FR" sz="20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r>
                        <a:rPr lang="fr-FR" sz="2000" b="0" i="0" u="none" strike="noStrike" dirty="0" err="1" smtClean="0">
                          <a:solidFill>
                            <a:srgbClr val="000000"/>
                          </a:solidFill>
                          <a:effectLst/>
                          <a:latin typeface="Calibri" panose="020F0502020204030204" pitchFamily="34" charset="0"/>
                        </a:rPr>
                        <a:t>Repri</a:t>
                      </a:r>
                      <a:r>
                        <a:rPr lang="fr-FR" sz="2000" b="0" i="0" u="none" strike="noStrike" dirty="0" smtClean="0">
                          <a:solidFill>
                            <a:srgbClr val="000000"/>
                          </a:solidFill>
                          <a:effectLst/>
                          <a:latin typeface="Calibri" panose="020F0502020204030204" pitchFamily="34" charset="0"/>
                        </a:rPr>
                        <a:t>.</a:t>
                      </a:r>
                      <a:endParaRPr lang="fr-FR" sz="20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r>
                        <a:rPr lang="fr-FR" sz="2000" b="0" i="0" u="none" strike="noStrike" dirty="0" smtClean="0">
                          <a:solidFill>
                            <a:srgbClr val="000000"/>
                          </a:solidFill>
                          <a:effectLst/>
                          <a:latin typeface="Calibri" panose="020F0502020204030204" pitchFamily="34" charset="0"/>
                        </a:rPr>
                        <a:t>VNC révisé</a:t>
                      </a:r>
                      <a:endParaRPr lang="fr-FR" sz="20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b"/>
                      <a:r>
                        <a:rPr lang="fr-FR" sz="2000" b="0" i="0" u="none" strike="noStrike" dirty="0" smtClean="0">
                          <a:solidFill>
                            <a:srgbClr val="000000"/>
                          </a:solidFill>
                          <a:effectLst/>
                          <a:latin typeface="Calibri" panose="020F0502020204030204" pitchFamily="34" charset="0"/>
                        </a:rPr>
                        <a:t>VNC (plan d’origine)</a:t>
                      </a:r>
                      <a:endParaRPr lang="fr-FR" sz="20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000"/>
                  </a:ext>
                </a:extLst>
              </a:tr>
              <a:tr h="0">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001"/>
                  </a:ext>
                </a:extLst>
              </a:tr>
              <a:tr h="110922">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797908167"/>
                  </a:ext>
                </a:extLst>
              </a:tr>
              <a:tr h="110922">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FF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endParaRPr lang="fr-FR" sz="1800" b="0" i="0" u="none" strike="noStrike" dirty="0" smtClean="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endParaRPr lang="fr-FR" sz="1800" b="1" i="0" u="none" strike="noStrike" dirty="0">
                        <a:solidFill>
                          <a:srgbClr val="FF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b"/>
                      <a:endParaRPr lang="fr-FR" sz="1800" b="1" i="0" u="none" strike="noStrike" dirty="0">
                        <a:solidFill>
                          <a:srgbClr val="FF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256106583"/>
                  </a:ext>
                </a:extLst>
              </a:tr>
              <a:tr h="0">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1" i="0" u="none" strike="noStrike" dirty="0">
                        <a:solidFill>
                          <a:srgbClr val="FF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803061367"/>
                  </a:ext>
                </a:extLst>
              </a:tr>
              <a:tr h="110922">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598631128"/>
                  </a:ext>
                </a:extLst>
              </a:tr>
              <a:tr h="110922">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dirty="0"/>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592507540"/>
                  </a:ext>
                </a:extLst>
              </a:tr>
            </a:tbl>
          </a:graphicData>
        </a:graphic>
      </p:graphicFrame>
      <p:sp>
        <p:nvSpPr>
          <p:cNvPr id="7" name="Espace réservé du contenu 2"/>
          <p:cNvSpPr txBox="1">
            <a:spLocks/>
          </p:cNvSpPr>
          <p:nvPr/>
        </p:nvSpPr>
        <p:spPr>
          <a:xfrm>
            <a:off x="269255" y="5429205"/>
            <a:ext cx="11150210" cy="2721456"/>
          </a:xfrm>
          <a:prstGeom prst="rect">
            <a:avLst/>
          </a:prstGeom>
        </p:spPr>
        <p:txBody>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endParaRPr lang="fr-FR" dirty="0"/>
          </a:p>
        </p:txBody>
      </p:sp>
      <p:graphicFrame>
        <p:nvGraphicFramePr>
          <p:cNvPr id="8" name="Tableau 7"/>
          <p:cNvGraphicFramePr>
            <a:graphicFrameLocks noGrp="1"/>
          </p:cNvGraphicFramePr>
          <p:nvPr>
            <p:extLst>
              <p:ext uri="{D42A27DB-BD31-4B8C-83A1-F6EECF244321}">
                <p14:modId xmlns:p14="http://schemas.microsoft.com/office/powerpoint/2010/main" val="3250569156"/>
              </p:ext>
            </p:extLst>
          </p:nvPr>
        </p:nvGraphicFramePr>
        <p:xfrm>
          <a:off x="1541679" y="3071688"/>
          <a:ext cx="8383381" cy="735489"/>
        </p:xfrm>
        <a:graphic>
          <a:graphicData uri="http://schemas.openxmlformats.org/drawingml/2006/table">
            <a:tbl>
              <a:tblPr>
                <a:tableStyleId>{5C22544A-7EE6-4342-B048-85BDC9FD1C3A}</a:tableStyleId>
              </a:tblPr>
              <a:tblGrid>
                <a:gridCol w="1188418">
                  <a:extLst>
                    <a:ext uri="{9D8B030D-6E8A-4147-A177-3AD203B41FA5}">
                      <a16:colId xmlns:a16="http://schemas.microsoft.com/office/drawing/2014/main" val="20000"/>
                    </a:ext>
                  </a:extLst>
                </a:gridCol>
                <a:gridCol w="4104456">
                  <a:extLst>
                    <a:ext uri="{9D8B030D-6E8A-4147-A177-3AD203B41FA5}">
                      <a16:colId xmlns:a16="http://schemas.microsoft.com/office/drawing/2014/main" val="20001"/>
                    </a:ext>
                  </a:extLst>
                </a:gridCol>
                <a:gridCol w="1392621">
                  <a:extLst>
                    <a:ext uri="{9D8B030D-6E8A-4147-A177-3AD203B41FA5}">
                      <a16:colId xmlns:a16="http://schemas.microsoft.com/office/drawing/2014/main" val="20002"/>
                    </a:ext>
                  </a:extLst>
                </a:gridCol>
                <a:gridCol w="1697886">
                  <a:extLst>
                    <a:ext uri="{9D8B030D-6E8A-4147-A177-3AD203B41FA5}">
                      <a16:colId xmlns:a16="http://schemas.microsoft.com/office/drawing/2014/main" val="20003"/>
                    </a:ext>
                  </a:extLst>
                </a:gridCol>
              </a:tblGrid>
              <a:tr h="735489">
                <a:tc>
                  <a:txBody>
                    <a:bodyPr/>
                    <a:lstStyle/>
                    <a:p>
                      <a:pPr marR="383540" algn="ctr">
                        <a:lnSpc>
                          <a:spcPct val="115000"/>
                        </a:lnSpc>
                        <a:spcAft>
                          <a:spcPts val="0"/>
                        </a:spcAft>
                      </a:pPr>
                      <a:endParaRPr lang="fr-FR" sz="2400" dirty="0">
                        <a:effectLst/>
                        <a:latin typeface="Times New Roman"/>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nSpc>
                          <a:spcPct val="115000"/>
                        </a:lnSpc>
                        <a:spcAft>
                          <a:spcPts val="0"/>
                        </a:spcAft>
                      </a:pPr>
                      <a:endParaRPr lang="fr-FR" sz="2400" i="1" dirty="0">
                        <a:effectLst/>
                        <a:latin typeface="Times New Roman"/>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ctr">
                        <a:lnSpc>
                          <a:spcPct val="115000"/>
                        </a:lnSpc>
                        <a:spcAft>
                          <a:spcPts val="0"/>
                        </a:spcAft>
                      </a:pPr>
                      <a:endParaRPr lang="fr-FR" sz="1600" dirty="0">
                        <a:effectLst/>
                        <a:latin typeface="+mn-lt"/>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ctr">
                        <a:lnSpc>
                          <a:spcPct val="115000"/>
                        </a:lnSpc>
                        <a:spcAft>
                          <a:spcPts val="0"/>
                        </a:spcAft>
                      </a:pPr>
                      <a:endParaRPr lang="fr-FR" sz="1600" dirty="0">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9" name="Tableau 8"/>
          <p:cNvGraphicFramePr>
            <a:graphicFrameLocks noGrp="1"/>
          </p:cNvGraphicFramePr>
          <p:nvPr>
            <p:extLst>
              <p:ext uri="{D42A27DB-BD31-4B8C-83A1-F6EECF244321}">
                <p14:modId xmlns:p14="http://schemas.microsoft.com/office/powerpoint/2010/main" val="1811186961"/>
              </p:ext>
            </p:extLst>
          </p:nvPr>
        </p:nvGraphicFramePr>
        <p:xfrm>
          <a:off x="1541679" y="2108663"/>
          <a:ext cx="8383381" cy="735489"/>
        </p:xfrm>
        <a:graphic>
          <a:graphicData uri="http://schemas.openxmlformats.org/drawingml/2006/table">
            <a:tbl>
              <a:tblPr>
                <a:tableStyleId>{5C22544A-7EE6-4342-B048-85BDC9FD1C3A}</a:tableStyleId>
              </a:tblPr>
              <a:tblGrid>
                <a:gridCol w="1188418">
                  <a:extLst>
                    <a:ext uri="{9D8B030D-6E8A-4147-A177-3AD203B41FA5}">
                      <a16:colId xmlns:a16="http://schemas.microsoft.com/office/drawing/2014/main" val="20000"/>
                    </a:ext>
                  </a:extLst>
                </a:gridCol>
                <a:gridCol w="4104456">
                  <a:extLst>
                    <a:ext uri="{9D8B030D-6E8A-4147-A177-3AD203B41FA5}">
                      <a16:colId xmlns:a16="http://schemas.microsoft.com/office/drawing/2014/main" val="20001"/>
                    </a:ext>
                  </a:extLst>
                </a:gridCol>
                <a:gridCol w="1392621">
                  <a:extLst>
                    <a:ext uri="{9D8B030D-6E8A-4147-A177-3AD203B41FA5}">
                      <a16:colId xmlns:a16="http://schemas.microsoft.com/office/drawing/2014/main" val="20002"/>
                    </a:ext>
                  </a:extLst>
                </a:gridCol>
                <a:gridCol w="1697886">
                  <a:extLst>
                    <a:ext uri="{9D8B030D-6E8A-4147-A177-3AD203B41FA5}">
                      <a16:colId xmlns:a16="http://schemas.microsoft.com/office/drawing/2014/main" val="20003"/>
                    </a:ext>
                  </a:extLst>
                </a:gridCol>
              </a:tblGrid>
              <a:tr h="735489">
                <a:tc>
                  <a:txBody>
                    <a:bodyPr/>
                    <a:lstStyle/>
                    <a:p>
                      <a:pPr marR="383540" algn="ctr">
                        <a:lnSpc>
                          <a:spcPct val="115000"/>
                        </a:lnSpc>
                        <a:spcAft>
                          <a:spcPts val="0"/>
                        </a:spcAft>
                      </a:pPr>
                      <a:endParaRPr lang="fr-FR" sz="2400" dirty="0">
                        <a:effectLst/>
                        <a:latin typeface="Times New Roman"/>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nSpc>
                          <a:spcPct val="115000"/>
                        </a:lnSpc>
                        <a:spcAft>
                          <a:spcPts val="0"/>
                        </a:spcAft>
                      </a:pPr>
                      <a:endParaRPr lang="fr-FR" sz="2400" i="1" dirty="0">
                        <a:effectLst/>
                        <a:latin typeface="Times New Roman"/>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ctr">
                        <a:lnSpc>
                          <a:spcPct val="115000"/>
                        </a:lnSpc>
                        <a:spcAft>
                          <a:spcPts val="0"/>
                        </a:spcAft>
                      </a:pPr>
                      <a:endParaRPr lang="fr-FR" sz="1600" dirty="0">
                        <a:effectLst/>
                        <a:latin typeface="+mn-lt"/>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ctr">
                        <a:lnSpc>
                          <a:spcPct val="115000"/>
                        </a:lnSpc>
                        <a:spcAft>
                          <a:spcPts val="0"/>
                        </a:spcAft>
                      </a:pPr>
                      <a:endParaRPr lang="fr-FR" sz="1600" dirty="0">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173746909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507999" y="274638"/>
            <a:ext cx="10649527" cy="6264696"/>
          </a:xfrm>
        </p:spPr>
        <p:txBody>
          <a:bodyPr>
            <a:normAutofit lnSpcReduction="10000"/>
          </a:bodyPr>
          <a:lstStyle/>
          <a:p>
            <a:pPr algn="just">
              <a:buFont typeface="Arial" panose="020B0604020202020204" pitchFamily="34" charset="0"/>
              <a:buChar char="•"/>
            </a:pPr>
            <a:endParaRPr lang="fr-FR" b="1" dirty="0" smtClean="0">
              <a:solidFill>
                <a:schemeClr val="accent2"/>
              </a:solidFill>
            </a:endParaRPr>
          </a:p>
          <a:p>
            <a:pPr algn="just">
              <a:buFont typeface="Arial" panose="020B0604020202020204" pitchFamily="34" charset="0"/>
              <a:buChar char="•"/>
            </a:pPr>
            <a:endParaRPr lang="fr-FR" sz="900" b="1" dirty="0">
              <a:solidFill>
                <a:schemeClr val="accent2"/>
              </a:solidFill>
            </a:endParaRPr>
          </a:p>
          <a:p>
            <a:pPr algn="just">
              <a:buFont typeface="Arial" panose="020B0604020202020204" pitchFamily="34" charset="0"/>
              <a:buChar char="•"/>
            </a:pPr>
            <a:endParaRPr lang="fr-FR" sz="900" b="1" dirty="0">
              <a:solidFill>
                <a:schemeClr val="accent2"/>
              </a:solidFill>
            </a:endParaRPr>
          </a:p>
          <a:p>
            <a:pPr algn="just">
              <a:buFont typeface="Arial" panose="020B0604020202020204" pitchFamily="34" charset="0"/>
              <a:buChar char="•"/>
            </a:pPr>
            <a:r>
              <a:rPr lang="fr-FR" sz="1800" dirty="0"/>
              <a:t>La 01/01/N, la société </a:t>
            </a:r>
            <a:r>
              <a:rPr lang="fr-FR" sz="1800" dirty="0" err="1"/>
              <a:t>Lindigo</a:t>
            </a:r>
            <a:r>
              <a:rPr lang="fr-FR" sz="1800" dirty="0"/>
              <a:t> fait l’acquisition d’un matériel industriel pour 50 000 € HT. La durée d’amortissement prévue est de 5 ans. La consommation des avantages économiques attendus étant régulière, c’est le mode d’amortissement linéaire qui est retenu.</a:t>
            </a:r>
          </a:p>
          <a:p>
            <a:pPr algn="just">
              <a:buFont typeface="Arial" panose="020B0604020202020204" pitchFamily="34" charset="0"/>
              <a:buChar char="•"/>
            </a:pPr>
            <a:endParaRPr lang="fr-FR" sz="1000" dirty="0"/>
          </a:p>
          <a:p>
            <a:pPr algn="just">
              <a:buFont typeface="Arial" panose="020B0604020202020204" pitchFamily="34" charset="0"/>
              <a:buChar char="•"/>
            </a:pPr>
            <a:r>
              <a:rPr lang="fr-FR" sz="1800" dirty="0"/>
              <a:t>Au cours de l’exercice N+1, </a:t>
            </a:r>
            <a:r>
              <a:rPr lang="fr-FR" sz="1800" dirty="0" err="1"/>
              <a:t>Lindigo</a:t>
            </a:r>
            <a:r>
              <a:rPr lang="fr-FR" sz="1800" dirty="0"/>
              <a:t> se rend compte que les performances de ce matériel sont inférieures aux prévisions du fabricant et la production de la société s’en trouve affectée. De ce fait, la valeur d’usage du matériel, estimée à partir des flux nets de trésorerie attendus, diminue sensiblement et est estimée à 19 000 €HT le 31/12/N+1. A cette même date, sur le marché, la valeur vénale de ce matériel est estimée à 17 000 €HT.</a:t>
            </a:r>
          </a:p>
          <a:p>
            <a:pPr algn="just">
              <a:buFont typeface="Arial" panose="020B0604020202020204" pitchFamily="34" charset="0"/>
              <a:buChar char="•"/>
            </a:pPr>
            <a:endParaRPr lang="fr-FR" sz="1000" dirty="0"/>
          </a:p>
          <a:p>
            <a:pPr algn="just">
              <a:buFont typeface="Arial" panose="020B0604020202020204" pitchFamily="34" charset="0"/>
              <a:buChar char="•"/>
            </a:pPr>
            <a:r>
              <a:rPr lang="fr-FR" sz="1800" dirty="0"/>
              <a:t>Au cours de l’exercice N+2, </a:t>
            </a:r>
            <a:r>
              <a:rPr lang="fr-FR" sz="1800" dirty="0" err="1"/>
              <a:t>Lindigo</a:t>
            </a:r>
            <a:r>
              <a:rPr lang="fr-FR" sz="1800" dirty="0"/>
              <a:t> apporte des modifications importantes au matériel, ce qui lui permet d’en améliorer les performances. Au 31/12/N+2, la valeur actuelle du bien est estimée à 17 000 €HT.</a:t>
            </a:r>
          </a:p>
          <a:p>
            <a:pPr algn="just">
              <a:buFont typeface="Arial" panose="020B0604020202020204" pitchFamily="34" charset="0"/>
              <a:buChar char="•"/>
            </a:pPr>
            <a:endParaRPr lang="fr-FR" sz="1100" dirty="0"/>
          </a:p>
          <a:p>
            <a:pPr algn="just">
              <a:buFont typeface="Arial" panose="020B0604020202020204" pitchFamily="34" charset="0"/>
              <a:buChar char="•"/>
            </a:pPr>
            <a:r>
              <a:rPr lang="fr-FR" sz="1800" dirty="0"/>
              <a:t>Fin N+3 la valeur actuelle est estimée à 15 000 </a:t>
            </a:r>
            <a:r>
              <a:rPr lang="fr-FR" sz="1800" dirty="0" smtClean="0"/>
              <a:t>€.</a:t>
            </a:r>
            <a:endParaRPr lang="fr-FR" sz="1800" dirty="0"/>
          </a:p>
          <a:p>
            <a:pPr algn="just">
              <a:buFont typeface="Arial" panose="020B0604020202020204" pitchFamily="34" charset="0"/>
              <a:buChar char="•"/>
            </a:pPr>
            <a:endParaRPr lang="fr-FR" sz="1000" dirty="0"/>
          </a:p>
          <a:p>
            <a:pPr algn="just">
              <a:buFont typeface="Arial" panose="020B0604020202020204" pitchFamily="34" charset="0"/>
              <a:buChar char="•"/>
            </a:pPr>
            <a:r>
              <a:rPr lang="fr-FR" sz="1800" b="1" dirty="0"/>
              <a:t>A faire </a:t>
            </a:r>
          </a:p>
          <a:p>
            <a:pPr lvl="1" algn="just"/>
            <a:r>
              <a:rPr lang="fr-FR" sz="1800" dirty="0"/>
              <a:t>Plan d’amortissement au 31/12/N</a:t>
            </a:r>
          </a:p>
          <a:p>
            <a:pPr lvl="1" algn="just"/>
            <a:r>
              <a:rPr lang="fr-FR" sz="1800" dirty="0"/>
              <a:t>Enregistrements </a:t>
            </a:r>
            <a:r>
              <a:rPr lang="fr-FR" sz="1800" dirty="0" smtClean="0"/>
              <a:t>des écritures au 31/12/N+1</a:t>
            </a:r>
            <a:endParaRPr lang="fr-FR" sz="1800" dirty="0"/>
          </a:p>
          <a:p>
            <a:pPr lvl="1" algn="just"/>
            <a:r>
              <a:rPr lang="fr-FR" sz="1800" dirty="0"/>
              <a:t>Modification du plan d’amortissement </a:t>
            </a:r>
            <a:r>
              <a:rPr lang="fr-FR" sz="1800" dirty="0" smtClean="0"/>
              <a:t>au 31/12/N+3</a:t>
            </a:r>
          </a:p>
          <a:p>
            <a:pPr lvl="1" algn="just"/>
            <a:r>
              <a:rPr lang="fr-FR" sz="1800" dirty="0" smtClean="0"/>
              <a:t>Extrait du bilan Fin N+3. </a:t>
            </a:r>
            <a:endParaRPr lang="fr-FR" sz="1800" dirty="0"/>
          </a:p>
        </p:txBody>
      </p:sp>
      <p:sp>
        <p:nvSpPr>
          <p:cNvPr id="4" name="Espace réservé du numéro de diapositive 3"/>
          <p:cNvSpPr>
            <a:spLocks noGrp="1"/>
          </p:cNvSpPr>
          <p:nvPr>
            <p:ph type="sldNum" sz="quarter" idx="12"/>
          </p:nvPr>
        </p:nvSpPr>
        <p:spPr>
          <a:xfrm>
            <a:off x="10020913" y="76518"/>
            <a:ext cx="548735" cy="396240"/>
          </a:xfrm>
          <a:prstGeom prst="bracketPair">
            <a:avLst>
              <a:gd name="adj" fmla="val 13091"/>
            </a:avLst>
          </a:prstGeom>
        </p:spPr>
        <p:txBody>
          <a:bodyPr/>
          <a:lstStyle/>
          <a:p>
            <a:fld id="{6E2D2B3B-882E-40F3-A32F-6DD516915044}" type="slidenum">
              <a:rPr lang="en-US" smtClean="0"/>
              <a:pPr/>
              <a:t>31</a:t>
            </a:fld>
            <a:endParaRPr lang="en-US" dirty="0"/>
          </a:p>
        </p:txBody>
      </p:sp>
      <p:sp>
        <p:nvSpPr>
          <p:cNvPr id="5" name="Titre 1"/>
          <p:cNvSpPr txBox="1">
            <a:spLocks/>
          </p:cNvSpPr>
          <p:nvPr/>
        </p:nvSpPr>
        <p:spPr>
          <a:xfrm>
            <a:off x="0" y="-14260"/>
            <a:ext cx="11055927" cy="577795"/>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smtClean="0">
                <a:solidFill>
                  <a:srgbClr val="C00000"/>
                </a:solidFill>
              </a:rPr>
              <a:t>4.3. Dépréciation d’immobilisations – Exercice (3)</a:t>
            </a:r>
            <a:endParaRPr lang="fr-FR" dirty="0">
              <a:solidFill>
                <a:srgbClr val="C00000"/>
              </a:solidFill>
            </a:endParaRPr>
          </a:p>
        </p:txBody>
      </p:sp>
    </p:spTree>
    <p:extLst>
      <p:ext uri="{BB962C8B-B14F-4D97-AF65-F5344CB8AC3E}">
        <p14:creationId xmlns:p14="http://schemas.microsoft.com/office/powerpoint/2010/main" val="332454886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32</a:t>
            </a:fld>
            <a:endParaRPr lang="fr-FR" dirty="0">
              <a:solidFill>
                <a:prstClr val="black">
                  <a:tint val="75000"/>
                </a:prstClr>
              </a:solidFill>
            </a:endParaRPr>
          </a:p>
        </p:txBody>
      </p:sp>
      <p:sp>
        <p:nvSpPr>
          <p:cNvPr id="3" name="Espace réservé du numéro de diapositive 1"/>
          <p:cNvSpPr txBox="1">
            <a:spLocks/>
          </p:cNvSpPr>
          <p:nvPr/>
        </p:nvSpPr>
        <p:spPr>
          <a:xfrm>
            <a:off x="11419465" y="0"/>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5D6219C-5D67-46FE-AB3F-D592616FA5B1}" type="slidenum">
              <a:rPr lang="fr-FR" smtClean="0">
                <a:solidFill>
                  <a:prstClr val="black">
                    <a:tint val="75000"/>
                  </a:prstClr>
                </a:solidFill>
              </a:rPr>
              <a:pPr/>
              <a:t>32</a:t>
            </a:fld>
            <a:endParaRPr lang="fr-FR" dirty="0">
              <a:solidFill>
                <a:prstClr val="black">
                  <a:tint val="75000"/>
                </a:prstClr>
              </a:solidFill>
            </a:endParaRPr>
          </a:p>
        </p:txBody>
      </p:sp>
      <p:sp>
        <p:nvSpPr>
          <p:cNvPr id="4" name="Titre 1"/>
          <p:cNvSpPr txBox="1">
            <a:spLocks/>
          </p:cNvSpPr>
          <p:nvPr/>
        </p:nvSpPr>
        <p:spPr>
          <a:xfrm>
            <a:off x="0" y="-14260"/>
            <a:ext cx="11055927" cy="577795"/>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smtClean="0">
                <a:solidFill>
                  <a:srgbClr val="C00000"/>
                </a:solidFill>
              </a:rPr>
              <a:t>4.3. Dépréciation d’immobilisations – Corrigé (3)</a:t>
            </a:r>
            <a:endParaRPr lang="fr-FR" dirty="0">
              <a:solidFill>
                <a:srgbClr val="C00000"/>
              </a:solidFill>
            </a:endParaRPr>
          </a:p>
        </p:txBody>
      </p:sp>
      <p:sp>
        <p:nvSpPr>
          <p:cNvPr id="5" name="Espace réservé du contenu 2"/>
          <p:cNvSpPr txBox="1">
            <a:spLocks/>
          </p:cNvSpPr>
          <p:nvPr/>
        </p:nvSpPr>
        <p:spPr>
          <a:xfrm>
            <a:off x="0" y="563535"/>
            <a:ext cx="8387749" cy="4683869"/>
          </a:xfrm>
          <a:prstGeom prst="rect">
            <a:avLst/>
          </a:prstGeom>
        </p:spPr>
        <p:txBody>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Font typeface="Arial" pitchFamily="34" charset="0"/>
              <a:buNone/>
            </a:pPr>
            <a:r>
              <a:rPr lang="fr-FR" sz="1800" b="1" smtClean="0"/>
              <a:t>Plan d’amortissement initial prévu en N</a:t>
            </a:r>
          </a:p>
          <a:p>
            <a:endParaRPr lang="fr-FR" dirty="0"/>
          </a:p>
        </p:txBody>
      </p:sp>
      <p:graphicFrame>
        <p:nvGraphicFramePr>
          <p:cNvPr id="6" name="Tableau 5"/>
          <p:cNvGraphicFramePr>
            <a:graphicFrameLocks noGrp="1"/>
          </p:cNvGraphicFramePr>
          <p:nvPr>
            <p:extLst>
              <p:ext uri="{D42A27DB-BD31-4B8C-83A1-F6EECF244321}">
                <p14:modId xmlns:p14="http://schemas.microsoft.com/office/powerpoint/2010/main" val="229570643"/>
              </p:ext>
            </p:extLst>
          </p:nvPr>
        </p:nvGraphicFramePr>
        <p:xfrm>
          <a:off x="668823" y="932869"/>
          <a:ext cx="10193139" cy="2610721"/>
        </p:xfrm>
        <a:graphic>
          <a:graphicData uri="http://schemas.openxmlformats.org/drawingml/2006/table">
            <a:tbl>
              <a:tblPr>
                <a:tableStyleId>{5C22544A-7EE6-4342-B048-85BDC9FD1C3A}</a:tableStyleId>
              </a:tblPr>
              <a:tblGrid>
                <a:gridCol w="1483722">
                  <a:extLst>
                    <a:ext uri="{9D8B030D-6E8A-4147-A177-3AD203B41FA5}">
                      <a16:colId xmlns:a16="http://schemas.microsoft.com/office/drawing/2014/main" val="20000"/>
                    </a:ext>
                  </a:extLst>
                </a:gridCol>
                <a:gridCol w="2081209">
                  <a:extLst>
                    <a:ext uri="{9D8B030D-6E8A-4147-A177-3AD203B41FA5}">
                      <a16:colId xmlns:a16="http://schemas.microsoft.com/office/drawing/2014/main" val="20001"/>
                    </a:ext>
                  </a:extLst>
                </a:gridCol>
                <a:gridCol w="2126455">
                  <a:extLst>
                    <a:ext uri="{9D8B030D-6E8A-4147-A177-3AD203B41FA5}">
                      <a16:colId xmlns:a16="http://schemas.microsoft.com/office/drawing/2014/main" val="20003"/>
                    </a:ext>
                  </a:extLst>
                </a:gridCol>
                <a:gridCol w="2330054">
                  <a:extLst>
                    <a:ext uri="{9D8B030D-6E8A-4147-A177-3AD203B41FA5}">
                      <a16:colId xmlns:a16="http://schemas.microsoft.com/office/drawing/2014/main" val="20004"/>
                    </a:ext>
                  </a:extLst>
                </a:gridCol>
                <a:gridCol w="2171699">
                  <a:extLst>
                    <a:ext uri="{9D8B030D-6E8A-4147-A177-3AD203B41FA5}">
                      <a16:colId xmlns:a16="http://schemas.microsoft.com/office/drawing/2014/main" val="20005"/>
                    </a:ext>
                  </a:extLst>
                </a:gridCol>
              </a:tblGrid>
              <a:tr h="567923">
                <a:tc>
                  <a:txBody>
                    <a:bodyPr/>
                    <a:lstStyle/>
                    <a:p>
                      <a:pPr algn="ctr" fontAlgn="b"/>
                      <a:endParaRPr lang="fr-FR" sz="20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4">
                  <a:txBody>
                    <a:bodyPr/>
                    <a:lstStyle/>
                    <a:p>
                      <a:pPr algn="ctr" fontAlgn="b"/>
                      <a:r>
                        <a:rPr lang="fr-FR" sz="2000" b="1" u="none" strike="noStrike" dirty="0" smtClean="0">
                          <a:effectLst/>
                        </a:rPr>
                        <a:t>Plan</a:t>
                      </a:r>
                      <a:r>
                        <a:rPr lang="fr-FR" sz="2000" b="1" u="none" strike="noStrike" baseline="0" dirty="0" smtClean="0">
                          <a:effectLst/>
                        </a:rPr>
                        <a:t> d’amortissement d’origine</a:t>
                      </a:r>
                      <a:endParaRPr lang="fr-FR" sz="2000" b="1" u="none" strike="noStrike" dirty="0" smtClean="0">
                        <a:effectLs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b"/>
                      <a:endParaRPr lang="fr-FR" sz="20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b"/>
                      <a:endParaRPr lang="fr-FR" sz="20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b"/>
                      <a:endParaRPr lang="fr-FR" sz="20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7929549"/>
                  </a:ext>
                </a:extLst>
              </a:tr>
              <a:tr h="623573">
                <a:tc>
                  <a:txBody>
                    <a:bodyPr/>
                    <a:lstStyle/>
                    <a:p>
                      <a:pPr algn="ctr" fontAlgn="b"/>
                      <a:r>
                        <a:rPr lang="fr-FR" sz="2000" b="0" u="none" strike="noStrike" dirty="0" smtClean="0">
                          <a:effectLst/>
                        </a:rPr>
                        <a:t>An</a:t>
                      </a:r>
                      <a:endParaRPr lang="fr-FR" sz="20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2000" b="0" u="none" strike="noStrike" dirty="0" smtClean="0">
                          <a:effectLst/>
                        </a:rPr>
                        <a:t>Base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2000" b="0" u="none" strike="noStrike" dirty="0" smtClean="0">
                          <a:effectLst/>
                        </a:rPr>
                        <a:t>Annuité</a:t>
                      </a:r>
                      <a:endParaRPr lang="fr-FR" sz="20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2000" b="0" u="none" strike="noStrike" dirty="0">
                          <a:effectLst/>
                        </a:rPr>
                        <a:t>Cumul des </a:t>
                      </a:r>
                      <a:r>
                        <a:rPr lang="fr-FR" sz="2000" b="0" u="none" strike="noStrike" dirty="0" err="1" smtClean="0">
                          <a:effectLst/>
                        </a:rPr>
                        <a:t>Amt</a:t>
                      </a:r>
                      <a:endParaRPr lang="fr-FR" sz="20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2000" b="0" u="none" strike="noStrike" dirty="0" smtClean="0">
                          <a:effectLst/>
                        </a:rPr>
                        <a:t>VNC (plan</a:t>
                      </a:r>
                      <a:r>
                        <a:rPr lang="fr-FR" sz="2000" b="0" u="none" strike="noStrike" baseline="0" dirty="0" smtClean="0">
                          <a:effectLst/>
                        </a:rPr>
                        <a:t> d’origine)</a:t>
                      </a:r>
                      <a:endParaRPr lang="fr-FR" sz="20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0">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10922">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fr-FR" sz="1800" b="0" i="0" u="none" strike="noStrike" dirty="0" smtClean="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97908167"/>
                  </a:ext>
                </a:extLst>
              </a:tr>
              <a:tr h="110922">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fr-FR" sz="1800" b="0" i="0" u="none" strike="noStrike" dirty="0" smtClean="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56106583"/>
                  </a:ext>
                </a:extLst>
              </a:tr>
              <a:tr h="110922">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fr-FR" sz="1800" b="0" i="0" u="none" strike="noStrike" dirty="0" smtClean="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03061367"/>
                  </a:ext>
                </a:extLst>
              </a:tr>
              <a:tr h="110922">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fr-FR" sz="1800" b="0" i="0" u="none" strike="noStrike" dirty="0" smtClean="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98631128"/>
                  </a:ext>
                </a:extLst>
              </a:tr>
            </a:tbl>
          </a:graphicData>
        </a:graphic>
      </p:graphicFrame>
      <p:graphicFrame>
        <p:nvGraphicFramePr>
          <p:cNvPr id="7" name="Tableau 6"/>
          <p:cNvGraphicFramePr>
            <a:graphicFrameLocks noGrp="1"/>
          </p:cNvGraphicFramePr>
          <p:nvPr>
            <p:extLst>
              <p:ext uri="{D42A27DB-BD31-4B8C-83A1-F6EECF244321}">
                <p14:modId xmlns:p14="http://schemas.microsoft.com/office/powerpoint/2010/main" val="2744812"/>
              </p:ext>
            </p:extLst>
          </p:nvPr>
        </p:nvGraphicFramePr>
        <p:xfrm>
          <a:off x="424871" y="3698466"/>
          <a:ext cx="10723420" cy="1463040"/>
        </p:xfrm>
        <a:graphic>
          <a:graphicData uri="http://schemas.openxmlformats.org/drawingml/2006/table">
            <a:tbl>
              <a:tblPr firstRow="1" bandRow="1">
                <a:tableStyleId>{5940675A-B579-460E-94D1-54222C63F5DA}</a:tableStyleId>
              </a:tblPr>
              <a:tblGrid>
                <a:gridCol w="873508">
                  <a:extLst>
                    <a:ext uri="{9D8B030D-6E8A-4147-A177-3AD203B41FA5}">
                      <a16:colId xmlns:a16="http://schemas.microsoft.com/office/drawing/2014/main" val="20000"/>
                    </a:ext>
                  </a:extLst>
                </a:gridCol>
                <a:gridCol w="1807348">
                  <a:extLst>
                    <a:ext uri="{9D8B030D-6E8A-4147-A177-3AD203B41FA5}">
                      <a16:colId xmlns:a16="http://schemas.microsoft.com/office/drawing/2014/main" val="20001"/>
                    </a:ext>
                  </a:extLst>
                </a:gridCol>
                <a:gridCol w="804200">
                  <a:extLst>
                    <a:ext uri="{9D8B030D-6E8A-4147-A177-3AD203B41FA5}">
                      <a16:colId xmlns:a16="http://schemas.microsoft.com/office/drawing/2014/main" val="20002"/>
                    </a:ext>
                  </a:extLst>
                </a:gridCol>
                <a:gridCol w="3887296">
                  <a:extLst>
                    <a:ext uri="{9D8B030D-6E8A-4147-A177-3AD203B41FA5}">
                      <a16:colId xmlns:a16="http://schemas.microsoft.com/office/drawing/2014/main" val="20003"/>
                    </a:ext>
                  </a:extLst>
                </a:gridCol>
                <a:gridCol w="1627661">
                  <a:extLst>
                    <a:ext uri="{9D8B030D-6E8A-4147-A177-3AD203B41FA5}">
                      <a16:colId xmlns:a16="http://schemas.microsoft.com/office/drawing/2014/main" val="20004"/>
                    </a:ext>
                  </a:extLst>
                </a:gridCol>
                <a:gridCol w="1723407">
                  <a:extLst>
                    <a:ext uri="{9D8B030D-6E8A-4147-A177-3AD203B41FA5}">
                      <a16:colId xmlns:a16="http://schemas.microsoft.com/office/drawing/2014/main" val="20005"/>
                    </a:ext>
                  </a:extLst>
                </a:gridCol>
              </a:tblGrid>
              <a:tr h="349882">
                <a:tc gridSpan="2">
                  <a:txBody>
                    <a:bodyPr/>
                    <a:lstStyle/>
                    <a:p>
                      <a:pPr algn="ctr"/>
                      <a:endParaRPr lang="fr-FR" b="1" dirty="0">
                        <a:solidFill>
                          <a:schemeClr val="tx1"/>
                        </a:solidFill>
                      </a:endParaRPr>
                    </a:p>
                  </a:txBody>
                  <a:tcPr/>
                </a:tc>
                <a:tc hMerge="1">
                  <a:txBody>
                    <a:bodyPr/>
                    <a:lstStyle/>
                    <a:p>
                      <a:endParaRPr lang="fr-FR"/>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b="1" dirty="0" smtClean="0">
                          <a:solidFill>
                            <a:schemeClr val="tx1"/>
                          </a:solidFill>
                        </a:rPr>
                        <a:t>31/12/N+1</a:t>
                      </a:r>
                    </a:p>
                  </a:txBody>
                  <a:tcPr/>
                </a:tc>
                <a:tc hMerge="1">
                  <a:txBody>
                    <a:bodyPr/>
                    <a:lstStyle/>
                    <a:p>
                      <a:endParaRPr lang="fr-FR"/>
                    </a:p>
                  </a:txBody>
                  <a:tcPr/>
                </a:tc>
                <a:tc>
                  <a:txBody>
                    <a:bodyPr/>
                    <a:lstStyle/>
                    <a:p>
                      <a:pPr algn="ctr"/>
                      <a:endParaRPr lang="fr-FR" b="1" dirty="0">
                        <a:solidFill>
                          <a:schemeClr val="tx1"/>
                        </a:solidFill>
                      </a:endParaRPr>
                    </a:p>
                  </a:txBody>
                  <a:tcPr/>
                </a:tc>
                <a:tc>
                  <a:txBody>
                    <a:bodyPr/>
                    <a:lstStyle/>
                    <a:p>
                      <a:pPr algn="ctr"/>
                      <a:endParaRPr lang="fr-FR" b="1" dirty="0">
                        <a:solidFill>
                          <a:schemeClr val="tx1"/>
                        </a:solidFill>
                      </a:endParaRPr>
                    </a:p>
                  </a:txBody>
                  <a:tcPr/>
                </a:tc>
                <a:extLst>
                  <a:ext uri="{0D108BD9-81ED-4DB2-BD59-A6C34878D82A}">
                    <a16:rowId xmlns:a16="http://schemas.microsoft.com/office/drawing/2014/main" val="10000"/>
                  </a:ext>
                </a:extLst>
              </a:tr>
              <a:tr h="257748">
                <a:tc gridSpan="2">
                  <a:txBody>
                    <a:bodyPr/>
                    <a:lstStyle/>
                    <a:p>
                      <a:endParaRPr lang="fr-FR" dirty="0" smtClean="0">
                        <a:solidFill>
                          <a:schemeClr val="tx1"/>
                        </a:solidFill>
                      </a:endParaRPr>
                    </a:p>
                  </a:txBody>
                  <a:tcPr/>
                </a:tc>
                <a:tc hMerge="1">
                  <a:txBody>
                    <a:bodyPr/>
                    <a:lstStyle/>
                    <a:p>
                      <a:endParaRPr lang="fr-FR"/>
                    </a:p>
                  </a:txBody>
                  <a:tcPr/>
                </a:tc>
                <a:tc gridSpan="2">
                  <a:txBody>
                    <a:bodyPr/>
                    <a:lstStyle/>
                    <a:p>
                      <a:endParaRPr lang="fr-FR" sz="1600" dirty="0">
                        <a:solidFill>
                          <a:schemeClr val="tx1"/>
                        </a:solidFill>
                      </a:endParaRPr>
                    </a:p>
                  </a:txBody>
                  <a:tcPr/>
                </a:tc>
                <a:tc hMerge="1">
                  <a:txBody>
                    <a:bodyPr/>
                    <a:lstStyle/>
                    <a:p>
                      <a:endParaRPr lang="fr-FR"/>
                    </a:p>
                  </a:txBody>
                  <a:tcPr/>
                </a:tc>
                <a:tc>
                  <a:txBody>
                    <a:bodyPr/>
                    <a:lstStyle/>
                    <a:p>
                      <a:pPr algn="ctr"/>
                      <a:endParaRPr lang="fr-FR" dirty="0" smtClean="0">
                        <a:solidFill>
                          <a:schemeClr val="tx1"/>
                        </a:solidFill>
                      </a:endParaRPr>
                    </a:p>
                  </a:txBody>
                  <a:tcPr/>
                </a:tc>
                <a:tc>
                  <a:txBody>
                    <a:bodyPr/>
                    <a:lstStyle/>
                    <a:p>
                      <a:endParaRPr lang="fr-FR" dirty="0">
                        <a:solidFill>
                          <a:schemeClr val="tx1"/>
                        </a:solidFill>
                      </a:endParaRPr>
                    </a:p>
                  </a:txBody>
                  <a:tcPr/>
                </a:tc>
                <a:extLst>
                  <a:ext uri="{0D108BD9-81ED-4DB2-BD59-A6C34878D82A}">
                    <a16:rowId xmlns:a16="http://schemas.microsoft.com/office/drawing/2014/main" val="10001"/>
                  </a:ext>
                </a:extLst>
              </a:tr>
              <a:tr h="0">
                <a:tc>
                  <a:txBody>
                    <a:bodyPr/>
                    <a:lstStyle/>
                    <a:p>
                      <a:endParaRPr lang="fr-FR"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solidFill>
                          <a:schemeClr val="tx1"/>
                        </a:solidFill>
                      </a:endParaRPr>
                    </a:p>
                  </a:txBody>
                  <a:tcPr>
                    <a:lnL w="12700" cmpd="sng">
                      <a:noFill/>
                    </a:lnL>
                  </a:tcPr>
                </a:tc>
                <a:tc>
                  <a:txBody>
                    <a:bodyPr/>
                    <a:lstStyle/>
                    <a:p>
                      <a:endParaRPr lang="fr-FR" sz="1600"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sz="1600" dirty="0" smtClean="0">
                        <a:solidFill>
                          <a:schemeClr val="tx1"/>
                        </a:solidFill>
                      </a:endParaRPr>
                    </a:p>
                  </a:txBody>
                  <a:tcPr>
                    <a:lnL w="12700" cmpd="sng">
                      <a:noFill/>
                    </a:lnL>
                  </a:tcPr>
                </a:tc>
                <a:tc>
                  <a:txBody>
                    <a:bodyPr/>
                    <a:lstStyle/>
                    <a:p>
                      <a:endParaRPr lang="fr-FR" dirty="0">
                        <a:solidFill>
                          <a:schemeClr val="tx1"/>
                        </a:solidFill>
                      </a:endParaRPr>
                    </a:p>
                  </a:txBody>
                  <a:tcPr/>
                </a:tc>
                <a:tc>
                  <a:txBody>
                    <a:bodyPr/>
                    <a:lstStyle/>
                    <a:p>
                      <a:pPr algn="ctr"/>
                      <a:endParaRPr lang="fr-FR" dirty="0">
                        <a:solidFill>
                          <a:schemeClr val="tx1"/>
                        </a:solidFill>
                      </a:endParaRPr>
                    </a:p>
                  </a:txBody>
                  <a:tcPr/>
                </a:tc>
                <a:extLst>
                  <a:ext uri="{0D108BD9-81ED-4DB2-BD59-A6C34878D82A}">
                    <a16:rowId xmlns:a16="http://schemas.microsoft.com/office/drawing/2014/main" val="10002"/>
                  </a:ext>
                </a:extLst>
              </a:tr>
              <a:tr h="0">
                <a:tc gridSpan="6">
                  <a:txBody>
                    <a:bodyPr/>
                    <a:lstStyle/>
                    <a:p>
                      <a:pPr algn="ctr"/>
                      <a:endParaRPr lang="fr-FR" b="1" i="1" dirty="0">
                        <a:solidFill>
                          <a:schemeClr val="tx1"/>
                        </a:solidFill>
                      </a:endParaRPr>
                    </a:p>
                  </a:txBody>
                  <a:tcPr/>
                </a:tc>
                <a:tc hMerge="1">
                  <a:txBody>
                    <a:bodyPr/>
                    <a:lstStyle/>
                    <a:p>
                      <a:endParaRPr lang="fr-FR" dirty="0"/>
                    </a:p>
                  </a:txBody>
                  <a:tcPr>
                    <a:lnL w="12700" cmpd="sng">
                      <a:noFill/>
                    </a:lnL>
                  </a:tcPr>
                </a:tc>
                <a:tc hMerge="1">
                  <a:txBody>
                    <a:bodyPr/>
                    <a:lstStyle/>
                    <a:p>
                      <a:endParaRPr lang="fr-FR" dirty="0"/>
                    </a:p>
                  </a:txBody>
                  <a:tcPr>
                    <a:lnR w="12700" cmpd="sng">
                      <a:noFill/>
                    </a:lnR>
                  </a:tcPr>
                </a:tc>
                <a:tc hMerge="1">
                  <a:txBody>
                    <a:bodyPr/>
                    <a:lstStyle/>
                    <a:p>
                      <a:endParaRPr lang="fr-FR" dirty="0"/>
                    </a:p>
                  </a:txBody>
                  <a:tcPr>
                    <a:lnL w="12700" cmpd="sng">
                      <a:noFill/>
                    </a:lnL>
                  </a:tcPr>
                </a:tc>
                <a:tc hMerge="1">
                  <a:txBody>
                    <a:bodyPr/>
                    <a:lstStyle/>
                    <a:p>
                      <a:endParaRPr lang="fr-FR" dirty="0"/>
                    </a:p>
                  </a:txBody>
                  <a:tcPr/>
                </a:tc>
                <a:tc hMerge="1">
                  <a:txBody>
                    <a:bodyPr/>
                    <a:lstStyle/>
                    <a:p>
                      <a:endParaRPr lang="fr-FR" dirty="0"/>
                    </a:p>
                  </a:txBody>
                  <a:tcPr/>
                </a:tc>
                <a:extLst>
                  <a:ext uri="{0D108BD9-81ED-4DB2-BD59-A6C34878D82A}">
                    <a16:rowId xmlns:a16="http://schemas.microsoft.com/office/drawing/2014/main" val="10003"/>
                  </a:ext>
                </a:extLst>
              </a:tr>
            </a:tbl>
          </a:graphicData>
        </a:graphic>
      </p:graphicFrame>
      <p:graphicFrame>
        <p:nvGraphicFramePr>
          <p:cNvPr id="8" name="Tableau 7"/>
          <p:cNvGraphicFramePr>
            <a:graphicFrameLocks noGrp="1"/>
          </p:cNvGraphicFramePr>
          <p:nvPr>
            <p:extLst>
              <p:ext uri="{D42A27DB-BD31-4B8C-83A1-F6EECF244321}">
                <p14:modId xmlns:p14="http://schemas.microsoft.com/office/powerpoint/2010/main" val="1026668338"/>
              </p:ext>
            </p:extLst>
          </p:nvPr>
        </p:nvGraphicFramePr>
        <p:xfrm>
          <a:off x="410695" y="5293901"/>
          <a:ext cx="10723420" cy="1463040"/>
        </p:xfrm>
        <a:graphic>
          <a:graphicData uri="http://schemas.openxmlformats.org/drawingml/2006/table">
            <a:tbl>
              <a:tblPr firstRow="1" bandRow="1">
                <a:tableStyleId>{5940675A-B579-460E-94D1-54222C63F5DA}</a:tableStyleId>
              </a:tblPr>
              <a:tblGrid>
                <a:gridCol w="873508">
                  <a:extLst>
                    <a:ext uri="{9D8B030D-6E8A-4147-A177-3AD203B41FA5}">
                      <a16:colId xmlns:a16="http://schemas.microsoft.com/office/drawing/2014/main" val="20000"/>
                    </a:ext>
                  </a:extLst>
                </a:gridCol>
                <a:gridCol w="1807348">
                  <a:extLst>
                    <a:ext uri="{9D8B030D-6E8A-4147-A177-3AD203B41FA5}">
                      <a16:colId xmlns:a16="http://schemas.microsoft.com/office/drawing/2014/main" val="20001"/>
                    </a:ext>
                  </a:extLst>
                </a:gridCol>
                <a:gridCol w="804200">
                  <a:extLst>
                    <a:ext uri="{9D8B030D-6E8A-4147-A177-3AD203B41FA5}">
                      <a16:colId xmlns:a16="http://schemas.microsoft.com/office/drawing/2014/main" val="20002"/>
                    </a:ext>
                  </a:extLst>
                </a:gridCol>
                <a:gridCol w="3887296">
                  <a:extLst>
                    <a:ext uri="{9D8B030D-6E8A-4147-A177-3AD203B41FA5}">
                      <a16:colId xmlns:a16="http://schemas.microsoft.com/office/drawing/2014/main" val="20003"/>
                    </a:ext>
                  </a:extLst>
                </a:gridCol>
                <a:gridCol w="1627661">
                  <a:extLst>
                    <a:ext uri="{9D8B030D-6E8A-4147-A177-3AD203B41FA5}">
                      <a16:colId xmlns:a16="http://schemas.microsoft.com/office/drawing/2014/main" val="20004"/>
                    </a:ext>
                  </a:extLst>
                </a:gridCol>
                <a:gridCol w="1723407">
                  <a:extLst>
                    <a:ext uri="{9D8B030D-6E8A-4147-A177-3AD203B41FA5}">
                      <a16:colId xmlns:a16="http://schemas.microsoft.com/office/drawing/2014/main" val="20005"/>
                    </a:ext>
                  </a:extLst>
                </a:gridCol>
              </a:tblGrid>
              <a:tr h="349882">
                <a:tc gridSpan="2">
                  <a:txBody>
                    <a:bodyPr/>
                    <a:lstStyle/>
                    <a:p>
                      <a:pPr algn="ctr"/>
                      <a:endParaRPr lang="fr-FR" b="1" dirty="0">
                        <a:solidFill>
                          <a:schemeClr val="tx1"/>
                        </a:solidFill>
                      </a:endParaRPr>
                    </a:p>
                  </a:txBody>
                  <a:tcPr/>
                </a:tc>
                <a:tc hMerge="1">
                  <a:txBody>
                    <a:bodyPr/>
                    <a:lstStyle/>
                    <a:p>
                      <a:endParaRPr lang="fr-FR"/>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b="1" dirty="0" smtClean="0">
                          <a:solidFill>
                            <a:schemeClr val="tx1"/>
                          </a:solidFill>
                        </a:rPr>
                        <a:t>31/12/N+1</a:t>
                      </a:r>
                    </a:p>
                  </a:txBody>
                  <a:tcPr/>
                </a:tc>
                <a:tc hMerge="1">
                  <a:txBody>
                    <a:bodyPr/>
                    <a:lstStyle/>
                    <a:p>
                      <a:endParaRPr lang="fr-FR"/>
                    </a:p>
                  </a:txBody>
                  <a:tcPr/>
                </a:tc>
                <a:tc>
                  <a:txBody>
                    <a:bodyPr/>
                    <a:lstStyle/>
                    <a:p>
                      <a:pPr algn="ctr"/>
                      <a:endParaRPr lang="fr-FR" b="1" dirty="0">
                        <a:solidFill>
                          <a:schemeClr val="tx1"/>
                        </a:solidFill>
                      </a:endParaRPr>
                    </a:p>
                  </a:txBody>
                  <a:tcPr/>
                </a:tc>
                <a:tc>
                  <a:txBody>
                    <a:bodyPr/>
                    <a:lstStyle/>
                    <a:p>
                      <a:pPr algn="ctr"/>
                      <a:endParaRPr lang="fr-FR" b="1" dirty="0">
                        <a:solidFill>
                          <a:schemeClr val="tx1"/>
                        </a:solidFill>
                      </a:endParaRPr>
                    </a:p>
                  </a:txBody>
                  <a:tcPr/>
                </a:tc>
                <a:extLst>
                  <a:ext uri="{0D108BD9-81ED-4DB2-BD59-A6C34878D82A}">
                    <a16:rowId xmlns:a16="http://schemas.microsoft.com/office/drawing/2014/main" val="10000"/>
                  </a:ext>
                </a:extLst>
              </a:tr>
              <a:tr h="257748">
                <a:tc gridSpan="2">
                  <a:txBody>
                    <a:bodyPr/>
                    <a:lstStyle/>
                    <a:p>
                      <a:endParaRPr lang="fr-FR" dirty="0" smtClean="0">
                        <a:solidFill>
                          <a:schemeClr val="tx1"/>
                        </a:solidFill>
                      </a:endParaRPr>
                    </a:p>
                  </a:txBody>
                  <a:tcPr/>
                </a:tc>
                <a:tc hMerge="1">
                  <a:txBody>
                    <a:bodyPr/>
                    <a:lstStyle/>
                    <a:p>
                      <a:endParaRPr lang="fr-FR"/>
                    </a:p>
                  </a:txBody>
                  <a:tcPr/>
                </a:tc>
                <a:tc gridSpan="2">
                  <a:txBody>
                    <a:bodyPr/>
                    <a:lstStyle/>
                    <a:p>
                      <a:endParaRPr lang="fr-FR" sz="1600" dirty="0">
                        <a:solidFill>
                          <a:schemeClr val="tx1"/>
                        </a:solidFill>
                      </a:endParaRPr>
                    </a:p>
                  </a:txBody>
                  <a:tcPr/>
                </a:tc>
                <a:tc hMerge="1">
                  <a:txBody>
                    <a:bodyPr/>
                    <a:lstStyle/>
                    <a:p>
                      <a:endParaRPr lang="fr-FR"/>
                    </a:p>
                  </a:txBody>
                  <a:tcPr/>
                </a:tc>
                <a:tc>
                  <a:txBody>
                    <a:bodyPr/>
                    <a:lstStyle/>
                    <a:p>
                      <a:pPr algn="ctr"/>
                      <a:endParaRPr lang="fr-FR" dirty="0" smtClean="0">
                        <a:solidFill>
                          <a:schemeClr val="tx1"/>
                        </a:solidFill>
                      </a:endParaRPr>
                    </a:p>
                  </a:txBody>
                  <a:tcPr/>
                </a:tc>
                <a:tc>
                  <a:txBody>
                    <a:bodyPr/>
                    <a:lstStyle/>
                    <a:p>
                      <a:endParaRPr lang="fr-FR" dirty="0">
                        <a:solidFill>
                          <a:schemeClr val="tx1"/>
                        </a:solidFill>
                      </a:endParaRPr>
                    </a:p>
                  </a:txBody>
                  <a:tcPr/>
                </a:tc>
                <a:extLst>
                  <a:ext uri="{0D108BD9-81ED-4DB2-BD59-A6C34878D82A}">
                    <a16:rowId xmlns:a16="http://schemas.microsoft.com/office/drawing/2014/main" val="10001"/>
                  </a:ext>
                </a:extLst>
              </a:tr>
              <a:tr h="0">
                <a:tc>
                  <a:txBody>
                    <a:bodyPr/>
                    <a:lstStyle/>
                    <a:p>
                      <a:endParaRPr lang="fr-FR"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solidFill>
                          <a:schemeClr val="tx1"/>
                        </a:solidFill>
                      </a:endParaRPr>
                    </a:p>
                  </a:txBody>
                  <a:tcPr>
                    <a:lnL w="12700" cmpd="sng">
                      <a:noFill/>
                    </a:lnL>
                  </a:tcPr>
                </a:tc>
                <a:tc>
                  <a:txBody>
                    <a:bodyPr/>
                    <a:lstStyle/>
                    <a:p>
                      <a:endParaRPr lang="fr-FR" sz="1600"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sz="1600" dirty="0" smtClean="0">
                        <a:solidFill>
                          <a:schemeClr val="tx1"/>
                        </a:solidFill>
                      </a:endParaRPr>
                    </a:p>
                  </a:txBody>
                  <a:tcPr>
                    <a:lnL w="12700" cmpd="sng">
                      <a:noFill/>
                    </a:lnL>
                  </a:tcPr>
                </a:tc>
                <a:tc>
                  <a:txBody>
                    <a:bodyPr/>
                    <a:lstStyle/>
                    <a:p>
                      <a:endParaRPr lang="fr-FR" dirty="0">
                        <a:solidFill>
                          <a:schemeClr val="tx1"/>
                        </a:solidFill>
                      </a:endParaRPr>
                    </a:p>
                  </a:txBody>
                  <a:tcPr/>
                </a:tc>
                <a:tc>
                  <a:txBody>
                    <a:bodyPr/>
                    <a:lstStyle/>
                    <a:p>
                      <a:pPr algn="ctr"/>
                      <a:endParaRPr lang="fr-FR" dirty="0">
                        <a:solidFill>
                          <a:schemeClr val="tx1"/>
                        </a:solidFill>
                      </a:endParaRPr>
                    </a:p>
                  </a:txBody>
                  <a:tcPr/>
                </a:tc>
                <a:extLst>
                  <a:ext uri="{0D108BD9-81ED-4DB2-BD59-A6C34878D82A}">
                    <a16:rowId xmlns:a16="http://schemas.microsoft.com/office/drawing/2014/main" val="10002"/>
                  </a:ext>
                </a:extLst>
              </a:tr>
              <a:tr h="0">
                <a:tc gridSpan="6">
                  <a:txBody>
                    <a:bodyPr/>
                    <a:lstStyle/>
                    <a:p>
                      <a:pPr algn="ctr"/>
                      <a:endParaRPr lang="fr-FR" b="1" i="1" dirty="0">
                        <a:solidFill>
                          <a:schemeClr val="tx1"/>
                        </a:solidFill>
                      </a:endParaRPr>
                    </a:p>
                  </a:txBody>
                  <a:tcPr/>
                </a:tc>
                <a:tc hMerge="1">
                  <a:txBody>
                    <a:bodyPr/>
                    <a:lstStyle/>
                    <a:p>
                      <a:endParaRPr lang="fr-FR" dirty="0"/>
                    </a:p>
                  </a:txBody>
                  <a:tcPr>
                    <a:lnL w="12700" cmpd="sng">
                      <a:noFill/>
                    </a:lnL>
                  </a:tcPr>
                </a:tc>
                <a:tc hMerge="1">
                  <a:txBody>
                    <a:bodyPr/>
                    <a:lstStyle/>
                    <a:p>
                      <a:endParaRPr lang="fr-FR" dirty="0"/>
                    </a:p>
                  </a:txBody>
                  <a:tcPr>
                    <a:lnR w="12700" cmpd="sng">
                      <a:noFill/>
                    </a:lnR>
                  </a:tcPr>
                </a:tc>
                <a:tc hMerge="1">
                  <a:txBody>
                    <a:bodyPr/>
                    <a:lstStyle/>
                    <a:p>
                      <a:endParaRPr lang="fr-FR" dirty="0"/>
                    </a:p>
                  </a:txBody>
                  <a:tcPr>
                    <a:lnL w="12700" cmpd="sng">
                      <a:noFill/>
                    </a:lnL>
                  </a:tcPr>
                </a:tc>
                <a:tc hMerge="1">
                  <a:txBody>
                    <a:bodyPr/>
                    <a:lstStyle/>
                    <a:p>
                      <a:endParaRPr lang="fr-FR" dirty="0"/>
                    </a:p>
                  </a:txBody>
                  <a:tcPr/>
                </a:tc>
                <a:tc hMerge="1">
                  <a:txBody>
                    <a:bodyPr/>
                    <a:lstStyle/>
                    <a:p>
                      <a:endParaRPr lang="fr-FR"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8383347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33</a:t>
            </a:fld>
            <a:endParaRPr lang="fr-FR" dirty="0">
              <a:solidFill>
                <a:prstClr val="black">
                  <a:tint val="75000"/>
                </a:prstClr>
              </a:solidFill>
            </a:endParaRPr>
          </a:p>
        </p:txBody>
      </p:sp>
      <p:sp>
        <p:nvSpPr>
          <p:cNvPr id="3" name="Espace réservé du numéro de diapositive 1"/>
          <p:cNvSpPr txBox="1">
            <a:spLocks/>
          </p:cNvSpPr>
          <p:nvPr/>
        </p:nvSpPr>
        <p:spPr>
          <a:xfrm>
            <a:off x="11419465" y="0"/>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5D6219C-5D67-46FE-AB3F-D592616FA5B1}" type="slidenum">
              <a:rPr lang="fr-FR" smtClean="0">
                <a:solidFill>
                  <a:prstClr val="black">
                    <a:tint val="75000"/>
                  </a:prstClr>
                </a:solidFill>
              </a:rPr>
              <a:pPr/>
              <a:t>33</a:t>
            </a:fld>
            <a:endParaRPr lang="fr-FR" dirty="0">
              <a:solidFill>
                <a:prstClr val="black">
                  <a:tint val="75000"/>
                </a:prstClr>
              </a:solidFill>
            </a:endParaRPr>
          </a:p>
        </p:txBody>
      </p:sp>
      <p:sp>
        <p:nvSpPr>
          <p:cNvPr id="4" name="Espace réservé du numéro de diapositive 1"/>
          <p:cNvSpPr txBox="1">
            <a:spLocks/>
          </p:cNvSpPr>
          <p:nvPr/>
        </p:nvSpPr>
        <p:spPr>
          <a:xfrm>
            <a:off x="11419465" y="0"/>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5D6219C-5D67-46FE-AB3F-D592616FA5B1}" type="slidenum">
              <a:rPr lang="fr-FR" smtClean="0">
                <a:solidFill>
                  <a:prstClr val="black">
                    <a:tint val="75000"/>
                  </a:prstClr>
                </a:solidFill>
              </a:rPr>
              <a:pPr/>
              <a:t>33</a:t>
            </a:fld>
            <a:endParaRPr lang="fr-FR" dirty="0">
              <a:solidFill>
                <a:prstClr val="black">
                  <a:tint val="75000"/>
                </a:prstClr>
              </a:solidFill>
            </a:endParaRPr>
          </a:p>
        </p:txBody>
      </p:sp>
      <p:sp>
        <p:nvSpPr>
          <p:cNvPr id="5" name="Titre 1"/>
          <p:cNvSpPr txBox="1">
            <a:spLocks/>
          </p:cNvSpPr>
          <p:nvPr/>
        </p:nvSpPr>
        <p:spPr>
          <a:xfrm>
            <a:off x="0" y="-14260"/>
            <a:ext cx="11055927" cy="577795"/>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smtClean="0">
                <a:solidFill>
                  <a:srgbClr val="C00000"/>
                </a:solidFill>
              </a:rPr>
              <a:t>4.3. Dépréciation d’immobilisations – Corrigé (3)</a:t>
            </a:r>
            <a:endParaRPr lang="fr-FR" dirty="0">
              <a:solidFill>
                <a:srgbClr val="C00000"/>
              </a:solidFill>
            </a:endParaRPr>
          </a:p>
        </p:txBody>
      </p:sp>
      <p:sp>
        <p:nvSpPr>
          <p:cNvPr id="6" name="Espace réservé du contenu 2"/>
          <p:cNvSpPr txBox="1">
            <a:spLocks/>
          </p:cNvSpPr>
          <p:nvPr/>
        </p:nvSpPr>
        <p:spPr>
          <a:xfrm>
            <a:off x="0" y="563535"/>
            <a:ext cx="8387749" cy="4683869"/>
          </a:xfrm>
          <a:prstGeom prst="rect">
            <a:avLst/>
          </a:prstGeom>
        </p:spPr>
        <p:txBody>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Font typeface="Arial" pitchFamily="34" charset="0"/>
              <a:buNone/>
            </a:pPr>
            <a:r>
              <a:rPr lang="fr-FR" sz="1800" b="1" dirty="0" smtClean="0"/>
              <a:t>Plan d’amortissement modifié au 31/12/N+3 </a:t>
            </a:r>
          </a:p>
          <a:p>
            <a:endParaRPr lang="fr-FR" dirty="0"/>
          </a:p>
        </p:txBody>
      </p:sp>
      <p:graphicFrame>
        <p:nvGraphicFramePr>
          <p:cNvPr id="7" name="Tableau 6"/>
          <p:cNvGraphicFramePr>
            <a:graphicFrameLocks noGrp="1"/>
          </p:cNvGraphicFramePr>
          <p:nvPr>
            <p:extLst>
              <p:ext uri="{D42A27DB-BD31-4B8C-83A1-F6EECF244321}">
                <p14:modId xmlns:p14="http://schemas.microsoft.com/office/powerpoint/2010/main" val="1054566779"/>
              </p:ext>
            </p:extLst>
          </p:nvPr>
        </p:nvGraphicFramePr>
        <p:xfrm>
          <a:off x="486806" y="881805"/>
          <a:ext cx="10569121" cy="2598339"/>
        </p:xfrm>
        <a:graphic>
          <a:graphicData uri="http://schemas.openxmlformats.org/drawingml/2006/table">
            <a:tbl>
              <a:tblPr>
                <a:tableStyleId>{5C22544A-7EE6-4342-B048-85BDC9FD1C3A}</a:tableStyleId>
              </a:tblPr>
              <a:tblGrid>
                <a:gridCol w="1078774">
                  <a:extLst>
                    <a:ext uri="{9D8B030D-6E8A-4147-A177-3AD203B41FA5}">
                      <a16:colId xmlns:a16="http://schemas.microsoft.com/office/drawing/2014/main" val="20000"/>
                    </a:ext>
                  </a:extLst>
                </a:gridCol>
                <a:gridCol w="1513191">
                  <a:extLst>
                    <a:ext uri="{9D8B030D-6E8A-4147-A177-3AD203B41FA5}">
                      <a16:colId xmlns:a16="http://schemas.microsoft.com/office/drawing/2014/main" val="20001"/>
                    </a:ext>
                  </a:extLst>
                </a:gridCol>
                <a:gridCol w="1546088">
                  <a:extLst>
                    <a:ext uri="{9D8B030D-6E8A-4147-A177-3AD203B41FA5}">
                      <a16:colId xmlns:a16="http://schemas.microsoft.com/office/drawing/2014/main" val="20003"/>
                    </a:ext>
                  </a:extLst>
                </a:gridCol>
                <a:gridCol w="1694119">
                  <a:extLst>
                    <a:ext uri="{9D8B030D-6E8A-4147-A177-3AD203B41FA5}">
                      <a16:colId xmlns:a16="http://schemas.microsoft.com/office/drawing/2014/main" val="20004"/>
                    </a:ext>
                  </a:extLst>
                </a:gridCol>
                <a:gridCol w="1578983">
                  <a:extLst>
                    <a:ext uri="{9D8B030D-6E8A-4147-A177-3AD203B41FA5}">
                      <a16:colId xmlns:a16="http://schemas.microsoft.com/office/drawing/2014/main" val="196417479"/>
                    </a:ext>
                  </a:extLst>
                </a:gridCol>
                <a:gridCol w="1578983">
                  <a:extLst>
                    <a:ext uri="{9D8B030D-6E8A-4147-A177-3AD203B41FA5}">
                      <a16:colId xmlns:a16="http://schemas.microsoft.com/office/drawing/2014/main" val="1619423021"/>
                    </a:ext>
                  </a:extLst>
                </a:gridCol>
                <a:gridCol w="1578983">
                  <a:extLst>
                    <a:ext uri="{9D8B030D-6E8A-4147-A177-3AD203B41FA5}">
                      <a16:colId xmlns:a16="http://schemas.microsoft.com/office/drawing/2014/main" val="2712397531"/>
                    </a:ext>
                  </a:extLst>
                </a:gridCol>
              </a:tblGrid>
              <a:tr h="567923">
                <a:tc gridSpan="7">
                  <a:txBody>
                    <a:bodyPr/>
                    <a:lstStyle/>
                    <a:p>
                      <a:pPr algn="ctr" fontAlgn="b"/>
                      <a:r>
                        <a:rPr lang="fr-FR" sz="2000" b="1" u="none" strike="noStrike" dirty="0" smtClean="0">
                          <a:effectLst/>
                        </a:rPr>
                        <a:t>Plan d’amortissement révisé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fontAlgn="b"/>
                      <a:endParaRPr lang="fr-FR" sz="2000" b="1" u="none" strike="noStrike" dirty="0" smtClean="0">
                        <a:effectLs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fontAlgn="b"/>
                      <a:endParaRPr lang="fr-FR" sz="20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b"/>
                      <a:endParaRPr lang="fr-FR" sz="20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b"/>
                      <a:endParaRPr lang="fr-FR" sz="2000" b="1" u="none" strike="noStrike" dirty="0" smtClean="0">
                        <a:effectLs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hMerge="1">
                  <a:txBody>
                    <a:bodyPr/>
                    <a:lstStyle/>
                    <a:p>
                      <a:pPr algn="ctr" fontAlgn="b"/>
                      <a:endParaRPr lang="fr-FR" sz="2000" b="1" u="none" strike="noStrike" dirty="0" smtClean="0">
                        <a:effectLs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b"/>
                      <a:endParaRPr lang="fr-FR" sz="2000" b="1" u="none" strike="noStrike" dirty="0" smtClean="0">
                        <a:effectLs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27929549"/>
                  </a:ext>
                </a:extLst>
              </a:tr>
              <a:tr h="611191">
                <a:tc>
                  <a:txBody>
                    <a:bodyPr/>
                    <a:lstStyle/>
                    <a:p>
                      <a:pPr algn="ctr" fontAlgn="b"/>
                      <a:endParaRPr lang="fr-FR" sz="20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2000" b="0" u="none" strike="noStrike" dirty="0" smtClean="0">
                        <a:effectLs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20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20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20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endParaRPr lang="fr-FR" sz="20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endParaRPr lang="fr-FR" sz="20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0000"/>
                  </a:ext>
                </a:extLst>
              </a:tr>
              <a:tr h="0">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0001"/>
                  </a:ext>
                </a:extLst>
              </a:tr>
              <a:tr h="110922">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fr-FR" sz="1800" b="0" i="0" u="none" strike="noStrike" dirty="0" smtClean="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fr-FR" sz="1800" b="0" i="0" u="none" strike="noStrike" dirty="0" smtClean="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797908167"/>
                  </a:ext>
                </a:extLst>
              </a:tr>
              <a:tr h="110922">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FF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endParaRPr lang="fr-FR" sz="1800" b="0" i="0" u="none" strike="noStrike" dirty="0" smtClean="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endParaRPr lang="fr-FR" sz="1800" b="1" i="0" u="none" strike="noStrike" dirty="0">
                        <a:solidFill>
                          <a:srgbClr val="FF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256106583"/>
                  </a:ext>
                </a:extLst>
              </a:tr>
              <a:tr h="0">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1" i="0" u="none" strike="noStrike" dirty="0">
                        <a:solidFill>
                          <a:srgbClr val="FF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dirty="0"/>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803061367"/>
                  </a:ext>
                </a:extLst>
              </a:tr>
              <a:tr h="110922">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dirty="0"/>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598631128"/>
                  </a:ext>
                </a:extLst>
              </a:tr>
            </a:tbl>
          </a:graphicData>
        </a:graphic>
      </p:graphicFrame>
      <p:graphicFrame>
        <p:nvGraphicFramePr>
          <p:cNvPr id="9" name="Tableau 8"/>
          <p:cNvGraphicFramePr>
            <a:graphicFrameLocks noGrp="1"/>
          </p:cNvGraphicFramePr>
          <p:nvPr>
            <p:extLst>
              <p:ext uri="{D42A27DB-BD31-4B8C-83A1-F6EECF244321}">
                <p14:modId xmlns:p14="http://schemas.microsoft.com/office/powerpoint/2010/main" val="3482225782"/>
              </p:ext>
            </p:extLst>
          </p:nvPr>
        </p:nvGraphicFramePr>
        <p:xfrm>
          <a:off x="318124" y="3953843"/>
          <a:ext cx="10906483" cy="2283019"/>
        </p:xfrm>
        <a:graphic>
          <a:graphicData uri="http://schemas.openxmlformats.org/drawingml/2006/table">
            <a:tbl>
              <a:tblPr firstRow="1" firstCol="1" bandRow="1">
                <a:tableStyleId>{5940675A-B579-460E-94D1-54222C63F5DA}</a:tableStyleId>
              </a:tblPr>
              <a:tblGrid>
                <a:gridCol w="1891017">
                  <a:extLst>
                    <a:ext uri="{9D8B030D-6E8A-4147-A177-3AD203B41FA5}">
                      <a16:colId xmlns:a16="http://schemas.microsoft.com/office/drawing/2014/main" val="3371123360"/>
                    </a:ext>
                  </a:extLst>
                </a:gridCol>
                <a:gridCol w="1601943">
                  <a:extLst>
                    <a:ext uri="{9D8B030D-6E8A-4147-A177-3AD203B41FA5}">
                      <a16:colId xmlns:a16="http://schemas.microsoft.com/office/drawing/2014/main" val="301584127"/>
                    </a:ext>
                  </a:extLst>
                </a:gridCol>
                <a:gridCol w="1002891">
                  <a:extLst>
                    <a:ext uri="{9D8B030D-6E8A-4147-A177-3AD203B41FA5}">
                      <a16:colId xmlns:a16="http://schemas.microsoft.com/office/drawing/2014/main" val="4281625306"/>
                    </a:ext>
                  </a:extLst>
                </a:gridCol>
                <a:gridCol w="1327355">
                  <a:extLst>
                    <a:ext uri="{9D8B030D-6E8A-4147-A177-3AD203B41FA5}">
                      <a16:colId xmlns:a16="http://schemas.microsoft.com/office/drawing/2014/main" val="443027792"/>
                    </a:ext>
                  </a:extLst>
                </a:gridCol>
                <a:gridCol w="3883741">
                  <a:extLst>
                    <a:ext uri="{9D8B030D-6E8A-4147-A177-3AD203B41FA5}">
                      <a16:colId xmlns:a16="http://schemas.microsoft.com/office/drawing/2014/main" val="1215758935"/>
                    </a:ext>
                  </a:extLst>
                </a:gridCol>
                <a:gridCol w="1199536">
                  <a:extLst>
                    <a:ext uri="{9D8B030D-6E8A-4147-A177-3AD203B41FA5}">
                      <a16:colId xmlns:a16="http://schemas.microsoft.com/office/drawing/2014/main" val="3429123423"/>
                    </a:ext>
                  </a:extLst>
                </a:gridCol>
              </a:tblGrid>
              <a:tr h="273050">
                <a:tc gridSpan="6">
                  <a:txBody>
                    <a:bodyPr/>
                    <a:lstStyle/>
                    <a:p>
                      <a:pPr algn="ctr">
                        <a:lnSpc>
                          <a:spcPct val="107000"/>
                        </a:lnSpc>
                        <a:spcAft>
                          <a:spcPts val="0"/>
                        </a:spcAft>
                      </a:pPr>
                      <a:r>
                        <a:rPr lang="fr-FR" sz="2000" dirty="0" smtClean="0">
                          <a:effectLst/>
                          <a:latin typeface="Calibri" panose="020F0502020204030204" pitchFamily="34" charset="0"/>
                          <a:ea typeface="Calibri" panose="020F0502020204030204" pitchFamily="34" charset="0"/>
                          <a:cs typeface="Times New Roman" panose="02020603050405020304" pitchFamily="18" charset="0"/>
                        </a:rPr>
                        <a:t>Bilan au 31/12/N+3</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pPr algn="ctr">
                        <a:lnSpc>
                          <a:spcPct val="107000"/>
                        </a:lnSpc>
                        <a:spcAft>
                          <a:spcPts val="0"/>
                        </a:spcAft>
                      </a:pP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hMerge="1">
                  <a:txBody>
                    <a:bodyPr/>
                    <a:lstStyle/>
                    <a:p>
                      <a:endParaRPr lang="fr-FR"/>
                    </a:p>
                  </a:txBody>
                  <a:tcPr/>
                </a:tc>
                <a:extLst>
                  <a:ext uri="{0D108BD9-81ED-4DB2-BD59-A6C34878D82A}">
                    <a16:rowId xmlns:a16="http://schemas.microsoft.com/office/drawing/2014/main" val="3151962329"/>
                  </a:ext>
                </a:extLst>
              </a:tr>
              <a:tr h="273050">
                <a:tc gridSpan="4">
                  <a:txBody>
                    <a:bodyPr/>
                    <a:lstStyle/>
                    <a:p>
                      <a:pPr algn="ctr">
                        <a:lnSpc>
                          <a:spcPct val="107000"/>
                        </a:lnSpc>
                        <a:spcAft>
                          <a:spcPts val="0"/>
                        </a:spcAft>
                      </a:pPr>
                      <a:r>
                        <a:rPr lang="fr-FR" sz="2000" dirty="0">
                          <a:effectLst/>
                        </a:rPr>
                        <a:t>Actif</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hMerge="1">
                  <a:txBody>
                    <a:bodyPr/>
                    <a:lstStyle/>
                    <a:p>
                      <a:endParaRPr lang="fr-FR"/>
                    </a:p>
                  </a:txBody>
                  <a:tcPr/>
                </a:tc>
                <a:tc hMerge="1">
                  <a:txBody>
                    <a:bodyPr/>
                    <a:lstStyle/>
                    <a:p>
                      <a:endParaRPr lang="fr-FR"/>
                    </a:p>
                  </a:txBody>
                  <a:tcPr/>
                </a:tc>
                <a:tc hMerge="1">
                  <a:txBody>
                    <a:bodyPr/>
                    <a:lstStyle/>
                    <a:p>
                      <a:endParaRPr lang="fr-FR"/>
                    </a:p>
                  </a:txBody>
                  <a:tcPr/>
                </a:tc>
                <a:tc gridSpan="2">
                  <a:txBody>
                    <a:bodyPr/>
                    <a:lstStyle/>
                    <a:p>
                      <a:pPr algn="ctr">
                        <a:lnSpc>
                          <a:spcPct val="107000"/>
                        </a:lnSpc>
                        <a:spcAft>
                          <a:spcPts val="0"/>
                        </a:spcAft>
                      </a:pPr>
                      <a:r>
                        <a:rPr lang="fr-FR" sz="2400" dirty="0">
                          <a:effectLst/>
                        </a:rPr>
                        <a:t>Passif</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hMerge="1">
                  <a:txBody>
                    <a:bodyPr/>
                    <a:lstStyle/>
                    <a:p>
                      <a:endParaRPr lang="fr-FR"/>
                    </a:p>
                  </a:txBody>
                  <a:tcPr/>
                </a:tc>
                <a:extLst>
                  <a:ext uri="{0D108BD9-81ED-4DB2-BD59-A6C34878D82A}">
                    <a16:rowId xmlns:a16="http://schemas.microsoft.com/office/drawing/2014/main" val="2406152979"/>
                  </a:ext>
                </a:extLst>
              </a:tr>
              <a:tr h="190500">
                <a:tc>
                  <a:txBody>
                    <a:bodyPr/>
                    <a:lstStyle/>
                    <a:p>
                      <a:pPr algn="ctr">
                        <a:lnSpc>
                          <a:spcPct val="107000"/>
                        </a:lnSpc>
                        <a:spcAft>
                          <a:spcPts val="0"/>
                        </a:spcAft>
                      </a:pPr>
                      <a:r>
                        <a:rPr lang="fr-FR" sz="1600">
                          <a:effectLst/>
                        </a:rPr>
                        <a:t> </a:t>
                      </a:r>
                      <a:endParaRPr lang="fr-F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0"/>
                        </a:spcAft>
                      </a:pPr>
                      <a:r>
                        <a:rPr lang="fr-FR" sz="1600" b="1" dirty="0">
                          <a:effectLst/>
                        </a:rPr>
                        <a:t>Brut</a:t>
                      </a:r>
                      <a:endParaRPr lang="fr-F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0"/>
                        </a:spcAft>
                      </a:pPr>
                      <a:r>
                        <a:rPr lang="fr-FR" sz="1600" b="1" dirty="0">
                          <a:effectLst/>
                        </a:rPr>
                        <a:t>A&amp;D</a:t>
                      </a:r>
                      <a:endParaRPr lang="fr-F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0"/>
                        </a:spcAft>
                      </a:pPr>
                      <a:r>
                        <a:rPr lang="fr-FR" sz="1600" b="1" dirty="0">
                          <a:effectLst/>
                        </a:rPr>
                        <a:t>Net</a:t>
                      </a:r>
                      <a:endParaRPr lang="fr-F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rowSpan="3">
                  <a:txBody>
                    <a:bodyPr/>
                    <a:lstStyle/>
                    <a:p>
                      <a:pPr>
                        <a:lnSpc>
                          <a:spcPct val="107000"/>
                        </a:lnSpc>
                        <a:spcAft>
                          <a:spcPts val="0"/>
                        </a:spcAft>
                      </a:pPr>
                      <a:r>
                        <a:rPr lang="fr-FR" sz="1600" b="1" dirty="0">
                          <a:solidFill>
                            <a:schemeClr val="tx1"/>
                          </a:solidFill>
                          <a:effectLst/>
                        </a:rPr>
                        <a:t>Capitaux </a:t>
                      </a:r>
                      <a:r>
                        <a:rPr lang="fr-FR" sz="1600" b="1" dirty="0" smtClean="0">
                          <a:solidFill>
                            <a:schemeClr val="tx1"/>
                          </a:solidFill>
                          <a:effectLst/>
                        </a:rPr>
                        <a:t>propres</a:t>
                      </a:r>
                    </a:p>
                    <a:p>
                      <a:pPr>
                        <a:lnSpc>
                          <a:spcPct val="107000"/>
                        </a:lnSpc>
                        <a:spcAft>
                          <a:spcPts val="0"/>
                        </a:spcAft>
                      </a:pPr>
                      <a:r>
                        <a:rPr lang="fr-FR" sz="1600" b="1" dirty="0" smtClean="0">
                          <a:solidFill>
                            <a:schemeClr val="tx1"/>
                          </a:solidFill>
                          <a:effectLst/>
                        </a:rPr>
                        <a:t>Résultat</a:t>
                      </a:r>
                      <a:endParaRPr lang="fr-FR" sz="1600" b="1" dirty="0">
                        <a:solidFill>
                          <a:schemeClr val="tx1"/>
                        </a:solidFill>
                        <a:effectLst/>
                      </a:endParaRPr>
                    </a:p>
                    <a:p>
                      <a:pPr>
                        <a:lnSpc>
                          <a:spcPct val="107000"/>
                        </a:lnSpc>
                        <a:spcAft>
                          <a:spcPts val="0"/>
                        </a:spcAft>
                      </a:pPr>
                      <a:r>
                        <a:rPr lang="fr-FR" sz="1600" baseline="0" dirty="0" smtClean="0">
                          <a:solidFill>
                            <a:schemeClr val="tx1"/>
                          </a:solidFill>
                          <a:effectLst/>
                        </a:rPr>
                        <a:t> </a:t>
                      </a:r>
                    </a:p>
                  </a:txBody>
                  <a:tcPr marL="44450" marR="44450" marT="0" marB="0"/>
                </a:tc>
                <a:tc>
                  <a:txBody>
                    <a:bodyPr/>
                    <a:lstStyle/>
                    <a:p>
                      <a:pP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1443275973"/>
                  </a:ext>
                </a:extLst>
              </a:tr>
              <a:tr h="184150">
                <a:tc rowSpan="3">
                  <a:txBody>
                    <a:bodyPr/>
                    <a:lstStyle/>
                    <a:p>
                      <a:pPr>
                        <a:lnSpc>
                          <a:spcPct val="107000"/>
                        </a:lnSpc>
                        <a:spcAft>
                          <a:spcPts val="0"/>
                        </a:spcAft>
                      </a:pPr>
                      <a:r>
                        <a:rPr lang="fr-FR" sz="1600" b="1" dirty="0">
                          <a:effectLst/>
                        </a:rPr>
                        <a:t>Actif </a:t>
                      </a:r>
                      <a:r>
                        <a:rPr lang="fr-FR" sz="1600" b="1" dirty="0" smtClean="0">
                          <a:effectLst/>
                        </a:rPr>
                        <a:t>immobilisé</a:t>
                      </a:r>
                    </a:p>
                    <a:p>
                      <a:pPr>
                        <a:lnSpc>
                          <a:spcPct val="107000"/>
                        </a:lnSpc>
                        <a:spcAft>
                          <a:spcPts val="0"/>
                        </a:spcAft>
                      </a:pPr>
                      <a:endParaRPr lang="fr-FR" sz="1600" b="0" dirty="0">
                        <a:effectLst/>
                      </a:endParaRPr>
                    </a:p>
                  </a:txBody>
                  <a:tcPr marL="44450" marR="44450" marT="0" marB="0"/>
                </a:tc>
                <a:tc>
                  <a:txBody>
                    <a:bodyPr/>
                    <a:lstStyle/>
                    <a:p>
                      <a:pPr algn="ctr">
                        <a:lnSpc>
                          <a:spcPct val="107000"/>
                        </a:lnSpc>
                        <a:spcAft>
                          <a:spcPts val="0"/>
                        </a:spcAft>
                      </a:pPr>
                      <a:endParaRPr lang="fr-FR"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0"/>
                        </a:spcAft>
                      </a:pPr>
                      <a:endParaRPr lang="fr-FR"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0"/>
                        </a:spcAft>
                      </a:pPr>
                      <a:endParaRPr lang="fr-FR"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vMerge="1">
                  <a:txBody>
                    <a:bodyPr/>
                    <a:lstStyle/>
                    <a:p>
                      <a:endParaRPr lang="fr-FR"/>
                    </a:p>
                  </a:txBody>
                  <a:tcPr/>
                </a:tc>
                <a:tc>
                  <a:txBody>
                    <a:bodyPr/>
                    <a:lstStyle/>
                    <a:p>
                      <a:pPr algn="ctr">
                        <a:lnSpc>
                          <a:spcPct val="107000"/>
                        </a:lnSpc>
                        <a:spcAft>
                          <a:spcPts val="0"/>
                        </a:spcAft>
                      </a:pPr>
                      <a:endParaRPr lang="fr-FR"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2805396734"/>
                  </a:ext>
                </a:extLst>
              </a:tr>
              <a:tr h="190500">
                <a:tc vMerge="1">
                  <a:txBody>
                    <a:bodyPr/>
                    <a:lstStyle/>
                    <a:p>
                      <a:endParaRPr lang="fr-FR"/>
                    </a:p>
                  </a:txBody>
                  <a:tcPr/>
                </a:tc>
                <a:tc>
                  <a:txBody>
                    <a:bodyPr/>
                    <a:lstStyle/>
                    <a:p>
                      <a:pPr algn="ctr">
                        <a:lnSpc>
                          <a:spcPct val="107000"/>
                        </a:lnSpc>
                        <a:spcAft>
                          <a:spcPts val="0"/>
                        </a:spcAft>
                      </a:pPr>
                      <a:endParaRPr lang="fr-FR"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0"/>
                        </a:spcAft>
                      </a:pPr>
                      <a:endParaRPr lang="fr-FR"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vMerge="1">
                  <a:txBody>
                    <a:bodyPr/>
                    <a:lstStyle/>
                    <a:p>
                      <a:endParaRPr lang="fr-FR"/>
                    </a:p>
                  </a:txBody>
                  <a:tcPr/>
                </a:tc>
                <a:tc>
                  <a:txBody>
                    <a:bodyPr/>
                    <a:lstStyle/>
                    <a:p>
                      <a:pPr algn="ct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3220740499"/>
                  </a:ext>
                </a:extLst>
              </a:tr>
              <a:tr h="190500">
                <a:tc vMerge="1">
                  <a:txBody>
                    <a:bodyPr/>
                    <a:lstStyle/>
                    <a:p>
                      <a:endParaRPr lang="fr-FR"/>
                    </a:p>
                  </a:txBody>
                  <a:tcPr/>
                </a:tc>
                <a:tc>
                  <a:txBody>
                    <a:bodyPr/>
                    <a:lstStyle/>
                    <a:p>
                      <a:pPr algn="ctr">
                        <a:lnSpc>
                          <a:spcPct val="107000"/>
                        </a:lnSpc>
                        <a:spcAft>
                          <a:spcPts val="0"/>
                        </a:spcAft>
                      </a:pPr>
                      <a:endParaRPr lang="fr-F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rowSpan="2">
                  <a:txBody>
                    <a:bodyPr/>
                    <a:lstStyle/>
                    <a:p>
                      <a:pPr>
                        <a:lnSpc>
                          <a:spcPct val="107000"/>
                        </a:lnSpc>
                        <a:spcAft>
                          <a:spcPts val="0"/>
                        </a:spcAft>
                      </a:pPr>
                      <a:r>
                        <a:rPr lang="fr-FR" sz="1600" b="1" dirty="0" smtClean="0">
                          <a:effectLst/>
                        </a:rPr>
                        <a:t>Provision risque et charges</a:t>
                      </a:r>
                      <a:endParaRPr lang="fr-F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2175259138"/>
                  </a:ext>
                </a:extLst>
              </a:tr>
              <a:tr h="190500">
                <a:tc rowSpan="2">
                  <a:txBody>
                    <a:bodyPr/>
                    <a:lstStyle/>
                    <a:p>
                      <a:pPr>
                        <a:lnSpc>
                          <a:spcPct val="107000"/>
                        </a:lnSpc>
                        <a:spcAft>
                          <a:spcPts val="0"/>
                        </a:spcAft>
                      </a:pPr>
                      <a:r>
                        <a:rPr lang="fr-FR" sz="1600" b="1" dirty="0">
                          <a:effectLst/>
                        </a:rPr>
                        <a:t>Actif circulant</a:t>
                      </a:r>
                      <a:endParaRPr lang="fr-F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nSpc>
                          <a:spcPct val="107000"/>
                        </a:lnSpc>
                        <a:spcAft>
                          <a:spcPts val="0"/>
                        </a:spcAft>
                      </a:pPr>
                      <a:endParaRPr lang="fr-F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vMerge="1">
                  <a:txBody>
                    <a:bodyPr/>
                    <a:lstStyle/>
                    <a:p>
                      <a:endParaRPr lang="fr-FR"/>
                    </a:p>
                  </a:txBody>
                  <a:tcPr/>
                </a:tc>
                <a:tc>
                  <a:txBody>
                    <a:bodyPr/>
                    <a:lstStyle/>
                    <a:p>
                      <a:pP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1198079779"/>
                  </a:ext>
                </a:extLst>
              </a:tr>
              <a:tr h="184150">
                <a:tc vMerge="1">
                  <a:txBody>
                    <a:bodyPr/>
                    <a:lstStyle/>
                    <a:p>
                      <a:endParaRPr lang="fr-FR"/>
                    </a:p>
                  </a:txBody>
                  <a:tcPr/>
                </a:tc>
                <a:tc>
                  <a:txBody>
                    <a:bodyPr/>
                    <a:lstStyle/>
                    <a:p>
                      <a:pP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07000"/>
                        </a:lnSpc>
                        <a:spcAft>
                          <a:spcPts val="0"/>
                        </a:spcAft>
                      </a:pPr>
                      <a:endParaRPr lang="fr-F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07000"/>
                        </a:lnSpc>
                        <a:spcAft>
                          <a:spcPts val="0"/>
                        </a:spcAft>
                      </a:pPr>
                      <a:r>
                        <a:rPr lang="fr-FR" sz="1600" b="1" dirty="0">
                          <a:effectLst/>
                        </a:rPr>
                        <a:t>Dettes</a:t>
                      </a:r>
                      <a:endParaRPr lang="fr-F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3315049442"/>
                  </a:ext>
                </a:extLst>
              </a:tr>
            </a:tbl>
          </a:graphicData>
        </a:graphic>
      </p:graphicFrame>
    </p:spTree>
    <p:extLst>
      <p:ext uri="{BB962C8B-B14F-4D97-AF65-F5344CB8AC3E}">
        <p14:creationId xmlns:p14="http://schemas.microsoft.com/office/powerpoint/2010/main" val="209832717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34</a:t>
            </a:fld>
            <a:endParaRPr lang="fr-FR" dirty="0">
              <a:solidFill>
                <a:prstClr val="black">
                  <a:tint val="75000"/>
                </a:prstClr>
              </a:solidFill>
            </a:endParaRPr>
          </a:p>
        </p:txBody>
      </p:sp>
      <p:sp>
        <p:nvSpPr>
          <p:cNvPr id="3" name="Titre 1"/>
          <p:cNvSpPr txBox="1">
            <a:spLocks/>
          </p:cNvSpPr>
          <p:nvPr/>
        </p:nvSpPr>
        <p:spPr>
          <a:xfrm>
            <a:off x="64655" y="-29115"/>
            <a:ext cx="11055927" cy="577795"/>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a:solidFill>
                  <a:srgbClr val="C00000"/>
                </a:solidFill>
              </a:rPr>
              <a:t>5</a:t>
            </a:r>
            <a:r>
              <a:rPr lang="fr-FR" dirty="0" smtClean="0">
                <a:solidFill>
                  <a:srgbClr val="C00000"/>
                </a:solidFill>
              </a:rPr>
              <a:t>.1. La location – Principe et écriture</a:t>
            </a:r>
            <a:endParaRPr lang="fr-FR" dirty="0">
              <a:solidFill>
                <a:srgbClr val="C00000"/>
              </a:solidFill>
            </a:endParaRPr>
          </a:p>
        </p:txBody>
      </p:sp>
      <p:sp>
        <p:nvSpPr>
          <p:cNvPr id="5" name="Espace réservé du contenu 3"/>
          <p:cNvSpPr txBox="1">
            <a:spLocks/>
          </p:cNvSpPr>
          <p:nvPr/>
        </p:nvSpPr>
        <p:spPr>
          <a:xfrm>
            <a:off x="64655" y="1268495"/>
            <a:ext cx="11171582" cy="5972814"/>
          </a:xfrm>
          <a:prstGeom prst="rect">
            <a:avLst/>
          </a:prstGeom>
        </p:spPr>
        <p:txBody>
          <a:bodyPr>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Clr>
                <a:srgbClr val="C00000"/>
              </a:buClr>
              <a:buNone/>
            </a:pPr>
            <a:r>
              <a:rPr lang="fr-FR" sz="2000" u="sng" dirty="0" smtClean="0">
                <a:effectLst>
                  <a:outerShdw blurRad="38100" dist="38100" dir="2700000" algn="tl">
                    <a:srgbClr val="000000">
                      <a:alpha val="43137"/>
                    </a:srgbClr>
                  </a:outerShdw>
                </a:effectLst>
              </a:rPr>
              <a:t>Principe</a:t>
            </a:r>
            <a:r>
              <a:rPr lang="fr-FR" sz="2000" b="1" dirty="0" smtClean="0"/>
              <a:t> : </a:t>
            </a:r>
            <a:r>
              <a:rPr lang="fr-FR" sz="2000" dirty="0" smtClean="0"/>
              <a:t>Plutôt que d’acheter une immobilisation, il est possible de la louer. </a:t>
            </a:r>
          </a:p>
          <a:p>
            <a:pPr marL="114300" indent="0">
              <a:buClr>
                <a:srgbClr val="C00000"/>
              </a:buClr>
              <a:buNone/>
            </a:pPr>
            <a:r>
              <a:rPr lang="fr-FR" sz="2000" u="sng" dirty="0" smtClean="0">
                <a:effectLst>
                  <a:outerShdw blurRad="38100" dist="38100" dir="2700000" algn="tl">
                    <a:srgbClr val="000000">
                      <a:alpha val="43137"/>
                    </a:srgbClr>
                  </a:outerShdw>
                </a:effectLst>
              </a:rPr>
              <a:t>Avantage</a:t>
            </a:r>
            <a:r>
              <a:rPr lang="fr-FR" sz="2000" dirty="0" smtClean="0"/>
              <a:t> : Pas</a:t>
            </a:r>
            <a:r>
              <a:rPr lang="fr-FR" sz="2000" dirty="0"/>
              <a:t> </a:t>
            </a:r>
            <a:r>
              <a:rPr lang="fr-FR" sz="2000" dirty="0" smtClean="0"/>
              <a:t>de sortie de trésorerie au moment où l’on obtient l’immobilisation</a:t>
            </a:r>
          </a:p>
          <a:p>
            <a:pPr marL="114300" indent="0">
              <a:buClr>
                <a:srgbClr val="C00000"/>
              </a:buClr>
              <a:buNone/>
            </a:pPr>
            <a:r>
              <a:rPr lang="fr-FR" sz="2000" u="sng" dirty="0" smtClean="0">
                <a:effectLst>
                  <a:outerShdw blurRad="38100" dist="38100" dir="2700000" algn="tl">
                    <a:srgbClr val="000000">
                      <a:alpha val="43137"/>
                    </a:srgbClr>
                  </a:outerShdw>
                </a:effectLst>
              </a:rPr>
              <a:t>Inconvénient</a:t>
            </a:r>
            <a:r>
              <a:rPr lang="fr-FR" sz="2000" dirty="0" smtClean="0"/>
              <a:t> : Louer revient plus cher que d’acheter. </a:t>
            </a:r>
          </a:p>
          <a:p>
            <a:pPr marL="114300" indent="0">
              <a:buClr>
                <a:srgbClr val="C00000"/>
              </a:buClr>
              <a:buNone/>
            </a:pPr>
            <a:endParaRPr lang="fr-FR" sz="2000" dirty="0"/>
          </a:p>
          <a:p>
            <a:pPr marL="114300" indent="0">
              <a:buClr>
                <a:srgbClr val="C00000"/>
              </a:buClr>
              <a:buNone/>
            </a:pPr>
            <a:endParaRPr lang="fr-FR" sz="2000" dirty="0" smtClean="0"/>
          </a:p>
          <a:p>
            <a:pPr marL="114300" indent="0">
              <a:buClr>
                <a:srgbClr val="C00000"/>
              </a:buClr>
              <a:buNone/>
            </a:pPr>
            <a:endParaRPr lang="fr-FR" sz="2000" u="sng" dirty="0" smtClean="0">
              <a:effectLst>
                <a:outerShdw blurRad="38100" dist="38100" dir="2700000" algn="tl">
                  <a:srgbClr val="000000">
                    <a:alpha val="43137"/>
                  </a:srgbClr>
                </a:outerShdw>
              </a:effectLst>
            </a:endParaRPr>
          </a:p>
        </p:txBody>
      </p:sp>
      <p:graphicFrame>
        <p:nvGraphicFramePr>
          <p:cNvPr id="6" name="Tableau 5"/>
          <p:cNvGraphicFramePr>
            <a:graphicFrameLocks noGrp="1"/>
          </p:cNvGraphicFramePr>
          <p:nvPr>
            <p:extLst>
              <p:ext uri="{D42A27DB-BD31-4B8C-83A1-F6EECF244321}">
                <p14:modId xmlns:p14="http://schemas.microsoft.com/office/powerpoint/2010/main" val="1381721434"/>
              </p:ext>
            </p:extLst>
          </p:nvPr>
        </p:nvGraphicFramePr>
        <p:xfrm>
          <a:off x="575576" y="2544196"/>
          <a:ext cx="10034084" cy="1413032"/>
        </p:xfrm>
        <a:graphic>
          <a:graphicData uri="http://schemas.openxmlformats.org/drawingml/2006/table">
            <a:tbl>
              <a:tblPr>
                <a:tableStyleId>{5940675A-B579-460E-94D1-54222C63F5DA}</a:tableStyleId>
              </a:tblPr>
              <a:tblGrid>
                <a:gridCol w="1320332">
                  <a:extLst>
                    <a:ext uri="{9D8B030D-6E8A-4147-A177-3AD203B41FA5}">
                      <a16:colId xmlns:a16="http://schemas.microsoft.com/office/drawing/2014/main" val="20000"/>
                    </a:ext>
                  </a:extLst>
                </a:gridCol>
                <a:gridCol w="2176793">
                  <a:extLst>
                    <a:ext uri="{9D8B030D-6E8A-4147-A177-3AD203B41FA5}">
                      <a16:colId xmlns:a16="http://schemas.microsoft.com/office/drawing/2014/main" val="20001"/>
                    </a:ext>
                  </a:extLst>
                </a:gridCol>
                <a:gridCol w="1250148">
                  <a:extLst>
                    <a:ext uri="{9D8B030D-6E8A-4147-A177-3AD203B41FA5}">
                      <a16:colId xmlns:a16="http://schemas.microsoft.com/office/drawing/2014/main" val="20002"/>
                    </a:ext>
                  </a:extLst>
                </a:gridCol>
                <a:gridCol w="2176793">
                  <a:extLst>
                    <a:ext uri="{9D8B030D-6E8A-4147-A177-3AD203B41FA5}">
                      <a16:colId xmlns:a16="http://schemas.microsoft.com/office/drawing/2014/main" val="20003"/>
                    </a:ext>
                  </a:extLst>
                </a:gridCol>
                <a:gridCol w="1555009">
                  <a:extLst>
                    <a:ext uri="{9D8B030D-6E8A-4147-A177-3AD203B41FA5}">
                      <a16:colId xmlns:a16="http://schemas.microsoft.com/office/drawing/2014/main" val="20004"/>
                    </a:ext>
                  </a:extLst>
                </a:gridCol>
                <a:gridCol w="1555009">
                  <a:extLst>
                    <a:ext uri="{9D8B030D-6E8A-4147-A177-3AD203B41FA5}">
                      <a16:colId xmlns:a16="http://schemas.microsoft.com/office/drawing/2014/main" val="20005"/>
                    </a:ext>
                  </a:extLst>
                </a:gridCol>
              </a:tblGrid>
              <a:tr h="291368">
                <a:tc gridSpan="6">
                  <a:txBody>
                    <a:bodyPr/>
                    <a:lstStyle/>
                    <a:p>
                      <a:pPr algn="ctr">
                        <a:lnSpc>
                          <a:spcPct val="115000"/>
                        </a:lnSpc>
                        <a:spcAft>
                          <a:spcPts val="0"/>
                        </a:spcAft>
                      </a:pPr>
                      <a:r>
                        <a:rPr lang="fr-FR" sz="1600" dirty="0">
                          <a:effectLst/>
                        </a:rPr>
                        <a:t> </a:t>
                      </a:r>
                      <a:r>
                        <a:rPr lang="fr-FR" sz="1600" dirty="0" smtClean="0">
                          <a:effectLst/>
                        </a:rPr>
                        <a:t>Date</a:t>
                      </a:r>
                      <a:r>
                        <a:rPr lang="fr-FR" sz="1600" baseline="0" dirty="0" smtClean="0">
                          <a:effectLst/>
                        </a:rPr>
                        <a:t> de paiement du loyer</a:t>
                      </a:r>
                      <a:endParaRPr lang="fr-FR" sz="1600" dirty="0">
                        <a:effectLst/>
                      </a:endParaRPr>
                    </a:p>
                  </a:txBody>
                  <a:tcPr marL="44450" marR="44450" marT="0" marB="0"/>
                </a:tc>
                <a:tc hMerge="1">
                  <a:txBody>
                    <a:bodyPr/>
                    <a:lstStyle/>
                    <a:p>
                      <a:pP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tc hMerge="1">
                  <a:txBody>
                    <a:bodyPr/>
                    <a:lstStyle/>
                    <a:p>
                      <a:pPr algn="ct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tc hMerge="1">
                  <a:txBody>
                    <a:bodyPr/>
                    <a:lstStyle/>
                    <a:p>
                      <a:pP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tc hMerge="1">
                  <a:txBody>
                    <a:bodyPr/>
                    <a:lstStyle/>
                    <a:p>
                      <a:pPr algn="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tc hMerge="1">
                  <a:txBody>
                    <a:bodyPr/>
                    <a:lstStyle/>
                    <a:p>
                      <a:pPr algn="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extLst>
                  <a:ext uri="{0D108BD9-81ED-4DB2-BD59-A6C34878D82A}">
                    <a16:rowId xmlns:a16="http://schemas.microsoft.com/office/drawing/2014/main" val="10000"/>
                  </a:ext>
                </a:extLst>
              </a:tr>
              <a:tr h="0">
                <a:tc>
                  <a:txBody>
                    <a:bodyPr/>
                    <a:lstStyle/>
                    <a:p>
                      <a:pPr algn="ctr">
                        <a:lnSpc>
                          <a:spcPct val="115000"/>
                        </a:lnSpc>
                        <a:spcAft>
                          <a:spcPts val="0"/>
                        </a:spcAft>
                      </a:pPr>
                      <a:r>
                        <a:rPr lang="fr-FR" sz="1600" kern="1200" dirty="0" smtClean="0">
                          <a:solidFill>
                            <a:schemeClr val="tx1"/>
                          </a:solidFill>
                          <a:effectLst/>
                          <a:latin typeface="+mn-lt"/>
                          <a:ea typeface="+mn-ea"/>
                          <a:cs typeface="+mn-cs"/>
                        </a:rPr>
                        <a:t>613</a:t>
                      </a:r>
                    </a:p>
                    <a:p>
                      <a:pPr algn="ctr">
                        <a:lnSpc>
                          <a:spcPct val="115000"/>
                        </a:lnSpc>
                        <a:spcAft>
                          <a:spcPts val="0"/>
                        </a:spcAft>
                      </a:pPr>
                      <a:r>
                        <a:rPr lang="fr-FR" sz="1600" kern="1200" dirty="0" smtClean="0">
                          <a:solidFill>
                            <a:schemeClr val="tx1"/>
                          </a:solidFill>
                          <a:effectLst/>
                          <a:latin typeface="+mn-lt"/>
                          <a:ea typeface="+mn-ea"/>
                          <a:cs typeface="+mn-cs"/>
                        </a:rPr>
                        <a:t>44566</a:t>
                      </a:r>
                      <a:endParaRPr lang="fr-FR" sz="1600" kern="1200" dirty="0">
                        <a:solidFill>
                          <a:schemeClr val="tx1"/>
                        </a:solidFill>
                        <a:effectLst/>
                        <a:latin typeface="+mn-lt"/>
                        <a:ea typeface="+mn-ea"/>
                        <a:cs typeface="+mn-cs"/>
                      </a:endParaRPr>
                    </a:p>
                    <a:p>
                      <a:pPr algn="ctr">
                        <a:lnSpc>
                          <a:spcPct val="115000"/>
                        </a:lnSpc>
                        <a:spcAft>
                          <a:spcPts val="0"/>
                        </a:spcAft>
                      </a:pPr>
                      <a:r>
                        <a:rPr lang="fr-FR" sz="1600" kern="1200" dirty="0" smtClean="0">
                          <a:solidFill>
                            <a:schemeClr val="tx1"/>
                          </a:solidFill>
                          <a:effectLst/>
                          <a:latin typeface="+mn-lt"/>
                          <a:ea typeface="+mn-ea"/>
                          <a:cs typeface="+mn-cs"/>
                        </a:rPr>
                        <a:t>512/401</a:t>
                      </a:r>
                      <a:endParaRPr lang="fr-FR" sz="1600" kern="1200" dirty="0">
                        <a:solidFill>
                          <a:schemeClr val="tx1"/>
                        </a:solidFill>
                        <a:effectLst/>
                        <a:latin typeface="+mn-lt"/>
                        <a:ea typeface="+mn-ea"/>
                        <a:cs typeface="+mn-cs"/>
                      </a:endParaRPr>
                    </a:p>
                  </a:txBody>
                  <a:tcPr marL="44450" marR="44450" marT="0" marB="0"/>
                </a:tc>
                <a:tc gridSpan="3">
                  <a:txBody>
                    <a:bodyPr/>
                    <a:lstStyle/>
                    <a:p>
                      <a:pPr>
                        <a:lnSpc>
                          <a:spcPct val="115000"/>
                        </a:lnSpc>
                        <a:spcAft>
                          <a:spcPts val="0"/>
                        </a:spcAft>
                        <a:tabLst>
                          <a:tab pos="2700020" algn="ctr"/>
                          <a:tab pos="5400040" algn="r"/>
                          <a:tab pos="449580" algn="l"/>
                        </a:tabLst>
                      </a:pPr>
                      <a:r>
                        <a:rPr lang="fr-FR" sz="1600" kern="1200" dirty="0" smtClean="0">
                          <a:solidFill>
                            <a:schemeClr val="tx1"/>
                          </a:solidFill>
                          <a:effectLst/>
                          <a:latin typeface="+mn-lt"/>
                          <a:ea typeface="+mn-ea"/>
                          <a:cs typeface="+mn-cs"/>
                        </a:rPr>
                        <a:t>Location</a:t>
                      </a:r>
                    </a:p>
                    <a:p>
                      <a:pPr>
                        <a:lnSpc>
                          <a:spcPct val="115000"/>
                        </a:lnSpc>
                        <a:spcAft>
                          <a:spcPts val="0"/>
                        </a:spcAft>
                        <a:tabLst>
                          <a:tab pos="2700020" algn="ctr"/>
                          <a:tab pos="5400040" algn="r"/>
                          <a:tab pos="449580" algn="l"/>
                        </a:tabLst>
                      </a:pPr>
                      <a:r>
                        <a:rPr lang="fr-FR" sz="1600" kern="1200" dirty="0" smtClean="0">
                          <a:solidFill>
                            <a:schemeClr val="tx1"/>
                          </a:solidFill>
                          <a:effectLst/>
                          <a:latin typeface="+mn-lt"/>
                          <a:ea typeface="+mn-ea"/>
                          <a:cs typeface="+mn-cs"/>
                        </a:rPr>
                        <a:t>TVA déductible sur ABS</a:t>
                      </a:r>
                    </a:p>
                    <a:p>
                      <a:pPr>
                        <a:lnSpc>
                          <a:spcPct val="115000"/>
                        </a:lnSpc>
                        <a:spcAft>
                          <a:spcPts val="0"/>
                        </a:spcAft>
                        <a:tabLst>
                          <a:tab pos="2700020" algn="ctr"/>
                          <a:tab pos="5400040" algn="r"/>
                          <a:tab pos="449580" algn="l"/>
                        </a:tabLst>
                      </a:pPr>
                      <a:r>
                        <a:rPr lang="fr-FR" sz="1600" kern="1200" dirty="0" smtClean="0">
                          <a:solidFill>
                            <a:schemeClr val="tx1"/>
                          </a:solidFill>
                          <a:effectLst/>
                          <a:latin typeface="+mn-lt"/>
                          <a:ea typeface="+mn-ea"/>
                          <a:cs typeface="+mn-cs"/>
                        </a:rPr>
                        <a:t>           Banque/fournisseur</a:t>
                      </a:r>
                      <a:endParaRPr lang="fr-FR" sz="1600" kern="1200" dirty="0">
                        <a:solidFill>
                          <a:schemeClr val="tx1"/>
                        </a:solidFill>
                        <a:effectLst/>
                        <a:latin typeface="+mn-lt"/>
                        <a:ea typeface="+mn-ea"/>
                        <a:cs typeface="+mn-cs"/>
                      </a:endParaRPr>
                    </a:p>
                  </a:txBody>
                  <a:tcPr marL="44450" marR="44450" marT="0" marB="0"/>
                </a:tc>
                <a:tc hMerge="1">
                  <a:txBody>
                    <a:bodyPr/>
                    <a:lstStyle/>
                    <a:p>
                      <a:endParaRPr lang="fr-FR"/>
                    </a:p>
                  </a:txBody>
                  <a:tcPr/>
                </a:tc>
                <a:tc hMerge="1">
                  <a:txBody>
                    <a:bodyPr/>
                    <a:lstStyle/>
                    <a:p>
                      <a:endParaRPr lang="fr-FR"/>
                    </a:p>
                  </a:txBody>
                  <a:tcPr/>
                </a:tc>
                <a:tc>
                  <a:txBody>
                    <a:bodyPr/>
                    <a:lstStyle/>
                    <a:p>
                      <a:pPr algn="r">
                        <a:lnSpc>
                          <a:spcPct val="115000"/>
                        </a:lnSpc>
                        <a:spcAft>
                          <a:spcPts val="0"/>
                        </a:spcAft>
                      </a:pPr>
                      <a:r>
                        <a:rPr lang="fr-FR" sz="1600" kern="1200" dirty="0" smtClean="0">
                          <a:solidFill>
                            <a:schemeClr val="tx1"/>
                          </a:solidFill>
                          <a:effectLst/>
                          <a:latin typeface="+mn-lt"/>
                          <a:ea typeface="+mn-ea"/>
                          <a:cs typeface="+mn-cs"/>
                        </a:rPr>
                        <a:t>XXX</a:t>
                      </a:r>
                    </a:p>
                    <a:p>
                      <a:pPr algn="r">
                        <a:lnSpc>
                          <a:spcPct val="115000"/>
                        </a:lnSpc>
                        <a:spcAft>
                          <a:spcPts val="0"/>
                        </a:spcAft>
                      </a:pPr>
                      <a:r>
                        <a:rPr lang="fr-FR" sz="1600" kern="1200" dirty="0" err="1" smtClean="0">
                          <a:solidFill>
                            <a:schemeClr val="tx1"/>
                          </a:solidFill>
                          <a:effectLst/>
                          <a:latin typeface="+mn-lt"/>
                          <a:ea typeface="+mn-ea"/>
                          <a:cs typeface="+mn-cs"/>
                        </a:rPr>
                        <a:t>yy</a:t>
                      </a:r>
                      <a:endParaRPr lang="fr-FR" sz="1600" kern="1200" dirty="0">
                        <a:solidFill>
                          <a:schemeClr val="tx1"/>
                        </a:solidFill>
                        <a:effectLst/>
                        <a:latin typeface="+mn-lt"/>
                        <a:ea typeface="+mn-ea"/>
                        <a:cs typeface="+mn-cs"/>
                      </a:endParaRPr>
                    </a:p>
                  </a:txBody>
                  <a:tcPr marL="44450" marR="44450" marT="0" marB="0"/>
                </a:tc>
                <a:tc>
                  <a:txBody>
                    <a:bodyPr/>
                    <a:lstStyle/>
                    <a:p>
                      <a:pPr algn="r">
                        <a:lnSpc>
                          <a:spcPct val="115000"/>
                        </a:lnSpc>
                        <a:spcAft>
                          <a:spcPts val="0"/>
                        </a:spcAft>
                      </a:pPr>
                      <a:r>
                        <a:rPr lang="fr-FR" sz="1600" kern="1200" dirty="0">
                          <a:solidFill>
                            <a:schemeClr val="tx1"/>
                          </a:solidFill>
                          <a:effectLst/>
                          <a:latin typeface="+mn-lt"/>
                          <a:ea typeface="+mn-ea"/>
                          <a:cs typeface="+mn-cs"/>
                        </a:rPr>
                        <a:t> </a:t>
                      </a:r>
                    </a:p>
                    <a:p>
                      <a:pPr algn="r">
                        <a:lnSpc>
                          <a:spcPct val="115000"/>
                        </a:lnSpc>
                        <a:spcAft>
                          <a:spcPts val="0"/>
                        </a:spcAft>
                      </a:pPr>
                      <a:endParaRPr lang="fr-FR" sz="1600" kern="1200" dirty="0" smtClean="0">
                        <a:solidFill>
                          <a:schemeClr val="tx1"/>
                        </a:solidFill>
                        <a:effectLst/>
                        <a:latin typeface="+mn-lt"/>
                        <a:ea typeface="+mn-ea"/>
                        <a:cs typeface="+mn-cs"/>
                      </a:endParaRPr>
                    </a:p>
                    <a:p>
                      <a:pPr algn="r">
                        <a:lnSpc>
                          <a:spcPct val="115000"/>
                        </a:lnSpc>
                        <a:spcAft>
                          <a:spcPts val="0"/>
                        </a:spcAft>
                      </a:pPr>
                      <a:r>
                        <a:rPr lang="fr-FR" sz="1600" kern="1200" dirty="0" err="1" smtClean="0">
                          <a:solidFill>
                            <a:schemeClr val="tx1"/>
                          </a:solidFill>
                          <a:effectLst/>
                          <a:latin typeface="+mn-lt"/>
                          <a:ea typeface="+mn-ea"/>
                          <a:cs typeface="+mn-cs"/>
                        </a:rPr>
                        <a:t>XXX+yy</a:t>
                      </a:r>
                      <a:endParaRPr lang="fr-FR" sz="1600" kern="1200" dirty="0">
                        <a:solidFill>
                          <a:schemeClr val="tx1"/>
                        </a:solidFill>
                        <a:effectLst/>
                        <a:latin typeface="+mn-lt"/>
                        <a:ea typeface="+mn-ea"/>
                        <a:cs typeface="+mn-cs"/>
                      </a:endParaRPr>
                    </a:p>
                  </a:txBody>
                  <a:tcPr marL="44450" marR="44450" marT="0" marB="0"/>
                </a:tc>
                <a:extLst>
                  <a:ext uri="{0D108BD9-81ED-4DB2-BD59-A6C34878D82A}">
                    <a16:rowId xmlns:a16="http://schemas.microsoft.com/office/drawing/2014/main" val="10001"/>
                  </a:ext>
                </a:extLst>
              </a:tr>
              <a:tr h="0">
                <a:tc>
                  <a:txBody>
                    <a:bodyPr/>
                    <a:lstStyle/>
                    <a:p>
                      <a:pPr algn="ctr">
                        <a:lnSpc>
                          <a:spcPct val="115000"/>
                        </a:lnSpc>
                        <a:spcAft>
                          <a:spcPts val="0"/>
                        </a:spcAft>
                      </a:pPr>
                      <a:r>
                        <a:rPr lang="fr-FR" sz="1600" kern="1200" dirty="0">
                          <a:solidFill>
                            <a:schemeClr val="tx1"/>
                          </a:solidFill>
                          <a:effectLst/>
                          <a:latin typeface="+mn-lt"/>
                          <a:ea typeface="+mn-ea"/>
                          <a:cs typeface="+mn-cs"/>
                        </a:rPr>
                        <a:t> </a:t>
                      </a:r>
                    </a:p>
                  </a:txBody>
                  <a:tcPr marL="44450" marR="44450" marT="0" marB="0"/>
                </a:tc>
                <a:tc>
                  <a:txBody>
                    <a:bodyPr/>
                    <a:lstStyle/>
                    <a:p>
                      <a:pPr>
                        <a:lnSpc>
                          <a:spcPct val="115000"/>
                        </a:lnSpc>
                        <a:spcAft>
                          <a:spcPts val="0"/>
                        </a:spcAft>
                        <a:tabLst>
                          <a:tab pos="2700020" algn="ctr"/>
                          <a:tab pos="5400040" algn="r"/>
                          <a:tab pos="449580" algn="l"/>
                          <a:tab pos="2700020" algn="ctr"/>
                          <a:tab pos="5400040" algn="r"/>
                        </a:tabLst>
                      </a:pPr>
                      <a:r>
                        <a:rPr lang="fr-FR" sz="1600" kern="1200" dirty="0">
                          <a:solidFill>
                            <a:schemeClr val="tx1"/>
                          </a:solidFill>
                          <a:effectLst/>
                          <a:latin typeface="+mn-lt"/>
                          <a:ea typeface="+mn-ea"/>
                          <a:cs typeface="+mn-cs"/>
                        </a:rPr>
                        <a:t> </a:t>
                      </a:r>
                    </a:p>
                  </a:txBody>
                  <a:tcPr marL="44450" marR="44450" marT="0" marB="0"/>
                </a:tc>
                <a:tc>
                  <a:txBody>
                    <a:bodyPr/>
                    <a:lstStyle/>
                    <a:p>
                      <a:pPr algn="ctr">
                        <a:lnSpc>
                          <a:spcPct val="115000"/>
                        </a:lnSpc>
                        <a:spcAft>
                          <a:spcPts val="0"/>
                        </a:spcAft>
                      </a:pPr>
                      <a:r>
                        <a:rPr lang="fr-FR" sz="1600" kern="1200" dirty="0">
                          <a:solidFill>
                            <a:schemeClr val="tx1"/>
                          </a:solidFill>
                          <a:effectLst/>
                          <a:latin typeface="+mn-lt"/>
                          <a:ea typeface="+mn-ea"/>
                          <a:cs typeface="+mn-cs"/>
                        </a:rPr>
                        <a:t> </a:t>
                      </a:r>
                    </a:p>
                  </a:txBody>
                  <a:tcPr marL="44450" marR="44450" marT="0" marB="0"/>
                </a:tc>
                <a:tc>
                  <a:txBody>
                    <a:bodyPr/>
                    <a:lstStyle/>
                    <a:p>
                      <a:pPr>
                        <a:lnSpc>
                          <a:spcPct val="115000"/>
                        </a:lnSpc>
                        <a:spcAft>
                          <a:spcPts val="0"/>
                        </a:spcAft>
                      </a:pPr>
                      <a:r>
                        <a:rPr lang="fr-FR" sz="1600" kern="1200" dirty="0">
                          <a:solidFill>
                            <a:schemeClr val="tx1"/>
                          </a:solidFill>
                          <a:effectLst/>
                          <a:latin typeface="+mn-lt"/>
                          <a:ea typeface="+mn-ea"/>
                          <a:cs typeface="+mn-cs"/>
                        </a:rPr>
                        <a:t> </a:t>
                      </a:r>
                    </a:p>
                  </a:txBody>
                  <a:tcPr marL="44450" marR="44450" marT="0" marB="0"/>
                </a:tc>
                <a:tc>
                  <a:txBody>
                    <a:bodyPr/>
                    <a:lstStyle/>
                    <a:p>
                      <a:pPr algn="r">
                        <a:lnSpc>
                          <a:spcPct val="115000"/>
                        </a:lnSpc>
                        <a:spcAft>
                          <a:spcPts val="0"/>
                        </a:spcAft>
                      </a:pPr>
                      <a:r>
                        <a:rPr lang="fr-FR" sz="1600" kern="1200" dirty="0">
                          <a:solidFill>
                            <a:schemeClr val="tx1"/>
                          </a:solidFill>
                          <a:effectLst/>
                          <a:latin typeface="+mn-lt"/>
                          <a:ea typeface="+mn-ea"/>
                          <a:cs typeface="+mn-cs"/>
                        </a:rPr>
                        <a:t> </a:t>
                      </a:r>
                    </a:p>
                  </a:txBody>
                  <a:tcPr marL="44450" marR="44450" marT="0" marB="0"/>
                </a:tc>
                <a:tc>
                  <a:txBody>
                    <a:bodyPr/>
                    <a:lstStyle/>
                    <a:p>
                      <a:pPr algn="r">
                        <a:lnSpc>
                          <a:spcPct val="115000"/>
                        </a:lnSpc>
                        <a:spcAft>
                          <a:spcPts val="0"/>
                        </a:spcAft>
                      </a:pPr>
                      <a:r>
                        <a:rPr lang="fr-FR" sz="1600" kern="1200" dirty="0">
                          <a:solidFill>
                            <a:schemeClr val="tx1"/>
                          </a:solidFill>
                          <a:effectLst/>
                          <a:latin typeface="+mn-lt"/>
                          <a:ea typeface="+mn-ea"/>
                          <a:cs typeface="+mn-cs"/>
                        </a:rPr>
                        <a:t> </a:t>
                      </a:r>
                    </a:p>
                  </a:txBody>
                  <a:tcPr marL="44450" marR="44450" marT="0" marB="0"/>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98567992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35</a:t>
            </a:fld>
            <a:endParaRPr lang="fr-FR" dirty="0">
              <a:solidFill>
                <a:prstClr val="black">
                  <a:tint val="75000"/>
                </a:prstClr>
              </a:solidFill>
            </a:endParaRPr>
          </a:p>
        </p:txBody>
      </p:sp>
      <p:sp>
        <p:nvSpPr>
          <p:cNvPr id="3" name="Titre 1"/>
          <p:cNvSpPr txBox="1">
            <a:spLocks/>
          </p:cNvSpPr>
          <p:nvPr/>
        </p:nvSpPr>
        <p:spPr>
          <a:xfrm>
            <a:off x="64655" y="-29115"/>
            <a:ext cx="11055927" cy="577795"/>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a:solidFill>
                  <a:srgbClr val="C00000"/>
                </a:solidFill>
              </a:rPr>
              <a:t>5</a:t>
            </a:r>
            <a:r>
              <a:rPr lang="fr-FR" dirty="0" smtClean="0">
                <a:solidFill>
                  <a:srgbClr val="C00000"/>
                </a:solidFill>
              </a:rPr>
              <a:t>.2. Le crédit bail – Principe </a:t>
            </a:r>
            <a:endParaRPr lang="fr-FR" dirty="0">
              <a:solidFill>
                <a:srgbClr val="C00000"/>
              </a:solidFill>
            </a:endParaRPr>
          </a:p>
        </p:txBody>
      </p:sp>
      <p:sp>
        <p:nvSpPr>
          <p:cNvPr id="4" name="Espace réservé du contenu 3"/>
          <p:cNvSpPr txBox="1">
            <a:spLocks/>
          </p:cNvSpPr>
          <p:nvPr/>
        </p:nvSpPr>
        <p:spPr>
          <a:xfrm>
            <a:off x="64655" y="548680"/>
            <a:ext cx="11171582" cy="5972814"/>
          </a:xfrm>
          <a:prstGeom prst="rect">
            <a:avLst/>
          </a:prstGeom>
        </p:spPr>
        <p:txBody>
          <a:bodyPr>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Clr>
                <a:srgbClr val="C00000"/>
              </a:buClr>
              <a:buNone/>
            </a:pPr>
            <a:r>
              <a:rPr lang="fr-FR" sz="2000" u="sng" dirty="0" smtClean="0">
                <a:effectLst>
                  <a:outerShdw blurRad="38100" dist="38100" dir="2700000" algn="tl">
                    <a:srgbClr val="000000">
                      <a:alpha val="43137"/>
                    </a:srgbClr>
                  </a:outerShdw>
                </a:effectLst>
              </a:rPr>
              <a:t>Principe (ou location financement)</a:t>
            </a:r>
            <a:r>
              <a:rPr lang="fr-FR" sz="2000" b="1" dirty="0" smtClean="0"/>
              <a:t> : </a:t>
            </a:r>
            <a:r>
              <a:rPr lang="fr-FR" sz="2000" dirty="0" smtClean="0"/>
              <a:t>est défini comme une location avec option d’achat </a:t>
            </a:r>
            <a:r>
              <a:rPr lang="fr-FR" sz="2000" i="1" dirty="0" smtClean="0"/>
              <a:t>in fine</a:t>
            </a:r>
            <a:r>
              <a:rPr lang="fr-FR" sz="2000" dirty="0" smtClean="0"/>
              <a:t>. </a:t>
            </a:r>
          </a:p>
          <a:p>
            <a:pPr marL="114300" indent="0">
              <a:buClr>
                <a:srgbClr val="C00000"/>
              </a:buClr>
              <a:buNone/>
            </a:pPr>
            <a:r>
              <a:rPr lang="fr-FR" sz="2000" dirty="0"/>
              <a:t> </a:t>
            </a:r>
            <a:r>
              <a:rPr lang="fr-FR" sz="2000" dirty="0" smtClean="0"/>
              <a:t>    </a:t>
            </a:r>
            <a:r>
              <a:rPr lang="fr-FR" sz="1800" dirty="0" smtClean="0"/>
              <a:t>=&gt; On loue pendant plusieurs années (ces loyers sont appelés </a:t>
            </a:r>
            <a:r>
              <a:rPr lang="fr-FR" sz="1800" u="sng" dirty="0" smtClean="0"/>
              <a:t>redevances</a:t>
            </a:r>
            <a:r>
              <a:rPr lang="fr-FR" sz="1800" dirty="0" smtClean="0"/>
              <a:t>)</a:t>
            </a:r>
          </a:p>
          <a:p>
            <a:pPr marL="114300" indent="0">
              <a:buClr>
                <a:srgbClr val="C00000"/>
              </a:buClr>
              <a:buNone/>
            </a:pPr>
            <a:r>
              <a:rPr lang="fr-FR" sz="1800" dirty="0"/>
              <a:t> </a:t>
            </a:r>
            <a:r>
              <a:rPr lang="fr-FR" sz="1800" dirty="0" smtClean="0"/>
              <a:t>    =&gt; Après plusieurs années, on paie une somme supplémentaire (lever l’option) et on en devient propriétaire. </a:t>
            </a:r>
          </a:p>
          <a:p>
            <a:pPr marL="114300" indent="0">
              <a:buClr>
                <a:srgbClr val="C00000"/>
              </a:buClr>
              <a:buNone/>
            </a:pPr>
            <a:r>
              <a:rPr lang="fr-FR" sz="1800" dirty="0"/>
              <a:t> </a:t>
            </a:r>
            <a:r>
              <a:rPr lang="fr-FR" sz="1800" dirty="0" smtClean="0"/>
              <a:t>    =&gt; Si on est propriétaire, il s’agira de d’amortir l’immobilisation après </a:t>
            </a:r>
          </a:p>
          <a:p>
            <a:pPr marL="114300" indent="0">
              <a:buClr>
                <a:srgbClr val="C00000"/>
              </a:buClr>
              <a:buNone/>
            </a:pPr>
            <a:r>
              <a:rPr lang="fr-FR" sz="2000" dirty="0"/>
              <a:t>	</a:t>
            </a:r>
            <a:r>
              <a:rPr lang="fr-FR" sz="1600" dirty="0" smtClean="0"/>
              <a:t>- </a:t>
            </a:r>
            <a:r>
              <a:rPr lang="fr-FR" sz="1600" i="1" dirty="0" smtClean="0"/>
              <a:t>base amortissable </a:t>
            </a:r>
            <a:r>
              <a:rPr lang="fr-FR" sz="1600" dirty="0" smtClean="0"/>
              <a:t>= prix de levée d’option ;</a:t>
            </a:r>
          </a:p>
          <a:p>
            <a:pPr marL="114300" indent="0">
              <a:buClr>
                <a:srgbClr val="C00000"/>
              </a:buClr>
              <a:buNone/>
            </a:pPr>
            <a:r>
              <a:rPr lang="fr-FR" sz="1600" dirty="0"/>
              <a:t>	</a:t>
            </a:r>
            <a:r>
              <a:rPr lang="fr-FR" sz="1600" dirty="0" smtClean="0"/>
              <a:t>- </a:t>
            </a:r>
            <a:r>
              <a:rPr lang="fr-FR" sz="1600" i="1" dirty="0" smtClean="0"/>
              <a:t>durée d’utilisation </a:t>
            </a:r>
            <a:r>
              <a:rPr lang="fr-FR" sz="1600" dirty="0" smtClean="0"/>
              <a:t>= durée restante prévue  par l’entreprise ; </a:t>
            </a:r>
          </a:p>
          <a:p>
            <a:pPr marL="114300" indent="0">
              <a:buClr>
                <a:srgbClr val="C00000"/>
              </a:buClr>
              <a:buNone/>
            </a:pPr>
            <a:r>
              <a:rPr lang="fr-FR" sz="1600" dirty="0"/>
              <a:t>	</a:t>
            </a:r>
            <a:r>
              <a:rPr lang="fr-FR" sz="1600" dirty="0" smtClean="0"/>
              <a:t>- </a:t>
            </a:r>
            <a:r>
              <a:rPr lang="fr-FR" sz="1600" i="1" dirty="0"/>
              <a:t>d</a:t>
            </a:r>
            <a:r>
              <a:rPr lang="fr-FR" sz="1600" i="1" dirty="0" smtClean="0"/>
              <a:t>ate de début </a:t>
            </a:r>
            <a:r>
              <a:rPr lang="fr-FR" sz="1600" dirty="0" smtClean="0"/>
              <a:t>= date de levée d’option. </a:t>
            </a:r>
          </a:p>
          <a:p>
            <a:pPr marL="114300" indent="0">
              <a:buClr>
                <a:srgbClr val="C00000"/>
              </a:buClr>
              <a:buNone/>
            </a:pPr>
            <a:endParaRPr lang="fr-FR" sz="2000" dirty="0"/>
          </a:p>
          <a:p>
            <a:pPr marL="114300" indent="0">
              <a:buClr>
                <a:srgbClr val="C00000"/>
              </a:buClr>
              <a:buNone/>
            </a:pPr>
            <a:r>
              <a:rPr lang="fr-FR" sz="2000" u="sng" dirty="0">
                <a:effectLst>
                  <a:outerShdw blurRad="38100" dist="38100" dir="2700000" algn="tl">
                    <a:srgbClr val="000000">
                      <a:alpha val="43137"/>
                    </a:srgbClr>
                  </a:outerShdw>
                </a:effectLst>
              </a:rPr>
              <a:t>Avantage</a:t>
            </a:r>
            <a:r>
              <a:rPr lang="fr-FR" sz="2000" dirty="0"/>
              <a:t> : </a:t>
            </a:r>
            <a:r>
              <a:rPr lang="fr-FR" sz="2000" dirty="0" smtClean="0"/>
              <a:t>	- Pas </a:t>
            </a:r>
            <a:r>
              <a:rPr lang="fr-FR" sz="2000" dirty="0"/>
              <a:t>de sortie de trésorerie au moment où l’on obtient </a:t>
            </a:r>
            <a:r>
              <a:rPr lang="fr-FR" sz="2000" dirty="0" smtClean="0"/>
              <a:t>l’immobilisation.</a:t>
            </a:r>
          </a:p>
          <a:p>
            <a:pPr marL="114300" indent="0">
              <a:buClr>
                <a:srgbClr val="C00000"/>
              </a:buClr>
              <a:buNone/>
            </a:pPr>
            <a:r>
              <a:rPr lang="fr-FR" sz="2000" dirty="0"/>
              <a:t>	</a:t>
            </a:r>
            <a:r>
              <a:rPr lang="fr-FR" sz="2000" dirty="0" smtClean="0"/>
              <a:t>	- On en devient propriétaire uniquement si on le souhaite. </a:t>
            </a:r>
          </a:p>
          <a:p>
            <a:pPr marL="114300" indent="0">
              <a:buClr>
                <a:srgbClr val="C00000"/>
              </a:buClr>
              <a:buNone/>
            </a:pPr>
            <a:endParaRPr lang="fr-FR" sz="2000" dirty="0"/>
          </a:p>
          <a:p>
            <a:pPr marL="114300" indent="0">
              <a:buClr>
                <a:srgbClr val="C00000"/>
              </a:buClr>
              <a:buNone/>
            </a:pPr>
            <a:r>
              <a:rPr lang="fr-FR" sz="2000" u="sng" dirty="0">
                <a:effectLst>
                  <a:outerShdw blurRad="38100" dist="38100" dir="2700000" algn="tl">
                    <a:srgbClr val="000000">
                      <a:alpha val="43137"/>
                    </a:srgbClr>
                  </a:outerShdw>
                </a:effectLst>
              </a:rPr>
              <a:t>Inconvénient</a:t>
            </a:r>
            <a:r>
              <a:rPr lang="fr-FR" sz="2000" dirty="0"/>
              <a:t> </a:t>
            </a:r>
            <a:r>
              <a:rPr lang="fr-FR" sz="2000" dirty="0" smtClean="0"/>
              <a:t>:	 La location + levée d’option revient </a:t>
            </a:r>
            <a:r>
              <a:rPr lang="fr-FR" sz="2000" dirty="0"/>
              <a:t>plus cher que d’acheter. </a:t>
            </a:r>
          </a:p>
          <a:p>
            <a:pPr marL="114300" indent="0">
              <a:buClr>
                <a:srgbClr val="C00000"/>
              </a:buClr>
              <a:buNone/>
            </a:pPr>
            <a:endParaRPr lang="fr-FR" sz="2000" dirty="0" smtClean="0"/>
          </a:p>
          <a:p>
            <a:pPr marL="114300" indent="0">
              <a:buClr>
                <a:srgbClr val="C00000"/>
              </a:buClr>
              <a:buNone/>
            </a:pPr>
            <a:endParaRPr lang="fr-FR" sz="2000" dirty="0"/>
          </a:p>
          <a:p>
            <a:pPr marL="114300" indent="0">
              <a:buClr>
                <a:srgbClr val="C00000"/>
              </a:buClr>
              <a:buNone/>
            </a:pPr>
            <a:endParaRPr lang="fr-FR" sz="2000" dirty="0" smtClean="0"/>
          </a:p>
          <a:p>
            <a:pPr marL="114300" indent="0">
              <a:buClr>
                <a:srgbClr val="C00000"/>
              </a:buClr>
              <a:buNone/>
            </a:pPr>
            <a:endParaRPr lang="fr-FR" sz="2000" u="sng"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25796592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36</a:t>
            </a:fld>
            <a:endParaRPr lang="fr-FR" dirty="0">
              <a:solidFill>
                <a:prstClr val="black">
                  <a:tint val="75000"/>
                </a:prstClr>
              </a:solidFill>
            </a:endParaRPr>
          </a:p>
        </p:txBody>
      </p:sp>
      <p:sp>
        <p:nvSpPr>
          <p:cNvPr id="3" name="Espace réservé du contenu 3"/>
          <p:cNvSpPr txBox="1">
            <a:spLocks/>
          </p:cNvSpPr>
          <p:nvPr/>
        </p:nvSpPr>
        <p:spPr>
          <a:xfrm>
            <a:off x="64655" y="548680"/>
            <a:ext cx="11171582" cy="5972814"/>
          </a:xfrm>
          <a:prstGeom prst="rect">
            <a:avLst/>
          </a:prstGeom>
        </p:spPr>
        <p:txBody>
          <a:bodyPr>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Clr>
                <a:srgbClr val="C00000"/>
              </a:buClr>
              <a:buNone/>
            </a:pPr>
            <a:r>
              <a:rPr lang="fr-FR" sz="2000" u="sng" dirty="0" smtClean="0">
                <a:effectLst>
                  <a:outerShdw blurRad="38100" dist="38100" dir="2700000" algn="tl">
                    <a:srgbClr val="000000">
                      <a:alpha val="43137"/>
                    </a:srgbClr>
                  </a:outerShdw>
                </a:effectLst>
              </a:rPr>
              <a:t>Principe</a:t>
            </a:r>
            <a:r>
              <a:rPr lang="fr-FR" sz="2000" b="1" dirty="0" smtClean="0"/>
              <a:t> : </a:t>
            </a:r>
            <a:r>
              <a:rPr lang="fr-FR" sz="2000" dirty="0" smtClean="0"/>
              <a:t>est défini comme une location avec option d’achat in fine. </a:t>
            </a:r>
          </a:p>
          <a:p>
            <a:pPr marL="114300" indent="0">
              <a:buClr>
                <a:srgbClr val="C00000"/>
              </a:buClr>
              <a:buNone/>
            </a:pPr>
            <a:r>
              <a:rPr lang="fr-FR" sz="2000" dirty="0"/>
              <a:t> </a:t>
            </a:r>
            <a:r>
              <a:rPr lang="fr-FR" sz="2000" dirty="0" smtClean="0"/>
              <a:t>    =&gt; On loue pendant x années</a:t>
            </a:r>
          </a:p>
          <a:p>
            <a:pPr marL="114300" indent="0">
              <a:buClr>
                <a:srgbClr val="C00000"/>
              </a:buClr>
              <a:buNone/>
            </a:pPr>
            <a:endParaRPr lang="fr-FR" sz="2000" dirty="0"/>
          </a:p>
          <a:p>
            <a:pPr marL="114300" indent="0">
              <a:buClr>
                <a:srgbClr val="C00000"/>
              </a:buClr>
              <a:buNone/>
            </a:pPr>
            <a:endParaRPr lang="fr-FR" sz="2000" dirty="0" smtClean="0"/>
          </a:p>
          <a:p>
            <a:pPr marL="114300" indent="0">
              <a:buClr>
                <a:srgbClr val="C00000"/>
              </a:buClr>
              <a:buNone/>
            </a:pPr>
            <a:endParaRPr lang="fr-FR" sz="2000" dirty="0"/>
          </a:p>
          <a:p>
            <a:pPr marL="114300" indent="0">
              <a:buClr>
                <a:srgbClr val="C00000"/>
              </a:buClr>
              <a:buNone/>
            </a:pPr>
            <a:endParaRPr lang="fr-FR" sz="2000" dirty="0" smtClean="0"/>
          </a:p>
          <a:p>
            <a:pPr marL="114300" indent="0">
              <a:buClr>
                <a:srgbClr val="C00000"/>
              </a:buClr>
              <a:buNone/>
            </a:pPr>
            <a:r>
              <a:rPr lang="fr-FR" sz="2000" dirty="0"/>
              <a:t> </a:t>
            </a:r>
            <a:r>
              <a:rPr lang="fr-FR" sz="2000" dirty="0" smtClean="0"/>
              <a:t>    =&gt; Après X années, on paie une somme supplémentaire (lever l’option) et on en devient propriétaire.</a:t>
            </a:r>
          </a:p>
          <a:p>
            <a:pPr marL="114300" indent="0">
              <a:buClr>
                <a:srgbClr val="C00000"/>
              </a:buClr>
              <a:buNone/>
            </a:pPr>
            <a:endParaRPr lang="fr-FR" sz="2000" dirty="0"/>
          </a:p>
          <a:p>
            <a:pPr marL="114300" indent="0">
              <a:buClr>
                <a:srgbClr val="C00000"/>
              </a:buClr>
              <a:buNone/>
            </a:pPr>
            <a:endParaRPr lang="fr-FR" sz="2000" dirty="0" smtClean="0"/>
          </a:p>
          <a:p>
            <a:pPr marL="114300" indent="0">
              <a:buClr>
                <a:srgbClr val="C00000"/>
              </a:buClr>
              <a:buNone/>
            </a:pPr>
            <a:endParaRPr lang="fr-FR" sz="2000" dirty="0"/>
          </a:p>
          <a:p>
            <a:pPr marL="114300" indent="0">
              <a:buClr>
                <a:srgbClr val="C00000"/>
              </a:buClr>
              <a:buNone/>
            </a:pPr>
            <a:r>
              <a:rPr lang="fr-FR" sz="2000" dirty="0" smtClean="0"/>
              <a:t> </a:t>
            </a:r>
          </a:p>
          <a:p>
            <a:pPr marL="114300" indent="0">
              <a:buClr>
                <a:srgbClr val="C00000"/>
              </a:buClr>
              <a:buNone/>
            </a:pPr>
            <a:r>
              <a:rPr lang="fr-FR" sz="2000" dirty="0"/>
              <a:t> </a:t>
            </a:r>
            <a:r>
              <a:rPr lang="fr-FR" sz="2000" dirty="0" smtClean="0"/>
              <a:t>    =&gt; Si on est propriétaire, il s’agira de d’amortir l’immobilisation à partir de la date de rachat.</a:t>
            </a:r>
          </a:p>
          <a:p>
            <a:pPr marL="114300" indent="0">
              <a:buClr>
                <a:srgbClr val="C00000"/>
              </a:buClr>
              <a:buNone/>
            </a:pPr>
            <a:endParaRPr lang="fr-FR" sz="2000" dirty="0"/>
          </a:p>
          <a:p>
            <a:pPr marL="114300" indent="0">
              <a:buClr>
                <a:srgbClr val="C00000"/>
              </a:buClr>
              <a:buNone/>
            </a:pPr>
            <a:endParaRPr lang="fr-FR" sz="2000" dirty="0" smtClean="0"/>
          </a:p>
          <a:p>
            <a:pPr marL="114300" indent="0">
              <a:buClr>
                <a:srgbClr val="C00000"/>
              </a:buClr>
              <a:buNone/>
            </a:pPr>
            <a:endParaRPr lang="fr-FR" sz="2000" dirty="0"/>
          </a:p>
          <a:p>
            <a:pPr marL="114300" indent="0">
              <a:buClr>
                <a:srgbClr val="C00000"/>
              </a:buClr>
              <a:buNone/>
            </a:pPr>
            <a:endParaRPr lang="fr-FR" sz="2000" dirty="0" smtClean="0"/>
          </a:p>
          <a:p>
            <a:pPr marL="114300" indent="0">
              <a:buClr>
                <a:srgbClr val="C00000"/>
              </a:buClr>
              <a:buNone/>
            </a:pPr>
            <a:endParaRPr lang="fr-FR" sz="2000" u="sng" dirty="0" smtClean="0">
              <a:effectLst>
                <a:outerShdw blurRad="38100" dist="38100" dir="2700000" algn="tl">
                  <a:srgbClr val="000000">
                    <a:alpha val="43137"/>
                  </a:srgbClr>
                </a:outerShdw>
              </a:effectLst>
            </a:endParaRPr>
          </a:p>
        </p:txBody>
      </p:sp>
      <p:sp>
        <p:nvSpPr>
          <p:cNvPr id="4" name="Titre 1"/>
          <p:cNvSpPr txBox="1">
            <a:spLocks/>
          </p:cNvSpPr>
          <p:nvPr/>
        </p:nvSpPr>
        <p:spPr>
          <a:xfrm>
            <a:off x="64655" y="-29115"/>
            <a:ext cx="11055927" cy="577795"/>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a:solidFill>
                  <a:srgbClr val="C00000"/>
                </a:solidFill>
              </a:rPr>
              <a:t>5</a:t>
            </a:r>
            <a:r>
              <a:rPr lang="fr-FR" dirty="0" smtClean="0">
                <a:solidFill>
                  <a:srgbClr val="C00000"/>
                </a:solidFill>
              </a:rPr>
              <a:t>.2. Le crédit bail – </a:t>
            </a:r>
            <a:r>
              <a:rPr lang="fr-FR" dirty="0">
                <a:solidFill>
                  <a:srgbClr val="C00000"/>
                </a:solidFill>
              </a:rPr>
              <a:t>é</a:t>
            </a:r>
            <a:r>
              <a:rPr lang="fr-FR" dirty="0" smtClean="0">
                <a:solidFill>
                  <a:srgbClr val="C00000"/>
                </a:solidFill>
              </a:rPr>
              <a:t>critures comptables </a:t>
            </a:r>
            <a:endParaRPr lang="fr-FR" dirty="0">
              <a:solidFill>
                <a:srgbClr val="C00000"/>
              </a:solidFill>
            </a:endParaRPr>
          </a:p>
        </p:txBody>
      </p:sp>
      <p:graphicFrame>
        <p:nvGraphicFramePr>
          <p:cNvPr id="5" name="Tableau 4"/>
          <p:cNvGraphicFramePr>
            <a:graphicFrameLocks noGrp="1"/>
          </p:cNvGraphicFramePr>
          <p:nvPr>
            <p:extLst>
              <p:ext uri="{D42A27DB-BD31-4B8C-83A1-F6EECF244321}">
                <p14:modId xmlns:p14="http://schemas.microsoft.com/office/powerpoint/2010/main" val="2790967283"/>
              </p:ext>
            </p:extLst>
          </p:nvPr>
        </p:nvGraphicFramePr>
        <p:xfrm>
          <a:off x="633404" y="1315760"/>
          <a:ext cx="10034084" cy="1413032"/>
        </p:xfrm>
        <a:graphic>
          <a:graphicData uri="http://schemas.openxmlformats.org/drawingml/2006/table">
            <a:tbl>
              <a:tblPr>
                <a:tableStyleId>{5940675A-B579-460E-94D1-54222C63F5DA}</a:tableStyleId>
              </a:tblPr>
              <a:tblGrid>
                <a:gridCol w="1320332">
                  <a:extLst>
                    <a:ext uri="{9D8B030D-6E8A-4147-A177-3AD203B41FA5}">
                      <a16:colId xmlns:a16="http://schemas.microsoft.com/office/drawing/2014/main" val="20000"/>
                    </a:ext>
                  </a:extLst>
                </a:gridCol>
                <a:gridCol w="5603734">
                  <a:extLst>
                    <a:ext uri="{9D8B030D-6E8A-4147-A177-3AD203B41FA5}">
                      <a16:colId xmlns:a16="http://schemas.microsoft.com/office/drawing/2014/main" val="20001"/>
                    </a:ext>
                  </a:extLst>
                </a:gridCol>
                <a:gridCol w="1555009">
                  <a:extLst>
                    <a:ext uri="{9D8B030D-6E8A-4147-A177-3AD203B41FA5}">
                      <a16:colId xmlns:a16="http://schemas.microsoft.com/office/drawing/2014/main" val="20004"/>
                    </a:ext>
                  </a:extLst>
                </a:gridCol>
                <a:gridCol w="1555009">
                  <a:extLst>
                    <a:ext uri="{9D8B030D-6E8A-4147-A177-3AD203B41FA5}">
                      <a16:colId xmlns:a16="http://schemas.microsoft.com/office/drawing/2014/main" val="20005"/>
                    </a:ext>
                  </a:extLst>
                </a:gridCol>
              </a:tblGrid>
              <a:tr h="291368">
                <a:tc gridSpan="4">
                  <a:txBody>
                    <a:bodyPr/>
                    <a:lstStyle/>
                    <a:p>
                      <a:pPr algn="ctr">
                        <a:lnSpc>
                          <a:spcPct val="115000"/>
                        </a:lnSpc>
                        <a:spcAft>
                          <a:spcPts val="0"/>
                        </a:spcAft>
                      </a:pPr>
                      <a:r>
                        <a:rPr lang="fr-FR" sz="1600" dirty="0">
                          <a:effectLst/>
                        </a:rPr>
                        <a:t> </a:t>
                      </a:r>
                      <a:r>
                        <a:rPr lang="fr-FR" sz="1600" dirty="0" smtClean="0">
                          <a:effectLst/>
                        </a:rPr>
                        <a:t>Date</a:t>
                      </a:r>
                      <a:r>
                        <a:rPr lang="fr-FR" sz="1600" baseline="0" dirty="0" smtClean="0">
                          <a:effectLst/>
                        </a:rPr>
                        <a:t> de paiement du loyer</a:t>
                      </a:r>
                      <a:endParaRPr lang="fr-FR" sz="1600" dirty="0">
                        <a:effectLst/>
                      </a:endParaRPr>
                    </a:p>
                  </a:txBody>
                  <a:tcPr marL="44450" marR="44450" marT="0" marB="0"/>
                </a:tc>
                <a:tc hMerge="1">
                  <a:txBody>
                    <a:bodyPr/>
                    <a:lstStyle/>
                    <a:p>
                      <a:pP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tc hMerge="1">
                  <a:txBody>
                    <a:bodyPr/>
                    <a:lstStyle/>
                    <a:p>
                      <a:pPr algn="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tc hMerge="1">
                  <a:txBody>
                    <a:bodyPr/>
                    <a:lstStyle/>
                    <a:p>
                      <a:pPr algn="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extLst>
                  <a:ext uri="{0D108BD9-81ED-4DB2-BD59-A6C34878D82A}">
                    <a16:rowId xmlns:a16="http://schemas.microsoft.com/office/drawing/2014/main" val="10000"/>
                  </a:ext>
                </a:extLst>
              </a:tr>
              <a:tr h="0">
                <a:tc>
                  <a:txBody>
                    <a:bodyPr/>
                    <a:lstStyle/>
                    <a:p>
                      <a:pPr algn="ctr">
                        <a:lnSpc>
                          <a:spcPct val="115000"/>
                        </a:lnSpc>
                        <a:spcAft>
                          <a:spcPts val="0"/>
                        </a:spcAft>
                      </a:pPr>
                      <a:r>
                        <a:rPr lang="fr-FR" sz="1600" kern="1200" dirty="0" smtClean="0">
                          <a:solidFill>
                            <a:schemeClr val="tx1"/>
                          </a:solidFill>
                          <a:effectLst/>
                          <a:latin typeface="+mn-lt"/>
                          <a:ea typeface="+mn-ea"/>
                          <a:cs typeface="+mn-cs"/>
                        </a:rPr>
                        <a:t>612</a:t>
                      </a:r>
                    </a:p>
                    <a:p>
                      <a:pPr algn="ctr">
                        <a:lnSpc>
                          <a:spcPct val="115000"/>
                        </a:lnSpc>
                        <a:spcAft>
                          <a:spcPts val="0"/>
                        </a:spcAft>
                      </a:pPr>
                      <a:r>
                        <a:rPr lang="fr-FR" sz="1600" kern="1200" dirty="0" smtClean="0">
                          <a:solidFill>
                            <a:schemeClr val="tx1"/>
                          </a:solidFill>
                          <a:effectLst/>
                          <a:latin typeface="+mn-lt"/>
                          <a:ea typeface="+mn-ea"/>
                          <a:cs typeface="+mn-cs"/>
                        </a:rPr>
                        <a:t>44566</a:t>
                      </a:r>
                      <a:endParaRPr lang="fr-FR" sz="1600" kern="1200" dirty="0">
                        <a:solidFill>
                          <a:schemeClr val="tx1"/>
                        </a:solidFill>
                        <a:effectLst/>
                        <a:latin typeface="+mn-lt"/>
                        <a:ea typeface="+mn-ea"/>
                        <a:cs typeface="+mn-cs"/>
                      </a:endParaRPr>
                    </a:p>
                    <a:p>
                      <a:pPr algn="ctr">
                        <a:lnSpc>
                          <a:spcPct val="115000"/>
                        </a:lnSpc>
                        <a:spcAft>
                          <a:spcPts val="0"/>
                        </a:spcAft>
                      </a:pPr>
                      <a:r>
                        <a:rPr lang="fr-FR" sz="1600" kern="1200" dirty="0" smtClean="0">
                          <a:solidFill>
                            <a:schemeClr val="tx1"/>
                          </a:solidFill>
                          <a:effectLst/>
                          <a:latin typeface="+mn-lt"/>
                          <a:ea typeface="+mn-ea"/>
                          <a:cs typeface="+mn-cs"/>
                        </a:rPr>
                        <a:t>512/401</a:t>
                      </a:r>
                      <a:endParaRPr lang="fr-FR" sz="1600" kern="1200" dirty="0">
                        <a:solidFill>
                          <a:schemeClr val="tx1"/>
                        </a:solidFill>
                        <a:effectLst/>
                        <a:latin typeface="+mn-lt"/>
                        <a:ea typeface="+mn-ea"/>
                        <a:cs typeface="+mn-cs"/>
                      </a:endParaRPr>
                    </a:p>
                  </a:txBody>
                  <a:tcPr marL="44450" marR="44450" marT="0" marB="0"/>
                </a:tc>
                <a:tc>
                  <a:txBody>
                    <a:bodyPr/>
                    <a:lstStyle/>
                    <a:p>
                      <a:pPr>
                        <a:lnSpc>
                          <a:spcPct val="115000"/>
                        </a:lnSpc>
                        <a:spcAft>
                          <a:spcPts val="0"/>
                        </a:spcAft>
                        <a:tabLst>
                          <a:tab pos="2700020" algn="ctr"/>
                          <a:tab pos="5400040" algn="r"/>
                          <a:tab pos="449580" algn="l"/>
                        </a:tabLst>
                      </a:pPr>
                      <a:r>
                        <a:rPr lang="fr-FR" sz="1600" kern="1200" dirty="0" smtClean="0">
                          <a:solidFill>
                            <a:schemeClr val="tx1"/>
                          </a:solidFill>
                          <a:effectLst/>
                          <a:latin typeface="+mn-lt"/>
                          <a:ea typeface="+mn-ea"/>
                          <a:cs typeface="+mn-cs"/>
                        </a:rPr>
                        <a:t>Redevances</a:t>
                      </a:r>
                      <a:r>
                        <a:rPr lang="fr-FR" sz="1600" kern="1200" baseline="0" dirty="0" smtClean="0">
                          <a:solidFill>
                            <a:schemeClr val="tx1"/>
                          </a:solidFill>
                          <a:effectLst/>
                          <a:latin typeface="+mn-lt"/>
                          <a:ea typeface="+mn-ea"/>
                          <a:cs typeface="+mn-cs"/>
                        </a:rPr>
                        <a:t> de </a:t>
                      </a:r>
                      <a:r>
                        <a:rPr lang="fr-FR" sz="1600" kern="1200" baseline="0" smtClean="0">
                          <a:solidFill>
                            <a:schemeClr val="tx1"/>
                          </a:solidFill>
                          <a:effectLst/>
                          <a:latin typeface="+mn-lt"/>
                          <a:ea typeface="+mn-ea"/>
                          <a:cs typeface="+mn-cs"/>
                        </a:rPr>
                        <a:t>c</a:t>
                      </a:r>
                      <a:r>
                        <a:rPr lang="fr-FR" sz="1600" kern="1200" smtClean="0">
                          <a:solidFill>
                            <a:schemeClr val="tx1"/>
                          </a:solidFill>
                          <a:effectLst/>
                          <a:latin typeface="+mn-lt"/>
                          <a:ea typeface="+mn-ea"/>
                          <a:cs typeface="+mn-cs"/>
                        </a:rPr>
                        <a:t>édit</a:t>
                      </a:r>
                      <a:r>
                        <a:rPr lang="fr-FR" sz="1600" kern="1200" dirty="0" smtClean="0">
                          <a:solidFill>
                            <a:schemeClr val="tx1"/>
                          </a:solidFill>
                          <a:effectLst/>
                          <a:latin typeface="+mn-lt"/>
                          <a:ea typeface="+mn-ea"/>
                          <a:cs typeface="+mn-cs"/>
                        </a:rPr>
                        <a:t> bail</a:t>
                      </a:r>
                    </a:p>
                    <a:p>
                      <a:pPr>
                        <a:lnSpc>
                          <a:spcPct val="115000"/>
                        </a:lnSpc>
                        <a:spcAft>
                          <a:spcPts val="0"/>
                        </a:spcAft>
                        <a:tabLst>
                          <a:tab pos="2700020" algn="ctr"/>
                          <a:tab pos="5400040" algn="r"/>
                          <a:tab pos="449580" algn="l"/>
                        </a:tabLst>
                      </a:pPr>
                      <a:r>
                        <a:rPr lang="fr-FR" sz="1600" kern="1200" dirty="0" smtClean="0">
                          <a:solidFill>
                            <a:schemeClr val="tx1"/>
                          </a:solidFill>
                          <a:effectLst/>
                          <a:latin typeface="+mn-lt"/>
                          <a:ea typeface="+mn-ea"/>
                          <a:cs typeface="+mn-cs"/>
                        </a:rPr>
                        <a:t>TVA déductible</a:t>
                      </a:r>
                      <a:r>
                        <a:rPr lang="fr-FR" sz="1600" kern="1200" baseline="0" dirty="0" smtClean="0">
                          <a:solidFill>
                            <a:schemeClr val="tx1"/>
                          </a:solidFill>
                          <a:effectLst/>
                          <a:latin typeface="+mn-lt"/>
                          <a:ea typeface="+mn-ea"/>
                          <a:cs typeface="+mn-cs"/>
                        </a:rPr>
                        <a:t> sur ABS</a:t>
                      </a:r>
                      <a:endParaRPr lang="fr-FR" sz="1600" kern="1200" dirty="0" smtClean="0">
                        <a:solidFill>
                          <a:schemeClr val="tx1"/>
                        </a:solidFill>
                        <a:effectLst/>
                        <a:latin typeface="+mn-lt"/>
                        <a:ea typeface="+mn-ea"/>
                        <a:cs typeface="+mn-cs"/>
                      </a:endParaRPr>
                    </a:p>
                    <a:p>
                      <a:pPr>
                        <a:lnSpc>
                          <a:spcPct val="115000"/>
                        </a:lnSpc>
                        <a:spcAft>
                          <a:spcPts val="0"/>
                        </a:spcAft>
                        <a:tabLst>
                          <a:tab pos="2700020" algn="ctr"/>
                          <a:tab pos="5400040" algn="r"/>
                          <a:tab pos="449580" algn="l"/>
                        </a:tabLst>
                      </a:pPr>
                      <a:r>
                        <a:rPr lang="fr-FR" sz="1600" kern="1200" dirty="0" smtClean="0">
                          <a:solidFill>
                            <a:schemeClr val="tx1"/>
                          </a:solidFill>
                          <a:effectLst/>
                          <a:latin typeface="+mn-lt"/>
                          <a:ea typeface="+mn-ea"/>
                          <a:cs typeface="+mn-cs"/>
                        </a:rPr>
                        <a:t>           Banque/fournisseur</a:t>
                      </a:r>
                      <a:endParaRPr lang="fr-FR" sz="1600" kern="1200" dirty="0">
                        <a:solidFill>
                          <a:schemeClr val="tx1"/>
                        </a:solidFill>
                        <a:effectLst/>
                        <a:latin typeface="+mn-lt"/>
                        <a:ea typeface="+mn-ea"/>
                        <a:cs typeface="+mn-cs"/>
                      </a:endParaRPr>
                    </a:p>
                  </a:txBody>
                  <a:tcPr marL="44450" marR="44450" marT="0" marB="0"/>
                </a:tc>
                <a:tc>
                  <a:txBody>
                    <a:bodyPr/>
                    <a:lstStyle/>
                    <a:p>
                      <a:pPr algn="r">
                        <a:lnSpc>
                          <a:spcPct val="115000"/>
                        </a:lnSpc>
                        <a:spcAft>
                          <a:spcPts val="0"/>
                        </a:spcAft>
                      </a:pPr>
                      <a:r>
                        <a:rPr lang="fr-FR" sz="1600" kern="1200" dirty="0" smtClean="0">
                          <a:solidFill>
                            <a:schemeClr val="tx1"/>
                          </a:solidFill>
                          <a:effectLst/>
                          <a:latin typeface="+mn-lt"/>
                          <a:ea typeface="+mn-ea"/>
                          <a:cs typeface="+mn-cs"/>
                        </a:rPr>
                        <a:t>XXX</a:t>
                      </a:r>
                    </a:p>
                    <a:p>
                      <a:pPr algn="r">
                        <a:lnSpc>
                          <a:spcPct val="115000"/>
                        </a:lnSpc>
                        <a:spcAft>
                          <a:spcPts val="0"/>
                        </a:spcAft>
                      </a:pPr>
                      <a:r>
                        <a:rPr lang="fr-FR" sz="1600" kern="1200" dirty="0" err="1" smtClean="0">
                          <a:solidFill>
                            <a:schemeClr val="tx1"/>
                          </a:solidFill>
                          <a:effectLst/>
                          <a:latin typeface="+mn-lt"/>
                          <a:ea typeface="+mn-ea"/>
                          <a:cs typeface="+mn-cs"/>
                        </a:rPr>
                        <a:t>yyy</a:t>
                      </a:r>
                      <a:endParaRPr lang="fr-FR" sz="1600" kern="1200" dirty="0">
                        <a:solidFill>
                          <a:schemeClr val="tx1"/>
                        </a:solidFill>
                        <a:effectLst/>
                        <a:latin typeface="+mn-lt"/>
                        <a:ea typeface="+mn-ea"/>
                        <a:cs typeface="+mn-cs"/>
                      </a:endParaRPr>
                    </a:p>
                  </a:txBody>
                  <a:tcPr marL="44450" marR="44450" marT="0" marB="0"/>
                </a:tc>
                <a:tc>
                  <a:txBody>
                    <a:bodyPr/>
                    <a:lstStyle/>
                    <a:p>
                      <a:pPr algn="r">
                        <a:lnSpc>
                          <a:spcPct val="115000"/>
                        </a:lnSpc>
                        <a:spcAft>
                          <a:spcPts val="0"/>
                        </a:spcAft>
                      </a:pPr>
                      <a:r>
                        <a:rPr lang="fr-FR" sz="1600" kern="1200" dirty="0">
                          <a:solidFill>
                            <a:schemeClr val="tx1"/>
                          </a:solidFill>
                          <a:effectLst/>
                          <a:latin typeface="+mn-lt"/>
                          <a:ea typeface="+mn-ea"/>
                          <a:cs typeface="+mn-cs"/>
                        </a:rPr>
                        <a:t> </a:t>
                      </a:r>
                    </a:p>
                    <a:p>
                      <a:pPr algn="r">
                        <a:lnSpc>
                          <a:spcPct val="115000"/>
                        </a:lnSpc>
                        <a:spcAft>
                          <a:spcPts val="0"/>
                        </a:spcAft>
                      </a:pPr>
                      <a:endParaRPr lang="fr-FR" sz="1600" kern="1200" dirty="0" smtClean="0">
                        <a:solidFill>
                          <a:schemeClr val="tx1"/>
                        </a:solidFill>
                        <a:effectLst/>
                        <a:latin typeface="+mn-lt"/>
                        <a:ea typeface="+mn-ea"/>
                        <a:cs typeface="+mn-cs"/>
                      </a:endParaRPr>
                    </a:p>
                    <a:p>
                      <a:pPr algn="r">
                        <a:lnSpc>
                          <a:spcPct val="115000"/>
                        </a:lnSpc>
                        <a:spcAft>
                          <a:spcPts val="0"/>
                        </a:spcAft>
                      </a:pPr>
                      <a:r>
                        <a:rPr lang="fr-FR" sz="1600" kern="1200" dirty="0" err="1" smtClean="0">
                          <a:solidFill>
                            <a:schemeClr val="tx1"/>
                          </a:solidFill>
                          <a:effectLst/>
                          <a:latin typeface="+mn-lt"/>
                          <a:ea typeface="+mn-ea"/>
                          <a:cs typeface="+mn-cs"/>
                        </a:rPr>
                        <a:t>XXX+yyy</a:t>
                      </a:r>
                      <a:endParaRPr lang="fr-FR" sz="1600" kern="1200" dirty="0">
                        <a:solidFill>
                          <a:schemeClr val="tx1"/>
                        </a:solidFill>
                        <a:effectLst/>
                        <a:latin typeface="+mn-lt"/>
                        <a:ea typeface="+mn-ea"/>
                        <a:cs typeface="+mn-cs"/>
                      </a:endParaRPr>
                    </a:p>
                  </a:txBody>
                  <a:tcPr marL="44450" marR="44450" marT="0" marB="0"/>
                </a:tc>
                <a:extLst>
                  <a:ext uri="{0D108BD9-81ED-4DB2-BD59-A6C34878D82A}">
                    <a16:rowId xmlns:a16="http://schemas.microsoft.com/office/drawing/2014/main" val="10001"/>
                  </a:ext>
                </a:extLst>
              </a:tr>
              <a:tr h="0">
                <a:tc>
                  <a:txBody>
                    <a:bodyPr/>
                    <a:lstStyle/>
                    <a:p>
                      <a:pPr algn="ctr">
                        <a:lnSpc>
                          <a:spcPct val="115000"/>
                        </a:lnSpc>
                        <a:spcAft>
                          <a:spcPts val="0"/>
                        </a:spcAft>
                      </a:pPr>
                      <a:r>
                        <a:rPr lang="fr-FR" sz="1600" kern="1200" dirty="0">
                          <a:solidFill>
                            <a:schemeClr val="tx1"/>
                          </a:solidFill>
                          <a:effectLst/>
                          <a:latin typeface="+mn-lt"/>
                          <a:ea typeface="+mn-ea"/>
                          <a:cs typeface="+mn-cs"/>
                        </a:rPr>
                        <a:t> </a:t>
                      </a:r>
                    </a:p>
                  </a:txBody>
                  <a:tcPr marL="44450" marR="44450" marT="0" marB="0"/>
                </a:tc>
                <a:tc>
                  <a:txBody>
                    <a:bodyPr/>
                    <a:lstStyle/>
                    <a:p>
                      <a:pPr algn="ctr">
                        <a:lnSpc>
                          <a:spcPct val="115000"/>
                        </a:lnSpc>
                        <a:spcAft>
                          <a:spcPts val="0"/>
                        </a:spcAft>
                        <a:tabLst>
                          <a:tab pos="2700020" algn="ctr"/>
                          <a:tab pos="5400040" algn="r"/>
                          <a:tab pos="449580" algn="l"/>
                          <a:tab pos="2700020" algn="ctr"/>
                          <a:tab pos="5400040" algn="r"/>
                        </a:tabLst>
                      </a:pPr>
                      <a:r>
                        <a:rPr lang="fr-FR" sz="1600" kern="1200" dirty="0" smtClean="0">
                          <a:solidFill>
                            <a:schemeClr val="tx1"/>
                          </a:solidFill>
                          <a:effectLst/>
                          <a:latin typeface="+mn-lt"/>
                          <a:ea typeface="+mn-ea"/>
                          <a:cs typeface="+mn-cs"/>
                        </a:rPr>
                        <a:t>Charge</a:t>
                      </a:r>
                      <a:r>
                        <a:rPr lang="fr-FR" sz="1600" kern="1200" baseline="0" dirty="0" smtClean="0">
                          <a:solidFill>
                            <a:schemeClr val="tx1"/>
                          </a:solidFill>
                          <a:effectLst/>
                          <a:latin typeface="+mn-lt"/>
                          <a:ea typeface="+mn-ea"/>
                          <a:cs typeface="+mn-cs"/>
                        </a:rPr>
                        <a:t> location</a:t>
                      </a:r>
                      <a:endParaRPr lang="fr-FR" sz="1600" kern="1200" dirty="0">
                        <a:solidFill>
                          <a:schemeClr val="tx1"/>
                        </a:solidFill>
                        <a:effectLst/>
                        <a:latin typeface="+mn-lt"/>
                        <a:ea typeface="+mn-ea"/>
                        <a:cs typeface="+mn-cs"/>
                      </a:endParaRPr>
                    </a:p>
                  </a:txBody>
                  <a:tcPr marL="44450" marR="44450" marT="0" marB="0"/>
                </a:tc>
                <a:tc>
                  <a:txBody>
                    <a:bodyPr/>
                    <a:lstStyle/>
                    <a:p>
                      <a:pPr algn="r">
                        <a:lnSpc>
                          <a:spcPct val="115000"/>
                        </a:lnSpc>
                        <a:spcAft>
                          <a:spcPts val="0"/>
                        </a:spcAft>
                      </a:pPr>
                      <a:r>
                        <a:rPr lang="fr-FR" sz="1600" kern="1200" dirty="0">
                          <a:solidFill>
                            <a:schemeClr val="tx1"/>
                          </a:solidFill>
                          <a:effectLst/>
                          <a:latin typeface="+mn-lt"/>
                          <a:ea typeface="+mn-ea"/>
                          <a:cs typeface="+mn-cs"/>
                        </a:rPr>
                        <a:t> </a:t>
                      </a:r>
                    </a:p>
                  </a:txBody>
                  <a:tcPr marL="44450" marR="44450" marT="0" marB="0"/>
                </a:tc>
                <a:tc>
                  <a:txBody>
                    <a:bodyPr/>
                    <a:lstStyle/>
                    <a:p>
                      <a:pPr algn="r">
                        <a:lnSpc>
                          <a:spcPct val="115000"/>
                        </a:lnSpc>
                        <a:spcAft>
                          <a:spcPts val="0"/>
                        </a:spcAft>
                      </a:pPr>
                      <a:r>
                        <a:rPr lang="fr-FR" sz="1600" kern="1200" dirty="0">
                          <a:solidFill>
                            <a:schemeClr val="tx1"/>
                          </a:solidFill>
                          <a:effectLst/>
                          <a:latin typeface="+mn-lt"/>
                          <a:ea typeface="+mn-ea"/>
                          <a:cs typeface="+mn-cs"/>
                        </a:rPr>
                        <a:t> </a:t>
                      </a:r>
                    </a:p>
                  </a:txBody>
                  <a:tcPr marL="44450" marR="44450" marT="0" marB="0"/>
                </a:tc>
                <a:extLst>
                  <a:ext uri="{0D108BD9-81ED-4DB2-BD59-A6C34878D82A}">
                    <a16:rowId xmlns:a16="http://schemas.microsoft.com/office/drawing/2014/main" val="10002"/>
                  </a:ext>
                </a:extLst>
              </a:tr>
            </a:tbl>
          </a:graphicData>
        </a:graphic>
      </p:graphicFrame>
      <p:graphicFrame>
        <p:nvGraphicFramePr>
          <p:cNvPr id="6" name="Tableau 5"/>
          <p:cNvGraphicFramePr>
            <a:graphicFrameLocks noGrp="1"/>
          </p:cNvGraphicFramePr>
          <p:nvPr>
            <p:extLst>
              <p:ext uri="{D42A27DB-BD31-4B8C-83A1-F6EECF244321}">
                <p14:modId xmlns:p14="http://schemas.microsoft.com/office/powerpoint/2010/main" val="2246253265"/>
              </p:ext>
            </p:extLst>
          </p:nvPr>
        </p:nvGraphicFramePr>
        <p:xfrm>
          <a:off x="633404" y="3139942"/>
          <a:ext cx="10034084" cy="1413032"/>
        </p:xfrm>
        <a:graphic>
          <a:graphicData uri="http://schemas.openxmlformats.org/drawingml/2006/table">
            <a:tbl>
              <a:tblPr>
                <a:tableStyleId>{5940675A-B579-460E-94D1-54222C63F5DA}</a:tableStyleId>
              </a:tblPr>
              <a:tblGrid>
                <a:gridCol w="1320332">
                  <a:extLst>
                    <a:ext uri="{9D8B030D-6E8A-4147-A177-3AD203B41FA5}">
                      <a16:colId xmlns:a16="http://schemas.microsoft.com/office/drawing/2014/main" val="20000"/>
                    </a:ext>
                  </a:extLst>
                </a:gridCol>
                <a:gridCol w="5603734">
                  <a:extLst>
                    <a:ext uri="{9D8B030D-6E8A-4147-A177-3AD203B41FA5}">
                      <a16:colId xmlns:a16="http://schemas.microsoft.com/office/drawing/2014/main" val="20001"/>
                    </a:ext>
                  </a:extLst>
                </a:gridCol>
                <a:gridCol w="1555009">
                  <a:extLst>
                    <a:ext uri="{9D8B030D-6E8A-4147-A177-3AD203B41FA5}">
                      <a16:colId xmlns:a16="http://schemas.microsoft.com/office/drawing/2014/main" val="20004"/>
                    </a:ext>
                  </a:extLst>
                </a:gridCol>
                <a:gridCol w="1555009">
                  <a:extLst>
                    <a:ext uri="{9D8B030D-6E8A-4147-A177-3AD203B41FA5}">
                      <a16:colId xmlns:a16="http://schemas.microsoft.com/office/drawing/2014/main" val="20005"/>
                    </a:ext>
                  </a:extLst>
                </a:gridCol>
              </a:tblGrid>
              <a:tr h="291368">
                <a:tc gridSpan="4">
                  <a:txBody>
                    <a:bodyPr/>
                    <a:lstStyle/>
                    <a:p>
                      <a:pPr algn="ctr">
                        <a:lnSpc>
                          <a:spcPct val="115000"/>
                        </a:lnSpc>
                        <a:spcAft>
                          <a:spcPts val="0"/>
                        </a:spcAft>
                      </a:pPr>
                      <a:r>
                        <a:rPr lang="fr-FR" sz="1600" dirty="0">
                          <a:effectLst/>
                        </a:rPr>
                        <a:t> </a:t>
                      </a:r>
                      <a:r>
                        <a:rPr lang="fr-FR" sz="1600" dirty="0" smtClean="0">
                          <a:effectLst/>
                        </a:rPr>
                        <a:t>Date</a:t>
                      </a:r>
                      <a:r>
                        <a:rPr lang="fr-FR" sz="1600" baseline="0" dirty="0" smtClean="0">
                          <a:effectLst/>
                        </a:rPr>
                        <a:t> de levée d’option</a:t>
                      </a:r>
                      <a:endParaRPr lang="fr-FR" sz="1600" dirty="0">
                        <a:effectLst/>
                      </a:endParaRPr>
                    </a:p>
                  </a:txBody>
                  <a:tcPr marL="44450" marR="44450" marT="0" marB="0"/>
                </a:tc>
                <a:tc hMerge="1">
                  <a:txBody>
                    <a:bodyPr/>
                    <a:lstStyle/>
                    <a:p>
                      <a:pP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tc hMerge="1">
                  <a:txBody>
                    <a:bodyPr/>
                    <a:lstStyle/>
                    <a:p>
                      <a:pPr algn="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tc hMerge="1">
                  <a:txBody>
                    <a:bodyPr/>
                    <a:lstStyle/>
                    <a:p>
                      <a:pPr algn="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extLst>
                  <a:ext uri="{0D108BD9-81ED-4DB2-BD59-A6C34878D82A}">
                    <a16:rowId xmlns:a16="http://schemas.microsoft.com/office/drawing/2014/main" val="10000"/>
                  </a:ext>
                </a:extLst>
              </a:tr>
              <a:tr h="0">
                <a:tc>
                  <a:txBody>
                    <a:bodyPr/>
                    <a:lstStyle/>
                    <a:p>
                      <a:pPr algn="ctr">
                        <a:lnSpc>
                          <a:spcPct val="115000"/>
                        </a:lnSpc>
                        <a:spcAft>
                          <a:spcPts val="0"/>
                        </a:spcAft>
                      </a:pPr>
                      <a:r>
                        <a:rPr lang="fr-FR" sz="1600" kern="1200" dirty="0" smtClean="0">
                          <a:solidFill>
                            <a:schemeClr val="tx1"/>
                          </a:solidFill>
                          <a:effectLst/>
                          <a:latin typeface="+mn-lt"/>
                          <a:ea typeface="+mn-ea"/>
                          <a:cs typeface="+mn-cs"/>
                        </a:rPr>
                        <a:t>2xx</a:t>
                      </a:r>
                    </a:p>
                    <a:p>
                      <a:pPr algn="ctr">
                        <a:lnSpc>
                          <a:spcPct val="115000"/>
                        </a:lnSpc>
                        <a:spcAft>
                          <a:spcPts val="0"/>
                        </a:spcAft>
                      </a:pPr>
                      <a:r>
                        <a:rPr lang="fr-FR" sz="1600" kern="1200" dirty="0" smtClean="0">
                          <a:solidFill>
                            <a:schemeClr val="tx1"/>
                          </a:solidFill>
                          <a:effectLst/>
                          <a:latin typeface="+mn-lt"/>
                          <a:ea typeface="+mn-ea"/>
                          <a:cs typeface="+mn-cs"/>
                        </a:rPr>
                        <a:t>44562</a:t>
                      </a:r>
                      <a:endParaRPr lang="fr-FR" sz="1600" kern="1200" dirty="0">
                        <a:solidFill>
                          <a:schemeClr val="tx1"/>
                        </a:solidFill>
                        <a:effectLst/>
                        <a:latin typeface="+mn-lt"/>
                        <a:ea typeface="+mn-ea"/>
                        <a:cs typeface="+mn-cs"/>
                      </a:endParaRPr>
                    </a:p>
                    <a:p>
                      <a:pPr algn="ctr">
                        <a:lnSpc>
                          <a:spcPct val="115000"/>
                        </a:lnSpc>
                        <a:spcAft>
                          <a:spcPts val="0"/>
                        </a:spcAft>
                      </a:pPr>
                      <a:r>
                        <a:rPr lang="fr-FR" sz="1600" kern="1200" dirty="0" smtClean="0">
                          <a:solidFill>
                            <a:schemeClr val="tx1"/>
                          </a:solidFill>
                          <a:effectLst/>
                          <a:latin typeface="+mn-lt"/>
                          <a:ea typeface="+mn-ea"/>
                          <a:cs typeface="+mn-cs"/>
                        </a:rPr>
                        <a:t>512/404</a:t>
                      </a:r>
                      <a:endParaRPr lang="fr-FR" sz="1600" kern="1200" dirty="0">
                        <a:solidFill>
                          <a:schemeClr val="tx1"/>
                        </a:solidFill>
                        <a:effectLst/>
                        <a:latin typeface="+mn-lt"/>
                        <a:ea typeface="+mn-ea"/>
                        <a:cs typeface="+mn-cs"/>
                      </a:endParaRPr>
                    </a:p>
                  </a:txBody>
                  <a:tcPr marL="44450" marR="44450" marT="0" marB="0"/>
                </a:tc>
                <a:tc>
                  <a:txBody>
                    <a:bodyPr/>
                    <a:lstStyle/>
                    <a:p>
                      <a:pPr>
                        <a:lnSpc>
                          <a:spcPct val="115000"/>
                        </a:lnSpc>
                        <a:spcAft>
                          <a:spcPts val="0"/>
                        </a:spcAft>
                        <a:tabLst>
                          <a:tab pos="2700020" algn="ctr"/>
                          <a:tab pos="5400040" algn="r"/>
                          <a:tab pos="449580" algn="l"/>
                        </a:tabLst>
                      </a:pPr>
                      <a:r>
                        <a:rPr lang="fr-FR" sz="1600" kern="1200" dirty="0" smtClean="0">
                          <a:solidFill>
                            <a:schemeClr val="tx1"/>
                          </a:solidFill>
                          <a:effectLst/>
                          <a:latin typeface="+mn-lt"/>
                          <a:ea typeface="+mn-ea"/>
                          <a:cs typeface="+mn-cs"/>
                        </a:rPr>
                        <a:t>immobilisation</a:t>
                      </a:r>
                    </a:p>
                    <a:p>
                      <a:pPr>
                        <a:lnSpc>
                          <a:spcPct val="115000"/>
                        </a:lnSpc>
                        <a:spcAft>
                          <a:spcPts val="0"/>
                        </a:spcAft>
                        <a:tabLst>
                          <a:tab pos="2700020" algn="ctr"/>
                          <a:tab pos="5400040" algn="r"/>
                          <a:tab pos="449580" algn="l"/>
                        </a:tabLst>
                      </a:pPr>
                      <a:r>
                        <a:rPr lang="fr-FR" sz="1600" kern="1200" dirty="0" smtClean="0">
                          <a:solidFill>
                            <a:schemeClr val="tx1"/>
                          </a:solidFill>
                          <a:effectLst/>
                          <a:latin typeface="+mn-lt"/>
                          <a:ea typeface="+mn-ea"/>
                          <a:cs typeface="+mn-cs"/>
                        </a:rPr>
                        <a:t>TVA déductible sur immobilisation</a:t>
                      </a:r>
                    </a:p>
                    <a:p>
                      <a:pPr>
                        <a:lnSpc>
                          <a:spcPct val="115000"/>
                        </a:lnSpc>
                        <a:spcAft>
                          <a:spcPts val="0"/>
                        </a:spcAft>
                        <a:tabLst>
                          <a:tab pos="2700020" algn="ctr"/>
                          <a:tab pos="5400040" algn="r"/>
                          <a:tab pos="449580" algn="l"/>
                        </a:tabLst>
                      </a:pPr>
                      <a:r>
                        <a:rPr lang="fr-FR" sz="1600" kern="1200" dirty="0" smtClean="0">
                          <a:solidFill>
                            <a:schemeClr val="tx1"/>
                          </a:solidFill>
                          <a:effectLst/>
                          <a:latin typeface="+mn-lt"/>
                          <a:ea typeface="+mn-ea"/>
                          <a:cs typeface="+mn-cs"/>
                        </a:rPr>
                        <a:t>           Banque/fournisseur d’</a:t>
                      </a:r>
                      <a:r>
                        <a:rPr lang="fr-FR" sz="1600" kern="1200" dirty="0" err="1" smtClean="0">
                          <a:solidFill>
                            <a:schemeClr val="tx1"/>
                          </a:solidFill>
                          <a:effectLst/>
                          <a:latin typeface="+mn-lt"/>
                          <a:ea typeface="+mn-ea"/>
                          <a:cs typeface="+mn-cs"/>
                        </a:rPr>
                        <a:t>immo</a:t>
                      </a:r>
                      <a:r>
                        <a:rPr lang="fr-FR" sz="1600" kern="1200" dirty="0" smtClean="0">
                          <a:solidFill>
                            <a:schemeClr val="tx1"/>
                          </a:solidFill>
                          <a:effectLst/>
                          <a:latin typeface="+mn-lt"/>
                          <a:ea typeface="+mn-ea"/>
                          <a:cs typeface="+mn-cs"/>
                        </a:rPr>
                        <a:t> (montant</a:t>
                      </a:r>
                      <a:r>
                        <a:rPr lang="fr-FR" sz="1600" kern="1200" baseline="0" dirty="0" smtClean="0">
                          <a:solidFill>
                            <a:schemeClr val="tx1"/>
                          </a:solidFill>
                          <a:effectLst/>
                          <a:latin typeface="+mn-lt"/>
                          <a:ea typeface="+mn-ea"/>
                          <a:cs typeface="+mn-cs"/>
                        </a:rPr>
                        <a:t> de la levée d’option)</a:t>
                      </a:r>
                      <a:endParaRPr lang="fr-FR" sz="1600" kern="1200" dirty="0">
                        <a:solidFill>
                          <a:schemeClr val="tx1"/>
                        </a:solidFill>
                        <a:effectLst/>
                        <a:latin typeface="+mn-lt"/>
                        <a:ea typeface="+mn-ea"/>
                        <a:cs typeface="+mn-cs"/>
                      </a:endParaRPr>
                    </a:p>
                  </a:txBody>
                  <a:tcPr marL="44450" marR="44450" marT="0" marB="0"/>
                </a:tc>
                <a:tc>
                  <a:txBody>
                    <a:bodyPr/>
                    <a:lstStyle/>
                    <a:p>
                      <a:pPr algn="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tc>
                  <a:txBody>
                    <a:bodyPr/>
                    <a:lstStyle/>
                    <a:p>
                      <a:pPr algn="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extLst>
                  <a:ext uri="{0D108BD9-81ED-4DB2-BD59-A6C34878D82A}">
                    <a16:rowId xmlns:a16="http://schemas.microsoft.com/office/drawing/2014/main" val="10001"/>
                  </a:ext>
                </a:extLst>
              </a:tr>
              <a:tr h="0">
                <a:tc>
                  <a:txBody>
                    <a:bodyPr/>
                    <a:lstStyle/>
                    <a:p>
                      <a:pPr algn="ctr">
                        <a:lnSpc>
                          <a:spcPct val="115000"/>
                        </a:lnSpc>
                        <a:spcAft>
                          <a:spcPts val="0"/>
                        </a:spcAft>
                      </a:pPr>
                      <a:r>
                        <a:rPr lang="fr-FR" sz="1600" kern="1200" dirty="0">
                          <a:solidFill>
                            <a:schemeClr val="tx1"/>
                          </a:solidFill>
                          <a:effectLst/>
                          <a:latin typeface="+mn-lt"/>
                          <a:ea typeface="+mn-ea"/>
                          <a:cs typeface="+mn-cs"/>
                        </a:rPr>
                        <a:t> </a:t>
                      </a:r>
                    </a:p>
                  </a:txBody>
                  <a:tcPr marL="44450" marR="44450" marT="0" marB="0"/>
                </a:tc>
                <a:tc>
                  <a:txBody>
                    <a:bodyPr/>
                    <a:lstStyle/>
                    <a:p>
                      <a:pPr algn="ctr">
                        <a:lnSpc>
                          <a:spcPct val="115000"/>
                        </a:lnSpc>
                        <a:spcAft>
                          <a:spcPts val="0"/>
                        </a:spcAft>
                        <a:tabLst>
                          <a:tab pos="2700020" algn="ctr"/>
                          <a:tab pos="5400040" algn="r"/>
                          <a:tab pos="449580" algn="l"/>
                          <a:tab pos="2700020" algn="ctr"/>
                          <a:tab pos="5400040" algn="r"/>
                        </a:tabLst>
                      </a:pPr>
                      <a:r>
                        <a:rPr lang="fr-FR" sz="1600" kern="1200" dirty="0" smtClean="0">
                          <a:solidFill>
                            <a:schemeClr val="tx1"/>
                          </a:solidFill>
                          <a:effectLst/>
                          <a:latin typeface="+mn-lt"/>
                          <a:ea typeface="+mn-ea"/>
                          <a:cs typeface="+mn-cs"/>
                        </a:rPr>
                        <a:t>Levée d’option</a:t>
                      </a:r>
                      <a:endParaRPr lang="fr-FR" sz="1600" kern="1200" dirty="0">
                        <a:solidFill>
                          <a:schemeClr val="tx1"/>
                        </a:solidFill>
                        <a:effectLst/>
                        <a:latin typeface="+mn-lt"/>
                        <a:ea typeface="+mn-ea"/>
                        <a:cs typeface="+mn-cs"/>
                      </a:endParaRPr>
                    </a:p>
                  </a:txBody>
                  <a:tcPr marL="44450" marR="44450" marT="0" marB="0"/>
                </a:tc>
                <a:tc>
                  <a:txBody>
                    <a:bodyPr/>
                    <a:lstStyle/>
                    <a:p>
                      <a:pPr algn="r">
                        <a:lnSpc>
                          <a:spcPct val="115000"/>
                        </a:lnSpc>
                        <a:spcAft>
                          <a:spcPts val="0"/>
                        </a:spcAft>
                      </a:pPr>
                      <a:r>
                        <a:rPr lang="fr-FR" sz="1600" kern="1200" dirty="0">
                          <a:solidFill>
                            <a:schemeClr val="tx1"/>
                          </a:solidFill>
                          <a:effectLst/>
                          <a:latin typeface="+mn-lt"/>
                          <a:ea typeface="+mn-ea"/>
                          <a:cs typeface="+mn-cs"/>
                        </a:rPr>
                        <a:t> </a:t>
                      </a:r>
                    </a:p>
                  </a:txBody>
                  <a:tcPr marL="44450" marR="44450" marT="0" marB="0"/>
                </a:tc>
                <a:tc>
                  <a:txBody>
                    <a:bodyPr/>
                    <a:lstStyle/>
                    <a:p>
                      <a:pPr algn="r">
                        <a:lnSpc>
                          <a:spcPct val="115000"/>
                        </a:lnSpc>
                        <a:spcAft>
                          <a:spcPts val="0"/>
                        </a:spcAft>
                      </a:pPr>
                      <a:r>
                        <a:rPr lang="fr-FR" sz="1600" kern="1200" dirty="0">
                          <a:solidFill>
                            <a:schemeClr val="tx1"/>
                          </a:solidFill>
                          <a:effectLst/>
                          <a:latin typeface="+mn-lt"/>
                          <a:ea typeface="+mn-ea"/>
                          <a:cs typeface="+mn-cs"/>
                        </a:rPr>
                        <a:t> </a:t>
                      </a:r>
                    </a:p>
                  </a:txBody>
                  <a:tcPr marL="44450" marR="44450" marT="0" marB="0"/>
                </a:tc>
                <a:extLst>
                  <a:ext uri="{0D108BD9-81ED-4DB2-BD59-A6C34878D82A}">
                    <a16:rowId xmlns:a16="http://schemas.microsoft.com/office/drawing/2014/main" val="10002"/>
                  </a:ext>
                </a:extLst>
              </a:tr>
            </a:tbl>
          </a:graphicData>
        </a:graphic>
      </p:graphicFrame>
      <p:graphicFrame>
        <p:nvGraphicFramePr>
          <p:cNvPr id="7" name="Tableau 6"/>
          <p:cNvGraphicFramePr>
            <a:graphicFrameLocks noGrp="1"/>
          </p:cNvGraphicFramePr>
          <p:nvPr>
            <p:extLst>
              <p:ext uri="{D42A27DB-BD31-4B8C-83A1-F6EECF244321}">
                <p14:modId xmlns:p14="http://schemas.microsoft.com/office/powerpoint/2010/main" val="1409368219"/>
              </p:ext>
            </p:extLst>
          </p:nvPr>
        </p:nvGraphicFramePr>
        <p:xfrm>
          <a:off x="575576" y="5038015"/>
          <a:ext cx="10034084" cy="1132616"/>
        </p:xfrm>
        <a:graphic>
          <a:graphicData uri="http://schemas.openxmlformats.org/drawingml/2006/table">
            <a:tbl>
              <a:tblPr>
                <a:tableStyleId>{5940675A-B579-460E-94D1-54222C63F5DA}</a:tableStyleId>
              </a:tblPr>
              <a:tblGrid>
                <a:gridCol w="1320332">
                  <a:extLst>
                    <a:ext uri="{9D8B030D-6E8A-4147-A177-3AD203B41FA5}">
                      <a16:colId xmlns:a16="http://schemas.microsoft.com/office/drawing/2014/main" val="20000"/>
                    </a:ext>
                  </a:extLst>
                </a:gridCol>
                <a:gridCol w="5603734">
                  <a:extLst>
                    <a:ext uri="{9D8B030D-6E8A-4147-A177-3AD203B41FA5}">
                      <a16:colId xmlns:a16="http://schemas.microsoft.com/office/drawing/2014/main" val="20001"/>
                    </a:ext>
                  </a:extLst>
                </a:gridCol>
                <a:gridCol w="1555009">
                  <a:extLst>
                    <a:ext uri="{9D8B030D-6E8A-4147-A177-3AD203B41FA5}">
                      <a16:colId xmlns:a16="http://schemas.microsoft.com/office/drawing/2014/main" val="20004"/>
                    </a:ext>
                  </a:extLst>
                </a:gridCol>
                <a:gridCol w="1555009">
                  <a:extLst>
                    <a:ext uri="{9D8B030D-6E8A-4147-A177-3AD203B41FA5}">
                      <a16:colId xmlns:a16="http://schemas.microsoft.com/office/drawing/2014/main" val="20005"/>
                    </a:ext>
                  </a:extLst>
                </a:gridCol>
              </a:tblGrid>
              <a:tr h="291368">
                <a:tc gridSpan="4">
                  <a:txBody>
                    <a:bodyPr/>
                    <a:lstStyle/>
                    <a:p>
                      <a:pPr algn="ctr">
                        <a:lnSpc>
                          <a:spcPct val="115000"/>
                        </a:lnSpc>
                        <a:spcAft>
                          <a:spcPts val="0"/>
                        </a:spcAft>
                      </a:pPr>
                      <a:r>
                        <a:rPr lang="fr-FR" sz="1600" dirty="0">
                          <a:effectLst/>
                        </a:rPr>
                        <a:t> </a:t>
                      </a:r>
                      <a:r>
                        <a:rPr lang="fr-FR" sz="1600" dirty="0" smtClean="0">
                          <a:effectLst/>
                        </a:rPr>
                        <a:t>Date</a:t>
                      </a:r>
                      <a:r>
                        <a:rPr lang="fr-FR" sz="1600" baseline="0" dirty="0" smtClean="0">
                          <a:effectLst/>
                        </a:rPr>
                        <a:t> de fin d’exercice</a:t>
                      </a:r>
                      <a:endParaRPr lang="fr-FR" sz="1600" dirty="0">
                        <a:effectLst/>
                      </a:endParaRPr>
                    </a:p>
                  </a:txBody>
                  <a:tcPr marL="44450" marR="44450" marT="0" marB="0"/>
                </a:tc>
                <a:tc hMerge="1">
                  <a:txBody>
                    <a:bodyPr/>
                    <a:lstStyle/>
                    <a:p>
                      <a:pP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tc hMerge="1">
                  <a:txBody>
                    <a:bodyPr/>
                    <a:lstStyle/>
                    <a:p>
                      <a:pPr algn="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tc hMerge="1">
                  <a:txBody>
                    <a:bodyPr/>
                    <a:lstStyle/>
                    <a:p>
                      <a:pPr algn="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extLst>
                  <a:ext uri="{0D108BD9-81ED-4DB2-BD59-A6C34878D82A}">
                    <a16:rowId xmlns:a16="http://schemas.microsoft.com/office/drawing/2014/main" val="10000"/>
                  </a:ext>
                </a:extLst>
              </a:tr>
              <a:tr h="0">
                <a:tc>
                  <a:txBody>
                    <a:bodyPr/>
                    <a:lstStyle/>
                    <a:p>
                      <a:pPr algn="l">
                        <a:lnSpc>
                          <a:spcPct val="115000"/>
                        </a:lnSpc>
                        <a:spcAft>
                          <a:spcPts val="0"/>
                        </a:spcAft>
                      </a:pPr>
                      <a:r>
                        <a:rPr lang="fr-FR" sz="1600" kern="1200" dirty="0" smtClean="0">
                          <a:solidFill>
                            <a:schemeClr val="tx1"/>
                          </a:solidFill>
                          <a:effectLst/>
                          <a:latin typeface="+mn-lt"/>
                          <a:ea typeface="+mn-ea"/>
                          <a:cs typeface="+mn-cs"/>
                        </a:rPr>
                        <a:t>681</a:t>
                      </a:r>
                    </a:p>
                    <a:p>
                      <a:pPr algn="r">
                        <a:lnSpc>
                          <a:spcPct val="115000"/>
                        </a:lnSpc>
                        <a:spcAft>
                          <a:spcPts val="0"/>
                        </a:spcAft>
                      </a:pPr>
                      <a:r>
                        <a:rPr lang="fr-FR" sz="1600" kern="1200" dirty="0" smtClean="0">
                          <a:solidFill>
                            <a:schemeClr val="tx1"/>
                          </a:solidFill>
                          <a:effectLst/>
                          <a:latin typeface="+mn-lt"/>
                          <a:ea typeface="+mn-ea"/>
                          <a:cs typeface="+mn-cs"/>
                        </a:rPr>
                        <a:t>28….</a:t>
                      </a:r>
                      <a:endParaRPr lang="fr-FR" sz="1600" kern="1200" dirty="0">
                        <a:solidFill>
                          <a:schemeClr val="tx1"/>
                        </a:solidFill>
                        <a:effectLst/>
                        <a:latin typeface="+mn-lt"/>
                        <a:ea typeface="+mn-ea"/>
                        <a:cs typeface="+mn-cs"/>
                      </a:endParaRPr>
                    </a:p>
                  </a:txBody>
                  <a:tcPr marL="44450" marR="44450" marT="0" marB="0"/>
                </a:tc>
                <a:tc>
                  <a:txBody>
                    <a:bodyPr/>
                    <a:lstStyle/>
                    <a:p>
                      <a:pPr>
                        <a:lnSpc>
                          <a:spcPct val="115000"/>
                        </a:lnSpc>
                        <a:spcAft>
                          <a:spcPts val="0"/>
                        </a:spcAft>
                        <a:tabLst>
                          <a:tab pos="2700020" algn="ctr"/>
                          <a:tab pos="5400040" algn="r"/>
                          <a:tab pos="449580" algn="l"/>
                        </a:tabLst>
                      </a:pPr>
                      <a:r>
                        <a:rPr lang="fr-FR" sz="1600" kern="1200" dirty="0" smtClean="0">
                          <a:solidFill>
                            <a:schemeClr val="tx1"/>
                          </a:solidFill>
                          <a:effectLst/>
                          <a:latin typeface="+mn-lt"/>
                          <a:ea typeface="+mn-ea"/>
                          <a:cs typeface="+mn-cs"/>
                        </a:rPr>
                        <a:t>DADP – charges d’exploitation</a:t>
                      </a:r>
                    </a:p>
                    <a:p>
                      <a:pPr>
                        <a:lnSpc>
                          <a:spcPct val="115000"/>
                        </a:lnSpc>
                        <a:spcAft>
                          <a:spcPts val="0"/>
                        </a:spcAft>
                        <a:tabLst>
                          <a:tab pos="2700020" algn="ctr"/>
                          <a:tab pos="5400040" algn="r"/>
                          <a:tab pos="449580" algn="l"/>
                        </a:tabLst>
                      </a:pPr>
                      <a:r>
                        <a:rPr lang="fr-FR" sz="1600" kern="1200" dirty="0" smtClean="0">
                          <a:solidFill>
                            <a:schemeClr val="tx1"/>
                          </a:solidFill>
                          <a:effectLst/>
                          <a:latin typeface="+mn-lt"/>
                          <a:ea typeface="+mn-ea"/>
                          <a:cs typeface="+mn-cs"/>
                        </a:rPr>
                        <a:t>           Amortissement –</a:t>
                      </a:r>
                      <a:r>
                        <a:rPr lang="fr-FR" sz="1600" kern="1200" baseline="0" dirty="0" smtClean="0">
                          <a:solidFill>
                            <a:schemeClr val="tx1"/>
                          </a:solidFill>
                          <a:effectLst/>
                          <a:latin typeface="+mn-lt"/>
                          <a:ea typeface="+mn-ea"/>
                          <a:cs typeface="+mn-cs"/>
                        </a:rPr>
                        <a:t> Immobilisation ….</a:t>
                      </a:r>
                      <a:endParaRPr lang="fr-FR" sz="1600" kern="1200" dirty="0">
                        <a:solidFill>
                          <a:schemeClr val="tx1"/>
                        </a:solidFill>
                        <a:effectLst/>
                        <a:latin typeface="+mn-lt"/>
                        <a:ea typeface="+mn-ea"/>
                        <a:cs typeface="+mn-cs"/>
                      </a:endParaRPr>
                    </a:p>
                  </a:txBody>
                  <a:tcPr marL="44450" marR="44450" marT="0" marB="0"/>
                </a:tc>
                <a:tc>
                  <a:txBody>
                    <a:bodyPr/>
                    <a:lstStyle/>
                    <a:p>
                      <a:pPr algn="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tc>
                  <a:txBody>
                    <a:bodyPr/>
                    <a:lstStyle/>
                    <a:p>
                      <a:pPr algn="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extLst>
                  <a:ext uri="{0D108BD9-81ED-4DB2-BD59-A6C34878D82A}">
                    <a16:rowId xmlns:a16="http://schemas.microsoft.com/office/drawing/2014/main" val="10001"/>
                  </a:ext>
                </a:extLst>
              </a:tr>
              <a:tr h="0">
                <a:tc gridSpan="4">
                  <a:txBody>
                    <a:bodyPr/>
                    <a:lstStyle/>
                    <a:p>
                      <a:pPr algn="ctr">
                        <a:lnSpc>
                          <a:spcPct val="115000"/>
                        </a:lnSpc>
                        <a:spcAft>
                          <a:spcPts val="0"/>
                        </a:spcAft>
                      </a:pPr>
                      <a:r>
                        <a:rPr lang="fr-FR" sz="1600" kern="1200" dirty="0">
                          <a:solidFill>
                            <a:schemeClr val="tx1"/>
                          </a:solidFill>
                          <a:effectLst/>
                          <a:latin typeface="+mn-lt"/>
                          <a:ea typeface="+mn-ea"/>
                          <a:cs typeface="+mn-cs"/>
                        </a:rPr>
                        <a:t> </a:t>
                      </a:r>
                      <a:r>
                        <a:rPr lang="fr-FR" sz="1600" kern="1200" dirty="0" smtClean="0">
                          <a:solidFill>
                            <a:schemeClr val="tx1"/>
                          </a:solidFill>
                          <a:effectLst/>
                          <a:latin typeface="+mn-lt"/>
                          <a:ea typeface="+mn-ea"/>
                          <a:cs typeface="+mn-cs"/>
                        </a:rPr>
                        <a:t>Amortissement</a:t>
                      </a:r>
                      <a:r>
                        <a:rPr lang="fr-FR" sz="1600" kern="1200" baseline="0" dirty="0" smtClean="0">
                          <a:solidFill>
                            <a:schemeClr val="tx1"/>
                          </a:solidFill>
                          <a:effectLst/>
                          <a:latin typeface="+mn-lt"/>
                          <a:ea typeface="+mn-ea"/>
                          <a:cs typeface="+mn-cs"/>
                        </a:rPr>
                        <a:t> (débutant le jour de la levée d’option)</a:t>
                      </a:r>
                      <a:r>
                        <a:rPr lang="fr-FR" sz="1600" kern="1200" dirty="0">
                          <a:solidFill>
                            <a:schemeClr val="tx1"/>
                          </a:solidFill>
                          <a:effectLst/>
                          <a:latin typeface="+mn-lt"/>
                          <a:ea typeface="+mn-ea"/>
                          <a:cs typeface="+mn-cs"/>
                        </a:rPr>
                        <a:t> </a:t>
                      </a:r>
                    </a:p>
                  </a:txBody>
                  <a:tcPr marL="44450" marR="44450" marT="0" marB="0"/>
                </a:tc>
                <a:tc hMerge="1">
                  <a:txBody>
                    <a:bodyPr/>
                    <a:lstStyle/>
                    <a:p>
                      <a:pPr>
                        <a:lnSpc>
                          <a:spcPct val="115000"/>
                        </a:lnSpc>
                        <a:spcAft>
                          <a:spcPts val="0"/>
                        </a:spcAft>
                        <a:tabLst>
                          <a:tab pos="2700020" algn="ctr"/>
                          <a:tab pos="5400040" algn="r"/>
                          <a:tab pos="449580" algn="l"/>
                          <a:tab pos="2700020" algn="ctr"/>
                          <a:tab pos="5400040" algn="r"/>
                        </a:tabLst>
                      </a:pPr>
                      <a:endParaRPr lang="fr-FR" sz="1600" kern="1200" dirty="0">
                        <a:solidFill>
                          <a:schemeClr val="tx1"/>
                        </a:solidFill>
                        <a:effectLst/>
                        <a:latin typeface="+mn-lt"/>
                        <a:ea typeface="+mn-ea"/>
                        <a:cs typeface="+mn-cs"/>
                      </a:endParaRPr>
                    </a:p>
                  </a:txBody>
                  <a:tcPr marL="44450" marR="44450" marT="0" marB="0"/>
                </a:tc>
                <a:tc hMerge="1">
                  <a:txBody>
                    <a:bodyPr/>
                    <a:lstStyle/>
                    <a:p>
                      <a:pPr algn="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tc hMerge="1">
                  <a:txBody>
                    <a:bodyPr/>
                    <a:lstStyle/>
                    <a:p>
                      <a:pPr algn="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56540782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37</a:t>
            </a:fld>
            <a:endParaRPr lang="fr-FR" dirty="0">
              <a:solidFill>
                <a:prstClr val="black">
                  <a:tint val="75000"/>
                </a:prstClr>
              </a:solidFill>
            </a:endParaRPr>
          </a:p>
        </p:txBody>
      </p:sp>
      <p:sp>
        <p:nvSpPr>
          <p:cNvPr id="3" name="Titre 1"/>
          <p:cNvSpPr txBox="1">
            <a:spLocks/>
          </p:cNvSpPr>
          <p:nvPr/>
        </p:nvSpPr>
        <p:spPr>
          <a:xfrm>
            <a:off x="64655" y="-29115"/>
            <a:ext cx="11055927" cy="577795"/>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a:solidFill>
                  <a:srgbClr val="C00000"/>
                </a:solidFill>
              </a:rPr>
              <a:t>5</a:t>
            </a:r>
            <a:r>
              <a:rPr lang="fr-FR" dirty="0" smtClean="0">
                <a:solidFill>
                  <a:srgbClr val="C00000"/>
                </a:solidFill>
              </a:rPr>
              <a:t>.3. Le crédit bail – exemple</a:t>
            </a:r>
            <a:endParaRPr lang="fr-FR" dirty="0">
              <a:solidFill>
                <a:srgbClr val="C00000"/>
              </a:solidFill>
            </a:endParaRPr>
          </a:p>
        </p:txBody>
      </p:sp>
      <p:sp>
        <p:nvSpPr>
          <p:cNvPr id="4" name="Espace réservé du contenu 3"/>
          <p:cNvSpPr txBox="1">
            <a:spLocks/>
          </p:cNvSpPr>
          <p:nvPr/>
        </p:nvSpPr>
        <p:spPr>
          <a:xfrm>
            <a:off x="64655" y="548680"/>
            <a:ext cx="11171582" cy="5972814"/>
          </a:xfrm>
          <a:prstGeom prst="rect">
            <a:avLst/>
          </a:prstGeom>
        </p:spPr>
        <p:txBody>
          <a:bodyPr>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Clr>
                <a:srgbClr val="C00000"/>
              </a:buClr>
              <a:buNone/>
            </a:pPr>
            <a:r>
              <a:rPr lang="fr-FR" sz="2400" dirty="0" smtClean="0">
                <a:solidFill>
                  <a:srgbClr val="0070C0"/>
                </a:solidFill>
              </a:rPr>
              <a:t>Exemple</a:t>
            </a:r>
            <a:r>
              <a:rPr lang="fr-FR" sz="2000" dirty="0" smtClean="0"/>
              <a:t> </a:t>
            </a:r>
          </a:p>
          <a:p>
            <a:pPr marL="114300" indent="0">
              <a:buClr>
                <a:srgbClr val="C00000"/>
              </a:buClr>
              <a:buNone/>
            </a:pPr>
            <a:r>
              <a:rPr lang="fr-FR" sz="2000" dirty="0" smtClean="0"/>
              <a:t>L’entreprise </a:t>
            </a:r>
            <a:r>
              <a:rPr lang="fr-FR" sz="2000" dirty="0" err="1" smtClean="0"/>
              <a:t>CommerTrio</a:t>
            </a:r>
            <a:r>
              <a:rPr lang="fr-FR" sz="2000" dirty="0" smtClean="0"/>
              <a:t> loue des véhicules pour ses deux commerciaux. </a:t>
            </a:r>
          </a:p>
          <a:p>
            <a:pPr marL="114300" indent="0">
              <a:buClr>
                <a:srgbClr val="C00000"/>
              </a:buClr>
              <a:buNone/>
            </a:pPr>
            <a:r>
              <a:rPr lang="fr-FR" sz="2000" dirty="0" smtClean="0"/>
              <a:t>Ils ont dans leurs flotte une </a:t>
            </a:r>
            <a:r>
              <a:rPr lang="fr-FR" sz="2000" dirty="0" err="1" smtClean="0"/>
              <a:t>passat</a:t>
            </a:r>
            <a:r>
              <a:rPr lang="fr-FR" sz="2000" dirty="0" smtClean="0"/>
              <a:t> qu’ils louent 2.500 € HT. Il s’agit de la dernière année de contrat de location et aucune levée d’option n’est prévue dans le contrat sur ce véhicule. </a:t>
            </a:r>
          </a:p>
          <a:p>
            <a:pPr marL="114300" indent="0">
              <a:buClr>
                <a:srgbClr val="C00000"/>
              </a:buClr>
              <a:buNone/>
            </a:pPr>
            <a:r>
              <a:rPr lang="fr-FR" sz="2000" dirty="0" smtClean="0"/>
              <a:t>Ils louent aussi une DS 5 pour 4.000 € HT par an. </a:t>
            </a:r>
          </a:p>
          <a:p>
            <a:pPr marL="114300" indent="0">
              <a:buClr>
                <a:srgbClr val="C00000"/>
              </a:buClr>
              <a:buNone/>
            </a:pPr>
            <a:r>
              <a:rPr lang="fr-FR" sz="2000" dirty="0" smtClean="0"/>
              <a:t>Les deux loyers sont versés au 01/07 de chaque année. </a:t>
            </a:r>
          </a:p>
          <a:p>
            <a:pPr marL="114300" indent="0">
              <a:buClr>
                <a:srgbClr val="C00000"/>
              </a:buClr>
              <a:buNone/>
            </a:pPr>
            <a:r>
              <a:rPr lang="fr-FR" sz="2000" dirty="0" smtClean="0"/>
              <a:t>Pour la DS 5, une option peut être levée au 01/10/N. Le prix de la levée d’option est de 8000 €. Dans le cas ou l’entreprise lèverait l’option, le véhicule serait encore utilisable deux ans environ. </a:t>
            </a:r>
          </a:p>
          <a:p>
            <a:pPr marL="114300" indent="0">
              <a:buClr>
                <a:srgbClr val="C00000"/>
              </a:buClr>
              <a:buNone/>
            </a:pPr>
            <a:endParaRPr lang="fr-FR" sz="2000" dirty="0"/>
          </a:p>
          <a:p>
            <a:pPr marL="571500" indent="-457200">
              <a:buClr>
                <a:srgbClr val="C00000"/>
              </a:buClr>
              <a:buAutoNum type="arabicParenR"/>
            </a:pPr>
            <a:r>
              <a:rPr lang="fr-FR" sz="2000" dirty="0" smtClean="0"/>
              <a:t>Passez les écritures pour la </a:t>
            </a:r>
            <a:r>
              <a:rPr lang="fr-FR" sz="2000" dirty="0" err="1" smtClean="0"/>
              <a:t>passat</a:t>
            </a:r>
            <a:r>
              <a:rPr lang="fr-FR" sz="2000" dirty="0" smtClean="0"/>
              <a:t>. </a:t>
            </a:r>
            <a:r>
              <a:rPr lang="fr-FR" sz="2000" dirty="0" err="1" smtClean="0"/>
              <a:t>CommerTrio</a:t>
            </a:r>
            <a:r>
              <a:rPr lang="fr-FR" sz="2000" dirty="0" smtClean="0"/>
              <a:t> peut il devenir propriétaire du véhicule en fin de contrat ?  </a:t>
            </a:r>
          </a:p>
          <a:p>
            <a:pPr marL="571500" indent="-457200">
              <a:buClr>
                <a:srgbClr val="C00000"/>
              </a:buClr>
              <a:buAutoNum type="arabicParenR"/>
            </a:pPr>
            <a:r>
              <a:rPr lang="fr-FR" sz="2000" dirty="0" smtClean="0"/>
              <a:t>Passez les écritures concernant la DS5 pour N (on supposera que </a:t>
            </a:r>
            <a:r>
              <a:rPr lang="fr-FR" sz="2000" dirty="0" err="1" smtClean="0"/>
              <a:t>CommerTrio</a:t>
            </a:r>
            <a:r>
              <a:rPr lang="fr-FR" sz="2000" dirty="0" smtClean="0"/>
              <a:t> lève l’option). </a:t>
            </a:r>
            <a:endParaRPr lang="fr-FR" sz="2000" dirty="0"/>
          </a:p>
          <a:p>
            <a:pPr marL="114300" indent="0">
              <a:buClr>
                <a:srgbClr val="C00000"/>
              </a:buClr>
              <a:buNone/>
            </a:pPr>
            <a:endParaRPr lang="fr-FR" sz="2000" dirty="0" smtClean="0"/>
          </a:p>
          <a:p>
            <a:pPr marL="114300" indent="0">
              <a:buClr>
                <a:srgbClr val="C00000"/>
              </a:buClr>
              <a:buNone/>
            </a:pPr>
            <a:endParaRPr lang="fr-FR" sz="2000" dirty="0"/>
          </a:p>
          <a:p>
            <a:pPr marL="114300" indent="0">
              <a:buClr>
                <a:srgbClr val="C00000"/>
              </a:buClr>
              <a:buNone/>
            </a:pPr>
            <a:endParaRPr lang="fr-FR" sz="2000" dirty="0" smtClean="0"/>
          </a:p>
          <a:p>
            <a:pPr marL="114300" indent="0">
              <a:buClr>
                <a:srgbClr val="C00000"/>
              </a:buClr>
              <a:buNone/>
            </a:pPr>
            <a:endParaRPr lang="fr-FR" sz="2000" dirty="0"/>
          </a:p>
          <a:p>
            <a:pPr marL="114300" indent="0">
              <a:buClr>
                <a:srgbClr val="C00000"/>
              </a:buClr>
              <a:buNone/>
            </a:pPr>
            <a:endParaRPr lang="fr-FR" sz="2000" dirty="0" smtClean="0"/>
          </a:p>
          <a:p>
            <a:pPr marL="114300" indent="0">
              <a:buClr>
                <a:srgbClr val="C00000"/>
              </a:buClr>
              <a:buNone/>
            </a:pPr>
            <a:endParaRPr lang="fr-FR" sz="2000" u="sng"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6435452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38</a:t>
            </a:fld>
            <a:endParaRPr lang="fr-FR" dirty="0">
              <a:solidFill>
                <a:prstClr val="black">
                  <a:tint val="75000"/>
                </a:prstClr>
              </a:solidFill>
            </a:endParaRPr>
          </a:p>
        </p:txBody>
      </p:sp>
      <p:sp>
        <p:nvSpPr>
          <p:cNvPr id="3" name="Titre 1"/>
          <p:cNvSpPr txBox="1">
            <a:spLocks/>
          </p:cNvSpPr>
          <p:nvPr/>
        </p:nvSpPr>
        <p:spPr>
          <a:xfrm>
            <a:off x="64655" y="-29115"/>
            <a:ext cx="11055927" cy="577795"/>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a:solidFill>
                  <a:srgbClr val="C00000"/>
                </a:solidFill>
              </a:rPr>
              <a:t>5</a:t>
            </a:r>
            <a:r>
              <a:rPr lang="fr-FR" dirty="0" smtClean="0">
                <a:solidFill>
                  <a:srgbClr val="C00000"/>
                </a:solidFill>
              </a:rPr>
              <a:t>.3. Le crédit bail – application</a:t>
            </a:r>
            <a:endParaRPr lang="fr-FR" dirty="0">
              <a:solidFill>
                <a:srgbClr val="C00000"/>
              </a:solidFill>
            </a:endParaRPr>
          </a:p>
        </p:txBody>
      </p:sp>
      <p:sp>
        <p:nvSpPr>
          <p:cNvPr id="4" name="Espace réservé du contenu 3"/>
          <p:cNvSpPr txBox="1">
            <a:spLocks/>
          </p:cNvSpPr>
          <p:nvPr/>
        </p:nvSpPr>
        <p:spPr>
          <a:xfrm>
            <a:off x="64655" y="548680"/>
            <a:ext cx="11171582" cy="5972814"/>
          </a:xfrm>
          <a:prstGeom prst="rect">
            <a:avLst/>
          </a:prstGeom>
        </p:spPr>
        <p:txBody>
          <a:bodyPr>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Clr>
                <a:srgbClr val="C00000"/>
              </a:buClr>
              <a:buNone/>
            </a:pPr>
            <a:r>
              <a:rPr lang="fr-FR" sz="2400" dirty="0" smtClean="0">
                <a:solidFill>
                  <a:srgbClr val="0070C0"/>
                </a:solidFill>
              </a:rPr>
              <a:t>Application</a:t>
            </a:r>
            <a:r>
              <a:rPr lang="fr-FR" sz="2000" dirty="0" smtClean="0"/>
              <a:t> </a:t>
            </a:r>
          </a:p>
          <a:p>
            <a:pPr marL="114300" indent="0">
              <a:buClr>
                <a:srgbClr val="C00000"/>
              </a:buClr>
              <a:buNone/>
            </a:pPr>
            <a:r>
              <a:rPr lang="fr-FR" sz="2000" dirty="0" smtClean="0"/>
              <a:t>L’entreprise </a:t>
            </a:r>
            <a:r>
              <a:rPr lang="fr-FR" sz="2000" dirty="0" err="1" smtClean="0"/>
              <a:t>Metal</a:t>
            </a:r>
            <a:r>
              <a:rPr lang="fr-FR" sz="2000" dirty="0" smtClean="0"/>
              <a:t> + acquiert en septembre N-10 une plieuse pneumatique. Sa valeur d’origine 250 000 €. N’ayant pas les moyens d’en faire l’acquisition, elle décide de la louer  : redevance annuelle 30 000 € payable le 09/09 de chaque année. </a:t>
            </a:r>
          </a:p>
          <a:p>
            <a:pPr marL="114300" indent="0">
              <a:buClr>
                <a:srgbClr val="C00000"/>
              </a:buClr>
              <a:buNone/>
            </a:pPr>
            <a:r>
              <a:rPr lang="fr-FR" sz="2000" dirty="0" smtClean="0"/>
              <a:t>Le contrat prévoit une levée d’option pour 50 000 € le 09/09/N. L’entreprise estime que cette machine pourra encore être utilisée 3 ans avant sa mise au rebus. </a:t>
            </a:r>
          </a:p>
          <a:p>
            <a:pPr marL="114300" indent="0">
              <a:buClr>
                <a:srgbClr val="C00000"/>
              </a:buClr>
              <a:buNone/>
            </a:pPr>
            <a:endParaRPr lang="fr-FR" sz="2000" dirty="0" smtClean="0"/>
          </a:p>
          <a:p>
            <a:pPr marL="571500" indent="-457200">
              <a:buClr>
                <a:srgbClr val="C00000"/>
              </a:buClr>
              <a:buAutoNum type="arabicParenR"/>
            </a:pPr>
            <a:r>
              <a:rPr lang="fr-FR" sz="2000" dirty="0" smtClean="0"/>
              <a:t>Passez l’écriture au 09/09/N-1. </a:t>
            </a:r>
          </a:p>
          <a:p>
            <a:pPr marL="571500" indent="-457200">
              <a:buClr>
                <a:srgbClr val="C00000"/>
              </a:buClr>
              <a:buAutoNum type="arabicParenR"/>
            </a:pPr>
            <a:r>
              <a:rPr lang="fr-FR" sz="2000" dirty="0" smtClean="0"/>
              <a:t>Passez l’écriture de levée d’option et calculez le cout effectif du crédit bail. </a:t>
            </a:r>
          </a:p>
          <a:p>
            <a:pPr marL="571500" indent="-457200">
              <a:buClr>
                <a:srgbClr val="C00000"/>
              </a:buClr>
              <a:buAutoNum type="arabicParenR"/>
            </a:pPr>
            <a:r>
              <a:rPr lang="fr-FR" sz="2000" dirty="0" smtClean="0"/>
              <a:t>Etablissez le tableau d’amortissement en cas de levée d’option</a:t>
            </a:r>
          </a:p>
          <a:p>
            <a:pPr marL="571500" indent="-457200">
              <a:buClr>
                <a:srgbClr val="C00000"/>
              </a:buClr>
              <a:buAutoNum type="arabicParenR"/>
            </a:pPr>
            <a:r>
              <a:rPr lang="fr-FR" sz="2000" dirty="0" smtClean="0"/>
              <a:t>Passez les écritures au 31/12/N. </a:t>
            </a:r>
          </a:p>
          <a:p>
            <a:pPr marL="571500" indent="-457200">
              <a:buClr>
                <a:srgbClr val="C00000"/>
              </a:buClr>
              <a:buAutoNum type="arabicParenR"/>
            </a:pPr>
            <a:r>
              <a:rPr lang="fr-FR" sz="2000" dirty="0" smtClean="0"/>
              <a:t>L’entreprise revend la machine 20.000 € HT en 30/05/N+1. Passez les écritures comptables. </a:t>
            </a:r>
          </a:p>
          <a:p>
            <a:pPr lvl="1">
              <a:buClr>
                <a:srgbClr val="C00000"/>
              </a:buClr>
              <a:buFontTx/>
              <a:buChar char="-"/>
            </a:pPr>
            <a:r>
              <a:rPr lang="fr-FR" sz="1800" dirty="0" smtClean="0"/>
              <a:t>Amortissement complémentaire  </a:t>
            </a:r>
          </a:p>
          <a:p>
            <a:pPr lvl="1">
              <a:buClr>
                <a:srgbClr val="C00000"/>
              </a:buClr>
              <a:buFontTx/>
              <a:buChar char="-"/>
            </a:pPr>
            <a:r>
              <a:rPr lang="fr-FR" sz="1800" dirty="0" smtClean="0"/>
              <a:t>Produit de cession</a:t>
            </a:r>
          </a:p>
          <a:p>
            <a:pPr lvl="1">
              <a:buClr>
                <a:srgbClr val="C00000"/>
              </a:buClr>
              <a:buFontTx/>
              <a:buChar char="-"/>
            </a:pPr>
            <a:r>
              <a:rPr lang="fr-FR" sz="1800" dirty="0" smtClean="0"/>
              <a:t>Sortie de patrimoine</a:t>
            </a:r>
          </a:p>
          <a:p>
            <a:pPr marL="114300" indent="0">
              <a:buClr>
                <a:srgbClr val="C00000"/>
              </a:buClr>
              <a:buNone/>
            </a:pPr>
            <a:endParaRPr lang="fr-FR" sz="2000" dirty="0"/>
          </a:p>
          <a:p>
            <a:pPr marL="114300" indent="0">
              <a:buClr>
                <a:srgbClr val="C00000"/>
              </a:buClr>
              <a:buNone/>
            </a:pPr>
            <a:endParaRPr lang="fr-FR" sz="2000" dirty="0" smtClean="0"/>
          </a:p>
          <a:p>
            <a:pPr marL="114300" indent="0">
              <a:buClr>
                <a:srgbClr val="C00000"/>
              </a:buClr>
              <a:buNone/>
            </a:pPr>
            <a:endParaRPr lang="fr-FR" sz="2000" dirty="0"/>
          </a:p>
          <a:p>
            <a:pPr marL="114300" indent="0">
              <a:buClr>
                <a:srgbClr val="C00000"/>
              </a:buClr>
              <a:buNone/>
            </a:pPr>
            <a:endParaRPr lang="fr-FR" sz="2000" dirty="0" smtClean="0"/>
          </a:p>
          <a:p>
            <a:pPr marL="114300" indent="0">
              <a:buClr>
                <a:srgbClr val="C00000"/>
              </a:buClr>
              <a:buNone/>
            </a:pPr>
            <a:endParaRPr lang="fr-FR" sz="2000" u="sng"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27626963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39</a:t>
            </a:fld>
            <a:endParaRPr lang="fr-FR" dirty="0">
              <a:solidFill>
                <a:prstClr val="black">
                  <a:tint val="75000"/>
                </a:prstClr>
              </a:solidFill>
            </a:endParaRPr>
          </a:p>
        </p:txBody>
      </p:sp>
      <p:sp>
        <p:nvSpPr>
          <p:cNvPr id="3" name="Espace réservé du numéro de diapositive 1"/>
          <p:cNvSpPr txBox="1">
            <a:spLocks/>
          </p:cNvSpPr>
          <p:nvPr/>
        </p:nvSpPr>
        <p:spPr>
          <a:xfrm>
            <a:off x="11419465" y="0"/>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5D6219C-5D67-46FE-AB3F-D592616FA5B1}" type="slidenum">
              <a:rPr lang="fr-FR" smtClean="0">
                <a:solidFill>
                  <a:prstClr val="black">
                    <a:tint val="75000"/>
                  </a:prstClr>
                </a:solidFill>
              </a:rPr>
              <a:pPr/>
              <a:t>39</a:t>
            </a:fld>
            <a:endParaRPr lang="fr-FR" dirty="0">
              <a:solidFill>
                <a:prstClr val="black">
                  <a:tint val="75000"/>
                </a:prstClr>
              </a:solidFill>
            </a:endParaRPr>
          </a:p>
        </p:txBody>
      </p:sp>
      <p:sp>
        <p:nvSpPr>
          <p:cNvPr id="4" name="Espace réservé du contenu 3"/>
          <p:cNvSpPr txBox="1">
            <a:spLocks/>
          </p:cNvSpPr>
          <p:nvPr/>
        </p:nvSpPr>
        <p:spPr>
          <a:xfrm>
            <a:off x="484909" y="524705"/>
            <a:ext cx="11171582" cy="5972814"/>
          </a:xfrm>
          <a:prstGeom prst="rect">
            <a:avLst/>
          </a:prstGeom>
        </p:spPr>
        <p:txBody>
          <a:bodyPr>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Clr>
                <a:srgbClr val="C00000"/>
              </a:buClr>
              <a:buNone/>
            </a:pPr>
            <a:r>
              <a:rPr lang="fr-FR" sz="2000" u="sng" dirty="0" smtClean="0">
                <a:effectLst>
                  <a:outerShdw blurRad="38100" dist="38100" dir="2700000" algn="tl">
                    <a:srgbClr val="000000">
                      <a:alpha val="43137"/>
                    </a:srgbClr>
                  </a:outerShdw>
                </a:effectLst>
              </a:rPr>
              <a:t>Redevance – Loyer</a:t>
            </a: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r>
              <a:rPr lang="fr-FR" sz="2000" u="sng" dirty="0" smtClean="0">
                <a:effectLst>
                  <a:outerShdw blurRad="38100" dist="38100" dir="2700000" algn="tl">
                    <a:srgbClr val="000000">
                      <a:alpha val="43137"/>
                    </a:srgbClr>
                  </a:outerShdw>
                </a:effectLst>
              </a:rPr>
              <a:t>Levée d’option</a:t>
            </a: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r>
              <a:rPr lang="fr-FR" sz="2000" u="sng" dirty="0" smtClean="0">
                <a:effectLst>
                  <a:outerShdw blurRad="38100" dist="38100" dir="2700000" algn="tl">
                    <a:srgbClr val="000000">
                      <a:alpha val="43137"/>
                    </a:srgbClr>
                  </a:outerShdw>
                </a:effectLst>
              </a:rPr>
              <a:t>Cout effectif : </a:t>
            </a: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p:txBody>
      </p:sp>
      <p:graphicFrame>
        <p:nvGraphicFramePr>
          <p:cNvPr id="5" name="Tableau 4"/>
          <p:cNvGraphicFramePr>
            <a:graphicFrameLocks noGrp="1"/>
          </p:cNvGraphicFramePr>
          <p:nvPr>
            <p:extLst>
              <p:ext uri="{D42A27DB-BD31-4B8C-83A1-F6EECF244321}">
                <p14:modId xmlns:p14="http://schemas.microsoft.com/office/powerpoint/2010/main" val="349965461"/>
              </p:ext>
            </p:extLst>
          </p:nvPr>
        </p:nvGraphicFramePr>
        <p:xfrm>
          <a:off x="633404" y="967563"/>
          <a:ext cx="10034084" cy="1413032"/>
        </p:xfrm>
        <a:graphic>
          <a:graphicData uri="http://schemas.openxmlformats.org/drawingml/2006/table">
            <a:tbl>
              <a:tblPr>
                <a:tableStyleId>{5940675A-B579-460E-94D1-54222C63F5DA}</a:tableStyleId>
              </a:tblPr>
              <a:tblGrid>
                <a:gridCol w="1320332">
                  <a:extLst>
                    <a:ext uri="{9D8B030D-6E8A-4147-A177-3AD203B41FA5}">
                      <a16:colId xmlns:a16="http://schemas.microsoft.com/office/drawing/2014/main" val="20000"/>
                    </a:ext>
                  </a:extLst>
                </a:gridCol>
                <a:gridCol w="5603734">
                  <a:extLst>
                    <a:ext uri="{9D8B030D-6E8A-4147-A177-3AD203B41FA5}">
                      <a16:colId xmlns:a16="http://schemas.microsoft.com/office/drawing/2014/main" val="20001"/>
                    </a:ext>
                  </a:extLst>
                </a:gridCol>
                <a:gridCol w="1555009">
                  <a:extLst>
                    <a:ext uri="{9D8B030D-6E8A-4147-A177-3AD203B41FA5}">
                      <a16:colId xmlns:a16="http://schemas.microsoft.com/office/drawing/2014/main" val="20004"/>
                    </a:ext>
                  </a:extLst>
                </a:gridCol>
                <a:gridCol w="1555009">
                  <a:extLst>
                    <a:ext uri="{9D8B030D-6E8A-4147-A177-3AD203B41FA5}">
                      <a16:colId xmlns:a16="http://schemas.microsoft.com/office/drawing/2014/main" val="20005"/>
                    </a:ext>
                  </a:extLst>
                </a:gridCol>
              </a:tblGrid>
              <a:tr h="291368">
                <a:tc gridSpan="4">
                  <a:txBody>
                    <a:bodyPr/>
                    <a:lstStyle/>
                    <a:p>
                      <a:pPr algn="ctr">
                        <a:lnSpc>
                          <a:spcPct val="115000"/>
                        </a:lnSpc>
                        <a:spcAft>
                          <a:spcPts val="0"/>
                        </a:spcAft>
                      </a:pPr>
                      <a:endParaRPr lang="fr-FR" sz="1600" dirty="0">
                        <a:effectLst/>
                      </a:endParaRPr>
                    </a:p>
                  </a:txBody>
                  <a:tcPr marL="44450" marR="44450" marT="0" marB="0"/>
                </a:tc>
                <a:tc hMerge="1">
                  <a:txBody>
                    <a:bodyPr/>
                    <a:lstStyle/>
                    <a:p>
                      <a:pP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tc hMerge="1">
                  <a:txBody>
                    <a:bodyPr/>
                    <a:lstStyle/>
                    <a:p>
                      <a:pPr algn="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tc hMerge="1">
                  <a:txBody>
                    <a:bodyPr/>
                    <a:lstStyle/>
                    <a:p>
                      <a:pPr algn="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extLst>
                  <a:ext uri="{0D108BD9-81ED-4DB2-BD59-A6C34878D82A}">
                    <a16:rowId xmlns:a16="http://schemas.microsoft.com/office/drawing/2014/main" val="10000"/>
                  </a:ext>
                </a:extLst>
              </a:tr>
              <a:tr h="0">
                <a:tc>
                  <a:txBody>
                    <a:bodyPr/>
                    <a:lstStyle/>
                    <a:p>
                      <a:pPr algn="ctr">
                        <a:lnSpc>
                          <a:spcPct val="115000"/>
                        </a:lnSpc>
                        <a:spcAft>
                          <a:spcPts val="0"/>
                        </a:spcAft>
                      </a:pPr>
                      <a:endParaRPr lang="fr-FR" sz="1600" kern="1200" dirty="0" smtClean="0">
                        <a:solidFill>
                          <a:schemeClr val="tx1"/>
                        </a:solidFill>
                        <a:effectLst/>
                        <a:latin typeface="+mn-lt"/>
                        <a:ea typeface="+mn-ea"/>
                        <a:cs typeface="+mn-cs"/>
                      </a:endParaRPr>
                    </a:p>
                    <a:p>
                      <a:pPr algn="ctr">
                        <a:lnSpc>
                          <a:spcPct val="115000"/>
                        </a:lnSpc>
                        <a:spcAft>
                          <a:spcPts val="0"/>
                        </a:spcAft>
                      </a:pPr>
                      <a:endParaRPr lang="fr-FR" sz="1600" kern="1200" dirty="0" smtClean="0">
                        <a:solidFill>
                          <a:schemeClr val="tx1"/>
                        </a:solidFill>
                        <a:effectLst/>
                        <a:latin typeface="+mn-lt"/>
                        <a:ea typeface="+mn-ea"/>
                        <a:cs typeface="+mn-cs"/>
                      </a:endParaRPr>
                    </a:p>
                    <a:p>
                      <a:pPr algn="ct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tc>
                  <a:txBody>
                    <a:bodyPr/>
                    <a:lstStyle/>
                    <a:p>
                      <a:pPr>
                        <a:lnSpc>
                          <a:spcPct val="115000"/>
                        </a:lnSpc>
                        <a:spcAft>
                          <a:spcPts val="0"/>
                        </a:spcAft>
                        <a:tabLst>
                          <a:tab pos="2700020" algn="ctr"/>
                          <a:tab pos="5400040" algn="r"/>
                          <a:tab pos="449580" algn="l"/>
                        </a:tabLst>
                      </a:pPr>
                      <a:endParaRPr lang="fr-FR" sz="1600" kern="1200" dirty="0">
                        <a:solidFill>
                          <a:schemeClr val="tx1"/>
                        </a:solidFill>
                        <a:effectLst/>
                        <a:latin typeface="+mn-lt"/>
                        <a:ea typeface="+mn-ea"/>
                        <a:cs typeface="+mn-cs"/>
                      </a:endParaRPr>
                    </a:p>
                  </a:txBody>
                  <a:tcPr marL="44450" marR="44450" marT="0" marB="0"/>
                </a:tc>
                <a:tc>
                  <a:txBody>
                    <a:bodyPr/>
                    <a:lstStyle/>
                    <a:p>
                      <a:pPr algn="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tc>
                  <a:txBody>
                    <a:bodyPr/>
                    <a:lstStyle/>
                    <a:p>
                      <a:pPr algn="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extLst>
                  <a:ext uri="{0D108BD9-81ED-4DB2-BD59-A6C34878D82A}">
                    <a16:rowId xmlns:a16="http://schemas.microsoft.com/office/drawing/2014/main" val="10001"/>
                  </a:ext>
                </a:extLst>
              </a:tr>
              <a:tr h="0">
                <a:tc gridSpan="4">
                  <a:txBody>
                    <a:bodyPr/>
                    <a:lstStyle/>
                    <a:p>
                      <a:pPr algn="ct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tc hMerge="1">
                  <a:txBody>
                    <a:bodyPr/>
                    <a:lstStyle/>
                    <a:p>
                      <a:pPr>
                        <a:lnSpc>
                          <a:spcPct val="115000"/>
                        </a:lnSpc>
                        <a:spcAft>
                          <a:spcPts val="0"/>
                        </a:spcAft>
                        <a:tabLst>
                          <a:tab pos="2700020" algn="ctr"/>
                          <a:tab pos="5400040" algn="r"/>
                          <a:tab pos="449580" algn="l"/>
                          <a:tab pos="2700020" algn="ctr"/>
                          <a:tab pos="5400040" algn="r"/>
                        </a:tabLst>
                      </a:pPr>
                      <a:endParaRPr lang="fr-FR" sz="1600" kern="1200" dirty="0">
                        <a:solidFill>
                          <a:schemeClr val="tx1"/>
                        </a:solidFill>
                        <a:effectLst/>
                        <a:latin typeface="+mn-lt"/>
                        <a:ea typeface="+mn-ea"/>
                        <a:cs typeface="+mn-cs"/>
                      </a:endParaRPr>
                    </a:p>
                  </a:txBody>
                  <a:tcPr marL="44450" marR="44450" marT="0" marB="0"/>
                </a:tc>
                <a:tc hMerge="1">
                  <a:txBody>
                    <a:bodyPr/>
                    <a:lstStyle/>
                    <a:p>
                      <a:pPr algn="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tc hMerge="1">
                  <a:txBody>
                    <a:bodyPr/>
                    <a:lstStyle/>
                    <a:p>
                      <a:pPr algn="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extLst>
                  <a:ext uri="{0D108BD9-81ED-4DB2-BD59-A6C34878D82A}">
                    <a16:rowId xmlns:a16="http://schemas.microsoft.com/office/drawing/2014/main" val="10002"/>
                  </a:ext>
                </a:extLst>
              </a:tr>
            </a:tbl>
          </a:graphicData>
        </a:graphic>
      </p:graphicFrame>
      <p:sp>
        <p:nvSpPr>
          <p:cNvPr id="6" name="Titre 1"/>
          <p:cNvSpPr txBox="1">
            <a:spLocks/>
          </p:cNvSpPr>
          <p:nvPr/>
        </p:nvSpPr>
        <p:spPr>
          <a:xfrm>
            <a:off x="64655" y="-29115"/>
            <a:ext cx="11055927" cy="577795"/>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a:solidFill>
                  <a:srgbClr val="C00000"/>
                </a:solidFill>
              </a:rPr>
              <a:t>5</a:t>
            </a:r>
            <a:r>
              <a:rPr lang="fr-FR" dirty="0" smtClean="0">
                <a:solidFill>
                  <a:srgbClr val="C00000"/>
                </a:solidFill>
              </a:rPr>
              <a:t>.3. Le crédit bail – correction de l’application</a:t>
            </a:r>
            <a:endParaRPr lang="fr-FR" dirty="0">
              <a:solidFill>
                <a:srgbClr val="C00000"/>
              </a:solidFill>
            </a:endParaRPr>
          </a:p>
        </p:txBody>
      </p:sp>
      <p:graphicFrame>
        <p:nvGraphicFramePr>
          <p:cNvPr id="7" name="Tableau 6"/>
          <p:cNvGraphicFramePr>
            <a:graphicFrameLocks noGrp="1"/>
          </p:cNvGraphicFramePr>
          <p:nvPr>
            <p:extLst>
              <p:ext uri="{D42A27DB-BD31-4B8C-83A1-F6EECF244321}">
                <p14:modId xmlns:p14="http://schemas.microsoft.com/office/powerpoint/2010/main" val="626596908"/>
              </p:ext>
            </p:extLst>
          </p:nvPr>
        </p:nvGraphicFramePr>
        <p:xfrm>
          <a:off x="633404" y="2782968"/>
          <a:ext cx="10034084" cy="1693448"/>
        </p:xfrm>
        <a:graphic>
          <a:graphicData uri="http://schemas.openxmlformats.org/drawingml/2006/table">
            <a:tbl>
              <a:tblPr>
                <a:tableStyleId>{5940675A-B579-460E-94D1-54222C63F5DA}</a:tableStyleId>
              </a:tblPr>
              <a:tblGrid>
                <a:gridCol w="1320332">
                  <a:extLst>
                    <a:ext uri="{9D8B030D-6E8A-4147-A177-3AD203B41FA5}">
                      <a16:colId xmlns:a16="http://schemas.microsoft.com/office/drawing/2014/main" val="20000"/>
                    </a:ext>
                  </a:extLst>
                </a:gridCol>
                <a:gridCol w="5603734">
                  <a:extLst>
                    <a:ext uri="{9D8B030D-6E8A-4147-A177-3AD203B41FA5}">
                      <a16:colId xmlns:a16="http://schemas.microsoft.com/office/drawing/2014/main" val="20001"/>
                    </a:ext>
                  </a:extLst>
                </a:gridCol>
                <a:gridCol w="1555009">
                  <a:extLst>
                    <a:ext uri="{9D8B030D-6E8A-4147-A177-3AD203B41FA5}">
                      <a16:colId xmlns:a16="http://schemas.microsoft.com/office/drawing/2014/main" val="20004"/>
                    </a:ext>
                  </a:extLst>
                </a:gridCol>
                <a:gridCol w="1555009">
                  <a:extLst>
                    <a:ext uri="{9D8B030D-6E8A-4147-A177-3AD203B41FA5}">
                      <a16:colId xmlns:a16="http://schemas.microsoft.com/office/drawing/2014/main" val="20005"/>
                    </a:ext>
                  </a:extLst>
                </a:gridCol>
              </a:tblGrid>
              <a:tr h="291368">
                <a:tc gridSpan="4">
                  <a:txBody>
                    <a:bodyPr/>
                    <a:lstStyle/>
                    <a:p>
                      <a:pPr algn="ctr">
                        <a:lnSpc>
                          <a:spcPct val="115000"/>
                        </a:lnSpc>
                        <a:spcAft>
                          <a:spcPts val="0"/>
                        </a:spcAft>
                      </a:pPr>
                      <a:endParaRPr lang="fr-FR" sz="1600" dirty="0">
                        <a:effectLst/>
                      </a:endParaRPr>
                    </a:p>
                  </a:txBody>
                  <a:tcPr marL="44450" marR="44450" marT="0" marB="0"/>
                </a:tc>
                <a:tc hMerge="1">
                  <a:txBody>
                    <a:bodyPr/>
                    <a:lstStyle/>
                    <a:p>
                      <a:pP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tc hMerge="1">
                  <a:txBody>
                    <a:bodyPr/>
                    <a:lstStyle/>
                    <a:p>
                      <a:pPr algn="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tc hMerge="1">
                  <a:txBody>
                    <a:bodyPr/>
                    <a:lstStyle/>
                    <a:p>
                      <a:pPr algn="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extLst>
                  <a:ext uri="{0D108BD9-81ED-4DB2-BD59-A6C34878D82A}">
                    <a16:rowId xmlns:a16="http://schemas.microsoft.com/office/drawing/2014/main" val="10000"/>
                  </a:ext>
                </a:extLst>
              </a:tr>
              <a:tr h="0">
                <a:tc>
                  <a:txBody>
                    <a:bodyPr/>
                    <a:lstStyle/>
                    <a:p>
                      <a:pPr algn="ctr">
                        <a:lnSpc>
                          <a:spcPct val="115000"/>
                        </a:lnSpc>
                        <a:spcAft>
                          <a:spcPts val="0"/>
                        </a:spcAft>
                      </a:pPr>
                      <a:endParaRPr lang="fr-FR" sz="1600" kern="1200" dirty="0" smtClean="0">
                        <a:solidFill>
                          <a:schemeClr val="tx1"/>
                        </a:solidFill>
                        <a:effectLst/>
                        <a:latin typeface="+mn-lt"/>
                        <a:ea typeface="+mn-ea"/>
                        <a:cs typeface="+mn-cs"/>
                      </a:endParaRPr>
                    </a:p>
                    <a:p>
                      <a:pPr algn="ctr">
                        <a:lnSpc>
                          <a:spcPct val="115000"/>
                        </a:lnSpc>
                        <a:spcAft>
                          <a:spcPts val="0"/>
                        </a:spcAft>
                      </a:pPr>
                      <a:endParaRPr lang="fr-FR" sz="1600" kern="1200" dirty="0" smtClean="0">
                        <a:solidFill>
                          <a:schemeClr val="tx1"/>
                        </a:solidFill>
                        <a:effectLst/>
                        <a:latin typeface="+mn-lt"/>
                        <a:ea typeface="+mn-ea"/>
                        <a:cs typeface="+mn-cs"/>
                      </a:endParaRPr>
                    </a:p>
                    <a:p>
                      <a:pPr algn="ctr">
                        <a:lnSpc>
                          <a:spcPct val="115000"/>
                        </a:lnSpc>
                        <a:spcAft>
                          <a:spcPts val="0"/>
                        </a:spcAft>
                      </a:pPr>
                      <a:endParaRPr lang="fr-FR" sz="1600" kern="1200" dirty="0" smtClean="0">
                        <a:solidFill>
                          <a:schemeClr val="tx1"/>
                        </a:solidFill>
                        <a:effectLst/>
                        <a:latin typeface="+mn-lt"/>
                        <a:ea typeface="+mn-ea"/>
                        <a:cs typeface="+mn-cs"/>
                      </a:endParaRPr>
                    </a:p>
                    <a:p>
                      <a:pPr algn="ct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tc>
                  <a:txBody>
                    <a:bodyPr/>
                    <a:lstStyle/>
                    <a:p>
                      <a:pPr>
                        <a:lnSpc>
                          <a:spcPct val="115000"/>
                        </a:lnSpc>
                        <a:spcAft>
                          <a:spcPts val="0"/>
                        </a:spcAft>
                        <a:tabLst>
                          <a:tab pos="2700020" algn="ctr"/>
                          <a:tab pos="5400040" algn="r"/>
                          <a:tab pos="449580" algn="l"/>
                        </a:tabLst>
                      </a:pPr>
                      <a:endParaRPr lang="fr-FR" sz="1600" kern="1200" dirty="0" smtClean="0">
                        <a:solidFill>
                          <a:schemeClr val="tx1"/>
                        </a:solidFill>
                        <a:effectLst/>
                        <a:latin typeface="+mn-lt"/>
                        <a:ea typeface="+mn-ea"/>
                        <a:cs typeface="+mn-cs"/>
                      </a:endParaRPr>
                    </a:p>
                  </a:txBody>
                  <a:tcPr marL="44450" marR="44450" marT="0" marB="0"/>
                </a:tc>
                <a:tc>
                  <a:txBody>
                    <a:bodyPr/>
                    <a:lstStyle/>
                    <a:p>
                      <a:pPr algn="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tc>
                  <a:txBody>
                    <a:bodyPr/>
                    <a:lstStyle/>
                    <a:p>
                      <a:pPr algn="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extLst>
                  <a:ext uri="{0D108BD9-81ED-4DB2-BD59-A6C34878D82A}">
                    <a16:rowId xmlns:a16="http://schemas.microsoft.com/office/drawing/2014/main" val="10001"/>
                  </a:ext>
                </a:extLst>
              </a:tr>
              <a:tr h="0">
                <a:tc gridSpan="4">
                  <a:txBody>
                    <a:bodyPr/>
                    <a:lstStyle/>
                    <a:p>
                      <a:pPr algn="ct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tc hMerge="1">
                  <a:txBody>
                    <a:bodyPr/>
                    <a:lstStyle/>
                    <a:p>
                      <a:pPr>
                        <a:lnSpc>
                          <a:spcPct val="115000"/>
                        </a:lnSpc>
                        <a:spcAft>
                          <a:spcPts val="0"/>
                        </a:spcAft>
                        <a:tabLst>
                          <a:tab pos="2700020" algn="ctr"/>
                          <a:tab pos="5400040" algn="r"/>
                          <a:tab pos="449580" algn="l"/>
                          <a:tab pos="2700020" algn="ctr"/>
                          <a:tab pos="5400040" algn="r"/>
                        </a:tabLst>
                      </a:pPr>
                      <a:endParaRPr lang="fr-FR" sz="1600" kern="1200" dirty="0">
                        <a:solidFill>
                          <a:schemeClr val="tx1"/>
                        </a:solidFill>
                        <a:effectLst/>
                        <a:latin typeface="+mn-lt"/>
                        <a:ea typeface="+mn-ea"/>
                        <a:cs typeface="+mn-cs"/>
                      </a:endParaRPr>
                    </a:p>
                  </a:txBody>
                  <a:tcPr marL="44450" marR="44450" marT="0" marB="0"/>
                </a:tc>
                <a:tc hMerge="1">
                  <a:txBody>
                    <a:bodyPr/>
                    <a:lstStyle/>
                    <a:p>
                      <a:pPr algn="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tc hMerge="1">
                  <a:txBody>
                    <a:bodyPr/>
                    <a:lstStyle/>
                    <a:p>
                      <a:pPr algn="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1492210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3"/>
          <p:cNvSpPr txBox="1">
            <a:spLocks/>
          </p:cNvSpPr>
          <p:nvPr/>
        </p:nvSpPr>
        <p:spPr>
          <a:xfrm>
            <a:off x="146979" y="566531"/>
            <a:ext cx="11171582" cy="5972814"/>
          </a:xfrm>
          <a:prstGeom prst="rect">
            <a:avLst/>
          </a:prstGeom>
        </p:spPr>
        <p:txBody>
          <a:bodyPr>
            <a:normAutofit lnSpcReduction="10000"/>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Clr>
                <a:srgbClr val="C00000"/>
              </a:buClr>
              <a:buNone/>
            </a:pPr>
            <a:r>
              <a:rPr lang="fr-FR" sz="2000" u="sng" dirty="0" smtClean="0">
                <a:effectLst>
                  <a:outerShdw blurRad="38100" dist="38100" dir="2700000" algn="tl">
                    <a:srgbClr val="000000">
                      <a:alpha val="43137"/>
                    </a:srgbClr>
                  </a:outerShdw>
                </a:effectLst>
              </a:rPr>
              <a:t>Principe</a:t>
            </a:r>
            <a:r>
              <a:rPr lang="fr-FR" sz="2000" b="1" dirty="0" smtClean="0"/>
              <a:t> : </a:t>
            </a:r>
            <a:r>
              <a:rPr lang="fr-FR" sz="2000" dirty="0" smtClean="0"/>
              <a:t>L’immobilisation perd de sa valeur au fur et à mesure du temps. </a:t>
            </a:r>
          </a:p>
          <a:p>
            <a:pPr marL="114300" indent="0">
              <a:buClr>
                <a:srgbClr val="C00000"/>
              </a:buClr>
              <a:buNone/>
            </a:pPr>
            <a:r>
              <a:rPr lang="fr-FR" sz="2000" u="sng" dirty="0" smtClean="0">
                <a:effectLst>
                  <a:outerShdw blurRad="38100" dist="38100" dir="2700000" algn="tl">
                    <a:srgbClr val="000000">
                      <a:alpha val="43137"/>
                    </a:srgbClr>
                  </a:outerShdw>
                </a:effectLst>
              </a:rPr>
              <a:t>Méthode</a:t>
            </a:r>
            <a:r>
              <a:rPr lang="fr-FR" sz="2000" b="1" dirty="0" smtClean="0"/>
              <a:t> :  </a:t>
            </a:r>
            <a:r>
              <a:rPr lang="fr-FR" sz="2000" dirty="0" smtClean="0"/>
              <a:t>	</a:t>
            </a:r>
          </a:p>
          <a:p>
            <a:pPr marL="114300" indent="0">
              <a:buClr>
                <a:srgbClr val="C00000"/>
              </a:buClr>
              <a:buNone/>
            </a:pPr>
            <a:endParaRPr lang="fr-FR" sz="2000" dirty="0"/>
          </a:p>
          <a:p>
            <a:pPr marL="114300" indent="0">
              <a:buClr>
                <a:srgbClr val="C00000"/>
              </a:buClr>
              <a:buNone/>
            </a:pPr>
            <a:endParaRPr lang="fr-FR" sz="2000" dirty="0" smtClean="0"/>
          </a:p>
          <a:p>
            <a:pPr marL="114300" indent="0">
              <a:buClr>
                <a:srgbClr val="C00000"/>
              </a:buClr>
              <a:buNone/>
            </a:pPr>
            <a:endParaRPr lang="fr-FR" sz="2000" dirty="0"/>
          </a:p>
          <a:p>
            <a:pPr marL="114300" indent="0">
              <a:buClr>
                <a:srgbClr val="C00000"/>
              </a:buClr>
              <a:buNone/>
            </a:pPr>
            <a:endParaRPr lang="fr-FR" sz="2000" dirty="0" smtClean="0"/>
          </a:p>
          <a:p>
            <a:pPr marL="114300" indent="0">
              <a:buClr>
                <a:srgbClr val="C00000"/>
              </a:buClr>
              <a:buNone/>
            </a:pPr>
            <a:r>
              <a:rPr lang="fr-FR" sz="2000" u="sng" dirty="0" smtClean="0">
                <a:effectLst>
                  <a:outerShdw blurRad="38100" dist="38100" dir="2700000" algn="tl">
                    <a:srgbClr val="000000">
                      <a:alpha val="43137"/>
                    </a:srgbClr>
                  </a:outerShdw>
                </a:effectLst>
              </a:rPr>
              <a:t>Année</a:t>
            </a:r>
            <a:r>
              <a:rPr lang="fr-FR" sz="2000" dirty="0" smtClean="0"/>
              <a:t> = Période de l’amortissement</a:t>
            </a:r>
          </a:p>
          <a:p>
            <a:pPr marL="114300" indent="0">
              <a:buClr>
                <a:srgbClr val="C00000"/>
              </a:buClr>
              <a:buNone/>
            </a:pPr>
            <a:r>
              <a:rPr lang="fr-FR" sz="2000" u="sng" dirty="0" smtClean="0">
                <a:effectLst>
                  <a:outerShdw blurRad="38100" dist="38100" dir="2700000" algn="tl">
                    <a:srgbClr val="000000">
                      <a:alpha val="43137"/>
                    </a:srgbClr>
                  </a:outerShdw>
                </a:effectLst>
              </a:rPr>
              <a:t>Base amortissable </a:t>
            </a:r>
          </a:p>
          <a:p>
            <a:pPr marL="114300" indent="0">
              <a:buClr>
                <a:srgbClr val="C00000"/>
              </a:buClr>
              <a:buNone/>
            </a:pPr>
            <a:r>
              <a:rPr lang="fr-FR" sz="2000" b="1" dirty="0"/>
              <a:t>	</a:t>
            </a:r>
            <a:r>
              <a:rPr lang="fr-FR" sz="2000" i="1" dirty="0" smtClean="0"/>
              <a:t>Si le bien est acheté </a:t>
            </a:r>
            <a:r>
              <a:rPr lang="fr-FR" sz="2000" dirty="0" smtClean="0"/>
              <a:t>		= Coût achat – </a:t>
            </a:r>
            <a:r>
              <a:rPr lang="fr-FR" sz="2000" u="sng" dirty="0" smtClean="0"/>
              <a:t>valeur résiduelle </a:t>
            </a:r>
            <a:r>
              <a:rPr lang="fr-FR" sz="2000" dirty="0" smtClean="0"/>
              <a:t>+ coût de mise en service</a:t>
            </a:r>
          </a:p>
          <a:p>
            <a:pPr marL="114300" indent="0">
              <a:buClr>
                <a:srgbClr val="C00000"/>
              </a:buClr>
              <a:buNone/>
            </a:pPr>
            <a:r>
              <a:rPr lang="fr-FR" sz="2000" dirty="0"/>
              <a:t>	</a:t>
            </a:r>
            <a:r>
              <a:rPr lang="fr-FR" sz="2000" i="1" dirty="0" smtClean="0"/>
              <a:t>Si le bien est produit </a:t>
            </a:r>
            <a:r>
              <a:rPr lang="fr-FR" sz="2000" dirty="0" smtClean="0"/>
              <a:t>		= Coût de production</a:t>
            </a:r>
          </a:p>
          <a:p>
            <a:pPr marL="114300" indent="0">
              <a:buClr>
                <a:srgbClr val="C00000"/>
              </a:buClr>
              <a:buNone/>
            </a:pPr>
            <a:r>
              <a:rPr lang="fr-FR" sz="2000" u="sng" dirty="0" smtClean="0">
                <a:effectLst>
                  <a:outerShdw blurRad="38100" dist="38100" dir="2700000" algn="tl">
                    <a:srgbClr val="000000">
                      <a:alpha val="43137"/>
                    </a:srgbClr>
                  </a:outerShdw>
                </a:effectLst>
              </a:rPr>
              <a:t>Taux</a:t>
            </a:r>
            <a:r>
              <a:rPr lang="fr-FR" sz="2000" dirty="0" smtClean="0"/>
              <a:t> 	</a:t>
            </a:r>
            <a:r>
              <a:rPr lang="fr-FR" sz="1900" dirty="0" smtClean="0"/>
              <a:t>- Calcul : 1 / durée d’utilisation (si le bien va être utilisé sur 5 ans : 1/5 = 20 %).</a:t>
            </a:r>
          </a:p>
          <a:p>
            <a:pPr marL="114300" indent="0">
              <a:buClr>
                <a:srgbClr val="C00000"/>
              </a:buClr>
              <a:buNone/>
            </a:pPr>
            <a:r>
              <a:rPr lang="fr-FR" sz="1900" dirty="0"/>
              <a:t>	</a:t>
            </a:r>
            <a:r>
              <a:rPr lang="fr-FR" sz="1900" dirty="0" smtClean="0"/>
              <a:t>- </a:t>
            </a:r>
            <a:r>
              <a:rPr lang="fr-FR" sz="1900" b="1" dirty="0" smtClean="0"/>
              <a:t>L’amortissement débute le 1</a:t>
            </a:r>
            <a:r>
              <a:rPr lang="fr-FR" sz="1900" b="1" baseline="30000" dirty="0" smtClean="0"/>
              <a:t>er</a:t>
            </a:r>
            <a:r>
              <a:rPr lang="fr-FR" sz="1900" b="1" dirty="0" smtClean="0"/>
              <a:t> jour de mise en service du bien</a:t>
            </a:r>
            <a:r>
              <a:rPr lang="fr-FR" sz="1900" dirty="0" smtClean="0"/>
              <a:t>. Cela peut impliquer que le bien 	ne soit pas amorti sur une année pleine. Il faut alors appliquer un </a:t>
            </a:r>
            <a:r>
              <a:rPr lang="fr-FR" sz="1900" i="1" dirty="0" smtClean="0"/>
              <a:t>prorata </a:t>
            </a:r>
            <a:r>
              <a:rPr lang="fr-FR" sz="1900" i="1" dirty="0" err="1" smtClean="0"/>
              <a:t>temporis</a:t>
            </a:r>
            <a:r>
              <a:rPr lang="fr-FR" sz="1900" i="1" dirty="0" smtClean="0"/>
              <a:t> </a:t>
            </a:r>
            <a:r>
              <a:rPr lang="fr-FR" sz="1900" dirty="0" smtClean="0"/>
              <a:t>au taux (nb jour 	d’utilisation / 360). On compte le 1</a:t>
            </a:r>
            <a:r>
              <a:rPr lang="fr-FR" sz="1900" baseline="30000" dirty="0" smtClean="0"/>
              <a:t>er</a:t>
            </a:r>
            <a:r>
              <a:rPr lang="fr-FR" sz="1900" dirty="0" smtClean="0"/>
              <a:t> jour d’utilisation, des mois de 30 jours et une année de 360 jours. </a:t>
            </a:r>
          </a:p>
          <a:p>
            <a:pPr marL="114300" indent="0">
              <a:buClr>
                <a:srgbClr val="C00000"/>
              </a:buClr>
              <a:buNone/>
            </a:pPr>
            <a:r>
              <a:rPr lang="fr-FR" sz="1900" u="sng" dirty="0" smtClean="0">
                <a:effectLst>
                  <a:outerShdw blurRad="38100" dist="38100" dir="2700000" algn="tl">
                    <a:srgbClr val="000000">
                      <a:alpha val="43137"/>
                    </a:srgbClr>
                  </a:outerShdw>
                </a:effectLst>
              </a:rPr>
              <a:t>Annuité</a:t>
            </a:r>
            <a:r>
              <a:rPr lang="fr-FR" sz="1900" dirty="0" smtClean="0"/>
              <a:t> = Base amortissable * taux * prorata </a:t>
            </a:r>
            <a:r>
              <a:rPr lang="fr-FR" sz="1900" dirty="0" err="1" smtClean="0"/>
              <a:t>temporis</a:t>
            </a:r>
            <a:endParaRPr lang="fr-FR" sz="1900" dirty="0" smtClean="0"/>
          </a:p>
          <a:p>
            <a:pPr marL="114300" indent="0">
              <a:buClr>
                <a:srgbClr val="C00000"/>
              </a:buClr>
              <a:buNone/>
            </a:pPr>
            <a:r>
              <a:rPr lang="fr-FR" sz="1900" u="sng" dirty="0" smtClean="0">
                <a:effectLst>
                  <a:outerShdw blurRad="38100" dist="38100" dir="2700000" algn="tl">
                    <a:srgbClr val="000000">
                      <a:alpha val="43137"/>
                    </a:srgbClr>
                  </a:outerShdw>
                </a:effectLst>
              </a:rPr>
              <a:t>Cumul amortissement</a:t>
            </a:r>
            <a:r>
              <a:rPr lang="fr-FR" sz="1900" b="1" dirty="0" smtClean="0">
                <a:effectLst>
                  <a:outerShdw blurRad="38100" dist="38100" dir="2700000" algn="tl">
                    <a:srgbClr val="000000">
                      <a:alpha val="43137"/>
                    </a:srgbClr>
                  </a:outerShdw>
                </a:effectLst>
              </a:rPr>
              <a:t> </a:t>
            </a:r>
            <a:r>
              <a:rPr lang="fr-FR" sz="1900" baseline="-25000" dirty="0" smtClean="0"/>
              <a:t>(n)</a:t>
            </a:r>
            <a:r>
              <a:rPr lang="fr-FR" sz="1900" dirty="0" smtClean="0"/>
              <a:t> = cumul des amortissements </a:t>
            </a:r>
            <a:r>
              <a:rPr lang="fr-FR" sz="1900" baseline="-25000" dirty="0" smtClean="0"/>
              <a:t>(n-1) </a:t>
            </a:r>
            <a:r>
              <a:rPr lang="fr-FR" sz="1900" dirty="0" smtClean="0"/>
              <a:t>+ annuité </a:t>
            </a:r>
            <a:r>
              <a:rPr lang="fr-FR" sz="1900" baseline="-25000" dirty="0" smtClean="0"/>
              <a:t>(n) </a:t>
            </a:r>
          </a:p>
          <a:p>
            <a:pPr marL="114300" indent="0">
              <a:buClr>
                <a:srgbClr val="C00000"/>
              </a:buClr>
              <a:buNone/>
            </a:pPr>
            <a:r>
              <a:rPr lang="fr-FR" sz="1900" u="sng" dirty="0" smtClean="0">
                <a:effectLst>
                  <a:outerShdw blurRad="38100" dist="38100" dir="2700000" algn="tl">
                    <a:srgbClr val="000000">
                      <a:alpha val="43137"/>
                    </a:srgbClr>
                  </a:outerShdw>
                </a:effectLst>
              </a:rPr>
              <a:t>Base - cumul</a:t>
            </a:r>
            <a:r>
              <a:rPr lang="fr-FR" sz="1900" dirty="0" smtClean="0"/>
              <a:t> </a:t>
            </a:r>
            <a:r>
              <a:rPr lang="fr-FR" sz="1900" dirty="0"/>
              <a:t>= </a:t>
            </a:r>
            <a:r>
              <a:rPr lang="fr-FR" sz="1900" dirty="0" smtClean="0"/>
              <a:t>Base </a:t>
            </a:r>
            <a:r>
              <a:rPr lang="fr-FR" sz="1900" dirty="0"/>
              <a:t>amortissable </a:t>
            </a:r>
            <a:r>
              <a:rPr lang="fr-FR" sz="1900" dirty="0" smtClean="0"/>
              <a:t>– Cumul des amortissements</a:t>
            </a:r>
          </a:p>
          <a:p>
            <a:pPr marL="114300" indent="0">
              <a:buClr>
                <a:srgbClr val="C00000"/>
              </a:buClr>
              <a:buNone/>
            </a:pPr>
            <a:r>
              <a:rPr lang="fr-FR" sz="1900" u="sng" dirty="0" smtClean="0">
                <a:effectLst>
                  <a:outerShdw blurRad="38100" dist="38100" dir="2700000" algn="tl">
                    <a:srgbClr val="000000">
                      <a:alpha val="43137"/>
                    </a:srgbClr>
                  </a:outerShdw>
                </a:effectLst>
              </a:rPr>
              <a:t>Valeur nette comptable </a:t>
            </a:r>
            <a:r>
              <a:rPr lang="fr-FR" sz="1900" dirty="0" smtClean="0"/>
              <a:t>= Base amortissable – cumul des amortissements + valeur résiduelle</a:t>
            </a:r>
            <a:endParaRPr lang="fr-FR" sz="1900" dirty="0"/>
          </a:p>
        </p:txBody>
      </p:sp>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4</a:t>
            </a:fld>
            <a:endParaRPr lang="fr-FR" dirty="0">
              <a:solidFill>
                <a:prstClr val="black">
                  <a:tint val="75000"/>
                </a:prstClr>
              </a:solidFill>
            </a:endParaRPr>
          </a:p>
        </p:txBody>
      </p:sp>
      <p:sp>
        <p:nvSpPr>
          <p:cNvPr id="3" name="Titre 1"/>
          <p:cNvSpPr txBox="1">
            <a:spLocks/>
          </p:cNvSpPr>
          <p:nvPr/>
        </p:nvSpPr>
        <p:spPr>
          <a:xfrm>
            <a:off x="0" y="-11264"/>
            <a:ext cx="10237304" cy="577795"/>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smtClean="0">
                <a:solidFill>
                  <a:srgbClr val="C00000"/>
                </a:solidFill>
              </a:rPr>
              <a:t>2.1 Amortissement </a:t>
            </a:r>
            <a:r>
              <a:rPr lang="fr-FR" dirty="0">
                <a:solidFill>
                  <a:srgbClr val="C00000"/>
                </a:solidFill>
              </a:rPr>
              <a:t>linéaire - Principe et méthode</a:t>
            </a:r>
          </a:p>
        </p:txBody>
      </p:sp>
      <p:graphicFrame>
        <p:nvGraphicFramePr>
          <p:cNvPr id="4" name="Tableau 3"/>
          <p:cNvGraphicFramePr>
            <a:graphicFrameLocks noGrp="1"/>
          </p:cNvGraphicFramePr>
          <p:nvPr>
            <p:extLst>
              <p:ext uri="{D42A27DB-BD31-4B8C-83A1-F6EECF244321}">
                <p14:modId xmlns:p14="http://schemas.microsoft.com/office/powerpoint/2010/main" val="3457752418"/>
              </p:ext>
            </p:extLst>
          </p:nvPr>
        </p:nvGraphicFramePr>
        <p:xfrm>
          <a:off x="1596268" y="974035"/>
          <a:ext cx="9515077" cy="1409700"/>
        </p:xfrm>
        <a:graphic>
          <a:graphicData uri="http://schemas.openxmlformats.org/drawingml/2006/table">
            <a:tbl>
              <a:tblPr>
                <a:tableStyleId>{5C22544A-7EE6-4342-B048-85BDC9FD1C3A}</a:tableStyleId>
              </a:tblPr>
              <a:tblGrid>
                <a:gridCol w="722059">
                  <a:extLst>
                    <a:ext uri="{9D8B030D-6E8A-4147-A177-3AD203B41FA5}">
                      <a16:colId xmlns:a16="http://schemas.microsoft.com/office/drawing/2014/main" val="20000"/>
                    </a:ext>
                  </a:extLst>
                </a:gridCol>
                <a:gridCol w="1334058">
                  <a:extLst>
                    <a:ext uri="{9D8B030D-6E8A-4147-A177-3AD203B41FA5}">
                      <a16:colId xmlns:a16="http://schemas.microsoft.com/office/drawing/2014/main" val="20001"/>
                    </a:ext>
                  </a:extLst>
                </a:gridCol>
                <a:gridCol w="661427">
                  <a:extLst>
                    <a:ext uri="{9D8B030D-6E8A-4147-A177-3AD203B41FA5}">
                      <a16:colId xmlns:a16="http://schemas.microsoft.com/office/drawing/2014/main" val="20002"/>
                    </a:ext>
                  </a:extLst>
                </a:gridCol>
                <a:gridCol w="2079248">
                  <a:extLst>
                    <a:ext uri="{9D8B030D-6E8A-4147-A177-3AD203B41FA5}">
                      <a16:colId xmlns:a16="http://schemas.microsoft.com/office/drawing/2014/main" val="20003"/>
                    </a:ext>
                  </a:extLst>
                </a:gridCol>
                <a:gridCol w="1721793">
                  <a:extLst>
                    <a:ext uri="{9D8B030D-6E8A-4147-A177-3AD203B41FA5}">
                      <a16:colId xmlns:a16="http://schemas.microsoft.com/office/drawing/2014/main" val="20004"/>
                    </a:ext>
                  </a:extLst>
                </a:gridCol>
                <a:gridCol w="1498246">
                  <a:extLst>
                    <a:ext uri="{9D8B030D-6E8A-4147-A177-3AD203B41FA5}">
                      <a16:colId xmlns:a16="http://schemas.microsoft.com/office/drawing/2014/main" val="20005"/>
                    </a:ext>
                  </a:extLst>
                </a:gridCol>
                <a:gridCol w="1498246">
                  <a:extLst>
                    <a:ext uri="{9D8B030D-6E8A-4147-A177-3AD203B41FA5}">
                      <a16:colId xmlns:a16="http://schemas.microsoft.com/office/drawing/2014/main" val="1132350281"/>
                    </a:ext>
                  </a:extLst>
                </a:gridCol>
              </a:tblGrid>
              <a:tr h="496957">
                <a:tc>
                  <a:txBody>
                    <a:bodyPr/>
                    <a:lstStyle/>
                    <a:p>
                      <a:pPr algn="ctr" fontAlgn="b"/>
                      <a:r>
                        <a:rPr lang="fr-FR" sz="1800" b="1" u="none" strike="noStrike" dirty="0">
                          <a:effectLst/>
                        </a:rPr>
                        <a:t>Année</a:t>
                      </a:r>
                      <a:endParaRPr lang="fr-FR" sz="18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1" u="none" strike="noStrike" dirty="0">
                          <a:effectLst/>
                        </a:rPr>
                        <a:t>Base </a:t>
                      </a:r>
                      <a:endParaRPr lang="fr-FR" sz="1800" b="1" u="none" strike="noStrike" dirty="0" smtClean="0">
                        <a:effectLst/>
                      </a:endParaRPr>
                    </a:p>
                    <a:p>
                      <a:pPr algn="ctr" fontAlgn="b"/>
                      <a:r>
                        <a:rPr lang="fr-FR" sz="1800" b="1" u="none" strike="noStrike" dirty="0" smtClean="0">
                          <a:effectLst/>
                        </a:rPr>
                        <a:t>amortissable</a:t>
                      </a:r>
                      <a:endParaRPr lang="fr-FR" sz="18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1" u="none" strike="noStrike" dirty="0">
                          <a:effectLst/>
                        </a:rPr>
                        <a:t>Taux</a:t>
                      </a:r>
                      <a:endParaRPr lang="fr-FR" sz="18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1" u="none" strike="noStrike" dirty="0" smtClean="0">
                          <a:effectLst/>
                        </a:rPr>
                        <a:t>Annuité (ou</a:t>
                      </a:r>
                      <a:r>
                        <a:rPr lang="fr-FR" sz="1800" b="1" u="none" strike="noStrike" baseline="0" dirty="0" smtClean="0">
                          <a:effectLst/>
                        </a:rPr>
                        <a:t> amortissement)</a:t>
                      </a:r>
                      <a:endParaRPr lang="fr-FR" sz="18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1" u="none" strike="noStrike" dirty="0">
                          <a:effectLst/>
                        </a:rPr>
                        <a:t>Cumul des Amortissements</a:t>
                      </a:r>
                      <a:endParaRPr lang="fr-FR" sz="18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1" u="none" strike="noStrike" dirty="0" smtClean="0">
                          <a:effectLst/>
                        </a:rPr>
                        <a:t>Base - cumul</a:t>
                      </a:r>
                      <a:endParaRPr lang="fr-FR" sz="18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1" u="none" strike="noStrike" dirty="0" smtClean="0">
                          <a:effectLst/>
                        </a:rPr>
                        <a:t>Valeur Nette</a:t>
                      </a:r>
                    </a:p>
                    <a:p>
                      <a:pPr algn="ctr" fontAlgn="b"/>
                      <a:r>
                        <a:rPr lang="fr-FR" sz="1800" b="1" i="0" u="none" strike="noStrike" dirty="0" smtClean="0">
                          <a:solidFill>
                            <a:srgbClr val="000000"/>
                          </a:solidFill>
                          <a:effectLst/>
                          <a:latin typeface="Calibri" panose="020F0502020204030204" pitchFamily="34" charset="0"/>
                        </a:rPr>
                        <a:t>Comptable</a:t>
                      </a:r>
                      <a:endParaRPr lang="fr-FR" sz="18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0">
                <a:tc>
                  <a:txBody>
                    <a:bodyPr/>
                    <a:lstStyle/>
                    <a:p>
                      <a:pPr algn="ctr" fontAlgn="b"/>
                      <a:r>
                        <a:rPr lang="fr-FR" sz="1800" b="0" i="0" u="none" strike="noStrike" dirty="0" smtClean="0">
                          <a:solidFill>
                            <a:srgbClr val="000000"/>
                          </a:solidFill>
                          <a:effectLst/>
                          <a:latin typeface="Calibri" panose="020F0502020204030204" pitchFamily="34" charset="0"/>
                        </a:rPr>
                        <a:t>N-1</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u="none" strike="noStrike" dirty="0">
                          <a:effectLst/>
                        </a:rPr>
                        <a:t>          60 000   </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smtClean="0">
                          <a:solidFill>
                            <a:srgbClr val="000000"/>
                          </a:solidFill>
                          <a:effectLst/>
                          <a:latin typeface="Calibri" panose="020F0502020204030204" pitchFamily="34" charset="0"/>
                        </a:rPr>
                        <a:t>1 / 5</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a:solidFill>
                            <a:srgbClr val="000000"/>
                          </a:solidFill>
                          <a:effectLst/>
                          <a:latin typeface="Calibri" panose="020F0502020204030204" pitchFamily="34" charset="0"/>
                        </a:rPr>
                        <a:t>12 000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a:solidFill>
                            <a:srgbClr val="000000"/>
                          </a:solidFill>
                          <a:effectLst/>
                          <a:latin typeface="Calibri" panose="020F0502020204030204" pitchFamily="34" charset="0"/>
                        </a:rPr>
                        <a:t>12 000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a:solidFill>
                            <a:srgbClr val="000000"/>
                          </a:solidFill>
                          <a:effectLst/>
                          <a:latin typeface="Calibri" panose="020F0502020204030204" pitchFamily="34" charset="0"/>
                        </a:rPr>
                        <a:t>48 000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a:solidFill>
                            <a:srgbClr val="000000"/>
                          </a:solidFill>
                          <a:effectLst/>
                          <a:latin typeface="Calibri" panose="020F0502020204030204" pitchFamily="34" charset="0"/>
                        </a:rPr>
                        <a:t>48 000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10922">
                <a:tc>
                  <a:txBody>
                    <a:bodyPr/>
                    <a:lstStyle/>
                    <a:p>
                      <a:pPr algn="ctr" fontAlgn="b"/>
                      <a:r>
                        <a:rPr lang="fr-FR" sz="1800" b="0" i="0" u="none" strike="noStrike" dirty="0" smtClean="0">
                          <a:solidFill>
                            <a:srgbClr val="000000"/>
                          </a:solidFill>
                          <a:effectLst/>
                          <a:latin typeface="Calibri" panose="020F0502020204030204" pitchFamily="34" charset="0"/>
                        </a:rPr>
                        <a:t>N</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u="none" strike="noStrike" dirty="0">
                          <a:effectLst/>
                        </a:rPr>
                        <a:t>          60 000   </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smtClean="0">
                          <a:solidFill>
                            <a:srgbClr val="000000"/>
                          </a:solidFill>
                          <a:effectLst/>
                          <a:latin typeface="Calibri" panose="020F0502020204030204" pitchFamily="34" charset="0"/>
                        </a:rPr>
                        <a:t>1 / 5</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a:solidFill>
                            <a:srgbClr val="000000"/>
                          </a:solidFill>
                          <a:effectLst/>
                          <a:latin typeface="Calibri" panose="020F0502020204030204" pitchFamily="34" charset="0"/>
                        </a:rPr>
                        <a:t>12 000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a:solidFill>
                            <a:srgbClr val="000000"/>
                          </a:solidFill>
                          <a:effectLst/>
                          <a:latin typeface="Calibri" panose="020F0502020204030204" pitchFamily="34" charset="0"/>
                        </a:rPr>
                        <a:t>24 000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a:solidFill>
                            <a:srgbClr val="000000"/>
                          </a:solidFill>
                          <a:effectLst/>
                          <a:latin typeface="Calibri" panose="020F0502020204030204" pitchFamily="34" charset="0"/>
                        </a:rPr>
                        <a:t>36 000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a:solidFill>
                            <a:srgbClr val="000000"/>
                          </a:solidFill>
                          <a:effectLst/>
                          <a:latin typeface="Calibri" panose="020F0502020204030204" pitchFamily="34" charset="0"/>
                        </a:rPr>
                        <a:t>36 000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9513">
                <a:tc>
                  <a:txBody>
                    <a:bodyPr/>
                    <a:lstStyle/>
                    <a:p>
                      <a:pPr algn="r" fontAlgn="b"/>
                      <a:r>
                        <a:rPr lang="fr-FR" sz="1800" b="0" i="0" u="none" strike="noStrike" dirty="0" smtClean="0">
                          <a:solidFill>
                            <a:srgbClr val="000000"/>
                          </a:solidFill>
                          <a:effectLst/>
                          <a:latin typeface="Calibri" panose="020F0502020204030204" pitchFamily="34" charset="0"/>
                        </a:rPr>
                        <a:t>…</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8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65601819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40</a:t>
            </a:fld>
            <a:endParaRPr lang="fr-FR" dirty="0">
              <a:solidFill>
                <a:prstClr val="black">
                  <a:tint val="75000"/>
                </a:prstClr>
              </a:solidFill>
            </a:endParaRPr>
          </a:p>
        </p:txBody>
      </p:sp>
      <p:sp>
        <p:nvSpPr>
          <p:cNvPr id="3" name="Espace réservé du numéro de diapositive 1"/>
          <p:cNvSpPr txBox="1">
            <a:spLocks/>
          </p:cNvSpPr>
          <p:nvPr/>
        </p:nvSpPr>
        <p:spPr>
          <a:xfrm>
            <a:off x="11419465" y="0"/>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5D6219C-5D67-46FE-AB3F-D592616FA5B1}" type="slidenum">
              <a:rPr lang="fr-FR" smtClean="0">
                <a:solidFill>
                  <a:prstClr val="black">
                    <a:tint val="75000"/>
                  </a:prstClr>
                </a:solidFill>
              </a:rPr>
              <a:pPr/>
              <a:t>40</a:t>
            </a:fld>
            <a:endParaRPr lang="fr-FR" dirty="0">
              <a:solidFill>
                <a:prstClr val="black">
                  <a:tint val="75000"/>
                </a:prstClr>
              </a:solidFill>
            </a:endParaRPr>
          </a:p>
        </p:txBody>
      </p:sp>
      <p:sp>
        <p:nvSpPr>
          <p:cNvPr id="4" name="Espace réservé du numéro de diapositive 1"/>
          <p:cNvSpPr txBox="1">
            <a:spLocks/>
          </p:cNvSpPr>
          <p:nvPr/>
        </p:nvSpPr>
        <p:spPr>
          <a:xfrm>
            <a:off x="11419465" y="0"/>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5D6219C-5D67-46FE-AB3F-D592616FA5B1}" type="slidenum">
              <a:rPr lang="fr-FR" smtClean="0">
                <a:solidFill>
                  <a:prstClr val="black">
                    <a:tint val="75000"/>
                  </a:prstClr>
                </a:solidFill>
              </a:rPr>
              <a:pPr/>
              <a:t>40</a:t>
            </a:fld>
            <a:endParaRPr lang="fr-FR" dirty="0">
              <a:solidFill>
                <a:prstClr val="black">
                  <a:tint val="75000"/>
                </a:prstClr>
              </a:solidFill>
            </a:endParaRPr>
          </a:p>
        </p:txBody>
      </p:sp>
      <p:sp>
        <p:nvSpPr>
          <p:cNvPr id="5" name="Espace réservé du contenu 3"/>
          <p:cNvSpPr txBox="1">
            <a:spLocks/>
          </p:cNvSpPr>
          <p:nvPr/>
        </p:nvSpPr>
        <p:spPr>
          <a:xfrm>
            <a:off x="484909" y="524705"/>
            <a:ext cx="11171582" cy="5972814"/>
          </a:xfrm>
          <a:prstGeom prst="rect">
            <a:avLst/>
          </a:prstGeom>
        </p:spPr>
        <p:txBody>
          <a:bodyPr>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Clr>
                <a:srgbClr val="C00000"/>
              </a:buClr>
              <a:buNone/>
            </a:pPr>
            <a:r>
              <a:rPr lang="fr-FR" sz="2000" u="sng" dirty="0" smtClean="0">
                <a:effectLst>
                  <a:outerShdw blurRad="38100" dist="38100" dir="2700000" algn="tl">
                    <a:srgbClr val="000000">
                      <a:alpha val="43137"/>
                    </a:srgbClr>
                  </a:outerShdw>
                </a:effectLst>
              </a:rPr>
              <a:t>Amortissement</a:t>
            </a: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p:txBody>
      </p:sp>
      <p:graphicFrame>
        <p:nvGraphicFramePr>
          <p:cNvPr id="6" name="Tableau 5"/>
          <p:cNvGraphicFramePr>
            <a:graphicFrameLocks noGrp="1"/>
          </p:cNvGraphicFramePr>
          <p:nvPr>
            <p:extLst>
              <p:ext uri="{D42A27DB-BD31-4B8C-83A1-F6EECF244321}">
                <p14:modId xmlns:p14="http://schemas.microsoft.com/office/powerpoint/2010/main" val="3275046781"/>
              </p:ext>
            </p:extLst>
          </p:nvPr>
        </p:nvGraphicFramePr>
        <p:xfrm>
          <a:off x="575576" y="3014008"/>
          <a:ext cx="10034084" cy="1413032"/>
        </p:xfrm>
        <a:graphic>
          <a:graphicData uri="http://schemas.openxmlformats.org/drawingml/2006/table">
            <a:tbl>
              <a:tblPr>
                <a:tableStyleId>{5940675A-B579-460E-94D1-54222C63F5DA}</a:tableStyleId>
              </a:tblPr>
              <a:tblGrid>
                <a:gridCol w="1320332">
                  <a:extLst>
                    <a:ext uri="{9D8B030D-6E8A-4147-A177-3AD203B41FA5}">
                      <a16:colId xmlns:a16="http://schemas.microsoft.com/office/drawing/2014/main" val="20000"/>
                    </a:ext>
                  </a:extLst>
                </a:gridCol>
                <a:gridCol w="5603734">
                  <a:extLst>
                    <a:ext uri="{9D8B030D-6E8A-4147-A177-3AD203B41FA5}">
                      <a16:colId xmlns:a16="http://schemas.microsoft.com/office/drawing/2014/main" val="20001"/>
                    </a:ext>
                  </a:extLst>
                </a:gridCol>
                <a:gridCol w="1555009">
                  <a:extLst>
                    <a:ext uri="{9D8B030D-6E8A-4147-A177-3AD203B41FA5}">
                      <a16:colId xmlns:a16="http://schemas.microsoft.com/office/drawing/2014/main" val="20004"/>
                    </a:ext>
                  </a:extLst>
                </a:gridCol>
                <a:gridCol w="1555009">
                  <a:extLst>
                    <a:ext uri="{9D8B030D-6E8A-4147-A177-3AD203B41FA5}">
                      <a16:colId xmlns:a16="http://schemas.microsoft.com/office/drawing/2014/main" val="20005"/>
                    </a:ext>
                  </a:extLst>
                </a:gridCol>
              </a:tblGrid>
              <a:tr h="291368">
                <a:tc gridSpan="4">
                  <a:txBody>
                    <a:bodyPr/>
                    <a:lstStyle/>
                    <a:p>
                      <a:pPr algn="ctr">
                        <a:lnSpc>
                          <a:spcPct val="115000"/>
                        </a:lnSpc>
                        <a:spcAft>
                          <a:spcPts val="0"/>
                        </a:spcAft>
                      </a:pPr>
                      <a:r>
                        <a:rPr lang="fr-FR" sz="1600" dirty="0">
                          <a:effectLst/>
                        </a:rPr>
                        <a:t> </a:t>
                      </a:r>
                      <a:r>
                        <a:rPr lang="fr-FR" sz="1600" dirty="0" smtClean="0">
                          <a:effectLst/>
                        </a:rPr>
                        <a:t>31/12/N</a:t>
                      </a:r>
                      <a:endParaRPr lang="fr-FR" sz="1600" dirty="0">
                        <a:effectLst/>
                      </a:endParaRPr>
                    </a:p>
                  </a:txBody>
                  <a:tcPr marL="44450" marR="44450" marT="0" marB="0"/>
                </a:tc>
                <a:tc hMerge="1">
                  <a:txBody>
                    <a:bodyPr/>
                    <a:lstStyle/>
                    <a:p>
                      <a:pP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tc hMerge="1">
                  <a:txBody>
                    <a:bodyPr/>
                    <a:lstStyle/>
                    <a:p>
                      <a:pPr algn="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tc hMerge="1">
                  <a:txBody>
                    <a:bodyPr/>
                    <a:lstStyle/>
                    <a:p>
                      <a:pPr algn="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extLst>
                  <a:ext uri="{0D108BD9-81ED-4DB2-BD59-A6C34878D82A}">
                    <a16:rowId xmlns:a16="http://schemas.microsoft.com/office/drawing/2014/main" val="10000"/>
                  </a:ext>
                </a:extLst>
              </a:tr>
              <a:tr h="0">
                <a:tc>
                  <a:txBody>
                    <a:bodyPr/>
                    <a:lstStyle/>
                    <a:p>
                      <a:pPr algn="ctr">
                        <a:lnSpc>
                          <a:spcPct val="115000"/>
                        </a:lnSpc>
                        <a:spcAft>
                          <a:spcPts val="0"/>
                        </a:spcAft>
                      </a:pPr>
                      <a:endParaRPr lang="fr-FR" sz="1600" kern="1200" dirty="0" smtClean="0">
                        <a:solidFill>
                          <a:schemeClr val="tx1"/>
                        </a:solidFill>
                        <a:effectLst/>
                        <a:latin typeface="+mn-lt"/>
                        <a:ea typeface="+mn-ea"/>
                        <a:cs typeface="+mn-cs"/>
                      </a:endParaRPr>
                    </a:p>
                    <a:p>
                      <a:pPr algn="ctr">
                        <a:lnSpc>
                          <a:spcPct val="115000"/>
                        </a:lnSpc>
                        <a:spcAft>
                          <a:spcPts val="0"/>
                        </a:spcAft>
                      </a:pPr>
                      <a:endParaRPr lang="fr-FR" sz="1600" kern="1200" dirty="0" smtClean="0">
                        <a:solidFill>
                          <a:schemeClr val="tx1"/>
                        </a:solidFill>
                        <a:effectLst/>
                        <a:latin typeface="+mn-lt"/>
                        <a:ea typeface="+mn-ea"/>
                        <a:cs typeface="+mn-cs"/>
                      </a:endParaRPr>
                    </a:p>
                    <a:p>
                      <a:pPr algn="ct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tc>
                  <a:txBody>
                    <a:bodyPr/>
                    <a:lstStyle/>
                    <a:p>
                      <a:pPr>
                        <a:lnSpc>
                          <a:spcPct val="115000"/>
                        </a:lnSpc>
                        <a:spcAft>
                          <a:spcPts val="0"/>
                        </a:spcAft>
                        <a:tabLst>
                          <a:tab pos="2700020" algn="ctr"/>
                          <a:tab pos="5400040" algn="r"/>
                          <a:tab pos="449580" algn="l"/>
                        </a:tabLst>
                      </a:pPr>
                      <a:endParaRPr lang="fr-FR" sz="1600" kern="1200" dirty="0">
                        <a:solidFill>
                          <a:schemeClr val="tx1"/>
                        </a:solidFill>
                        <a:effectLst/>
                        <a:latin typeface="+mn-lt"/>
                        <a:ea typeface="+mn-ea"/>
                        <a:cs typeface="+mn-cs"/>
                      </a:endParaRPr>
                    </a:p>
                  </a:txBody>
                  <a:tcPr marL="44450" marR="44450" marT="0" marB="0"/>
                </a:tc>
                <a:tc>
                  <a:txBody>
                    <a:bodyPr/>
                    <a:lstStyle/>
                    <a:p>
                      <a:pPr algn="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tc>
                  <a:txBody>
                    <a:bodyPr/>
                    <a:lstStyle/>
                    <a:p>
                      <a:pPr algn="r">
                        <a:lnSpc>
                          <a:spcPct val="115000"/>
                        </a:lnSpc>
                        <a:spcAft>
                          <a:spcPts val="0"/>
                        </a:spcAft>
                      </a:pPr>
                      <a:endParaRPr lang="fr-FR" sz="1600" kern="1200" dirty="0" smtClean="0">
                        <a:solidFill>
                          <a:schemeClr val="tx1"/>
                        </a:solidFill>
                        <a:effectLst/>
                        <a:latin typeface="+mn-lt"/>
                        <a:ea typeface="+mn-ea"/>
                        <a:cs typeface="+mn-cs"/>
                      </a:endParaRPr>
                    </a:p>
                  </a:txBody>
                  <a:tcPr marL="44450" marR="44450" marT="0" marB="0"/>
                </a:tc>
                <a:extLst>
                  <a:ext uri="{0D108BD9-81ED-4DB2-BD59-A6C34878D82A}">
                    <a16:rowId xmlns:a16="http://schemas.microsoft.com/office/drawing/2014/main" val="10001"/>
                  </a:ext>
                </a:extLst>
              </a:tr>
              <a:tr h="0">
                <a:tc gridSpan="4">
                  <a:txBody>
                    <a:bodyPr/>
                    <a:lstStyle/>
                    <a:p>
                      <a:pPr algn="ct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tc hMerge="1">
                  <a:txBody>
                    <a:bodyPr/>
                    <a:lstStyle/>
                    <a:p>
                      <a:pPr>
                        <a:lnSpc>
                          <a:spcPct val="115000"/>
                        </a:lnSpc>
                        <a:spcAft>
                          <a:spcPts val="0"/>
                        </a:spcAft>
                        <a:tabLst>
                          <a:tab pos="2700020" algn="ctr"/>
                          <a:tab pos="5400040" algn="r"/>
                          <a:tab pos="449580" algn="l"/>
                          <a:tab pos="2700020" algn="ctr"/>
                          <a:tab pos="5400040" algn="r"/>
                        </a:tabLst>
                      </a:pPr>
                      <a:endParaRPr lang="fr-FR" sz="1600" kern="1200" dirty="0">
                        <a:solidFill>
                          <a:schemeClr val="tx1"/>
                        </a:solidFill>
                        <a:effectLst/>
                        <a:latin typeface="+mn-lt"/>
                        <a:ea typeface="+mn-ea"/>
                        <a:cs typeface="+mn-cs"/>
                      </a:endParaRPr>
                    </a:p>
                  </a:txBody>
                  <a:tcPr marL="44450" marR="44450" marT="0" marB="0"/>
                </a:tc>
                <a:tc hMerge="1">
                  <a:txBody>
                    <a:bodyPr/>
                    <a:lstStyle/>
                    <a:p>
                      <a:pPr algn="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tc hMerge="1">
                  <a:txBody>
                    <a:bodyPr/>
                    <a:lstStyle/>
                    <a:p>
                      <a:pPr algn="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extLst>
                  <a:ext uri="{0D108BD9-81ED-4DB2-BD59-A6C34878D82A}">
                    <a16:rowId xmlns:a16="http://schemas.microsoft.com/office/drawing/2014/main" val="10002"/>
                  </a:ext>
                </a:extLst>
              </a:tr>
            </a:tbl>
          </a:graphicData>
        </a:graphic>
      </p:graphicFrame>
      <p:sp>
        <p:nvSpPr>
          <p:cNvPr id="7" name="Titre 1"/>
          <p:cNvSpPr txBox="1">
            <a:spLocks/>
          </p:cNvSpPr>
          <p:nvPr/>
        </p:nvSpPr>
        <p:spPr>
          <a:xfrm>
            <a:off x="64655" y="-29115"/>
            <a:ext cx="11055927" cy="577795"/>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a:solidFill>
                  <a:srgbClr val="C00000"/>
                </a:solidFill>
              </a:rPr>
              <a:t>5</a:t>
            </a:r>
            <a:r>
              <a:rPr lang="fr-FR" dirty="0" smtClean="0">
                <a:solidFill>
                  <a:srgbClr val="C00000"/>
                </a:solidFill>
              </a:rPr>
              <a:t>.3. Le crédit bail – correction de l’application</a:t>
            </a:r>
            <a:endParaRPr lang="fr-FR" dirty="0">
              <a:solidFill>
                <a:srgbClr val="C00000"/>
              </a:solidFill>
            </a:endParaRPr>
          </a:p>
        </p:txBody>
      </p:sp>
      <p:graphicFrame>
        <p:nvGraphicFramePr>
          <p:cNvPr id="8" name="Tableau 7"/>
          <p:cNvGraphicFramePr>
            <a:graphicFrameLocks noGrp="1"/>
          </p:cNvGraphicFramePr>
          <p:nvPr>
            <p:extLst>
              <p:ext uri="{D42A27DB-BD31-4B8C-83A1-F6EECF244321}">
                <p14:modId xmlns:p14="http://schemas.microsoft.com/office/powerpoint/2010/main" val="2205187917"/>
              </p:ext>
            </p:extLst>
          </p:nvPr>
        </p:nvGraphicFramePr>
        <p:xfrm>
          <a:off x="575576" y="983690"/>
          <a:ext cx="9515078" cy="1632337"/>
        </p:xfrm>
        <a:graphic>
          <a:graphicData uri="http://schemas.openxmlformats.org/drawingml/2006/table">
            <a:tbl>
              <a:tblPr>
                <a:tableStyleId>{5C22544A-7EE6-4342-B048-85BDC9FD1C3A}</a:tableStyleId>
              </a:tblPr>
              <a:tblGrid>
                <a:gridCol w="979144">
                  <a:extLst>
                    <a:ext uri="{9D8B030D-6E8A-4147-A177-3AD203B41FA5}">
                      <a16:colId xmlns:a16="http://schemas.microsoft.com/office/drawing/2014/main" val="20000"/>
                    </a:ext>
                  </a:extLst>
                </a:gridCol>
                <a:gridCol w="1206953">
                  <a:extLst>
                    <a:ext uri="{9D8B030D-6E8A-4147-A177-3AD203B41FA5}">
                      <a16:colId xmlns:a16="http://schemas.microsoft.com/office/drawing/2014/main" val="20001"/>
                    </a:ext>
                  </a:extLst>
                </a:gridCol>
                <a:gridCol w="1468582">
                  <a:extLst>
                    <a:ext uri="{9D8B030D-6E8A-4147-A177-3AD203B41FA5}">
                      <a16:colId xmlns:a16="http://schemas.microsoft.com/office/drawing/2014/main" val="20002"/>
                    </a:ext>
                  </a:extLst>
                </a:gridCol>
                <a:gridCol w="2038574">
                  <a:extLst>
                    <a:ext uri="{9D8B030D-6E8A-4147-A177-3AD203B41FA5}">
                      <a16:colId xmlns:a16="http://schemas.microsoft.com/office/drawing/2014/main" val="20003"/>
                    </a:ext>
                  </a:extLst>
                </a:gridCol>
                <a:gridCol w="2043575">
                  <a:extLst>
                    <a:ext uri="{9D8B030D-6E8A-4147-A177-3AD203B41FA5}">
                      <a16:colId xmlns:a16="http://schemas.microsoft.com/office/drawing/2014/main" val="20004"/>
                    </a:ext>
                  </a:extLst>
                </a:gridCol>
                <a:gridCol w="1778250">
                  <a:extLst>
                    <a:ext uri="{9D8B030D-6E8A-4147-A177-3AD203B41FA5}">
                      <a16:colId xmlns:a16="http://schemas.microsoft.com/office/drawing/2014/main" val="20005"/>
                    </a:ext>
                  </a:extLst>
                </a:gridCol>
              </a:tblGrid>
              <a:tr h="496957">
                <a:tc>
                  <a:txBody>
                    <a:bodyPr/>
                    <a:lstStyle/>
                    <a:p>
                      <a:pPr algn="ctr" fontAlgn="b"/>
                      <a:endParaRPr lang="fr-FR" sz="20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20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20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20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20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20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0">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10922">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9513">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39513">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86656211"/>
                  </a:ext>
                </a:extLst>
              </a:tr>
            </a:tbl>
          </a:graphicData>
        </a:graphic>
      </p:graphicFrame>
    </p:spTree>
    <p:extLst>
      <p:ext uri="{BB962C8B-B14F-4D97-AF65-F5344CB8AC3E}">
        <p14:creationId xmlns:p14="http://schemas.microsoft.com/office/powerpoint/2010/main" val="310639053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41</a:t>
            </a:fld>
            <a:endParaRPr lang="fr-FR" dirty="0">
              <a:solidFill>
                <a:prstClr val="black">
                  <a:tint val="75000"/>
                </a:prstClr>
              </a:solidFill>
            </a:endParaRPr>
          </a:p>
        </p:txBody>
      </p:sp>
      <p:sp>
        <p:nvSpPr>
          <p:cNvPr id="3" name="Espace réservé du numéro de diapositive 1"/>
          <p:cNvSpPr txBox="1">
            <a:spLocks/>
          </p:cNvSpPr>
          <p:nvPr/>
        </p:nvSpPr>
        <p:spPr>
          <a:xfrm>
            <a:off x="11419465" y="0"/>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5D6219C-5D67-46FE-AB3F-D592616FA5B1}" type="slidenum">
              <a:rPr lang="fr-FR" smtClean="0">
                <a:solidFill>
                  <a:prstClr val="black">
                    <a:tint val="75000"/>
                  </a:prstClr>
                </a:solidFill>
              </a:rPr>
              <a:pPr/>
              <a:t>41</a:t>
            </a:fld>
            <a:endParaRPr lang="fr-FR" dirty="0">
              <a:solidFill>
                <a:prstClr val="black">
                  <a:tint val="75000"/>
                </a:prstClr>
              </a:solidFill>
            </a:endParaRPr>
          </a:p>
        </p:txBody>
      </p:sp>
      <p:sp>
        <p:nvSpPr>
          <p:cNvPr id="4" name="Espace réservé du numéro de diapositive 1"/>
          <p:cNvSpPr txBox="1">
            <a:spLocks/>
          </p:cNvSpPr>
          <p:nvPr/>
        </p:nvSpPr>
        <p:spPr>
          <a:xfrm>
            <a:off x="11419465" y="0"/>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5D6219C-5D67-46FE-AB3F-D592616FA5B1}" type="slidenum">
              <a:rPr lang="fr-FR" smtClean="0">
                <a:solidFill>
                  <a:prstClr val="black">
                    <a:tint val="75000"/>
                  </a:prstClr>
                </a:solidFill>
              </a:rPr>
              <a:pPr/>
              <a:t>41</a:t>
            </a:fld>
            <a:endParaRPr lang="fr-FR" dirty="0">
              <a:solidFill>
                <a:prstClr val="black">
                  <a:tint val="75000"/>
                </a:prstClr>
              </a:solidFill>
            </a:endParaRPr>
          </a:p>
        </p:txBody>
      </p:sp>
      <p:sp>
        <p:nvSpPr>
          <p:cNvPr id="5" name="Espace réservé du contenu 3"/>
          <p:cNvSpPr txBox="1">
            <a:spLocks/>
          </p:cNvSpPr>
          <p:nvPr/>
        </p:nvSpPr>
        <p:spPr>
          <a:xfrm>
            <a:off x="484909" y="524705"/>
            <a:ext cx="11171582" cy="5972814"/>
          </a:xfrm>
          <a:prstGeom prst="rect">
            <a:avLst/>
          </a:prstGeom>
        </p:spPr>
        <p:txBody>
          <a:bodyPr>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Clr>
                <a:srgbClr val="C00000"/>
              </a:buClr>
              <a:buNone/>
            </a:pPr>
            <a:r>
              <a:rPr lang="fr-FR" sz="2000" u="sng" dirty="0" smtClean="0">
                <a:effectLst>
                  <a:outerShdw blurRad="38100" dist="38100" dir="2700000" algn="tl">
                    <a:srgbClr val="000000">
                      <a:alpha val="43137"/>
                    </a:srgbClr>
                  </a:outerShdw>
                </a:effectLst>
              </a:rPr>
              <a:t>Revente </a:t>
            </a:r>
          </a:p>
          <a:p>
            <a:pPr marL="571500" indent="-457200">
              <a:buClr>
                <a:srgbClr val="C00000"/>
              </a:buClr>
              <a:buAutoNum type="arabicParenR"/>
            </a:pPr>
            <a:r>
              <a:rPr lang="fr-FR" sz="2000" dirty="0" smtClean="0"/>
              <a:t>Amortissement complémentaire : </a:t>
            </a:r>
          </a:p>
          <a:p>
            <a:pPr marL="571500" indent="-457200">
              <a:buClr>
                <a:srgbClr val="C00000"/>
              </a:buClr>
              <a:buAutoNum type="arabicParenR"/>
            </a:pPr>
            <a:endParaRPr lang="fr-FR" sz="2000" dirty="0"/>
          </a:p>
          <a:p>
            <a:pPr marL="571500" indent="-457200">
              <a:buClr>
                <a:srgbClr val="C00000"/>
              </a:buClr>
              <a:buAutoNum type="arabicParenR"/>
            </a:pPr>
            <a:endParaRPr lang="fr-FR" sz="2000" dirty="0" smtClean="0"/>
          </a:p>
          <a:p>
            <a:pPr marL="571500" indent="-457200">
              <a:buClr>
                <a:srgbClr val="C00000"/>
              </a:buClr>
              <a:buAutoNum type="arabicParenR"/>
            </a:pPr>
            <a:endParaRPr lang="fr-FR" sz="2000" dirty="0"/>
          </a:p>
          <a:p>
            <a:pPr marL="571500" indent="-457200">
              <a:buClr>
                <a:srgbClr val="C00000"/>
              </a:buClr>
              <a:buAutoNum type="arabicParenR"/>
            </a:pPr>
            <a:endParaRPr lang="fr-FR" sz="2000" dirty="0" smtClean="0"/>
          </a:p>
          <a:p>
            <a:pPr marL="571500" indent="-457200">
              <a:buClr>
                <a:srgbClr val="C00000"/>
              </a:buClr>
              <a:buFont typeface="Arial" pitchFamily="34" charset="0"/>
              <a:buAutoNum type="arabicParenR"/>
            </a:pPr>
            <a:r>
              <a:rPr lang="fr-FR" sz="2000" dirty="0" smtClean="0"/>
              <a:t>Produit de cession </a:t>
            </a:r>
          </a:p>
          <a:p>
            <a:pPr marL="571500" indent="-457200">
              <a:buClr>
                <a:srgbClr val="C00000"/>
              </a:buClr>
              <a:buAutoNum type="arabicParenR"/>
            </a:pPr>
            <a:endParaRPr lang="fr-FR" sz="2000" dirty="0"/>
          </a:p>
          <a:p>
            <a:pPr marL="571500" indent="-457200">
              <a:buClr>
                <a:srgbClr val="C00000"/>
              </a:buClr>
              <a:buAutoNum type="arabicParenR"/>
            </a:pPr>
            <a:endParaRPr lang="fr-FR" sz="2000" dirty="0" smtClean="0"/>
          </a:p>
          <a:p>
            <a:pPr marL="571500" indent="-457200">
              <a:buClr>
                <a:srgbClr val="C00000"/>
              </a:buClr>
              <a:buAutoNum type="arabicParenR"/>
            </a:pPr>
            <a:endParaRPr lang="fr-FR" sz="2000" dirty="0"/>
          </a:p>
          <a:p>
            <a:pPr marL="571500" indent="-457200">
              <a:buClr>
                <a:srgbClr val="C00000"/>
              </a:buClr>
              <a:buAutoNum type="arabicParenR"/>
            </a:pPr>
            <a:endParaRPr lang="fr-FR" sz="2000" dirty="0" smtClean="0"/>
          </a:p>
          <a:p>
            <a:pPr marL="571500" indent="-457200">
              <a:buClr>
                <a:srgbClr val="C00000"/>
              </a:buClr>
              <a:buAutoNum type="arabicParenR"/>
            </a:pPr>
            <a:r>
              <a:rPr lang="fr-FR" sz="2000" dirty="0" smtClean="0"/>
              <a:t>Sortie de patrimoine</a:t>
            </a: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p:txBody>
      </p:sp>
      <p:graphicFrame>
        <p:nvGraphicFramePr>
          <p:cNvPr id="6" name="Tableau 5"/>
          <p:cNvGraphicFramePr>
            <a:graphicFrameLocks noGrp="1"/>
          </p:cNvGraphicFramePr>
          <p:nvPr>
            <p:extLst>
              <p:ext uri="{D42A27DB-BD31-4B8C-83A1-F6EECF244321}">
                <p14:modId xmlns:p14="http://schemas.microsoft.com/office/powerpoint/2010/main" val="33784487"/>
              </p:ext>
            </p:extLst>
          </p:nvPr>
        </p:nvGraphicFramePr>
        <p:xfrm>
          <a:off x="484909" y="1434590"/>
          <a:ext cx="10034084" cy="1132616"/>
        </p:xfrm>
        <a:graphic>
          <a:graphicData uri="http://schemas.openxmlformats.org/drawingml/2006/table">
            <a:tbl>
              <a:tblPr>
                <a:tableStyleId>{5940675A-B579-460E-94D1-54222C63F5DA}</a:tableStyleId>
              </a:tblPr>
              <a:tblGrid>
                <a:gridCol w="1320332">
                  <a:extLst>
                    <a:ext uri="{9D8B030D-6E8A-4147-A177-3AD203B41FA5}">
                      <a16:colId xmlns:a16="http://schemas.microsoft.com/office/drawing/2014/main" val="20000"/>
                    </a:ext>
                  </a:extLst>
                </a:gridCol>
                <a:gridCol w="5603734">
                  <a:extLst>
                    <a:ext uri="{9D8B030D-6E8A-4147-A177-3AD203B41FA5}">
                      <a16:colId xmlns:a16="http://schemas.microsoft.com/office/drawing/2014/main" val="20001"/>
                    </a:ext>
                  </a:extLst>
                </a:gridCol>
                <a:gridCol w="1555009">
                  <a:extLst>
                    <a:ext uri="{9D8B030D-6E8A-4147-A177-3AD203B41FA5}">
                      <a16:colId xmlns:a16="http://schemas.microsoft.com/office/drawing/2014/main" val="20004"/>
                    </a:ext>
                  </a:extLst>
                </a:gridCol>
                <a:gridCol w="1555009">
                  <a:extLst>
                    <a:ext uri="{9D8B030D-6E8A-4147-A177-3AD203B41FA5}">
                      <a16:colId xmlns:a16="http://schemas.microsoft.com/office/drawing/2014/main" val="20005"/>
                    </a:ext>
                  </a:extLst>
                </a:gridCol>
              </a:tblGrid>
              <a:tr h="291368">
                <a:tc gridSpan="4">
                  <a:txBody>
                    <a:bodyPr/>
                    <a:lstStyle/>
                    <a:p>
                      <a:pPr algn="ctr">
                        <a:lnSpc>
                          <a:spcPct val="115000"/>
                        </a:lnSpc>
                        <a:spcAft>
                          <a:spcPts val="0"/>
                        </a:spcAft>
                      </a:pPr>
                      <a:r>
                        <a:rPr lang="fr-FR" sz="1600" dirty="0" smtClean="0">
                          <a:effectLst/>
                        </a:rPr>
                        <a:t>30/05/N+1</a:t>
                      </a:r>
                      <a:endParaRPr lang="fr-FR" sz="1600" dirty="0">
                        <a:effectLst/>
                      </a:endParaRPr>
                    </a:p>
                  </a:txBody>
                  <a:tcPr marL="44450" marR="44450" marT="0" marB="0"/>
                </a:tc>
                <a:tc hMerge="1">
                  <a:txBody>
                    <a:bodyPr/>
                    <a:lstStyle/>
                    <a:p>
                      <a:pP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tc hMerge="1">
                  <a:txBody>
                    <a:bodyPr/>
                    <a:lstStyle/>
                    <a:p>
                      <a:pPr algn="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tc hMerge="1">
                  <a:txBody>
                    <a:bodyPr/>
                    <a:lstStyle/>
                    <a:p>
                      <a:pPr algn="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extLst>
                  <a:ext uri="{0D108BD9-81ED-4DB2-BD59-A6C34878D82A}">
                    <a16:rowId xmlns:a16="http://schemas.microsoft.com/office/drawing/2014/main" val="10000"/>
                  </a:ext>
                </a:extLst>
              </a:tr>
              <a:tr h="0">
                <a:tc>
                  <a:txBody>
                    <a:bodyPr/>
                    <a:lstStyle/>
                    <a:p>
                      <a:pPr algn="ctr">
                        <a:lnSpc>
                          <a:spcPct val="115000"/>
                        </a:lnSpc>
                        <a:spcAft>
                          <a:spcPts val="0"/>
                        </a:spcAft>
                      </a:pPr>
                      <a:endParaRPr lang="fr-FR" sz="1600" kern="1200" dirty="0">
                        <a:solidFill>
                          <a:schemeClr val="tx1"/>
                        </a:solidFill>
                        <a:effectLst/>
                        <a:latin typeface="+mn-lt"/>
                        <a:ea typeface="+mn-ea"/>
                        <a:cs typeface="+mn-cs"/>
                      </a:endParaRPr>
                    </a:p>
                    <a:p>
                      <a:pPr algn="ct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tc>
                  <a:txBody>
                    <a:bodyPr/>
                    <a:lstStyle/>
                    <a:p>
                      <a:pPr>
                        <a:lnSpc>
                          <a:spcPct val="115000"/>
                        </a:lnSpc>
                        <a:spcAft>
                          <a:spcPts val="0"/>
                        </a:spcAft>
                        <a:tabLst>
                          <a:tab pos="2700020" algn="ctr"/>
                          <a:tab pos="5400040" algn="r"/>
                          <a:tab pos="449580" algn="l"/>
                        </a:tabLst>
                      </a:pPr>
                      <a:endParaRPr lang="fr-FR" sz="1600" kern="1200" dirty="0">
                        <a:solidFill>
                          <a:schemeClr val="tx1"/>
                        </a:solidFill>
                        <a:effectLst/>
                        <a:latin typeface="+mn-lt"/>
                        <a:ea typeface="+mn-ea"/>
                        <a:cs typeface="+mn-cs"/>
                      </a:endParaRPr>
                    </a:p>
                  </a:txBody>
                  <a:tcPr marL="44450" marR="44450" marT="0" marB="0"/>
                </a:tc>
                <a:tc>
                  <a:txBody>
                    <a:bodyPr/>
                    <a:lstStyle/>
                    <a:p>
                      <a:pPr algn="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tc>
                  <a:txBody>
                    <a:bodyPr/>
                    <a:lstStyle/>
                    <a:p>
                      <a:pPr algn="r">
                        <a:lnSpc>
                          <a:spcPct val="115000"/>
                        </a:lnSpc>
                        <a:spcAft>
                          <a:spcPts val="0"/>
                        </a:spcAft>
                      </a:pPr>
                      <a:endParaRPr lang="fr-FR" sz="1600" kern="1200" dirty="0" smtClean="0">
                        <a:solidFill>
                          <a:schemeClr val="tx1"/>
                        </a:solidFill>
                        <a:effectLst/>
                        <a:latin typeface="+mn-lt"/>
                        <a:ea typeface="+mn-ea"/>
                        <a:cs typeface="+mn-cs"/>
                      </a:endParaRPr>
                    </a:p>
                  </a:txBody>
                  <a:tcPr marL="44450" marR="44450" marT="0" marB="0"/>
                </a:tc>
                <a:extLst>
                  <a:ext uri="{0D108BD9-81ED-4DB2-BD59-A6C34878D82A}">
                    <a16:rowId xmlns:a16="http://schemas.microsoft.com/office/drawing/2014/main" val="10001"/>
                  </a:ext>
                </a:extLst>
              </a:tr>
              <a:tr h="0">
                <a:tc gridSpan="4">
                  <a:txBody>
                    <a:bodyPr/>
                    <a:lstStyle/>
                    <a:p>
                      <a:pPr algn="ct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tc hMerge="1">
                  <a:txBody>
                    <a:bodyPr/>
                    <a:lstStyle/>
                    <a:p>
                      <a:pPr>
                        <a:lnSpc>
                          <a:spcPct val="115000"/>
                        </a:lnSpc>
                        <a:spcAft>
                          <a:spcPts val="0"/>
                        </a:spcAft>
                        <a:tabLst>
                          <a:tab pos="2700020" algn="ctr"/>
                          <a:tab pos="5400040" algn="r"/>
                          <a:tab pos="449580" algn="l"/>
                          <a:tab pos="2700020" algn="ctr"/>
                          <a:tab pos="5400040" algn="r"/>
                        </a:tabLst>
                      </a:pPr>
                      <a:endParaRPr lang="fr-FR" sz="1600" kern="1200" dirty="0">
                        <a:solidFill>
                          <a:schemeClr val="tx1"/>
                        </a:solidFill>
                        <a:effectLst/>
                        <a:latin typeface="+mn-lt"/>
                        <a:ea typeface="+mn-ea"/>
                        <a:cs typeface="+mn-cs"/>
                      </a:endParaRPr>
                    </a:p>
                  </a:txBody>
                  <a:tcPr marL="44450" marR="44450" marT="0" marB="0"/>
                </a:tc>
                <a:tc hMerge="1">
                  <a:txBody>
                    <a:bodyPr/>
                    <a:lstStyle/>
                    <a:p>
                      <a:pPr algn="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tc hMerge="1">
                  <a:txBody>
                    <a:bodyPr/>
                    <a:lstStyle/>
                    <a:p>
                      <a:pPr algn="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extLst>
                  <a:ext uri="{0D108BD9-81ED-4DB2-BD59-A6C34878D82A}">
                    <a16:rowId xmlns:a16="http://schemas.microsoft.com/office/drawing/2014/main" val="10002"/>
                  </a:ext>
                </a:extLst>
              </a:tr>
            </a:tbl>
          </a:graphicData>
        </a:graphic>
      </p:graphicFrame>
      <p:sp>
        <p:nvSpPr>
          <p:cNvPr id="7" name="Titre 1"/>
          <p:cNvSpPr txBox="1">
            <a:spLocks/>
          </p:cNvSpPr>
          <p:nvPr/>
        </p:nvSpPr>
        <p:spPr>
          <a:xfrm>
            <a:off x="64655" y="-29115"/>
            <a:ext cx="11055927" cy="577795"/>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smtClean="0">
                <a:solidFill>
                  <a:srgbClr val="C00000"/>
                </a:solidFill>
              </a:rPr>
              <a:t>5.3. Le crédit bail – correction de l’application</a:t>
            </a:r>
            <a:endParaRPr lang="fr-FR" dirty="0">
              <a:solidFill>
                <a:srgbClr val="C00000"/>
              </a:solidFill>
            </a:endParaRPr>
          </a:p>
        </p:txBody>
      </p:sp>
      <p:graphicFrame>
        <p:nvGraphicFramePr>
          <p:cNvPr id="9" name="Tableau 8"/>
          <p:cNvGraphicFramePr>
            <a:graphicFrameLocks noGrp="1"/>
          </p:cNvGraphicFramePr>
          <p:nvPr>
            <p:extLst>
              <p:ext uri="{D42A27DB-BD31-4B8C-83A1-F6EECF244321}">
                <p14:modId xmlns:p14="http://schemas.microsoft.com/office/powerpoint/2010/main" val="2996925758"/>
              </p:ext>
            </p:extLst>
          </p:nvPr>
        </p:nvGraphicFramePr>
        <p:xfrm>
          <a:off x="484909" y="3121026"/>
          <a:ext cx="10034084" cy="1407227"/>
        </p:xfrm>
        <a:graphic>
          <a:graphicData uri="http://schemas.openxmlformats.org/drawingml/2006/table">
            <a:tbl>
              <a:tblPr>
                <a:tableStyleId>{5940675A-B579-460E-94D1-54222C63F5DA}</a:tableStyleId>
              </a:tblPr>
              <a:tblGrid>
                <a:gridCol w="1320332">
                  <a:extLst>
                    <a:ext uri="{9D8B030D-6E8A-4147-A177-3AD203B41FA5}">
                      <a16:colId xmlns:a16="http://schemas.microsoft.com/office/drawing/2014/main" val="20000"/>
                    </a:ext>
                  </a:extLst>
                </a:gridCol>
                <a:gridCol w="5603734">
                  <a:extLst>
                    <a:ext uri="{9D8B030D-6E8A-4147-A177-3AD203B41FA5}">
                      <a16:colId xmlns:a16="http://schemas.microsoft.com/office/drawing/2014/main" val="20001"/>
                    </a:ext>
                  </a:extLst>
                </a:gridCol>
                <a:gridCol w="1555009">
                  <a:extLst>
                    <a:ext uri="{9D8B030D-6E8A-4147-A177-3AD203B41FA5}">
                      <a16:colId xmlns:a16="http://schemas.microsoft.com/office/drawing/2014/main" val="20004"/>
                    </a:ext>
                  </a:extLst>
                </a:gridCol>
                <a:gridCol w="1555009">
                  <a:extLst>
                    <a:ext uri="{9D8B030D-6E8A-4147-A177-3AD203B41FA5}">
                      <a16:colId xmlns:a16="http://schemas.microsoft.com/office/drawing/2014/main" val="20005"/>
                    </a:ext>
                  </a:extLst>
                </a:gridCol>
              </a:tblGrid>
              <a:tr h="285563">
                <a:tc gridSpan="4">
                  <a:txBody>
                    <a:bodyPr/>
                    <a:lstStyle/>
                    <a:p>
                      <a:pPr algn="ctr">
                        <a:lnSpc>
                          <a:spcPct val="115000"/>
                        </a:lnSpc>
                        <a:spcAft>
                          <a:spcPts val="0"/>
                        </a:spcAft>
                      </a:pPr>
                      <a:r>
                        <a:rPr lang="fr-FR" sz="1600" dirty="0" smtClean="0">
                          <a:effectLst/>
                        </a:rPr>
                        <a:t>30/05/N+1</a:t>
                      </a:r>
                      <a:endParaRPr lang="fr-FR" sz="1600" dirty="0">
                        <a:effectLst/>
                      </a:endParaRPr>
                    </a:p>
                  </a:txBody>
                  <a:tcPr marL="44450" marR="44450" marT="0" marB="0"/>
                </a:tc>
                <a:tc hMerge="1">
                  <a:txBody>
                    <a:bodyPr/>
                    <a:lstStyle/>
                    <a:p>
                      <a:pP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tc hMerge="1">
                  <a:txBody>
                    <a:bodyPr/>
                    <a:lstStyle/>
                    <a:p>
                      <a:pPr algn="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tc hMerge="1">
                  <a:txBody>
                    <a:bodyPr/>
                    <a:lstStyle/>
                    <a:p>
                      <a:pPr algn="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extLst>
                  <a:ext uri="{0D108BD9-81ED-4DB2-BD59-A6C34878D82A}">
                    <a16:rowId xmlns:a16="http://schemas.microsoft.com/office/drawing/2014/main" val="10000"/>
                  </a:ext>
                </a:extLst>
              </a:tr>
              <a:tr h="0">
                <a:tc>
                  <a:txBody>
                    <a:bodyPr/>
                    <a:lstStyle/>
                    <a:p>
                      <a:pPr algn="ctr">
                        <a:lnSpc>
                          <a:spcPct val="115000"/>
                        </a:lnSpc>
                        <a:spcAft>
                          <a:spcPts val="0"/>
                        </a:spcAft>
                      </a:pPr>
                      <a:endParaRPr lang="fr-FR" sz="1600" kern="1200" dirty="0" smtClean="0">
                        <a:solidFill>
                          <a:schemeClr val="tx1"/>
                        </a:solidFill>
                        <a:effectLst/>
                        <a:latin typeface="+mn-lt"/>
                        <a:ea typeface="+mn-ea"/>
                        <a:cs typeface="+mn-cs"/>
                      </a:endParaRPr>
                    </a:p>
                    <a:p>
                      <a:pPr algn="ctr">
                        <a:lnSpc>
                          <a:spcPct val="115000"/>
                        </a:lnSpc>
                        <a:spcAft>
                          <a:spcPts val="0"/>
                        </a:spcAft>
                      </a:pPr>
                      <a:endParaRPr lang="fr-FR" sz="1600" kern="1200" dirty="0" smtClean="0">
                        <a:solidFill>
                          <a:schemeClr val="tx1"/>
                        </a:solidFill>
                        <a:effectLst/>
                        <a:latin typeface="+mn-lt"/>
                        <a:ea typeface="+mn-ea"/>
                        <a:cs typeface="+mn-cs"/>
                      </a:endParaRPr>
                    </a:p>
                    <a:p>
                      <a:pPr algn="ctr">
                        <a:lnSpc>
                          <a:spcPct val="115000"/>
                        </a:lnSpc>
                        <a:spcAft>
                          <a:spcPts val="0"/>
                        </a:spcAft>
                      </a:pPr>
                      <a:endParaRPr lang="fr-FR" sz="1600" kern="1200" dirty="0" smtClean="0">
                        <a:solidFill>
                          <a:schemeClr val="tx1"/>
                        </a:solidFill>
                        <a:effectLst/>
                        <a:latin typeface="+mn-lt"/>
                        <a:ea typeface="+mn-ea"/>
                        <a:cs typeface="+mn-cs"/>
                      </a:endParaRPr>
                    </a:p>
                  </a:txBody>
                  <a:tcPr marL="44450" marR="44450" marT="0" marB="0"/>
                </a:tc>
                <a:tc>
                  <a:txBody>
                    <a:bodyPr/>
                    <a:lstStyle/>
                    <a:p>
                      <a:pPr>
                        <a:lnSpc>
                          <a:spcPct val="115000"/>
                        </a:lnSpc>
                        <a:spcAft>
                          <a:spcPts val="0"/>
                        </a:spcAft>
                        <a:tabLst>
                          <a:tab pos="2700020" algn="ctr"/>
                          <a:tab pos="5400040" algn="r"/>
                          <a:tab pos="449580" algn="l"/>
                        </a:tabLst>
                      </a:pPr>
                      <a:endParaRPr lang="fr-FR" sz="1600" kern="1200" dirty="0">
                        <a:solidFill>
                          <a:schemeClr val="tx1"/>
                        </a:solidFill>
                        <a:effectLst/>
                        <a:latin typeface="+mn-lt"/>
                        <a:ea typeface="+mn-ea"/>
                        <a:cs typeface="+mn-cs"/>
                      </a:endParaRPr>
                    </a:p>
                  </a:txBody>
                  <a:tcPr marL="44450" marR="44450" marT="0" marB="0"/>
                </a:tc>
                <a:tc>
                  <a:txBody>
                    <a:bodyPr/>
                    <a:lstStyle/>
                    <a:p>
                      <a:pPr algn="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tc>
                  <a:txBody>
                    <a:bodyPr/>
                    <a:lstStyle/>
                    <a:p>
                      <a:pPr algn="r">
                        <a:lnSpc>
                          <a:spcPct val="115000"/>
                        </a:lnSpc>
                        <a:spcAft>
                          <a:spcPts val="0"/>
                        </a:spcAft>
                      </a:pPr>
                      <a:endParaRPr lang="fr-FR" sz="1600" kern="1200" dirty="0" smtClean="0">
                        <a:solidFill>
                          <a:schemeClr val="tx1"/>
                        </a:solidFill>
                        <a:effectLst/>
                        <a:latin typeface="+mn-lt"/>
                        <a:ea typeface="+mn-ea"/>
                        <a:cs typeface="+mn-cs"/>
                      </a:endParaRPr>
                    </a:p>
                  </a:txBody>
                  <a:tcPr marL="44450" marR="44450" marT="0" marB="0"/>
                </a:tc>
                <a:extLst>
                  <a:ext uri="{0D108BD9-81ED-4DB2-BD59-A6C34878D82A}">
                    <a16:rowId xmlns:a16="http://schemas.microsoft.com/office/drawing/2014/main" val="10001"/>
                  </a:ext>
                </a:extLst>
              </a:tr>
              <a:tr h="0">
                <a:tc gridSpan="4">
                  <a:txBody>
                    <a:bodyPr/>
                    <a:lstStyle/>
                    <a:p>
                      <a:pPr algn="ct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tc hMerge="1">
                  <a:txBody>
                    <a:bodyPr/>
                    <a:lstStyle/>
                    <a:p>
                      <a:pPr>
                        <a:lnSpc>
                          <a:spcPct val="115000"/>
                        </a:lnSpc>
                        <a:spcAft>
                          <a:spcPts val="0"/>
                        </a:spcAft>
                        <a:tabLst>
                          <a:tab pos="2700020" algn="ctr"/>
                          <a:tab pos="5400040" algn="r"/>
                          <a:tab pos="449580" algn="l"/>
                          <a:tab pos="2700020" algn="ctr"/>
                          <a:tab pos="5400040" algn="r"/>
                        </a:tabLst>
                      </a:pPr>
                      <a:endParaRPr lang="fr-FR" sz="1600" kern="1200" dirty="0">
                        <a:solidFill>
                          <a:schemeClr val="tx1"/>
                        </a:solidFill>
                        <a:effectLst/>
                        <a:latin typeface="+mn-lt"/>
                        <a:ea typeface="+mn-ea"/>
                        <a:cs typeface="+mn-cs"/>
                      </a:endParaRPr>
                    </a:p>
                  </a:txBody>
                  <a:tcPr marL="44450" marR="44450" marT="0" marB="0"/>
                </a:tc>
                <a:tc hMerge="1">
                  <a:txBody>
                    <a:bodyPr/>
                    <a:lstStyle/>
                    <a:p>
                      <a:pPr algn="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tc hMerge="1">
                  <a:txBody>
                    <a:bodyPr/>
                    <a:lstStyle/>
                    <a:p>
                      <a:pPr algn="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extLst>
                  <a:ext uri="{0D108BD9-81ED-4DB2-BD59-A6C34878D82A}">
                    <a16:rowId xmlns:a16="http://schemas.microsoft.com/office/drawing/2014/main" val="10002"/>
                  </a:ext>
                </a:extLst>
              </a:tr>
            </a:tbl>
          </a:graphicData>
        </a:graphic>
      </p:graphicFrame>
      <p:graphicFrame>
        <p:nvGraphicFramePr>
          <p:cNvPr id="10" name="Tableau 9"/>
          <p:cNvGraphicFramePr>
            <a:graphicFrameLocks noGrp="1"/>
          </p:cNvGraphicFramePr>
          <p:nvPr>
            <p:extLst>
              <p:ext uri="{D42A27DB-BD31-4B8C-83A1-F6EECF244321}">
                <p14:modId xmlns:p14="http://schemas.microsoft.com/office/powerpoint/2010/main" val="2520052711"/>
              </p:ext>
            </p:extLst>
          </p:nvPr>
        </p:nvGraphicFramePr>
        <p:xfrm>
          <a:off x="484909" y="4946578"/>
          <a:ext cx="10034084" cy="1413032"/>
        </p:xfrm>
        <a:graphic>
          <a:graphicData uri="http://schemas.openxmlformats.org/drawingml/2006/table">
            <a:tbl>
              <a:tblPr>
                <a:tableStyleId>{5940675A-B579-460E-94D1-54222C63F5DA}</a:tableStyleId>
              </a:tblPr>
              <a:tblGrid>
                <a:gridCol w="1320332">
                  <a:extLst>
                    <a:ext uri="{9D8B030D-6E8A-4147-A177-3AD203B41FA5}">
                      <a16:colId xmlns:a16="http://schemas.microsoft.com/office/drawing/2014/main" val="20000"/>
                    </a:ext>
                  </a:extLst>
                </a:gridCol>
                <a:gridCol w="5603734">
                  <a:extLst>
                    <a:ext uri="{9D8B030D-6E8A-4147-A177-3AD203B41FA5}">
                      <a16:colId xmlns:a16="http://schemas.microsoft.com/office/drawing/2014/main" val="20001"/>
                    </a:ext>
                  </a:extLst>
                </a:gridCol>
                <a:gridCol w="1555009">
                  <a:extLst>
                    <a:ext uri="{9D8B030D-6E8A-4147-A177-3AD203B41FA5}">
                      <a16:colId xmlns:a16="http://schemas.microsoft.com/office/drawing/2014/main" val="20004"/>
                    </a:ext>
                  </a:extLst>
                </a:gridCol>
                <a:gridCol w="1555009">
                  <a:extLst>
                    <a:ext uri="{9D8B030D-6E8A-4147-A177-3AD203B41FA5}">
                      <a16:colId xmlns:a16="http://schemas.microsoft.com/office/drawing/2014/main" val="20005"/>
                    </a:ext>
                  </a:extLst>
                </a:gridCol>
              </a:tblGrid>
              <a:tr h="291368">
                <a:tc gridSpan="4">
                  <a:txBody>
                    <a:bodyPr/>
                    <a:lstStyle/>
                    <a:p>
                      <a:pPr algn="ctr">
                        <a:lnSpc>
                          <a:spcPct val="115000"/>
                        </a:lnSpc>
                        <a:spcAft>
                          <a:spcPts val="0"/>
                        </a:spcAft>
                      </a:pPr>
                      <a:r>
                        <a:rPr lang="fr-FR" sz="1600" dirty="0" smtClean="0">
                          <a:effectLst/>
                        </a:rPr>
                        <a:t>30/05/N+1</a:t>
                      </a:r>
                      <a:endParaRPr lang="fr-FR" sz="1600" dirty="0">
                        <a:effectLst/>
                      </a:endParaRPr>
                    </a:p>
                  </a:txBody>
                  <a:tcPr marL="44450" marR="44450" marT="0" marB="0"/>
                </a:tc>
                <a:tc hMerge="1">
                  <a:txBody>
                    <a:bodyPr/>
                    <a:lstStyle/>
                    <a:p>
                      <a:pP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tc hMerge="1">
                  <a:txBody>
                    <a:bodyPr/>
                    <a:lstStyle/>
                    <a:p>
                      <a:pPr algn="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tc hMerge="1">
                  <a:txBody>
                    <a:bodyPr/>
                    <a:lstStyle/>
                    <a:p>
                      <a:pPr algn="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extLst>
                  <a:ext uri="{0D108BD9-81ED-4DB2-BD59-A6C34878D82A}">
                    <a16:rowId xmlns:a16="http://schemas.microsoft.com/office/drawing/2014/main" val="10000"/>
                  </a:ext>
                </a:extLst>
              </a:tr>
              <a:tr h="0">
                <a:tc>
                  <a:txBody>
                    <a:bodyPr/>
                    <a:lstStyle/>
                    <a:p>
                      <a:pPr algn="ctr">
                        <a:lnSpc>
                          <a:spcPct val="115000"/>
                        </a:lnSpc>
                        <a:spcAft>
                          <a:spcPts val="0"/>
                        </a:spcAft>
                      </a:pPr>
                      <a:endParaRPr lang="fr-FR" sz="1600" kern="1200" dirty="0">
                        <a:solidFill>
                          <a:schemeClr val="tx1"/>
                        </a:solidFill>
                        <a:effectLst/>
                        <a:latin typeface="+mn-lt"/>
                        <a:ea typeface="+mn-ea"/>
                        <a:cs typeface="+mn-cs"/>
                      </a:endParaRPr>
                    </a:p>
                    <a:p>
                      <a:pPr algn="ctr">
                        <a:lnSpc>
                          <a:spcPct val="115000"/>
                        </a:lnSpc>
                        <a:spcAft>
                          <a:spcPts val="0"/>
                        </a:spcAft>
                      </a:pPr>
                      <a:endParaRPr lang="fr-FR" sz="1600" kern="1200" dirty="0">
                        <a:solidFill>
                          <a:schemeClr val="tx1"/>
                        </a:solidFill>
                        <a:effectLst/>
                        <a:latin typeface="+mn-lt"/>
                        <a:ea typeface="+mn-ea"/>
                        <a:cs typeface="+mn-cs"/>
                      </a:endParaRPr>
                    </a:p>
                    <a:p>
                      <a:pPr algn="ct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tc>
                  <a:txBody>
                    <a:bodyPr/>
                    <a:lstStyle/>
                    <a:p>
                      <a:pPr>
                        <a:lnSpc>
                          <a:spcPct val="115000"/>
                        </a:lnSpc>
                        <a:spcAft>
                          <a:spcPts val="0"/>
                        </a:spcAft>
                        <a:tabLst>
                          <a:tab pos="2700020" algn="ctr"/>
                          <a:tab pos="5400040" algn="r"/>
                          <a:tab pos="449580" algn="l"/>
                        </a:tabLst>
                      </a:pPr>
                      <a:endParaRPr lang="fr-FR" sz="1600" kern="1200" dirty="0">
                        <a:solidFill>
                          <a:schemeClr val="tx1"/>
                        </a:solidFill>
                        <a:effectLst/>
                        <a:latin typeface="+mn-lt"/>
                        <a:ea typeface="+mn-ea"/>
                        <a:cs typeface="+mn-cs"/>
                      </a:endParaRPr>
                    </a:p>
                  </a:txBody>
                  <a:tcPr marL="44450" marR="44450" marT="0" marB="0"/>
                </a:tc>
                <a:tc>
                  <a:txBody>
                    <a:bodyPr/>
                    <a:lstStyle/>
                    <a:p>
                      <a:pPr algn="r">
                        <a:lnSpc>
                          <a:spcPct val="115000"/>
                        </a:lnSpc>
                        <a:spcAft>
                          <a:spcPts val="0"/>
                        </a:spcAft>
                      </a:pPr>
                      <a:endParaRPr lang="fr-FR" sz="1600" kern="1200" dirty="0" smtClean="0">
                        <a:solidFill>
                          <a:schemeClr val="tx1"/>
                        </a:solidFill>
                        <a:effectLst/>
                        <a:latin typeface="+mn-lt"/>
                        <a:ea typeface="+mn-ea"/>
                        <a:cs typeface="+mn-cs"/>
                      </a:endParaRPr>
                    </a:p>
                  </a:txBody>
                  <a:tcPr marL="44450" marR="44450" marT="0" marB="0"/>
                </a:tc>
                <a:tc>
                  <a:txBody>
                    <a:bodyPr/>
                    <a:lstStyle/>
                    <a:p>
                      <a:pPr algn="r">
                        <a:lnSpc>
                          <a:spcPct val="115000"/>
                        </a:lnSpc>
                        <a:spcAft>
                          <a:spcPts val="0"/>
                        </a:spcAft>
                      </a:pPr>
                      <a:endParaRPr lang="fr-FR" sz="1600" kern="1200" dirty="0" smtClean="0">
                        <a:solidFill>
                          <a:schemeClr val="tx1"/>
                        </a:solidFill>
                        <a:effectLst/>
                        <a:latin typeface="+mn-lt"/>
                        <a:ea typeface="+mn-ea"/>
                        <a:cs typeface="+mn-cs"/>
                      </a:endParaRPr>
                    </a:p>
                  </a:txBody>
                  <a:tcPr marL="44450" marR="44450" marT="0" marB="0"/>
                </a:tc>
                <a:extLst>
                  <a:ext uri="{0D108BD9-81ED-4DB2-BD59-A6C34878D82A}">
                    <a16:rowId xmlns:a16="http://schemas.microsoft.com/office/drawing/2014/main" val="10001"/>
                  </a:ext>
                </a:extLst>
              </a:tr>
              <a:tr h="0">
                <a:tc gridSpan="4">
                  <a:txBody>
                    <a:bodyPr/>
                    <a:lstStyle/>
                    <a:p>
                      <a:pPr algn="ct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tc hMerge="1">
                  <a:txBody>
                    <a:bodyPr/>
                    <a:lstStyle/>
                    <a:p>
                      <a:pPr>
                        <a:lnSpc>
                          <a:spcPct val="115000"/>
                        </a:lnSpc>
                        <a:spcAft>
                          <a:spcPts val="0"/>
                        </a:spcAft>
                        <a:tabLst>
                          <a:tab pos="2700020" algn="ctr"/>
                          <a:tab pos="5400040" algn="r"/>
                          <a:tab pos="449580" algn="l"/>
                          <a:tab pos="2700020" algn="ctr"/>
                          <a:tab pos="5400040" algn="r"/>
                        </a:tabLst>
                      </a:pPr>
                      <a:endParaRPr lang="fr-FR" sz="1600" kern="1200" dirty="0">
                        <a:solidFill>
                          <a:schemeClr val="tx1"/>
                        </a:solidFill>
                        <a:effectLst/>
                        <a:latin typeface="+mn-lt"/>
                        <a:ea typeface="+mn-ea"/>
                        <a:cs typeface="+mn-cs"/>
                      </a:endParaRPr>
                    </a:p>
                  </a:txBody>
                  <a:tcPr marL="44450" marR="44450" marT="0" marB="0"/>
                </a:tc>
                <a:tc hMerge="1">
                  <a:txBody>
                    <a:bodyPr/>
                    <a:lstStyle/>
                    <a:p>
                      <a:pPr algn="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tc hMerge="1">
                  <a:txBody>
                    <a:bodyPr/>
                    <a:lstStyle/>
                    <a:p>
                      <a:pPr algn="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408730574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42</a:t>
            </a:fld>
            <a:endParaRPr lang="fr-FR" dirty="0">
              <a:solidFill>
                <a:prstClr val="black">
                  <a:tint val="75000"/>
                </a:prstClr>
              </a:solidFill>
            </a:endParaRPr>
          </a:p>
        </p:txBody>
      </p:sp>
      <p:sp>
        <p:nvSpPr>
          <p:cNvPr id="3" name="Titre 1"/>
          <p:cNvSpPr txBox="1">
            <a:spLocks/>
          </p:cNvSpPr>
          <p:nvPr/>
        </p:nvSpPr>
        <p:spPr>
          <a:xfrm>
            <a:off x="64655" y="-29115"/>
            <a:ext cx="11055927" cy="577795"/>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a:solidFill>
                  <a:srgbClr val="C00000"/>
                </a:solidFill>
              </a:rPr>
              <a:t>6</a:t>
            </a:r>
            <a:r>
              <a:rPr lang="fr-FR" dirty="0" smtClean="0">
                <a:solidFill>
                  <a:srgbClr val="C00000"/>
                </a:solidFill>
              </a:rPr>
              <a:t>.1. Immobilisations financières – Définition et caractéristiques</a:t>
            </a:r>
            <a:endParaRPr lang="fr-FR" dirty="0">
              <a:solidFill>
                <a:srgbClr val="C00000"/>
              </a:solidFill>
            </a:endParaRPr>
          </a:p>
        </p:txBody>
      </p:sp>
      <p:sp>
        <p:nvSpPr>
          <p:cNvPr id="4" name="Espace réservé du contenu 3"/>
          <p:cNvSpPr txBox="1">
            <a:spLocks/>
          </p:cNvSpPr>
          <p:nvPr/>
        </p:nvSpPr>
        <p:spPr>
          <a:xfrm>
            <a:off x="484909" y="524705"/>
            <a:ext cx="11171582" cy="5972814"/>
          </a:xfrm>
          <a:prstGeom prst="rect">
            <a:avLst/>
          </a:prstGeom>
        </p:spPr>
        <p:txBody>
          <a:bodyPr>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Clr>
                <a:srgbClr val="C00000"/>
              </a:buClr>
              <a:buNone/>
            </a:pPr>
            <a:r>
              <a:rPr lang="fr-FR" sz="2000" u="sng" dirty="0" smtClean="0">
                <a:effectLst>
                  <a:outerShdw blurRad="38100" dist="38100" dir="2700000" algn="tl">
                    <a:srgbClr val="000000">
                      <a:alpha val="43137"/>
                    </a:srgbClr>
                  </a:outerShdw>
                </a:effectLst>
              </a:rPr>
              <a:t>Définition</a:t>
            </a:r>
            <a:r>
              <a:rPr lang="fr-FR" sz="2000" dirty="0" smtClean="0"/>
              <a:t> : Placement financier qui ont une autre finalité que l’objet social. </a:t>
            </a:r>
          </a:p>
          <a:p>
            <a:pPr marL="114300" indent="0">
              <a:buClr>
                <a:srgbClr val="C00000"/>
              </a:buClr>
              <a:buNone/>
            </a:pPr>
            <a:endParaRPr lang="fr-FR" sz="2000" dirty="0"/>
          </a:p>
          <a:p>
            <a:pPr marL="114300" indent="0">
              <a:buClr>
                <a:srgbClr val="C00000"/>
              </a:buClr>
              <a:buNone/>
            </a:pPr>
            <a:r>
              <a:rPr lang="fr-FR" sz="2000" u="sng" dirty="0" smtClean="0">
                <a:effectLst>
                  <a:outerShdw blurRad="38100" dist="38100" dir="2700000" algn="tl">
                    <a:srgbClr val="000000">
                      <a:alpha val="43137"/>
                    </a:srgbClr>
                  </a:outerShdw>
                </a:effectLst>
              </a:rPr>
              <a:t>Typologie</a:t>
            </a:r>
            <a:r>
              <a:rPr lang="fr-FR" sz="2000" dirty="0" smtClean="0"/>
              <a:t> </a:t>
            </a:r>
            <a:r>
              <a:rPr lang="fr-FR" sz="2000" dirty="0"/>
              <a:t>: </a:t>
            </a:r>
            <a:r>
              <a:rPr lang="fr-FR" sz="2000" dirty="0" smtClean="0"/>
              <a:t>	- Placement financiers et prise de participation</a:t>
            </a:r>
          </a:p>
          <a:p>
            <a:pPr marL="114300" indent="0">
              <a:buClr>
                <a:srgbClr val="C00000"/>
              </a:buClr>
              <a:buNone/>
            </a:pPr>
            <a:r>
              <a:rPr lang="fr-FR" sz="2000" dirty="0"/>
              <a:t>	</a:t>
            </a:r>
            <a:r>
              <a:rPr lang="fr-FR" sz="2000" dirty="0" smtClean="0"/>
              <a:t>	- Créances (prêts ou dépôts de garantie versés)</a:t>
            </a:r>
          </a:p>
          <a:p>
            <a:pPr marL="114300" indent="0">
              <a:buClr>
                <a:srgbClr val="C00000"/>
              </a:buClr>
              <a:buNone/>
            </a:pPr>
            <a:endParaRPr lang="fr-FR" sz="2000" dirty="0"/>
          </a:p>
          <a:p>
            <a:pPr marL="114300" indent="0">
              <a:buClr>
                <a:srgbClr val="C00000"/>
              </a:buClr>
              <a:buNone/>
            </a:pPr>
            <a:r>
              <a:rPr lang="fr-FR" sz="2000" u="sng" dirty="0" smtClean="0">
                <a:effectLst>
                  <a:outerShdw blurRad="38100" dist="38100" dir="2700000" algn="tl">
                    <a:srgbClr val="000000">
                      <a:alpha val="43137"/>
                    </a:srgbClr>
                  </a:outerShdw>
                </a:effectLst>
              </a:rPr>
              <a:t>Classification des titres</a:t>
            </a:r>
          </a:p>
          <a:p>
            <a:pPr marL="114300" indent="0">
              <a:buClr>
                <a:srgbClr val="C00000"/>
              </a:buClr>
              <a:buNone/>
            </a:pPr>
            <a:endParaRPr lang="fr-FR" sz="2000" dirty="0"/>
          </a:p>
          <a:p>
            <a:pPr marL="114300" indent="0">
              <a:buClr>
                <a:srgbClr val="C00000"/>
              </a:buClr>
              <a:buNone/>
            </a:pPr>
            <a:endParaRPr lang="fr-FR" sz="2000" dirty="0" smtClean="0"/>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p:txBody>
      </p:sp>
      <p:cxnSp>
        <p:nvCxnSpPr>
          <p:cNvPr id="6" name="Connecteur droit avec flèche 5"/>
          <p:cNvCxnSpPr/>
          <p:nvPr/>
        </p:nvCxnSpPr>
        <p:spPr>
          <a:xfrm flipV="1">
            <a:off x="535709" y="3057236"/>
            <a:ext cx="461818" cy="82203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ZoneTexte 6"/>
          <p:cNvSpPr txBox="1"/>
          <p:nvPr/>
        </p:nvSpPr>
        <p:spPr>
          <a:xfrm>
            <a:off x="997527" y="2872570"/>
            <a:ext cx="1514764" cy="369332"/>
          </a:xfrm>
          <a:prstGeom prst="rect">
            <a:avLst/>
          </a:prstGeom>
          <a:noFill/>
        </p:spPr>
        <p:txBody>
          <a:bodyPr wrap="square" rtlCol="0">
            <a:spAutoFit/>
          </a:bodyPr>
          <a:lstStyle/>
          <a:p>
            <a:r>
              <a:rPr lang="fr-FR" dirty="0" smtClean="0"/>
              <a:t>Moins de 1 an</a:t>
            </a:r>
            <a:endParaRPr lang="fr-FR" dirty="0"/>
          </a:p>
        </p:txBody>
      </p:sp>
      <p:sp>
        <p:nvSpPr>
          <p:cNvPr id="8" name="ZoneTexte 7"/>
          <p:cNvSpPr txBox="1"/>
          <p:nvPr/>
        </p:nvSpPr>
        <p:spPr>
          <a:xfrm>
            <a:off x="2974109" y="2872570"/>
            <a:ext cx="1514764"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fr-FR" u="sng" dirty="0" smtClean="0"/>
              <a:t>50X </a:t>
            </a:r>
            <a:r>
              <a:rPr lang="fr-FR" dirty="0" smtClean="0"/>
              <a:t>: VMP</a:t>
            </a:r>
            <a:endParaRPr lang="fr-FR" dirty="0"/>
          </a:p>
        </p:txBody>
      </p:sp>
      <p:sp>
        <p:nvSpPr>
          <p:cNvPr id="9" name="ZoneTexte 8"/>
          <p:cNvSpPr txBox="1"/>
          <p:nvPr/>
        </p:nvSpPr>
        <p:spPr>
          <a:xfrm>
            <a:off x="4830619" y="2734070"/>
            <a:ext cx="6289963" cy="646331"/>
          </a:xfrm>
          <a:prstGeom prst="rect">
            <a:avLst/>
          </a:prstGeom>
          <a:ln w="19050">
            <a:prstDash val="dash"/>
          </a:ln>
        </p:spPr>
        <p:style>
          <a:lnRef idx="2">
            <a:schemeClr val="dk1"/>
          </a:lnRef>
          <a:fillRef idx="1">
            <a:schemeClr val="lt1"/>
          </a:fillRef>
          <a:effectRef idx="0">
            <a:schemeClr val="dk1"/>
          </a:effectRef>
          <a:fontRef idx="minor">
            <a:schemeClr val="dk1"/>
          </a:fontRef>
        </p:style>
        <p:txBody>
          <a:bodyPr wrap="square" rtlCol="0">
            <a:spAutoFit/>
          </a:bodyPr>
          <a:lstStyle/>
          <a:p>
            <a:pPr marL="285750" indent="-285750" algn="ctr">
              <a:buFontTx/>
              <a:buChar char="-"/>
            </a:pPr>
            <a:r>
              <a:rPr lang="fr-FR" dirty="0" smtClean="0"/>
              <a:t>Sommes doivent rester disponible (par ex. vente des actions)</a:t>
            </a:r>
          </a:p>
          <a:p>
            <a:pPr marL="285750" indent="-285750" algn="ctr">
              <a:buFontTx/>
              <a:buChar char="-"/>
            </a:pPr>
            <a:r>
              <a:rPr lang="fr-FR" dirty="0" smtClean="0"/>
              <a:t>Surplus financier ponctuel (par ex. activité saisonnière)</a:t>
            </a:r>
            <a:endParaRPr lang="fr-FR" dirty="0"/>
          </a:p>
        </p:txBody>
      </p:sp>
      <p:cxnSp>
        <p:nvCxnSpPr>
          <p:cNvPr id="10" name="Connecteur droit avec flèche 9"/>
          <p:cNvCxnSpPr/>
          <p:nvPr/>
        </p:nvCxnSpPr>
        <p:spPr>
          <a:xfrm flipV="1">
            <a:off x="535709" y="3878849"/>
            <a:ext cx="461818"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ZoneTexte 12"/>
          <p:cNvSpPr txBox="1"/>
          <p:nvPr/>
        </p:nvSpPr>
        <p:spPr>
          <a:xfrm>
            <a:off x="997527" y="3703842"/>
            <a:ext cx="1514764" cy="369332"/>
          </a:xfrm>
          <a:prstGeom prst="rect">
            <a:avLst/>
          </a:prstGeom>
          <a:noFill/>
        </p:spPr>
        <p:txBody>
          <a:bodyPr wrap="square" rtlCol="0">
            <a:spAutoFit/>
          </a:bodyPr>
          <a:lstStyle/>
          <a:p>
            <a:r>
              <a:rPr lang="fr-FR" dirty="0" smtClean="0"/>
              <a:t>Plus de 1 an</a:t>
            </a:r>
            <a:endParaRPr lang="fr-FR" dirty="0"/>
          </a:p>
        </p:txBody>
      </p:sp>
      <p:cxnSp>
        <p:nvCxnSpPr>
          <p:cNvPr id="14" name="Connecteur droit avec flèche 13"/>
          <p:cNvCxnSpPr/>
          <p:nvPr/>
        </p:nvCxnSpPr>
        <p:spPr>
          <a:xfrm flipV="1">
            <a:off x="2470727" y="3057235"/>
            <a:ext cx="461818"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Connecteur droit avec flèche 14"/>
          <p:cNvCxnSpPr/>
          <p:nvPr/>
        </p:nvCxnSpPr>
        <p:spPr>
          <a:xfrm flipV="1">
            <a:off x="2267327" y="3888508"/>
            <a:ext cx="203400" cy="92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ZoneTexte 15"/>
          <p:cNvSpPr txBox="1"/>
          <p:nvPr/>
        </p:nvSpPr>
        <p:spPr>
          <a:xfrm>
            <a:off x="2470727" y="3713048"/>
            <a:ext cx="2789382" cy="64633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fr-FR" u="sng" dirty="0" smtClean="0"/>
              <a:t>2</a:t>
            </a:r>
            <a:r>
              <a:rPr lang="fr-FR" u="sng" dirty="0" smtClean="0">
                <a:solidFill>
                  <a:srgbClr val="FF0000"/>
                </a:solidFill>
              </a:rPr>
              <a:t>6</a:t>
            </a:r>
            <a:r>
              <a:rPr lang="fr-FR" u="sng" dirty="0" smtClean="0"/>
              <a:t>xx :</a:t>
            </a:r>
            <a:r>
              <a:rPr lang="fr-FR" dirty="0" smtClean="0"/>
              <a:t> Participation &amp; créances rattachées</a:t>
            </a:r>
            <a:endParaRPr lang="fr-FR" dirty="0"/>
          </a:p>
        </p:txBody>
      </p:sp>
      <p:sp>
        <p:nvSpPr>
          <p:cNvPr id="18" name="ZoneTexte 17"/>
          <p:cNvSpPr txBox="1"/>
          <p:nvPr/>
        </p:nvSpPr>
        <p:spPr>
          <a:xfrm>
            <a:off x="5361809" y="5039784"/>
            <a:ext cx="5670926" cy="584775"/>
          </a:xfrm>
          <a:prstGeom prst="rect">
            <a:avLst/>
          </a:prstGeom>
          <a:noFill/>
        </p:spPr>
        <p:txBody>
          <a:bodyPr wrap="square" rtlCol="0">
            <a:spAutoFit/>
          </a:bodyPr>
          <a:lstStyle/>
          <a:p>
            <a:pPr algn="ctr"/>
            <a:r>
              <a:rPr lang="fr-FR" sz="1600" i="1" dirty="0" smtClean="0"/>
              <a:t>Actions et créances long terme pour dans des entreprises pour lesquelles </a:t>
            </a:r>
            <a:r>
              <a:rPr lang="fr-FR" sz="1600" i="1" dirty="0" smtClean="0">
                <a:solidFill>
                  <a:srgbClr val="FF0000"/>
                </a:solidFill>
              </a:rPr>
              <a:t>nous n’avons pas d’influence/contrôle</a:t>
            </a:r>
            <a:endParaRPr lang="fr-FR" sz="1600" i="1" dirty="0">
              <a:solidFill>
                <a:srgbClr val="FF0000"/>
              </a:solidFill>
            </a:endParaRPr>
          </a:p>
        </p:txBody>
      </p:sp>
      <p:sp>
        <p:nvSpPr>
          <p:cNvPr id="23" name="ZoneTexte 22"/>
          <p:cNvSpPr txBox="1"/>
          <p:nvPr/>
        </p:nvSpPr>
        <p:spPr>
          <a:xfrm>
            <a:off x="2512291" y="4978228"/>
            <a:ext cx="2789382" cy="64633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fr-FR" u="sng" dirty="0" smtClean="0"/>
              <a:t>2</a:t>
            </a:r>
            <a:r>
              <a:rPr lang="fr-FR" u="sng" dirty="0" smtClean="0">
                <a:solidFill>
                  <a:srgbClr val="FF0000"/>
                </a:solidFill>
              </a:rPr>
              <a:t>7</a:t>
            </a:r>
            <a:r>
              <a:rPr lang="fr-FR" u="sng" dirty="0" smtClean="0"/>
              <a:t>x</a:t>
            </a:r>
            <a:r>
              <a:rPr lang="fr-FR" dirty="0" smtClean="0"/>
              <a:t>x : Autres </a:t>
            </a:r>
            <a:r>
              <a:rPr lang="fr-FR" dirty="0" err="1" smtClean="0"/>
              <a:t>immo</a:t>
            </a:r>
            <a:r>
              <a:rPr lang="fr-FR" dirty="0" smtClean="0"/>
              <a:t> financières </a:t>
            </a:r>
            <a:endParaRPr lang="fr-FR" dirty="0"/>
          </a:p>
        </p:txBody>
      </p:sp>
      <p:cxnSp>
        <p:nvCxnSpPr>
          <p:cNvPr id="24" name="Connecteur droit avec flèche 23"/>
          <p:cNvCxnSpPr>
            <a:stCxn id="13" idx="2"/>
            <a:endCxn id="23" idx="1"/>
          </p:cNvCxnSpPr>
          <p:nvPr/>
        </p:nvCxnSpPr>
        <p:spPr>
          <a:xfrm>
            <a:off x="1754909" y="4073174"/>
            <a:ext cx="757382" cy="122822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7" name="ZoneTexte 36"/>
          <p:cNvSpPr txBox="1"/>
          <p:nvPr/>
        </p:nvSpPr>
        <p:spPr>
          <a:xfrm>
            <a:off x="5463509" y="3620714"/>
            <a:ext cx="5467526" cy="830997"/>
          </a:xfrm>
          <a:prstGeom prst="rect">
            <a:avLst/>
          </a:prstGeom>
          <a:noFill/>
        </p:spPr>
        <p:txBody>
          <a:bodyPr wrap="square" rtlCol="0">
            <a:spAutoFit/>
          </a:bodyPr>
          <a:lstStyle/>
          <a:p>
            <a:pPr algn="ctr"/>
            <a:r>
              <a:rPr lang="fr-FR" sz="1600" i="1" dirty="0" smtClean="0"/>
              <a:t>Actions et créances long terme pour des entreprises pour </a:t>
            </a:r>
            <a:r>
              <a:rPr lang="fr-FR" sz="1600" i="1" dirty="0" smtClean="0">
                <a:solidFill>
                  <a:srgbClr val="FF0000"/>
                </a:solidFill>
              </a:rPr>
              <a:t>lesquelles nous avons une influence / contrôle </a:t>
            </a:r>
          </a:p>
          <a:p>
            <a:pPr algn="ctr"/>
            <a:r>
              <a:rPr lang="fr-FR" sz="1600" i="1" dirty="0" smtClean="0"/>
              <a:t>(</a:t>
            </a:r>
            <a:r>
              <a:rPr lang="fr-FR" sz="1600" i="1" dirty="0" err="1" smtClean="0"/>
              <a:t>e.g</a:t>
            </a:r>
            <a:r>
              <a:rPr lang="fr-FR" sz="1600" i="1" dirty="0" smtClean="0"/>
              <a:t>. majorité du capital)</a:t>
            </a:r>
            <a:endParaRPr lang="fr-FR" sz="1600" i="1" dirty="0"/>
          </a:p>
        </p:txBody>
      </p:sp>
    </p:spTree>
    <p:extLst>
      <p:ext uri="{BB962C8B-B14F-4D97-AF65-F5344CB8AC3E}">
        <p14:creationId xmlns:p14="http://schemas.microsoft.com/office/powerpoint/2010/main" val="178817618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43</a:t>
            </a:fld>
            <a:endParaRPr lang="fr-FR" dirty="0">
              <a:solidFill>
                <a:prstClr val="black">
                  <a:tint val="75000"/>
                </a:prstClr>
              </a:solidFill>
            </a:endParaRPr>
          </a:p>
        </p:txBody>
      </p:sp>
      <p:sp>
        <p:nvSpPr>
          <p:cNvPr id="3" name="Titre 1"/>
          <p:cNvSpPr txBox="1">
            <a:spLocks/>
          </p:cNvSpPr>
          <p:nvPr/>
        </p:nvSpPr>
        <p:spPr>
          <a:xfrm>
            <a:off x="64655" y="-29115"/>
            <a:ext cx="11055927" cy="577795"/>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a:solidFill>
                  <a:srgbClr val="C00000"/>
                </a:solidFill>
              </a:rPr>
              <a:t>6</a:t>
            </a:r>
            <a:r>
              <a:rPr lang="fr-FR" dirty="0" smtClean="0">
                <a:solidFill>
                  <a:srgbClr val="C00000"/>
                </a:solidFill>
              </a:rPr>
              <a:t>.1. Immobilisations financières – Définition et caractéristiques</a:t>
            </a:r>
            <a:endParaRPr lang="fr-FR" dirty="0">
              <a:solidFill>
                <a:srgbClr val="C00000"/>
              </a:solidFill>
            </a:endParaRPr>
          </a:p>
        </p:txBody>
      </p:sp>
      <p:sp>
        <p:nvSpPr>
          <p:cNvPr id="4" name="Espace réservé du contenu 3"/>
          <p:cNvSpPr txBox="1">
            <a:spLocks/>
          </p:cNvSpPr>
          <p:nvPr/>
        </p:nvSpPr>
        <p:spPr>
          <a:xfrm>
            <a:off x="484909" y="524705"/>
            <a:ext cx="11171582" cy="5972814"/>
          </a:xfrm>
          <a:prstGeom prst="rect">
            <a:avLst/>
          </a:prstGeom>
        </p:spPr>
        <p:txBody>
          <a:bodyPr>
            <a:normAutofit lnSpcReduction="10000"/>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lgn="ctr">
              <a:buClr>
                <a:srgbClr val="C00000"/>
              </a:buClr>
              <a:buNone/>
            </a:pPr>
            <a:r>
              <a:rPr lang="fr-FR" sz="2100" b="1" u="sng" dirty="0" smtClean="0">
                <a:effectLst>
                  <a:outerShdw blurRad="38100" dist="38100" dir="2700000" algn="tl">
                    <a:srgbClr val="000000">
                      <a:alpha val="43137"/>
                    </a:srgbClr>
                  </a:outerShdw>
                </a:effectLst>
              </a:rPr>
              <a:t>Pour les comptes de classe 50X : </a:t>
            </a:r>
          </a:p>
          <a:p>
            <a:pPr marL="114300" indent="0">
              <a:buClr>
                <a:srgbClr val="C00000"/>
              </a:buClr>
              <a:buNone/>
            </a:pPr>
            <a:r>
              <a:rPr lang="fr-FR" sz="1800" u="sng" dirty="0" smtClean="0">
                <a:effectLst>
                  <a:outerShdw blurRad="38100" dist="38100" dir="2700000" algn="tl">
                    <a:srgbClr val="000000">
                      <a:alpha val="43137"/>
                    </a:srgbClr>
                  </a:outerShdw>
                </a:effectLst>
              </a:rPr>
              <a:t>Action</a:t>
            </a:r>
            <a:r>
              <a:rPr lang="fr-FR" sz="1800" dirty="0" smtClean="0"/>
              <a:t> : Titre de propriété : partie du capital d’une entreprise détenue par un actionnaire  </a:t>
            </a:r>
          </a:p>
          <a:p>
            <a:pPr marL="114300" indent="0">
              <a:buClr>
                <a:srgbClr val="C00000"/>
              </a:buClr>
              <a:buNone/>
            </a:pPr>
            <a:r>
              <a:rPr lang="fr-FR" sz="1800" u="sng" dirty="0" smtClean="0">
                <a:effectLst>
                  <a:outerShdw blurRad="38100" dist="38100" dir="2700000" algn="tl">
                    <a:srgbClr val="000000">
                      <a:alpha val="43137"/>
                    </a:srgbClr>
                  </a:outerShdw>
                </a:effectLst>
              </a:rPr>
              <a:t>Obligation</a:t>
            </a:r>
            <a:r>
              <a:rPr lang="fr-FR" sz="1800" dirty="0" smtClean="0"/>
              <a:t> </a:t>
            </a:r>
            <a:r>
              <a:rPr lang="fr-FR" sz="1800" dirty="0"/>
              <a:t>: </a:t>
            </a:r>
            <a:r>
              <a:rPr lang="fr-FR" sz="1800" dirty="0" smtClean="0"/>
              <a:t>Prêt émis par une entreprise qui est négociable sur les marchés financiers (emprunt obligataire). L’emprunt est divisé en obligation qui sont remboursé avec des intérêts + prime. Ils sont généralement remboursables </a:t>
            </a:r>
            <a:r>
              <a:rPr lang="fr-FR" sz="1800" i="1" dirty="0" smtClean="0"/>
              <a:t>in fine</a:t>
            </a:r>
            <a:r>
              <a:rPr lang="fr-FR" sz="1800" dirty="0" smtClean="0"/>
              <a:t>. </a:t>
            </a:r>
          </a:p>
          <a:p>
            <a:pPr marL="114300" indent="0">
              <a:buClr>
                <a:srgbClr val="C00000"/>
              </a:buClr>
              <a:buNone/>
            </a:pPr>
            <a:r>
              <a:rPr lang="fr-FR" sz="1800" u="sng" dirty="0" smtClean="0">
                <a:effectLst>
                  <a:outerShdw blurRad="38100" dist="38100" dir="2700000" algn="tl">
                    <a:srgbClr val="000000">
                      <a:alpha val="43137"/>
                    </a:srgbClr>
                  </a:outerShdw>
                </a:effectLst>
              </a:rPr>
              <a:t>Bons du trésor</a:t>
            </a:r>
            <a:r>
              <a:rPr lang="fr-FR" sz="1800" dirty="0" smtClean="0"/>
              <a:t> </a:t>
            </a:r>
            <a:r>
              <a:rPr lang="fr-FR" sz="1800" dirty="0"/>
              <a:t>: </a:t>
            </a:r>
            <a:r>
              <a:rPr lang="fr-FR" sz="1800" dirty="0" smtClean="0"/>
              <a:t>	</a:t>
            </a:r>
            <a:r>
              <a:rPr lang="fr-FR" sz="1800" i="1" dirty="0" smtClean="0"/>
              <a:t>Idem</a:t>
            </a:r>
            <a:r>
              <a:rPr lang="fr-FR" sz="1800" dirty="0" smtClean="0"/>
              <a:t> obligation. Il est émis par les états. A moins de 1 an ; sinon 27). </a:t>
            </a:r>
          </a:p>
          <a:p>
            <a:pPr marL="114300" indent="0">
              <a:buClr>
                <a:srgbClr val="C00000"/>
              </a:buClr>
              <a:buNone/>
            </a:pPr>
            <a:endParaRPr lang="fr-FR" sz="1800" dirty="0"/>
          </a:p>
          <a:p>
            <a:pPr marL="114300" indent="0" algn="ctr">
              <a:buClr>
                <a:srgbClr val="C00000"/>
              </a:buClr>
              <a:buNone/>
            </a:pPr>
            <a:r>
              <a:rPr lang="fr-FR" sz="2100" b="1" u="sng" dirty="0" smtClean="0">
                <a:effectLst>
                  <a:outerShdw blurRad="38100" dist="38100" dir="2700000" algn="tl">
                    <a:srgbClr val="000000">
                      <a:alpha val="43137"/>
                    </a:srgbClr>
                  </a:outerShdw>
                </a:effectLst>
              </a:rPr>
              <a:t>Pour </a:t>
            </a:r>
            <a:r>
              <a:rPr lang="fr-FR" sz="2100" b="1" u="sng" dirty="0">
                <a:effectLst>
                  <a:outerShdw blurRad="38100" dist="38100" dir="2700000" algn="tl">
                    <a:srgbClr val="000000">
                      <a:alpha val="43137"/>
                    </a:srgbClr>
                  </a:outerShdw>
                </a:effectLst>
              </a:rPr>
              <a:t>les comptes de classe </a:t>
            </a:r>
            <a:r>
              <a:rPr lang="fr-FR" sz="2100" b="1" u="sng" dirty="0" smtClean="0">
                <a:effectLst>
                  <a:outerShdw blurRad="38100" dist="38100" dir="2700000" algn="tl">
                    <a:srgbClr val="000000">
                      <a:alpha val="43137"/>
                    </a:srgbClr>
                  </a:outerShdw>
                </a:effectLst>
              </a:rPr>
              <a:t>26X </a:t>
            </a:r>
            <a:r>
              <a:rPr lang="fr-FR" sz="2100" b="1" u="sng" dirty="0">
                <a:effectLst>
                  <a:outerShdw blurRad="38100" dist="38100" dir="2700000" algn="tl">
                    <a:srgbClr val="000000">
                      <a:alpha val="43137"/>
                    </a:srgbClr>
                  </a:outerShdw>
                </a:effectLst>
              </a:rPr>
              <a:t>: </a:t>
            </a:r>
          </a:p>
          <a:p>
            <a:pPr marL="114300" indent="0">
              <a:buClr>
                <a:srgbClr val="C00000"/>
              </a:buClr>
              <a:buNone/>
            </a:pPr>
            <a:r>
              <a:rPr lang="fr-FR" sz="1800" u="sng" dirty="0" smtClean="0">
                <a:effectLst>
                  <a:outerShdw blurRad="38100" dist="38100" dir="2700000" algn="tl">
                    <a:srgbClr val="000000">
                      <a:alpha val="43137"/>
                    </a:srgbClr>
                  </a:outerShdw>
                </a:effectLst>
              </a:rPr>
              <a:t>Titres de participations </a:t>
            </a:r>
            <a:r>
              <a:rPr lang="fr-FR" sz="1800" dirty="0" smtClean="0">
                <a:effectLst>
                  <a:outerShdw blurRad="38100" dist="38100" dir="2700000" algn="tl">
                    <a:srgbClr val="000000">
                      <a:alpha val="43137"/>
                    </a:srgbClr>
                  </a:outerShdw>
                </a:effectLst>
              </a:rPr>
              <a:t>: </a:t>
            </a:r>
            <a:r>
              <a:rPr lang="fr-FR" sz="1800" dirty="0" smtClean="0"/>
              <a:t>Lorsque l’on détient suffisamment d’actions pour avoir le contrôle d’une entreprise. La somme de ces actions = participation.</a:t>
            </a:r>
          </a:p>
          <a:p>
            <a:pPr marL="114300" indent="0">
              <a:buClr>
                <a:srgbClr val="C00000"/>
              </a:buClr>
              <a:buNone/>
            </a:pPr>
            <a:r>
              <a:rPr lang="fr-FR" sz="1800" u="sng" dirty="0" smtClean="0">
                <a:effectLst>
                  <a:outerShdw blurRad="38100" dist="38100" dir="2700000" algn="tl">
                    <a:srgbClr val="000000">
                      <a:alpha val="43137"/>
                    </a:srgbClr>
                  </a:outerShdw>
                </a:effectLst>
              </a:rPr>
              <a:t>Créances rattachée à des </a:t>
            </a:r>
            <a:r>
              <a:rPr lang="fr-FR" sz="1800" u="sng" dirty="0">
                <a:effectLst>
                  <a:outerShdw blurRad="38100" dist="38100" dir="2700000" algn="tl">
                    <a:srgbClr val="000000">
                      <a:alpha val="43137"/>
                    </a:srgbClr>
                  </a:outerShdw>
                </a:effectLst>
              </a:rPr>
              <a:t>participations </a:t>
            </a:r>
            <a:r>
              <a:rPr lang="fr-FR" sz="1800" dirty="0">
                <a:effectLst>
                  <a:outerShdw blurRad="38100" dist="38100" dir="2700000" algn="tl">
                    <a:srgbClr val="000000">
                      <a:alpha val="43137"/>
                    </a:srgbClr>
                  </a:outerShdw>
                </a:effectLst>
              </a:rPr>
              <a:t>: </a:t>
            </a:r>
            <a:r>
              <a:rPr lang="fr-FR" sz="1800" dirty="0" smtClean="0"/>
              <a:t>Prêt à long terme à une filiale détenue par le prêteur. </a:t>
            </a:r>
          </a:p>
          <a:p>
            <a:pPr marL="114300" indent="0">
              <a:buClr>
                <a:srgbClr val="C00000"/>
              </a:buClr>
              <a:buNone/>
            </a:pPr>
            <a:endParaRPr lang="fr-FR" sz="1800" dirty="0" smtClean="0"/>
          </a:p>
          <a:p>
            <a:pPr marL="114300" indent="0" algn="ctr">
              <a:buClr>
                <a:srgbClr val="C00000"/>
              </a:buClr>
              <a:buNone/>
            </a:pPr>
            <a:r>
              <a:rPr lang="fr-FR" sz="2100" b="1" u="sng" dirty="0">
                <a:effectLst>
                  <a:outerShdw blurRad="38100" dist="38100" dir="2700000" algn="tl">
                    <a:srgbClr val="000000">
                      <a:alpha val="43137"/>
                    </a:srgbClr>
                  </a:outerShdw>
                </a:effectLst>
              </a:rPr>
              <a:t>Pour les comptes de classe </a:t>
            </a:r>
            <a:r>
              <a:rPr lang="fr-FR" sz="2100" b="1" u="sng" dirty="0" smtClean="0">
                <a:effectLst>
                  <a:outerShdw blurRad="38100" dist="38100" dir="2700000" algn="tl">
                    <a:srgbClr val="000000">
                      <a:alpha val="43137"/>
                    </a:srgbClr>
                  </a:outerShdw>
                </a:effectLst>
              </a:rPr>
              <a:t>27X </a:t>
            </a:r>
            <a:r>
              <a:rPr lang="fr-FR" sz="2100" b="1" u="sng" dirty="0">
                <a:effectLst>
                  <a:outerShdw blurRad="38100" dist="38100" dir="2700000" algn="tl">
                    <a:srgbClr val="000000">
                      <a:alpha val="43137"/>
                    </a:srgbClr>
                  </a:outerShdw>
                </a:effectLst>
              </a:rPr>
              <a:t>: </a:t>
            </a:r>
          </a:p>
          <a:p>
            <a:pPr marL="114300" indent="0">
              <a:buClr>
                <a:srgbClr val="C00000"/>
              </a:buClr>
              <a:buNone/>
            </a:pPr>
            <a:r>
              <a:rPr lang="fr-FR" sz="1800" u="sng" dirty="0" smtClean="0">
                <a:effectLst>
                  <a:outerShdw blurRad="38100" dist="38100" dir="2700000" algn="tl">
                    <a:srgbClr val="000000">
                      <a:alpha val="43137"/>
                    </a:srgbClr>
                  </a:outerShdw>
                </a:effectLst>
              </a:rPr>
              <a:t>Prêts </a:t>
            </a:r>
            <a:r>
              <a:rPr lang="fr-FR" sz="1800" dirty="0" smtClean="0">
                <a:effectLst>
                  <a:outerShdw blurRad="38100" dist="38100" dir="2700000" algn="tl">
                    <a:srgbClr val="000000">
                      <a:alpha val="43137"/>
                    </a:srgbClr>
                  </a:outerShdw>
                </a:effectLst>
              </a:rPr>
              <a:t>: </a:t>
            </a:r>
            <a:r>
              <a:rPr lang="fr-FR" sz="1800" dirty="0" smtClean="0"/>
              <a:t>A </a:t>
            </a:r>
            <a:r>
              <a:rPr lang="fr-FR" sz="1800" dirty="0"/>
              <a:t>plus de 1 </a:t>
            </a:r>
            <a:r>
              <a:rPr lang="fr-FR" sz="1800" dirty="0" smtClean="0"/>
              <a:t>an, pour des entreprises autres que les participations. </a:t>
            </a:r>
          </a:p>
          <a:p>
            <a:pPr marL="114300" indent="0">
              <a:buClr>
                <a:srgbClr val="C00000"/>
              </a:buClr>
              <a:buNone/>
            </a:pPr>
            <a:r>
              <a:rPr lang="fr-FR" sz="1800" u="sng" dirty="0" smtClean="0">
                <a:effectLst>
                  <a:outerShdw blurRad="38100" dist="38100" dir="2700000" algn="tl">
                    <a:srgbClr val="000000">
                      <a:alpha val="43137"/>
                    </a:srgbClr>
                  </a:outerShdw>
                </a:effectLst>
              </a:rPr>
              <a:t>Dépôts et cautionnements </a:t>
            </a:r>
            <a:r>
              <a:rPr lang="fr-FR" sz="1800" dirty="0" smtClean="0">
                <a:effectLst>
                  <a:outerShdw blurRad="38100" dist="38100" dir="2700000" algn="tl">
                    <a:srgbClr val="000000">
                      <a:alpha val="43137"/>
                    </a:srgbClr>
                  </a:outerShdw>
                </a:effectLst>
              </a:rPr>
              <a:t>: </a:t>
            </a:r>
            <a:r>
              <a:rPr lang="fr-FR" sz="1800" dirty="0" smtClean="0"/>
              <a:t>si récupérables à plus de 1 an. </a:t>
            </a:r>
          </a:p>
          <a:p>
            <a:pPr marL="114300" indent="0">
              <a:buClr>
                <a:srgbClr val="C00000"/>
              </a:buClr>
              <a:buNone/>
            </a:pPr>
            <a:r>
              <a:rPr lang="fr-FR" sz="1800" u="sng" dirty="0" smtClean="0">
                <a:effectLst>
                  <a:outerShdw blurRad="38100" dist="38100" dir="2700000" algn="tl">
                    <a:srgbClr val="000000">
                      <a:alpha val="43137"/>
                    </a:srgbClr>
                  </a:outerShdw>
                </a:effectLst>
              </a:rPr>
              <a:t>Titres immobilisés de l’activité de portefeuille (TIAP) </a:t>
            </a:r>
            <a:r>
              <a:rPr lang="fr-FR" sz="1800" dirty="0" smtClean="0">
                <a:effectLst>
                  <a:outerShdw blurRad="38100" dist="38100" dir="2700000" algn="tl">
                    <a:srgbClr val="000000">
                      <a:alpha val="43137"/>
                    </a:srgbClr>
                  </a:outerShdw>
                </a:effectLst>
              </a:rPr>
              <a:t>: </a:t>
            </a:r>
            <a:r>
              <a:rPr lang="fr-FR" sz="1800" dirty="0" smtClean="0"/>
              <a:t>Actions et autres titres détenus en vue d’obtenir des gains financiers (à plus de 1 an). </a:t>
            </a:r>
            <a:endParaRPr lang="fr-FR" sz="1800" dirty="0"/>
          </a:p>
          <a:p>
            <a:pPr marL="114300" indent="0">
              <a:buClr>
                <a:srgbClr val="C00000"/>
              </a:buClr>
              <a:buNone/>
            </a:pPr>
            <a:r>
              <a:rPr lang="fr-FR" sz="1800" u="sng" dirty="0">
                <a:effectLst>
                  <a:outerShdw blurRad="38100" dist="38100" dir="2700000" algn="tl">
                    <a:srgbClr val="000000">
                      <a:alpha val="43137"/>
                    </a:srgbClr>
                  </a:outerShdw>
                </a:effectLst>
              </a:rPr>
              <a:t>Titres immobilisés </a:t>
            </a:r>
            <a:r>
              <a:rPr lang="fr-FR" sz="1800" u="sng" dirty="0" smtClean="0">
                <a:effectLst>
                  <a:outerShdw blurRad="38100" dist="38100" dir="2700000" algn="tl">
                    <a:srgbClr val="000000">
                      <a:alpha val="43137"/>
                    </a:srgbClr>
                  </a:outerShdw>
                </a:effectLst>
              </a:rPr>
              <a:t>autres que  les TIAP </a:t>
            </a:r>
            <a:r>
              <a:rPr lang="fr-FR" sz="1800" dirty="0" smtClean="0">
                <a:effectLst>
                  <a:outerShdw blurRad="38100" dist="38100" dir="2700000" algn="tl">
                    <a:srgbClr val="000000">
                      <a:alpha val="43137"/>
                    </a:srgbClr>
                  </a:outerShdw>
                </a:effectLst>
              </a:rPr>
              <a:t>: </a:t>
            </a:r>
            <a:r>
              <a:rPr lang="fr-FR" sz="1800" dirty="0"/>
              <a:t>Actions et autres titres détenus </a:t>
            </a:r>
            <a:r>
              <a:rPr lang="fr-FR" sz="1800" dirty="0" smtClean="0"/>
              <a:t>sans objectif financier (par exemple en cas de placement des excédents de trésorerie).</a:t>
            </a:r>
            <a:endParaRPr lang="fr-FR" sz="18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5710809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44</a:t>
            </a:fld>
            <a:endParaRPr lang="fr-FR" dirty="0">
              <a:solidFill>
                <a:prstClr val="black">
                  <a:tint val="75000"/>
                </a:prstClr>
              </a:solidFill>
            </a:endParaRPr>
          </a:p>
        </p:txBody>
      </p:sp>
      <p:sp>
        <p:nvSpPr>
          <p:cNvPr id="3" name="Titre 1"/>
          <p:cNvSpPr txBox="1">
            <a:spLocks/>
          </p:cNvSpPr>
          <p:nvPr/>
        </p:nvSpPr>
        <p:spPr>
          <a:xfrm>
            <a:off x="64655" y="-29115"/>
            <a:ext cx="11055927" cy="577795"/>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a:solidFill>
                  <a:srgbClr val="C00000"/>
                </a:solidFill>
              </a:rPr>
              <a:t>6</a:t>
            </a:r>
            <a:r>
              <a:rPr lang="fr-FR" dirty="0" smtClean="0">
                <a:solidFill>
                  <a:srgbClr val="C00000"/>
                </a:solidFill>
              </a:rPr>
              <a:t>.1. Immobilisations financières – Définition et caractéristiques</a:t>
            </a:r>
            <a:endParaRPr lang="fr-FR" dirty="0">
              <a:solidFill>
                <a:srgbClr val="C00000"/>
              </a:solidFill>
            </a:endParaRPr>
          </a:p>
        </p:txBody>
      </p:sp>
      <p:graphicFrame>
        <p:nvGraphicFramePr>
          <p:cNvPr id="4" name="Tableau 3"/>
          <p:cNvGraphicFramePr>
            <a:graphicFrameLocks noGrp="1"/>
          </p:cNvGraphicFramePr>
          <p:nvPr>
            <p:extLst>
              <p:ext uri="{D42A27DB-BD31-4B8C-83A1-F6EECF244321}">
                <p14:modId xmlns:p14="http://schemas.microsoft.com/office/powerpoint/2010/main" val="1537786050"/>
              </p:ext>
            </p:extLst>
          </p:nvPr>
        </p:nvGraphicFramePr>
        <p:xfrm>
          <a:off x="628073" y="719666"/>
          <a:ext cx="10215417" cy="5217160"/>
        </p:xfrm>
        <a:graphic>
          <a:graphicData uri="http://schemas.openxmlformats.org/drawingml/2006/table">
            <a:tbl>
              <a:tblPr firstRow="1" bandRow="1">
                <a:tableStyleId>{5C22544A-7EE6-4342-B048-85BDC9FD1C3A}</a:tableStyleId>
              </a:tblPr>
              <a:tblGrid>
                <a:gridCol w="4147127">
                  <a:extLst>
                    <a:ext uri="{9D8B030D-6E8A-4147-A177-3AD203B41FA5}">
                      <a16:colId xmlns:a16="http://schemas.microsoft.com/office/drawing/2014/main" val="2452975540"/>
                    </a:ext>
                  </a:extLst>
                </a:gridCol>
                <a:gridCol w="2124364">
                  <a:extLst>
                    <a:ext uri="{9D8B030D-6E8A-4147-A177-3AD203B41FA5}">
                      <a16:colId xmlns:a16="http://schemas.microsoft.com/office/drawing/2014/main" val="2725038415"/>
                    </a:ext>
                  </a:extLst>
                </a:gridCol>
                <a:gridCol w="3943926">
                  <a:extLst>
                    <a:ext uri="{9D8B030D-6E8A-4147-A177-3AD203B41FA5}">
                      <a16:colId xmlns:a16="http://schemas.microsoft.com/office/drawing/2014/main" val="1570503961"/>
                    </a:ext>
                  </a:extLst>
                </a:gridCol>
              </a:tblGrid>
              <a:tr h="370840">
                <a:tc>
                  <a:txBody>
                    <a:bodyPr/>
                    <a:lstStyle/>
                    <a:p>
                      <a:pPr algn="ctr"/>
                      <a:r>
                        <a:rPr lang="fr-FR" sz="2000" dirty="0" smtClean="0"/>
                        <a:t>Enoncé</a:t>
                      </a:r>
                      <a:endParaRPr lang="fr-FR" sz="2000" dirty="0"/>
                    </a:p>
                  </a:txBody>
                  <a:tcPr anchor="ctr"/>
                </a:tc>
                <a:tc>
                  <a:txBody>
                    <a:bodyPr/>
                    <a:lstStyle/>
                    <a:p>
                      <a:pPr algn="ctr"/>
                      <a:r>
                        <a:rPr lang="fr-FR" sz="2000" dirty="0" smtClean="0"/>
                        <a:t>Compte</a:t>
                      </a:r>
                      <a:r>
                        <a:rPr lang="fr-FR" sz="2000" baseline="0" dirty="0" smtClean="0"/>
                        <a:t> de classe </a:t>
                      </a:r>
                      <a:r>
                        <a:rPr lang="fr-FR" sz="2000" dirty="0" smtClean="0"/>
                        <a:t>50, 26 ou 27</a:t>
                      </a:r>
                      <a:endParaRPr lang="fr-FR" sz="2000" dirty="0"/>
                    </a:p>
                  </a:txBody>
                  <a:tcPr anchor="ctr"/>
                </a:tc>
                <a:tc>
                  <a:txBody>
                    <a:bodyPr/>
                    <a:lstStyle/>
                    <a:p>
                      <a:pPr algn="ctr"/>
                      <a:r>
                        <a:rPr lang="fr-FR" sz="2000" dirty="0" smtClean="0"/>
                        <a:t>Explication</a:t>
                      </a:r>
                      <a:endParaRPr lang="fr-FR" sz="2000" dirty="0"/>
                    </a:p>
                  </a:txBody>
                  <a:tcPr anchor="ctr"/>
                </a:tc>
                <a:extLst>
                  <a:ext uri="{0D108BD9-81ED-4DB2-BD59-A6C34878D82A}">
                    <a16:rowId xmlns:a16="http://schemas.microsoft.com/office/drawing/2014/main" val="3265177762"/>
                  </a:ext>
                </a:extLst>
              </a:tr>
              <a:tr h="221058">
                <a:tc>
                  <a:txBody>
                    <a:bodyPr/>
                    <a:lstStyle/>
                    <a:p>
                      <a:pPr algn="ctr"/>
                      <a:r>
                        <a:rPr lang="fr-FR" dirty="0" smtClean="0"/>
                        <a:t>Achat de 4000 actions Renault, </a:t>
                      </a:r>
                    </a:p>
                    <a:p>
                      <a:pPr algn="ctr"/>
                      <a:r>
                        <a:rPr lang="fr-FR" dirty="0" smtClean="0"/>
                        <a:t>revente 6 mois</a:t>
                      </a:r>
                      <a:r>
                        <a:rPr lang="fr-FR" baseline="0" dirty="0" smtClean="0"/>
                        <a:t> </a:t>
                      </a:r>
                      <a:endParaRPr lang="fr-FR"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fr-FR"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fr-FR" dirty="0"/>
                    </a:p>
                  </a:txBody>
                  <a:tcPr anchor="ctr"/>
                </a:tc>
                <a:extLst>
                  <a:ext uri="{0D108BD9-81ED-4DB2-BD59-A6C34878D82A}">
                    <a16:rowId xmlns:a16="http://schemas.microsoft.com/office/drawing/2014/main" val="49064958"/>
                  </a:ext>
                </a:extLst>
              </a:tr>
              <a:tr h="370840">
                <a:tc>
                  <a:txBody>
                    <a:bodyPr/>
                    <a:lstStyle/>
                    <a:p>
                      <a:pPr algn="ctr"/>
                      <a:r>
                        <a:rPr lang="fr-FR" dirty="0" smtClean="0"/>
                        <a:t>Achat de 15</a:t>
                      </a:r>
                      <a:r>
                        <a:rPr lang="fr-FR" baseline="0" dirty="0" smtClean="0"/>
                        <a:t> actions Michelin</a:t>
                      </a:r>
                      <a:endParaRPr lang="fr-FR" dirty="0"/>
                    </a:p>
                  </a:txBody>
                  <a:tcPr anchor="ctr"/>
                </a:tc>
                <a:tc>
                  <a:txBody>
                    <a:bodyPr/>
                    <a:lstStyle/>
                    <a:p>
                      <a:pPr algn="ctr"/>
                      <a:endParaRPr lang="fr-FR" baseline="0" dirty="0" smtClean="0"/>
                    </a:p>
                  </a:txBody>
                  <a:tcPr anchor="ctr"/>
                </a:tc>
                <a:tc>
                  <a:txBody>
                    <a:bodyPr/>
                    <a:lstStyle/>
                    <a:p>
                      <a:pPr algn="ctr"/>
                      <a:endParaRPr lang="fr-FR" dirty="0"/>
                    </a:p>
                  </a:txBody>
                  <a:tcPr anchor="ctr"/>
                </a:tc>
                <a:extLst>
                  <a:ext uri="{0D108BD9-81ED-4DB2-BD59-A6C34878D82A}">
                    <a16:rowId xmlns:a16="http://schemas.microsoft.com/office/drawing/2014/main" val="2734255376"/>
                  </a:ext>
                </a:extLst>
              </a:tr>
              <a:tr h="370840">
                <a:tc>
                  <a:txBody>
                    <a:bodyPr/>
                    <a:lstStyle/>
                    <a:p>
                      <a:pPr algn="ctr"/>
                      <a:r>
                        <a:rPr lang="fr-FR" dirty="0" smtClean="0"/>
                        <a:t>Meuniers</a:t>
                      </a:r>
                      <a:r>
                        <a:rPr lang="fr-FR" baseline="0" dirty="0" smtClean="0"/>
                        <a:t> de l’ouest rachète une usine de gâteaux</a:t>
                      </a:r>
                      <a:endParaRPr lang="fr-FR" dirty="0"/>
                    </a:p>
                  </a:txBody>
                  <a:tcPr anchor="ctr"/>
                </a:tc>
                <a:tc>
                  <a:txBody>
                    <a:bodyPr/>
                    <a:lstStyle/>
                    <a:p>
                      <a:pPr algn="ctr"/>
                      <a:endParaRPr lang="fr-FR" dirty="0"/>
                    </a:p>
                  </a:txBody>
                  <a:tcPr anchor="ctr"/>
                </a:tc>
                <a:tc>
                  <a:txBody>
                    <a:bodyPr/>
                    <a:lstStyle/>
                    <a:p>
                      <a:pPr algn="ctr"/>
                      <a:endParaRPr lang="fr-FR" dirty="0"/>
                    </a:p>
                  </a:txBody>
                  <a:tcPr anchor="ctr"/>
                </a:tc>
                <a:extLst>
                  <a:ext uri="{0D108BD9-81ED-4DB2-BD59-A6C34878D82A}">
                    <a16:rowId xmlns:a16="http://schemas.microsoft.com/office/drawing/2014/main" val="3479161863"/>
                  </a:ext>
                </a:extLst>
              </a:tr>
              <a:tr h="370840">
                <a:tc>
                  <a:txBody>
                    <a:bodyPr/>
                    <a:lstStyle/>
                    <a:p>
                      <a:pPr algn="ctr"/>
                      <a:r>
                        <a:rPr lang="fr-FR" dirty="0" smtClean="0"/>
                        <a:t>GE rachète</a:t>
                      </a:r>
                      <a:r>
                        <a:rPr lang="fr-FR" baseline="0" dirty="0" smtClean="0"/>
                        <a:t> 5 % </a:t>
                      </a:r>
                      <a:r>
                        <a:rPr lang="fr-FR" baseline="0" dirty="0" err="1" smtClean="0"/>
                        <a:t>d’alstom</a:t>
                      </a:r>
                      <a:endParaRPr lang="fr-FR" dirty="0"/>
                    </a:p>
                  </a:txBody>
                  <a:tcPr anchor="ctr"/>
                </a:tc>
                <a:tc>
                  <a:txBody>
                    <a:bodyPr/>
                    <a:lstStyle/>
                    <a:p>
                      <a:pPr algn="ctr"/>
                      <a:endParaRPr lang="fr-FR" dirty="0"/>
                    </a:p>
                  </a:txBody>
                  <a:tcPr anchor="ctr"/>
                </a:tc>
                <a:tc>
                  <a:txBody>
                    <a:bodyPr/>
                    <a:lstStyle/>
                    <a:p>
                      <a:pPr algn="ctr"/>
                      <a:endParaRPr lang="fr-FR" dirty="0"/>
                    </a:p>
                  </a:txBody>
                  <a:tcPr anchor="ctr"/>
                </a:tc>
                <a:extLst>
                  <a:ext uri="{0D108BD9-81ED-4DB2-BD59-A6C34878D82A}">
                    <a16:rowId xmlns:a16="http://schemas.microsoft.com/office/drawing/2014/main" val="3490978034"/>
                  </a:ext>
                </a:extLst>
              </a:tr>
              <a:tr h="370840">
                <a:tc>
                  <a:txBody>
                    <a:bodyPr/>
                    <a:lstStyle/>
                    <a:p>
                      <a:pPr algn="ctr"/>
                      <a:r>
                        <a:rPr lang="fr-FR" dirty="0" smtClean="0"/>
                        <a:t>GE rachète la branche</a:t>
                      </a:r>
                      <a:r>
                        <a:rPr lang="fr-FR" baseline="0" dirty="0" smtClean="0"/>
                        <a:t> énergie de Alstom</a:t>
                      </a:r>
                      <a:endParaRPr lang="fr-FR" dirty="0"/>
                    </a:p>
                  </a:txBody>
                  <a:tcPr anchor="ctr"/>
                </a:tc>
                <a:tc>
                  <a:txBody>
                    <a:bodyPr/>
                    <a:lstStyle/>
                    <a:p>
                      <a:pPr algn="ctr"/>
                      <a:endParaRPr lang="fr-FR" dirty="0"/>
                    </a:p>
                  </a:txBody>
                  <a:tcPr anchor="ctr"/>
                </a:tc>
                <a:tc>
                  <a:txBody>
                    <a:bodyPr/>
                    <a:lstStyle/>
                    <a:p>
                      <a:pPr algn="ctr"/>
                      <a:endParaRPr lang="fr-FR" dirty="0"/>
                    </a:p>
                  </a:txBody>
                  <a:tcPr anchor="ctr"/>
                </a:tc>
                <a:extLst>
                  <a:ext uri="{0D108BD9-81ED-4DB2-BD59-A6C34878D82A}">
                    <a16:rowId xmlns:a16="http://schemas.microsoft.com/office/drawing/2014/main" val="2863189206"/>
                  </a:ext>
                </a:extLst>
              </a:tr>
              <a:tr h="370840">
                <a:tc>
                  <a:txBody>
                    <a:bodyPr/>
                    <a:lstStyle/>
                    <a:p>
                      <a:pPr algn="ctr"/>
                      <a:r>
                        <a:rPr lang="fr-FR" dirty="0" smtClean="0"/>
                        <a:t>Prêt à 3 ans accordés</a:t>
                      </a:r>
                      <a:r>
                        <a:rPr lang="fr-FR" baseline="0" dirty="0" smtClean="0"/>
                        <a:t> à nos salariés</a:t>
                      </a:r>
                      <a:endParaRPr lang="fr-FR" dirty="0" smtClean="0"/>
                    </a:p>
                  </a:txBody>
                  <a:tcPr anchor="ctr"/>
                </a:tc>
                <a:tc>
                  <a:txBody>
                    <a:bodyPr/>
                    <a:lstStyle/>
                    <a:p>
                      <a:pPr algn="ctr"/>
                      <a:endParaRPr lang="fr-FR" dirty="0"/>
                    </a:p>
                  </a:txBody>
                  <a:tcPr anchor="ctr"/>
                </a:tc>
                <a:tc>
                  <a:txBody>
                    <a:bodyPr/>
                    <a:lstStyle/>
                    <a:p>
                      <a:pPr algn="ctr"/>
                      <a:endParaRPr lang="fr-FR" dirty="0"/>
                    </a:p>
                  </a:txBody>
                  <a:tcPr anchor="ctr"/>
                </a:tc>
                <a:extLst>
                  <a:ext uri="{0D108BD9-81ED-4DB2-BD59-A6C34878D82A}">
                    <a16:rowId xmlns:a16="http://schemas.microsoft.com/office/drawing/2014/main" val="627977440"/>
                  </a:ext>
                </a:extLst>
              </a:tr>
              <a:tr h="370840">
                <a:tc>
                  <a:txBody>
                    <a:bodyPr/>
                    <a:lstStyle/>
                    <a:p>
                      <a:pPr algn="ctr"/>
                      <a:r>
                        <a:rPr lang="fr-FR" dirty="0" smtClean="0"/>
                        <a:t>Prêt à notre filiale sur 5 ans </a:t>
                      </a:r>
                    </a:p>
                  </a:txBody>
                  <a:tcPr anchor="ctr"/>
                </a:tc>
                <a:tc>
                  <a:txBody>
                    <a:bodyPr/>
                    <a:lstStyle/>
                    <a:p>
                      <a:pPr algn="ctr"/>
                      <a:endParaRPr lang="fr-FR" dirty="0"/>
                    </a:p>
                  </a:txBody>
                  <a:tcPr anchor="ctr"/>
                </a:tc>
                <a:tc>
                  <a:txBody>
                    <a:bodyPr/>
                    <a:lstStyle/>
                    <a:p>
                      <a:pPr algn="ctr"/>
                      <a:endParaRPr lang="fr-FR" strike="noStrike" dirty="0"/>
                    </a:p>
                  </a:txBody>
                  <a:tcPr anchor="ctr"/>
                </a:tc>
                <a:extLst>
                  <a:ext uri="{0D108BD9-81ED-4DB2-BD59-A6C34878D82A}">
                    <a16:rowId xmlns:a16="http://schemas.microsoft.com/office/drawing/2014/main" val="2693362310"/>
                  </a:ext>
                </a:extLst>
              </a:tr>
              <a:tr h="370840">
                <a:tc>
                  <a:txBody>
                    <a:bodyPr/>
                    <a:lstStyle/>
                    <a:p>
                      <a:pPr algn="ctr"/>
                      <a:r>
                        <a:rPr lang="fr-FR" dirty="0" smtClean="0"/>
                        <a:t>Bon du</a:t>
                      </a:r>
                      <a:r>
                        <a:rPr lang="fr-FR" baseline="0" dirty="0" smtClean="0"/>
                        <a:t> trésor à 3 mois</a:t>
                      </a:r>
                      <a:endParaRPr lang="fr-FR" dirty="0" smtClean="0"/>
                    </a:p>
                  </a:txBody>
                  <a:tcPr anchor="ctr"/>
                </a:tc>
                <a:tc>
                  <a:txBody>
                    <a:bodyPr/>
                    <a:lstStyle/>
                    <a:p>
                      <a:pPr algn="ctr"/>
                      <a:endParaRPr lang="fr-FR" dirty="0"/>
                    </a:p>
                  </a:txBody>
                  <a:tcPr anchor="ctr"/>
                </a:tc>
                <a:tc>
                  <a:txBody>
                    <a:bodyPr/>
                    <a:lstStyle/>
                    <a:p>
                      <a:pPr algn="ctr"/>
                      <a:endParaRPr lang="fr-FR" strike="noStrike" dirty="0"/>
                    </a:p>
                  </a:txBody>
                  <a:tcPr anchor="ctr"/>
                </a:tc>
                <a:extLst>
                  <a:ext uri="{0D108BD9-81ED-4DB2-BD59-A6C34878D82A}">
                    <a16:rowId xmlns:a16="http://schemas.microsoft.com/office/drawing/2014/main" val="1800795687"/>
                  </a:ext>
                </a:extLst>
              </a:tr>
              <a:tr h="370840">
                <a:tc>
                  <a:txBody>
                    <a:bodyPr/>
                    <a:lstStyle/>
                    <a:p>
                      <a:pPr algn="ctr"/>
                      <a:r>
                        <a:rPr lang="fr-FR" b="0" dirty="0" smtClean="0"/>
                        <a:t>Emprunt obligataire AIG</a:t>
                      </a:r>
                    </a:p>
                  </a:txBody>
                  <a:tcPr anchor="ctr"/>
                </a:tc>
                <a:tc>
                  <a:txBody>
                    <a:bodyPr/>
                    <a:lstStyle/>
                    <a:p>
                      <a:pPr algn="ctr"/>
                      <a:endParaRPr lang="fr-FR" dirty="0"/>
                    </a:p>
                  </a:txBody>
                  <a:tcPr anchor="ctr"/>
                </a:tc>
                <a:tc>
                  <a:txBody>
                    <a:bodyPr/>
                    <a:lstStyle/>
                    <a:p>
                      <a:pPr algn="ctr"/>
                      <a:endParaRPr lang="fr-FR" strike="noStrike" dirty="0"/>
                    </a:p>
                  </a:txBody>
                  <a:tcPr anchor="ctr"/>
                </a:tc>
                <a:extLst>
                  <a:ext uri="{0D108BD9-81ED-4DB2-BD59-A6C34878D82A}">
                    <a16:rowId xmlns:a16="http://schemas.microsoft.com/office/drawing/2014/main" val="149663907"/>
                  </a:ext>
                </a:extLst>
              </a:tr>
              <a:tr h="370840">
                <a:tc>
                  <a:txBody>
                    <a:bodyPr/>
                    <a:lstStyle/>
                    <a:p>
                      <a:pPr algn="ctr"/>
                      <a:r>
                        <a:rPr lang="fr-FR" b="0" dirty="0" smtClean="0"/>
                        <a:t>Paiement</a:t>
                      </a:r>
                      <a:r>
                        <a:rPr lang="fr-FR" b="0" baseline="0" dirty="0" smtClean="0"/>
                        <a:t> d’une caution à l’entrée dans la location </a:t>
                      </a:r>
                      <a:r>
                        <a:rPr lang="fr-FR" b="0" baseline="0" smtClean="0"/>
                        <a:t>des locaux professionnels</a:t>
                      </a:r>
                      <a:endParaRPr lang="fr-FR" b="0" dirty="0" smtClean="0"/>
                    </a:p>
                  </a:txBody>
                  <a:tcPr anchor="ctr"/>
                </a:tc>
                <a:tc>
                  <a:txBody>
                    <a:bodyPr/>
                    <a:lstStyle/>
                    <a:p>
                      <a:pPr algn="ctr"/>
                      <a:endParaRPr lang="fr-FR" dirty="0"/>
                    </a:p>
                  </a:txBody>
                  <a:tcPr anchor="ctr"/>
                </a:tc>
                <a:tc>
                  <a:txBody>
                    <a:bodyPr/>
                    <a:lstStyle/>
                    <a:p>
                      <a:pPr algn="ctr"/>
                      <a:endParaRPr lang="fr-FR" strike="noStrike" dirty="0"/>
                    </a:p>
                  </a:txBody>
                  <a:tcPr anchor="ctr"/>
                </a:tc>
                <a:extLst>
                  <a:ext uri="{0D108BD9-81ED-4DB2-BD59-A6C34878D82A}">
                    <a16:rowId xmlns:a16="http://schemas.microsoft.com/office/drawing/2014/main" val="1012247517"/>
                  </a:ext>
                </a:extLst>
              </a:tr>
            </a:tbl>
          </a:graphicData>
        </a:graphic>
      </p:graphicFrame>
    </p:spTree>
    <p:extLst>
      <p:ext uri="{BB962C8B-B14F-4D97-AF65-F5344CB8AC3E}">
        <p14:creationId xmlns:p14="http://schemas.microsoft.com/office/powerpoint/2010/main" val="313826478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45</a:t>
            </a:fld>
            <a:endParaRPr lang="fr-FR" dirty="0">
              <a:solidFill>
                <a:prstClr val="black">
                  <a:tint val="75000"/>
                </a:prstClr>
              </a:solidFill>
            </a:endParaRPr>
          </a:p>
        </p:txBody>
      </p:sp>
      <p:sp>
        <p:nvSpPr>
          <p:cNvPr id="3" name="Titre 1"/>
          <p:cNvSpPr txBox="1">
            <a:spLocks/>
          </p:cNvSpPr>
          <p:nvPr/>
        </p:nvSpPr>
        <p:spPr>
          <a:xfrm>
            <a:off x="64655" y="-29115"/>
            <a:ext cx="11055927" cy="577795"/>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a:solidFill>
                  <a:srgbClr val="C00000"/>
                </a:solidFill>
              </a:rPr>
              <a:t>6</a:t>
            </a:r>
            <a:r>
              <a:rPr lang="fr-FR" dirty="0" smtClean="0">
                <a:solidFill>
                  <a:srgbClr val="C00000"/>
                </a:solidFill>
              </a:rPr>
              <a:t>.2. Immobilisations financières – Ecritures comptables </a:t>
            </a:r>
            <a:endParaRPr lang="fr-FR" dirty="0">
              <a:solidFill>
                <a:srgbClr val="C00000"/>
              </a:solidFill>
            </a:endParaRPr>
          </a:p>
        </p:txBody>
      </p:sp>
      <p:sp>
        <p:nvSpPr>
          <p:cNvPr id="7" name="Espace réservé du contenu 3"/>
          <p:cNvSpPr txBox="1">
            <a:spLocks/>
          </p:cNvSpPr>
          <p:nvPr/>
        </p:nvSpPr>
        <p:spPr>
          <a:xfrm>
            <a:off x="484909" y="524705"/>
            <a:ext cx="11171582" cy="5972814"/>
          </a:xfrm>
          <a:prstGeom prst="rect">
            <a:avLst/>
          </a:prstGeom>
        </p:spPr>
        <p:txBody>
          <a:bodyPr>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Clr>
                <a:srgbClr val="C00000"/>
              </a:buClr>
              <a:buNone/>
            </a:pPr>
            <a:r>
              <a:rPr lang="fr-FR" sz="2000" u="sng" dirty="0" smtClean="0">
                <a:effectLst>
                  <a:outerShdw blurRad="38100" dist="38100" dir="2700000" algn="tl">
                    <a:srgbClr val="000000">
                      <a:alpha val="43137"/>
                    </a:srgbClr>
                  </a:outerShdw>
                </a:effectLst>
              </a:rPr>
              <a:t>Acquisition d’immobilisations financières </a:t>
            </a:r>
          </a:p>
          <a:p>
            <a:pPr marL="114300" indent="0">
              <a:buClr>
                <a:srgbClr val="C00000"/>
              </a:buClr>
              <a:buNone/>
            </a:pPr>
            <a:endParaRPr lang="fr-FR" sz="2000" dirty="0" smtClean="0"/>
          </a:p>
          <a:p>
            <a:pPr marL="114300" indent="0">
              <a:buClr>
                <a:srgbClr val="C00000"/>
              </a:buClr>
              <a:buNone/>
            </a:pPr>
            <a:endParaRPr lang="fr-FR" sz="2000" dirty="0"/>
          </a:p>
          <a:p>
            <a:pPr marL="571500" indent="-457200">
              <a:buClr>
                <a:srgbClr val="C00000"/>
              </a:buClr>
              <a:buAutoNum type="arabicParenR"/>
            </a:pPr>
            <a:endParaRPr lang="fr-FR" sz="2000" dirty="0" smtClean="0"/>
          </a:p>
          <a:p>
            <a:pPr marL="114300" indent="0">
              <a:buClr>
                <a:srgbClr val="C00000"/>
              </a:buClr>
              <a:buNone/>
            </a:pPr>
            <a:endParaRPr lang="fr-FR" sz="2000" dirty="0"/>
          </a:p>
          <a:p>
            <a:pPr marL="114300" indent="0">
              <a:buClr>
                <a:srgbClr val="C00000"/>
              </a:buClr>
              <a:buNone/>
            </a:pPr>
            <a:r>
              <a:rPr lang="fr-FR" sz="2000" u="sng" dirty="0" smtClean="0">
                <a:effectLst>
                  <a:outerShdw blurRad="38100" dist="38100" dir="2700000" algn="tl">
                    <a:srgbClr val="000000">
                      <a:alpha val="43137"/>
                    </a:srgbClr>
                  </a:outerShdw>
                </a:effectLst>
              </a:rPr>
              <a:t>Produits issus des immobilisations financières (intérêts, dividendes etc…) </a:t>
            </a:r>
            <a:endParaRPr lang="fr-FR" sz="2000" u="sng" dirty="0">
              <a:effectLst>
                <a:outerShdw blurRad="38100" dist="38100" dir="2700000" algn="tl">
                  <a:srgbClr val="000000">
                    <a:alpha val="43137"/>
                  </a:srgbClr>
                </a:outerShdw>
              </a:effectLst>
            </a:endParaRPr>
          </a:p>
          <a:p>
            <a:pPr marL="114300" indent="0">
              <a:buClr>
                <a:srgbClr val="C00000"/>
              </a:buClr>
              <a:buNone/>
            </a:pPr>
            <a:r>
              <a:rPr lang="fr-FR" sz="2000" dirty="0" smtClean="0"/>
              <a:t> </a:t>
            </a:r>
          </a:p>
          <a:p>
            <a:pPr marL="571500" indent="-457200">
              <a:buClr>
                <a:srgbClr val="C00000"/>
              </a:buClr>
              <a:buAutoNum type="arabicParenR"/>
            </a:pPr>
            <a:endParaRPr lang="fr-FR" sz="2000" dirty="0"/>
          </a:p>
          <a:p>
            <a:pPr marL="571500" indent="-457200">
              <a:buClr>
                <a:srgbClr val="C00000"/>
              </a:buClr>
              <a:buAutoNum type="arabicParenR"/>
            </a:pPr>
            <a:endParaRPr lang="fr-FR" sz="2000" dirty="0" smtClean="0"/>
          </a:p>
          <a:p>
            <a:pPr marL="571500" indent="-457200">
              <a:buClr>
                <a:srgbClr val="C00000"/>
              </a:buClr>
              <a:buAutoNum type="arabicParenR"/>
            </a:pPr>
            <a:endParaRPr lang="fr-FR" sz="2000" dirty="0"/>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p:txBody>
      </p:sp>
      <p:graphicFrame>
        <p:nvGraphicFramePr>
          <p:cNvPr id="8" name="Tableau 7"/>
          <p:cNvGraphicFramePr>
            <a:graphicFrameLocks noGrp="1"/>
          </p:cNvGraphicFramePr>
          <p:nvPr>
            <p:extLst>
              <p:ext uri="{D42A27DB-BD31-4B8C-83A1-F6EECF244321}">
                <p14:modId xmlns:p14="http://schemas.microsoft.com/office/powerpoint/2010/main" val="3074165856"/>
              </p:ext>
            </p:extLst>
          </p:nvPr>
        </p:nvGraphicFramePr>
        <p:xfrm>
          <a:off x="484909" y="1073470"/>
          <a:ext cx="10034084" cy="1132616"/>
        </p:xfrm>
        <a:graphic>
          <a:graphicData uri="http://schemas.openxmlformats.org/drawingml/2006/table">
            <a:tbl>
              <a:tblPr>
                <a:tableStyleId>{5940675A-B579-460E-94D1-54222C63F5DA}</a:tableStyleId>
              </a:tblPr>
              <a:tblGrid>
                <a:gridCol w="1320332">
                  <a:extLst>
                    <a:ext uri="{9D8B030D-6E8A-4147-A177-3AD203B41FA5}">
                      <a16:colId xmlns:a16="http://schemas.microsoft.com/office/drawing/2014/main" val="20000"/>
                    </a:ext>
                  </a:extLst>
                </a:gridCol>
                <a:gridCol w="5603734">
                  <a:extLst>
                    <a:ext uri="{9D8B030D-6E8A-4147-A177-3AD203B41FA5}">
                      <a16:colId xmlns:a16="http://schemas.microsoft.com/office/drawing/2014/main" val="20001"/>
                    </a:ext>
                  </a:extLst>
                </a:gridCol>
                <a:gridCol w="1555009">
                  <a:extLst>
                    <a:ext uri="{9D8B030D-6E8A-4147-A177-3AD203B41FA5}">
                      <a16:colId xmlns:a16="http://schemas.microsoft.com/office/drawing/2014/main" val="20004"/>
                    </a:ext>
                  </a:extLst>
                </a:gridCol>
                <a:gridCol w="1555009">
                  <a:extLst>
                    <a:ext uri="{9D8B030D-6E8A-4147-A177-3AD203B41FA5}">
                      <a16:colId xmlns:a16="http://schemas.microsoft.com/office/drawing/2014/main" val="20005"/>
                    </a:ext>
                  </a:extLst>
                </a:gridCol>
              </a:tblGrid>
              <a:tr h="291368">
                <a:tc gridSpan="4">
                  <a:txBody>
                    <a:bodyPr/>
                    <a:lstStyle/>
                    <a:p>
                      <a:pPr algn="ctr">
                        <a:lnSpc>
                          <a:spcPct val="115000"/>
                        </a:lnSpc>
                        <a:spcAft>
                          <a:spcPts val="0"/>
                        </a:spcAft>
                      </a:pPr>
                      <a:endParaRPr lang="fr-FR" sz="1600" dirty="0">
                        <a:effectLst/>
                      </a:endParaRPr>
                    </a:p>
                  </a:txBody>
                  <a:tcPr marL="44450" marR="44450" marT="0" marB="0"/>
                </a:tc>
                <a:tc hMerge="1">
                  <a:txBody>
                    <a:bodyPr/>
                    <a:lstStyle/>
                    <a:p>
                      <a:pP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tc hMerge="1">
                  <a:txBody>
                    <a:bodyPr/>
                    <a:lstStyle/>
                    <a:p>
                      <a:pPr algn="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tc hMerge="1">
                  <a:txBody>
                    <a:bodyPr/>
                    <a:lstStyle/>
                    <a:p>
                      <a:pPr algn="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extLst>
                  <a:ext uri="{0D108BD9-81ED-4DB2-BD59-A6C34878D82A}">
                    <a16:rowId xmlns:a16="http://schemas.microsoft.com/office/drawing/2014/main" val="10000"/>
                  </a:ext>
                </a:extLst>
              </a:tr>
              <a:tr h="556326">
                <a:tc>
                  <a:txBody>
                    <a:bodyPr/>
                    <a:lstStyle/>
                    <a:p>
                      <a:pPr algn="ctr">
                        <a:lnSpc>
                          <a:spcPct val="115000"/>
                        </a:lnSpc>
                        <a:spcAft>
                          <a:spcPts val="0"/>
                        </a:spcAft>
                      </a:pPr>
                      <a:r>
                        <a:rPr lang="fr-FR" sz="1600" kern="1200" dirty="0" smtClean="0">
                          <a:solidFill>
                            <a:schemeClr val="tx1"/>
                          </a:solidFill>
                          <a:effectLst/>
                          <a:latin typeface="+mn-lt"/>
                          <a:ea typeface="+mn-ea"/>
                          <a:cs typeface="+mn-cs"/>
                        </a:rPr>
                        <a:t>26/27/50</a:t>
                      </a:r>
                    </a:p>
                    <a:p>
                      <a:pPr algn="ctr">
                        <a:lnSpc>
                          <a:spcPct val="115000"/>
                        </a:lnSpc>
                        <a:spcAft>
                          <a:spcPts val="0"/>
                        </a:spcAft>
                      </a:pPr>
                      <a:r>
                        <a:rPr lang="fr-FR" sz="1600" kern="1200" dirty="0" smtClean="0">
                          <a:solidFill>
                            <a:schemeClr val="tx1"/>
                          </a:solidFill>
                          <a:effectLst/>
                          <a:latin typeface="+mn-lt"/>
                          <a:ea typeface="+mn-ea"/>
                          <a:cs typeface="+mn-cs"/>
                        </a:rPr>
                        <a:t>512</a:t>
                      </a:r>
                      <a:endParaRPr lang="fr-FR" sz="1600" kern="1200" dirty="0">
                        <a:solidFill>
                          <a:schemeClr val="tx1"/>
                        </a:solidFill>
                        <a:effectLst/>
                        <a:latin typeface="+mn-lt"/>
                        <a:ea typeface="+mn-ea"/>
                        <a:cs typeface="+mn-cs"/>
                      </a:endParaRPr>
                    </a:p>
                  </a:txBody>
                  <a:tcPr marL="44450" marR="44450" marT="0" marB="0"/>
                </a:tc>
                <a:tc>
                  <a:txBody>
                    <a:bodyPr/>
                    <a:lstStyle/>
                    <a:p>
                      <a:pPr>
                        <a:lnSpc>
                          <a:spcPct val="115000"/>
                        </a:lnSpc>
                        <a:spcAft>
                          <a:spcPts val="0"/>
                        </a:spcAft>
                        <a:tabLst>
                          <a:tab pos="2700020" algn="ctr"/>
                          <a:tab pos="5400040" algn="r"/>
                          <a:tab pos="449580" algn="l"/>
                        </a:tabLst>
                      </a:pPr>
                      <a:r>
                        <a:rPr lang="fr-FR" sz="1600" kern="1200" baseline="0" dirty="0" smtClean="0">
                          <a:solidFill>
                            <a:schemeClr val="tx1"/>
                          </a:solidFill>
                          <a:effectLst/>
                          <a:latin typeface="+mn-lt"/>
                          <a:ea typeface="+mn-ea"/>
                          <a:cs typeface="+mn-cs"/>
                        </a:rPr>
                        <a:t>Participation/</a:t>
                      </a:r>
                      <a:r>
                        <a:rPr lang="fr-FR" sz="1600" kern="1200" baseline="0" dirty="0" err="1" smtClean="0">
                          <a:solidFill>
                            <a:schemeClr val="tx1"/>
                          </a:solidFill>
                          <a:effectLst/>
                          <a:latin typeface="+mn-lt"/>
                          <a:ea typeface="+mn-ea"/>
                          <a:cs typeface="+mn-cs"/>
                        </a:rPr>
                        <a:t>immo</a:t>
                      </a:r>
                      <a:r>
                        <a:rPr lang="fr-FR" sz="1600" kern="1200" baseline="0" dirty="0" smtClean="0">
                          <a:solidFill>
                            <a:schemeClr val="tx1"/>
                          </a:solidFill>
                          <a:effectLst/>
                          <a:latin typeface="+mn-lt"/>
                          <a:ea typeface="+mn-ea"/>
                          <a:cs typeface="+mn-cs"/>
                        </a:rPr>
                        <a:t>. Fi/VMP</a:t>
                      </a:r>
                    </a:p>
                    <a:p>
                      <a:pPr>
                        <a:lnSpc>
                          <a:spcPct val="115000"/>
                        </a:lnSpc>
                        <a:spcAft>
                          <a:spcPts val="0"/>
                        </a:spcAft>
                        <a:tabLst>
                          <a:tab pos="2700020" algn="ctr"/>
                          <a:tab pos="5400040" algn="r"/>
                          <a:tab pos="449580" algn="l"/>
                        </a:tabLst>
                      </a:pPr>
                      <a:r>
                        <a:rPr lang="fr-FR" sz="1600" kern="1200" baseline="0" dirty="0" smtClean="0">
                          <a:solidFill>
                            <a:schemeClr val="tx1"/>
                          </a:solidFill>
                          <a:effectLst/>
                          <a:latin typeface="+mn-lt"/>
                          <a:ea typeface="+mn-ea"/>
                          <a:cs typeface="+mn-cs"/>
                        </a:rPr>
                        <a:t>             Banque</a:t>
                      </a:r>
                      <a:endParaRPr lang="fr-FR" sz="1600" kern="1200" dirty="0">
                        <a:solidFill>
                          <a:schemeClr val="tx1"/>
                        </a:solidFill>
                        <a:effectLst/>
                        <a:latin typeface="+mn-lt"/>
                        <a:ea typeface="+mn-ea"/>
                        <a:cs typeface="+mn-cs"/>
                      </a:endParaRPr>
                    </a:p>
                  </a:txBody>
                  <a:tcPr marL="44450" marR="44450" marT="0" marB="0"/>
                </a:tc>
                <a:tc>
                  <a:txBody>
                    <a:bodyPr/>
                    <a:lstStyle/>
                    <a:p>
                      <a:pPr algn="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tc>
                  <a:txBody>
                    <a:bodyPr/>
                    <a:lstStyle/>
                    <a:p>
                      <a:pPr algn="r">
                        <a:lnSpc>
                          <a:spcPct val="115000"/>
                        </a:lnSpc>
                        <a:spcAft>
                          <a:spcPts val="0"/>
                        </a:spcAft>
                      </a:pPr>
                      <a:endParaRPr lang="fr-FR" sz="1600" kern="1200" dirty="0" smtClean="0">
                        <a:solidFill>
                          <a:schemeClr val="tx1"/>
                        </a:solidFill>
                        <a:effectLst/>
                        <a:latin typeface="+mn-lt"/>
                        <a:ea typeface="+mn-ea"/>
                        <a:cs typeface="+mn-cs"/>
                      </a:endParaRPr>
                    </a:p>
                  </a:txBody>
                  <a:tcPr marL="44450" marR="44450" marT="0" marB="0"/>
                </a:tc>
                <a:extLst>
                  <a:ext uri="{0D108BD9-81ED-4DB2-BD59-A6C34878D82A}">
                    <a16:rowId xmlns:a16="http://schemas.microsoft.com/office/drawing/2014/main" val="10001"/>
                  </a:ext>
                </a:extLst>
              </a:tr>
              <a:tr h="0">
                <a:tc gridSpan="4">
                  <a:txBody>
                    <a:bodyPr/>
                    <a:lstStyle/>
                    <a:p>
                      <a:pPr algn="ct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tc hMerge="1">
                  <a:txBody>
                    <a:bodyPr/>
                    <a:lstStyle/>
                    <a:p>
                      <a:pPr>
                        <a:lnSpc>
                          <a:spcPct val="115000"/>
                        </a:lnSpc>
                        <a:spcAft>
                          <a:spcPts val="0"/>
                        </a:spcAft>
                        <a:tabLst>
                          <a:tab pos="2700020" algn="ctr"/>
                          <a:tab pos="5400040" algn="r"/>
                          <a:tab pos="449580" algn="l"/>
                          <a:tab pos="2700020" algn="ctr"/>
                          <a:tab pos="5400040" algn="r"/>
                        </a:tabLst>
                      </a:pPr>
                      <a:endParaRPr lang="fr-FR" sz="1600" kern="1200" dirty="0">
                        <a:solidFill>
                          <a:schemeClr val="tx1"/>
                        </a:solidFill>
                        <a:effectLst/>
                        <a:latin typeface="+mn-lt"/>
                        <a:ea typeface="+mn-ea"/>
                        <a:cs typeface="+mn-cs"/>
                      </a:endParaRPr>
                    </a:p>
                  </a:txBody>
                  <a:tcPr marL="44450" marR="44450" marT="0" marB="0"/>
                </a:tc>
                <a:tc hMerge="1">
                  <a:txBody>
                    <a:bodyPr/>
                    <a:lstStyle/>
                    <a:p>
                      <a:pPr algn="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tc hMerge="1">
                  <a:txBody>
                    <a:bodyPr/>
                    <a:lstStyle/>
                    <a:p>
                      <a:pPr algn="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extLst>
                  <a:ext uri="{0D108BD9-81ED-4DB2-BD59-A6C34878D82A}">
                    <a16:rowId xmlns:a16="http://schemas.microsoft.com/office/drawing/2014/main" val="10002"/>
                  </a:ext>
                </a:extLst>
              </a:tr>
            </a:tbl>
          </a:graphicData>
        </a:graphic>
      </p:graphicFrame>
      <p:graphicFrame>
        <p:nvGraphicFramePr>
          <p:cNvPr id="10" name="Tableau 9"/>
          <p:cNvGraphicFramePr>
            <a:graphicFrameLocks noGrp="1"/>
          </p:cNvGraphicFramePr>
          <p:nvPr>
            <p:extLst>
              <p:ext uri="{D42A27DB-BD31-4B8C-83A1-F6EECF244321}">
                <p14:modId xmlns:p14="http://schemas.microsoft.com/office/powerpoint/2010/main" val="108383364"/>
              </p:ext>
            </p:extLst>
          </p:nvPr>
        </p:nvGraphicFramePr>
        <p:xfrm>
          <a:off x="484909" y="2819486"/>
          <a:ext cx="10034084" cy="1126811"/>
        </p:xfrm>
        <a:graphic>
          <a:graphicData uri="http://schemas.openxmlformats.org/drawingml/2006/table">
            <a:tbl>
              <a:tblPr>
                <a:tableStyleId>{5940675A-B579-460E-94D1-54222C63F5DA}</a:tableStyleId>
              </a:tblPr>
              <a:tblGrid>
                <a:gridCol w="1320332">
                  <a:extLst>
                    <a:ext uri="{9D8B030D-6E8A-4147-A177-3AD203B41FA5}">
                      <a16:colId xmlns:a16="http://schemas.microsoft.com/office/drawing/2014/main" val="20000"/>
                    </a:ext>
                  </a:extLst>
                </a:gridCol>
                <a:gridCol w="5603734">
                  <a:extLst>
                    <a:ext uri="{9D8B030D-6E8A-4147-A177-3AD203B41FA5}">
                      <a16:colId xmlns:a16="http://schemas.microsoft.com/office/drawing/2014/main" val="20001"/>
                    </a:ext>
                  </a:extLst>
                </a:gridCol>
                <a:gridCol w="1555009">
                  <a:extLst>
                    <a:ext uri="{9D8B030D-6E8A-4147-A177-3AD203B41FA5}">
                      <a16:colId xmlns:a16="http://schemas.microsoft.com/office/drawing/2014/main" val="20004"/>
                    </a:ext>
                  </a:extLst>
                </a:gridCol>
                <a:gridCol w="1555009">
                  <a:extLst>
                    <a:ext uri="{9D8B030D-6E8A-4147-A177-3AD203B41FA5}">
                      <a16:colId xmlns:a16="http://schemas.microsoft.com/office/drawing/2014/main" val="20005"/>
                    </a:ext>
                  </a:extLst>
                </a:gridCol>
              </a:tblGrid>
              <a:tr h="285563">
                <a:tc gridSpan="4">
                  <a:txBody>
                    <a:bodyPr/>
                    <a:lstStyle/>
                    <a:p>
                      <a:pPr algn="ctr">
                        <a:lnSpc>
                          <a:spcPct val="115000"/>
                        </a:lnSpc>
                        <a:spcAft>
                          <a:spcPts val="0"/>
                        </a:spcAft>
                      </a:pPr>
                      <a:endParaRPr lang="fr-FR" sz="1600" dirty="0">
                        <a:effectLst/>
                      </a:endParaRPr>
                    </a:p>
                  </a:txBody>
                  <a:tcPr marL="44450" marR="44450" marT="0" marB="0"/>
                </a:tc>
                <a:tc hMerge="1">
                  <a:txBody>
                    <a:bodyPr/>
                    <a:lstStyle/>
                    <a:p>
                      <a:pP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tc hMerge="1">
                  <a:txBody>
                    <a:bodyPr/>
                    <a:lstStyle/>
                    <a:p>
                      <a:pPr algn="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tc hMerge="1">
                  <a:txBody>
                    <a:bodyPr/>
                    <a:lstStyle/>
                    <a:p>
                      <a:pPr algn="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extLst>
                  <a:ext uri="{0D108BD9-81ED-4DB2-BD59-A6C34878D82A}">
                    <a16:rowId xmlns:a16="http://schemas.microsoft.com/office/drawing/2014/main" val="10000"/>
                  </a:ext>
                </a:extLst>
              </a:tr>
              <a:tr h="0">
                <a:tc>
                  <a:txBody>
                    <a:bodyPr/>
                    <a:lstStyle/>
                    <a:p>
                      <a:pPr algn="ctr">
                        <a:lnSpc>
                          <a:spcPct val="115000"/>
                        </a:lnSpc>
                        <a:spcAft>
                          <a:spcPts val="0"/>
                        </a:spcAft>
                      </a:pPr>
                      <a:r>
                        <a:rPr lang="fr-FR" sz="1600" kern="1200" dirty="0" smtClean="0">
                          <a:solidFill>
                            <a:schemeClr val="tx1"/>
                          </a:solidFill>
                          <a:effectLst/>
                          <a:latin typeface="+mn-lt"/>
                          <a:ea typeface="+mn-ea"/>
                          <a:cs typeface="+mn-cs"/>
                        </a:rPr>
                        <a:t>512</a:t>
                      </a:r>
                    </a:p>
                    <a:p>
                      <a:pPr algn="ctr">
                        <a:lnSpc>
                          <a:spcPct val="115000"/>
                        </a:lnSpc>
                        <a:spcAft>
                          <a:spcPts val="0"/>
                        </a:spcAft>
                      </a:pPr>
                      <a:r>
                        <a:rPr lang="fr-FR" sz="1600" kern="1200" dirty="0" smtClean="0">
                          <a:solidFill>
                            <a:schemeClr val="tx1"/>
                          </a:solidFill>
                          <a:effectLst/>
                          <a:latin typeface="+mn-lt"/>
                          <a:ea typeface="+mn-ea"/>
                          <a:cs typeface="+mn-cs"/>
                        </a:rPr>
                        <a:t>76</a:t>
                      </a:r>
                    </a:p>
                  </a:txBody>
                  <a:tcPr marL="44450" marR="44450" marT="0" marB="0"/>
                </a:tc>
                <a:tc>
                  <a:txBody>
                    <a:bodyPr/>
                    <a:lstStyle/>
                    <a:p>
                      <a:pPr>
                        <a:lnSpc>
                          <a:spcPct val="115000"/>
                        </a:lnSpc>
                        <a:spcAft>
                          <a:spcPts val="0"/>
                        </a:spcAft>
                        <a:tabLst>
                          <a:tab pos="2700020" algn="ctr"/>
                          <a:tab pos="5400040" algn="r"/>
                          <a:tab pos="449580" algn="l"/>
                        </a:tabLst>
                      </a:pPr>
                      <a:r>
                        <a:rPr lang="fr-FR" sz="1600" kern="1200" dirty="0" smtClean="0">
                          <a:solidFill>
                            <a:schemeClr val="tx1"/>
                          </a:solidFill>
                          <a:effectLst/>
                          <a:latin typeface="+mn-lt"/>
                          <a:ea typeface="+mn-ea"/>
                          <a:cs typeface="+mn-cs"/>
                        </a:rPr>
                        <a:t>Banque</a:t>
                      </a:r>
                      <a:endParaRPr lang="fr-FR" sz="1600" kern="1200" baseline="0" dirty="0" smtClean="0">
                        <a:solidFill>
                          <a:schemeClr val="tx1"/>
                        </a:solidFill>
                        <a:effectLst/>
                        <a:latin typeface="+mn-lt"/>
                        <a:ea typeface="+mn-ea"/>
                        <a:cs typeface="+mn-cs"/>
                      </a:endParaRPr>
                    </a:p>
                    <a:p>
                      <a:pPr>
                        <a:lnSpc>
                          <a:spcPct val="115000"/>
                        </a:lnSpc>
                        <a:spcAft>
                          <a:spcPts val="0"/>
                        </a:spcAft>
                        <a:tabLst>
                          <a:tab pos="2700020" algn="ctr"/>
                          <a:tab pos="5400040" algn="r"/>
                          <a:tab pos="449580" algn="l"/>
                        </a:tabLst>
                      </a:pPr>
                      <a:r>
                        <a:rPr lang="fr-FR" sz="1600" kern="1200" baseline="0" dirty="0" smtClean="0">
                          <a:solidFill>
                            <a:schemeClr val="tx1"/>
                          </a:solidFill>
                          <a:effectLst/>
                          <a:latin typeface="+mn-lt"/>
                          <a:ea typeface="+mn-ea"/>
                          <a:cs typeface="+mn-cs"/>
                        </a:rPr>
                        <a:t>             Produit financier</a:t>
                      </a:r>
                      <a:endParaRPr lang="fr-FR" sz="1600" kern="1200" dirty="0">
                        <a:solidFill>
                          <a:schemeClr val="tx1"/>
                        </a:solidFill>
                        <a:effectLst/>
                        <a:latin typeface="+mn-lt"/>
                        <a:ea typeface="+mn-ea"/>
                        <a:cs typeface="+mn-cs"/>
                      </a:endParaRPr>
                    </a:p>
                  </a:txBody>
                  <a:tcPr marL="44450" marR="44450" marT="0" marB="0"/>
                </a:tc>
                <a:tc>
                  <a:txBody>
                    <a:bodyPr/>
                    <a:lstStyle/>
                    <a:p>
                      <a:pPr algn="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tc>
                  <a:txBody>
                    <a:bodyPr/>
                    <a:lstStyle/>
                    <a:p>
                      <a:pPr algn="r">
                        <a:lnSpc>
                          <a:spcPct val="115000"/>
                        </a:lnSpc>
                        <a:spcAft>
                          <a:spcPts val="0"/>
                        </a:spcAft>
                      </a:pPr>
                      <a:endParaRPr lang="fr-FR" sz="1600" kern="1200" dirty="0" smtClean="0">
                        <a:solidFill>
                          <a:schemeClr val="tx1"/>
                        </a:solidFill>
                        <a:effectLst/>
                        <a:latin typeface="+mn-lt"/>
                        <a:ea typeface="+mn-ea"/>
                        <a:cs typeface="+mn-cs"/>
                      </a:endParaRPr>
                    </a:p>
                  </a:txBody>
                  <a:tcPr marL="44450" marR="44450" marT="0" marB="0"/>
                </a:tc>
                <a:extLst>
                  <a:ext uri="{0D108BD9-81ED-4DB2-BD59-A6C34878D82A}">
                    <a16:rowId xmlns:a16="http://schemas.microsoft.com/office/drawing/2014/main" val="10001"/>
                  </a:ext>
                </a:extLst>
              </a:tr>
              <a:tr h="0">
                <a:tc gridSpan="4">
                  <a:txBody>
                    <a:bodyPr/>
                    <a:lstStyle/>
                    <a:p>
                      <a:pPr algn="ct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tc hMerge="1">
                  <a:txBody>
                    <a:bodyPr/>
                    <a:lstStyle/>
                    <a:p>
                      <a:pPr>
                        <a:lnSpc>
                          <a:spcPct val="115000"/>
                        </a:lnSpc>
                        <a:spcAft>
                          <a:spcPts val="0"/>
                        </a:spcAft>
                        <a:tabLst>
                          <a:tab pos="2700020" algn="ctr"/>
                          <a:tab pos="5400040" algn="r"/>
                          <a:tab pos="449580" algn="l"/>
                          <a:tab pos="2700020" algn="ctr"/>
                          <a:tab pos="5400040" algn="r"/>
                        </a:tabLst>
                      </a:pPr>
                      <a:endParaRPr lang="fr-FR" sz="1600" kern="1200" dirty="0">
                        <a:solidFill>
                          <a:schemeClr val="tx1"/>
                        </a:solidFill>
                        <a:effectLst/>
                        <a:latin typeface="+mn-lt"/>
                        <a:ea typeface="+mn-ea"/>
                        <a:cs typeface="+mn-cs"/>
                      </a:endParaRPr>
                    </a:p>
                  </a:txBody>
                  <a:tcPr marL="44450" marR="44450" marT="0" marB="0"/>
                </a:tc>
                <a:tc hMerge="1">
                  <a:txBody>
                    <a:bodyPr/>
                    <a:lstStyle/>
                    <a:p>
                      <a:pPr algn="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tc hMerge="1">
                  <a:txBody>
                    <a:bodyPr/>
                    <a:lstStyle/>
                    <a:p>
                      <a:pPr algn="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26658858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46</a:t>
            </a:fld>
            <a:endParaRPr lang="fr-FR" dirty="0">
              <a:solidFill>
                <a:prstClr val="black">
                  <a:tint val="75000"/>
                </a:prstClr>
              </a:solidFill>
            </a:endParaRPr>
          </a:p>
        </p:txBody>
      </p:sp>
      <p:sp>
        <p:nvSpPr>
          <p:cNvPr id="3" name="Titre 1"/>
          <p:cNvSpPr txBox="1">
            <a:spLocks/>
          </p:cNvSpPr>
          <p:nvPr/>
        </p:nvSpPr>
        <p:spPr>
          <a:xfrm>
            <a:off x="64655" y="-29115"/>
            <a:ext cx="11055927" cy="577795"/>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smtClean="0">
                <a:solidFill>
                  <a:srgbClr val="C00000"/>
                </a:solidFill>
              </a:rPr>
              <a:t>6.2. Immobilisations financières – Ecritures comptables</a:t>
            </a:r>
            <a:endParaRPr lang="fr-FR" dirty="0">
              <a:solidFill>
                <a:srgbClr val="C00000"/>
              </a:solidFill>
            </a:endParaRPr>
          </a:p>
        </p:txBody>
      </p:sp>
      <p:sp>
        <p:nvSpPr>
          <p:cNvPr id="5" name="Espace réservé du contenu 3"/>
          <p:cNvSpPr txBox="1">
            <a:spLocks/>
          </p:cNvSpPr>
          <p:nvPr/>
        </p:nvSpPr>
        <p:spPr>
          <a:xfrm>
            <a:off x="484909" y="524705"/>
            <a:ext cx="11171582" cy="5972814"/>
          </a:xfrm>
          <a:prstGeom prst="rect">
            <a:avLst/>
          </a:prstGeom>
        </p:spPr>
        <p:txBody>
          <a:bodyPr>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Clr>
                <a:srgbClr val="C00000"/>
              </a:buClr>
              <a:buNone/>
            </a:pPr>
            <a:r>
              <a:rPr lang="fr-FR" sz="2000" u="sng" dirty="0" smtClean="0">
                <a:effectLst>
                  <a:outerShdw blurRad="38100" dist="38100" dir="2700000" algn="tl">
                    <a:srgbClr val="000000">
                      <a:alpha val="43137"/>
                    </a:srgbClr>
                  </a:outerShdw>
                </a:effectLst>
              </a:rPr>
              <a:t>Principe (dépréciation)</a:t>
            </a:r>
            <a:r>
              <a:rPr lang="fr-FR" sz="2000" dirty="0" smtClean="0"/>
              <a:t> : Comparaison de la valeur actuelle avec la valeur d’achat</a:t>
            </a:r>
          </a:p>
          <a:p>
            <a:pPr marL="114300" indent="0">
              <a:buClr>
                <a:srgbClr val="C00000"/>
              </a:buClr>
              <a:buNone/>
            </a:pPr>
            <a:endParaRPr lang="fr-FR" sz="2000" dirty="0"/>
          </a:p>
          <a:p>
            <a:pPr marL="114300" indent="0">
              <a:buClr>
                <a:srgbClr val="C00000"/>
              </a:buClr>
              <a:buNone/>
            </a:pPr>
            <a:r>
              <a:rPr lang="fr-FR" sz="2000" u="sng" dirty="0" smtClean="0">
                <a:effectLst>
                  <a:outerShdw blurRad="38100" dist="38100" dir="2700000" algn="tl">
                    <a:srgbClr val="000000">
                      <a:alpha val="43137"/>
                    </a:srgbClr>
                  </a:outerShdw>
                </a:effectLst>
              </a:rPr>
              <a:t>La valeur actuelle dépend des titres</a:t>
            </a:r>
            <a:r>
              <a:rPr lang="fr-FR" sz="2000" dirty="0" smtClean="0"/>
              <a:t> : </a:t>
            </a:r>
          </a:p>
          <a:p>
            <a:pPr marL="114300" indent="0">
              <a:buClr>
                <a:srgbClr val="C00000"/>
              </a:buClr>
              <a:buNone/>
            </a:pPr>
            <a:r>
              <a:rPr lang="fr-FR" sz="2000" dirty="0"/>
              <a:t>	</a:t>
            </a:r>
            <a:r>
              <a:rPr lang="fr-FR" sz="2000" dirty="0" smtClean="0"/>
              <a:t>- </a:t>
            </a:r>
            <a:r>
              <a:rPr lang="fr-FR" sz="2000" u="sng" dirty="0" smtClean="0"/>
              <a:t>Titre de participation </a:t>
            </a:r>
            <a:r>
              <a:rPr lang="fr-FR" sz="2000" dirty="0" smtClean="0"/>
              <a:t>: VA = valeur d’utilité (ou valeur de revente probable)</a:t>
            </a:r>
          </a:p>
          <a:p>
            <a:pPr marL="114300" indent="0">
              <a:buClr>
                <a:srgbClr val="C00000"/>
              </a:buClr>
              <a:buNone/>
            </a:pPr>
            <a:r>
              <a:rPr lang="fr-FR" sz="2000" dirty="0"/>
              <a:t>	</a:t>
            </a:r>
            <a:r>
              <a:rPr lang="fr-FR" sz="2000" dirty="0" smtClean="0"/>
              <a:t>- </a:t>
            </a:r>
            <a:r>
              <a:rPr lang="fr-FR" sz="2000" u="sng" dirty="0" smtClean="0"/>
              <a:t>Titres immobilisés (cotés</a:t>
            </a:r>
            <a:r>
              <a:rPr lang="fr-FR" sz="2000" dirty="0" smtClean="0"/>
              <a:t>) : VA = Cours boursier moyen du dernier mois</a:t>
            </a:r>
          </a:p>
          <a:p>
            <a:pPr marL="114300" indent="0">
              <a:buClr>
                <a:srgbClr val="C00000"/>
              </a:buClr>
              <a:buNone/>
            </a:pPr>
            <a:r>
              <a:rPr lang="fr-FR" sz="2000" dirty="0"/>
              <a:t>	</a:t>
            </a:r>
            <a:r>
              <a:rPr lang="fr-FR" sz="2000" dirty="0" smtClean="0"/>
              <a:t>- </a:t>
            </a:r>
            <a:r>
              <a:rPr lang="fr-FR" sz="2000" u="sng" dirty="0" smtClean="0"/>
              <a:t>Titres immobilisés (</a:t>
            </a:r>
            <a:r>
              <a:rPr lang="fr-FR" sz="2000" u="sng" dirty="0" err="1" smtClean="0"/>
              <a:t>non-cotés</a:t>
            </a:r>
            <a:r>
              <a:rPr lang="fr-FR" sz="2000" dirty="0" smtClean="0"/>
              <a:t>) : VA = valeur revente</a:t>
            </a:r>
            <a:r>
              <a:rPr lang="fr-FR" sz="2000" dirty="0"/>
              <a:t> </a:t>
            </a:r>
            <a:r>
              <a:rPr lang="fr-FR" sz="2000" dirty="0" smtClean="0"/>
              <a:t>probable. </a:t>
            </a:r>
          </a:p>
          <a:p>
            <a:pPr marL="114300" indent="0">
              <a:buClr>
                <a:srgbClr val="C00000"/>
              </a:buClr>
              <a:buNone/>
            </a:pPr>
            <a:r>
              <a:rPr lang="fr-FR" sz="2000" dirty="0"/>
              <a:t>	</a:t>
            </a:r>
            <a:r>
              <a:rPr lang="fr-FR" sz="2000" dirty="0" smtClean="0"/>
              <a:t>- </a:t>
            </a:r>
            <a:r>
              <a:rPr lang="fr-FR" sz="2000" u="sng" dirty="0" smtClean="0"/>
              <a:t>Caution</a:t>
            </a:r>
            <a:r>
              <a:rPr lang="fr-FR" sz="2000" dirty="0" smtClean="0"/>
              <a:t> : VA = Montant de la caution récupérable</a:t>
            </a:r>
            <a:endParaRPr lang="fr-FR" sz="2000" dirty="0"/>
          </a:p>
          <a:p>
            <a:pPr marL="114300" indent="0">
              <a:buClr>
                <a:srgbClr val="C00000"/>
              </a:buClr>
              <a:buNone/>
            </a:pPr>
            <a:r>
              <a:rPr lang="fr-FR" sz="2000" u="sng" dirty="0" smtClean="0">
                <a:effectLst>
                  <a:outerShdw blurRad="38100" dist="38100" dir="2700000" algn="tl">
                    <a:srgbClr val="000000">
                      <a:alpha val="43137"/>
                    </a:srgbClr>
                  </a:outerShdw>
                </a:effectLst>
              </a:rPr>
              <a:t>En cas de dépréciation </a:t>
            </a:r>
            <a:r>
              <a:rPr lang="fr-FR" sz="2000" dirty="0" smtClean="0"/>
              <a:t>: </a:t>
            </a:r>
            <a:endParaRPr lang="fr-FR" sz="2000" dirty="0"/>
          </a:p>
          <a:p>
            <a:pPr marL="114300" indent="0">
              <a:buClr>
                <a:srgbClr val="C00000"/>
              </a:buClr>
              <a:buNone/>
            </a:pPr>
            <a:endParaRPr lang="fr-FR" sz="2000" dirty="0"/>
          </a:p>
          <a:p>
            <a:pPr marL="114300" indent="0">
              <a:buClr>
                <a:srgbClr val="C00000"/>
              </a:buClr>
              <a:buNone/>
            </a:pPr>
            <a:endParaRPr lang="fr-FR" sz="2000" dirty="0" smtClean="0"/>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r>
              <a:rPr lang="fr-FR" sz="2000" u="sng" dirty="0">
                <a:effectLst>
                  <a:outerShdw blurRad="38100" dist="38100" dir="2700000" algn="tl">
                    <a:srgbClr val="000000">
                      <a:alpha val="43137"/>
                    </a:srgbClr>
                  </a:outerShdw>
                </a:effectLst>
              </a:rPr>
              <a:t>En cas de </a:t>
            </a:r>
            <a:r>
              <a:rPr lang="fr-FR" sz="2000" u="sng" dirty="0" smtClean="0">
                <a:effectLst>
                  <a:outerShdw blurRad="38100" dist="38100" dir="2700000" algn="tl">
                    <a:srgbClr val="000000">
                      <a:alpha val="43137"/>
                    </a:srgbClr>
                  </a:outerShdw>
                </a:effectLst>
              </a:rPr>
              <a:t>reprise </a:t>
            </a:r>
            <a:r>
              <a:rPr lang="fr-FR" sz="2000" dirty="0" smtClean="0"/>
              <a:t>(ne peut excéder le montant des dépréciations antérieurs : principe de prudence): </a:t>
            </a:r>
            <a:endParaRPr lang="fr-FR" sz="2000" dirty="0"/>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p:txBody>
      </p:sp>
      <p:graphicFrame>
        <p:nvGraphicFramePr>
          <p:cNvPr id="6" name="Tableau 5"/>
          <p:cNvGraphicFramePr>
            <a:graphicFrameLocks noGrp="1"/>
          </p:cNvGraphicFramePr>
          <p:nvPr>
            <p:extLst>
              <p:ext uri="{D42A27DB-BD31-4B8C-83A1-F6EECF244321}">
                <p14:modId xmlns:p14="http://schemas.microsoft.com/office/powerpoint/2010/main" val="2333947676"/>
              </p:ext>
            </p:extLst>
          </p:nvPr>
        </p:nvGraphicFramePr>
        <p:xfrm>
          <a:off x="484909" y="3586104"/>
          <a:ext cx="10034084" cy="1126811"/>
        </p:xfrm>
        <a:graphic>
          <a:graphicData uri="http://schemas.openxmlformats.org/drawingml/2006/table">
            <a:tbl>
              <a:tblPr>
                <a:tableStyleId>{5940675A-B579-460E-94D1-54222C63F5DA}</a:tableStyleId>
              </a:tblPr>
              <a:tblGrid>
                <a:gridCol w="1320332">
                  <a:extLst>
                    <a:ext uri="{9D8B030D-6E8A-4147-A177-3AD203B41FA5}">
                      <a16:colId xmlns:a16="http://schemas.microsoft.com/office/drawing/2014/main" val="20000"/>
                    </a:ext>
                  </a:extLst>
                </a:gridCol>
                <a:gridCol w="5603734">
                  <a:extLst>
                    <a:ext uri="{9D8B030D-6E8A-4147-A177-3AD203B41FA5}">
                      <a16:colId xmlns:a16="http://schemas.microsoft.com/office/drawing/2014/main" val="20001"/>
                    </a:ext>
                  </a:extLst>
                </a:gridCol>
                <a:gridCol w="1555009">
                  <a:extLst>
                    <a:ext uri="{9D8B030D-6E8A-4147-A177-3AD203B41FA5}">
                      <a16:colId xmlns:a16="http://schemas.microsoft.com/office/drawing/2014/main" val="20004"/>
                    </a:ext>
                  </a:extLst>
                </a:gridCol>
                <a:gridCol w="1555009">
                  <a:extLst>
                    <a:ext uri="{9D8B030D-6E8A-4147-A177-3AD203B41FA5}">
                      <a16:colId xmlns:a16="http://schemas.microsoft.com/office/drawing/2014/main" val="20005"/>
                    </a:ext>
                  </a:extLst>
                </a:gridCol>
              </a:tblGrid>
              <a:tr h="285563">
                <a:tc gridSpan="4">
                  <a:txBody>
                    <a:bodyPr/>
                    <a:lstStyle/>
                    <a:p>
                      <a:pPr algn="ctr">
                        <a:lnSpc>
                          <a:spcPct val="115000"/>
                        </a:lnSpc>
                        <a:spcAft>
                          <a:spcPts val="0"/>
                        </a:spcAft>
                      </a:pPr>
                      <a:endParaRPr lang="fr-FR" sz="1600" dirty="0">
                        <a:effectLst/>
                      </a:endParaRPr>
                    </a:p>
                  </a:txBody>
                  <a:tcPr marL="44450" marR="44450" marT="0" marB="0"/>
                </a:tc>
                <a:tc hMerge="1">
                  <a:txBody>
                    <a:bodyPr/>
                    <a:lstStyle/>
                    <a:p>
                      <a:pP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tc hMerge="1">
                  <a:txBody>
                    <a:bodyPr/>
                    <a:lstStyle/>
                    <a:p>
                      <a:pPr algn="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tc hMerge="1">
                  <a:txBody>
                    <a:bodyPr/>
                    <a:lstStyle/>
                    <a:p>
                      <a:pPr algn="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extLst>
                  <a:ext uri="{0D108BD9-81ED-4DB2-BD59-A6C34878D82A}">
                    <a16:rowId xmlns:a16="http://schemas.microsoft.com/office/drawing/2014/main" val="10000"/>
                  </a:ext>
                </a:extLst>
              </a:tr>
              <a:tr h="0">
                <a:tc>
                  <a:txBody>
                    <a:bodyPr/>
                    <a:lstStyle/>
                    <a:p>
                      <a:pPr algn="ctr">
                        <a:lnSpc>
                          <a:spcPct val="115000"/>
                        </a:lnSpc>
                        <a:spcAft>
                          <a:spcPts val="0"/>
                        </a:spcAft>
                      </a:pPr>
                      <a:r>
                        <a:rPr lang="fr-FR" sz="1600" kern="1200" dirty="0" smtClean="0">
                          <a:solidFill>
                            <a:schemeClr val="tx1"/>
                          </a:solidFill>
                          <a:effectLst/>
                          <a:latin typeface="+mn-lt"/>
                          <a:ea typeface="+mn-ea"/>
                          <a:cs typeface="+mn-cs"/>
                        </a:rPr>
                        <a:t>686</a:t>
                      </a:r>
                    </a:p>
                    <a:p>
                      <a:pPr algn="ctr">
                        <a:lnSpc>
                          <a:spcPct val="115000"/>
                        </a:lnSpc>
                        <a:spcAft>
                          <a:spcPts val="0"/>
                        </a:spcAft>
                      </a:pPr>
                      <a:r>
                        <a:rPr lang="fr-FR" sz="1600" kern="1200" dirty="0" smtClean="0">
                          <a:solidFill>
                            <a:schemeClr val="tx1"/>
                          </a:solidFill>
                          <a:effectLst/>
                          <a:latin typeface="+mn-lt"/>
                          <a:ea typeface="+mn-ea"/>
                          <a:cs typeface="+mn-cs"/>
                        </a:rPr>
                        <a:t>2</a:t>
                      </a:r>
                      <a:r>
                        <a:rPr lang="fr-FR" sz="1600" b="1" u="sng" kern="1200" dirty="0" smtClean="0">
                          <a:solidFill>
                            <a:srgbClr val="FF0000"/>
                          </a:solidFill>
                          <a:effectLst/>
                          <a:latin typeface="+mn-lt"/>
                          <a:ea typeface="+mn-ea"/>
                          <a:cs typeface="+mn-cs"/>
                        </a:rPr>
                        <a:t>9</a:t>
                      </a:r>
                      <a:r>
                        <a:rPr lang="fr-FR" sz="1600" kern="1200" dirty="0" smtClean="0">
                          <a:solidFill>
                            <a:schemeClr val="tx1"/>
                          </a:solidFill>
                          <a:effectLst/>
                          <a:latin typeface="+mn-lt"/>
                          <a:ea typeface="+mn-ea"/>
                          <a:cs typeface="+mn-cs"/>
                        </a:rPr>
                        <a:t>6/2</a:t>
                      </a:r>
                      <a:r>
                        <a:rPr lang="fr-FR" sz="1600" b="1" u="sng" kern="1200" dirty="0" smtClean="0">
                          <a:solidFill>
                            <a:srgbClr val="FF0000"/>
                          </a:solidFill>
                          <a:effectLst/>
                          <a:latin typeface="+mn-lt"/>
                          <a:ea typeface="+mn-ea"/>
                          <a:cs typeface="+mn-cs"/>
                        </a:rPr>
                        <a:t>9</a:t>
                      </a:r>
                      <a:r>
                        <a:rPr lang="fr-FR" sz="1600" kern="1200" dirty="0" smtClean="0">
                          <a:solidFill>
                            <a:schemeClr val="tx1"/>
                          </a:solidFill>
                          <a:effectLst/>
                          <a:latin typeface="+mn-lt"/>
                          <a:ea typeface="+mn-ea"/>
                          <a:cs typeface="+mn-cs"/>
                        </a:rPr>
                        <a:t>7</a:t>
                      </a:r>
                    </a:p>
                  </a:txBody>
                  <a:tcPr marL="44450" marR="44450" marT="0" marB="0"/>
                </a:tc>
                <a:tc>
                  <a:txBody>
                    <a:bodyPr/>
                    <a:lstStyle/>
                    <a:p>
                      <a:pPr>
                        <a:lnSpc>
                          <a:spcPct val="115000"/>
                        </a:lnSpc>
                        <a:spcAft>
                          <a:spcPts val="0"/>
                        </a:spcAft>
                        <a:tabLst>
                          <a:tab pos="2700020" algn="ctr"/>
                          <a:tab pos="5400040" algn="r"/>
                          <a:tab pos="449580" algn="l"/>
                        </a:tabLst>
                      </a:pPr>
                      <a:r>
                        <a:rPr lang="fr-FR" sz="1600" kern="1200" dirty="0" smtClean="0">
                          <a:solidFill>
                            <a:schemeClr val="tx1"/>
                          </a:solidFill>
                          <a:effectLst/>
                          <a:latin typeface="+mn-lt"/>
                          <a:ea typeface="+mn-ea"/>
                          <a:cs typeface="+mn-cs"/>
                        </a:rPr>
                        <a:t>Dotation</a:t>
                      </a:r>
                      <a:r>
                        <a:rPr lang="fr-FR" sz="1600" kern="1200" baseline="0" dirty="0" smtClean="0">
                          <a:solidFill>
                            <a:schemeClr val="tx1"/>
                          </a:solidFill>
                          <a:effectLst/>
                          <a:latin typeface="+mn-lt"/>
                          <a:ea typeface="+mn-ea"/>
                          <a:cs typeface="+mn-cs"/>
                        </a:rPr>
                        <a:t> aux dépréciations – charges financière</a:t>
                      </a:r>
                    </a:p>
                    <a:p>
                      <a:pPr>
                        <a:lnSpc>
                          <a:spcPct val="115000"/>
                        </a:lnSpc>
                        <a:spcAft>
                          <a:spcPts val="0"/>
                        </a:spcAft>
                        <a:tabLst>
                          <a:tab pos="2700020" algn="ctr"/>
                          <a:tab pos="5400040" algn="r"/>
                          <a:tab pos="449580" algn="l"/>
                        </a:tabLst>
                      </a:pPr>
                      <a:r>
                        <a:rPr lang="fr-FR" sz="1600" kern="1200" baseline="0" dirty="0" smtClean="0">
                          <a:solidFill>
                            <a:schemeClr val="tx1"/>
                          </a:solidFill>
                          <a:effectLst/>
                          <a:latin typeface="+mn-lt"/>
                          <a:ea typeface="+mn-ea"/>
                          <a:cs typeface="+mn-cs"/>
                        </a:rPr>
                        <a:t>             Dépréciations ….</a:t>
                      </a:r>
                      <a:endParaRPr lang="fr-FR" sz="1600" kern="1200" dirty="0">
                        <a:solidFill>
                          <a:schemeClr val="tx1"/>
                        </a:solidFill>
                        <a:effectLst/>
                        <a:latin typeface="+mn-lt"/>
                        <a:ea typeface="+mn-ea"/>
                        <a:cs typeface="+mn-cs"/>
                      </a:endParaRPr>
                    </a:p>
                  </a:txBody>
                  <a:tcPr marL="44450" marR="44450" marT="0" marB="0"/>
                </a:tc>
                <a:tc>
                  <a:txBody>
                    <a:bodyPr/>
                    <a:lstStyle/>
                    <a:p>
                      <a:pPr algn="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tc>
                  <a:txBody>
                    <a:bodyPr/>
                    <a:lstStyle/>
                    <a:p>
                      <a:pPr algn="r">
                        <a:lnSpc>
                          <a:spcPct val="115000"/>
                        </a:lnSpc>
                        <a:spcAft>
                          <a:spcPts val="0"/>
                        </a:spcAft>
                      </a:pPr>
                      <a:endParaRPr lang="fr-FR" sz="1600" kern="1200" dirty="0" smtClean="0">
                        <a:solidFill>
                          <a:schemeClr val="tx1"/>
                        </a:solidFill>
                        <a:effectLst/>
                        <a:latin typeface="+mn-lt"/>
                        <a:ea typeface="+mn-ea"/>
                        <a:cs typeface="+mn-cs"/>
                      </a:endParaRPr>
                    </a:p>
                  </a:txBody>
                  <a:tcPr marL="44450" marR="44450" marT="0" marB="0"/>
                </a:tc>
                <a:extLst>
                  <a:ext uri="{0D108BD9-81ED-4DB2-BD59-A6C34878D82A}">
                    <a16:rowId xmlns:a16="http://schemas.microsoft.com/office/drawing/2014/main" val="10001"/>
                  </a:ext>
                </a:extLst>
              </a:tr>
              <a:tr h="0">
                <a:tc gridSpan="4">
                  <a:txBody>
                    <a:bodyPr/>
                    <a:lstStyle/>
                    <a:p>
                      <a:pPr algn="ct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tc hMerge="1">
                  <a:txBody>
                    <a:bodyPr/>
                    <a:lstStyle/>
                    <a:p>
                      <a:pPr>
                        <a:lnSpc>
                          <a:spcPct val="115000"/>
                        </a:lnSpc>
                        <a:spcAft>
                          <a:spcPts val="0"/>
                        </a:spcAft>
                        <a:tabLst>
                          <a:tab pos="2700020" algn="ctr"/>
                          <a:tab pos="5400040" algn="r"/>
                          <a:tab pos="449580" algn="l"/>
                          <a:tab pos="2700020" algn="ctr"/>
                          <a:tab pos="5400040" algn="r"/>
                        </a:tabLst>
                      </a:pPr>
                      <a:endParaRPr lang="fr-FR" sz="1600" kern="1200" dirty="0">
                        <a:solidFill>
                          <a:schemeClr val="tx1"/>
                        </a:solidFill>
                        <a:effectLst/>
                        <a:latin typeface="+mn-lt"/>
                        <a:ea typeface="+mn-ea"/>
                        <a:cs typeface="+mn-cs"/>
                      </a:endParaRPr>
                    </a:p>
                  </a:txBody>
                  <a:tcPr marL="44450" marR="44450" marT="0" marB="0"/>
                </a:tc>
                <a:tc hMerge="1">
                  <a:txBody>
                    <a:bodyPr/>
                    <a:lstStyle/>
                    <a:p>
                      <a:pPr algn="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tc hMerge="1">
                  <a:txBody>
                    <a:bodyPr/>
                    <a:lstStyle/>
                    <a:p>
                      <a:pPr algn="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extLst>
                  <a:ext uri="{0D108BD9-81ED-4DB2-BD59-A6C34878D82A}">
                    <a16:rowId xmlns:a16="http://schemas.microsoft.com/office/drawing/2014/main" val="10002"/>
                  </a:ext>
                </a:extLst>
              </a:tr>
            </a:tbl>
          </a:graphicData>
        </a:graphic>
      </p:graphicFrame>
      <p:graphicFrame>
        <p:nvGraphicFramePr>
          <p:cNvPr id="7" name="Tableau 6"/>
          <p:cNvGraphicFramePr>
            <a:graphicFrameLocks noGrp="1"/>
          </p:cNvGraphicFramePr>
          <p:nvPr>
            <p:extLst>
              <p:ext uri="{D42A27DB-BD31-4B8C-83A1-F6EECF244321}">
                <p14:modId xmlns:p14="http://schemas.microsoft.com/office/powerpoint/2010/main" val="137493659"/>
              </p:ext>
            </p:extLst>
          </p:nvPr>
        </p:nvGraphicFramePr>
        <p:xfrm>
          <a:off x="484909" y="5370708"/>
          <a:ext cx="10034084" cy="1126811"/>
        </p:xfrm>
        <a:graphic>
          <a:graphicData uri="http://schemas.openxmlformats.org/drawingml/2006/table">
            <a:tbl>
              <a:tblPr>
                <a:tableStyleId>{5940675A-B579-460E-94D1-54222C63F5DA}</a:tableStyleId>
              </a:tblPr>
              <a:tblGrid>
                <a:gridCol w="1320332">
                  <a:extLst>
                    <a:ext uri="{9D8B030D-6E8A-4147-A177-3AD203B41FA5}">
                      <a16:colId xmlns:a16="http://schemas.microsoft.com/office/drawing/2014/main" val="20000"/>
                    </a:ext>
                  </a:extLst>
                </a:gridCol>
                <a:gridCol w="5603734">
                  <a:extLst>
                    <a:ext uri="{9D8B030D-6E8A-4147-A177-3AD203B41FA5}">
                      <a16:colId xmlns:a16="http://schemas.microsoft.com/office/drawing/2014/main" val="20001"/>
                    </a:ext>
                  </a:extLst>
                </a:gridCol>
                <a:gridCol w="1555009">
                  <a:extLst>
                    <a:ext uri="{9D8B030D-6E8A-4147-A177-3AD203B41FA5}">
                      <a16:colId xmlns:a16="http://schemas.microsoft.com/office/drawing/2014/main" val="20004"/>
                    </a:ext>
                  </a:extLst>
                </a:gridCol>
                <a:gridCol w="1555009">
                  <a:extLst>
                    <a:ext uri="{9D8B030D-6E8A-4147-A177-3AD203B41FA5}">
                      <a16:colId xmlns:a16="http://schemas.microsoft.com/office/drawing/2014/main" val="20005"/>
                    </a:ext>
                  </a:extLst>
                </a:gridCol>
              </a:tblGrid>
              <a:tr h="285563">
                <a:tc gridSpan="4">
                  <a:txBody>
                    <a:bodyPr/>
                    <a:lstStyle/>
                    <a:p>
                      <a:pPr algn="ctr">
                        <a:lnSpc>
                          <a:spcPct val="115000"/>
                        </a:lnSpc>
                        <a:spcAft>
                          <a:spcPts val="0"/>
                        </a:spcAft>
                      </a:pPr>
                      <a:endParaRPr lang="fr-FR" sz="1600" dirty="0">
                        <a:effectLst/>
                      </a:endParaRPr>
                    </a:p>
                  </a:txBody>
                  <a:tcPr marL="44450" marR="44450" marT="0" marB="0"/>
                </a:tc>
                <a:tc hMerge="1">
                  <a:txBody>
                    <a:bodyPr/>
                    <a:lstStyle/>
                    <a:p>
                      <a:pP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tc hMerge="1">
                  <a:txBody>
                    <a:bodyPr/>
                    <a:lstStyle/>
                    <a:p>
                      <a:pPr algn="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tc hMerge="1">
                  <a:txBody>
                    <a:bodyPr/>
                    <a:lstStyle/>
                    <a:p>
                      <a:pPr algn="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extLst>
                  <a:ext uri="{0D108BD9-81ED-4DB2-BD59-A6C34878D82A}">
                    <a16:rowId xmlns:a16="http://schemas.microsoft.com/office/drawing/2014/main" val="10000"/>
                  </a:ext>
                </a:extLst>
              </a:tr>
              <a:tr h="0">
                <a:tc>
                  <a:txBody>
                    <a:bodyPr/>
                    <a:lstStyle/>
                    <a:p>
                      <a:pPr algn="ctr">
                        <a:lnSpc>
                          <a:spcPct val="115000"/>
                        </a:lnSpc>
                        <a:spcAft>
                          <a:spcPts val="0"/>
                        </a:spcAft>
                      </a:pPr>
                      <a:r>
                        <a:rPr lang="fr-FR" sz="1600" kern="1200" dirty="0" smtClean="0">
                          <a:solidFill>
                            <a:schemeClr val="tx1"/>
                          </a:solidFill>
                          <a:effectLst/>
                          <a:latin typeface="+mn-lt"/>
                          <a:ea typeface="+mn-ea"/>
                          <a:cs typeface="+mn-cs"/>
                        </a:rPr>
                        <a:t>2</a:t>
                      </a:r>
                      <a:r>
                        <a:rPr lang="fr-FR" sz="1600" b="1" u="sng" kern="1200" dirty="0" smtClean="0">
                          <a:solidFill>
                            <a:srgbClr val="FF0000"/>
                          </a:solidFill>
                          <a:effectLst/>
                          <a:latin typeface="+mn-lt"/>
                          <a:ea typeface="+mn-ea"/>
                          <a:cs typeface="+mn-cs"/>
                        </a:rPr>
                        <a:t>9</a:t>
                      </a:r>
                      <a:r>
                        <a:rPr lang="fr-FR" sz="1600" kern="1200" dirty="0" smtClean="0">
                          <a:solidFill>
                            <a:schemeClr val="tx1"/>
                          </a:solidFill>
                          <a:effectLst/>
                          <a:latin typeface="+mn-lt"/>
                          <a:ea typeface="+mn-ea"/>
                          <a:cs typeface="+mn-cs"/>
                        </a:rPr>
                        <a:t>6/2</a:t>
                      </a:r>
                      <a:r>
                        <a:rPr lang="fr-FR" sz="1600" b="1" u="sng" kern="1200" dirty="0" smtClean="0">
                          <a:solidFill>
                            <a:srgbClr val="FF0000"/>
                          </a:solidFill>
                          <a:effectLst/>
                          <a:latin typeface="+mn-lt"/>
                          <a:ea typeface="+mn-ea"/>
                          <a:cs typeface="+mn-cs"/>
                        </a:rPr>
                        <a:t>9</a:t>
                      </a:r>
                      <a:r>
                        <a:rPr lang="fr-FR" sz="1600" kern="1200" dirty="0" smtClean="0">
                          <a:solidFill>
                            <a:schemeClr val="tx1"/>
                          </a:solidFill>
                          <a:effectLst/>
                          <a:latin typeface="+mn-lt"/>
                          <a:ea typeface="+mn-ea"/>
                          <a:cs typeface="+mn-cs"/>
                        </a:rPr>
                        <a:t>7</a:t>
                      </a:r>
                    </a:p>
                    <a:p>
                      <a:pPr algn="ctr">
                        <a:lnSpc>
                          <a:spcPct val="115000"/>
                        </a:lnSpc>
                        <a:spcAft>
                          <a:spcPts val="0"/>
                        </a:spcAft>
                      </a:pPr>
                      <a:r>
                        <a:rPr lang="fr-FR" sz="1600" kern="1200" dirty="0" smtClean="0">
                          <a:solidFill>
                            <a:schemeClr val="tx1"/>
                          </a:solidFill>
                          <a:effectLst/>
                          <a:latin typeface="+mn-lt"/>
                          <a:ea typeface="+mn-ea"/>
                          <a:cs typeface="+mn-cs"/>
                        </a:rPr>
                        <a:t>786</a:t>
                      </a:r>
                    </a:p>
                  </a:txBody>
                  <a:tcPr marL="44450" marR="44450" marT="0" marB="0"/>
                </a:tc>
                <a:tc>
                  <a:txBody>
                    <a:bodyPr/>
                    <a:lstStyle/>
                    <a:p>
                      <a:pPr>
                        <a:lnSpc>
                          <a:spcPct val="115000"/>
                        </a:lnSpc>
                        <a:spcAft>
                          <a:spcPts val="0"/>
                        </a:spcAft>
                        <a:tabLst>
                          <a:tab pos="2700020" algn="ctr"/>
                          <a:tab pos="5400040" algn="r"/>
                          <a:tab pos="449580" algn="l"/>
                        </a:tabLst>
                      </a:pPr>
                      <a:r>
                        <a:rPr lang="fr-FR" sz="1600" kern="1200" dirty="0" smtClean="0">
                          <a:solidFill>
                            <a:schemeClr val="tx1"/>
                          </a:solidFill>
                          <a:effectLst/>
                          <a:latin typeface="+mn-lt"/>
                          <a:ea typeface="+mn-ea"/>
                          <a:cs typeface="+mn-cs"/>
                        </a:rPr>
                        <a:t>Dépréciations …</a:t>
                      </a:r>
                      <a:endParaRPr lang="fr-FR" sz="1600" kern="1200" baseline="0" dirty="0" smtClean="0">
                        <a:solidFill>
                          <a:schemeClr val="tx1"/>
                        </a:solidFill>
                        <a:effectLst/>
                        <a:latin typeface="+mn-lt"/>
                        <a:ea typeface="+mn-ea"/>
                        <a:cs typeface="+mn-cs"/>
                      </a:endParaRPr>
                    </a:p>
                    <a:p>
                      <a:pPr>
                        <a:lnSpc>
                          <a:spcPct val="115000"/>
                        </a:lnSpc>
                        <a:spcAft>
                          <a:spcPts val="0"/>
                        </a:spcAft>
                        <a:tabLst>
                          <a:tab pos="2700020" algn="ctr"/>
                          <a:tab pos="5400040" algn="r"/>
                          <a:tab pos="449580" algn="l"/>
                        </a:tabLst>
                      </a:pPr>
                      <a:r>
                        <a:rPr lang="fr-FR" sz="1600" kern="1200" dirty="0" smtClean="0">
                          <a:solidFill>
                            <a:schemeClr val="tx1"/>
                          </a:solidFill>
                          <a:effectLst/>
                          <a:latin typeface="+mn-lt"/>
                          <a:ea typeface="+mn-ea"/>
                          <a:cs typeface="+mn-cs"/>
                        </a:rPr>
                        <a:t>           Reprise</a:t>
                      </a:r>
                      <a:r>
                        <a:rPr lang="fr-FR" sz="1600" kern="1200" baseline="0" dirty="0" smtClean="0">
                          <a:solidFill>
                            <a:schemeClr val="tx1"/>
                          </a:solidFill>
                          <a:effectLst/>
                          <a:latin typeface="+mn-lt"/>
                          <a:ea typeface="+mn-ea"/>
                          <a:cs typeface="+mn-cs"/>
                        </a:rPr>
                        <a:t> de dépréciation – RADP financière</a:t>
                      </a:r>
                      <a:endParaRPr lang="fr-FR" sz="1600" kern="1200" dirty="0">
                        <a:solidFill>
                          <a:schemeClr val="tx1"/>
                        </a:solidFill>
                        <a:effectLst/>
                        <a:latin typeface="+mn-lt"/>
                        <a:ea typeface="+mn-ea"/>
                        <a:cs typeface="+mn-cs"/>
                      </a:endParaRPr>
                    </a:p>
                  </a:txBody>
                  <a:tcPr marL="44450" marR="44450" marT="0" marB="0"/>
                </a:tc>
                <a:tc>
                  <a:txBody>
                    <a:bodyPr/>
                    <a:lstStyle/>
                    <a:p>
                      <a:pPr algn="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tc>
                  <a:txBody>
                    <a:bodyPr/>
                    <a:lstStyle/>
                    <a:p>
                      <a:pPr algn="r">
                        <a:lnSpc>
                          <a:spcPct val="115000"/>
                        </a:lnSpc>
                        <a:spcAft>
                          <a:spcPts val="0"/>
                        </a:spcAft>
                      </a:pPr>
                      <a:endParaRPr lang="fr-FR" sz="1600" kern="1200" dirty="0" smtClean="0">
                        <a:solidFill>
                          <a:schemeClr val="tx1"/>
                        </a:solidFill>
                        <a:effectLst/>
                        <a:latin typeface="+mn-lt"/>
                        <a:ea typeface="+mn-ea"/>
                        <a:cs typeface="+mn-cs"/>
                      </a:endParaRPr>
                    </a:p>
                  </a:txBody>
                  <a:tcPr marL="44450" marR="44450" marT="0" marB="0"/>
                </a:tc>
                <a:extLst>
                  <a:ext uri="{0D108BD9-81ED-4DB2-BD59-A6C34878D82A}">
                    <a16:rowId xmlns:a16="http://schemas.microsoft.com/office/drawing/2014/main" val="10001"/>
                  </a:ext>
                </a:extLst>
              </a:tr>
              <a:tr h="0">
                <a:tc gridSpan="4">
                  <a:txBody>
                    <a:bodyPr/>
                    <a:lstStyle/>
                    <a:p>
                      <a:pPr algn="ct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tc hMerge="1">
                  <a:txBody>
                    <a:bodyPr/>
                    <a:lstStyle/>
                    <a:p>
                      <a:pPr>
                        <a:lnSpc>
                          <a:spcPct val="115000"/>
                        </a:lnSpc>
                        <a:spcAft>
                          <a:spcPts val="0"/>
                        </a:spcAft>
                        <a:tabLst>
                          <a:tab pos="2700020" algn="ctr"/>
                          <a:tab pos="5400040" algn="r"/>
                          <a:tab pos="449580" algn="l"/>
                          <a:tab pos="2700020" algn="ctr"/>
                          <a:tab pos="5400040" algn="r"/>
                        </a:tabLst>
                      </a:pPr>
                      <a:endParaRPr lang="fr-FR" sz="1600" kern="1200" dirty="0">
                        <a:solidFill>
                          <a:schemeClr val="tx1"/>
                        </a:solidFill>
                        <a:effectLst/>
                        <a:latin typeface="+mn-lt"/>
                        <a:ea typeface="+mn-ea"/>
                        <a:cs typeface="+mn-cs"/>
                      </a:endParaRPr>
                    </a:p>
                  </a:txBody>
                  <a:tcPr marL="44450" marR="44450" marT="0" marB="0"/>
                </a:tc>
                <a:tc hMerge="1">
                  <a:txBody>
                    <a:bodyPr/>
                    <a:lstStyle/>
                    <a:p>
                      <a:pPr algn="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tc hMerge="1">
                  <a:txBody>
                    <a:bodyPr/>
                    <a:lstStyle/>
                    <a:p>
                      <a:pPr algn="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83712539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47</a:t>
            </a:fld>
            <a:endParaRPr lang="fr-FR" dirty="0">
              <a:solidFill>
                <a:prstClr val="black">
                  <a:tint val="75000"/>
                </a:prstClr>
              </a:solidFill>
            </a:endParaRPr>
          </a:p>
        </p:txBody>
      </p:sp>
      <p:sp>
        <p:nvSpPr>
          <p:cNvPr id="3" name="Titre 1"/>
          <p:cNvSpPr txBox="1">
            <a:spLocks/>
          </p:cNvSpPr>
          <p:nvPr/>
        </p:nvSpPr>
        <p:spPr>
          <a:xfrm>
            <a:off x="64655" y="-29115"/>
            <a:ext cx="11055927" cy="577795"/>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smtClean="0">
                <a:solidFill>
                  <a:srgbClr val="C00000"/>
                </a:solidFill>
              </a:rPr>
              <a:t>6. Immobilisations financières – aide aux écritures comptables</a:t>
            </a:r>
            <a:endParaRPr lang="fr-FR" dirty="0">
              <a:solidFill>
                <a:srgbClr val="C00000"/>
              </a:solidFill>
            </a:endParaRPr>
          </a:p>
        </p:txBody>
      </p:sp>
      <p:graphicFrame>
        <p:nvGraphicFramePr>
          <p:cNvPr id="4" name="Tableau 3"/>
          <p:cNvGraphicFramePr>
            <a:graphicFrameLocks noGrp="1"/>
          </p:cNvGraphicFramePr>
          <p:nvPr>
            <p:extLst/>
          </p:nvPr>
        </p:nvGraphicFramePr>
        <p:xfrm>
          <a:off x="252314" y="1603436"/>
          <a:ext cx="10868269" cy="2247580"/>
        </p:xfrm>
        <a:graphic>
          <a:graphicData uri="http://schemas.openxmlformats.org/drawingml/2006/table">
            <a:tbl>
              <a:tblPr>
                <a:tableStyleId>{5C22544A-7EE6-4342-B048-85BDC9FD1C3A}</a:tableStyleId>
              </a:tblPr>
              <a:tblGrid>
                <a:gridCol w="1219756">
                  <a:extLst>
                    <a:ext uri="{9D8B030D-6E8A-4147-A177-3AD203B41FA5}">
                      <a16:colId xmlns:a16="http://schemas.microsoft.com/office/drawing/2014/main" val="3595969536"/>
                    </a:ext>
                  </a:extLst>
                </a:gridCol>
                <a:gridCol w="966600">
                  <a:extLst>
                    <a:ext uri="{9D8B030D-6E8A-4147-A177-3AD203B41FA5}">
                      <a16:colId xmlns:a16="http://schemas.microsoft.com/office/drawing/2014/main" val="490419131"/>
                    </a:ext>
                  </a:extLst>
                </a:gridCol>
                <a:gridCol w="1058657">
                  <a:extLst>
                    <a:ext uri="{9D8B030D-6E8A-4147-A177-3AD203B41FA5}">
                      <a16:colId xmlns:a16="http://schemas.microsoft.com/office/drawing/2014/main" val="983275387"/>
                    </a:ext>
                  </a:extLst>
                </a:gridCol>
                <a:gridCol w="1196742">
                  <a:extLst>
                    <a:ext uri="{9D8B030D-6E8A-4147-A177-3AD203B41FA5}">
                      <a16:colId xmlns:a16="http://schemas.microsoft.com/office/drawing/2014/main" val="1896121893"/>
                    </a:ext>
                  </a:extLst>
                </a:gridCol>
                <a:gridCol w="966600">
                  <a:extLst>
                    <a:ext uri="{9D8B030D-6E8A-4147-A177-3AD203B41FA5}">
                      <a16:colId xmlns:a16="http://schemas.microsoft.com/office/drawing/2014/main" val="2959674180"/>
                    </a:ext>
                  </a:extLst>
                </a:gridCol>
                <a:gridCol w="1612739">
                  <a:extLst>
                    <a:ext uri="{9D8B030D-6E8A-4147-A177-3AD203B41FA5}">
                      <a16:colId xmlns:a16="http://schemas.microsoft.com/office/drawing/2014/main" val="2142513948"/>
                    </a:ext>
                  </a:extLst>
                </a:gridCol>
                <a:gridCol w="1635050">
                  <a:extLst>
                    <a:ext uri="{9D8B030D-6E8A-4147-A177-3AD203B41FA5}">
                      <a16:colId xmlns:a16="http://schemas.microsoft.com/office/drawing/2014/main" val="2359540821"/>
                    </a:ext>
                  </a:extLst>
                </a:gridCol>
                <a:gridCol w="1154152">
                  <a:extLst>
                    <a:ext uri="{9D8B030D-6E8A-4147-A177-3AD203B41FA5}">
                      <a16:colId xmlns:a16="http://schemas.microsoft.com/office/drawing/2014/main" val="350201472"/>
                    </a:ext>
                  </a:extLst>
                </a:gridCol>
                <a:gridCol w="1057973">
                  <a:extLst>
                    <a:ext uri="{9D8B030D-6E8A-4147-A177-3AD203B41FA5}">
                      <a16:colId xmlns:a16="http://schemas.microsoft.com/office/drawing/2014/main" val="790720547"/>
                    </a:ext>
                  </a:extLst>
                </a:gridCol>
              </a:tblGrid>
              <a:tr h="603885">
                <a:tc>
                  <a:txBody>
                    <a:bodyPr/>
                    <a:lstStyle/>
                    <a:p>
                      <a:pPr algn="ctr" fontAlgn="b"/>
                      <a:r>
                        <a:rPr lang="fr-FR" sz="1600" b="1" u="none" strike="noStrike" dirty="0">
                          <a:effectLst/>
                        </a:rPr>
                        <a:t>TITRES</a:t>
                      </a:r>
                      <a:endParaRPr lang="fr-FR" sz="16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600" b="1" u="none" strike="noStrike" dirty="0">
                          <a:effectLst/>
                        </a:rPr>
                        <a:t>NATURE</a:t>
                      </a:r>
                      <a:endParaRPr lang="fr-FR" sz="16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600" b="1" u="none" strike="noStrike" dirty="0">
                          <a:effectLst/>
                        </a:rPr>
                        <a:t>Valeur d'Origine</a:t>
                      </a:r>
                      <a:endParaRPr lang="fr-FR" sz="16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600" b="1" u="none" strike="noStrike" dirty="0">
                          <a:effectLst/>
                        </a:rPr>
                        <a:t>QUANTITE</a:t>
                      </a:r>
                      <a:endParaRPr lang="fr-FR" sz="16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600" b="1" u="none" strike="noStrike" dirty="0">
                          <a:effectLst/>
                        </a:rPr>
                        <a:t>Valeur Actuelle</a:t>
                      </a:r>
                      <a:endParaRPr lang="fr-FR" sz="16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600" b="1" u="none" strike="noStrike" dirty="0" smtClean="0">
                          <a:effectLst/>
                        </a:rPr>
                        <a:t>Dépréciation</a:t>
                      </a:r>
                      <a:r>
                        <a:rPr lang="fr-FR" sz="1600" b="1" u="none" strike="noStrike" baseline="0" dirty="0" smtClean="0">
                          <a:effectLst/>
                        </a:rPr>
                        <a:t> Existante</a:t>
                      </a:r>
                    </a:p>
                    <a:p>
                      <a:pPr algn="ctr" fontAlgn="b"/>
                      <a:r>
                        <a:rPr lang="fr-FR" sz="1600" b="1" i="0" u="none" strike="noStrike" baseline="0" dirty="0" smtClean="0">
                          <a:solidFill>
                            <a:srgbClr val="000000"/>
                          </a:solidFill>
                          <a:effectLst/>
                          <a:latin typeface="Calibri" panose="020F0502020204030204" pitchFamily="34" charset="0"/>
                        </a:rPr>
                        <a:t>N-1</a:t>
                      </a:r>
                      <a:endParaRPr lang="fr-FR" sz="16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600" b="1" i="0" u="none" strike="noStrike" dirty="0" smtClean="0">
                          <a:solidFill>
                            <a:srgbClr val="000000"/>
                          </a:solidFill>
                          <a:effectLst/>
                          <a:latin typeface="Calibri" panose="020F0502020204030204" pitchFamily="34" charset="0"/>
                        </a:rPr>
                        <a:t>Dépréciation</a:t>
                      </a:r>
                      <a:r>
                        <a:rPr lang="fr-FR" sz="1600" b="1" i="0" u="none" strike="noStrike" baseline="0" dirty="0" smtClean="0">
                          <a:solidFill>
                            <a:srgbClr val="000000"/>
                          </a:solidFill>
                          <a:effectLst/>
                          <a:latin typeface="Calibri" panose="020F0502020204030204" pitchFamily="34" charset="0"/>
                        </a:rPr>
                        <a:t> Nécessaire</a:t>
                      </a:r>
                    </a:p>
                    <a:p>
                      <a:pPr algn="ctr" fontAlgn="b"/>
                      <a:r>
                        <a:rPr lang="fr-FR" sz="1600" b="1" i="0" u="none" strike="noStrike" baseline="0" dirty="0" smtClean="0">
                          <a:solidFill>
                            <a:srgbClr val="000000"/>
                          </a:solidFill>
                          <a:effectLst/>
                          <a:latin typeface="Calibri" panose="020F0502020204030204" pitchFamily="34" charset="0"/>
                        </a:rPr>
                        <a:t>N</a:t>
                      </a:r>
                      <a:endParaRPr lang="fr-FR" sz="16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600" b="1" u="none" strike="noStrike" dirty="0" smtClean="0">
                          <a:effectLst/>
                        </a:rPr>
                        <a:t>Dotation</a:t>
                      </a:r>
                      <a:endParaRPr lang="fr-FR" sz="16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600" b="1" u="none" strike="noStrike" dirty="0" smtClean="0">
                          <a:effectLst/>
                        </a:rPr>
                        <a:t>Reprise</a:t>
                      </a:r>
                      <a:endParaRPr lang="fr-FR" sz="16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97326473"/>
                  </a:ext>
                </a:extLst>
              </a:tr>
              <a:tr h="301942">
                <a:tc>
                  <a:txBody>
                    <a:bodyPr/>
                    <a:lstStyle/>
                    <a:p>
                      <a:pPr algn="l"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600" b="0" i="0" u="none" strike="noStrike">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600" b="0" i="0" u="none" strike="noStrike">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600" b="0" i="0" u="none" strike="noStrike">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8385592"/>
                  </a:ext>
                </a:extLst>
              </a:tr>
              <a:tr h="301942">
                <a:tc>
                  <a:txBody>
                    <a:bodyPr/>
                    <a:lstStyle/>
                    <a:p>
                      <a:pPr algn="l" fontAlgn="b"/>
                      <a:endParaRPr lang="fr-FR" sz="1600" b="0" i="0" u="none" strike="noStrike">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fr-FR" sz="1600" b="0" i="0" u="none" strike="noStrike">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600" b="0" i="0" u="none" strike="noStrike">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fr-FR" sz="1600" b="0" i="0" u="none" strike="noStrike">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600" b="0" i="0" u="none" strike="noStrike">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600" b="0" i="0" u="none" strike="noStrike">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98667792"/>
                  </a:ext>
                </a:extLst>
              </a:tr>
              <a:tr h="301942">
                <a:tc>
                  <a:txBody>
                    <a:bodyPr/>
                    <a:lstStyle/>
                    <a:p>
                      <a:pPr algn="l" fontAlgn="b"/>
                      <a:endParaRPr lang="fr-FR" sz="1600" b="0" i="0" u="none" strike="noStrike">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fr-FR" sz="1600" b="0" i="0" u="none" strike="noStrike">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600" b="0" i="0" u="none" strike="noStrike">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600" b="0" i="0" u="none" strike="noStrike">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600" b="0" i="0" u="none" strike="noStrike">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82084742"/>
                  </a:ext>
                </a:extLst>
              </a:tr>
              <a:tr h="301942">
                <a:tc>
                  <a:txBody>
                    <a:bodyPr/>
                    <a:lstStyle/>
                    <a:p>
                      <a:pPr algn="l" fontAlgn="b"/>
                      <a:endParaRPr lang="fr-FR" sz="1600" b="0" i="0" u="none" strike="noStrike">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fr-FR" sz="1600" b="0" i="0" u="none" strike="noStrike">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600" b="0" i="0" u="none" strike="noStrike">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600" b="0" i="0" u="none" strike="noStrike">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600" b="0" i="0" u="none" strike="noStrike">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76316252"/>
                  </a:ext>
                </a:extLst>
              </a:tr>
              <a:tr h="301942">
                <a:tc>
                  <a:txBody>
                    <a:bodyPr/>
                    <a:lstStyle/>
                    <a:p>
                      <a:pPr algn="l" fontAlgn="b"/>
                      <a:endParaRPr lang="fr-FR" sz="1600" b="0" i="0" u="none" strike="noStrike">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fr-FR" sz="1600" b="0" i="0" u="none" strike="noStrike">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fr-FR" sz="1600" b="0" i="0" u="none" strike="noStrike">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fr-FR" sz="1600" b="0" i="0" u="none" strike="noStrike">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47149345"/>
                  </a:ext>
                </a:extLst>
              </a:tr>
            </a:tbl>
          </a:graphicData>
        </a:graphic>
      </p:graphicFrame>
    </p:spTree>
    <p:extLst>
      <p:ext uri="{BB962C8B-B14F-4D97-AF65-F5344CB8AC3E}">
        <p14:creationId xmlns:p14="http://schemas.microsoft.com/office/powerpoint/2010/main" val="147814230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48</a:t>
            </a:fld>
            <a:endParaRPr lang="fr-FR" dirty="0">
              <a:solidFill>
                <a:prstClr val="black">
                  <a:tint val="75000"/>
                </a:prstClr>
              </a:solidFill>
            </a:endParaRPr>
          </a:p>
        </p:txBody>
      </p:sp>
      <p:sp>
        <p:nvSpPr>
          <p:cNvPr id="3" name="Titre 1"/>
          <p:cNvSpPr txBox="1">
            <a:spLocks/>
          </p:cNvSpPr>
          <p:nvPr/>
        </p:nvSpPr>
        <p:spPr>
          <a:xfrm>
            <a:off x="64655" y="-29115"/>
            <a:ext cx="11055927" cy="577795"/>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smtClean="0">
                <a:solidFill>
                  <a:srgbClr val="C00000"/>
                </a:solidFill>
              </a:rPr>
              <a:t>6.2. Immobilisations financières – Ecritures comptables</a:t>
            </a:r>
            <a:endParaRPr lang="fr-FR" dirty="0">
              <a:solidFill>
                <a:srgbClr val="C00000"/>
              </a:solidFill>
            </a:endParaRPr>
          </a:p>
        </p:txBody>
      </p:sp>
      <p:sp>
        <p:nvSpPr>
          <p:cNvPr id="4" name="Espace réservé du contenu 3"/>
          <p:cNvSpPr txBox="1">
            <a:spLocks/>
          </p:cNvSpPr>
          <p:nvPr/>
        </p:nvSpPr>
        <p:spPr>
          <a:xfrm>
            <a:off x="484909" y="524705"/>
            <a:ext cx="11171582" cy="5972814"/>
          </a:xfrm>
          <a:prstGeom prst="rect">
            <a:avLst/>
          </a:prstGeom>
        </p:spPr>
        <p:txBody>
          <a:bodyPr>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Clr>
                <a:srgbClr val="C00000"/>
              </a:buClr>
              <a:buNone/>
            </a:pPr>
            <a:r>
              <a:rPr lang="fr-FR" sz="2000" u="sng" dirty="0" smtClean="0">
                <a:effectLst>
                  <a:outerShdw blurRad="38100" dist="38100" dir="2700000" algn="tl">
                    <a:srgbClr val="000000">
                      <a:alpha val="43137"/>
                    </a:srgbClr>
                  </a:outerShdw>
                </a:effectLst>
              </a:rPr>
              <a:t>En cas de cession d’immobilisations financières :</a:t>
            </a:r>
          </a:p>
          <a:p>
            <a:pPr marL="571500" indent="-457200">
              <a:buClr>
                <a:srgbClr val="C00000"/>
              </a:buClr>
              <a:buAutoNum type="arabicParenR"/>
            </a:pPr>
            <a:r>
              <a:rPr lang="fr-FR" sz="2000" u="sng" dirty="0" smtClean="0"/>
              <a:t>Ecriture de produit de cession</a:t>
            </a:r>
          </a:p>
          <a:p>
            <a:pPr marL="571500" indent="-457200">
              <a:buClr>
                <a:srgbClr val="C00000"/>
              </a:buClr>
              <a:buAutoNum type="arabicParenR"/>
            </a:pPr>
            <a:endParaRPr lang="fr-FR" sz="2000" u="sng" dirty="0"/>
          </a:p>
          <a:p>
            <a:pPr marL="571500" indent="-457200">
              <a:buClr>
                <a:srgbClr val="C00000"/>
              </a:buClr>
              <a:buAutoNum type="arabicParenR"/>
            </a:pPr>
            <a:endParaRPr lang="fr-FR" sz="2000" u="sng" dirty="0" smtClean="0"/>
          </a:p>
          <a:p>
            <a:pPr marL="571500" indent="-457200">
              <a:buClr>
                <a:srgbClr val="C00000"/>
              </a:buClr>
              <a:buAutoNum type="arabicParenR"/>
            </a:pPr>
            <a:endParaRPr lang="fr-FR" sz="2000" u="sng" dirty="0"/>
          </a:p>
          <a:p>
            <a:pPr marL="571500" indent="-457200">
              <a:buClr>
                <a:srgbClr val="C00000"/>
              </a:buClr>
              <a:buAutoNum type="arabicParenR"/>
            </a:pPr>
            <a:endParaRPr lang="fr-FR" sz="2000" u="sng" dirty="0" smtClean="0"/>
          </a:p>
          <a:p>
            <a:pPr marL="571500" indent="-457200">
              <a:buClr>
                <a:srgbClr val="C00000"/>
              </a:buClr>
              <a:buFont typeface="Arial" pitchFamily="34" charset="0"/>
              <a:buAutoNum type="arabicParenR"/>
            </a:pPr>
            <a:r>
              <a:rPr lang="fr-FR" sz="2000" u="sng" dirty="0" smtClean="0"/>
              <a:t>Sortie patrimoine</a:t>
            </a:r>
          </a:p>
          <a:p>
            <a:pPr marL="571500" indent="-457200">
              <a:buClr>
                <a:srgbClr val="C00000"/>
              </a:buClr>
              <a:buFont typeface="Arial" pitchFamily="34" charset="0"/>
              <a:buAutoNum type="arabicParenR"/>
            </a:pPr>
            <a:endParaRPr lang="fr-FR" sz="2000" u="sng" dirty="0"/>
          </a:p>
          <a:p>
            <a:pPr marL="571500" indent="-457200">
              <a:buClr>
                <a:srgbClr val="C00000"/>
              </a:buClr>
              <a:buFont typeface="Arial" pitchFamily="34" charset="0"/>
              <a:buAutoNum type="arabicParenR"/>
            </a:pPr>
            <a:endParaRPr lang="fr-FR" sz="2000" u="sng" dirty="0" smtClean="0"/>
          </a:p>
          <a:p>
            <a:pPr marL="571500" indent="-457200">
              <a:buClr>
                <a:srgbClr val="C00000"/>
              </a:buClr>
              <a:buFont typeface="Arial" pitchFamily="34" charset="0"/>
              <a:buAutoNum type="arabicParenR"/>
            </a:pPr>
            <a:endParaRPr lang="fr-FR" sz="2000" u="sng" dirty="0"/>
          </a:p>
          <a:p>
            <a:pPr marL="571500" indent="-457200">
              <a:buClr>
                <a:srgbClr val="C00000"/>
              </a:buClr>
              <a:buFont typeface="Arial" pitchFamily="34" charset="0"/>
              <a:buAutoNum type="arabicParenR"/>
            </a:pPr>
            <a:endParaRPr lang="fr-FR" sz="2000" u="sng" dirty="0" smtClean="0"/>
          </a:p>
          <a:p>
            <a:pPr marL="571500" indent="-457200">
              <a:buClr>
                <a:srgbClr val="C00000"/>
              </a:buClr>
              <a:buFont typeface="Arial" pitchFamily="34" charset="0"/>
              <a:buAutoNum type="arabicParenR"/>
            </a:pPr>
            <a:r>
              <a:rPr lang="fr-FR" sz="2000" u="sng" dirty="0" smtClean="0"/>
              <a:t>Reprise des dépréciations préalables (uniquement si dépréciation antérieures)</a:t>
            </a:r>
            <a:endParaRPr lang="fr-FR" sz="2000" dirty="0"/>
          </a:p>
          <a:p>
            <a:pPr marL="571500" indent="-457200">
              <a:buClr>
                <a:srgbClr val="C00000"/>
              </a:buClr>
              <a:buAutoNum type="arabicParenR"/>
            </a:pPr>
            <a:endParaRPr lang="fr-FR" sz="2000" dirty="0" smtClean="0"/>
          </a:p>
          <a:p>
            <a:pPr marL="114300" indent="0">
              <a:buClr>
                <a:srgbClr val="C00000"/>
              </a:buClr>
              <a:buNone/>
            </a:pPr>
            <a:endParaRPr lang="fr-FR" sz="2000" dirty="0"/>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p:txBody>
      </p:sp>
      <p:graphicFrame>
        <p:nvGraphicFramePr>
          <p:cNvPr id="5" name="Tableau 4"/>
          <p:cNvGraphicFramePr>
            <a:graphicFrameLocks noGrp="1"/>
          </p:cNvGraphicFramePr>
          <p:nvPr>
            <p:extLst>
              <p:ext uri="{D42A27DB-BD31-4B8C-83A1-F6EECF244321}">
                <p14:modId xmlns:p14="http://schemas.microsoft.com/office/powerpoint/2010/main" val="237242589"/>
              </p:ext>
            </p:extLst>
          </p:nvPr>
        </p:nvGraphicFramePr>
        <p:xfrm>
          <a:off x="484909" y="1269477"/>
          <a:ext cx="10034084" cy="1123480"/>
        </p:xfrm>
        <a:graphic>
          <a:graphicData uri="http://schemas.openxmlformats.org/drawingml/2006/table">
            <a:tbl>
              <a:tblPr>
                <a:tableStyleId>{5940675A-B579-460E-94D1-54222C63F5DA}</a:tableStyleId>
              </a:tblPr>
              <a:tblGrid>
                <a:gridCol w="1320332">
                  <a:extLst>
                    <a:ext uri="{9D8B030D-6E8A-4147-A177-3AD203B41FA5}">
                      <a16:colId xmlns:a16="http://schemas.microsoft.com/office/drawing/2014/main" val="20000"/>
                    </a:ext>
                  </a:extLst>
                </a:gridCol>
                <a:gridCol w="5603734">
                  <a:extLst>
                    <a:ext uri="{9D8B030D-6E8A-4147-A177-3AD203B41FA5}">
                      <a16:colId xmlns:a16="http://schemas.microsoft.com/office/drawing/2014/main" val="20001"/>
                    </a:ext>
                  </a:extLst>
                </a:gridCol>
                <a:gridCol w="1555009">
                  <a:extLst>
                    <a:ext uri="{9D8B030D-6E8A-4147-A177-3AD203B41FA5}">
                      <a16:colId xmlns:a16="http://schemas.microsoft.com/office/drawing/2014/main" val="20004"/>
                    </a:ext>
                  </a:extLst>
                </a:gridCol>
                <a:gridCol w="1555009">
                  <a:extLst>
                    <a:ext uri="{9D8B030D-6E8A-4147-A177-3AD203B41FA5}">
                      <a16:colId xmlns:a16="http://schemas.microsoft.com/office/drawing/2014/main" val="20005"/>
                    </a:ext>
                  </a:extLst>
                </a:gridCol>
              </a:tblGrid>
              <a:tr h="282232">
                <a:tc gridSpan="4">
                  <a:txBody>
                    <a:bodyPr/>
                    <a:lstStyle/>
                    <a:p>
                      <a:pPr algn="ctr">
                        <a:lnSpc>
                          <a:spcPct val="115000"/>
                        </a:lnSpc>
                        <a:spcAft>
                          <a:spcPts val="0"/>
                        </a:spcAft>
                      </a:pPr>
                      <a:endParaRPr lang="fr-FR" sz="1600" dirty="0">
                        <a:effectLst/>
                      </a:endParaRPr>
                    </a:p>
                  </a:txBody>
                  <a:tcPr marL="44450" marR="44450" marT="0" marB="0"/>
                </a:tc>
                <a:tc hMerge="1">
                  <a:txBody>
                    <a:bodyPr/>
                    <a:lstStyle/>
                    <a:p>
                      <a:pP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tc hMerge="1">
                  <a:txBody>
                    <a:bodyPr/>
                    <a:lstStyle/>
                    <a:p>
                      <a:pPr algn="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tc hMerge="1">
                  <a:txBody>
                    <a:bodyPr/>
                    <a:lstStyle/>
                    <a:p>
                      <a:pPr algn="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extLst>
                  <a:ext uri="{0D108BD9-81ED-4DB2-BD59-A6C34878D82A}">
                    <a16:rowId xmlns:a16="http://schemas.microsoft.com/office/drawing/2014/main" val="10000"/>
                  </a:ext>
                </a:extLst>
              </a:tr>
              <a:tr h="0">
                <a:tc>
                  <a:txBody>
                    <a:bodyPr/>
                    <a:lstStyle/>
                    <a:p>
                      <a:pPr algn="ctr">
                        <a:lnSpc>
                          <a:spcPct val="115000"/>
                        </a:lnSpc>
                        <a:spcAft>
                          <a:spcPts val="0"/>
                        </a:spcAft>
                      </a:pPr>
                      <a:r>
                        <a:rPr lang="fr-FR" sz="1600" kern="1200" dirty="0" smtClean="0">
                          <a:solidFill>
                            <a:schemeClr val="tx1"/>
                          </a:solidFill>
                          <a:effectLst/>
                          <a:latin typeface="+mn-lt"/>
                          <a:ea typeface="+mn-ea"/>
                          <a:cs typeface="+mn-cs"/>
                        </a:rPr>
                        <a:t>512</a:t>
                      </a:r>
                    </a:p>
                    <a:p>
                      <a:pPr algn="ctr">
                        <a:lnSpc>
                          <a:spcPct val="115000"/>
                        </a:lnSpc>
                        <a:spcAft>
                          <a:spcPts val="0"/>
                        </a:spcAft>
                      </a:pPr>
                      <a:r>
                        <a:rPr lang="fr-FR" sz="1600" kern="1200" dirty="0" smtClean="0">
                          <a:solidFill>
                            <a:schemeClr val="tx1"/>
                          </a:solidFill>
                          <a:effectLst/>
                          <a:latin typeface="+mn-lt"/>
                          <a:ea typeface="+mn-ea"/>
                          <a:cs typeface="+mn-cs"/>
                        </a:rPr>
                        <a:t>775</a:t>
                      </a:r>
                    </a:p>
                  </a:txBody>
                  <a:tcPr marL="44450" marR="44450" marT="0" marB="0"/>
                </a:tc>
                <a:tc>
                  <a:txBody>
                    <a:bodyPr/>
                    <a:lstStyle/>
                    <a:p>
                      <a:pPr>
                        <a:lnSpc>
                          <a:spcPct val="115000"/>
                        </a:lnSpc>
                        <a:spcAft>
                          <a:spcPts val="0"/>
                        </a:spcAft>
                        <a:tabLst>
                          <a:tab pos="2700020" algn="ctr"/>
                          <a:tab pos="5400040" algn="r"/>
                          <a:tab pos="449580" algn="l"/>
                        </a:tabLst>
                      </a:pPr>
                      <a:r>
                        <a:rPr lang="fr-FR" sz="1600" kern="1200" dirty="0" smtClean="0">
                          <a:solidFill>
                            <a:schemeClr val="tx1"/>
                          </a:solidFill>
                          <a:effectLst/>
                          <a:latin typeface="+mn-lt"/>
                          <a:ea typeface="+mn-ea"/>
                          <a:cs typeface="+mn-cs"/>
                        </a:rPr>
                        <a:t>Banque</a:t>
                      </a:r>
                      <a:endParaRPr lang="fr-FR" sz="1600" kern="1200" baseline="0" dirty="0" smtClean="0">
                        <a:solidFill>
                          <a:schemeClr val="tx1"/>
                        </a:solidFill>
                        <a:effectLst/>
                        <a:latin typeface="+mn-lt"/>
                        <a:ea typeface="+mn-ea"/>
                        <a:cs typeface="+mn-cs"/>
                      </a:endParaRPr>
                    </a:p>
                    <a:p>
                      <a:pPr>
                        <a:lnSpc>
                          <a:spcPct val="115000"/>
                        </a:lnSpc>
                        <a:spcAft>
                          <a:spcPts val="0"/>
                        </a:spcAft>
                        <a:tabLst>
                          <a:tab pos="2700020" algn="ctr"/>
                          <a:tab pos="5400040" algn="r"/>
                          <a:tab pos="449580" algn="l"/>
                        </a:tabLst>
                      </a:pPr>
                      <a:r>
                        <a:rPr lang="fr-FR" sz="1600" kern="1200" baseline="0" dirty="0" smtClean="0">
                          <a:solidFill>
                            <a:schemeClr val="tx1"/>
                          </a:solidFill>
                          <a:effectLst/>
                          <a:latin typeface="+mn-lt"/>
                          <a:ea typeface="+mn-ea"/>
                          <a:cs typeface="+mn-cs"/>
                        </a:rPr>
                        <a:t>             Produit de cession des éléments d’actifs.</a:t>
                      </a:r>
                      <a:endParaRPr lang="fr-FR" sz="1600" kern="1200" dirty="0">
                        <a:solidFill>
                          <a:schemeClr val="tx1"/>
                        </a:solidFill>
                        <a:effectLst/>
                        <a:latin typeface="+mn-lt"/>
                        <a:ea typeface="+mn-ea"/>
                        <a:cs typeface="+mn-cs"/>
                      </a:endParaRPr>
                    </a:p>
                  </a:txBody>
                  <a:tcPr marL="44450" marR="44450" marT="0" marB="0"/>
                </a:tc>
                <a:tc>
                  <a:txBody>
                    <a:bodyPr/>
                    <a:lstStyle/>
                    <a:p>
                      <a:pPr algn="r">
                        <a:lnSpc>
                          <a:spcPct val="115000"/>
                        </a:lnSpc>
                        <a:spcAft>
                          <a:spcPts val="0"/>
                        </a:spcAft>
                      </a:pPr>
                      <a:r>
                        <a:rPr lang="fr-FR" sz="1600" kern="1200" dirty="0" smtClean="0">
                          <a:solidFill>
                            <a:schemeClr val="tx1"/>
                          </a:solidFill>
                          <a:effectLst/>
                          <a:latin typeface="+mn-lt"/>
                          <a:ea typeface="+mn-ea"/>
                          <a:cs typeface="+mn-cs"/>
                        </a:rPr>
                        <a:t>Valeur revente</a:t>
                      </a:r>
                      <a:endParaRPr lang="fr-FR" sz="1600" kern="1200" dirty="0">
                        <a:solidFill>
                          <a:schemeClr val="tx1"/>
                        </a:solidFill>
                        <a:effectLst/>
                        <a:latin typeface="+mn-lt"/>
                        <a:ea typeface="+mn-ea"/>
                        <a:cs typeface="+mn-cs"/>
                      </a:endParaRPr>
                    </a:p>
                  </a:txBody>
                  <a:tcPr marL="44450" marR="44450" marT="0" marB="0"/>
                </a:tc>
                <a:tc>
                  <a:txBody>
                    <a:bodyPr/>
                    <a:lstStyle/>
                    <a:p>
                      <a:pPr algn="r">
                        <a:lnSpc>
                          <a:spcPct val="115000"/>
                        </a:lnSpc>
                        <a:spcAft>
                          <a:spcPts val="0"/>
                        </a:spcAft>
                      </a:pPr>
                      <a:endParaRPr lang="fr-FR" sz="1600" kern="1200" dirty="0" smtClean="0">
                        <a:solidFill>
                          <a:schemeClr val="tx1"/>
                        </a:solidFill>
                        <a:effectLst/>
                        <a:latin typeface="+mn-lt"/>
                        <a:ea typeface="+mn-ea"/>
                        <a:cs typeface="+mn-cs"/>
                      </a:endParaRPr>
                    </a:p>
                    <a:p>
                      <a:pPr algn="r">
                        <a:lnSpc>
                          <a:spcPct val="115000"/>
                        </a:lnSpc>
                        <a:spcAft>
                          <a:spcPts val="0"/>
                        </a:spcAft>
                      </a:pPr>
                      <a:r>
                        <a:rPr lang="fr-FR" sz="1600" kern="1200" dirty="0" smtClean="0">
                          <a:solidFill>
                            <a:schemeClr val="tx1"/>
                          </a:solidFill>
                          <a:effectLst/>
                          <a:latin typeface="+mn-lt"/>
                          <a:ea typeface="+mn-ea"/>
                          <a:cs typeface="+mn-cs"/>
                        </a:rPr>
                        <a:t>Valeur revente</a:t>
                      </a:r>
                    </a:p>
                  </a:txBody>
                  <a:tcPr marL="44450" marR="44450" marT="0" marB="0"/>
                </a:tc>
                <a:extLst>
                  <a:ext uri="{0D108BD9-81ED-4DB2-BD59-A6C34878D82A}">
                    <a16:rowId xmlns:a16="http://schemas.microsoft.com/office/drawing/2014/main" val="10001"/>
                  </a:ext>
                </a:extLst>
              </a:tr>
              <a:tr h="0">
                <a:tc gridSpan="4">
                  <a:txBody>
                    <a:bodyPr/>
                    <a:lstStyle/>
                    <a:p>
                      <a:pPr algn="ct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tc hMerge="1">
                  <a:txBody>
                    <a:bodyPr/>
                    <a:lstStyle/>
                    <a:p>
                      <a:pPr>
                        <a:lnSpc>
                          <a:spcPct val="115000"/>
                        </a:lnSpc>
                        <a:spcAft>
                          <a:spcPts val="0"/>
                        </a:spcAft>
                        <a:tabLst>
                          <a:tab pos="2700020" algn="ctr"/>
                          <a:tab pos="5400040" algn="r"/>
                          <a:tab pos="449580" algn="l"/>
                          <a:tab pos="2700020" algn="ctr"/>
                          <a:tab pos="5400040" algn="r"/>
                        </a:tabLst>
                      </a:pPr>
                      <a:endParaRPr lang="fr-FR" sz="1600" kern="1200" dirty="0">
                        <a:solidFill>
                          <a:schemeClr val="tx1"/>
                        </a:solidFill>
                        <a:effectLst/>
                        <a:latin typeface="+mn-lt"/>
                        <a:ea typeface="+mn-ea"/>
                        <a:cs typeface="+mn-cs"/>
                      </a:endParaRPr>
                    </a:p>
                  </a:txBody>
                  <a:tcPr marL="44450" marR="44450" marT="0" marB="0"/>
                </a:tc>
                <a:tc hMerge="1">
                  <a:txBody>
                    <a:bodyPr/>
                    <a:lstStyle/>
                    <a:p>
                      <a:pPr algn="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tc hMerge="1">
                  <a:txBody>
                    <a:bodyPr/>
                    <a:lstStyle/>
                    <a:p>
                      <a:pPr algn="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extLst>
                  <a:ext uri="{0D108BD9-81ED-4DB2-BD59-A6C34878D82A}">
                    <a16:rowId xmlns:a16="http://schemas.microsoft.com/office/drawing/2014/main" val="10002"/>
                  </a:ext>
                </a:extLst>
              </a:tr>
            </a:tbl>
          </a:graphicData>
        </a:graphic>
      </p:graphicFrame>
      <p:graphicFrame>
        <p:nvGraphicFramePr>
          <p:cNvPr id="6" name="Tableau 5"/>
          <p:cNvGraphicFramePr>
            <a:graphicFrameLocks noGrp="1"/>
          </p:cNvGraphicFramePr>
          <p:nvPr>
            <p:extLst>
              <p:ext uri="{D42A27DB-BD31-4B8C-83A1-F6EECF244321}">
                <p14:modId xmlns:p14="http://schemas.microsoft.com/office/powerpoint/2010/main" val="924646703"/>
              </p:ext>
            </p:extLst>
          </p:nvPr>
        </p:nvGraphicFramePr>
        <p:xfrm>
          <a:off x="484909" y="5180362"/>
          <a:ext cx="10034084" cy="1126811"/>
        </p:xfrm>
        <a:graphic>
          <a:graphicData uri="http://schemas.openxmlformats.org/drawingml/2006/table">
            <a:tbl>
              <a:tblPr>
                <a:tableStyleId>{5940675A-B579-460E-94D1-54222C63F5DA}</a:tableStyleId>
              </a:tblPr>
              <a:tblGrid>
                <a:gridCol w="1320332">
                  <a:extLst>
                    <a:ext uri="{9D8B030D-6E8A-4147-A177-3AD203B41FA5}">
                      <a16:colId xmlns:a16="http://schemas.microsoft.com/office/drawing/2014/main" val="20000"/>
                    </a:ext>
                  </a:extLst>
                </a:gridCol>
                <a:gridCol w="5603734">
                  <a:extLst>
                    <a:ext uri="{9D8B030D-6E8A-4147-A177-3AD203B41FA5}">
                      <a16:colId xmlns:a16="http://schemas.microsoft.com/office/drawing/2014/main" val="20001"/>
                    </a:ext>
                  </a:extLst>
                </a:gridCol>
                <a:gridCol w="1555009">
                  <a:extLst>
                    <a:ext uri="{9D8B030D-6E8A-4147-A177-3AD203B41FA5}">
                      <a16:colId xmlns:a16="http://schemas.microsoft.com/office/drawing/2014/main" val="20004"/>
                    </a:ext>
                  </a:extLst>
                </a:gridCol>
                <a:gridCol w="1555009">
                  <a:extLst>
                    <a:ext uri="{9D8B030D-6E8A-4147-A177-3AD203B41FA5}">
                      <a16:colId xmlns:a16="http://schemas.microsoft.com/office/drawing/2014/main" val="20005"/>
                    </a:ext>
                  </a:extLst>
                </a:gridCol>
              </a:tblGrid>
              <a:tr h="285563">
                <a:tc gridSpan="4">
                  <a:txBody>
                    <a:bodyPr/>
                    <a:lstStyle/>
                    <a:p>
                      <a:pPr algn="ctr">
                        <a:lnSpc>
                          <a:spcPct val="115000"/>
                        </a:lnSpc>
                        <a:spcAft>
                          <a:spcPts val="0"/>
                        </a:spcAft>
                      </a:pPr>
                      <a:endParaRPr lang="fr-FR" sz="1600" dirty="0">
                        <a:effectLst/>
                      </a:endParaRPr>
                    </a:p>
                  </a:txBody>
                  <a:tcPr marL="44450" marR="44450" marT="0" marB="0"/>
                </a:tc>
                <a:tc hMerge="1">
                  <a:txBody>
                    <a:bodyPr/>
                    <a:lstStyle/>
                    <a:p>
                      <a:pP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tc hMerge="1">
                  <a:txBody>
                    <a:bodyPr/>
                    <a:lstStyle/>
                    <a:p>
                      <a:pPr algn="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tc hMerge="1">
                  <a:txBody>
                    <a:bodyPr/>
                    <a:lstStyle/>
                    <a:p>
                      <a:pPr algn="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extLst>
                  <a:ext uri="{0D108BD9-81ED-4DB2-BD59-A6C34878D82A}">
                    <a16:rowId xmlns:a16="http://schemas.microsoft.com/office/drawing/2014/main" val="10000"/>
                  </a:ext>
                </a:extLst>
              </a:tr>
              <a:tr h="0">
                <a:tc>
                  <a:txBody>
                    <a:bodyPr/>
                    <a:lstStyle/>
                    <a:p>
                      <a:pPr algn="ctr">
                        <a:lnSpc>
                          <a:spcPct val="115000"/>
                        </a:lnSpc>
                        <a:spcAft>
                          <a:spcPts val="0"/>
                        </a:spcAft>
                      </a:pPr>
                      <a:r>
                        <a:rPr lang="fr-FR" sz="1600" kern="1200" dirty="0" smtClean="0">
                          <a:solidFill>
                            <a:schemeClr val="tx1"/>
                          </a:solidFill>
                          <a:effectLst/>
                          <a:latin typeface="+mn-lt"/>
                          <a:ea typeface="+mn-ea"/>
                          <a:cs typeface="+mn-cs"/>
                        </a:rPr>
                        <a:t>2</a:t>
                      </a:r>
                      <a:r>
                        <a:rPr lang="fr-FR" sz="1600" u="sng" kern="1200" dirty="0" smtClean="0">
                          <a:solidFill>
                            <a:srgbClr val="FF0000"/>
                          </a:solidFill>
                          <a:effectLst/>
                          <a:latin typeface="+mn-lt"/>
                          <a:ea typeface="+mn-ea"/>
                          <a:cs typeface="+mn-cs"/>
                        </a:rPr>
                        <a:t>9</a:t>
                      </a:r>
                      <a:r>
                        <a:rPr lang="fr-FR" sz="1600" kern="1200" dirty="0" smtClean="0">
                          <a:solidFill>
                            <a:schemeClr val="tx1"/>
                          </a:solidFill>
                          <a:effectLst/>
                          <a:latin typeface="+mn-lt"/>
                          <a:ea typeface="+mn-ea"/>
                          <a:cs typeface="+mn-cs"/>
                        </a:rPr>
                        <a:t>6/2</a:t>
                      </a:r>
                      <a:r>
                        <a:rPr lang="fr-FR" sz="1600" u="sng" kern="1200" dirty="0" smtClean="0">
                          <a:solidFill>
                            <a:srgbClr val="FF0000"/>
                          </a:solidFill>
                          <a:effectLst/>
                          <a:latin typeface="+mn-lt"/>
                          <a:ea typeface="+mn-ea"/>
                          <a:cs typeface="+mn-cs"/>
                        </a:rPr>
                        <a:t>9</a:t>
                      </a:r>
                      <a:r>
                        <a:rPr lang="fr-FR" sz="1600" kern="1200" dirty="0" smtClean="0">
                          <a:solidFill>
                            <a:schemeClr val="tx1"/>
                          </a:solidFill>
                          <a:effectLst/>
                          <a:latin typeface="+mn-lt"/>
                          <a:ea typeface="+mn-ea"/>
                          <a:cs typeface="+mn-cs"/>
                        </a:rPr>
                        <a:t>7</a:t>
                      </a:r>
                    </a:p>
                    <a:p>
                      <a:pPr algn="ctr">
                        <a:lnSpc>
                          <a:spcPct val="115000"/>
                        </a:lnSpc>
                        <a:spcAft>
                          <a:spcPts val="0"/>
                        </a:spcAft>
                      </a:pPr>
                      <a:r>
                        <a:rPr lang="fr-FR" sz="1600" kern="1200" dirty="0" smtClean="0">
                          <a:solidFill>
                            <a:schemeClr val="tx1"/>
                          </a:solidFill>
                          <a:effectLst/>
                          <a:latin typeface="+mn-lt"/>
                          <a:ea typeface="+mn-ea"/>
                          <a:cs typeface="+mn-cs"/>
                        </a:rPr>
                        <a:t>786</a:t>
                      </a:r>
                    </a:p>
                  </a:txBody>
                  <a:tcPr marL="44450" marR="44450" marT="0" marB="0"/>
                </a:tc>
                <a:tc>
                  <a:txBody>
                    <a:bodyPr/>
                    <a:lstStyle/>
                    <a:p>
                      <a:pPr>
                        <a:lnSpc>
                          <a:spcPct val="115000"/>
                        </a:lnSpc>
                        <a:spcAft>
                          <a:spcPts val="0"/>
                        </a:spcAft>
                        <a:tabLst>
                          <a:tab pos="2700020" algn="ctr"/>
                          <a:tab pos="5400040" algn="r"/>
                          <a:tab pos="449580" algn="l"/>
                        </a:tabLst>
                      </a:pPr>
                      <a:r>
                        <a:rPr lang="fr-FR" sz="1600" kern="1200" dirty="0" err="1" smtClean="0">
                          <a:solidFill>
                            <a:schemeClr val="tx1"/>
                          </a:solidFill>
                          <a:effectLst/>
                          <a:latin typeface="+mn-lt"/>
                          <a:ea typeface="+mn-ea"/>
                          <a:cs typeface="+mn-cs"/>
                        </a:rPr>
                        <a:t>Dépréications</a:t>
                      </a:r>
                      <a:r>
                        <a:rPr lang="fr-FR" sz="1600" kern="1200" dirty="0" smtClean="0">
                          <a:solidFill>
                            <a:schemeClr val="tx1"/>
                          </a:solidFill>
                          <a:effectLst/>
                          <a:latin typeface="+mn-lt"/>
                          <a:ea typeface="+mn-ea"/>
                          <a:cs typeface="+mn-cs"/>
                        </a:rPr>
                        <a:t> …</a:t>
                      </a:r>
                      <a:endParaRPr lang="fr-FR" sz="1600" kern="1200" baseline="0" dirty="0" smtClean="0">
                        <a:solidFill>
                          <a:schemeClr val="tx1"/>
                        </a:solidFill>
                        <a:effectLst/>
                        <a:latin typeface="+mn-lt"/>
                        <a:ea typeface="+mn-ea"/>
                        <a:cs typeface="+mn-cs"/>
                      </a:endParaRPr>
                    </a:p>
                    <a:p>
                      <a:pPr>
                        <a:lnSpc>
                          <a:spcPct val="115000"/>
                        </a:lnSpc>
                        <a:spcAft>
                          <a:spcPts val="0"/>
                        </a:spcAft>
                        <a:tabLst>
                          <a:tab pos="2700020" algn="ctr"/>
                          <a:tab pos="5400040" algn="r"/>
                          <a:tab pos="449580" algn="l"/>
                        </a:tabLst>
                      </a:pPr>
                      <a:r>
                        <a:rPr lang="fr-FR" sz="1600" kern="1200" dirty="0" smtClean="0">
                          <a:solidFill>
                            <a:schemeClr val="tx1"/>
                          </a:solidFill>
                          <a:effectLst/>
                          <a:latin typeface="+mn-lt"/>
                          <a:ea typeface="+mn-ea"/>
                          <a:cs typeface="+mn-cs"/>
                        </a:rPr>
                        <a:t>           Reprise</a:t>
                      </a:r>
                      <a:r>
                        <a:rPr lang="fr-FR" sz="1600" kern="1200" baseline="0" dirty="0" smtClean="0">
                          <a:solidFill>
                            <a:schemeClr val="tx1"/>
                          </a:solidFill>
                          <a:effectLst/>
                          <a:latin typeface="+mn-lt"/>
                          <a:ea typeface="+mn-ea"/>
                          <a:cs typeface="+mn-cs"/>
                        </a:rPr>
                        <a:t> de dépréciation – RADP financière</a:t>
                      </a:r>
                      <a:endParaRPr lang="fr-FR" sz="1600" kern="1200" dirty="0">
                        <a:solidFill>
                          <a:schemeClr val="tx1"/>
                        </a:solidFill>
                        <a:effectLst/>
                        <a:latin typeface="+mn-lt"/>
                        <a:ea typeface="+mn-ea"/>
                        <a:cs typeface="+mn-cs"/>
                      </a:endParaRPr>
                    </a:p>
                  </a:txBody>
                  <a:tcPr marL="44450" marR="44450" marT="0" marB="0"/>
                </a:tc>
                <a:tc>
                  <a:txBody>
                    <a:bodyPr/>
                    <a:lstStyle/>
                    <a:p>
                      <a:pPr algn="r">
                        <a:lnSpc>
                          <a:spcPct val="115000"/>
                        </a:lnSpc>
                        <a:spcAft>
                          <a:spcPts val="0"/>
                        </a:spcAft>
                      </a:pPr>
                      <a:r>
                        <a:rPr lang="fr-FR" sz="1400" kern="1200" dirty="0" smtClean="0">
                          <a:solidFill>
                            <a:schemeClr val="tx1"/>
                          </a:solidFill>
                          <a:effectLst/>
                          <a:latin typeface="+mn-lt"/>
                          <a:ea typeface="+mn-ea"/>
                          <a:cs typeface="+mn-cs"/>
                        </a:rPr>
                        <a:t>Montant</a:t>
                      </a:r>
                      <a:r>
                        <a:rPr lang="fr-FR" sz="1400" kern="1200" baseline="0" dirty="0" smtClean="0">
                          <a:solidFill>
                            <a:schemeClr val="tx1"/>
                          </a:solidFill>
                          <a:effectLst/>
                          <a:latin typeface="+mn-lt"/>
                          <a:ea typeface="+mn-ea"/>
                          <a:cs typeface="+mn-cs"/>
                        </a:rPr>
                        <a:t> déprécié</a:t>
                      </a:r>
                      <a:endParaRPr lang="fr-FR" sz="1400" kern="1200" dirty="0">
                        <a:solidFill>
                          <a:schemeClr val="tx1"/>
                        </a:solidFill>
                        <a:effectLst/>
                        <a:latin typeface="+mn-lt"/>
                        <a:ea typeface="+mn-ea"/>
                        <a:cs typeface="+mn-cs"/>
                      </a:endParaRPr>
                    </a:p>
                  </a:txBody>
                  <a:tcPr marL="44450" marR="44450" marT="0" marB="0"/>
                </a:tc>
                <a:tc>
                  <a:txBody>
                    <a:bodyPr/>
                    <a:lstStyle/>
                    <a:p>
                      <a:pPr marL="0" marR="0" lvl="0" indent="0" algn="r" defTabSz="914400" rtl="0" eaLnBrk="1" fontAlgn="auto" latinLnBrk="0" hangingPunct="1">
                        <a:lnSpc>
                          <a:spcPct val="115000"/>
                        </a:lnSpc>
                        <a:spcBef>
                          <a:spcPts val="0"/>
                        </a:spcBef>
                        <a:spcAft>
                          <a:spcPts val="0"/>
                        </a:spcAft>
                        <a:buClrTx/>
                        <a:buSzTx/>
                        <a:buFontTx/>
                        <a:buNone/>
                        <a:tabLst/>
                        <a:defRPr/>
                      </a:pPr>
                      <a:endParaRPr lang="fr-FR" sz="1400" kern="1200" dirty="0" smtClean="0">
                        <a:solidFill>
                          <a:schemeClr val="tx1"/>
                        </a:solidFill>
                        <a:effectLst/>
                        <a:latin typeface="+mn-lt"/>
                        <a:ea typeface="+mn-ea"/>
                        <a:cs typeface="+mn-cs"/>
                      </a:endParaRPr>
                    </a:p>
                    <a:p>
                      <a:pPr marL="0" marR="0" lvl="0" indent="0" algn="r" defTabSz="914400" rtl="0" eaLnBrk="1" fontAlgn="auto" latinLnBrk="0" hangingPunct="1">
                        <a:lnSpc>
                          <a:spcPct val="115000"/>
                        </a:lnSpc>
                        <a:spcBef>
                          <a:spcPts val="0"/>
                        </a:spcBef>
                        <a:spcAft>
                          <a:spcPts val="0"/>
                        </a:spcAft>
                        <a:buClrTx/>
                        <a:buSzTx/>
                        <a:buFontTx/>
                        <a:buNone/>
                        <a:tabLst/>
                        <a:defRPr/>
                      </a:pPr>
                      <a:r>
                        <a:rPr lang="fr-FR" sz="1400" kern="1200" dirty="0" smtClean="0">
                          <a:solidFill>
                            <a:schemeClr val="tx1"/>
                          </a:solidFill>
                          <a:effectLst/>
                          <a:latin typeface="+mn-lt"/>
                          <a:ea typeface="+mn-ea"/>
                          <a:cs typeface="+mn-cs"/>
                        </a:rPr>
                        <a:t>Montant</a:t>
                      </a:r>
                      <a:r>
                        <a:rPr lang="fr-FR" sz="1400" kern="1200" baseline="0" dirty="0" smtClean="0">
                          <a:solidFill>
                            <a:schemeClr val="tx1"/>
                          </a:solidFill>
                          <a:effectLst/>
                          <a:latin typeface="+mn-lt"/>
                          <a:ea typeface="+mn-ea"/>
                          <a:cs typeface="+mn-cs"/>
                        </a:rPr>
                        <a:t> déprécié</a:t>
                      </a:r>
                      <a:endParaRPr lang="fr-FR" sz="1400" kern="1200" dirty="0" smtClean="0">
                        <a:solidFill>
                          <a:schemeClr val="tx1"/>
                        </a:solidFill>
                        <a:effectLst/>
                        <a:latin typeface="+mn-lt"/>
                        <a:ea typeface="+mn-ea"/>
                        <a:cs typeface="+mn-cs"/>
                      </a:endParaRPr>
                    </a:p>
                  </a:txBody>
                  <a:tcPr marL="44450" marR="44450" marT="0" marB="0"/>
                </a:tc>
                <a:extLst>
                  <a:ext uri="{0D108BD9-81ED-4DB2-BD59-A6C34878D82A}">
                    <a16:rowId xmlns:a16="http://schemas.microsoft.com/office/drawing/2014/main" val="10001"/>
                  </a:ext>
                </a:extLst>
              </a:tr>
              <a:tr h="0">
                <a:tc gridSpan="4">
                  <a:txBody>
                    <a:bodyPr/>
                    <a:lstStyle/>
                    <a:p>
                      <a:pPr algn="ct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tc hMerge="1">
                  <a:txBody>
                    <a:bodyPr/>
                    <a:lstStyle/>
                    <a:p>
                      <a:pPr>
                        <a:lnSpc>
                          <a:spcPct val="115000"/>
                        </a:lnSpc>
                        <a:spcAft>
                          <a:spcPts val="0"/>
                        </a:spcAft>
                        <a:tabLst>
                          <a:tab pos="2700020" algn="ctr"/>
                          <a:tab pos="5400040" algn="r"/>
                          <a:tab pos="449580" algn="l"/>
                          <a:tab pos="2700020" algn="ctr"/>
                          <a:tab pos="5400040" algn="r"/>
                        </a:tabLst>
                      </a:pPr>
                      <a:endParaRPr lang="fr-FR" sz="1600" kern="1200" dirty="0">
                        <a:solidFill>
                          <a:schemeClr val="tx1"/>
                        </a:solidFill>
                        <a:effectLst/>
                        <a:latin typeface="+mn-lt"/>
                        <a:ea typeface="+mn-ea"/>
                        <a:cs typeface="+mn-cs"/>
                      </a:endParaRPr>
                    </a:p>
                  </a:txBody>
                  <a:tcPr marL="44450" marR="44450" marT="0" marB="0"/>
                </a:tc>
                <a:tc hMerge="1">
                  <a:txBody>
                    <a:bodyPr/>
                    <a:lstStyle/>
                    <a:p>
                      <a:pPr algn="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tc hMerge="1">
                  <a:txBody>
                    <a:bodyPr/>
                    <a:lstStyle/>
                    <a:p>
                      <a:pPr algn="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extLst>
                  <a:ext uri="{0D108BD9-81ED-4DB2-BD59-A6C34878D82A}">
                    <a16:rowId xmlns:a16="http://schemas.microsoft.com/office/drawing/2014/main" val="10002"/>
                  </a:ext>
                </a:extLst>
              </a:tr>
            </a:tbl>
          </a:graphicData>
        </a:graphic>
      </p:graphicFrame>
      <p:graphicFrame>
        <p:nvGraphicFramePr>
          <p:cNvPr id="7" name="Tableau 6"/>
          <p:cNvGraphicFramePr>
            <a:graphicFrameLocks noGrp="1"/>
          </p:cNvGraphicFramePr>
          <p:nvPr>
            <p:extLst>
              <p:ext uri="{D42A27DB-BD31-4B8C-83A1-F6EECF244321}">
                <p14:modId xmlns:p14="http://schemas.microsoft.com/office/powerpoint/2010/main" val="2848903932"/>
              </p:ext>
            </p:extLst>
          </p:nvPr>
        </p:nvGraphicFramePr>
        <p:xfrm>
          <a:off x="484909" y="3223254"/>
          <a:ext cx="10034084" cy="1126811"/>
        </p:xfrm>
        <a:graphic>
          <a:graphicData uri="http://schemas.openxmlformats.org/drawingml/2006/table">
            <a:tbl>
              <a:tblPr>
                <a:tableStyleId>{5940675A-B579-460E-94D1-54222C63F5DA}</a:tableStyleId>
              </a:tblPr>
              <a:tblGrid>
                <a:gridCol w="1320332">
                  <a:extLst>
                    <a:ext uri="{9D8B030D-6E8A-4147-A177-3AD203B41FA5}">
                      <a16:colId xmlns:a16="http://schemas.microsoft.com/office/drawing/2014/main" val="20000"/>
                    </a:ext>
                  </a:extLst>
                </a:gridCol>
                <a:gridCol w="5603734">
                  <a:extLst>
                    <a:ext uri="{9D8B030D-6E8A-4147-A177-3AD203B41FA5}">
                      <a16:colId xmlns:a16="http://schemas.microsoft.com/office/drawing/2014/main" val="20001"/>
                    </a:ext>
                  </a:extLst>
                </a:gridCol>
                <a:gridCol w="1555009">
                  <a:extLst>
                    <a:ext uri="{9D8B030D-6E8A-4147-A177-3AD203B41FA5}">
                      <a16:colId xmlns:a16="http://schemas.microsoft.com/office/drawing/2014/main" val="20004"/>
                    </a:ext>
                  </a:extLst>
                </a:gridCol>
                <a:gridCol w="1555009">
                  <a:extLst>
                    <a:ext uri="{9D8B030D-6E8A-4147-A177-3AD203B41FA5}">
                      <a16:colId xmlns:a16="http://schemas.microsoft.com/office/drawing/2014/main" val="20005"/>
                    </a:ext>
                  </a:extLst>
                </a:gridCol>
              </a:tblGrid>
              <a:tr h="285563">
                <a:tc gridSpan="4">
                  <a:txBody>
                    <a:bodyPr/>
                    <a:lstStyle/>
                    <a:p>
                      <a:pPr algn="ctr">
                        <a:lnSpc>
                          <a:spcPct val="115000"/>
                        </a:lnSpc>
                        <a:spcAft>
                          <a:spcPts val="0"/>
                        </a:spcAft>
                      </a:pPr>
                      <a:endParaRPr lang="fr-FR" sz="1600" dirty="0">
                        <a:effectLst/>
                      </a:endParaRPr>
                    </a:p>
                  </a:txBody>
                  <a:tcPr marL="44450" marR="44450" marT="0" marB="0"/>
                </a:tc>
                <a:tc hMerge="1">
                  <a:txBody>
                    <a:bodyPr/>
                    <a:lstStyle/>
                    <a:p>
                      <a:pP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tc hMerge="1">
                  <a:txBody>
                    <a:bodyPr/>
                    <a:lstStyle/>
                    <a:p>
                      <a:pPr algn="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tc hMerge="1">
                  <a:txBody>
                    <a:bodyPr/>
                    <a:lstStyle/>
                    <a:p>
                      <a:pPr algn="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extLst>
                  <a:ext uri="{0D108BD9-81ED-4DB2-BD59-A6C34878D82A}">
                    <a16:rowId xmlns:a16="http://schemas.microsoft.com/office/drawing/2014/main" val="10000"/>
                  </a:ext>
                </a:extLst>
              </a:tr>
              <a:tr h="0">
                <a:tc>
                  <a:txBody>
                    <a:bodyPr/>
                    <a:lstStyle/>
                    <a:p>
                      <a:pPr algn="ctr">
                        <a:lnSpc>
                          <a:spcPct val="115000"/>
                        </a:lnSpc>
                        <a:spcAft>
                          <a:spcPts val="0"/>
                        </a:spcAft>
                      </a:pPr>
                      <a:r>
                        <a:rPr lang="fr-FR" sz="1600" kern="1200" dirty="0" smtClean="0">
                          <a:solidFill>
                            <a:schemeClr val="tx1"/>
                          </a:solidFill>
                          <a:effectLst/>
                          <a:latin typeface="+mn-lt"/>
                          <a:ea typeface="+mn-ea"/>
                          <a:cs typeface="+mn-cs"/>
                        </a:rPr>
                        <a:t>675</a:t>
                      </a:r>
                    </a:p>
                    <a:p>
                      <a:pPr algn="ctr">
                        <a:lnSpc>
                          <a:spcPct val="115000"/>
                        </a:lnSpc>
                        <a:spcAft>
                          <a:spcPts val="0"/>
                        </a:spcAft>
                      </a:pPr>
                      <a:r>
                        <a:rPr lang="fr-FR" sz="1600" kern="1200" dirty="0" smtClean="0">
                          <a:solidFill>
                            <a:schemeClr val="tx1"/>
                          </a:solidFill>
                          <a:effectLst/>
                          <a:latin typeface="+mn-lt"/>
                          <a:ea typeface="+mn-ea"/>
                          <a:cs typeface="+mn-cs"/>
                        </a:rPr>
                        <a:t>26/27/50</a:t>
                      </a:r>
                    </a:p>
                  </a:txBody>
                  <a:tcPr marL="44450" marR="44450" marT="0" marB="0"/>
                </a:tc>
                <a:tc>
                  <a:txBody>
                    <a:bodyPr/>
                    <a:lstStyle/>
                    <a:p>
                      <a:pPr>
                        <a:lnSpc>
                          <a:spcPct val="115000"/>
                        </a:lnSpc>
                        <a:spcAft>
                          <a:spcPts val="0"/>
                        </a:spcAft>
                        <a:tabLst>
                          <a:tab pos="2700020" algn="ctr"/>
                          <a:tab pos="5400040" algn="r"/>
                          <a:tab pos="449580" algn="l"/>
                        </a:tabLst>
                      </a:pPr>
                      <a:r>
                        <a:rPr lang="fr-FR" sz="1600" kern="1200" dirty="0" smtClean="0">
                          <a:solidFill>
                            <a:schemeClr val="tx1"/>
                          </a:solidFill>
                          <a:effectLst/>
                          <a:latin typeface="+mn-lt"/>
                          <a:ea typeface="+mn-ea"/>
                          <a:cs typeface="+mn-cs"/>
                        </a:rPr>
                        <a:t>PCEAC</a:t>
                      </a:r>
                      <a:endParaRPr lang="fr-FR" sz="1600" kern="1200" baseline="0" dirty="0" smtClean="0">
                        <a:solidFill>
                          <a:schemeClr val="tx1"/>
                        </a:solidFill>
                        <a:effectLst/>
                        <a:latin typeface="+mn-lt"/>
                        <a:ea typeface="+mn-ea"/>
                        <a:cs typeface="+mn-cs"/>
                      </a:endParaRPr>
                    </a:p>
                    <a:p>
                      <a:pPr>
                        <a:lnSpc>
                          <a:spcPct val="115000"/>
                        </a:lnSpc>
                        <a:spcAft>
                          <a:spcPts val="0"/>
                        </a:spcAft>
                        <a:tabLst>
                          <a:tab pos="2700020" algn="ctr"/>
                          <a:tab pos="5400040" algn="r"/>
                          <a:tab pos="449580" algn="l"/>
                        </a:tabLst>
                      </a:pPr>
                      <a:r>
                        <a:rPr lang="fr-FR" sz="1600" kern="1200" dirty="0" smtClean="0">
                          <a:solidFill>
                            <a:schemeClr val="tx1"/>
                          </a:solidFill>
                          <a:effectLst/>
                          <a:latin typeface="+mn-lt"/>
                          <a:ea typeface="+mn-ea"/>
                          <a:cs typeface="+mn-cs"/>
                        </a:rPr>
                        <a:t>           Participation/autre</a:t>
                      </a:r>
                      <a:r>
                        <a:rPr lang="fr-FR" sz="1600" kern="1200" baseline="0" dirty="0" smtClean="0">
                          <a:solidFill>
                            <a:schemeClr val="tx1"/>
                          </a:solidFill>
                          <a:effectLst/>
                          <a:latin typeface="+mn-lt"/>
                          <a:ea typeface="+mn-ea"/>
                          <a:cs typeface="+mn-cs"/>
                        </a:rPr>
                        <a:t> </a:t>
                      </a:r>
                      <a:r>
                        <a:rPr lang="fr-FR" sz="1600" kern="1200" baseline="0" dirty="0" err="1" smtClean="0">
                          <a:solidFill>
                            <a:schemeClr val="tx1"/>
                          </a:solidFill>
                          <a:effectLst/>
                          <a:latin typeface="+mn-lt"/>
                          <a:ea typeface="+mn-ea"/>
                          <a:cs typeface="+mn-cs"/>
                        </a:rPr>
                        <a:t>immo</a:t>
                      </a:r>
                      <a:r>
                        <a:rPr lang="fr-FR" sz="1600" kern="1200" baseline="0" dirty="0" smtClean="0">
                          <a:solidFill>
                            <a:schemeClr val="tx1"/>
                          </a:solidFill>
                          <a:effectLst/>
                          <a:latin typeface="+mn-lt"/>
                          <a:ea typeface="+mn-ea"/>
                          <a:cs typeface="+mn-cs"/>
                        </a:rPr>
                        <a:t> fi./VMP</a:t>
                      </a:r>
                      <a:endParaRPr lang="fr-FR" sz="1600" kern="1200" dirty="0">
                        <a:solidFill>
                          <a:schemeClr val="tx1"/>
                        </a:solidFill>
                        <a:effectLst/>
                        <a:latin typeface="+mn-lt"/>
                        <a:ea typeface="+mn-ea"/>
                        <a:cs typeface="+mn-cs"/>
                      </a:endParaRPr>
                    </a:p>
                  </a:txBody>
                  <a:tcPr marL="44450" marR="44450" marT="0" marB="0"/>
                </a:tc>
                <a:tc>
                  <a:txBody>
                    <a:bodyPr/>
                    <a:lstStyle/>
                    <a:p>
                      <a:pPr algn="r">
                        <a:lnSpc>
                          <a:spcPct val="115000"/>
                        </a:lnSpc>
                        <a:spcAft>
                          <a:spcPts val="0"/>
                        </a:spcAft>
                      </a:pPr>
                      <a:r>
                        <a:rPr lang="fr-FR" sz="1600" kern="1200" dirty="0" smtClean="0">
                          <a:solidFill>
                            <a:schemeClr val="tx1"/>
                          </a:solidFill>
                          <a:effectLst/>
                          <a:latin typeface="+mn-lt"/>
                          <a:ea typeface="+mn-ea"/>
                          <a:cs typeface="+mn-cs"/>
                        </a:rPr>
                        <a:t>Valeur</a:t>
                      </a:r>
                      <a:r>
                        <a:rPr lang="fr-FR" sz="1600" kern="1200" baseline="0" dirty="0" smtClean="0">
                          <a:solidFill>
                            <a:schemeClr val="tx1"/>
                          </a:solidFill>
                          <a:effectLst/>
                          <a:latin typeface="+mn-lt"/>
                          <a:ea typeface="+mn-ea"/>
                          <a:cs typeface="+mn-cs"/>
                        </a:rPr>
                        <a:t> achat</a:t>
                      </a:r>
                      <a:endParaRPr lang="fr-FR" sz="1600" kern="1200" dirty="0">
                        <a:solidFill>
                          <a:schemeClr val="tx1"/>
                        </a:solidFill>
                        <a:effectLst/>
                        <a:latin typeface="+mn-lt"/>
                        <a:ea typeface="+mn-ea"/>
                        <a:cs typeface="+mn-cs"/>
                      </a:endParaRPr>
                    </a:p>
                  </a:txBody>
                  <a:tcPr marL="44450" marR="44450" marT="0" marB="0"/>
                </a:tc>
                <a:tc>
                  <a:txBody>
                    <a:bodyPr/>
                    <a:lstStyle/>
                    <a:p>
                      <a:pPr algn="r">
                        <a:lnSpc>
                          <a:spcPct val="115000"/>
                        </a:lnSpc>
                        <a:spcAft>
                          <a:spcPts val="0"/>
                        </a:spcAft>
                      </a:pPr>
                      <a:endParaRPr lang="fr-FR" sz="1600" kern="1200" dirty="0" smtClean="0">
                        <a:solidFill>
                          <a:schemeClr val="tx1"/>
                        </a:solidFill>
                        <a:effectLst/>
                        <a:latin typeface="+mn-lt"/>
                        <a:ea typeface="+mn-ea"/>
                        <a:cs typeface="+mn-cs"/>
                      </a:endParaRPr>
                    </a:p>
                    <a:p>
                      <a:pPr algn="r">
                        <a:lnSpc>
                          <a:spcPct val="115000"/>
                        </a:lnSpc>
                        <a:spcAft>
                          <a:spcPts val="0"/>
                        </a:spcAft>
                      </a:pPr>
                      <a:r>
                        <a:rPr lang="fr-FR" sz="1600" kern="1200" dirty="0" smtClean="0">
                          <a:solidFill>
                            <a:schemeClr val="tx1"/>
                          </a:solidFill>
                          <a:effectLst/>
                          <a:latin typeface="+mn-lt"/>
                          <a:ea typeface="+mn-ea"/>
                          <a:cs typeface="+mn-cs"/>
                        </a:rPr>
                        <a:t>Valeur achat</a:t>
                      </a:r>
                    </a:p>
                  </a:txBody>
                  <a:tcPr marL="44450" marR="44450" marT="0" marB="0"/>
                </a:tc>
                <a:extLst>
                  <a:ext uri="{0D108BD9-81ED-4DB2-BD59-A6C34878D82A}">
                    <a16:rowId xmlns:a16="http://schemas.microsoft.com/office/drawing/2014/main" val="10001"/>
                  </a:ext>
                </a:extLst>
              </a:tr>
              <a:tr h="0">
                <a:tc gridSpan="4">
                  <a:txBody>
                    <a:bodyPr/>
                    <a:lstStyle/>
                    <a:p>
                      <a:pPr algn="ct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tc hMerge="1">
                  <a:txBody>
                    <a:bodyPr/>
                    <a:lstStyle/>
                    <a:p>
                      <a:pPr>
                        <a:lnSpc>
                          <a:spcPct val="115000"/>
                        </a:lnSpc>
                        <a:spcAft>
                          <a:spcPts val="0"/>
                        </a:spcAft>
                        <a:tabLst>
                          <a:tab pos="2700020" algn="ctr"/>
                          <a:tab pos="5400040" algn="r"/>
                          <a:tab pos="449580" algn="l"/>
                          <a:tab pos="2700020" algn="ctr"/>
                          <a:tab pos="5400040" algn="r"/>
                        </a:tabLst>
                      </a:pPr>
                      <a:endParaRPr lang="fr-FR" sz="1600" kern="1200" dirty="0">
                        <a:solidFill>
                          <a:schemeClr val="tx1"/>
                        </a:solidFill>
                        <a:effectLst/>
                        <a:latin typeface="+mn-lt"/>
                        <a:ea typeface="+mn-ea"/>
                        <a:cs typeface="+mn-cs"/>
                      </a:endParaRPr>
                    </a:p>
                  </a:txBody>
                  <a:tcPr marL="44450" marR="44450" marT="0" marB="0"/>
                </a:tc>
                <a:tc hMerge="1">
                  <a:txBody>
                    <a:bodyPr/>
                    <a:lstStyle/>
                    <a:p>
                      <a:pPr algn="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tc hMerge="1">
                  <a:txBody>
                    <a:bodyPr/>
                    <a:lstStyle/>
                    <a:p>
                      <a:pPr algn="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07306604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49</a:t>
            </a:fld>
            <a:endParaRPr lang="fr-FR" dirty="0">
              <a:solidFill>
                <a:prstClr val="black">
                  <a:tint val="75000"/>
                </a:prstClr>
              </a:solidFill>
            </a:endParaRPr>
          </a:p>
        </p:txBody>
      </p:sp>
      <p:sp>
        <p:nvSpPr>
          <p:cNvPr id="3" name="Espace réservé du contenu 2"/>
          <p:cNvSpPr txBox="1">
            <a:spLocks/>
          </p:cNvSpPr>
          <p:nvPr/>
        </p:nvSpPr>
        <p:spPr>
          <a:xfrm>
            <a:off x="180306" y="1556792"/>
            <a:ext cx="10912567" cy="4971901"/>
          </a:xfrm>
          <a:prstGeom prst="rect">
            <a:avLst/>
          </a:prstGeom>
        </p:spPr>
        <p:txBody>
          <a:bodyPr>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r>
              <a:rPr lang="fr-FR" sz="1800" smtClean="0"/>
              <a:t>L’entreprise Ludino s’est constituée un portefeuille titres avec des TIAP acquis dans les conditions suivantes :</a:t>
            </a:r>
          </a:p>
          <a:p>
            <a:pPr lvl="1"/>
            <a:r>
              <a:rPr lang="fr-FR" sz="1800" smtClean="0"/>
              <a:t>100 TIAP acquis 50 € l’unité</a:t>
            </a:r>
          </a:p>
          <a:p>
            <a:pPr lvl="1"/>
            <a:endParaRPr lang="fr-FR" sz="1800" smtClean="0"/>
          </a:p>
          <a:p>
            <a:r>
              <a:rPr lang="fr-FR" sz="1800" smtClean="0"/>
              <a:t>Au 31/12/N, la cotation moyenne  de ces titres au cours du mois de décembre est de :</a:t>
            </a:r>
          </a:p>
          <a:p>
            <a:pPr lvl="1"/>
            <a:r>
              <a:rPr lang="fr-FR" sz="1800" smtClean="0"/>
              <a:t>Hypothèse 1 : 55 €</a:t>
            </a:r>
          </a:p>
          <a:p>
            <a:pPr lvl="1"/>
            <a:r>
              <a:rPr lang="fr-FR" sz="1800" smtClean="0"/>
              <a:t>Hypothèse 2 : 47 €</a:t>
            </a:r>
          </a:p>
          <a:p>
            <a:endParaRPr lang="fr-FR" sz="1800" smtClean="0"/>
          </a:p>
          <a:p>
            <a:r>
              <a:rPr lang="fr-FR" sz="1800" smtClean="0"/>
              <a:t>A faire : enregistrements au 31/12/N</a:t>
            </a:r>
            <a:endParaRPr lang="fr-FR" sz="1800" dirty="0"/>
          </a:p>
        </p:txBody>
      </p:sp>
      <p:sp>
        <p:nvSpPr>
          <p:cNvPr id="4" name="Titre 1"/>
          <p:cNvSpPr txBox="1">
            <a:spLocks/>
          </p:cNvSpPr>
          <p:nvPr/>
        </p:nvSpPr>
        <p:spPr>
          <a:xfrm>
            <a:off x="64655" y="-29115"/>
            <a:ext cx="11055927" cy="577795"/>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smtClean="0">
                <a:solidFill>
                  <a:srgbClr val="C00000"/>
                </a:solidFill>
              </a:rPr>
              <a:t>6.3. Immobilisations financières – application </a:t>
            </a:r>
            <a:r>
              <a:rPr lang="fr-FR" dirty="0" smtClean="0">
                <a:solidFill>
                  <a:srgbClr val="C00000"/>
                </a:solidFill>
              </a:rPr>
              <a:t>(1)</a:t>
            </a:r>
            <a:endParaRPr lang="fr-FR" dirty="0">
              <a:solidFill>
                <a:srgbClr val="C00000"/>
              </a:solidFill>
            </a:endParaRPr>
          </a:p>
        </p:txBody>
      </p:sp>
    </p:spTree>
    <p:extLst>
      <p:ext uri="{BB962C8B-B14F-4D97-AF65-F5344CB8AC3E}">
        <p14:creationId xmlns:p14="http://schemas.microsoft.com/office/powerpoint/2010/main" val="32347073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5</a:t>
            </a:fld>
            <a:endParaRPr lang="fr-FR" dirty="0">
              <a:solidFill>
                <a:prstClr val="black">
                  <a:tint val="75000"/>
                </a:prstClr>
              </a:solidFill>
            </a:endParaRPr>
          </a:p>
        </p:txBody>
      </p:sp>
      <p:sp>
        <p:nvSpPr>
          <p:cNvPr id="3" name="Espace réservé du contenu 3"/>
          <p:cNvSpPr txBox="1">
            <a:spLocks/>
          </p:cNvSpPr>
          <p:nvPr/>
        </p:nvSpPr>
        <p:spPr>
          <a:xfrm>
            <a:off x="146979" y="566531"/>
            <a:ext cx="11171582" cy="5972814"/>
          </a:xfrm>
          <a:prstGeom prst="rect">
            <a:avLst/>
          </a:prstGeom>
        </p:spPr>
        <p:txBody>
          <a:bodyPr>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Clr>
                <a:srgbClr val="C00000"/>
              </a:buClr>
              <a:buNone/>
            </a:pPr>
            <a:r>
              <a:rPr lang="fr-FR" sz="2000" u="sng" dirty="0" smtClean="0">
                <a:effectLst>
                  <a:outerShdw blurRad="38100" dist="38100" dir="2700000" algn="tl">
                    <a:srgbClr val="000000">
                      <a:alpha val="43137"/>
                    </a:srgbClr>
                  </a:outerShdw>
                </a:effectLst>
              </a:rPr>
              <a:t>Principe</a:t>
            </a:r>
            <a:r>
              <a:rPr lang="fr-FR" sz="2000" b="1" dirty="0" smtClean="0"/>
              <a:t> : </a:t>
            </a:r>
            <a:r>
              <a:rPr lang="fr-FR" sz="2000" dirty="0" smtClean="0"/>
              <a:t>L’immobilisation perd de sa valeur au fur et à mesure du temps. </a:t>
            </a:r>
          </a:p>
          <a:p>
            <a:pPr marL="114300" indent="0">
              <a:buClr>
                <a:srgbClr val="C00000"/>
              </a:buClr>
              <a:buNone/>
            </a:pPr>
            <a:r>
              <a:rPr lang="fr-FR" sz="2000" u="sng" dirty="0" smtClean="0">
                <a:effectLst>
                  <a:outerShdw blurRad="38100" dist="38100" dir="2700000" algn="tl">
                    <a:srgbClr val="000000">
                      <a:alpha val="43137"/>
                    </a:srgbClr>
                  </a:outerShdw>
                </a:effectLst>
              </a:rPr>
              <a:t>Méthode</a:t>
            </a:r>
            <a:r>
              <a:rPr lang="fr-FR" sz="2000" b="1" dirty="0" smtClean="0"/>
              <a:t> :  </a:t>
            </a:r>
            <a:r>
              <a:rPr lang="fr-FR" sz="2000" dirty="0" smtClean="0"/>
              <a:t>	</a:t>
            </a:r>
          </a:p>
          <a:p>
            <a:pPr marL="114300" indent="0">
              <a:buClr>
                <a:srgbClr val="C00000"/>
              </a:buClr>
              <a:buNone/>
            </a:pPr>
            <a:endParaRPr lang="fr-FR" sz="2000" dirty="0"/>
          </a:p>
          <a:p>
            <a:pPr marL="114300" indent="0">
              <a:buClr>
                <a:srgbClr val="C00000"/>
              </a:buClr>
              <a:buNone/>
            </a:pPr>
            <a:endParaRPr lang="fr-FR" sz="2000" dirty="0" smtClean="0"/>
          </a:p>
          <a:p>
            <a:pPr marL="114300" indent="0">
              <a:buClr>
                <a:srgbClr val="C00000"/>
              </a:buClr>
              <a:buNone/>
            </a:pPr>
            <a:endParaRPr lang="fr-FR" sz="2000" dirty="0"/>
          </a:p>
          <a:p>
            <a:pPr marL="114300" indent="0">
              <a:buClr>
                <a:srgbClr val="C00000"/>
              </a:buClr>
              <a:buNone/>
            </a:pPr>
            <a:endParaRPr lang="fr-FR" sz="2000" dirty="0" smtClean="0"/>
          </a:p>
          <a:p>
            <a:pPr marL="114300" indent="0">
              <a:buClr>
                <a:srgbClr val="C00000"/>
              </a:buClr>
              <a:buNone/>
            </a:pPr>
            <a:r>
              <a:rPr lang="fr-FR" sz="2000" u="sng" dirty="0" smtClean="0">
                <a:effectLst>
                  <a:outerShdw blurRad="38100" dist="38100" dir="2700000" algn="tl">
                    <a:srgbClr val="000000">
                      <a:alpha val="43137"/>
                    </a:srgbClr>
                  </a:outerShdw>
                </a:effectLst>
              </a:rPr>
              <a:t>Ecriture d’inventaire (au 31/12/N)</a:t>
            </a:r>
          </a:p>
          <a:p>
            <a:pPr marL="114300" indent="0">
              <a:buClr>
                <a:srgbClr val="C00000"/>
              </a:buClr>
              <a:buNone/>
            </a:pPr>
            <a:r>
              <a:rPr lang="fr-FR" sz="2000" b="1" dirty="0"/>
              <a:t>		</a:t>
            </a:r>
            <a:r>
              <a:rPr lang="fr-FR" sz="2000" b="1" dirty="0" smtClean="0"/>
              <a:t>	</a:t>
            </a:r>
            <a:endParaRPr lang="fr-FR" sz="1900" dirty="0"/>
          </a:p>
        </p:txBody>
      </p:sp>
      <p:graphicFrame>
        <p:nvGraphicFramePr>
          <p:cNvPr id="6" name="Tableau 5"/>
          <p:cNvGraphicFramePr>
            <a:graphicFrameLocks noGrp="1"/>
          </p:cNvGraphicFramePr>
          <p:nvPr>
            <p:extLst>
              <p:ext uri="{D42A27DB-BD31-4B8C-83A1-F6EECF244321}">
                <p14:modId xmlns:p14="http://schemas.microsoft.com/office/powerpoint/2010/main" val="1574255782"/>
              </p:ext>
            </p:extLst>
          </p:nvPr>
        </p:nvGraphicFramePr>
        <p:xfrm>
          <a:off x="387928" y="3349498"/>
          <a:ext cx="10723420" cy="1463040"/>
        </p:xfrm>
        <a:graphic>
          <a:graphicData uri="http://schemas.openxmlformats.org/drawingml/2006/table">
            <a:tbl>
              <a:tblPr firstRow="1" bandRow="1">
                <a:tableStyleId>{5940675A-B579-460E-94D1-54222C63F5DA}</a:tableStyleId>
              </a:tblPr>
              <a:tblGrid>
                <a:gridCol w="873508">
                  <a:extLst>
                    <a:ext uri="{9D8B030D-6E8A-4147-A177-3AD203B41FA5}">
                      <a16:colId xmlns:a16="http://schemas.microsoft.com/office/drawing/2014/main" val="20000"/>
                    </a:ext>
                  </a:extLst>
                </a:gridCol>
                <a:gridCol w="1807348">
                  <a:extLst>
                    <a:ext uri="{9D8B030D-6E8A-4147-A177-3AD203B41FA5}">
                      <a16:colId xmlns:a16="http://schemas.microsoft.com/office/drawing/2014/main" val="20001"/>
                    </a:ext>
                  </a:extLst>
                </a:gridCol>
                <a:gridCol w="804200">
                  <a:extLst>
                    <a:ext uri="{9D8B030D-6E8A-4147-A177-3AD203B41FA5}">
                      <a16:colId xmlns:a16="http://schemas.microsoft.com/office/drawing/2014/main" val="20002"/>
                    </a:ext>
                  </a:extLst>
                </a:gridCol>
                <a:gridCol w="3887296">
                  <a:extLst>
                    <a:ext uri="{9D8B030D-6E8A-4147-A177-3AD203B41FA5}">
                      <a16:colId xmlns:a16="http://schemas.microsoft.com/office/drawing/2014/main" val="20003"/>
                    </a:ext>
                  </a:extLst>
                </a:gridCol>
                <a:gridCol w="1627661">
                  <a:extLst>
                    <a:ext uri="{9D8B030D-6E8A-4147-A177-3AD203B41FA5}">
                      <a16:colId xmlns:a16="http://schemas.microsoft.com/office/drawing/2014/main" val="20004"/>
                    </a:ext>
                  </a:extLst>
                </a:gridCol>
                <a:gridCol w="1723407">
                  <a:extLst>
                    <a:ext uri="{9D8B030D-6E8A-4147-A177-3AD203B41FA5}">
                      <a16:colId xmlns:a16="http://schemas.microsoft.com/office/drawing/2014/main" val="20005"/>
                    </a:ext>
                  </a:extLst>
                </a:gridCol>
              </a:tblGrid>
              <a:tr h="349882">
                <a:tc gridSpan="2">
                  <a:txBody>
                    <a:bodyPr/>
                    <a:lstStyle/>
                    <a:p>
                      <a:pPr algn="ctr"/>
                      <a:endParaRPr lang="fr-FR" b="1" dirty="0">
                        <a:solidFill>
                          <a:schemeClr val="tx1"/>
                        </a:solidFill>
                      </a:endParaRPr>
                    </a:p>
                  </a:txBody>
                  <a:tcPr/>
                </a:tc>
                <a:tc hMerge="1">
                  <a:txBody>
                    <a:bodyPr/>
                    <a:lstStyle/>
                    <a:p>
                      <a:endParaRPr lang="fr-FR"/>
                    </a:p>
                  </a:txBody>
                  <a:tcPr/>
                </a:tc>
                <a:tc gridSpan="2">
                  <a:txBody>
                    <a:bodyPr/>
                    <a:lstStyle/>
                    <a:p>
                      <a:pPr algn="ctr"/>
                      <a:r>
                        <a:rPr lang="fr-FR" b="1" dirty="0" smtClean="0">
                          <a:solidFill>
                            <a:schemeClr val="tx1"/>
                          </a:solidFill>
                        </a:rPr>
                        <a:t>31/12/N</a:t>
                      </a:r>
                      <a:endParaRPr lang="fr-FR" b="1" dirty="0">
                        <a:solidFill>
                          <a:schemeClr val="tx1"/>
                        </a:solidFill>
                      </a:endParaRPr>
                    </a:p>
                  </a:txBody>
                  <a:tcPr/>
                </a:tc>
                <a:tc hMerge="1">
                  <a:txBody>
                    <a:bodyPr/>
                    <a:lstStyle/>
                    <a:p>
                      <a:endParaRPr lang="fr-FR"/>
                    </a:p>
                  </a:txBody>
                  <a:tcPr/>
                </a:tc>
                <a:tc>
                  <a:txBody>
                    <a:bodyPr/>
                    <a:lstStyle/>
                    <a:p>
                      <a:pPr algn="ctr"/>
                      <a:r>
                        <a:rPr lang="fr-FR" b="1" dirty="0" smtClean="0">
                          <a:solidFill>
                            <a:schemeClr val="tx1"/>
                          </a:solidFill>
                        </a:rPr>
                        <a:t>Débit</a:t>
                      </a:r>
                      <a:endParaRPr lang="fr-FR" b="1" dirty="0">
                        <a:solidFill>
                          <a:schemeClr val="tx1"/>
                        </a:solidFill>
                      </a:endParaRPr>
                    </a:p>
                  </a:txBody>
                  <a:tcPr/>
                </a:tc>
                <a:tc>
                  <a:txBody>
                    <a:bodyPr/>
                    <a:lstStyle/>
                    <a:p>
                      <a:pPr algn="ctr"/>
                      <a:r>
                        <a:rPr lang="fr-FR" b="1" dirty="0" smtClean="0">
                          <a:solidFill>
                            <a:schemeClr val="tx1"/>
                          </a:solidFill>
                        </a:rPr>
                        <a:t>Crédit</a:t>
                      </a:r>
                      <a:endParaRPr lang="fr-FR" b="1" dirty="0">
                        <a:solidFill>
                          <a:schemeClr val="tx1"/>
                        </a:solidFill>
                      </a:endParaRPr>
                    </a:p>
                  </a:txBody>
                  <a:tcPr/>
                </a:tc>
                <a:extLst>
                  <a:ext uri="{0D108BD9-81ED-4DB2-BD59-A6C34878D82A}">
                    <a16:rowId xmlns:a16="http://schemas.microsoft.com/office/drawing/2014/main" val="10000"/>
                  </a:ext>
                </a:extLst>
              </a:tr>
              <a:tr h="257748">
                <a:tc gridSpan="2">
                  <a:txBody>
                    <a:bodyPr/>
                    <a:lstStyle/>
                    <a:p>
                      <a:r>
                        <a:rPr lang="fr-FR" dirty="0" smtClean="0">
                          <a:solidFill>
                            <a:schemeClr val="tx1"/>
                          </a:solidFill>
                        </a:rPr>
                        <a:t>6811x</a:t>
                      </a:r>
                    </a:p>
                  </a:txBody>
                  <a:tcPr/>
                </a:tc>
                <a:tc hMerge="1">
                  <a:txBody>
                    <a:bodyPr/>
                    <a:lstStyle/>
                    <a:p>
                      <a:endParaRPr lang="fr-FR"/>
                    </a:p>
                  </a:txBody>
                  <a:tcPr/>
                </a:tc>
                <a:tc gridSpan="2">
                  <a:txBody>
                    <a:bodyPr/>
                    <a:lstStyle/>
                    <a:p>
                      <a:r>
                        <a:rPr lang="fr-FR" dirty="0" smtClean="0">
                          <a:solidFill>
                            <a:schemeClr val="tx1"/>
                          </a:solidFill>
                        </a:rPr>
                        <a:t>DADP – immobilisation corporelle/</a:t>
                      </a:r>
                      <a:r>
                        <a:rPr lang="fr-FR" dirty="0" err="1" smtClean="0">
                          <a:solidFill>
                            <a:schemeClr val="tx1"/>
                          </a:solidFill>
                        </a:rPr>
                        <a:t>incorpo</a:t>
                      </a:r>
                      <a:endParaRPr lang="fr-FR" dirty="0">
                        <a:solidFill>
                          <a:schemeClr val="tx1"/>
                        </a:solidFill>
                      </a:endParaRPr>
                    </a:p>
                  </a:txBody>
                  <a:tcPr/>
                </a:tc>
                <a:tc hMerge="1">
                  <a:txBody>
                    <a:bodyPr/>
                    <a:lstStyle/>
                    <a:p>
                      <a:endParaRPr lang="fr-FR"/>
                    </a:p>
                  </a:txBody>
                  <a:tcPr/>
                </a:tc>
                <a:tc>
                  <a:txBody>
                    <a:bodyPr/>
                    <a:lstStyle/>
                    <a:p>
                      <a:pPr algn="ctr"/>
                      <a:r>
                        <a:rPr lang="fr-FR" baseline="0" dirty="0" smtClean="0">
                          <a:solidFill>
                            <a:schemeClr val="tx1"/>
                          </a:solidFill>
                        </a:rPr>
                        <a:t>12 0</a:t>
                      </a:r>
                      <a:r>
                        <a:rPr lang="fr-FR" dirty="0" smtClean="0">
                          <a:solidFill>
                            <a:schemeClr val="tx1"/>
                          </a:solidFill>
                        </a:rPr>
                        <a:t>00</a:t>
                      </a:r>
                    </a:p>
                  </a:txBody>
                  <a:tcPr/>
                </a:tc>
                <a:tc>
                  <a:txBody>
                    <a:bodyPr/>
                    <a:lstStyle/>
                    <a:p>
                      <a:endParaRPr lang="fr-FR" dirty="0">
                        <a:solidFill>
                          <a:schemeClr val="tx1"/>
                        </a:solidFill>
                      </a:endParaRPr>
                    </a:p>
                  </a:txBody>
                  <a:tcPr/>
                </a:tc>
                <a:extLst>
                  <a:ext uri="{0D108BD9-81ED-4DB2-BD59-A6C34878D82A}">
                    <a16:rowId xmlns:a16="http://schemas.microsoft.com/office/drawing/2014/main" val="10001"/>
                  </a:ext>
                </a:extLst>
              </a:tr>
              <a:tr h="0">
                <a:tc>
                  <a:txBody>
                    <a:bodyPr/>
                    <a:lstStyle/>
                    <a:p>
                      <a:endParaRPr lang="fr-FR"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solidFill>
                            <a:schemeClr val="tx1"/>
                          </a:solidFill>
                        </a:rPr>
                        <a:t>28xx</a:t>
                      </a:r>
                    </a:p>
                  </a:txBody>
                  <a:tcPr>
                    <a:lnL w="12700" cmpd="sng">
                      <a:noFill/>
                    </a:lnL>
                  </a:tcPr>
                </a:tc>
                <a:tc>
                  <a:txBody>
                    <a:bodyPr/>
                    <a:lstStyle/>
                    <a:p>
                      <a:endParaRPr lang="fr-FR"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solidFill>
                            <a:schemeClr val="tx1"/>
                          </a:solidFill>
                        </a:rPr>
                        <a:t>Amortissement </a:t>
                      </a:r>
                      <a:r>
                        <a:rPr lang="fr-FR" dirty="0" err="1" smtClean="0">
                          <a:solidFill>
                            <a:schemeClr val="tx1"/>
                          </a:solidFill>
                        </a:rPr>
                        <a:t>immo</a:t>
                      </a:r>
                      <a:r>
                        <a:rPr lang="fr-FR" dirty="0" smtClean="0">
                          <a:solidFill>
                            <a:schemeClr val="tx1"/>
                          </a:solidFill>
                        </a:rPr>
                        <a:t> xx</a:t>
                      </a:r>
                    </a:p>
                  </a:txBody>
                  <a:tcPr>
                    <a:lnL w="12700" cmpd="sng">
                      <a:noFill/>
                    </a:lnL>
                  </a:tcPr>
                </a:tc>
                <a:tc>
                  <a:txBody>
                    <a:bodyPr/>
                    <a:lstStyle/>
                    <a:p>
                      <a:endParaRPr lang="fr-FR" dirty="0">
                        <a:solidFill>
                          <a:schemeClr val="tx1"/>
                        </a:solidFill>
                      </a:endParaRPr>
                    </a:p>
                  </a:txBody>
                  <a:tcPr/>
                </a:tc>
                <a:tc>
                  <a:txBody>
                    <a:bodyPr/>
                    <a:lstStyle/>
                    <a:p>
                      <a:pPr algn="ctr"/>
                      <a:r>
                        <a:rPr lang="fr-FR" baseline="0" dirty="0" smtClean="0">
                          <a:solidFill>
                            <a:schemeClr val="tx1"/>
                          </a:solidFill>
                        </a:rPr>
                        <a:t>12000</a:t>
                      </a:r>
                      <a:endParaRPr lang="fr-FR" dirty="0">
                        <a:solidFill>
                          <a:schemeClr val="tx1"/>
                        </a:solidFill>
                      </a:endParaRPr>
                    </a:p>
                  </a:txBody>
                  <a:tcPr/>
                </a:tc>
                <a:extLst>
                  <a:ext uri="{0D108BD9-81ED-4DB2-BD59-A6C34878D82A}">
                    <a16:rowId xmlns:a16="http://schemas.microsoft.com/office/drawing/2014/main" val="10002"/>
                  </a:ext>
                </a:extLst>
              </a:tr>
              <a:tr h="0">
                <a:tc gridSpan="6">
                  <a:txBody>
                    <a:bodyPr/>
                    <a:lstStyle/>
                    <a:p>
                      <a:pPr algn="ctr"/>
                      <a:r>
                        <a:rPr lang="fr-FR" b="1" i="1" dirty="0" smtClean="0">
                          <a:solidFill>
                            <a:schemeClr val="tx1"/>
                          </a:solidFill>
                        </a:rPr>
                        <a:t>Amortissement immobilisation</a:t>
                      </a:r>
                      <a:endParaRPr lang="fr-FR" b="1" i="1" dirty="0">
                        <a:solidFill>
                          <a:schemeClr val="tx1"/>
                        </a:solidFill>
                      </a:endParaRPr>
                    </a:p>
                  </a:txBody>
                  <a:tcPr/>
                </a:tc>
                <a:tc hMerge="1">
                  <a:txBody>
                    <a:bodyPr/>
                    <a:lstStyle/>
                    <a:p>
                      <a:endParaRPr lang="fr-FR" dirty="0"/>
                    </a:p>
                  </a:txBody>
                  <a:tcPr>
                    <a:lnL w="12700" cmpd="sng">
                      <a:noFill/>
                    </a:lnL>
                  </a:tcPr>
                </a:tc>
                <a:tc hMerge="1">
                  <a:txBody>
                    <a:bodyPr/>
                    <a:lstStyle/>
                    <a:p>
                      <a:endParaRPr lang="fr-FR" dirty="0"/>
                    </a:p>
                  </a:txBody>
                  <a:tcPr>
                    <a:lnR w="12700" cmpd="sng">
                      <a:noFill/>
                    </a:lnR>
                  </a:tcPr>
                </a:tc>
                <a:tc hMerge="1">
                  <a:txBody>
                    <a:bodyPr/>
                    <a:lstStyle/>
                    <a:p>
                      <a:endParaRPr lang="fr-FR" dirty="0"/>
                    </a:p>
                  </a:txBody>
                  <a:tcPr>
                    <a:lnL w="12700" cmpd="sng">
                      <a:noFill/>
                    </a:lnL>
                  </a:tcPr>
                </a:tc>
                <a:tc hMerge="1">
                  <a:txBody>
                    <a:bodyPr/>
                    <a:lstStyle/>
                    <a:p>
                      <a:endParaRPr lang="fr-FR" dirty="0"/>
                    </a:p>
                  </a:txBody>
                  <a:tcPr/>
                </a:tc>
                <a:tc hMerge="1">
                  <a:txBody>
                    <a:bodyPr/>
                    <a:lstStyle/>
                    <a:p>
                      <a:endParaRPr lang="fr-FR" dirty="0"/>
                    </a:p>
                  </a:txBody>
                  <a:tcPr/>
                </a:tc>
                <a:extLst>
                  <a:ext uri="{0D108BD9-81ED-4DB2-BD59-A6C34878D82A}">
                    <a16:rowId xmlns:a16="http://schemas.microsoft.com/office/drawing/2014/main" val="10003"/>
                  </a:ext>
                </a:extLst>
              </a:tr>
            </a:tbl>
          </a:graphicData>
        </a:graphic>
      </p:graphicFrame>
      <p:sp>
        <p:nvSpPr>
          <p:cNvPr id="8" name="ZoneTexte 7"/>
          <p:cNvSpPr txBox="1"/>
          <p:nvPr/>
        </p:nvSpPr>
        <p:spPr>
          <a:xfrm>
            <a:off x="387928" y="5098473"/>
            <a:ext cx="10723418" cy="1477328"/>
          </a:xfrm>
          <a:prstGeom prst="rect">
            <a:avLst/>
          </a:prstGeom>
          <a:noFill/>
        </p:spPr>
        <p:txBody>
          <a:bodyPr wrap="square" rtlCol="0">
            <a:spAutoFit/>
          </a:bodyPr>
          <a:lstStyle/>
          <a:p>
            <a:r>
              <a:rPr lang="fr-FR" u="sng" dirty="0" smtClean="0"/>
              <a:t>N° de compte </a:t>
            </a:r>
            <a:r>
              <a:rPr lang="fr-FR" dirty="0" smtClean="0"/>
              <a:t>: 6811 = charges (appauvrissement) liée à la perte de valeur sur l’année (68111 : </a:t>
            </a:r>
            <a:r>
              <a:rPr lang="fr-FR" dirty="0" err="1" smtClean="0"/>
              <a:t>immo</a:t>
            </a:r>
            <a:r>
              <a:rPr lang="fr-FR" dirty="0" smtClean="0"/>
              <a:t> </a:t>
            </a:r>
            <a:r>
              <a:rPr lang="fr-FR" dirty="0" err="1" smtClean="0"/>
              <a:t>incorp</a:t>
            </a:r>
            <a:r>
              <a:rPr lang="fr-FR" dirty="0" smtClean="0"/>
              <a:t>. 68112 : </a:t>
            </a:r>
            <a:r>
              <a:rPr lang="fr-FR" dirty="0" err="1" smtClean="0"/>
              <a:t>immo</a:t>
            </a:r>
            <a:r>
              <a:rPr lang="fr-FR" dirty="0" smtClean="0"/>
              <a:t> </a:t>
            </a:r>
            <a:r>
              <a:rPr lang="fr-FR" dirty="0" err="1" smtClean="0"/>
              <a:t>corpor</a:t>
            </a:r>
            <a:r>
              <a:rPr lang="fr-FR" dirty="0" smtClean="0"/>
              <a:t>) </a:t>
            </a:r>
          </a:p>
          <a:p>
            <a:r>
              <a:rPr lang="fr-FR" dirty="0" smtClean="0"/>
              <a:t>  	           28xxx = Amortissement (si véhicule 2</a:t>
            </a:r>
            <a:r>
              <a:rPr lang="fr-FR" u="sng" dirty="0" smtClean="0">
                <a:effectLst>
                  <a:outerShdw blurRad="38100" dist="38100" dir="2700000" algn="tl">
                    <a:srgbClr val="000000">
                      <a:alpha val="43137"/>
                    </a:srgbClr>
                  </a:outerShdw>
                </a:effectLst>
              </a:rPr>
              <a:t>182 </a:t>
            </a:r>
            <a:r>
              <a:rPr lang="fr-FR" dirty="0" smtClean="0"/>
              <a:t>; alors amortissement du véhicule : 2</a:t>
            </a:r>
            <a:r>
              <a:rPr lang="fr-FR" u="sng" dirty="0" smtClean="0">
                <a:solidFill>
                  <a:srgbClr val="C00000"/>
                </a:solidFill>
                <a:effectLst>
                  <a:outerShdw blurRad="38100" dist="38100" dir="2700000" algn="tl">
                    <a:srgbClr val="000000">
                      <a:alpha val="43137"/>
                    </a:srgbClr>
                  </a:outerShdw>
                </a:effectLst>
              </a:rPr>
              <a:t>8</a:t>
            </a:r>
            <a:r>
              <a:rPr lang="fr-FR" u="sng" dirty="0" smtClean="0">
                <a:effectLst>
                  <a:outerShdw blurRad="38100" dist="38100" dir="2700000" algn="tl">
                    <a:srgbClr val="000000">
                      <a:alpha val="43137"/>
                    </a:srgbClr>
                  </a:outerShdw>
                </a:effectLst>
              </a:rPr>
              <a:t>182)</a:t>
            </a:r>
          </a:p>
          <a:p>
            <a:r>
              <a:rPr lang="fr-FR" u="sng" dirty="0" smtClean="0"/>
              <a:t>Date</a:t>
            </a:r>
            <a:r>
              <a:rPr lang="fr-FR" dirty="0" smtClean="0"/>
              <a:t> 	         : Date d’inventaire (de fin d’exercice)</a:t>
            </a:r>
          </a:p>
          <a:p>
            <a:endParaRPr lang="fr-FR" dirty="0"/>
          </a:p>
        </p:txBody>
      </p:sp>
      <p:sp>
        <p:nvSpPr>
          <p:cNvPr id="9" name="Titre 1"/>
          <p:cNvSpPr txBox="1">
            <a:spLocks/>
          </p:cNvSpPr>
          <p:nvPr/>
        </p:nvSpPr>
        <p:spPr>
          <a:xfrm>
            <a:off x="0" y="-11264"/>
            <a:ext cx="10237304" cy="577795"/>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smtClean="0">
                <a:solidFill>
                  <a:srgbClr val="C00000"/>
                </a:solidFill>
              </a:rPr>
              <a:t>2.2 Amortissement linéaire – Comptabilisation</a:t>
            </a:r>
            <a:endParaRPr lang="fr-FR" dirty="0">
              <a:solidFill>
                <a:srgbClr val="C00000"/>
              </a:solidFill>
            </a:endParaRPr>
          </a:p>
        </p:txBody>
      </p:sp>
      <p:graphicFrame>
        <p:nvGraphicFramePr>
          <p:cNvPr id="10" name="Tableau 9"/>
          <p:cNvGraphicFramePr>
            <a:graphicFrameLocks noGrp="1"/>
          </p:cNvGraphicFramePr>
          <p:nvPr>
            <p:extLst>
              <p:ext uri="{D42A27DB-BD31-4B8C-83A1-F6EECF244321}">
                <p14:modId xmlns:p14="http://schemas.microsoft.com/office/powerpoint/2010/main" val="3070051535"/>
              </p:ext>
            </p:extLst>
          </p:nvPr>
        </p:nvGraphicFramePr>
        <p:xfrm>
          <a:off x="1596268" y="974035"/>
          <a:ext cx="9515077" cy="1409700"/>
        </p:xfrm>
        <a:graphic>
          <a:graphicData uri="http://schemas.openxmlformats.org/drawingml/2006/table">
            <a:tbl>
              <a:tblPr>
                <a:tableStyleId>{5C22544A-7EE6-4342-B048-85BDC9FD1C3A}</a:tableStyleId>
              </a:tblPr>
              <a:tblGrid>
                <a:gridCol w="722059">
                  <a:extLst>
                    <a:ext uri="{9D8B030D-6E8A-4147-A177-3AD203B41FA5}">
                      <a16:colId xmlns:a16="http://schemas.microsoft.com/office/drawing/2014/main" val="20000"/>
                    </a:ext>
                  </a:extLst>
                </a:gridCol>
                <a:gridCol w="1334058">
                  <a:extLst>
                    <a:ext uri="{9D8B030D-6E8A-4147-A177-3AD203B41FA5}">
                      <a16:colId xmlns:a16="http://schemas.microsoft.com/office/drawing/2014/main" val="20001"/>
                    </a:ext>
                  </a:extLst>
                </a:gridCol>
                <a:gridCol w="661427">
                  <a:extLst>
                    <a:ext uri="{9D8B030D-6E8A-4147-A177-3AD203B41FA5}">
                      <a16:colId xmlns:a16="http://schemas.microsoft.com/office/drawing/2014/main" val="20002"/>
                    </a:ext>
                  </a:extLst>
                </a:gridCol>
                <a:gridCol w="2079248">
                  <a:extLst>
                    <a:ext uri="{9D8B030D-6E8A-4147-A177-3AD203B41FA5}">
                      <a16:colId xmlns:a16="http://schemas.microsoft.com/office/drawing/2014/main" val="20003"/>
                    </a:ext>
                  </a:extLst>
                </a:gridCol>
                <a:gridCol w="1721793">
                  <a:extLst>
                    <a:ext uri="{9D8B030D-6E8A-4147-A177-3AD203B41FA5}">
                      <a16:colId xmlns:a16="http://schemas.microsoft.com/office/drawing/2014/main" val="20004"/>
                    </a:ext>
                  </a:extLst>
                </a:gridCol>
                <a:gridCol w="1498246">
                  <a:extLst>
                    <a:ext uri="{9D8B030D-6E8A-4147-A177-3AD203B41FA5}">
                      <a16:colId xmlns:a16="http://schemas.microsoft.com/office/drawing/2014/main" val="20005"/>
                    </a:ext>
                  </a:extLst>
                </a:gridCol>
                <a:gridCol w="1498246">
                  <a:extLst>
                    <a:ext uri="{9D8B030D-6E8A-4147-A177-3AD203B41FA5}">
                      <a16:colId xmlns:a16="http://schemas.microsoft.com/office/drawing/2014/main" val="1132350281"/>
                    </a:ext>
                  </a:extLst>
                </a:gridCol>
              </a:tblGrid>
              <a:tr h="496957">
                <a:tc>
                  <a:txBody>
                    <a:bodyPr/>
                    <a:lstStyle/>
                    <a:p>
                      <a:pPr algn="ctr" fontAlgn="b"/>
                      <a:r>
                        <a:rPr lang="fr-FR" sz="1800" b="1" u="none" strike="noStrike" dirty="0">
                          <a:effectLst/>
                        </a:rPr>
                        <a:t>Année</a:t>
                      </a:r>
                      <a:endParaRPr lang="fr-FR" sz="18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1" u="none" strike="noStrike" dirty="0">
                          <a:effectLst/>
                        </a:rPr>
                        <a:t>Base </a:t>
                      </a:r>
                      <a:endParaRPr lang="fr-FR" sz="1800" b="1" u="none" strike="noStrike" dirty="0" smtClean="0">
                        <a:effectLst/>
                      </a:endParaRPr>
                    </a:p>
                    <a:p>
                      <a:pPr algn="ctr" fontAlgn="b"/>
                      <a:r>
                        <a:rPr lang="fr-FR" sz="1800" b="1" u="none" strike="noStrike" dirty="0" smtClean="0">
                          <a:effectLst/>
                        </a:rPr>
                        <a:t>amortissable</a:t>
                      </a:r>
                      <a:endParaRPr lang="fr-FR" sz="18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1" u="none" strike="noStrike" dirty="0">
                          <a:effectLst/>
                        </a:rPr>
                        <a:t>Taux</a:t>
                      </a:r>
                      <a:endParaRPr lang="fr-FR" sz="18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1" u="none" strike="noStrike" dirty="0" smtClean="0">
                          <a:effectLst/>
                        </a:rPr>
                        <a:t>Annuité (ou</a:t>
                      </a:r>
                      <a:r>
                        <a:rPr lang="fr-FR" sz="1800" b="1" u="none" strike="noStrike" baseline="0" dirty="0" smtClean="0">
                          <a:effectLst/>
                        </a:rPr>
                        <a:t> amortissement)</a:t>
                      </a:r>
                      <a:endParaRPr lang="fr-FR" sz="18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1" u="none" strike="noStrike" dirty="0">
                          <a:effectLst/>
                        </a:rPr>
                        <a:t>Cumul des Amortissements</a:t>
                      </a:r>
                      <a:endParaRPr lang="fr-FR" sz="18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1" u="none" strike="noStrike" dirty="0" smtClean="0">
                          <a:effectLst/>
                        </a:rPr>
                        <a:t>Base - cumul</a:t>
                      </a:r>
                      <a:endParaRPr lang="fr-FR" sz="18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1" u="none" strike="noStrike" dirty="0" smtClean="0">
                          <a:effectLst/>
                        </a:rPr>
                        <a:t>Valeur Nette</a:t>
                      </a:r>
                    </a:p>
                    <a:p>
                      <a:pPr algn="ctr" fontAlgn="b"/>
                      <a:r>
                        <a:rPr lang="fr-FR" sz="1800" b="1" i="0" u="none" strike="noStrike" dirty="0" smtClean="0">
                          <a:solidFill>
                            <a:srgbClr val="000000"/>
                          </a:solidFill>
                          <a:effectLst/>
                          <a:latin typeface="Calibri" panose="020F0502020204030204" pitchFamily="34" charset="0"/>
                        </a:rPr>
                        <a:t>Comptable</a:t>
                      </a:r>
                      <a:endParaRPr lang="fr-FR" sz="18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0">
                <a:tc>
                  <a:txBody>
                    <a:bodyPr/>
                    <a:lstStyle/>
                    <a:p>
                      <a:pPr algn="ctr" fontAlgn="b"/>
                      <a:r>
                        <a:rPr lang="fr-FR" sz="1800" b="0" i="0" u="none" strike="noStrike" dirty="0" smtClean="0">
                          <a:solidFill>
                            <a:srgbClr val="000000"/>
                          </a:solidFill>
                          <a:effectLst/>
                          <a:latin typeface="Calibri" panose="020F0502020204030204" pitchFamily="34" charset="0"/>
                        </a:rPr>
                        <a:t>N-1</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u="none" strike="noStrike" dirty="0">
                          <a:effectLst/>
                        </a:rPr>
                        <a:t>          60 000   </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smtClean="0">
                          <a:solidFill>
                            <a:srgbClr val="000000"/>
                          </a:solidFill>
                          <a:effectLst/>
                          <a:latin typeface="Calibri" panose="020F0502020204030204" pitchFamily="34" charset="0"/>
                        </a:rPr>
                        <a:t>1 / 5</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a:solidFill>
                            <a:srgbClr val="000000"/>
                          </a:solidFill>
                          <a:effectLst/>
                          <a:latin typeface="Calibri" panose="020F0502020204030204" pitchFamily="34" charset="0"/>
                        </a:rPr>
                        <a:t>12 000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a:solidFill>
                            <a:srgbClr val="000000"/>
                          </a:solidFill>
                          <a:effectLst/>
                          <a:latin typeface="Calibri" panose="020F0502020204030204" pitchFamily="34" charset="0"/>
                        </a:rPr>
                        <a:t>12 000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a:solidFill>
                            <a:srgbClr val="000000"/>
                          </a:solidFill>
                          <a:effectLst/>
                          <a:latin typeface="Calibri" panose="020F0502020204030204" pitchFamily="34" charset="0"/>
                        </a:rPr>
                        <a:t>48 000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a:solidFill>
                            <a:srgbClr val="000000"/>
                          </a:solidFill>
                          <a:effectLst/>
                          <a:latin typeface="Calibri" panose="020F0502020204030204" pitchFamily="34" charset="0"/>
                        </a:rPr>
                        <a:t>48 000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10922">
                <a:tc>
                  <a:txBody>
                    <a:bodyPr/>
                    <a:lstStyle/>
                    <a:p>
                      <a:pPr algn="ctr" fontAlgn="b"/>
                      <a:r>
                        <a:rPr lang="fr-FR" sz="1800" b="0" i="0" u="none" strike="noStrike" dirty="0" smtClean="0">
                          <a:solidFill>
                            <a:srgbClr val="000000"/>
                          </a:solidFill>
                          <a:effectLst/>
                          <a:latin typeface="Calibri" panose="020F0502020204030204" pitchFamily="34" charset="0"/>
                        </a:rPr>
                        <a:t>N</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u="none" strike="noStrike" dirty="0">
                          <a:effectLst/>
                        </a:rPr>
                        <a:t>          60 000   </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smtClean="0">
                          <a:solidFill>
                            <a:srgbClr val="000000"/>
                          </a:solidFill>
                          <a:effectLst/>
                          <a:latin typeface="Calibri" panose="020F0502020204030204" pitchFamily="34" charset="0"/>
                        </a:rPr>
                        <a:t>1 / 5</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a:solidFill>
                            <a:srgbClr val="000000"/>
                          </a:solidFill>
                          <a:effectLst/>
                          <a:latin typeface="Calibri" panose="020F0502020204030204" pitchFamily="34" charset="0"/>
                        </a:rPr>
                        <a:t>12 000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a:solidFill>
                            <a:srgbClr val="000000"/>
                          </a:solidFill>
                          <a:effectLst/>
                          <a:latin typeface="Calibri" panose="020F0502020204030204" pitchFamily="34" charset="0"/>
                        </a:rPr>
                        <a:t>24 000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a:solidFill>
                            <a:srgbClr val="000000"/>
                          </a:solidFill>
                          <a:effectLst/>
                          <a:latin typeface="Calibri" panose="020F0502020204030204" pitchFamily="34" charset="0"/>
                        </a:rPr>
                        <a:t>36 000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a:solidFill>
                            <a:srgbClr val="000000"/>
                          </a:solidFill>
                          <a:effectLst/>
                          <a:latin typeface="Calibri" panose="020F0502020204030204" pitchFamily="34" charset="0"/>
                        </a:rPr>
                        <a:t>36 000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9513">
                <a:tc>
                  <a:txBody>
                    <a:bodyPr/>
                    <a:lstStyle/>
                    <a:p>
                      <a:pPr algn="r" fontAlgn="b"/>
                      <a:r>
                        <a:rPr lang="fr-FR" sz="1800" b="0" i="0" u="none" strike="noStrike" dirty="0" smtClean="0">
                          <a:solidFill>
                            <a:srgbClr val="000000"/>
                          </a:solidFill>
                          <a:effectLst/>
                          <a:latin typeface="Calibri" panose="020F0502020204030204" pitchFamily="34" charset="0"/>
                        </a:rPr>
                        <a:t>…</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8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2360053148"/>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50</a:t>
            </a:fld>
            <a:endParaRPr lang="fr-FR" dirty="0">
              <a:solidFill>
                <a:prstClr val="black">
                  <a:tint val="75000"/>
                </a:prstClr>
              </a:solidFill>
            </a:endParaRPr>
          </a:p>
        </p:txBody>
      </p:sp>
      <p:sp>
        <p:nvSpPr>
          <p:cNvPr id="3" name="Espace réservé du contenu 2"/>
          <p:cNvSpPr txBox="1">
            <a:spLocks/>
          </p:cNvSpPr>
          <p:nvPr/>
        </p:nvSpPr>
        <p:spPr>
          <a:xfrm>
            <a:off x="25108" y="692696"/>
            <a:ext cx="10689074" cy="5616624"/>
          </a:xfrm>
          <a:prstGeom prst="rect">
            <a:avLst/>
          </a:prstGeom>
        </p:spPr>
        <p:txBody>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r>
              <a:rPr lang="fr-FR" sz="1800" dirty="0" smtClean="0"/>
              <a:t>Hypothèse 1 :</a:t>
            </a:r>
          </a:p>
          <a:p>
            <a:pPr lvl="1"/>
            <a:endParaRPr lang="fr-FR" sz="1800" dirty="0" smtClean="0"/>
          </a:p>
          <a:p>
            <a:pPr lvl="1"/>
            <a:endParaRPr lang="fr-FR" sz="1800" dirty="0"/>
          </a:p>
          <a:p>
            <a:pPr lvl="1"/>
            <a:endParaRPr lang="fr-FR" sz="1800" dirty="0" smtClean="0"/>
          </a:p>
          <a:p>
            <a:pPr lvl="1"/>
            <a:endParaRPr lang="fr-FR" sz="1800" dirty="0"/>
          </a:p>
          <a:p>
            <a:pPr lvl="1"/>
            <a:endParaRPr lang="fr-FR" sz="1800" dirty="0" smtClean="0"/>
          </a:p>
          <a:p>
            <a:r>
              <a:rPr lang="fr-FR" sz="1800" dirty="0" smtClean="0"/>
              <a:t>Hypothèse 2 :</a:t>
            </a:r>
          </a:p>
          <a:p>
            <a:endParaRPr lang="fr-FR" dirty="0" smtClean="0"/>
          </a:p>
          <a:p>
            <a:endParaRPr lang="fr-FR" dirty="0"/>
          </a:p>
          <a:p>
            <a:endParaRPr lang="fr-FR" dirty="0" smtClean="0"/>
          </a:p>
          <a:p>
            <a:endParaRPr lang="fr-FR" dirty="0"/>
          </a:p>
        </p:txBody>
      </p:sp>
      <p:graphicFrame>
        <p:nvGraphicFramePr>
          <p:cNvPr id="4" name="Tableau 3"/>
          <p:cNvGraphicFramePr>
            <a:graphicFrameLocks noGrp="1"/>
          </p:cNvGraphicFramePr>
          <p:nvPr>
            <p:extLst>
              <p:ext uri="{D42A27DB-BD31-4B8C-83A1-F6EECF244321}">
                <p14:modId xmlns:p14="http://schemas.microsoft.com/office/powerpoint/2010/main" val="1890059074"/>
              </p:ext>
            </p:extLst>
          </p:nvPr>
        </p:nvGraphicFramePr>
        <p:xfrm>
          <a:off x="180306" y="4797152"/>
          <a:ext cx="11226929" cy="1682496"/>
        </p:xfrm>
        <a:graphic>
          <a:graphicData uri="http://schemas.openxmlformats.org/drawingml/2006/table">
            <a:tbl>
              <a:tblPr>
                <a:tableStyleId>{5C22544A-7EE6-4342-B048-85BDC9FD1C3A}</a:tableStyleId>
              </a:tblPr>
              <a:tblGrid>
                <a:gridCol w="1149862">
                  <a:extLst>
                    <a:ext uri="{9D8B030D-6E8A-4147-A177-3AD203B41FA5}">
                      <a16:colId xmlns:a16="http://schemas.microsoft.com/office/drawing/2014/main" val="20000"/>
                    </a:ext>
                  </a:extLst>
                </a:gridCol>
                <a:gridCol w="5663572">
                  <a:extLst>
                    <a:ext uri="{9D8B030D-6E8A-4147-A177-3AD203B41FA5}">
                      <a16:colId xmlns:a16="http://schemas.microsoft.com/office/drawing/2014/main" val="20001"/>
                    </a:ext>
                  </a:extLst>
                </a:gridCol>
                <a:gridCol w="2139704">
                  <a:extLst>
                    <a:ext uri="{9D8B030D-6E8A-4147-A177-3AD203B41FA5}">
                      <a16:colId xmlns:a16="http://schemas.microsoft.com/office/drawing/2014/main" val="20002"/>
                    </a:ext>
                  </a:extLst>
                </a:gridCol>
                <a:gridCol w="2273791">
                  <a:extLst>
                    <a:ext uri="{9D8B030D-6E8A-4147-A177-3AD203B41FA5}">
                      <a16:colId xmlns:a16="http://schemas.microsoft.com/office/drawing/2014/main" val="20003"/>
                    </a:ext>
                  </a:extLst>
                </a:gridCol>
              </a:tblGrid>
              <a:tr h="151468">
                <a:tc>
                  <a:txBody>
                    <a:bodyPr/>
                    <a:lstStyle/>
                    <a:p>
                      <a:pPr marR="383540" algn="ctr">
                        <a:lnSpc>
                          <a:spcPct val="115000"/>
                        </a:lnSpc>
                        <a:spcAft>
                          <a:spcPts val="0"/>
                        </a:spcAft>
                      </a:pPr>
                      <a:endParaRPr lang="fr-FR" sz="2400" dirty="0">
                        <a:effectLst/>
                        <a:latin typeface="Times New Roman"/>
                        <a:ea typeface="Times New Roman"/>
                      </a:endParaRPr>
                    </a:p>
                    <a:p>
                      <a:pPr marR="383540" algn="ctr">
                        <a:lnSpc>
                          <a:spcPct val="115000"/>
                        </a:lnSpc>
                        <a:spcAft>
                          <a:spcPts val="0"/>
                        </a:spcAft>
                      </a:pPr>
                      <a:endParaRPr lang="fr-FR" sz="2400" dirty="0">
                        <a:effectLst/>
                        <a:latin typeface="Times New Roman"/>
                        <a:ea typeface="Times New Roman"/>
                      </a:endParaRPr>
                    </a:p>
                    <a:p>
                      <a:pPr marR="383540" algn="ctr">
                        <a:lnSpc>
                          <a:spcPct val="115000"/>
                        </a:lnSpc>
                        <a:spcAft>
                          <a:spcPts val="0"/>
                        </a:spcAft>
                      </a:pPr>
                      <a:endParaRPr lang="fr-FR" sz="2400" dirty="0">
                        <a:effectLst/>
                        <a:latin typeface="Times New Roman"/>
                        <a:ea typeface="Times New Roman"/>
                      </a:endParaRPr>
                    </a:p>
                    <a:p>
                      <a:pPr marR="383540" algn="ctr">
                        <a:lnSpc>
                          <a:spcPct val="115000"/>
                        </a:lnSpc>
                        <a:spcAft>
                          <a:spcPts val="0"/>
                        </a:spcAft>
                      </a:pPr>
                      <a:endParaRPr lang="fr-FR" sz="2400" dirty="0">
                        <a:effectLst/>
                        <a:latin typeface="Times New Roman"/>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ctr">
                        <a:lnSpc>
                          <a:spcPct val="115000"/>
                        </a:lnSpc>
                        <a:spcAft>
                          <a:spcPts val="0"/>
                        </a:spcAft>
                      </a:pPr>
                      <a:endParaRPr lang="fr-FR" sz="2400" i="1" dirty="0">
                        <a:effectLst/>
                        <a:latin typeface="Times New Roman"/>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ctr">
                        <a:lnSpc>
                          <a:spcPct val="115000"/>
                        </a:lnSpc>
                        <a:spcAft>
                          <a:spcPts val="0"/>
                        </a:spcAft>
                      </a:pPr>
                      <a:endParaRPr lang="fr-FR" sz="1400" dirty="0">
                        <a:effectLst/>
                        <a:latin typeface="Times New Roman"/>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ctr">
                        <a:lnSpc>
                          <a:spcPct val="115000"/>
                        </a:lnSpc>
                        <a:spcAft>
                          <a:spcPts val="0"/>
                        </a:spcAft>
                      </a:pPr>
                      <a:endParaRPr lang="fr-FR" sz="1400" dirty="0">
                        <a:effectLs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5" name="Titre 1"/>
          <p:cNvSpPr txBox="1">
            <a:spLocks/>
          </p:cNvSpPr>
          <p:nvPr/>
        </p:nvSpPr>
        <p:spPr>
          <a:xfrm>
            <a:off x="64655" y="-29115"/>
            <a:ext cx="11055927" cy="577795"/>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a:solidFill>
                  <a:srgbClr val="C00000"/>
                </a:solidFill>
              </a:rPr>
              <a:t>6</a:t>
            </a:r>
            <a:r>
              <a:rPr lang="fr-FR" dirty="0" smtClean="0">
                <a:solidFill>
                  <a:srgbClr val="C00000"/>
                </a:solidFill>
              </a:rPr>
              <a:t>.3. Immobilisations financières – Correction application </a:t>
            </a:r>
            <a:r>
              <a:rPr lang="fr-FR" dirty="0" smtClean="0">
                <a:solidFill>
                  <a:srgbClr val="C00000"/>
                </a:solidFill>
              </a:rPr>
              <a:t>(1)</a:t>
            </a:r>
            <a:endParaRPr lang="fr-FR" dirty="0">
              <a:solidFill>
                <a:srgbClr val="C00000"/>
              </a:solidFill>
            </a:endParaRPr>
          </a:p>
        </p:txBody>
      </p:sp>
    </p:spTree>
    <p:extLst>
      <p:ext uri="{BB962C8B-B14F-4D97-AF65-F5344CB8AC3E}">
        <p14:creationId xmlns:p14="http://schemas.microsoft.com/office/powerpoint/2010/main" val="27384252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51</a:t>
            </a:fld>
            <a:endParaRPr lang="fr-FR" dirty="0">
              <a:solidFill>
                <a:prstClr val="black">
                  <a:tint val="75000"/>
                </a:prstClr>
              </a:solidFill>
            </a:endParaRPr>
          </a:p>
        </p:txBody>
      </p:sp>
      <p:sp>
        <p:nvSpPr>
          <p:cNvPr id="3" name="Titre 1"/>
          <p:cNvSpPr txBox="1">
            <a:spLocks/>
          </p:cNvSpPr>
          <p:nvPr/>
        </p:nvSpPr>
        <p:spPr>
          <a:xfrm>
            <a:off x="64655" y="-29115"/>
            <a:ext cx="11055927" cy="577795"/>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a:solidFill>
                  <a:srgbClr val="C00000"/>
                </a:solidFill>
              </a:rPr>
              <a:t>6</a:t>
            </a:r>
            <a:r>
              <a:rPr lang="fr-FR" dirty="0" smtClean="0">
                <a:solidFill>
                  <a:srgbClr val="C00000"/>
                </a:solidFill>
              </a:rPr>
              <a:t>.3. Immobilisations financières – Application </a:t>
            </a:r>
            <a:r>
              <a:rPr lang="fr-FR" dirty="0" smtClean="0">
                <a:solidFill>
                  <a:srgbClr val="C00000"/>
                </a:solidFill>
              </a:rPr>
              <a:t>(2)</a:t>
            </a:r>
            <a:endParaRPr lang="fr-FR" dirty="0">
              <a:solidFill>
                <a:srgbClr val="C00000"/>
              </a:solidFill>
            </a:endParaRPr>
          </a:p>
        </p:txBody>
      </p:sp>
      <p:graphicFrame>
        <p:nvGraphicFramePr>
          <p:cNvPr id="5" name="Objet 4"/>
          <p:cNvGraphicFramePr>
            <a:graphicFrameLocks noChangeAspect="1"/>
          </p:cNvGraphicFramePr>
          <p:nvPr>
            <p:extLst>
              <p:ext uri="{D42A27DB-BD31-4B8C-83A1-F6EECF244321}">
                <p14:modId xmlns:p14="http://schemas.microsoft.com/office/powerpoint/2010/main" val="1197711442"/>
              </p:ext>
            </p:extLst>
          </p:nvPr>
        </p:nvGraphicFramePr>
        <p:xfrm>
          <a:off x="226077" y="1179183"/>
          <a:ext cx="10774432" cy="2227263"/>
        </p:xfrm>
        <a:graphic>
          <a:graphicData uri="http://schemas.openxmlformats.org/presentationml/2006/ole">
            <mc:AlternateContent xmlns:mc="http://schemas.openxmlformats.org/markup-compatibility/2006">
              <mc:Choice xmlns:v="urn:schemas-microsoft-com:vml" Requires="v">
                <p:oleObj spid="_x0000_s1206" name="Feuille de calcul" r:id="rId3" imgW="5340348" imgH="1479600" progId="Excel.Sheet.12">
                  <p:embed/>
                </p:oleObj>
              </mc:Choice>
              <mc:Fallback>
                <p:oleObj name="Feuille de calcul" r:id="rId3" imgW="5340348" imgH="1479600" progId="Excel.Sheet.12">
                  <p:embed/>
                  <p:pic>
                    <p:nvPicPr>
                      <p:cNvPr id="2" name="Objet 1"/>
                      <p:cNvPicPr/>
                      <p:nvPr/>
                    </p:nvPicPr>
                    <p:blipFill>
                      <a:blip r:embed="rId4"/>
                      <a:stretch>
                        <a:fillRect/>
                      </a:stretch>
                    </p:blipFill>
                    <p:spPr>
                      <a:xfrm>
                        <a:off x="226077" y="1179183"/>
                        <a:ext cx="10774432" cy="2227263"/>
                      </a:xfrm>
                      <a:prstGeom prst="rect">
                        <a:avLst/>
                      </a:prstGeom>
                    </p:spPr>
                  </p:pic>
                </p:oleObj>
              </mc:Fallback>
            </mc:AlternateContent>
          </a:graphicData>
        </a:graphic>
      </p:graphicFrame>
      <p:graphicFrame>
        <p:nvGraphicFramePr>
          <p:cNvPr id="6" name="Objet 5"/>
          <p:cNvGraphicFramePr>
            <a:graphicFrameLocks noChangeAspect="1"/>
          </p:cNvGraphicFramePr>
          <p:nvPr>
            <p:extLst>
              <p:ext uri="{D42A27DB-BD31-4B8C-83A1-F6EECF244321}">
                <p14:modId xmlns:p14="http://schemas.microsoft.com/office/powerpoint/2010/main" val="2728726259"/>
              </p:ext>
            </p:extLst>
          </p:nvPr>
        </p:nvGraphicFramePr>
        <p:xfrm>
          <a:off x="226077" y="3712217"/>
          <a:ext cx="10757858" cy="2227263"/>
        </p:xfrm>
        <a:graphic>
          <a:graphicData uri="http://schemas.openxmlformats.org/presentationml/2006/ole">
            <mc:AlternateContent xmlns:mc="http://schemas.openxmlformats.org/markup-compatibility/2006">
              <mc:Choice xmlns:v="urn:schemas-microsoft-com:vml" Requires="v">
                <p:oleObj spid="_x0000_s1207" name="Feuille de calcul" r:id="rId5" imgW="5340348" imgH="1479600" progId="Excel.Sheet.12">
                  <p:embed/>
                </p:oleObj>
              </mc:Choice>
              <mc:Fallback>
                <p:oleObj name="Feuille de calcul" r:id="rId5" imgW="5340348" imgH="1479600" progId="Excel.Sheet.12">
                  <p:embed/>
                  <p:pic>
                    <p:nvPicPr>
                      <p:cNvPr id="5" name="Objet 4"/>
                      <p:cNvPicPr/>
                      <p:nvPr/>
                    </p:nvPicPr>
                    <p:blipFill>
                      <a:blip r:embed="rId6"/>
                      <a:stretch>
                        <a:fillRect/>
                      </a:stretch>
                    </p:blipFill>
                    <p:spPr>
                      <a:xfrm>
                        <a:off x="226077" y="3712217"/>
                        <a:ext cx="10757858" cy="2227263"/>
                      </a:xfrm>
                      <a:prstGeom prst="rect">
                        <a:avLst/>
                      </a:prstGeom>
                    </p:spPr>
                  </p:pic>
                </p:oleObj>
              </mc:Fallback>
            </mc:AlternateContent>
          </a:graphicData>
        </a:graphic>
      </p:graphicFrame>
      <p:sp>
        <p:nvSpPr>
          <p:cNvPr id="7" name="ZoneTexte 6"/>
          <p:cNvSpPr txBox="1"/>
          <p:nvPr/>
        </p:nvSpPr>
        <p:spPr>
          <a:xfrm>
            <a:off x="213689" y="3353858"/>
            <a:ext cx="10757858" cy="369332"/>
          </a:xfrm>
          <a:prstGeom prst="rect">
            <a:avLst/>
          </a:prstGeom>
          <a:noFill/>
        </p:spPr>
        <p:txBody>
          <a:bodyPr wrap="square" rtlCol="0">
            <a:spAutoFit/>
          </a:bodyPr>
          <a:lstStyle/>
          <a:p>
            <a:r>
              <a:rPr lang="fr-FR" dirty="0" smtClean="0"/>
              <a:t>Au 31/12/N+1, la valeur des titres détenus par </a:t>
            </a:r>
            <a:r>
              <a:rPr lang="fr-FR" dirty="0" err="1" smtClean="0"/>
              <a:t>Lineo</a:t>
            </a:r>
            <a:r>
              <a:rPr lang="fr-FR" dirty="0" smtClean="0"/>
              <a:t> est la suivante. Passez les écritures nécessaires. </a:t>
            </a:r>
            <a:endParaRPr lang="fr-FR" dirty="0"/>
          </a:p>
        </p:txBody>
      </p:sp>
      <p:sp>
        <p:nvSpPr>
          <p:cNvPr id="8" name="ZoneTexte 7"/>
          <p:cNvSpPr txBox="1"/>
          <p:nvPr/>
        </p:nvSpPr>
        <p:spPr>
          <a:xfrm>
            <a:off x="395051" y="845127"/>
            <a:ext cx="10757858" cy="369332"/>
          </a:xfrm>
          <a:prstGeom prst="rect">
            <a:avLst/>
          </a:prstGeom>
          <a:noFill/>
        </p:spPr>
        <p:txBody>
          <a:bodyPr wrap="square" rtlCol="0">
            <a:spAutoFit/>
          </a:bodyPr>
          <a:lstStyle/>
          <a:p>
            <a:r>
              <a:rPr lang="fr-FR" dirty="0" smtClean="0"/>
              <a:t>Au 31/12/N, la valeur des titres détenus par </a:t>
            </a:r>
            <a:r>
              <a:rPr lang="fr-FR" dirty="0" err="1" smtClean="0"/>
              <a:t>Lineo</a:t>
            </a:r>
            <a:r>
              <a:rPr lang="fr-FR" dirty="0" smtClean="0"/>
              <a:t> est la suivante. Passez les écritures nécessaires. </a:t>
            </a:r>
            <a:endParaRPr lang="fr-FR" dirty="0"/>
          </a:p>
        </p:txBody>
      </p:sp>
      <p:sp>
        <p:nvSpPr>
          <p:cNvPr id="9" name="ZoneTexte 8"/>
          <p:cNvSpPr txBox="1"/>
          <p:nvPr/>
        </p:nvSpPr>
        <p:spPr>
          <a:xfrm>
            <a:off x="213689" y="6102056"/>
            <a:ext cx="10757858" cy="369332"/>
          </a:xfrm>
          <a:prstGeom prst="rect">
            <a:avLst/>
          </a:prstGeom>
          <a:noFill/>
        </p:spPr>
        <p:txBody>
          <a:bodyPr wrap="square" rtlCol="0">
            <a:spAutoFit/>
          </a:bodyPr>
          <a:lstStyle/>
          <a:p>
            <a:r>
              <a:rPr lang="fr-FR" dirty="0" smtClean="0"/>
              <a:t>Au 01/07/N+2, cession des titres D pour une valeur unitaire de 9€.  </a:t>
            </a:r>
            <a:endParaRPr lang="fr-FR" dirty="0"/>
          </a:p>
        </p:txBody>
      </p:sp>
    </p:spTree>
    <p:extLst>
      <p:ext uri="{BB962C8B-B14F-4D97-AF65-F5344CB8AC3E}">
        <p14:creationId xmlns:p14="http://schemas.microsoft.com/office/powerpoint/2010/main" val="68361196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52</a:t>
            </a:fld>
            <a:endParaRPr lang="fr-FR" dirty="0">
              <a:solidFill>
                <a:prstClr val="black">
                  <a:tint val="75000"/>
                </a:prstClr>
              </a:solidFill>
            </a:endParaRPr>
          </a:p>
        </p:txBody>
      </p:sp>
      <p:graphicFrame>
        <p:nvGraphicFramePr>
          <p:cNvPr id="3" name="Tableau 2"/>
          <p:cNvGraphicFramePr>
            <a:graphicFrameLocks noGrp="1"/>
          </p:cNvGraphicFramePr>
          <p:nvPr>
            <p:extLst>
              <p:ext uri="{D42A27DB-BD31-4B8C-83A1-F6EECF244321}">
                <p14:modId xmlns:p14="http://schemas.microsoft.com/office/powerpoint/2010/main" val="3666356334"/>
              </p:ext>
            </p:extLst>
          </p:nvPr>
        </p:nvGraphicFramePr>
        <p:xfrm>
          <a:off x="284640" y="1326345"/>
          <a:ext cx="10868269" cy="1922659"/>
        </p:xfrm>
        <a:graphic>
          <a:graphicData uri="http://schemas.openxmlformats.org/drawingml/2006/table">
            <a:tbl>
              <a:tblPr>
                <a:tableStyleId>{5C22544A-7EE6-4342-B048-85BDC9FD1C3A}</a:tableStyleId>
              </a:tblPr>
              <a:tblGrid>
                <a:gridCol w="722124">
                  <a:extLst>
                    <a:ext uri="{9D8B030D-6E8A-4147-A177-3AD203B41FA5}">
                      <a16:colId xmlns:a16="http://schemas.microsoft.com/office/drawing/2014/main" val="3595969536"/>
                    </a:ext>
                  </a:extLst>
                </a:gridCol>
                <a:gridCol w="757381">
                  <a:extLst>
                    <a:ext uri="{9D8B030D-6E8A-4147-A177-3AD203B41FA5}">
                      <a16:colId xmlns:a16="http://schemas.microsoft.com/office/drawing/2014/main" val="490419131"/>
                    </a:ext>
                  </a:extLst>
                </a:gridCol>
                <a:gridCol w="942110">
                  <a:extLst>
                    <a:ext uri="{9D8B030D-6E8A-4147-A177-3AD203B41FA5}">
                      <a16:colId xmlns:a16="http://schemas.microsoft.com/office/drawing/2014/main" val="983275387"/>
                    </a:ext>
                  </a:extLst>
                </a:gridCol>
                <a:gridCol w="646545">
                  <a:extLst>
                    <a:ext uri="{9D8B030D-6E8A-4147-A177-3AD203B41FA5}">
                      <a16:colId xmlns:a16="http://schemas.microsoft.com/office/drawing/2014/main" val="1896121893"/>
                    </a:ext>
                  </a:extLst>
                </a:gridCol>
                <a:gridCol w="988291">
                  <a:extLst>
                    <a:ext uri="{9D8B030D-6E8A-4147-A177-3AD203B41FA5}">
                      <a16:colId xmlns:a16="http://schemas.microsoft.com/office/drawing/2014/main" val="2959674180"/>
                    </a:ext>
                  </a:extLst>
                </a:gridCol>
                <a:gridCol w="1884218">
                  <a:extLst>
                    <a:ext uri="{9D8B030D-6E8A-4147-A177-3AD203B41FA5}">
                      <a16:colId xmlns:a16="http://schemas.microsoft.com/office/drawing/2014/main" val="2142513948"/>
                    </a:ext>
                  </a:extLst>
                </a:gridCol>
                <a:gridCol w="1884218">
                  <a:extLst>
                    <a:ext uri="{9D8B030D-6E8A-4147-A177-3AD203B41FA5}">
                      <a16:colId xmlns:a16="http://schemas.microsoft.com/office/drawing/2014/main" val="2359540821"/>
                    </a:ext>
                  </a:extLst>
                </a:gridCol>
                <a:gridCol w="1440873">
                  <a:extLst>
                    <a:ext uri="{9D8B030D-6E8A-4147-A177-3AD203B41FA5}">
                      <a16:colId xmlns:a16="http://schemas.microsoft.com/office/drawing/2014/main" val="350201472"/>
                    </a:ext>
                  </a:extLst>
                </a:gridCol>
                <a:gridCol w="1602509">
                  <a:extLst>
                    <a:ext uri="{9D8B030D-6E8A-4147-A177-3AD203B41FA5}">
                      <a16:colId xmlns:a16="http://schemas.microsoft.com/office/drawing/2014/main" val="790720547"/>
                    </a:ext>
                  </a:extLst>
                </a:gridCol>
              </a:tblGrid>
              <a:tr h="714891">
                <a:tc>
                  <a:txBody>
                    <a:bodyPr/>
                    <a:lstStyle/>
                    <a:p>
                      <a:pPr algn="ctr" fontAlgn="b"/>
                      <a:r>
                        <a:rPr lang="fr-FR" sz="1600" b="1" u="none" strike="noStrike" dirty="0">
                          <a:effectLst/>
                        </a:rPr>
                        <a:t>TITRES</a:t>
                      </a:r>
                      <a:endParaRPr lang="fr-FR" sz="16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600" b="1" u="none" strike="noStrike" dirty="0">
                          <a:effectLst/>
                        </a:rPr>
                        <a:t>NATURE</a:t>
                      </a:r>
                      <a:endParaRPr lang="fr-FR" sz="16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600" b="1" u="none" strike="noStrike" dirty="0">
                          <a:effectLst/>
                        </a:rPr>
                        <a:t>Valeur d'Origine</a:t>
                      </a:r>
                      <a:endParaRPr lang="fr-FR" sz="16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600" b="1" u="none" strike="noStrike" dirty="0" smtClean="0">
                          <a:effectLst/>
                        </a:rPr>
                        <a:t>QTE</a:t>
                      </a:r>
                      <a:endParaRPr lang="fr-FR" sz="16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600" b="1" u="none" strike="noStrike" dirty="0">
                          <a:effectLst/>
                        </a:rPr>
                        <a:t>Valeur Actuelle</a:t>
                      </a:r>
                      <a:endParaRPr lang="fr-FR" sz="16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600" b="1" u="none" strike="noStrike" dirty="0" smtClean="0">
                          <a:effectLst/>
                        </a:rPr>
                        <a:t>Dépréciation</a:t>
                      </a:r>
                      <a:r>
                        <a:rPr lang="fr-FR" sz="1600" b="1" u="none" strike="noStrike" baseline="0" dirty="0" smtClean="0">
                          <a:effectLst/>
                        </a:rPr>
                        <a:t> Existante </a:t>
                      </a:r>
                      <a:r>
                        <a:rPr lang="fr-FR" sz="1600" b="1" i="0" u="none" strike="noStrike" baseline="0" dirty="0" smtClean="0">
                          <a:solidFill>
                            <a:srgbClr val="000000"/>
                          </a:solidFill>
                          <a:effectLst/>
                          <a:latin typeface="Calibri" panose="020F0502020204030204" pitchFamily="34" charset="0"/>
                        </a:rPr>
                        <a:t>N-1</a:t>
                      </a:r>
                      <a:endParaRPr lang="fr-FR" sz="16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600" b="1" i="0" u="none" strike="noStrike" dirty="0" smtClean="0">
                          <a:solidFill>
                            <a:srgbClr val="000000"/>
                          </a:solidFill>
                          <a:effectLst/>
                          <a:latin typeface="Calibri" panose="020F0502020204030204" pitchFamily="34" charset="0"/>
                        </a:rPr>
                        <a:t>Dépréciation</a:t>
                      </a:r>
                      <a:r>
                        <a:rPr lang="fr-FR" sz="1600" b="1" i="0" u="none" strike="noStrike" baseline="0" dirty="0" smtClean="0">
                          <a:solidFill>
                            <a:srgbClr val="000000"/>
                          </a:solidFill>
                          <a:effectLst/>
                          <a:latin typeface="Calibri" panose="020F0502020204030204" pitchFamily="34" charset="0"/>
                        </a:rPr>
                        <a:t> Nécessaire N</a:t>
                      </a:r>
                      <a:endParaRPr lang="fr-FR" sz="16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600" b="1" u="none" strike="noStrike" dirty="0" smtClean="0">
                          <a:effectLst/>
                        </a:rPr>
                        <a:t>Dotation</a:t>
                      </a:r>
                      <a:endParaRPr lang="fr-FR" sz="16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600" b="1" u="none" strike="noStrike" dirty="0" smtClean="0">
                          <a:effectLst/>
                        </a:rPr>
                        <a:t>Reprise</a:t>
                      </a:r>
                      <a:endParaRPr lang="fr-FR" sz="16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97326473"/>
                  </a:ext>
                </a:extLst>
              </a:tr>
              <a:tr h="301942">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8385592"/>
                  </a:ext>
                </a:extLst>
              </a:tr>
              <a:tr h="301942">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smtClean="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98667792"/>
                  </a:ext>
                </a:extLst>
              </a:tr>
              <a:tr h="301942">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82084742"/>
                  </a:ext>
                </a:extLst>
              </a:tr>
              <a:tr h="301942">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76316252"/>
                  </a:ext>
                </a:extLst>
              </a:tr>
            </a:tbl>
          </a:graphicData>
        </a:graphic>
      </p:graphicFrame>
      <p:sp>
        <p:nvSpPr>
          <p:cNvPr id="4" name="Titre 1"/>
          <p:cNvSpPr txBox="1">
            <a:spLocks/>
          </p:cNvSpPr>
          <p:nvPr/>
        </p:nvSpPr>
        <p:spPr>
          <a:xfrm>
            <a:off x="64655" y="-29115"/>
            <a:ext cx="11055927" cy="577795"/>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smtClean="0">
                <a:solidFill>
                  <a:srgbClr val="C00000"/>
                </a:solidFill>
              </a:rPr>
              <a:t>6.3. Immobilisations financières – Application </a:t>
            </a:r>
            <a:r>
              <a:rPr lang="fr-FR" dirty="0" smtClean="0">
                <a:solidFill>
                  <a:srgbClr val="C00000"/>
                </a:solidFill>
              </a:rPr>
              <a:t>(2)</a:t>
            </a:r>
            <a:endParaRPr lang="fr-FR" dirty="0">
              <a:solidFill>
                <a:srgbClr val="C00000"/>
              </a:solidFill>
            </a:endParaRPr>
          </a:p>
        </p:txBody>
      </p:sp>
      <p:sp>
        <p:nvSpPr>
          <p:cNvPr id="5" name="ZoneTexte 4"/>
          <p:cNvSpPr txBox="1"/>
          <p:nvPr/>
        </p:nvSpPr>
        <p:spPr>
          <a:xfrm>
            <a:off x="395051" y="845127"/>
            <a:ext cx="10757858" cy="369332"/>
          </a:xfrm>
          <a:prstGeom prst="rect">
            <a:avLst/>
          </a:prstGeom>
          <a:noFill/>
        </p:spPr>
        <p:txBody>
          <a:bodyPr wrap="square" rtlCol="0">
            <a:spAutoFit/>
          </a:bodyPr>
          <a:lstStyle/>
          <a:p>
            <a:r>
              <a:rPr lang="fr-FR" dirty="0" smtClean="0"/>
              <a:t>Au 31/12/N, la valeur des titres détenus par </a:t>
            </a:r>
            <a:r>
              <a:rPr lang="fr-FR" dirty="0" err="1" smtClean="0"/>
              <a:t>Lineo</a:t>
            </a:r>
            <a:r>
              <a:rPr lang="fr-FR" dirty="0" smtClean="0"/>
              <a:t> est la suivante. Passez les écritures nécessaires. </a:t>
            </a:r>
            <a:endParaRPr lang="fr-FR" dirty="0"/>
          </a:p>
        </p:txBody>
      </p:sp>
      <p:graphicFrame>
        <p:nvGraphicFramePr>
          <p:cNvPr id="6" name="Tableau 5"/>
          <p:cNvGraphicFramePr>
            <a:graphicFrameLocks noGrp="1"/>
          </p:cNvGraphicFramePr>
          <p:nvPr>
            <p:extLst>
              <p:ext uri="{D42A27DB-BD31-4B8C-83A1-F6EECF244321}">
                <p14:modId xmlns:p14="http://schemas.microsoft.com/office/powerpoint/2010/main" val="2569206495"/>
              </p:ext>
            </p:extLst>
          </p:nvPr>
        </p:nvGraphicFramePr>
        <p:xfrm>
          <a:off x="817418" y="3623050"/>
          <a:ext cx="10034084" cy="1126811"/>
        </p:xfrm>
        <a:graphic>
          <a:graphicData uri="http://schemas.openxmlformats.org/drawingml/2006/table">
            <a:tbl>
              <a:tblPr>
                <a:tableStyleId>{5940675A-B579-460E-94D1-54222C63F5DA}</a:tableStyleId>
              </a:tblPr>
              <a:tblGrid>
                <a:gridCol w="1320332">
                  <a:extLst>
                    <a:ext uri="{9D8B030D-6E8A-4147-A177-3AD203B41FA5}">
                      <a16:colId xmlns:a16="http://schemas.microsoft.com/office/drawing/2014/main" val="20000"/>
                    </a:ext>
                  </a:extLst>
                </a:gridCol>
                <a:gridCol w="5603734">
                  <a:extLst>
                    <a:ext uri="{9D8B030D-6E8A-4147-A177-3AD203B41FA5}">
                      <a16:colId xmlns:a16="http://schemas.microsoft.com/office/drawing/2014/main" val="20001"/>
                    </a:ext>
                  </a:extLst>
                </a:gridCol>
                <a:gridCol w="1555009">
                  <a:extLst>
                    <a:ext uri="{9D8B030D-6E8A-4147-A177-3AD203B41FA5}">
                      <a16:colId xmlns:a16="http://schemas.microsoft.com/office/drawing/2014/main" val="20004"/>
                    </a:ext>
                  </a:extLst>
                </a:gridCol>
                <a:gridCol w="1555009">
                  <a:extLst>
                    <a:ext uri="{9D8B030D-6E8A-4147-A177-3AD203B41FA5}">
                      <a16:colId xmlns:a16="http://schemas.microsoft.com/office/drawing/2014/main" val="20005"/>
                    </a:ext>
                  </a:extLst>
                </a:gridCol>
              </a:tblGrid>
              <a:tr h="285563">
                <a:tc gridSpan="4">
                  <a:txBody>
                    <a:bodyPr/>
                    <a:lstStyle/>
                    <a:p>
                      <a:pPr algn="ctr">
                        <a:lnSpc>
                          <a:spcPct val="115000"/>
                        </a:lnSpc>
                        <a:spcAft>
                          <a:spcPts val="0"/>
                        </a:spcAft>
                      </a:pPr>
                      <a:r>
                        <a:rPr lang="fr-FR" sz="1600" dirty="0" smtClean="0">
                          <a:effectLst/>
                        </a:rPr>
                        <a:t>31.12.N (Date</a:t>
                      </a:r>
                      <a:r>
                        <a:rPr lang="fr-FR" sz="1600" baseline="0" dirty="0" smtClean="0">
                          <a:effectLst/>
                        </a:rPr>
                        <a:t> clôture)</a:t>
                      </a:r>
                      <a:endParaRPr lang="fr-FR" sz="1600" dirty="0">
                        <a:effectLst/>
                      </a:endParaRPr>
                    </a:p>
                  </a:txBody>
                  <a:tcPr marL="44450" marR="44450" marT="0" marB="0"/>
                </a:tc>
                <a:tc hMerge="1">
                  <a:txBody>
                    <a:bodyPr/>
                    <a:lstStyle/>
                    <a:p>
                      <a:pP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tc hMerge="1">
                  <a:txBody>
                    <a:bodyPr/>
                    <a:lstStyle/>
                    <a:p>
                      <a:pPr algn="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tc hMerge="1">
                  <a:txBody>
                    <a:bodyPr/>
                    <a:lstStyle/>
                    <a:p>
                      <a:pPr algn="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extLst>
                  <a:ext uri="{0D108BD9-81ED-4DB2-BD59-A6C34878D82A}">
                    <a16:rowId xmlns:a16="http://schemas.microsoft.com/office/drawing/2014/main" val="10000"/>
                  </a:ext>
                </a:extLst>
              </a:tr>
              <a:tr h="0">
                <a:tc>
                  <a:txBody>
                    <a:bodyPr/>
                    <a:lstStyle/>
                    <a:p>
                      <a:pPr algn="ctr">
                        <a:lnSpc>
                          <a:spcPct val="115000"/>
                        </a:lnSpc>
                        <a:spcAft>
                          <a:spcPts val="0"/>
                        </a:spcAft>
                      </a:pPr>
                      <a:endParaRPr lang="fr-FR" sz="1600" kern="1200" dirty="0" smtClean="0">
                        <a:solidFill>
                          <a:schemeClr val="tx1"/>
                        </a:solidFill>
                        <a:effectLst/>
                        <a:latin typeface="+mn-lt"/>
                        <a:ea typeface="+mn-ea"/>
                        <a:cs typeface="+mn-cs"/>
                      </a:endParaRPr>
                    </a:p>
                    <a:p>
                      <a:pPr algn="ctr">
                        <a:lnSpc>
                          <a:spcPct val="115000"/>
                        </a:lnSpc>
                        <a:spcAft>
                          <a:spcPts val="0"/>
                        </a:spcAft>
                      </a:pPr>
                      <a:endParaRPr lang="fr-FR" sz="1600" kern="1200" dirty="0" smtClean="0">
                        <a:solidFill>
                          <a:schemeClr val="tx1"/>
                        </a:solidFill>
                        <a:effectLst/>
                        <a:latin typeface="+mn-lt"/>
                        <a:ea typeface="+mn-ea"/>
                        <a:cs typeface="+mn-cs"/>
                      </a:endParaRPr>
                    </a:p>
                  </a:txBody>
                  <a:tcPr marL="44450" marR="44450" marT="0" marB="0"/>
                </a:tc>
                <a:tc>
                  <a:txBody>
                    <a:bodyPr/>
                    <a:lstStyle/>
                    <a:p>
                      <a:pPr>
                        <a:lnSpc>
                          <a:spcPct val="115000"/>
                        </a:lnSpc>
                        <a:spcAft>
                          <a:spcPts val="0"/>
                        </a:spcAft>
                        <a:tabLst>
                          <a:tab pos="2700020" algn="ctr"/>
                          <a:tab pos="5400040" algn="r"/>
                          <a:tab pos="449580" algn="l"/>
                        </a:tabLst>
                      </a:pPr>
                      <a:endParaRPr lang="fr-FR" sz="1600" kern="1200" dirty="0">
                        <a:solidFill>
                          <a:schemeClr val="tx1"/>
                        </a:solidFill>
                        <a:effectLst/>
                        <a:latin typeface="+mn-lt"/>
                        <a:ea typeface="+mn-ea"/>
                        <a:cs typeface="+mn-cs"/>
                      </a:endParaRPr>
                    </a:p>
                  </a:txBody>
                  <a:tcPr marL="44450" marR="44450" marT="0" marB="0"/>
                </a:tc>
                <a:tc>
                  <a:txBody>
                    <a:bodyPr/>
                    <a:lstStyle/>
                    <a:p>
                      <a:pPr algn="ct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tc>
                  <a:txBody>
                    <a:bodyPr/>
                    <a:lstStyle/>
                    <a:p>
                      <a:pPr algn="ctr">
                        <a:lnSpc>
                          <a:spcPct val="115000"/>
                        </a:lnSpc>
                        <a:spcAft>
                          <a:spcPts val="0"/>
                        </a:spcAft>
                      </a:pPr>
                      <a:endParaRPr lang="fr-FR" sz="1600" kern="1200" dirty="0" smtClean="0">
                        <a:solidFill>
                          <a:schemeClr val="tx1"/>
                        </a:solidFill>
                        <a:effectLst/>
                        <a:latin typeface="+mn-lt"/>
                        <a:ea typeface="+mn-ea"/>
                        <a:cs typeface="+mn-cs"/>
                      </a:endParaRPr>
                    </a:p>
                  </a:txBody>
                  <a:tcPr marL="44450" marR="44450" marT="0" marB="0"/>
                </a:tc>
                <a:extLst>
                  <a:ext uri="{0D108BD9-81ED-4DB2-BD59-A6C34878D82A}">
                    <a16:rowId xmlns:a16="http://schemas.microsoft.com/office/drawing/2014/main" val="10001"/>
                  </a:ext>
                </a:extLst>
              </a:tr>
              <a:tr h="0">
                <a:tc gridSpan="4">
                  <a:txBody>
                    <a:bodyPr/>
                    <a:lstStyle/>
                    <a:p>
                      <a:pPr algn="ct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tc hMerge="1">
                  <a:txBody>
                    <a:bodyPr/>
                    <a:lstStyle/>
                    <a:p>
                      <a:pPr>
                        <a:lnSpc>
                          <a:spcPct val="115000"/>
                        </a:lnSpc>
                        <a:spcAft>
                          <a:spcPts val="0"/>
                        </a:spcAft>
                        <a:tabLst>
                          <a:tab pos="2700020" algn="ctr"/>
                          <a:tab pos="5400040" algn="r"/>
                          <a:tab pos="449580" algn="l"/>
                          <a:tab pos="2700020" algn="ctr"/>
                          <a:tab pos="5400040" algn="r"/>
                        </a:tabLst>
                      </a:pPr>
                      <a:endParaRPr lang="fr-FR" sz="1600" kern="1200" dirty="0">
                        <a:solidFill>
                          <a:schemeClr val="tx1"/>
                        </a:solidFill>
                        <a:effectLst/>
                        <a:latin typeface="+mn-lt"/>
                        <a:ea typeface="+mn-ea"/>
                        <a:cs typeface="+mn-cs"/>
                      </a:endParaRPr>
                    </a:p>
                  </a:txBody>
                  <a:tcPr marL="44450" marR="44450" marT="0" marB="0"/>
                </a:tc>
                <a:tc hMerge="1">
                  <a:txBody>
                    <a:bodyPr/>
                    <a:lstStyle/>
                    <a:p>
                      <a:pPr algn="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tc hMerge="1">
                  <a:txBody>
                    <a:bodyPr/>
                    <a:lstStyle/>
                    <a:p>
                      <a:pPr algn="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extLst>
                  <a:ext uri="{0D108BD9-81ED-4DB2-BD59-A6C34878D82A}">
                    <a16:rowId xmlns:a16="http://schemas.microsoft.com/office/drawing/2014/main" val="10002"/>
                  </a:ext>
                </a:extLst>
              </a:tr>
            </a:tbl>
          </a:graphicData>
        </a:graphic>
      </p:graphicFrame>
      <p:graphicFrame>
        <p:nvGraphicFramePr>
          <p:cNvPr id="7" name="Tableau 6"/>
          <p:cNvGraphicFramePr>
            <a:graphicFrameLocks noGrp="1"/>
          </p:cNvGraphicFramePr>
          <p:nvPr>
            <p:extLst>
              <p:ext uri="{D42A27DB-BD31-4B8C-83A1-F6EECF244321}">
                <p14:modId xmlns:p14="http://schemas.microsoft.com/office/powerpoint/2010/main" val="2121695964"/>
              </p:ext>
            </p:extLst>
          </p:nvPr>
        </p:nvGraphicFramePr>
        <p:xfrm>
          <a:off x="817418" y="5096250"/>
          <a:ext cx="10034084" cy="1121664"/>
        </p:xfrm>
        <a:graphic>
          <a:graphicData uri="http://schemas.openxmlformats.org/drawingml/2006/table">
            <a:tbl>
              <a:tblPr>
                <a:tableStyleId>{5940675A-B579-460E-94D1-54222C63F5DA}</a:tableStyleId>
              </a:tblPr>
              <a:tblGrid>
                <a:gridCol w="1320332">
                  <a:extLst>
                    <a:ext uri="{9D8B030D-6E8A-4147-A177-3AD203B41FA5}">
                      <a16:colId xmlns:a16="http://schemas.microsoft.com/office/drawing/2014/main" val="20000"/>
                    </a:ext>
                  </a:extLst>
                </a:gridCol>
                <a:gridCol w="5603734">
                  <a:extLst>
                    <a:ext uri="{9D8B030D-6E8A-4147-A177-3AD203B41FA5}">
                      <a16:colId xmlns:a16="http://schemas.microsoft.com/office/drawing/2014/main" val="20001"/>
                    </a:ext>
                  </a:extLst>
                </a:gridCol>
                <a:gridCol w="1555009">
                  <a:extLst>
                    <a:ext uri="{9D8B030D-6E8A-4147-A177-3AD203B41FA5}">
                      <a16:colId xmlns:a16="http://schemas.microsoft.com/office/drawing/2014/main" val="20004"/>
                    </a:ext>
                  </a:extLst>
                </a:gridCol>
                <a:gridCol w="1555009">
                  <a:extLst>
                    <a:ext uri="{9D8B030D-6E8A-4147-A177-3AD203B41FA5}">
                      <a16:colId xmlns:a16="http://schemas.microsoft.com/office/drawing/2014/main" val="20005"/>
                    </a:ext>
                  </a:extLst>
                </a:gridCol>
              </a:tblGrid>
              <a:tr h="251605">
                <a:tc gridSpan="4">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fr-FR" sz="1600" dirty="0" smtClean="0">
                          <a:effectLst/>
                        </a:rPr>
                        <a:t>31.12.N (Date</a:t>
                      </a:r>
                      <a:r>
                        <a:rPr lang="fr-FR" sz="1600" baseline="0" dirty="0" smtClean="0">
                          <a:effectLst/>
                        </a:rPr>
                        <a:t> clôture)</a:t>
                      </a:r>
                      <a:endParaRPr lang="fr-FR" sz="1600" dirty="0" smtClean="0">
                        <a:effectLst/>
                      </a:endParaRPr>
                    </a:p>
                  </a:txBody>
                  <a:tcPr marL="44450" marR="44450" marT="0" marB="0"/>
                </a:tc>
                <a:tc hMerge="1">
                  <a:txBody>
                    <a:bodyPr/>
                    <a:lstStyle/>
                    <a:p>
                      <a:pP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tc hMerge="1">
                  <a:txBody>
                    <a:bodyPr/>
                    <a:lstStyle/>
                    <a:p>
                      <a:pPr algn="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tc hMerge="1">
                  <a:txBody>
                    <a:bodyPr/>
                    <a:lstStyle/>
                    <a:p>
                      <a:pPr algn="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extLst>
                  <a:ext uri="{0D108BD9-81ED-4DB2-BD59-A6C34878D82A}">
                    <a16:rowId xmlns:a16="http://schemas.microsoft.com/office/drawing/2014/main" val="10000"/>
                  </a:ext>
                </a:extLst>
              </a:tr>
              <a:tr h="0">
                <a:tc>
                  <a:txBody>
                    <a:bodyPr/>
                    <a:lstStyle/>
                    <a:p>
                      <a:pPr algn="ctr">
                        <a:lnSpc>
                          <a:spcPct val="115000"/>
                        </a:lnSpc>
                        <a:spcAft>
                          <a:spcPts val="0"/>
                        </a:spcAft>
                      </a:pPr>
                      <a:endParaRPr lang="fr-FR" sz="1600" kern="1200" dirty="0" smtClean="0">
                        <a:solidFill>
                          <a:schemeClr val="tx1"/>
                        </a:solidFill>
                        <a:effectLst/>
                        <a:latin typeface="+mn-lt"/>
                        <a:ea typeface="+mn-ea"/>
                        <a:cs typeface="+mn-cs"/>
                      </a:endParaRPr>
                    </a:p>
                    <a:p>
                      <a:pPr algn="ctr">
                        <a:lnSpc>
                          <a:spcPct val="115000"/>
                        </a:lnSpc>
                        <a:spcAft>
                          <a:spcPts val="0"/>
                        </a:spcAft>
                      </a:pPr>
                      <a:endParaRPr lang="fr-FR" sz="1600" kern="1200" dirty="0" smtClean="0">
                        <a:solidFill>
                          <a:schemeClr val="tx1"/>
                        </a:solidFill>
                        <a:effectLst/>
                        <a:latin typeface="+mn-lt"/>
                        <a:ea typeface="+mn-ea"/>
                        <a:cs typeface="+mn-cs"/>
                      </a:endParaRPr>
                    </a:p>
                  </a:txBody>
                  <a:tcPr marL="44450" marR="44450" marT="0" marB="0"/>
                </a:tc>
                <a:tc>
                  <a:txBody>
                    <a:bodyPr/>
                    <a:lstStyle/>
                    <a:p>
                      <a:pPr>
                        <a:lnSpc>
                          <a:spcPct val="115000"/>
                        </a:lnSpc>
                        <a:spcAft>
                          <a:spcPts val="0"/>
                        </a:spcAft>
                        <a:tabLst>
                          <a:tab pos="2700020" algn="ctr"/>
                          <a:tab pos="5400040" algn="r"/>
                          <a:tab pos="449580" algn="l"/>
                        </a:tabLst>
                      </a:pPr>
                      <a:endParaRPr lang="fr-FR" sz="1600" kern="1200" dirty="0">
                        <a:solidFill>
                          <a:schemeClr val="tx1"/>
                        </a:solidFill>
                        <a:effectLst/>
                        <a:latin typeface="+mn-lt"/>
                        <a:ea typeface="+mn-ea"/>
                        <a:cs typeface="+mn-cs"/>
                      </a:endParaRPr>
                    </a:p>
                  </a:txBody>
                  <a:tcPr marL="44450" marR="44450" marT="0" marB="0"/>
                </a:tc>
                <a:tc>
                  <a:txBody>
                    <a:bodyPr/>
                    <a:lstStyle/>
                    <a:p>
                      <a:pPr algn="ct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tc>
                  <a:txBody>
                    <a:bodyPr/>
                    <a:lstStyle/>
                    <a:p>
                      <a:pPr algn="ctr">
                        <a:lnSpc>
                          <a:spcPct val="115000"/>
                        </a:lnSpc>
                        <a:spcAft>
                          <a:spcPts val="0"/>
                        </a:spcAft>
                      </a:pPr>
                      <a:endParaRPr lang="fr-FR" sz="1600" kern="1200" dirty="0" smtClean="0">
                        <a:solidFill>
                          <a:schemeClr val="tx1"/>
                        </a:solidFill>
                        <a:effectLst/>
                        <a:latin typeface="+mn-lt"/>
                        <a:ea typeface="+mn-ea"/>
                        <a:cs typeface="+mn-cs"/>
                      </a:endParaRPr>
                    </a:p>
                  </a:txBody>
                  <a:tcPr marL="44450" marR="44450" marT="0" marB="0"/>
                </a:tc>
                <a:extLst>
                  <a:ext uri="{0D108BD9-81ED-4DB2-BD59-A6C34878D82A}">
                    <a16:rowId xmlns:a16="http://schemas.microsoft.com/office/drawing/2014/main" val="10001"/>
                  </a:ext>
                </a:extLst>
              </a:tr>
              <a:tr h="0">
                <a:tc gridSpan="4">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fr-FR" sz="1600" kern="1200" dirty="0" smtClean="0">
                        <a:solidFill>
                          <a:schemeClr val="tx1"/>
                        </a:solidFill>
                        <a:effectLst/>
                        <a:latin typeface="+mn-lt"/>
                        <a:ea typeface="+mn-ea"/>
                        <a:cs typeface="+mn-cs"/>
                      </a:endParaRPr>
                    </a:p>
                  </a:txBody>
                  <a:tcPr marL="44450" marR="44450" marT="0" marB="0"/>
                </a:tc>
                <a:tc hMerge="1">
                  <a:txBody>
                    <a:bodyPr/>
                    <a:lstStyle/>
                    <a:p>
                      <a:pPr>
                        <a:lnSpc>
                          <a:spcPct val="115000"/>
                        </a:lnSpc>
                        <a:spcAft>
                          <a:spcPts val="0"/>
                        </a:spcAft>
                        <a:tabLst>
                          <a:tab pos="2700020" algn="ctr"/>
                          <a:tab pos="5400040" algn="r"/>
                          <a:tab pos="449580" algn="l"/>
                          <a:tab pos="2700020" algn="ctr"/>
                          <a:tab pos="5400040" algn="r"/>
                        </a:tabLst>
                      </a:pPr>
                      <a:endParaRPr lang="fr-FR" sz="1600" kern="1200" dirty="0">
                        <a:solidFill>
                          <a:schemeClr val="tx1"/>
                        </a:solidFill>
                        <a:effectLst/>
                        <a:latin typeface="+mn-lt"/>
                        <a:ea typeface="+mn-ea"/>
                        <a:cs typeface="+mn-cs"/>
                      </a:endParaRPr>
                    </a:p>
                  </a:txBody>
                  <a:tcPr marL="44450" marR="44450" marT="0" marB="0"/>
                </a:tc>
                <a:tc hMerge="1">
                  <a:txBody>
                    <a:bodyPr/>
                    <a:lstStyle/>
                    <a:p>
                      <a:pPr algn="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tc hMerge="1">
                  <a:txBody>
                    <a:bodyPr/>
                    <a:lstStyle/>
                    <a:p>
                      <a:pPr algn="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40397712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53</a:t>
            </a:fld>
            <a:endParaRPr lang="fr-FR" dirty="0">
              <a:solidFill>
                <a:prstClr val="black">
                  <a:tint val="75000"/>
                </a:prstClr>
              </a:solidFill>
            </a:endParaRPr>
          </a:p>
        </p:txBody>
      </p:sp>
      <p:sp>
        <p:nvSpPr>
          <p:cNvPr id="3" name="ZoneTexte 2"/>
          <p:cNvSpPr txBox="1"/>
          <p:nvPr/>
        </p:nvSpPr>
        <p:spPr>
          <a:xfrm>
            <a:off x="395051" y="845127"/>
            <a:ext cx="10757858" cy="369332"/>
          </a:xfrm>
          <a:prstGeom prst="rect">
            <a:avLst/>
          </a:prstGeom>
          <a:noFill/>
        </p:spPr>
        <p:txBody>
          <a:bodyPr wrap="square" rtlCol="0">
            <a:spAutoFit/>
          </a:bodyPr>
          <a:lstStyle/>
          <a:p>
            <a:r>
              <a:rPr lang="fr-FR" dirty="0" smtClean="0"/>
              <a:t>Au 31/12/N+1, la valeur des titres détenus par </a:t>
            </a:r>
            <a:r>
              <a:rPr lang="fr-FR" dirty="0" err="1" smtClean="0"/>
              <a:t>Lineo</a:t>
            </a:r>
            <a:r>
              <a:rPr lang="fr-FR" dirty="0" smtClean="0"/>
              <a:t> est la suivante. Passez les écritures nécessaires. </a:t>
            </a:r>
            <a:endParaRPr lang="fr-FR" dirty="0"/>
          </a:p>
        </p:txBody>
      </p:sp>
      <p:graphicFrame>
        <p:nvGraphicFramePr>
          <p:cNvPr id="4" name="Tableau 3"/>
          <p:cNvGraphicFramePr>
            <a:graphicFrameLocks noGrp="1"/>
          </p:cNvGraphicFramePr>
          <p:nvPr>
            <p:extLst>
              <p:ext uri="{D42A27DB-BD31-4B8C-83A1-F6EECF244321}">
                <p14:modId xmlns:p14="http://schemas.microsoft.com/office/powerpoint/2010/main" val="1621789125"/>
              </p:ext>
            </p:extLst>
          </p:nvPr>
        </p:nvGraphicFramePr>
        <p:xfrm>
          <a:off x="284640" y="1326345"/>
          <a:ext cx="10868269" cy="1922659"/>
        </p:xfrm>
        <a:graphic>
          <a:graphicData uri="http://schemas.openxmlformats.org/drawingml/2006/table">
            <a:tbl>
              <a:tblPr>
                <a:tableStyleId>{5C22544A-7EE6-4342-B048-85BDC9FD1C3A}</a:tableStyleId>
              </a:tblPr>
              <a:tblGrid>
                <a:gridCol w="722124">
                  <a:extLst>
                    <a:ext uri="{9D8B030D-6E8A-4147-A177-3AD203B41FA5}">
                      <a16:colId xmlns:a16="http://schemas.microsoft.com/office/drawing/2014/main" val="3595969536"/>
                    </a:ext>
                  </a:extLst>
                </a:gridCol>
                <a:gridCol w="757381">
                  <a:extLst>
                    <a:ext uri="{9D8B030D-6E8A-4147-A177-3AD203B41FA5}">
                      <a16:colId xmlns:a16="http://schemas.microsoft.com/office/drawing/2014/main" val="490419131"/>
                    </a:ext>
                  </a:extLst>
                </a:gridCol>
                <a:gridCol w="942110">
                  <a:extLst>
                    <a:ext uri="{9D8B030D-6E8A-4147-A177-3AD203B41FA5}">
                      <a16:colId xmlns:a16="http://schemas.microsoft.com/office/drawing/2014/main" val="983275387"/>
                    </a:ext>
                  </a:extLst>
                </a:gridCol>
                <a:gridCol w="646545">
                  <a:extLst>
                    <a:ext uri="{9D8B030D-6E8A-4147-A177-3AD203B41FA5}">
                      <a16:colId xmlns:a16="http://schemas.microsoft.com/office/drawing/2014/main" val="1896121893"/>
                    </a:ext>
                  </a:extLst>
                </a:gridCol>
                <a:gridCol w="988291">
                  <a:extLst>
                    <a:ext uri="{9D8B030D-6E8A-4147-A177-3AD203B41FA5}">
                      <a16:colId xmlns:a16="http://schemas.microsoft.com/office/drawing/2014/main" val="2959674180"/>
                    </a:ext>
                  </a:extLst>
                </a:gridCol>
                <a:gridCol w="1884218">
                  <a:extLst>
                    <a:ext uri="{9D8B030D-6E8A-4147-A177-3AD203B41FA5}">
                      <a16:colId xmlns:a16="http://schemas.microsoft.com/office/drawing/2014/main" val="2142513948"/>
                    </a:ext>
                  </a:extLst>
                </a:gridCol>
                <a:gridCol w="1884218">
                  <a:extLst>
                    <a:ext uri="{9D8B030D-6E8A-4147-A177-3AD203B41FA5}">
                      <a16:colId xmlns:a16="http://schemas.microsoft.com/office/drawing/2014/main" val="2359540821"/>
                    </a:ext>
                  </a:extLst>
                </a:gridCol>
                <a:gridCol w="1440873">
                  <a:extLst>
                    <a:ext uri="{9D8B030D-6E8A-4147-A177-3AD203B41FA5}">
                      <a16:colId xmlns:a16="http://schemas.microsoft.com/office/drawing/2014/main" val="350201472"/>
                    </a:ext>
                  </a:extLst>
                </a:gridCol>
                <a:gridCol w="1602509">
                  <a:extLst>
                    <a:ext uri="{9D8B030D-6E8A-4147-A177-3AD203B41FA5}">
                      <a16:colId xmlns:a16="http://schemas.microsoft.com/office/drawing/2014/main" val="790720547"/>
                    </a:ext>
                  </a:extLst>
                </a:gridCol>
              </a:tblGrid>
              <a:tr h="714891">
                <a:tc>
                  <a:txBody>
                    <a:bodyPr/>
                    <a:lstStyle/>
                    <a:p>
                      <a:pPr algn="ctr" fontAlgn="b"/>
                      <a:r>
                        <a:rPr lang="fr-FR" sz="1600" b="1" u="none" strike="noStrike" dirty="0">
                          <a:effectLst/>
                        </a:rPr>
                        <a:t>TITRES</a:t>
                      </a:r>
                      <a:endParaRPr lang="fr-FR" sz="16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600" b="1" u="none" strike="noStrike" dirty="0">
                          <a:effectLst/>
                        </a:rPr>
                        <a:t>NATURE</a:t>
                      </a:r>
                      <a:endParaRPr lang="fr-FR" sz="16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600" b="1" u="none" strike="noStrike" dirty="0">
                          <a:effectLst/>
                        </a:rPr>
                        <a:t>Valeur d'Origine</a:t>
                      </a:r>
                      <a:endParaRPr lang="fr-FR" sz="16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600" b="1" u="none" strike="noStrike" dirty="0" smtClean="0">
                          <a:effectLst/>
                        </a:rPr>
                        <a:t>QTE</a:t>
                      </a:r>
                      <a:endParaRPr lang="fr-FR" sz="16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600" b="1" u="none" strike="noStrike" dirty="0">
                          <a:effectLst/>
                        </a:rPr>
                        <a:t>Valeur Actuelle</a:t>
                      </a:r>
                      <a:endParaRPr lang="fr-FR" sz="16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600" b="1" u="none" strike="noStrike" dirty="0" smtClean="0">
                          <a:effectLst/>
                        </a:rPr>
                        <a:t>Dépréciation</a:t>
                      </a:r>
                      <a:r>
                        <a:rPr lang="fr-FR" sz="1600" b="1" u="none" strike="noStrike" baseline="0" dirty="0" smtClean="0">
                          <a:effectLst/>
                        </a:rPr>
                        <a:t> Existante </a:t>
                      </a:r>
                      <a:r>
                        <a:rPr lang="fr-FR" sz="1600" b="1" i="0" u="none" strike="noStrike" baseline="0" dirty="0" smtClean="0">
                          <a:solidFill>
                            <a:srgbClr val="000000"/>
                          </a:solidFill>
                          <a:effectLst/>
                          <a:latin typeface="Calibri" panose="020F0502020204030204" pitchFamily="34" charset="0"/>
                        </a:rPr>
                        <a:t>N-1</a:t>
                      </a:r>
                      <a:endParaRPr lang="fr-FR" sz="16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600" b="1" i="0" u="none" strike="noStrike" dirty="0" smtClean="0">
                          <a:solidFill>
                            <a:srgbClr val="000000"/>
                          </a:solidFill>
                          <a:effectLst/>
                          <a:latin typeface="Calibri" panose="020F0502020204030204" pitchFamily="34" charset="0"/>
                        </a:rPr>
                        <a:t>Dépréciation</a:t>
                      </a:r>
                      <a:r>
                        <a:rPr lang="fr-FR" sz="1600" b="1" i="0" u="none" strike="noStrike" baseline="0" dirty="0" smtClean="0">
                          <a:solidFill>
                            <a:srgbClr val="000000"/>
                          </a:solidFill>
                          <a:effectLst/>
                          <a:latin typeface="Calibri" panose="020F0502020204030204" pitchFamily="34" charset="0"/>
                        </a:rPr>
                        <a:t> Nécessaire N</a:t>
                      </a:r>
                      <a:endParaRPr lang="fr-FR" sz="16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600" b="1" u="none" strike="noStrike" dirty="0" smtClean="0">
                          <a:effectLst/>
                        </a:rPr>
                        <a:t>Dotation</a:t>
                      </a:r>
                      <a:endParaRPr lang="fr-FR" sz="16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600" b="1" u="none" strike="noStrike" dirty="0" smtClean="0">
                          <a:effectLst/>
                        </a:rPr>
                        <a:t>Reprise</a:t>
                      </a:r>
                      <a:endParaRPr lang="fr-FR" sz="16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97326473"/>
                  </a:ext>
                </a:extLst>
              </a:tr>
              <a:tr h="301942">
                <a:tc>
                  <a:txBody>
                    <a:bodyPr/>
                    <a:lstStyle/>
                    <a:p>
                      <a:pPr algn="ctr" fontAlgn="b"/>
                      <a:r>
                        <a:rPr lang="fr-FR" sz="1600" b="0" i="0" u="none" strike="noStrike" dirty="0" smtClean="0">
                          <a:solidFill>
                            <a:srgbClr val="000000"/>
                          </a:solidFill>
                          <a:effectLst/>
                          <a:latin typeface="Calibri" panose="020F0502020204030204" pitchFamily="34" charset="0"/>
                        </a:rPr>
                        <a:t>A</a:t>
                      </a:r>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8385592"/>
                  </a:ext>
                </a:extLst>
              </a:tr>
              <a:tr h="301942">
                <a:tc>
                  <a:txBody>
                    <a:bodyPr/>
                    <a:lstStyle/>
                    <a:p>
                      <a:pPr algn="ctr" fontAlgn="b"/>
                      <a:r>
                        <a:rPr lang="fr-FR" sz="1600" b="0" i="0" u="none" strike="noStrike" dirty="0" smtClean="0">
                          <a:solidFill>
                            <a:srgbClr val="000000"/>
                          </a:solidFill>
                          <a:effectLst/>
                          <a:latin typeface="Calibri" panose="020F0502020204030204" pitchFamily="34" charset="0"/>
                        </a:rPr>
                        <a:t>B</a:t>
                      </a:r>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smtClean="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98667792"/>
                  </a:ext>
                </a:extLst>
              </a:tr>
              <a:tr h="301942">
                <a:tc>
                  <a:txBody>
                    <a:bodyPr/>
                    <a:lstStyle/>
                    <a:p>
                      <a:pPr algn="ctr" fontAlgn="b"/>
                      <a:r>
                        <a:rPr lang="fr-FR" sz="1600" b="0" i="0" u="none" strike="noStrike" dirty="0" smtClean="0">
                          <a:solidFill>
                            <a:srgbClr val="000000"/>
                          </a:solidFill>
                          <a:effectLst/>
                          <a:latin typeface="Calibri" panose="020F0502020204030204" pitchFamily="34" charset="0"/>
                        </a:rPr>
                        <a:t>C</a:t>
                      </a:r>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82084742"/>
                  </a:ext>
                </a:extLst>
              </a:tr>
              <a:tr h="301942">
                <a:tc>
                  <a:txBody>
                    <a:bodyPr/>
                    <a:lstStyle/>
                    <a:p>
                      <a:pPr algn="ctr" fontAlgn="b"/>
                      <a:r>
                        <a:rPr lang="fr-FR" sz="1600" b="0" i="0" u="none" strike="noStrike" dirty="0" smtClean="0">
                          <a:solidFill>
                            <a:srgbClr val="000000"/>
                          </a:solidFill>
                          <a:effectLst/>
                          <a:latin typeface="Calibri" panose="020F0502020204030204" pitchFamily="34" charset="0"/>
                        </a:rPr>
                        <a:t>D</a:t>
                      </a:r>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76316252"/>
                  </a:ext>
                </a:extLst>
              </a:tr>
            </a:tbl>
          </a:graphicData>
        </a:graphic>
      </p:graphicFrame>
      <p:sp>
        <p:nvSpPr>
          <p:cNvPr id="5" name="Titre 1"/>
          <p:cNvSpPr txBox="1">
            <a:spLocks/>
          </p:cNvSpPr>
          <p:nvPr/>
        </p:nvSpPr>
        <p:spPr>
          <a:xfrm>
            <a:off x="64655" y="-29115"/>
            <a:ext cx="11055927" cy="577795"/>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a:solidFill>
                  <a:srgbClr val="C00000"/>
                </a:solidFill>
              </a:rPr>
              <a:t>6</a:t>
            </a:r>
            <a:r>
              <a:rPr lang="fr-FR" dirty="0" smtClean="0">
                <a:solidFill>
                  <a:srgbClr val="C00000"/>
                </a:solidFill>
              </a:rPr>
              <a:t>.3. Immobilisations financières – Application </a:t>
            </a:r>
            <a:r>
              <a:rPr lang="fr-FR" dirty="0" smtClean="0">
                <a:solidFill>
                  <a:srgbClr val="C00000"/>
                </a:solidFill>
              </a:rPr>
              <a:t>(2)</a:t>
            </a:r>
            <a:endParaRPr lang="fr-FR" dirty="0">
              <a:solidFill>
                <a:srgbClr val="C00000"/>
              </a:solidFill>
            </a:endParaRPr>
          </a:p>
        </p:txBody>
      </p:sp>
    </p:spTree>
    <p:extLst>
      <p:ext uri="{BB962C8B-B14F-4D97-AF65-F5344CB8AC3E}">
        <p14:creationId xmlns:p14="http://schemas.microsoft.com/office/powerpoint/2010/main" val="180052904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54</a:t>
            </a:fld>
            <a:endParaRPr lang="fr-FR" dirty="0">
              <a:solidFill>
                <a:prstClr val="black">
                  <a:tint val="75000"/>
                </a:prstClr>
              </a:solidFill>
            </a:endParaRPr>
          </a:p>
        </p:txBody>
      </p:sp>
      <p:sp>
        <p:nvSpPr>
          <p:cNvPr id="3" name="Espace réservé du numéro de diapositive 1"/>
          <p:cNvSpPr txBox="1">
            <a:spLocks/>
          </p:cNvSpPr>
          <p:nvPr/>
        </p:nvSpPr>
        <p:spPr>
          <a:xfrm>
            <a:off x="11419465" y="0"/>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5D6219C-5D67-46FE-AB3F-D592616FA5B1}" type="slidenum">
              <a:rPr lang="fr-FR" smtClean="0">
                <a:solidFill>
                  <a:prstClr val="black">
                    <a:tint val="75000"/>
                  </a:prstClr>
                </a:solidFill>
              </a:rPr>
              <a:pPr/>
              <a:t>54</a:t>
            </a:fld>
            <a:endParaRPr lang="fr-FR" dirty="0">
              <a:solidFill>
                <a:prstClr val="black">
                  <a:tint val="75000"/>
                </a:prstClr>
              </a:solidFill>
            </a:endParaRPr>
          </a:p>
        </p:txBody>
      </p:sp>
      <p:sp>
        <p:nvSpPr>
          <p:cNvPr id="4" name="Espace réservé du contenu 3"/>
          <p:cNvSpPr txBox="1">
            <a:spLocks/>
          </p:cNvSpPr>
          <p:nvPr/>
        </p:nvSpPr>
        <p:spPr>
          <a:xfrm>
            <a:off x="484909" y="524705"/>
            <a:ext cx="11171582" cy="5972814"/>
          </a:xfrm>
          <a:prstGeom prst="rect">
            <a:avLst/>
          </a:prstGeom>
        </p:spPr>
        <p:txBody>
          <a:bodyPr>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Clr>
                <a:srgbClr val="C00000"/>
              </a:buClr>
              <a:buNone/>
            </a:pPr>
            <a:r>
              <a:rPr lang="fr-FR" sz="2000" u="sng" dirty="0" smtClean="0">
                <a:effectLst>
                  <a:outerShdw blurRad="38100" dist="38100" dir="2700000" algn="tl">
                    <a:srgbClr val="000000">
                      <a:alpha val="43137"/>
                    </a:srgbClr>
                  </a:outerShdw>
                </a:effectLst>
              </a:rPr>
              <a:t>31/12/N+1</a:t>
            </a:r>
            <a:r>
              <a:rPr lang="fr-FR" sz="2000" dirty="0" smtClean="0"/>
              <a:t> : </a:t>
            </a:r>
          </a:p>
          <a:p>
            <a:pPr marL="114300" indent="0">
              <a:buClr>
                <a:srgbClr val="C00000"/>
              </a:buClr>
              <a:buNone/>
            </a:pPr>
            <a:r>
              <a:rPr lang="fr-FR" sz="2000" dirty="0" smtClean="0"/>
              <a:t>	- A : </a:t>
            </a:r>
          </a:p>
          <a:p>
            <a:pPr marL="114300" indent="0">
              <a:buClr>
                <a:srgbClr val="C00000"/>
              </a:buClr>
              <a:buNone/>
            </a:pPr>
            <a:r>
              <a:rPr lang="fr-FR" sz="2000" dirty="0" smtClean="0"/>
              <a:t>	- B : </a:t>
            </a:r>
          </a:p>
          <a:p>
            <a:pPr marL="114300" indent="0">
              <a:buClr>
                <a:srgbClr val="C00000"/>
              </a:buClr>
              <a:buNone/>
            </a:pPr>
            <a:r>
              <a:rPr lang="fr-FR" sz="2000" dirty="0"/>
              <a:t>	</a:t>
            </a:r>
            <a:r>
              <a:rPr lang="fr-FR" sz="2000" dirty="0" smtClean="0"/>
              <a:t>- C : </a:t>
            </a:r>
          </a:p>
          <a:p>
            <a:pPr marL="114300" indent="0">
              <a:buClr>
                <a:srgbClr val="C00000"/>
              </a:buClr>
              <a:buNone/>
            </a:pPr>
            <a:r>
              <a:rPr lang="fr-FR" sz="2000" dirty="0" smtClean="0"/>
              <a:t>	- D : </a:t>
            </a:r>
          </a:p>
          <a:p>
            <a:pPr marL="114300" indent="0">
              <a:buClr>
                <a:srgbClr val="C00000"/>
              </a:buClr>
              <a:buNone/>
            </a:pPr>
            <a:endParaRPr lang="fr-FR" sz="2000" dirty="0"/>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p:txBody>
      </p:sp>
      <p:graphicFrame>
        <p:nvGraphicFramePr>
          <p:cNvPr id="5" name="Tableau 4"/>
          <p:cNvGraphicFramePr>
            <a:graphicFrameLocks noGrp="1"/>
          </p:cNvGraphicFramePr>
          <p:nvPr>
            <p:extLst>
              <p:ext uri="{D42A27DB-BD31-4B8C-83A1-F6EECF244321}">
                <p14:modId xmlns:p14="http://schemas.microsoft.com/office/powerpoint/2010/main" val="3855326382"/>
              </p:ext>
            </p:extLst>
          </p:nvPr>
        </p:nvGraphicFramePr>
        <p:xfrm>
          <a:off x="484909" y="2597814"/>
          <a:ext cx="10034084" cy="1126811"/>
        </p:xfrm>
        <a:graphic>
          <a:graphicData uri="http://schemas.openxmlformats.org/drawingml/2006/table">
            <a:tbl>
              <a:tblPr>
                <a:tableStyleId>{5940675A-B579-460E-94D1-54222C63F5DA}</a:tableStyleId>
              </a:tblPr>
              <a:tblGrid>
                <a:gridCol w="1320332">
                  <a:extLst>
                    <a:ext uri="{9D8B030D-6E8A-4147-A177-3AD203B41FA5}">
                      <a16:colId xmlns:a16="http://schemas.microsoft.com/office/drawing/2014/main" val="20000"/>
                    </a:ext>
                  </a:extLst>
                </a:gridCol>
                <a:gridCol w="5603734">
                  <a:extLst>
                    <a:ext uri="{9D8B030D-6E8A-4147-A177-3AD203B41FA5}">
                      <a16:colId xmlns:a16="http://schemas.microsoft.com/office/drawing/2014/main" val="20001"/>
                    </a:ext>
                  </a:extLst>
                </a:gridCol>
                <a:gridCol w="1555009">
                  <a:extLst>
                    <a:ext uri="{9D8B030D-6E8A-4147-A177-3AD203B41FA5}">
                      <a16:colId xmlns:a16="http://schemas.microsoft.com/office/drawing/2014/main" val="20004"/>
                    </a:ext>
                  </a:extLst>
                </a:gridCol>
                <a:gridCol w="1555009">
                  <a:extLst>
                    <a:ext uri="{9D8B030D-6E8A-4147-A177-3AD203B41FA5}">
                      <a16:colId xmlns:a16="http://schemas.microsoft.com/office/drawing/2014/main" val="20005"/>
                    </a:ext>
                  </a:extLst>
                </a:gridCol>
              </a:tblGrid>
              <a:tr h="285563">
                <a:tc gridSpan="4">
                  <a:txBody>
                    <a:bodyPr/>
                    <a:lstStyle/>
                    <a:p>
                      <a:pPr algn="ctr">
                        <a:lnSpc>
                          <a:spcPct val="115000"/>
                        </a:lnSpc>
                        <a:spcAft>
                          <a:spcPts val="0"/>
                        </a:spcAft>
                      </a:pPr>
                      <a:endParaRPr lang="fr-FR" sz="1600" dirty="0">
                        <a:effectLst/>
                      </a:endParaRPr>
                    </a:p>
                  </a:txBody>
                  <a:tcPr marL="44450" marR="44450" marT="0" marB="0"/>
                </a:tc>
                <a:tc hMerge="1">
                  <a:txBody>
                    <a:bodyPr/>
                    <a:lstStyle/>
                    <a:p>
                      <a:pP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tc hMerge="1">
                  <a:txBody>
                    <a:bodyPr/>
                    <a:lstStyle/>
                    <a:p>
                      <a:pPr algn="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tc hMerge="1">
                  <a:txBody>
                    <a:bodyPr/>
                    <a:lstStyle/>
                    <a:p>
                      <a:pPr algn="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extLst>
                  <a:ext uri="{0D108BD9-81ED-4DB2-BD59-A6C34878D82A}">
                    <a16:rowId xmlns:a16="http://schemas.microsoft.com/office/drawing/2014/main" val="10000"/>
                  </a:ext>
                </a:extLst>
              </a:tr>
              <a:tr h="0">
                <a:tc>
                  <a:txBody>
                    <a:bodyPr/>
                    <a:lstStyle/>
                    <a:p>
                      <a:pPr algn="ctr">
                        <a:lnSpc>
                          <a:spcPct val="115000"/>
                        </a:lnSpc>
                        <a:spcAft>
                          <a:spcPts val="0"/>
                        </a:spcAft>
                      </a:pPr>
                      <a:endParaRPr lang="fr-FR" sz="1600" kern="1200" dirty="0" smtClean="0">
                        <a:solidFill>
                          <a:schemeClr val="tx1"/>
                        </a:solidFill>
                        <a:effectLst/>
                        <a:latin typeface="+mn-lt"/>
                        <a:ea typeface="+mn-ea"/>
                        <a:cs typeface="+mn-cs"/>
                      </a:endParaRPr>
                    </a:p>
                    <a:p>
                      <a:pPr algn="ctr">
                        <a:lnSpc>
                          <a:spcPct val="115000"/>
                        </a:lnSpc>
                        <a:spcAft>
                          <a:spcPts val="0"/>
                        </a:spcAft>
                      </a:pPr>
                      <a:endParaRPr lang="fr-FR" sz="1600" kern="1200" dirty="0" smtClean="0">
                        <a:solidFill>
                          <a:schemeClr val="tx1"/>
                        </a:solidFill>
                        <a:effectLst/>
                        <a:latin typeface="+mn-lt"/>
                        <a:ea typeface="+mn-ea"/>
                        <a:cs typeface="+mn-cs"/>
                      </a:endParaRPr>
                    </a:p>
                  </a:txBody>
                  <a:tcPr marL="44450" marR="44450" marT="0" marB="0"/>
                </a:tc>
                <a:tc>
                  <a:txBody>
                    <a:bodyPr/>
                    <a:lstStyle/>
                    <a:p>
                      <a:pPr>
                        <a:lnSpc>
                          <a:spcPct val="115000"/>
                        </a:lnSpc>
                        <a:spcAft>
                          <a:spcPts val="0"/>
                        </a:spcAft>
                        <a:tabLst>
                          <a:tab pos="2700020" algn="ctr"/>
                          <a:tab pos="5400040" algn="r"/>
                          <a:tab pos="449580" algn="l"/>
                        </a:tabLst>
                      </a:pPr>
                      <a:endParaRPr lang="fr-FR" sz="1600" kern="1200" dirty="0">
                        <a:solidFill>
                          <a:schemeClr val="tx1"/>
                        </a:solidFill>
                        <a:effectLst/>
                        <a:latin typeface="+mn-lt"/>
                        <a:ea typeface="+mn-ea"/>
                        <a:cs typeface="+mn-cs"/>
                      </a:endParaRPr>
                    </a:p>
                  </a:txBody>
                  <a:tcPr marL="44450" marR="44450" marT="0" marB="0"/>
                </a:tc>
                <a:tc>
                  <a:txBody>
                    <a:bodyPr/>
                    <a:lstStyle/>
                    <a:p>
                      <a:pPr algn="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tc>
                  <a:txBody>
                    <a:bodyPr/>
                    <a:lstStyle/>
                    <a:p>
                      <a:pPr algn="r">
                        <a:lnSpc>
                          <a:spcPct val="115000"/>
                        </a:lnSpc>
                        <a:spcAft>
                          <a:spcPts val="0"/>
                        </a:spcAft>
                      </a:pPr>
                      <a:endParaRPr lang="fr-FR" sz="1600" kern="1200" dirty="0" smtClean="0">
                        <a:solidFill>
                          <a:schemeClr val="tx1"/>
                        </a:solidFill>
                        <a:effectLst/>
                        <a:latin typeface="+mn-lt"/>
                        <a:ea typeface="+mn-ea"/>
                        <a:cs typeface="+mn-cs"/>
                      </a:endParaRPr>
                    </a:p>
                  </a:txBody>
                  <a:tcPr marL="44450" marR="44450" marT="0" marB="0"/>
                </a:tc>
                <a:extLst>
                  <a:ext uri="{0D108BD9-81ED-4DB2-BD59-A6C34878D82A}">
                    <a16:rowId xmlns:a16="http://schemas.microsoft.com/office/drawing/2014/main" val="10001"/>
                  </a:ext>
                </a:extLst>
              </a:tr>
              <a:tr h="0">
                <a:tc gridSpan="4">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fr-FR" sz="1600" kern="1200" dirty="0" smtClean="0">
                        <a:solidFill>
                          <a:schemeClr val="tx1"/>
                        </a:solidFill>
                        <a:effectLst/>
                        <a:latin typeface="+mn-lt"/>
                        <a:ea typeface="+mn-ea"/>
                        <a:cs typeface="+mn-cs"/>
                      </a:endParaRPr>
                    </a:p>
                  </a:txBody>
                  <a:tcPr marL="44450" marR="44450" marT="0" marB="0"/>
                </a:tc>
                <a:tc hMerge="1">
                  <a:txBody>
                    <a:bodyPr/>
                    <a:lstStyle/>
                    <a:p>
                      <a:pPr>
                        <a:lnSpc>
                          <a:spcPct val="115000"/>
                        </a:lnSpc>
                        <a:spcAft>
                          <a:spcPts val="0"/>
                        </a:spcAft>
                        <a:tabLst>
                          <a:tab pos="2700020" algn="ctr"/>
                          <a:tab pos="5400040" algn="r"/>
                          <a:tab pos="449580" algn="l"/>
                          <a:tab pos="2700020" algn="ctr"/>
                          <a:tab pos="5400040" algn="r"/>
                        </a:tabLst>
                      </a:pPr>
                      <a:endParaRPr lang="fr-FR" sz="1600" kern="1200" dirty="0">
                        <a:solidFill>
                          <a:schemeClr val="tx1"/>
                        </a:solidFill>
                        <a:effectLst/>
                        <a:latin typeface="+mn-lt"/>
                        <a:ea typeface="+mn-ea"/>
                        <a:cs typeface="+mn-cs"/>
                      </a:endParaRPr>
                    </a:p>
                  </a:txBody>
                  <a:tcPr marL="44450" marR="44450" marT="0" marB="0"/>
                </a:tc>
                <a:tc hMerge="1">
                  <a:txBody>
                    <a:bodyPr/>
                    <a:lstStyle/>
                    <a:p>
                      <a:pPr algn="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tc hMerge="1">
                  <a:txBody>
                    <a:bodyPr/>
                    <a:lstStyle/>
                    <a:p>
                      <a:pPr algn="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extLst>
                  <a:ext uri="{0D108BD9-81ED-4DB2-BD59-A6C34878D82A}">
                    <a16:rowId xmlns:a16="http://schemas.microsoft.com/office/drawing/2014/main" val="10002"/>
                  </a:ext>
                </a:extLst>
              </a:tr>
            </a:tbl>
          </a:graphicData>
        </a:graphic>
      </p:graphicFrame>
      <p:sp>
        <p:nvSpPr>
          <p:cNvPr id="6" name="Titre 1"/>
          <p:cNvSpPr txBox="1">
            <a:spLocks/>
          </p:cNvSpPr>
          <p:nvPr/>
        </p:nvSpPr>
        <p:spPr>
          <a:xfrm>
            <a:off x="64655" y="-29115"/>
            <a:ext cx="11055927" cy="577795"/>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a:solidFill>
                  <a:srgbClr val="C00000"/>
                </a:solidFill>
              </a:rPr>
              <a:t>6</a:t>
            </a:r>
            <a:r>
              <a:rPr lang="fr-FR" dirty="0" smtClean="0">
                <a:solidFill>
                  <a:srgbClr val="C00000"/>
                </a:solidFill>
              </a:rPr>
              <a:t>.3. Immobilisations financières </a:t>
            </a:r>
            <a:r>
              <a:rPr lang="fr-FR" dirty="0" smtClean="0">
                <a:solidFill>
                  <a:srgbClr val="C00000"/>
                </a:solidFill>
              </a:rPr>
              <a:t>–application (2)</a:t>
            </a:r>
            <a:endParaRPr lang="fr-FR" dirty="0">
              <a:solidFill>
                <a:srgbClr val="C00000"/>
              </a:solidFill>
            </a:endParaRPr>
          </a:p>
        </p:txBody>
      </p:sp>
      <p:graphicFrame>
        <p:nvGraphicFramePr>
          <p:cNvPr id="7" name="Tableau 6"/>
          <p:cNvGraphicFramePr>
            <a:graphicFrameLocks noGrp="1"/>
          </p:cNvGraphicFramePr>
          <p:nvPr>
            <p:extLst>
              <p:ext uri="{D42A27DB-BD31-4B8C-83A1-F6EECF244321}">
                <p14:modId xmlns:p14="http://schemas.microsoft.com/office/powerpoint/2010/main" val="1209720683"/>
              </p:ext>
            </p:extLst>
          </p:nvPr>
        </p:nvGraphicFramePr>
        <p:xfrm>
          <a:off x="484909" y="5068541"/>
          <a:ext cx="10034084" cy="1126811"/>
        </p:xfrm>
        <a:graphic>
          <a:graphicData uri="http://schemas.openxmlformats.org/drawingml/2006/table">
            <a:tbl>
              <a:tblPr>
                <a:tableStyleId>{5940675A-B579-460E-94D1-54222C63F5DA}</a:tableStyleId>
              </a:tblPr>
              <a:tblGrid>
                <a:gridCol w="1320332">
                  <a:extLst>
                    <a:ext uri="{9D8B030D-6E8A-4147-A177-3AD203B41FA5}">
                      <a16:colId xmlns:a16="http://schemas.microsoft.com/office/drawing/2014/main" val="20000"/>
                    </a:ext>
                  </a:extLst>
                </a:gridCol>
                <a:gridCol w="5603734">
                  <a:extLst>
                    <a:ext uri="{9D8B030D-6E8A-4147-A177-3AD203B41FA5}">
                      <a16:colId xmlns:a16="http://schemas.microsoft.com/office/drawing/2014/main" val="20001"/>
                    </a:ext>
                  </a:extLst>
                </a:gridCol>
                <a:gridCol w="1555009">
                  <a:extLst>
                    <a:ext uri="{9D8B030D-6E8A-4147-A177-3AD203B41FA5}">
                      <a16:colId xmlns:a16="http://schemas.microsoft.com/office/drawing/2014/main" val="20004"/>
                    </a:ext>
                  </a:extLst>
                </a:gridCol>
                <a:gridCol w="1555009">
                  <a:extLst>
                    <a:ext uri="{9D8B030D-6E8A-4147-A177-3AD203B41FA5}">
                      <a16:colId xmlns:a16="http://schemas.microsoft.com/office/drawing/2014/main" val="20005"/>
                    </a:ext>
                  </a:extLst>
                </a:gridCol>
              </a:tblGrid>
              <a:tr h="285563">
                <a:tc gridSpan="4">
                  <a:txBody>
                    <a:bodyPr/>
                    <a:lstStyle/>
                    <a:p>
                      <a:pPr algn="ctr">
                        <a:lnSpc>
                          <a:spcPct val="115000"/>
                        </a:lnSpc>
                        <a:spcAft>
                          <a:spcPts val="0"/>
                        </a:spcAft>
                      </a:pPr>
                      <a:endParaRPr lang="fr-FR" sz="1600" dirty="0">
                        <a:effectLst/>
                      </a:endParaRPr>
                    </a:p>
                  </a:txBody>
                  <a:tcPr marL="44450" marR="44450" marT="0" marB="0"/>
                </a:tc>
                <a:tc hMerge="1">
                  <a:txBody>
                    <a:bodyPr/>
                    <a:lstStyle/>
                    <a:p>
                      <a:pP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tc hMerge="1">
                  <a:txBody>
                    <a:bodyPr/>
                    <a:lstStyle/>
                    <a:p>
                      <a:pPr algn="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tc hMerge="1">
                  <a:txBody>
                    <a:bodyPr/>
                    <a:lstStyle/>
                    <a:p>
                      <a:pPr algn="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extLst>
                  <a:ext uri="{0D108BD9-81ED-4DB2-BD59-A6C34878D82A}">
                    <a16:rowId xmlns:a16="http://schemas.microsoft.com/office/drawing/2014/main" val="10000"/>
                  </a:ext>
                </a:extLst>
              </a:tr>
              <a:tr h="0">
                <a:tc>
                  <a:txBody>
                    <a:bodyPr/>
                    <a:lstStyle/>
                    <a:p>
                      <a:pPr algn="ctr">
                        <a:lnSpc>
                          <a:spcPct val="115000"/>
                        </a:lnSpc>
                        <a:spcAft>
                          <a:spcPts val="0"/>
                        </a:spcAft>
                      </a:pPr>
                      <a:endParaRPr lang="fr-FR" sz="1600" kern="1200" dirty="0" smtClean="0">
                        <a:solidFill>
                          <a:schemeClr val="tx1"/>
                        </a:solidFill>
                        <a:effectLst/>
                        <a:latin typeface="+mn-lt"/>
                        <a:ea typeface="+mn-ea"/>
                        <a:cs typeface="+mn-cs"/>
                      </a:endParaRPr>
                    </a:p>
                    <a:p>
                      <a:pPr algn="ctr">
                        <a:lnSpc>
                          <a:spcPct val="115000"/>
                        </a:lnSpc>
                        <a:spcAft>
                          <a:spcPts val="0"/>
                        </a:spcAft>
                      </a:pPr>
                      <a:endParaRPr lang="fr-FR" sz="1600" kern="1200" dirty="0" smtClean="0">
                        <a:solidFill>
                          <a:schemeClr val="tx1"/>
                        </a:solidFill>
                        <a:effectLst/>
                        <a:latin typeface="+mn-lt"/>
                        <a:ea typeface="+mn-ea"/>
                        <a:cs typeface="+mn-cs"/>
                      </a:endParaRPr>
                    </a:p>
                  </a:txBody>
                  <a:tcPr marL="44450" marR="44450" marT="0" marB="0"/>
                </a:tc>
                <a:tc>
                  <a:txBody>
                    <a:bodyPr/>
                    <a:lstStyle/>
                    <a:p>
                      <a:pPr>
                        <a:lnSpc>
                          <a:spcPct val="115000"/>
                        </a:lnSpc>
                        <a:spcAft>
                          <a:spcPts val="0"/>
                        </a:spcAft>
                        <a:tabLst>
                          <a:tab pos="2700020" algn="ctr"/>
                          <a:tab pos="5400040" algn="r"/>
                          <a:tab pos="449580" algn="l"/>
                        </a:tabLst>
                      </a:pPr>
                      <a:endParaRPr lang="fr-FR" sz="1600" kern="1200" dirty="0">
                        <a:solidFill>
                          <a:schemeClr val="tx1"/>
                        </a:solidFill>
                        <a:effectLst/>
                        <a:latin typeface="+mn-lt"/>
                        <a:ea typeface="+mn-ea"/>
                        <a:cs typeface="+mn-cs"/>
                      </a:endParaRPr>
                    </a:p>
                  </a:txBody>
                  <a:tcPr marL="44450" marR="44450" marT="0" marB="0"/>
                </a:tc>
                <a:tc>
                  <a:txBody>
                    <a:bodyPr/>
                    <a:lstStyle/>
                    <a:p>
                      <a:pPr algn="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tc>
                  <a:txBody>
                    <a:bodyPr/>
                    <a:lstStyle/>
                    <a:p>
                      <a:pPr algn="r">
                        <a:lnSpc>
                          <a:spcPct val="115000"/>
                        </a:lnSpc>
                        <a:spcAft>
                          <a:spcPts val="0"/>
                        </a:spcAft>
                      </a:pPr>
                      <a:endParaRPr lang="fr-FR" sz="1600" kern="1200" dirty="0" smtClean="0">
                        <a:solidFill>
                          <a:schemeClr val="tx1"/>
                        </a:solidFill>
                        <a:effectLst/>
                        <a:latin typeface="+mn-lt"/>
                        <a:ea typeface="+mn-ea"/>
                        <a:cs typeface="+mn-cs"/>
                      </a:endParaRPr>
                    </a:p>
                  </a:txBody>
                  <a:tcPr marL="44450" marR="44450" marT="0" marB="0"/>
                </a:tc>
                <a:extLst>
                  <a:ext uri="{0D108BD9-81ED-4DB2-BD59-A6C34878D82A}">
                    <a16:rowId xmlns:a16="http://schemas.microsoft.com/office/drawing/2014/main" val="10001"/>
                  </a:ext>
                </a:extLst>
              </a:tr>
              <a:tr h="0">
                <a:tc gridSpan="4">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fr-FR" sz="1600" kern="1200" dirty="0" smtClean="0">
                        <a:solidFill>
                          <a:schemeClr val="tx1"/>
                        </a:solidFill>
                        <a:effectLst/>
                        <a:latin typeface="+mn-lt"/>
                        <a:ea typeface="+mn-ea"/>
                        <a:cs typeface="+mn-cs"/>
                      </a:endParaRPr>
                    </a:p>
                  </a:txBody>
                  <a:tcPr marL="44450" marR="44450" marT="0" marB="0"/>
                </a:tc>
                <a:tc hMerge="1">
                  <a:txBody>
                    <a:bodyPr/>
                    <a:lstStyle/>
                    <a:p>
                      <a:pPr>
                        <a:lnSpc>
                          <a:spcPct val="115000"/>
                        </a:lnSpc>
                        <a:spcAft>
                          <a:spcPts val="0"/>
                        </a:spcAft>
                        <a:tabLst>
                          <a:tab pos="2700020" algn="ctr"/>
                          <a:tab pos="5400040" algn="r"/>
                          <a:tab pos="449580" algn="l"/>
                          <a:tab pos="2700020" algn="ctr"/>
                          <a:tab pos="5400040" algn="r"/>
                        </a:tabLst>
                      </a:pPr>
                      <a:endParaRPr lang="fr-FR" sz="1600" kern="1200" dirty="0">
                        <a:solidFill>
                          <a:schemeClr val="tx1"/>
                        </a:solidFill>
                        <a:effectLst/>
                        <a:latin typeface="+mn-lt"/>
                        <a:ea typeface="+mn-ea"/>
                        <a:cs typeface="+mn-cs"/>
                      </a:endParaRPr>
                    </a:p>
                  </a:txBody>
                  <a:tcPr marL="44450" marR="44450" marT="0" marB="0"/>
                </a:tc>
                <a:tc hMerge="1">
                  <a:txBody>
                    <a:bodyPr/>
                    <a:lstStyle/>
                    <a:p>
                      <a:pPr algn="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tc hMerge="1">
                  <a:txBody>
                    <a:bodyPr/>
                    <a:lstStyle/>
                    <a:p>
                      <a:pPr algn="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extLst>
                  <a:ext uri="{0D108BD9-81ED-4DB2-BD59-A6C34878D82A}">
                    <a16:rowId xmlns:a16="http://schemas.microsoft.com/office/drawing/2014/main" val="10002"/>
                  </a:ext>
                </a:extLst>
              </a:tr>
            </a:tbl>
          </a:graphicData>
        </a:graphic>
      </p:graphicFrame>
      <p:graphicFrame>
        <p:nvGraphicFramePr>
          <p:cNvPr id="9" name="Tableau 8"/>
          <p:cNvGraphicFramePr>
            <a:graphicFrameLocks noGrp="1"/>
          </p:cNvGraphicFramePr>
          <p:nvPr>
            <p:extLst>
              <p:ext uri="{D42A27DB-BD31-4B8C-83A1-F6EECF244321}">
                <p14:modId xmlns:p14="http://schemas.microsoft.com/office/powerpoint/2010/main" val="3992872371"/>
              </p:ext>
            </p:extLst>
          </p:nvPr>
        </p:nvGraphicFramePr>
        <p:xfrm>
          <a:off x="484909" y="3824922"/>
          <a:ext cx="10034084" cy="1121664"/>
        </p:xfrm>
        <a:graphic>
          <a:graphicData uri="http://schemas.openxmlformats.org/drawingml/2006/table">
            <a:tbl>
              <a:tblPr>
                <a:tableStyleId>{5940675A-B579-460E-94D1-54222C63F5DA}</a:tableStyleId>
              </a:tblPr>
              <a:tblGrid>
                <a:gridCol w="1320332">
                  <a:extLst>
                    <a:ext uri="{9D8B030D-6E8A-4147-A177-3AD203B41FA5}">
                      <a16:colId xmlns:a16="http://schemas.microsoft.com/office/drawing/2014/main" val="20000"/>
                    </a:ext>
                  </a:extLst>
                </a:gridCol>
                <a:gridCol w="5603734">
                  <a:extLst>
                    <a:ext uri="{9D8B030D-6E8A-4147-A177-3AD203B41FA5}">
                      <a16:colId xmlns:a16="http://schemas.microsoft.com/office/drawing/2014/main" val="20001"/>
                    </a:ext>
                  </a:extLst>
                </a:gridCol>
                <a:gridCol w="1555009">
                  <a:extLst>
                    <a:ext uri="{9D8B030D-6E8A-4147-A177-3AD203B41FA5}">
                      <a16:colId xmlns:a16="http://schemas.microsoft.com/office/drawing/2014/main" val="20004"/>
                    </a:ext>
                  </a:extLst>
                </a:gridCol>
                <a:gridCol w="1555009">
                  <a:extLst>
                    <a:ext uri="{9D8B030D-6E8A-4147-A177-3AD203B41FA5}">
                      <a16:colId xmlns:a16="http://schemas.microsoft.com/office/drawing/2014/main" val="20005"/>
                    </a:ext>
                  </a:extLst>
                </a:gridCol>
              </a:tblGrid>
              <a:tr h="257551">
                <a:tc gridSpan="4">
                  <a:txBody>
                    <a:bodyPr/>
                    <a:lstStyle/>
                    <a:p>
                      <a:pPr algn="ctr">
                        <a:lnSpc>
                          <a:spcPct val="115000"/>
                        </a:lnSpc>
                        <a:spcAft>
                          <a:spcPts val="0"/>
                        </a:spcAft>
                      </a:pPr>
                      <a:endParaRPr lang="fr-FR" sz="1600" dirty="0">
                        <a:effectLst/>
                      </a:endParaRPr>
                    </a:p>
                  </a:txBody>
                  <a:tcPr marL="44450" marR="44450" marT="0" marB="0"/>
                </a:tc>
                <a:tc hMerge="1">
                  <a:txBody>
                    <a:bodyPr/>
                    <a:lstStyle/>
                    <a:p>
                      <a:pP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tc hMerge="1">
                  <a:txBody>
                    <a:bodyPr/>
                    <a:lstStyle/>
                    <a:p>
                      <a:pPr algn="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tc hMerge="1">
                  <a:txBody>
                    <a:bodyPr/>
                    <a:lstStyle/>
                    <a:p>
                      <a:pPr algn="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extLst>
                  <a:ext uri="{0D108BD9-81ED-4DB2-BD59-A6C34878D82A}">
                    <a16:rowId xmlns:a16="http://schemas.microsoft.com/office/drawing/2014/main" val="10000"/>
                  </a:ext>
                </a:extLst>
              </a:tr>
              <a:tr h="0">
                <a:tc>
                  <a:txBody>
                    <a:bodyPr/>
                    <a:lstStyle/>
                    <a:p>
                      <a:pPr algn="ctr">
                        <a:lnSpc>
                          <a:spcPct val="115000"/>
                        </a:lnSpc>
                        <a:spcAft>
                          <a:spcPts val="0"/>
                        </a:spcAft>
                      </a:pPr>
                      <a:endParaRPr lang="fr-FR" sz="1600" kern="1200" dirty="0" smtClean="0">
                        <a:solidFill>
                          <a:schemeClr val="tx1"/>
                        </a:solidFill>
                        <a:effectLst/>
                        <a:latin typeface="+mn-lt"/>
                        <a:ea typeface="+mn-ea"/>
                        <a:cs typeface="+mn-cs"/>
                      </a:endParaRPr>
                    </a:p>
                    <a:p>
                      <a:pPr algn="ctr">
                        <a:lnSpc>
                          <a:spcPct val="115000"/>
                        </a:lnSpc>
                        <a:spcAft>
                          <a:spcPts val="0"/>
                        </a:spcAft>
                      </a:pPr>
                      <a:endParaRPr lang="fr-FR" sz="1600" kern="1200" dirty="0" smtClean="0">
                        <a:solidFill>
                          <a:schemeClr val="tx1"/>
                        </a:solidFill>
                        <a:effectLst/>
                        <a:latin typeface="+mn-lt"/>
                        <a:ea typeface="+mn-ea"/>
                        <a:cs typeface="+mn-cs"/>
                      </a:endParaRPr>
                    </a:p>
                  </a:txBody>
                  <a:tcPr marL="44450" marR="44450" marT="0" marB="0"/>
                </a:tc>
                <a:tc>
                  <a:txBody>
                    <a:bodyPr/>
                    <a:lstStyle/>
                    <a:p>
                      <a:pPr>
                        <a:lnSpc>
                          <a:spcPct val="115000"/>
                        </a:lnSpc>
                        <a:spcAft>
                          <a:spcPts val="0"/>
                        </a:spcAft>
                        <a:tabLst>
                          <a:tab pos="2700020" algn="ctr"/>
                          <a:tab pos="5400040" algn="r"/>
                          <a:tab pos="449580" algn="l"/>
                        </a:tabLst>
                      </a:pPr>
                      <a:endParaRPr lang="fr-FR" sz="1600" kern="1200" dirty="0">
                        <a:solidFill>
                          <a:schemeClr val="tx1"/>
                        </a:solidFill>
                        <a:effectLst/>
                        <a:latin typeface="+mn-lt"/>
                        <a:ea typeface="+mn-ea"/>
                        <a:cs typeface="+mn-cs"/>
                      </a:endParaRPr>
                    </a:p>
                  </a:txBody>
                  <a:tcPr marL="44450" marR="44450" marT="0" marB="0"/>
                </a:tc>
                <a:tc>
                  <a:txBody>
                    <a:bodyPr/>
                    <a:lstStyle/>
                    <a:p>
                      <a:pPr algn="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tc>
                  <a:txBody>
                    <a:bodyPr/>
                    <a:lstStyle/>
                    <a:p>
                      <a:pPr algn="r">
                        <a:lnSpc>
                          <a:spcPct val="115000"/>
                        </a:lnSpc>
                        <a:spcAft>
                          <a:spcPts val="0"/>
                        </a:spcAft>
                      </a:pPr>
                      <a:endParaRPr lang="fr-FR" sz="1600" kern="1200" dirty="0" smtClean="0">
                        <a:solidFill>
                          <a:schemeClr val="tx1"/>
                        </a:solidFill>
                        <a:effectLst/>
                        <a:latin typeface="+mn-lt"/>
                        <a:ea typeface="+mn-ea"/>
                        <a:cs typeface="+mn-cs"/>
                      </a:endParaRPr>
                    </a:p>
                  </a:txBody>
                  <a:tcPr marL="44450" marR="44450" marT="0" marB="0"/>
                </a:tc>
                <a:extLst>
                  <a:ext uri="{0D108BD9-81ED-4DB2-BD59-A6C34878D82A}">
                    <a16:rowId xmlns:a16="http://schemas.microsoft.com/office/drawing/2014/main" val="10001"/>
                  </a:ext>
                </a:extLst>
              </a:tr>
              <a:tr h="0">
                <a:tc gridSpan="4">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fr-FR" sz="1600" kern="1200" dirty="0" smtClean="0">
                        <a:solidFill>
                          <a:schemeClr val="tx1"/>
                        </a:solidFill>
                        <a:effectLst/>
                        <a:latin typeface="+mn-lt"/>
                        <a:ea typeface="+mn-ea"/>
                        <a:cs typeface="+mn-cs"/>
                      </a:endParaRPr>
                    </a:p>
                  </a:txBody>
                  <a:tcPr marL="44450" marR="44450" marT="0" marB="0"/>
                </a:tc>
                <a:tc hMerge="1">
                  <a:txBody>
                    <a:bodyPr/>
                    <a:lstStyle/>
                    <a:p>
                      <a:pPr>
                        <a:lnSpc>
                          <a:spcPct val="115000"/>
                        </a:lnSpc>
                        <a:spcAft>
                          <a:spcPts val="0"/>
                        </a:spcAft>
                        <a:tabLst>
                          <a:tab pos="2700020" algn="ctr"/>
                          <a:tab pos="5400040" algn="r"/>
                          <a:tab pos="449580" algn="l"/>
                          <a:tab pos="2700020" algn="ctr"/>
                          <a:tab pos="5400040" algn="r"/>
                        </a:tabLst>
                      </a:pPr>
                      <a:endParaRPr lang="fr-FR" sz="1600" kern="1200" dirty="0">
                        <a:solidFill>
                          <a:schemeClr val="tx1"/>
                        </a:solidFill>
                        <a:effectLst/>
                        <a:latin typeface="+mn-lt"/>
                        <a:ea typeface="+mn-ea"/>
                        <a:cs typeface="+mn-cs"/>
                      </a:endParaRPr>
                    </a:p>
                  </a:txBody>
                  <a:tcPr marL="44450" marR="44450" marT="0" marB="0"/>
                </a:tc>
                <a:tc hMerge="1">
                  <a:txBody>
                    <a:bodyPr/>
                    <a:lstStyle/>
                    <a:p>
                      <a:pPr algn="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tc hMerge="1">
                  <a:txBody>
                    <a:bodyPr/>
                    <a:lstStyle/>
                    <a:p>
                      <a:pPr algn="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33441367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55</a:t>
            </a:fld>
            <a:endParaRPr lang="fr-FR" dirty="0">
              <a:solidFill>
                <a:prstClr val="black">
                  <a:tint val="75000"/>
                </a:prstClr>
              </a:solidFill>
            </a:endParaRPr>
          </a:p>
        </p:txBody>
      </p:sp>
      <p:sp>
        <p:nvSpPr>
          <p:cNvPr id="3" name="Espace réservé du numéro de diapositive 1"/>
          <p:cNvSpPr txBox="1">
            <a:spLocks/>
          </p:cNvSpPr>
          <p:nvPr/>
        </p:nvSpPr>
        <p:spPr>
          <a:xfrm>
            <a:off x="11419465" y="0"/>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5D6219C-5D67-46FE-AB3F-D592616FA5B1}" type="slidenum">
              <a:rPr lang="fr-FR" smtClean="0">
                <a:solidFill>
                  <a:prstClr val="black">
                    <a:tint val="75000"/>
                  </a:prstClr>
                </a:solidFill>
              </a:rPr>
              <a:pPr/>
              <a:t>55</a:t>
            </a:fld>
            <a:endParaRPr lang="fr-FR" dirty="0">
              <a:solidFill>
                <a:prstClr val="black">
                  <a:tint val="75000"/>
                </a:prstClr>
              </a:solidFill>
            </a:endParaRPr>
          </a:p>
        </p:txBody>
      </p:sp>
      <p:sp>
        <p:nvSpPr>
          <p:cNvPr id="4" name="Espace réservé du numéro de diapositive 1"/>
          <p:cNvSpPr txBox="1">
            <a:spLocks/>
          </p:cNvSpPr>
          <p:nvPr/>
        </p:nvSpPr>
        <p:spPr>
          <a:xfrm>
            <a:off x="11419465" y="0"/>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5D6219C-5D67-46FE-AB3F-D592616FA5B1}" type="slidenum">
              <a:rPr lang="fr-FR" smtClean="0">
                <a:solidFill>
                  <a:prstClr val="black">
                    <a:tint val="75000"/>
                  </a:prstClr>
                </a:solidFill>
              </a:rPr>
              <a:pPr/>
              <a:t>55</a:t>
            </a:fld>
            <a:endParaRPr lang="fr-FR" dirty="0">
              <a:solidFill>
                <a:prstClr val="black">
                  <a:tint val="75000"/>
                </a:prstClr>
              </a:solidFill>
            </a:endParaRPr>
          </a:p>
        </p:txBody>
      </p:sp>
      <p:sp>
        <p:nvSpPr>
          <p:cNvPr id="5" name="Espace réservé du contenu 3"/>
          <p:cNvSpPr txBox="1">
            <a:spLocks/>
          </p:cNvSpPr>
          <p:nvPr/>
        </p:nvSpPr>
        <p:spPr>
          <a:xfrm>
            <a:off x="484909" y="524705"/>
            <a:ext cx="11171582" cy="5972814"/>
          </a:xfrm>
          <a:prstGeom prst="rect">
            <a:avLst/>
          </a:prstGeom>
        </p:spPr>
        <p:txBody>
          <a:bodyPr>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Clr>
                <a:srgbClr val="C00000"/>
              </a:buClr>
              <a:buNone/>
            </a:pPr>
            <a:r>
              <a:rPr lang="fr-FR" sz="2000" u="sng" dirty="0" smtClean="0">
                <a:effectLst>
                  <a:outerShdw blurRad="38100" dist="38100" dir="2700000" algn="tl">
                    <a:srgbClr val="000000">
                      <a:alpha val="43137"/>
                    </a:srgbClr>
                  </a:outerShdw>
                </a:effectLst>
              </a:rPr>
              <a:t>01/07/N+2</a:t>
            </a:r>
            <a:r>
              <a:rPr lang="fr-FR" sz="2000" dirty="0" smtClean="0"/>
              <a:t> : </a:t>
            </a:r>
          </a:p>
          <a:p>
            <a:pPr marL="114300" indent="0">
              <a:buClr>
                <a:srgbClr val="C00000"/>
              </a:buClr>
              <a:buNone/>
            </a:pPr>
            <a:r>
              <a:rPr lang="fr-FR" sz="2000" dirty="0" smtClean="0"/>
              <a:t>	- Cession des TIAP D</a:t>
            </a:r>
          </a:p>
          <a:p>
            <a:pPr marL="114300" indent="0">
              <a:buClr>
                <a:srgbClr val="C00000"/>
              </a:buClr>
              <a:buNone/>
            </a:pPr>
            <a:endParaRPr lang="fr-FR" sz="2000" dirty="0"/>
          </a:p>
          <a:p>
            <a:pPr marL="114300" indent="0">
              <a:buClr>
                <a:srgbClr val="C00000"/>
              </a:buClr>
              <a:buNone/>
            </a:pPr>
            <a:endParaRPr lang="fr-FR" sz="2000" dirty="0" smtClean="0"/>
          </a:p>
          <a:p>
            <a:pPr marL="114300" indent="0">
              <a:buClr>
                <a:srgbClr val="C00000"/>
              </a:buClr>
              <a:buNone/>
            </a:pPr>
            <a:endParaRPr lang="fr-FR" sz="2000" dirty="0"/>
          </a:p>
          <a:p>
            <a:pPr marL="114300" indent="0">
              <a:buClr>
                <a:srgbClr val="C00000"/>
              </a:buClr>
              <a:buNone/>
            </a:pPr>
            <a:endParaRPr lang="fr-FR" sz="2000" dirty="0" smtClean="0"/>
          </a:p>
          <a:p>
            <a:pPr marL="114300" indent="0">
              <a:buClr>
                <a:srgbClr val="C00000"/>
              </a:buClr>
              <a:buNone/>
            </a:pPr>
            <a:r>
              <a:rPr lang="fr-FR" sz="2000" dirty="0"/>
              <a:t>	</a:t>
            </a:r>
            <a:r>
              <a:rPr lang="fr-FR" sz="2000" dirty="0" smtClean="0"/>
              <a:t>- Sortie patrimoine</a:t>
            </a:r>
          </a:p>
          <a:p>
            <a:pPr marL="114300" indent="0">
              <a:buClr>
                <a:srgbClr val="C00000"/>
              </a:buClr>
              <a:buNone/>
            </a:pPr>
            <a:endParaRPr lang="fr-FR" sz="2000" dirty="0"/>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r>
              <a:rPr lang="fr-FR" sz="2000" dirty="0" smtClean="0"/>
              <a:t>	- Reprise des dépréciations devenant sans objet </a:t>
            </a:r>
            <a:endParaRPr lang="fr-FR" sz="2000" dirty="0"/>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smtClean="0">
              <a:effectLst>
                <a:outerShdw blurRad="38100" dist="38100" dir="2700000" algn="tl">
                  <a:srgbClr val="000000">
                    <a:alpha val="43137"/>
                  </a:srgbClr>
                </a:outerShdw>
              </a:effectLst>
            </a:endParaRPr>
          </a:p>
          <a:p>
            <a:pPr marL="114300" indent="0">
              <a:buClr>
                <a:srgbClr val="C00000"/>
              </a:buClr>
              <a:buNone/>
            </a:pPr>
            <a:endParaRPr lang="fr-FR" sz="2000" u="sng" dirty="0">
              <a:effectLst>
                <a:outerShdw blurRad="38100" dist="38100" dir="2700000" algn="tl">
                  <a:srgbClr val="000000">
                    <a:alpha val="43137"/>
                  </a:srgbClr>
                </a:outerShdw>
              </a:effectLst>
            </a:endParaRPr>
          </a:p>
        </p:txBody>
      </p:sp>
      <p:sp>
        <p:nvSpPr>
          <p:cNvPr id="7" name="Titre 1"/>
          <p:cNvSpPr txBox="1">
            <a:spLocks/>
          </p:cNvSpPr>
          <p:nvPr/>
        </p:nvSpPr>
        <p:spPr>
          <a:xfrm>
            <a:off x="64655" y="-29115"/>
            <a:ext cx="11055927" cy="577795"/>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a:solidFill>
                  <a:srgbClr val="C00000"/>
                </a:solidFill>
              </a:rPr>
              <a:t>6</a:t>
            </a:r>
            <a:r>
              <a:rPr lang="fr-FR" dirty="0" smtClean="0">
                <a:solidFill>
                  <a:srgbClr val="C00000"/>
                </a:solidFill>
              </a:rPr>
              <a:t>.3. Immobilisations financières – Correction application </a:t>
            </a:r>
            <a:r>
              <a:rPr lang="fr-FR" dirty="0" smtClean="0">
                <a:solidFill>
                  <a:srgbClr val="C00000"/>
                </a:solidFill>
              </a:rPr>
              <a:t>(2)</a:t>
            </a:r>
            <a:endParaRPr lang="fr-FR" dirty="0">
              <a:solidFill>
                <a:srgbClr val="C00000"/>
              </a:solidFill>
            </a:endParaRPr>
          </a:p>
        </p:txBody>
      </p:sp>
      <p:graphicFrame>
        <p:nvGraphicFramePr>
          <p:cNvPr id="10" name="Tableau 9"/>
          <p:cNvGraphicFramePr>
            <a:graphicFrameLocks noGrp="1"/>
          </p:cNvGraphicFramePr>
          <p:nvPr>
            <p:extLst>
              <p:ext uri="{D42A27DB-BD31-4B8C-83A1-F6EECF244321}">
                <p14:modId xmlns:p14="http://schemas.microsoft.com/office/powerpoint/2010/main" val="619654409"/>
              </p:ext>
            </p:extLst>
          </p:nvPr>
        </p:nvGraphicFramePr>
        <p:xfrm>
          <a:off x="484909" y="1269477"/>
          <a:ext cx="10034084" cy="1123480"/>
        </p:xfrm>
        <a:graphic>
          <a:graphicData uri="http://schemas.openxmlformats.org/drawingml/2006/table">
            <a:tbl>
              <a:tblPr>
                <a:tableStyleId>{5940675A-B579-460E-94D1-54222C63F5DA}</a:tableStyleId>
              </a:tblPr>
              <a:tblGrid>
                <a:gridCol w="1320332">
                  <a:extLst>
                    <a:ext uri="{9D8B030D-6E8A-4147-A177-3AD203B41FA5}">
                      <a16:colId xmlns:a16="http://schemas.microsoft.com/office/drawing/2014/main" val="20000"/>
                    </a:ext>
                  </a:extLst>
                </a:gridCol>
                <a:gridCol w="5603734">
                  <a:extLst>
                    <a:ext uri="{9D8B030D-6E8A-4147-A177-3AD203B41FA5}">
                      <a16:colId xmlns:a16="http://schemas.microsoft.com/office/drawing/2014/main" val="20001"/>
                    </a:ext>
                  </a:extLst>
                </a:gridCol>
                <a:gridCol w="1555009">
                  <a:extLst>
                    <a:ext uri="{9D8B030D-6E8A-4147-A177-3AD203B41FA5}">
                      <a16:colId xmlns:a16="http://schemas.microsoft.com/office/drawing/2014/main" val="20004"/>
                    </a:ext>
                  </a:extLst>
                </a:gridCol>
                <a:gridCol w="1555009">
                  <a:extLst>
                    <a:ext uri="{9D8B030D-6E8A-4147-A177-3AD203B41FA5}">
                      <a16:colId xmlns:a16="http://schemas.microsoft.com/office/drawing/2014/main" val="20005"/>
                    </a:ext>
                  </a:extLst>
                </a:gridCol>
              </a:tblGrid>
              <a:tr h="282232">
                <a:tc gridSpan="4">
                  <a:txBody>
                    <a:bodyPr/>
                    <a:lstStyle/>
                    <a:p>
                      <a:pPr algn="ctr">
                        <a:lnSpc>
                          <a:spcPct val="115000"/>
                        </a:lnSpc>
                        <a:spcAft>
                          <a:spcPts val="0"/>
                        </a:spcAft>
                      </a:pPr>
                      <a:endParaRPr lang="fr-FR" sz="1600" dirty="0">
                        <a:effectLst/>
                      </a:endParaRPr>
                    </a:p>
                  </a:txBody>
                  <a:tcPr marL="44450" marR="44450" marT="0" marB="0"/>
                </a:tc>
                <a:tc hMerge="1">
                  <a:txBody>
                    <a:bodyPr/>
                    <a:lstStyle/>
                    <a:p>
                      <a:pP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tc hMerge="1">
                  <a:txBody>
                    <a:bodyPr/>
                    <a:lstStyle/>
                    <a:p>
                      <a:pPr algn="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tc hMerge="1">
                  <a:txBody>
                    <a:bodyPr/>
                    <a:lstStyle/>
                    <a:p>
                      <a:pPr algn="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extLst>
                  <a:ext uri="{0D108BD9-81ED-4DB2-BD59-A6C34878D82A}">
                    <a16:rowId xmlns:a16="http://schemas.microsoft.com/office/drawing/2014/main" val="10000"/>
                  </a:ext>
                </a:extLst>
              </a:tr>
              <a:tr h="0">
                <a:tc>
                  <a:txBody>
                    <a:bodyPr/>
                    <a:lstStyle/>
                    <a:p>
                      <a:pPr algn="ctr">
                        <a:lnSpc>
                          <a:spcPct val="115000"/>
                        </a:lnSpc>
                        <a:spcAft>
                          <a:spcPts val="0"/>
                        </a:spcAft>
                      </a:pPr>
                      <a:endParaRPr lang="fr-FR" sz="1600" kern="1200" dirty="0" smtClean="0">
                        <a:solidFill>
                          <a:schemeClr val="tx1"/>
                        </a:solidFill>
                        <a:effectLst/>
                        <a:latin typeface="+mn-lt"/>
                        <a:ea typeface="+mn-ea"/>
                        <a:cs typeface="+mn-cs"/>
                      </a:endParaRPr>
                    </a:p>
                  </a:txBody>
                  <a:tcPr marL="44450" marR="44450" marT="0" marB="0"/>
                </a:tc>
                <a:tc>
                  <a:txBody>
                    <a:bodyPr/>
                    <a:lstStyle/>
                    <a:p>
                      <a:pPr>
                        <a:lnSpc>
                          <a:spcPct val="115000"/>
                        </a:lnSpc>
                        <a:spcAft>
                          <a:spcPts val="0"/>
                        </a:spcAft>
                        <a:tabLst>
                          <a:tab pos="2700020" algn="ctr"/>
                          <a:tab pos="5400040" algn="r"/>
                          <a:tab pos="449580" algn="l"/>
                        </a:tabLst>
                      </a:pPr>
                      <a:endParaRPr lang="fr-FR" sz="1600" kern="1200" dirty="0">
                        <a:solidFill>
                          <a:schemeClr val="tx1"/>
                        </a:solidFill>
                        <a:effectLst/>
                        <a:latin typeface="+mn-lt"/>
                        <a:ea typeface="+mn-ea"/>
                        <a:cs typeface="+mn-cs"/>
                      </a:endParaRPr>
                    </a:p>
                    <a:p>
                      <a:pPr>
                        <a:lnSpc>
                          <a:spcPct val="115000"/>
                        </a:lnSpc>
                        <a:spcAft>
                          <a:spcPts val="0"/>
                        </a:spcAft>
                        <a:tabLst>
                          <a:tab pos="2700020" algn="ctr"/>
                          <a:tab pos="5400040" algn="r"/>
                          <a:tab pos="449580" algn="l"/>
                        </a:tabLst>
                      </a:pPr>
                      <a:endParaRPr lang="fr-FR" sz="1600" kern="1200" dirty="0">
                        <a:solidFill>
                          <a:schemeClr val="tx1"/>
                        </a:solidFill>
                        <a:effectLst/>
                        <a:latin typeface="+mn-lt"/>
                        <a:ea typeface="+mn-ea"/>
                        <a:cs typeface="+mn-cs"/>
                      </a:endParaRPr>
                    </a:p>
                  </a:txBody>
                  <a:tcPr marL="44450" marR="44450" marT="0" marB="0"/>
                </a:tc>
                <a:tc>
                  <a:txBody>
                    <a:bodyPr/>
                    <a:lstStyle/>
                    <a:p>
                      <a:pPr algn="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tc>
                  <a:txBody>
                    <a:bodyPr/>
                    <a:lstStyle/>
                    <a:p>
                      <a:pPr algn="r">
                        <a:lnSpc>
                          <a:spcPct val="115000"/>
                        </a:lnSpc>
                        <a:spcAft>
                          <a:spcPts val="0"/>
                        </a:spcAft>
                      </a:pPr>
                      <a:endParaRPr lang="fr-FR" sz="1600" kern="1200" dirty="0" smtClean="0">
                        <a:solidFill>
                          <a:schemeClr val="tx1"/>
                        </a:solidFill>
                        <a:effectLst/>
                        <a:latin typeface="+mn-lt"/>
                        <a:ea typeface="+mn-ea"/>
                        <a:cs typeface="+mn-cs"/>
                      </a:endParaRPr>
                    </a:p>
                  </a:txBody>
                  <a:tcPr marL="44450" marR="44450" marT="0" marB="0"/>
                </a:tc>
                <a:extLst>
                  <a:ext uri="{0D108BD9-81ED-4DB2-BD59-A6C34878D82A}">
                    <a16:rowId xmlns:a16="http://schemas.microsoft.com/office/drawing/2014/main" val="10001"/>
                  </a:ext>
                </a:extLst>
              </a:tr>
              <a:tr h="0">
                <a:tc gridSpan="4">
                  <a:txBody>
                    <a:bodyPr/>
                    <a:lstStyle/>
                    <a:p>
                      <a:pPr algn="ct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tc hMerge="1">
                  <a:txBody>
                    <a:bodyPr/>
                    <a:lstStyle/>
                    <a:p>
                      <a:pPr>
                        <a:lnSpc>
                          <a:spcPct val="115000"/>
                        </a:lnSpc>
                        <a:spcAft>
                          <a:spcPts val="0"/>
                        </a:spcAft>
                        <a:tabLst>
                          <a:tab pos="2700020" algn="ctr"/>
                          <a:tab pos="5400040" algn="r"/>
                          <a:tab pos="449580" algn="l"/>
                          <a:tab pos="2700020" algn="ctr"/>
                          <a:tab pos="5400040" algn="r"/>
                        </a:tabLst>
                      </a:pPr>
                      <a:endParaRPr lang="fr-FR" sz="1600" kern="1200" dirty="0">
                        <a:solidFill>
                          <a:schemeClr val="tx1"/>
                        </a:solidFill>
                        <a:effectLst/>
                        <a:latin typeface="+mn-lt"/>
                        <a:ea typeface="+mn-ea"/>
                        <a:cs typeface="+mn-cs"/>
                      </a:endParaRPr>
                    </a:p>
                  </a:txBody>
                  <a:tcPr marL="44450" marR="44450" marT="0" marB="0"/>
                </a:tc>
                <a:tc hMerge="1">
                  <a:txBody>
                    <a:bodyPr/>
                    <a:lstStyle/>
                    <a:p>
                      <a:pPr algn="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tc hMerge="1">
                  <a:txBody>
                    <a:bodyPr/>
                    <a:lstStyle/>
                    <a:p>
                      <a:pPr algn="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extLst>
                  <a:ext uri="{0D108BD9-81ED-4DB2-BD59-A6C34878D82A}">
                    <a16:rowId xmlns:a16="http://schemas.microsoft.com/office/drawing/2014/main" val="10002"/>
                  </a:ext>
                </a:extLst>
              </a:tr>
            </a:tbl>
          </a:graphicData>
        </a:graphic>
      </p:graphicFrame>
      <p:graphicFrame>
        <p:nvGraphicFramePr>
          <p:cNvPr id="11" name="Tableau 10"/>
          <p:cNvGraphicFramePr>
            <a:graphicFrameLocks noGrp="1"/>
          </p:cNvGraphicFramePr>
          <p:nvPr>
            <p:extLst>
              <p:ext uri="{D42A27DB-BD31-4B8C-83A1-F6EECF244321}">
                <p14:modId xmlns:p14="http://schemas.microsoft.com/office/powerpoint/2010/main" val="3868957461"/>
              </p:ext>
            </p:extLst>
          </p:nvPr>
        </p:nvGraphicFramePr>
        <p:xfrm>
          <a:off x="484909" y="5078762"/>
          <a:ext cx="10034084" cy="1121664"/>
        </p:xfrm>
        <a:graphic>
          <a:graphicData uri="http://schemas.openxmlformats.org/drawingml/2006/table">
            <a:tbl>
              <a:tblPr>
                <a:tableStyleId>{5940675A-B579-460E-94D1-54222C63F5DA}</a:tableStyleId>
              </a:tblPr>
              <a:tblGrid>
                <a:gridCol w="1320332">
                  <a:extLst>
                    <a:ext uri="{9D8B030D-6E8A-4147-A177-3AD203B41FA5}">
                      <a16:colId xmlns:a16="http://schemas.microsoft.com/office/drawing/2014/main" val="20000"/>
                    </a:ext>
                  </a:extLst>
                </a:gridCol>
                <a:gridCol w="5603734">
                  <a:extLst>
                    <a:ext uri="{9D8B030D-6E8A-4147-A177-3AD203B41FA5}">
                      <a16:colId xmlns:a16="http://schemas.microsoft.com/office/drawing/2014/main" val="20001"/>
                    </a:ext>
                  </a:extLst>
                </a:gridCol>
                <a:gridCol w="1555009">
                  <a:extLst>
                    <a:ext uri="{9D8B030D-6E8A-4147-A177-3AD203B41FA5}">
                      <a16:colId xmlns:a16="http://schemas.microsoft.com/office/drawing/2014/main" val="20004"/>
                    </a:ext>
                  </a:extLst>
                </a:gridCol>
                <a:gridCol w="1555009">
                  <a:extLst>
                    <a:ext uri="{9D8B030D-6E8A-4147-A177-3AD203B41FA5}">
                      <a16:colId xmlns:a16="http://schemas.microsoft.com/office/drawing/2014/main" val="20005"/>
                    </a:ext>
                  </a:extLst>
                </a:gridCol>
              </a:tblGrid>
              <a:tr h="241383">
                <a:tc gridSpan="4">
                  <a:txBody>
                    <a:bodyPr/>
                    <a:lstStyle/>
                    <a:p>
                      <a:pPr algn="ctr">
                        <a:lnSpc>
                          <a:spcPct val="115000"/>
                        </a:lnSpc>
                        <a:spcAft>
                          <a:spcPts val="0"/>
                        </a:spcAft>
                      </a:pPr>
                      <a:endParaRPr lang="fr-FR" sz="1600" dirty="0">
                        <a:effectLst/>
                      </a:endParaRPr>
                    </a:p>
                  </a:txBody>
                  <a:tcPr marL="44450" marR="44450" marT="0" marB="0"/>
                </a:tc>
                <a:tc hMerge="1">
                  <a:txBody>
                    <a:bodyPr/>
                    <a:lstStyle/>
                    <a:p>
                      <a:pP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tc hMerge="1">
                  <a:txBody>
                    <a:bodyPr/>
                    <a:lstStyle/>
                    <a:p>
                      <a:pPr algn="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tc hMerge="1">
                  <a:txBody>
                    <a:bodyPr/>
                    <a:lstStyle/>
                    <a:p>
                      <a:pPr algn="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extLst>
                  <a:ext uri="{0D108BD9-81ED-4DB2-BD59-A6C34878D82A}">
                    <a16:rowId xmlns:a16="http://schemas.microsoft.com/office/drawing/2014/main" val="10000"/>
                  </a:ext>
                </a:extLst>
              </a:tr>
              <a:tr h="0">
                <a:tc>
                  <a:txBody>
                    <a:bodyPr/>
                    <a:lstStyle/>
                    <a:p>
                      <a:pPr algn="ctr">
                        <a:lnSpc>
                          <a:spcPct val="115000"/>
                        </a:lnSpc>
                        <a:spcAft>
                          <a:spcPts val="0"/>
                        </a:spcAft>
                      </a:pPr>
                      <a:endParaRPr lang="fr-FR" sz="1600" kern="1200" dirty="0" smtClean="0">
                        <a:solidFill>
                          <a:schemeClr val="tx1"/>
                        </a:solidFill>
                        <a:effectLst/>
                        <a:latin typeface="+mn-lt"/>
                        <a:ea typeface="+mn-ea"/>
                        <a:cs typeface="+mn-cs"/>
                      </a:endParaRPr>
                    </a:p>
                    <a:p>
                      <a:pPr algn="ctr">
                        <a:lnSpc>
                          <a:spcPct val="115000"/>
                        </a:lnSpc>
                        <a:spcAft>
                          <a:spcPts val="0"/>
                        </a:spcAft>
                      </a:pPr>
                      <a:endParaRPr lang="fr-FR" sz="1600" kern="1200" dirty="0" smtClean="0">
                        <a:solidFill>
                          <a:schemeClr val="tx1"/>
                        </a:solidFill>
                        <a:effectLst/>
                        <a:latin typeface="+mn-lt"/>
                        <a:ea typeface="+mn-ea"/>
                        <a:cs typeface="+mn-cs"/>
                      </a:endParaRPr>
                    </a:p>
                  </a:txBody>
                  <a:tcPr marL="44450" marR="44450" marT="0" marB="0"/>
                </a:tc>
                <a:tc>
                  <a:txBody>
                    <a:bodyPr/>
                    <a:lstStyle/>
                    <a:p>
                      <a:pPr>
                        <a:lnSpc>
                          <a:spcPct val="115000"/>
                        </a:lnSpc>
                        <a:spcAft>
                          <a:spcPts val="0"/>
                        </a:spcAft>
                        <a:tabLst>
                          <a:tab pos="2700020" algn="ctr"/>
                          <a:tab pos="5400040" algn="r"/>
                          <a:tab pos="449580" algn="l"/>
                        </a:tabLst>
                      </a:pPr>
                      <a:endParaRPr lang="fr-FR" sz="1600" kern="1200" dirty="0">
                        <a:solidFill>
                          <a:schemeClr val="tx1"/>
                        </a:solidFill>
                        <a:effectLst/>
                        <a:latin typeface="+mn-lt"/>
                        <a:ea typeface="+mn-ea"/>
                        <a:cs typeface="+mn-cs"/>
                      </a:endParaRPr>
                    </a:p>
                  </a:txBody>
                  <a:tcPr marL="44450" marR="44450" marT="0" marB="0"/>
                </a:tc>
                <a:tc>
                  <a:txBody>
                    <a:bodyPr/>
                    <a:lstStyle/>
                    <a:p>
                      <a:pPr algn="ct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endParaRPr lang="fr-FR" sz="1600" kern="1200" dirty="0" smtClean="0">
                        <a:solidFill>
                          <a:schemeClr val="tx1"/>
                        </a:solidFill>
                        <a:effectLst/>
                        <a:latin typeface="+mn-lt"/>
                        <a:ea typeface="+mn-ea"/>
                        <a:cs typeface="+mn-cs"/>
                      </a:endParaRPr>
                    </a:p>
                  </a:txBody>
                  <a:tcPr marL="44450" marR="44450" marT="0" marB="0"/>
                </a:tc>
                <a:extLst>
                  <a:ext uri="{0D108BD9-81ED-4DB2-BD59-A6C34878D82A}">
                    <a16:rowId xmlns:a16="http://schemas.microsoft.com/office/drawing/2014/main" val="10001"/>
                  </a:ext>
                </a:extLst>
              </a:tr>
              <a:tr h="0">
                <a:tc gridSpan="4">
                  <a:txBody>
                    <a:bodyPr/>
                    <a:lstStyle/>
                    <a:p>
                      <a:pPr algn="ct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tc hMerge="1">
                  <a:txBody>
                    <a:bodyPr/>
                    <a:lstStyle/>
                    <a:p>
                      <a:pPr>
                        <a:lnSpc>
                          <a:spcPct val="115000"/>
                        </a:lnSpc>
                        <a:spcAft>
                          <a:spcPts val="0"/>
                        </a:spcAft>
                        <a:tabLst>
                          <a:tab pos="2700020" algn="ctr"/>
                          <a:tab pos="5400040" algn="r"/>
                          <a:tab pos="449580" algn="l"/>
                          <a:tab pos="2700020" algn="ctr"/>
                          <a:tab pos="5400040" algn="r"/>
                        </a:tabLst>
                      </a:pPr>
                      <a:endParaRPr lang="fr-FR" sz="1600" kern="1200" dirty="0">
                        <a:solidFill>
                          <a:schemeClr val="tx1"/>
                        </a:solidFill>
                        <a:effectLst/>
                        <a:latin typeface="+mn-lt"/>
                        <a:ea typeface="+mn-ea"/>
                        <a:cs typeface="+mn-cs"/>
                      </a:endParaRPr>
                    </a:p>
                  </a:txBody>
                  <a:tcPr marL="44450" marR="44450" marT="0" marB="0"/>
                </a:tc>
                <a:tc hMerge="1">
                  <a:txBody>
                    <a:bodyPr/>
                    <a:lstStyle/>
                    <a:p>
                      <a:pPr algn="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tc hMerge="1">
                  <a:txBody>
                    <a:bodyPr/>
                    <a:lstStyle/>
                    <a:p>
                      <a:pPr algn="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extLst>
                  <a:ext uri="{0D108BD9-81ED-4DB2-BD59-A6C34878D82A}">
                    <a16:rowId xmlns:a16="http://schemas.microsoft.com/office/drawing/2014/main" val="10002"/>
                  </a:ext>
                </a:extLst>
              </a:tr>
            </a:tbl>
          </a:graphicData>
        </a:graphic>
      </p:graphicFrame>
      <p:graphicFrame>
        <p:nvGraphicFramePr>
          <p:cNvPr id="12" name="Tableau 11"/>
          <p:cNvGraphicFramePr>
            <a:graphicFrameLocks noGrp="1"/>
          </p:cNvGraphicFramePr>
          <p:nvPr>
            <p:extLst>
              <p:ext uri="{D42A27DB-BD31-4B8C-83A1-F6EECF244321}">
                <p14:modId xmlns:p14="http://schemas.microsoft.com/office/powerpoint/2010/main" val="4220845741"/>
              </p:ext>
            </p:extLst>
          </p:nvPr>
        </p:nvGraphicFramePr>
        <p:xfrm>
          <a:off x="484909" y="3223254"/>
          <a:ext cx="10034084" cy="1126811"/>
        </p:xfrm>
        <a:graphic>
          <a:graphicData uri="http://schemas.openxmlformats.org/drawingml/2006/table">
            <a:tbl>
              <a:tblPr>
                <a:tableStyleId>{5940675A-B579-460E-94D1-54222C63F5DA}</a:tableStyleId>
              </a:tblPr>
              <a:tblGrid>
                <a:gridCol w="1320332">
                  <a:extLst>
                    <a:ext uri="{9D8B030D-6E8A-4147-A177-3AD203B41FA5}">
                      <a16:colId xmlns:a16="http://schemas.microsoft.com/office/drawing/2014/main" val="20000"/>
                    </a:ext>
                  </a:extLst>
                </a:gridCol>
                <a:gridCol w="5603734">
                  <a:extLst>
                    <a:ext uri="{9D8B030D-6E8A-4147-A177-3AD203B41FA5}">
                      <a16:colId xmlns:a16="http://schemas.microsoft.com/office/drawing/2014/main" val="20001"/>
                    </a:ext>
                  </a:extLst>
                </a:gridCol>
                <a:gridCol w="1555009">
                  <a:extLst>
                    <a:ext uri="{9D8B030D-6E8A-4147-A177-3AD203B41FA5}">
                      <a16:colId xmlns:a16="http://schemas.microsoft.com/office/drawing/2014/main" val="20004"/>
                    </a:ext>
                  </a:extLst>
                </a:gridCol>
                <a:gridCol w="1555009">
                  <a:extLst>
                    <a:ext uri="{9D8B030D-6E8A-4147-A177-3AD203B41FA5}">
                      <a16:colId xmlns:a16="http://schemas.microsoft.com/office/drawing/2014/main" val="20005"/>
                    </a:ext>
                  </a:extLst>
                </a:gridCol>
              </a:tblGrid>
              <a:tr h="285563">
                <a:tc gridSpan="4">
                  <a:txBody>
                    <a:bodyPr/>
                    <a:lstStyle/>
                    <a:p>
                      <a:pPr algn="ctr">
                        <a:lnSpc>
                          <a:spcPct val="115000"/>
                        </a:lnSpc>
                        <a:spcAft>
                          <a:spcPts val="0"/>
                        </a:spcAft>
                      </a:pPr>
                      <a:endParaRPr lang="fr-FR" sz="1600" dirty="0">
                        <a:effectLst/>
                      </a:endParaRPr>
                    </a:p>
                  </a:txBody>
                  <a:tcPr marL="44450" marR="44450" marT="0" marB="0"/>
                </a:tc>
                <a:tc hMerge="1">
                  <a:txBody>
                    <a:bodyPr/>
                    <a:lstStyle/>
                    <a:p>
                      <a:pP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tc hMerge="1">
                  <a:txBody>
                    <a:bodyPr/>
                    <a:lstStyle/>
                    <a:p>
                      <a:pPr algn="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tc hMerge="1">
                  <a:txBody>
                    <a:bodyPr/>
                    <a:lstStyle/>
                    <a:p>
                      <a:pPr algn="r">
                        <a:lnSpc>
                          <a:spcPct val="115000"/>
                        </a:lnSpc>
                        <a:spcAft>
                          <a:spcPts val="0"/>
                        </a:spcAft>
                      </a:pPr>
                      <a:endParaRPr lang="fr-FR" sz="1600" dirty="0">
                        <a:solidFill>
                          <a:srgbClr val="000000"/>
                        </a:solidFill>
                        <a:effectLst/>
                        <a:latin typeface="Arial"/>
                        <a:ea typeface="Times New Roman"/>
                        <a:cs typeface="Times New Roman"/>
                      </a:endParaRPr>
                    </a:p>
                  </a:txBody>
                  <a:tcPr marL="44450" marR="44450" marT="0" marB="0"/>
                </a:tc>
                <a:extLst>
                  <a:ext uri="{0D108BD9-81ED-4DB2-BD59-A6C34878D82A}">
                    <a16:rowId xmlns:a16="http://schemas.microsoft.com/office/drawing/2014/main" val="10000"/>
                  </a:ext>
                </a:extLst>
              </a:tr>
              <a:tr h="0">
                <a:tc>
                  <a:txBody>
                    <a:bodyPr/>
                    <a:lstStyle/>
                    <a:p>
                      <a:pPr algn="ctr">
                        <a:lnSpc>
                          <a:spcPct val="115000"/>
                        </a:lnSpc>
                        <a:spcAft>
                          <a:spcPts val="0"/>
                        </a:spcAft>
                      </a:pPr>
                      <a:endParaRPr lang="fr-FR" sz="1600" kern="1200" dirty="0" smtClean="0">
                        <a:solidFill>
                          <a:schemeClr val="tx1"/>
                        </a:solidFill>
                        <a:effectLst/>
                        <a:latin typeface="+mn-lt"/>
                        <a:ea typeface="+mn-ea"/>
                        <a:cs typeface="+mn-cs"/>
                      </a:endParaRPr>
                    </a:p>
                    <a:p>
                      <a:pPr algn="ctr">
                        <a:lnSpc>
                          <a:spcPct val="115000"/>
                        </a:lnSpc>
                        <a:spcAft>
                          <a:spcPts val="0"/>
                        </a:spcAft>
                      </a:pPr>
                      <a:endParaRPr lang="fr-FR" sz="1600" kern="1200" dirty="0" smtClean="0">
                        <a:solidFill>
                          <a:schemeClr val="tx1"/>
                        </a:solidFill>
                        <a:effectLst/>
                        <a:latin typeface="+mn-lt"/>
                        <a:ea typeface="+mn-ea"/>
                        <a:cs typeface="+mn-cs"/>
                      </a:endParaRPr>
                    </a:p>
                  </a:txBody>
                  <a:tcPr marL="44450" marR="44450" marT="0" marB="0"/>
                </a:tc>
                <a:tc>
                  <a:txBody>
                    <a:bodyPr/>
                    <a:lstStyle/>
                    <a:p>
                      <a:pPr>
                        <a:lnSpc>
                          <a:spcPct val="115000"/>
                        </a:lnSpc>
                        <a:spcAft>
                          <a:spcPts val="0"/>
                        </a:spcAft>
                        <a:tabLst>
                          <a:tab pos="2700020" algn="ctr"/>
                          <a:tab pos="5400040" algn="r"/>
                          <a:tab pos="449580" algn="l"/>
                        </a:tabLst>
                      </a:pPr>
                      <a:endParaRPr lang="fr-FR" sz="1600" kern="1200" dirty="0">
                        <a:solidFill>
                          <a:schemeClr val="tx1"/>
                        </a:solidFill>
                        <a:effectLst/>
                        <a:latin typeface="+mn-lt"/>
                        <a:ea typeface="+mn-ea"/>
                        <a:cs typeface="+mn-cs"/>
                      </a:endParaRPr>
                    </a:p>
                  </a:txBody>
                  <a:tcPr marL="44450" marR="44450" marT="0" marB="0"/>
                </a:tc>
                <a:tc>
                  <a:txBody>
                    <a:bodyPr/>
                    <a:lstStyle/>
                    <a:p>
                      <a:pPr algn="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tc>
                  <a:txBody>
                    <a:bodyPr/>
                    <a:lstStyle/>
                    <a:p>
                      <a:pPr algn="r">
                        <a:lnSpc>
                          <a:spcPct val="115000"/>
                        </a:lnSpc>
                        <a:spcAft>
                          <a:spcPts val="0"/>
                        </a:spcAft>
                      </a:pPr>
                      <a:endParaRPr lang="fr-FR" sz="1600" kern="1200" dirty="0" smtClean="0">
                        <a:solidFill>
                          <a:schemeClr val="tx1"/>
                        </a:solidFill>
                        <a:effectLst/>
                        <a:latin typeface="+mn-lt"/>
                        <a:ea typeface="+mn-ea"/>
                        <a:cs typeface="+mn-cs"/>
                      </a:endParaRPr>
                    </a:p>
                  </a:txBody>
                  <a:tcPr marL="44450" marR="44450" marT="0" marB="0"/>
                </a:tc>
                <a:extLst>
                  <a:ext uri="{0D108BD9-81ED-4DB2-BD59-A6C34878D82A}">
                    <a16:rowId xmlns:a16="http://schemas.microsoft.com/office/drawing/2014/main" val="10001"/>
                  </a:ext>
                </a:extLst>
              </a:tr>
              <a:tr h="0">
                <a:tc gridSpan="4">
                  <a:txBody>
                    <a:bodyPr/>
                    <a:lstStyle/>
                    <a:p>
                      <a:pPr algn="ct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tc hMerge="1">
                  <a:txBody>
                    <a:bodyPr/>
                    <a:lstStyle/>
                    <a:p>
                      <a:pPr>
                        <a:lnSpc>
                          <a:spcPct val="115000"/>
                        </a:lnSpc>
                        <a:spcAft>
                          <a:spcPts val="0"/>
                        </a:spcAft>
                        <a:tabLst>
                          <a:tab pos="2700020" algn="ctr"/>
                          <a:tab pos="5400040" algn="r"/>
                          <a:tab pos="449580" algn="l"/>
                          <a:tab pos="2700020" algn="ctr"/>
                          <a:tab pos="5400040" algn="r"/>
                        </a:tabLst>
                      </a:pPr>
                      <a:endParaRPr lang="fr-FR" sz="1600" kern="1200" dirty="0">
                        <a:solidFill>
                          <a:schemeClr val="tx1"/>
                        </a:solidFill>
                        <a:effectLst/>
                        <a:latin typeface="+mn-lt"/>
                        <a:ea typeface="+mn-ea"/>
                        <a:cs typeface="+mn-cs"/>
                      </a:endParaRPr>
                    </a:p>
                  </a:txBody>
                  <a:tcPr marL="44450" marR="44450" marT="0" marB="0"/>
                </a:tc>
                <a:tc hMerge="1">
                  <a:txBody>
                    <a:bodyPr/>
                    <a:lstStyle/>
                    <a:p>
                      <a:pPr algn="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tc hMerge="1">
                  <a:txBody>
                    <a:bodyPr/>
                    <a:lstStyle/>
                    <a:p>
                      <a:pPr algn="r">
                        <a:lnSpc>
                          <a:spcPct val="115000"/>
                        </a:lnSpc>
                        <a:spcAft>
                          <a:spcPts val="0"/>
                        </a:spcAft>
                      </a:pPr>
                      <a:endParaRPr lang="fr-FR" sz="1600" kern="1200" dirty="0">
                        <a:solidFill>
                          <a:schemeClr val="tx1"/>
                        </a:solidFill>
                        <a:effectLst/>
                        <a:latin typeface="+mn-lt"/>
                        <a:ea typeface="+mn-ea"/>
                        <a:cs typeface="+mn-cs"/>
                      </a:endParaRPr>
                    </a:p>
                  </a:txBody>
                  <a:tcPr marL="44450" marR="44450" marT="0" marB="0"/>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53159136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56</a:t>
            </a:fld>
            <a:endParaRPr lang="fr-FR" dirty="0">
              <a:solidFill>
                <a:prstClr val="black">
                  <a:tint val="75000"/>
                </a:prstClr>
              </a:solidFill>
            </a:endParaRPr>
          </a:p>
        </p:txBody>
      </p:sp>
      <p:sp>
        <p:nvSpPr>
          <p:cNvPr id="3" name="Titre 1"/>
          <p:cNvSpPr txBox="1">
            <a:spLocks/>
          </p:cNvSpPr>
          <p:nvPr/>
        </p:nvSpPr>
        <p:spPr>
          <a:xfrm>
            <a:off x="64655" y="-29115"/>
            <a:ext cx="11055927" cy="577795"/>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a:solidFill>
                  <a:srgbClr val="C00000"/>
                </a:solidFill>
              </a:rPr>
              <a:t>6</a:t>
            </a:r>
            <a:r>
              <a:rPr lang="fr-FR" dirty="0" smtClean="0">
                <a:solidFill>
                  <a:srgbClr val="C00000"/>
                </a:solidFill>
              </a:rPr>
              <a:t>.4. Immobilisations financières – suivi de la valeur des titres</a:t>
            </a:r>
            <a:endParaRPr lang="fr-FR" dirty="0">
              <a:solidFill>
                <a:srgbClr val="C00000"/>
              </a:solidFill>
            </a:endParaRPr>
          </a:p>
        </p:txBody>
      </p:sp>
      <p:graphicFrame>
        <p:nvGraphicFramePr>
          <p:cNvPr id="4" name="Tableau 3"/>
          <p:cNvGraphicFramePr>
            <a:graphicFrameLocks noGrp="1"/>
          </p:cNvGraphicFramePr>
          <p:nvPr>
            <p:extLst>
              <p:ext uri="{D42A27DB-BD31-4B8C-83A1-F6EECF244321}">
                <p14:modId xmlns:p14="http://schemas.microsoft.com/office/powerpoint/2010/main" val="3240063529"/>
              </p:ext>
            </p:extLst>
          </p:nvPr>
        </p:nvGraphicFramePr>
        <p:xfrm>
          <a:off x="252314" y="1603436"/>
          <a:ext cx="10868269" cy="2247580"/>
        </p:xfrm>
        <a:graphic>
          <a:graphicData uri="http://schemas.openxmlformats.org/drawingml/2006/table">
            <a:tbl>
              <a:tblPr>
                <a:tableStyleId>{5C22544A-7EE6-4342-B048-85BDC9FD1C3A}</a:tableStyleId>
              </a:tblPr>
              <a:tblGrid>
                <a:gridCol w="1219756">
                  <a:extLst>
                    <a:ext uri="{9D8B030D-6E8A-4147-A177-3AD203B41FA5}">
                      <a16:colId xmlns:a16="http://schemas.microsoft.com/office/drawing/2014/main" val="3595969536"/>
                    </a:ext>
                  </a:extLst>
                </a:gridCol>
                <a:gridCol w="966600">
                  <a:extLst>
                    <a:ext uri="{9D8B030D-6E8A-4147-A177-3AD203B41FA5}">
                      <a16:colId xmlns:a16="http://schemas.microsoft.com/office/drawing/2014/main" val="490419131"/>
                    </a:ext>
                  </a:extLst>
                </a:gridCol>
                <a:gridCol w="1058657">
                  <a:extLst>
                    <a:ext uri="{9D8B030D-6E8A-4147-A177-3AD203B41FA5}">
                      <a16:colId xmlns:a16="http://schemas.microsoft.com/office/drawing/2014/main" val="983275387"/>
                    </a:ext>
                  </a:extLst>
                </a:gridCol>
                <a:gridCol w="1196742">
                  <a:extLst>
                    <a:ext uri="{9D8B030D-6E8A-4147-A177-3AD203B41FA5}">
                      <a16:colId xmlns:a16="http://schemas.microsoft.com/office/drawing/2014/main" val="1896121893"/>
                    </a:ext>
                  </a:extLst>
                </a:gridCol>
                <a:gridCol w="966600">
                  <a:extLst>
                    <a:ext uri="{9D8B030D-6E8A-4147-A177-3AD203B41FA5}">
                      <a16:colId xmlns:a16="http://schemas.microsoft.com/office/drawing/2014/main" val="2959674180"/>
                    </a:ext>
                  </a:extLst>
                </a:gridCol>
                <a:gridCol w="1612739">
                  <a:extLst>
                    <a:ext uri="{9D8B030D-6E8A-4147-A177-3AD203B41FA5}">
                      <a16:colId xmlns:a16="http://schemas.microsoft.com/office/drawing/2014/main" val="2142513948"/>
                    </a:ext>
                  </a:extLst>
                </a:gridCol>
                <a:gridCol w="1635050">
                  <a:extLst>
                    <a:ext uri="{9D8B030D-6E8A-4147-A177-3AD203B41FA5}">
                      <a16:colId xmlns:a16="http://schemas.microsoft.com/office/drawing/2014/main" val="2359540821"/>
                    </a:ext>
                  </a:extLst>
                </a:gridCol>
                <a:gridCol w="1154152">
                  <a:extLst>
                    <a:ext uri="{9D8B030D-6E8A-4147-A177-3AD203B41FA5}">
                      <a16:colId xmlns:a16="http://schemas.microsoft.com/office/drawing/2014/main" val="350201472"/>
                    </a:ext>
                  </a:extLst>
                </a:gridCol>
                <a:gridCol w="1057973">
                  <a:extLst>
                    <a:ext uri="{9D8B030D-6E8A-4147-A177-3AD203B41FA5}">
                      <a16:colId xmlns:a16="http://schemas.microsoft.com/office/drawing/2014/main" val="790720547"/>
                    </a:ext>
                  </a:extLst>
                </a:gridCol>
              </a:tblGrid>
              <a:tr h="603885">
                <a:tc>
                  <a:txBody>
                    <a:bodyPr/>
                    <a:lstStyle/>
                    <a:p>
                      <a:pPr algn="ctr" fontAlgn="b"/>
                      <a:r>
                        <a:rPr lang="fr-FR" sz="1600" b="1" u="none" strike="noStrike" dirty="0">
                          <a:effectLst/>
                        </a:rPr>
                        <a:t>TITRES</a:t>
                      </a:r>
                      <a:endParaRPr lang="fr-FR" sz="16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600" b="1" u="none" strike="noStrike" dirty="0">
                          <a:effectLst/>
                        </a:rPr>
                        <a:t>NATURE</a:t>
                      </a:r>
                      <a:endParaRPr lang="fr-FR" sz="16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600" b="1" u="none" strike="noStrike" dirty="0">
                          <a:effectLst/>
                        </a:rPr>
                        <a:t>Valeur d'Origine</a:t>
                      </a:r>
                      <a:endParaRPr lang="fr-FR" sz="16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600" b="1" u="none" strike="noStrike" dirty="0">
                          <a:effectLst/>
                        </a:rPr>
                        <a:t>QUANTITE</a:t>
                      </a:r>
                      <a:endParaRPr lang="fr-FR" sz="16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600" b="1" u="none" strike="noStrike" dirty="0">
                          <a:effectLst/>
                        </a:rPr>
                        <a:t>Valeur Actuelle</a:t>
                      </a:r>
                      <a:endParaRPr lang="fr-FR" sz="16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600" b="1" u="none" strike="noStrike" dirty="0" smtClean="0">
                          <a:effectLst/>
                        </a:rPr>
                        <a:t>Dépréciation</a:t>
                      </a:r>
                      <a:r>
                        <a:rPr lang="fr-FR" sz="1600" b="1" u="none" strike="noStrike" baseline="0" dirty="0" smtClean="0">
                          <a:effectLst/>
                        </a:rPr>
                        <a:t> Existante</a:t>
                      </a:r>
                    </a:p>
                    <a:p>
                      <a:pPr algn="ctr" fontAlgn="b"/>
                      <a:r>
                        <a:rPr lang="fr-FR" sz="1600" b="1" i="0" u="none" strike="noStrike" baseline="0" dirty="0" smtClean="0">
                          <a:solidFill>
                            <a:srgbClr val="000000"/>
                          </a:solidFill>
                          <a:effectLst/>
                          <a:latin typeface="Calibri" panose="020F0502020204030204" pitchFamily="34" charset="0"/>
                        </a:rPr>
                        <a:t>N-1</a:t>
                      </a:r>
                      <a:endParaRPr lang="fr-FR" sz="16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600" b="1" i="0" u="none" strike="noStrike" dirty="0" smtClean="0">
                          <a:solidFill>
                            <a:srgbClr val="000000"/>
                          </a:solidFill>
                          <a:effectLst/>
                          <a:latin typeface="Calibri" panose="020F0502020204030204" pitchFamily="34" charset="0"/>
                        </a:rPr>
                        <a:t>Dépréciation</a:t>
                      </a:r>
                      <a:r>
                        <a:rPr lang="fr-FR" sz="1600" b="1" i="0" u="none" strike="noStrike" baseline="0" dirty="0" smtClean="0">
                          <a:solidFill>
                            <a:srgbClr val="000000"/>
                          </a:solidFill>
                          <a:effectLst/>
                          <a:latin typeface="Calibri" panose="020F0502020204030204" pitchFamily="34" charset="0"/>
                        </a:rPr>
                        <a:t> Nécessaire</a:t>
                      </a:r>
                    </a:p>
                    <a:p>
                      <a:pPr algn="ctr" fontAlgn="b"/>
                      <a:r>
                        <a:rPr lang="fr-FR" sz="1600" b="1" i="0" u="none" strike="noStrike" baseline="0" dirty="0" smtClean="0">
                          <a:solidFill>
                            <a:srgbClr val="000000"/>
                          </a:solidFill>
                          <a:effectLst/>
                          <a:latin typeface="Calibri" panose="020F0502020204030204" pitchFamily="34" charset="0"/>
                        </a:rPr>
                        <a:t>N</a:t>
                      </a:r>
                      <a:endParaRPr lang="fr-FR" sz="16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600" b="1" u="none" strike="noStrike" dirty="0" smtClean="0">
                          <a:effectLst/>
                        </a:rPr>
                        <a:t>Dotation</a:t>
                      </a:r>
                      <a:endParaRPr lang="fr-FR" sz="16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600" b="1" u="none" strike="noStrike" dirty="0" smtClean="0">
                          <a:effectLst/>
                        </a:rPr>
                        <a:t>Reprise</a:t>
                      </a:r>
                      <a:endParaRPr lang="fr-FR" sz="16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97326473"/>
                  </a:ext>
                </a:extLst>
              </a:tr>
              <a:tr h="301942">
                <a:tc>
                  <a:txBody>
                    <a:bodyPr/>
                    <a:lstStyle/>
                    <a:p>
                      <a:pPr algn="l"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600" b="0" i="0" u="none" strike="noStrike">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600" b="0" i="0" u="none" strike="noStrike">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600" b="0" i="0" u="none" strike="noStrike">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8385592"/>
                  </a:ext>
                </a:extLst>
              </a:tr>
              <a:tr h="301942">
                <a:tc>
                  <a:txBody>
                    <a:bodyPr/>
                    <a:lstStyle/>
                    <a:p>
                      <a:pPr algn="l" fontAlgn="b"/>
                      <a:endParaRPr lang="fr-FR" sz="1600" b="0" i="0" u="none" strike="noStrike">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fr-FR" sz="1600" b="0" i="0" u="none" strike="noStrike">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600" b="0" i="0" u="none" strike="noStrike">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fr-FR" sz="1600" b="0" i="0" u="none" strike="noStrike">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600" b="0" i="0" u="none" strike="noStrike">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600" b="0" i="0" u="none" strike="noStrike">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98667792"/>
                  </a:ext>
                </a:extLst>
              </a:tr>
              <a:tr h="301942">
                <a:tc>
                  <a:txBody>
                    <a:bodyPr/>
                    <a:lstStyle/>
                    <a:p>
                      <a:pPr algn="l" fontAlgn="b"/>
                      <a:endParaRPr lang="fr-FR" sz="1600" b="0" i="0" u="none" strike="noStrike">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fr-FR" sz="1600" b="0" i="0" u="none" strike="noStrike">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600" b="0" i="0" u="none" strike="noStrike">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600" b="0" i="0" u="none" strike="noStrike">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600" b="0" i="0" u="none" strike="noStrike">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82084742"/>
                  </a:ext>
                </a:extLst>
              </a:tr>
              <a:tr h="301942">
                <a:tc>
                  <a:txBody>
                    <a:bodyPr/>
                    <a:lstStyle/>
                    <a:p>
                      <a:pPr algn="l" fontAlgn="b"/>
                      <a:endParaRPr lang="fr-FR" sz="1600" b="0" i="0" u="none" strike="noStrike">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fr-FR" sz="1600" b="0" i="0" u="none" strike="noStrike">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600" b="0" i="0" u="none" strike="noStrike">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600" b="0" i="0" u="none" strike="noStrike">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600" b="0" i="0" u="none" strike="noStrike">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76316252"/>
                  </a:ext>
                </a:extLst>
              </a:tr>
              <a:tr h="301942">
                <a:tc>
                  <a:txBody>
                    <a:bodyPr/>
                    <a:lstStyle/>
                    <a:p>
                      <a:pPr algn="l" fontAlgn="b"/>
                      <a:endParaRPr lang="fr-FR" sz="1600" b="0" i="0" u="none" strike="noStrike">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fr-FR" sz="1600" b="0" i="0" u="none" strike="noStrike">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fr-FR" sz="1600" b="0" i="0" u="none" strike="noStrike">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fr-FR" sz="1600" b="0" i="0" u="none" strike="noStrike">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6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47149345"/>
                  </a:ext>
                </a:extLst>
              </a:tr>
            </a:tbl>
          </a:graphicData>
        </a:graphic>
      </p:graphicFrame>
    </p:spTree>
    <p:extLst>
      <p:ext uri="{BB962C8B-B14F-4D97-AF65-F5344CB8AC3E}">
        <p14:creationId xmlns:p14="http://schemas.microsoft.com/office/powerpoint/2010/main" val="42627553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6</a:t>
            </a:fld>
            <a:endParaRPr lang="fr-FR" dirty="0">
              <a:solidFill>
                <a:prstClr val="black">
                  <a:tint val="75000"/>
                </a:prstClr>
              </a:solidFill>
            </a:endParaRPr>
          </a:p>
        </p:txBody>
      </p:sp>
      <p:sp>
        <p:nvSpPr>
          <p:cNvPr id="3" name="Espace réservé du contenu 3"/>
          <p:cNvSpPr txBox="1">
            <a:spLocks/>
          </p:cNvSpPr>
          <p:nvPr/>
        </p:nvSpPr>
        <p:spPr>
          <a:xfrm>
            <a:off x="146979" y="566531"/>
            <a:ext cx="11171582" cy="5972814"/>
          </a:xfrm>
          <a:prstGeom prst="rect">
            <a:avLst/>
          </a:prstGeom>
        </p:spPr>
        <p:txBody>
          <a:bodyPr>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Clr>
                <a:srgbClr val="C00000"/>
              </a:buClr>
              <a:buNone/>
            </a:pPr>
            <a:r>
              <a:rPr lang="fr-FR" sz="2000" dirty="0" smtClean="0">
                <a:effectLst>
                  <a:outerShdw blurRad="38100" dist="38100" dir="2700000" algn="tl">
                    <a:srgbClr val="000000">
                      <a:alpha val="43137"/>
                    </a:srgbClr>
                  </a:outerShdw>
                </a:effectLst>
              </a:rPr>
              <a:t>Principe</a:t>
            </a:r>
            <a:r>
              <a:rPr lang="fr-FR" sz="2000" b="1" dirty="0" smtClean="0"/>
              <a:t> : </a:t>
            </a:r>
            <a:r>
              <a:rPr lang="fr-FR" sz="2000" dirty="0" smtClean="0"/>
              <a:t>L’immobilisation perd de sa valeur au fur et à mesure du temps. </a:t>
            </a:r>
          </a:p>
          <a:p>
            <a:pPr marL="114300" indent="0">
              <a:buClr>
                <a:srgbClr val="C00000"/>
              </a:buClr>
              <a:buNone/>
            </a:pPr>
            <a:r>
              <a:rPr lang="fr-FR" sz="2000" dirty="0" smtClean="0">
                <a:effectLst>
                  <a:outerShdw blurRad="38100" dist="38100" dir="2700000" algn="tl">
                    <a:srgbClr val="000000">
                      <a:alpha val="43137"/>
                    </a:srgbClr>
                  </a:outerShdw>
                </a:effectLst>
              </a:rPr>
              <a:t>Méthode</a:t>
            </a:r>
            <a:r>
              <a:rPr lang="fr-FR" sz="2000" b="1" dirty="0" smtClean="0"/>
              <a:t> :  </a:t>
            </a:r>
            <a:r>
              <a:rPr lang="fr-FR" sz="2000" dirty="0" smtClean="0"/>
              <a:t>	</a:t>
            </a:r>
          </a:p>
          <a:p>
            <a:pPr marL="114300" indent="0">
              <a:buClr>
                <a:srgbClr val="C00000"/>
              </a:buClr>
              <a:buNone/>
            </a:pPr>
            <a:endParaRPr lang="fr-FR" sz="2000" dirty="0"/>
          </a:p>
          <a:p>
            <a:pPr marL="114300" indent="0">
              <a:buClr>
                <a:srgbClr val="C00000"/>
              </a:buClr>
              <a:buNone/>
            </a:pPr>
            <a:endParaRPr lang="fr-FR" sz="2000" dirty="0" smtClean="0"/>
          </a:p>
          <a:p>
            <a:pPr marL="114300" indent="0">
              <a:buClr>
                <a:srgbClr val="C00000"/>
              </a:buClr>
              <a:buNone/>
            </a:pPr>
            <a:endParaRPr lang="fr-FR" sz="2000" dirty="0"/>
          </a:p>
          <a:p>
            <a:pPr marL="114300" indent="0">
              <a:buClr>
                <a:srgbClr val="C00000"/>
              </a:buClr>
              <a:buNone/>
            </a:pPr>
            <a:endParaRPr lang="fr-FR" sz="2000" dirty="0" smtClean="0"/>
          </a:p>
          <a:p>
            <a:pPr marL="114300" indent="0">
              <a:buClr>
                <a:srgbClr val="C00000"/>
              </a:buClr>
              <a:buNone/>
            </a:pPr>
            <a:r>
              <a:rPr lang="fr-FR" sz="2000" dirty="0" smtClean="0">
                <a:effectLst>
                  <a:outerShdw blurRad="38100" dist="38100" dir="2700000" algn="tl">
                    <a:srgbClr val="000000">
                      <a:alpha val="43137"/>
                    </a:srgbClr>
                  </a:outerShdw>
                </a:effectLst>
              </a:rPr>
              <a:t>Impact sur les états financiers (au 31/12/N)</a:t>
            </a:r>
          </a:p>
          <a:p>
            <a:pPr marL="114300" indent="0">
              <a:buClr>
                <a:srgbClr val="C00000"/>
              </a:buClr>
              <a:buNone/>
            </a:pPr>
            <a:r>
              <a:rPr lang="fr-FR" sz="2000" b="1" dirty="0" smtClean="0"/>
              <a:t>	</a:t>
            </a:r>
            <a:endParaRPr lang="fr-FR" sz="2000" dirty="0" smtClean="0"/>
          </a:p>
          <a:p>
            <a:pPr marL="114300" indent="0">
              <a:buClr>
                <a:srgbClr val="C00000"/>
              </a:buClr>
              <a:buNone/>
            </a:pPr>
            <a:r>
              <a:rPr lang="fr-FR" sz="2000" b="1" dirty="0"/>
              <a:t>	</a:t>
            </a:r>
            <a:r>
              <a:rPr lang="fr-FR" sz="2000" b="1" dirty="0" smtClean="0"/>
              <a:t>	</a:t>
            </a:r>
            <a:endParaRPr lang="fr-FR" sz="1900" dirty="0"/>
          </a:p>
        </p:txBody>
      </p:sp>
      <p:sp>
        <p:nvSpPr>
          <p:cNvPr id="4" name="Espace réservé du numéro de diapositive 1"/>
          <p:cNvSpPr txBox="1">
            <a:spLocks/>
          </p:cNvSpPr>
          <p:nvPr/>
        </p:nvSpPr>
        <p:spPr>
          <a:xfrm>
            <a:off x="11419465" y="0"/>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5D6219C-5D67-46FE-AB3F-D592616FA5B1}" type="slidenum">
              <a:rPr lang="fr-FR" smtClean="0">
                <a:solidFill>
                  <a:prstClr val="black">
                    <a:tint val="75000"/>
                  </a:prstClr>
                </a:solidFill>
              </a:rPr>
              <a:pPr/>
              <a:t>6</a:t>
            </a:fld>
            <a:endParaRPr lang="fr-FR" dirty="0">
              <a:solidFill>
                <a:prstClr val="black">
                  <a:tint val="75000"/>
                </a:prstClr>
              </a:solidFill>
            </a:endParaRPr>
          </a:p>
        </p:txBody>
      </p:sp>
      <p:sp>
        <p:nvSpPr>
          <p:cNvPr id="7" name="Titre 1"/>
          <p:cNvSpPr txBox="1">
            <a:spLocks/>
          </p:cNvSpPr>
          <p:nvPr/>
        </p:nvSpPr>
        <p:spPr>
          <a:xfrm>
            <a:off x="0" y="-11264"/>
            <a:ext cx="10237304" cy="577795"/>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smtClean="0">
                <a:solidFill>
                  <a:srgbClr val="C00000"/>
                </a:solidFill>
              </a:rPr>
              <a:t>2.2 Amortissement linéaire - Comptabilisation</a:t>
            </a:r>
            <a:endParaRPr lang="fr-FR" dirty="0">
              <a:solidFill>
                <a:srgbClr val="C00000"/>
              </a:solidFill>
            </a:endParaRPr>
          </a:p>
        </p:txBody>
      </p:sp>
      <p:graphicFrame>
        <p:nvGraphicFramePr>
          <p:cNvPr id="8" name="Tableau 7"/>
          <p:cNvGraphicFramePr>
            <a:graphicFrameLocks noGrp="1"/>
          </p:cNvGraphicFramePr>
          <p:nvPr>
            <p:extLst>
              <p:ext uri="{D42A27DB-BD31-4B8C-83A1-F6EECF244321}">
                <p14:modId xmlns:p14="http://schemas.microsoft.com/office/powerpoint/2010/main" val="835815904"/>
              </p:ext>
            </p:extLst>
          </p:nvPr>
        </p:nvGraphicFramePr>
        <p:xfrm>
          <a:off x="279528" y="3372228"/>
          <a:ext cx="10906483" cy="2543940"/>
        </p:xfrm>
        <a:graphic>
          <a:graphicData uri="http://schemas.openxmlformats.org/drawingml/2006/table">
            <a:tbl>
              <a:tblPr firstRow="1" firstCol="1" bandRow="1">
                <a:tableStyleId>{5940675A-B579-460E-94D1-54222C63F5DA}</a:tableStyleId>
              </a:tblPr>
              <a:tblGrid>
                <a:gridCol w="1891017">
                  <a:extLst>
                    <a:ext uri="{9D8B030D-6E8A-4147-A177-3AD203B41FA5}">
                      <a16:colId xmlns:a16="http://schemas.microsoft.com/office/drawing/2014/main" val="3371123360"/>
                    </a:ext>
                  </a:extLst>
                </a:gridCol>
                <a:gridCol w="1601943">
                  <a:extLst>
                    <a:ext uri="{9D8B030D-6E8A-4147-A177-3AD203B41FA5}">
                      <a16:colId xmlns:a16="http://schemas.microsoft.com/office/drawing/2014/main" val="301584127"/>
                    </a:ext>
                  </a:extLst>
                </a:gridCol>
                <a:gridCol w="1002891">
                  <a:extLst>
                    <a:ext uri="{9D8B030D-6E8A-4147-A177-3AD203B41FA5}">
                      <a16:colId xmlns:a16="http://schemas.microsoft.com/office/drawing/2014/main" val="4281625306"/>
                    </a:ext>
                  </a:extLst>
                </a:gridCol>
                <a:gridCol w="1327355">
                  <a:extLst>
                    <a:ext uri="{9D8B030D-6E8A-4147-A177-3AD203B41FA5}">
                      <a16:colId xmlns:a16="http://schemas.microsoft.com/office/drawing/2014/main" val="443027792"/>
                    </a:ext>
                  </a:extLst>
                </a:gridCol>
                <a:gridCol w="3883741">
                  <a:extLst>
                    <a:ext uri="{9D8B030D-6E8A-4147-A177-3AD203B41FA5}">
                      <a16:colId xmlns:a16="http://schemas.microsoft.com/office/drawing/2014/main" val="1215758935"/>
                    </a:ext>
                  </a:extLst>
                </a:gridCol>
                <a:gridCol w="1199536">
                  <a:extLst>
                    <a:ext uri="{9D8B030D-6E8A-4147-A177-3AD203B41FA5}">
                      <a16:colId xmlns:a16="http://schemas.microsoft.com/office/drawing/2014/main" val="3429123423"/>
                    </a:ext>
                  </a:extLst>
                </a:gridCol>
              </a:tblGrid>
              <a:tr h="273050">
                <a:tc gridSpan="6">
                  <a:txBody>
                    <a:bodyPr/>
                    <a:lstStyle/>
                    <a:p>
                      <a:pPr algn="ctr">
                        <a:lnSpc>
                          <a:spcPct val="107000"/>
                        </a:lnSpc>
                        <a:spcAft>
                          <a:spcPts val="0"/>
                        </a:spcAft>
                      </a:pPr>
                      <a:r>
                        <a:rPr lang="fr-FR" sz="2000" dirty="0" smtClean="0">
                          <a:effectLst/>
                          <a:latin typeface="Calibri" panose="020F0502020204030204" pitchFamily="34" charset="0"/>
                          <a:ea typeface="Calibri" panose="020F0502020204030204" pitchFamily="34" charset="0"/>
                          <a:cs typeface="Times New Roman" panose="02020603050405020304" pitchFamily="18" charset="0"/>
                        </a:rPr>
                        <a:t>Bilan au 31/12/N</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pPr algn="ctr">
                        <a:lnSpc>
                          <a:spcPct val="107000"/>
                        </a:lnSpc>
                        <a:spcAft>
                          <a:spcPts val="0"/>
                        </a:spcAft>
                      </a:pP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hMerge="1">
                  <a:txBody>
                    <a:bodyPr/>
                    <a:lstStyle/>
                    <a:p>
                      <a:endParaRPr lang="fr-FR"/>
                    </a:p>
                  </a:txBody>
                  <a:tcPr/>
                </a:tc>
                <a:extLst>
                  <a:ext uri="{0D108BD9-81ED-4DB2-BD59-A6C34878D82A}">
                    <a16:rowId xmlns:a16="http://schemas.microsoft.com/office/drawing/2014/main" val="3151962329"/>
                  </a:ext>
                </a:extLst>
              </a:tr>
              <a:tr h="273050">
                <a:tc gridSpan="4">
                  <a:txBody>
                    <a:bodyPr/>
                    <a:lstStyle/>
                    <a:p>
                      <a:pPr algn="ctr">
                        <a:lnSpc>
                          <a:spcPct val="107000"/>
                        </a:lnSpc>
                        <a:spcAft>
                          <a:spcPts val="0"/>
                        </a:spcAft>
                      </a:pPr>
                      <a:r>
                        <a:rPr lang="fr-FR" sz="2000" dirty="0">
                          <a:effectLst/>
                        </a:rPr>
                        <a:t>Actif</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hMerge="1">
                  <a:txBody>
                    <a:bodyPr/>
                    <a:lstStyle/>
                    <a:p>
                      <a:endParaRPr lang="fr-FR"/>
                    </a:p>
                  </a:txBody>
                  <a:tcPr/>
                </a:tc>
                <a:tc hMerge="1">
                  <a:txBody>
                    <a:bodyPr/>
                    <a:lstStyle/>
                    <a:p>
                      <a:endParaRPr lang="fr-FR"/>
                    </a:p>
                  </a:txBody>
                  <a:tcPr/>
                </a:tc>
                <a:tc hMerge="1">
                  <a:txBody>
                    <a:bodyPr/>
                    <a:lstStyle/>
                    <a:p>
                      <a:endParaRPr lang="fr-FR"/>
                    </a:p>
                  </a:txBody>
                  <a:tcPr/>
                </a:tc>
                <a:tc gridSpan="2">
                  <a:txBody>
                    <a:bodyPr/>
                    <a:lstStyle/>
                    <a:p>
                      <a:pPr algn="ctr">
                        <a:lnSpc>
                          <a:spcPct val="107000"/>
                        </a:lnSpc>
                        <a:spcAft>
                          <a:spcPts val="0"/>
                        </a:spcAft>
                      </a:pPr>
                      <a:r>
                        <a:rPr lang="fr-FR" sz="2400" dirty="0">
                          <a:effectLst/>
                        </a:rPr>
                        <a:t>Passif</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hMerge="1">
                  <a:txBody>
                    <a:bodyPr/>
                    <a:lstStyle/>
                    <a:p>
                      <a:endParaRPr lang="fr-FR"/>
                    </a:p>
                  </a:txBody>
                  <a:tcPr/>
                </a:tc>
                <a:extLst>
                  <a:ext uri="{0D108BD9-81ED-4DB2-BD59-A6C34878D82A}">
                    <a16:rowId xmlns:a16="http://schemas.microsoft.com/office/drawing/2014/main" val="2406152979"/>
                  </a:ext>
                </a:extLst>
              </a:tr>
              <a:tr h="190500">
                <a:tc>
                  <a:txBody>
                    <a:bodyPr/>
                    <a:lstStyle/>
                    <a:p>
                      <a:pPr algn="ctr">
                        <a:lnSpc>
                          <a:spcPct val="107000"/>
                        </a:lnSpc>
                        <a:spcAft>
                          <a:spcPts val="0"/>
                        </a:spcAft>
                      </a:pPr>
                      <a:r>
                        <a:rPr lang="fr-FR" sz="1600">
                          <a:effectLst/>
                        </a:rPr>
                        <a:t> </a:t>
                      </a:r>
                      <a:endParaRPr lang="fr-F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0"/>
                        </a:spcAft>
                      </a:pPr>
                      <a:r>
                        <a:rPr lang="fr-FR" sz="1600" b="1" dirty="0">
                          <a:effectLst/>
                        </a:rPr>
                        <a:t>Brut</a:t>
                      </a:r>
                      <a:endParaRPr lang="fr-F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0"/>
                        </a:spcAft>
                      </a:pPr>
                      <a:r>
                        <a:rPr lang="fr-FR" sz="1600" b="1" dirty="0">
                          <a:effectLst/>
                        </a:rPr>
                        <a:t>A&amp;D</a:t>
                      </a:r>
                      <a:endParaRPr lang="fr-F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0"/>
                        </a:spcAft>
                      </a:pPr>
                      <a:r>
                        <a:rPr lang="fr-FR" sz="1600" b="1" dirty="0">
                          <a:effectLst/>
                        </a:rPr>
                        <a:t>Net</a:t>
                      </a:r>
                      <a:endParaRPr lang="fr-F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rowSpan="3">
                  <a:txBody>
                    <a:bodyPr/>
                    <a:lstStyle/>
                    <a:p>
                      <a:pPr>
                        <a:lnSpc>
                          <a:spcPct val="107000"/>
                        </a:lnSpc>
                        <a:spcAft>
                          <a:spcPts val="0"/>
                        </a:spcAft>
                      </a:pPr>
                      <a:r>
                        <a:rPr lang="fr-FR" sz="1600" b="1" dirty="0">
                          <a:effectLst/>
                        </a:rPr>
                        <a:t>Capitaux propres</a:t>
                      </a:r>
                    </a:p>
                    <a:p>
                      <a:pPr>
                        <a:lnSpc>
                          <a:spcPct val="107000"/>
                        </a:lnSpc>
                        <a:spcAft>
                          <a:spcPts val="0"/>
                        </a:spcAft>
                      </a:pPr>
                      <a:r>
                        <a:rPr lang="fr-FR" sz="1600" dirty="0" smtClean="0">
                          <a:effectLst/>
                        </a:rPr>
                        <a:t>Résultat</a:t>
                      </a:r>
                      <a:r>
                        <a:rPr lang="fr-FR" sz="1600" baseline="0" dirty="0" smtClean="0">
                          <a:effectLst/>
                        </a:rPr>
                        <a:t> </a:t>
                      </a:r>
                    </a:p>
                  </a:txBody>
                  <a:tcPr marL="44450" marR="44450" marT="0" marB="0"/>
                </a:tc>
                <a:tc>
                  <a:txBody>
                    <a:bodyPr/>
                    <a:lstStyle/>
                    <a:p>
                      <a:pP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1443275973"/>
                  </a:ext>
                </a:extLst>
              </a:tr>
              <a:tr h="184150">
                <a:tc rowSpan="3">
                  <a:txBody>
                    <a:bodyPr/>
                    <a:lstStyle/>
                    <a:p>
                      <a:pPr>
                        <a:lnSpc>
                          <a:spcPct val="107000"/>
                        </a:lnSpc>
                        <a:spcAft>
                          <a:spcPts val="0"/>
                        </a:spcAft>
                      </a:pPr>
                      <a:r>
                        <a:rPr lang="fr-FR" sz="1600" b="1" dirty="0">
                          <a:effectLst/>
                        </a:rPr>
                        <a:t>Actif </a:t>
                      </a:r>
                      <a:r>
                        <a:rPr lang="fr-FR" sz="1600" b="1" dirty="0" smtClean="0">
                          <a:effectLst/>
                        </a:rPr>
                        <a:t>immobilisé</a:t>
                      </a:r>
                    </a:p>
                    <a:p>
                      <a:pPr>
                        <a:lnSpc>
                          <a:spcPct val="107000"/>
                        </a:lnSpc>
                        <a:spcAft>
                          <a:spcPts val="0"/>
                        </a:spcAft>
                      </a:pPr>
                      <a:r>
                        <a:rPr lang="fr-FR" sz="1600" b="1" dirty="0" smtClean="0">
                          <a:effectLst/>
                        </a:rPr>
                        <a:t> </a:t>
                      </a:r>
                      <a:r>
                        <a:rPr lang="fr-FR" sz="1600" b="0" dirty="0" err="1" smtClean="0">
                          <a:effectLst/>
                        </a:rPr>
                        <a:t>Immo</a:t>
                      </a:r>
                      <a:r>
                        <a:rPr lang="fr-FR" sz="1600" b="0" dirty="0" smtClean="0">
                          <a:effectLst/>
                        </a:rPr>
                        <a:t>. Corpo</a:t>
                      </a:r>
                      <a:endParaRPr lang="fr-FR" sz="1600" b="0" dirty="0">
                        <a:effectLst/>
                      </a:endParaRPr>
                    </a:p>
                  </a:txBody>
                  <a:tcPr marL="44450" marR="44450" marT="0" marB="0"/>
                </a:tc>
                <a:tc>
                  <a:txBody>
                    <a:bodyPr/>
                    <a:lstStyle/>
                    <a:p>
                      <a:pPr algn="ct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vMerge="1">
                  <a:txBody>
                    <a:bodyPr/>
                    <a:lstStyle/>
                    <a:p>
                      <a:endParaRPr lang="fr-FR"/>
                    </a:p>
                  </a:txBody>
                  <a:tcPr/>
                </a:tc>
                <a:tc>
                  <a:txBody>
                    <a:bodyPr/>
                    <a:lstStyle/>
                    <a:p>
                      <a:pPr algn="ctr">
                        <a:lnSpc>
                          <a:spcPct val="107000"/>
                        </a:lnSpc>
                        <a:spcAft>
                          <a:spcPts val="0"/>
                        </a:spcAft>
                      </a:pPr>
                      <a:r>
                        <a:rPr lang="fr-FR" sz="1600" dirty="0" smtClean="0">
                          <a:effectLst/>
                          <a:latin typeface="Calibri" panose="020F0502020204030204" pitchFamily="34" charset="0"/>
                          <a:ea typeface="Calibri" panose="020F0502020204030204" pitchFamily="34" charset="0"/>
                          <a:cs typeface="Times New Roman" panose="02020603050405020304" pitchFamily="18" charset="0"/>
                        </a:rPr>
                        <a:t>- </a:t>
                      </a:r>
                      <a:r>
                        <a:rPr lang="fr-FR" sz="1600" dirty="0"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12 000</a:t>
                      </a:r>
                      <a:endParaRPr lang="fr-FR" sz="1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2805396734"/>
                  </a:ext>
                </a:extLst>
              </a:tr>
              <a:tr h="190500">
                <a:tc vMerge="1">
                  <a:txBody>
                    <a:bodyPr/>
                    <a:lstStyle/>
                    <a:p>
                      <a:endParaRPr lang="fr-FR"/>
                    </a:p>
                  </a:txBody>
                  <a:tcPr/>
                </a:tc>
                <a:tc>
                  <a:txBody>
                    <a:bodyPr/>
                    <a:lstStyle/>
                    <a:p>
                      <a:pPr algn="ctr">
                        <a:lnSpc>
                          <a:spcPct val="107000"/>
                        </a:lnSpc>
                        <a:spcAft>
                          <a:spcPts val="0"/>
                        </a:spcAft>
                      </a:pPr>
                      <a:r>
                        <a:rPr lang="fr-FR" sz="1600" dirty="0" smtClean="0">
                          <a:solidFill>
                            <a:schemeClr val="accent6"/>
                          </a:solidFill>
                          <a:effectLst/>
                          <a:latin typeface="Calibri" panose="020F0502020204030204" pitchFamily="34" charset="0"/>
                          <a:ea typeface="Calibri" panose="020F0502020204030204" pitchFamily="34" charset="0"/>
                          <a:cs typeface="Times New Roman" panose="02020603050405020304" pitchFamily="18" charset="0"/>
                        </a:rPr>
                        <a:t>60 000</a:t>
                      </a:r>
                    </a:p>
                    <a:p>
                      <a:pPr algn="ctr">
                        <a:lnSpc>
                          <a:spcPct val="107000"/>
                        </a:lnSpc>
                        <a:spcAft>
                          <a:spcPts val="0"/>
                        </a:spcAft>
                      </a:pPr>
                      <a:r>
                        <a:rPr lang="fr-FR" sz="1600" dirty="0" smtClean="0">
                          <a:solidFill>
                            <a:schemeClr val="accent6"/>
                          </a:solidFill>
                          <a:effectLst/>
                          <a:latin typeface="Calibri" panose="020F0502020204030204" pitchFamily="34" charset="0"/>
                          <a:ea typeface="Calibri" panose="020F0502020204030204" pitchFamily="34" charset="0"/>
                          <a:cs typeface="Times New Roman" panose="02020603050405020304" pitchFamily="18" charset="0"/>
                        </a:rPr>
                        <a:t>(+ </a:t>
                      </a:r>
                      <a:r>
                        <a:rPr lang="fr-FR" sz="1600" dirty="0" err="1" smtClean="0">
                          <a:solidFill>
                            <a:schemeClr val="accent6"/>
                          </a:solidFill>
                          <a:effectLst/>
                          <a:latin typeface="Calibri" panose="020F0502020204030204" pitchFamily="34" charset="0"/>
                          <a:ea typeface="Calibri" panose="020F0502020204030204" pitchFamily="34" charset="0"/>
                          <a:cs typeface="Times New Roman" panose="02020603050405020304" pitchFamily="18" charset="0"/>
                        </a:rPr>
                        <a:t>vl</a:t>
                      </a:r>
                      <a:r>
                        <a:rPr lang="fr-FR" sz="1600" baseline="0" dirty="0" smtClean="0">
                          <a:solidFill>
                            <a:schemeClr val="accent6"/>
                          </a:solidFill>
                          <a:effectLst/>
                          <a:latin typeface="Calibri" panose="020F0502020204030204" pitchFamily="34" charset="0"/>
                          <a:ea typeface="Calibri" panose="020F0502020204030204" pitchFamily="34" charset="0"/>
                          <a:cs typeface="Times New Roman" panose="02020603050405020304" pitchFamily="18" charset="0"/>
                        </a:rPr>
                        <a:t> résiduelle)</a:t>
                      </a:r>
                      <a:endParaRPr lang="fr-FR" sz="1600" dirty="0">
                        <a:solidFill>
                          <a:schemeClr val="accent6"/>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0"/>
                        </a:spcAft>
                      </a:pPr>
                      <a:r>
                        <a:rPr lang="fr-FR" sz="1600" dirty="0" smtClean="0">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24 000</a:t>
                      </a:r>
                      <a:endParaRPr lang="fr-FR" sz="16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0"/>
                        </a:spcAft>
                      </a:pPr>
                      <a:r>
                        <a:rPr lang="fr-FR" sz="1600" dirty="0" smtClean="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36 000</a:t>
                      </a:r>
                      <a:endParaRPr lang="fr-FR" sz="16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vMerge="1">
                  <a:txBody>
                    <a:bodyPr/>
                    <a:lstStyle/>
                    <a:p>
                      <a:endParaRPr lang="fr-FR"/>
                    </a:p>
                  </a:txBody>
                  <a:tcPr/>
                </a:tc>
                <a:tc>
                  <a:txBody>
                    <a:bodyPr/>
                    <a:lstStyle/>
                    <a:p>
                      <a:pPr algn="ct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3220740499"/>
                  </a:ext>
                </a:extLst>
              </a:tr>
              <a:tr h="190500">
                <a:tc vMerge="1">
                  <a:txBody>
                    <a:bodyPr/>
                    <a:lstStyle/>
                    <a:p>
                      <a:endParaRPr lang="fr-FR"/>
                    </a:p>
                  </a:txBody>
                  <a:tcPr/>
                </a:tc>
                <a:tc>
                  <a:txBody>
                    <a:bodyPr/>
                    <a:lstStyle/>
                    <a:p>
                      <a:pPr algn="ctr">
                        <a:lnSpc>
                          <a:spcPct val="107000"/>
                        </a:lnSpc>
                        <a:spcAft>
                          <a:spcPts val="0"/>
                        </a:spcAft>
                      </a:pPr>
                      <a:endParaRPr lang="fr-F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rowSpan="2">
                  <a:txBody>
                    <a:bodyPr/>
                    <a:lstStyle/>
                    <a:p>
                      <a:pPr>
                        <a:lnSpc>
                          <a:spcPct val="107000"/>
                        </a:lnSpc>
                        <a:spcAft>
                          <a:spcPts val="0"/>
                        </a:spcAft>
                      </a:pPr>
                      <a:r>
                        <a:rPr lang="fr-FR" sz="1600" b="1" dirty="0" smtClean="0">
                          <a:effectLst/>
                        </a:rPr>
                        <a:t>Provision risque et charges</a:t>
                      </a:r>
                      <a:endParaRPr lang="fr-F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2175259138"/>
                  </a:ext>
                </a:extLst>
              </a:tr>
              <a:tr h="190500">
                <a:tc rowSpan="2">
                  <a:txBody>
                    <a:bodyPr/>
                    <a:lstStyle/>
                    <a:p>
                      <a:pPr>
                        <a:lnSpc>
                          <a:spcPct val="107000"/>
                        </a:lnSpc>
                        <a:spcAft>
                          <a:spcPts val="0"/>
                        </a:spcAft>
                      </a:pPr>
                      <a:r>
                        <a:rPr lang="fr-FR" sz="1600" b="1" dirty="0">
                          <a:effectLst/>
                        </a:rPr>
                        <a:t>Actif circulant</a:t>
                      </a:r>
                      <a:endParaRPr lang="fr-F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nSpc>
                          <a:spcPct val="107000"/>
                        </a:lnSpc>
                        <a:spcAft>
                          <a:spcPts val="0"/>
                        </a:spcAft>
                      </a:pPr>
                      <a:endParaRPr lang="fr-F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vMerge="1">
                  <a:txBody>
                    <a:bodyPr/>
                    <a:lstStyle/>
                    <a:p>
                      <a:endParaRPr lang="fr-FR"/>
                    </a:p>
                  </a:txBody>
                  <a:tcPr/>
                </a:tc>
                <a:tc>
                  <a:txBody>
                    <a:bodyPr/>
                    <a:lstStyle/>
                    <a:p>
                      <a:pP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1198079779"/>
                  </a:ext>
                </a:extLst>
              </a:tr>
              <a:tr h="184150">
                <a:tc vMerge="1">
                  <a:txBody>
                    <a:bodyPr/>
                    <a:lstStyle/>
                    <a:p>
                      <a:endParaRPr lang="fr-FR"/>
                    </a:p>
                  </a:txBody>
                  <a:tcPr/>
                </a:tc>
                <a:tc>
                  <a:txBody>
                    <a:bodyPr/>
                    <a:lstStyle/>
                    <a:p>
                      <a:pP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07000"/>
                        </a:lnSpc>
                        <a:spcAft>
                          <a:spcPts val="0"/>
                        </a:spcAft>
                      </a:pPr>
                      <a:endParaRPr lang="fr-F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07000"/>
                        </a:lnSpc>
                        <a:spcAft>
                          <a:spcPts val="0"/>
                        </a:spcAft>
                      </a:pPr>
                      <a:r>
                        <a:rPr lang="fr-FR" sz="1600" b="1" dirty="0">
                          <a:effectLst/>
                        </a:rPr>
                        <a:t>Dettes</a:t>
                      </a:r>
                      <a:endParaRPr lang="fr-F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3315049442"/>
                  </a:ext>
                </a:extLst>
              </a:tr>
            </a:tbl>
          </a:graphicData>
        </a:graphic>
      </p:graphicFrame>
      <p:graphicFrame>
        <p:nvGraphicFramePr>
          <p:cNvPr id="9" name="Tableau 8"/>
          <p:cNvGraphicFramePr>
            <a:graphicFrameLocks noGrp="1"/>
          </p:cNvGraphicFramePr>
          <p:nvPr>
            <p:extLst>
              <p:ext uri="{D42A27DB-BD31-4B8C-83A1-F6EECF244321}">
                <p14:modId xmlns:p14="http://schemas.microsoft.com/office/powerpoint/2010/main" val="2009567007"/>
              </p:ext>
            </p:extLst>
          </p:nvPr>
        </p:nvGraphicFramePr>
        <p:xfrm>
          <a:off x="1596268" y="974035"/>
          <a:ext cx="9515077" cy="1409700"/>
        </p:xfrm>
        <a:graphic>
          <a:graphicData uri="http://schemas.openxmlformats.org/drawingml/2006/table">
            <a:tbl>
              <a:tblPr>
                <a:tableStyleId>{5C22544A-7EE6-4342-B048-85BDC9FD1C3A}</a:tableStyleId>
              </a:tblPr>
              <a:tblGrid>
                <a:gridCol w="722059">
                  <a:extLst>
                    <a:ext uri="{9D8B030D-6E8A-4147-A177-3AD203B41FA5}">
                      <a16:colId xmlns:a16="http://schemas.microsoft.com/office/drawing/2014/main" val="20000"/>
                    </a:ext>
                  </a:extLst>
                </a:gridCol>
                <a:gridCol w="1334058">
                  <a:extLst>
                    <a:ext uri="{9D8B030D-6E8A-4147-A177-3AD203B41FA5}">
                      <a16:colId xmlns:a16="http://schemas.microsoft.com/office/drawing/2014/main" val="20001"/>
                    </a:ext>
                  </a:extLst>
                </a:gridCol>
                <a:gridCol w="661427">
                  <a:extLst>
                    <a:ext uri="{9D8B030D-6E8A-4147-A177-3AD203B41FA5}">
                      <a16:colId xmlns:a16="http://schemas.microsoft.com/office/drawing/2014/main" val="20002"/>
                    </a:ext>
                  </a:extLst>
                </a:gridCol>
                <a:gridCol w="2079248">
                  <a:extLst>
                    <a:ext uri="{9D8B030D-6E8A-4147-A177-3AD203B41FA5}">
                      <a16:colId xmlns:a16="http://schemas.microsoft.com/office/drawing/2014/main" val="20003"/>
                    </a:ext>
                  </a:extLst>
                </a:gridCol>
                <a:gridCol w="1721793">
                  <a:extLst>
                    <a:ext uri="{9D8B030D-6E8A-4147-A177-3AD203B41FA5}">
                      <a16:colId xmlns:a16="http://schemas.microsoft.com/office/drawing/2014/main" val="20004"/>
                    </a:ext>
                  </a:extLst>
                </a:gridCol>
                <a:gridCol w="1498246">
                  <a:extLst>
                    <a:ext uri="{9D8B030D-6E8A-4147-A177-3AD203B41FA5}">
                      <a16:colId xmlns:a16="http://schemas.microsoft.com/office/drawing/2014/main" val="20005"/>
                    </a:ext>
                  </a:extLst>
                </a:gridCol>
                <a:gridCol w="1498246">
                  <a:extLst>
                    <a:ext uri="{9D8B030D-6E8A-4147-A177-3AD203B41FA5}">
                      <a16:colId xmlns:a16="http://schemas.microsoft.com/office/drawing/2014/main" val="1132350281"/>
                    </a:ext>
                  </a:extLst>
                </a:gridCol>
              </a:tblGrid>
              <a:tr h="496957">
                <a:tc>
                  <a:txBody>
                    <a:bodyPr/>
                    <a:lstStyle/>
                    <a:p>
                      <a:pPr algn="ctr" fontAlgn="b"/>
                      <a:r>
                        <a:rPr lang="fr-FR" sz="1800" b="1" u="none" strike="noStrike" dirty="0">
                          <a:effectLst/>
                        </a:rPr>
                        <a:t>Année</a:t>
                      </a:r>
                      <a:endParaRPr lang="fr-FR" sz="18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1" u="none" strike="noStrike" dirty="0">
                          <a:effectLst/>
                        </a:rPr>
                        <a:t>Base </a:t>
                      </a:r>
                      <a:endParaRPr lang="fr-FR" sz="1800" b="1" u="none" strike="noStrike" dirty="0" smtClean="0">
                        <a:effectLst/>
                      </a:endParaRPr>
                    </a:p>
                    <a:p>
                      <a:pPr algn="ctr" fontAlgn="b"/>
                      <a:r>
                        <a:rPr lang="fr-FR" sz="1800" b="1" u="none" strike="noStrike" dirty="0" smtClean="0">
                          <a:effectLst/>
                        </a:rPr>
                        <a:t>amortissable</a:t>
                      </a:r>
                      <a:endParaRPr lang="fr-FR" sz="18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1" u="none" strike="noStrike" dirty="0">
                          <a:effectLst/>
                        </a:rPr>
                        <a:t>Taux</a:t>
                      </a:r>
                      <a:endParaRPr lang="fr-FR" sz="18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1" u="none" strike="noStrike" dirty="0" smtClean="0">
                          <a:effectLst/>
                        </a:rPr>
                        <a:t>Annuité (ou</a:t>
                      </a:r>
                      <a:r>
                        <a:rPr lang="fr-FR" sz="1800" b="1" u="none" strike="noStrike" baseline="0" dirty="0" smtClean="0">
                          <a:effectLst/>
                        </a:rPr>
                        <a:t> amortissement)</a:t>
                      </a:r>
                      <a:endParaRPr lang="fr-FR" sz="18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1" u="none" strike="noStrike" dirty="0">
                          <a:effectLst/>
                        </a:rPr>
                        <a:t>Cumul des Amortissements</a:t>
                      </a:r>
                      <a:endParaRPr lang="fr-FR" sz="18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1" u="none" strike="noStrike" dirty="0" smtClean="0">
                          <a:effectLst/>
                        </a:rPr>
                        <a:t>Base - cumul</a:t>
                      </a:r>
                      <a:endParaRPr lang="fr-FR" sz="18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1" u="none" strike="noStrike" dirty="0" smtClean="0">
                          <a:effectLst/>
                        </a:rPr>
                        <a:t>Valeur Nette</a:t>
                      </a:r>
                    </a:p>
                    <a:p>
                      <a:pPr algn="ctr" fontAlgn="b"/>
                      <a:r>
                        <a:rPr lang="fr-FR" sz="1800" b="1" i="0" u="none" strike="noStrike" dirty="0" smtClean="0">
                          <a:solidFill>
                            <a:srgbClr val="000000"/>
                          </a:solidFill>
                          <a:effectLst/>
                          <a:latin typeface="Calibri" panose="020F0502020204030204" pitchFamily="34" charset="0"/>
                        </a:rPr>
                        <a:t>Comptable</a:t>
                      </a:r>
                      <a:endParaRPr lang="fr-FR" sz="18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0">
                <a:tc>
                  <a:txBody>
                    <a:bodyPr/>
                    <a:lstStyle/>
                    <a:p>
                      <a:pPr algn="ctr" fontAlgn="b"/>
                      <a:r>
                        <a:rPr lang="fr-FR" sz="1800" b="0" i="0" u="none" strike="noStrike" dirty="0" smtClean="0">
                          <a:solidFill>
                            <a:srgbClr val="000000"/>
                          </a:solidFill>
                          <a:effectLst/>
                          <a:latin typeface="Calibri" panose="020F0502020204030204" pitchFamily="34" charset="0"/>
                        </a:rPr>
                        <a:t>N-1</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u="none" strike="noStrike" dirty="0">
                          <a:effectLst/>
                        </a:rPr>
                        <a:t>          60 000   </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smtClean="0">
                          <a:solidFill>
                            <a:srgbClr val="000000"/>
                          </a:solidFill>
                          <a:effectLst/>
                          <a:latin typeface="Calibri" panose="020F0502020204030204" pitchFamily="34" charset="0"/>
                        </a:rPr>
                        <a:t>1 / 5</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a:solidFill>
                            <a:srgbClr val="000000"/>
                          </a:solidFill>
                          <a:effectLst/>
                          <a:latin typeface="Calibri" panose="020F0502020204030204" pitchFamily="34" charset="0"/>
                        </a:rPr>
                        <a:t>12 000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a:solidFill>
                            <a:srgbClr val="000000"/>
                          </a:solidFill>
                          <a:effectLst/>
                          <a:latin typeface="Calibri" panose="020F0502020204030204" pitchFamily="34" charset="0"/>
                        </a:rPr>
                        <a:t>12 000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a:solidFill>
                            <a:srgbClr val="000000"/>
                          </a:solidFill>
                          <a:effectLst/>
                          <a:latin typeface="Calibri" panose="020F0502020204030204" pitchFamily="34" charset="0"/>
                        </a:rPr>
                        <a:t>48 000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a:solidFill>
                            <a:srgbClr val="000000"/>
                          </a:solidFill>
                          <a:effectLst/>
                          <a:latin typeface="Calibri" panose="020F0502020204030204" pitchFamily="34" charset="0"/>
                        </a:rPr>
                        <a:t>48 000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10922">
                <a:tc>
                  <a:txBody>
                    <a:bodyPr/>
                    <a:lstStyle/>
                    <a:p>
                      <a:pPr algn="ctr" fontAlgn="b"/>
                      <a:r>
                        <a:rPr lang="fr-FR" sz="1800" b="0" i="0" u="none" strike="noStrike" dirty="0" smtClean="0">
                          <a:solidFill>
                            <a:srgbClr val="000000"/>
                          </a:solidFill>
                          <a:effectLst/>
                          <a:latin typeface="Calibri" panose="020F0502020204030204" pitchFamily="34" charset="0"/>
                        </a:rPr>
                        <a:t>N</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u="none" strike="noStrike" dirty="0">
                          <a:effectLst/>
                        </a:rPr>
                        <a:t>          </a:t>
                      </a:r>
                      <a:r>
                        <a:rPr lang="fr-FR" sz="1800" u="none" strike="noStrike" dirty="0">
                          <a:solidFill>
                            <a:srgbClr val="00B050"/>
                          </a:solidFill>
                          <a:effectLst/>
                        </a:rPr>
                        <a:t>60 000   </a:t>
                      </a:r>
                      <a:endParaRPr lang="fr-FR" sz="1800" b="0" i="0" u="none" strike="noStrike" dirty="0">
                        <a:solidFill>
                          <a:srgbClr val="00B05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smtClean="0">
                          <a:solidFill>
                            <a:srgbClr val="000000"/>
                          </a:solidFill>
                          <a:effectLst/>
                          <a:latin typeface="Calibri" panose="020F0502020204030204" pitchFamily="34" charset="0"/>
                        </a:rPr>
                        <a:t>1 / 5</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a:solidFill>
                            <a:srgbClr val="000000"/>
                          </a:solidFill>
                          <a:effectLst/>
                          <a:latin typeface="Calibri" panose="020F0502020204030204" pitchFamily="34" charset="0"/>
                        </a:rPr>
                        <a:t>12 000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a:solidFill>
                            <a:srgbClr val="0070C0"/>
                          </a:solidFill>
                          <a:effectLst/>
                          <a:latin typeface="Calibri" panose="020F0502020204030204" pitchFamily="34" charset="0"/>
                        </a:rPr>
                        <a:t>24 000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a:solidFill>
                            <a:srgbClr val="000000"/>
                          </a:solidFill>
                          <a:effectLst/>
                          <a:latin typeface="Calibri" panose="020F0502020204030204" pitchFamily="34" charset="0"/>
                        </a:rPr>
                        <a:t>36 000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0" i="0" u="none" strike="noStrike" dirty="0">
                          <a:solidFill>
                            <a:srgbClr val="7030A0"/>
                          </a:solidFill>
                          <a:effectLst/>
                          <a:latin typeface="Calibri" panose="020F0502020204030204" pitchFamily="34" charset="0"/>
                        </a:rPr>
                        <a:t>36 000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9513">
                <a:tc>
                  <a:txBody>
                    <a:bodyPr/>
                    <a:lstStyle/>
                    <a:p>
                      <a:pPr algn="r" fontAlgn="b"/>
                      <a:r>
                        <a:rPr lang="fr-FR" sz="1800" b="0" i="0" u="none" strike="noStrike" dirty="0" smtClean="0">
                          <a:solidFill>
                            <a:srgbClr val="000000"/>
                          </a:solidFill>
                          <a:effectLst/>
                          <a:latin typeface="Calibri" panose="020F0502020204030204" pitchFamily="34" charset="0"/>
                        </a:rPr>
                        <a:t>…</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8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11983835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7</a:t>
            </a:fld>
            <a:endParaRPr lang="fr-FR" dirty="0">
              <a:solidFill>
                <a:prstClr val="black">
                  <a:tint val="75000"/>
                </a:prstClr>
              </a:solidFill>
            </a:endParaRPr>
          </a:p>
        </p:txBody>
      </p:sp>
      <p:sp>
        <p:nvSpPr>
          <p:cNvPr id="4" name="Espace réservé du contenu 2"/>
          <p:cNvSpPr txBox="1">
            <a:spLocks/>
          </p:cNvSpPr>
          <p:nvPr/>
        </p:nvSpPr>
        <p:spPr>
          <a:xfrm>
            <a:off x="-1" y="692696"/>
            <a:ext cx="10524745" cy="5616624"/>
          </a:xfrm>
          <a:prstGeom prst="rect">
            <a:avLst/>
          </a:prstGeom>
        </p:spPr>
        <p:txBody>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480060" lvl="2" indent="0">
              <a:buFont typeface="Arial" pitchFamily="34" charset="0"/>
              <a:buNone/>
            </a:pPr>
            <a:endParaRPr lang="fr-FR" u="sng" dirty="0" smtClean="0">
              <a:solidFill>
                <a:srgbClr val="FF0000"/>
              </a:solidFill>
            </a:endParaRPr>
          </a:p>
          <a:p>
            <a:pPr marL="480060" lvl="2" indent="0">
              <a:buFont typeface="Arial" pitchFamily="34" charset="0"/>
              <a:buNone/>
            </a:pPr>
            <a:r>
              <a:rPr lang="fr-FR" u="sng" dirty="0" smtClean="0">
                <a:solidFill>
                  <a:srgbClr val="FF0000"/>
                </a:solidFill>
              </a:rPr>
              <a:t>APPLICATION 1 </a:t>
            </a:r>
          </a:p>
          <a:p>
            <a:pPr marL="480060" lvl="2" indent="0">
              <a:buFont typeface="Arial" pitchFamily="34" charset="0"/>
              <a:buNone/>
            </a:pPr>
            <a:endParaRPr lang="fr-FR" sz="1000" u="sng" dirty="0" smtClean="0">
              <a:solidFill>
                <a:srgbClr val="FF0000"/>
              </a:solidFill>
            </a:endParaRPr>
          </a:p>
          <a:p>
            <a:pPr marL="114300" lvl="1" indent="0" algn="just">
              <a:buFont typeface="Arial" pitchFamily="34" charset="0"/>
              <a:buNone/>
            </a:pPr>
            <a:r>
              <a:rPr lang="fr-FR" i="1" dirty="0" smtClean="0"/>
              <a:t>Cette même société acquiert le 19 septembre N-1 un véhicule utilitaire d’une valeur de 18 000 €HT (+ 2000 HT de frais de transport), qu’elle prévoit de revendre au bout de 2 ans pour une valeur de 5 000 €. Calculer la base amortissable de ce bien ; établir le plan d’amortissement ; passez les écritures au 31/12/N et indiquez l’impact de cette immobilisation sur les états financiers au 31/12/N. </a:t>
            </a:r>
          </a:p>
          <a:p>
            <a:pPr marL="114300" lvl="1" indent="0" algn="just">
              <a:buFont typeface="Arial" pitchFamily="34" charset="0"/>
              <a:buNone/>
            </a:pPr>
            <a:endParaRPr lang="fr-FR" i="1" dirty="0" smtClean="0"/>
          </a:p>
          <a:p>
            <a:endParaRPr lang="fr-FR" dirty="0"/>
          </a:p>
        </p:txBody>
      </p:sp>
      <p:sp>
        <p:nvSpPr>
          <p:cNvPr id="7" name="Titre 1"/>
          <p:cNvSpPr txBox="1">
            <a:spLocks/>
          </p:cNvSpPr>
          <p:nvPr/>
        </p:nvSpPr>
        <p:spPr>
          <a:xfrm>
            <a:off x="0" y="-11264"/>
            <a:ext cx="10237304" cy="577795"/>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smtClean="0">
                <a:solidFill>
                  <a:srgbClr val="C00000"/>
                </a:solidFill>
              </a:rPr>
              <a:t>2.3 Amortissement linéaire – Exemple (1)</a:t>
            </a:r>
            <a:endParaRPr lang="fr-FR" dirty="0">
              <a:solidFill>
                <a:srgbClr val="C00000"/>
              </a:solidFill>
            </a:endParaRPr>
          </a:p>
        </p:txBody>
      </p:sp>
      <p:cxnSp>
        <p:nvCxnSpPr>
          <p:cNvPr id="6" name="Connecteur droit 5"/>
          <p:cNvCxnSpPr/>
          <p:nvPr/>
        </p:nvCxnSpPr>
        <p:spPr>
          <a:xfrm>
            <a:off x="646545" y="5070764"/>
            <a:ext cx="0" cy="323272"/>
          </a:xfrm>
          <a:prstGeom prst="line">
            <a:avLst/>
          </a:prstGeom>
        </p:spPr>
        <p:style>
          <a:lnRef idx="2">
            <a:schemeClr val="dk1"/>
          </a:lnRef>
          <a:fillRef idx="0">
            <a:schemeClr val="dk1"/>
          </a:fillRef>
          <a:effectRef idx="1">
            <a:schemeClr val="dk1"/>
          </a:effectRef>
          <a:fontRef idx="minor">
            <a:schemeClr val="tx1"/>
          </a:fontRef>
        </p:style>
      </p:cxnSp>
      <p:cxnSp>
        <p:nvCxnSpPr>
          <p:cNvPr id="8" name="Connecteur droit 7"/>
          <p:cNvCxnSpPr/>
          <p:nvPr/>
        </p:nvCxnSpPr>
        <p:spPr>
          <a:xfrm>
            <a:off x="2673926" y="5070764"/>
            <a:ext cx="0" cy="323272"/>
          </a:xfrm>
          <a:prstGeom prst="line">
            <a:avLst/>
          </a:prstGeom>
        </p:spPr>
        <p:style>
          <a:lnRef idx="2">
            <a:schemeClr val="dk1"/>
          </a:lnRef>
          <a:fillRef idx="0">
            <a:schemeClr val="dk1"/>
          </a:fillRef>
          <a:effectRef idx="1">
            <a:schemeClr val="dk1"/>
          </a:effectRef>
          <a:fontRef idx="minor">
            <a:schemeClr val="tx1"/>
          </a:fontRef>
        </p:style>
      </p:cxnSp>
      <p:cxnSp>
        <p:nvCxnSpPr>
          <p:cNvPr id="9" name="Connecteur droit 8"/>
          <p:cNvCxnSpPr/>
          <p:nvPr/>
        </p:nvCxnSpPr>
        <p:spPr>
          <a:xfrm>
            <a:off x="5347853" y="5070764"/>
            <a:ext cx="0" cy="323272"/>
          </a:xfrm>
          <a:prstGeom prst="line">
            <a:avLst/>
          </a:prstGeom>
        </p:spPr>
        <p:style>
          <a:lnRef idx="2">
            <a:schemeClr val="dk1"/>
          </a:lnRef>
          <a:fillRef idx="0">
            <a:schemeClr val="dk1"/>
          </a:fillRef>
          <a:effectRef idx="1">
            <a:schemeClr val="dk1"/>
          </a:effectRef>
          <a:fontRef idx="minor">
            <a:schemeClr val="tx1"/>
          </a:fontRef>
        </p:style>
      </p:cxnSp>
      <p:cxnSp>
        <p:nvCxnSpPr>
          <p:cNvPr id="10" name="Connecteur droit 9"/>
          <p:cNvCxnSpPr/>
          <p:nvPr/>
        </p:nvCxnSpPr>
        <p:spPr>
          <a:xfrm>
            <a:off x="8280398" y="5070764"/>
            <a:ext cx="0" cy="323272"/>
          </a:xfrm>
          <a:prstGeom prst="line">
            <a:avLst/>
          </a:prstGeom>
        </p:spPr>
        <p:style>
          <a:lnRef idx="2">
            <a:schemeClr val="dk1"/>
          </a:lnRef>
          <a:fillRef idx="0">
            <a:schemeClr val="dk1"/>
          </a:fillRef>
          <a:effectRef idx="1">
            <a:schemeClr val="dk1"/>
          </a:effectRef>
          <a:fontRef idx="minor">
            <a:schemeClr val="tx1"/>
          </a:fontRef>
        </p:style>
      </p:cxnSp>
      <p:sp>
        <p:nvSpPr>
          <p:cNvPr id="11" name="ZoneTexte 10"/>
          <p:cNvSpPr txBox="1"/>
          <p:nvPr/>
        </p:nvSpPr>
        <p:spPr>
          <a:xfrm>
            <a:off x="203199" y="4756727"/>
            <a:ext cx="1274619" cy="369332"/>
          </a:xfrm>
          <a:prstGeom prst="rect">
            <a:avLst/>
          </a:prstGeom>
          <a:noFill/>
        </p:spPr>
        <p:txBody>
          <a:bodyPr wrap="square" rtlCol="0">
            <a:spAutoFit/>
          </a:bodyPr>
          <a:lstStyle/>
          <a:p>
            <a:r>
              <a:rPr lang="fr-FR" dirty="0" smtClean="0"/>
              <a:t>19/09/N-1</a:t>
            </a:r>
            <a:endParaRPr lang="fr-FR" dirty="0"/>
          </a:p>
        </p:txBody>
      </p:sp>
      <p:sp>
        <p:nvSpPr>
          <p:cNvPr id="12" name="ZoneTexte 11"/>
          <p:cNvSpPr txBox="1"/>
          <p:nvPr/>
        </p:nvSpPr>
        <p:spPr>
          <a:xfrm>
            <a:off x="7643088" y="4769114"/>
            <a:ext cx="1274619" cy="369332"/>
          </a:xfrm>
          <a:prstGeom prst="rect">
            <a:avLst/>
          </a:prstGeom>
          <a:noFill/>
        </p:spPr>
        <p:txBody>
          <a:bodyPr wrap="square" rtlCol="0">
            <a:spAutoFit/>
          </a:bodyPr>
          <a:lstStyle/>
          <a:p>
            <a:r>
              <a:rPr lang="fr-FR" dirty="0" smtClean="0"/>
              <a:t>18/09/N+1</a:t>
            </a:r>
            <a:endParaRPr lang="fr-FR" dirty="0"/>
          </a:p>
        </p:txBody>
      </p:sp>
      <p:sp>
        <p:nvSpPr>
          <p:cNvPr id="13" name="ZoneTexte 12"/>
          <p:cNvSpPr txBox="1"/>
          <p:nvPr/>
        </p:nvSpPr>
        <p:spPr>
          <a:xfrm>
            <a:off x="4761433" y="4701432"/>
            <a:ext cx="1274619" cy="369332"/>
          </a:xfrm>
          <a:prstGeom prst="rect">
            <a:avLst/>
          </a:prstGeom>
          <a:noFill/>
        </p:spPr>
        <p:txBody>
          <a:bodyPr wrap="square" rtlCol="0">
            <a:spAutoFit/>
          </a:bodyPr>
          <a:lstStyle/>
          <a:p>
            <a:r>
              <a:rPr lang="fr-FR" dirty="0" smtClean="0"/>
              <a:t>31/12/N</a:t>
            </a:r>
            <a:endParaRPr lang="fr-FR" dirty="0"/>
          </a:p>
        </p:txBody>
      </p:sp>
      <p:sp>
        <p:nvSpPr>
          <p:cNvPr id="14" name="ZoneTexte 13"/>
          <p:cNvSpPr txBox="1"/>
          <p:nvPr/>
        </p:nvSpPr>
        <p:spPr>
          <a:xfrm>
            <a:off x="2098962" y="4701432"/>
            <a:ext cx="1274619" cy="369332"/>
          </a:xfrm>
          <a:prstGeom prst="rect">
            <a:avLst/>
          </a:prstGeom>
          <a:noFill/>
        </p:spPr>
        <p:txBody>
          <a:bodyPr wrap="square" rtlCol="0">
            <a:spAutoFit/>
          </a:bodyPr>
          <a:lstStyle/>
          <a:p>
            <a:r>
              <a:rPr lang="fr-FR" dirty="0" smtClean="0"/>
              <a:t>31/12/N-1</a:t>
            </a:r>
            <a:endParaRPr lang="fr-FR" dirty="0"/>
          </a:p>
        </p:txBody>
      </p:sp>
      <p:cxnSp>
        <p:nvCxnSpPr>
          <p:cNvPr id="15" name="Connecteur droit 14"/>
          <p:cNvCxnSpPr/>
          <p:nvPr/>
        </p:nvCxnSpPr>
        <p:spPr>
          <a:xfrm flipH="1" flipV="1">
            <a:off x="487905" y="5232400"/>
            <a:ext cx="8295877" cy="19824"/>
          </a:xfrm>
          <a:prstGeom prst="line">
            <a:avLst/>
          </a:prstGeom>
        </p:spPr>
        <p:style>
          <a:lnRef idx="2">
            <a:schemeClr val="dk1"/>
          </a:lnRef>
          <a:fillRef idx="0">
            <a:schemeClr val="dk1"/>
          </a:fillRef>
          <a:effectRef idx="1">
            <a:schemeClr val="dk1"/>
          </a:effectRef>
          <a:fontRef idx="minor">
            <a:schemeClr val="tx1"/>
          </a:fontRef>
        </p:style>
      </p:cxnSp>
      <p:sp>
        <p:nvSpPr>
          <p:cNvPr id="18" name="Accolade fermante 17"/>
          <p:cNvSpPr/>
          <p:nvPr/>
        </p:nvSpPr>
        <p:spPr>
          <a:xfrm rot="5400000">
            <a:off x="1463875" y="4498024"/>
            <a:ext cx="392722" cy="2027381"/>
          </a:xfrm>
          <a:prstGeom prst="rightBrace">
            <a:avLst/>
          </a:prstGeom>
        </p:spPr>
        <p:style>
          <a:lnRef idx="2">
            <a:schemeClr val="dk1"/>
          </a:lnRef>
          <a:fillRef idx="0">
            <a:schemeClr val="dk1"/>
          </a:fillRef>
          <a:effectRef idx="1">
            <a:schemeClr val="dk1"/>
          </a:effectRef>
          <a:fontRef idx="minor">
            <a:schemeClr val="tx1"/>
          </a:fontRef>
        </p:style>
        <p:txBody>
          <a:bodyPr rtlCol="0" anchor="ctr"/>
          <a:lstStyle/>
          <a:p>
            <a:pPr algn="ctr"/>
            <a:endParaRPr lang="fr-FR"/>
          </a:p>
        </p:txBody>
      </p:sp>
      <p:sp>
        <p:nvSpPr>
          <p:cNvPr id="19" name="ZoneTexte 18"/>
          <p:cNvSpPr txBox="1"/>
          <p:nvPr/>
        </p:nvSpPr>
        <p:spPr>
          <a:xfrm>
            <a:off x="2736271" y="5232400"/>
            <a:ext cx="2789293" cy="369332"/>
          </a:xfrm>
          <a:prstGeom prst="rect">
            <a:avLst/>
          </a:prstGeom>
          <a:noFill/>
        </p:spPr>
        <p:txBody>
          <a:bodyPr wrap="square" rtlCol="0">
            <a:spAutoFit/>
          </a:bodyPr>
          <a:lstStyle/>
          <a:p>
            <a:r>
              <a:rPr lang="fr-FR" dirty="0" smtClean="0"/>
              <a:t>Année pleine (360 jours)</a:t>
            </a:r>
            <a:endParaRPr lang="fr-FR" dirty="0"/>
          </a:p>
        </p:txBody>
      </p:sp>
      <p:sp>
        <p:nvSpPr>
          <p:cNvPr id="20" name="ZoneTexte 19"/>
          <p:cNvSpPr txBox="1"/>
          <p:nvPr/>
        </p:nvSpPr>
        <p:spPr>
          <a:xfrm>
            <a:off x="646545" y="5763368"/>
            <a:ext cx="1847273" cy="646331"/>
          </a:xfrm>
          <a:prstGeom prst="rect">
            <a:avLst/>
          </a:prstGeom>
          <a:noFill/>
        </p:spPr>
        <p:txBody>
          <a:bodyPr wrap="square" rtlCol="0">
            <a:spAutoFit/>
          </a:bodyPr>
          <a:lstStyle/>
          <a:p>
            <a:pPr algn="ctr"/>
            <a:r>
              <a:rPr lang="fr-FR" dirty="0" err="1" smtClean="0"/>
              <a:t>Amt</a:t>
            </a:r>
            <a:r>
              <a:rPr lang="fr-FR" dirty="0" smtClean="0"/>
              <a:t> du 19/09 au 31/12 </a:t>
            </a:r>
            <a:endParaRPr lang="fr-FR" dirty="0"/>
          </a:p>
        </p:txBody>
      </p:sp>
      <p:sp>
        <p:nvSpPr>
          <p:cNvPr id="21" name="ZoneTexte 20"/>
          <p:cNvSpPr txBox="1"/>
          <p:nvPr/>
        </p:nvSpPr>
        <p:spPr>
          <a:xfrm>
            <a:off x="5965487" y="5603105"/>
            <a:ext cx="1847273" cy="646331"/>
          </a:xfrm>
          <a:prstGeom prst="rect">
            <a:avLst/>
          </a:prstGeom>
          <a:noFill/>
        </p:spPr>
        <p:txBody>
          <a:bodyPr wrap="square" rtlCol="0">
            <a:spAutoFit/>
          </a:bodyPr>
          <a:lstStyle/>
          <a:p>
            <a:pPr algn="ctr"/>
            <a:r>
              <a:rPr lang="fr-FR" dirty="0" err="1" smtClean="0"/>
              <a:t>Amt</a:t>
            </a:r>
            <a:r>
              <a:rPr lang="fr-FR" dirty="0" smtClean="0"/>
              <a:t> du 01/01 au 18/09 </a:t>
            </a:r>
            <a:endParaRPr lang="fr-FR" dirty="0"/>
          </a:p>
        </p:txBody>
      </p:sp>
      <p:sp>
        <p:nvSpPr>
          <p:cNvPr id="22" name="Accolade fermante 21"/>
          <p:cNvSpPr/>
          <p:nvPr/>
        </p:nvSpPr>
        <p:spPr>
          <a:xfrm rot="5400000">
            <a:off x="6620335" y="4035626"/>
            <a:ext cx="387579" cy="2932545"/>
          </a:xfrm>
          <a:prstGeom prst="rightBrace">
            <a:avLst/>
          </a:prstGeom>
        </p:spPr>
        <p:style>
          <a:lnRef idx="2">
            <a:schemeClr val="dk1"/>
          </a:lnRef>
          <a:fillRef idx="0">
            <a:schemeClr val="dk1"/>
          </a:fillRef>
          <a:effectRef idx="1">
            <a:schemeClr val="dk1"/>
          </a:effectRef>
          <a:fontRef idx="minor">
            <a:schemeClr val="tx1"/>
          </a:fontRef>
        </p:style>
        <p:txBody>
          <a:bodyPr rtlCol="0" anchor="ctr"/>
          <a:lstStyle/>
          <a:p>
            <a:pPr algn="ctr"/>
            <a:endParaRPr lang="fr-FR"/>
          </a:p>
        </p:txBody>
      </p:sp>
      <p:graphicFrame>
        <p:nvGraphicFramePr>
          <p:cNvPr id="23" name="Tableau 22"/>
          <p:cNvGraphicFramePr>
            <a:graphicFrameLocks noGrp="1"/>
          </p:cNvGraphicFramePr>
          <p:nvPr>
            <p:extLst>
              <p:ext uri="{D42A27DB-BD31-4B8C-83A1-F6EECF244321}">
                <p14:modId xmlns:p14="http://schemas.microsoft.com/office/powerpoint/2010/main" val="2495187917"/>
              </p:ext>
            </p:extLst>
          </p:nvPr>
        </p:nvGraphicFramePr>
        <p:xfrm>
          <a:off x="201995" y="3190009"/>
          <a:ext cx="10696914" cy="1409700"/>
        </p:xfrm>
        <a:graphic>
          <a:graphicData uri="http://schemas.openxmlformats.org/drawingml/2006/table">
            <a:tbl>
              <a:tblPr>
                <a:tableStyleId>{5C22544A-7EE6-4342-B048-85BDC9FD1C3A}</a:tableStyleId>
              </a:tblPr>
              <a:tblGrid>
                <a:gridCol w="811744">
                  <a:extLst>
                    <a:ext uri="{9D8B030D-6E8A-4147-A177-3AD203B41FA5}">
                      <a16:colId xmlns:a16="http://schemas.microsoft.com/office/drawing/2014/main" val="20000"/>
                    </a:ext>
                  </a:extLst>
                </a:gridCol>
                <a:gridCol w="1499757">
                  <a:extLst>
                    <a:ext uri="{9D8B030D-6E8A-4147-A177-3AD203B41FA5}">
                      <a16:colId xmlns:a16="http://schemas.microsoft.com/office/drawing/2014/main" val="20001"/>
                    </a:ext>
                  </a:extLst>
                </a:gridCol>
                <a:gridCol w="743581">
                  <a:extLst>
                    <a:ext uri="{9D8B030D-6E8A-4147-A177-3AD203B41FA5}">
                      <a16:colId xmlns:a16="http://schemas.microsoft.com/office/drawing/2014/main" val="20002"/>
                    </a:ext>
                  </a:extLst>
                </a:gridCol>
                <a:gridCol w="2337505">
                  <a:extLst>
                    <a:ext uri="{9D8B030D-6E8A-4147-A177-3AD203B41FA5}">
                      <a16:colId xmlns:a16="http://schemas.microsoft.com/office/drawing/2014/main" val="20003"/>
                    </a:ext>
                  </a:extLst>
                </a:gridCol>
                <a:gridCol w="1935651">
                  <a:extLst>
                    <a:ext uri="{9D8B030D-6E8A-4147-A177-3AD203B41FA5}">
                      <a16:colId xmlns:a16="http://schemas.microsoft.com/office/drawing/2014/main" val="20004"/>
                    </a:ext>
                  </a:extLst>
                </a:gridCol>
                <a:gridCol w="1684338">
                  <a:extLst>
                    <a:ext uri="{9D8B030D-6E8A-4147-A177-3AD203B41FA5}">
                      <a16:colId xmlns:a16="http://schemas.microsoft.com/office/drawing/2014/main" val="20005"/>
                    </a:ext>
                  </a:extLst>
                </a:gridCol>
                <a:gridCol w="1684338">
                  <a:extLst>
                    <a:ext uri="{9D8B030D-6E8A-4147-A177-3AD203B41FA5}">
                      <a16:colId xmlns:a16="http://schemas.microsoft.com/office/drawing/2014/main" val="1132350281"/>
                    </a:ext>
                  </a:extLst>
                </a:gridCol>
              </a:tblGrid>
              <a:tr h="496957">
                <a:tc>
                  <a:txBody>
                    <a:bodyPr/>
                    <a:lstStyle/>
                    <a:p>
                      <a:pPr algn="ctr" fontAlgn="b"/>
                      <a:r>
                        <a:rPr lang="fr-FR" sz="1800" b="1" u="none" strike="noStrike" dirty="0">
                          <a:effectLst/>
                        </a:rPr>
                        <a:t>Année</a:t>
                      </a:r>
                      <a:endParaRPr lang="fr-FR" sz="18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1" u="none" strike="noStrike" dirty="0">
                          <a:effectLst/>
                        </a:rPr>
                        <a:t>Base </a:t>
                      </a:r>
                      <a:endParaRPr lang="fr-FR" sz="1800" b="1" u="none" strike="noStrike" dirty="0" smtClean="0">
                        <a:effectLst/>
                      </a:endParaRPr>
                    </a:p>
                    <a:p>
                      <a:pPr algn="ctr" fontAlgn="b"/>
                      <a:r>
                        <a:rPr lang="fr-FR" sz="1800" b="1" u="none" strike="noStrike" dirty="0" smtClean="0">
                          <a:effectLst/>
                        </a:rPr>
                        <a:t>amortissable</a:t>
                      </a:r>
                      <a:endParaRPr lang="fr-FR" sz="18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1" u="none" strike="noStrike" dirty="0">
                          <a:effectLst/>
                        </a:rPr>
                        <a:t>Taux</a:t>
                      </a:r>
                      <a:endParaRPr lang="fr-FR" sz="18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1" u="none" strike="noStrike" dirty="0" smtClean="0">
                          <a:effectLst/>
                        </a:rPr>
                        <a:t>Annuité (ou</a:t>
                      </a:r>
                      <a:r>
                        <a:rPr lang="fr-FR" sz="1800" b="1" u="none" strike="noStrike" baseline="0" dirty="0" smtClean="0">
                          <a:effectLst/>
                        </a:rPr>
                        <a:t> amortissement)</a:t>
                      </a:r>
                      <a:endParaRPr lang="fr-FR" sz="18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1" u="none" strike="noStrike" dirty="0">
                          <a:effectLst/>
                        </a:rPr>
                        <a:t>Cumul des Amortissements</a:t>
                      </a:r>
                      <a:endParaRPr lang="fr-FR" sz="18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1" u="none" strike="noStrike" dirty="0" smtClean="0">
                          <a:effectLst/>
                        </a:rPr>
                        <a:t>Base - cumul</a:t>
                      </a:r>
                      <a:endParaRPr lang="fr-FR" sz="18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1" u="none" strike="noStrike" dirty="0" smtClean="0">
                          <a:effectLst/>
                        </a:rPr>
                        <a:t>Valeur Nette</a:t>
                      </a:r>
                    </a:p>
                    <a:p>
                      <a:pPr algn="ctr" fontAlgn="b"/>
                      <a:r>
                        <a:rPr lang="fr-FR" sz="1800" b="1" i="0" u="none" strike="noStrike" dirty="0" smtClean="0">
                          <a:solidFill>
                            <a:srgbClr val="000000"/>
                          </a:solidFill>
                          <a:effectLst/>
                          <a:latin typeface="Calibri" panose="020F0502020204030204" pitchFamily="34" charset="0"/>
                        </a:rPr>
                        <a:t>Comptable</a:t>
                      </a:r>
                      <a:endParaRPr lang="fr-FR" sz="18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0">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10922">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B05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70C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7030A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9513">
                <a:tc>
                  <a:txBody>
                    <a:bodyPr/>
                    <a:lstStyle/>
                    <a:p>
                      <a:pPr algn="r" fontAlgn="b"/>
                      <a:r>
                        <a:rPr lang="fr-FR" sz="1800" b="0" i="0" u="none" strike="noStrike" dirty="0" smtClean="0">
                          <a:solidFill>
                            <a:srgbClr val="000000"/>
                          </a:solidFill>
                          <a:effectLst/>
                          <a:latin typeface="Calibri" panose="020F0502020204030204" pitchFamily="34" charset="0"/>
                        </a:rPr>
                        <a:t>…</a:t>
                      </a:r>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15735175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8</a:t>
            </a:fld>
            <a:endParaRPr lang="fr-FR" dirty="0">
              <a:solidFill>
                <a:prstClr val="black">
                  <a:tint val="75000"/>
                </a:prstClr>
              </a:solidFill>
            </a:endParaRPr>
          </a:p>
        </p:txBody>
      </p:sp>
      <p:sp>
        <p:nvSpPr>
          <p:cNvPr id="3" name="Espace réservé du contenu 2"/>
          <p:cNvSpPr txBox="1">
            <a:spLocks/>
          </p:cNvSpPr>
          <p:nvPr/>
        </p:nvSpPr>
        <p:spPr>
          <a:xfrm>
            <a:off x="-110838" y="0"/>
            <a:ext cx="11240655" cy="5616624"/>
          </a:xfrm>
          <a:prstGeom prst="rect">
            <a:avLst/>
          </a:prstGeom>
        </p:spPr>
        <p:txBody>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480060" lvl="2" indent="0">
              <a:buFont typeface="Arial" pitchFamily="34" charset="0"/>
              <a:buNone/>
            </a:pPr>
            <a:endParaRPr lang="fr-FR" u="sng" dirty="0" smtClean="0">
              <a:solidFill>
                <a:srgbClr val="FF0000"/>
              </a:solidFill>
            </a:endParaRPr>
          </a:p>
          <a:p>
            <a:pPr marL="480060" lvl="2" indent="0">
              <a:buFont typeface="Arial" pitchFamily="34" charset="0"/>
              <a:buNone/>
            </a:pPr>
            <a:r>
              <a:rPr lang="fr-FR" u="sng" dirty="0" smtClean="0">
                <a:solidFill>
                  <a:srgbClr val="FF0000"/>
                </a:solidFill>
              </a:rPr>
              <a:t>APPLICATION 1 </a:t>
            </a:r>
          </a:p>
          <a:p>
            <a:pPr marL="480060" lvl="2" indent="0">
              <a:buFont typeface="Arial" pitchFamily="34" charset="0"/>
              <a:buNone/>
            </a:pPr>
            <a:endParaRPr lang="fr-FR" sz="1000" u="sng" dirty="0" smtClean="0">
              <a:solidFill>
                <a:srgbClr val="FF0000"/>
              </a:solidFill>
            </a:endParaRPr>
          </a:p>
          <a:p>
            <a:pPr marL="114300" lvl="1" indent="0" algn="just">
              <a:buFont typeface="Arial" pitchFamily="34" charset="0"/>
              <a:buNone/>
            </a:pPr>
            <a:endParaRPr lang="fr-FR" i="1" dirty="0" smtClean="0"/>
          </a:p>
          <a:p>
            <a:endParaRPr lang="fr-FR" dirty="0"/>
          </a:p>
        </p:txBody>
      </p:sp>
      <p:graphicFrame>
        <p:nvGraphicFramePr>
          <p:cNvPr id="4" name="Tableau 3"/>
          <p:cNvGraphicFramePr>
            <a:graphicFrameLocks noGrp="1"/>
          </p:cNvGraphicFramePr>
          <p:nvPr>
            <p:extLst>
              <p:ext uri="{D42A27DB-BD31-4B8C-83A1-F6EECF244321}">
                <p14:modId xmlns:p14="http://schemas.microsoft.com/office/powerpoint/2010/main" val="2665045494"/>
              </p:ext>
            </p:extLst>
          </p:nvPr>
        </p:nvGraphicFramePr>
        <p:xfrm>
          <a:off x="303177" y="701932"/>
          <a:ext cx="10660385" cy="1493864"/>
        </p:xfrm>
        <a:graphic>
          <a:graphicData uri="http://schemas.openxmlformats.org/drawingml/2006/table">
            <a:tbl>
              <a:tblPr>
                <a:tableStyleId>{5C22544A-7EE6-4342-B048-85BDC9FD1C3A}</a:tableStyleId>
              </a:tblPr>
              <a:tblGrid>
                <a:gridCol w="736724">
                  <a:extLst>
                    <a:ext uri="{9D8B030D-6E8A-4147-A177-3AD203B41FA5}">
                      <a16:colId xmlns:a16="http://schemas.microsoft.com/office/drawing/2014/main" val="20000"/>
                    </a:ext>
                  </a:extLst>
                </a:gridCol>
                <a:gridCol w="960582">
                  <a:extLst>
                    <a:ext uri="{9D8B030D-6E8A-4147-A177-3AD203B41FA5}">
                      <a16:colId xmlns:a16="http://schemas.microsoft.com/office/drawing/2014/main" val="20001"/>
                    </a:ext>
                  </a:extLst>
                </a:gridCol>
                <a:gridCol w="1837090">
                  <a:extLst>
                    <a:ext uri="{9D8B030D-6E8A-4147-A177-3AD203B41FA5}">
                      <a16:colId xmlns:a16="http://schemas.microsoft.com/office/drawing/2014/main" val="20002"/>
                    </a:ext>
                  </a:extLst>
                </a:gridCol>
                <a:gridCol w="1839774">
                  <a:extLst>
                    <a:ext uri="{9D8B030D-6E8A-4147-A177-3AD203B41FA5}">
                      <a16:colId xmlns:a16="http://schemas.microsoft.com/office/drawing/2014/main" val="20003"/>
                    </a:ext>
                  </a:extLst>
                </a:gridCol>
                <a:gridCol w="1929041">
                  <a:extLst>
                    <a:ext uri="{9D8B030D-6E8A-4147-A177-3AD203B41FA5}">
                      <a16:colId xmlns:a16="http://schemas.microsoft.com/office/drawing/2014/main" val="20004"/>
                    </a:ext>
                  </a:extLst>
                </a:gridCol>
                <a:gridCol w="1678587">
                  <a:extLst>
                    <a:ext uri="{9D8B030D-6E8A-4147-A177-3AD203B41FA5}">
                      <a16:colId xmlns:a16="http://schemas.microsoft.com/office/drawing/2014/main" val="1264390761"/>
                    </a:ext>
                  </a:extLst>
                </a:gridCol>
                <a:gridCol w="1678587">
                  <a:extLst>
                    <a:ext uri="{9D8B030D-6E8A-4147-A177-3AD203B41FA5}">
                      <a16:colId xmlns:a16="http://schemas.microsoft.com/office/drawing/2014/main" val="20005"/>
                    </a:ext>
                  </a:extLst>
                </a:gridCol>
              </a:tblGrid>
              <a:tr h="642329">
                <a:tc>
                  <a:txBody>
                    <a:bodyPr/>
                    <a:lstStyle/>
                    <a:p>
                      <a:pPr algn="ctr" fontAlgn="b"/>
                      <a:r>
                        <a:rPr lang="fr-FR" sz="1800" b="1" u="none" strike="noStrike" dirty="0">
                          <a:effectLst/>
                        </a:rPr>
                        <a:t>Année</a:t>
                      </a:r>
                      <a:endParaRPr lang="fr-FR" sz="18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1" u="none" strike="noStrike" dirty="0">
                          <a:effectLst/>
                        </a:rPr>
                        <a:t>Base </a:t>
                      </a:r>
                      <a:endParaRPr lang="fr-FR" sz="1800" b="1" u="none" strike="noStrike" dirty="0" smtClean="0">
                        <a:effectLs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1" u="none" strike="noStrike" dirty="0">
                          <a:effectLst/>
                        </a:rPr>
                        <a:t>Taux</a:t>
                      </a:r>
                      <a:endParaRPr lang="fr-FR" sz="18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1" u="none" strike="noStrike" dirty="0" smtClean="0">
                          <a:effectLst/>
                        </a:rPr>
                        <a:t>Annuité (ou</a:t>
                      </a:r>
                      <a:r>
                        <a:rPr lang="fr-FR" sz="1800" b="1" u="none" strike="noStrike" baseline="0" dirty="0" smtClean="0">
                          <a:effectLst/>
                        </a:rPr>
                        <a:t> amortissement)</a:t>
                      </a:r>
                      <a:endParaRPr lang="fr-FR" sz="18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1" u="none" strike="noStrike" dirty="0">
                          <a:effectLst/>
                        </a:rPr>
                        <a:t>Cumul des Amortissements</a:t>
                      </a:r>
                      <a:endParaRPr lang="fr-FR" sz="18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fr-FR" sz="1800" b="1" u="none" strike="noStrike" dirty="0" smtClean="0">
                          <a:effectLst/>
                        </a:rPr>
                        <a:t>Base - cumul</a:t>
                      </a:r>
                      <a:endParaRPr lang="fr-FR" sz="1800" b="1" i="0" u="none" strike="noStrike" dirty="0" smtClean="0">
                        <a:solidFill>
                          <a:srgbClr val="000000"/>
                        </a:solidFill>
                        <a:effectLst/>
                        <a:latin typeface="Calibri" panose="020F0502020204030204" pitchFamily="34" charset="0"/>
                      </a:endParaRPr>
                    </a:p>
                    <a:p>
                      <a:pPr algn="ctr" fontAlgn="b"/>
                      <a:endParaRPr lang="fr-FR" sz="18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1" u="none" strike="noStrike" dirty="0">
                          <a:effectLst/>
                        </a:rPr>
                        <a:t>Valeur Nette</a:t>
                      </a:r>
                    </a:p>
                    <a:p>
                      <a:pPr algn="ctr" fontAlgn="b"/>
                      <a:r>
                        <a:rPr lang="fr-FR" sz="1800" b="1" i="0" u="none" strike="noStrike" dirty="0">
                          <a:solidFill>
                            <a:srgbClr val="000000"/>
                          </a:solidFill>
                          <a:effectLst/>
                          <a:latin typeface="Calibri" panose="020F0502020204030204" pitchFamily="34" charset="0"/>
                        </a:rPr>
                        <a:t>Comptable</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0">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10922">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9513">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graphicFrame>
        <p:nvGraphicFramePr>
          <p:cNvPr id="7" name="Tableau 6"/>
          <p:cNvGraphicFramePr>
            <a:graphicFrameLocks noGrp="1"/>
          </p:cNvGraphicFramePr>
          <p:nvPr>
            <p:extLst>
              <p:ext uri="{D42A27DB-BD31-4B8C-83A1-F6EECF244321}">
                <p14:modId xmlns:p14="http://schemas.microsoft.com/office/powerpoint/2010/main" val="3135527250"/>
              </p:ext>
            </p:extLst>
          </p:nvPr>
        </p:nvGraphicFramePr>
        <p:xfrm>
          <a:off x="303177" y="2442186"/>
          <a:ext cx="10723420" cy="1463040"/>
        </p:xfrm>
        <a:graphic>
          <a:graphicData uri="http://schemas.openxmlformats.org/drawingml/2006/table">
            <a:tbl>
              <a:tblPr firstRow="1" bandRow="1">
                <a:tableStyleId>{5940675A-B579-460E-94D1-54222C63F5DA}</a:tableStyleId>
              </a:tblPr>
              <a:tblGrid>
                <a:gridCol w="873508">
                  <a:extLst>
                    <a:ext uri="{9D8B030D-6E8A-4147-A177-3AD203B41FA5}">
                      <a16:colId xmlns:a16="http://schemas.microsoft.com/office/drawing/2014/main" val="20000"/>
                    </a:ext>
                  </a:extLst>
                </a:gridCol>
                <a:gridCol w="1807348">
                  <a:extLst>
                    <a:ext uri="{9D8B030D-6E8A-4147-A177-3AD203B41FA5}">
                      <a16:colId xmlns:a16="http://schemas.microsoft.com/office/drawing/2014/main" val="20001"/>
                    </a:ext>
                  </a:extLst>
                </a:gridCol>
                <a:gridCol w="804200">
                  <a:extLst>
                    <a:ext uri="{9D8B030D-6E8A-4147-A177-3AD203B41FA5}">
                      <a16:colId xmlns:a16="http://schemas.microsoft.com/office/drawing/2014/main" val="20002"/>
                    </a:ext>
                  </a:extLst>
                </a:gridCol>
                <a:gridCol w="3887296">
                  <a:extLst>
                    <a:ext uri="{9D8B030D-6E8A-4147-A177-3AD203B41FA5}">
                      <a16:colId xmlns:a16="http://schemas.microsoft.com/office/drawing/2014/main" val="20003"/>
                    </a:ext>
                  </a:extLst>
                </a:gridCol>
                <a:gridCol w="1627661">
                  <a:extLst>
                    <a:ext uri="{9D8B030D-6E8A-4147-A177-3AD203B41FA5}">
                      <a16:colId xmlns:a16="http://schemas.microsoft.com/office/drawing/2014/main" val="20004"/>
                    </a:ext>
                  </a:extLst>
                </a:gridCol>
                <a:gridCol w="1723407">
                  <a:extLst>
                    <a:ext uri="{9D8B030D-6E8A-4147-A177-3AD203B41FA5}">
                      <a16:colId xmlns:a16="http://schemas.microsoft.com/office/drawing/2014/main" val="20005"/>
                    </a:ext>
                  </a:extLst>
                </a:gridCol>
              </a:tblGrid>
              <a:tr h="349882">
                <a:tc gridSpan="2">
                  <a:txBody>
                    <a:bodyPr/>
                    <a:lstStyle/>
                    <a:p>
                      <a:pPr algn="ctr"/>
                      <a:endParaRPr lang="fr-FR" b="1" dirty="0">
                        <a:solidFill>
                          <a:schemeClr val="tx1"/>
                        </a:solidFill>
                      </a:endParaRPr>
                    </a:p>
                  </a:txBody>
                  <a:tcPr/>
                </a:tc>
                <a:tc hMerge="1">
                  <a:txBody>
                    <a:bodyPr/>
                    <a:lstStyle/>
                    <a:p>
                      <a:endParaRPr lang="fr-FR"/>
                    </a:p>
                  </a:txBody>
                  <a:tcPr/>
                </a:tc>
                <a:tc gridSpan="2">
                  <a:txBody>
                    <a:bodyPr/>
                    <a:lstStyle/>
                    <a:p>
                      <a:pPr algn="ctr"/>
                      <a:r>
                        <a:rPr lang="fr-FR" b="1" dirty="0" smtClean="0">
                          <a:solidFill>
                            <a:schemeClr val="tx1"/>
                          </a:solidFill>
                        </a:rPr>
                        <a:t>31/12/N</a:t>
                      </a:r>
                      <a:endParaRPr lang="fr-FR" b="1" dirty="0">
                        <a:solidFill>
                          <a:schemeClr val="tx1"/>
                        </a:solidFill>
                      </a:endParaRPr>
                    </a:p>
                  </a:txBody>
                  <a:tcPr/>
                </a:tc>
                <a:tc hMerge="1">
                  <a:txBody>
                    <a:bodyPr/>
                    <a:lstStyle/>
                    <a:p>
                      <a:endParaRPr lang="fr-FR"/>
                    </a:p>
                  </a:txBody>
                  <a:tcPr/>
                </a:tc>
                <a:tc>
                  <a:txBody>
                    <a:bodyPr/>
                    <a:lstStyle/>
                    <a:p>
                      <a:pPr algn="ctr"/>
                      <a:r>
                        <a:rPr lang="fr-FR" b="1" dirty="0" smtClean="0">
                          <a:solidFill>
                            <a:schemeClr val="tx1"/>
                          </a:solidFill>
                        </a:rPr>
                        <a:t>Débit</a:t>
                      </a:r>
                      <a:endParaRPr lang="fr-FR" b="1" dirty="0">
                        <a:solidFill>
                          <a:schemeClr val="tx1"/>
                        </a:solidFill>
                      </a:endParaRPr>
                    </a:p>
                  </a:txBody>
                  <a:tcPr/>
                </a:tc>
                <a:tc>
                  <a:txBody>
                    <a:bodyPr/>
                    <a:lstStyle/>
                    <a:p>
                      <a:pPr algn="ctr"/>
                      <a:r>
                        <a:rPr lang="fr-FR" b="1" dirty="0" smtClean="0">
                          <a:solidFill>
                            <a:schemeClr val="tx1"/>
                          </a:solidFill>
                        </a:rPr>
                        <a:t>Crédit</a:t>
                      </a:r>
                      <a:endParaRPr lang="fr-FR" b="1" dirty="0">
                        <a:solidFill>
                          <a:schemeClr val="tx1"/>
                        </a:solidFill>
                      </a:endParaRPr>
                    </a:p>
                  </a:txBody>
                  <a:tcPr/>
                </a:tc>
                <a:extLst>
                  <a:ext uri="{0D108BD9-81ED-4DB2-BD59-A6C34878D82A}">
                    <a16:rowId xmlns:a16="http://schemas.microsoft.com/office/drawing/2014/main" val="10000"/>
                  </a:ext>
                </a:extLst>
              </a:tr>
              <a:tr h="257748">
                <a:tc gridSpan="2">
                  <a:txBody>
                    <a:bodyPr/>
                    <a:lstStyle/>
                    <a:p>
                      <a:endParaRPr lang="fr-FR" dirty="0" smtClean="0">
                        <a:solidFill>
                          <a:schemeClr val="tx1"/>
                        </a:solidFill>
                      </a:endParaRPr>
                    </a:p>
                  </a:txBody>
                  <a:tcPr/>
                </a:tc>
                <a:tc hMerge="1">
                  <a:txBody>
                    <a:bodyPr/>
                    <a:lstStyle/>
                    <a:p>
                      <a:endParaRPr lang="fr-FR"/>
                    </a:p>
                  </a:txBody>
                  <a:tcPr/>
                </a:tc>
                <a:tc gridSpan="2">
                  <a:txBody>
                    <a:bodyPr/>
                    <a:lstStyle/>
                    <a:p>
                      <a:endParaRPr lang="fr-FR" dirty="0">
                        <a:solidFill>
                          <a:schemeClr val="tx1"/>
                        </a:solidFill>
                      </a:endParaRPr>
                    </a:p>
                  </a:txBody>
                  <a:tcPr/>
                </a:tc>
                <a:tc hMerge="1">
                  <a:txBody>
                    <a:bodyPr/>
                    <a:lstStyle/>
                    <a:p>
                      <a:endParaRPr lang="fr-FR"/>
                    </a:p>
                  </a:txBody>
                  <a:tcPr/>
                </a:tc>
                <a:tc>
                  <a:txBody>
                    <a:bodyPr/>
                    <a:lstStyle/>
                    <a:p>
                      <a:pPr algn="ctr"/>
                      <a:endParaRPr lang="fr-FR" dirty="0" smtClean="0">
                        <a:solidFill>
                          <a:schemeClr val="tx1"/>
                        </a:solidFill>
                      </a:endParaRPr>
                    </a:p>
                  </a:txBody>
                  <a:tcPr/>
                </a:tc>
                <a:tc>
                  <a:txBody>
                    <a:bodyPr/>
                    <a:lstStyle/>
                    <a:p>
                      <a:endParaRPr lang="fr-FR" dirty="0">
                        <a:solidFill>
                          <a:schemeClr val="tx1"/>
                        </a:solidFill>
                      </a:endParaRPr>
                    </a:p>
                  </a:txBody>
                  <a:tcPr/>
                </a:tc>
                <a:extLst>
                  <a:ext uri="{0D108BD9-81ED-4DB2-BD59-A6C34878D82A}">
                    <a16:rowId xmlns:a16="http://schemas.microsoft.com/office/drawing/2014/main" val="10001"/>
                  </a:ext>
                </a:extLst>
              </a:tr>
              <a:tr h="0">
                <a:tc>
                  <a:txBody>
                    <a:bodyPr/>
                    <a:lstStyle/>
                    <a:p>
                      <a:endParaRPr lang="fr-FR"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solidFill>
                          <a:schemeClr val="tx1"/>
                        </a:solidFill>
                      </a:endParaRPr>
                    </a:p>
                  </a:txBody>
                  <a:tcPr>
                    <a:lnL w="12700" cmpd="sng">
                      <a:noFill/>
                    </a:lnL>
                  </a:tcPr>
                </a:tc>
                <a:tc>
                  <a:txBody>
                    <a:bodyPr/>
                    <a:lstStyle/>
                    <a:p>
                      <a:endParaRPr lang="fr-FR"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solidFill>
                          <a:schemeClr val="tx1"/>
                        </a:solidFill>
                      </a:endParaRPr>
                    </a:p>
                  </a:txBody>
                  <a:tcPr>
                    <a:lnL w="12700" cmpd="sng">
                      <a:noFill/>
                    </a:lnL>
                  </a:tcPr>
                </a:tc>
                <a:tc>
                  <a:txBody>
                    <a:bodyPr/>
                    <a:lstStyle/>
                    <a:p>
                      <a:endParaRPr lang="fr-FR" dirty="0">
                        <a:solidFill>
                          <a:schemeClr val="tx1"/>
                        </a:solidFill>
                      </a:endParaRPr>
                    </a:p>
                  </a:txBody>
                  <a:tcPr/>
                </a:tc>
                <a:tc>
                  <a:txBody>
                    <a:bodyPr/>
                    <a:lstStyle/>
                    <a:p>
                      <a:pPr algn="ctr"/>
                      <a:endParaRPr lang="fr-FR" dirty="0">
                        <a:solidFill>
                          <a:schemeClr val="tx1"/>
                        </a:solidFill>
                      </a:endParaRPr>
                    </a:p>
                  </a:txBody>
                  <a:tcPr/>
                </a:tc>
                <a:extLst>
                  <a:ext uri="{0D108BD9-81ED-4DB2-BD59-A6C34878D82A}">
                    <a16:rowId xmlns:a16="http://schemas.microsoft.com/office/drawing/2014/main" val="10002"/>
                  </a:ext>
                </a:extLst>
              </a:tr>
              <a:tr h="0">
                <a:tc gridSpan="6">
                  <a:txBody>
                    <a:bodyPr/>
                    <a:lstStyle/>
                    <a:p>
                      <a:pPr algn="ctr"/>
                      <a:endParaRPr lang="fr-FR" b="1" i="1" dirty="0">
                        <a:solidFill>
                          <a:schemeClr val="tx1"/>
                        </a:solidFill>
                      </a:endParaRPr>
                    </a:p>
                  </a:txBody>
                  <a:tcPr/>
                </a:tc>
                <a:tc hMerge="1">
                  <a:txBody>
                    <a:bodyPr/>
                    <a:lstStyle/>
                    <a:p>
                      <a:endParaRPr lang="fr-FR" dirty="0"/>
                    </a:p>
                  </a:txBody>
                  <a:tcPr>
                    <a:lnL w="12700" cmpd="sng">
                      <a:noFill/>
                    </a:lnL>
                  </a:tcPr>
                </a:tc>
                <a:tc hMerge="1">
                  <a:txBody>
                    <a:bodyPr/>
                    <a:lstStyle/>
                    <a:p>
                      <a:endParaRPr lang="fr-FR" dirty="0"/>
                    </a:p>
                  </a:txBody>
                  <a:tcPr>
                    <a:lnR w="12700" cmpd="sng">
                      <a:noFill/>
                    </a:lnR>
                  </a:tcPr>
                </a:tc>
                <a:tc hMerge="1">
                  <a:txBody>
                    <a:bodyPr/>
                    <a:lstStyle/>
                    <a:p>
                      <a:endParaRPr lang="fr-FR" dirty="0"/>
                    </a:p>
                  </a:txBody>
                  <a:tcPr>
                    <a:lnL w="12700" cmpd="sng">
                      <a:noFill/>
                    </a:lnL>
                  </a:tcPr>
                </a:tc>
                <a:tc hMerge="1">
                  <a:txBody>
                    <a:bodyPr/>
                    <a:lstStyle/>
                    <a:p>
                      <a:endParaRPr lang="fr-FR" dirty="0"/>
                    </a:p>
                  </a:txBody>
                  <a:tcPr/>
                </a:tc>
                <a:tc hMerge="1">
                  <a:txBody>
                    <a:bodyPr/>
                    <a:lstStyle/>
                    <a:p>
                      <a:endParaRPr lang="fr-FR" dirty="0"/>
                    </a:p>
                  </a:txBody>
                  <a:tcPr/>
                </a:tc>
                <a:extLst>
                  <a:ext uri="{0D108BD9-81ED-4DB2-BD59-A6C34878D82A}">
                    <a16:rowId xmlns:a16="http://schemas.microsoft.com/office/drawing/2014/main" val="10003"/>
                  </a:ext>
                </a:extLst>
              </a:tr>
            </a:tbl>
          </a:graphicData>
        </a:graphic>
      </p:graphicFrame>
      <p:graphicFrame>
        <p:nvGraphicFramePr>
          <p:cNvPr id="9" name="Tableau 8"/>
          <p:cNvGraphicFramePr>
            <a:graphicFrameLocks noGrp="1"/>
          </p:cNvGraphicFramePr>
          <p:nvPr>
            <p:extLst>
              <p:ext uri="{D42A27DB-BD31-4B8C-83A1-F6EECF244321}">
                <p14:modId xmlns:p14="http://schemas.microsoft.com/office/powerpoint/2010/main" val="683688994"/>
              </p:ext>
            </p:extLst>
          </p:nvPr>
        </p:nvGraphicFramePr>
        <p:xfrm>
          <a:off x="223334" y="4045768"/>
          <a:ext cx="10906483" cy="2283019"/>
        </p:xfrm>
        <a:graphic>
          <a:graphicData uri="http://schemas.openxmlformats.org/drawingml/2006/table">
            <a:tbl>
              <a:tblPr firstRow="1" firstCol="1" bandRow="1">
                <a:tableStyleId>{5940675A-B579-460E-94D1-54222C63F5DA}</a:tableStyleId>
              </a:tblPr>
              <a:tblGrid>
                <a:gridCol w="1891017">
                  <a:extLst>
                    <a:ext uri="{9D8B030D-6E8A-4147-A177-3AD203B41FA5}">
                      <a16:colId xmlns:a16="http://schemas.microsoft.com/office/drawing/2014/main" val="3371123360"/>
                    </a:ext>
                  </a:extLst>
                </a:gridCol>
                <a:gridCol w="1601943">
                  <a:extLst>
                    <a:ext uri="{9D8B030D-6E8A-4147-A177-3AD203B41FA5}">
                      <a16:colId xmlns:a16="http://schemas.microsoft.com/office/drawing/2014/main" val="301584127"/>
                    </a:ext>
                  </a:extLst>
                </a:gridCol>
                <a:gridCol w="1002891">
                  <a:extLst>
                    <a:ext uri="{9D8B030D-6E8A-4147-A177-3AD203B41FA5}">
                      <a16:colId xmlns:a16="http://schemas.microsoft.com/office/drawing/2014/main" val="4281625306"/>
                    </a:ext>
                  </a:extLst>
                </a:gridCol>
                <a:gridCol w="1327355">
                  <a:extLst>
                    <a:ext uri="{9D8B030D-6E8A-4147-A177-3AD203B41FA5}">
                      <a16:colId xmlns:a16="http://schemas.microsoft.com/office/drawing/2014/main" val="443027792"/>
                    </a:ext>
                  </a:extLst>
                </a:gridCol>
                <a:gridCol w="3883741">
                  <a:extLst>
                    <a:ext uri="{9D8B030D-6E8A-4147-A177-3AD203B41FA5}">
                      <a16:colId xmlns:a16="http://schemas.microsoft.com/office/drawing/2014/main" val="1215758935"/>
                    </a:ext>
                  </a:extLst>
                </a:gridCol>
                <a:gridCol w="1199536">
                  <a:extLst>
                    <a:ext uri="{9D8B030D-6E8A-4147-A177-3AD203B41FA5}">
                      <a16:colId xmlns:a16="http://schemas.microsoft.com/office/drawing/2014/main" val="3429123423"/>
                    </a:ext>
                  </a:extLst>
                </a:gridCol>
              </a:tblGrid>
              <a:tr h="273050">
                <a:tc gridSpan="6">
                  <a:txBody>
                    <a:bodyPr/>
                    <a:lstStyle/>
                    <a:p>
                      <a:pPr algn="ctr">
                        <a:lnSpc>
                          <a:spcPct val="107000"/>
                        </a:lnSpc>
                        <a:spcAft>
                          <a:spcPts val="0"/>
                        </a:spcAft>
                      </a:pPr>
                      <a:r>
                        <a:rPr lang="fr-FR" sz="2000" dirty="0" smtClean="0">
                          <a:effectLst/>
                          <a:latin typeface="Calibri" panose="020F0502020204030204" pitchFamily="34" charset="0"/>
                          <a:ea typeface="Calibri" panose="020F0502020204030204" pitchFamily="34" charset="0"/>
                          <a:cs typeface="Times New Roman" panose="02020603050405020304" pitchFamily="18" charset="0"/>
                        </a:rPr>
                        <a:t>Bilan au 31/12/N</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pPr algn="ctr">
                        <a:lnSpc>
                          <a:spcPct val="107000"/>
                        </a:lnSpc>
                        <a:spcAft>
                          <a:spcPts val="0"/>
                        </a:spcAft>
                      </a:pP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hMerge="1">
                  <a:txBody>
                    <a:bodyPr/>
                    <a:lstStyle/>
                    <a:p>
                      <a:endParaRPr lang="fr-FR"/>
                    </a:p>
                  </a:txBody>
                  <a:tcPr/>
                </a:tc>
                <a:extLst>
                  <a:ext uri="{0D108BD9-81ED-4DB2-BD59-A6C34878D82A}">
                    <a16:rowId xmlns:a16="http://schemas.microsoft.com/office/drawing/2014/main" val="3151962329"/>
                  </a:ext>
                </a:extLst>
              </a:tr>
              <a:tr h="273050">
                <a:tc gridSpan="4">
                  <a:txBody>
                    <a:bodyPr/>
                    <a:lstStyle/>
                    <a:p>
                      <a:pPr algn="ctr">
                        <a:lnSpc>
                          <a:spcPct val="107000"/>
                        </a:lnSpc>
                        <a:spcAft>
                          <a:spcPts val="0"/>
                        </a:spcAft>
                      </a:pPr>
                      <a:r>
                        <a:rPr lang="fr-FR" sz="2000" dirty="0">
                          <a:effectLst/>
                        </a:rPr>
                        <a:t>Actif</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hMerge="1">
                  <a:txBody>
                    <a:bodyPr/>
                    <a:lstStyle/>
                    <a:p>
                      <a:endParaRPr lang="fr-FR"/>
                    </a:p>
                  </a:txBody>
                  <a:tcPr/>
                </a:tc>
                <a:tc hMerge="1">
                  <a:txBody>
                    <a:bodyPr/>
                    <a:lstStyle/>
                    <a:p>
                      <a:endParaRPr lang="fr-FR"/>
                    </a:p>
                  </a:txBody>
                  <a:tcPr/>
                </a:tc>
                <a:tc hMerge="1">
                  <a:txBody>
                    <a:bodyPr/>
                    <a:lstStyle/>
                    <a:p>
                      <a:endParaRPr lang="fr-FR"/>
                    </a:p>
                  </a:txBody>
                  <a:tcPr/>
                </a:tc>
                <a:tc gridSpan="2">
                  <a:txBody>
                    <a:bodyPr/>
                    <a:lstStyle/>
                    <a:p>
                      <a:pPr algn="ctr">
                        <a:lnSpc>
                          <a:spcPct val="107000"/>
                        </a:lnSpc>
                        <a:spcAft>
                          <a:spcPts val="0"/>
                        </a:spcAft>
                      </a:pPr>
                      <a:r>
                        <a:rPr lang="fr-FR" sz="2400" dirty="0">
                          <a:effectLst/>
                        </a:rPr>
                        <a:t>Passif</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hMerge="1">
                  <a:txBody>
                    <a:bodyPr/>
                    <a:lstStyle/>
                    <a:p>
                      <a:endParaRPr lang="fr-FR"/>
                    </a:p>
                  </a:txBody>
                  <a:tcPr/>
                </a:tc>
                <a:extLst>
                  <a:ext uri="{0D108BD9-81ED-4DB2-BD59-A6C34878D82A}">
                    <a16:rowId xmlns:a16="http://schemas.microsoft.com/office/drawing/2014/main" val="2406152979"/>
                  </a:ext>
                </a:extLst>
              </a:tr>
              <a:tr h="190500">
                <a:tc>
                  <a:txBody>
                    <a:bodyPr/>
                    <a:lstStyle/>
                    <a:p>
                      <a:pPr algn="ctr">
                        <a:lnSpc>
                          <a:spcPct val="107000"/>
                        </a:lnSpc>
                        <a:spcAft>
                          <a:spcPts val="0"/>
                        </a:spcAft>
                      </a:pPr>
                      <a:r>
                        <a:rPr lang="fr-FR" sz="1600">
                          <a:effectLst/>
                        </a:rPr>
                        <a:t> </a:t>
                      </a:r>
                      <a:endParaRPr lang="fr-F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0"/>
                        </a:spcAft>
                      </a:pPr>
                      <a:r>
                        <a:rPr lang="fr-FR" sz="1600" b="1" dirty="0">
                          <a:effectLst/>
                        </a:rPr>
                        <a:t>Brut</a:t>
                      </a:r>
                      <a:endParaRPr lang="fr-F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0"/>
                        </a:spcAft>
                      </a:pPr>
                      <a:r>
                        <a:rPr lang="fr-FR" sz="1600" b="1" dirty="0">
                          <a:effectLst/>
                        </a:rPr>
                        <a:t>A&amp;D</a:t>
                      </a:r>
                      <a:endParaRPr lang="fr-F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0"/>
                        </a:spcAft>
                      </a:pPr>
                      <a:r>
                        <a:rPr lang="fr-FR" sz="1600" b="1" dirty="0">
                          <a:effectLst/>
                        </a:rPr>
                        <a:t>Net</a:t>
                      </a:r>
                      <a:endParaRPr lang="fr-F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rowSpan="3">
                  <a:txBody>
                    <a:bodyPr/>
                    <a:lstStyle/>
                    <a:p>
                      <a:pPr>
                        <a:lnSpc>
                          <a:spcPct val="107000"/>
                        </a:lnSpc>
                        <a:spcAft>
                          <a:spcPts val="0"/>
                        </a:spcAft>
                      </a:pPr>
                      <a:r>
                        <a:rPr lang="fr-FR" sz="1600" b="1" dirty="0">
                          <a:solidFill>
                            <a:schemeClr val="tx1"/>
                          </a:solidFill>
                          <a:effectLst/>
                        </a:rPr>
                        <a:t>Capitaux propres</a:t>
                      </a:r>
                    </a:p>
                    <a:p>
                      <a:pPr>
                        <a:lnSpc>
                          <a:spcPct val="107000"/>
                        </a:lnSpc>
                        <a:spcAft>
                          <a:spcPts val="0"/>
                        </a:spcAft>
                      </a:pPr>
                      <a:r>
                        <a:rPr lang="fr-FR" sz="1600" dirty="0" smtClean="0">
                          <a:solidFill>
                            <a:schemeClr val="tx1"/>
                          </a:solidFill>
                          <a:effectLst/>
                        </a:rPr>
                        <a:t>Résultat</a:t>
                      </a:r>
                      <a:r>
                        <a:rPr lang="fr-FR" sz="1600" baseline="0" dirty="0" smtClean="0">
                          <a:solidFill>
                            <a:schemeClr val="tx1"/>
                          </a:solidFill>
                          <a:effectLst/>
                        </a:rPr>
                        <a:t> </a:t>
                      </a:r>
                    </a:p>
                  </a:txBody>
                  <a:tcPr marL="44450" marR="44450" marT="0" marB="0"/>
                </a:tc>
                <a:tc>
                  <a:txBody>
                    <a:bodyPr/>
                    <a:lstStyle/>
                    <a:p>
                      <a:pP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1443275973"/>
                  </a:ext>
                </a:extLst>
              </a:tr>
              <a:tr h="184150">
                <a:tc rowSpan="3">
                  <a:txBody>
                    <a:bodyPr/>
                    <a:lstStyle/>
                    <a:p>
                      <a:pPr>
                        <a:lnSpc>
                          <a:spcPct val="107000"/>
                        </a:lnSpc>
                        <a:spcAft>
                          <a:spcPts val="0"/>
                        </a:spcAft>
                      </a:pPr>
                      <a:r>
                        <a:rPr lang="fr-FR" sz="1600" b="1" dirty="0">
                          <a:effectLst/>
                        </a:rPr>
                        <a:t>Actif </a:t>
                      </a:r>
                      <a:r>
                        <a:rPr lang="fr-FR" sz="1600" b="1" dirty="0" smtClean="0">
                          <a:effectLst/>
                        </a:rPr>
                        <a:t>immobilisé</a:t>
                      </a:r>
                    </a:p>
                    <a:p>
                      <a:pPr>
                        <a:lnSpc>
                          <a:spcPct val="107000"/>
                        </a:lnSpc>
                        <a:spcAft>
                          <a:spcPts val="0"/>
                        </a:spcAft>
                      </a:pPr>
                      <a:r>
                        <a:rPr lang="fr-FR" sz="1600" b="1" dirty="0" smtClean="0">
                          <a:effectLst/>
                        </a:rPr>
                        <a:t> </a:t>
                      </a:r>
                      <a:endParaRPr lang="fr-FR" sz="1600" b="0" dirty="0">
                        <a:effectLst/>
                      </a:endParaRPr>
                    </a:p>
                  </a:txBody>
                  <a:tcPr marL="44450" marR="44450" marT="0" marB="0"/>
                </a:tc>
                <a:tc>
                  <a:txBody>
                    <a:bodyPr/>
                    <a:lstStyle/>
                    <a:p>
                      <a:pPr algn="ctr">
                        <a:lnSpc>
                          <a:spcPct val="107000"/>
                        </a:lnSpc>
                        <a:spcAft>
                          <a:spcPts val="0"/>
                        </a:spcAft>
                      </a:pPr>
                      <a:endParaRPr lang="fr-FR"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0"/>
                        </a:spcAft>
                      </a:pPr>
                      <a:endParaRPr lang="fr-FR"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0"/>
                        </a:spcAft>
                      </a:pPr>
                      <a:endParaRPr lang="fr-FR"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vMerge="1">
                  <a:txBody>
                    <a:bodyPr/>
                    <a:lstStyle/>
                    <a:p>
                      <a:endParaRPr lang="fr-FR"/>
                    </a:p>
                  </a:txBody>
                  <a:tcPr/>
                </a:tc>
                <a:tc>
                  <a:txBody>
                    <a:bodyPr/>
                    <a:lstStyle/>
                    <a:p>
                      <a:pPr algn="ctr">
                        <a:lnSpc>
                          <a:spcPct val="107000"/>
                        </a:lnSpc>
                        <a:spcAft>
                          <a:spcPts val="0"/>
                        </a:spcAft>
                      </a:pPr>
                      <a:endParaRPr lang="fr-FR"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2805396734"/>
                  </a:ext>
                </a:extLst>
              </a:tr>
              <a:tr h="190500">
                <a:tc vMerge="1">
                  <a:txBody>
                    <a:bodyPr/>
                    <a:lstStyle/>
                    <a:p>
                      <a:endParaRPr lang="fr-FR"/>
                    </a:p>
                  </a:txBody>
                  <a:tcPr/>
                </a:tc>
                <a:tc>
                  <a:txBody>
                    <a:bodyPr/>
                    <a:lstStyle/>
                    <a:p>
                      <a:pPr algn="ctr">
                        <a:lnSpc>
                          <a:spcPct val="107000"/>
                        </a:lnSpc>
                        <a:spcAft>
                          <a:spcPts val="0"/>
                        </a:spcAft>
                      </a:pPr>
                      <a:endParaRPr lang="fr-FR"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0"/>
                        </a:spcAft>
                      </a:pPr>
                      <a:endParaRPr lang="fr-FR"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vMerge="1">
                  <a:txBody>
                    <a:bodyPr/>
                    <a:lstStyle/>
                    <a:p>
                      <a:endParaRPr lang="fr-FR"/>
                    </a:p>
                  </a:txBody>
                  <a:tcPr/>
                </a:tc>
                <a:tc>
                  <a:txBody>
                    <a:bodyPr/>
                    <a:lstStyle/>
                    <a:p>
                      <a:pPr algn="ct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3220740499"/>
                  </a:ext>
                </a:extLst>
              </a:tr>
              <a:tr h="190500">
                <a:tc vMerge="1">
                  <a:txBody>
                    <a:bodyPr/>
                    <a:lstStyle/>
                    <a:p>
                      <a:endParaRPr lang="fr-FR"/>
                    </a:p>
                  </a:txBody>
                  <a:tcPr/>
                </a:tc>
                <a:tc>
                  <a:txBody>
                    <a:bodyPr/>
                    <a:lstStyle/>
                    <a:p>
                      <a:pPr algn="ctr">
                        <a:lnSpc>
                          <a:spcPct val="107000"/>
                        </a:lnSpc>
                        <a:spcAft>
                          <a:spcPts val="0"/>
                        </a:spcAft>
                      </a:pPr>
                      <a:endParaRPr lang="fr-F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rowSpan="2">
                  <a:txBody>
                    <a:bodyPr/>
                    <a:lstStyle/>
                    <a:p>
                      <a:pPr>
                        <a:lnSpc>
                          <a:spcPct val="107000"/>
                        </a:lnSpc>
                        <a:spcAft>
                          <a:spcPts val="0"/>
                        </a:spcAft>
                      </a:pPr>
                      <a:r>
                        <a:rPr lang="fr-FR" sz="1600" b="1" dirty="0" smtClean="0">
                          <a:effectLst/>
                        </a:rPr>
                        <a:t>Provision risque et charges</a:t>
                      </a:r>
                      <a:endParaRPr lang="fr-F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2175259138"/>
                  </a:ext>
                </a:extLst>
              </a:tr>
              <a:tr h="190500">
                <a:tc rowSpan="2">
                  <a:txBody>
                    <a:bodyPr/>
                    <a:lstStyle/>
                    <a:p>
                      <a:pPr>
                        <a:lnSpc>
                          <a:spcPct val="107000"/>
                        </a:lnSpc>
                        <a:spcAft>
                          <a:spcPts val="0"/>
                        </a:spcAft>
                      </a:pPr>
                      <a:r>
                        <a:rPr lang="fr-FR" sz="1600" b="1" dirty="0">
                          <a:effectLst/>
                        </a:rPr>
                        <a:t>Actif circulant</a:t>
                      </a:r>
                      <a:endParaRPr lang="fr-F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nSpc>
                          <a:spcPct val="107000"/>
                        </a:lnSpc>
                        <a:spcAft>
                          <a:spcPts val="0"/>
                        </a:spcAft>
                      </a:pPr>
                      <a:endParaRPr lang="fr-F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vMerge="1">
                  <a:txBody>
                    <a:bodyPr/>
                    <a:lstStyle/>
                    <a:p>
                      <a:endParaRPr lang="fr-FR"/>
                    </a:p>
                  </a:txBody>
                  <a:tcPr/>
                </a:tc>
                <a:tc>
                  <a:txBody>
                    <a:bodyPr/>
                    <a:lstStyle/>
                    <a:p>
                      <a:pP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1198079779"/>
                  </a:ext>
                </a:extLst>
              </a:tr>
              <a:tr h="184150">
                <a:tc vMerge="1">
                  <a:txBody>
                    <a:bodyPr/>
                    <a:lstStyle/>
                    <a:p>
                      <a:endParaRPr lang="fr-FR"/>
                    </a:p>
                  </a:txBody>
                  <a:tcPr/>
                </a:tc>
                <a:tc>
                  <a:txBody>
                    <a:bodyPr/>
                    <a:lstStyle/>
                    <a:p>
                      <a:pP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07000"/>
                        </a:lnSpc>
                        <a:spcAft>
                          <a:spcPts val="0"/>
                        </a:spcAft>
                      </a:pPr>
                      <a:endParaRPr lang="fr-F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07000"/>
                        </a:lnSpc>
                        <a:spcAft>
                          <a:spcPts val="0"/>
                        </a:spcAft>
                      </a:pPr>
                      <a:r>
                        <a:rPr lang="fr-FR" sz="1600" b="1" dirty="0">
                          <a:effectLst/>
                        </a:rPr>
                        <a:t>Dettes</a:t>
                      </a:r>
                      <a:endParaRPr lang="fr-F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3315049442"/>
                  </a:ext>
                </a:extLst>
              </a:tr>
            </a:tbl>
          </a:graphicData>
        </a:graphic>
      </p:graphicFrame>
    </p:spTree>
    <p:extLst>
      <p:ext uri="{BB962C8B-B14F-4D97-AF65-F5344CB8AC3E}">
        <p14:creationId xmlns:p14="http://schemas.microsoft.com/office/powerpoint/2010/main" val="35519231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9</a:t>
            </a:fld>
            <a:endParaRPr lang="fr-FR" dirty="0">
              <a:solidFill>
                <a:prstClr val="black">
                  <a:tint val="75000"/>
                </a:prstClr>
              </a:solidFill>
            </a:endParaRPr>
          </a:p>
        </p:txBody>
      </p:sp>
      <p:sp>
        <p:nvSpPr>
          <p:cNvPr id="3" name="Titre 1"/>
          <p:cNvSpPr txBox="1">
            <a:spLocks/>
          </p:cNvSpPr>
          <p:nvPr/>
        </p:nvSpPr>
        <p:spPr>
          <a:xfrm>
            <a:off x="0" y="-11264"/>
            <a:ext cx="10237304" cy="577795"/>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smtClean="0">
                <a:solidFill>
                  <a:srgbClr val="C00000"/>
                </a:solidFill>
              </a:rPr>
              <a:t>2.4 Amortissement linéaire – Ecritures de cession</a:t>
            </a:r>
            <a:endParaRPr lang="fr-FR" dirty="0">
              <a:solidFill>
                <a:srgbClr val="C00000"/>
              </a:solidFill>
            </a:endParaRPr>
          </a:p>
        </p:txBody>
      </p:sp>
      <p:sp>
        <p:nvSpPr>
          <p:cNvPr id="4" name="Espace réservé du contenu 3"/>
          <p:cNvSpPr txBox="1">
            <a:spLocks/>
          </p:cNvSpPr>
          <p:nvPr/>
        </p:nvSpPr>
        <p:spPr>
          <a:xfrm>
            <a:off x="146979" y="566531"/>
            <a:ext cx="11171582" cy="5972814"/>
          </a:xfrm>
          <a:prstGeom prst="rect">
            <a:avLst/>
          </a:prstGeom>
        </p:spPr>
        <p:txBody>
          <a:bodyPr>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Clr>
                <a:srgbClr val="C00000"/>
              </a:buClr>
              <a:buNone/>
            </a:pPr>
            <a:r>
              <a:rPr lang="fr-FR" sz="2000" u="sng" dirty="0" smtClean="0">
                <a:effectLst>
                  <a:outerShdw blurRad="38100" dist="38100" dir="2700000" algn="tl">
                    <a:srgbClr val="000000">
                      <a:alpha val="43137"/>
                    </a:srgbClr>
                  </a:outerShdw>
                </a:effectLst>
              </a:rPr>
              <a:t>Ecriture 1</a:t>
            </a:r>
            <a:r>
              <a:rPr lang="fr-FR" sz="2000" b="1" u="sng" dirty="0" smtClean="0"/>
              <a:t> </a:t>
            </a:r>
            <a:r>
              <a:rPr lang="fr-FR" sz="2000" b="1" dirty="0" smtClean="0"/>
              <a:t>: </a:t>
            </a:r>
            <a:r>
              <a:rPr lang="fr-FR" sz="2000" dirty="0" smtClean="0"/>
              <a:t>Constater l’amortissement linaire jusqu’à date de cession (01/01 -&gt; Cession)</a:t>
            </a:r>
          </a:p>
          <a:p>
            <a:pPr marL="114300" indent="0">
              <a:buClr>
                <a:srgbClr val="C00000"/>
              </a:buClr>
              <a:buNone/>
            </a:pPr>
            <a:endParaRPr lang="fr-FR" sz="2000" dirty="0"/>
          </a:p>
          <a:p>
            <a:pPr marL="114300" indent="0">
              <a:buClr>
                <a:srgbClr val="C00000"/>
              </a:buClr>
              <a:buNone/>
            </a:pPr>
            <a:endParaRPr lang="fr-FR" sz="2000" dirty="0" smtClean="0"/>
          </a:p>
          <a:p>
            <a:pPr marL="114300" indent="0">
              <a:buClr>
                <a:srgbClr val="C00000"/>
              </a:buClr>
              <a:buNone/>
            </a:pPr>
            <a:endParaRPr lang="fr-FR" sz="2000" dirty="0"/>
          </a:p>
          <a:p>
            <a:pPr marL="114300" indent="0">
              <a:buClr>
                <a:srgbClr val="C00000"/>
              </a:buClr>
              <a:buNone/>
            </a:pPr>
            <a:endParaRPr lang="fr-FR" sz="2000" dirty="0" smtClean="0"/>
          </a:p>
          <a:p>
            <a:pPr marL="114300" indent="0">
              <a:buClr>
                <a:srgbClr val="C00000"/>
              </a:buClr>
              <a:buNone/>
            </a:pPr>
            <a:r>
              <a:rPr lang="fr-FR" sz="2000" u="sng" dirty="0" smtClean="0">
                <a:effectLst>
                  <a:outerShdw blurRad="38100" dist="38100" dir="2700000" algn="tl">
                    <a:srgbClr val="000000">
                      <a:alpha val="43137"/>
                    </a:srgbClr>
                  </a:outerShdw>
                </a:effectLst>
              </a:rPr>
              <a:t>Ecriture 2</a:t>
            </a:r>
            <a:r>
              <a:rPr lang="fr-FR" sz="2000" b="1" u="sng" dirty="0" smtClean="0"/>
              <a:t> </a:t>
            </a:r>
            <a:r>
              <a:rPr lang="fr-FR" sz="2000" b="1" dirty="0"/>
              <a:t>: </a:t>
            </a:r>
            <a:r>
              <a:rPr lang="fr-FR" sz="2000" dirty="0" smtClean="0"/>
              <a:t>Produit de la vente de l’immobilisation</a:t>
            </a:r>
          </a:p>
          <a:p>
            <a:pPr marL="114300" indent="0">
              <a:buClr>
                <a:srgbClr val="C00000"/>
              </a:buClr>
              <a:buNone/>
            </a:pPr>
            <a:endParaRPr lang="fr-FR" sz="2000" dirty="0"/>
          </a:p>
          <a:p>
            <a:pPr marL="114300" indent="0">
              <a:buClr>
                <a:srgbClr val="C00000"/>
              </a:buClr>
              <a:buNone/>
            </a:pPr>
            <a:endParaRPr lang="fr-FR" sz="2000" dirty="0" smtClean="0"/>
          </a:p>
          <a:p>
            <a:pPr marL="114300" indent="0">
              <a:buClr>
                <a:srgbClr val="C00000"/>
              </a:buClr>
              <a:buNone/>
            </a:pPr>
            <a:endParaRPr lang="fr-FR" sz="2000" dirty="0"/>
          </a:p>
          <a:p>
            <a:pPr marL="114300" indent="0">
              <a:buClr>
                <a:srgbClr val="C00000"/>
              </a:buClr>
              <a:buNone/>
            </a:pPr>
            <a:endParaRPr lang="fr-FR" sz="2000" dirty="0" smtClean="0"/>
          </a:p>
          <a:p>
            <a:pPr marL="114300" indent="0">
              <a:buClr>
                <a:srgbClr val="C00000"/>
              </a:buClr>
              <a:buNone/>
            </a:pPr>
            <a:endParaRPr lang="fr-FR" sz="2000" dirty="0"/>
          </a:p>
          <a:p>
            <a:pPr marL="114300" indent="0">
              <a:buClr>
                <a:srgbClr val="C00000"/>
              </a:buClr>
              <a:buNone/>
            </a:pPr>
            <a:r>
              <a:rPr lang="fr-FR" sz="2000" u="sng" dirty="0">
                <a:effectLst>
                  <a:outerShdw blurRad="38100" dist="38100" dir="2700000" algn="tl">
                    <a:srgbClr val="000000">
                      <a:alpha val="43137"/>
                    </a:srgbClr>
                  </a:outerShdw>
                </a:effectLst>
              </a:rPr>
              <a:t>Ecriture </a:t>
            </a:r>
            <a:r>
              <a:rPr lang="fr-FR" sz="2000" u="sng" dirty="0" smtClean="0">
                <a:effectLst>
                  <a:outerShdw blurRad="38100" dist="38100" dir="2700000" algn="tl">
                    <a:srgbClr val="000000">
                      <a:alpha val="43137"/>
                    </a:srgbClr>
                  </a:outerShdw>
                </a:effectLst>
              </a:rPr>
              <a:t>3</a:t>
            </a:r>
            <a:r>
              <a:rPr lang="fr-FR" sz="2000" b="1" u="sng" dirty="0" smtClean="0"/>
              <a:t> </a:t>
            </a:r>
            <a:r>
              <a:rPr lang="fr-FR" sz="2000" b="1" dirty="0"/>
              <a:t>: </a:t>
            </a:r>
            <a:r>
              <a:rPr lang="fr-FR" sz="2000" dirty="0"/>
              <a:t>Sortie de l’immobilisation du patrimoine </a:t>
            </a:r>
          </a:p>
          <a:p>
            <a:pPr marL="114300" indent="0">
              <a:buClr>
                <a:srgbClr val="C00000"/>
              </a:buClr>
              <a:buNone/>
            </a:pPr>
            <a:r>
              <a:rPr lang="fr-FR" sz="2000" dirty="0" smtClean="0"/>
              <a:t> </a:t>
            </a:r>
            <a:endParaRPr lang="fr-FR" sz="2000" dirty="0"/>
          </a:p>
          <a:p>
            <a:pPr marL="114300" indent="0">
              <a:buClr>
                <a:srgbClr val="C00000"/>
              </a:buClr>
              <a:buNone/>
            </a:pPr>
            <a:r>
              <a:rPr lang="fr-FR" sz="2000" b="1" dirty="0" smtClean="0"/>
              <a:t>	</a:t>
            </a:r>
            <a:endParaRPr lang="fr-FR" sz="1900" dirty="0"/>
          </a:p>
        </p:txBody>
      </p:sp>
      <p:graphicFrame>
        <p:nvGraphicFramePr>
          <p:cNvPr id="5" name="Tableau 4"/>
          <p:cNvGraphicFramePr>
            <a:graphicFrameLocks noGrp="1"/>
          </p:cNvGraphicFramePr>
          <p:nvPr>
            <p:extLst>
              <p:ext uri="{D42A27DB-BD31-4B8C-83A1-F6EECF244321}">
                <p14:modId xmlns:p14="http://schemas.microsoft.com/office/powerpoint/2010/main" val="3721620701"/>
              </p:ext>
            </p:extLst>
          </p:nvPr>
        </p:nvGraphicFramePr>
        <p:xfrm>
          <a:off x="274422" y="967864"/>
          <a:ext cx="10723420" cy="1355722"/>
        </p:xfrm>
        <a:graphic>
          <a:graphicData uri="http://schemas.openxmlformats.org/drawingml/2006/table">
            <a:tbl>
              <a:tblPr firstRow="1" bandRow="1">
                <a:tableStyleId>{5940675A-B579-460E-94D1-54222C63F5DA}</a:tableStyleId>
              </a:tblPr>
              <a:tblGrid>
                <a:gridCol w="873508">
                  <a:extLst>
                    <a:ext uri="{9D8B030D-6E8A-4147-A177-3AD203B41FA5}">
                      <a16:colId xmlns:a16="http://schemas.microsoft.com/office/drawing/2014/main" val="20000"/>
                    </a:ext>
                  </a:extLst>
                </a:gridCol>
                <a:gridCol w="1807348">
                  <a:extLst>
                    <a:ext uri="{9D8B030D-6E8A-4147-A177-3AD203B41FA5}">
                      <a16:colId xmlns:a16="http://schemas.microsoft.com/office/drawing/2014/main" val="20001"/>
                    </a:ext>
                  </a:extLst>
                </a:gridCol>
                <a:gridCol w="804200">
                  <a:extLst>
                    <a:ext uri="{9D8B030D-6E8A-4147-A177-3AD203B41FA5}">
                      <a16:colId xmlns:a16="http://schemas.microsoft.com/office/drawing/2014/main" val="20002"/>
                    </a:ext>
                  </a:extLst>
                </a:gridCol>
                <a:gridCol w="3887296">
                  <a:extLst>
                    <a:ext uri="{9D8B030D-6E8A-4147-A177-3AD203B41FA5}">
                      <a16:colId xmlns:a16="http://schemas.microsoft.com/office/drawing/2014/main" val="20003"/>
                    </a:ext>
                  </a:extLst>
                </a:gridCol>
                <a:gridCol w="1627661">
                  <a:extLst>
                    <a:ext uri="{9D8B030D-6E8A-4147-A177-3AD203B41FA5}">
                      <a16:colId xmlns:a16="http://schemas.microsoft.com/office/drawing/2014/main" val="20004"/>
                    </a:ext>
                  </a:extLst>
                </a:gridCol>
                <a:gridCol w="1723407">
                  <a:extLst>
                    <a:ext uri="{9D8B030D-6E8A-4147-A177-3AD203B41FA5}">
                      <a16:colId xmlns:a16="http://schemas.microsoft.com/office/drawing/2014/main" val="20005"/>
                    </a:ext>
                  </a:extLst>
                </a:gridCol>
              </a:tblGrid>
              <a:tr h="349882">
                <a:tc gridSpan="2">
                  <a:txBody>
                    <a:bodyPr/>
                    <a:lstStyle/>
                    <a:p>
                      <a:pPr algn="ctr"/>
                      <a:endParaRPr lang="fr-FR" sz="1600" b="1" dirty="0">
                        <a:solidFill>
                          <a:schemeClr val="tx1"/>
                        </a:solidFill>
                      </a:endParaRPr>
                    </a:p>
                  </a:txBody>
                  <a:tcPr/>
                </a:tc>
                <a:tc hMerge="1">
                  <a:txBody>
                    <a:bodyPr/>
                    <a:lstStyle/>
                    <a:p>
                      <a:endParaRPr lang="fr-FR"/>
                    </a:p>
                  </a:txBody>
                  <a:tcPr/>
                </a:tc>
                <a:tc gridSpan="2">
                  <a:txBody>
                    <a:bodyPr/>
                    <a:lstStyle/>
                    <a:p>
                      <a:pPr algn="ctr"/>
                      <a:r>
                        <a:rPr lang="fr-FR" sz="1600" b="1" dirty="0" smtClean="0">
                          <a:solidFill>
                            <a:schemeClr val="tx1"/>
                          </a:solidFill>
                        </a:rPr>
                        <a:t>Date</a:t>
                      </a:r>
                      <a:r>
                        <a:rPr lang="fr-FR" sz="1600" b="1" baseline="0" dirty="0" smtClean="0">
                          <a:solidFill>
                            <a:schemeClr val="tx1"/>
                          </a:solidFill>
                        </a:rPr>
                        <a:t> de cession</a:t>
                      </a:r>
                      <a:endParaRPr lang="fr-FR" sz="1600" b="1" dirty="0">
                        <a:solidFill>
                          <a:schemeClr val="tx1"/>
                        </a:solidFill>
                      </a:endParaRPr>
                    </a:p>
                  </a:txBody>
                  <a:tcPr/>
                </a:tc>
                <a:tc hMerge="1">
                  <a:txBody>
                    <a:bodyPr/>
                    <a:lstStyle/>
                    <a:p>
                      <a:endParaRPr lang="fr-FR"/>
                    </a:p>
                  </a:txBody>
                  <a:tcPr/>
                </a:tc>
                <a:tc>
                  <a:txBody>
                    <a:bodyPr/>
                    <a:lstStyle/>
                    <a:p>
                      <a:pPr algn="ctr"/>
                      <a:r>
                        <a:rPr lang="fr-FR" sz="1600" b="1" dirty="0" smtClean="0">
                          <a:solidFill>
                            <a:schemeClr val="tx1"/>
                          </a:solidFill>
                        </a:rPr>
                        <a:t>Débit</a:t>
                      </a:r>
                      <a:endParaRPr lang="fr-FR" sz="1600" b="1" dirty="0">
                        <a:solidFill>
                          <a:schemeClr val="tx1"/>
                        </a:solidFill>
                      </a:endParaRPr>
                    </a:p>
                  </a:txBody>
                  <a:tcPr/>
                </a:tc>
                <a:tc>
                  <a:txBody>
                    <a:bodyPr/>
                    <a:lstStyle/>
                    <a:p>
                      <a:pPr algn="ctr"/>
                      <a:r>
                        <a:rPr lang="fr-FR" sz="1600" b="1" dirty="0" smtClean="0">
                          <a:solidFill>
                            <a:schemeClr val="tx1"/>
                          </a:solidFill>
                        </a:rPr>
                        <a:t>Crédit</a:t>
                      </a:r>
                      <a:endParaRPr lang="fr-FR" sz="1600" b="1" dirty="0">
                        <a:solidFill>
                          <a:schemeClr val="tx1"/>
                        </a:solidFill>
                      </a:endParaRPr>
                    </a:p>
                  </a:txBody>
                  <a:tcPr/>
                </a:tc>
                <a:extLst>
                  <a:ext uri="{0D108BD9-81ED-4DB2-BD59-A6C34878D82A}">
                    <a16:rowId xmlns:a16="http://schemas.microsoft.com/office/drawing/2014/main" val="10000"/>
                  </a:ext>
                </a:extLst>
              </a:tr>
              <a:tr h="257748">
                <a:tc gridSpan="2">
                  <a:txBody>
                    <a:bodyPr/>
                    <a:lstStyle/>
                    <a:p>
                      <a:r>
                        <a:rPr lang="fr-FR" sz="1600" dirty="0" smtClean="0">
                          <a:solidFill>
                            <a:schemeClr val="tx1"/>
                          </a:solidFill>
                        </a:rPr>
                        <a:t>6811x</a:t>
                      </a:r>
                    </a:p>
                  </a:txBody>
                  <a:tcPr/>
                </a:tc>
                <a:tc hMerge="1">
                  <a:txBody>
                    <a:bodyPr/>
                    <a:lstStyle/>
                    <a:p>
                      <a:endParaRPr lang="fr-FR"/>
                    </a:p>
                  </a:txBody>
                  <a:tcPr/>
                </a:tc>
                <a:tc gridSpan="2">
                  <a:txBody>
                    <a:bodyPr/>
                    <a:lstStyle/>
                    <a:p>
                      <a:r>
                        <a:rPr lang="fr-FR" sz="1600" dirty="0" smtClean="0">
                          <a:solidFill>
                            <a:schemeClr val="tx1"/>
                          </a:solidFill>
                        </a:rPr>
                        <a:t>DADP – immobilisation corporelle</a:t>
                      </a:r>
                      <a:endParaRPr lang="fr-FR" sz="1600" dirty="0">
                        <a:solidFill>
                          <a:schemeClr val="tx1"/>
                        </a:solidFill>
                      </a:endParaRPr>
                    </a:p>
                  </a:txBody>
                  <a:tcPr/>
                </a:tc>
                <a:tc hMerge="1">
                  <a:txBody>
                    <a:bodyPr/>
                    <a:lstStyle/>
                    <a:p>
                      <a:endParaRPr lang="fr-FR"/>
                    </a:p>
                  </a:txBody>
                  <a:tcPr/>
                </a:tc>
                <a:tc>
                  <a:txBody>
                    <a:bodyPr/>
                    <a:lstStyle/>
                    <a:p>
                      <a:pPr algn="ctr"/>
                      <a:endParaRPr lang="fr-FR" sz="1600" dirty="0" smtClean="0">
                        <a:solidFill>
                          <a:schemeClr val="tx1"/>
                        </a:solidFill>
                      </a:endParaRPr>
                    </a:p>
                  </a:txBody>
                  <a:tcPr/>
                </a:tc>
                <a:tc>
                  <a:txBody>
                    <a:bodyPr/>
                    <a:lstStyle/>
                    <a:p>
                      <a:endParaRPr lang="fr-FR" sz="1600" dirty="0">
                        <a:solidFill>
                          <a:schemeClr val="tx1"/>
                        </a:solidFill>
                      </a:endParaRPr>
                    </a:p>
                  </a:txBody>
                  <a:tcPr/>
                </a:tc>
                <a:extLst>
                  <a:ext uri="{0D108BD9-81ED-4DB2-BD59-A6C34878D82A}">
                    <a16:rowId xmlns:a16="http://schemas.microsoft.com/office/drawing/2014/main" val="10001"/>
                  </a:ext>
                </a:extLst>
              </a:tr>
              <a:tr h="234982">
                <a:tc>
                  <a:txBody>
                    <a:bodyPr/>
                    <a:lstStyle/>
                    <a:p>
                      <a:endParaRPr lang="fr-FR" sz="1600"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600" dirty="0" smtClean="0">
                          <a:solidFill>
                            <a:schemeClr val="tx1"/>
                          </a:solidFill>
                        </a:rPr>
                        <a:t>28xx</a:t>
                      </a:r>
                    </a:p>
                  </a:txBody>
                  <a:tcPr>
                    <a:lnL w="12700" cmpd="sng">
                      <a:noFill/>
                    </a:lnL>
                  </a:tcPr>
                </a:tc>
                <a:tc>
                  <a:txBody>
                    <a:bodyPr/>
                    <a:lstStyle/>
                    <a:p>
                      <a:endParaRPr lang="fr-FR" sz="1600"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600" dirty="0" smtClean="0">
                          <a:solidFill>
                            <a:schemeClr val="tx1"/>
                          </a:solidFill>
                        </a:rPr>
                        <a:t>Amortissement </a:t>
                      </a:r>
                      <a:r>
                        <a:rPr lang="fr-FR" sz="1600" dirty="0" err="1" smtClean="0">
                          <a:solidFill>
                            <a:schemeClr val="tx1"/>
                          </a:solidFill>
                        </a:rPr>
                        <a:t>immo</a:t>
                      </a:r>
                      <a:r>
                        <a:rPr lang="fr-FR" sz="1600" dirty="0" smtClean="0">
                          <a:solidFill>
                            <a:schemeClr val="tx1"/>
                          </a:solidFill>
                        </a:rPr>
                        <a:t> xx</a:t>
                      </a:r>
                    </a:p>
                  </a:txBody>
                  <a:tcPr>
                    <a:lnL w="12700" cmpd="sng">
                      <a:noFill/>
                    </a:lnL>
                  </a:tcPr>
                </a:tc>
                <a:tc>
                  <a:txBody>
                    <a:bodyPr/>
                    <a:lstStyle/>
                    <a:p>
                      <a:endParaRPr lang="fr-FR" sz="1600" dirty="0">
                        <a:solidFill>
                          <a:schemeClr val="tx1"/>
                        </a:solidFill>
                      </a:endParaRPr>
                    </a:p>
                  </a:txBody>
                  <a:tcPr/>
                </a:tc>
                <a:tc>
                  <a:txBody>
                    <a:bodyPr/>
                    <a:lstStyle/>
                    <a:p>
                      <a:pPr algn="ctr"/>
                      <a:endParaRPr lang="fr-FR" sz="1600" dirty="0">
                        <a:solidFill>
                          <a:schemeClr val="tx1"/>
                        </a:solidFill>
                      </a:endParaRPr>
                    </a:p>
                  </a:txBody>
                  <a:tcPr/>
                </a:tc>
                <a:extLst>
                  <a:ext uri="{0D108BD9-81ED-4DB2-BD59-A6C34878D82A}">
                    <a16:rowId xmlns:a16="http://schemas.microsoft.com/office/drawing/2014/main" val="10002"/>
                  </a:ext>
                </a:extLst>
              </a:tr>
              <a:tr h="0">
                <a:tc gridSpan="6">
                  <a:txBody>
                    <a:bodyPr/>
                    <a:lstStyle/>
                    <a:p>
                      <a:pPr algn="ctr"/>
                      <a:r>
                        <a:rPr lang="fr-FR" sz="1600" b="1" i="1" dirty="0" smtClean="0">
                          <a:solidFill>
                            <a:schemeClr val="tx1"/>
                          </a:solidFill>
                        </a:rPr>
                        <a:t>Amortissement complémentaire (01/01 à</a:t>
                      </a:r>
                      <a:r>
                        <a:rPr lang="fr-FR" sz="1600" b="1" i="1" baseline="0" dirty="0" smtClean="0">
                          <a:solidFill>
                            <a:schemeClr val="tx1"/>
                          </a:solidFill>
                        </a:rPr>
                        <a:t> date de cession)</a:t>
                      </a:r>
                      <a:endParaRPr lang="fr-FR" sz="1600" b="1" i="1" dirty="0">
                        <a:solidFill>
                          <a:schemeClr val="tx1"/>
                        </a:solidFill>
                      </a:endParaRPr>
                    </a:p>
                  </a:txBody>
                  <a:tcPr/>
                </a:tc>
                <a:tc hMerge="1">
                  <a:txBody>
                    <a:bodyPr/>
                    <a:lstStyle/>
                    <a:p>
                      <a:endParaRPr lang="fr-FR" dirty="0"/>
                    </a:p>
                  </a:txBody>
                  <a:tcPr>
                    <a:lnL w="12700" cmpd="sng">
                      <a:noFill/>
                    </a:lnL>
                  </a:tcPr>
                </a:tc>
                <a:tc hMerge="1">
                  <a:txBody>
                    <a:bodyPr/>
                    <a:lstStyle/>
                    <a:p>
                      <a:endParaRPr lang="fr-FR" dirty="0"/>
                    </a:p>
                  </a:txBody>
                  <a:tcPr>
                    <a:lnR w="12700" cmpd="sng">
                      <a:noFill/>
                    </a:lnR>
                  </a:tcPr>
                </a:tc>
                <a:tc hMerge="1">
                  <a:txBody>
                    <a:bodyPr/>
                    <a:lstStyle/>
                    <a:p>
                      <a:endParaRPr lang="fr-FR" dirty="0"/>
                    </a:p>
                  </a:txBody>
                  <a:tcPr>
                    <a:lnL w="12700" cmpd="sng">
                      <a:noFill/>
                    </a:lnL>
                  </a:tcPr>
                </a:tc>
                <a:tc hMerge="1">
                  <a:txBody>
                    <a:bodyPr/>
                    <a:lstStyle/>
                    <a:p>
                      <a:endParaRPr lang="fr-FR" dirty="0"/>
                    </a:p>
                  </a:txBody>
                  <a:tcPr/>
                </a:tc>
                <a:tc hMerge="1">
                  <a:txBody>
                    <a:bodyPr/>
                    <a:lstStyle/>
                    <a:p>
                      <a:endParaRPr lang="fr-FR" dirty="0"/>
                    </a:p>
                  </a:txBody>
                  <a:tcPr/>
                </a:tc>
                <a:extLst>
                  <a:ext uri="{0D108BD9-81ED-4DB2-BD59-A6C34878D82A}">
                    <a16:rowId xmlns:a16="http://schemas.microsoft.com/office/drawing/2014/main" val="10003"/>
                  </a:ext>
                </a:extLst>
              </a:tr>
            </a:tbl>
          </a:graphicData>
        </a:graphic>
      </p:graphicFrame>
      <p:graphicFrame>
        <p:nvGraphicFramePr>
          <p:cNvPr id="6" name="Tableau 5"/>
          <p:cNvGraphicFramePr>
            <a:graphicFrameLocks noGrp="1"/>
          </p:cNvGraphicFramePr>
          <p:nvPr>
            <p:extLst>
              <p:ext uri="{D42A27DB-BD31-4B8C-83A1-F6EECF244321}">
                <p14:modId xmlns:p14="http://schemas.microsoft.com/office/powerpoint/2010/main" val="2996878943"/>
              </p:ext>
            </p:extLst>
          </p:nvPr>
        </p:nvGraphicFramePr>
        <p:xfrm>
          <a:off x="274422" y="2740463"/>
          <a:ext cx="10723420" cy="1691002"/>
        </p:xfrm>
        <a:graphic>
          <a:graphicData uri="http://schemas.openxmlformats.org/drawingml/2006/table">
            <a:tbl>
              <a:tblPr firstRow="1" bandRow="1">
                <a:tableStyleId>{5940675A-B579-460E-94D1-54222C63F5DA}</a:tableStyleId>
              </a:tblPr>
              <a:tblGrid>
                <a:gridCol w="873508">
                  <a:extLst>
                    <a:ext uri="{9D8B030D-6E8A-4147-A177-3AD203B41FA5}">
                      <a16:colId xmlns:a16="http://schemas.microsoft.com/office/drawing/2014/main" val="20000"/>
                    </a:ext>
                  </a:extLst>
                </a:gridCol>
                <a:gridCol w="1807348">
                  <a:extLst>
                    <a:ext uri="{9D8B030D-6E8A-4147-A177-3AD203B41FA5}">
                      <a16:colId xmlns:a16="http://schemas.microsoft.com/office/drawing/2014/main" val="20001"/>
                    </a:ext>
                  </a:extLst>
                </a:gridCol>
                <a:gridCol w="804200">
                  <a:extLst>
                    <a:ext uri="{9D8B030D-6E8A-4147-A177-3AD203B41FA5}">
                      <a16:colId xmlns:a16="http://schemas.microsoft.com/office/drawing/2014/main" val="20002"/>
                    </a:ext>
                  </a:extLst>
                </a:gridCol>
                <a:gridCol w="3887296">
                  <a:extLst>
                    <a:ext uri="{9D8B030D-6E8A-4147-A177-3AD203B41FA5}">
                      <a16:colId xmlns:a16="http://schemas.microsoft.com/office/drawing/2014/main" val="20003"/>
                    </a:ext>
                  </a:extLst>
                </a:gridCol>
                <a:gridCol w="1627661">
                  <a:extLst>
                    <a:ext uri="{9D8B030D-6E8A-4147-A177-3AD203B41FA5}">
                      <a16:colId xmlns:a16="http://schemas.microsoft.com/office/drawing/2014/main" val="20004"/>
                    </a:ext>
                  </a:extLst>
                </a:gridCol>
                <a:gridCol w="1723407">
                  <a:extLst>
                    <a:ext uri="{9D8B030D-6E8A-4147-A177-3AD203B41FA5}">
                      <a16:colId xmlns:a16="http://schemas.microsoft.com/office/drawing/2014/main" val="20005"/>
                    </a:ext>
                  </a:extLst>
                </a:gridCol>
              </a:tblGrid>
              <a:tr h="349882">
                <a:tc gridSpan="2">
                  <a:txBody>
                    <a:bodyPr/>
                    <a:lstStyle/>
                    <a:p>
                      <a:pPr algn="ctr"/>
                      <a:endParaRPr lang="fr-FR" sz="1600" b="1" dirty="0">
                        <a:solidFill>
                          <a:schemeClr val="tx1"/>
                        </a:solidFill>
                      </a:endParaRPr>
                    </a:p>
                  </a:txBody>
                  <a:tcPr/>
                </a:tc>
                <a:tc hMerge="1">
                  <a:txBody>
                    <a:bodyPr/>
                    <a:lstStyle/>
                    <a:p>
                      <a:endParaRPr lang="fr-FR"/>
                    </a:p>
                  </a:txBody>
                  <a:tcPr/>
                </a:tc>
                <a:tc gridSpan="2">
                  <a:txBody>
                    <a:bodyPr/>
                    <a:lstStyle/>
                    <a:p>
                      <a:pPr algn="ctr"/>
                      <a:r>
                        <a:rPr lang="fr-FR" sz="1600" b="1" dirty="0" smtClean="0">
                          <a:solidFill>
                            <a:schemeClr val="tx1"/>
                          </a:solidFill>
                        </a:rPr>
                        <a:t>Date de cession</a:t>
                      </a:r>
                      <a:endParaRPr lang="fr-FR" sz="1600" b="1" dirty="0">
                        <a:solidFill>
                          <a:schemeClr val="tx1"/>
                        </a:solidFill>
                      </a:endParaRPr>
                    </a:p>
                  </a:txBody>
                  <a:tcPr/>
                </a:tc>
                <a:tc hMerge="1">
                  <a:txBody>
                    <a:bodyPr/>
                    <a:lstStyle/>
                    <a:p>
                      <a:endParaRPr lang="fr-FR"/>
                    </a:p>
                  </a:txBody>
                  <a:tcPr/>
                </a:tc>
                <a:tc>
                  <a:txBody>
                    <a:bodyPr/>
                    <a:lstStyle/>
                    <a:p>
                      <a:pPr algn="ctr"/>
                      <a:r>
                        <a:rPr lang="fr-FR" sz="1600" b="1" dirty="0" smtClean="0">
                          <a:solidFill>
                            <a:schemeClr val="tx1"/>
                          </a:solidFill>
                        </a:rPr>
                        <a:t>Débit</a:t>
                      </a:r>
                      <a:endParaRPr lang="fr-FR" sz="1600" b="1" dirty="0">
                        <a:solidFill>
                          <a:schemeClr val="tx1"/>
                        </a:solidFill>
                      </a:endParaRPr>
                    </a:p>
                  </a:txBody>
                  <a:tcPr/>
                </a:tc>
                <a:tc>
                  <a:txBody>
                    <a:bodyPr/>
                    <a:lstStyle/>
                    <a:p>
                      <a:pPr algn="ctr"/>
                      <a:r>
                        <a:rPr lang="fr-FR" sz="1600" b="1" dirty="0" smtClean="0">
                          <a:solidFill>
                            <a:schemeClr val="tx1"/>
                          </a:solidFill>
                        </a:rPr>
                        <a:t>Crédit</a:t>
                      </a:r>
                      <a:endParaRPr lang="fr-FR" sz="1600" b="1" dirty="0">
                        <a:solidFill>
                          <a:schemeClr val="tx1"/>
                        </a:solidFill>
                      </a:endParaRPr>
                    </a:p>
                  </a:txBody>
                  <a:tcPr/>
                </a:tc>
                <a:extLst>
                  <a:ext uri="{0D108BD9-81ED-4DB2-BD59-A6C34878D82A}">
                    <a16:rowId xmlns:a16="http://schemas.microsoft.com/office/drawing/2014/main" val="10000"/>
                  </a:ext>
                </a:extLst>
              </a:tr>
              <a:tr h="257748">
                <a:tc gridSpan="2">
                  <a:txBody>
                    <a:bodyPr/>
                    <a:lstStyle/>
                    <a:p>
                      <a:r>
                        <a:rPr lang="fr-FR" sz="1600" dirty="0" smtClean="0">
                          <a:solidFill>
                            <a:schemeClr val="tx1"/>
                          </a:solidFill>
                        </a:rPr>
                        <a:t>462/512</a:t>
                      </a:r>
                    </a:p>
                  </a:txBody>
                  <a:tcPr/>
                </a:tc>
                <a:tc hMerge="1">
                  <a:txBody>
                    <a:bodyPr/>
                    <a:lstStyle/>
                    <a:p>
                      <a:endParaRPr lang="fr-FR"/>
                    </a:p>
                  </a:txBody>
                  <a:tcPr/>
                </a:tc>
                <a:tc gridSpan="2">
                  <a:txBody>
                    <a:bodyPr/>
                    <a:lstStyle/>
                    <a:p>
                      <a:r>
                        <a:rPr lang="fr-FR" sz="1600" dirty="0" smtClean="0">
                          <a:solidFill>
                            <a:schemeClr val="tx1"/>
                          </a:solidFill>
                        </a:rPr>
                        <a:t>Créance</a:t>
                      </a:r>
                      <a:r>
                        <a:rPr lang="fr-FR" sz="1600" baseline="0" dirty="0" smtClean="0">
                          <a:solidFill>
                            <a:schemeClr val="tx1"/>
                          </a:solidFill>
                        </a:rPr>
                        <a:t> sur cession d’</a:t>
                      </a:r>
                      <a:r>
                        <a:rPr lang="fr-FR" sz="1600" baseline="0" dirty="0" err="1" smtClean="0">
                          <a:solidFill>
                            <a:schemeClr val="tx1"/>
                          </a:solidFill>
                        </a:rPr>
                        <a:t>immo</a:t>
                      </a:r>
                      <a:r>
                        <a:rPr lang="fr-FR" sz="1600" baseline="0" dirty="0" smtClean="0">
                          <a:solidFill>
                            <a:schemeClr val="tx1"/>
                          </a:solidFill>
                        </a:rPr>
                        <a:t>/banque</a:t>
                      </a:r>
                      <a:endParaRPr lang="fr-FR" sz="1600" dirty="0">
                        <a:solidFill>
                          <a:schemeClr val="tx1"/>
                        </a:solidFill>
                      </a:endParaRPr>
                    </a:p>
                  </a:txBody>
                  <a:tcPr/>
                </a:tc>
                <a:tc hMerge="1">
                  <a:txBody>
                    <a:bodyPr/>
                    <a:lstStyle/>
                    <a:p>
                      <a:endParaRPr lang="fr-FR"/>
                    </a:p>
                  </a:txBody>
                  <a:tcPr/>
                </a:tc>
                <a:tc>
                  <a:txBody>
                    <a:bodyPr/>
                    <a:lstStyle/>
                    <a:p>
                      <a:pPr algn="ctr"/>
                      <a:r>
                        <a:rPr lang="fr-FR" sz="1600" dirty="0" smtClean="0">
                          <a:solidFill>
                            <a:schemeClr val="tx1"/>
                          </a:solidFill>
                        </a:rPr>
                        <a:t>Px</a:t>
                      </a:r>
                      <a:r>
                        <a:rPr lang="fr-FR" sz="1600" baseline="0" dirty="0" smtClean="0">
                          <a:solidFill>
                            <a:schemeClr val="tx1"/>
                          </a:solidFill>
                        </a:rPr>
                        <a:t> vente TTC</a:t>
                      </a:r>
                      <a:endParaRPr lang="fr-FR" sz="1600" dirty="0" smtClean="0">
                        <a:solidFill>
                          <a:schemeClr val="tx1"/>
                        </a:solidFill>
                      </a:endParaRPr>
                    </a:p>
                  </a:txBody>
                  <a:tcPr/>
                </a:tc>
                <a:tc>
                  <a:txBody>
                    <a:bodyPr/>
                    <a:lstStyle/>
                    <a:p>
                      <a:endParaRPr lang="fr-FR" sz="1600" dirty="0">
                        <a:solidFill>
                          <a:schemeClr val="tx1"/>
                        </a:solidFill>
                      </a:endParaRPr>
                    </a:p>
                  </a:txBody>
                  <a:tcPr/>
                </a:tc>
                <a:extLst>
                  <a:ext uri="{0D108BD9-81ED-4DB2-BD59-A6C34878D82A}">
                    <a16:rowId xmlns:a16="http://schemas.microsoft.com/office/drawing/2014/main" val="10001"/>
                  </a:ext>
                </a:extLst>
              </a:tr>
              <a:tr h="234982">
                <a:tc>
                  <a:txBody>
                    <a:bodyPr/>
                    <a:lstStyle/>
                    <a:p>
                      <a:endParaRPr lang="fr-FR" sz="1600"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600" dirty="0" smtClean="0">
                          <a:solidFill>
                            <a:schemeClr val="tx1"/>
                          </a:solidFill>
                        </a:rPr>
                        <a:t>775</a:t>
                      </a:r>
                    </a:p>
                  </a:txBody>
                  <a:tcPr>
                    <a:lnL w="12700" cmpd="sng">
                      <a:noFill/>
                    </a:lnL>
                  </a:tcPr>
                </a:tc>
                <a:tc>
                  <a:txBody>
                    <a:bodyPr/>
                    <a:lstStyle/>
                    <a:p>
                      <a:endParaRPr lang="fr-FR" sz="1600"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600" dirty="0" smtClean="0">
                          <a:solidFill>
                            <a:schemeClr val="tx1"/>
                          </a:solidFill>
                        </a:rPr>
                        <a:t>Produits</a:t>
                      </a:r>
                      <a:r>
                        <a:rPr lang="fr-FR" sz="1600" baseline="0" dirty="0" smtClean="0">
                          <a:solidFill>
                            <a:schemeClr val="tx1"/>
                          </a:solidFill>
                        </a:rPr>
                        <a:t> de cession des éléments d’actifs</a:t>
                      </a:r>
                      <a:endParaRPr lang="fr-FR" sz="1600" dirty="0" smtClean="0">
                        <a:solidFill>
                          <a:schemeClr val="tx1"/>
                        </a:solidFill>
                      </a:endParaRPr>
                    </a:p>
                  </a:txBody>
                  <a:tcPr>
                    <a:lnL w="12700" cmpd="sng">
                      <a:noFill/>
                    </a:lnL>
                  </a:tcPr>
                </a:tc>
                <a:tc>
                  <a:txBody>
                    <a:bodyPr/>
                    <a:lstStyle/>
                    <a:p>
                      <a:endParaRPr lang="fr-FR" sz="1600" dirty="0">
                        <a:solidFill>
                          <a:schemeClr val="tx1"/>
                        </a:solidFill>
                      </a:endParaRPr>
                    </a:p>
                  </a:txBody>
                  <a:tcPr/>
                </a:tc>
                <a:tc>
                  <a:txBody>
                    <a:bodyPr/>
                    <a:lstStyle/>
                    <a:p>
                      <a:pPr algn="ctr"/>
                      <a:r>
                        <a:rPr lang="fr-FR" sz="1600" dirty="0" smtClean="0">
                          <a:solidFill>
                            <a:schemeClr val="tx1"/>
                          </a:solidFill>
                        </a:rPr>
                        <a:t>Px</a:t>
                      </a:r>
                      <a:r>
                        <a:rPr lang="fr-FR" sz="1600" baseline="0" dirty="0" smtClean="0">
                          <a:solidFill>
                            <a:schemeClr val="tx1"/>
                          </a:solidFill>
                        </a:rPr>
                        <a:t> vente HT</a:t>
                      </a:r>
                      <a:endParaRPr lang="fr-FR" sz="1600" dirty="0">
                        <a:solidFill>
                          <a:schemeClr val="tx1"/>
                        </a:solidFill>
                      </a:endParaRPr>
                    </a:p>
                  </a:txBody>
                  <a:tcPr/>
                </a:tc>
                <a:extLst>
                  <a:ext uri="{0D108BD9-81ED-4DB2-BD59-A6C34878D82A}">
                    <a16:rowId xmlns:a16="http://schemas.microsoft.com/office/drawing/2014/main" val="10002"/>
                  </a:ext>
                </a:extLst>
              </a:tr>
              <a:tr h="234982">
                <a:tc>
                  <a:txBody>
                    <a:bodyPr/>
                    <a:lstStyle/>
                    <a:p>
                      <a:endParaRPr lang="fr-FR" sz="1600"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600" dirty="0" smtClean="0">
                          <a:solidFill>
                            <a:schemeClr val="tx1"/>
                          </a:solidFill>
                        </a:rPr>
                        <a:t>44571</a:t>
                      </a:r>
                    </a:p>
                  </a:txBody>
                  <a:tcPr>
                    <a:lnL w="12700" cmpd="sng">
                      <a:noFill/>
                    </a:lnL>
                  </a:tcPr>
                </a:tc>
                <a:tc>
                  <a:txBody>
                    <a:bodyPr/>
                    <a:lstStyle/>
                    <a:p>
                      <a:endParaRPr lang="fr-FR" sz="1600"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600" dirty="0" smtClean="0">
                          <a:solidFill>
                            <a:schemeClr val="tx1"/>
                          </a:solidFill>
                        </a:rPr>
                        <a:t>TVA collectée</a:t>
                      </a:r>
                    </a:p>
                  </a:txBody>
                  <a:tcPr>
                    <a:lnL w="12700" cmpd="sng">
                      <a:noFill/>
                    </a:lnL>
                  </a:tcPr>
                </a:tc>
                <a:tc>
                  <a:txBody>
                    <a:bodyPr/>
                    <a:lstStyle/>
                    <a:p>
                      <a:endParaRPr lang="fr-FR" sz="1600" dirty="0">
                        <a:solidFill>
                          <a:schemeClr val="tx1"/>
                        </a:solidFill>
                      </a:endParaRPr>
                    </a:p>
                  </a:txBody>
                  <a:tcPr/>
                </a:tc>
                <a:tc>
                  <a:txBody>
                    <a:bodyPr/>
                    <a:lstStyle/>
                    <a:p>
                      <a:pPr algn="ctr"/>
                      <a:r>
                        <a:rPr lang="fr-FR" sz="1600" dirty="0" smtClean="0">
                          <a:solidFill>
                            <a:schemeClr val="tx1"/>
                          </a:solidFill>
                        </a:rPr>
                        <a:t>TVA</a:t>
                      </a:r>
                      <a:endParaRPr lang="fr-FR" sz="1600" dirty="0">
                        <a:solidFill>
                          <a:schemeClr val="tx1"/>
                        </a:solidFill>
                      </a:endParaRPr>
                    </a:p>
                  </a:txBody>
                  <a:tcPr/>
                </a:tc>
                <a:extLst>
                  <a:ext uri="{0D108BD9-81ED-4DB2-BD59-A6C34878D82A}">
                    <a16:rowId xmlns:a16="http://schemas.microsoft.com/office/drawing/2014/main" val="332050277"/>
                  </a:ext>
                </a:extLst>
              </a:tr>
              <a:tr h="0">
                <a:tc gridSpan="6">
                  <a:txBody>
                    <a:bodyPr/>
                    <a:lstStyle/>
                    <a:p>
                      <a:pPr algn="ctr"/>
                      <a:r>
                        <a:rPr lang="fr-FR" sz="1600" b="1" i="1" dirty="0" smtClean="0">
                          <a:solidFill>
                            <a:schemeClr val="tx1"/>
                          </a:solidFill>
                        </a:rPr>
                        <a:t>Cession d’immobilisation</a:t>
                      </a:r>
                      <a:endParaRPr lang="fr-FR" sz="1600" b="1" i="1" dirty="0">
                        <a:solidFill>
                          <a:schemeClr val="tx1"/>
                        </a:solidFill>
                      </a:endParaRPr>
                    </a:p>
                  </a:txBody>
                  <a:tcPr/>
                </a:tc>
                <a:tc hMerge="1">
                  <a:txBody>
                    <a:bodyPr/>
                    <a:lstStyle/>
                    <a:p>
                      <a:endParaRPr lang="fr-FR" dirty="0"/>
                    </a:p>
                  </a:txBody>
                  <a:tcPr>
                    <a:lnL w="12700" cmpd="sng">
                      <a:noFill/>
                    </a:lnL>
                  </a:tcPr>
                </a:tc>
                <a:tc hMerge="1">
                  <a:txBody>
                    <a:bodyPr/>
                    <a:lstStyle/>
                    <a:p>
                      <a:endParaRPr lang="fr-FR" dirty="0"/>
                    </a:p>
                  </a:txBody>
                  <a:tcPr>
                    <a:lnR w="12700" cmpd="sng">
                      <a:noFill/>
                    </a:lnR>
                  </a:tcPr>
                </a:tc>
                <a:tc hMerge="1">
                  <a:txBody>
                    <a:bodyPr/>
                    <a:lstStyle/>
                    <a:p>
                      <a:endParaRPr lang="fr-FR" dirty="0"/>
                    </a:p>
                  </a:txBody>
                  <a:tcPr>
                    <a:lnL w="12700" cmpd="sng">
                      <a:noFill/>
                    </a:lnL>
                  </a:tcPr>
                </a:tc>
                <a:tc hMerge="1">
                  <a:txBody>
                    <a:bodyPr/>
                    <a:lstStyle/>
                    <a:p>
                      <a:endParaRPr lang="fr-FR" dirty="0"/>
                    </a:p>
                  </a:txBody>
                  <a:tcPr/>
                </a:tc>
                <a:tc hMerge="1">
                  <a:txBody>
                    <a:bodyPr/>
                    <a:lstStyle/>
                    <a:p>
                      <a:endParaRPr lang="fr-FR" dirty="0"/>
                    </a:p>
                  </a:txBody>
                  <a:tcPr/>
                </a:tc>
                <a:extLst>
                  <a:ext uri="{0D108BD9-81ED-4DB2-BD59-A6C34878D82A}">
                    <a16:rowId xmlns:a16="http://schemas.microsoft.com/office/drawing/2014/main" val="10003"/>
                  </a:ext>
                </a:extLst>
              </a:tr>
            </a:tbl>
          </a:graphicData>
        </a:graphic>
      </p:graphicFrame>
      <p:graphicFrame>
        <p:nvGraphicFramePr>
          <p:cNvPr id="7" name="Tableau 6"/>
          <p:cNvGraphicFramePr>
            <a:graphicFrameLocks noGrp="1"/>
          </p:cNvGraphicFramePr>
          <p:nvPr>
            <p:extLst>
              <p:ext uri="{D42A27DB-BD31-4B8C-83A1-F6EECF244321}">
                <p14:modId xmlns:p14="http://schemas.microsoft.com/office/powerpoint/2010/main" val="1143445434"/>
              </p:ext>
            </p:extLst>
          </p:nvPr>
        </p:nvGraphicFramePr>
        <p:xfrm>
          <a:off x="274422" y="5056782"/>
          <a:ext cx="10723420" cy="1676400"/>
        </p:xfrm>
        <a:graphic>
          <a:graphicData uri="http://schemas.openxmlformats.org/drawingml/2006/table">
            <a:tbl>
              <a:tblPr firstRow="1" bandRow="1">
                <a:tableStyleId>{5940675A-B579-460E-94D1-54222C63F5DA}</a:tableStyleId>
              </a:tblPr>
              <a:tblGrid>
                <a:gridCol w="873508">
                  <a:extLst>
                    <a:ext uri="{9D8B030D-6E8A-4147-A177-3AD203B41FA5}">
                      <a16:colId xmlns:a16="http://schemas.microsoft.com/office/drawing/2014/main" val="20000"/>
                    </a:ext>
                  </a:extLst>
                </a:gridCol>
                <a:gridCol w="1807348">
                  <a:extLst>
                    <a:ext uri="{9D8B030D-6E8A-4147-A177-3AD203B41FA5}">
                      <a16:colId xmlns:a16="http://schemas.microsoft.com/office/drawing/2014/main" val="20001"/>
                    </a:ext>
                  </a:extLst>
                </a:gridCol>
                <a:gridCol w="804200">
                  <a:extLst>
                    <a:ext uri="{9D8B030D-6E8A-4147-A177-3AD203B41FA5}">
                      <a16:colId xmlns:a16="http://schemas.microsoft.com/office/drawing/2014/main" val="20002"/>
                    </a:ext>
                  </a:extLst>
                </a:gridCol>
                <a:gridCol w="3887296">
                  <a:extLst>
                    <a:ext uri="{9D8B030D-6E8A-4147-A177-3AD203B41FA5}">
                      <a16:colId xmlns:a16="http://schemas.microsoft.com/office/drawing/2014/main" val="20003"/>
                    </a:ext>
                  </a:extLst>
                </a:gridCol>
                <a:gridCol w="1627661">
                  <a:extLst>
                    <a:ext uri="{9D8B030D-6E8A-4147-A177-3AD203B41FA5}">
                      <a16:colId xmlns:a16="http://schemas.microsoft.com/office/drawing/2014/main" val="20004"/>
                    </a:ext>
                  </a:extLst>
                </a:gridCol>
                <a:gridCol w="1723407">
                  <a:extLst>
                    <a:ext uri="{9D8B030D-6E8A-4147-A177-3AD203B41FA5}">
                      <a16:colId xmlns:a16="http://schemas.microsoft.com/office/drawing/2014/main" val="20005"/>
                    </a:ext>
                  </a:extLst>
                </a:gridCol>
              </a:tblGrid>
              <a:tr h="291073">
                <a:tc gridSpan="2">
                  <a:txBody>
                    <a:bodyPr/>
                    <a:lstStyle/>
                    <a:p>
                      <a:pPr algn="ctr"/>
                      <a:endParaRPr lang="fr-FR" sz="1600" b="1" dirty="0">
                        <a:solidFill>
                          <a:schemeClr val="tx1"/>
                        </a:solidFill>
                      </a:endParaRPr>
                    </a:p>
                  </a:txBody>
                  <a:tcPr/>
                </a:tc>
                <a:tc hMerge="1">
                  <a:txBody>
                    <a:bodyPr/>
                    <a:lstStyle/>
                    <a:p>
                      <a:endParaRPr lang="fr-FR"/>
                    </a:p>
                  </a:txBody>
                  <a:tcPr/>
                </a:tc>
                <a:tc gridSpan="2">
                  <a:txBody>
                    <a:bodyPr/>
                    <a:lstStyle/>
                    <a:p>
                      <a:pPr algn="ctr"/>
                      <a:r>
                        <a:rPr lang="fr-FR" sz="1600" b="1" dirty="0" smtClean="0">
                          <a:solidFill>
                            <a:schemeClr val="tx1"/>
                          </a:solidFill>
                        </a:rPr>
                        <a:t>Date de cession</a:t>
                      </a:r>
                      <a:endParaRPr lang="fr-FR" sz="1600" b="1" dirty="0">
                        <a:solidFill>
                          <a:schemeClr val="tx1"/>
                        </a:solidFill>
                      </a:endParaRPr>
                    </a:p>
                  </a:txBody>
                  <a:tcPr/>
                </a:tc>
                <a:tc hMerge="1">
                  <a:txBody>
                    <a:bodyPr/>
                    <a:lstStyle/>
                    <a:p>
                      <a:endParaRPr lang="fr-FR"/>
                    </a:p>
                  </a:txBody>
                  <a:tcPr/>
                </a:tc>
                <a:tc>
                  <a:txBody>
                    <a:bodyPr/>
                    <a:lstStyle/>
                    <a:p>
                      <a:pPr algn="ctr"/>
                      <a:r>
                        <a:rPr lang="fr-FR" sz="1600" b="1" dirty="0" smtClean="0">
                          <a:solidFill>
                            <a:schemeClr val="tx1"/>
                          </a:solidFill>
                        </a:rPr>
                        <a:t>Débit</a:t>
                      </a:r>
                      <a:endParaRPr lang="fr-FR" sz="1600" b="1" dirty="0">
                        <a:solidFill>
                          <a:schemeClr val="tx1"/>
                        </a:solidFill>
                      </a:endParaRPr>
                    </a:p>
                  </a:txBody>
                  <a:tcPr/>
                </a:tc>
                <a:tc>
                  <a:txBody>
                    <a:bodyPr/>
                    <a:lstStyle/>
                    <a:p>
                      <a:pPr algn="ctr"/>
                      <a:r>
                        <a:rPr lang="fr-FR" sz="1600" b="1" dirty="0" smtClean="0">
                          <a:solidFill>
                            <a:schemeClr val="tx1"/>
                          </a:solidFill>
                        </a:rPr>
                        <a:t>Crédit</a:t>
                      </a:r>
                      <a:endParaRPr lang="fr-FR" sz="1600" b="1" dirty="0">
                        <a:solidFill>
                          <a:schemeClr val="tx1"/>
                        </a:solidFill>
                      </a:endParaRPr>
                    </a:p>
                  </a:txBody>
                  <a:tcPr/>
                </a:tc>
                <a:extLst>
                  <a:ext uri="{0D108BD9-81ED-4DB2-BD59-A6C34878D82A}">
                    <a16:rowId xmlns:a16="http://schemas.microsoft.com/office/drawing/2014/main" val="10000"/>
                  </a:ext>
                </a:extLst>
              </a:tr>
              <a:tr h="257748">
                <a:tc gridSpan="2">
                  <a:txBody>
                    <a:bodyPr/>
                    <a:lstStyle/>
                    <a:p>
                      <a:r>
                        <a:rPr lang="fr-FR" sz="1600" dirty="0" smtClean="0">
                          <a:solidFill>
                            <a:schemeClr val="tx1"/>
                          </a:solidFill>
                        </a:rPr>
                        <a:t>675</a:t>
                      </a:r>
                    </a:p>
                  </a:txBody>
                  <a:tcPr/>
                </a:tc>
                <a:tc hMerge="1">
                  <a:txBody>
                    <a:bodyPr/>
                    <a:lstStyle/>
                    <a:p>
                      <a:endParaRPr lang="fr-FR"/>
                    </a:p>
                  </a:txBody>
                  <a:tcPr/>
                </a:tc>
                <a:tc gridSpan="2">
                  <a:txBody>
                    <a:bodyPr/>
                    <a:lstStyle/>
                    <a:p>
                      <a:r>
                        <a:rPr lang="fr-FR" sz="1600" dirty="0" smtClean="0">
                          <a:solidFill>
                            <a:schemeClr val="tx1"/>
                          </a:solidFill>
                        </a:rPr>
                        <a:t>VCEAC</a:t>
                      </a:r>
                      <a:endParaRPr lang="fr-FR" sz="1600" dirty="0">
                        <a:solidFill>
                          <a:schemeClr val="tx1"/>
                        </a:solidFill>
                      </a:endParaRPr>
                    </a:p>
                  </a:txBody>
                  <a:tcPr/>
                </a:tc>
                <a:tc hMerge="1">
                  <a:txBody>
                    <a:bodyPr/>
                    <a:lstStyle/>
                    <a:p>
                      <a:endParaRPr lang="fr-FR"/>
                    </a:p>
                  </a:txBody>
                  <a:tcPr/>
                </a:tc>
                <a:tc>
                  <a:txBody>
                    <a:bodyPr/>
                    <a:lstStyle/>
                    <a:p>
                      <a:pPr algn="ctr"/>
                      <a:r>
                        <a:rPr lang="fr-FR" sz="1600" dirty="0" smtClean="0">
                          <a:solidFill>
                            <a:schemeClr val="tx1"/>
                          </a:solidFill>
                        </a:rPr>
                        <a:t>VNC </a:t>
                      </a:r>
                    </a:p>
                  </a:txBody>
                  <a:tcPr/>
                </a:tc>
                <a:tc>
                  <a:txBody>
                    <a:bodyPr/>
                    <a:lstStyle/>
                    <a:p>
                      <a:endParaRPr lang="fr-FR" sz="1600" dirty="0">
                        <a:solidFill>
                          <a:schemeClr val="tx1"/>
                        </a:solidFill>
                      </a:endParaRPr>
                    </a:p>
                  </a:txBody>
                  <a:tcPr/>
                </a:tc>
                <a:extLst>
                  <a:ext uri="{0D108BD9-81ED-4DB2-BD59-A6C34878D82A}">
                    <a16:rowId xmlns:a16="http://schemas.microsoft.com/office/drawing/2014/main" val="10001"/>
                  </a:ext>
                </a:extLst>
              </a:tr>
              <a:tr h="234982">
                <a:tc>
                  <a:txBody>
                    <a:bodyPr/>
                    <a:lstStyle/>
                    <a:p>
                      <a:r>
                        <a:rPr lang="fr-FR" sz="1600" dirty="0" smtClean="0">
                          <a:solidFill>
                            <a:schemeClr val="tx1"/>
                          </a:solidFill>
                        </a:rPr>
                        <a:t>28xx</a:t>
                      </a:r>
                      <a:endParaRPr lang="fr-FR" sz="1600"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sz="1600" dirty="0" smtClean="0">
                        <a:solidFill>
                          <a:schemeClr val="tx1"/>
                        </a:solidFill>
                      </a:endParaRPr>
                    </a:p>
                  </a:txBody>
                  <a:tcPr>
                    <a:lnL w="12700" cmpd="sng">
                      <a:noFill/>
                    </a:lnL>
                  </a:tcPr>
                </a:tc>
                <a:tc gridSpan="2">
                  <a:txBody>
                    <a:bodyPr/>
                    <a:lstStyle/>
                    <a:p>
                      <a:r>
                        <a:rPr lang="fr-FR" sz="1600" dirty="0" smtClean="0">
                          <a:solidFill>
                            <a:schemeClr val="tx1"/>
                          </a:solidFill>
                        </a:rPr>
                        <a:t>Amortissement</a:t>
                      </a:r>
                      <a:endParaRPr lang="fr-FR" sz="1600" dirty="0">
                        <a:solidFill>
                          <a:schemeClr val="tx1"/>
                        </a:solidFill>
                      </a:endParaRPr>
                    </a:p>
                  </a:txBody>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sz="1600" dirty="0" smtClean="0">
                        <a:solidFill>
                          <a:schemeClr val="tx1"/>
                        </a:solidFill>
                      </a:endParaRPr>
                    </a:p>
                  </a:txBody>
                  <a:tcPr>
                    <a:lnL w="12700" cmpd="sng">
                      <a:noFill/>
                    </a:lnL>
                  </a:tcPr>
                </a:tc>
                <a:tc>
                  <a:txBody>
                    <a:bodyPr/>
                    <a:lstStyle/>
                    <a:p>
                      <a:pPr algn="ctr"/>
                      <a:r>
                        <a:rPr lang="fr-FR" sz="1600" dirty="0" smtClean="0">
                          <a:solidFill>
                            <a:schemeClr val="tx1"/>
                          </a:solidFill>
                        </a:rPr>
                        <a:t>Cumul </a:t>
                      </a:r>
                      <a:r>
                        <a:rPr lang="fr-FR" sz="1600" dirty="0" err="1" smtClean="0">
                          <a:solidFill>
                            <a:schemeClr val="tx1"/>
                          </a:solidFill>
                        </a:rPr>
                        <a:t>Amt</a:t>
                      </a:r>
                      <a:endParaRPr lang="fr-FR" sz="1600" dirty="0">
                        <a:solidFill>
                          <a:schemeClr val="tx1"/>
                        </a:solidFill>
                      </a:endParaRPr>
                    </a:p>
                  </a:txBody>
                  <a:tcPr/>
                </a:tc>
                <a:tc>
                  <a:txBody>
                    <a:bodyPr/>
                    <a:lstStyle/>
                    <a:p>
                      <a:pPr algn="ctr"/>
                      <a:endParaRPr lang="fr-FR" sz="1600" dirty="0">
                        <a:solidFill>
                          <a:schemeClr val="tx1"/>
                        </a:solidFill>
                      </a:endParaRPr>
                    </a:p>
                  </a:txBody>
                  <a:tcPr/>
                </a:tc>
                <a:extLst>
                  <a:ext uri="{0D108BD9-81ED-4DB2-BD59-A6C34878D82A}">
                    <a16:rowId xmlns:a16="http://schemas.microsoft.com/office/drawing/2014/main" val="10002"/>
                  </a:ext>
                </a:extLst>
              </a:tr>
              <a:tr h="234982">
                <a:tc>
                  <a:txBody>
                    <a:bodyPr/>
                    <a:lstStyle/>
                    <a:p>
                      <a:endParaRPr lang="fr-FR" sz="1600"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600" dirty="0" smtClean="0">
                          <a:solidFill>
                            <a:schemeClr val="tx1"/>
                          </a:solidFill>
                        </a:rPr>
                        <a:t>2xx</a:t>
                      </a:r>
                    </a:p>
                  </a:txBody>
                  <a:tcPr>
                    <a:lnL w="12700" cmpd="sng">
                      <a:noFill/>
                    </a:lnL>
                  </a:tcPr>
                </a:tc>
                <a:tc>
                  <a:txBody>
                    <a:bodyPr/>
                    <a:lstStyle/>
                    <a:p>
                      <a:endParaRPr lang="fr-FR" sz="1600"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600" dirty="0" smtClean="0">
                          <a:solidFill>
                            <a:schemeClr val="tx1"/>
                          </a:solidFill>
                        </a:rPr>
                        <a:t>Immobilisation</a:t>
                      </a:r>
                    </a:p>
                  </a:txBody>
                  <a:tcPr>
                    <a:lnL w="12700" cmpd="sng">
                      <a:noFill/>
                    </a:lnL>
                  </a:tcPr>
                </a:tc>
                <a:tc>
                  <a:txBody>
                    <a:bodyPr/>
                    <a:lstStyle/>
                    <a:p>
                      <a:endParaRPr lang="fr-FR" sz="1600" dirty="0">
                        <a:solidFill>
                          <a:schemeClr val="tx1"/>
                        </a:solidFill>
                      </a:endParaRPr>
                    </a:p>
                  </a:txBody>
                  <a:tcPr/>
                </a:tc>
                <a:tc>
                  <a:txBody>
                    <a:bodyPr/>
                    <a:lstStyle/>
                    <a:p>
                      <a:pPr algn="ctr"/>
                      <a:r>
                        <a:rPr lang="fr-FR" sz="1600" dirty="0" smtClean="0">
                          <a:solidFill>
                            <a:schemeClr val="tx1"/>
                          </a:solidFill>
                        </a:rPr>
                        <a:t>Valeur</a:t>
                      </a:r>
                      <a:r>
                        <a:rPr lang="fr-FR" sz="1600" baseline="0" dirty="0" smtClean="0">
                          <a:solidFill>
                            <a:schemeClr val="tx1"/>
                          </a:solidFill>
                        </a:rPr>
                        <a:t> brute</a:t>
                      </a:r>
                      <a:endParaRPr lang="fr-FR" sz="1600" dirty="0">
                        <a:solidFill>
                          <a:schemeClr val="tx1"/>
                        </a:solidFill>
                      </a:endParaRPr>
                    </a:p>
                  </a:txBody>
                  <a:tcPr/>
                </a:tc>
                <a:extLst>
                  <a:ext uri="{0D108BD9-81ED-4DB2-BD59-A6C34878D82A}">
                    <a16:rowId xmlns:a16="http://schemas.microsoft.com/office/drawing/2014/main" val="332050277"/>
                  </a:ext>
                </a:extLst>
              </a:tr>
              <a:tr h="0">
                <a:tc gridSpan="6">
                  <a:txBody>
                    <a:bodyPr/>
                    <a:lstStyle/>
                    <a:p>
                      <a:pPr algn="ctr"/>
                      <a:r>
                        <a:rPr lang="fr-FR" sz="1600" b="1" i="1" dirty="0" smtClean="0">
                          <a:solidFill>
                            <a:schemeClr val="tx1"/>
                          </a:solidFill>
                        </a:rPr>
                        <a:t>Sortie de l’immobilisation du patrimoine</a:t>
                      </a:r>
                      <a:endParaRPr lang="fr-FR" sz="1600" b="1" i="1" dirty="0">
                        <a:solidFill>
                          <a:schemeClr val="tx1"/>
                        </a:solidFill>
                      </a:endParaRPr>
                    </a:p>
                  </a:txBody>
                  <a:tcPr/>
                </a:tc>
                <a:tc hMerge="1">
                  <a:txBody>
                    <a:bodyPr/>
                    <a:lstStyle/>
                    <a:p>
                      <a:endParaRPr lang="fr-FR" dirty="0"/>
                    </a:p>
                  </a:txBody>
                  <a:tcPr>
                    <a:lnL w="12700" cmpd="sng">
                      <a:noFill/>
                    </a:lnL>
                  </a:tcPr>
                </a:tc>
                <a:tc hMerge="1">
                  <a:txBody>
                    <a:bodyPr/>
                    <a:lstStyle/>
                    <a:p>
                      <a:endParaRPr lang="fr-FR" dirty="0"/>
                    </a:p>
                  </a:txBody>
                  <a:tcPr>
                    <a:lnR w="12700" cmpd="sng">
                      <a:noFill/>
                    </a:lnR>
                  </a:tcPr>
                </a:tc>
                <a:tc hMerge="1">
                  <a:txBody>
                    <a:bodyPr/>
                    <a:lstStyle/>
                    <a:p>
                      <a:endParaRPr lang="fr-FR" dirty="0"/>
                    </a:p>
                  </a:txBody>
                  <a:tcPr>
                    <a:lnL w="12700" cmpd="sng">
                      <a:noFill/>
                    </a:lnL>
                  </a:tcPr>
                </a:tc>
                <a:tc hMerge="1">
                  <a:txBody>
                    <a:bodyPr/>
                    <a:lstStyle/>
                    <a:p>
                      <a:endParaRPr lang="fr-FR" dirty="0"/>
                    </a:p>
                  </a:txBody>
                  <a:tcPr/>
                </a:tc>
                <a:tc hMerge="1">
                  <a:txBody>
                    <a:bodyPr/>
                    <a:lstStyle/>
                    <a:p>
                      <a:endParaRPr lang="fr-FR"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0022969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1_Contiguïté">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ontiguïté">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2476</TotalTime>
  <Words>4467</Words>
  <Application>Microsoft Office PowerPoint</Application>
  <PresentationFormat>Grand écran</PresentationFormat>
  <Paragraphs>1433</Paragraphs>
  <Slides>56</Slides>
  <Notes>3</Notes>
  <HiddenSlides>0</HiddenSlides>
  <MMClips>0</MMClips>
  <ScaleCrop>false</ScaleCrop>
  <HeadingPairs>
    <vt:vector size="8" baseType="variant">
      <vt:variant>
        <vt:lpstr>Polices utilisées</vt:lpstr>
      </vt:variant>
      <vt:variant>
        <vt:i4>6</vt:i4>
      </vt:variant>
      <vt:variant>
        <vt:lpstr>Thème</vt:lpstr>
      </vt:variant>
      <vt:variant>
        <vt:i4>1</vt:i4>
      </vt:variant>
      <vt:variant>
        <vt:lpstr>Serveurs OLE incorporés</vt:lpstr>
      </vt:variant>
      <vt:variant>
        <vt:i4>1</vt:i4>
      </vt:variant>
      <vt:variant>
        <vt:lpstr>Titres des diapositives</vt:lpstr>
      </vt:variant>
      <vt:variant>
        <vt:i4>56</vt:i4>
      </vt:variant>
    </vt:vector>
  </HeadingPairs>
  <TitlesOfParts>
    <vt:vector size="64" baseType="lpstr">
      <vt:lpstr>Arial</vt:lpstr>
      <vt:lpstr>Calibri</vt:lpstr>
      <vt:lpstr>Cambria</vt:lpstr>
      <vt:lpstr>Symbol</vt:lpstr>
      <vt:lpstr>Times New Roman</vt:lpstr>
      <vt:lpstr>Wingdings</vt:lpstr>
      <vt:lpstr>1_Contiguïté</vt:lpstr>
      <vt:lpstr>Feuille de calcul</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Universite de Montpellier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Chapitre 2 opération en devis</dc:title>
  <dc:creator>DUMAS</dc:creator>
  <cp:lastModifiedBy>n.a.</cp:lastModifiedBy>
  <cp:revision>210</cp:revision>
  <cp:lastPrinted>2020-01-06T13:35:28Z</cp:lastPrinted>
  <dcterms:created xsi:type="dcterms:W3CDTF">2019-01-09T13:53:19Z</dcterms:created>
  <dcterms:modified xsi:type="dcterms:W3CDTF">2021-01-05T09:30:37Z</dcterms:modified>
</cp:coreProperties>
</file>