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Default Extension="wmv" ContentType="video/x-ms-wmv"/>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3"/>
  </p:notesMasterIdLst>
  <p:handoutMasterIdLst>
    <p:handoutMasterId r:id="rId44"/>
  </p:handoutMasterIdLst>
  <p:sldIdLst>
    <p:sldId id="264" r:id="rId3"/>
    <p:sldId id="331" r:id="rId4"/>
    <p:sldId id="294" r:id="rId5"/>
    <p:sldId id="283" r:id="rId6"/>
    <p:sldId id="328" r:id="rId7"/>
    <p:sldId id="330" r:id="rId8"/>
    <p:sldId id="329" r:id="rId9"/>
    <p:sldId id="297" r:id="rId10"/>
    <p:sldId id="298" r:id="rId11"/>
    <p:sldId id="299" r:id="rId12"/>
    <p:sldId id="300" r:id="rId13"/>
    <p:sldId id="301" r:id="rId14"/>
    <p:sldId id="325" r:id="rId15"/>
    <p:sldId id="318" r:id="rId16"/>
    <p:sldId id="320" r:id="rId17"/>
    <p:sldId id="321" r:id="rId18"/>
    <p:sldId id="303" r:id="rId19"/>
    <p:sldId id="306" r:id="rId20"/>
    <p:sldId id="305" r:id="rId21"/>
    <p:sldId id="307" r:id="rId22"/>
    <p:sldId id="326" r:id="rId23"/>
    <p:sldId id="332" r:id="rId24"/>
    <p:sldId id="333" r:id="rId25"/>
    <p:sldId id="327" r:id="rId26"/>
    <p:sldId id="334" r:id="rId27"/>
    <p:sldId id="308" r:id="rId28"/>
    <p:sldId id="309" r:id="rId29"/>
    <p:sldId id="310" r:id="rId30"/>
    <p:sldId id="311" r:id="rId31"/>
    <p:sldId id="295" r:id="rId32"/>
    <p:sldId id="296" r:id="rId33"/>
    <p:sldId id="322" r:id="rId34"/>
    <p:sldId id="323" r:id="rId35"/>
    <p:sldId id="312" r:id="rId36"/>
    <p:sldId id="313" r:id="rId37"/>
    <p:sldId id="324" r:id="rId38"/>
    <p:sldId id="314" r:id="rId39"/>
    <p:sldId id="316" r:id="rId40"/>
    <p:sldId id="315" r:id="rId41"/>
    <p:sldId id="266" r:id="rId42"/>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varScale="1">
        <p:scale>
          <a:sx n="73" d="100"/>
          <a:sy n="73" d="100"/>
        </p:scale>
        <p:origin x="84" y="114"/>
      </p:cViewPr>
      <p:guideLst>
        <p:guide orient="horz" pos="2160"/>
        <p:guide orient="horz" pos="945"/>
        <p:guide orient="horz" pos="3888"/>
        <p:guide orient="horz" pos="192"/>
        <p:guide orient="horz" pos="1072"/>
        <p:guide pos="3839"/>
        <p:guide pos="704"/>
        <p:guide pos="7102"/>
      </p:guideLst>
    </p:cSldViewPr>
  </p:slideViewPr>
  <p:notesTextViewPr>
    <p:cViewPr>
      <p:scale>
        <a:sx n="1" d="1"/>
        <a:sy n="1" d="1"/>
      </p:scale>
      <p:origin x="0" y="0"/>
    </p:cViewPr>
  </p:notesTextViewPr>
  <p:notesViewPr>
    <p:cSldViewPr>
      <p:cViewPr varScale="1">
        <p:scale>
          <a:sx n="55" d="100"/>
          <a:sy n="55" d="100"/>
        </p:scale>
        <p:origin x="307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fr-FR">
                <a:solidFill>
                  <a:schemeClr val="tx2"/>
                </a:solidFill>
              </a:rPr>
              <a:t>23/11/2021</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‹N°›</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fr-FR"/>
              <a:pPr/>
              <a:t>23/11/2021</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‹N°›</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2383" y="1498601"/>
            <a:ext cx="7008574" cy="3298825"/>
          </a:xfrm>
        </p:spPr>
        <p:txBody>
          <a:bodyPr>
            <a:normAutofit/>
          </a:bodyPr>
          <a:lstStyle>
            <a:lvl1pPr>
              <a:lnSpc>
                <a:spcPct val="90000"/>
              </a:lnSpc>
              <a:defRPr sz="5400" cap="none" baseline="0"/>
            </a:lvl1pPr>
          </a:lstStyle>
          <a:p>
            <a:r>
              <a:rPr lang="fr-FR"/>
              <a:t>Modifiez le style du titre</a:t>
            </a:r>
            <a:endParaRPr/>
          </a:p>
        </p:txBody>
      </p:sp>
      <p:sp>
        <p:nvSpPr>
          <p:cNvPr id="3" name="Subtitle 2"/>
          <p:cNvSpPr>
            <a:spLocks noGrp="1"/>
          </p:cNvSpPr>
          <p:nvPr>
            <p:ph type="subTitle" idx="1"/>
          </p:nvPr>
        </p:nvSpPr>
        <p:spPr>
          <a:xfrm>
            <a:off x="4672383" y="4927600"/>
            <a:ext cx="7008574"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fr-FR"/>
              <a:t>Modifiez le style des sous-titres du masque</a:t>
            </a:r>
            <a:endParaRPr/>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7AECB6C2-1084-4AED-A74A-DF028B0094EA}" type="datetimeFigureOut">
              <a:rPr lang="fr-FR"/>
              <a:t>23/11/2021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‹N°›</a:t>
            </a:fld>
            <a:endParaRPr/>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fr-FR"/>
              <a:t>Modifiez le style du titre</a:t>
            </a:r>
            <a:endParaRPr/>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7AECB6C2-1084-4AED-A74A-DF028B0094EA}" type="datetimeFigureOut">
              <a:rPr lang="fr-FR"/>
              <a:t>23/11/2021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‹N°›</a:t>
            </a:fld>
            <a:endParaRPr/>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10"/>
          </p:nvPr>
        </p:nvSpPr>
        <p:spPr/>
        <p:txBody>
          <a:bodyPr/>
          <a:lstStyle/>
          <a:p>
            <a:fld id="{8B5A30F4-0B4E-4E4B-BC36-C30CD13F4E17}" type="datetimeFigureOut">
              <a:rPr lang="fr-FR"/>
              <a:t>23/11/2021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‹N°›</a:t>
            </a:fld>
            <a:endParaRPr/>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589" y="4445000"/>
            <a:ext cx="7008574" cy="1930400"/>
          </a:xfrm>
        </p:spPr>
        <p:txBody>
          <a:bodyPr anchor="t">
            <a:normAutofit/>
          </a:bodyPr>
          <a:lstStyle>
            <a:lvl1pPr algn="l">
              <a:defRPr sz="5400" b="0" cap="none" baseline="0"/>
            </a:lvl1pPr>
          </a:lstStyle>
          <a:p>
            <a:r>
              <a:rPr lang="fr-FR"/>
              <a:t>Modifiez le style du titre</a:t>
            </a:r>
            <a:endParaRPr/>
          </a:p>
        </p:txBody>
      </p:sp>
      <p:sp>
        <p:nvSpPr>
          <p:cNvPr id="3" name="Text Placeholder 2"/>
          <p:cNvSpPr>
            <a:spLocks noGrp="1"/>
          </p:cNvSpPr>
          <p:nvPr>
            <p:ph type="body" idx="1"/>
          </p:nvPr>
        </p:nvSpPr>
        <p:spPr>
          <a:xfrm>
            <a:off x="812589" y="3124200"/>
            <a:ext cx="7008574"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fr-FR"/>
              <a:t>Modifiez les styles du texte du masque</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Date Placeholder 4"/>
          <p:cNvSpPr>
            <a:spLocks noGrp="1"/>
          </p:cNvSpPr>
          <p:nvPr>
            <p:ph type="dt" sz="half" idx="10"/>
          </p:nvPr>
        </p:nvSpPr>
        <p:spPr/>
        <p:txBody>
          <a:bodyPr/>
          <a:lstStyle/>
          <a:p>
            <a:fld id="{2DD204D1-F9BD-4643-8480-6EA41EB484F1}" type="datetimeFigureOut">
              <a:rPr lang="fr-FR"/>
              <a:t>23/11/2021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fr-FR"/>
              <a:t>Modifiez les styles du texte du masque</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fr-FR"/>
              <a:t>Modifiez les styles du texte du masque</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7" name="Date Placeholder 6"/>
          <p:cNvSpPr>
            <a:spLocks noGrp="1"/>
          </p:cNvSpPr>
          <p:nvPr>
            <p:ph type="dt" sz="half" idx="10"/>
          </p:nvPr>
        </p:nvSpPr>
        <p:spPr/>
        <p:txBody>
          <a:bodyPr/>
          <a:lstStyle/>
          <a:p>
            <a:fld id="{2DD204D1-F9BD-4643-8480-6EA41EB484F1}" type="datetimeFigureOut">
              <a:rPr lang="fr-FR"/>
              <a:t>23/11/2021</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a:p>
        </p:txBody>
      </p:sp>
      <p:sp>
        <p:nvSpPr>
          <p:cNvPr id="3" name="Date Placeholder 2"/>
          <p:cNvSpPr>
            <a:spLocks noGrp="1"/>
          </p:cNvSpPr>
          <p:nvPr>
            <p:ph type="dt" sz="half" idx="10"/>
          </p:nvPr>
        </p:nvSpPr>
        <p:spPr/>
        <p:txBody>
          <a:bodyPr/>
          <a:lstStyle/>
          <a:p>
            <a:fld id="{2DD204D1-F9BD-4643-8480-6EA41EB484F1}" type="datetimeFigureOut">
              <a:rPr lang="fr-FR"/>
              <a:t>23/11/2021</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D204D1-F9BD-4643-8480-6EA41EB484F1}" type="datetimeFigureOut">
              <a:rPr lang="fr-FR"/>
              <a:t>23/11/2021</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‹N°›</a:t>
            </a:fld>
            <a:endParaRPr/>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304721" y="1701800"/>
            <a:ext cx="3351927" cy="2844800"/>
          </a:xfrm>
        </p:spPr>
        <p:txBody>
          <a:bodyPr anchor="b">
            <a:normAutofit/>
          </a:bodyPr>
          <a:lstStyle>
            <a:lvl1pPr algn="l">
              <a:defRPr sz="2000" b="1"/>
            </a:lvl1pPr>
          </a:lstStyle>
          <a:p>
            <a:r>
              <a:rPr lang="fr-FR"/>
              <a:t>Modifiez le style du titre</a:t>
            </a:r>
            <a:endParaRPr/>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Text Placeholder 3"/>
          <p:cNvSpPr>
            <a:spLocks noGrp="1"/>
          </p:cNvSpPr>
          <p:nvPr>
            <p:ph type="body" sz="half" idx="2"/>
          </p:nvPr>
        </p:nvSpPr>
        <p:spPr>
          <a:xfrm>
            <a:off x="304721"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fr-FR"/>
              <a:t>Modifiez les styles du texte du masque</a:t>
            </a:r>
          </a:p>
        </p:txBody>
      </p:sp>
      <p:sp>
        <p:nvSpPr>
          <p:cNvPr id="5" name="Date Placeholder 4"/>
          <p:cNvSpPr>
            <a:spLocks noGrp="1"/>
          </p:cNvSpPr>
          <p:nvPr>
            <p:ph type="dt" sz="half" idx="10"/>
          </p:nvPr>
        </p:nvSpPr>
        <p:spPr/>
        <p:txBody>
          <a:bodyPr/>
          <a:lstStyle/>
          <a:p>
            <a:fld id="{126BF754-515F-40B9-8D24-D54D5825B3D0}" type="datetimeFigureOut">
              <a:rPr lang="fr-FR"/>
              <a:t>23/11/2021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‹N°›</a:t>
            </a:fld>
            <a:endParaRPr/>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lvl1pPr>
          </a:lstStyle>
          <a:p>
            <a:r>
              <a:rPr lang="fr-FR"/>
              <a:t>Modifiez le style du titre</a:t>
            </a:r>
            <a:endParaRPr/>
          </a:p>
        </p:txBody>
      </p:sp>
      <p:sp>
        <p:nvSpPr>
          <p:cNvPr id="3" name="Picture Placeholder 2"/>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fr-FR"/>
              <a:t>Cliquez sur l'icône pour ajouter une image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fr-FR"/>
              <a:t>Modifiez les styles du texte du masque</a:t>
            </a:r>
          </a:p>
        </p:txBody>
      </p:sp>
      <p:sp>
        <p:nvSpPr>
          <p:cNvPr id="5" name="Date Placeholder 4"/>
          <p:cNvSpPr>
            <a:spLocks noGrp="1"/>
          </p:cNvSpPr>
          <p:nvPr>
            <p:ph type="dt" sz="half" idx="10"/>
          </p:nvPr>
        </p:nvSpPr>
        <p:spPr/>
        <p:txBody>
          <a:bodyPr/>
          <a:lstStyle/>
          <a:p>
            <a:fld id="{126BF754-515F-40B9-8D24-D54D5825B3D0}" type="datetimeFigureOut">
              <a:rPr lang="fr-FR"/>
              <a:t>23/11/2021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‹N°›</a:t>
            </a:fld>
            <a:endParaRPr/>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fr-FR"/>
              <a:t>Modifiez le style du titre</a:t>
            </a:r>
            <a:endParaRPr/>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lumOff val="50000"/>
                  </a:schemeClr>
                </a:solidFill>
              </a:defRPr>
            </a:lvl1pPr>
          </a:lstStyle>
          <a:p>
            <a:fld id="{2DD204D1-F9BD-4643-8480-6EA41EB484F1}" type="datetimeFigureOut">
              <a:rPr lang="fr-FR"/>
              <a:pPr/>
              <a:t>23/11/2021</a:t>
            </a:fld>
            <a:endParaRPr/>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lumOff val="50000"/>
                  </a:schemeClr>
                </a:solidFill>
              </a:defRPr>
            </a:lvl1pPr>
          </a:lstStyle>
          <a:p>
            <a:endParaRPr/>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lumOff val="50000"/>
                  </a:schemeClr>
                </a:solidFill>
              </a:defRPr>
            </a:lvl1pPr>
          </a:lstStyle>
          <a:p>
            <a:fld id="{EB37DED6-D4C7-42EE-AB49-D2E39E64FDE4}" type="slidenum">
              <a:rPr/>
              <a:pPr/>
              <a:t>‹N°›</a:t>
            </a:fld>
            <a:endParaRPr/>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2382" y="2276872"/>
            <a:ext cx="7008574" cy="3298825"/>
          </a:xfrm>
        </p:spPr>
        <p:txBody>
          <a:bodyPr>
            <a:normAutofit fontScale="90000"/>
          </a:bodyPr>
          <a:lstStyle/>
          <a:p>
            <a:pPr algn="ctr" defTabSz="1216152">
              <a:spcBef>
                <a:spcPts val="0"/>
              </a:spcBef>
            </a:pPr>
            <a:r>
              <a:rPr lang="fr-FR" b="1" dirty="0"/>
              <a:t>TD n°6:</a:t>
            </a:r>
            <a:br>
              <a:rPr lang="fr-FR" b="1" dirty="0"/>
            </a:br>
            <a:r>
              <a:rPr lang="fr-FR" b="1" dirty="0"/>
              <a:t/>
            </a:r>
            <a:br>
              <a:rPr lang="fr-FR" b="1" dirty="0"/>
            </a:br>
            <a:r>
              <a:rPr lang="fr-FR" b="1" dirty="0"/>
              <a:t>Evaluation de la tolérance à l’effort via le test de Marche de 6 minutes et test navette progressif</a:t>
            </a:r>
            <a:endParaRPr lang="fr-FR" sz="5400" b="0" i="0" baseline="0" dirty="0">
              <a:solidFill>
                <a:srgbClr val="374C81"/>
              </a:solidFill>
              <a:latin typeface="Century Gothic"/>
              <a:ea typeface="+mj-ea"/>
              <a:cs typeface="+mj-cs"/>
            </a:endParaRPr>
          </a:p>
        </p:txBody>
      </p:sp>
      <p:sp>
        <p:nvSpPr>
          <p:cNvPr id="3" name="Subtitle 2"/>
          <p:cNvSpPr>
            <a:spLocks noGrp="1"/>
          </p:cNvSpPr>
          <p:nvPr>
            <p:ph type="subTitle" idx="1"/>
          </p:nvPr>
        </p:nvSpPr>
        <p:spPr>
          <a:xfrm>
            <a:off x="3565324" y="45988"/>
            <a:ext cx="2214117" cy="517624"/>
          </a:xfrm>
        </p:spPr>
        <p:txBody>
          <a:bodyPr>
            <a:normAutofit/>
          </a:bodyPr>
          <a:lstStyle/>
          <a:p>
            <a:pPr marL="0" indent="0" algn="l">
              <a:spcBef>
                <a:spcPts val="0"/>
              </a:spcBef>
              <a:buNone/>
            </a:pPr>
            <a:r>
              <a:rPr lang="fr-FR" sz="2000" b="0" i="0" dirty="0">
                <a:solidFill>
                  <a:srgbClr val="374C81"/>
                </a:solidFill>
              </a:rPr>
              <a:t>TD L3 APA</a:t>
            </a:r>
          </a:p>
        </p:txBody>
      </p:sp>
      <p:sp>
        <p:nvSpPr>
          <p:cNvPr id="4" name="Subtitle 2"/>
          <p:cNvSpPr txBox="1">
            <a:spLocks/>
          </p:cNvSpPr>
          <p:nvPr/>
        </p:nvSpPr>
        <p:spPr>
          <a:xfrm>
            <a:off x="9407560" y="6561233"/>
            <a:ext cx="2781265" cy="296767"/>
          </a:xfrm>
          <a:prstGeom prst="rect">
            <a:avLst/>
          </a:prstGeom>
        </p:spPr>
        <p:txBody>
          <a:bodyPr vert="horz" lIns="121899" tIns="60949" rIns="121899" bIns="60949" rtlCol="0">
            <a:normAutofit fontScale="47500" lnSpcReduction="20000"/>
          </a:bodyPr>
          <a:lstStyle>
            <a:lvl1pPr marL="0" indent="0" algn="l" defTabSz="1218987" rtl="0" eaLnBrk="1" latinLnBrk="0" hangingPunct="1">
              <a:lnSpc>
                <a:spcPct val="95000"/>
              </a:lnSpc>
              <a:spcBef>
                <a:spcPts val="0"/>
              </a:spcBef>
              <a:buSzPct val="100000"/>
              <a:buFont typeface="Arial" pitchFamily="34" charset="0"/>
              <a:buNone/>
              <a:defRPr sz="2800" b="0" kern="1200">
                <a:solidFill>
                  <a:schemeClr val="tx1"/>
                </a:solidFill>
                <a:latin typeface="+mn-lt"/>
                <a:ea typeface="+mn-ea"/>
                <a:cs typeface="+mn-cs"/>
              </a:defRPr>
            </a:lvl1pPr>
            <a:lvl2pPr marL="609493" indent="0" algn="ctr" defTabSz="1218987" rtl="0" eaLnBrk="1" latinLnBrk="0" hangingPunct="1">
              <a:lnSpc>
                <a:spcPct val="95000"/>
              </a:lnSpc>
              <a:spcBef>
                <a:spcPts val="1066"/>
              </a:spcBef>
              <a:buSzPct val="100000"/>
              <a:buFont typeface="Century Gothic" pitchFamily="34" charset="0"/>
              <a:buNone/>
              <a:defRPr sz="2000" kern="1200">
                <a:solidFill>
                  <a:schemeClr val="tx1">
                    <a:tint val="75000"/>
                  </a:schemeClr>
                </a:solidFill>
                <a:latin typeface="+mn-lt"/>
                <a:ea typeface="+mn-ea"/>
                <a:cs typeface="+mn-cs"/>
              </a:defRPr>
            </a:lvl2pPr>
            <a:lvl3pPr marL="1218987" indent="0" algn="ctr" defTabSz="1218987" rtl="0" eaLnBrk="1" latinLnBrk="0" hangingPunct="1">
              <a:lnSpc>
                <a:spcPct val="95000"/>
              </a:lnSpc>
              <a:spcBef>
                <a:spcPts val="1066"/>
              </a:spcBef>
              <a:buSzPct val="100000"/>
              <a:buFont typeface="Century Gothic" pitchFamily="34" charset="0"/>
              <a:buNone/>
              <a:defRPr sz="1800" kern="1200">
                <a:solidFill>
                  <a:schemeClr val="tx1">
                    <a:tint val="75000"/>
                  </a:schemeClr>
                </a:solidFill>
                <a:latin typeface="+mn-lt"/>
                <a:ea typeface="+mn-ea"/>
                <a:cs typeface="+mn-cs"/>
              </a:defRPr>
            </a:lvl3pPr>
            <a:lvl4pPr marL="1828480" indent="0" algn="ctr" defTabSz="1218987" rtl="0" eaLnBrk="1" latinLnBrk="0" hangingPunct="1">
              <a:lnSpc>
                <a:spcPct val="95000"/>
              </a:lnSpc>
              <a:spcBef>
                <a:spcPts val="1066"/>
              </a:spcBef>
              <a:buSzPct val="100000"/>
              <a:buFont typeface="Century Gothic" pitchFamily="34" charset="0"/>
              <a:buNone/>
              <a:defRPr sz="1800" kern="1200">
                <a:solidFill>
                  <a:schemeClr val="tx1">
                    <a:tint val="75000"/>
                  </a:schemeClr>
                </a:solidFill>
                <a:latin typeface="+mn-lt"/>
                <a:ea typeface="+mn-ea"/>
                <a:cs typeface="+mn-cs"/>
              </a:defRPr>
            </a:lvl4pPr>
            <a:lvl5pPr marL="2437973" indent="0" algn="ctr" defTabSz="1218987" rtl="0" eaLnBrk="1" latinLnBrk="0" hangingPunct="1">
              <a:lnSpc>
                <a:spcPct val="95000"/>
              </a:lnSpc>
              <a:spcBef>
                <a:spcPts val="1066"/>
              </a:spcBef>
              <a:buSzPct val="100000"/>
              <a:buFont typeface="Century Gothic" pitchFamily="34" charset="0"/>
              <a:buNone/>
              <a:defRPr sz="1800" kern="1200">
                <a:solidFill>
                  <a:schemeClr val="tx1">
                    <a:tint val="75000"/>
                  </a:schemeClr>
                </a:solidFill>
                <a:latin typeface="+mn-lt"/>
                <a:ea typeface="+mn-ea"/>
                <a:cs typeface="+mn-cs"/>
              </a:defRPr>
            </a:lvl5pPr>
            <a:lvl6pPr marL="3047467" indent="0" algn="ctr" defTabSz="1218987" rtl="0" eaLnBrk="1" latinLnBrk="0" hangingPunct="1">
              <a:lnSpc>
                <a:spcPct val="95000"/>
              </a:lnSpc>
              <a:spcBef>
                <a:spcPts val="1066"/>
              </a:spcBef>
              <a:buSzPct val="90000"/>
              <a:buFont typeface="Century Gothic" pitchFamily="34" charset="0"/>
              <a:buNone/>
              <a:defRPr sz="1800" kern="1200">
                <a:solidFill>
                  <a:schemeClr val="tx1">
                    <a:tint val="75000"/>
                  </a:schemeClr>
                </a:solidFill>
                <a:latin typeface="+mn-lt"/>
                <a:ea typeface="+mn-ea"/>
                <a:cs typeface="+mn-cs"/>
              </a:defRPr>
            </a:lvl6pPr>
            <a:lvl7pPr marL="3656960" indent="0" algn="ctr" defTabSz="1218987" rtl="0" eaLnBrk="1" latinLnBrk="0" hangingPunct="1">
              <a:lnSpc>
                <a:spcPct val="95000"/>
              </a:lnSpc>
              <a:spcBef>
                <a:spcPts val="1066"/>
              </a:spcBef>
              <a:buSzPct val="90000"/>
              <a:buFont typeface="Century Gothic" pitchFamily="34" charset="0"/>
              <a:buNone/>
              <a:defRPr sz="1800" kern="1200">
                <a:solidFill>
                  <a:schemeClr val="tx1">
                    <a:tint val="75000"/>
                  </a:schemeClr>
                </a:solidFill>
                <a:latin typeface="+mn-lt"/>
                <a:ea typeface="+mn-ea"/>
                <a:cs typeface="+mn-cs"/>
              </a:defRPr>
            </a:lvl7pPr>
            <a:lvl8pPr marL="4266453" indent="0" algn="ctr" defTabSz="1218987" rtl="0" eaLnBrk="1" latinLnBrk="0" hangingPunct="1">
              <a:lnSpc>
                <a:spcPct val="95000"/>
              </a:lnSpc>
              <a:spcBef>
                <a:spcPts val="1066"/>
              </a:spcBef>
              <a:buSzPct val="90000"/>
              <a:buFont typeface="Century Gothic" pitchFamily="34" charset="0"/>
              <a:buNone/>
              <a:defRPr sz="1800" kern="1200">
                <a:solidFill>
                  <a:schemeClr val="tx1">
                    <a:tint val="75000"/>
                  </a:schemeClr>
                </a:solidFill>
                <a:latin typeface="+mn-lt"/>
                <a:ea typeface="+mn-ea"/>
                <a:cs typeface="+mn-cs"/>
              </a:defRPr>
            </a:lvl8pPr>
            <a:lvl9pPr marL="4875947" indent="0" algn="ctr" defTabSz="1218987" rtl="0" eaLnBrk="1" latinLnBrk="0" hangingPunct="1">
              <a:lnSpc>
                <a:spcPct val="95000"/>
              </a:lnSpc>
              <a:spcBef>
                <a:spcPts val="1066"/>
              </a:spcBef>
              <a:buSzPct val="90000"/>
              <a:buFont typeface="Century Gothic" pitchFamily="34" charset="0"/>
              <a:buNone/>
              <a:defRPr sz="1800" kern="1200">
                <a:solidFill>
                  <a:schemeClr val="tx1">
                    <a:tint val="75000"/>
                  </a:schemeClr>
                </a:solidFill>
                <a:latin typeface="+mn-lt"/>
                <a:ea typeface="+mn-ea"/>
                <a:cs typeface="+mn-cs"/>
              </a:defRPr>
            </a:lvl9pPr>
          </a:lstStyle>
          <a:p>
            <a:r>
              <a:rPr lang="fr-FR" dirty="0">
                <a:solidFill>
                  <a:srgbClr val="374C81"/>
                </a:solidFill>
              </a:rPr>
              <a:t>francois.alexandre@5-sante.fr</a:t>
            </a:r>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2</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Méthodologie</a:t>
            </a: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sp>
        <p:nvSpPr>
          <p:cNvPr id="9" name="Espace réservé du numéro de diapositive 3"/>
          <p:cNvSpPr>
            <a:spLocks noGrp="1"/>
          </p:cNvSpPr>
          <p:nvPr>
            <p:ph type="sldNum" sz="quarter" idx="12"/>
          </p:nvPr>
        </p:nvSpPr>
        <p:spPr>
          <a:xfrm>
            <a:off x="7633220" y="7749480"/>
            <a:ext cx="2133600" cy="365125"/>
          </a:xfrm>
        </p:spPr>
        <p:txBody>
          <a:bodyPr/>
          <a:lstStyle/>
          <a:p>
            <a:fld id="{042AED99-7FB4-404E-8A97-64753DCE42EC}" type="slidenum">
              <a:rPr kumimoji="0" lang="en-US" smtClean="0">
                <a:solidFill>
                  <a:schemeClr val="tx1"/>
                </a:solidFill>
              </a:rPr>
              <a:pPr/>
              <a:t>10</a:t>
            </a:fld>
            <a:endParaRPr kumimoji="0" lang="en-US" dirty="0">
              <a:solidFill>
                <a:schemeClr val="tx1"/>
              </a:solidFill>
            </a:endParaRPr>
          </a:p>
        </p:txBody>
      </p:sp>
      <p:sp>
        <p:nvSpPr>
          <p:cNvPr id="6" name="ZoneTexte 5"/>
          <p:cNvSpPr txBox="1"/>
          <p:nvPr/>
        </p:nvSpPr>
        <p:spPr>
          <a:xfrm>
            <a:off x="1773932" y="1556792"/>
            <a:ext cx="7845417" cy="1144929"/>
          </a:xfrm>
          <a:prstGeom prst="rect">
            <a:avLst/>
          </a:prstGeom>
          <a:noFill/>
        </p:spPr>
        <p:txBody>
          <a:bodyPr wrap="none" rtlCol="0">
            <a:spAutoFit/>
          </a:bodyPr>
          <a:lstStyle/>
          <a:p>
            <a:pPr>
              <a:lnSpc>
                <a:spcPct val="95000"/>
              </a:lnSpc>
            </a:pPr>
            <a:r>
              <a:rPr lang="fr-FR" sz="1800" b="1" u="sng" dirty="0"/>
              <a:t>Condition de réalisation : </a:t>
            </a:r>
          </a:p>
          <a:p>
            <a:pPr>
              <a:lnSpc>
                <a:spcPct val="95000"/>
              </a:lnSpc>
            </a:pPr>
            <a:r>
              <a:rPr lang="fr-FR" sz="1800" dirty="0"/>
              <a:t>- Sous la responsabilité d’un médecin</a:t>
            </a:r>
          </a:p>
          <a:p>
            <a:pPr>
              <a:lnSpc>
                <a:spcPct val="95000"/>
              </a:lnSpc>
            </a:pPr>
            <a:r>
              <a:rPr lang="fr-FR" sz="1800" dirty="0"/>
              <a:t>- Personnel : Médecin, Kiné, EAPA, Infirmier</a:t>
            </a:r>
          </a:p>
          <a:p>
            <a:pPr>
              <a:lnSpc>
                <a:spcPct val="95000"/>
              </a:lnSpc>
            </a:pPr>
            <a:r>
              <a:rPr lang="fr-FR" sz="1800" dirty="0"/>
              <a:t>- </a:t>
            </a:r>
            <a:r>
              <a:rPr lang="fr-FR" sz="1800" dirty="0" err="1"/>
              <a:t>Pré-requis</a:t>
            </a:r>
            <a:r>
              <a:rPr lang="fr-FR" sz="1800" dirty="0"/>
              <a:t>: Formation et maitrise du test + Formation de secourisme </a:t>
            </a:r>
          </a:p>
        </p:txBody>
      </p:sp>
      <p:sp>
        <p:nvSpPr>
          <p:cNvPr id="18" name="ZoneTexte 17"/>
          <p:cNvSpPr txBox="1"/>
          <p:nvPr/>
        </p:nvSpPr>
        <p:spPr>
          <a:xfrm>
            <a:off x="1773932" y="2919387"/>
            <a:ext cx="7252306" cy="4136517"/>
          </a:xfrm>
          <a:prstGeom prst="rect">
            <a:avLst/>
          </a:prstGeom>
          <a:noFill/>
        </p:spPr>
        <p:txBody>
          <a:bodyPr wrap="none" rtlCol="0">
            <a:spAutoFit/>
          </a:bodyPr>
          <a:lstStyle/>
          <a:p>
            <a:pPr>
              <a:lnSpc>
                <a:spcPct val="95000"/>
              </a:lnSpc>
            </a:pPr>
            <a:r>
              <a:rPr lang="fr-FR" sz="1800" b="1" u="sng" dirty="0"/>
              <a:t>Mesure de sécurité: </a:t>
            </a:r>
          </a:p>
          <a:p>
            <a:pPr>
              <a:lnSpc>
                <a:spcPct val="95000"/>
              </a:lnSpc>
            </a:pPr>
            <a:r>
              <a:rPr lang="fr-FR" sz="1800" dirty="0"/>
              <a:t>Lieu présentant réponse appropriée à l’urgence:</a:t>
            </a:r>
            <a:endParaRPr lang="fr-FR" sz="1800" dirty="0">
              <a:cs typeface="Times New Roman" pitchFamily="18" charset="0"/>
              <a:sym typeface="Wingdings" pitchFamily="2" charset="2"/>
            </a:endParaRPr>
          </a:p>
          <a:p>
            <a:pPr>
              <a:lnSpc>
                <a:spcPct val="95000"/>
              </a:lnSpc>
            </a:pPr>
            <a:r>
              <a:rPr lang="fr-FR" sz="1800" dirty="0">
                <a:cs typeface="Times New Roman" pitchFamily="18" charset="0"/>
                <a:sym typeface="Wingdings" pitchFamily="2" charset="2"/>
              </a:rPr>
              <a:t>	-1 Téléphone ou une alarme sonore</a:t>
            </a:r>
          </a:p>
          <a:p>
            <a:pPr>
              <a:lnSpc>
                <a:spcPct val="95000"/>
              </a:lnSpc>
            </a:pPr>
            <a:r>
              <a:rPr lang="fr-FR" sz="1800" dirty="0">
                <a:cs typeface="Times New Roman" pitchFamily="18" charset="0"/>
                <a:sym typeface="Wingdings" pitchFamily="2" charset="2"/>
              </a:rPr>
              <a:t>	-1 Médecin joignable dans les 30 sec suivant l’appel</a:t>
            </a:r>
          </a:p>
          <a:p>
            <a:pPr lvl="2"/>
            <a:r>
              <a:rPr lang="fr-FR" sz="1800" dirty="0">
                <a:sym typeface="Wingdings" pitchFamily="2" charset="2"/>
              </a:rPr>
              <a:t>-1 Chariot d’urgence</a:t>
            </a:r>
          </a:p>
          <a:p>
            <a:pPr marL="449263" indent="-449263">
              <a:lnSpc>
                <a:spcPct val="180000"/>
              </a:lnSpc>
            </a:pPr>
            <a:r>
              <a:rPr lang="fr-FR" sz="1800" dirty="0">
                <a:cs typeface="Times New Roman" pitchFamily="18" charset="0"/>
              </a:rPr>
              <a:t>Raisons pour </a:t>
            </a:r>
            <a:r>
              <a:rPr lang="fr-FR" sz="1800" dirty="0">
                <a:solidFill>
                  <a:srgbClr val="FF0000"/>
                </a:solidFill>
                <a:cs typeface="Times New Roman" pitchFamily="18" charset="0"/>
              </a:rPr>
              <a:t>stopper immédiatement </a:t>
            </a:r>
            <a:r>
              <a:rPr lang="fr-FR" sz="1800" dirty="0">
                <a:cs typeface="Times New Roman" pitchFamily="18" charset="0"/>
              </a:rPr>
              <a:t>les tests</a:t>
            </a:r>
          </a:p>
          <a:p>
            <a:pPr marL="449263" indent="-449263"/>
            <a:r>
              <a:rPr lang="fr-FR" sz="1800" dirty="0">
                <a:solidFill>
                  <a:schemeClr val="hlink"/>
                </a:solidFill>
                <a:sym typeface="Wingdings" pitchFamily="2" charset="2"/>
              </a:rPr>
              <a:t>		</a:t>
            </a:r>
            <a:r>
              <a:rPr lang="fr-FR" sz="1800" dirty="0">
                <a:solidFill>
                  <a:srgbClr val="FF0000"/>
                </a:solidFill>
                <a:sym typeface="Wingdings" pitchFamily="2" charset="2"/>
              </a:rPr>
              <a:t></a:t>
            </a:r>
            <a:r>
              <a:rPr lang="fr-FR" sz="1800" dirty="0"/>
              <a:t> Douleurs de poitrine</a:t>
            </a:r>
          </a:p>
          <a:p>
            <a:pPr marL="449263" indent="-449263"/>
            <a:r>
              <a:rPr lang="fr-FR" sz="1800" dirty="0">
                <a:solidFill>
                  <a:schemeClr val="hlink"/>
                </a:solidFill>
                <a:sym typeface="Wingdings" pitchFamily="2" charset="2"/>
              </a:rPr>
              <a:t>		</a:t>
            </a:r>
            <a:r>
              <a:rPr lang="fr-FR" sz="1800" dirty="0">
                <a:solidFill>
                  <a:srgbClr val="FF0000"/>
                </a:solidFill>
                <a:sym typeface="Wingdings" pitchFamily="2" charset="2"/>
              </a:rPr>
              <a:t></a:t>
            </a:r>
            <a:r>
              <a:rPr lang="fr-FR" sz="1800" dirty="0">
                <a:sym typeface="Wingdings" pitchFamily="2" charset="2"/>
              </a:rPr>
              <a:t> </a:t>
            </a:r>
            <a:r>
              <a:rPr lang="fr-FR" sz="1800" dirty="0"/>
              <a:t>Dyspnée intolérable</a:t>
            </a:r>
            <a:endParaRPr lang="fr-FR" sz="1800" dirty="0">
              <a:sym typeface="Wingdings" pitchFamily="2" charset="2"/>
            </a:endParaRPr>
          </a:p>
          <a:p>
            <a:pPr marL="449263" indent="-449263"/>
            <a:r>
              <a:rPr lang="fr-FR" sz="1800" dirty="0"/>
              <a:t>		</a:t>
            </a:r>
            <a:r>
              <a:rPr lang="fr-FR" sz="1800" dirty="0">
                <a:solidFill>
                  <a:srgbClr val="FF0000"/>
                </a:solidFill>
                <a:sym typeface="Wingdings" pitchFamily="2" charset="2"/>
              </a:rPr>
              <a:t></a:t>
            </a:r>
            <a:r>
              <a:rPr lang="fr-FR" sz="1800" dirty="0"/>
              <a:t> Crampes dans les jambes</a:t>
            </a:r>
          </a:p>
          <a:p>
            <a:pPr marL="449263" indent="-449263"/>
            <a:r>
              <a:rPr lang="fr-FR" sz="1800" dirty="0"/>
              <a:t>		</a:t>
            </a:r>
            <a:r>
              <a:rPr lang="fr-FR" sz="1800" dirty="0">
                <a:solidFill>
                  <a:srgbClr val="FF0000"/>
                </a:solidFill>
                <a:sym typeface="Wingdings" pitchFamily="2" charset="2"/>
              </a:rPr>
              <a:t></a:t>
            </a:r>
            <a:r>
              <a:rPr lang="fr-FR" sz="1800" dirty="0">
                <a:solidFill>
                  <a:schemeClr val="hlink"/>
                </a:solidFill>
                <a:sym typeface="Wingdings" pitchFamily="2" charset="2"/>
              </a:rPr>
              <a:t> </a:t>
            </a:r>
            <a:r>
              <a:rPr lang="fr-FR" sz="1800" dirty="0"/>
              <a:t>Chancèle/Titube</a:t>
            </a:r>
          </a:p>
          <a:p>
            <a:pPr marL="449263" indent="-449263"/>
            <a:r>
              <a:rPr lang="fr-FR" sz="1800" dirty="0"/>
              <a:t>		</a:t>
            </a:r>
            <a:r>
              <a:rPr lang="fr-FR" sz="1800" dirty="0">
                <a:solidFill>
                  <a:srgbClr val="FF0000"/>
                </a:solidFill>
                <a:sym typeface="Wingdings" pitchFamily="2" charset="2"/>
              </a:rPr>
              <a:t></a:t>
            </a:r>
            <a:r>
              <a:rPr lang="fr-FR" sz="1800" dirty="0">
                <a:solidFill>
                  <a:schemeClr val="hlink"/>
                </a:solidFill>
                <a:sym typeface="Wingdings" pitchFamily="2" charset="2"/>
              </a:rPr>
              <a:t> </a:t>
            </a:r>
            <a:r>
              <a:rPr lang="fr-FR" sz="1800" dirty="0"/>
              <a:t>Visage pâle ou blême</a:t>
            </a:r>
          </a:p>
          <a:p>
            <a:pPr marL="449263" indent="-449263"/>
            <a:r>
              <a:rPr lang="fr-FR" sz="1800" dirty="0">
                <a:solidFill>
                  <a:schemeClr val="hlink"/>
                </a:solidFill>
                <a:sym typeface="Wingdings" pitchFamily="2" charset="2"/>
              </a:rPr>
              <a:t>		</a:t>
            </a:r>
            <a:r>
              <a:rPr lang="fr-FR" sz="1800" dirty="0">
                <a:solidFill>
                  <a:srgbClr val="FF0000"/>
                </a:solidFill>
                <a:sym typeface="Wingdings" pitchFamily="2" charset="2"/>
              </a:rPr>
              <a:t></a:t>
            </a:r>
            <a:r>
              <a:rPr lang="fr-FR" sz="1800" dirty="0">
                <a:solidFill>
                  <a:schemeClr val="hlink"/>
                </a:solidFill>
                <a:sym typeface="Wingdings" pitchFamily="2" charset="2"/>
              </a:rPr>
              <a:t> </a:t>
            </a:r>
            <a:r>
              <a:rPr lang="fr-FR" sz="1800" dirty="0"/>
              <a:t>Transpiration importante et suspecte</a:t>
            </a:r>
          </a:p>
          <a:p>
            <a:pPr marL="449263" indent="-449263"/>
            <a:r>
              <a:rPr lang="fr-FR" sz="1800" dirty="0">
                <a:solidFill>
                  <a:schemeClr val="hlink"/>
                </a:solidFill>
                <a:sym typeface="Wingdings" pitchFamily="2" charset="2"/>
              </a:rPr>
              <a:t>		</a:t>
            </a:r>
            <a:r>
              <a:rPr lang="fr-FR" sz="1800" dirty="0">
                <a:solidFill>
                  <a:srgbClr val="FF0000"/>
                </a:solidFill>
                <a:sym typeface="Wingdings" pitchFamily="2" charset="2"/>
              </a:rPr>
              <a:t></a:t>
            </a:r>
            <a:r>
              <a:rPr lang="fr-FR" sz="1800" dirty="0">
                <a:solidFill>
                  <a:schemeClr val="hlink"/>
                </a:solidFill>
                <a:sym typeface="Wingdings" pitchFamily="2" charset="2"/>
              </a:rPr>
              <a:t> </a:t>
            </a:r>
            <a:r>
              <a:rPr lang="fr-FR" sz="1800" dirty="0"/>
              <a:t>Apparition d’une Bradycardie (chute de la FC)</a:t>
            </a:r>
          </a:p>
          <a:p>
            <a:endParaRPr lang="fr-FR" sz="1800" dirty="0">
              <a:sym typeface="Wingdings" pitchFamily="2" charset="2"/>
            </a:endParaRPr>
          </a:p>
        </p:txBody>
      </p:sp>
    </p:spTree>
    <p:extLst>
      <p:ext uri="{BB962C8B-B14F-4D97-AF65-F5344CB8AC3E}">
        <p14:creationId xmlns:p14="http://schemas.microsoft.com/office/powerpoint/2010/main" val="2740555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est de March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45940" y="30222"/>
            <a:ext cx="7848873" cy="6279098"/>
          </a:xfrm>
          <a:prstGeom prst="rect">
            <a:avLst/>
          </a:prstGeom>
        </p:spPr>
      </p:pic>
    </p:spTree>
    <p:extLst>
      <p:ext uri="{BB962C8B-B14F-4D97-AF65-F5344CB8AC3E}">
        <p14:creationId xmlns:p14="http://schemas.microsoft.com/office/powerpoint/2010/main" val="142962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3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2</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Méthodologie</a:t>
            </a:r>
            <a:endParaRPr lang="fr-FR" altLang="fr-FR" sz="1800" dirty="0"/>
          </a:p>
          <a:p>
            <a:pPr marL="0" lvl="0" indent="0" algn="just" defTabSz="914400" eaLnBrk="0" fontAlgn="base" hangingPunct="0">
              <a:lnSpc>
                <a:spcPct val="100000"/>
              </a:lnSpc>
              <a:spcBef>
                <a:spcPct val="0"/>
              </a:spcBef>
              <a:spcAft>
                <a:spcPct val="0"/>
              </a:spcAft>
              <a:buSzTx/>
              <a:buNone/>
            </a:pPr>
            <a:r>
              <a:rPr lang="fr-FR" sz="1800" dirty="0"/>
              <a:t>A partir de la vidéo présentant le déroulement d’un TDM6, faites l’inventaire du matériel nécessaire pour sa réalisation ainsi que des variables relevées.</a:t>
            </a: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graphicFrame>
        <p:nvGraphicFramePr>
          <p:cNvPr id="3" name="Tableau 2"/>
          <p:cNvGraphicFramePr>
            <a:graphicFrameLocks noGrp="1"/>
          </p:cNvGraphicFramePr>
          <p:nvPr>
            <p:extLst>
              <p:ext uri="{D42A27DB-BD31-4B8C-83A1-F6EECF244321}">
                <p14:modId xmlns:p14="http://schemas.microsoft.com/office/powerpoint/2010/main" val="1591791044"/>
              </p:ext>
            </p:extLst>
          </p:nvPr>
        </p:nvGraphicFramePr>
        <p:xfrm>
          <a:off x="2349996" y="2203872"/>
          <a:ext cx="7344818" cy="3515868"/>
        </p:xfrm>
        <a:graphic>
          <a:graphicData uri="http://schemas.openxmlformats.org/drawingml/2006/table">
            <a:tbl>
              <a:tblPr firstRow="1" firstCol="1" bandRow="1">
                <a:tableStyleId>{69012ECD-51FC-41F1-AA8D-1B2483CD663E}</a:tableStyleId>
              </a:tblPr>
              <a:tblGrid>
                <a:gridCol w="3672409">
                  <a:extLst>
                    <a:ext uri="{9D8B030D-6E8A-4147-A177-3AD203B41FA5}">
                      <a16:colId xmlns:a16="http://schemas.microsoft.com/office/drawing/2014/main" val="20000"/>
                    </a:ext>
                  </a:extLst>
                </a:gridCol>
                <a:gridCol w="3672409">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fr-FR" sz="1800" dirty="0">
                          <a:effectLst/>
                        </a:rPr>
                        <a:t>Matériel nécessaire</a:t>
                      </a:r>
                      <a:endParaRPr lang="fr-FR"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800">
                          <a:effectLst/>
                        </a:rPr>
                        <a:t>Variables relevées</a:t>
                      </a:r>
                      <a:endParaRPr lang="fr-FR" sz="18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a:txBody>
                    <a:bodyPr/>
                    <a:lstStyle/>
                    <a:p>
                      <a:pPr algn="just">
                        <a:lnSpc>
                          <a:spcPct val="150000"/>
                        </a:lnSpc>
                        <a:spcAft>
                          <a:spcPts val="0"/>
                        </a:spcAft>
                      </a:pPr>
                      <a:r>
                        <a:rPr lang="fr-FR" sz="1800" u="none" strike="noStrike" dirty="0">
                          <a:effectLst/>
                        </a:rPr>
                        <a:t> Papier + Stylo</a:t>
                      </a:r>
                      <a:endParaRPr lang="fr-F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fr-FR" sz="1800" u="none" strike="noStrike">
                          <a:effectLst/>
                        </a:rPr>
                        <a:t> </a:t>
                      </a:r>
                      <a:endParaRPr lang="fr-F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algn="just">
                        <a:lnSpc>
                          <a:spcPct val="150000"/>
                        </a:lnSpc>
                        <a:spcAft>
                          <a:spcPts val="0"/>
                        </a:spcAft>
                      </a:pPr>
                      <a:r>
                        <a:rPr lang="fr-FR" sz="1800" u="none" strike="noStrike" dirty="0">
                          <a:effectLst/>
                        </a:rPr>
                        <a:t> Une chaise</a:t>
                      </a:r>
                      <a:r>
                        <a:rPr lang="fr-FR" sz="1800" u="none" strike="noStrike" baseline="0" dirty="0">
                          <a:effectLst/>
                        </a:rPr>
                        <a:t> déplaçable</a:t>
                      </a:r>
                      <a:endParaRPr lang="fr-F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fr-FR" sz="1800" u="none" strike="noStrike">
                          <a:effectLst/>
                        </a:rPr>
                        <a:t> </a:t>
                      </a:r>
                      <a:endParaRPr lang="fr-FR"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0">
                <a:tc>
                  <a:txBody>
                    <a:bodyPr/>
                    <a:lstStyle/>
                    <a:p>
                      <a:pPr algn="just">
                        <a:lnSpc>
                          <a:spcPct val="150000"/>
                        </a:lnSpc>
                        <a:spcAft>
                          <a:spcPts val="0"/>
                        </a:spcAft>
                      </a:pPr>
                      <a:r>
                        <a:rPr lang="fr-FR" sz="1800" u="none" strike="noStrike" dirty="0">
                          <a:effectLst/>
                        </a:rPr>
                        <a:t> Chronomètre</a:t>
                      </a:r>
                      <a:endParaRPr lang="fr-F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fr-FR" sz="1600" u="none" strike="noStrike" dirty="0">
                          <a:effectLst/>
                        </a:rPr>
                        <a:t>Temps du test (6min)</a:t>
                      </a:r>
                      <a:r>
                        <a:rPr lang="fr-FR" sz="1600" u="none" strike="noStrike" baseline="0" dirty="0">
                          <a:effectLst/>
                        </a:rPr>
                        <a:t> + Temps d’arrêts + Temps de passage /min</a:t>
                      </a:r>
                      <a:endParaRPr lang="fr-F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0">
                <a:tc>
                  <a:txBody>
                    <a:bodyPr/>
                    <a:lstStyle/>
                    <a:p>
                      <a:pPr algn="just">
                        <a:lnSpc>
                          <a:spcPct val="150000"/>
                        </a:lnSpc>
                        <a:spcAft>
                          <a:spcPts val="0"/>
                        </a:spcAft>
                      </a:pPr>
                      <a:r>
                        <a:rPr lang="fr-FR" sz="1800" u="none" strike="noStrike" dirty="0">
                          <a:effectLst/>
                        </a:rPr>
                        <a:t> </a:t>
                      </a:r>
                      <a:r>
                        <a:rPr lang="fr-FR" sz="1800" u="none" strike="noStrike" dirty="0" err="1">
                          <a:effectLst/>
                        </a:rPr>
                        <a:t>Saturomètre</a:t>
                      </a:r>
                      <a:endParaRPr lang="fr-F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fr-FR" sz="1600" u="none" strike="noStrike" dirty="0">
                          <a:effectLst/>
                        </a:rPr>
                        <a:t>Saturation SpO2 (%)</a:t>
                      </a:r>
                      <a:endParaRPr lang="fr-F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gn="just">
                        <a:lnSpc>
                          <a:spcPct val="150000"/>
                        </a:lnSpc>
                        <a:spcAft>
                          <a:spcPts val="0"/>
                        </a:spcAft>
                      </a:pPr>
                      <a:r>
                        <a:rPr lang="fr-FR" sz="1800" u="none" strike="noStrike" dirty="0">
                          <a:effectLst/>
                        </a:rPr>
                        <a:t> </a:t>
                      </a:r>
                      <a:r>
                        <a:rPr lang="fr-FR" sz="1800" u="none" strike="noStrike" dirty="0" err="1">
                          <a:effectLst/>
                        </a:rPr>
                        <a:t>Cardiofréquencemètre</a:t>
                      </a:r>
                      <a:endParaRPr lang="fr-F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fr-FR" sz="1600" u="none" strike="noStrike" dirty="0">
                          <a:effectLst/>
                        </a:rPr>
                        <a:t>Fréquence Cardiaque</a:t>
                      </a:r>
                      <a:r>
                        <a:rPr lang="fr-FR" sz="1600" u="none" strike="noStrike" baseline="0" dirty="0">
                          <a:effectLst/>
                        </a:rPr>
                        <a:t> (</a:t>
                      </a:r>
                      <a:r>
                        <a:rPr lang="fr-FR" sz="1600" u="none" strike="noStrike" baseline="0" dirty="0" err="1">
                          <a:effectLst/>
                        </a:rPr>
                        <a:t>bpm</a:t>
                      </a:r>
                      <a:r>
                        <a:rPr lang="fr-FR" sz="1600" u="none" strike="noStrike" baseline="0" dirty="0">
                          <a:effectLst/>
                        </a:rPr>
                        <a:t>)</a:t>
                      </a:r>
                      <a:endParaRPr lang="fr-F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gn="just">
                        <a:lnSpc>
                          <a:spcPct val="150000"/>
                        </a:lnSpc>
                        <a:spcAft>
                          <a:spcPts val="0"/>
                        </a:spcAft>
                      </a:pPr>
                      <a:r>
                        <a:rPr lang="fr-FR" sz="1800" u="none" strike="noStrike" dirty="0">
                          <a:effectLst/>
                        </a:rPr>
                        <a:t> Parcours</a:t>
                      </a:r>
                      <a:r>
                        <a:rPr lang="fr-FR" sz="1800" u="none" strike="noStrike" baseline="0" dirty="0">
                          <a:effectLst/>
                        </a:rPr>
                        <a:t> étalonné</a:t>
                      </a:r>
                      <a:endParaRPr lang="fr-FR"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fr-FR" sz="1600" u="none" strike="noStrike" dirty="0">
                          <a:effectLst/>
                        </a:rPr>
                        <a:t>Distance de marche  </a:t>
                      </a:r>
                      <a:endParaRPr lang="fr-FR"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gn="just">
                        <a:lnSpc>
                          <a:spcPct val="150000"/>
                        </a:lnSpc>
                        <a:spcAft>
                          <a:spcPts val="0"/>
                        </a:spcAft>
                      </a:pPr>
                      <a:r>
                        <a:rPr lang="fr-FR" sz="1800" b="1" u="none" strike="noStrike" kern="1200" baseline="0" dirty="0">
                          <a:solidFill>
                            <a:schemeClr val="tx1"/>
                          </a:solidFill>
                          <a:effectLst/>
                          <a:latin typeface="+mn-lt"/>
                          <a:ea typeface="+mn-ea"/>
                          <a:cs typeface="+mn-cs"/>
                        </a:rPr>
                        <a:t> Echelle EVA</a:t>
                      </a:r>
                    </a:p>
                  </a:txBody>
                  <a:tcPr marL="68580" marR="68580" marT="0" marB="0"/>
                </a:tc>
                <a:tc>
                  <a:txBody>
                    <a:bodyPr/>
                    <a:lstStyle/>
                    <a:p>
                      <a:pPr algn="just">
                        <a:lnSpc>
                          <a:spcPct val="150000"/>
                        </a:lnSpc>
                        <a:spcAft>
                          <a:spcPts val="0"/>
                        </a:spcAft>
                      </a:pPr>
                      <a:r>
                        <a:rPr lang="fr-FR" sz="1600" u="none" strike="noStrike" kern="1200" dirty="0">
                          <a:solidFill>
                            <a:schemeClr val="tx1"/>
                          </a:solidFill>
                          <a:effectLst/>
                          <a:latin typeface="+mn-lt"/>
                          <a:ea typeface="+mn-ea"/>
                          <a:cs typeface="+mn-cs"/>
                        </a:rPr>
                        <a:t>Dyspnée</a:t>
                      </a: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19802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lnSpcReduction="10000"/>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2</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Méthodologie</a:t>
            </a:r>
            <a:endParaRPr lang="fr-FR" altLang="fr-FR" sz="1800" dirty="0"/>
          </a:p>
          <a:p>
            <a:pPr marL="0" lvl="0" indent="0" algn="just" defTabSz="914400" eaLnBrk="0" fontAlgn="base" hangingPunct="0">
              <a:lnSpc>
                <a:spcPct val="100000"/>
              </a:lnSpc>
              <a:spcBef>
                <a:spcPct val="0"/>
              </a:spcBef>
              <a:spcAft>
                <a:spcPct val="0"/>
              </a:spcAft>
              <a:buSzTx/>
              <a:buNone/>
            </a:pPr>
            <a:r>
              <a:rPr lang="fr-FR" sz="1800" dirty="0"/>
              <a:t>Présentez les résultats de la 1ère ligne du tableau (« Distance ») issu de l’article de Spencer (2008). Comment pouvez-vous expliquer la différence entre W1 et W2, et celle entre W5 et W6 ? Quels enseignements pouvez-vous en tirer en pratique ?</a:t>
            </a: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909836" y="2636912"/>
            <a:ext cx="5662295" cy="3781425"/>
          </a:xfrm>
          <a:prstGeom prst="rect">
            <a:avLst/>
          </a:prstGeom>
          <a:noFill/>
        </p:spPr>
      </p:pic>
      <p:sp>
        <p:nvSpPr>
          <p:cNvPr id="3" name="ZoneTexte 2">
            <a:extLst>
              <a:ext uri="{FF2B5EF4-FFF2-40B4-BE49-F238E27FC236}">
                <a16:creationId xmlns:a16="http://schemas.microsoft.com/office/drawing/2014/main" id="{995E3807-E4B6-4A55-8CAD-51887CD7A69D}"/>
              </a:ext>
            </a:extLst>
          </p:cNvPr>
          <p:cNvSpPr txBox="1"/>
          <p:nvPr/>
        </p:nvSpPr>
        <p:spPr>
          <a:xfrm>
            <a:off x="4366220" y="6093296"/>
            <a:ext cx="432048" cy="253146"/>
          </a:xfrm>
          <a:prstGeom prst="rect">
            <a:avLst/>
          </a:prstGeom>
          <a:solidFill>
            <a:srgbClr val="FFFFFF">
              <a:alpha val="94902"/>
            </a:srgbClr>
          </a:solidFill>
        </p:spPr>
        <p:txBody>
          <a:bodyPr wrap="square" rtlCol="0">
            <a:spAutoFit/>
          </a:bodyPr>
          <a:lstStyle/>
          <a:p>
            <a:pPr>
              <a:lnSpc>
                <a:spcPct val="95000"/>
              </a:lnSpc>
            </a:pPr>
            <a:r>
              <a:rPr lang="fr-FR" sz="1050" dirty="0">
                <a:solidFill>
                  <a:schemeClr val="tx2"/>
                </a:solidFill>
              </a:rPr>
              <a:t>w5</a:t>
            </a:r>
          </a:p>
        </p:txBody>
      </p:sp>
    </p:spTree>
    <p:extLst>
      <p:ext uri="{BB962C8B-B14F-4D97-AF65-F5344CB8AC3E}">
        <p14:creationId xmlns:p14="http://schemas.microsoft.com/office/powerpoint/2010/main" val="214525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lnSpcReduction="10000"/>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2</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Méthodologie</a:t>
            </a:r>
            <a:endParaRPr lang="fr-FR" altLang="fr-FR" sz="1800" dirty="0"/>
          </a:p>
          <a:p>
            <a:pPr marL="0" lvl="0" indent="0" algn="just" defTabSz="914400" eaLnBrk="0" fontAlgn="base" hangingPunct="0">
              <a:lnSpc>
                <a:spcPct val="100000"/>
              </a:lnSpc>
              <a:spcBef>
                <a:spcPct val="0"/>
              </a:spcBef>
              <a:spcAft>
                <a:spcPct val="0"/>
              </a:spcAft>
              <a:buSzTx/>
              <a:buNone/>
            </a:pPr>
            <a:r>
              <a:rPr lang="fr-FR" sz="1800" dirty="0"/>
              <a:t>Présentez les résultats de la 1ère ligne du tableau (« Distance ») issu de l’article de Spencer (2008). Comment pouvez-vous expliquer la différence entre W1 et W2, et celle entre W5 et W6 ? Quels enseignements pouvez-vous en tirer en pratique ?</a:t>
            </a: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909836" y="2636912"/>
            <a:ext cx="5662295" cy="3781425"/>
          </a:xfrm>
          <a:prstGeom prst="rect">
            <a:avLst/>
          </a:prstGeom>
          <a:noFill/>
        </p:spPr>
      </p:pic>
      <p:sp>
        <p:nvSpPr>
          <p:cNvPr id="6" name="ZoneTexte 5"/>
          <p:cNvSpPr txBox="1"/>
          <p:nvPr/>
        </p:nvSpPr>
        <p:spPr>
          <a:xfrm>
            <a:off x="6742484" y="2507840"/>
            <a:ext cx="5112568" cy="4039567"/>
          </a:xfrm>
          <a:prstGeom prst="rect">
            <a:avLst/>
          </a:prstGeom>
          <a:noFill/>
        </p:spPr>
        <p:txBody>
          <a:bodyPr wrap="square" rtlCol="0">
            <a:spAutoFit/>
          </a:bodyPr>
          <a:lstStyle/>
          <a:p>
            <a:pPr>
              <a:lnSpc>
                <a:spcPct val="95000"/>
              </a:lnSpc>
            </a:pPr>
            <a:r>
              <a:rPr lang="fr-FR" sz="1800" dirty="0">
                <a:solidFill>
                  <a:srgbClr val="FF0000"/>
                </a:solidFill>
              </a:rPr>
              <a:t>Les différences entre W1 et W2 sont liés aux effets de l’apprentissage du TDM6. </a:t>
            </a:r>
          </a:p>
          <a:p>
            <a:pPr>
              <a:lnSpc>
                <a:spcPct val="95000"/>
              </a:lnSpc>
            </a:pPr>
            <a:endParaRPr lang="fr-FR" sz="1800" dirty="0">
              <a:solidFill>
                <a:srgbClr val="FF0000"/>
              </a:solidFill>
            </a:endParaRPr>
          </a:p>
          <a:p>
            <a:pPr>
              <a:lnSpc>
                <a:spcPct val="95000"/>
              </a:lnSpc>
            </a:pPr>
            <a:r>
              <a:rPr lang="fr-FR" sz="1800" dirty="0">
                <a:solidFill>
                  <a:srgbClr val="FF0000"/>
                </a:solidFill>
              </a:rPr>
              <a:t>Il existe une rémanence des effets dans les mois suivants, ce qui explique que cette différence n’est pas retrouvée entre W3 et W4.</a:t>
            </a:r>
          </a:p>
          <a:p>
            <a:pPr>
              <a:lnSpc>
                <a:spcPct val="95000"/>
              </a:lnSpc>
            </a:pPr>
            <a:endParaRPr lang="fr-FR" sz="1800" dirty="0">
              <a:solidFill>
                <a:srgbClr val="FF0000"/>
              </a:solidFill>
            </a:endParaRPr>
          </a:p>
          <a:p>
            <a:pPr>
              <a:lnSpc>
                <a:spcPct val="95000"/>
              </a:lnSpc>
            </a:pPr>
            <a:r>
              <a:rPr lang="fr-FR" sz="1800" dirty="0">
                <a:solidFill>
                  <a:srgbClr val="FF0000"/>
                </a:solidFill>
              </a:rPr>
              <a:t>En revanche, l’effet de l’apprentissage ne perdure plus au-delà de 3 mois (W5-W6).</a:t>
            </a:r>
          </a:p>
          <a:p>
            <a:pPr>
              <a:lnSpc>
                <a:spcPct val="95000"/>
              </a:lnSpc>
            </a:pPr>
            <a:endParaRPr lang="fr-FR" sz="1800" dirty="0">
              <a:solidFill>
                <a:srgbClr val="FF0000"/>
              </a:solidFill>
            </a:endParaRPr>
          </a:p>
          <a:p>
            <a:pPr>
              <a:lnSpc>
                <a:spcPct val="95000"/>
              </a:lnSpc>
            </a:pPr>
            <a:r>
              <a:rPr lang="fr-FR" sz="1800" dirty="0">
                <a:solidFill>
                  <a:srgbClr val="FF0000"/>
                </a:solidFill>
              </a:rPr>
              <a:t>En pratique, les résultats indiquent que 2 TDM6 sont nécessaires lors d’une même session d’évaluation si aucun TDM6 n’a été réalisé depuis moins de 3 mois par le patient</a:t>
            </a:r>
          </a:p>
        </p:txBody>
      </p:sp>
    </p:spTree>
    <p:extLst>
      <p:ext uri="{BB962C8B-B14F-4D97-AF65-F5344CB8AC3E}">
        <p14:creationId xmlns:p14="http://schemas.microsoft.com/office/powerpoint/2010/main" val="2525274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lnSpcReduction="10000"/>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2</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Méthodologie</a:t>
            </a:r>
            <a:endParaRPr lang="fr-FR" altLang="fr-FR" sz="1800" dirty="0"/>
          </a:p>
          <a:p>
            <a:pPr marL="0" lvl="0" indent="0" algn="just" defTabSz="914400" eaLnBrk="0" fontAlgn="base" hangingPunct="0">
              <a:lnSpc>
                <a:spcPct val="100000"/>
              </a:lnSpc>
              <a:spcBef>
                <a:spcPct val="0"/>
              </a:spcBef>
              <a:spcAft>
                <a:spcPct val="0"/>
              </a:spcAft>
              <a:buSzTx/>
              <a:buNone/>
            </a:pPr>
            <a:r>
              <a:rPr lang="fr-FR" sz="1800" dirty="0"/>
              <a:t>A partir du tableau extrait de l’article de Holland (2014), quelles recommandations de bonnes pratiques sur la mise œuvre du test de marche de 6 minutes pouvez-vous formuler ? </a:t>
            </a:r>
            <a:endParaRPr lang="fr-FR" altLang="fr-FR" sz="2000" dirty="0">
              <a:latin typeface="Calibri Light" panose="020F0302020204030204" pitchFamily="34" charset="0"/>
              <a:ea typeface="Times New Roman" panose="02020603050405020304" pitchFamily="18" charset="0"/>
            </a:endParaRPr>
          </a:p>
        </p:txBody>
      </p:sp>
      <p:sp>
        <p:nvSpPr>
          <p:cNvPr id="6" name="ZoneTexte 5"/>
          <p:cNvSpPr txBox="1"/>
          <p:nvPr/>
        </p:nvSpPr>
        <p:spPr>
          <a:xfrm>
            <a:off x="6742484" y="2507840"/>
            <a:ext cx="5112568" cy="3513269"/>
          </a:xfrm>
          <a:prstGeom prst="rect">
            <a:avLst/>
          </a:prstGeom>
          <a:noFill/>
        </p:spPr>
        <p:txBody>
          <a:bodyPr wrap="square" rtlCol="0">
            <a:spAutoFit/>
          </a:bodyPr>
          <a:lstStyle/>
          <a:p>
            <a:pPr>
              <a:lnSpc>
                <a:spcPct val="95000"/>
              </a:lnSpc>
            </a:pPr>
            <a:r>
              <a:rPr lang="fr-FR" sz="1800" dirty="0">
                <a:solidFill>
                  <a:srgbClr val="FF0000"/>
                </a:solidFill>
              </a:rPr>
              <a:t>Aucun encouragement ou encouragements standardisés.</a:t>
            </a:r>
          </a:p>
          <a:p>
            <a:pPr>
              <a:lnSpc>
                <a:spcPct val="95000"/>
              </a:lnSpc>
            </a:pPr>
            <a:endParaRPr lang="fr-FR" sz="1800" dirty="0">
              <a:solidFill>
                <a:srgbClr val="FF0000"/>
              </a:solidFill>
            </a:endParaRPr>
          </a:p>
          <a:p>
            <a:pPr>
              <a:lnSpc>
                <a:spcPct val="95000"/>
              </a:lnSpc>
            </a:pPr>
            <a:r>
              <a:rPr lang="fr-FR" sz="1800" dirty="0">
                <a:solidFill>
                  <a:srgbClr val="FF0000"/>
                </a:solidFill>
              </a:rPr>
              <a:t>Les conditions de passations doivent être rigoureusement les mêmes avant et après une intervention :</a:t>
            </a:r>
          </a:p>
          <a:p>
            <a:pPr marL="285750" indent="-285750">
              <a:lnSpc>
                <a:spcPct val="95000"/>
              </a:lnSpc>
              <a:buFontTx/>
              <a:buChar char="-"/>
            </a:pPr>
            <a:r>
              <a:rPr lang="fr-FR" sz="1800" dirty="0">
                <a:solidFill>
                  <a:srgbClr val="FF0000"/>
                </a:solidFill>
              </a:rPr>
              <a:t>Déambulateur</a:t>
            </a:r>
          </a:p>
          <a:p>
            <a:pPr marL="285750" indent="-285750">
              <a:lnSpc>
                <a:spcPct val="95000"/>
              </a:lnSpc>
              <a:buFontTx/>
              <a:buChar char="-"/>
            </a:pPr>
            <a:r>
              <a:rPr lang="fr-FR" sz="1800" dirty="0">
                <a:solidFill>
                  <a:srgbClr val="FF0000"/>
                </a:solidFill>
              </a:rPr>
              <a:t>Oxygène</a:t>
            </a:r>
          </a:p>
          <a:p>
            <a:pPr marL="285750" indent="-285750">
              <a:lnSpc>
                <a:spcPct val="95000"/>
              </a:lnSpc>
              <a:buFontTx/>
              <a:buChar char="-"/>
            </a:pPr>
            <a:r>
              <a:rPr lang="fr-FR" sz="1800" dirty="0">
                <a:solidFill>
                  <a:srgbClr val="FF0000"/>
                </a:solidFill>
              </a:rPr>
              <a:t>Chariot d’oxygène</a:t>
            </a:r>
          </a:p>
          <a:p>
            <a:pPr marL="285750" indent="-285750">
              <a:lnSpc>
                <a:spcPct val="95000"/>
              </a:lnSpc>
              <a:buFontTx/>
              <a:buChar char="-"/>
            </a:pPr>
            <a:r>
              <a:rPr lang="fr-FR" sz="1800" dirty="0">
                <a:solidFill>
                  <a:srgbClr val="FF0000"/>
                </a:solidFill>
              </a:rPr>
              <a:t>Dimension de la piste</a:t>
            </a:r>
          </a:p>
          <a:p>
            <a:pPr marL="285750" indent="-285750">
              <a:lnSpc>
                <a:spcPct val="95000"/>
              </a:lnSpc>
              <a:buFontTx/>
              <a:buChar char="-"/>
            </a:pPr>
            <a:r>
              <a:rPr lang="fr-FR" sz="1800" dirty="0">
                <a:solidFill>
                  <a:srgbClr val="FF0000"/>
                </a:solidFill>
              </a:rPr>
              <a:t>Orientation de la piste</a:t>
            </a:r>
          </a:p>
          <a:p>
            <a:pPr>
              <a:lnSpc>
                <a:spcPct val="95000"/>
              </a:lnSpc>
            </a:pPr>
            <a:endParaRPr lang="fr-FR" sz="1800" dirty="0">
              <a:solidFill>
                <a:srgbClr val="FF0000"/>
              </a:solidFill>
            </a:endParaRPr>
          </a:p>
          <a:p>
            <a:pPr>
              <a:lnSpc>
                <a:spcPct val="95000"/>
              </a:lnSpc>
            </a:pPr>
            <a:r>
              <a:rPr lang="fr-FR" sz="1800" dirty="0">
                <a:solidFill>
                  <a:srgbClr val="FF0000"/>
                </a:solidFill>
              </a:rPr>
              <a:t>Le TDM6 sur tapis de course est déconseillé</a:t>
            </a:r>
          </a:p>
        </p:txBody>
      </p:sp>
      <p:pic>
        <p:nvPicPr>
          <p:cNvPr id="7" name="Imag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788" y="2466335"/>
            <a:ext cx="6095618" cy="4048274"/>
          </a:xfrm>
          <a:prstGeom prst="rect">
            <a:avLst/>
          </a:prstGeom>
          <a:noFill/>
        </p:spPr>
      </p:pic>
    </p:spTree>
    <p:extLst>
      <p:ext uri="{BB962C8B-B14F-4D97-AF65-F5344CB8AC3E}">
        <p14:creationId xmlns:p14="http://schemas.microsoft.com/office/powerpoint/2010/main" val="320157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lnSpcReduction="10000"/>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2</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Méthodologie</a:t>
            </a:r>
            <a:endParaRPr lang="fr-FR" altLang="fr-FR" sz="1800" dirty="0"/>
          </a:p>
          <a:p>
            <a:pPr marL="0" lvl="0" indent="0" algn="just" defTabSz="914400" eaLnBrk="0" fontAlgn="base" hangingPunct="0">
              <a:lnSpc>
                <a:spcPct val="100000"/>
              </a:lnSpc>
              <a:spcBef>
                <a:spcPct val="0"/>
              </a:spcBef>
              <a:spcAft>
                <a:spcPct val="0"/>
              </a:spcAft>
              <a:buSzTx/>
              <a:buNone/>
            </a:pPr>
            <a:r>
              <a:rPr lang="fr-FR" sz="1800" dirty="0"/>
              <a:t>A partir du tableau extrait de l’article de Holland (2014), quelles recommandations de bonnes pratiques sur la mise œuvre du test de marche de 6 minutes pouvez-vous formuler ? </a:t>
            </a:r>
            <a:endParaRPr lang="fr-FR" altLang="fr-FR" sz="2000" dirty="0">
              <a:latin typeface="Calibri Light" panose="020F0302020204030204" pitchFamily="34" charset="0"/>
              <a:ea typeface="Times New Roman" panose="02020603050405020304" pitchFamily="18" charset="0"/>
            </a:endParaRPr>
          </a:p>
        </p:txBody>
      </p:sp>
      <p:sp>
        <p:nvSpPr>
          <p:cNvPr id="6" name="ZoneTexte 5"/>
          <p:cNvSpPr txBox="1"/>
          <p:nvPr/>
        </p:nvSpPr>
        <p:spPr>
          <a:xfrm>
            <a:off x="765820" y="2370064"/>
            <a:ext cx="5112568" cy="618631"/>
          </a:xfrm>
          <a:prstGeom prst="rect">
            <a:avLst/>
          </a:prstGeom>
          <a:noFill/>
        </p:spPr>
        <p:txBody>
          <a:bodyPr wrap="square" rtlCol="0">
            <a:spAutoFit/>
          </a:bodyPr>
          <a:lstStyle/>
          <a:p>
            <a:pPr>
              <a:lnSpc>
                <a:spcPct val="95000"/>
              </a:lnSpc>
            </a:pPr>
            <a:r>
              <a:rPr lang="fr-FR" sz="1800" dirty="0"/>
              <a:t>Encouragements standardisés préconisés par les sociétés savantes :</a:t>
            </a:r>
          </a:p>
        </p:txBody>
      </p:sp>
      <p:pic>
        <p:nvPicPr>
          <p:cNvPr id="3" name="Image 2"/>
          <p:cNvPicPr>
            <a:picLocks noChangeAspect="1"/>
          </p:cNvPicPr>
          <p:nvPr/>
        </p:nvPicPr>
        <p:blipFill>
          <a:blip r:embed="rId2"/>
          <a:stretch>
            <a:fillRect/>
          </a:stretch>
        </p:blipFill>
        <p:spPr>
          <a:xfrm>
            <a:off x="765820" y="2988695"/>
            <a:ext cx="5538197" cy="2600545"/>
          </a:xfrm>
          <a:prstGeom prst="rect">
            <a:avLst/>
          </a:prstGeom>
        </p:spPr>
      </p:pic>
      <p:pic>
        <p:nvPicPr>
          <p:cNvPr id="4" name="Image 3"/>
          <p:cNvPicPr>
            <a:picLocks noChangeAspect="1"/>
          </p:cNvPicPr>
          <p:nvPr/>
        </p:nvPicPr>
        <p:blipFill>
          <a:blip r:embed="rId3"/>
          <a:stretch>
            <a:fillRect/>
          </a:stretch>
        </p:blipFill>
        <p:spPr>
          <a:xfrm>
            <a:off x="6670476" y="2236783"/>
            <a:ext cx="5326013" cy="4621217"/>
          </a:xfrm>
          <a:prstGeom prst="rect">
            <a:avLst/>
          </a:prstGeom>
        </p:spPr>
      </p:pic>
      <p:sp>
        <p:nvSpPr>
          <p:cNvPr id="9" name="ZoneTexte 8"/>
          <p:cNvSpPr txBox="1"/>
          <p:nvPr/>
        </p:nvSpPr>
        <p:spPr>
          <a:xfrm>
            <a:off x="7231191" y="1931486"/>
            <a:ext cx="5112568" cy="355482"/>
          </a:xfrm>
          <a:prstGeom prst="rect">
            <a:avLst/>
          </a:prstGeom>
          <a:noFill/>
        </p:spPr>
        <p:txBody>
          <a:bodyPr wrap="square" rtlCol="0">
            <a:spAutoFit/>
          </a:bodyPr>
          <a:lstStyle/>
          <a:p>
            <a:pPr>
              <a:lnSpc>
                <a:spcPct val="95000"/>
              </a:lnSpc>
            </a:pPr>
            <a:r>
              <a:rPr lang="fr-FR" sz="1800" dirty="0"/>
              <a:t>Instructions et recommandations :</a:t>
            </a:r>
          </a:p>
        </p:txBody>
      </p:sp>
    </p:spTree>
    <p:extLst>
      <p:ext uri="{BB962C8B-B14F-4D97-AF65-F5344CB8AC3E}">
        <p14:creationId xmlns:p14="http://schemas.microsoft.com/office/powerpoint/2010/main" val="2288074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t>Mme D. vient de réaliser son TDM6 d’entrée (ci-dessous)</a:t>
            </a:r>
          </a:p>
          <a:p>
            <a:pPr marL="0" lvl="0" indent="0" algn="just" defTabSz="914400" eaLnBrk="0" fontAlgn="base" hangingPunct="0">
              <a:lnSpc>
                <a:spcPct val="100000"/>
              </a:lnSpc>
              <a:spcBef>
                <a:spcPct val="0"/>
              </a:spcBef>
              <a:spcAft>
                <a:spcPct val="0"/>
              </a:spcAft>
              <a:buSzTx/>
              <a:buNone/>
            </a:pP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pic>
        <p:nvPicPr>
          <p:cNvPr id="5" name="Image 4"/>
          <p:cNvPicPr/>
          <p:nvPr/>
        </p:nvPicPr>
        <p:blipFill rotWithShape="1">
          <a:blip r:embed="rId2"/>
          <a:srcRect l="24802" t="22054" r="24272" b="9430"/>
          <a:stretch/>
        </p:blipFill>
        <p:spPr bwMode="auto">
          <a:xfrm>
            <a:off x="6526459" y="1772816"/>
            <a:ext cx="5328592" cy="3916312"/>
          </a:xfrm>
          <a:prstGeom prst="rect">
            <a:avLst/>
          </a:prstGeom>
          <a:ln>
            <a:solidFill>
              <a:schemeClr val="bg1">
                <a:lumMod val="65000"/>
              </a:schemeClr>
            </a:solidFill>
          </a:ln>
          <a:extLst>
            <a:ext uri="{53640926-AAD7-44D8-BBD7-CCE9431645EC}">
              <a14:shadowObscured xmlns:a14="http://schemas.microsoft.com/office/drawing/2010/main"/>
            </a:ext>
          </a:extLst>
        </p:spPr>
      </p:pic>
      <p:graphicFrame>
        <p:nvGraphicFramePr>
          <p:cNvPr id="4" name="Tableau 3"/>
          <p:cNvGraphicFramePr>
            <a:graphicFrameLocks noGrp="1"/>
          </p:cNvGraphicFramePr>
          <p:nvPr>
            <p:extLst>
              <p:ext uri="{D42A27DB-BD31-4B8C-83A1-F6EECF244321}">
                <p14:modId xmlns:p14="http://schemas.microsoft.com/office/powerpoint/2010/main" val="1620144147"/>
              </p:ext>
            </p:extLst>
          </p:nvPr>
        </p:nvGraphicFramePr>
        <p:xfrm>
          <a:off x="491666" y="5770964"/>
          <a:ext cx="11363385" cy="1051560"/>
        </p:xfrm>
        <a:graphic>
          <a:graphicData uri="http://schemas.openxmlformats.org/drawingml/2006/table">
            <a:tbl>
              <a:tblPr firstRow="1" firstCol="1" bandRow="1">
                <a:tableStyleId>{69012ECD-51FC-41F1-AA8D-1B2483CD663E}</a:tableStyleId>
              </a:tblPr>
              <a:tblGrid>
                <a:gridCol w="2534628">
                  <a:extLst>
                    <a:ext uri="{9D8B030D-6E8A-4147-A177-3AD203B41FA5}">
                      <a16:colId xmlns:a16="http://schemas.microsoft.com/office/drawing/2014/main" val="20000"/>
                    </a:ext>
                  </a:extLst>
                </a:gridCol>
                <a:gridCol w="3147065">
                  <a:extLst>
                    <a:ext uri="{9D8B030D-6E8A-4147-A177-3AD203B41FA5}">
                      <a16:colId xmlns:a16="http://schemas.microsoft.com/office/drawing/2014/main" val="20001"/>
                    </a:ext>
                  </a:extLst>
                </a:gridCol>
                <a:gridCol w="3047956">
                  <a:extLst>
                    <a:ext uri="{9D8B030D-6E8A-4147-A177-3AD203B41FA5}">
                      <a16:colId xmlns:a16="http://schemas.microsoft.com/office/drawing/2014/main" val="20002"/>
                    </a:ext>
                  </a:extLst>
                </a:gridCol>
                <a:gridCol w="2633736">
                  <a:extLst>
                    <a:ext uri="{9D8B030D-6E8A-4147-A177-3AD203B41FA5}">
                      <a16:colId xmlns:a16="http://schemas.microsoft.com/office/drawing/2014/main" val="20003"/>
                    </a:ext>
                  </a:extLst>
                </a:gridCol>
              </a:tblGrid>
              <a:tr h="0">
                <a:tc>
                  <a:txBody>
                    <a:bodyPr/>
                    <a:lstStyle/>
                    <a:p>
                      <a:pPr marL="457200">
                        <a:lnSpc>
                          <a:spcPct val="150000"/>
                        </a:lnSpc>
                        <a:spcAft>
                          <a:spcPts val="0"/>
                        </a:spcAft>
                      </a:pPr>
                      <a:r>
                        <a:rPr lang="fr-FR" sz="1400" dirty="0">
                          <a:effectLst/>
                        </a:rPr>
                        <a:t> </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l">
                        <a:lnSpc>
                          <a:spcPct val="150000"/>
                        </a:lnSpc>
                        <a:spcAft>
                          <a:spcPts val="0"/>
                        </a:spcAft>
                      </a:pPr>
                      <a:r>
                        <a:rPr lang="fr-FR" sz="1400" dirty="0">
                          <a:effectLst/>
                        </a:rPr>
                        <a:t>Distance parcourue</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a:effectLst/>
                        </a:rPr>
                        <a:t>Distance théorique</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gn="ctr">
                        <a:lnSpc>
                          <a:spcPct val="150000"/>
                        </a:lnSpc>
                        <a:spcAft>
                          <a:spcPts val="0"/>
                        </a:spcAft>
                      </a:pPr>
                      <a:r>
                        <a:rPr lang="fr-FR" sz="1400">
                          <a:effectLst/>
                        </a:rPr>
                        <a:t>% de la théorie</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a:txBody>
                    <a:bodyPr/>
                    <a:lstStyle/>
                    <a:p>
                      <a:pPr marL="457200" algn="l">
                        <a:lnSpc>
                          <a:spcPct val="150000"/>
                        </a:lnSpc>
                        <a:spcAft>
                          <a:spcPts val="0"/>
                        </a:spcAft>
                      </a:pPr>
                      <a:r>
                        <a:rPr lang="fr-FR" sz="1400" dirty="0" err="1">
                          <a:effectLst/>
                        </a:rPr>
                        <a:t>Troosters</a:t>
                      </a:r>
                      <a:r>
                        <a:rPr lang="fr-FR" sz="1400" dirty="0">
                          <a:effectLst/>
                        </a:rPr>
                        <a:t> et al.</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dirty="0">
                          <a:effectLst/>
                        </a:rPr>
                        <a:t>502 m</a:t>
                      </a:r>
                      <a:endParaRPr lang="fr-FR"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nSpc>
                          <a:spcPct val="150000"/>
                        </a:lnSpc>
                        <a:spcAft>
                          <a:spcPts val="0"/>
                        </a:spcAft>
                      </a:pP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nSpc>
                          <a:spcPct val="150000"/>
                        </a:lnSpc>
                        <a:spcAft>
                          <a:spcPts val="0"/>
                        </a:spcAft>
                      </a:pP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marL="457200">
                        <a:lnSpc>
                          <a:spcPct val="150000"/>
                        </a:lnSpc>
                        <a:spcAft>
                          <a:spcPts val="0"/>
                        </a:spcAft>
                      </a:pPr>
                      <a:r>
                        <a:rPr lang="fr-FR" sz="1400" dirty="0" err="1">
                          <a:effectLst/>
                        </a:rPr>
                        <a:t>Enright</a:t>
                      </a:r>
                      <a:r>
                        <a:rPr lang="fr-FR" sz="1400" dirty="0">
                          <a:effectLst/>
                        </a:rPr>
                        <a:t> et al.</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a:effectLst/>
                        </a:rPr>
                        <a:t>502 m</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nSpc>
                          <a:spcPct val="150000"/>
                        </a:lnSpc>
                        <a:spcAft>
                          <a:spcPts val="0"/>
                        </a:spcAft>
                      </a:pP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nSpc>
                          <a:spcPct val="150000"/>
                        </a:lnSpc>
                        <a:spcAft>
                          <a:spcPts val="0"/>
                        </a:spcAft>
                      </a:pP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6" name="Rectangle 1"/>
          <p:cNvSpPr>
            <a:spLocks noChangeArrowheads="1"/>
          </p:cNvSpPr>
          <p:nvPr/>
        </p:nvSpPr>
        <p:spPr bwMode="auto">
          <a:xfrm>
            <a:off x="536921" y="1916832"/>
            <a:ext cx="576064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600" b="0" i="0" u="none" strike="noStrike" cap="none" normalizeH="0" baseline="0" dirty="0">
                <a:ln>
                  <a:noFill/>
                </a:ln>
                <a:solidFill>
                  <a:schemeClr val="tx1"/>
                </a:solidFill>
                <a:effectLst/>
                <a:ea typeface="Times New Roman" panose="02020603050405020304" pitchFamily="18" charset="0"/>
              </a:rPr>
              <a:t>A partir des équations prédictives de </a:t>
            </a:r>
            <a:r>
              <a:rPr kumimoji="0" lang="fr-FR" altLang="fr-FR" sz="1600" b="0" i="0" u="none" strike="noStrike" cap="none" normalizeH="0" baseline="0" dirty="0" err="1">
                <a:ln>
                  <a:noFill/>
                </a:ln>
                <a:solidFill>
                  <a:schemeClr val="tx1"/>
                </a:solidFill>
                <a:effectLst/>
                <a:ea typeface="Times New Roman" panose="02020603050405020304" pitchFamily="18" charset="0"/>
              </a:rPr>
              <a:t>Enright</a:t>
            </a:r>
            <a:r>
              <a:rPr kumimoji="0" lang="fr-FR" altLang="fr-FR" sz="1600" b="0" i="0" u="none" strike="noStrike" cap="none" normalizeH="0" baseline="0" dirty="0">
                <a:ln>
                  <a:noFill/>
                </a:ln>
                <a:solidFill>
                  <a:schemeClr val="tx1"/>
                </a:solidFill>
                <a:effectLst/>
                <a:ea typeface="Times New Roman" panose="02020603050405020304" pitchFamily="18" charset="0"/>
              </a:rPr>
              <a:t> </a:t>
            </a:r>
            <a:r>
              <a:rPr kumimoji="0" lang="fr-FR" altLang="fr-FR" sz="1600" b="0" i="1" u="none" strike="noStrike" cap="none" normalizeH="0" baseline="0" dirty="0">
                <a:ln>
                  <a:noFill/>
                </a:ln>
                <a:solidFill>
                  <a:schemeClr val="tx1"/>
                </a:solidFill>
                <a:effectLst/>
                <a:ea typeface="Times New Roman" panose="02020603050405020304" pitchFamily="18" charset="0"/>
              </a:rPr>
              <a:t>et al</a:t>
            </a:r>
            <a:r>
              <a:rPr kumimoji="0" lang="fr-FR" altLang="fr-FR" sz="1600" b="0" i="0" u="none" strike="noStrike" cap="none" normalizeH="0" baseline="0" dirty="0">
                <a:ln>
                  <a:noFill/>
                </a:ln>
                <a:solidFill>
                  <a:schemeClr val="tx1"/>
                </a:solidFill>
                <a:effectLst/>
                <a:ea typeface="Times New Roman" panose="02020603050405020304" pitchFamily="18" charset="0"/>
              </a:rPr>
              <a:t>. et </a:t>
            </a:r>
            <a:r>
              <a:rPr kumimoji="0" lang="fr-FR" altLang="fr-FR" sz="1600" b="0" i="0" u="none" strike="noStrike" cap="none" normalizeH="0" baseline="0" dirty="0" err="1">
                <a:ln>
                  <a:noFill/>
                </a:ln>
                <a:solidFill>
                  <a:schemeClr val="tx1"/>
                </a:solidFill>
                <a:effectLst/>
                <a:ea typeface="Times New Roman" panose="02020603050405020304" pitchFamily="18" charset="0"/>
              </a:rPr>
              <a:t>Trooster</a:t>
            </a:r>
            <a:r>
              <a:rPr kumimoji="0" lang="fr-FR" altLang="fr-FR" sz="1600" b="0" i="0" u="none" strike="noStrike" cap="none" normalizeH="0" baseline="0" dirty="0">
                <a:ln>
                  <a:noFill/>
                </a:ln>
                <a:solidFill>
                  <a:schemeClr val="tx1"/>
                </a:solidFill>
                <a:effectLst/>
                <a:ea typeface="Times New Roman" panose="02020603050405020304" pitchFamily="18" charset="0"/>
              </a:rPr>
              <a:t> </a:t>
            </a:r>
            <a:r>
              <a:rPr kumimoji="0" lang="fr-FR" altLang="fr-FR" sz="1600" b="0" i="1" u="none" strike="noStrike" cap="none" normalizeH="0" baseline="0" dirty="0">
                <a:ln>
                  <a:noFill/>
                </a:ln>
                <a:solidFill>
                  <a:schemeClr val="tx1"/>
                </a:solidFill>
                <a:effectLst/>
                <a:ea typeface="Times New Roman" panose="02020603050405020304" pitchFamily="18" charset="0"/>
              </a:rPr>
              <a:t>et al</a:t>
            </a:r>
            <a:r>
              <a:rPr kumimoji="0" lang="fr-FR" altLang="fr-FR" sz="1600" b="0" i="0" u="none" strike="noStrike" cap="none" normalizeH="0" baseline="0" dirty="0">
                <a:ln>
                  <a:noFill/>
                </a:ln>
                <a:solidFill>
                  <a:schemeClr val="tx1"/>
                </a:solidFill>
                <a:effectLst/>
                <a:ea typeface="Times New Roman" panose="02020603050405020304" pitchFamily="18" charset="0"/>
              </a:rPr>
              <a:t>., calculez et comparez la distance théorique de la patiente (Mme D.). et dans un second temps commentez et interprétez les données recueillies lors de ce premier test.</a:t>
            </a:r>
          </a:p>
          <a:p>
            <a:pPr marL="0" marR="0" lvl="0" indent="0" algn="l" defTabSz="914400" rtl="0" eaLnBrk="0" fontAlgn="base" latinLnBrk="0" hangingPunct="0">
              <a:lnSpc>
                <a:spcPct val="100000"/>
              </a:lnSpc>
              <a:spcBef>
                <a:spcPct val="0"/>
              </a:spcBef>
              <a:spcAft>
                <a:spcPct val="0"/>
              </a:spcAft>
              <a:buClrTx/>
              <a:buSzTx/>
              <a:tabLst/>
            </a:pP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sng" strike="noStrike" cap="none" normalizeH="0" baseline="0" dirty="0">
                <a:ln>
                  <a:noFill/>
                </a:ln>
                <a:solidFill>
                  <a:schemeClr val="tx1"/>
                </a:solidFill>
                <a:effectLst/>
                <a:ea typeface="Times New Roman" panose="02020603050405020304" pitchFamily="18" charset="0"/>
              </a:rPr>
              <a:t>Equation de </a:t>
            </a:r>
            <a:r>
              <a:rPr kumimoji="0" lang="fr-FR" altLang="fr-FR" sz="1400" b="0" i="1" u="sng" strike="noStrike" cap="none" normalizeH="0" baseline="0" dirty="0" err="1">
                <a:ln>
                  <a:noFill/>
                </a:ln>
                <a:solidFill>
                  <a:schemeClr val="tx1"/>
                </a:solidFill>
                <a:effectLst/>
                <a:ea typeface="Times New Roman" panose="02020603050405020304" pitchFamily="18" charset="0"/>
              </a:rPr>
              <a:t>Trooster</a:t>
            </a:r>
            <a:r>
              <a:rPr kumimoji="0" lang="fr-FR" altLang="fr-FR" sz="1400" b="0" i="1" u="sng" strike="noStrike" cap="none" normalizeH="0" baseline="0" dirty="0">
                <a:ln>
                  <a:noFill/>
                </a:ln>
                <a:solidFill>
                  <a:schemeClr val="tx1"/>
                </a:solidFill>
                <a:effectLst/>
                <a:ea typeface="Times New Roman" panose="02020603050405020304" pitchFamily="18" charset="0"/>
              </a:rPr>
              <a:t> :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218 + (5,14*taille)-(5,32*âge)-(1,80*poids) + (51,31*sexe)   </a:t>
            </a:r>
            <a:r>
              <a:rPr kumimoji="0" lang="fr-FR" altLang="fr-FR" sz="1400" b="0" i="1" u="none" strike="noStrike" cap="none" normalizeH="0" baseline="0" dirty="0">
                <a:ln>
                  <a:noFill/>
                </a:ln>
                <a:solidFill>
                  <a:schemeClr val="tx1"/>
                </a:solidFill>
                <a:effectLst/>
                <a:ea typeface="Times New Roman" panose="02020603050405020304" pitchFamily="18" charset="0"/>
              </a:rPr>
              <a:t>(Avec 0 femme et 1 homme)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none" strike="noStrike" cap="none" normalizeH="0" baseline="0" dirty="0">
                <a:ln>
                  <a:noFill/>
                </a:ln>
                <a:solidFill>
                  <a:schemeClr val="tx1"/>
                </a:solidFill>
                <a:effectLst/>
                <a:ea typeface="Times New Roman" panose="02020603050405020304" pitchFamily="18" charset="0"/>
              </a:rPr>
              <a:t>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sng" strike="noStrike" cap="none" normalizeH="0" baseline="0" dirty="0">
                <a:ln>
                  <a:noFill/>
                </a:ln>
                <a:solidFill>
                  <a:schemeClr val="tx1"/>
                </a:solidFill>
                <a:effectLst/>
                <a:ea typeface="Times New Roman" panose="02020603050405020304" pitchFamily="18" charset="0"/>
              </a:rPr>
              <a:t>Equations de </a:t>
            </a:r>
            <a:r>
              <a:rPr kumimoji="0" lang="fr-FR" altLang="fr-FR" sz="1400" b="0" i="1" u="sng" strike="noStrike" cap="none" normalizeH="0" baseline="0" dirty="0" err="1">
                <a:ln>
                  <a:noFill/>
                </a:ln>
                <a:solidFill>
                  <a:schemeClr val="tx1"/>
                </a:solidFill>
                <a:effectLst/>
                <a:ea typeface="Times New Roman" panose="02020603050405020304" pitchFamily="18" charset="0"/>
              </a:rPr>
              <a:t>Enright</a:t>
            </a:r>
            <a:r>
              <a:rPr kumimoji="0" lang="fr-FR" altLang="fr-FR" sz="1400" b="0" i="1" u="none" strike="noStrike" cap="none" normalizeH="0" baseline="0" dirty="0">
                <a:ln>
                  <a:noFill/>
                </a:ln>
                <a:solidFill>
                  <a:schemeClr val="tx1"/>
                </a:solidFill>
                <a:effectLst/>
                <a:ea typeface="Times New Roman" panose="02020603050405020304" pitchFamily="18" charset="0"/>
              </a:rPr>
              <a:t> :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(7,57*taille)-(5,02*âge)-(1,76*poids)-309 </a:t>
            </a:r>
            <a:r>
              <a:rPr kumimoji="0" lang="fr-FR" altLang="fr-FR" sz="1400" b="0" i="1" u="none" strike="noStrike" cap="none" normalizeH="0" baseline="0" dirty="0">
                <a:ln>
                  <a:noFill/>
                </a:ln>
                <a:solidFill>
                  <a:schemeClr val="tx1"/>
                </a:solidFill>
                <a:effectLst/>
                <a:ea typeface="Times New Roman" panose="02020603050405020304" pitchFamily="18" charset="0"/>
              </a:rPr>
              <a:t>pour les hommes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(2,11*taille)-(2,29*poids)-(5,78*âge) +667 </a:t>
            </a:r>
            <a:r>
              <a:rPr kumimoji="0" lang="fr-FR" altLang="fr-FR" sz="1400" b="0" i="1" u="none" strike="noStrike" cap="none" normalizeH="0" baseline="0" dirty="0">
                <a:ln>
                  <a:noFill/>
                </a:ln>
                <a:solidFill>
                  <a:schemeClr val="tx1"/>
                </a:solidFill>
                <a:effectLst/>
                <a:ea typeface="Times New Roman" panose="02020603050405020304" pitchFamily="18" charset="0"/>
              </a:rPr>
              <a:t>pour les femmes</a:t>
            </a:r>
            <a:endParaRPr kumimoji="0" lang="fr-FR" altLang="fr-FR" sz="1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55107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t>Mme D. vient de réaliser son TDM6 d’entrée (ci-dessous)</a:t>
            </a:r>
          </a:p>
          <a:p>
            <a:pPr marL="0" lvl="0" indent="0" algn="just" defTabSz="914400" eaLnBrk="0" fontAlgn="base" hangingPunct="0">
              <a:lnSpc>
                <a:spcPct val="100000"/>
              </a:lnSpc>
              <a:spcBef>
                <a:spcPct val="0"/>
              </a:spcBef>
              <a:spcAft>
                <a:spcPct val="0"/>
              </a:spcAft>
              <a:buSzTx/>
              <a:buNone/>
            </a:pP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pic>
        <p:nvPicPr>
          <p:cNvPr id="5" name="Image 4"/>
          <p:cNvPicPr/>
          <p:nvPr/>
        </p:nvPicPr>
        <p:blipFill rotWithShape="1">
          <a:blip r:embed="rId2"/>
          <a:srcRect l="24802" t="22054" r="24272" b="9430"/>
          <a:stretch/>
        </p:blipFill>
        <p:spPr bwMode="auto">
          <a:xfrm>
            <a:off x="6526459" y="1772816"/>
            <a:ext cx="5328592" cy="3916312"/>
          </a:xfrm>
          <a:prstGeom prst="rect">
            <a:avLst/>
          </a:prstGeom>
          <a:ln>
            <a:solidFill>
              <a:schemeClr val="bg1">
                <a:lumMod val="65000"/>
              </a:schemeClr>
            </a:solidFill>
          </a:ln>
          <a:extLst>
            <a:ext uri="{53640926-AAD7-44D8-BBD7-CCE9431645EC}">
              <a14:shadowObscured xmlns:a14="http://schemas.microsoft.com/office/drawing/2010/main"/>
            </a:ext>
          </a:extLst>
        </p:spPr>
      </p:pic>
      <p:graphicFrame>
        <p:nvGraphicFramePr>
          <p:cNvPr id="4" name="Tableau 3"/>
          <p:cNvGraphicFramePr>
            <a:graphicFrameLocks noGrp="1"/>
          </p:cNvGraphicFramePr>
          <p:nvPr>
            <p:extLst>
              <p:ext uri="{D42A27DB-BD31-4B8C-83A1-F6EECF244321}">
                <p14:modId xmlns:p14="http://schemas.microsoft.com/office/powerpoint/2010/main" val="1565795703"/>
              </p:ext>
            </p:extLst>
          </p:nvPr>
        </p:nvGraphicFramePr>
        <p:xfrm>
          <a:off x="491666" y="5770964"/>
          <a:ext cx="11363385" cy="960120"/>
        </p:xfrm>
        <a:graphic>
          <a:graphicData uri="http://schemas.openxmlformats.org/drawingml/2006/table">
            <a:tbl>
              <a:tblPr firstRow="1" firstCol="1" bandRow="1">
                <a:tableStyleId>{69012ECD-51FC-41F1-AA8D-1B2483CD663E}</a:tableStyleId>
              </a:tblPr>
              <a:tblGrid>
                <a:gridCol w="2534628">
                  <a:extLst>
                    <a:ext uri="{9D8B030D-6E8A-4147-A177-3AD203B41FA5}">
                      <a16:colId xmlns:a16="http://schemas.microsoft.com/office/drawing/2014/main" val="20000"/>
                    </a:ext>
                  </a:extLst>
                </a:gridCol>
                <a:gridCol w="3147065">
                  <a:extLst>
                    <a:ext uri="{9D8B030D-6E8A-4147-A177-3AD203B41FA5}">
                      <a16:colId xmlns:a16="http://schemas.microsoft.com/office/drawing/2014/main" val="20001"/>
                    </a:ext>
                  </a:extLst>
                </a:gridCol>
                <a:gridCol w="3047956">
                  <a:extLst>
                    <a:ext uri="{9D8B030D-6E8A-4147-A177-3AD203B41FA5}">
                      <a16:colId xmlns:a16="http://schemas.microsoft.com/office/drawing/2014/main" val="20002"/>
                    </a:ext>
                  </a:extLst>
                </a:gridCol>
                <a:gridCol w="2633736">
                  <a:extLst>
                    <a:ext uri="{9D8B030D-6E8A-4147-A177-3AD203B41FA5}">
                      <a16:colId xmlns:a16="http://schemas.microsoft.com/office/drawing/2014/main" val="20003"/>
                    </a:ext>
                  </a:extLst>
                </a:gridCol>
              </a:tblGrid>
              <a:tr h="0">
                <a:tc>
                  <a:txBody>
                    <a:bodyPr/>
                    <a:lstStyle/>
                    <a:p>
                      <a:pPr marL="457200">
                        <a:lnSpc>
                          <a:spcPct val="150000"/>
                        </a:lnSpc>
                        <a:spcAft>
                          <a:spcPts val="0"/>
                        </a:spcAft>
                      </a:pPr>
                      <a:r>
                        <a:rPr lang="fr-FR" sz="1400" dirty="0">
                          <a:effectLst/>
                        </a:rPr>
                        <a:t> </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l">
                        <a:lnSpc>
                          <a:spcPct val="150000"/>
                        </a:lnSpc>
                        <a:spcAft>
                          <a:spcPts val="0"/>
                        </a:spcAft>
                      </a:pPr>
                      <a:r>
                        <a:rPr lang="fr-FR" sz="1400" dirty="0">
                          <a:effectLst/>
                        </a:rPr>
                        <a:t>Distance parcourue</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a:effectLst/>
                        </a:rPr>
                        <a:t>Distance théorique</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gn="ctr">
                        <a:lnSpc>
                          <a:spcPct val="150000"/>
                        </a:lnSpc>
                        <a:spcAft>
                          <a:spcPts val="0"/>
                        </a:spcAft>
                      </a:pPr>
                      <a:r>
                        <a:rPr lang="fr-FR" sz="1400">
                          <a:effectLst/>
                        </a:rPr>
                        <a:t>% de la théorie</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a:txBody>
                    <a:bodyPr/>
                    <a:lstStyle/>
                    <a:p>
                      <a:pPr marL="457200" algn="l">
                        <a:lnSpc>
                          <a:spcPct val="150000"/>
                        </a:lnSpc>
                        <a:spcAft>
                          <a:spcPts val="0"/>
                        </a:spcAft>
                      </a:pPr>
                      <a:r>
                        <a:rPr lang="fr-FR" sz="1400" dirty="0" err="1">
                          <a:effectLst/>
                        </a:rPr>
                        <a:t>Troosters</a:t>
                      </a:r>
                      <a:r>
                        <a:rPr lang="fr-FR" sz="1400" dirty="0">
                          <a:effectLst/>
                        </a:rPr>
                        <a:t> et al.</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dirty="0">
                          <a:effectLst/>
                        </a:rPr>
                        <a:t>502 m</a:t>
                      </a:r>
                      <a:endParaRPr lang="fr-FR"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nSpc>
                          <a:spcPct val="150000"/>
                        </a:lnSpc>
                        <a:spcAft>
                          <a:spcPts val="0"/>
                        </a:spcAft>
                      </a:pPr>
                      <a:r>
                        <a:rPr lang="fr-FR" sz="1400" dirty="0">
                          <a:solidFill>
                            <a:srgbClr val="FF0000"/>
                          </a:solidFill>
                          <a:effectLst/>
                        </a:rPr>
                        <a:t>                 613</a:t>
                      </a:r>
                      <a:r>
                        <a:rPr lang="fr-FR" sz="1400" baseline="0" dirty="0">
                          <a:solidFill>
                            <a:srgbClr val="FF0000"/>
                          </a:solidFill>
                          <a:effectLst/>
                        </a:rPr>
                        <a:t> m</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nSpc>
                          <a:spcPct val="150000"/>
                        </a:lnSpc>
                        <a:spcAft>
                          <a:spcPts val="0"/>
                        </a:spcAft>
                      </a:pPr>
                      <a:r>
                        <a:rPr lang="fr-FR" sz="1400" dirty="0">
                          <a:solidFill>
                            <a:srgbClr val="FF0000"/>
                          </a:solidFill>
                          <a:effectLst/>
                        </a:rPr>
                        <a:t>             81,8 %</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marL="457200">
                        <a:lnSpc>
                          <a:spcPct val="150000"/>
                        </a:lnSpc>
                        <a:spcAft>
                          <a:spcPts val="0"/>
                        </a:spcAft>
                      </a:pPr>
                      <a:r>
                        <a:rPr lang="fr-FR" sz="1400" dirty="0" err="1">
                          <a:effectLst/>
                        </a:rPr>
                        <a:t>Enright</a:t>
                      </a:r>
                      <a:r>
                        <a:rPr lang="fr-FR" sz="1400" dirty="0">
                          <a:effectLst/>
                        </a:rPr>
                        <a:t> et al.</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a:effectLst/>
                        </a:rPr>
                        <a:t>502 m</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nSpc>
                          <a:spcPct val="150000"/>
                        </a:lnSpc>
                        <a:spcAft>
                          <a:spcPts val="0"/>
                        </a:spcAft>
                      </a:pPr>
                      <a:r>
                        <a:rPr lang="fr-FR" sz="1400" dirty="0">
                          <a:solidFill>
                            <a:srgbClr val="FF0000"/>
                          </a:solidFill>
                          <a:effectLst/>
                        </a:rPr>
                        <a:t>                 490</a:t>
                      </a:r>
                      <a:r>
                        <a:rPr lang="fr-FR" sz="1400" baseline="0" dirty="0">
                          <a:solidFill>
                            <a:srgbClr val="FF0000"/>
                          </a:solidFill>
                          <a:effectLst/>
                        </a:rPr>
                        <a:t> m</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nSpc>
                          <a:spcPct val="150000"/>
                        </a:lnSpc>
                        <a:spcAft>
                          <a:spcPts val="0"/>
                        </a:spcAft>
                      </a:pPr>
                      <a:r>
                        <a:rPr lang="fr-FR" sz="1400" dirty="0">
                          <a:solidFill>
                            <a:srgbClr val="FF0000"/>
                          </a:solidFill>
                          <a:effectLst/>
                        </a:rPr>
                        <a:t>             102 %</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6" name="Rectangle 1"/>
          <p:cNvSpPr>
            <a:spLocks noChangeArrowheads="1"/>
          </p:cNvSpPr>
          <p:nvPr/>
        </p:nvSpPr>
        <p:spPr bwMode="auto">
          <a:xfrm>
            <a:off x="536921" y="1916832"/>
            <a:ext cx="576064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600" b="0" i="0" u="none" strike="noStrike" cap="none" normalizeH="0" baseline="0" dirty="0">
                <a:ln>
                  <a:noFill/>
                </a:ln>
                <a:solidFill>
                  <a:schemeClr val="tx1"/>
                </a:solidFill>
                <a:effectLst/>
                <a:ea typeface="Times New Roman" panose="02020603050405020304" pitchFamily="18" charset="0"/>
              </a:rPr>
              <a:t>A partir des équations prédictives de </a:t>
            </a:r>
            <a:r>
              <a:rPr kumimoji="0" lang="fr-FR" altLang="fr-FR" sz="1600" b="0" i="0" u="none" strike="noStrike" cap="none" normalizeH="0" baseline="0" dirty="0" err="1">
                <a:ln>
                  <a:noFill/>
                </a:ln>
                <a:solidFill>
                  <a:schemeClr val="tx1"/>
                </a:solidFill>
                <a:effectLst/>
                <a:ea typeface="Times New Roman" panose="02020603050405020304" pitchFamily="18" charset="0"/>
              </a:rPr>
              <a:t>Enright</a:t>
            </a:r>
            <a:r>
              <a:rPr kumimoji="0" lang="fr-FR" altLang="fr-FR" sz="1600" b="0" i="0" u="none" strike="noStrike" cap="none" normalizeH="0" baseline="0" dirty="0">
                <a:ln>
                  <a:noFill/>
                </a:ln>
                <a:solidFill>
                  <a:schemeClr val="tx1"/>
                </a:solidFill>
                <a:effectLst/>
                <a:ea typeface="Times New Roman" panose="02020603050405020304" pitchFamily="18" charset="0"/>
              </a:rPr>
              <a:t> </a:t>
            </a:r>
            <a:r>
              <a:rPr kumimoji="0" lang="fr-FR" altLang="fr-FR" sz="1600" b="0" i="1" u="none" strike="noStrike" cap="none" normalizeH="0" baseline="0" dirty="0">
                <a:ln>
                  <a:noFill/>
                </a:ln>
                <a:solidFill>
                  <a:schemeClr val="tx1"/>
                </a:solidFill>
                <a:effectLst/>
                <a:ea typeface="Times New Roman" panose="02020603050405020304" pitchFamily="18" charset="0"/>
              </a:rPr>
              <a:t>et al</a:t>
            </a:r>
            <a:r>
              <a:rPr kumimoji="0" lang="fr-FR" altLang="fr-FR" sz="1600" b="0" i="0" u="none" strike="noStrike" cap="none" normalizeH="0" baseline="0" dirty="0">
                <a:ln>
                  <a:noFill/>
                </a:ln>
                <a:solidFill>
                  <a:schemeClr val="tx1"/>
                </a:solidFill>
                <a:effectLst/>
                <a:ea typeface="Times New Roman" panose="02020603050405020304" pitchFamily="18" charset="0"/>
              </a:rPr>
              <a:t>. et </a:t>
            </a:r>
            <a:r>
              <a:rPr kumimoji="0" lang="fr-FR" altLang="fr-FR" sz="1600" b="0" i="0" u="none" strike="noStrike" cap="none" normalizeH="0" baseline="0" dirty="0" err="1">
                <a:ln>
                  <a:noFill/>
                </a:ln>
                <a:solidFill>
                  <a:schemeClr val="tx1"/>
                </a:solidFill>
                <a:effectLst/>
                <a:ea typeface="Times New Roman" panose="02020603050405020304" pitchFamily="18" charset="0"/>
              </a:rPr>
              <a:t>Trooster</a:t>
            </a:r>
            <a:r>
              <a:rPr kumimoji="0" lang="fr-FR" altLang="fr-FR" sz="1600" b="0" i="0" u="none" strike="noStrike" cap="none" normalizeH="0" baseline="0" dirty="0">
                <a:ln>
                  <a:noFill/>
                </a:ln>
                <a:solidFill>
                  <a:schemeClr val="tx1"/>
                </a:solidFill>
                <a:effectLst/>
                <a:ea typeface="Times New Roman" panose="02020603050405020304" pitchFamily="18" charset="0"/>
              </a:rPr>
              <a:t> </a:t>
            </a:r>
            <a:r>
              <a:rPr kumimoji="0" lang="fr-FR" altLang="fr-FR" sz="1600" b="0" i="1" u="none" strike="noStrike" cap="none" normalizeH="0" baseline="0" dirty="0">
                <a:ln>
                  <a:noFill/>
                </a:ln>
                <a:solidFill>
                  <a:schemeClr val="tx1"/>
                </a:solidFill>
                <a:effectLst/>
                <a:ea typeface="Times New Roman" panose="02020603050405020304" pitchFamily="18" charset="0"/>
              </a:rPr>
              <a:t>et al</a:t>
            </a:r>
            <a:r>
              <a:rPr kumimoji="0" lang="fr-FR" altLang="fr-FR" sz="1600" b="0" i="0" u="none" strike="noStrike" cap="none" normalizeH="0" baseline="0" dirty="0">
                <a:ln>
                  <a:noFill/>
                </a:ln>
                <a:solidFill>
                  <a:schemeClr val="tx1"/>
                </a:solidFill>
                <a:effectLst/>
                <a:ea typeface="Times New Roman" panose="02020603050405020304" pitchFamily="18" charset="0"/>
              </a:rPr>
              <a:t>., calculez et comparez la distance théorique de la patiente (Mme D.). et dans un second temps commentez et interprétez les données recueillies lors de ce premier test.</a:t>
            </a:r>
          </a:p>
          <a:p>
            <a:pPr marL="0" marR="0" lvl="0" indent="0" algn="l" defTabSz="914400" rtl="0" eaLnBrk="0" fontAlgn="base" latinLnBrk="0" hangingPunct="0">
              <a:lnSpc>
                <a:spcPct val="100000"/>
              </a:lnSpc>
              <a:spcBef>
                <a:spcPct val="0"/>
              </a:spcBef>
              <a:spcAft>
                <a:spcPct val="0"/>
              </a:spcAft>
              <a:buClrTx/>
              <a:buSzTx/>
              <a:tabLst/>
            </a:pP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sng" strike="noStrike" cap="none" normalizeH="0" baseline="0" dirty="0">
                <a:ln>
                  <a:noFill/>
                </a:ln>
                <a:solidFill>
                  <a:schemeClr val="tx1"/>
                </a:solidFill>
                <a:effectLst/>
                <a:ea typeface="Times New Roman" panose="02020603050405020304" pitchFamily="18" charset="0"/>
              </a:rPr>
              <a:t>Equation de </a:t>
            </a:r>
            <a:r>
              <a:rPr kumimoji="0" lang="fr-FR" altLang="fr-FR" sz="1400" b="0" i="1" u="sng" strike="noStrike" cap="none" normalizeH="0" baseline="0" dirty="0" err="1">
                <a:ln>
                  <a:noFill/>
                </a:ln>
                <a:solidFill>
                  <a:schemeClr val="tx1"/>
                </a:solidFill>
                <a:effectLst/>
                <a:ea typeface="Times New Roman" panose="02020603050405020304" pitchFamily="18" charset="0"/>
              </a:rPr>
              <a:t>Trooster</a:t>
            </a:r>
            <a:r>
              <a:rPr kumimoji="0" lang="fr-FR" altLang="fr-FR" sz="1400" b="0" i="1" u="sng" strike="noStrike" cap="none" normalizeH="0" baseline="0" dirty="0">
                <a:ln>
                  <a:noFill/>
                </a:ln>
                <a:solidFill>
                  <a:schemeClr val="tx1"/>
                </a:solidFill>
                <a:effectLst/>
                <a:ea typeface="Times New Roman" panose="02020603050405020304" pitchFamily="18" charset="0"/>
              </a:rPr>
              <a:t> :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218 + (5,14*taille)-(5,32*âge)-(1,80*poids) + (51,31*sexe)   </a:t>
            </a:r>
            <a:r>
              <a:rPr kumimoji="0" lang="fr-FR" altLang="fr-FR" sz="1400" b="0" i="1" u="none" strike="noStrike" cap="none" normalizeH="0" baseline="0" dirty="0">
                <a:ln>
                  <a:noFill/>
                </a:ln>
                <a:solidFill>
                  <a:schemeClr val="tx1"/>
                </a:solidFill>
                <a:effectLst/>
                <a:ea typeface="Times New Roman" panose="02020603050405020304" pitchFamily="18" charset="0"/>
              </a:rPr>
              <a:t>(Avec 0 femme et 1 homme)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none" strike="noStrike" cap="none" normalizeH="0" baseline="0" dirty="0">
                <a:ln>
                  <a:noFill/>
                </a:ln>
                <a:solidFill>
                  <a:schemeClr val="tx1"/>
                </a:solidFill>
                <a:effectLst/>
                <a:ea typeface="Times New Roman" panose="02020603050405020304" pitchFamily="18" charset="0"/>
              </a:rPr>
              <a:t>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sng" strike="noStrike" cap="none" normalizeH="0" baseline="0" dirty="0">
                <a:ln>
                  <a:noFill/>
                </a:ln>
                <a:solidFill>
                  <a:schemeClr val="tx1"/>
                </a:solidFill>
                <a:effectLst/>
                <a:ea typeface="Times New Roman" panose="02020603050405020304" pitchFamily="18" charset="0"/>
              </a:rPr>
              <a:t>Equations de </a:t>
            </a:r>
            <a:r>
              <a:rPr kumimoji="0" lang="fr-FR" altLang="fr-FR" sz="1400" b="0" i="1" u="sng" strike="noStrike" cap="none" normalizeH="0" baseline="0" dirty="0" err="1">
                <a:ln>
                  <a:noFill/>
                </a:ln>
                <a:solidFill>
                  <a:schemeClr val="tx1"/>
                </a:solidFill>
                <a:effectLst/>
                <a:ea typeface="Times New Roman" panose="02020603050405020304" pitchFamily="18" charset="0"/>
              </a:rPr>
              <a:t>Enright</a:t>
            </a:r>
            <a:r>
              <a:rPr kumimoji="0" lang="fr-FR" altLang="fr-FR" sz="1400" b="0" i="1" u="none" strike="noStrike" cap="none" normalizeH="0" baseline="0" dirty="0">
                <a:ln>
                  <a:noFill/>
                </a:ln>
                <a:solidFill>
                  <a:schemeClr val="tx1"/>
                </a:solidFill>
                <a:effectLst/>
                <a:ea typeface="Times New Roman" panose="02020603050405020304" pitchFamily="18" charset="0"/>
              </a:rPr>
              <a:t> :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(7,57*taille)-(5,02*âge)-(1,76*poids)-309 </a:t>
            </a:r>
            <a:r>
              <a:rPr kumimoji="0" lang="fr-FR" altLang="fr-FR" sz="1400" b="0" i="1" u="none" strike="noStrike" cap="none" normalizeH="0" baseline="0" dirty="0">
                <a:ln>
                  <a:noFill/>
                </a:ln>
                <a:solidFill>
                  <a:schemeClr val="tx1"/>
                </a:solidFill>
                <a:effectLst/>
                <a:ea typeface="Times New Roman" panose="02020603050405020304" pitchFamily="18" charset="0"/>
              </a:rPr>
              <a:t>pour les hommes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(2,11*taille)-(2,29*poids)-(5,78*âge) +667 </a:t>
            </a:r>
            <a:r>
              <a:rPr kumimoji="0" lang="fr-FR" altLang="fr-FR" sz="1400" b="0" i="1" u="none" strike="noStrike" cap="none" normalizeH="0" baseline="0" dirty="0">
                <a:ln>
                  <a:noFill/>
                </a:ln>
                <a:solidFill>
                  <a:schemeClr val="tx1"/>
                </a:solidFill>
                <a:effectLst/>
                <a:ea typeface="Times New Roman" panose="02020603050405020304" pitchFamily="18" charset="0"/>
              </a:rPr>
              <a:t>pour les femmes</a:t>
            </a:r>
            <a:endParaRPr kumimoji="0" lang="fr-FR" altLang="fr-FR" sz="1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77080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t>Mme D. vient de réaliser son TDM6 d’entrée (ci-dessous)</a:t>
            </a:r>
          </a:p>
          <a:p>
            <a:pPr marL="0" lvl="0" indent="0" algn="just" defTabSz="914400" eaLnBrk="0" fontAlgn="base" hangingPunct="0">
              <a:lnSpc>
                <a:spcPct val="100000"/>
              </a:lnSpc>
              <a:spcBef>
                <a:spcPct val="0"/>
              </a:spcBef>
              <a:spcAft>
                <a:spcPct val="0"/>
              </a:spcAft>
              <a:buSzTx/>
              <a:buNone/>
            </a:pP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1565795703"/>
              </p:ext>
            </p:extLst>
          </p:nvPr>
        </p:nvGraphicFramePr>
        <p:xfrm>
          <a:off x="491666" y="5770964"/>
          <a:ext cx="11363385" cy="960120"/>
        </p:xfrm>
        <a:graphic>
          <a:graphicData uri="http://schemas.openxmlformats.org/drawingml/2006/table">
            <a:tbl>
              <a:tblPr firstRow="1" firstCol="1" bandRow="1">
                <a:tableStyleId>{69012ECD-51FC-41F1-AA8D-1B2483CD663E}</a:tableStyleId>
              </a:tblPr>
              <a:tblGrid>
                <a:gridCol w="2534628">
                  <a:extLst>
                    <a:ext uri="{9D8B030D-6E8A-4147-A177-3AD203B41FA5}">
                      <a16:colId xmlns:a16="http://schemas.microsoft.com/office/drawing/2014/main" val="20000"/>
                    </a:ext>
                  </a:extLst>
                </a:gridCol>
                <a:gridCol w="3147065">
                  <a:extLst>
                    <a:ext uri="{9D8B030D-6E8A-4147-A177-3AD203B41FA5}">
                      <a16:colId xmlns:a16="http://schemas.microsoft.com/office/drawing/2014/main" val="20001"/>
                    </a:ext>
                  </a:extLst>
                </a:gridCol>
                <a:gridCol w="3047956">
                  <a:extLst>
                    <a:ext uri="{9D8B030D-6E8A-4147-A177-3AD203B41FA5}">
                      <a16:colId xmlns:a16="http://schemas.microsoft.com/office/drawing/2014/main" val="20002"/>
                    </a:ext>
                  </a:extLst>
                </a:gridCol>
                <a:gridCol w="2633736">
                  <a:extLst>
                    <a:ext uri="{9D8B030D-6E8A-4147-A177-3AD203B41FA5}">
                      <a16:colId xmlns:a16="http://schemas.microsoft.com/office/drawing/2014/main" val="20003"/>
                    </a:ext>
                  </a:extLst>
                </a:gridCol>
              </a:tblGrid>
              <a:tr h="0">
                <a:tc>
                  <a:txBody>
                    <a:bodyPr/>
                    <a:lstStyle/>
                    <a:p>
                      <a:pPr marL="457200">
                        <a:lnSpc>
                          <a:spcPct val="150000"/>
                        </a:lnSpc>
                        <a:spcAft>
                          <a:spcPts val="0"/>
                        </a:spcAft>
                      </a:pPr>
                      <a:r>
                        <a:rPr lang="fr-FR" sz="1400" dirty="0">
                          <a:effectLst/>
                        </a:rPr>
                        <a:t> </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l">
                        <a:lnSpc>
                          <a:spcPct val="150000"/>
                        </a:lnSpc>
                        <a:spcAft>
                          <a:spcPts val="0"/>
                        </a:spcAft>
                      </a:pPr>
                      <a:r>
                        <a:rPr lang="fr-FR" sz="1400" dirty="0">
                          <a:effectLst/>
                        </a:rPr>
                        <a:t>Distance parcourue</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a:effectLst/>
                        </a:rPr>
                        <a:t>Distance théorique</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gn="ctr">
                        <a:lnSpc>
                          <a:spcPct val="150000"/>
                        </a:lnSpc>
                        <a:spcAft>
                          <a:spcPts val="0"/>
                        </a:spcAft>
                      </a:pPr>
                      <a:r>
                        <a:rPr lang="fr-FR" sz="1400">
                          <a:effectLst/>
                        </a:rPr>
                        <a:t>% de la théorie</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a:txBody>
                    <a:bodyPr/>
                    <a:lstStyle/>
                    <a:p>
                      <a:pPr marL="457200" algn="l">
                        <a:lnSpc>
                          <a:spcPct val="150000"/>
                        </a:lnSpc>
                        <a:spcAft>
                          <a:spcPts val="0"/>
                        </a:spcAft>
                      </a:pPr>
                      <a:r>
                        <a:rPr lang="fr-FR" sz="1400" dirty="0" err="1">
                          <a:effectLst/>
                        </a:rPr>
                        <a:t>Troosters</a:t>
                      </a:r>
                      <a:r>
                        <a:rPr lang="fr-FR" sz="1400" dirty="0">
                          <a:effectLst/>
                        </a:rPr>
                        <a:t> et al.</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dirty="0">
                          <a:effectLst/>
                        </a:rPr>
                        <a:t>502 m</a:t>
                      </a:r>
                      <a:endParaRPr lang="fr-FR" sz="16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nSpc>
                          <a:spcPct val="150000"/>
                        </a:lnSpc>
                        <a:spcAft>
                          <a:spcPts val="0"/>
                        </a:spcAft>
                      </a:pPr>
                      <a:r>
                        <a:rPr lang="fr-FR" sz="1400" dirty="0">
                          <a:solidFill>
                            <a:srgbClr val="FF0000"/>
                          </a:solidFill>
                          <a:effectLst/>
                        </a:rPr>
                        <a:t>                 613</a:t>
                      </a:r>
                      <a:r>
                        <a:rPr lang="fr-FR" sz="1400" baseline="0" dirty="0">
                          <a:solidFill>
                            <a:srgbClr val="FF0000"/>
                          </a:solidFill>
                          <a:effectLst/>
                        </a:rPr>
                        <a:t> m</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nSpc>
                          <a:spcPct val="150000"/>
                        </a:lnSpc>
                        <a:spcAft>
                          <a:spcPts val="0"/>
                        </a:spcAft>
                      </a:pPr>
                      <a:r>
                        <a:rPr lang="fr-FR" sz="1400" dirty="0">
                          <a:solidFill>
                            <a:srgbClr val="FF0000"/>
                          </a:solidFill>
                          <a:effectLst/>
                        </a:rPr>
                        <a:t>             81,8 %</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marL="457200">
                        <a:lnSpc>
                          <a:spcPct val="150000"/>
                        </a:lnSpc>
                        <a:spcAft>
                          <a:spcPts val="0"/>
                        </a:spcAft>
                      </a:pPr>
                      <a:r>
                        <a:rPr lang="fr-FR" sz="1400" dirty="0" err="1">
                          <a:effectLst/>
                        </a:rPr>
                        <a:t>Enright</a:t>
                      </a:r>
                      <a:r>
                        <a:rPr lang="fr-FR" sz="1400" dirty="0">
                          <a:effectLst/>
                        </a:rPr>
                        <a:t> et al.</a:t>
                      </a:r>
                      <a:endParaRPr lang="fr-FR"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ctr">
                        <a:lnSpc>
                          <a:spcPct val="150000"/>
                        </a:lnSpc>
                        <a:spcAft>
                          <a:spcPts val="0"/>
                        </a:spcAft>
                      </a:pPr>
                      <a:r>
                        <a:rPr lang="fr-FR" sz="1400">
                          <a:effectLst/>
                        </a:rPr>
                        <a:t>502 m</a:t>
                      </a:r>
                      <a:endParaRPr lang="fr-FR" sz="16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457200">
                        <a:lnSpc>
                          <a:spcPct val="150000"/>
                        </a:lnSpc>
                        <a:spcAft>
                          <a:spcPts val="0"/>
                        </a:spcAft>
                      </a:pPr>
                      <a:r>
                        <a:rPr lang="fr-FR" sz="1400" dirty="0">
                          <a:solidFill>
                            <a:srgbClr val="FF0000"/>
                          </a:solidFill>
                          <a:effectLst/>
                        </a:rPr>
                        <a:t>                 490</a:t>
                      </a:r>
                      <a:r>
                        <a:rPr lang="fr-FR" sz="1400" baseline="0" dirty="0">
                          <a:solidFill>
                            <a:srgbClr val="FF0000"/>
                          </a:solidFill>
                          <a:effectLst/>
                        </a:rPr>
                        <a:t> m</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nSpc>
                          <a:spcPct val="150000"/>
                        </a:lnSpc>
                        <a:spcAft>
                          <a:spcPts val="0"/>
                        </a:spcAft>
                      </a:pPr>
                      <a:r>
                        <a:rPr lang="fr-FR" sz="1400" dirty="0">
                          <a:solidFill>
                            <a:srgbClr val="FF0000"/>
                          </a:solidFill>
                          <a:effectLst/>
                        </a:rPr>
                        <a:t>             102 %</a:t>
                      </a:r>
                      <a:endParaRPr lang="fr-FR" sz="16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7" name="Rectangle 1"/>
          <p:cNvSpPr>
            <a:spLocks noChangeArrowheads="1"/>
          </p:cNvSpPr>
          <p:nvPr/>
        </p:nvSpPr>
        <p:spPr bwMode="auto">
          <a:xfrm>
            <a:off x="536921" y="1916832"/>
            <a:ext cx="576064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600" b="0" i="0" u="none" strike="noStrike" cap="none" normalizeH="0" baseline="0" dirty="0">
                <a:ln>
                  <a:noFill/>
                </a:ln>
                <a:solidFill>
                  <a:schemeClr val="tx1"/>
                </a:solidFill>
                <a:effectLst/>
                <a:ea typeface="Times New Roman" panose="02020603050405020304" pitchFamily="18" charset="0"/>
              </a:rPr>
              <a:t>A partir des équations prédictives de </a:t>
            </a:r>
            <a:r>
              <a:rPr kumimoji="0" lang="fr-FR" altLang="fr-FR" sz="1600" b="0" i="0" u="none" strike="noStrike" cap="none" normalizeH="0" baseline="0" dirty="0" err="1">
                <a:ln>
                  <a:noFill/>
                </a:ln>
                <a:solidFill>
                  <a:schemeClr val="tx1"/>
                </a:solidFill>
                <a:effectLst/>
                <a:ea typeface="Times New Roman" panose="02020603050405020304" pitchFamily="18" charset="0"/>
              </a:rPr>
              <a:t>Enright</a:t>
            </a:r>
            <a:r>
              <a:rPr kumimoji="0" lang="fr-FR" altLang="fr-FR" sz="1600" b="0" i="0" u="none" strike="noStrike" cap="none" normalizeH="0" baseline="0" dirty="0">
                <a:ln>
                  <a:noFill/>
                </a:ln>
                <a:solidFill>
                  <a:schemeClr val="tx1"/>
                </a:solidFill>
                <a:effectLst/>
                <a:ea typeface="Times New Roman" panose="02020603050405020304" pitchFamily="18" charset="0"/>
              </a:rPr>
              <a:t> </a:t>
            </a:r>
            <a:r>
              <a:rPr kumimoji="0" lang="fr-FR" altLang="fr-FR" sz="1600" b="0" i="1" u="none" strike="noStrike" cap="none" normalizeH="0" baseline="0" dirty="0">
                <a:ln>
                  <a:noFill/>
                </a:ln>
                <a:solidFill>
                  <a:schemeClr val="tx1"/>
                </a:solidFill>
                <a:effectLst/>
                <a:ea typeface="Times New Roman" panose="02020603050405020304" pitchFamily="18" charset="0"/>
              </a:rPr>
              <a:t>et al</a:t>
            </a:r>
            <a:r>
              <a:rPr kumimoji="0" lang="fr-FR" altLang="fr-FR" sz="1600" b="0" i="0" u="none" strike="noStrike" cap="none" normalizeH="0" baseline="0" dirty="0">
                <a:ln>
                  <a:noFill/>
                </a:ln>
                <a:solidFill>
                  <a:schemeClr val="tx1"/>
                </a:solidFill>
                <a:effectLst/>
                <a:ea typeface="Times New Roman" panose="02020603050405020304" pitchFamily="18" charset="0"/>
              </a:rPr>
              <a:t>. et </a:t>
            </a:r>
            <a:r>
              <a:rPr kumimoji="0" lang="fr-FR" altLang="fr-FR" sz="1600" b="0" i="0" u="none" strike="noStrike" cap="none" normalizeH="0" baseline="0" dirty="0" err="1">
                <a:ln>
                  <a:noFill/>
                </a:ln>
                <a:solidFill>
                  <a:schemeClr val="tx1"/>
                </a:solidFill>
                <a:effectLst/>
                <a:ea typeface="Times New Roman" panose="02020603050405020304" pitchFamily="18" charset="0"/>
              </a:rPr>
              <a:t>Trooster</a:t>
            </a:r>
            <a:r>
              <a:rPr kumimoji="0" lang="fr-FR" altLang="fr-FR" sz="1600" b="0" i="0" u="none" strike="noStrike" cap="none" normalizeH="0" baseline="0" dirty="0">
                <a:ln>
                  <a:noFill/>
                </a:ln>
                <a:solidFill>
                  <a:schemeClr val="tx1"/>
                </a:solidFill>
                <a:effectLst/>
                <a:ea typeface="Times New Roman" panose="02020603050405020304" pitchFamily="18" charset="0"/>
              </a:rPr>
              <a:t> </a:t>
            </a:r>
            <a:r>
              <a:rPr kumimoji="0" lang="fr-FR" altLang="fr-FR" sz="1600" b="0" i="1" u="none" strike="noStrike" cap="none" normalizeH="0" baseline="0" dirty="0">
                <a:ln>
                  <a:noFill/>
                </a:ln>
                <a:solidFill>
                  <a:schemeClr val="tx1"/>
                </a:solidFill>
                <a:effectLst/>
                <a:ea typeface="Times New Roman" panose="02020603050405020304" pitchFamily="18" charset="0"/>
              </a:rPr>
              <a:t>et al</a:t>
            </a:r>
            <a:r>
              <a:rPr kumimoji="0" lang="fr-FR" altLang="fr-FR" sz="1600" b="0" i="0" u="none" strike="noStrike" cap="none" normalizeH="0" baseline="0" dirty="0">
                <a:ln>
                  <a:noFill/>
                </a:ln>
                <a:solidFill>
                  <a:schemeClr val="tx1"/>
                </a:solidFill>
                <a:effectLst/>
                <a:ea typeface="Times New Roman" panose="02020603050405020304" pitchFamily="18" charset="0"/>
              </a:rPr>
              <a:t>., calculez et comparez la distance théorique de la patiente (Mme D.). et dans un second temps commentez et interprétez les données recueillies lors de ce premier test.</a:t>
            </a:r>
          </a:p>
          <a:p>
            <a:pPr marL="0" marR="0" lvl="0" indent="0" algn="l" defTabSz="914400" rtl="0" eaLnBrk="0" fontAlgn="base" latinLnBrk="0" hangingPunct="0">
              <a:lnSpc>
                <a:spcPct val="100000"/>
              </a:lnSpc>
              <a:spcBef>
                <a:spcPct val="0"/>
              </a:spcBef>
              <a:spcAft>
                <a:spcPct val="0"/>
              </a:spcAft>
              <a:buClrTx/>
              <a:buSzTx/>
              <a:tabLst/>
            </a:pP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sng" strike="noStrike" cap="none" normalizeH="0" baseline="0" dirty="0">
                <a:ln>
                  <a:noFill/>
                </a:ln>
                <a:solidFill>
                  <a:schemeClr val="tx1"/>
                </a:solidFill>
                <a:effectLst/>
                <a:ea typeface="Times New Roman" panose="02020603050405020304" pitchFamily="18" charset="0"/>
              </a:rPr>
              <a:t>Equation de </a:t>
            </a:r>
            <a:r>
              <a:rPr kumimoji="0" lang="fr-FR" altLang="fr-FR" sz="1400" b="0" i="1" u="sng" strike="noStrike" cap="none" normalizeH="0" baseline="0" dirty="0" err="1">
                <a:ln>
                  <a:noFill/>
                </a:ln>
                <a:solidFill>
                  <a:schemeClr val="tx1"/>
                </a:solidFill>
                <a:effectLst/>
                <a:ea typeface="Times New Roman" panose="02020603050405020304" pitchFamily="18" charset="0"/>
              </a:rPr>
              <a:t>Trooster</a:t>
            </a:r>
            <a:r>
              <a:rPr kumimoji="0" lang="fr-FR" altLang="fr-FR" sz="1400" b="0" i="1" u="sng" strike="noStrike" cap="none" normalizeH="0" baseline="0" dirty="0">
                <a:ln>
                  <a:noFill/>
                </a:ln>
                <a:solidFill>
                  <a:schemeClr val="tx1"/>
                </a:solidFill>
                <a:effectLst/>
                <a:ea typeface="Times New Roman" panose="02020603050405020304" pitchFamily="18" charset="0"/>
              </a:rPr>
              <a:t> :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218 + (5,14*taille)-(5,32*âge)-(1,80*poids) + (51,31*sexe)   </a:t>
            </a:r>
            <a:r>
              <a:rPr kumimoji="0" lang="fr-FR" altLang="fr-FR" sz="1400" b="0" i="1" u="none" strike="noStrike" cap="none" normalizeH="0" baseline="0" dirty="0">
                <a:ln>
                  <a:noFill/>
                </a:ln>
                <a:solidFill>
                  <a:schemeClr val="tx1"/>
                </a:solidFill>
                <a:effectLst/>
                <a:ea typeface="Times New Roman" panose="02020603050405020304" pitchFamily="18" charset="0"/>
              </a:rPr>
              <a:t>(Avec 0 femme et 1 homme)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none" strike="noStrike" cap="none" normalizeH="0" baseline="0" dirty="0">
                <a:ln>
                  <a:noFill/>
                </a:ln>
                <a:solidFill>
                  <a:schemeClr val="tx1"/>
                </a:solidFill>
                <a:effectLst/>
                <a:ea typeface="Times New Roman" panose="02020603050405020304" pitchFamily="18" charset="0"/>
              </a:rPr>
              <a:t>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sng" strike="noStrike" cap="none" normalizeH="0" baseline="0" dirty="0">
                <a:ln>
                  <a:noFill/>
                </a:ln>
                <a:solidFill>
                  <a:schemeClr val="tx1"/>
                </a:solidFill>
                <a:effectLst/>
                <a:ea typeface="Times New Roman" panose="02020603050405020304" pitchFamily="18" charset="0"/>
              </a:rPr>
              <a:t>Equations de </a:t>
            </a:r>
            <a:r>
              <a:rPr kumimoji="0" lang="fr-FR" altLang="fr-FR" sz="1400" b="0" i="1" u="sng" strike="noStrike" cap="none" normalizeH="0" baseline="0" dirty="0" err="1">
                <a:ln>
                  <a:noFill/>
                </a:ln>
                <a:solidFill>
                  <a:schemeClr val="tx1"/>
                </a:solidFill>
                <a:effectLst/>
                <a:ea typeface="Times New Roman" panose="02020603050405020304" pitchFamily="18" charset="0"/>
              </a:rPr>
              <a:t>Enright</a:t>
            </a:r>
            <a:r>
              <a:rPr kumimoji="0" lang="fr-FR" altLang="fr-FR" sz="1400" b="0" i="1" u="none" strike="noStrike" cap="none" normalizeH="0" baseline="0" dirty="0">
                <a:ln>
                  <a:noFill/>
                </a:ln>
                <a:solidFill>
                  <a:schemeClr val="tx1"/>
                </a:solidFill>
                <a:effectLst/>
                <a:ea typeface="Times New Roman" panose="02020603050405020304" pitchFamily="18" charset="0"/>
              </a:rPr>
              <a:t> :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(7,57*taille)-(5,02*âge)-(1,76*poids)-309 </a:t>
            </a:r>
            <a:r>
              <a:rPr kumimoji="0" lang="fr-FR" altLang="fr-FR" sz="1400" b="0" i="1" u="none" strike="noStrike" cap="none" normalizeH="0" baseline="0" dirty="0">
                <a:ln>
                  <a:noFill/>
                </a:ln>
                <a:solidFill>
                  <a:schemeClr val="tx1"/>
                </a:solidFill>
                <a:effectLst/>
                <a:ea typeface="Times New Roman" panose="02020603050405020304" pitchFamily="18" charset="0"/>
              </a:rPr>
              <a:t>pour les hommes </a:t>
            </a:r>
            <a:endParaRPr kumimoji="0" lang="fr-FR" altLang="fr-FR"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1" i="1" u="none" strike="noStrike" cap="none" normalizeH="0" baseline="0" dirty="0" err="1">
                <a:ln>
                  <a:noFill/>
                </a:ln>
                <a:solidFill>
                  <a:schemeClr val="tx1"/>
                </a:solidFill>
                <a:effectLst/>
                <a:ea typeface="Times New Roman" panose="02020603050405020304" pitchFamily="18" charset="0"/>
              </a:rPr>
              <a:t>Dist</a:t>
            </a:r>
            <a:r>
              <a:rPr kumimoji="0" lang="fr-FR" altLang="fr-FR" sz="1400" b="1" i="1" u="none" strike="noStrike" cap="none" normalizeH="0" baseline="0" dirty="0">
                <a:ln>
                  <a:noFill/>
                </a:ln>
                <a:solidFill>
                  <a:schemeClr val="tx1"/>
                </a:solidFill>
                <a:effectLst/>
                <a:ea typeface="Times New Roman" panose="02020603050405020304" pitchFamily="18" charset="0"/>
              </a:rPr>
              <a:t> = (2,11*taille)-(2,29*poids)-(5,78*âge) +667 </a:t>
            </a:r>
            <a:r>
              <a:rPr kumimoji="0" lang="fr-FR" altLang="fr-FR" sz="1400" b="0" i="1" u="none" strike="noStrike" cap="none" normalizeH="0" baseline="0" dirty="0">
                <a:ln>
                  <a:noFill/>
                </a:ln>
                <a:solidFill>
                  <a:schemeClr val="tx1"/>
                </a:solidFill>
                <a:effectLst/>
                <a:ea typeface="Times New Roman" panose="02020603050405020304" pitchFamily="18" charset="0"/>
              </a:rPr>
              <a:t>pour les femmes</a:t>
            </a:r>
            <a:endParaRPr kumimoji="0" lang="fr-FR" altLang="fr-FR" sz="1400" b="0" i="0" u="none" strike="noStrike" cap="none" normalizeH="0" baseline="0" dirty="0">
              <a:ln>
                <a:noFill/>
              </a:ln>
              <a:solidFill>
                <a:schemeClr val="tx1"/>
              </a:solidFill>
              <a:effectLst/>
            </a:endParaRPr>
          </a:p>
        </p:txBody>
      </p:sp>
      <p:sp>
        <p:nvSpPr>
          <p:cNvPr id="3" name="ZoneTexte 2"/>
          <p:cNvSpPr txBox="1"/>
          <p:nvPr/>
        </p:nvSpPr>
        <p:spPr>
          <a:xfrm>
            <a:off x="7193163" y="2203872"/>
            <a:ext cx="4104456" cy="3016210"/>
          </a:xfrm>
          <a:prstGeom prst="rect">
            <a:avLst/>
          </a:prstGeom>
          <a:noFill/>
        </p:spPr>
        <p:txBody>
          <a:bodyPr wrap="square" rtlCol="0">
            <a:spAutoFit/>
          </a:bodyPr>
          <a:lstStyle/>
          <a:p>
            <a:pPr>
              <a:lnSpc>
                <a:spcPct val="95000"/>
              </a:lnSpc>
            </a:pPr>
            <a:r>
              <a:rPr lang="fr-FR" sz="2000" b="1" dirty="0">
                <a:solidFill>
                  <a:srgbClr val="FF0000"/>
                </a:solidFill>
              </a:rPr>
              <a:t>Les résultats diffèrent en fonction de l’équation utilisée</a:t>
            </a:r>
          </a:p>
          <a:p>
            <a:pPr>
              <a:lnSpc>
                <a:spcPct val="95000"/>
              </a:lnSpc>
            </a:pPr>
            <a:endParaRPr lang="fr-FR" sz="2000" b="1" dirty="0">
              <a:solidFill>
                <a:srgbClr val="FF0000"/>
              </a:solidFill>
            </a:endParaRPr>
          </a:p>
          <a:p>
            <a:pPr>
              <a:lnSpc>
                <a:spcPct val="95000"/>
              </a:lnSpc>
            </a:pPr>
            <a:r>
              <a:rPr lang="fr-FR" sz="2000" b="1" dirty="0">
                <a:solidFill>
                  <a:srgbClr val="FF0000"/>
                </a:solidFill>
              </a:rPr>
              <a:t>Laquelle utiliser ? </a:t>
            </a:r>
          </a:p>
          <a:p>
            <a:pPr>
              <a:lnSpc>
                <a:spcPct val="95000"/>
              </a:lnSpc>
            </a:pPr>
            <a:endParaRPr lang="fr-FR" sz="2000" b="1" dirty="0">
              <a:solidFill>
                <a:srgbClr val="FF0000"/>
              </a:solidFill>
            </a:endParaRPr>
          </a:p>
          <a:p>
            <a:pPr>
              <a:lnSpc>
                <a:spcPct val="95000"/>
              </a:lnSpc>
            </a:pPr>
            <a:r>
              <a:rPr lang="fr-FR" sz="2000" b="1" dirty="0">
                <a:solidFill>
                  <a:srgbClr val="FF0000"/>
                </a:solidFill>
              </a:rPr>
              <a:t>Celle qui correspond le plus aux caractéristiques de notre population </a:t>
            </a:r>
          </a:p>
          <a:p>
            <a:pPr>
              <a:lnSpc>
                <a:spcPct val="95000"/>
              </a:lnSpc>
            </a:pPr>
            <a:endParaRPr lang="fr-FR" sz="2000" b="1" dirty="0">
              <a:solidFill>
                <a:srgbClr val="FF0000"/>
              </a:solidFill>
            </a:endParaRPr>
          </a:p>
          <a:p>
            <a:pPr>
              <a:lnSpc>
                <a:spcPct val="95000"/>
              </a:lnSpc>
            </a:pPr>
            <a:r>
              <a:rPr lang="fr-FR" sz="2000" b="1" dirty="0">
                <a:solidFill>
                  <a:srgbClr val="FF0000"/>
                </a:solidFill>
              </a:rPr>
              <a:t>Ici celle de </a:t>
            </a:r>
            <a:r>
              <a:rPr lang="fr-FR" sz="2000" b="1" dirty="0" err="1">
                <a:solidFill>
                  <a:srgbClr val="FF0000"/>
                </a:solidFill>
              </a:rPr>
              <a:t>Trooster</a:t>
            </a:r>
            <a:r>
              <a:rPr lang="fr-FR" sz="2000" b="1" dirty="0">
                <a:solidFill>
                  <a:srgbClr val="FF0000"/>
                </a:solidFill>
              </a:rPr>
              <a:t> (belges)</a:t>
            </a:r>
          </a:p>
        </p:txBody>
      </p:sp>
    </p:spTree>
    <p:extLst>
      <p:ext uri="{BB962C8B-B14F-4D97-AF65-F5344CB8AC3E}">
        <p14:creationId xmlns:p14="http://schemas.microsoft.com/office/powerpoint/2010/main" val="3789139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9796" y="1556792"/>
            <a:ext cx="11161240" cy="2677656"/>
          </a:xfrm>
          <a:prstGeom prst="rect">
            <a:avLst/>
          </a:prstGeom>
        </p:spPr>
        <p:txBody>
          <a:bodyPr wrap="square">
            <a:spAutoFit/>
          </a:bodyPr>
          <a:lstStyle/>
          <a:p>
            <a:pPr marL="342900" indent="-342900">
              <a:buFont typeface="Wingdings" panose="05000000000000000000" pitchFamily="2" charset="2"/>
              <a:buChar char="§"/>
            </a:pPr>
            <a:r>
              <a:rPr lang="fr-FR" dirty="0"/>
              <a:t>Les prochains TD (sujet + supports) seront uniquement disponibles sur Moodle. Je n'imprimerai que quelques sujets au cas où. Donc le mieux est de venir avec vos ordinateurs / tablettes / smartphones et de télécharger au préalable les sujets</a:t>
            </a:r>
            <a:r>
              <a:rPr lang="fr-FR" dirty="0" smtClean="0"/>
              <a:t>.</a:t>
            </a:r>
          </a:p>
          <a:p>
            <a:pPr marL="342900" indent="-342900">
              <a:buFont typeface="Wingdings" panose="05000000000000000000" pitchFamily="2" charset="2"/>
              <a:buChar char="§"/>
            </a:pPr>
            <a:endParaRPr lang="fr-FR" dirty="0"/>
          </a:p>
          <a:p>
            <a:pPr marL="342900" indent="-342900">
              <a:buFont typeface="Wingdings" panose="05000000000000000000" pitchFamily="2" charset="2"/>
              <a:buChar char="§"/>
            </a:pPr>
            <a:endParaRPr lang="fr-FR" dirty="0"/>
          </a:p>
          <a:p>
            <a:pPr marL="342900" indent="-342900">
              <a:buFont typeface="Wingdings" panose="05000000000000000000" pitchFamily="2" charset="2"/>
              <a:buChar char="§"/>
            </a:pPr>
            <a:r>
              <a:rPr lang="fr-FR" dirty="0"/>
              <a:t>Si vous en avez l'envie, vous pouvez d'ores et déjà travailler dessus.</a:t>
            </a:r>
            <a:endParaRPr lang="en-GB" dirty="0"/>
          </a:p>
        </p:txBody>
      </p:sp>
      <p:pic>
        <p:nvPicPr>
          <p:cNvPr id="7" name="Image 6"/>
          <p:cNvPicPr>
            <a:picLocks noChangeAspect="1"/>
          </p:cNvPicPr>
          <p:nvPr/>
        </p:nvPicPr>
        <p:blipFill>
          <a:blip r:embed="rId2"/>
          <a:stretch>
            <a:fillRect/>
          </a:stretch>
        </p:blipFill>
        <p:spPr>
          <a:xfrm>
            <a:off x="2494012" y="4581128"/>
            <a:ext cx="6834213" cy="1728192"/>
          </a:xfrm>
          <a:prstGeom prst="rect">
            <a:avLst/>
          </a:prstGeom>
        </p:spPr>
      </p:pic>
    </p:spTree>
    <p:extLst>
      <p:ext uri="{BB962C8B-B14F-4D97-AF65-F5344CB8AC3E}">
        <p14:creationId xmlns:p14="http://schemas.microsoft.com/office/powerpoint/2010/main" val="42666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lvl="0" indent="0" algn="just" defTabSz="914400" eaLnBrk="0" fontAlgn="base" hangingPunct="0">
              <a:lnSpc>
                <a:spcPct val="100000"/>
              </a:lnSpc>
              <a:spcBef>
                <a:spcPct val="0"/>
              </a:spcBef>
              <a:spcAft>
                <a:spcPct val="0"/>
              </a:spcAft>
              <a:buSzTx/>
              <a:buNone/>
            </a:pPr>
            <a:r>
              <a:rPr lang="fr-FR" altLang="fr-FR" sz="1800" dirty="0">
                <a:ea typeface="Times New Roman" panose="02020603050405020304" pitchFamily="18" charset="0"/>
              </a:rPr>
              <a:t>Poulain </a:t>
            </a:r>
            <a:r>
              <a:rPr lang="fr-FR" altLang="fr-FR" sz="1800" i="1" dirty="0">
                <a:ea typeface="Times New Roman" panose="02020603050405020304" pitchFamily="18" charset="0"/>
              </a:rPr>
              <a:t>et al</a:t>
            </a:r>
            <a:r>
              <a:rPr lang="fr-FR" altLang="fr-FR" sz="1800" dirty="0">
                <a:ea typeface="Times New Roman" panose="02020603050405020304" pitchFamily="18" charset="0"/>
              </a:rPr>
              <a:t>. ont montré que le TDM6 permettait le diagnostic de la désaturation en oxygène à l’effort. Ainsi, des recommandations d’oxygénothérapie ont pu être proposées :</a:t>
            </a:r>
            <a:endParaRPr lang="fr-FR" altLang="fr-FR" sz="1600" dirty="0"/>
          </a:p>
          <a:p>
            <a:pPr marL="0" lvl="0" indent="0" algn="just" defTabSz="914400" eaLnBrk="0" fontAlgn="base" hangingPunct="0">
              <a:lnSpc>
                <a:spcPct val="100000"/>
              </a:lnSpc>
              <a:spcBef>
                <a:spcPct val="0"/>
              </a:spcBef>
              <a:spcAft>
                <a:spcPct val="0"/>
              </a:spcAft>
              <a:buSzTx/>
              <a:buNone/>
            </a:pPr>
            <a:endParaRPr lang="fr-FR" altLang="fr-FR" sz="1800"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r>
              <a:rPr lang="fr-FR" altLang="fr-FR" sz="1800" dirty="0">
                <a:ea typeface="Times New Roman" panose="02020603050405020304" pitchFamily="18" charset="0"/>
              </a:rPr>
              <a:t>« </a:t>
            </a:r>
            <a:r>
              <a:rPr lang="fr-FR" altLang="fr-FR" sz="1800" i="1" dirty="0">
                <a:ea typeface="Times New Roman" panose="02020603050405020304" pitchFamily="18" charset="0"/>
              </a:rPr>
              <a:t>Si lors du premier test d’entrée sous air, le patient </a:t>
            </a:r>
            <a:r>
              <a:rPr lang="fr-FR" altLang="fr-FR" sz="1800" i="1" dirty="0" err="1">
                <a:ea typeface="Times New Roman" panose="02020603050405020304" pitchFamily="18" charset="0"/>
              </a:rPr>
              <a:t>désature</a:t>
            </a:r>
            <a:r>
              <a:rPr lang="fr-FR" altLang="fr-FR" sz="1800" i="1" dirty="0">
                <a:ea typeface="Times New Roman" panose="02020603050405020304" pitchFamily="18" charset="0"/>
              </a:rPr>
              <a:t> (SpO</a:t>
            </a:r>
            <a:r>
              <a:rPr lang="fr-FR" altLang="fr-FR" sz="1800" i="1" baseline="-30000" dirty="0">
                <a:ea typeface="Times New Roman" panose="02020603050405020304" pitchFamily="18" charset="0"/>
              </a:rPr>
              <a:t>2</a:t>
            </a:r>
            <a:r>
              <a:rPr lang="fr-FR" altLang="fr-FR" sz="1800" i="1" dirty="0">
                <a:ea typeface="Times New Roman" panose="02020603050405020304" pitchFamily="18" charset="0"/>
              </a:rPr>
              <a:t> &lt; 90%)  pendant 3 minutes consécutives, alors, pour le second test d’entrée il faut adapter les débits d’O</a:t>
            </a:r>
            <a:r>
              <a:rPr lang="fr-FR" altLang="fr-FR" sz="1800" i="1" baseline="-30000" dirty="0">
                <a:ea typeface="Times New Roman" panose="02020603050405020304" pitchFamily="18" charset="0"/>
              </a:rPr>
              <a:t>2</a:t>
            </a:r>
            <a:r>
              <a:rPr lang="fr-FR" altLang="fr-FR" sz="1800" i="1" dirty="0">
                <a:ea typeface="Times New Roman" panose="02020603050405020304" pitchFamily="18" charset="0"/>
              </a:rPr>
              <a:t> de la façon suivante</a:t>
            </a:r>
            <a:r>
              <a:rPr lang="fr-FR" altLang="fr-FR" sz="1800" dirty="0">
                <a:ea typeface="Times New Roman" panose="02020603050405020304" pitchFamily="18" charset="0"/>
              </a:rPr>
              <a:t> : </a:t>
            </a:r>
          </a:p>
          <a:p>
            <a:pPr marL="0" lvl="0" indent="0" algn="just" defTabSz="914400" eaLnBrk="0" fontAlgn="base" hangingPunct="0">
              <a:lnSpc>
                <a:spcPct val="100000"/>
              </a:lnSpc>
              <a:spcBef>
                <a:spcPct val="0"/>
              </a:spcBef>
              <a:spcAft>
                <a:spcPct val="0"/>
              </a:spcAft>
              <a:buSzTx/>
              <a:buNone/>
            </a:pP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1600" dirty="0"/>
          </a:p>
          <a:p>
            <a:pPr marL="0" lvl="0" indent="0" algn="just" defTabSz="914400" eaLnBrk="0" fontAlgn="base" hangingPunct="0">
              <a:lnSpc>
                <a:spcPct val="100000"/>
              </a:lnSpc>
              <a:spcBef>
                <a:spcPct val="0"/>
              </a:spcBef>
              <a:spcAft>
                <a:spcPct val="0"/>
              </a:spcAft>
              <a:buSzTx/>
              <a:buNone/>
            </a:pPr>
            <a:endParaRPr lang="fr-FR" altLang="fr-FR" sz="1800"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1800"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1800"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r>
              <a:rPr lang="fr-FR" altLang="fr-FR" sz="1800" dirty="0">
                <a:ea typeface="Times New Roman" panose="02020603050405020304" pitchFamily="18" charset="0"/>
              </a:rPr>
              <a:t>A partir du tableau ci-dessus, quelle décision prenez vous pour le second test d’entrée de Mme D. ?</a:t>
            </a:r>
            <a:endParaRPr lang="fr-FR" altLang="fr-FR" sz="1800" dirty="0"/>
          </a:p>
          <a:p>
            <a:pPr marL="0" lvl="0" indent="0" algn="just" defTabSz="914400" eaLnBrk="0" fontAlgn="base" hangingPunct="0">
              <a:lnSpc>
                <a:spcPct val="100000"/>
              </a:lnSpc>
              <a:spcBef>
                <a:spcPct val="0"/>
              </a:spcBef>
              <a:spcAft>
                <a:spcPct val="0"/>
              </a:spcAft>
              <a:buSzTx/>
              <a:buNone/>
            </a:pPr>
            <a:endParaRPr lang="fr-FR" altLang="fr-FR" sz="1800" dirty="0"/>
          </a:p>
          <a:p>
            <a:pPr marL="0" lvl="0" indent="0" algn="just" defTabSz="914400" eaLnBrk="0" fontAlgn="base" hangingPunct="0">
              <a:lnSpc>
                <a:spcPct val="100000"/>
              </a:lnSpc>
              <a:spcBef>
                <a:spcPct val="0"/>
              </a:spcBef>
              <a:spcAft>
                <a:spcPct val="0"/>
              </a:spcAft>
              <a:buSzTx/>
              <a:buNone/>
            </a:pPr>
            <a:r>
              <a:rPr lang="fr-FR" altLang="fr-FR" sz="2000" b="1" dirty="0">
                <a:solidFill>
                  <a:srgbClr val="FF0000"/>
                </a:solidFill>
                <a:latin typeface="Calibri Light" panose="020F0302020204030204" pitchFamily="34" charset="0"/>
                <a:ea typeface="Times New Roman" panose="02020603050405020304" pitchFamily="18" charset="0"/>
              </a:rPr>
              <a:t>	Mme D. doit faire son second test de marche de 6 minutes sous 2 L d’O</a:t>
            </a:r>
            <a:r>
              <a:rPr lang="fr-FR" altLang="fr-FR" sz="2000" b="1" baseline="-25000" dirty="0">
                <a:solidFill>
                  <a:srgbClr val="FF0000"/>
                </a:solidFill>
                <a:latin typeface="Calibri Light" panose="020F0302020204030204" pitchFamily="34" charset="0"/>
                <a:ea typeface="Times New Roman" panose="02020603050405020304" pitchFamily="18" charset="0"/>
              </a:rPr>
              <a:t>2</a:t>
            </a:r>
            <a:r>
              <a:rPr lang="fr-FR" altLang="fr-FR" sz="2000" b="1" dirty="0">
                <a:solidFill>
                  <a:srgbClr val="FF0000"/>
                </a:solidFill>
                <a:latin typeface="Calibri Light" panose="020F0302020204030204" pitchFamily="34" charset="0"/>
                <a:ea typeface="Times New Roman" panose="02020603050405020304" pitchFamily="18" charset="0"/>
              </a:rPr>
              <a:t>.</a:t>
            </a: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graphicFrame>
        <p:nvGraphicFramePr>
          <p:cNvPr id="9" name="Tableau 8"/>
          <p:cNvGraphicFramePr>
            <a:graphicFrameLocks noGrp="1"/>
          </p:cNvGraphicFramePr>
          <p:nvPr>
            <p:extLst>
              <p:ext uri="{D42A27DB-BD31-4B8C-83A1-F6EECF244321}">
                <p14:modId xmlns:p14="http://schemas.microsoft.com/office/powerpoint/2010/main" val="3419521656"/>
              </p:ext>
            </p:extLst>
          </p:nvPr>
        </p:nvGraphicFramePr>
        <p:xfrm>
          <a:off x="3867123" y="3573016"/>
          <a:ext cx="4657725" cy="1496060"/>
        </p:xfrm>
        <a:graphic>
          <a:graphicData uri="http://schemas.openxmlformats.org/drawingml/2006/table">
            <a:tbl>
              <a:tblPr firstRow="1" firstCol="1" bandRow="1">
                <a:tableStyleId>{69012ECD-51FC-41F1-AA8D-1B2483CD663E}</a:tableStyleId>
              </a:tblPr>
              <a:tblGrid>
                <a:gridCol w="2498090">
                  <a:extLst>
                    <a:ext uri="{9D8B030D-6E8A-4147-A177-3AD203B41FA5}">
                      <a16:colId xmlns:a16="http://schemas.microsoft.com/office/drawing/2014/main" val="20000"/>
                    </a:ext>
                  </a:extLst>
                </a:gridCol>
                <a:gridCol w="2159635">
                  <a:extLst>
                    <a:ext uri="{9D8B030D-6E8A-4147-A177-3AD203B41FA5}">
                      <a16:colId xmlns:a16="http://schemas.microsoft.com/office/drawing/2014/main" val="20001"/>
                    </a:ext>
                  </a:extLst>
                </a:gridCol>
              </a:tblGrid>
              <a:tr h="0">
                <a:tc>
                  <a:txBody>
                    <a:bodyPr/>
                    <a:lstStyle/>
                    <a:p>
                      <a:pPr algn="ctr">
                        <a:lnSpc>
                          <a:spcPct val="115000"/>
                        </a:lnSpc>
                        <a:spcAft>
                          <a:spcPts val="0"/>
                        </a:spcAft>
                      </a:pPr>
                      <a:r>
                        <a:rPr lang="fr-FR" sz="1200" dirty="0">
                          <a:effectLst/>
                        </a:rPr>
                        <a:t>Désaturation au 1</a:t>
                      </a:r>
                      <a:r>
                        <a:rPr lang="fr-FR" sz="1200" baseline="30000" dirty="0">
                          <a:effectLst/>
                        </a:rPr>
                        <a:t>er</a:t>
                      </a:r>
                      <a:r>
                        <a:rPr lang="fr-FR" sz="1200" dirty="0">
                          <a:effectLst/>
                        </a:rPr>
                        <a:t> TDM</a:t>
                      </a:r>
                      <a:endParaRPr lang="fr-FR" sz="1200" dirty="0">
                        <a:effectLst/>
                        <a:latin typeface="Times New Roman" panose="02020603050405020304" pitchFamily="18" charset="0"/>
                        <a:ea typeface="Times New Roman" panose="02020603050405020304" pitchFamily="18" charset="0"/>
                      </a:endParaRPr>
                    </a:p>
                  </a:txBody>
                  <a:tcPr marL="90805" marR="90805" marT="44450" marB="44450"/>
                </a:tc>
                <a:tc>
                  <a:txBody>
                    <a:bodyPr/>
                    <a:lstStyle/>
                    <a:p>
                      <a:pPr algn="ctr">
                        <a:lnSpc>
                          <a:spcPct val="115000"/>
                        </a:lnSpc>
                        <a:spcAft>
                          <a:spcPts val="0"/>
                        </a:spcAft>
                      </a:pPr>
                      <a:r>
                        <a:rPr lang="fr-FR" sz="1200">
                          <a:effectLst/>
                        </a:rPr>
                        <a:t>Débit d’O</a:t>
                      </a:r>
                      <a:r>
                        <a:rPr lang="fr-FR" sz="1200" baseline="-25000">
                          <a:effectLst/>
                        </a:rPr>
                        <a:t>2</a:t>
                      </a:r>
                      <a:r>
                        <a:rPr lang="fr-FR" sz="1200">
                          <a:effectLst/>
                        </a:rPr>
                        <a:t> au 2</a:t>
                      </a:r>
                      <a:r>
                        <a:rPr lang="fr-FR" sz="1200" baseline="30000">
                          <a:effectLst/>
                        </a:rPr>
                        <a:t>nd</a:t>
                      </a:r>
                      <a:r>
                        <a:rPr lang="fr-FR" sz="1200">
                          <a:effectLst/>
                        </a:rPr>
                        <a:t> TDM</a:t>
                      </a:r>
                      <a:endParaRPr lang="fr-FR" sz="1200">
                        <a:effectLst/>
                        <a:latin typeface="Times New Roman" panose="02020603050405020304" pitchFamily="18" charset="0"/>
                        <a:ea typeface="Times New Roman" panose="02020603050405020304" pitchFamily="18" charset="0"/>
                      </a:endParaRPr>
                    </a:p>
                  </a:txBody>
                  <a:tcPr marL="90805" marR="90805" marT="44450" marB="44450"/>
                </a:tc>
                <a:extLst>
                  <a:ext uri="{0D108BD9-81ED-4DB2-BD59-A6C34878D82A}">
                    <a16:rowId xmlns:a16="http://schemas.microsoft.com/office/drawing/2014/main" val="10000"/>
                  </a:ext>
                </a:extLst>
              </a:tr>
              <a:tr h="0">
                <a:tc>
                  <a:txBody>
                    <a:bodyPr/>
                    <a:lstStyle/>
                    <a:p>
                      <a:pPr algn="ctr">
                        <a:lnSpc>
                          <a:spcPct val="115000"/>
                        </a:lnSpc>
                        <a:spcAft>
                          <a:spcPts val="0"/>
                        </a:spcAft>
                      </a:pPr>
                      <a:r>
                        <a:rPr lang="fr-FR" sz="1200">
                          <a:effectLst/>
                        </a:rPr>
                        <a:t>Aucune</a:t>
                      </a:r>
                      <a:endParaRPr lang="fr-FR" sz="1200">
                        <a:effectLst/>
                        <a:latin typeface="Times New Roman" panose="02020603050405020304" pitchFamily="18" charset="0"/>
                        <a:ea typeface="Times New Roman" panose="02020603050405020304" pitchFamily="18" charset="0"/>
                      </a:endParaRPr>
                    </a:p>
                  </a:txBody>
                  <a:tcPr marL="90805" marR="90805" marT="44450" marB="44450"/>
                </a:tc>
                <a:tc>
                  <a:txBody>
                    <a:bodyPr/>
                    <a:lstStyle/>
                    <a:p>
                      <a:pPr algn="ctr">
                        <a:lnSpc>
                          <a:spcPct val="115000"/>
                        </a:lnSpc>
                        <a:spcAft>
                          <a:spcPts val="0"/>
                        </a:spcAft>
                      </a:pPr>
                      <a:r>
                        <a:rPr lang="fr-FR" sz="1200">
                          <a:effectLst/>
                        </a:rPr>
                        <a:t>Pas d’O</a:t>
                      </a:r>
                      <a:r>
                        <a:rPr lang="fr-FR" sz="1200" baseline="-25000">
                          <a:effectLst/>
                        </a:rPr>
                        <a:t>2</a:t>
                      </a:r>
                      <a:endParaRPr lang="fr-FR" sz="1200">
                        <a:effectLst/>
                        <a:latin typeface="Times New Roman" panose="02020603050405020304" pitchFamily="18" charset="0"/>
                        <a:ea typeface="Times New Roman" panose="02020603050405020304" pitchFamily="18" charset="0"/>
                      </a:endParaRPr>
                    </a:p>
                  </a:txBody>
                  <a:tcPr marL="90805" marR="90805" marT="44450" marB="44450"/>
                </a:tc>
                <a:extLst>
                  <a:ext uri="{0D108BD9-81ED-4DB2-BD59-A6C34878D82A}">
                    <a16:rowId xmlns:a16="http://schemas.microsoft.com/office/drawing/2014/main" val="10001"/>
                  </a:ext>
                </a:extLst>
              </a:tr>
              <a:tr h="0">
                <a:tc>
                  <a:txBody>
                    <a:bodyPr/>
                    <a:lstStyle/>
                    <a:p>
                      <a:pPr algn="ctr">
                        <a:lnSpc>
                          <a:spcPct val="115000"/>
                        </a:lnSpc>
                        <a:spcAft>
                          <a:spcPts val="0"/>
                        </a:spcAft>
                      </a:pPr>
                      <a:r>
                        <a:rPr lang="fr-FR" sz="1200">
                          <a:effectLst/>
                        </a:rPr>
                        <a:t>85 – 89%</a:t>
                      </a:r>
                      <a:endParaRPr lang="fr-FR" sz="1200">
                        <a:effectLst/>
                        <a:latin typeface="Times New Roman" panose="02020603050405020304" pitchFamily="18" charset="0"/>
                        <a:ea typeface="Times New Roman" panose="02020603050405020304" pitchFamily="18" charset="0"/>
                      </a:endParaRPr>
                    </a:p>
                  </a:txBody>
                  <a:tcPr marL="90805" marR="90805" marT="44450" marB="44450"/>
                </a:tc>
                <a:tc>
                  <a:txBody>
                    <a:bodyPr/>
                    <a:lstStyle/>
                    <a:p>
                      <a:pPr algn="ctr">
                        <a:lnSpc>
                          <a:spcPct val="115000"/>
                        </a:lnSpc>
                        <a:spcAft>
                          <a:spcPts val="0"/>
                        </a:spcAft>
                      </a:pPr>
                      <a:r>
                        <a:rPr lang="fr-FR" sz="1200">
                          <a:effectLst/>
                        </a:rPr>
                        <a:t>2 L / min</a:t>
                      </a:r>
                      <a:endParaRPr lang="fr-FR" sz="1200">
                        <a:effectLst/>
                        <a:latin typeface="Times New Roman" panose="02020603050405020304" pitchFamily="18" charset="0"/>
                        <a:ea typeface="Times New Roman" panose="02020603050405020304" pitchFamily="18" charset="0"/>
                      </a:endParaRPr>
                    </a:p>
                  </a:txBody>
                  <a:tcPr marL="90805" marR="90805" marT="44450" marB="44450"/>
                </a:tc>
                <a:extLst>
                  <a:ext uri="{0D108BD9-81ED-4DB2-BD59-A6C34878D82A}">
                    <a16:rowId xmlns:a16="http://schemas.microsoft.com/office/drawing/2014/main" val="10002"/>
                  </a:ext>
                </a:extLst>
              </a:tr>
              <a:tr h="0">
                <a:tc>
                  <a:txBody>
                    <a:bodyPr/>
                    <a:lstStyle/>
                    <a:p>
                      <a:pPr algn="ctr">
                        <a:lnSpc>
                          <a:spcPct val="115000"/>
                        </a:lnSpc>
                        <a:spcAft>
                          <a:spcPts val="0"/>
                        </a:spcAft>
                      </a:pPr>
                      <a:r>
                        <a:rPr lang="fr-FR" sz="1200">
                          <a:effectLst/>
                        </a:rPr>
                        <a:t>80 – 84%</a:t>
                      </a:r>
                      <a:endParaRPr lang="fr-FR" sz="1200">
                        <a:effectLst/>
                        <a:latin typeface="Times New Roman" panose="02020603050405020304" pitchFamily="18" charset="0"/>
                        <a:ea typeface="Times New Roman" panose="02020603050405020304" pitchFamily="18" charset="0"/>
                      </a:endParaRPr>
                    </a:p>
                  </a:txBody>
                  <a:tcPr marL="90805" marR="90805" marT="44450" marB="44450"/>
                </a:tc>
                <a:tc>
                  <a:txBody>
                    <a:bodyPr/>
                    <a:lstStyle/>
                    <a:p>
                      <a:pPr algn="ctr">
                        <a:lnSpc>
                          <a:spcPct val="115000"/>
                        </a:lnSpc>
                        <a:spcAft>
                          <a:spcPts val="0"/>
                        </a:spcAft>
                      </a:pPr>
                      <a:r>
                        <a:rPr lang="fr-FR" sz="1200">
                          <a:effectLst/>
                        </a:rPr>
                        <a:t>4 L / min</a:t>
                      </a:r>
                      <a:endParaRPr lang="fr-FR" sz="1200">
                        <a:effectLst/>
                        <a:latin typeface="Times New Roman" panose="02020603050405020304" pitchFamily="18" charset="0"/>
                        <a:ea typeface="Times New Roman" panose="02020603050405020304" pitchFamily="18" charset="0"/>
                      </a:endParaRPr>
                    </a:p>
                  </a:txBody>
                  <a:tcPr marL="90805" marR="90805" marT="44450" marB="44450"/>
                </a:tc>
                <a:extLst>
                  <a:ext uri="{0D108BD9-81ED-4DB2-BD59-A6C34878D82A}">
                    <a16:rowId xmlns:a16="http://schemas.microsoft.com/office/drawing/2014/main" val="10003"/>
                  </a:ext>
                </a:extLst>
              </a:tr>
              <a:tr h="158750">
                <a:tc>
                  <a:txBody>
                    <a:bodyPr/>
                    <a:lstStyle/>
                    <a:p>
                      <a:pPr algn="ctr">
                        <a:lnSpc>
                          <a:spcPct val="115000"/>
                        </a:lnSpc>
                        <a:spcAft>
                          <a:spcPts val="0"/>
                        </a:spcAft>
                      </a:pPr>
                      <a:r>
                        <a:rPr lang="fr-FR" sz="1200">
                          <a:effectLst/>
                        </a:rPr>
                        <a:t>&lt; 79%</a:t>
                      </a:r>
                      <a:endParaRPr lang="fr-FR" sz="1200">
                        <a:effectLst/>
                        <a:latin typeface="Times New Roman" panose="02020603050405020304" pitchFamily="18" charset="0"/>
                        <a:ea typeface="Times New Roman" panose="02020603050405020304" pitchFamily="18" charset="0"/>
                      </a:endParaRPr>
                    </a:p>
                  </a:txBody>
                  <a:tcPr marL="90805" marR="90805" marT="44450" marB="44450"/>
                </a:tc>
                <a:tc>
                  <a:txBody>
                    <a:bodyPr/>
                    <a:lstStyle/>
                    <a:p>
                      <a:pPr marL="342900" marR="252730" lvl="0" indent="-342900" algn="ctr">
                        <a:lnSpc>
                          <a:spcPct val="115000"/>
                        </a:lnSpc>
                        <a:spcAft>
                          <a:spcPts val="0"/>
                        </a:spcAft>
                        <a:buFont typeface="+mj-lt"/>
                        <a:buAutoNum type="arabicPeriod" startAt="5"/>
                      </a:pPr>
                      <a:r>
                        <a:rPr lang="fr-FR" sz="1200" dirty="0">
                          <a:effectLst/>
                        </a:rPr>
                        <a:t>L / min</a:t>
                      </a:r>
                      <a:endParaRPr lang="fr-FR" sz="1200" dirty="0">
                        <a:effectLst/>
                        <a:latin typeface="Times New Roman" panose="02020603050405020304" pitchFamily="18" charset="0"/>
                        <a:ea typeface="Times New Roman" panose="02020603050405020304" pitchFamily="18" charset="0"/>
                      </a:endParaRPr>
                    </a:p>
                  </a:txBody>
                  <a:tcPr marL="90805" marR="90805" marT="44450" marB="4445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29440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3" end="13"/>
                                            </p:txEl>
                                          </p:spTgt>
                                        </p:tgtEl>
                                        <p:attrNameLst>
                                          <p:attrName>style.visibility</p:attrName>
                                        </p:attrNameLst>
                                      </p:cBhvr>
                                      <p:to>
                                        <p:strVal val="visible"/>
                                      </p:to>
                                    </p:set>
                                    <p:animEffect transition="in" filter="fade">
                                      <p:cBhvr>
                                        <p:cTn id="7" dur="500"/>
                                        <p:tgtEl>
                                          <p:spTgt spid="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latin typeface="Calibri Light" panose="020F0302020204030204" pitchFamily="34" charset="0"/>
                <a:ea typeface="Times New Roman" panose="02020603050405020304" pitchFamily="18" charset="0"/>
              </a:rPr>
              <a:t>Cette patiente a réalisé 480 m lors de son second TDM6 d’entrée et 520 m à la sortie. Les 2 tests ont été réalisés sous Oxygène et dans les 2 cas Mme D. n’a pas </a:t>
            </a:r>
            <a:r>
              <a:rPr lang="fr-FR" sz="1800" dirty="0" err="1">
                <a:latin typeface="Calibri Light" panose="020F0302020204030204" pitchFamily="34" charset="0"/>
                <a:ea typeface="Times New Roman" panose="02020603050405020304" pitchFamily="18" charset="0"/>
              </a:rPr>
              <a:t>désaturé</a:t>
            </a:r>
            <a:r>
              <a:rPr lang="fr-FR" sz="1800" dirty="0">
                <a:latin typeface="Calibri Light" panose="020F0302020204030204" pitchFamily="34" charset="0"/>
                <a:ea typeface="Times New Roman" panose="02020603050405020304" pitchFamily="18" charset="0"/>
              </a:rPr>
              <a:t> durant le TDM6. En vous basant sur ces données et sur vos connaissances, analysez les différentes données recueillies et faites un bilan des bénéfices (sous forme de tableau) acquis lors du séjour de Réhabilitation Respiratoire.  </a:t>
            </a:r>
            <a:endParaRPr lang="fr-FR" sz="1800" dirty="0">
              <a:latin typeface="Times New Roman" panose="02020603050405020304" pitchFamily="18"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330051796"/>
              </p:ext>
            </p:extLst>
          </p:nvPr>
        </p:nvGraphicFramePr>
        <p:xfrm>
          <a:off x="1269875" y="2699824"/>
          <a:ext cx="9908858" cy="2250440"/>
        </p:xfrm>
        <a:graphic>
          <a:graphicData uri="http://schemas.openxmlformats.org/drawingml/2006/table">
            <a:tbl>
              <a:tblPr firstRow="1" bandRow="1">
                <a:tableStyleId>{69012ECD-51FC-41F1-AA8D-1B2483CD663E}</a:tableStyleId>
              </a:tblPr>
              <a:tblGrid>
                <a:gridCol w="3648393">
                  <a:extLst>
                    <a:ext uri="{9D8B030D-6E8A-4147-A177-3AD203B41FA5}">
                      <a16:colId xmlns:a16="http://schemas.microsoft.com/office/drawing/2014/main" val="20000"/>
                    </a:ext>
                  </a:extLst>
                </a:gridCol>
                <a:gridCol w="2249805">
                  <a:extLst>
                    <a:ext uri="{9D8B030D-6E8A-4147-A177-3AD203B41FA5}">
                      <a16:colId xmlns:a16="http://schemas.microsoft.com/office/drawing/2014/main" val="20001"/>
                    </a:ext>
                  </a:extLst>
                </a:gridCol>
                <a:gridCol w="2249805">
                  <a:extLst>
                    <a:ext uri="{9D8B030D-6E8A-4147-A177-3AD203B41FA5}">
                      <a16:colId xmlns:a16="http://schemas.microsoft.com/office/drawing/2014/main" val="20002"/>
                    </a:ext>
                  </a:extLst>
                </a:gridCol>
                <a:gridCol w="1760855">
                  <a:extLst>
                    <a:ext uri="{9D8B030D-6E8A-4147-A177-3AD203B41FA5}">
                      <a16:colId xmlns:a16="http://schemas.microsoft.com/office/drawing/2014/main" val="20003"/>
                    </a:ext>
                  </a:extLst>
                </a:gridCol>
              </a:tblGrid>
              <a:tr h="370840">
                <a:tc>
                  <a:txBody>
                    <a:bodyPr/>
                    <a:lstStyle/>
                    <a:p>
                      <a:endParaRPr lang="fr-FR" sz="2000" dirty="0"/>
                    </a:p>
                  </a:txBody>
                  <a:tcPr/>
                </a:tc>
                <a:tc>
                  <a:txBody>
                    <a:bodyPr/>
                    <a:lstStyle/>
                    <a:p>
                      <a:r>
                        <a:rPr lang="fr-FR" sz="1800" dirty="0"/>
                        <a:t>TDM6 n°1-Entrée</a:t>
                      </a:r>
                    </a:p>
                  </a:txBody>
                  <a:tcPr/>
                </a:tc>
                <a:tc>
                  <a:txBody>
                    <a:bodyPr/>
                    <a:lstStyle/>
                    <a:p>
                      <a:r>
                        <a:rPr lang="fr-FR" sz="1800" dirty="0"/>
                        <a:t>TDM6 n°2-Entrée</a:t>
                      </a:r>
                    </a:p>
                  </a:txBody>
                  <a:tcPr/>
                </a:tc>
                <a:tc>
                  <a:txBody>
                    <a:bodyPr/>
                    <a:lstStyle/>
                    <a:p>
                      <a:r>
                        <a:rPr lang="fr-FR" sz="1800" dirty="0"/>
                        <a:t>TDM6 -Sortie</a:t>
                      </a:r>
                    </a:p>
                  </a:txBody>
                  <a:tcPr/>
                </a:tc>
                <a:extLst>
                  <a:ext uri="{0D108BD9-81ED-4DB2-BD59-A6C34878D82A}">
                    <a16:rowId xmlns:a16="http://schemas.microsoft.com/office/drawing/2014/main" val="10000"/>
                  </a:ext>
                </a:extLst>
              </a:tr>
              <a:tr h="370840">
                <a:tc>
                  <a:txBody>
                    <a:bodyPr/>
                    <a:lstStyle/>
                    <a:p>
                      <a:pPr algn="ctr"/>
                      <a:r>
                        <a:rPr lang="fr-FR" sz="1800" dirty="0"/>
                        <a:t>Distance </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1"/>
                  </a:ext>
                </a:extLst>
              </a:tr>
              <a:tr h="370840">
                <a:tc>
                  <a:txBody>
                    <a:bodyPr/>
                    <a:lstStyle/>
                    <a:p>
                      <a:pPr algn="ctr"/>
                      <a:r>
                        <a:rPr lang="fr-FR" sz="1800" dirty="0"/>
                        <a:t>% Théo (</a:t>
                      </a:r>
                      <a:r>
                        <a:rPr lang="fr-FR" sz="1800" dirty="0" err="1"/>
                        <a:t>Trooster</a:t>
                      </a:r>
                      <a:r>
                        <a:rPr lang="fr-FR" sz="1800" dirty="0"/>
                        <a:t>)</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2"/>
                  </a:ext>
                </a:extLst>
              </a:tr>
              <a:tr h="370840">
                <a:tc>
                  <a:txBody>
                    <a:bodyPr/>
                    <a:lstStyle/>
                    <a:p>
                      <a:pPr algn="ctr"/>
                      <a:r>
                        <a:rPr lang="fr-FR" sz="1800" dirty="0"/>
                        <a:t>Désaturation </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3"/>
                  </a:ext>
                </a:extLst>
              </a:tr>
              <a:tr h="370840">
                <a:tc>
                  <a:txBody>
                    <a:bodyPr/>
                    <a:lstStyle/>
                    <a:p>
                      <a:pPr algn="ctr"/>
                      <a:r>
                        <a:rPr lang="fr-FR" sz="1800" dirty="0"/>
                        <a:t>Oxygène</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4"/>
                  </a:ext>
                </a:extLst>
              </a:tr>
              <a:tr h="370840">
                <a:tc>
                  <a:txBody>
                    <a:bodyPr/>
                    <a:lstStyle/>
                    <a:p>
                      <a:pPr algn="ctr"/>
                      <a:r>
                        <a:rPr lang="fr-FR" sz="1800" dirty="0"/>
                        <a:t>Différence Sortie-Entrée (m)</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24478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latin typeface="Calibri Light" panose="020F0302020204030204" pitchFamily="34" charset="0"/>
                <a:ea typeface="Times New Roman" panose="02020603050405020304" pitchFamily="18" charset="0"/>
              </a:rPr>
              <a:t>Cette patiente a réalisé 480 m lors de son second TDM6 d’entrée et 520 m à la sortie. Les 2 tests ont été réalisés sous Oxygène et dans les 2 cas Mme D. n’a pas </a:t>
            </a:r>
            <a:r>
              <a:rPr lang="fr-FR" sz="1800" dirty="0" err="1">
                <a:latin typeface="Calibri Light" panose="020F0302020204030204" pitchFamily="34" charset="0"/>
                <a:ea typeface="Times New Roman" panose="02020603050405020304" pitchFamily="18" charset="0"/>
              </a:rPr>
              <a:t>désaturé</a:t>
            </a:r>
            <a:r>
              <a:rPr lang="fr-FR" sz="1800" dirty="0">
                <a:latin typeface="Calibri Light" panose="020F0302020204030204" pitchFamily="34" charset="0"/>
                <a:ea typeface="Times New Roman" panose="02020603050405020304" pitchFamily="18" charset="0"/>
              </a:rPr>
              <a:t> durant le TDM6. En vous basant sur ces données et sur vos connaissances, analysez les différentes données recueillies et faites un bilan des bénéfices (sous forme de tableau) acquis lors du séjour de Réhabilitation Respiratoire.  </a:t>
            </a:r>
            <a:endParaRPr lang="fr-FR" sz="1800" dirty="0">
              <a:latin typeface="Times New Roman" panose="02020603050405020304" pitchFamily="18"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736186148"/>
              </p:ext>
            </p:extLst>
          </p:nvPr>
        </p:nvGraphicFramePr>
        <p:xfrm>
          <a:off x="1269875" y="2699824"/>
          <a:ext cx="9908858" cy="2250440"/>
        </p:xfrm>
        <a:graphic>
          <a:graphicData uri="http://schemas.openxmlformats.org/drawingml/2006/table">
            <a:tbl>
              <a:tblPr firstRow="1" bandRow="1">
                <a:tableStyleId>{69012ECD-51FC-41F1-AA8D-1B2483CD663E}</a:tableStyleId>
              </a:tblPr>
              <a:tblGrid>
                <a:gridCol w="3648393">
                  <a:extLst>
                    <a:ext uri="{9D8B030D-6E8A-4147-A177-3AD203B41FA5}">
                      <a16:colId xmlns:a16="http://schemas.microsoft.com/office/drawing/2014/main" val="20000"/>
                    </a:ext>
                  </a:extLst>
                </a:gridCol>
                <a:gridCol w="2249805">
                  <a:extLst>
                    <a:ext uri="{9D8B030D-6E8A-4147-A177-3AD203B41FA5}">
                      <a16:colId xmlns:a16="http://schemas.microsoft.com/office/drawing/2014/main" val="20001"/>
                    </a:ext>
                  </a:extLst>
                </a:gridCol>
                <a:gridCol w="2249805">
                  <a:extLst>
                    <a:ext uri="{9D8B030D-6E8A-4147-A177-3AD203B41FA5}">
                      <a16:colId xmlns:a16="http://schemas.microsoft.com/office/drawing/2014/main" val="20002"/>
                    </a:ext>
                  </a:extLst>
                </a:gridCol>
                <a:gridCol w="1760855">
                  <a:extLst>
                    <a:ext uri="{9D8B030D-6E8A-4147-A177-3AD203B41FA5}">
                      <a16:colId xmlns:a16="http://schemas.microsoft.com/office/drawing/2014/main" val="20003"/>
                    </a:ext>
                  </a:extLst>
                </a:gridCol>
              </a:tblGrid>
              <a:tr h="370840">
                <a:tc>
                  <a:txBody>
                    <a:bodyPr/>
                    <a:lstStyle/>
                    <a:p>
                      <a:endParaRPr lang="fr-FR" sz="2000" dirty="0"/>
                    </a:p>
                  </a:txBody>
                  <a:tcPr/>
                </a:tc>
                <a:tc>
                  <a:txBody>
                    <a:bodyPr/>
                    <a:lstStyle/>
                    <a:p>
                      <a:r>
                        <a:rPr lang="fr-FR" sz="1800" dirty="0"/>
                        <a:t>TDM6 n°1-Entrée</a:t>
                      </a:r>
                    </a:p>
                  </a:txBody>
                  <a:tcPr/>
                </a:tc>
                <a:tc>
                  <a:txBody>
                    <a:bodyPr/>
                    <a:lstStyle/>
                    <a:p>
                      <a:r>
                        <a:rPr lang="fr-FR" sz="1800" dirty="0"/>
                        <a:t>TDM6 n°2-Entrée</a:t>
                      </a:r>
                    </a:p>
                  </a:txBody>
                  <a:tcPr/>
                </a:tc>
                <a:tc>
                  <a:txBody>
                    <a:bodyPr/>
                    <a:lstStyle/>
                    <a:p>
                      <a:r>
                        <a:rPr lang="fr-FR" sz="1800" dirty="0"/>
                        <a:t>TDM6 -Sortie</a:t>
                      </a:r>
                    </a:p>
                  </a:txBody>
                  <a:tcPr/>
                </a:tc>
                <a:extLst>
                  <a:ext uri="{0D108BD9-81ED-4DB2-BD59-A6C34878D82A}">
                    <a16:rowId xmlns:a16="http://schemas.microsoft.com/office/drawing/2014/main" val="10000"/>
                  </a:ext>
                </a:extLst>
              </a:tr>
              <a:tr h="370840">
                <a:tc>
                  <a:txBody>
                    <a:bodyPr/>
                    <a:lstStyle/>
                    <a:p>
                      <a:pPr algn="ctr"/>
                      <a:r>
                        <a:rPr lang="fr-FR" sz="1800" dirty="0"/>
                        <a:t>Distance </a:t>
                      </a:r>
                    </a:p>
                  </a:txBody>
                  <a:tcPr/>
                </a:tc>
                <a:tc>
                  <a:txBody>
                    <a:bodyPr/>
                    <a:lstStyle/>
                    <a:p>
                      <a:pPr algn="ctr"/>
                      <a:r>
                        <a:rPr lang="fr-FR" sz="1800" dirty="0"/>
                        <a:t>502 m</a:t>
                      </a:r>
                    </a:p>
                  </a:txBody>
                  <a:tcPr/>
                </a:tc>
                <a:tc>
                  <a:txBody>
                    <a:bodyPr/>
                    <a:lstStyle/>
                    <a:p>
                      <a:pPr algn="ctr"/>
                      <a:r>
                        <a:rPr lang="fr-FR" sz="1800" dirty="0"/>
                        <a:t>480 m</a:t>
                      </a:r>
                    </a:p>
                  </a:txBody>
                  <a:tcPr/>
                </a:tc>
                <a:tc>
                  <a:txBody>
                    <a:bodyPr/>
                    <a:lstStyle/>
                    <a:p>
                      <a:pPr algn="ctr"/>
                      <a:r>
                        <a:rPr lang="fr-FR" sz="1800" dirty="0"/>
                        <a:t>520 m</a:t>
                      </a:r>
                    </a:p>
                  </a:txBody>
                  <a:tcPr/>
                </a:tc>
                <a:extLst>
                  <a:ext uri="{0D108BD9-81ED-4DB2-BD59-A6C34878D82A}">
                    <a16:rowId xmlns:a16="http://schemas.microsoft.com/office/drawing/2014/main" val="10001"/>
                  </a:ext>
                </a:extLst>
              </a:tr>
              <a:tr h="370840">
                <a:tc>
                  <a:txBody>
                    <a:bodyPr/>
                    <a:lstStyle/>
                    <a:p>
                      <a:pPr algn="ctr"/>
                      <a:r>
                        <a:rPr lang="fr-FR" sz="1800" dirty="0"/>
                        <a:t>% Théo (</a:t>
                      </a:r>
                      <a:r>
                        <a:rPr lang="fr-FR" sz="1800" dirty="0" err="1"/>
                        <a:t>Trooster</a:t>
                      </a:r>
                      <a:r>
                        <a:rPr lang="fr-FR" sz="1800" dirty="0"/>
                        <a:t>)</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2"/>
                  </a:ext>
                </a:extLst>
              </a:tr>
              <a:tr h="370840">
                <a:tc>
                  <a:txBody>
                    <a:bodyPr/>
                    <a:lstStyle/>
                    <a:p>
                      <a:pPr algn="ctr"/>
                      <a:r>
                        <a:rPr lang="fr-FR" sz="1800" dirty="0"/>
                        <a:t>Désaturation </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3"/>
                  </a:ext>
                </a:extLst>
              </a:tr>
              <a:tr h="370840">
                <a:tc>
                  <a:txBody>
                    <a:bodyPr/>
                    <a:lstStyle/>
                    <a:p>
                      <a:pPr algn="ctr"/>
                      <a:r>
                        <a:rPr lang="fr-FR" sz="1800" dirty="0"/>
                        <a:t>Oxygène</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4"/>
                  </a:ext>
                </a:extLst>
              </a:tr>
              <a:tr h="370840">
                <a:tc>
                  <a:txBody>
                    <a:bodyPr/>
                    <a:lstStyle/>
                    <a:p>
                      <a:pPr algn="ctr"/>
                      <a:r>
                        <a:rPr lang="fr-FR" sz="1800" dirty="0"/>
                        <a:t>Différence Sortie-Entrée (m)</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6543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latin typeface="Calibri Light" panose="020F0302020204030204" pitchFamily="34" charset="0"/>
                <a:ea typeface="Times New Roman" panose="02020603050405020304" pitchFamily="18" charset="0"/>
              </a:rPr>
              <a:t>Cette patiente a réalisé 480 m lors de son second TDM6 d’entrée et 520 m à la sortie. Les 2 tests ont été réalisés sous Oxygène et dans les 2 cas Mme D. n’a pas </a:t>
            </a:r>
            <a:r>
              <a:rPr lang="fr-FR" sz="1800" dirty="0" err="1">
                <a:latin typeface="Calibri Light" panose="020F0302020204030204" pitchFamily="34" charset="0"/>
                <a:ea typeface="Times New Roman" panose="02020603050405020304" pitchFamily="18" charset="0"/>
              </a:rPr>
              <a:t>désaturé</a:t>
            </a:r>
            <a:r>
              <a:rPr lang="fr-FR" sz="1800" dirty="0">
                <a:latin typeface="Calibri Light" panose="020F0302020204030204" pitchFamily="34" charset="0"/>
                <a:ea typeface="Times New Roman" panose="02020603050405020304" pitchFamily="18" charset="0"/>
              </a:rPr>
              <a:t> durant le TDM6. En vous basant sur ces données et sur vos connaissances, analysez les différentes données recueillies et faites un bilan des bénéfices (sous forme de tableau) acquis lors du séjour de Réhabilitation Respiratoire.  </a:t>
            </a:r>
            <a:endParaRPr lang="fr-FR" sz="1800" dirty="0">
              <a:latin typeface="Times New Roman" panose="02020603050405020304" pitchFamily="18"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2135540358"/>
              </p:ext>
            </p:extLst>
          </p:nvPr>
        </p:nvGraphicFramePr>
        <p:xfrm>
          <a:off x="1269875" y="2699824"/>
          <a:ext cx="9908858" cy="2250440"/>
        </p:xfrm>
        <a:graphic>
          <a:graphicData uri="http://schemas.openxmlformats.org/drawingml/2006/table">
            <a:tbl>
              <a:tblPr firstRow="1" bandRow="1">
                <a:tableStyleId>{69012ECD-51FC-41F1-AA8D-1B2483CD663E}</a:tableStyleId>
              </a:tblPr>
              <a:tblGrid>
                <a:gridCol w="3648393">
                  <a:extLst>
                    <a:ext uri="{9D8B030D-6E8A-4147-A177-3AD203B41FA5}">
                      <a16:colId xmlns:a16="http://schemas.microsoft.com/office/drawing/2014/main" val="20000"/>
                    </a:ext>
                  </a:extLst>
                </a:gridCol>
                <a:gridCol w="2249805">
                  <a:extLst>
                    <a:ext uri="{9D8B030D-6E8A-4147-A177-3AD203B41FA5}">
                      <a16:colId xmlns:a16="http://schemas.microsoft.com/office/drawing/2014/main" val="20001"/>
                    </a:ext>
                  </a:extLst>
                </a:gridCol>
                <a:gridCol w="2249805">
                  <a:extLst>
                    <a:ext uri="{9D8B030D-6E8A-4147-A177-3AD203B41FA5}">
                      <a16:colId xmlns:a16="http://schemas.microsoft.com/office/drawing/2014/main" val="20002"/>
                    </a:ext>
                  </a:extLst>
                </a:gridCol>
                <a:gridCol w="1760855">
                  <a:extLst>
                    <a:ext uri="{9D8B030D-6E8A-4147-A177-3AD203B41FA5}">
                      <a16:colId xmlns:a16="http://schemas.microsoft.com/office/drawing/2014/main" val="20003"/>
                    </a:ext>
                  </a:extLst>
                </a:gridCol>
              </a:tblGrid>
              <a:tr h="370840">
                <a:tc>
                  <a:txBody>
                    <a:bodyPr/>
                    <a:lstStyle/>
                    <a:p>
                      <a:endParaRPr lang="fr-FR" sz="2000" dirty="0"/>
                    </a:p>
                  </a:txBody>
                  <a:tcPr/>
                </a:tc>
                <a:tc>
                  <a:txBody>
                    <a:bodyPr/>
                    <a:lstStyle/>
                    <a:p>
                      <a:r>
                        <a:rPr lang="fr-FR" sz="1800" dirty="0"/>
                        <a:t>TDM6 n°1-Entrée</a:t>
                      </a:r>
                    </a:p>
                  </a:txBody>
                  <a:tcPr/>
                </a:tc>
                <a:tc>
                  <a:txBody>
                    <a:bodyPr/>
                    <a:lstStyle/>
                    <a:p>
                      <a:r>
                        <a:rPr lang="fr-FR" sz="1800" dirty="0"/>
                        <a:t>TDM6 n°2-Entrée</a:t>
                      </a:r>
                    </a:p>
                  </a:txBody>
                  <a:tcPr/>
                </a:tc>
                <a:tc>
                  <a:txBody>
                    <a:bodyPr/>
                    <a:lstStyle/>
                    <a:p>
                      <a:r>
                        <a:rPr lang="fr-FR" sz="1800" dirty="0"/>
                        <a:t>TDM6 -Sortie</a:t>
                      </a:r>
                    </a:p>
                  </a:txBody>
                  <a:tcPr/>
                </a:tc>
                <a:extLst>
                  <a:ext uri="{0D108BD9-81ED-4DB2-BD59-A6C34878D82A}">
                    <a16:rowId xmlns:a16="http://schemas.microsoft.com/office/drawing/2014/main" val="10000"/>
                  </a:ext>
                </a:extLst>
              </a:tr>
              <a:tr h="370840">
                <a:tc>
                  <a:txBody>
                    <a:bodyPr/>
                    <a:lstStyle/>
                    <a:p>
                      <a:pPr algn="ctr"/>
                      <a:r>
                        <a:rPr lang="fr-FR" sz="1800" dirty="0"/>
                        <a:t>Distance </a:t>
                      </a:r>
                    </a:p>
                  </a:txBody>
                  <a:tcPr/>
                </a:tc>
                <a:tc>
                  <a:txBody>
                    <a:bodyPr/>
                    <a:lstStyle/>
                    <a:p>
                      <a:pPr algn="ctr"/>
                      <a:r>
                        <a:rPr lang="fr-FR" sz="1800" dirty="0"/>
                        <a:t>502 m</a:t>
                      </a:r>
                    </a:p>
                  </a:txBody>
                  <a:tcPr/>
                </a:tc>
                <a:tc>
                  <a:txBody>
                    <a:bodyPr/>
                    <a:lstStyle/>
                    <a:p>
                      <a:pPr algn="ctr"/>
                      <a:r>
                        <a:rPr lang="fr-FR" sz="1800" dirty="0"/>
                        <a:t>480 m</a:t>
                      </a:r>
                    </a:p>
                  </a:txBody>
                  <a:tcPr/>
                </a:tc>
                <a:tc>
                  <a:txBody>
                    <a:bodyPr/>
                    <a:lstStyle/>
                    <a:p>
                      <a:pPr algn="ctr"/>
                      <a:r>
                        <a:rPr lang="fr-FR" sz="1800" dirty="0"/>
                        <a:t>520 m</a:t>
                      </a:r>
                    </a:p>
                  </a:txBody>
                  <a:tcPr/>
                </a:tc>
                <a:extLst>
                  <a:ext uri="{0D108BD9-81ED-4DB2-BD59-A6C34878D82A}">
                    <a16:rowId xmlns:a16="http://schemas.microsoft.com/office/drawing/2014/main" val="10001"/>
                  </a:ext>
                </a:extLst>
              </a:tr>
              <a:tr h="370840">
                <a:tc>
                  <a:txBody>
                    <a:bodyPr/>
                    <a:lstStyle/>
                    <a:p>
                      <a:pPr algn="ctr"/>
                      <a:r>
                        <a:rPr lang="fr-FR" sz="1800" dirty="0"/>
                        <a:t>% Théo (</a:t>
                      </a:r>
                      <a:r>
                        <a:rPr lang="fr-FR" sz="1800" dirty="0" err="1"/>
                        <a:t>Trooster</a:t>
                      </a:r>
                      <a:r>
                        <a:rPr lang="fr-FR" sz="1800" dirty="0"/>
                        <a:t>)</a:t>
                      </a:r>
                    </a:p>
                  </a:txBody>
                  <a:tcPr/>
                </a:tc>
                <a:tc>
                  <a:txBody>
                    <a:bodyPr/>
                    <a:lstStyle/>
                    <a:p>
                      <a:pPr algn="ctr"/>
                      <a:r>
                        <a:rPr lang="fr-FR" sz="1800" dirty="0"/>
                        <a:t>81,8</a:t>
                      </a:r>
                      <a:r>
                        <a:rPr lang="fr-FR" sz="1800" baseline="0" dirty="0"/>
                        <a:t> %</a:t>
                      </a:r>
                      <a:endParaRPr lang="fr-FR" sz="1800" dirty="0"/>
                    </a:p>
                  </a:txBody>
                  <a:tcPr/>
                </a:tc>
                <a:tc>
                  <a:txBody>
                    <a:bodyPr/>
                    <a:lstStyle/>
                    <a:p>
                      <a:pPr algn="ctr"/>
                      <a:r>
                        <a:rPr lang="fr-FR" sz="1800" dirty="0"/>
                        <a:t>78,3 %</a:t>
                      </a:r>
                    </a:p>
                  </a:txBody>
                  <a:tcPr/>
                </a:tc>
                <a:tc>
                  <a:txBody>
                    <a:bodyPr/>
                    <a:lstStyle/>
                    <a:p>
                      <a:pPr algn="ctr"/>
                      <a:r>
                        <a:rPr lang="fr-FR" sz="1800" dirty="0"/>
                        <a:t>84,8 %</a:t>
                      </a:r>
                    </a:p>
                  </a:txBody>
                  <a:tcPr/>
                </a:tc>
                <a:extLst>
                  <a:ext uri="{0D108BD9-81ED-4DB2-BD59-A6C34878D82A}">
                    <a16:rowId xmlns:a16="http://schemas.microsoft.com/office/drawing/2014/main" val="10002"/>
                  </a:ext>
                </a:extLst>
              </a:tr>
              <a:tr h="370840">
                <a:tc>
                  <a:txBody>
                    <a:bodyPr/>
                    <a:lstStyle/>
                    <a:p>
                      <a:pPr algn="ctr"/>
                      <a:r>
                        <a:rPr lang="fr-FR" sz="1800" dirty="0"/>
                        <a:t>Désaturation </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3"/>
                  </a:ext>
                </a:extLst>
              </a:tr>
              <a:tr h="370840">
                <a:tc>
                  <a:txBody>
                    <a:bodyPr/>
                    <a:lstStyle/>
                    <a:p>
                      <a:pPr algn="ctr"/>
                      <a:r>
                        <a:rPr lang="fr-FR" sz="1800" dirty="0"/>
                        <a:t>Oxygène</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4"/>
                  </a:ext>
                </a:extLst>
              </a:tr>
              <a:tr h="370840">
                <a:tc>
                  <a:txBody>
                    <a:bodyPr/>
                    <a:lstStyle/>
                    <a:p>
                      <a:pPr algn="ctr"/>
                      <a:r>
                        <a:rPr lang="fr-FR" sz="1800" dirty="0"/>
                        <a:t>Différence Sortie-Entrée (m)</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318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latin typeface="Calibri Light" panose="020F0302020204030204" pitchFamily="34" charset="0"/>
                <a:ea typeface="Times New Roman" panose="02020603050405020304" pitchFamily="18" charset="0"/>
              </a:rPr>
              <a:t>Cette patiente a réalisé 480 m lors de son second TDM6 d’entrée et 520 m à la sortie. Les 2 tests ont été réalisés sous Oxygène et dans les 2 cas Mme D. n’a pas </a:t>
            </a:r>
            <a:r>
              <a:rPr lang="fr-FR" sz="1800" dirty="0" err="1">
                <a:latin typeface="Calibri Light" panose="020F0302020204030204" pitchFamily="34" charset="0"/>
                <a:ea typeface="Times New Roman" panose="02020603050405020304" pitchFamily="18" charset="0"/>
              </a:rPr>
              <a:t>désaturé</a:t>
            </a:r>
            <a:r>
              <a:rPr lang="fr-FR" sz="1800" dirty="0">
                <a:latin typeface="Calibri Light" panose="020F0302020204030204" pitchFamily="34" charset="0"/>
                <a:ea typeface="Times New Roman" panose="02020603050405020304" pitchFamily="18" charset="0"/>
              </a:rPr>
              <a:t> durant le TDM6. En vous basant sur ces données et sur vos connaissances, analysez les différentes données recueillies et faites un bilan des bénéfices (sous forme de tableau) acquis lors du séjour de Réhabilitation Respiratoire.  </a:t>
            </a:r>
            <a:endParaRPr lang="fr-FR" sz="1800" dirty="0">
              <a:latin typeface="Times New Roman" panose="02020603050405020304" pitchFamily="18"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4232843360"/>
              </p:ext>
            </p:extLst>
          </p:nvPr>
        </p:nvGraphicFramePr>
        <p:xfrm>
          <a:off x="1269875" y="2699824"/>
          <a:ext cx="9908858" cy="2250440"/>
        </p:xfrm>
        <a:graphic>
          <a:graphicData uri="http://schemas.openxmlformats.org/drawingml/2006/table">
            <a:tbl>
              <a:tblPr firstRow="1" bandRow="1">
                <a:tableStyleId>{69012ECD-51FC-41F1-AA8D-1B2483CD663E}</a:tableStyleId>
              </a:tblPr>
              <a:tblGrid>
                <a:gridCol w="3648393">
                  <a:extLst>
                    <a:ext uri="{9D8B030D-6E8A-4147-A177-3AD203B41FA5}">
                      <a16:colId xmlns:a16="http://schemas.microsoft.com/office/drawing/2014/main" val="20000"/>
                    </a:ext>
                  </a:extLst>
                </a:gridCol>
                <a:gridCol w="2249805">
                  <a:extLst>
                    <a:ext uri="{9D8B030D-6E8A-4147-A177-3AD203B41FA5}">
                      <a16:colId xmlns:a16="http://schemas.microsoft.com/office/drawing/2014/main" val="20001"/>
                    </a:ext>
                  </a:extLst>
                </a:gridCol>
                <a:gridCol w="2249805">
                  <a:extLst>
                    <a:ext uri="{9D8B030D-6E8A-4147-A177-3AD203B41FA5}">
                      <a16:colId xmlns:a16="http://schemas.microsoft.com/office/drawing/2014/main" val="20002"/>
                    </a:ext>
                  </a:extLst>
                </a:gridCol>
                <a:gridCol w="1760855">
                  <a:extLst>
                    <a:ext uri="{9D8B030D-6E8A-4147-A177-3AD203B41FA5}">
                      <a16:colId xmlns:a16="http://schemas.microsoft.com/office/drawing/2014/main" val="20003"/>
                    </a:ext>
                  </a:extLst>
                </a:gridCol>
              </a:tblGrid>
              <a:tr h="370840">
                <a:tc>
                  <a:txBody>
                    <a:bodyPr/>
                    <a:lstStyle/>
                    <a:p>
                      <a:endParaRPr lang="fr-FR" sz="2000" dirty="0"/>
                    </a:p>
                  </a:txBody>
                  <a:tcPr/>
                </a:tc>
                <a:tc>
                  <a:txBody>
                    <a:bodyPr/>
                    <a:lstStyle/>
                    <a:p>
                      <a:r>
                        <a:rPr lang="fr-FR" sz="1800" dirty="0"/>
                        <a:t>TDM6 n°1-Entrée</a:t>
                      </a:r>
                    </a:p>
                  </a:txBody>
                  <a:tcPr/>
                </a:tc>
                <a:tc>
                  <a:txBody>
                    <a:bodyPr/>
                    <a:lstStyle/>
                    <a:p>
                      <a:r>
                        <a:rPr lang="fr-FR" sz="1800" dirty="0"/>
                        <a:t>TDM6 n°2-Entrée</a:t>
                      </a:r>
                    </a:p>
                  </a:txBody>
                  <a:tcPr/>
                </a:tc>
                <a:tc>
                  <a:txBody>
                    <a:bodyPr/>
                    <a:lstStyle/>
                    <a:p>
                      <a:r>
                        <a:rPr lang="fr-FR" sz="1800" dirty="0"/>
                        <a:t>TDM6 -Sortie</a:t>
                      </a:r>
                    </a:p>
                  </a:txBody>
                  <a:tcPr/>
                </a:tc>
                <a:extLst>
                  <a:ext uri="{0D108BD9-81ED-4DB2-BD59-A6C34878D82A}">
                    <a16:rowId xmlns:a16="http://schemas.microsoft.com/office/drawing/2014/main" val="10000"/>
                  </a:ext>
                </a:extLst>
              </a:tr>
              <a:tr h="370840">
                <a:tc>
                  <a:txBody>
                    <a:bodyPr/>
                    <a:lstStyle/>
                    <a:p>
                      <a:pPr algn="ctr"/>
                      <a:r>
                        <a:rPr lang="fr-FR" sz="1800" dirty="0"/>
                        <a:t>Distance </a:t>
                      </a:r>
                    </a:p>
                  </a:txBody>
                  <a:tcPr/>
                </a:tc>
                <a:tc>
                  <a:txBody>
                    <a:bodyPr/>
                    <a:lstStyle/>
                    <a:p>
                      <a:pPr algn="ctr"/>
                      <a:r>
                        <a:rPr lang="fr-FR" sz="1800" dirty="0"/>
                        <a:t>502 m</a:t>
                      </a:r>
                    </a:p>
                  </a:txBody>
                  <a:tcPr/>
                </a:tc>
                <a:tc>
                  <a:txBody>
                    <a:bodyPr/>
                    <a:lstStyle/>
                    <a:p>
                      <a:pPr algn="ctr"/>
                      <a:r>
                        <a:rPr lang="fr-FR" sz="1800" dirty="0"/>
                        <a:t>480 m</a:t>
                      </a:r>
                    </a:p>
                  </a:txBody>
                  <a:tcPr/>
                </a:tc>
                <a:tc>
                  <a:txBody>
                    <a:bodyPr/>
                    <a:lstStyle/>
                    <a:p>
                      <a:pPr algn="ctr"/>
                      <a:r>
                        <a:rPr lang="fr-FR" sz="1800" dirty="0"/>
                        <a:t>520 m</a:t>
                      </a:r>
                    </a:p>
                  </a:txBody>
                  <a:tcPr/>
                </a:tc>
                <a:extLst>
                  <a:ext uri="{0D108BD9-81ED-4DB2-BD59-A6C34878D82A}">
                    <a16:rowId xmlns:a16="http://schemas.microsoft.com/office/drawing/2014/main" val="10001"/>
                  </a:ext>
                </a:extLst>
              </a:tr>
              <a:tr h="370840">
                <a:tc>
                  <a:txBody>
                    <a:bodyPr/>
                    <a:lstStyle/>
                    <a:p>
                      <a:pPr algn="ctr"/>
                      <a:r>
                        <a:rPr lang="fr-FR" sz="1800" dirty="0"/>
                        <a:t>% Théo (</a:t>
                      </a:r>
                      <a:r>
                        <a:rPr lang="fr-FR" sz="1800" dirty="0" err="1"/>
                        <a:t>Trooster</a:t>
                      </a:r>
                      <a:r>
                        <a:rPr lang="fr-FR" sz="1800" dirty="0"/>
                        <a:t>)</a:t>
                      </a:r>
                    </a:p>
                  </a:txBody>
                  <a:tcPr/>
                </a:tc>
                <a:tc>
                  <a:txBody>
                    <a:bodyPr/>
                    <a:lstStyle/>
                    <a:p>
                      <a:pPr algn="ctr"/>
                      <a:r>
                        <a:rPr lang="fr-FR" sz="1800" dirty="0"/>
                        <a:t>81,8</a:t>
                      </a:r>
                      <a:r>
                        <a:rPr lang="fr-FR" sz="1800" baseline="0" dirty="0"/>
                        <a:t> %</a:t>
                      </a:r>
                      <a:endParaRPr lang="fr-FR" sz="1800" dirty="0"/>
                    </a:p>
                  </a:txBody>
                  <a:tcPr/>
                </a:tc>
                <a:tc>
                  <a:txBody>
                    <a:bodyPr/>
                    <a:lstStyle/>
                    <a:p>
                      <a:pPr algn="ctr"/>
                      <a:r>
                        <a:rPr lang="fr-FR" sz="1800" dirty="0"/>
                        <a:t>78,3 %</a:t>
                      </a:r>
                    </a:p>
                  </a:txBody>
                  <a:tcPr/>
                </a:tc>
                <a:tc>
                  <a:txBody>
                    <a:bodyPr/>
                    <a:lstStyle/>
                    <a:p>
                      <a:pPr algn="ctr"/>
                      <a:r>
                        <a:rPr lang="fr-FR" sz="1800" dirty="0"/>
                        <a:t>84,8 %</a:t>
                      </a:r>
                    </a:p>
                  </a:txBody>
                  <a:tcPr/>
                </a:tc>
                <a:extLst>
                  <a:ext uri="{0D108BD9-81ED-4DB2-BD59-A6C34878D82A}">
                    <a16:rowId xmlns:a16="http://schemas.microsoft.com/office/drawing/2014/main" val="10002"/>
                  </a:ext>
                </a:extLst>
              </a:tr>
              <a:tr h="370840">
                <a:tc>
                  <a:txBody>
                    <a:bodyPr/>
                    <a:lstStyle/>
                    <a:p>
                      <a:pPr algn="ctr"/>
                      <a:r>
                        <a:rPr lang="fr-FR" sz="1800" dirty="0"/>
                        <a:t>Désaturation </a:t>
                      </a:r>
                    </a:p>
                  </a:txBody>
                  <a:tcPr/>
                </a:tc>
                <a:tc>
                  <a:txBody>
                    <a:bodyPr/>
                    <a:lstStyle/>
                    <a:p>
                      <a:pPr algn="ctr"/>
                      <a:r>
                        <a:rPr lang="fr-FR" sz="1800" dirty="0"/>
                        <a:t>Oui </a:t>
                      </a:r>
                    </a:p>
                  </a:txBody>
                  <a:tcPr/>
                </a:tc>
                <a:tc>
                  <a:txBody>
                    <a:bodyPr/>
                    <a:lstStyle/>
                    <a:p>
                      <a:pPr algn="ctr"/>
                      <a:r>
                        <a:rPr lang="fr-FR" sz="1800" dirty="0"/>
                        <a:t>non</a:t>
                      </a:r>
                    </a:p>
                  </a:txBody>
                  <a:tcPr/>
                </a:tc>
                <a:tc>
                  <a:txBody>
                    <a:bodyPr/>
                    <a:lstStyle/>
                    <a:p>
                      <a:pPr algn="ctr"/>
                      <a:r>
                        <a:rPr lang="fr-FR" sz="1800" dirty="0"/>
                        <a:t>non</a:t>
                      </a:r>
                    </a:p>
                  </a:txBody>
                  <a:tcPr/>
                </a:tc>
                <a:extLst>
                  <a:ext uri="{0D108BD9-81ED-4DB2-BD59-A6C34878D82A}">
                    <a16:rowId xmlns:a16="http://schemas.microsoft.com/office/drawing/2014/main" val="10003"/>
                  </a:ext>
                </a:extLst>
              </a:tr>
              <a:tr h="370840">
                <a:tc>
                  <a:txBody>
                    <a:bodyPr/>
                    <a:lstStyle/>
                    <a:p>
                      <a:pPr algn="ctr"/>
                      <a:r>
                        <a:rPr lang="fr-FR" sz="1800" dirty="0"/>
                        <a:t>Oxygène</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4"/>
                  </a:ext>
                </a:extLst>
              </a:tr>
              <a:tr h="370840">
                <a:tc>
                  <a:txBody>
                    <a:bodyPr/>
                    <a:lstStyle/>
                    <a:p>
                      <a:pPr algn="ctr"/>
                      <a:r>
                        <a:rPr lang="fr-FR" sz="1800" dirty="0"/>
                        <a:t>Différence Sortie-Entrée (m)</a:t>
                      </a:r>
                    </a:p>
                  </a:txBody>
                  <a:tcPr/>
                </a:tc>
                <a:tc>
                  <a:txBody>
                    <a:bodyPr/>
                    <a:lstStyle/>
                    <a:p>
                      <a:pPr algn="ctr"/>
                      <a:endParaRPr lang="fr-FR" sz="1800" dirty="0"/>
                    </a:p>
                  </a:txBody>
                  <a:tcPr/>
                </a:tc>
                <a:tc>
                  <a:txBody>
                    <a:bodyPr/>
                    <a:lstStyle/>
                    <a:p>
                      <a:pPr algn="ctr"/>
                      <a:endParaRPr lang="fr-FR" sz="1800" dirty="0"/>
                    </a:p>
                  </a:txBody>
                  <a:tcPr/>
                </a:tc>
                <a:tc>
                  <a:txBody>
                    <a:bodyPr/>
                    <a:lstStyle/>
                    <a:p>
                      <a:pPr algn="ctr"/>
                      <a:endParaRPr lang="fr-FR" sz="18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6632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latin typeface="Calibri Light" panose="020F0302020204030204" pitchFamily="34" charset="0"/>
                <a:ea typeface="Times New Roman" panose="02020603050405020304" pitchFamily="18" charset="0"/>
              </a:rPr>
              <a:t>Cette patiente a réalisé 480 m lors de son second TDM6 d’entrée et 520 m à la sortie. Les 2 tests ont été réalisés sous Oxygène et dans les 2 cas Mme D. n’a pas </a:t>
            </a:r>
            <a:r>
              <a:rPr lang="fr-FR" sz="1800" dirty="0" err="1">
                <a:latin typeface="Calibri Light" panose="020F0302020204030204" pitchFamily="34" charset="0"/>
                <a:ea typeface="Times New Roman" panose="02020603050405020304" pitchFamily="18" charset="0"/>
              </a:rPr>
              <a:t>désaturé</a:t>
            </a:r>
            <a:r>
              <a:rPr lang="fr-FR" sz="1800" dirty="0">
                <a:latin typeface="Calibri Light" panose="020F0302020204030204" pitchFamily="34" charset="0"/>
                <a:ea typeface="Times New Roman" panose="02020603050405020304" pitchFamily="18" charset="0"/>
              </a:rPr>
              <a:t> durant le TDM6. En vous basant sur ces données et sur vos connaissances, analysez les différentes données recueillies et faites un bilan des bénéfices (sous forme de tableau) acquis lors du séjour de Réhabilitation Respiratoire.  </a:t>
            </a:r>
            <a:endParaRPr lang="fr-FR" sz="1800" dirty="0">
              <a:latin typeface="Times New Roman" panose="02020603050405020304" pitchFamily="18"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graphicFrame>
        <p:nvGraphicFramePr>
          <p:cNvPr id="4" name="Tableau 3"/>
          <p:cNvGraphicFramePr>
            <a:graphicFrameLocks noGrp="1"/>
          </p:cNvGraphicFramePr>
          <p:nvPr/>
        </p:nvGraphicFramePr>
        <p:xfrm>
          <a:off x="1269875" y="2699824"/>
          <a:ext cx="9908858" cy="2250440"/>
        </p:xfrm>
        <a:graphic>
          <a:graphicData uri="http://schemas.openxmlformats.org/drawingml/2006/table">
            <a:tbl>
              <a:tblPr firstRow="1" bandRow="1">
                <a:tableStyleId>{69012ECD-51FC-41F1-AA8D-1B2483CD663E}</a:tableStyleId>
              </a:tblPr>
              <a:tblGrid>
                <a:gridCol w="3648393">
                  <a:extLst>
                    <a:ext uri="{9D8B030D-6E8A-4147-A177-3AD203B41FA5}">
                      <a16:colId xmlns:a16="http://schemas.microsoft.com/office/drawing/2014/main" val="20000"/>
                    </a:ext>
                  </a:extLst>
                </a:gridCol>
                <a:gridCol w="2249805">
                  <a:extLst>
                    <a:ext uri="{9D8B030D-6E8A-4147-A177-3AD203B41FA5}">
                      <a16:colId xmlns:a16="http://schemas.microsoft.com/office/drawing/2014/main" val="20001"/>
                    </a:ext>
                  </a:extLst>
                </a:gridCol>
                <a:gridCol w="2249805">
                  <a:extLst>
                    <a:ext uri="{9D8B030D-6E8A-4147-A177-3AD203B41FA5}">
                      <a16:colId xmlns:a16="http://schemas.microsoft.com/office/drawing/2014/main" val="20002"/>
                    </a:ext>
                  </a:extLst>
                </a:gridCol>
                <a:gridCol w="1760855">
                  <a:extLst>
                    <a:ext uri="{9D8B030D-6E8A-4147-A177-3AD203B41FA5}">
                      <a16:colId xmlns:a16="http://schemas.microsoft.com/office/drawing/2014/main" val="20003"/>
                    </a:ext>
                  </a:extLst>
                </a:gridCol>
              </a:tblGrid>
              <a:tr h="370840">
                <a:tc>
                  <a:txBody>
                    <a:bodyPr/>
                    <a:lstStyle/>
                    <a:p>
                      <a:endParaRPr lang="fr-FR" sz="2000" dirty="0"/>
                    </a:p>
                  </a:txBody>
                  <a:tcPr/>
                </a:tc>
                <a:tc>
                  <a:txBody>
                    <a:bodyPr/>
                    <a:lstStyle/>
                    <a:p>
                      <a:r>
                        <a:rPr lang="fr-FR" sz="1800" dirty="0"/>
                        <a:t>TDM6 n°1-Entrée</a:t>
                      </a:r>
                    </a:p>
                  </a:txBody>
                  <a:tcPr/>
                </a:tc>
                <a:tc>
                  <a:txBody>
                    <a:bodyPr/>
                    <a:lstStyle/>
                    <a:p>
                      <a:r>
                        <a:rPr lang="fr-FR" sz="1800" dirty="0"/>
                        <a:t>TDM6 n°2-Entrée</a:t>
                      </a:r>
                    </a:p>
                  </a:txBody>
                  <a:tcPr/>
                </a:tc>
                <a:tc>
                  <a:txBody>
                    <a:bodyPr/>
                    <a:lstStyle/>
                    <a:p>
                      <a:r>
                        <a:rPr lang="fr-FR" sz="1800" dirty="0"/>
                        <a:t>TDM6 -Sortie</a:t>
                      </a:r>
                    </a:p>
                  </a:txBody>
                  <a:tcPr/>
                </a:tc>
                <a:extLst>
                  <a:ext uri="{0D108BD9-81ED-4DB2-BD59-A6C34878D82A}">
                    <a16:rowId xmlns:a16="http://schemas.microsoft.com/office/drawing/2014/main" val="10000"/>
                  </a:ext>
                </a:extLst>
              </a:tr>
              <a:tr h="370840">
                <a:tc>
                  <a:txBody>
                    <a:bodyPr/>
                    <a:lstStyle/>
                    <a:p>
                      <a:pPr algn="ctr"/>
                      <a:r>
                        <a:rPr lang="fr-FR" sz="1800" dirty="0"/>
                        <a:t>Distance </a:t>
                      </a:r>
                    </a:p>
                  </a:txBody>
                  <a:tcPr/>
                </a:tc>
                <a:tc>
                  <a:txBody>
                    <a:bodyPr/>
                    <a:lstStyle/>
                    <a:p>
                      <a:pPr algn="ctr"/>
                      <a:r>
                        <a:rPr lang="fr-FR" sz="1800" dirty="0"/>
                        <a:t>502 m</a:t>
                      </a:r>
                    </a:p>
                  </a:txBody>
                  <a:tcPr/>
                </a:tc>
                <a:tc>
                  <a:txBody>
                    <a:bodyPr/>
                    <a:lstStyle/>
                    <a:p>
                      <a:pPr algn="ctr"/>
                      <a:r>
                        <a:rPr lang="fr-FR" sz="1800" dirty="0"/>
                        <a:t>480 m</a:t>
                      </a:r>
                    </a:p>
                  </a:txBody>
                  <a:tcPr/>
                </a:tc>
                <a:tc>
                  <a:txBody>
                    <a:bodyPr/>
                    <a:lstStyle/>
                    <a:p>
                      <a:pPr algn="ctr"/>
                      <a:r>
                        <a:rPr lang="fr-FR" sz="1800" dirty="0"/>
                        <a:t>520 m</a:t>
                      </a:r>
                    </a:p>
                  </a:txBody>
                  <a:tcPr/>
                </a:tc>
                <a:extLst>
                  <a:ext uri="{0D108BD9-81ED-4DB2-BD59-A6C34878D82A}">
                    <a16:rowId xmlns:a16="http://schemas.microsoft.com/office/drawing/2014/main" val="10001"/>
                  </a:ext>
                </a:extLst>
              </a:tr>
              <a:tr h="370840">
                <a:tc>
                  <a:txBody>
                    <a:bodyPr/>
                    <a:lstStyle/>
                    <a:p>
                      <a:pPr algn="ctr"/>
                      <a:r>
                        <a:rPr lang="fr-FR" sz="1800" dirty="0"/>
                        <a:t>% Théo (</a:t>
                      </a:r>
                      <a:r>
                        <a:rPr lang="fr-FR" sz="1800" dirty="0" err="1"/>
                        <a:t>Trooster</a:t>
                      </a:r>
                      <a:r>
                        <a:rPr lang="fr-FR" sz="1800" dirty="0"/>
                        <a:t>)</a:t>
                      </a:r>
                    </a:p>
                  </a:txBody>
                  <a:tcPr/>
                </a:tc>
                <a:tc>
                  <a:txBody>
                    <a:bodyPr/>
                    <a:lstStyle/>
                    <a:p>
                      <a:pPr algn="ctr"/>
                      <a:r>
                        <a:rPr lang="fr-FR" sz="1800" dirty="0"/>
                        <a:t>81,8</a:t>
                      </a:r>
                      <a:r>
                        <a:rPr lang="fr-FR" sz="1800" baseline="0" dirty="0"/>
                        <a:t> %</a:t>
                      </a:r>
                      <a:endParaRPr lang="fr-FR" sz="1800" dirty="0"/>
                    </a:p>
                  </a:txBody>
                  <a:tcPr/>
                </a:tc>
                <a:tc>
                  <a:txBody>
                    <a:bodyPr/>
                    <a:lstStyle/>
                    <a:p>
                      <a:pPr algn="ctr"/>
                      <a:r>
                        <a:rPr lang="fr-FR" sz="1800" dirty="0"/>
                        <a:t>78,3 %</a:t>
                      </a:r>
                    </a:p>
                  </a:txBody>
                  <a:tcPr/>
                </a:tc>
                <a:tc>
                  <a:txBody>
                    <a:bodyPr/>
                    <a:lstStyle/>
                    <a:p>
                      <a:pPr algn="ctr"/>
                      <a:r>
                        <a:rPr lang="fr-FR" sz="1800" dirty="0"/>
                        <a:t>84,8 %</a:t>
                      </a:r>
                    </a:p>
                  </a:txBody>
                  <a:tcPr/>
                </a:tc>
                <a:extLst>
                  <a:ext uri="{0D108BD9-81ED-4DB2-BD59-A6C34878D82A}">
                    <a16:rowId xmlns:a16="http://schemas.microsoft.com/office/drawing/2014/main" val="10002"/>
                  </a:ext>
                </a:extLst>
              </a:tr>
              <a:tr h="370840">
                <a:tc>
                  <a:txBody>
                    <a:bodyPr/>
                    <a:lstStyle/>
                    <a:p>
                      <a:pPr algn="ctr"/>
                      <a:r>
                        <a:rPr lang="fr-FR" sz="1800" dirty="0"/>
                        <a:t>Désaturation </a:t>
                      </a:r>
                    </a:p>
                  </a:txBody>
                  <a:tcPr/>
                </a:tc>
                <a:tc>
                  <a:txBody>
                    <a:bodyPr/>
                    <a:lstStyle/>
                    <a:p>
                      <a:pPr algn="ctr"/>
                      <a:r>
                        <a:rPr lang="fr-FR" sz="1800" dirty="0"/>
                        <a:t>Oui </a:t>
                      </a:r>
                    </a:p>
                  </a:txBody>
                  <a:tcPr/>
                </a:tc>
                <a:tc>
                  <a:txBody>
                    <a:bodyPr/>
                    <a:lstStyle/>
                    <a:p>
                      <a:pPr algn="ctr"/>
                      <a:r>
                        <a:rPr lang="fr-FR" sz="1800" dirty="0"/>
                        <a:t>non</a:t>
                      </a:r>
                    </a:p>
                  </a:txBody>
                  <a:tcPr/>
                </a:tc>
                <a:tc>
                  <a:txBody>
                    <a:bodyPr/>
                    <a:lstStyle/>
                    <a:p>
                      <a:pPr algn="ctr"/>
                      <a:r>
                        <a:rPr lang="fr-FR" sz="1800" dirty="0"/>
                        <a:t>non</a:t>
                      </a:r>
                    </a:p>
                  </a:txBody>
                  <a:tcPr/>
                </a:tc>
                <a:extLst>
                  <a:ext uri="{0D108BD9-81ED-4DB2-BD59-A6C34878D82A}">
                    <a16:rowId xmlns:a16="http://schemas.microsoft.com/office/drawing/2014/main" val="10003"/>
                  </a:ext>
                </a:extLst>
              </a:tr>
              <a:tr h="370840">
                <a:tc>
                  <a:txBody>
                    <a:bodyPr/>
                    <a:lstStyle/>
                    <a:p>
                      <a:pPr algn="ctr"/>
                      <a:r>
                        <a:rPr lang="fr-FR" sz="1800" dirty="0"/>
                        <a:t>Oxygène</a:t>
                      </a:r>
                    </a:p>
                  </a:txBody>
                  <a:tcPr/>
                </a:tc>
                <a:tc>
                  <a:txBody>
                    <a:bodyPr/>
                    <a:lstStyle/>
                    <a:p>
                      <a:pPr algn="ctr"/>
                      <a:r>
                        <a:rPr lang="fr-FR" sz="1800" dirty="0"/>
                        <a:t>Non</a:t>
                      </a:r>
                    </a:p>
                  </a:txBody>
                  <a:tcPr/>
                </a:tc>
                <a:tc>
                  <a:txBody>
                    <a:bodyPr/>
                    <a:lstStyle/>
                    <a:p>
                      <a:pPr algn="ctr"/>
                      <a:r>
                        <a:rPr lang="fr-FR" sz="1800" dirty="0"/>
                        <a:t>2L</a:t>
                      </a:r>
                    </a:p>
                  </a:txBody>
                  <a:tcPr/>
                </a:tc>
                <a:tc>
                  <a:txBody>
                    <a:bodyPr/>
                    <a:lstStyle/>
                    <a:p>
                      <a:pPr algn="ctr"/>
                      <a:r>
                        <a:rPr lang="fr-FR" sz="1800" dirty="0"/>
                        <a:t>2L</a:t>
                      </a:r>
                    </a:p>
                  </a:txBody>
                  <a:tcPr/>
                </a:tc>
                <a:extLst>
                  <a:ext uri="{0D108BD9-81ED-4DB2-BD59-A6C34878D82A}">
                    <a16:rowId xmlns:a16="http://schemas.microsoft.com/office/drawing/2014/main" val="10004"/>
                  </a:ext>
                </a:extLst>
              </a:tr>
              <a:tr h="370840">
                <a:tc>
                  <a:txBody>
                    <a:bodyPr/>
                    <a:lstStyle/>
                    <a:p>
                      <a:pPr algn="ctr"/>
                      <a:r>
                        <a:rPr lang="fr-FR" sz="1800" dirty="0"/>
                        <a:t>Différence Sortie-Entrée (m)</a:t>
                      </a:r>
                    </a:p>
                  </a:txBody>
                  <a:tcPr/>
                </a:tc>
                <a:tc>
                  <a:txBody>
                    <a:bodyPr/>
                    <a:lstStyle/>
                    <a:p>
                      <a:pPr algn="ctr"/>
                      <a:r>
                        <a:rPr lang="fr-FR" sz="1800" dirty="0"/>
                        <a:t>+18 m</a:t>
                      </a:r>
                    </a:p>
                  </a:txBody>
                  <a:tcPr/>
                </a:tc>
                <a:tc>
                  <a:txBody>
                    <a:bodyPr/>
                    <a:lstStyle/>
                    <a:p>
                      <a:pPr algn="ctr"/>
                      <a:r>
                        <a:rPr lang="fr-FR" sz="1800" dirty="0"/>
                        <a:t>+40</a:t>
                      </a:r>
                      <a:r>
                        <a:rPr lang="fr-FR" sz="1800" baseline="0" dirty="0"/>
                        <a:t> m</a:t>
                      </a:r>
                      <a:endParaRPr lang="fr-FR" sz="1800" dirty="0"/>
                    </a:p>
                  </a:txBody>
                  <a:tcPr/>
                </a:tc>
                <a:tc>
                  <a:txBody>
                    <a:bodyPr/>
                    <a:lstStyle/>
                    <a:p>
                      <a:pPr algn="ctr"/>
                      <a:endParaRPr lang="fr-FR" sz="18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9915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1</a:t>
            </a:r>
          </a:p>
          <a:p>
            <a:pPr marL="0" indent="0" algn="just" defTabSz="914400" eaLnBrk="0" fontAlgn="base" hangingPunct="0">
              <a:lnSpc>
                <a:spcPct val="100000"/>
              </a:lnSpc>
              <a:spcBef>
                <a:spcPct val="0"/>
              </a:spcBef>
              <a:spcAft>
                <a:spcPct val="0"/>
              </a:spcAft>
              <a:buSzTx/>
              <a:buNone/>
            </a:pPr>
            <a:r>
              <a:rPr lang="fr-FR" sz="1800" dirty="0">
                <a:latin typeface="Calibri Light" panose="020F0302020204030204" pitchFamily="34" charset="0"/>
                <a:ea typeface="Times New Roman" panose="02020603050405020304" pitchFamily="18" charset="0"/>
              </a:rPr>
              <a:t>Cette patiente a réalisé 480 m lors de son second TDM6 d’entrée et 520 m à la sortie. Les 2 tests ont été réalisés sous Oxygène et dans les 2 cas Mme D. n’a pas </a:t>
            </a:r>
            <a:r>
              <a:rPr lang="fr-FR" sz="1800" dirty="0" err="1">
                <a:latin typeface="Calibri Light" panose="020F0302020204030204" pitchFamily="34" charset="0"/>
                <a:ea typeface="Times New Roman" panose="02020603050405020304" pitchFamily="18" charset="0"/>
              </a:rPr>
              <a:t>désaturé</a:t>
            </a:r>
            <a:r>
              <a:rPr lang="fr-FR" sz="1800" dirty="0">
                <a:latin typeface="Calibri Light" panose="020F0302020204030204" pitchFamily="34" charset="0"/>
                <a:ea typeface="Times New Roman" panose="02020603050405020304" pitchFamily="18" charset="0"/>
              </a:rPr>
              <a:t> durant le TDM6. En vous basant sur ces données et sur vos connaissances, analysez les différentes données recueillies et faites un bilan des bénéfices (sous forme de tableau) acquis lors du séjour de Réhabilitation Respiratoire.  </a:t>
            </a:r>
            <a:endParaRPr lang="fr-FR" sz="1800" dirty="0">
              <a:latin typeface="Times New Roman" panose="02020603050405020304" pitchFamily="18"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1464286636"/>
              </p:ext>
            </p:extLst>
          </p:nvPr>
        </p:nvGraphicFramePr>
        <p:xfrm>
          <a:off x="1269875" y="2699824"/>
          <a:ext cx="9908858" cy="2250440"/>
        </p:xfrm>
        <a:graphic>
          <a:graphicData uri="http://schemas.openxmlformats.org/drawingml/2006/table">
            <a:tbl>
              <a:tblPr firstRow="1" bandRow="1">
                <a:tableStyleId>{69012ECD-51FC-41F1-AA8D-1B2483CD663E}</a:tableStyleId>
              </a:tblPr>
              <a:tblGrid>
                <a:gridCol w="3648393">
                  <a:extLst>
                    <a:ext uri="{9D8B030D-6E8A-4147-A177-3AD203B41FA5}">
                      <a16:colId xmlns:a16="http://schemas.microsoft.com/office/drawing/2014/main" val="20000"/>
                    </a:ext>
                  </a:extLst>
                </a:gridCol>
                <a:gridCol w="2249805">
                  <a:extLst>
                    <a:ext uri="{9D8B030D-6E8A-4147-A177-3AD203B41FA5}">
                      <a16:colId xmlns:a16="http://schemas.microsoft.com/office/drawing/2014/main" val="20001"/>
                    </a:ext>
                  </a:extLst>
                </a:gridCol>
                <a:gridCol w="2249805">
                  <a:extLst>
                    <a:ext uri="{9D8B030D-6E8A-4147-A177-3AD203B41FA5}">
                      <a16:colId xmlns:a16="http://schemas.microsoft.com/office/drawing/2014/main" val="20002"/>
                    </a:ext>
                  </a:extLst>
                </a:gridCol>
                <a:gridCol w="1760855">
                  <a:extLst>
                    <a:ext uri="{9D8B030D-6E8A-4147-A177-3AD203B41FA5}">
                      <a16:colId xmlns:a16="http://schemas.microsoft.com/office/drawing/2014/main" val="20003"/>
                    </a:ext>
                  </a:extLst>
                </a:gridCol>
              </a:tblGrid>
              <a:tr h="370840">
                <a:tc>
                  <a:txBody>
                    <a:bodyPr/>
                    <a:lstStyle/>
                    <a:p>
                      <a:endParaRPr lang="fr-FR" sz="2000" dirty="0"/>
                    </a:p>
                  </a:txBody>
                  <a:tcPr/>
                </a:tc>
                <a:tc>
                  <a:txBody>
                    <a:bodyPr/>
                    <a:lstStyle/>
                    <a:p>
                      <a:r>
                        <a:rPr lang="fr-FR" sz="1800" dirty="0"/>
                        <a:t>TDM6 n°1-Entrée</a:t>
                      </a:r>
                    </a:p>
                  </a:txBody>
                  <a:tcPr/>
                </a:tc>
                <a:tc>
                  <a:txBody>
                    <a:bodyPr/>
                    <a:lstStyle/>
                    <a:p>
                      <a:r>
                        <a:rPr lang="fr-FR" sz="1800" dirty="0"/>
                        <a:t>TDM6 n°2-Entrée</a:t>
                      </a:r>
                    </a:p>
                  </a:txBody>
                  <a:tcPr/>
                </a:tc>
                <a:tc>
                  <a:txBody>
                    <a:bodyPr/>
                    <a:lstStyle/>
                    <a:p>
                      <a:r>
                        <a:rPr lang="fr-FR" sz="1800" dirty="0"/>
                        <a:t>TDM6 -Sortie</a:t>
                      </a:r>
                    </a:p>
                  </a:txBody>
                  <a:tcPr/>
                </a:tc>
                <a:extLst>
                  <a:ext uri="{0D108BD9-81ED-4DB2-BD59-A6C34878D82A}">
                    <a16:rowId xmlns:a16="http://schemas.microsoft.com/office/drawing/2014/main" val="10000"/>
                  </a:ext>
                </a:extLst>
              </a:tr>
              <a:tr h="370840">
                <a:tc>
                  <a:txBody>
                    <a:bodyPr/>
                    <a:lstStyle/>
                    <a:p>
                      <a:pPr algn="ctr"/>
                      <a:r>
                        <a:rPr lang="fr-FR" sz="1800" dirty="0"/>
                        <a:t>Distance </a:t>
                      </a:r>
                    </a:p>
                  </a:txBody>
                  <a:tcPr/>
                </a:tc>
                <a:tc>
                  <a:txBody>
                    <a:bodyPr/>
                    <a:lstStyle/>
                    <a:p>
                      <a:pPr algn="ctr"/>
                      <a:r>
                        <a:rPr lang="fr-FR" sz="1800" dirty="0"/>
                        <a:t>502 m</a:t>
                      </a:r>
                    </a:p>
                  </a:txBody>
                  <a:tcPr/>
                </a:tc>
                <a:tc>
                  <a:txBody>
                    <a:bodyPr/>
                    <a:lstStyle/>
                    <a:p>
                      <a:pPr algn="ctr"/>
                      <a:r>
                        <a:rPr lang="fr-FR" sz="1800" dirty="0"/>
                        <a:t>480 m</a:t>
                      </a:r>
                    </a:p>
                  </a:txBody>
                  <a:tcPr/>
                </a:tc>
                <a:tc>
                  <a:txBody>
                    <a:bodyPr/>
                    <a:lstStyle/>
                    <a:p>
                      <a:pPr algn="ctr"/>
                      <a:r>
                        <a:rPr lang="fr-FR" sz="1800" dirty="0"/>
                        <a:t>520 m</a:t>
                      </a:r>
                    </a:p>
                  </a:txBody>
                  <a:tcPr/>
                </a:tc>
                <a:extLst>
                  <a:ext uri="{0D108BD9-81ED-4DB2-BD59-A6C34878D82A}">
                    <a16:rowId xmlns:a16="http://schemas.microsoft.com/office/drawing/2014/main" val="10001"/>
                  </a:ext>
                </a:extLst>
              </a:tr>
              <a:tr h="370840">
                <a:tc>
                  <a:txBody>
                    <a:bodyPr/>
                    <a:lstStyle/>
                    <a:p>
                      <a:pPr algn="ctr"/>
                      <a:r>
                        <a:rPr lang="fr-FR" sz="1800" dirty="0"/>
                        <a:t>% Théo (</a:t>
                      </a:r>
                      <a:r>
                        <a:rPr lang="fr-FR" sz="1800" dirty="0" err="1"/>
                        <a:t>Trooster</a:t>
                      </a:r>
                      <a:r>
                        <a:rPr lang="fr-FR" sz="1800" dirty="0"/>
                        <a:t>)</a:t>
                      </a:r>
                    </a:p>
                  </a:txBody>
                  <a:tcPr/>
                </a:tc>
                <a:tc>
                  <a:txBody>
                    <a:bodyPr/>
                    <a:lstStyle/>
                    <a:p>
                      <a:pPr algn="ctr"/>
                      <a:r>
                        <a:rPr lang="fr-FR" sz="1800" dirty="0"/>
                        <a:t>81,8</a:t>
                      </a:r>
                      <a:r>
                        <a:rPr lang="fr-FR" sz="1800" baseline="0" dirty="0"/>
                        <a:t> %</a:t>
                      </a:r>
                      <a:endParaRPr lang="fr-FR" sz="1800" dirty="0"/>
                    </a:p>
                  </a:txBody>
                  <a:tcPr/>
                </a:tc>
                <a:tc>
                  <a:txBody>
                    <a:bodyPr/>
                    <a:lstStyle/>
                    <a:p>
                      <a:pPr algn="ctr"/>
                      <a:r>
                        <a:rPr lang="fr-FR" sz="1800" dirty="0"/>
                        <a:t>78,3 %</a:t>
                      </a:r>
                    </a:p>
                  </a:txBody>
                  <a:tcPr/>
                </a:tc>
                <a:tc>
                  <a:txBody>
                    <a:bodyPr/>
                    <a:lstStyle/>
                    <a:p>
                      <a:pPr algn="ctr"/>
                      <a:r>
                        <a:rPr lang="fr-FR" sz="1800" dirty="0"/>
                        <a:t>84,8 %</a:t>
                      </a:r>
                    </a:p>
                  </a:txBody>
                  <a:tcPr/>
                </a:tc>
                <a:extLst>
                  <a:ext uri="{0D108BD9-81ED-4DB2-BD59-A6C34878D82A}">
                    <a16:rowId xmlns:a16="http://schemas.microsoft.com/office/drawing/2014/main" val="10002"/>
                  </a:ext>
                </a:extLst>
              </a:tr>
              <a:tr h="370840">
                <a:tc>
                  <a:txBody>
                    <a:bodyPr/>
                    <a:lstStyle/>
                    <a:p>
                      <a:pPr algn="ctr"/>
                      <a:r>
                        <a:rPr lang="fr-FR" sz="1800" dirty="0"/>
                        <a:t>Désaturation </a:t>
                      </a:r>
                    </a:p>
                  </a:txBody>
                  <a:tcPr/>
                </a:tc>
                <a:tc>
                  <a:txBody>
                    <a:bodyPr/>
                    <a:lstStyle/>
                    <a:p>
                      <a:pPr algn="ctr"/>
                      <a:r>
                        <a:rPr lang="fr-FR" sz="1800" dirty="0"/>
                        <a:t>Oui </a:t>
                      </a:r>
                    </a:p>
                  </a:txBody>
                  <a:tcPr/>
                </a:tc>
                <a:tc>
                  <a:txBody>
                    <a:bodyPr/>
                    <a:lstStyle/>
                    <a:p>
                      <a:pPr algn="ctr"/>
                      <a:r>
                        <a:rPr lang="fr-FR" sz="1800" dirty="0"/>
                        <a:t>non</a:t>
                      </a:r>
                    </a:p>
                  </a:txBody>
                  <a:tcPr/>
                </a:tc>
                <a:tc>
                  <a:txBody>
                    <a:bodyPr/>
                    <a:lstStyle/>
                    <a:p>
                      <a:pPr algn="ctr"/>
                      <a:r>
                        <a:rPr lang="fr-FR" sz="1800" dirty="0"/>
                        <a:t>non</a:t>
                      </a:r>
                    </a:p>
                  </a:txBody>
                  <a:tcPr/>
                </a:tc>
                <a:extLst>
                  <a:ext uri="{0D108BD9-81ED-4DB2-BD59-A6C34878D82A}">
                    <a16:rowId xmlns:a16="http://schemas.microsoft.com/office/drawing/2014/main" val="10003"/>
                  </a:ext>
                </a:extLst>
              </a:tr>
              <a:tr h="370840">
                <a:tc>
                  <a:txBody>
                    <a:bodyPr/>
                    <a:lstStyle/>
                    <a:p>
                      <a:pPr algn="ctr"/>
                      <a:r>
                        <a:rPr lang="fr-FR" sz="1800" dirty="0"/>
                        <a:t>Oxygène</a:t>
                      </a:r>
                    </a:p>
                  </a:txBody>
                  <a:tcPr/>
                </a:tc>
                <a:tc>
                  <a:txBody>
                    <a:bodyPr/>
                    <a:lstStyle/>
                    <a:p>
                      <a:pPr algn="ctr"/>
                      <a:r>
                        <a:rPr lang="fr-FR" sz="1800" dirty="0"/>
                        <a:t>Non</a:t>
                      </a:r>
                    </a:p>
                  </a:txBody>
                  <a:tcPr/>
                </a:tc>
                <a:tc>
                  <a:txBody>
                    <a:bodyPr/>
                    <a:lstStyle/>
                    <a:p>
                      <a:pPr algn="ctr"/>
                      <a:r>
                        <a:rPr lang="fr-FR" sz="1800" dirty="0"/>
                        <a:t>2L</a:t>
                      </a:r>
                    </a:p>
                  </a:txBody>
                  <a:tcPr/>
                </a:tc>
                <a:tc>
                  <a:txBody>
                    <a:bodyPr/>
                    <a:lstStyle/>
                    <a:p>
                      <a:pPr algn="ctr"/>
                      <a:r>
                        <a:rPr lang="fr-FR" sz="1800" dirty="0"/>
                        <a:t>2L</a:t>
                      </a:r>
                    </a:p>
                  </a:txBody>
                  <a:tcPr/>
                </a:tc>
                <a:extLst>
                  <a:ext uri="{0D108BD9-81ED-4DB2-BD59-A6C34878D82A}">
                    <a16:rowId xmlns:a16="http://schemas.microsoft.com/office/drawing/2014/main" val="10004"/>
                  </a:ext>
                </a:extLst>
              </a:tr>
              <a:tr h="370840">
                <a:tc>
                  <a:txBody>
                    <a:bodyPr/>
                    <a:lstStyle/>
                    <a:p>
                      <a:pPr algn="ctr"/>
                      <a:r>
                        <a:rPr lang="fr-FR" sz="1800" dirty="0"/>
                        <a:t>Différence Sortie-Entrée (m)</a:t>
                      </a:r>
                    </a:p>
                  </a:txBody>
                  <a:tcPr/>
                </a:tc>
                <a:tc>
                  <a:txBody>
                    <a:bodyPr/>
                    <a:lstStyle/>
                    <a:p>
                      <a:pPr algn="ctr"/>
                      <a:r>
                        <a:rPr lang="fr-FR" sz="1800" dirty="0"/>
                        <a:t>+18 m</a:t>
                      </a:r>
                    </a:p>
                  </a:txBody>
                  <a:tcPr/>
                </a:tc>
                <a:tc>
                  <a:txBody>
                    <a:bodyPr/>
                    <a:lstStyle/>
                    <a:p>
                      <a:pPr algn="ctr"/>
                      <a:r>
                        <a:rPr lang="fr-FR" sz="1800" dirty="0"/>
                        <a:t>+40</a:t>
                      </a:r>
                      <a:r>
                        <a:rPr lang="fr-FR" sz="1800" baseline="0" dirty="0"/>
                        <a:t> m</a:t>
                      </a:r>
                      <a:endParaRPr lang="fr-FR" sz="1800" dirty="0"/>
                    </a:p>
                  </a:txBody>
                  <a:tcPr/>
                </a:tc>
                <a:tc>
                  <a:txBody>
                    <a:bodyPr/>
                    <a:lstStyle/>
                    <a:p>
                      <a:pPr algn="ctr"/>
                      <a:endParaRPr lang="fr-FR" sz="1800" dirty="0"/>
                    </a:p>
                  </a:txBody>
                  <a:tcPr/>
                </a:tc>
                <a:extLst>
                  <a:ext uri="{0D108BD9-81ED-4DB2-BD59-A6C34878D82A}">
                    <a16:rowId xmlns:a16="http://schemas.microsoft.com/office/drawing/2014/main" val="10005"/>
                  </a:ext>
                </a:extLst>
              </a:tr>
            </a:tbl>
          </a:graphicData>
        </a:graphic>
      </p:graphicFrame>
      <p:sp>
        <p:nvSpPr>
          <p:cNvPr id="5" name="ZoneTexte 4"/>
          <p:cNvSpPr txBox="1"/>
          <p:nvPr/>
        </p:nvSpPr>
        <p:spPr>
          <a:xfrm>
            <a:off x="405780" y="5156564"/>
            <a:ext cx="11521280" cy="1671227"/>
          </a:xfrm>
          <a:prstGeom prst="rect">
            <a:avLst/>
          </a:prstGeom>
          <a:noFill/>
        </p:spPr>
        <p:txBody>
          <a:bodyPr wrap="square" rtlCol="0">
            <a:spAutoFit/>
          </a:bodyPr>
          <a:lstStyle/>
          <a:p>
            <a:pPr>
              <a:lnSpc>
                <a:spcPct val="95000"/>
              </a:lnSpc>
            </a:pPr>
            <a:r>
              <a:rPr lang="fr-FR" sz="1800" dirty="0">
                <a:solidFill>
                  <a:srgbClr val="FF0000"/>
                </a:solidFill>
              </a:rPr>
              <a:t>Sachant qu’une distance &lt;82% de la théorie est considérée comme anormale, on peut donc dire que Mme D. présente une intolérance à l’effort par rapport à un sujet sain.</a:t>
            </a:r>
          </a:p>
          <a:p>
            <a:pPr>
              <a:lnSpc>
                <a:spcPct val="95000"/>
              </a:lnSpc>
            </a:pPr>
            <a:endParaRPr lang="fr-FR" sz="1800" dirty="0">
              <a:solidFill>
                <a:srgbClr val="FF0000"/>
              </a:solidFill>
            </a:endParaRPr>
          </a:p>
          <a:p>
            <a:pPr>
              <a:lnSpc>
                <a:spcPct val="95000"/>
              </a:lnSpc>
            </a:pPr>
            <a:r>
              <a:rPr lang="fr-FR" sz="1800" dirty="0">
                <a:solidFill>
                  <a:srgbClr val="FF0000"/>
                </a:solidFill>
              </a:rPr>
              <a:t>L’oxygène permet de corriger la désaturation  mais ne permet pas d’améliorer la distance au TDM6</a:t>
            </a:r>
          </a:p>
          <a:p>
            <a:pPr>
              <a:lnSpc>
                <a:spcPct val="95000"/>
              </a:lnSpc>
            </a:pPr>
            <a:endParaRPr lang="fr-FR" sz="1800" dirty="0">
              <a:solidFill>
                <a:srgbClr val="FF0000"/>
              </a:solidFill>
            </a:endParaRPr>
          </a:p>
          <a:p>
            <a:pPr>
              <a:lnSpc>
                <a:spcPct val="95000"/>
              </a:lnSpc>
            </a:pPr>
            <a:r>
              <a:rPr lang="fr-FR" sz="1800" dirty="0">
                <a:solidFill>
                  <a:srgbClr val="FF0000"/>
                </a:solidFill>
              </a:rPr>
              <a:t>Mme D. a amélioré cliniquement sa tolérance à l’effort à la suite d’un programme de réhabilitation.</a:t>
            </a:r>
          </a:p>
        </p:txBody>
      </p:sp>
    </p:spTree>
    <p:extLst>
      <p:ext uri="{BB962C8B-B14F-4D97-AF65-F5344CB8AC3E}">
        <p14:creationId xmlns:p14="http://schemas.microsoft.com/office/powerpoint/2010/main" val="19675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554461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baseline="30000" dirty="0">
                <a:ea typeface="Times New Roman" panose="02020603050405020304" pitchFamily="18" charset="0"/>
              </a:rPr>
              <a:t>4ème</a:t>
            </a:r>
            <a:r>
              <a:rPr lang="fr-FR" altLang="fr-FR" sz="2000" b="1" i="1" u="sng" dirty="0">
                <a:ea typeface="Times New Roman" panose="02020603050405020304" pitchFamily="18" charset="0"/>
              </a:rPr>
              <a:t> Question: Application 2</a:t>
            </a:r>
          </a:p>
          <a:p>
            <a:pPr marL="0" indent="0" algn="just" defTabSz="914400" eaLnBrk="0" fontAlgn="base" hangingPunct="0">
              <a:lnSpc>
                <a:spcPct val="100000"/>
              </a:lnSpc>
              <a:spcBef>
                <a:spcPct val="0"/>
              </a:spcBef>
              <a:spcAft>
                <a:spcPct val="0"/>
              </a:spcAft>
              <a:buSzTx/>
              <a:buNone/>
            </a:pPr>
            <a:r>
              <a:rPr lang="fr-FR" sz="1800" dirty="0"/>
              <a:t>Mr E. vient de réaliser son TDM6 d’entrée (ci-dessous)</a:t>
            </a: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pic>
        <p:nvPicPr>
          <p:cNvPr id="6" name="Image 5"/>
          <p:cNvPicPr/>
          <p:nvPr/>
        </p:nvPicPr>
        <p:blipFill rotWithShape="1">
          <a:blip r:embed="rId2"/>
          <a:srcRect l="25464" t="21761" r="24438" b="9723"/>
          <a:stretch/>
        </p:blipFill>
        <p:spPr bwMode="auto">
          <a:xfrm>
            <a:off x="1269876" y="1772816"/>
            <a:ext cx="6192688" cy="4968552"/>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7620035" y="1988840"/>
            <a:ext cx="4320480" cy="923330"/>
          </a:xfrm>
          <a:prstGeom prst="rect">
            <a:avLst/>
          </a:prstGeom>
        </p:spPr>
        <p:txBody>
          <a:bodyPr wrap="square">
            <a:spAutoFit/>
          </a:bodyPr>
          <a:lstStyle/>
          <a:p>
            <a:pPr marL="342900" lvl="0" indent="-342900" algn="just">
              <a:spcAft>
                <a:spcPts val="0"/>
              </a:spcAft>
              <a:buFont typeface="+mj-lt"/>
              <a:buAutoNum type="alphaLcParenR"/>
            </a:pPr>
            <a:r>
              <a:rPr lang="fr-FR" sz="1800" dirty="0">
                <a:latin typeface="Calibri Light" panose="020F0302020204030204" pitchFamily="34" charset="0"/>
                <a:ea typeface="Times New Roman" panose="02020603050405020304" pitchFamily="18" charset="0"/>
              </a:rPr>
              <a:t>Commentez et interprétez les données recueillies lors du test d’entrée dans la clinique de Mr E.</a:t>
            </a:r>
            <a:endParaRPr lang="fr-FR" sz="1800" dirty="0">
              <a:effectLst/>
              <a:latin typeface="Times New Roman" panose="02020603050405020304" pitchFamily="18" charset="0"/>
              <a:ea typeface="Times New Roman" panose="02020603050405020304" pitchFamily="18" charset="0"/>
            </a:endParaRPr>
          </a:p>
        </p:txBody>
      </p:sp>
      <p:sp>
        <p:nvSpPr>
          <p:cNvPr id="7" name="ZoneTexte 6"/>
          <p:cNvSpPr txBox="1"/>
          <p:nvPr/>
        </p:nvSpPr>
        <p:spPr>
          <a:xfrm>
            <a:off x="8038628" y="3573016"/>
            <a:ext cx="3672409" cy="1408078"/>
          </a:xfrm>
          <a:prstGeom prst="rect">
            <a:avLst/>
          </a:prstGeom>
          <a:noFill/>
        </p:spPr>
        <p:txBody>
          <a:bodyPr wrap="square" rtlCol="0">
            <a:spAutoFit/>
          </a:bodyPr>
          <a:lstStyle/>
          <a:p>
            <a:pPr algn="ctr">
              <a:lnSpc>
                <a:spcPct val="95000"/>
              </a:lnSpc>
            </a:pPr>
            <a:r>
              <a:rPr lang="fr-FR" sz="1800" dirty="0">
                <a:solidFill>
                  <a:srgbClr val="FF0000"/>
                </a:solidFill>
              </a:rPr>
              <a:t>Pas d’Oxygène </a:t>
            </a:r>
          </a:p>
          <a:p>
            <a:pPr algn="ctr">
              <a:lnSpc>
                <a:spcPct val="95000"/>
              </a:lnSpc>
            </a:pPr>
            <a:r>
              <a:rPr lang="fr-FR" sz="1800" dirty="0">
                <a:solidFill>
                  <a:srgbClr val="FF0000"/>
                </a:solidFill>
              </a:rPr>
              <a:t>Pas de désaturation </a:t>
            </a:r>
          </a:p>
          <a:p>
            <a:pPr algn="ctr">
              <a:lnSpc>
                <a:spcPct val="95000"/>
              </a:lnSpc>
            </a:pPr>
            <a:r>
              <a:rPr lang="fr-FR" sz="1800" dirty="0">
                <a:solidFill>
                  <a:srgbClr val="FF0000"/>
                </a:solidFill>
              </a:rPr>
              <a:t>Distance à 635 m soit 100 % de la théorie</a:t>
            </a:r>
          </a:p>
          <a:p>
            <a:pPr algn="ctr">
              <a:lnSpc>
                <a:spcPct val="95000"/>
              </a:lnSpc>
            </a:pPr>
            <a:endParaRPr lang="fr-FR" sz="1800" dirty="0">
              <a:solidFill>
                <a:srgbClr val="FF0000"/>
              </a:solidFill>
            </a:endParaRPr>
          </a:p>
        </p:txBody>
      </p:sp>
      <p:sp>
        <p:nvSpPr>
          <p:cNvPr id="9" name="Flèche vers le bas 8"/>
          <p:cNvSpPr/>
          <p:nvPr/>
        </p:nvSpPr>
        <p:spPr>
          <a:xfrm>
            <a:off x="9622804" y="4781111"/>
            <a:ext cx="288032" cy="399966"/>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7944070" y="5290391"/>
            <a:ext cx="3672409" cy="618631"/>
          </a:xfrm>
          <a:prstGeom prst="rect">
            <a:avLst/>
          </a:prstGeom>
          <a:noFill/>
        </p:spPr>
        <p:txBody>
          <a:bodyPr wrap="square" rtlCol="0">
            <a:spAutoFit/>
          </a:bodyPr>
          <a:lstStyle/>
          <a:p>
            <a:pPr algn="ctr">
              <a:lnSpc>
                <a:spcPct val="95000"/>
              </a:lnSpc>
            </a:pPr>
            <a:r>
              <a:rPr lang="fr-FR" sz="1800" dirty="0">
                <a:solidFill>
                  <a:srgbClr val="FF0000"/>
                </a:solidFill>
              </a:rPr>
              <a:t>Pas d’intolérance à l’effort </a:t>
            </a:r>
          </a:p>
          <a:p>
            <a:pPr algn="ctr">
              <a:lnSpc>
                <a:spcPct val="95000"/>
              </a:lnSpc>
            </a:pPr>
            <a:endParaRPr lang="fr-FR" sz="1800" dirty="0">
              <a:solidFill>
                <a:srgbClr val="FF0000"/>
              </a:solidFill>
            </a:endParaRPr>
          </a:p>
        </p:txBody>
      </p:sp>
    </p:spTree>
    <p:extLst>
      <p:ext uri="{BB962C8B-B14F-4D97-AF65-F5344CB8AC3E}">
        <p14:creationId xmlns:p14="http://schemas.microsoft.com/office/powerpoint/2010/main" val="144218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720080"/>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2</a:t>
            </a:r>
          </a:p>
          <a:p>
            <a:pPr marL="0" indent="0" algn="just" defTabSz="914400" eaLnBrk="0" fontAlgn="base" hangingPunct="0">
              <a:lnSpc>
                <a:spcPct val="100000"/>
              </a:lnSpc>
              <a:spcBef>
                <a:spcPct val="0"/>
              </a:spcBef>
              <a:spcAft>
                <a:spcPct val="0"/>
              </a:spcAft>
              <a:buSzTx/>
              <a:buNone/>
            </a:pPr>
            <a:r>
              <a:rPr lang="fr-FR" sz="1800" dirty="0"/>
              <a:t>Mr E. vient de réaliser son TDM6 d’entrée (ci-dessous)</a:t>
            </a: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sp>
        <p:nvSpPr>
          <p:cNvPr id="4" name="Rectangle 3"/>
          <p:cNvSpPr/>
          <p:nvPr/>
        </p:nvSpPr>
        <p:spPr>
          <a:xfrm>
            <a:off x="1117309" y="1772816"/>
            <a:ext cx="10377703" cy="923330"/>
          </a:xfrm>
          <a:prstGeom prst="rect">
            <a:avLst/>
          </a:prstGeom>
        </p:spPr>
        <p:txBody>
          <a:bodyPr wrap="square">
            <a:spAutoFit/>
          </a:bodyPr>
          <a:lstStyle/>
          <a:p>
            <a:pPr lvl="0" algn="just">
              <a:spcAft>
                <a:spcPts val="0"/>
              </a:spcAft>
            </a:pPr>
            <a:r>
              <a:rPr lang="fr-FR" sz="1800" dirty="0">
                <a:ea typeface="Times New Roman" panose="02020603050405020304" pitchFamily="18" charset="0"/>
              </a:rPr>
              <a:t>b) Sachant que la limite entre la marche et la course est d’environ 6 km/h, que pouvez-vous conclure sur l’évolution de la tolérance à l’effort de Mr E. à la fin d’un séjour de réhabilitation de 5 semaines ?</a:t>
            </a:r>
            <a:endParaRPr lang="fr-FR" sz="1800" dirty="0">
              <a:effectLst/>
              <a:ea typeface="Times New Roman" panose="02020603050405020304" pitchFamily="18" charset="0"/>
            </a:endParaRPr>
          </a:p>
        </p:txBody>
      </p:sp>
      <p:sp>
        <p:nvSpPr>
          <p:cNvPr id="5" name="ZoneTexte 4"/>
          <p:cNvSpPr txBox="1"/>
          <p:nvPr/>
        </p:nvSpPr>
        <p:spPr>
          <a:xfrm>
            <a:off x="245480" y="3388991"/>
            <a:ext cx="11901015" cy="2431435"/>
          </a:xfrm>
          <a:prstGeom prst="rect">
            <a:avLst/>
          </a:prstGeom>
          <a:noFill/>
        </p:spPr>
        <p:txBody>
          <a:bodyPr wrap="none" rtlCol="0">
            <a:spAutoFit/>
          </a:bodyPr>
          <a:lstStyle/>
          <a:p>
            <a:pPr algn="ctr">
              <a:lnSpc>
                <a:spcPct val="95000"/>
              </a:lnSpc>
            </a:pPr>
            <a:r>
              <a:rPr lang="fr-FR" sz="2000" dirty="0">
                <a:solidFill>
                  <a:srgbClr val="FF0000"/>
                </a:solidFill>
              </a:rPr>
              <a:t>Mr E. à fait 635 m (0,635 km) en 6 minutes (0,1 h) </a:t>
            </a:r>
          </a:p>
          <a:p>
            <a:pPr algn="ctr">
              <a:lnSpc>
                <a:spcPct val="95000"/>
              </a:lnSpc>
            </a:pPr>
            <a:r>
              <a:rPr lang="fr-FR" sz="2000" dirty="0">
                <a:solidFill>
                  <a:srgbClr val="FF0000"/>
                </a:solidFill>
              </a:rPr>
              <a:t>soit une vitesse moyenne de  v (km/h) = 6,35 km/h</a:t>
            </a:r>
          </a:p>
          <a:p>
            <a:pPr algn="ctr">
              <a:lnSpc>
                <a:spcPct val="95000"/>
              </a:lnSpc>
            </a:pPr>
            <a:endParaRPr lang="fr-FR" sz="2000" dirty="0">
              <a:solidFill>
                <a:srgbClr val="FF0000"/>
              </a:solidFill>
            </a:endParaRPr>
          </a:p>
          <a:p>
            <a:pPr algn="ctr">
              <a:lnSpc>
                <a:spcPct val="95000"/>
              </a:lnSpc>
            </a:pPr>
            <a:r>
              <a:rPr lang="fr-FR" sz="2000" dirty="0">
                <a:solidFill>
                  <a:srgbClr val="FF0000"/>
                </a:solidFill>
              </a:rPr>
              <a:t>Mr E est donc au-delà de la limite de vitesse de transition entre la marche et la course</a:t>
            </a:r>
          </a:p>
          <a:p>
            <a:pPr algn="ctr">
              <a:lnSpc>
                <a:spcPct val="95000"/>
              </a:lnSpc>
            </a:pPr>
            <a:endParaRPr lang="fr-FR" sz="2000" dirty="0">
              <a:solidFill>
                <a:srgbClr val="FF0000"/>
              </a:solidFill>
            </a:endParaRPr>
          </a:p>
          <a:p>
            <a:pPr algn="ctr">
              <a:lnSpc>
                <a:spcPct val="95000"/>
              </a:lnSpc>
            </a:pPr>
            <a:r>
              <a:rPr lang="fr-FR" sz="2000" dirty="0">
                <a:solidFill>
                  <a:srgbClr val="FF0000"/>
                </a:solidFill>
              </a:rPr>
              <a:t>Il est donc à la limite du test qui oblige les patients à marcher (ne pas courir)</a:t>
            </a:r>
          </a:p>
          <a:p>
            <a:pPr algn="ctr">
              <a:lnSpc>
                <a:spcPct val="95000"/>
              </a:lnSpc>
            </a:pPr>
            <a:endParaRPr lang="fr-FR" sz="2000" dirty="0">
              <a:solidFill>
                <a:srgbClr val="FF0000"/>
              </a:solidFill>
            </a:endParaRPr>
          </a:p>
          <a:p>
            <a:pPr algn="ctr">
              <a:lnSpc>
                <a:spcPct val="95000"/>
              </a:lnSpc>
            </a:pPr>
            <a:r>
              <a:rPr lang="fr-FR" sz="2000" dirty="0">
                <a:solidFill>
                  <a:srgbClr val="FF0000"/>
                </a:solidFill>
              </a:rPr>
              <a:t>L’évolution de la tolérance à l’effort de ce patient ne pourra donc pas être visible sur ce test</a:t>
            </a:r>
          </a:p>
        </p:txBody>
      </p:sp>
    </p:spTree>
    <p:extLst>
      <p:ext uri="{BB962C8B-B14F-4D97-AF65-F5344CB8AC3E}">
        <p14:creationId xmlns:p14="http://schemas.microsoft.com/office/powerpoint/2010/main" val="309925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720080"/>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3</a:t>
            </a:r>
            <a:r>
              <a:rPr lang="fr-FR" altLang="fr-FR" sz="2000" b="1" i="1" u="sng" baseline="30000" dirty="0">
                <a:ea typeface="Times New Roman" panose="02020603050405020304" pitchFamily="18" charset="0"/>
              </a:rPr>
              <a:t>ème</a:t>
            </a:r>
            <a:r>
              <a:rPr lang="fr-FR" altLang="fr-FR" sz="2000" b="1" i="1" u="sng" dirty="0">
                <a:ea typeface="Times New Roman" panose="02020603050405020304" pitchFamily="18" charset="0"/>
              </a:rPr>
              <a:t> Question: Application 2</a:t>
            </a:r>
          </a:p>
          <a:p>
            <a:pPr marL="0" indent="0" algn="just" defTabSz="914400" eaLnBrk="0" fontAlgn="base" hangingPunct="0">
              <a:lnSpc>
                <a:spcPct val="100000"/>
              </a:lnSpc>
              <a:spcBef>
                <a:spcPct val="0"/>
              </a:spcBef>
              <a:spcAft>
                <a:spcPct val="0"/>
              </a:spcAft>
              <a:buSzTx/>
              <a:buNone/>
            </a:pPr>
            <a:r>
              <a:rPr lang="fr-FR" sz="1800" dirty="0"/>
              <a:t>Mr E. vient de réaliser son TDM6 d’entrée (ci-dessous)</a:t>
            </a: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b="1" i="1" u="sng" dirty="0">
              <a:ea typeface="Times New Roman" panose="02020603050405020304" pitchFamily="18" charset="0"/>
            </a:endParaRPr>
          </a:p>
        </p:txBody>
      </p:sp>
      <p:sp>
        <p:nvSpPr>
          <p:cNvPr id="3" name="Rectangle 2"/>
          <p:cNvSpPr/>
          <p:nvPr/>
        </p:nvSpPr>
        <p:spPr>
          <a:xfrm>
            <a:off x="1117309" y="1737682"/>
            <a:ext cx="5739969" cy="646331"/>
          </a:xfrm>
          <a:prstGeom prst="rect">
            <a:avLst/>
          </a:prstGeom>
        </p:spPr>
        <p:txBody>
          <a:bodyPr wrap="none">
            <a:spAutoFit/>
          </a:bodyPr>
          <a:lstStyle/>
          <a:p>
            <a:pPr lvl="0" algn="just">
              <a:lnSpc>
                <a:spcPct val="150000"/>
              </a:lnSpc>
              <a:spcAft>
                <a:spcPts val="0"/>
              </a:spcAft>
            </a:pPr>
            <a:r>
              <a:rPr lang="fr-FR" dirty="0">
                <a:latin typeface="Calibri Light" panose="020F0302020204030204" pitchFamily="34" charset="0"/>
                <a:ea typeface="Times New Roman" panose="02020603050405020304" pitchFamily="18" charset="0"/>
              </a:rPr>
              <a:t>c) Quelles options proposeriez-vous à Mr E. ?</a:t>
            </a:r>
            <a:endParaRPr lang="fr-FR" dirty="0">
              <a:effectLst/>
              <a:latin typeface="Times New Roman" panose="02020603050405020304" pitchFamily="18" charset="0"/>
              <a:ea typeface="Times New Roman" panose="02020603050405020304" pitchFamily="18" charset="0"/>
            </a:endParaRPr>
          </a:p>
        </p:txBody>
      </p:sp>
      <p:sp>
        <p:nvSpPr>
          <p:cNvPr id="6" name="ZoneTexte 5"/>
          <p:cNvSpPr txBox="1"/>
          <p:nvPr/>
        </p:nvSpPr>
        <p:spPr>
          <a:xfrm>
            <a:off x="2352871" y="2391851"/>
            <a:ext cx="3268844" cy="677108"/>
          </a:xfrm>
          <a:prstGeom prst="rect">
            <a:avLst/>
          </a:prstGeom>
          <a:noFill/>
        </p:spPr>
        <p:txBody>
          <a:bodyPr wrap="none" rtlCol="0">
            <a:spAutoFit/>
          </a:bodyPr>
          <a:lstStyle/>
          <a:p>
            <a:pPr>
              <a:lnSpc>
                <a:spcPct val="95000"/>
              </a:lnSpc>
            </a:pPr>
            <a:endParaRPr lang="fr-FR" sz="2000" dirty="0">
              <a:solidFill>
                <a:srgbClr val="FF0000"/>
              </a:solidFill>
            </a:endParaRPr>
          </a:p>
          <a:p>
            <a:pPr>
              <a:lnSpc>
                <a:spcPct val="95000"/>
              </a:lnSpc>
            </a:pPr>
            <a:r>
              <a:rPr lang="fr-FR" sz="2000" dirty="0">
                <a:solidFill>
                  <a:srgbClr val="FF0000"/>
                </a:solidFill>
              </a:rPr>
              <a:t>Le test navette progressif</a:t>
            </a:r>
          </a:p>
        </p:txBody>
      </p:sp>
    </p:spTree>
    <p:extLst>
      <p:ext uri="{BB962C8B-B14F-4D97-AF65-F5344CB8AC3E}">
        <p14:creationId xmlns:p14="http://schemas.microsoft.com/office/powerpoint/2010/main" val="65889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sz="4000" b="1" i="1" dirty="0"/>
              <a:t>Le Test de Marche de 6 minutes</a:t>
            </a:r>
            <a:endParaRPr lang="en-US" sz="4000" dirty="0"/>
          </a:p>
        </p:txBody>
      </p:sp>
      <p:sp>
        <p:nvSpPr>
          <p:cNvPr id="3" name="Text Placeholder 2"/>
          <p:cNvSpPr>
            <a:spLocks noGrp="1"/>
          </p:cNvSpPr>
          <p:nvPr>
            <p:ph type="body" idx="1"/>
          </p:nvPr>
        </p:nvSpPr>
        <p:spPr/>
        <p:txBody>
          <a:bodyPr/>
          <a:lstStyle/>
          <a:p>
            <a:r>
              <a:rPr lang="en-US" dirty="0"/>
              <a:t>PARTIE 1:</a:t>
            </a:r>
          </a:p>
        </p:txBody>
      </p:sp>
    </p:spTree>
    <p:extLst>
      <p:ext uri="{BB962C8B-B14F-4D97-AF65-F5344CB8AC3E}">
        <p14:creationId xmlns:p14="http://schemas.microsoft.com/office/powerpoint/2010/main" val="350009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r-FR" sz="4000" b="1" dirty="0"/>
              <a:t>Le Test Navette Progressif</a:t>
            </a:r>
          </a:p>
        </p:txBody>
      </p:sp>
      <p:sp>
        <p:nvSpPr>
          <p:cNvPr id="3" name="Text Placeholder 2"/>
          <p:cNvSpPr>
            <a:spLocks noGrp="1"/>
          </p:cNvSpPr>
          <p:nvPr>
            <p:ph type="body" idx="1"/>
          </p:nvPr>
        </p:nvSpPr>
        <p:spPr/>
        <p:txBody>
          <a:bodyPr/>
          <a:lstStyle/>
          <a:p>
            <a:r>
              <a:rPr lang="en-US" dirty="0"/>
              <a:t>PARTIE 2:</a:t>
            </a:r>
          </a:p>
        </p:txBody>
      </p:sp>
    </p:spTree>
    <p:extLst>
      <p:ext uri="{BB962C8B-B14F-4D97-AF65-F5344CB8AC3E}">
        <p14:creationId xmlns:p14="http://schemas.microsoft.com/office/powerpoint/2010/main" val="452029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4" name="Rectangle 3"/>
          <p:cNvSpPr/>
          <p:nvPr/>
        </p:nvSpPr>
        <p:spPr>
          <a:xfrm>
            <a:off x="765820" y="1124744"/>
            <a:ext cx="10657184" cy="2354491"/>
          </a:xfrm>
          <a:prstGeom prst="rect">
            <a:avLst/>
          </a:prstGeom>
        </p:spPr>
        <p:txBody>
          <a:bodyPr wrap="square">
            <a:spAutoFit/>
          </a:bodyPr>
          <a:lstStyle/>
          <a:p>
            <a:pPr algn="just">
              <a:lnSpc>
                <a:spcPct val="150000"/>
              </a:lnSpc>
              <a:spcAft>
                <a:spcPts val="0"/>
              </a:spcAft>
            </a:pPr>
            <a:r>
              <a:rPr lang="fr-FR" sz="1800" b="1" i="1" u="sng" dirty="0">
                <a:ea typeface="Times New Roman" panose="02020603050405020304" pitchFamily="18" charset="0"/>
              </a:rPr>
              <a:t>1</a:t>
            </a:r>
            <a:r>
              <a:rPr lang="fr-FR" sz="1800" b="1" i="1" u="sng" baseline="30000" dirty="0">
                <a:ea typeface="Times New Roman" panose="02020603050405020304" pitchFamily="18" charset="0"/>
              </a:rPr>
              <a:t>ère</a:t>
            </a:r>
            <a:r>
              <a:rPr lang="fr-FR" sz="1800" b="1" i="1" u="sng" dirty="0">
                <a:ea typeface="Times New Roman" panose="02020603050405020304" pitchFamily="18" charset="0"/>
              </a:rPr>
              <a:t> Question : Intérêts et validité du TNP</a:t>
            </a:r>
            <a:endParaRPr lang="fr-FR" sz="1800" dirty="0">
              <a:ea typeface="Times New Roman" panose="02020603050405020304" pitchFamily="18" charset="0"/>
            </a:endParaRPr>
          </a:p>
          <a:p>
            <a:pPr algn="just">
              <a:lnSpc>
                <a:spcPct val="150000"/>
              </a:lnSpc>
              <a:spcAft>
                <a:spcPts val="0"/>
              </a:spcAft>
            </a:pPr>
            <a:r>
              <a:rPr lang="fr-FR" sz="1600" dirty="0">
                <a:ea typeface="Times New Roman" panose="02020603050405020304" pitchFamily="18" charset="0"/>
              </a:rPr>
              <a:t>A partir de l’article de </a:t>
            </a:r>
            <a:r>
              <a:rPr lang="fr-FR" sz="1600" dirty="0" err="1">
                <a:ea typeface="Times New Roman" panose="02020603050405020304" pitchFamily="18" charset="0"/>
              </a:rPr>
              <a:t>Veale</a:t>
            </a:r>
            <a:r>
              <a:rPr lang="fr-FR" sz="1600" dirty="0">
                <a:ea typeface="Times New Roman" panose="02020603050405020304" pitchFamily="18" charset="0"/>
              </a:rPr>
              <a:t> et Pila issu des « recommandations sur la réhabilitation du malade atteint de BPCO » publié dans la Revue des Maladies Respiratoire en 2005, répondez aux questions suivantes :</a:t>
            </a:r>
          </a:p>
          <a:p>
            <a:pPr marL="342900" lvl="0" indent="-342900" algn="just">
              <a:lnSpc>
                <a:spcPct val="150000"/>
              </a:lnSpc>
              <a:spcAft>
                <a:spcPts val="0"/>
              </a:spcAft>
              <a:buFont typeface="Times New Roman" panose="02020603050405020304" pitchFamily="18" charset="0"/>
              <a:buChar char="-"/>
            </a:pPr>
            <a:r>
              <a:rPr lang="fr-FR" sz="1600" dirty="0">
                <a:ea typeface="Times New Roman" panose="02020603050405020304" pitchFamily="18" charset="0"/>
              </a:rPr>
              <a:t>Qu’apporte le test navette progressif en plus par rapport au TDM6 ? </a:t>
            </a:r>
          </a:p>
          <a:p>
            <a:pPr lvl="0" algn="just">
              <a:lnSpc>
                <a:spcPct val="150000"/>
              </a:lnSpc>
              <a:spcAft>
                <a:spcPts val="0"/>
              </a:spcAft>
            </a:pPr>
            <a:r>
              <a:rPr lang="fr-FR" sz="1600" dirty="0">
                <a:ea typeface="Times New Roman" panose="02020603050405020304" pitchFamily="18" charset="0"/>
              </a:rPr>
              <a:t>	</a:t>
            </a:r>
            <a:r>
              <a:rPr lang="fr-FR" sz="1600" dirty="0">
                <a:ea typeface="Times New Roman" panose="02020603050405020304" pitchFamily="18" charset="0"/>
                <a:sym typeface="Wingdings" panose="05000000000000000000" pitchFamily="2" charset="2"/>
              </a:rPr>
              <a:t> </a:t>
            </a:r>
            <a:r>
              <a:rPr lang="fr-FR" sz="1600" dirty="0">
                <a:solidFill>
                  <a:srgbClr val="FF0000"/>
                </a:solidFill>
                <a:ea typeface="Times New Roman" panose="02020603050405020304" pitchFamily="18" charset="0"/>
                <a:sym typeface="Wingdings" panose="05000000000000000000" pitchFamily="2" charset="2"/>
              </a:rPr>
              <a:t>Une estimation de la VO</a:t>
            </a:r>
            <a:r>
              <a:rPr lang="fr-FR" sz="1600" baseline="-25000" dirty="0">
                <a:solidFill>
                  <a:srgbClr val="FF0000"/>
                </a:solidFill>
                <a:ea typeface="Times New Roman" panose="02020603050405020304" pitchFamily="18" charset="0"/>
                <a:sym typeface="Wingdings" panose="05000000000000000000" pitchFamily="2" charset="2"/>
              </a:rPr>
              <a:t>2</a:t>
            </a:r>
            <a:r>
              <a:rPr lang="fr-FR" sz="1600" dirty="0">
                <a:solidFill>
                  <a:srgbClr val="FF0000"/>
                </a:solidFill>
                <a:ea typeface="Times New Roman" panose="02020603050405020304" pitchFamily="18" charset="0"/>
                <a:sym typeface="Wingdings" panose="05000000000000000000" pitchFamily="2" charset="2"/>
              </a:rPr>
              <a:t> max </a:t>
            </a:r>
          </a:p>
          <a:p>
            <a:pPr lvl="0" algn="just">
              <a:lnSpc>
                <a:spcPct val="150000"/>
              </a:lnSpc>
              <a:spcAft>
                <a:spcPts val="0"/>
              </a:spcAft>
            </a:pPr>
            <a:endParaRPr lang="fr-FR" sz="1600" dirty="0">
              <a:ea typeface="Times New Roman" panose="02020603050405020304" pitchFamily="18" charset="0"/>
            </a:endParaRPr>
          </a:p>
        </p:txBody>
      </p:sp>
    </p:spTree>
    <p:extLst>
      <p:ext uri="{BB962C8B-B14F-4D97-AF65-F5344CB8AC3E}">
        <p14:creationId xmlns:p14="http://schemas.microsoft.com/office/powerpoint/2010/main" val="191592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4" name="Rectangle 3"/>
          <p:cNvSpPr/>
          <p:nvPr/>
        </p:nvSpPr>
        <p:spPr>
          <a:xfrm>
            <a:off x="765820" y="1124744"/>
            <a:ext cx="10657184" cy="3462486"/>
          </a:xfrm>
          <a:prstGeom prst="rect">
            <a:avLst/>
          </a:prstGeom>
        </p:spPr>
        <p:txBody>
          <a:bodyPr wrap="square">
            <a:spAutoFit/>
          </a:bodyPr>
          <a:lstStyle/>
          <a:p>
            <a:pPr algn="just">
              <a:lnSpc>
                <a:spcPct val="150000"/>
              </a:lnSpc>
              <a:spcAft>
                <a:spcPts val="0"/>
              </a:spcAft>
            </a:pPr>
            <a:r>
              <a:rPr lang="fr-FR" sz="1800" b="1" i="1" u="sng" dirty="0">
                <a:ea typeface="Times New Roman" panose="02020603050405020304" pitchFamily="18" charset="0"/>
              </a:rPr>
              <a:t>1</a:t>
            </a:r>
            <a:r>
              <a:rPr lang="fr-FR" sz="1800" b="1" i="1" u="sng" baseline="30000" dirty="0">
                <a:ea typeface="Times New Roman" panose="02020603050405020304" pitchFamily="18" charset="0"/>
              </a:rPr>
              <a:t>ère</a:t>
            </a:r>
            <a:r>
              <a:rPr lang="fr-FR" sz="1800" b="1" i="1" u="sng" dirty="0">
                <a:ea typeface="Times New Roman" panose="02020603050405020304" pitchFamily="18" charset="0"/>
              </a:rPr>
              <a:t> Question : Intérêts et validité du TNP</a:t>
            </a:r>
            <a:endParaRPr lang="fr-FR" sz="1800" dirty="0">
              <a:ea typeface="Times New Roman" panose="02020603050405020304" pitchFamily="18" charset="0"/>
            </a:endParaRPr>
          </a:p>
          <a:p>
            <a:pPr algn="just">
              <a:lnSpc>
                <a:spcPct val="150000"/>
              </a:lnSpc>
              <a:spcAft>
                <a:spcPts val="0"/>
              </a:spcAft>
            </a:pPr>
            <a:r>
              <a:rPr lang="fr-FR" sz="1600" dirty="0">
                <a:ea typeface="Times New Roman" panose="02020603050405020304" pitchFamily="18" charset="0"/>
              </a:rPr>
              <a:t>A partir de l’article de </a:t>
            </a:r>
            <a:r>
              <a:rPr lang="fr-FR" sz="1600" dirty="0" err="1">
                <a:ea typeface="Times New Roman" panose="02020603050405020304" pitchFamily="18" charset="0"/>
              </a:rPr>
              <a:t>Veale</a:t>
            </a:r>
            <a:r>
              <a:rPr lang="fr-FR" sz="1600" dirty="0">
                <a:ea typeface="Times New Roman" panose="02020603050405020304" pitchFamily="18" charset="0"/>
              </a:rPr>
              <a:t> et Pila issu des « recommandations sur la réhabilitation du malade atteint de BPCO » publié dans la Revue des Maladies Respiratoire en 2005, répondez aux questions suivantes :</a:t>
            </a:r>
          </a:p>
          <a:p>
            <a:pPr marL="342900" lvl="0" indent="-342900" algn="just">
              <a:lnSpc>
                <a:spcPct val="150000"/>
              </a:lnSpc>
              <a:spcAft>
                <a:spcPts val="0"/>
              </a:spcAft>
              <a:buFont typeface="Times New Roman" panose="02020603050405020304" pitchFamily="18" charset="0"/>
              <a:buChar char="-"/>
            </a:pPr>
            <a:r>
              <a:rPr lang="fr-FR" sz="1600" dirty="0">
                <a:ea typeface="Times New Roman" panose="02020603050405020304" pitchFamily="18" charset="0"/>
              </a:rPr>
              <a:t>Qu’apporte le test navette progressif en plus par rapport au TDM6 ? </a:t>
            </a:r>
          </a:p>
          <a:p>
            <a:pPr lvl="0" algn="just">
              <a:lnSpc>
                <a:spcPct val="150000"/>
              </a:lnSpc>
              <a:spcAft>
                <a:spcPts val="0"/>
              </a:spcAft>
            </a:pPr>
            <a:r>
              <a:rPr lang="fr-FR" sz="1600" dirty="0">
                <a:ea typeface="Times New Roman" panose="02020603050405020304" pitchFamily="18" charset="0"/>
              </a:rPr>
              <a:t>	</a:t>
            </a:r>
            <a:r>
              <a:rPr lang="fr-FR" sz="1600" dirty="0">
                <a:ea typeface="Times New Roman" panose="02020603050405020304" pitchFamily="18" charset="0"/>
                <a:sym typeface="Wingdings" panose="05000000000000000000" pitchFamily="2" charset="2"/>
              </a:rPr>
              <a:t> </a:t>
            </a:r>
            <a:r>
              <a:rPr lang="fr-FR" sz="1600" dirty="0">
                <a:solidFill>
                  <a:srgbClr val="FF0000"/>
                </a:solidFill>
                <a:ea typeface="Times New Roman" panose="02020603050405020304" pitchFamily="18" charset="0"/>
                <a:sym typeface="Wingdings" panose="05000000000000000000" pitchFamily="2" charset="2"/>
              </a:rPr>
              <a:t>Une estimation de la VO</a:t>
            </a:r>
            <a:r>
              <a:rPr lang="fr-FR" sz="1600" baseline="-25000" dirty="0">
                <a:solidFill>
                  <a:srgbClr val="FF0000"/>
                </a:solidFill>
                <a:ea typeface="Times New Roman" panose="02020603050405020304" pitchFamily="18" charset="0"/>
                <a:sym typeface="Wingdings" panose="05000000000000000000" pitchFamily="2" charset="2"/>
              </a:rPr>
              <a:t>2</a:t>
            </a:r>
            <a:r>
              <a:rPr lang="fr-FR" sz="1600" dirty="0">
                <a:solidFill>
                  <a:srgbClr val="FF0000"/>
                </a:solidFill>
                <a:ea typeface="Times New Roman" panose="02020603050405020304" pitchFamily="18" charset="0"/>
                <a:sym typeface="Wingdings" panose="05000000000000000000" pitchFamily="2" charset="2"/>
              </a:rPr>
              <a:t> max </a:t>
            </a:r>
          </a:p>
          <a:p>
            <a:pPr lvl="0" algn="just">
              <a:lnSpc>
                <a:spcPct val="150000"/>
              </a:lnSpc>
              <a:spcAft>
                <a:spcPts val="0"/>
              </a:spcAft>
            </a:pPr>
            <a:endParaRPr lang="fr-FR" sz="1600" dirty="0">
              <a:solidFill>
                <a:srgbClr val="FF0000"/>
              </a:solidFill>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r>
              <a:rPr lang="fr-FR" sz="1600" dirty="0">
                <a:ea typeface="Times New Roman" panose="02020603050405020304" pitchFamily="18" charset="0"/>
              </a:rPr>
              <a:t>Pour quelles populations ce test </a:t>
            </a:r>
            <a:r>
              <a:rPr lang="fr-FR" sz="1600" dirty="0" err="1">
                <a:ea typeface="Times New Roman" panose="02020603050405020304" pitchFamily="18" charset="0"/>
              </a:rPr>
              <a:t>a-t-il</a:t>
            </a:r>
            <a:r>
              <a:rPr lang="fr-FR" sz="1600" dirty="0">
                <a:ea typeface="Times New Roman" panose="02020603050405020304" pitchFamily="18" charset="0"/>
              </a:rPr>
              <a:t> été adapté et validé dans la littérature?</a:t>
            </a:r>
          </a:p>
          <a:p>
            <a:pPr lvl="0" algn="just">
              <a:lnSpc>
                <a:spcPct val="150000"/>
              </a:lnSpc>
              <a:spcAft>
                <a:spcPts val="0"/>
              </a:spcAft>
            </a:pPr>
            <a:r>
              <a:rPr lang="fr-FR" sz="1600" dirty="0">
                <a:ea typeface="Times New Roman" panose="02020603050405020304" pitchFamily="18" charset="0"/>
              </a:rPr>
              <a:t>	</a:t>
            </a:r>
            <a:r>
              <a:rPr lang="fr-FR" sz="1600" dirty="0">
                <a:ea typeface="Times New Roman" panose="02020603050405020304" pitchFamily="18" charset="0"/>
                <a:sym typeface="Wingdings" panose="05000000000000000000" pitchFamily="2" charset="2"/>
              </a:rPr>
              <a:t> </a:t>
            </a:r>
            <a:r>
              <a:rPr lang="fr-FR" sz="1600" dirty="0">
                <a:solidFill>
                  <a:srgbClr val="FF0000"/>
                </a:solidFill>
                <a:ea typeface="Times New Roman" panose="02020603050405020304" pitchFamily="18" charset="0"/>
                <a:sym typeface="Wingdings" panose="05000000000000000000" pitchFamily="2" charset="2"/>
              </a:rPr>
              <a:t>Issu du test Leger-Lambert destiné aux athlètes, il a été modifié pour les patients souffrant de pathologies respiratoires et cardiaques.</a:t>
            </a:r>
          </a:p>
        </p:txBody>
      </p:sp>
    </p:spTree>
    <p:extLst>
      <p:ext uri="{BB962C8B-B14F-4D97-AF65-F5344CB8AC3E}">
        <p14:creationId xmlns:p14="http://schemas.microsoft.com/office/powerpoint/2010/main" val="140863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Effect transition="in" filter="fade">
                                      <p:cBhvr>
                                        <p:cTn id="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4" name="Rectangle 3"/>
          <p:cNvSpPr/>
          <p:nvPr/>
        </p:nvSpPr>
        <p:spPr>
          <a:xfrm>
            <a:off x="765820" y="1124744"/>
            <a:ext cx="10657184" cy="5678478"/>
          </a:xfrm>
          <a:prstGeom prst="rect">
            <a:avLst/>
          </a:prstGeom>
        </p:spPr>
        <p:txBody>
          <a:bodyPr wrap="square">
            <a:spAutoFit/>
          </a:bodyPr>
          <a:lstStyle/>
          <a:p>
            <a:pPr algn="just">
              <a:lnSpc>
                <a:spcPct val="150000"/>
              </a:lnSpc>
              <a:spcAft>
                <a:spcPts val="0"/>
              </a:spcAft>
            </a:pPr>
            <a:r>
              <a:rPr lang="fr-FR" sz="1800" b="1" i="1" u="sng" dirty="0">
                <a:ea typeface="Times New Roman" panose="02020603050405020304" pitchFamily="18" charset="0"/>
              </a:rPr>
              <a:t>1</a:t>
            </a:r>
            <a:r>
              <a:rPr lang="fr-FR" sz="1800" b="1" i="1" u="sng" baseline="30000" dirty="0">
                <a:ea typeface="Times New Roman" panose="02020603050405020304" pitchFamily="18" charset="0"/>
              </a:rPr>
              <a:t>ère</a:t>
            </a:r>
            <a:r>
              <a:rPr lang="fr-FR" sz="1800" b="1" i="1" u="sng" dirty="0">
                <a:ea typeface="Times New Roman" panose="02020603050405020304" pitchFamily="18" charset="0"/>
              </a:rPr>
              <a:t> Question : Intérêts et validité du TNP</a:t>
            </a:r>
            <a:endParaRPr lang="fr-FR" sz="1800" dirty="0">
              <a:ea typeface="Times New Roman" panose="02020603050405020304" pitchFamily="18" charset="0"/>
            </a:endParaRPr>
          </a:p>
          <a:p>
            <a:pPr algn="just">
              <a:lnSpc>
                <a:spcPct val="150000"/>
              </a:lnSpc>
              <a:spcAft>
                <a:spcPts val="0"/>
              </a:spcAft>
            </a:pPr>
            <a:r>
              <a:rPr lang="fr-FR" sz="1600" dirty="0">
                <a:ea typeface="Times New Roman" panose="02020603050405020304" pitchFamily="18" charset="0"/>
              </a:rPr>
              <a:t>A partir de l’article de </a:t>
            </a:r>
            <a:r>
              <a:rPr lang="fr-FR" sz="1600" dirty="0" err="1">
                <a:ea typeface="Times New Roman" panose="02020603050405020304" pitchFamily="18" charset="0"/>
              </a:rPr>
              <a:t>Veale</a:t>
            </a:r>
            <a:r>
              <a:rPr lang="fr-FR" sz="1600" dirty="0">
                <a:ea typeface="Times New Roman" panose="02020603050405020304" pitchFamily="18" charset="0"/>
              </a:rPr>
              <a:t> et Pila issu des « recommandations sur la réhabilitation du malade atteint de BPCO » publié dans la Revue des Maladies Respiratoire en 2005, répondez aux questions suivantes :</a:t>
            </a:r>
          </a:p>
          <a:p>
            <a:pPr marL="342900" lvl="0" indent="-342900" algn="just">
              <a:lnSpc>
                <a:spcPct val="150000"/>
              </a:lnSpc>
              <a:spcAft>
                <a:spcPts val="0"/>
              </a:spcAft>
              <a:buFont typeface="Times New Roman" panose="02020603050405020304" pitchFamily="18" charset="0"/>
              <a:buChar char="-"/>
            </a:pPr>
            <a:r>
              <a:rPr lang="fr-FR" sz="1600" dirty="0">
                <a:ea typeface="Times New Roman" panose="02020603050405020304" pitchFamily="18" charset="0"/>
              </a:rPr>
              <a:t>Qu’apporte le test navette progressif en plus par rapport au TDM6 ? </a:t>
            </a:r>
          </a:p>
          <a:p>
            <a:pPr lvl="0" algn="just">
              <a:lnSpc>
                <a:spcPct val="150000"/>
              </a:lnSpc>
              <a:spcAft>
                <a:spcPts val="0"/>
              </a:spcAft>
            </a:pPr>
            <a:r>
              <a:rPr lang="fr-FR" sz="1600" dirty="0">
                <a:ea typeface="Times New Roman" panose="02020603050405020304" pitchFamily="18" charset="0"/>
              </a:rPr>
              <a:t>	</a:t>
            </a:r>
            <a:r>
              <a:rPr lang="fr-FR" sz="1600" dirty="0">
                <a:ea typeface="Times New Roman" panose="02020603050405020304" pitchFamily="18" charset="0"/>
                <a:sym typeface="Wingdings" panose="05000000000000000000" pitchFamily="2" charset="2"/>
              </a:rPr>
              <a:t> </a:t>
            </a:r>
            <a:r>
              <a:rPr lang="fr-FR" sz="1600" dirty="0">
                <a:solidFill>
                  <a:srgbClr val="FF0000"/>
                </a:solidFill>
                <a:ea typeface="Times New Roman" panose="02020603050405020304" pitchFamily="18" charset="0"/>
                <a:sym typeface="Wingdings" panose="05000000000000000000" pitchFamily="2" charset="2"/>
              </a:rPr>
              <a:t>Une estimation de la VO</a:t>
            </a:r>
            <a:r>
              <a:rPr lang="fr-FR" sz="1600" baseline="-25000" dirty="0">
                <a:solidFill>
                  <a:srgbClr val="FF0000"/>
                </a:solidFill>
                <a:ea typeface="Times New Roman" panose="02020603050405020304" pitchFamily="18" charset="0"/>
                <a:sym typeface="Wingdings" panose="05000000000000000000" pitchFamily="2" charset="2"/>
              </a:rPr>
              <a:t>2</a:t>
            </a:r>
            <a:r>
              <a:rPr lang="fr-FR" sz="1600" dirty="0">
                <a:solidFill>
                  <a:srgbClr val="FF0000"/>
                </a:solidFill>
                <a:ea typeface="Times New Roman" panose="02020603050405020304" pitchFamily="18" charset="0"/>
                <a:sym typeface="Wingdings" panose="05000000000000000000" pitchFamily="2" charset="2"/>
              </a:rPr>
              <a:t> max </a:t>
            </a:r>
          </a:p>
          <a:p>
            <a:pPr lvl="0" algn="just">
              <a:lnSpc>
                <a:spcPct val="150000"/>
              </a:lnSpc>
              <a:spcAft>
                <a:spcPts val="0"/>
              </a:spcAft>
            </a:pPr>
            <a:endParaRPr lang="fr-FR" sz="1600" dirty="0">
              <a:solidFill>
                <a:srgbClr val="FF0000"/>
              </a:solidFill>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r>
              <a:rPr lang="fr-FR" sz="1600" dirty="0">
                <a:ea typeface="Times New Roman" panose="02020603050405020304" pitchFamily="18" charset="0"/>
              </a:rPr>
              <a:t>Pour quelles populations ce test </a:t>
            </a:r>
            <a:r>
              <a:rPr lang="fr-FR" sz="1600" dirty="0" err="1">
                <a:ea typeface="Times New Roman" panose="02020603050405020304" pitchFamily="18" charset="0"/>
              </a:rPr>
              <a:t>a-t-il</a:t>
            </a:r>
            <a:r>
              <a:rPr lang="fr-FR" sz="1600" dirty="0">
                <a:ea typeface="Times New Roman" panose="02020603050405020304" pitchFamily="18" charset="0"/>
              </a:rPr>
              <a:t> été adapté et validé dans la littérature?</a:t>
            </a:r>
          </a:p>
          <a:p>
            <a:pPr lvl="0" algn="just">
              <a:lnSpc>
                <a:spcPct val="150000"/>
              </a:lnSpc>
              <a:spcAft>
                <a:spcPts val="0"/>
              </a:spcAft>
            </a:pPr>
            <a:r>
              <a:rPr lang="fr-FR" sz="1600" dirty="0">
                <a:ea typeface="Times New Roman" panose="02020603050405020304" pitchFamily="18" charset="0"/>
              </a:rPr>
              <a:t>	</a:t>
            </a:r>
            <a:r>
              <a:rPr lang="fr-FR" sz="1600" dirty="0">
                <a:ea typeface="Times New Roman" panose="02020603050405020304" pitchFamily="18" charset="0"/>
                <a:sym typeface="Wingdings" panose="05000000000000000000" pitchFamily="2" charset="2"/>
              </a:rPr>
              <a:t> </a:t>
            </a:r>
            <a:r>
              <a:rPr lang="fr-FR" sz="1600" dirty="0">
                <a:solidFill>
                  <a:srgbClr val="FF0000"/>
                </a:solidFill>
                <a:ea typeface="Times New Roman" panose="02020603050405020304" pitchFamily="18" charset="0"/>
                <a:sym typeface="Wingdings" panose="05000000000000000000" pitchFamily="2" charset="2"/>
              </a:rPr>
              <a:t>Issu du test Leger-Lambert destiné aux athlètes, il a été modifié pour les patients souffrant de pathologie respiratoire et cardiaque.</a:t>
            </a:r>
          </a:p>
          <a:p>
            <a:pPr lvl="0" algn="just">
              <a:lnSpc>
                <a:spcPct val="150000"/>
              </a:lnSpc>
              <a:spcAft>
                <a:spcPts val="0"/>
              </a:spcAft>
            </a:pPr>
            <a:endParaRPr lang="fr-FR" sz="16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r>
              <a:rPr lang="fr-FR" sz="1600" dirty="0">
                <a:ea typeface="Times New Roman" panose="02020603050405020304" pitchFamily="18" charset="0"/>
              </a:rPr>
              <a:t>Quels sont les principaux intérêts de ce test lorsqu’il est réalisé chez des patients atteints d’une pathologie respiratoire?</a:t>
            </a:r>
          </a:p>
          <a:p>
            <a:pPr lvl="0" algn="just">
              <a:lnSpc>
                <a:spcPct val="150000"/>
              </a:lnSpc>
              <a:spcAft>
                <a:spcPts val="0"/>
              </a:spcAft>
            </a:pPr>
            <a:r>
              <a:rPr lang="fr-FR" sz="1600" dirty="0">
                <a:effectLst/>
                <a:ea typeface="Times New Roman" panose="02020603050405020304" pitchFamily="18" charset="0"/>
              </a:rPr>
              <a:t>	</a:t>
            </a:r>
            <a:r>
              <a:rPr lang="fr-FR" sz="1600" dirty="0">
                <a:effectLst/>
                <a:ea typeface="Times New Roman" panose="02020603050405020304" pitchFamily="18" charset="0"/>
                <a:sym typeface="Wingdings" panose="05000000000000000000" pitchFamily="2" charset="2"/>
              </a:rPr>
              <a:t> </a:t>
            </a:r>
            <a:r>
              <a:rPr lang="fr-FR" sz="1600" dirty="0">
                <a:solidFill>
                  <a:srgbClr val="FF0000"/>
                </a:solidFill>
                <a:effectLst/>
                <a:ea typeface="Times New Roman" panose="02020603050405020304" pitchFamily="18" charset="0"/>
                <a:sym typeface="Wingdings" panose="05000000000000000000" pitchFamily="2" charset="2"/>
              </a:rPr>
              <a:t>Permet d’évaluer des patients qui sont limités par les consignes de marche du test de marche de 6 minutes</a:t>
            </a:r>
          </a:p>
          <a:p>
            <a:pPr lvl="0" algn="just">
              <a:lnSpc>
                <a:spcPct val="150000"/>
              </a:lnSpc>
              <a:spcAft>
                <a:spcPts val="0"/>
              </a:spcAft>
            </a:pPr>
            <a:r>
              <a:rPr lang="fr-FR" sz="1600" dirty="0">
                <a:solidFill>
                  <a:srgbClr val="FF0000"/>
                </a:solidFill>
                <a:ea typeface="Times New Roman" panose="02020603050405020304" pitchFamily="18" charset="0"/>
                <a:sym typeface="Wingdings" panose="05000000000000000000" pitchFamily="2" charset="2"/>
              </a:rPr>
              <a:t>	</a:t>
            </a:r>
            <a:r>
              <a:rPr lang="fr-FR" sz="1600" dirty="0">
                <a:ea typeface="Times New Roman" panose="02020603050405020304" pitchFamily="18" charset="0"/>
                <a:sym typeface="Wingdings" panose="05000000000000000000" pitchFamily="2" charset="2"/>
              </a:rPr>
              <a:t></a:t>
            </a:r>
            <a:r>
              <a:rPr lang="fr-FR" sz="1600" dirty="0">
                <a:solidFill>
                  <a:srgbClr val="FF0000"/>
                </a:solidFill>
                <a:ea typeface="Times New Roman" panose="02020603050405020304" pitchFamily="18" charset="0"/>
                <a:sym typeface="Wingdings" panose="05000000000000000000" pitchFamily="2" charset="2"/>
              </a:rPr>
              <a:t> Permet d’avoir une estimation de la VO</a:t>
            </a:r>
            <a:r>
              <a:rPr lang="fr-FR" sz="1600" baseline="-25000" dirty="0">
                <a:solidFill>
                  <a:srgbClr val="FF0000"/>
                </a:solidFill>
                <a:ea typeface="Times New Roman" panose="02020603050405020304" pitchFamily="18" charset="0"/>
                <a:sym typeface="Wingdings" panose="05000000000000000000" pitchFamily="2" charset="2"/>
              </a:rPr>
              <a:t>2</a:t>
            </a:r>
            <a:r>
              <a:rPr lang="fr-FR" sz="1600" dirty="0">
                <a:solidFill>
                  <a:srgbClr val="FF0000"/>
                </a:solidFill>
                <a:ea typeface="Times New Roman" panose="02020603050405020304" pitchFamily="18" charset="0"/>
                <a:sym typeface="Wingdings" panose="05000000000000000000" pitchFamily="2" charset="2"/>
              </a:rPr>
              <a:t> max</a:t>
            </a:r>
            <a:endParaRPr lang="fr-FR" sz="1600" dirty="0">
              <a:solidFill>
                <a:srgbClr val="FF0000"/>
              </a:solidFill>
              <a:effectLst/>
              <a:ea typeface="Times New Roman" panose="02020603050405020304" pitchFamily="18" charset="0"/>
            </a:endParaRPr>
          </a:p>
        </p:txBody>
      </p:sp>
    </p:spTree>
    <p:extLst>
      <p:ext uri="{BB962C8B-B14F-4D97-AF65-F5344CB8AC3E}">
        <p14:creationId xmlns:p14="http://schemas.microsoft.com/office/powerpoint/2010/main" val="99670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animEffect transition="in" filter="fade">
                                      <p:cBhvr>
                                        <p:cTn id="7" dur="500"/>
                                        <p:tgtEl>
                                          <p:spTgt spid="4">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0" end="10"/>
                                            </p:txEl>
                                          </p:spTgt>
                                        </p:tgtEl>
                                        <p:attrNameLst>
                                          <p:attrName>style.visibility</p:attrName>
                                        </p:attrNameLst>
                                      </p:cBhvr>
                                      <p:to>
                                        <p:strVal val="visible"/>
                                      </p:to>
                                    </p:set>
                                    <p:animEffect transition="in" filter="fade">
                                      <p:cBhvr>
                                        <p:cTn id="10"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3" name="Rectangle 2"/>
          <p:cNvSpPr/>
          <p:nvPr/>
        </p:nvSpPr>
        <p:spPr>
          <a:xfrm>
            <a:off x="788888" y="1124744"/>
            <a:ext cx="10513168" cy="3493264"/>
          </a:xfrm>
          <a:prstGeom prst="rect">
            <a:avLst/>
          </a:prstGeom>
        </p:spPr>
        <p:txBody>
          <a:bodyPr wrap="square">
            <a:spAutoFit/>
          </a:bodyPr>
          <a:lstStyle/>
          <a:p>
            <a:pPr algn="just">
              <a:lnSpc>
                <a:spcPct val="150000"/>
              </a:lnSpc>
              <a:spcAft>
                <a:spcPts val="0"/>
              </a:spcAft>
            </a:pPr>
            <a:r>
              <a:rPr lang="fr-FR" sz="1800" b="1" i="1" u="sng" dirty="0">
                <a:ea typeface="Times New Roman" panose="02020603050405020304" pitchFamily="18" charset="0"/>
              </a:rPr>
              <a:t>2</a:t>
            </a:r>
            <a:r>
              <a:rPr lang="fr-FR" sz="1800" b="1" i="1" u="sng" baseline="30000" dirty="0">
                <a:ea typeface="Times New Roman" panose="02020603050405020304" pitchFamily="18" charset="0"/>
              </a:rPr>
              <a:t>ème</a:t>
            </a:r>
            <a:r>
              <a:rPr lang="fr-FR" sz="1800" b="1" i="1" u="sng" dirty="0">
                <a:ea typeface="Times New Roman" panose="02020603050405020304" pitchFamily="18" charset="0"/>
              </a:rPr>
              <a:t> Question : Méthodologie du TNP</a:t>
            </a:r>
            <a:endParaRPr lang="fr-FR" sz="1800" dirty="0">
              <a:ea typeface="Times New Roman" panose="02020603050405020304" pitchFamily="18" charset="0"/>
            </a:endParaRPr>
          </a:p>
          <a:p>
            <a:pPr algn="just">
              <a:spcAft>
                <a:spcPts val="0"/>
              </a:spcAft>
            </a:pPr>
            <a:r>
              <a:rPr lang="fr-FR" sz="1600" dirty="0">
                <a:ea typeface="Times New Roman" panose="02020603050405020304" pitchFamily="18" charset="0"/>
              </a:rPr>
              <a:t>Toujours à partir de cet article présentant le déroulement d’un test navette progressif :</a:t>
            </a:r>
          </a:p>
          <a:p>
            <a:pPr marL="342900" lvl="0" indent="-342900" algn="just">
              <a:spcAft>
                <a:spcPts val="0"/>
              </a:spcAft>
              <a:buFont typeface="Times New Roman" panose="02020603050405020304" pitchFamily="18" charset="0"/>
              <a:buChar char="-"/>
            </a:pPr>
            <a:r>
              <a:rPr lang="fr-FR" sz="1600" dirty="0">
                <a:ea typeface="Times New Roman" panose="02020603050405020304" pitchFamily="18" charset="0"/>
              </a:rPr>
              <a:t>Faites l’inventaire du matériel nécessaire pour sa réalisation ainsi que des variables relevées. </a:t>
            </a: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1134776899"/>
              </p:ext>
            </p:extLst>
          </p:nvPr>
        </p:nvGraphicFramePr>
        <p:xfrm>
          <a:off x="549796" y="4571419"/>
          <a:ext cx="5832648" cy="2011680"/>
        </p:xfrm>
        <a:graphic>
          <a:graphicData uri="http://schemas.openxmlformats.org/drawingml/2006/table">
            <a:tbl>
              <a:tblPr firstRow="1" bandRow="1">
                <a:tableStyleId>{69012ECD-51FC-41F1-AA8D-1B2483CD663E}</a:tableStyleId>
              </a:tblPr>
              <a:tblGrid>
                <a:gridCol w="2916324">
                  <a:extLst>
                    <a:ext uri="{9D8B030D-6E8A-4147-A177-3AD203B41FA5}">
                      <a16:colId xmlns:a16="http://schemas.microsoft.com/office/drawing/2014/main" val="20000"/>
                    </a:ext>
                  </a:extLst>
                </a:gridCol>
                <a:gridCol w="2916324">
                  <a:extLst>
                    <a:ext uri="{9D8B030D-6E8A-4147-A177-3AD203B41FA5}">
                      <a16:colId xmlns:a16="http://schemas.microsoft.com/office/drawing/2014/main" val="20001"/>
                    </a:ext>
                  </a:extLst>
                </a:gridCol>
              </a:tblGrid>
              <a:tr h="215338">
                <a:tc>
                  <a:txBody>
                    <a:bodyPr/>
                    <a:lstStyle/>
                    <a:p>
                      <a:r>
                        <a:rPr lang="fr-FR" sz="1600" dirty="0"/>
                        <a:t>Matériel</a:t>
                      </a:r>
                    </a:p>
                  </a:txBody>
                  <a:tcPr/>
                </a:tc>
                <a:tc>
                  <a:txBody>
                    <a:bodyPr/>
                    <a:lstStyle/>
                    <a:p>
                      <a:r>
                        <a:rPr lang="fr-FR" sz="1600" dirty="0"/>
                        <a:t>Variables</a:t>
                      </a:r>
                    </a:p>
                  </a:txBody>
                  <a:tcPr/>
                </a:tc>
                <a:extLst>
                  <a:ext uri="{0D108BD9-81ED-4DB2-BD59-A6C34878D82A}">
                    <a16:rowId xmlns:a16="http://schemas.microsoft.com/office/drawing/2014/main" val="10000"/>
                  </a:ext>
                </a:extLst>
              </a:tr>
              <a:tr h="215338">
                <a:tc>
                  <a:txBody>
                    <a:bodyPr/>
                    <a:lstStyle/>
                    <a:p>
                      <a:r>
                        <a:rPr lang="fr-FR" sz="1600" dirty="0">
                          <a:solidFill>
                            <a:srgbClr val="FF0000"/>
                          </a:solidFill>
                        </a:rPr>
                        <a:t>Métronome</a:t>
                      </a:r>
                      <a:r>
                        <a:rPr lang="fr-FR" sz="1600" baseline="0" dirty="0">
                          <a:solidFill>
                            <a:srgbClr val="FF0000"/>
                          </a:solidFill>
                        </a:rPr>
                        <a:t> </a:t>
                      </a:r>
                      <a:endParaRPr lang="fr-FR" sz="1600" dirty="0">
                        <a:solidFill>
                          <a:srgbClr val="FF0000"/>
                        </a:solidFill>
                      </a:endParaRPr>
                    </a:p>
                  </a:txBody>
                  <a:tcPr/>
                </a:tc>
                <a:tc>
                  <a:txBody>
                    <a:bodyPr/>
                    <a:lstStyle/>
                    <a:p>
                      <a:endParaRPr lang="fr-FR" sz="1600" dirty="0">
                        <a:solidFill>
                          <a:srgbClr val="FF0000"/>
                        </a:solidFill>
                      </a:endParaRPr>
                    </a:p>
                  </a:txBody>
                  <a:tcPr/>
                </a:tc>
                <a:extLst>
                  <a:ext uri="{0D108BD9-81ED-4DB2-BD59-A6C34878D82A}">
                    <a16:rowId xmlns:a16="http://schemas.microsoft.com/office/drawing/2014/main" val="10001"/>
                  </a:ext>
                </a:extLst>
              </a:tr>
              <a:tr h="215338">
                <a:tc>
                  <a:txBody>
                    <a:bodyPr/>
                    <a:lstStyle/>
                    <a:p>
                      <a:r>
                        <a:rPr lang="fr-FR" sz="1600" dirty="0">
                          <a:solidFill>
                            <a:srgbClr val="FF0000"/>
                          </a:solidFill>
                        </a:rPr>
                        <a:t>Parcours étalonné</a:t>
                      </a:r>
                    </a:p>
                  </a:txBody>
                  <a:tcPr/>
                </a:tc>
                <a:tc>
                  <a:txBody>
                    <a:bodyPr/>
                    <a:lstStyle/>
                    <a:p>
                      <a:endParaRPr lang="fr-FR" sz="1600" dirty="0">
                        <a:solidFill>
                          <a:srgbClr val="FF0000"/>
                        </a:solidFill>
                      </a:endParaRPr>
                    </a:p>
                  </a:txBody>
                  <a:tcPr/>
                </a:tc>
                <a:extLst>
                  <a:ext uri="{0D108BD9-81ED-4DB2-BD59-A6C34878D82A}">
                    <a16:rowId xmlns:a16="http://schemas.microsoft.com/office/drawing/2014/main" val="10002"/>
                  </a:ext>
                </a:extLst>
              </a:tr>
              <a:tr h="215338">
                <a:tc>
                  <a:txBody>
                    <a:bodyPr/>
                    <a:lstStyle/>
                    <a:p>
                      <a:r>
                        <a:rPr lang="fr-FR" sz="1600" dirty="0" err="1">
                          <a:solidFill>
                            <a:srgbClr val="FF0000"/>
                          </a:solidFill>
                        </a:rPr>
                        <a:t>Saturomètre</a:t>
                      </a:r>
                      <a:endParaRPr lang="fr-FR" sz="1600" dirty="0">
                        <a:solidFill>
                          <a:srgbClr val="FF0000"/>
                        </a:solidFill>
                      </a:endParaRPr>
                    </a:p>
                  </a:txBody>
                  <a:tcPr/>
                </a:tc>
                <a:tc>
                  <a:txBody>
                    <a:bodyPr/>
                    <a:lstStyle/>
                    <a:p>
                      <a:r>
                        <a:rPr lang="fr-FR" sz="1600" dirty="0">
                          <a:solidFill>
                            <a:srgbClr val="FF0000"/>
                          </a:solidFill>
                        </a:rPr>
                        <a:t>SaO</a:t>
                      </a:r>
                      <a:r>
                        <a:rPr lang="fr-FR" sz="1600" baseline="-25000" dirty="0">
                          <a:solidFill>
                            <a:srgbClr val="FF0000"/>
                          </a:solidFill>
                        </a:rPr>
                        <a:t>2</a:t>
                      </a:r>
                    </a:p>
                  </a:txBody>
                  <a:tcPr/>
                </a:tc>
                <a:extLst>
                  <a:ext uri="{0D108BD9-81ED-4DB2-BD59-A6C34878D82A}">
                    <a16:rowId xmlns:a16="http://schemas.microsoft.com/office/drawing/2014/main" val="10003"/>
                  </a:ext>
                </a:extLst>
              </a:tr>
              <a:tr h="215338">
                <a:tc>
                  <a:txBody>
                    <a:bodyPr/>
                    <a:lstStyle/>
                    <a:p>
                      <a:r>
                        <a:rPr lang="fr-FR" sz="1600" dirty="0" err="1">
                          <a:solidFill>
                            <a:srgbClr val="FF0000"/>
                          </a:solidFill>
                        </a:rPr>
                        <a:t>Cardiofréquencemètre</a:t>
                      </a:r>
                      <a:endParaRPr lang="fr-FR" sz="1600" dirty="0">
                        <a:solidFill>
                          <a:srgbClr val="FF0000"/>
                        </a:solidFill>
                      </a:endParaRPr>
                    </a:p>
                  </a:txBody>
                  <a:tcPr/>
                </a:tc>
                <a:tc>
                  <a:txBody>
                    <a:bodyPr/>
                    <a:lstStyle/>
                    <a:p>
                      <a:r>
                        <a:rPr lang="fr-FR" sz="1600" dirty="0">
                          <a:solidFill>
                            <a:srgbClr val="FF0000"/>
                          </a:solidFill>
                        </a:rPr>
                        <a:t>Fréquence cardiaque </a:t>
                      </a:r>
                      <a:r>
                        <a:rPr lang="fr-FR" sz="1200" dirty="0">
                          <a:solidFill>
                            <a:srgbClr val="FF0000"/>
                          </a:solidFill>
                        </a:rPr>
                        <a:t>(</a:t>
                      </a:r>
                      <a:r>
                        <a:rPr lang="fr-FR" sz="1200" dirty="0" err="1">
                          <a:solidFill>
                            <a:srgbClr val="FF0000"/>
                          </a:solidFill>
                        </a:rPr>
                        <a:t>bpm</a:t>
                      </a:r>
                      <a:r>
                        <a:rPr lang="fr-FR" sz="1200" dirty="0">
                          <a:solidFill>
                            <a:srgbClr val="FF0000"/>
                          </a:solidFill>
                        </a:rPr>
                        <a:t>)</a:t>
                      </a:r>
                    </a:p>
                  </a:txBody>
                  <a:tcPr/>
                </a:tc>
                <a:extLst>
                  <a:ext uri="{0D108BD9-81ED-4DB2-BD59-A6C34878D82A}">
                    <a16:rowId xmlns:a16="http://schemas.microsoft.com/office/drawing/2014/main" val="10004"/>
                  </a:ext>
                </a:extLst>
              </a:tr>
              <a:tr h="215338">
                <a:tc>
                  <a:txBody>
                    <a:bodyPr/>
                    <a:lstStyle/>
                    <a:p>
                      <a:r>
                        <a:rPr lang="fr-FR" sz="1600" dirty="0">
                          <a:solidFill>
                            <a:srgbClr val="FF0000"/>
                          </a:solidFill>
                        </a:rPr>
                        <a:t>Echelle EVA</a:t>
                      </a:r>
                    </a:p>
                  </a:txBody>
                  <a:tcPr/>
                </a:tc>
                <a:tc>
                  <a:txBody>
                    <a:bodyPr/>
                    <a:lstStyle/>
                    <a:p>
                      <a:r>
                        <a:rPr lang="fr-FR" sz="1600" dirty="0">
                          <a:solidFill>
                            <a:srgbClr val="FF0000"/>
                          </a:solidFill>
                        </a:rPr>
                        <a:t>Dyspnée</a:t>
                      </a:r>
                    </a:p>
                  </a:txBody>
                  <a:tcPr/>
                </a:tc>
                <a:extLst>
                  <a:ext uri="{0D108BD9-81ED-4DB2-BD59-A6C34878D82A}">
                    <a16:rowId xmlns:a16="http://schemas.microsoft.com/office/drawing/2014/main" val="10005"/>
                  </a:ext>
                </a:extLst>
              </a:tr>
            </a:tbl>
          </a:graphicData>
        </a:graphic>
      </p:graphicFrame>
      <p:pic>
        <p:nvPicPr>
          <p:cNvPr id="6" name="Image 5"/>
          <p:cNvPicPr>
            <a:picLocks noChangeAspect="1"/>
          </p:cNvPicPr>
          <p:nvPr/>
        </p:nvPicPr>
        <p:blipFill rotWithShape="1">
          <a:blip r:embed="rId2"/>
          <a:srcRect l="51660" t="16532" r="19008" b="56677"/>
          <a:stretch/>
        </p:blipFill>
        <p:spPr>
          <a:xfrm>
            <a:off x="814853" y="2205915"/>
            <a:ext cx="4247321" cy="2181057"/>
          </a:xfrm>
          <a:prstGeom prst="rect">
            <a:avLst/>
          </a:prstGeom>
        </p:spPr>
      </p:pic>
      <p:pic>
        <p:nvPicPr>
          <p:cNvPr id="7" name="Image 6"/>
          <p:cNvPicPr>
            <a:picLocks noChangeAspect="1"/>
          </p:cNvPicPr>
          <p:nvPr/>
        </p:nvPicPr>
        <p:blipFill rotWithShape="1">
          <a:blip r:embed="rId2"/>
          <a:srcRect l="51660" t="44522" r="19008" b="9641"/>
          <a:stretch/>
        </p:blipFill>
        <p:spPr>
          <a:xfrm>
            <a:off x="6556525" y="2097972"/>
            <a:ext cx="5243648" cy="4607047"/>
          </a:xfrm>
          <a:prstGeom prst="rect">
            <a:avLst/>
          </a:prstGeom>
        </p:spPr>
      </p:pic>
    </p:spTree>
    <p:extLst>
      <p:ext uri="{BB962C8B-B14F-4D97-AF65-F5344CB8AC3E}">
        <p14:creationId xmlns:p14="http://schemas.microsoft.com/office/powerpoint/2010/main" val="165998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3" name="Rectangle 2"/>
          <p:cNvSpPr/>
          <p:nvPr/>
        </p:nvSpPr>
        <p:spPr>
          <a:xfrm>
            <a:off x="788888" y="1124744"/>
            <a:ext cx="10513168" cy="5493812"/>
          </a:xfrm>
          <a:prstGeom prst="rect">
            <a:avLst/>
          </a:prstGeom>
        </p:spPr>
        <p:txBody>
          <a:bodyPr wrap="square">
            <a:spAutoFit/>
          </a:bodyPr>
          <a:lstStyle/>
          <a:p>
            <a:pPr algn="just">
              <a:lnSpc>
                <a:spcPct val="150000"/>
              </a:lnSpc>
              <a:spcAft>
                <a:spcPts val="0"/>
              </a:spcAft>
            </a:pPr>
            <a:r>
              <a:rPr lang="fr-FR" sz="1800" b="1" i="1" u="sng" dirty="0">
                <a:ea typeface="Times New Roman" panose="02020603050405020304" pitchFamily="18" charset="0"/>
              </a:rPr>
              <a:t>2</a:t>
            </a:r>
            <a:r>
              <a:rPr lang="fr-FR" sz="1800" b="1" i="1" u="sng" baseline="30000" dirty="0">
                <a:ea typeface="Times New Roman" panose="02020603050405020304" pitchFamily="18" charset="0"/>
              </a:rPr>
              <a:t>ème</a:t>
            </a:r>
            <a:r>
              <a:rPr lang="fr-FR" sz="1800" b="1" i="1" u="sng" dirty="0">
                <a:ea typeface="Times New Roman" panose="02020603050405020304" pitchFamily="18" charset="0"/>
              </a:rPr>
              <a:t> Question : Méthodologie du TNP</a:t>
            </a:r>
            <a:endParaRPr lang="fr-FR" sz="1800" dirty="0">
              <a:ea typeface="Times New Roman" panose="02020603050405020304" pitchFamily="18" charset="0"/>
            </a:endParaRPr>
          </a:p>
          <a:p>
            <a:pPr algn="just">
              <a:lnSpc>
                <a:spcPct val="150000"/>
              </a:lnSpc>
              <a:spcAft>
                <a:spcPts val="0"/>
              </a:spcAft>
            </a:pPr>
            <a:r>
              <a:rPr lang="fr-FR" sz="1800" dirty="0">
                <a:ea typeface="Times New Roman" panose="02020603050405020304" pitchFamily="18" charset="0"/>
              </a:rPr>
              <a:t>Toujours à partir de cet article présentant le déroulement d’un test navette progressif :</a:t>
            </a:r>
          </a:p>
          <a:p>
            <a:pPr marL="342900" lvl="0" indent="-342900" algn="just">
              <a:lnSpc>
                <a:spcPct val="150000"/>
              </a:lnSpc>
              <a:spcAft>
                <a:spcPts val="0"/>
              </a:spcAft>
              <a:buFont typeface="Times New Roman" panose="02020603050405020304" pitchFamily="18" charset="0"/>
              <a:buChar char="-"/>
            </a:pPr>
            <a:r>
              <a:rPr lang="fr-FR" sz="1800" dirty="0">
                <a:ea typeface="Times New Roman" panose="02020603050405020304" pitchFamily="18" charset="0"/>
              </a:rPr>
              <a:t>Quels sont les critères d’arrêt du test ?</a:t>
            </a: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952393" lvl="1" indent="-342900" algn="just">
              <a:lnSpc>
                <a:spcPct val="150000"/>
              </a:lnSpc>
              <a:buFont typeface="Times New Roman" panose="02020603050405020304" pitchFamily="18" charset="0"/>
              <a:buChar char="-"/>
            </a:pPr>
            <a:r>
              <a:rPr lang="fr-FR" sz="1800" dirty="0">
                <a:solidFill>
                  <a:srgbClr val="FF0000"/>
                </a:solidFill>
                <a:ea typeface="Times New Roman" panose="02020603050405020304" pitchFamily="18" charset="0"/>
              </a:rPr>
              <a:t>le patient n’arrive plus a suivre le rythme imposé (ne fait pas 10m dans le temps imposé et qu’il est à plus de 50 cm du plot)</a:t>
            </a:r>
          </a:p>
          <a:p>
            <a:pPr marL="952393" lvl="1" indent="-342900" algn="just">
              <a:lnSpc>
                <a:spcPct val="150000"/>
              </a:lnSpc>
              <a:buFont typeface="Times New Roman" panose="02020603050405020304" pitchFamily="18" charset="0"/>
              <a:buChar char="-"/>
            </a:pPr>
            <a:r>
              <a:rPr lang="fr-FR" sz="1800" dirty="0">
                <a:solidFill>
                  <a:srgbClr val="FF0000"/>
                </a:solidFill>
                <a:ea typeface="Times New Roman" panose="02020603050405020304" pitchFamily="18" charset="0"/>
              </a:rPr>
              <a:t>Le patient a sa fréquence cardiaque &gt; 80% de la fréquence cardiaque max (220-age)</a:t>
            </a:r>
          </a:p>
          <a:p>
            <a:pPr lvl="0" algn="just">
              <a:lnSpc>
                <a:spcPct val="150000"/>
              </a:lnSpc>
              <a:spcAft>
                <a:spcPts val="0"/>
              </a:spcAft>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p:txBody>
      </p:sp>
    </p:spTree>
    <p:extLst>
      <p:ext uri="{BB962C8B-B14F-4D97-AF65-F5344CB8AC3E}">
        <p14:creationId xmlns:p14="http://schemas.microsoft.com/office/powerpoint/2010/main" val="3704056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3" name="Rectangle 2"/>
          <p:cNvSpPr/>
          <p:nvPr/>
        </p:nvSpPr>
        <p:spPr>
          <a:xfrm>
            <a:off x="788888" y="1124744"/>
            <a:ext cx="10513168" cy="7571303"/>
          </a:xfrm>
          <a:prstGeom prst="rect">
            <a:avLst/>
          </a:prstGeom>
        </p:spPr>
        <p:txBody>
          <a:bodyPr wrap="square">
            <a:spAutoFit/>
          </a:bodyPr>
          <a:lstStyle/>
          <a:p>
            <a:pPr algn="just">
              <a:lnSpc>
                <a:spcPct val="150000"/>
              </a:lnSpc>
              <a:spcAft>
                <a:spcPts val="0"/>
              </a:spcAft>
            </a:pPr>
            <a:r>
              <a:rPr lang="fr-FR" sz="1800" b="1" i="1" u="sng" dirty="0">
                <a:ea typeface="Times New Roman" panose="02020603050405020304" pitchFamily="18" charset="0"/>
              </a:rPr>
              <a:t>2</a:t>
            </a:r>
            <a:r>
              <a:rPr lang="fr-FR" sz="1800" b="1" i="1" u="sng" baseline="30000" dirty="0">
                <a:ea typeface="Times New Roman" panose="02020603050405020304" pitchFamily="18" charset="0"/>
              </a:rPr>
              <a:t>ème</a:t>
            </a:r>
            <a:r>
              <a:rPr lang="fr-FR" sz="1800" b="1" i="1" u="sng" dirty="0">
                <a:ea typeface="Times New Roman" panose="02020603050405020304" pitchFamily="18" charset="0"/>
              </a:rPr>
              <a:t> Question : Méthodologie du TNP</a:t>
            </a:r>
            <a:endParaRPr lang="fr-FR" sz="1800" dirty="0">
              <a:ea typeface="Times New Roman" panose="02020603050405020304" pitchFamily="18" charset="0"/>
            </a:endParaRPr>
          </a:p>
          <a:p>
            <a:pPr algn="just">
              <a:lnSpc>
                <a:spcPct val="150000"/>
              </a:lnSpc>
              <a:spcAft>
                <a:spcPts val="0"/>
              </a:spcAft>
            </a:pPr>
            <a:r>
              <a:rPr lang="fr-FR" sz="1800" dirty="0">
                <a:ea typeface="Times New Roman" panose="02020603050405020304" pitchFamily="18" charset="0"/>
              </a:rPr>
              <a:t>Toujours à partir de cet article présentant le déroulement d’un test navette progressif :</a:t>
            </a:r>
          </a:p>
          <a:p>
            <a:pPr marL="342900" lvl="0" indent="-342900" algn="just">
              <a:lnSpc>
                <a:spcPct val="150000"/>
              </a:lnSpc>
              <a:spcAft>
                <a:spcPts val="0"/>
              </a:spcAft>
              <a:buFont typeface="Times New Roman" panose="02020603050405020304" pitchFamily="18" charset="0"/>
              <a:buChar char="-"/>
            </a:pPr>
            <a:r>
              <a:rPr lang="fr-FR" sz="1800" dirty="0">
                <a:ea typeface="Times New Roman" panose="02020603050405020304" pitchFamily="18" charset="0"/>
              </a:rPr>
              <a:t>Quels sont les critères d’arrêt du test ?</a:t>
            </a: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952393" lvl="1" indent="-342900" algn="just">
              <a:lnSpc>
                <a:spcPct val="150000"/>
              </a:lnSpc>
              <a:buFont typeface="Times New Roman" panose="02020603050405020304" pitchFamily="18" charset="0"/>
              <a:buChar char="-"/>
            </a:pPr>
            <a:r>
              <a:rPr lang="fr-FR" sz="1800" dirty="0">
                <a:solidFill>
                  <a:srgbClr val="FF0000"/>
                </a:solidFill>
                <a:ea typeface="Times New Roman" panose="02020603050405020304" pitchFamily="18" charset="0"/>
              </a:rPr>
              <a:t>le patient n’arrive plus a suivre le rythme imposé (ne fait pas 10m dans le temps imposé et qu’il est à plus de 50 cm du plot)</a:t>
            </a:r>
          </a:p>
          <a:p>
            <a:pPr marL="952393" lvl="1" indent="-342900" algn="just">
              <a:lnSpc>
                <a:spcPct val="150000"/>
              </a:lnSpc>
              <a:buFont typeface="Times New Roman" panose="02020603050405020304" pitchFamily="18" charset="0"/>
              <a:buChar char="-"/>
            </a:pPr>
            <a:r>
              <a:rPr lang="fr-FR" sz="1800" dirty="0">
                <a:solidFill>
                  <a:srgbClr val="FF0000"/>
                </a:solidFill>
                <a:ea typeface="Times New Roman" panose="02020603050405020304" pitchFamily="18" charset="0"/>
              </a:rPr>
              <a:t>Le patient a sa fréquence cardiaque &gt; 80% de la fréquence cardiaque max (220-age)</a:t>
            </a:r>
          </a:p>
          <a:p>
            <a:pPr marL="952393" lvl="1" indent="-342900" algn="just">
              <a:lnSpc>
                <a:spcPct val="150000"/>
              </a:lnSpc>
              <a:buFont typeface="Times New Roman" panose="02020603050405020304" pitchFamily="18" charset="0"/>
              <a:buChar char="-"/>
            </a:pPr>
            <a:endParaRPr lang="fr-FR" sz="1800" dirty="0">
              <a:ea typeface="Times New Roman" panose="02020603050405020304" pitchFamily="18" charset="0"/>
            </a:endParaRPr>
          </a:p>
          <a:p>
            <a:pPr marL="342900" indent="-342900" algn="just">
              <a:lnSpc>
                <a:spcPct val="150000"/>
              </a:lnSpc>
              <a:buFont typeface="Times New Roman" panose="02020603050405020304" pitchFamily="18" charset="0"/>
              <a:buChar char="-"/>
            </a:pPr>
            <a:r>
              <a:rPr lang="fr-FR" sz="1800" dirty="0"/>
              <a:t>A partir de quel(s) élément(s), l’interprétation du test en début de séjour et à la fin du séjour peut-elle se faire ? </a:t>
            </a:r>
          </a:p>
          <a:p>
            <a:pPr marL="952393" lvl="1" indent="-342900" algn="just">
              <a:lnSpc>
                <a:spcPct val="150000"/>
              </a:lnSpc>
              <a:buFont typeface="Times New Roman" panose="02020603050405020304" pitchFamily="18" charset="0"/>
              <a:buChar char="-"/>
            </a:pPr>
            <a:r>
              <a:rPr lang="fr-FR" sz="1800" dirty="0">
                <a:solidFill>
                  <a:srgbClr val="FF0000"/>
                </a:solidFill>
                <a:ea typeface="Times New Roman" panose="02020603050405020304" pitchFamily="18" charset="0"/>
              </a:rPr>
              <a:t>A partir de la distance parcourue durant le test</a:t>
            </a:r>
          </a:p>
          <a:p>
            <a:pPr marL="952393" lvl="1" indent="-342900" algn="just">
              <a:lnSpc>
                <a:spcPct val="150000"/>
              </a:lnSpc>
              <a:buFont typeface="Times New Roman" panose="02020603050405020304" pitchFamily="18" charset="0"/>
              <a:buChar char="-"/>
            </a:pPr>
            <a:r>
              <a:rPr lang="fr-FR" sz="1800" dirty="0">
                <a:solidFill>
                  <a:srgbClr val="FF0000"/>
                </a:solidFill>
                <a:ea typeface="Times New Roman" panose="02020603050405020304" pitchFamily="18" charset="0"/>
              </a:rPr>
              <a:t>A partir du pourcentage de la distance théorique</a:t>
            </a: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a:p>
            <a:pPr marL="342900" lvl="0" indent="-342900" algn="just">
              <a:lnSpc>
                <a:spcPct val="150000"/>
              </a:lnSpc>
              <a:spcAft>
                <a:spcPts val="0"/>
              </a:spcAft>
              <a:buFont typeface="Times New Roman" panose="02020603050405020304" pitchFamily="18" charset="0"/>
              <a:buChar char="-"/>
            </a:pPr>
            <a:endParaRPr lang="fr-FR" sz="1800" dirty="0">
              <a:ea typeface="Times New Roman" panose="02020603050405020304" pitchFamily="18" charset="0"/>
            </a:endParaRPr>
          </a:p>
        </p:txBody>
      </p:sp>
    </p:spTree>
    <p:extLst>
      <p:ext uri="{BB962C8B-B14F-4D97-AF65-F5344CB8AC3E}">
        <p14:creationId xmlns:p14="http://schemas.microsoft.com/office/powerpoint/2010/main" val="3874278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fade">
                                      <p:cBhvr>
                                        <p:cTn id="1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3" name="Rectangle 2"/>
          <p:cNvSpPr/>
          <p:nvPr/>
        </p:nvSpPr>
        <p:spPr>
          <a:xfrm>
            <a:off x="788888" y="1124744"/>
            <a:ext cx="10513168" cy="1477328"/>
          </a:xfrm>
          <a:prstGeom prst="rect">
            <a:avLst/>
          </a:prstGeom>
        </p:spPr>
        <p:txBody>
          <a:bodyPr wrap="square">
            <a:spAutoFit/>
          </a:bodyPr>
          <a:lstStyle/>
          <a:p>
            <a:r>
              <a:rPr lang="fr-FR" sz="1800" b="1" i="1" u="sng" dirty="0"/>
              <a:t>3</a:t>
            </a:r>
            <a:r>
              <a:rPr lang="fr-FR" sz="1800" b="1" i="1" u="sng" baseline="30000" dirty="0"/>
              <a:t>ème</a:t>
            </a:r>
            <a:r>
              <a:rPr lang="fr-FR" sz="1800" b="1" i="1" u="sng" dirty="0"/>
              <a:t> Question : Application</a:t>
            </a:r>
            <a:endParaRPr lang="fr-FR" sz="1800" dirty="0"/>
          </a:p>
          <a:p>
            <a:r>
              <a:rPr lang="fr-FR" sz="1800" dirty="0"/>
              <a:t>En vous aidant des extraits ci-dessous et sachant que Mr F. a réalisé une distance au TNP de 758 m à son arrivée à la clinique et 850 m à la sortie,  </a:t>
            </a:r>
          </a:p>
          <a:p>
            <a:pPr lvl="0"/>
            <a:r>
              <a:rPr lang="fr-FR" sz="1800" dirty="0"/>
              <a:t>Calculez les pourcentages de VO</a:t>
            </a:r>
            <a:r>
              <a:rPr lang="fr-FR" sz="1800" baseline="-25000" dirty="0"/>
              <a:t>2 </a:t>
            </a:r>
            <a:r>
              <a:rPr lang="fr-FR" sz="1800" dirty="0"/>
              <a:t>max estimés atteint par Mr F. lors de chacun des tests réalisés en début et en fin de séjour de Réhabilitation Respiratoire.</a:t>
            </a:r>
          </a:p>
        </p:txBody>
      </p:sp>
      <p:pic>
        <p:nvPicPr>
          <p:cNvPr id="4" name="Image 3"/>
          <p:cNvPicPr/>
          <p:nvPr/>
        </p:nvPicPr>
        <p:blipFill rotWithShape="1">
          <a:blip r:embed="rId2">
            <a:extLst>
              <a:ext uri="{28A0092B-C50C-407E-A947-70E740481C1C}">
                <a14:useLocalDpi xmlns:a14="http://schemas.microsoft.com/office/drawing/2010/main" val="0"/>
              </a:ext>
            </a:extLst>
          </a:blip>
          <a:srcRect b="53964"/>
          <a:stretch/>
        </p:blipFill>
        <p:spPr bwMode="auto">
          <a:xfrm>
            <a:off x="788888" y="2852936"/>
            <a:ext cx="5278841" cy="3838725"/>
          </a:xfrm>
          <a:prstGeom prst="rect">
            <a:avLst/>
          </a:prstGeom>
          <a:noFill/>
          <a:ln>
            <a:noFill/>
          </a:ln>
        </p:spPr>
      </p:pic>
      <p:pic>
        <p:nvPicPr>
          <p:cNvPr id="5" name="Image 4"/>
          <p:cNvPicPr/>
          <p:nvPr/>
        </p:nvPicPr>
        <p:blipFill rotWithShape="1">
          <a:blip r:embed="rId2">
            <a:extLst>
              <a:ext uri="{28A0092B-C50C-407E-A947-70E740481C1C}">
                <a14:useLocalDpi xmlns:a14="http://schemas.microsoft.com/office/drawing/2010/main" val="0"/>
              </a:ext>
            </a:extLst>
          </a:blip>
          <a:srcRect t="46076"/>
          <a:stretch/>
        </p:blipFill>
        <p:spPr bwMode="auto">
          <a:xfrm>
            <a:off x="6382444" y="2846268"/>
            <a:ext cx="5112568" cy="3838725"/>
          </a:xfrm>
          <a:prstGeom prst="rect">
            <a:avLst/>
          </a:prstGeom>
          <a:noFill/>
          <a:ln>
            <a:noFill/>
          </a:ln>
        </p:spPr>
      </p:pic>
    </p:spTree>
    <p:extLst>
      <p:ext uri="{BB962C8B-B14F-4D97-AF65-F5344CB8AC3E}">
        <p14:creationId xmlns:p14="http://schemas.microsoft.com/office/powerpoint/2010/main" val="71470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3" name="Rectangle 2"/>
          <p:cNvSpPr/>
          <p:nvPr/>
        </p:nvSpPr>
        <p:spPr>
          <a:xfrm>
            <a:off x="788888" y="1124744"/>
            <a:ext cx="10513168" cy="1477328"/>
          </a:xfrm>
          <a:prstGeom prst="rect">
            <a:avLst/>
          </a:prstGeom>
        </p:spPr>
        <p:txBody>
          <a:bodyPr wrap="square">
            <a:spAutoFit/>
          </a:bodyPr>
          <a:lstStyle/>
          <a:p>
            <a:r>
              <a:rPr lang="fr-FR" sz="1800" b="1" i="1" u="sng" dirty="0"/>
              <a:t>3</a:t>
            </a:r>
            <a:r>
              <a:rPr lang="fr-FR" sz="1800" b="1" i="1" u="sng" baseline="30000" dirty="0"/>
              <a:t>ème</a:t>
            </a:r>
            <a:r>
              <a:rPr lang="fr-FR" sz="1800" b="1" i="1" u="sng" dirty="0"/>
              <a:t> Question : Application</a:t>
            </a:r>
            <a:endParaRPr lang="fr-FR" sz="1800" dirty="0"/>
          </a:p>
          <a:p>
            <a:r>
              <a:rPr lang="fr-FR" sz="1800" dirty="0"/>
              <a:t>En vous aidant des extraits ci-dessous et sachant que Mr F. a réalisé une distance au TNP de 758 m à son arrivée à la clinique </a:t>
            </a:r>
            <a:r>
              <a:rPr lang="fr-FR" sz="1800"/>
              <a:t>et </a:t>
            </a:r>
            <a:r>
              <a:rPr lang="fr-FR" sz="1800" smtClean="0"/>
              <a:t>850 </a:t>
            </a:r>
            <a:r>
              <a:rPr lang="fr-FR" sz="1800" dirty="0"/>
              <a:t>m à la sortie,  </a:t>
            </a:r>
          </a:p>
          <a:p>
            <a:pPr lvl="0"/>
            <a:r>
              <a:rPr lang="fr-FR" sz="1800" dirty="0"/>
              <a:t>Calculez les VO</a:t>
            </a:r>
            <a:r>
              <a:rPr lang="fr-FR" sz="1800" baseline="-25000" dirty="0"/>
              <a:t>2 </a:t>
            </a:r>
            <a:r>
              <a:rPr lang="fr-FR" sz="1800" dirty="0"/>
              <a:t>max estimés atteint par Mr F. lors de chacun des tests réalisés en début et en fin de séjour de Réhabilitation Respiratoire.</a:t>
            </a:r>
          </a:p>
        </p:txBody>
      </p:sp>
      <p:pic>
        <p:nvPicPr>
          <p:cNvPr id="4" name="Image 3"/>
          <p:cNvPicPr/>
          <p:nvPr/>
        </p:nvPicPr>
        <p:blipFill rotWithShape="1">
          <a:blip r:embed="rId2">
            <a:extLst>
              <a:ext uri="{28A0092B-C50C-407E-A947-70E740481C1C}">
                <a14:useLocalDpi xmlns:a14="http://schemas.microsoft.com/office/drawing/2010/main" val="0"/>
              </a:ext>
            </a:extLst>
          </a:blip>
          <a:srcRect t="17271" b="78411"/>
          <a:stretch/>
        </p:blipFill>
        <p:spPr bwMode="auto">
          <a:xfrm>
            <a:off x="788888" y="2878805"/>
            <a:ext cx="5278841" cy="360040"/>
          </a:xfrm>
          <a:prstGeom prst="rect">
            <a:avLst/>
          </a:prstGeom>
          <a:noFill/>
          <a:ln>
            <a:noFill/>
          </a:ln>
        </p:spPr>
      </p:pic>
      <p:pic>
        <p:nvPicPr>
          <p:cNvPr id="5" name="Image 4"/>
          <p:cNvPicPr/>
          <p:nvPr/>
        </p:nvPicPr>
        <p:blipFill rotWithShape="1">
          <a:blip r:embed="rId2">
            <a:extLst>
              <a:ext uri="{28A0092B-C50C-407E-A947-70E740481C1C}">
                <a14:useLocalDpi xmlns:a14="http://schemas.microsoft.com/office/drawing/2010/main" val="0"/>
              </a:ext>
            </a:extLst>
          </a:blip>
          <a:srcRect t="46076"/>
          <a:stretch/>
        </p:blipFill>
        <p:spPr bwMode="auto">
          <a:xfrm>
            <a:off x="6382444" y="2846268"/>
            <a:ext cx="5112568" cy="3838725"/>
          </a:xfrm>
          <a:prstGeom prst="rect">
            <a:avLst/>
          </a:prstGeom>
          <a:noFill/>
          <a:ln>
            <a:noFill/>
          </a:ln>
        </p:spPr>
      </p:pic>
      <p:sp>
        <p:nvSpPr>
          <p:cNvPr id="6" name="Flèche vers le bas 5"/>
          <p:cNvSpPr/>
          <p:nvPr/>
        </p:nvSpPr>
        <p:spPr>
          <a:xfrm>
            <a:off x="3258360" y="3402316"/>
            <a:ext cx="339894" cy="478187"/>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1688888" y="3961186"/>
            <a:ext cx="3478837" cy="326243"/>
          </a:xfrm>
          <a:prstGeom prst="rect">
            <a:avLst/>
          </a:prstGeom>
          <a:noFill/>
        </p:spPr>
        <p:txBody>
          <a:bodyPr wrap="none" rtlCol="0">
            <a:spAutoFit/>
          </a:bodyPr>
          <a:lstStyle/>
          <a:p>
            <a:pPr>
              <a:lnSpc>
                <a:spcPct val="95000"/>
              </a:lnSpc>
            </a:pPr>
            <a:r>
              <a:rPr lang="fr-FR" sz="1600" dirty="0"/>
              <a:t>VO</a:t>
            </a:r>
            <a:r>
              <a:rPr lang="fr-FR" sz="1600" baseline="-25000" dirty="0"/>
              <a:t>2</a:t>
            </a:r>
            <a:r>
              <a:rPr lang="fr-FR" sz="1600" dirty="0"/>
              <a:t>max = 4,19 + 0,025 x Distance</a:t>
            </a:r>
          </a:p>
        </p:txBody>
      </p:sp>
      <p:sp>
        <p:nvSpPr>
          <p:cNvPr id="8" name="Flèche vers le bas 7"/>
          <p:cNvSpPr/>
          <p:nvPr/>
        </p:nvSpPr>
        <p:spPr>
          <a:xfrm>
            <a:off x="3255081" y="4363750"/>
            <a:ext cx="339895" cy="478187"/>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1680588" y="5009770"/>
            <a:ext cx="3980577" cy="560153"/>
          </a:xfrm>
          <a:prstGeom prst="rect">
            <a:avLst/>
          </a:prstGeom>
          <a:noFill/>
        </p:spPr>
        <p:txBody>
          <a:bodyPr wrap="none" rtlCol="0">
            <a:spAutoFit/>
          </a:bodyPr>
          <a:lstStyle/>
          <a:p>
            <a:pPr>
              <a:lnSpc>
                <a:spcPct val="95000"/>
              </a:lnSpc>
            </a:pPr>
            <a:r>
              <a:rPr lang="fr-FR" sz="1600" u="sng" dirty="0">
                <a:solidFill>
                  <a:srgbClr val="FF0000"/>
                </a:solidFill>
              </a:rPr>
              <a:t>Arrivée</a:t>
            </a:r>
            <a:r>
              <a:rPr lang="fr-FR" sz="1600" dirty="0">
                <a:solidFill>
                  <a:srgbClr val="FF0000"/>
                </a:solidFill>
              </a:rPr>
              <a:t> : VO</a:t>
            </a:r>
            <a:r>
              <a:rPr lang="fr-FR" sz="1600" baseline="-25000" dirty="0">
                <a:solidFill>
                  <a:srgbClr val="FF0000"/>
                </a:solidFill>
              </a:rPr>
              <a:t>2</a:t>
            </a:r>
            <a:r>
              <a:rPr lang="fr-FR" sz="1600" dirty="0">
                <a:solidFill>
                  <a:srgbClr val="FF0000"/>
                </a:solidFill>
              </a:rPr>
              <a:t>max = 4,19 + 0,025 x 758</a:t>
            </a:r>
          </a:p>
          <a:p>
            <a:pPr>
              <a:lnSpc>
                <a:spcPct val="95000"/>
              </a:lnSpc>
            </a:pPr>
            <a:r>
              <a:rPr lang="fr-FR" sz="1600" dirty="0">
                <a:solidFill>
                  <a:srgbClr val="FF0000"/>
                </a:solidFill>
              </a:rPr>
              <a:t>	         = </a:t>
            </a:r>
            <a:r>
              <a:rPr lang="fr-FR" sz="1600" b="1" dirty="0">
                <a:solidFill>
                  <a:srgbClr val="FF0000"/>
                </a:solidFill>
              </a:rPr>
              <a:t>23,14 ml.min</a:t>
            </a:r>
            <a:r>
              <a:rPr lang="fr-FR" sz="1600" b="1" baseline="30000" dirty="0">
                <a:solidFill>
                  <a:srgbClr val="FF0000"/>
                </a:solidFill>
              </a:rPr>
              <a:t>-1</a:t>
            </a:r>
            <a:r>
              <a:rPr lang="fr-FR" sz="1600" b="1" dirty="0">
                <a:solidFill>
                  <a:srgbClr val="FF0000"/>
                </a:solidFill>
              </a:rPr>
              <a:t>.kg</a:t>
            </a:r>
            <a:r>
              <a:rPr lang="fr-FR" sz="1600" b="1" baseline="30000" dirty="0">
                <a:solidFill>
                  <a:srgbClr val="FF0000"/>
                </a:solidFill>
              </a:rPr>
              <a:t>-1</a:t>
            </a:r>
          </a:p>
        </p:txBody>
      </p:sp>
      <p:sp>
        <p:nvSpPr>
          <p:cNvPr id="10" name="ZoneTexte 9"/>
          <p:cNvSpPr txBox="1"/>
          <p:nvPr/>
        </p:nvSpPr>
        <p:spPr>
          <a:xfrm>
            <a:off x="1680587" y="5877272"/>
            <a:ext cx="3926075" cy="560153"/>
          </a:xfrm>
          <a:prstGeom prst="rect">
            <a:avLst/>
          </a:prstGeom>
          <a:noFill/>
        </p:spPr>
        <p:txBody>
          <a:bodyPr wrap="none" rtlCol="0">
            <a:spAutoFit/>
          </a:bodyPr>
          <a:lstStyle/>
          <a:p>
            <a:pPr>
              <a:lnSpc>
                <a:spcPct val="95000"/>
              </a:lnSpc>
            </a:pPr>
            <a:r>
              <a:rPr lang="fr-FR" sz="1600" u="sng" dirty="0">
                <a:solidFill>
                  <a:srgbClr val="FF0000"/>
                </a:solidFill>
              </a:rPr>
              <a:t>Sortie</a:t>
            </a:r>
            <a:r>
              <a:rPr lang="fr-FR" sz="1600" dirty="0">
                <a:solidFill>
                  <a:srgbClr val="FF0000"/>
                </a:solidFill>
              </a:rPr>
              <a:t> : VO</a:t>
            </a:r>
            <a:r>
              <a:rPr lang="fr-FR" sz="1600" baseline="-25000" dirty="0">
                <a:solidFill>
                  <a:srgbClr val="FF0000"/>
                </a:solidFill>
              </a:rPr>
              <a:t>2</a:t>
            </a:r>
            <a:r>
              <a:rPr lang="fr-FR" sz="1600" dirty="0">
                <a:solidFill>
                  <a:srgbClr val="FF0000"/>
                </a:solidFill>
              </a:rPr>
              <a:t>max = 4,19 + 0,025 x 850</a:t>
            </a:r>
          </a:p>
          <a:p>
            <a:pPr>
              <a:lnSpc>
                <a:spcPct val="95000"/>
              </a:lnSpc>
            </a:pPr>
            <a:r>
              <a:rPr lang="fr-FR" sz="1600" dirty="0">
                <a:solidFill>
                  <a:srgbClr val="FF0000"/>
                </a:solidFill>
              </a:rPr>
              <a:t>	         = </a:t>
            </a:r>
            <a:r>
              <a:rPr lang="fr-FR" sz="1600" b="1" dirty="0">
                <a:solidFill>
                  <a:srgbClr val="FF0000"/>
                </a:solidFill>
              </a:rPr>
              <a:t>25,44 ml.min</a:t>
            </a:r>
            <a:r>
              <a:rPr lang="fr-FR" sz="1600" b="1" baseline="30000" dirty="0">
                <a:solidFill>
                  <a:srgbClr val="FF0000"/>
                </a:solidFill>
              </a:rPr>
              <a:t>-1</a:t>
            </a:r>
            <a:r>
              <a:rPr lang="fr-FR" sz="1600" b="1" dirty="0">
                <a:solidFill>
                  <a:srgbClr val="FF0000"/>
                </a:solidFill>
              </a:rPr>
              <a:t>.kg</a:t>
            </a:r>
            <a:r>
              <a:rPr lang="fr-FR" sz="1600" b="1" baseline="30000" dirty="0">
                <a:solidFill>
                  <a:srgbClr val="FF0000"/>
                </a:solidFill>
              </a:rPr>
              <a:t>-1</a:t>
            </a:r>
          </a:p>
        </p:txBody>
      </p:sp>
    </p:spTree>
    <p:extLst>
      <p:ext uri="{BB962C8B-B14F-4D97-AF65-F5344CB8AC3E}">
        <p14:creationId xmlns:p14="http://schemas.microsoft.com/office/powerpoint/2010/main" val="3952983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2 : Le test Navette Progressif </a:t>
            </a:r>
            <a:endParaRPr lang="fr-FR" sz="2400" dirty="0"/>
          </a:p>
        </p:txBody>
      </p:sp>
      <p:sp>
        <p:nvSpPr>
          <p:cNvPr id="3" name="Rectangle 2"/>
          <p:cNvSpPr/>
          <p:nvPr/>
        </p:nvSpPr>
        <p:spPr>
          <a:xfrm>
            <a:off x="788888" y="1124744"/>
            <a:ext cx="7105724" cy="1200329"/>
          </a:xfrm>
          <a:prstGeom prst="rect">
            <a:avLst/>
          </a:prstGeom>
        </p:spPr>
        <p:txBody>
          <a:bodyPr wrap="square">
            <a:spAutoFit/>
          </a:bodyPr>
          <a:lstStyle/>
          <a:p>
            <a:r>
              <a:rPr lang="fr-FR" sz="1800" b="1" i="1" u="sng" dirty="0"/>
              <a:t>3</a:t>
            </a:r>
            <a:r>
              <a:rPr lang="fr-FR" sz="1800" b="1" i="1" u="sng" baseline="30000" dirty="0"/>
              <a:t>ème</a:t>
            </a:r>
            <a:r>
              <a:rPr lang="fr-FR" sz="1800" b="1" i="1" u="sng" dirty="0"/>
              <a:t> Question : Application</a:t>
            </a:r>
            <a:endParaRPr lang="fr-FR" sz="1800" dirty="0"/>
          </a:p>
          <a:p>
            <a:pPr lvl="0"/>
            <a:r>
              <a:rPr lang="fr-FR" sz="1800" dirty="0"/>
              <a:t>Le programme de Réhabilitation Respiratoire </a:t>
            </a:r>
            <a:r>
              <a:rPr lang="fr-FR" sz="1800" dirty="0" err="1"/>
              <a:t>a-t-il</a:t>
            </a:r>
            <a:r>
              <a:rPr lang="fr-FR" sz="1800" dirty="0"/>
              <a:t> permis à Mr F. d’améliorer de façon cliniquement significative sa distance au TNP ? </a:t>
            </a:r>
          </a:p>
        </p:txBody>
      </p:sp>
      <p:pic>
        <p:nvPicPr>
          <p:cNvPr id="4" name="Image 3"/>
          <p:cNvPicPr/>
          <p:nvPr/>
        </p:nvPicPr>
        <p:blipFill>
          <a:blip r:embed="rId2">
            <a:extLst>
              <a:ext uri="{28A0092B-C50C-407E-A947-70E740481C1C}">
                <a14:useLocalDpi xmlns:a14="http://schemas.microsoft.com/office/drawing/2010/main" val="0"/>
              </a:ext>
            </a:extLst>
          </a:blip>
          <a:srcRect/>
          <a:stretch>
            <a:fillRect/>
          </a:stretch>
        </p:blipFill>
        <p:spPr bwMode="auto">
          <a:xfrm>
            <a:off x="7868866" y="116632"/>
            <a:ext cx="4276700" cy="6512970"/>
          </a:xfrm>
          <a:prstGeom prst="rect">
            <a:avLst/>
          </a:prstGeom>
          <a:noFill/>
          <a:ln>
            <a:noFill/>
          </a:ln>
        </p:spPr>
      </p:pic>
      <p:sp>
        <p:nvSpPr>
          <p:cNvPr id="6" name="Rectangle 5"/>
          <p:cNvSpPr/>
          <p:nvPr/>
        </p:nvSpPr>
        <p:spPr>
          <a:xfrm>
            <a:off x="7975480" y="5910643"/>
            <a:ext cx="3960440" cy="432048"/>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2828436" y="2996952"/>
            <a:ext cx="2082621" cy="969496"/>
          </a:xfrm>
          <a:prstGeom prst="rect">
            <a:avLst/>
          </a:prstGeom>
          <a:noFill/>
        </p:spPr>
        <p:txBody>
          <a:bodyPr wrap="none" rtlCol="0">
            <a:spAutoFit/>
          </a:bodyPr>
          <a:lstStyle/>
          <a:p>
            <a:pPr algn="ctr">
              <a:lnSpc>
                <a:spcPct val="95000"/>
              </a:lnSpc>
            </a:pPr>
            <a:r>
              <a:rPr lang="fr-FR" sz="2000" dirty="0">
                <a:solidFill>
                  <a:srgbClr val="FF0000"/>
                </a:solidFill>
              </a:rPr>
              <a:t>Entrée = 758 m </a:t>
            </a:r>
          </a:p>
          <a:p>
            <a:pPr algn="ctr">
              <a:lnSpc>
                <a:spcPct val="95000"/>
              </a:lnSpc>
            </a:pPr>
            <a:r>
              <a:rPr lang="fr-FR" sz="2000" dirty="0">
                <a:solidFill>
                  <a:srgbClr val="FF0000"/>
                </a:solidFill>
              </a:rPr>
              <a:t>Sortie = 850 m</a:t>
            </a:r>
          </a:p>
          <a:p>
            <a:pPr algn="ctr">
              <a:lnSpc>
                <a:spcPct val="95000"/>
              </a:lnSpc>
            </a:pPr>
            <a:r>
              <a:rPr lang="fr-FR" sz="2000" dirty="0">
                <a:solidFill>
                  <a:srgbClr val="FF0000"/>
                </a:solidFill>
              </a:rPr>
              <a:t>Delta = 92 m </a:t>
            </a:r>
          </a:p>
        </p:txBody>
      </p:sp>
      <p:sp>
        <p:nvSpPr>
          <p:cNvPr id="8" name="Flèche vers le bas 7"/>
          <p:cNvSpPr/>
          <p:nvPr/>
        </p:nvSpPr>
        <p:spPr>
          <a:xfrm>
            <a:off x="3697673" y="4293096"/>
            <a:ext cx="454579" cy="520664"/>
          </a:xfrm>
          <a:prstGeom prst="down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693812" y="4934613"/>
            <a:ext cx="6462299" cy="1408078"/>
          </a:xfrm>
          <a:prstGeom prst="rect">
            <a:avLst/>
          </a:prstGeom>
          <a:noFill/>
        </p:spPr>
        <p:txBody>
          <a:bodyPr wrap="square" rtlCol="0">
            <a:spAutoFit/>
          </a:bodyPr>
          <a:lstStyle/>
          <a:p>
            <a:pPr algn="ctr">
              <a:lnSpc>
                <a:spcPct val="95000"/>
              </a:lnSpc>
            </a:pPr>
            <a:r>
              <a:rPr lang="fr-FR" sz="1800" dirty="0">
                <a:solidFill>
                  <a:srgbClr val="FF0000"/>
                </a:solidFill>
              </a:rPr>
              <a:t>Oui le programme de réhabilitation a permis d’améliorer cliniquement la distance au TNP (car &gt; 48m)</a:t>
            </a:r>
          </a:p>
          <a:p>
            <a:pPr algn="ctr">
              <a:lnSpc>
                <a:spcPct val="95000"/>
              </a:lnSpc>
            </a:pPr>
            <a:endParaRPr lang="fr-FR" sz="1800" dirty="0">
              <a:solidFill>
                <a:srgbClr val="FF0000"/>
              </a:solidFill>
            </a:endParaRPr>
          </a:p>
          <a:p>
            <a:pPr algn="ctr">
              <a:lnSpc>
                <a:spcPct val="95000"/>
              </a:lnSpc>
            </a:pPr>
            <a:r>
              <a:rPr lang="fr-FR" sz="1800" dirty="0">
                <a:solidFill>
                  <a:srgbClr val="FF0000"/>
                </a:solidFill>
              </a:rPr>
              <a:t>De plus le patient est susceptible de distinguer les bénéfices additionnels car il a une amélioration &gt; 78,7 m </a:t>
            </a:r>
          </a:p>
        </p:txBody>
      </p:sp>
    </p:spTree>
    <p:extLst>
      <p:ext uri="{BB962C8B-B14F-4D97-AF65-F5344CB8AC3E}">
        <p14:creationId xmlns:p14="http://schemas.microsoft.com/office/powerpoint/2010/main" val="68588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1</a:t>
            </a:r>
            <a:r>
              <a:rPr lang="fr-FR" altLang="fr-FR" sz="2000" b="1" i="1" u="sng" baseline="30000" dirty="0">
                <a:ea typeface="Times New Roman" panose="02020603050405020304" pitchFamily="18" charset="0"/>
              </a:rPr>
              <a:t>ère</a:t>
            </a:r>
            <a:r>
              <a:rPr lang="fr-FR" altLang="fr-FR" sz="2000" b="1" i="1" u="sng" dirty="0">
                <a:ea typeface="Times New Roman" panose="02020603050405020304" pitchFamily="18" charset="0"/>
              </a:rPr>
              <a:t> Question: Intérêt du TDM6</a:t>
            </a:r>
            <a:endParaRPr lang="fr-FR" altLang="fr-FR" sz="1800" dirty="0"/>
          </a:p>
          <a:p>
            <a:pPr marL="0" indent="0" algn="just" defTabSz="914400" eaLnBrk="0" fontAlgn="base" hangingPunct="0">
              <a:lnSpc>
                <a:spcPct val="100000"/>
              </a:lnSpc>
              <a:spcBef>
                <a:spcPct val="0"/>
              </a:spcBef>
              <a:spcAft>
                <a:spcPct val="0"/>
              </a:spcAft>
              <a:buSzTx/>
              <a:buNone/>
            </a:pPr>
            <a:r>
              <a:rPr lang="fr-FR" sz="1800" i="1" dirty="0"/>
              <a:t>A </a:t>
            </a:r>
            <a:r>
              <a:rPr lang="fr-FR" sz="1800" dirty="0"/>
              <a:t>partir des extraits d’articles ci-joints, identifiez au moins 5 intérêts ou avantages de l’utilisation du  test de marche de 6 min dans la BPCO.</a:t>
            </a:r>
            <a:endParaRPr lang="fr-FR" altLang="fr-FR" sz="1800"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spTree>
    <p:extLst>
      <p:ext uri="{BB962C8B-B14F-4D97-AF65-F5344CB8AC3E}">
        <p14:creationId xmlns:p14="http://schemas.microsoft.com/office/powerpoint/2010/main" val="3920821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9769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p:cNvPicPr>
            <a:picLocks noChangeAspect="1"/>
          </p:cNvPicPr>
          <p:nvPr/>
        </p:nvPicPr>
        <p:blipFill>
          <a:blip r:embed="rId2"/>
          <a:stretch>
            <a:fillRect/>
          </a:stretch>
        </p:blipFill>
        <p:spPr>
          <a:xfrm>
            <a:off x="393080" y="48692"/>
            <a:ext cx="7920880" cy="3280074"/>
          </a:xfrm>
          <a:prstGeom prst="rect">
            <a:avLst/>
          </a:prstGeom>
        </p:spPr>
      </p:pic>
      <p:pic>
        <p:nvPicPr>
          <p:cNvPr id="11" name="Image 10"/>
          <p:cNvPicPr>
            <a:picLocks noChangeAspect="1"/>
          </p:cNvPicPr>
          <p:nvPr/>
        </p:nvPicPr>
        <p:blipFill>
          <a:blip r:embed="rId3"/>
          <a:stretch>
            <a:fillRect/>
          </a:stretch>
        </p:blipFill>
        <p:spPr>
          <a:xfrm>
            <a:off x="405780" y="3861048"/>
            <a:ext cx="8545217" cy="2736304"/>
          </a:xfrm>
          <a:prstGeom prst="rect">
            <a:avLst/>
          </a:prstGeom>
        </p:spPr>
      </p:pic>
    </p:spTree>
    <p:extLst>
      <p:ext uri="{BB962C8B-B14F-4D97-AF65-F5344CB8AC3E}">
        <p14:creationId xmlns:p14="http://schemas.microsoft.com/office/powerpoint/2010/main" val="153175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2"/>
          <a:stretch>
            <a:fillRect/>
          </a:stretch>
        </p:blipFill>
        <p:spPr>
          <a:xfrm>
            <a:off x="1773932" y="404664"/>
            <a:ext cx="7848872" cy="5883118"/>
          </a:xfrm>
          <a:prstGeom prst="rect">
            <a:avLst/>
          </a:prstGeom>
        </p:spPr>
      </p:pic>
    </p:spTree>
    <p:extLst>
      <p:ext uri="{BB962C8B-B14F-4D97-AF65-F5344CB8AC3E}">
        <p14:creationId xmlns:p14="http://schemas.microsoft.com/office/powerpoint/2010/main" val="389878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1</a:t>
            </a:r>
            <a:r>
              <a:rPr lang="fr-FR" altLang="fr-FR" sz="2000" b="1" i="1" u="sng" baseline="30000" dirty="0">
                <a:ea typeface="Times New Roman" panose="02020603050405020304" pitchFamily="18" charset="0"/>
              </a:rPr>
              <a:t>ère</a:t>
            </a:r>
            <a:r>
              <a:rPr lang="fr-FR" altLang="fr-FR" sz="2000" b="1" i="1" u="sng" dirty="0">
                <a:ea typeface="Times New Roman" panose="02020603050405020304" pitchFamily="18" charset="0"/>
              </a:rPr>
              <a:t> Question: Intérêt du TDM6</a:t>
            </a:r>
            <a:endParaRPr lang="fr-FR" altLang="fr-FR" sz="1800" dirty="0"/>
          </a:p>
          <a:p>
            <a:pPr marL="0" indent="0" algn="just" defTabSz="914400" eaLnBrk="0" fontAlgn="base" hangingPunct="0">
              <a:lnSpc>
                <a:spcPct val="100000"/>
              </a:lnSpc>
              <a:spcBef>
                <a:spcPct val="0"/>
              </a:spcBef>
              <a:spcAft>
                <a:spcPct val="0"/>
              </a:spcAft>
              <a:buSzTx/>
              <a:buNone/>
            </a:pPr>
            <a:r>
              <a:rPr lang="fr-FR" sz="1800" i="1" dirty="0"/>
              <a:t>A </a:t>
            </a:r>
            <a:r>
              <a:rPr lang="fr-FR" sz="1800" dirty="0"/>
              <a:t>partir des extraits d’articles ci-joints, identifiez au moins 5 intérêts ou avantages de l’utilisation du  test de marche de 6 min dans la BPCO.</a:t>
            </a:r>
            <a:endParaRPr lang="fr-FR" altLang="fr-FR" sz="1800"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pic>
        <p:nvPicPr>
          <p:cNvPr id="12" name="Image 11"/>
          <p:cNvPicPr>
            <a:picLocks noChangeAspect="1"/>
          </p:cNvPicPr>
          <p:nvPr/>
        </p:nvPicPr>
        <p:blipFill rotWithShape="1">
          <a:blip r:embed="rId2"/>
          <a:srcRect l="27411" t="26852" r="26905" b="36597"/>
          <a:stretch/>
        </p:blipFill>
        <p:spPr>
          <a:xfrm>
            <a:off x="333772" y="1990609"/>
            <a:ext cx="6480720" cy="2915081"/>
          </a:xfrm>
          <a:prstGeom prst="rect">
            <a:avLst/>
          </a:prstGeom>
        </p:spPr>
      </p:pic>
      <p:pic>
        <p:nvPicPr>
          <p:cNvPr id="13" name="Image 12"/>
          <p:cNvPicPr>
            <a:picLocks noChangeAspect="1"/>
          </p:cNvPicPr>
          <p:nvPr/>
        </p:nvPicPr>
        <p:blipFill rotWithShape="1">
          <a:blip r:embed="rId3"/>
          <a:srcRect l="27862" t="25391" r="27309" b="47047"/>
          <a:stretch/>
        </p:blipFill>
        <p:spPr>
          <a:xfrm>
            <a:off x="5902855" y="4692426"/>
            <a:ext cx="6264697" cy="2165574"/>
          </a:xfrm>
          <a:prstGeom prst="rect">
            <a:avLst/>
          </a:prstGeom>
        </p:spPr>
      </p:pic>
      <p:sp>
        <p:nvSpPr>
          <p:cNvPr id="14" name="Rectangle 13"/>
          <p:cNvSpPr/>
          <p:nvPr/>
        </p:nvSpPr>
        <p:spPr>
          <a:xfrm>
            <a:off x="5590356" y="3140968"/>
            <a:ext cx="1008112" cy="21602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346651" y="3365102"/>
            <a:ext cx="2448272" cy="25416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4150196" y="3590822"/>
            <a:ext cx="1752659" cy="177726"/>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8326660" y="5508473"/>
            <a:ext cx="3312368" cy="250541"/>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6585589" y="5767642"/>
            <a:ext cx="1728192" cy="194517"/>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8110636" y="5953786"/>
            <a:ext cx="3164027" cy="257767"/>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p:cNvPicPr/>
          <p:nvPr/>
        </p:nvPicPr>
        <p:blipFill>
          <a:blip r:embed="rId4">
            <a:extLst>
              <a:ext uri="{28A0092B-C50C-407E-A947-70E740481C1C}">
                <a14:useLocalDpi xmlns:a14="http://schemas.microsoft.com/office/drawing/2010/main" val="0"/>
              </a:ext>
            </a:extLst>
          </a:blip>
          <a:srcRect/>
          <a:stretch>
            <a:fillRect/>
          </a:stretch>
        </p:blipFill>
        <p:spPr bwMode="auto">
          <a:xfrm>
            <a:off x="6947847" y="2505732"/>
            <a:ext cx="5086350" cy="333375"/>
          </a:xfrm>
          <a:prstGeom prst="rect">
            <a:avLst/>
          </a:prstGeom>
          <a:noFill/>
          <a:ln>
            <a:noFill/>
          </a:ln>
        </p:spPr>
      </p:pic>
      <p:sp>
        <p:nvSpPr>
          <p:cNvPr id="21" name="Rectangle 20"/>
          <p:cNvSpPr/>
          <p:nvPr/>
        </p:nvSpPr>
        <p:spPr>
          <a:xfrm>
            <a:off x="7246540" y="2618023"/>
            <a:ext cx="4778844" cy="22108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36444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1</a:t>
            </a:r>
            <a:r>
              <a:rPr lang="fr-FR" altLang="fr-FR" sz="2000" b="1" i="1" u="sng" baseline="30000" dirty="0">
                <a:ea typeface="Times New Roman" panose="02020603050405020304" pitchFamily="18" charset="0"/>
              </a:rPr>
              <a:t>ère</a:t>
            </a:r>
            <a:r>
              <a:rPr lang="fr-FR" altLang="fr-FR" sz="2000" b="1" i="1" u="sng" dirty="0">
                <a:ea typeface="Times New Roman" panose="02020603050405020304" pitchFamily="18" charset="0"/>
              </a:rPr>
              <a:t> Question: Intérêt du TDM6</a:t>
            </a:r>
            <a:endParaRPr lang="fr-FR" altLang="fr-FR" sz="1800" dirty="0"/>
          </a:p>
          <a:p>
            <a:pPr marL="0" indent="0" algn="just" defTabSz="914400" eaLnBrk="0" fontAlgn="base" hangingPunct="0">
              <a:lnSpc>
                <a:spcPct val="100000"/>
              </a:lnSpc>
              <a:spcBef>
                <a:spcPct val="0"/>
              </a:spcBef>
              <a:spcAft>
                <a:spcPct val="0"/>
              </a:spcAft>
              <a:buSzTx/>
              <a:buNone/>
            </a:pPr>
            <a:r>
              <a:rPr lang="fr-FR" sz="1800" i="1" dirty="0"/>
              <a:t>A </a:t>
            </a:r>
            <a:r>
              <a:rPr lang="fr-FR" sz="1800" dirty="0"/>
              <a:t>partir des extraits d’articles ci-joints, identifiez au moins 5 intérêts ou avantages de l’utilisation du  test de marche de 6 min dans la BPCO.</a:t>
            </a:r>
            <a:endParaRPr lang="fr-FR" altLang="fr-FR" sz="1800" dirty="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pic>
        <p:nvPicPr>
          <p:cNvPr id="4" name="Image 3"/>
          <p:cNvPicPr>
            <a:picLocks noChangeAspect="1"/>
          </p:cNvPicPr>
          <p:nvPr/>
        </p:nvPicPr>
        <p:blipFill rotWithShape="1">
          <a:blip r:embed="rId2"/>
          <a:srcRect l="27862" t="22438" r="26756" b="13579"/>
          <a:stretch/>
        </p:blipFill>
        <p:spPr>
          <a:xfrm>
            <a:off x="1117309" y="2060848"/>
            <a:ext cx="5904657" cy="4680520"/>
          </a:xfrm>
          <a:prstGeom prst="rect">
            <a:avLst/>
          </a:prstGeom>
        </p:spPr>
      </p:pic>
      <p:sp>
        <p:nvSpPr>
          <p:cNvPr id="9" name="Rectangle 8"/>
          <p:cNvSpPr/>
          <p:nvPr/>
        </p:nvSpPr>
        <p:spPr>
          <a:xfrm>
            <a:off x="3862164" y="2782910"/>
            <a:ext cx="1440160" cy="214041"/>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117308" y="2997943"/>
            <a:ext cx="3320919" cy="214041"/>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2205980" y="6093296"/>
            <a:ext cx="3672408" cy="21602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7211785" y="2124327"/>
            <a:ext cx="4646445" cy="4536627"/>
          </a:xfrm>
          <a:prstGeom prst="rect">
            <a:avLst/>
          </a:prstGeom>
          <a:noFill/>
        </p:spPr>
        <p:txBody>
          <a:bodyPr wrap="square" rtlCol="0">
            <a:spAutoFit/>
          </a:bodyPr>
          <a:lstStyle/>
          <a:p>
            <a:pPr marL="285750" indent="-285750">
              <a:lnSpc>
                <a:spcPct val="95000"/>
              </a:lnSpc>
              <a:buFont typeface="Arial" panose="020B0604020202020204" pitchFamily="34" charset="0"/>
              <a:buChar char="•"/>
            </a:pPr>
            <a:r>
              <a:rPr lang="fr-FR" sz="1600" dirty="0">
                <a:solidFill>
                  <a:srgbClr val="FF0000"/>
                </a:solidFill>
              </a:rPr>
              <a:t>Test </a:t>
            </a:r>
            <a:r>
              <a:rPr lang="fr-FR" sz="1600" b="1" dirty="0">
                <a:solidFill>
                  <a:srgbClr val="FF0000"/>
                </a:solidFill>
              </a:rPr>
              <a:t>Fiable</a:t>
            </a:r>
            <a:r>
              <a:rPr lang="fr-FR" sz="1600" dirty="0">
                <a:solidFill>
                  <a:srgbClr val="FF0000"/>
                </a:solidFill>
              </a:rPr>
              <a:t>, </a:t>
            </a:r>
            <a:r>
              <a:rPr lang="fr-FR" sz="1600" b="1" dirty="0">
                <a:solidFill>
                  <a:srgbClr val="FF0000"/>
                </a:solidFill>
              </a:rPr>
              <a:t>peu coûteux</a:t>
            </a:r>
            <a:r>
              <a:rPr lang="fr-FR" sz="1600" dirty="0">
                <a:solidFill>
                  <a:srgbClr val="FF0000"/>
                </a:solidFill>
              </a:rPr>
              <a:t>, </a:t>
            </a:r>
            <a:r>
              <a:rPr lang="fr-FR" sz="1600" b="1" dirty="0">
                <a:solidFill>
                  <a:srgbClr val="FF0000"/>
                </a:solidFill>
              </a:rPr>
              <a:t>sécurisé </a:t>
            </a:r>
            <a:r>
              <a:rPr lang="fr-FR" sz="1600" dirty="0">
                <a:solidFill>
                  <a:srgbClr val="FF0000"/>
                </a:solidFill>
              </a:rPr>
              <a:t>et </a:t>
            </a:r>
            <a:r>
              <a:rPr lang="fr-FR" sz="1600" b="1" dirty="0">
                <a:solidFill>
                  <a:srgbClr val="FF0000"/>
                </a:solidFill>
              </a:rPr>
              <a:t>rapide</a:t>
            </a:r>
            <a:r>
              <a:rPr lang="fr-FR" sz="1600" dirty="0">
                <a:solidFill>
                  <a:srgbClr val="FF0000"/>
                </a:solidFill>
              </a:rPr>
              <a:t>  </a:t>
            </a:r>
          </a:p>
          <a:p>
            <a:pPr marL="285750" indent="-285750">
              <a:lnSpc>
                <a:spcPct val="95000"/>
              </a:lnSpc>
              <a:buFont typeface="Arial" panose="020B0604020202020204" pitchFamily="34" charset="0"/>
              <a:buChar char="•"/>
            </a:pPr>
            <a:endParaRPr lang="fr-FR" sz="1600" dirty="0">
              <a:solidFill>
                <a:srgbClr val="FF0000"/>
              </a:solidFill>
            </a:endParaRPr>
          </a:p>
          <a:p>
            <a:pPr marL="285750" indent="-285750">
              <a:lnSpc>
                <a:spcPct val="95000"/>
              </a:lnSpc>
              <a:buFont typeface="Arial" panose="020B0604020202020204" pitchFamily="34" charset="0"/>
              <a:buChar char="•"/>
            </a:pPr>
            <a:r>
              <a:rPr lang="fr-FR" sz="1600" dirty="0">
                <a:solidFill>
                  <a:srgbClr val="FF0000"/>
                </a:solidFill>
              </a:rPr>
              <a:t>Test r</a:t>
            </a:r>
            <a:r>
              <a:rPr lang="fr-FR" sz="1600" b="1" dirty="0">
                <a:solidFill>
                  <a:srgbClr val="FF0000"/>
                </a:solidFill>
              </a:rPr>
              <a:t>eproductible</a:t>
            </a:r>
            <a:r>
              <a:rPr lang="fr-FR" sz="1600" dirty="0">
                <a:solidFill>
                  <a:srgbClr val="FF0000"/>
                </a:solidFill>
              </a:rPr>
              <a:t> et </a:t>
            </a:r>
            <a:r>
              <a:rPr lang="fr-FR" sz="1600" b="1" dirty="0">
                <a:solidFill>
                  <a:srgbClr val="FF0000"/>
                </a:solidFill>
              </a:rPr>
              <a:t>validé</a:t>
            </a:r>
          </a:p>
          <a:p>
            <a:pPr marL="285750" indent="-285750">
              <a:lnSpc>
                <a:spcPct val="95000"/>
              </a:lnSpc>
              <a:buFont typeface="Arial" panose="020B0604020202020204" pitchFamily="34" charset="0"/>
              <a:buChar char="•"/>
            </a:pPr>
            <a:endParaRPr lang="fr-FR" sz="1600" dirty="0">
              <a:solidFill>
                <a:srgbClr val="FF0000"/>
              </a:solidFill>
            </a:endParaRPr>
          </a:p>
          <a:p>
            <a:pPr marL="285750" indent="-285750">
              <a:lnSpc>
                <a:spcPct val="95000"/>
              </a:lnSpc>
              <a:buFont typeface="Arial" panose="020B0604020202020204" pitchFamily="34" charset="0"/>
              <a:buChar char="•"/>
            </a:pPr>
            <a:r>
              <a:rPr lang="fr-FR" sz="1600" dirty="0">
                <a:solidFill>
                  <a:srgbClr val="FF0000"/>
                </a:solidFill>
              </a:rPr>
              <a:t>Test pouvant être réalisé dans des </a:t>
            </a:r>
            <a:r>
              <a:rPr lang="fr-FR" sz="1600" b="1" dirty="0">
                <a:solidFill>
                  <a:srgbClr val="FF0000"/>
                </a:solidFill>
              </a:rPr>
              <a:t>populations âgés, faibles et  sévèrement limité par la maladie</a:t>
            </a:r>
          </a:p>
          <a:p>
            <a:pPr marL="285750" indent="-285750">
              <a:lnSpc>
                <a:spcPct val="95000"/>
              </a:lnSpc>
              <a:buFont typeface="Arial" panose="020B0604020202020204" pitchFamily="34" charset="0"/>
              <a:buChar char="•"/>
            </a:pPr>
            <a:endParaRPr lang="fr-FR" sz="1600" dirty="0">
              <a:solidFill>
                <a:srgbClr val="FF0000"/>
              </a:solidFill>
            </a:endParaRPr>
          </a:p>
          <a:p>
            <a:pPr marL="285750" indent="-285750">
              <a:lnSpc>
                <a:spcPct val="95000"/>
              </a:lnSpc>
              <a:buFont typeface="Arial" panose="020B0604020202020204" pitchFamily="34" charset="0"/>
              <a:buChar char="•"/>
            </a:pPr>
            <a:r>
              <a:rPr lang="fr-FR" sz="1600" dirty="0">
                <a:solidFill>
                  <a:srgbClr val="FF0000"/>
                </a:solidFill>
              </a:rPr>
              <a:t>Mesure de la </a:t>
            </a:r>
            <a:r>
              <a:rPr lang="fr-FR" sz="1600" b="1" dirty="0">
                <a:solidFill>
                  <a:srgbClr val="FF0000"/>
                </a:solidFill>
              </a:rPr>
              <a:t>capacité d’exercice</a:t>
            </a:r>
          </a:p>
          <a:p>
            <a:pPr marL="285750" indent="-285750">
              <a:lnSpc>
                <a:spcPct val="95000"/>
              </a:lnSpc>
              <a:buFont typeface="Arial" panose="020B0604020202020204" pitchFamily="34" charset="0"/>
              <a:buChar char="•"/>
            </a:pPr>
            <a:endParaRPr lang="fr-FR" sz="1600" dirty="0">
              <a:solidFill>
                <a:srgbClr val="FF0000"/>
              </a:solidFill>
            </a:endParaRPr>
          </a:p>
          <a:p>
            <a:pPr marL="285750" indent="-285750">
              <a:lnSpc>
                <a:spcPct val="95000"/>
              </a:lnSpc>
              <a:buFont typeface="Arial" panose="020B0604020202020204" pitchFamily="34" charset="0"/>
              <a:buChar char="•"/>
            </a:pPr>
            <a:r>
              <a:rPr lang="fr-FR" sz="1600" dirty="0">
                <a:solidFill>
                  <a:srgbClr val="FF0000"/>
                </a:solidFill>
              </a:rPr>
              <a:t>Mesure les </a:t>
            </a:r>
            <a:r>
              <a:rPr lang="fr-FR" sz="1600" b="1" dirty="0">
                <a:solidFill>
                  <a:srgbClr val="FF0000"/>
                </a:solidFill>
              </a:rPr>
              <a:t>changements fonctionnels résultant de la progression de la maladie</a:t>
            </a:r>
          </a:p>
          <a:p>
            <a:pPr marL="285750" indent="-285750">
              <a:lnSpc>
                <a:spcPct val="95000"/>
              </a:lnSpc>
              <a:buFont typeface="Arial" panose="020B0604020202020204" pitchFamily="34" charset="0"/>
              <a:buChar char="•"/>
            </a:pPr>
            <a:endParaRPr lang="fr-FR" sz="1600" dirty="0">
              <a:solidFill>
                <a:srgbClr val="FF0000"/>
              </a:solidFill>
            </a:endParaRPr>
          </a:p>
          <a:p>
            <a:pPr marL="285750" indent="-285750">
              <a:lnSpc>
                <a:spcPct val="95000"/>
              </a:lnSpc>
              <a:buFont typeface="Arial" panose="020B0604020202020204" pitchFamily="34" charset="0"/>
              <a:buChar char="•"/>
            </a:pPr>
            <a:r>
              <a:rPr lang="fr-FR" sz="1600" dirty="0">
                <a:solidFill>
                  <a:srgbClr val="FF0000"/>
                </a:solidFill>
              </a:rPr>
              <a:t>Mesure en </a:t>
            </a:r>
            <a:r>
              <a:rPr lang="fr-FR" sz="1600" b="1" dirty="0">
                <a:solidFill>
                  <a:srgbClr val="FF0000"/>
                </a:solidFill>
              </a:rPr>
              <a:t>lien avec la qualité de vie </a:t>
            </a:r>
            <a:r>
              <a:rPr lang="fr-FR" sz="1600" dirty="0">
                <a:solidFill>
                  <a:srgbClr val="FF0000"/>
                </a:solidFill>
              </a:rPr>
              <a:t>et les </a:t>
            </a:r>
            <a:r>
              <a:rPr lang="fr-FR" sz="1600" b="1" dirty="0">
                <a:solidFill>
                  <a:srgbClr val="FF0000"/>
                </a:solidFill>
              </a:rPr>
              <a:t>activités de la vie journalière</a:t>
            </a:r>
          </a:p>
          <a:p>
            <a:pPr marL="285750" indent="-285750">
              <a:lnSpc>
                <a:spcPct val="95000"/>
              </a:lnSpc>
              <a:buFont typeface="Arial" panose="020B0604020202020204" pitchFamily="34" charset="0"/>
              <a:buChar char="•"/>
            </a:pPr>
            <a:endParaRPr lang="fr-FR" sz="1600" b="1" dirty="0">
              <a:solidFill>
                <a:srgbClr val="FF0000"/>
              </a:solidFill>
            </a:endParaRPr>
          </a:p>
          <a:p>
            <a:pPr marL="285750" indent="-285750">
              <a:lnSpc>
                <a:spcPct val="95000"/>
              </a:lnSpc>
              <a:buFont typeface="Arial" panose="020B0604020202020204" pitchFamily="34" charset="0"/>
              <a:buChar char="•"/>
            </a:pPr>
            <a:r>
              <a:rPr lang="fr-FR" sz="1600" b="1" dirty="0">
                <a:solidFill>
                  <a:srgbClr val="FF0000"/>
                </a:solidFill>
              </a:rPr>
              <a:t>Détection de la désaturation à l’effort </a:t>
            </a:r>
            <a:endParaRPr lang="fr-FR" sz="1600" dirty="0">
              <a:solidFill>
                <a:srgbClr val="FF0000"/>
              </a:solidFill>
            </a:endParaRPr>
          </a:p>
          <a:p>
            <a:pPr>
              <a:lnSpc>
                <a:spcPct val="95000"/>
              </a:lnSpc>
            </a:pPr>
            <a:r>
              <a:rPr lang="fr-FR" sz="1600" dirty="0">
                <a:solidFill>
                  <a:srgbClr val="FF0000"/>
                </a:solidFill>
              </a:rPr>
              <a:t> </a:t>
            </a:r>
          </a:p>
        </p:txBody>
      </p:sp>
    </p:spTree>
    <p:extLst>
      <p:ext uri="{BB962C8B-B14F-4D97-AF65-F5344CB8AC3E}">
        <p14:creationId xmlns:p14="http://schemas.microsoft.com/office/powerpoint/2010/main" val="386044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7600" y="327795"/>
            <a:ext cx="10157354" cy="436909"/>
          </a:xfrm>
        </p:spPr>
        <p:txBody>
          <a:bodyPr>
            <a:noAutofit/>
          </a:bodyPr>
          <a:lstStyle/>
          <a:p>
            <a:r>
              <a:rPr lang="fr-FR" sz="2400" b="1" i="1" dirty="0"/>
              <a:t>Partie I : Le Test de Marche de 6 minutes</a:t>
            </a:r>
            <a:endParaRPr lang="fr-FR" sz="2400" dirty="0"/>
          </a:p>
        </p:txBody>
      </p:sp>
      <p:sp>
        <p:nvSpPr>
          <p:cNvPr id="8" name="Espace réservé du contenu 2"/>
          <p:cNvSpPr>
            <a:spLocks noGrp="1"/>
          </p:cNvSpPr>
          <p:nvPr>
            <p:ph idx="1"/>
          </p:nvPr>
        </p:nvSpPr>
        <p:spPr>
          <a:xfrm>
            <a:off x="1117309" y="1052736"/>
            <a:ext cx="10157354" cy="1151136"/>
          </a:xfrm>
        </p:spPr>
        <p:txBody>
          <a:bodyPr>
            <a:normAutofit/>
          </a:bodyPr>
          <a:lstStyle/>
          <a:p>
            <a:pPr marL="0" lvl="0" indent="0" algn="just" defTabSz="914400" eaLnBrk="0" fontAlgn="base" hangingPunct="0">
              <a:lnSpc>
                <a:spcPct val="100000"/>
              </a:lnSpc>
              <a:spcBef>
                <a:spcPct val="0"/>
              </a:spcBef>
              <a:spcAft>
                <a:spcPct val="0"/>
              </a:spcAft>
              <a:buSzTx/>
              <a:buNone/>
            </a:pPr>
            <a:r>
              <a:rPr lang="fr-FR" altLang="fr-FR" sz="2000" b="1" i="1" u="sng" dirty="0">
                <a:ea typeface="Times New Roman" panose="02020603050405020304" pitchFamily="18" charset="0"/>
              </a:rPr>
              <a:t>1</a:t>
            </a:r>
            <a:r>
              <a:rPr lang="fr-FR" altLang="fr-FR" sz="2000" b="1" i="1" u="sng" baseline="30000" dirty="0">
                <a:ea typeface="Times New Roman" panose="02020603050405020304" pitchFamily="18" charset="0"/>
              </a:rPr>
              <a:t>ère</a:t>
            </a:r>
            <a:r>
              <a:rPr lang="fr-FR" altLang="fr-FR" sz="2000" b="1" i="1" u="sng" dirty="0">
                <a:ea typeface="Times New Roman" panose="02020603050405020304" pitchFamily="18" charset="0"/>
              </a:rPr>
              <a:t> Question: Intérêt du TDM6</a:t>
            </a:r>
            <a:endParaRPr lang="fr-FR" altLang="fr-FR" sz="1800" dirty="0"/>
          </a:p>
          <a:p>
            <a:pPr marL="0" lvl="0" indent="0" algn="just" defTabSz="914400" eaLnBrk="0" fontAlgn="base" hangingPunct="0">
              <a:lnSpc>
                <a:spcPct val="100000"/>
              </a:lnSpc>
              <a:spcBef>
                <a:spcPct val="0"/>
              </a:spcBef>
              <a:spcAft>
                <a:spcPct val="0"/>
              </a:spcAft>
              <a:buSzTx/>
              <a:buNone/>
            </a:pPr>
            <a:r>
              <a:rPr lang="fr-FR" sz="1800" dirty="0"/>
              <a:t>Quel est l’intérêt de déterminer des équations de références ? </a:t>
            </a: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a:p>
            <a:pPr marL="0" lvl="0" indent="0" algn="just" defTabSz="914400" eaLnBrk="0" fontAlgn="base" hangingPunct="0">
              <a:lnSpc>
                <a:spcPct val="100000"/>
              </a:lnSpc>
              <a:spcBef>
                <a:spcPct val="0"/>
              </a:spcBef>
              <a:spcAft>
                <a:spcPct val="0"/>
              </a:spcAft>
              <a:buSzTx/>
              <a:buNone/>
            </a:pPr>
            <a:endParaRPr lang="fr-FR" altLang="fr-FR" sz="2000" dirty="0">
              <a:latin typeface="Calibri Light" panose="020F0302020204030204" pitchFamily="34" charset="0"/>
              <a:ea typeface="Times New Roman" panose="02020603050405020304" pitchFamily="18" charset="0"/>
            </a:endParaRPr>
          </a:p>
        </p:txBody>
      </p:sp>
      <p:pic>
        <p:nvPicPr>
          <p:cNvPr id="12" name="Image 11"/>
          <p:cNvPicPr>
            <a:picLocks noChangeAspect="1"/>
          </p:cNvPicPr>
          <p:nvPr/>
        </p:nvPicPr>
        <p:blipFill rotWithShape="1">
          <a:blip r:embed="rId2"/>
          <a:srcRect l="27411" t="26852" r="26905" b="36597"/>
          <a:stretch/>
        </p:blipFill>
        <p:spPr>
          <a:xfrm>
            <a:off x="333772" y="1990609"/>
            <a:ext cx="6480720" cy="2915081"/>
          </a:xfrm>
          <a:prstGeom prst="rect">
            <a:avLst/>
          </a:prstGeom>
        </p:spPr>
      </p:pic>
      <p:sp>
        <p:nvSpPr>
          <p:cNvPr id="13" name="Rectangle 12"/>
          <p:cNvSpPr/>
          <p:nvPr/>
        </p:nvSpPr>
        <p:spPr>
          <a:xfrm>
            <a:off x="2494012" y="4437112"/>
            <a:ext cx="2376264" cy="216024"/>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7246540" y="1990609"/>
            <a:ext cx="4608512" cy="3513269"/>
          </a:xfrm>
          <a:prstGeom prst="rect">
            <a:avLst/>
          </a:prstGeom>
          <a:noFill/>
        </p:spPr>
        <p:txBody>
          <a:bodyPr wrap="square" rtlCol="0">
            <a:spAutoFit/>
          </a:bodyPr>
          <a:lstStyle/>
          <a:p>
            <a:pPr>
              <a:lnSpc>
                <a:spcPct val="95000"/>
              </a:lnSpc>
            </a:pPr>
            <a:r>
              <a:rPr lang="fr-FR" sz="1800" dirty="0">
                <a:solidFill>
                  <a:srgbClr val="FF0000"/>
                </a:solidFill>
              </a:rPr>
              <a:t>Une équation de référence permet de définir la distance au TDM6 théorique de la personne si elle n’avait pas de maladie.</a:t>
            </a:r>
          </a:p>
          <a:p>
            <a:pPr>
              <a:lnSpc>
                <a:spcPct val="95000"/>
              </a:lnSpc>
            </a:pPr>
            <a:endParaRPr lang="fr-FR" sz="1800" dirty="0">
              <a:solidFill>
                <a:srgbClr val="FF0000"/>
              </a:solidFill>
            </a:endParaRPr>
          </a:p>
          <a:p>
            <a:pPr>
              <a:lnSpc>
                <a:spcPct val="95000"/>
              </a:lnSpc>
            </a:pPr>
            <a:r>
              <a:rPr lang="fr-FR" sz="1800" dirty="0">
                <a:solidFill>
                  <a:srgbClr val="FF0000"/>
                </a:solidFill>
              </a:rPr>
              <a:t>Ces équations de références sont donc réalisées à partir d’une population de sujets sains.</a:t>
            </a:r>
          </a:p>
          <a:p>
            <a:pPr>
              <a:lnSpc>
                <a:spcPct val="95000"/>
              </a:lnSpc>
            </a:pPr>
            <a:endParaRPr lang="fr-FR" sz="1800" dirty="0">
              <a:solidFill>
                <a:srgbClr val="FF0000"/>
              </a:solidFill>
            </a:endParaRPr>
          </a:p>
          <a:p>
            <a:pPr>
              <a:lnSpc>
                <a:spcPct val="95000"/>
              </a:lnSpc>
            </a:pPr>
            <a:r>
              <a:rPr lang="fr-FR" sz="1800" dirty="0">
                <a:solidFill>
                  <a:srgbClr val="FF0000"/>
                </a:solidFill>
              </a:rPr>
              <a:t>L’application de cette équation de référence permet d’obtenir un pourcentage de la distance théorique pour chaque patient.</a:t>
            </a:r>
          </a:p>
        </p:txBody>
      </p:sp>
    </p:spTree>
    <p:extLst>
      <p:ext uri="{BB962C8B-B14F-4D97-AF65-F5344CB8AC3E}">
        <p14:creationId xmlns:p14="http://schemas.microsoft.com/office/powerpoint/2010/main" val="312841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Lst>
  </p:timing>
</p:sld>
</file>

<file path=ppt/theme/theme1.xml><?xml version="1.0" encoding="utf-8"?>
<a:theme xmlns:a="http://schemas.openxmlformats.org/drawingml/2006/main" name="Books_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Books_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Books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Books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65BA21F-A28F-46C6-A70A-21E993F8C1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Rayons de bibliothèque bleu (grand écran)</Template>
  <TotalTime>0</TotalTime>
  <Words>2250</Words>
  <Application>Microsoft Office PowerPoint</Application>
  <PresentationFormat>Personnalisé</PresentationFormat>
  <Paragraphs>445</Paragraphs>
  <Slides>40</Slides>
  <Notes>0</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40</vt:i4>
      </vt:variant>
    </vt:vector>
  </HeadingPairs>
  <TitlesOfParts>
    <vt:vector size="46" baseType="lpstr">
      <vt:lpstr>Arial</vt:lpstr>
      <vt:lpstr>Calibri Light</vt:lpstr>
      <vt:lpstr>Century Gothic</vt:lpstr>
      <vt:lpstr>Times New Roman</vt:lpstr>
      <vt:lpstr>Wingdings</vt:lpstr>
      <vt:lpstr>Books_16x9</vt:lpstr>
      <vt:lpstr>TD n°6:  Evaluation de la tolérance à l’effort via le test de Marche de 6 minutes et test navette progressif</vt:lpstr>
      <vt:lpstr>Présentation PowerPoint</vt:lpstr>
      <vt:lpstr>Le Test de Marche de 6 minutes</vt:lpstr>
      <vt:lpstr>Partie I : Le Test de Marche de 6 minutes</vt:lpstr>
      <vt:lpstr>Présentation PowerPoint</vt:lpstr>
      <vt:lpstr>Présentation PowerPoint</vt:lpstr>
      <vt:lpstr>Partie I : Le Test de Marche de 6 minutes</vt:lpstr>
      <vt:lpstr>Partie I : Le Test de Marche de 6 minutes</vt:lpstr>
      <vt:lpstr>Partie I : Le Test de Marche de 6 minutes</vt:lpstr>
      <vt:lpstr>Partie I : Le Test de Marche de 6 minutes</vt:lpstr>
      <vt:lpstr>Présentation PowerPoint</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Partie I : Le Test de Marche de 6 minutes</vt:lpstr>
      <vt:lpstr>Le Test Navette Progressif</vt:lpstr>
      <vt:lpstr>Partie 2 : Le test Navette Progressif </vt:lpstr>
      <vt:lpstr>Partie 2 : Le test Navette Progressif </vt:lpstr>
      <vt:lpstr>Partie 2 : Le test Navette Progressif </vt:lpstr>
      <vt:lpstr>Partie 2 : Le test Navette Progressif </vt:lpstr>
      <vt:lpstr>Partie 2 : Le test Navette Progressif </vt:lpstr>
      <vt:lpstr>Partie 2 : Le test Navette Progressif </vt:lpstr>
      <vt:lpstr>Partie 2 : Le test Navette Progressif </vt:lpstr>
      <vt:lpstr>Partie 2 : Le test Navette Progressif </vt:lpstr>
      <vt:lpstr>Partie 2 : Le test Navette Progressif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2015-10-02T14:46:37Z</dcterms:created>
  <dcterms:modified xsi:type="dcterms:W3CDTF">2021-11-23T07:42:29Z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