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1"/>
  </p:handoutMasterIdLst>
  <p:sldIdLst>
    <p:sldId id="256" r:id="rId2"/>
    <p:sldId id="257" r:id="rId3"/>
    <p:sldId id="272" r:id="rId4"/>
    <p:sldId id="260" r:id="rId5"/>
    <p:sldId id="262" r:id="rId6"/>
    <p:sldId id="263" r:id="rId7"/>
    <p:sldId id="264" r:id="rId8"/>
    <p:sldId id="275" r:id="rId9"/>
    <p:sldId id="273" r:id="rId10"/>
    <p:sldId id="261" r:id="rId11"/>
    <p:sldId id="258" r:id="rId12"/>
    <p:sldId id="266" r:id="rId13"/>
    <p:sldId id="267" r:id="rId14"/>
    <p:sldId id="268" r:id="rId15"/>
    <p:sldId id="269" r:id="rId16"/>
    <p:sldId id="259" r:id="rId17"/>
    <p:sldId id="274" r:id="rId18"/>
    <p:sldId id="270" r:id="rId19"/>
    <p:sldId id="271" r:id="rId20"/>
  </p:sldIdLst>
  <p:sldSz cx="12192000" cy="6858000"/>
  <p:notesSz cx="6858000" cy="99456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708E9266-AF88-4C0F-95D7-409773F31498}" type="datetimeFigureOut">
              <a:rPr lang="fr-FR" smtClean="0"/>
              <a:t>04/01/2023</a:t>
            </a:fld>
            <a:endParaRPr lang="fr-FR"/>
          </a:p>
        </p:txBody>
      </p:sp>
      <p:sp>
        <p:nvSpPr>
          <p:cNvPr id="4" name="Espace réservé du pied de page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E2D24434-5AFE-4551-9900-72D661AA885E}" type="slidenum">
              <a:rPr lang="fr-FR" smtClean="0"/>
              <a:t>‹N°›</a:t>
            </a:fld>
            <a:endParaRPr lang="fr-FR"/>
          </a:p>
        </p:txBody>
      </p:sp>
    </p:spTree>
    <p:extLst>
      <p:ext uri="{BB962C8B-B14F-4D97-AF65-F5344CB8AC3E}">
        <p14:creationId xmlns:p14="http://schemas.microsoft.com/office/powerpoint/2010/main" val="130764469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F70767E9-D4F1-44B0-A151-D0B7EA039C04}" type="datetimeFigureOut">
              <a:rPr lang="fr-FR" smtClean="0"/>
              <a:t>04/01/2023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230774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70767E9-D4F1-44B0-A151-D0B7EA039C04}" type="datetimeFigureOut">
              <a:rPr lang="fr-FR" smtClean="0"/>
              <a:t>04/01/2023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354243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70767E9-D4F1-44B0-A151-D0B7EA039C04}" type="datetimeFigureOut">
              <a:rPr lang="fr-FR" smtClean="0"/>
              <a:t>04/01/2023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275369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70767E9-D4F1-44B0-A151-D0B7EA039C04}" type="datetimeFigureOut">
              <a:rPr lang="fr-FR" smtClean="0"/>
              <a:t>04/01/2023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303274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F70767E9-D4F1-44B0-A151-D0B7EA039C04}" type="datetimeFigureOut">
              <a:rPr lang="fr-FR" smtClean="0"/>
              <a:t>04/01/2023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4128797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70767E9-D4F1-44B0-A151-D0B7EA039C04}" type="datetimeFigureOut">
              <a:rPr lang="fr-FR" smtClean="0"/>
              <a:t>04/01/2023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7440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70767E9-D4F1-44B0-A151-D0B7EA039C04}" type="datetimeFigureOut">
              <a:rPr lang="fr-FR" smtClean="0"/>
              <a:t>04/01/2023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2889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70767E9-D4F1-44B0-A151-D0B7EA039C04}" type="datetimeFigureOut">
              <a:rPr lang="fr-FR" smtClean="0"/>
              <a:t>04/01/2023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762591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70767E9-D4F1-44B0-A151-D0B7EA039C04}" type="datetimeFigureOut">
              <a:rPr lang="fr-FR" smtClean="0"/>
              <a:t>04/01/2023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2045158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70767E9-D4F1-44B0-A151-D0B7EA039C04}" type="datetimeFigureOut">
              <a:rPr lang="fr-FR" smtClean="0"/>
              <a:t>04/01/2023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8947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70767E9-D4F1-44B0-A151-D0B7EA039C04}" type="datetimeFigureOut">
              <a:rPr lang="fr-FR" smtClean="0"/>
              <a:t>04/01/2023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EA20B38-635A-4AF8-ABD1-BBF9E60208DB}" type="slidenum">
              <a:rPr lang="fr-FR" smtClean="0"/>
              <a:t>‹N°›</a:t>
            </a:fld>
            <a:endParaRPr lang="fr-FR"/>
          </a:p>
        </p:txBody>
      </p:sp>
    </p:spTree>
    <p:extLst>
      <p:ext uri="{BB962C8B-B14F-4D97-AF65-F5344CB8AC3E}">
        <p14:creationId xmlns:p14="http://schemas.microsoft.com/office/powerpoint/2010/main" val="509040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767E9-D4F1-44B0-A151-D0B7EA039C04}" type="datetimeFigureOut">
              <a:rPr lang="fr-FR" smtClean="0"/>
              <a:t>04/01/2023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A20B38-635A-4AF8-ABD1-BBF9E60208DB}" type="slidenum">
              <a:rPr lang="fr-FR" smtClean="0"/>
              <a:t>‹N°›</a:t>
            </a:fld>
            <a:endParaRPr lang="fr-FR"/>
          </a:p>
        </p:txBody>
      </p:sp>
    </p:spTree>
    <p:extLst>
      <p:ext uri="{BB962C8B-B14F-4D97-AF65-F5344CB8AC3E}">
        <p14:creationId xmlns:p14="http://schemas.microsoft.com/office/powerpoint/2010/main" val="707082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Gouvernance et parties prenantes</a:t>
            </a:r>
            <a:endParaRPr lang="fr-FR" dirty="0"/>
          </a:p>
        </p:txBody>
      </p:sp>
      <p:sp>
        <p:nvSpPr>
          <p:cNvPr id="3" name="Sous-titre 2"/>
          <p:cNvSpPr>
            <a:spLocks noGrp="1"/>
          </p:cNvSpPr>
          <p:nvPr>
            <p:ph type="subTitle" idx="1"/>
          </p:nvPr>
        </p:nvSpPr>
        <p:spPr/>
        <p:txBody>
          <a:bodyPr/>
          <a:lstStyle/>
          <a:p>
            <a:r>
              <a:rPr lang="fr-FR" dirty="0" smtClean="0"/>
              <a:t>Partie 1 : Les bases de la gouvernance</a:t>
            </a:r>
          </a:p>
          <a:p>
            <a:r>
              <a:rPr lang="fr-FR" dirty="0" smtClean="0"/>
              <a:t>Partie </a:t>
            </a:r>
            <a:r>
              <a:rPr lang="fr-FR" dirty="0"/>
              <a:t>2</a:t>
            </a:r>
            <a:r>
              <a:rPr lang="fr-FR" dirty="0" smtClean="0"/>
              <a:t> : La gouvernance actionnariale</a:t>
            </a:r>
          </a:p>
          <a:p>
            <a:r>
              <a:rPr lang="fr-FR" dirty="0" smtClean="0"/>
              <a:t>Partie 3 : Les parties prenantes.</a:t>
            </a: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61600" y="2112963"/>
            <a:ext cx="406400" cy="406400"/>
          </a:xfrm>
          <a:prstGeom prst="rect">
            <a:avLst/>
          </a:prstGeom>
        </p:spPr>
      </p:pic>
    </p:spTree>
    <p:extLst>
      <p:ext uri="{BB962C8B-B14F-4D97-AF65-F5344CB8AC3E}">
        <p14:creationId xmlns:p14="http://schemas.microsoft.com/office/powerpoint/2010/main" val="567816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2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smtClean="0"/>
              <a:t>3. Les parties prenantes</a:t>
            </a:r>
            <a:endParaRPr lang="fr-FR" u="sng" dirty="0"/>
          </a:p>
        </p:txBody>
      </p:sp>
      <p:sp>
        <p:nvSpPr>
          <p:cNvPr id="3" name="Espace réservé du contenu 2"/>
          <p:cNvSpPr>
            <a:spLocks noGrp="1"/>
          </p:cNvSpPr>
          <p:nvPr>
            <p:ph idx="1"/>
          </p:nvPr>
        </p:nvSpPr>
        <p:spPr/>
        <p:txBody>
          <a:bodyPr>
            <a:normAutofit fontScale="92500" lnSpcReduction="10000"/>
          </a:bodyPr>
          <a:lstStyle/>
          <a:p>
            <a:pPr marL="0" indent="0">
              <a:buNone/>
            </a:pPr>
            <a:r>
              <a:rPr lang="fr-FR" sz="2400" b="1" dirty="0" smtClean="0"/>
              <a:t>Définition</a:t>
            </a:r>
            <a:r>
              <a:rPr lang="fr-FR" sz="2400" dirty="0" smtClean="0"/>
              <a:t> : </a:t>
            </a:r>
            <a:r>
              <a:rPr lang="fr-FR" sz="2000" dirty="0"/>
              <a:t>Individus ou groupes d’individus qui peut affecter ou être affectée par l’entreprise (et la réalisation des objectifs de cette dernière). </a:t>
            </a:r>
            <a:r>
              <a:rPr lang="fr-FR" sz="2000" dirty="0" smtClean="0"/>
              <a:t> </a:t>
            </a:r>
          </a:p>
          <a:p>
            <a:pPr marL="0" indent="0">
              <a:buNone/>
            </a:pPr>
            <a:r>
              <a:rPr lang="fr-FR" sz="2000" b="1" dirty="0" smtClean="0"/>
              <a:t>Analyse des parties prenantes</a:t>
            </a:r>
            <a:r>
              <a:rPr lang="fr-FR" sz="2000" dirty="0" smtClean="0"/>
              <a:t> : </a:t>
            </a:r>
          </a:p>
          <a:p>
            <a:pPr>
              <a:buFontTx/>
              <a:buChar char="-"/>
            </a:pPr>
            <a:r>
              <a:rPr lang="fr-FR" sz="2200" u="sng" dirty="0" smtClean="0"/>
              <a:t>Intérêts des parties prenantes </a:t>
            </a:r>
            <a:r>
              <a:rPr lang="fr-FR" sz="2000" dirty="0" smtClean="0"/>
              <a:t>: en quoi l’entreprise peut agir pour optimiser les intérêts de telle ou telle partie. </a:t>
            </a:r>
          </a:p>
          <a:p>
            <a:pPr>
              <a:buFontTx/>
              <a:buChar char="-"/>
            </a:pPr>
            <a:r>
              <a:rPr lang="fr-FR" sz="2400" u="sng" dirty="0" smtClean="0"/>
              <a:t>Divergence d’intérêts </a:t>
            </a:r>
            <a:r>
              <a:rPr lang="fr-FR" sz="2400" dirty="0" smtClean="0"/>
              <a:t>: </a:t>
            </a:r>
            <a:r>
              <a:rPr lang="fr-FR" sz="2000" dirty="0" smtClean="0"/>
              <a:t>S</a:t>
            </a:r>
            <a:r>
              <a:rPr lang="fr-FR" sz="1800" dirty="0" smtClean="0"/>
              <a:t>i</a:t>
            </a:r>
            <a:r>
              <a:rPr lang="fr-FR" sz="2000" dirty="0" smtClean="0"/>
              <a:t> l’entreprise agit pour les intérêts d’une partie, en quoi cela affecte négativement une autre partie.</a:t>
            </a:r>
          </a:p>
          <a:p>
            <a:pPr marL="0" indent="0">
              <a:buNone/>
            </a:pPr>
            <a:r>
              <a:rPr lang="fr-FR" sz="2000" b="1" dirty="0" smtClean="0"/>
              <a:t>Typologie des parties prenantes</a:t>
            </a:r>
            <a:r>
              <a:rPr lang="fr-FR" sz="2000" dirty="0" smtClean="0"/>
              <a:t> : </a:t>
            </a:r>
          </a:p>
          <a:p>
            <a:pPr>
              <a:buFontTx/>
              <a:buChar char="-"/>
            </a:pPr>
            <a:r>
              <a:rPr lang="fr-FR" sz="2000" u="sng" dirty="0" smtClean="0"/>
              <a:t>Primaire</a:t>
            </a:r>
            <a:r>
              <a:rPr lang="fr-FR" sz="2000" dirty="0" smtClean="0"/>
              <a:t>s : cruciales pour la survie de l’entreprise</a:t>
            </a:r>
          </a:p>
          <a:p>
            <a:pPr>
              <a:buFontTx/>
              <a:buChar char="-"/>
            </a:pPr>
            <a:r>
              <a:rPr lang="fr-FR" sz="2000" u="sng" dirty="0" smtClean="0"/>
              <a:t>Secondaires</a:t>
            </a:r>
            <a:r>
              <a:rPr lang="fr-FR" sz="2000" dirty="0" smtClean="0"/>
              <a:t> : les autres</a:t>
            </a:r>
            <a:r>
              <a:rPr lang="fr-FR" sz="2000" b="1" dirty="0" smtClean="0"/>
              <a:t> </a:t>
            </a:r>
          </a:p>
          <a:p>
            <a:pPr marL="0" indent="0">
              <a:buNone/>
            </a:pPr>
            <a:r>
              <a:rPr lang="fr-FR" sz="2000" b="1" dirty="0" smtClean="0"/>
              <a:t>Jeu de pouvoir </a:t>
            </a:r>
            <a:r>
              <a:rPr lang="fr-FR" sz="2000" dirty="0" smtClean="0"/>
              <a:t>: </a:t>
            </a:r>
          </a:p>
          <a:p>
            <a:pPr>
              <a:buFontTx/>
              <a:buChar char="-"/>
            </a:pPr>
            <a:r>
              <a:rPr lang="fr-FR" sz="2000" u="sng" dirty="0" smtClean="0"/>
              <a:t>Les parties prenants tentent d’influencer les décisions des entreprises. Ces parties peuvent s’allier (ou non) au gré des intérêts parfois communs (ou divergents) qu’elles partagent (qui les opposent). </a:t>
            </a:r>
            <a:endParaRPr lang="fr-FR" sz="2000" dirty="0" smtClean="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76291" y="824706"/>
            <a:ext cx="406400" cy="406400"/>
          </a:xfrm>
          <a:prstGeom prst="rect">
            <a:avLst/>
          </a:prstGeom>
        </p:spPr>
      </p:pic>
    </p:spTree>
    <p:extLst>
      <p:ext uri="{BB962C8B-B14F-4D97-AF65-F5344CB8AC3E}">
        <p14:creationId xmlns:p14="http://schemas.microsoft.com/office/powerpoint/2010/main" val="1453343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3.1. Parties prenantes (primaires)</a:t>
            </a:r>
            <a:endParaRPr lang="fr-FR" dirty="0"/>
          </a:p>
        </p:txBody>
      </p:sp>
      <p:sp>
        <p:nvSpPr>
          <p:cNvPr id="3" name="Espace réservé du contenu 2"/>
          <p:cNvSpPr>
            <a:spLocks noGrp="1"/>
          </p:cNvSpPr>
          <p:nvPr>
            <p:ph idx="1"/>
          </p:nvPr>
        </p:nvSpPr>
        <p:spPr/>
        <p:txBody>
          <a:bodyPr>
            <a:normAutofit fontScale="92500" lnSpcReduction="10000"/>
          </a:bodyPr>
          <a:lstStyle/>
          <a:p>
            <a:pPr marL="0" indent="0">
              <a:buNone/>
            </a:pPr>
            <a:r>
              <a:rPr lang="fr-FR" b="1" dirty="0" smtClean="0"/>
              <a:t>Les actionnaires </a:t>
            </a:r>
          </a:p>
          <a:p>
            <a:pPr marL="457200" lvl="1" indent="0">
              <a:buNone/>
            </a:pPr>
            <a:r>
              <a:rPr lang="fr-FR" u="sng" dirty="0" smtClean="0"/>
              <a:t>Intérêts</a:t>
            </a:r>
            <a:r>
              <a:rPr lang="fr-FR" dirty="0" smtClean="0"/>
              <a:t> : 	- Survie de l’entreprises</a:t>
            </a:r>
          </a:p>
          <a:p>
            <a:pPr marL="457200" lvl="1" indent="0">
              <a:buNone/>
            </a:pPr>
            <a:r>
              <a:rPr lang="fr-FR" dirty="0"/>
              <a:t>	</a:t>
            </a:r>
            <a:r>
              <a:rPr lang="fr-FR" dirty="0" smtClean="0"/>
              <a:t>	- Maximiser la richesse (Dividendes et/ou augmentation de la valeur 			des actions). </a:t>
            </a:r>
          </a:p>
          <a:p>
            <a:pPr marL="457200" lvl="1" indent="0">
              <a:buNone/>
            </a:pPr>
            <a:r>
              <a:rPr lang="fr-FR" u="sng" dirty="0" smtClean="0"/>
              <a:t>Catégorie non-homogène (intérêts divergents selon le type d’actionnaire) </a:t>
            </a:r>
            <a:r>
              <a:rPr lang="fr-FR" dirty="0" smtClean="0"/>
              <a:t>: </a:t>
            </a:r>
          </a:p>
          <a:p>
            <a:pPr marL="457200" lvl="1" indent="0">
              <a:buNone/>
            </a:pPr>
            <a:r>
              <a:rPr lang="fr-FR" dirty="0"/>
              <a:t>	</a:t>
            </a:r>
            <a:r>
              <a:rPr lang="fr-FR" dirty="0" smtClean="0"/>
              <a:t>- Investisseurs institutionnels (par ex. fonds de pension) veulent une rentabilité à 	court terme et nomme des administrateurs.</a:t>
            </a:r>
          </a:p>
          <a:p>
            <a:pPr lvl="2">
              <a:buFontTx/>
              <a:buChar char="-"/>
            </a:pPr>
            <a:r>
              <a:rPr lang="fr-FR" sz="2400" dirty="0" smtClean="0"/>
              <a:t>Investisseurs particuliers ayant une faible part de capital et investissant sur le long terme.</a:t>
            </a:r>
          </a:p>
          <a:p>
            <a:pPr marL="457200" lvl="1" indent="0">
              <a:buNone/>
            </a:pPr>
            <a:r>
              <a:rPr lang="fr-FR" u="sng" dirty="0" smtClean="0"/>
              <a:t>Remarque </a:t>
            </a:r>
            <a:r>
              <a:rPr lang="fr-FR" dirty="0" smtClean="0"/>
              <a:t>: </a:t>
            </a:r>
          </a:p>
          <a:p>
            <a:pPr marL="457200" lvl="1" indent="0" algn="just">
              <a:buNone/>
            </a:pPr>
            <a:r>
              <a:rPr lang="fr-FR" dirty="0" smtClean="0"/>
              <a:t>	- Pour les </a:t>
            </a:r>
            <a:r>
              <a:rPr lang="fr-FR" dirty="0" err="1" smtClean="0"/>
              <a:t>strat-up</a:t>
            </a:r>
            <a:r>
              <a:rPr lang="fr-FR" dirty="0" smtClean="0"/>
              <a:t>, les actionnaires ne recherchent pas les dividendes immédiatement (ex. </a:t>
            </a:r>
            <a:r>
              <a:rPr lang="fr-FR" dirty="0" err="1" smtClean="0"/>
              <a:t>blablacar</a:t>
            </a:r>
            <a:r>
              <a:rPr lang="fr-FR" dirty="0" smtClean="0"/>
              <a:t>, </a:t>
            </a:r>
            <a:r>
              <a:rPr lang="fr-FR" dirty="0" err="1" smtClean="0"/>
              <a:t>amazon</a:t>
            </a:r>
            <a:r>
              <a:rPr lang="fr-FR" dirty="0" smtClean="0"/>
              <a:t>, </a:t>
            </a:r>
            <a:r>
              <a:rPr lang="fr-FR" dirty="0" err="1" smtClean="0"/>
              <a:t>facebook</a:t>
            </a:r>
            <a:r>
              <a:rPr lang="fr-FR" dirty="0" smtClean="0"/>
              <a:t>). Acceptation de résultat négatif plusieurs années pour devenir leader sur le marché. La rentabilité se fait à la revente (*5 sur la valeur des actions). </a:t>
            </a: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1419" y="824706"/>
            <a:ext cx="406400" cy="406400"/>
          </a:xfrm>
          <a:prstGeom prst="rect">
            <a:avLst/>
          </a:prstGeom>
        </p:spPr>
      </p:pic>
    </p:spTree>
    <p:extLst>
      <p:ext uri="{BB962C8B-B14F-4D97-AF65-F5344CB8AC3E}">
        <p14:creationId xmlns:p14="http://schemas.microsoft.com/office/powerpoint/2010/main" val="3975682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3.1. Parties prenantes (primaires)</a:t>
            </a:r>
            <a:endParaRPr lang="fr-FR" dirty="0"/>
          </a:p>
        </p:txBody>
      </p:sp>
      <p:sp>
        <p:nvSpPr>
          <p:cNvPr id="3" name="Espace réservé du contenu 2"/>
          <p:cNvSpPr>
            <a:spLocks noGrp="1"/>
          </p:cNvSpPr>
          <p:nvPr>
            <p:ph idx="1"/>
          </p:nvPr>
        </p:nvSpPr>
        <p:spPr/>
        <p:txBody>
          <a:bodyPr>
            <a:normAutofit/>
          </a:bodyPr>
          <a:lstStyle/>
          <a:p>
            <a:pPr marL="0" indent="0">
              <a:buNone/>
            </a:pPr>
            <a:r>
              <a:rPr lang="fr-FR" b="1" dirty="0" smtClean="0"/>
              <a:t>Les créanciers </a:t>
            </a:r>
          </a:p>
          <a:p>
            <a:pPr marL="0" indent="0">
              <a:buNone/>
            </a:pPr>
            <a:r>
              <a:rPr lang="fr-FR" sz="2400" dirty="0" smtClean="0"/>
              <a:t>	</a:t>
            </a:r>
            <a:r>
              <a:rPr lang="fr-FR" sz="2400" u="sng" dirty="0" smtClean="0"/>
              <a:t>Intérêts (1)</a:t>
            </a:r>
            <a:r>
              <a:rPr lang="fr-FR" sz="2400" dirty="0" smtClean="0"/>
              <a:t> : Récupérer les sommes dues.</a:t>
            </a:r>
          </a:p>
          <a:p>
            <a:pPr marL="0" indent="0">
              <a:buNone/>
            </a:pPr>
            <a:r>
              <a:rPr lang="fr-FR" sz="2400" dirty="0" smtClean="0"/>
              <a:t>	</a:t>
            </a:r>
            <a:r>
              <a:rPr lang="fr-FR" sz="2400" u="sng" dirty="0" smtClean="0"/>
              <a:t>Intérêts (2) </a:t>
            </a:r>
            <a:r>
              <a:rPr lang="fr-FR" sz="2400" dirty="0" smtClean="0"/>
              <a:t>: Récupération d’une partie des créances en cas de liquidation</a:t>
            </a:r>
          </a:p>
          <a:p>
            <a:pPr marL="0" indent="0">
              <a:buNone/>
            </a:pPr>
            <a:r>
              <a:rPr lang="fr-FR" u="sng" dirty="0" smtClean="0"/>
              <a:t>Typologie</a:t>
            </a:r>
          </a:p>
          <a:p>
            <a:pPr marL="0" indent="0">
              <a:buNone/>
            </a:pPr>
            <a:r>
              <a:rPr lang="fr-FR" dirty="0" smtClean="0"/>
              <a:t>	</a:t>
            </a:r>
            <a:r>
              <a:rPr lang="fr-FR" sz="2400" dirty="0" smtClean="0"/>
              <a:t>Banque ; Fournisseurs ; Trésor public ; Nouvelles formes de financement (financement participatif (</a:t>
            </a:r>
            <a:r>
              <a:rPr lang="fr-FR" sz="2400" dirty="0" err="1" smtClean="0"/>
              <a:t>crownfunding</a:t>
            </a:r>
            <a:r>
              <a:rPr lang="fr-FR" sz="2400" dirty="0" smtClean="0"/>
              <a:t>, </a:t>
            </a:r>
            <a:r>
              <a:rPr lang="fr-FR" sz="2400" dirty="0" err="1" smtClean="0"/>
              <a:t>crownlending</a:t>
            </a:r>
            <a:r>
              <a:rPr lang="fr-FR" sz="2400" dirty="0" smtClean="0"/>
              <a:t>, </a:t>
            </a:r>
            <a:r>
              <a:rPr lang="fr-FR" sz="2400" dirty="0" err="1" smtClean="0"/>
              <a:t>crowngiving</a:t>
            </a:r>
            <a:r>
              <a:rPr lang="fr-FR" sz="2400" dirty="0" smtClean="0"/>
              <a:t>) prêt avec contrepartie monétaire ou autre, dons…).</a:t>
            </a:r>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05455" y="1487488"/>
            <a:ext cx="406400" cy="406400"/>
          </a:xfrm>
          <a:prstGeom prst="rect">
            <a:avLst/>
          </a:prstGeom>
        </p:spPr>
      </p:pic>
    </p:spTree>
    <p:extLst>
      <p:ext uri="{BB962C8B-B14F-4D97-AF65-F5344CB8AC3E}">
        <p14:creationId xmlns:p14="http://schemas.microsoft.com/office/powerpoint/2010/main" val="2426100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9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3.1. Parties prenantes (primaires)</a:t>
            </a:r>
            <a:endParaRPr lang="fr-FR" dirty="0"/>
          </a:p>
        </p:txBody>
      </p:sp>
      <p:sp>
        <p:nvSpPr>
          <p:cNvPr id="3" name="Espace réservé du contenu 2"/>
          <p:cNvSpPr>
            <a:spLocks noGrp="1"/>
          </p:cNvSpPr>
          <p:nvPr>
            <p:ph idx="1"/>
          </p:nvPr>
        </p:nvSpPr>
        <p:spPr/>
        <p:txBody>
          <a:bodyPr>
            <a:normAutofit fontScale="85000" lnSpcReduction="20000"/>
          </a:bodyPr>
          <a:lstStyle/>
          <a:p>
            <a:pPr marL="0" indent="0">
              <a:buNone/>
            </a:pPr>
            <a:r>
              <a:rPr lang="fr-FR" sz="3200" b="1" dirty="0" smtClean="0"/>
              <a:t>Salariés</a:t>
            </a:r>
            <a:r>
              <a:rPr lang="fr-FR" dirty="0" smtClean="0"/>
              <a:t> </a:t>
            </a:r>
          </a:p>
          <a:p>
            <a:pPr marL="0" indent="0">
              <a:buNone/>
            </a:pPr>
            <a:r>
              <a:rPr lang="fr-FR" u="sng" dirty="0" smtClean="0"/>
              <a:t>Intérêts des salariés</a:t>
            </a:r>
            <a:r>
              <a:rPr lang="fr-FR" dirty="0" smtClean="0"/>
              <a:t> : 	- Conserver leur emploi</a:t>
            </a:r>
          </a:p>
          <a:p>
            <a:pPr marL="0" indent="0">
              <a:buNone/>
            </a:pPr>
            <a:r>
              <a:rPr lang="fr-FR" dirty="0"/>
              <a:t>	</a:t>
            </a:r>
            <a:r>
              <a:rPr lang="fr-FR" dirty="0" smtClean="0"/>
              <a:t>		- Améliorer leurs conditions de travail (salaire, 					sécurité, …)</a:t>
            </a:r>
          </a:p>
          <a:p>
            <a:pPr marL="0" indent="0">
              <a:buNone/>
            </a:pPr>
            <a:r>
              <a:rPr lang="fr-FR" u="sng" dirty="0" smtClean="0"/>
              <a:t>Jeux de pouvoir </a:t>
            </a:r>
            <a:r>
              <a:rPr lang="fr-FR" dirty="0" smtClean="0"/>
              <a:t>: 	</a:t>
            </a:r>
          </a:p>
          <a:p>
            <a:pPr algn="just">
              <a:buFontTx/>
              <a:buChar char="-"/>
            </a:pPr>
            <a:r>
              <a:rPr lang="fr-FR" dirty="0" smtClean="0"/>
              <a:t>Trente glorieuse, le pouvoir était en faveur des employés (utilisation du pouvoir pour favoriser l’augmentation des salaires …). </a:t>
            </a:r>
          </a:p>
          <a:p>
            <a:pPr algn="just">
              <a:buFontTx/>
              <a:buChar char="-"/>
            </a:pPr>
            <a:r>
              <a:rPr lang="fr-FR" dirty="0" smtClean="0"/>
              <a:t>Depuis années 80/90, pouvoir en faveur des employeurs (éviter les plans sociaux). Certaines entreprises restent dépendantes de compétences clés. </a:t>
            </a:r>
          </a:p>
          <a:p>
            <a:pPr algn="just">
              <a:buFontTx/>
              <a:buChar char="-"/>
            </a:pPr>
            <a:r>
              <a:rPr lang="fr-FR" dirty="0" smtClean="0"/>
              <a:t>Les salariés ne sont pas une catégorie homogène. Par exemple, dans le cadre de plan sociaux, les salariés « employés » ont pour objectif de conserver leur emploi. Les salariés « cadre » devront prouver leur capacité de gestion de crise pour rétablir la rentabilité en supprimant des emplois).</a:t>
            </a: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99055" y="824706"/>
            <a:ext cx="406400" cy="406400"/>
          </a:xfrm>
          <a:prstGeom prst="rect">
            <a:avLst/>
          </a:prstGeom>
        </p:spPr>
      </p:pic>
    </p:spTree>
    <p:extLst>
      <p:ext uri="{BB962C8B-B14F-4D97-AF65-F5344CB8AC3E}">
        <p14:creationId xmlns:p14="http://schemas.microsoft.com/office/powerpoint/2010/main" val="1698953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6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3.1. Parties prenantes (primaires)</a:t>
            </a:r>
            <a:endParaRPr lang="fr-FR" dirty="0"/>
          </a:p>
        </p:txBody>
      </p:sp>
      <p:sp>
        <p:nvSpPr>
          <p:cNvPr id="3" name="Espace réservé du contenu 2"/>
          <p:cNvSpPr>
            <a:spLocks noGrp="1"/>
          </p:cNvSpPr>
          <p:nvPr>
            <p:ph idx="1"/>
          </p:nvPr>
        </p:nvSpPr>
        <p:spPr/>
        <p:txBody>
          <a:bodyPr>
            <a:normAutofit lnSpcReduction="10000"/>
          </a:bodyPr>
          <a:lstStyle/>
          <a:p>
            <a:pPr marL="0" indent="0">
              <a:buNone/>
            </a:pPr>
            <a:r>
              <a:rPr lang="fr-FR" dirty="0" smtClean="0"/>
              <a:t>Les organisations publiques </a:t>
            </a:r>
            <a:endParaRPr lang="fr-FR" dirty="0"/>
          </a:p>
          <a:p>
            <a:pPr marL="0" indent="0">
              <a:buNone/>
            </a:pPr>
            <a:r>
              <a:rPr lang="fr-FR" dirty="0" smtClean="0"/>
              <a:t>	</a:t>
            </a:r>
            <a:r>
              <a:rPr lang="fr-FR" u="sng" dirty="0" smtClean="0"/>
              <a:t>Typologie</a:t>
            </a:r>
            <a:r>
              <a:rPr lang="fr-FR" dirty="0" smtClean="0"/>
              <a:t> : </a:t>
            </a:r>
          </a:p>
          <a:p>
            <a:pPr marL="0" indent="0">
              <a:buNone/>
            </a:pPr>
            <a:r>
              <a:rPr lang="fr-FR" b="1" dirty="0" smtClean="0"/>
              <a:t>L’état</a:t>
            </a:r>
            <a:r>
              <a:rPr lang="fr-FR" dirty="0" smtClean="0"/>
              <a:t> </a:t>
            </a:r>
            <a:r>
              <a:rPr lang="fr-FR" sz="2400" dirty="0" smtClean="0"/>
              <a:t>(relation avec l’entreprise </a:t>
            </a:r>
            <a:r>
              <a:rPr lang="fr-FR" sz="2400" dirty="0"/>
              <a:t>: </a:t>
            </a:r>
            <a:r>
              <a:rPr lang="fr-FR" sz="2400" dirty="0" smtClean="0"/>
              <a:t>lois et règlements / fiscalité nationale)</a:t>
            </a:r>
            <a:endParaRPr lang="fr-FR" sz="2400" dirty="0"/>
          </a:p>
          <a:p>
            <a:pPr marL="0" indent="0">
              <a:buNone/>
            </a:pPr>
            <a:r>
              <a:rPr lang="fr-FR" b="1" dirty="0" smtClean="0"/>
              <a:t>Les collectivités locales </a:t>
            </a:r>
            <a:r>
              <a:rPr lang="fr-FR" sz="2400" dirty="0"/>
              <a:t>(relation avec l’entreprise </a:t>
            </a:r>
            <a:r>
              <a:rPr lang="fr-FR" sz="2400" dirty="0" smtClean="0"/>
              <a:t>: fiscalité locale et emplois locaux, marchés publics )</a:t>
            </a:r>
          </a:p>
          <a:p>
            <a:pPr marL="0" indent="0">
              <a:buNone/>
            </a:pPr>
            <a:r>
              <a:rPr lang="fr-FR" sz="2400" b="1" dirty="0" smtClean="0"/>
              <a:t>L’administration fiscale </a:t>
            </a:r>
            <a:r>
              <a:rPr lang="fr-FR" sz="2400" dirty="0"/>
              <a:t>(relation avec l’entreprise </a:t>
            </a:r>
            <a:r>
              <a:rPr lang="fr-FR" sz="2400" dirty="0" smtClean="0"/>
              <a:t>: dispositif de recouvrement (favorable ou défavorable de l’impôt).</a:t>
            </a:r>
          </a:p>
          <a:p>
            <a:pPr marL="0" indent="0">
              <a:buNone/>
            </a:pPr>
            <a:endParaRPr lang="fr-FR" sz="2400" dirty="0"/>
          </a:p>
          <a:p>
            <a:pPr marL="0" indent="0">
              <a:buNone/>
            </a:pPr>
            <a:r>
              <a:rPr lang="fr-FR" sz="2400" dirty="0" smtClean="0"/>
              <a:t>	</a:t>
            </a:r>
            <a:r>
              <a:rPr lang="fr-FR" u="sng" dirty="0" smtClean="0"/>
              <a:t>Jeu de pouvoir </a:t>
            </a:r>
            <a:r>
              <a:rPr lang="fr-FR" sz="2400" dirty="0" smtClean="0"/>
              <a:t>: </a:t>
            </a:r>
          </a:p>
          <a:p>
            <a:pPr marL="0" indent="0">
              <a:buNone/>
            </a:pPr>
            <a:r>
              <a:rPr lang="fr-FR" sz="2400" dirty="0" smtClean="0"/>
              <a:t>Négociation (sur les aspects fiscaux) et lobbying (sur les aspects règlementaire)</a:t>
            </a:r>
            <a:endParaRPr lang="fr-FR" sz="2400" dirty="0"/>
          </a:p>
          <a:p>
            <a:pPr marL="0" indent="0">
              <a:buNone/>
            </a:pPr>
            <a:endParaRPr lang="fr-FR" sz="2400" dirty="0" smtClean="0"/>
          </a:p>
          <a:p>
            <a:pPr marL="0" indent="0">
              <a:buNone/>
            </a:pP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1895764"/>
            <a:ext cx="406400" cy="406400"/>
          </a:xfrm>
          <a:prstGeom prst="rect">
            <a:avLst/>
          </a:prstGeom>
        </p:spPr>
      </p:pic>
    </p:spTree>
    <p:extLst>
      <p:ext uri="{BB962C8B-B14F-4D97-AF65-F5344CB8AC3E}">
        <p14:creationId xmlns:p14="http://schemas.microsoft.com/office/powerpoint/2010/main" val="2689781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3.1. Parties prenantes (primaires)</a:t>
            </a:r>
            <a:endParaRPr lang="fr-FR" dirty="0"/>
          </a:p>
        </p:txBody>
      </p:sp>
      <p:sp>
        <p:nvSpPr>
          <p:cNvPr id="3" name="Espace réservé du contenu 2"/>
          <p:cNvSpPr>
            <a:spLocks noGrp="1"/>
          </p:cNvSpPr>
          <p:nvPr>
            <p:ph idx="1"/>
          </p:nvPr>
        </p:nvSpPr>
        <p:spPr/>
        <p:txBody>
          <a:bodyPr/>
          <a:lstStyle/>
          <a:p>
            <a:pPr marL="0" indent="0">
              <a:buNone/>
            </a:pPr>
            <a:r>
              <a:rPr lang="fr-FR" b="1" dirty="0" smtClean="0"/>
              <a:t>Les clients </a:t>
            </a:r>
          </a:p>
          <a:p>
            <a:pPr marL="0" indent="0">
              <a:buNone/>
            </a:pPr>
            <a:r>
              <a:rPr lang="fr-FR" u="sng" dirty="0" smtClean="0"/>
              <a:t>Intérêts</a:t>
            </a:r>
            <a:r>
              <a:rPr lang="fr-FR" dirty="0" smtClean="0"/>
              <a:t> : Obtenir le produit/service contracté. </a:t>
            </a:r>
          </a:p>
          <a:p>
            <a:pPr marL="0" indent="0">
              <a:buNone/>
            </a:pPr>
            <a:endParaRPr lang="fr-FR" dirty="0"/>
          </a:p>
          <a:p>
            <a:pPr marL="0" indent="0">
              <a:buNone/>
            </a:pPr>
            <a:r>
              <a:rPr lang="fr-FR" dirty="0" smtClean="0"/>
              <a:t>L’exemple de la faillite de Thomas Cook.</a:t>
            </a:r>
          </a:p>
          <a:p>
            <a:pPr marL="0" indent="0">
              <a:buNone/>
            </a:pP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39128" y="1690688"/>
            <a:ext cx="406400" cy="406400"/>
          </a:xfrm>
          <a:prstGeom prst="rect">
            <a:avLst/>
          </a:prstGeom>
        </p:spPr>
      </p:pic>
    </p:spTree>
    <p:extLst>
      <p:ext uri="{BB962C8B-B14F-4D97-AF65-F5344CB8AC3E}">
        <p14:creationId xmlns:p14="http://schemas.microsoft.com/office/powerpoint/2010/main" val="2768814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3.2. Les parties prenantes (secondaires)</a:t>
            </a:r>
            <a:endParaRPr lang="fr-FR" dirty="0"/>
          </a:p>
        </p:txBody>
      </p:sp>
      <p:sp>
        <p:nvSpPr>
          <p:cNvPr id="3" name="Espace réservé du contenu 2"/>
          <p:cNvSpPr>
            <a:spLocks noGrp="1"/>
          </p:cNvSpPr>
          <p:nvPr>
            <p:ph idx="1"/>
          </p:nvPr>
        </p:nvSpPr>
        <p:spPr/>
        <p:txBody>
          <a:bodyPr>
            <a:normAutofit fontScale="85000" lnSpcReduction="20000"/>
          </a:bodyPr>
          <a:lstStyle/>
          <a:p>
            <a:pPr marL="0" indent="0">
              <a:buNone/>
            </a:pPr>
            <a:r>
              <a:rPr lang="fr-FR" dirty="0" smtClean="0"/>
              <a:t>Quelques exemples : </a:t>
            </a:r>
          </a:p>
          <a:p>
            <a:pPr marL="0" indent="0">
              <a:buNone/>
            </a:pPr>
            <a:r>
              <a:rPr lang="fr-FR" b="1" dirty="0" smtClean="0"/>
              <a:t>Les médias (presse, </a:t>
            </a:r>
            <a:r>
              <a:rPr lang="fr-FR" b="1" dirty="0" err="1" smtClean="0"/>
              <a:t>youtube</a:t>
            </a:r>
            <a:r>
              <a:rPr lang="fr-FR" b="1" dirty="0" smtClean="0"/>
              <a:t> …)</a:t>
            </a:r>
          </a:p>
          <a:p>
            <a:pPr marL="457200" lvl="1" indent="0">
              <a:buNone/>
            </a:pPr>
            <a:r>
              <a:rPr lang="fr-FR" dirty="0" smtClean="0"/>
              <a:t>-&gt; Pression/influence sur les décisions des entreprises</a:t>
            </a:r>
          </a:p>
          <a:p>
            <a:pPr marL="457200" lvl="1" indent="0">
              <a:buNone/>
            </a:pPr>
            <a:r>
              <a:rPr lang="fr-FR" dirty="0" smtClean="0"/>
              <a:t>-&gt; L’exemple des baskets Nike fabriquées par des enfants. </a:t>
            </a:r>
          </a:p>
          <a:p>
            <a:pPr marL="457200" lvl="1" indent="0">
              <a:buNone/>
            </a:pPr>
            <a:r>
              <a:rPr lang="fr-FR" dirty="0" smtClean="0"/>
              <a:t>-&gt; Utilisation des médias (opérations promotionnelles, publicité, opérations de </a:t>
            </a:r>
            <a:r>
              <a:rPr lang="fr-FR" dirty="0" err="1" smtClean="0"/>
              <a:t>communciation</a:t>
            </a:r>
            <a:r>
              <a:rPr lang="fr-FR" dirty="0" smtClean="0"/>
              <a:t>)</a:t>
            </a:r>
          </a:p>
          <a:p>
            <a:pPr marL="457200" lvl="1" indent="0">
              <a:buNone/>
            </a:pPr>
            <a:endParaRPr lang="fr-FR" dirty="0"/>
          </a:p>
          <a:p>
            <a:pPr marL="0" indent="0">
              <a:buNone/>
            </a:pPr>
            <a:r>
              <a:rPr lang="fr-FR" b="1" dirty="0" smtClean="0"/>
              <a:t>Les ONG </a:t>
            </a:r>
          </a:p>
          <a:p>
            <a:pPr marL="457200" lvl="1" indent="0">
              <a:buNone/>
            </a:pPr>
            <a:r>
              <a:rPr lang="fr-FR" dirty="0" smtClean="0"/>
              <a:t>-&gt; Pression/influence sur l’environnement législatif</a:t>
            </a:r>
          </a:p>
          <a:p>
            <a:pPr marL="457200" lvl="1" indent="0">
              <a:buNone/>
            </a:pPr>
            <a:r>
              <a:rPr lang="fr-FR" dirty="0" smtClean="0"/>
              <a:t>-&gt; L’exemple de l’ONG Oxfam qui combat l’évasion fiscale des multinationales</a:t>
            </a:r>
          </a:p>
          <a:p>
            <a:pPr marL="457200" lvl="1" indent="0">
              <a:buNone/>
            </a:pPr>
            <a:endParaRPr lang="fr-FR" dirty="0"/>
          </a:p>
          <a:p>
            <a:pPr marL="0" indent="0">
              <a:buNone/>
            </a:pPr>
            <a:r>
              <a:rPr lang="fr-FR" b="1" dirty="0" smtClean="0"/>
              <a:t>Le grand public/l’environnement</a:t>
            </a:r>
          </a:p>
          <a:p>
            <a:pPr marL="457200" lvl="1" indent="0">
              <a:buNone/>
            </a:pPr>
            <a:r>
              <a:rPr lang="fr-FR" dirty="0" smtClean="0"/>
              <a:t>-&gt; Pression/influence pour la préservation de l’environnement par exemple</a:t>
            </a:r>
          </a:p>
          <a:p>
            <a:pPr marL="457200" lvl="1" indent="0">
              <a:buNone/>
            </a:pPr>
            <a:r>
              <a:rPr lang="fr-FR" dirty="0" smtClean="0"/>
              <a:t>-&gt; L’exemple de l’ERICA (naufrage d’un pétrolier au large de la </a:t>
            </a:r>
            <a:r>
              <a:rPr lang="fr-FR" dirty="0" err="1" smtClean="0"/>
              <a:t>bretagne</a:t>
            </a:r>
            <a:r>
              <a:rPr lang="fr-FR" dirty="0" smtClean="0"/>
              <a:t>).</a:t>
            </a:r>
          </a:p>
          <a:p>
            <a:pPr marL="457200" lvl="1" indent="0">
              <a:buNone/>
            </a:pP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34182" y="1690688"/>
            <a:ext cx="406400" cy="406400"/>
          </a:xfrm>
          <a:prstGeom prst="rect">
            <a:avLst/>
          </a:prstGeom>
        </p:spPr>
      </p:pic>
    </p:spTree>
    <p:extLst>
      <p:ext uri="{BB962C8B-B14F-4D97-AF65-F5344CB8AC3E}">
        <p14:creationId xmlns:p14="http://schemas.microsoft.com/office/powerpoint/2010/main" val="2621693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3.3. </a:t>
            </a:r>
            <a:r>
              <a:rPr lang="fr-FR" dirty="0"/>
              <a:t>Les parties prenantes </a:t>
            </a:r>
            <a:r>
              <a:rPr lang="fr-FR" dirty="0" smtClean="0"/>
              <a:t>des autres entités</a:t>
            </a:r>
            <a:endParaRPr lang="fr-FR" dirty="0"/>
          </a:p>
        </p:txBody>
      </p:sp>
      <p:sp>
        <p:nvSpPr>
          <p:cNvPr id="3" name="Espace réservé du contenu 2"/>
          <p:cNvSpPr>
            <a:spLocks noGrp="1"/>
          </p:cNvSpPr>
          <p:nvPr>
            <p:ph idx="1"/>
          </p:nvPr>
        </p:nvSpPr>
        <p:spPr>
          <a:xfrm>
            <a:off x="897082" y="1690687"/>
            <a:ext cx="10515600" cy="4351338"/>
          </a:xfrm>
        </p:spPr>
        <p:txBody>
          <a:bodyPr>
            <a:normAutofit fontScale="62500" lnSpcReduction="20000"/>
          </a:bodyPr>
          <a:lstStyle/>
          <a:p>
            <a:pPr marL="0" indent="0" algn="just">
              <a:buNone/>
            </a:pPr>
            <a:r>
              <a:rPr lang="fr-FR" b="1" dirty="0" smtClean="0"/>
              <a:t>Quelque soit la structure, il faut identifier les parties prenantes, leurs intérêts et comment elles essaient d’influencer l’entité. </a:t>
            </a:r>
          </a:p>
          <a:p>
            <a:pPr marL="0" indent="0">
              <a:buNone/>
            </a:pPr>
            <a:endParaRPr lang="fr-FR" b="1" dirty="0"/>
          </a:p>
          <a:p>
            <a:pPr marL="0" indent="0">
              <a:buNone/>
            </a:pPr>
            <a:r>
              <a:rPr lang="fr-FR" b="1" dirty="0" smtClean="0"/>
              <a:t>Structures publiques (ex. université)</a:t>
            </a:r>
          </a:p>
          <a:p>
            <a:pPr marL="0" indent="0">
              <a:buNone/>
            </a:pPr>
            <a:r>
              <a:rPr lang="fr-FR" dirty="0" smtClean="0"/>
              <a:t>- Les PP : Etat (organismes financeur), les usagers étudiants, les salariés (enseignants) etc…</a:t>
            </a:r>
          </a:p>
          <a:p>
            <a:pPr>
              <a:buFontTx/>
              <a:buChar char="-"/>
            </a:pPr>
            <a:r>
              <a:rPr lang="fr-FR" dirty="0" smtClean="0"/>
              <a:t>Objectifs usager : recevoir le meilleurs enseignement ; objectif financeur être efficient</a:t>
            </a:r>
          </a:p>
          <a:p>
            <a:pPr>
              <a:buFontTx/>
              <a:buChar char="-"/>
            </a:pPr>
            <a:r>
              <a:rPr lang="fr-FR" dirty="0" smtClean="0"/>
              <a:t>Conseil vie étudiante ; HCERES etc…</a:t>
            </a:r>
          </a:p>
          <a:p>
            <a:pPr>
              <a:buFontTx/>
              <a:buChar char="-"/>
            </a:pPr>
            <a:endParaRPr lang="fr-FR" dirty="0" smtClean="0"/>
          </a:p>
          <a:p>
            <a:pPr marL="0" indent="0">
              <a:buNone/>
            </a:pPr>
            <a:r>
              <a:rPr lang="fr-FR" b="1" dirty="0" smtClean="0"/>
              <a:t>Associations </a:t>
            </a:r>
            <a:endParaRPr lang="fr-FR" b="1" dirty="0"/>
          </a:p>
          <a:p>
            <a:pPr>
              <a:buFontTx/>
              <a:buChar char="-"/>
            </a:pPr>
            <a:r>
              <a:rPr lang="fr-FR" dirty="0" smtClean="0"/>
              <a:t>Usager ; Organisme financeur (usager &amp; </a:t>
            </a:r>
            <a:r>
              <a:rPr lang="fr-FR" dirty="0"/>
              <a:t>organisme subventionnant</a:t>
            </a:r>
            <a:r>
              <a:rPr lang="fr-FR" dirty="0" smtClean="0"/>
              <a:t>) ; les membres du bureaux ; salariés</a:t>
            </a:r>
          </a:p>
          <a:p>
            <a:pPr>
              <a:buFontTx/>
              <a:buChar char="-"/>
            </a:pPr>
            <a:r>
              <a:rPr lang="fr-FR" dirty="0" smtClean="0"/>
              <a:t>Assemblée général, bureau</a:t>
            </a:r>
          </a:p>
          <a:p>
            <a:pPr marL="0" indent="0">
              <a:buNone/>
            </a:pPr>
            <a:endParaRPr lang="fr-FR" dirty="0" smtClean="0"/>
          </a:p>
          <a:p>
            <a:pPr marL="0" indent="0">
              <a:buNone/>
            </a:pPr>
            <a:r>
              <a:rPr lang="fr-FR" b="1" dirty="0" smtClean="0"/>
              <a:t>Coopérative</a:t>
            </a:r>
          </a:p>
          <a:p>
            <a:pPr>
              <a:buFontTx/>
              <a:buChar char="-"/>
            </a:pPr>
            <a:r>
              <a:rPr lang="fr-FR" dirty="0" smtClean="0"/>
              <a:t>Coopérateur, salarié gestionnaire, client</a:t>
            </a:r>
          </a:p>
          <a:p>
            <a:pPr>
              <a:buFontTx/>
              <a:buChar char="-"/>
            </a:pPr>
            <a:endParaRPr lang="fr-FR" dirty="0"/>
          </a:p>
          <a:p>
            <a:pPr>
              <a:buFontTx/>
              <a:buChar char="-"/>
            </a:pPr>
            <a:endParaRPr lang="fr-FR" dirty="0"/>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824706"/>
            <a:ext cx="406400" cy="406400"/>
          </a:xfrm>
          <a:prstGeom prst="rect">
            <a:avLst/>
          </a:prstGeom>
        </p:spPr>
      </p:pic>
    </p:spTree>
    <p:extLst>
      <p:ext uri="{BB962C8B-B14F-4D97-AF65-F5344CB8AC3E}">
        <p14:creationId xmlns:p14="http://schemas.microsoft.com/office/powerpoint/2010/main" val="4265231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 : Typologie des gouvernance</a:t>
            </a:r>
            <a:endParaRPr lang="fr-FR" dirty="0"/>
          </a:p>
        </p:txBody>
      </p:sp>
      <p:sp>
        <p:nvSpPr>
          <p:cNvPr id="3" name="Espace réservé du contenu 2"/>
          <p:cNvSpPr>
            <a:spLocks noGrp="1"/>
          </p:cNvSpPr>
          <p:nvPr>
            <p:ph idx="1"/>
          </p:nvPr>
        </p:nvSpPr>
        <p:spPr>
          <a:xfrm>
            <a:off x="838200" y="1413164"/>
            <a:ext cx="10515600" cy="5246253"/>
          </a:xfrm>
        </p:spPr>
        <p:txBody>
          <a:bodyPr>
            <a:normAutofit fontScale="85000" lnSpcReduction="10000"/>
          </a:bodyPr>
          <a:lstStyle/>
          <a:p>
            <a:pPr marL="0" indent="0" algn="just">
              <a:buNone/>
            </a:pPr>
            <a:r>
              <a:rPr lang="fr-FR" sz="2400" b="1" dirty="0" smtClean="0"/>
              <a:t>Gouvernance « légale » (imposée par la loi) : </a:t>
            </a:r>
            <a:r>
              <a:rPr lang="fr-FR" sz="2400" dirty="0" smtClean="0"/>
              <a:t>Mécanismes mis en place par la loi (par ex commissariat aux comptes). </a:t>
            </a:r>
            <a:r>
              <a:rPr lang="fr-FR" sz="2400" u="sng" dirty="0" err="1" smtClean="0"/>
              <a:t>Obj</a:t>
            </a:r>
            <a:r>
              <a:rPr lang="fr-FR" sz="2400" dirty="0" smtClean="0"/>
              <a:t> : Avoir un cadre minimum pour éviter la fraude par les dirigeants.</a:t>
            </a:r>
          </a:p>
          <a:p>
            <a:pPr marL="0" indent="0" algn="just">
              <a:buNone/>
            </a:pPr>
            <a:r>
              <a:rPr lang="fr-FR" sz="2400" b="1" dirty="0" smtClean="0"/>
              <a:t>Gouvernance actionnariale (théorie de l’agence) </a:t>
            </a:r>
            <a:r>
              <a:rPr lang="fr-FR" sz="2400" dirty="0" smtClean="0"/>
              <a:t>: facteurs mis en place par les actionnaires influençant les décisions des dirigeants. </a:t>
            </a:r>
            <a:r>
              <a:rPr lang="fr-FR" sz="2400" u="sng" dirty="0" err="1" smtClean="0"/>
              <a:t>Obj</a:t>
            </a:r>
            <a:r>
              <a:rPr lang="fr-FR" sz="2400" dirty="0" smtClean="0"/>
              <a:t> : maximiser la valeur des actions</a:t>
            </a:r>
          </a:p>
          <a:p>
            <a:pPr marL="0" indent="0" algn="just">
              <a:buNone/>
            </a:pPr>
            <a:r>
              <a:rPr lang="fr-FR" sz="2400" b="1" dirty="0" smtClean="0"/>
              <a:t>Gouvernance partenariale (théorie des parties prenantes) </a:t>
            </a:r>
            <a:r>
              <a:rPr lang="fr-FR" sz="2400" dirty="0" smtClean="0"/>
              <a:t>: Jeu d’influence et de pouvoir de toutes les parties prenantes sur les décisions prises par les dirigeants. </a:t>
            </a:r>
            <a:r>
              <a:rPr lang="fr-FR" sz="2400" u="sng" dirty="0" err="1" smtClean="0"/>
              <a:t>Obj</a:t>
            </a:r>
            <a:r>
              <a:rPr lang="fr-FR" sz="2400" dirty="0" smtClean="0"/>
              <a:t> : maximiser la création de valeur économique de long terme.</a:t>
            </a:r>
          </a:p>
          <a:p>
            <a:pPr marL="0" indent="0" algn="just">
              <a:buNone/>
            </a:pPr>
            <a:r>
              <a:rPr lang="fr-FR" sz="2400" b="1" dirty="0" smtClean="0"/>
              <a:t>Gouvernance managériale </a:t>
            </a:r>
            <a:r>
              <a:rPr lang="fr-FR" sz="2400" dirty="0" smtClean="0"/>
              <a:t>: Le pouvoir est concentré dans l’équipe dirigeante (non actionnaire) qui impose sa stratégie (notamment dans le cadre d’entreprise au capital dilué). </a:t>
            </a:r>
            <a:r>
              <a:rPr lang="fr-FR" sz="2400" u="sng" dirty="0" err="1" smtClean="0"/>
              <a:t>Obj</a:t>
            </a:r>
            <a:r>
              <a:rPr lang="fr-FR" sz="2400" dirty="0" smtClean="0"/>
              <a:t> : « s'enraciner » pour les managers en accumulant le pouvoir et en se rendant indispensable. </a:t>
            </a:r>
            <a:endParaRPr lang="fr-FR" sz="2400" dirty="0" smtClean="0"/>
          </a:p>
          <a:p>
            <a:pPr marL="0" indent="0" algn="just">
              <a:buNone/>
            </a:pPr>
            <a:r>
              <a:rPr lang="fr-FR" sz="2400" dirty="0"/>
              <a:t>	</a:t>
            </a:r>
            <a:endParaRPr lang="fr-FR" sz="2400" dirty="0" smtClean="0"/>
          </a:p>
          <a:p>
            <a:pPr marL="0" indent="0" algn="just">
              <a:buNone/>
            </a:pPr>
            <a:r>
              <a:rPr lang="fr-FR" sz="2400" b="1" dirty="0" smtClean="0"/>
              <a:t>Gouvernance Familiale </a:t>
            </a:r>
            <a:r>
              <a:rPr lang="fr-FR" sz="2400" dirty="0" smtClean="0"/>
              <a:t>: Le pouvoir est concentré dans l’équipe dirigeante qui est généralement un membre de la famille détenant le capital de l’entreprise. </a:t>
            </a:r>
            <a:r>
              <a:rPr lang="fr-FR" sz="2400" u="sng" dirty="0" err="1" smtClean="0"/>
              <a:t>Obj</a:t>
            </a:r>
            <a:r>
              <a:rPr lang="fr-FR" sz="2400" dirty="0" smtClean="0"/>
              <a:t> « conservateur » de survie de l’entreprise (même si la rentabilité est un peu moins élevée qu’en faisant des choix plus risqués). </a:t>
            </a:r>
            <a:endParaRPr lang="fr-FR" sz="2400" dirty="0" smtClean="0"/>
          </a:p>
          <a:p>
            <a:pPr marL="0" indent="0" algn="just">
              <a:buNone/>
            </a:pPr>
            <a:r>
              <a:rPr lang="fr-FR" sz="2400" dirty="0" smtClean="0"/>
              <a:t>	=&gt; Vision long terme, lenteur dans les changements et risque de conflits intra familiaux</a:t>
            </a:r>
            <a:endParaRPr lang="fr-FR" sz="2400" dirty="0" smtClean="0"/>
          </a:p>
          <a:p>
            <a:pPr marL="0" indent="0" algn="just">
              <a:buNone/>
            </a:pPr>
            <a:endParaRPr lang="fr-FR" sz="2400" dirty="0" smtClean="0"/>
          </a:p>
          <a:p>
            <a:pPr marL="0" indent="0">
              <a:buNone/>
            </a:pP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1455" y="824706"/>
            <a:ext cx="406400" cy="406400"/>
          </a:xfrm>
          <a:prstGeom prst="rect">
            <a:avLst/>
          </a:prstGeom>
        </p:spPr>
      </p:pic>
    </p:spTree>
    <p:extLst>
      <p:ext uri="{BB962C8B-B14F-4D97-AF65-F5344CB8AC3E}">
        <p14:creationId xmlns:p14="http://schemas.microsoft.com/office/powerpoint/2010/main" val="1629841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85" fill="hold"/>
                                        <p:tgtEl>
                                          <p:spTgt spid="4"/>
                                        </p:tgtEl>
                                      </p:cBhvr>
                                    </p:cmd>
                                  </p:childTnLst>
                                </p:cTn>
                              </p:par>
                            </p:childTnLst>
                          </p:cTn>
                        </p:par>
                      </p:childTnLst>
                    </p:cTn>
                  </p:par>
                </p:childTnLst>
              </p:cTn>
              <p:nextCondLst>
                <p:cond evt="onClick" delay="0">
                  <p:tgtEl>
                    <p:spTgt spid="4"/>
                  </p:tgtEl>
                </p:cond>
              </p:nextCondLst>
            </p:seq>
            <p:audio>
              <p:cMediaNode vol="9898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Les exercices</a:t>
            </a:r>
            <a:endParaRPr lang="fr-FR" dirty="0"/>
          </a:p>
        </p:txBody>
      </p:sp>
      <p:sp>
        <p:nvSpPr>
          <p:cNvPr id="4" name="Espace réservé du contenu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2400" b="1" dirty="0" smtClean="0"/>
              <a:t>Pour aller plus loin : Chapitre 10 du DSCG – UE 3 </a:t>
            </a:r>
            <a:r>
              <a:rPr lang="fr-FR" sz="2400" b="1" dirty="0" err="1" smtClean="0"/>
              <a:t>Dunond</a:t>
            </a:r>
            <a:r>
              <a:rPr lang="fr-FR" sz="2400" b="1" dirty="0" smtClean="0"/>
              <a:t> (p. 289)</a:t>
            </a:r>
            <a:endParaRPr lang="fr-FR" sz="2400" b="1" dirty="0" smtClean="0"/>
          </a:p>
          <a:p>
            <a:pPr marL="0" indent="0" algn="just">
              <a:buFont typeface="Arial" panose="020B0604020202020204" pitchFamily="34" charset="0"/>
              <a:buNone/>
            </a:pPr>
            <a:endParaRPr lang="fr-FR" sz="2400" b="1" dirty="0"/>
          </a:p>
          <a:p>
            <a:pPr marL="0" indent="0" algn="just">
              <a:buFont typeface="Arial" panose="020B0604020202020204" pitchFamily="34" charset="0"/>
              <a:buNone/>
            </a:pPr>
            <a:r>
              <a:rPr lang="fr-FR" sz="2400" b="1" dirty="0" smtClean="0"/>
              <a:t>Exercice </a:t>
            </a:r>
            <a:r>
              <a:rPr lang="fr-FR" sz="2400" b="1" dirty="0" smtClean="0"/>
              <a:t>1 : Les parties prenantes d’une entreprise</a:t>
            </a:r>
          </a:p>
          <a:p>
            <a:pPr marL="0" indent="0" algn="just">
              <a:buNone/>
            </a:pPr>
            <a:r>
              <a:rPr lang="fr-FR" sz="2400" dirty="0" smtClean="0"/>
              <a:t>=&gt; Dossier 2 ; examen 2013 </a:t>
            </a:r>
          </a:p>
          <a:p>
            <a:pPr algn="just">
              <a:buFont typeface="Symbol" panose="05050102010706020507" pitchFamily="18" charset="2"/>
              <a:buChar char="Þ"/>
            </a:pPr>
            <a:endParaRPr lang="fr-FR" sz="2400" dirty="0"/>
          </a:p>
          <a:p>
            <a:pPr marL="0" indent="0" algn="just">
              <a:buNone/>
            </a:pPr>
            <a:r>
              <a:rPr lang="fr-FR" sz="2400" b="1" dirty="0" smtClean="0"/>
              <a:t>Exercice 2 : Les parties prenantes dans le cadre d’un collectivité locale</a:t>
            </a:r>
          </a:p>
          <a:p>
            <a:pPr marL="0" indent="0" algn="just">
              <a:buNone/>
            </a:pPr>
            <a:r>
              <a:rPr lang="fr-FR" sz="2400" dirty="0" smtClean="0"/>
              <a:t>=&gt; Dossier 1 ; examen 2009</a:t>
            </a:r>
          </a:p>
          <a:p>
            <a:pPr marL="0" indent="0" algn="just">
              <a:buNone/>
            </a:pPr>
            <a:endParaRPr lang="fr-FR" sz="2400" dirty="0" smtClean="0"/>
          </a:p>
          <a:p>
            <a:pPr marL="0" indent="0">
              <a:buFont typeface="Arial" panose="020B0604020202020204" pitchFamily="34" charset="0"/>
              <a:buNone/>
            </a:pPr>
            <a:endParaRPr lang="fr-FR" dirty="0"/>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86982" y="1284288"/>
            <a:ext cx="406400" cy="406400"/>
          </a:xfrm>
          <a:prstGeom prst="rect">
            <a:avLst/>
          </a:prstGeom>
        </p:spPr>
      </p:pic>
    </p:spTree>
    <p:extLst>
      <p:ext uri="{BB962C8B-B14F-4D97-AF65-F5344CB8AC3E}">
        <p14:creationId xmlns:p14="http://schemas.microsoft.com/office/powerpoint/2010/main" val="55051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1.1 Les bases de la gouvernance : </a:t>
            </a:r>
            <a:br>
              <a:rPr lang="fr-FR" dirty="0" smtClean="0"/>
            </a:br>
            <a:r>
              <a:rPr lang="fr-FR" dirty="0" smtClean="0"/>
              <a:t>Berle et </a:t>
            </a:r>
            <a:r>
              <a:rPr lang="fr-FR" dirty="0" err="1" smtClean="0"/>
              <a:t>Means</a:t>
            </a:r>
            <a:r>
              <a:rPr lang="fr-FR" dirty="0" smtClean="0"/>
              <a:t> (1932) </a:t>
            </a:r>
            <a:endParaRPr lang="fr-FR" dirty="0"/>
          </a:p>
        </p:txBody>
      </p:sp>
      <p:sp>
        <p:nvSpPr>
          <p:cNvPr id="3" name="Espace réservé du contenu 2"/>
          <p:cNvSpPr>
            <a:spLocks noGrp="1"/>
          </p:cNvSpPr>
          <p:nvPr>
            <p:ph idx="1"/>
          </p:nvPr>
        </p:nvSpPr>
        <p:spPr>
          <a:xfrm>
            <a:off x="544945" y="1797915"/>
            <a:ext cx="10808855" cy="4351338"/>
          </a:xfrm>
        </p:spPr>
        <p:txBody>
          <a:bodyPr>
            <a:normAutofit fontScale="62500" lnSpcReduction="20000"/>
          </a:bodyPr>
          <a:lstStyle/>
          <a:p>
            <a:pPr marL="0" indent="0">
              <a:buNone/>
            </a:pPr>
            <a:r>
              <a:rPr lang="fr-FR" sz="3800" b="1" dirty="0" smtClean="0"/>
              <a:t>Constat</a:t>
            </a:r>
            <a:r>
              <a:rPr lang="fr-FR" dirty="0" smtClean="0"/>
              <a:t> de Berle et </a:t>
            </a:r>
            <a:r>
              <a:rPr lang="fr-FR" dirty="0" err="1" smtClean="0"/>
              <a:t>Means</a:t>
            </a:r>
            <a:r>
              <a:rPr lang="fr-FR" dirty="0" smtClean="0"/>
              <a:t> : 45 % des entreprises américaines ne sont pas gérées par leur propriétaire.</a:t>
            </a:r>
          </a:p>
          <a:p>
            <a:pPr marL="0" indent="0">
              <a:buNone/>
            </a:pPr>
            <a:endParaRPr lang="fr-FR" dirty="0" smtClean="0"/>
          </a:p>
          <a:p>
            <a:pPr marL="0" indent="0">
              <a:buNone/>
            </a:pPr>
            <a:r>
              <a:rPr lang="fr-FR" dirty="0" smtClean="0"/>
              <a:t>					</a:t>
            </a:r>
            <a:r>
              <a:rPr lang="fr-FR" sz="5800" b="1" dirty="0"/>
              <a:t> </a:t>
            </a:r>
            <a:r>
              <a:rPr lang="fr-FR" sz="5800" b="1" dirty="0" smtClean="0"/>
              <a:t>  ≠</a:t>
            </a:r>
            <a:endParaRPr lang="fr-FR" b="1" dirty="0"/>
          </a:p>
          <a:p>
            <a:pPr marL="0" indent="0">
              <a:buNone/>
            </a:pPr>
            <a:endParaRPr lang="fr-FR" dirty="0" smtClean="0"/>
          </a:p>
          <a:p>
            <a:pPr lvl="1">
              <a:buFontTx/>
              <a:buChar char="-"/>
            </a:pPr>
            <a:r>
              <a:rPr lang="fr-FR" u="sng" dirty="0" smtClean="0"/>
              <a:t>S’inscrit dans une philosophie capitaliste </a:t>
            </a:r>
          </a:p>
          <a:p>
            <a:pPr lvl="1">
              <a:buFontTx/>
              <a:buChar char="-"/>
            </a:pPr>
            <a:r>
              <a:rPr lang="fr-FR" u="sng" dirty="0" smtClean="0"/>
              <a:t>Distinction de fonction </a:t>
            </a:r>
            <a:r>
              <a:rPr lang="fr-FR" dirty="0" smtClean="0"/>
              <a:t>: la personne dirigeant l’entreprise n’est pas celui qui la possède (l’actionnaire).</a:t>
            </a:r>
          </a:p>
          <a:p>
            <a:pPr lvl="1">
              <a:buFontTx/>
              <a:buChar char="-"/>
            </a:pPr>
            <a:r>
              <a:rPr lang="fr-FR" u="sng" dirty="0" smtClean="0"/>
              <a:t>Intérêts divergents </a:t>
            </a:r>
            <a:r>
              <a:rPr lang="fr-FR" dirty="0" smtClean="0"/>
              <a:t>(actionnaires versus dirigeants)</a:t>
            </a:r>
          </a:p>
          <a:p>
            <a:pPr lvl="1">
              <a:buFontTx/>
              <a:buChar char="-"/>
            </a:pPr>
            <a:endParaRPr lang="fr-FR" dirty="0" smtClean="0"/>
          </a:p>
          <a:p>
            <a:pPr marL="0" indent="0">
              <a:buNone/>
            </a:pPr>
            <a:r>
              <a:rPr lang="fr-FR" u="sng" dirty="0">
                <a:solidFill>
                  <a:schemeClr val="accent5">
                    <a:lumMod val="75000"/>
                  </a:schemeClr>
                </a:solidFill>
              </a:rPr>
              <a:t>Intérêts des actionnaires </a:t>
            </a:r>
            <a:r>
              <a:rPr lang="fr-FR" dirty="0">
                <a:solidFill>
                  <a:schemeClr val="accent5">
                    <a:lumMod val="75000"/>
                  </a:schemeClr>
                </a:solidFill>
              </a:rPr>
              <a:t>: maximiser la valeur de son portefeuille (valeur de l’entreprise et/ou dividendes). </a:t>
            </a:r>
            <a:endParaRPr lang="fr-FR" u="sng" dirty="0" smtClean="0">
              <a:solidFill>
                <a:schemeClr val="accent5">
                  <a:lumMod val="75000"/>
                </a:schemeClr>
              </a:solidFill>
            </a:endParaRPr>
          </a:p>
          <a:p>
            <a:pPr marL="0" indent="0" algn="r">
              <a:buNone/>
            </a:pPr>
            <a:r>
              <a:rPr lang="fr-FR" u="sng" dirty="0" smtClean="0">
                <a:solidFill>
                  <a:schemeClr val="accent2"/>
                </a:solidFill>
              </a:rPr>
              <a:t>Intérêts des dirigeants </a:t>
            </a:r>
            <a:r>
              <a:rPr lang="fr-FR" dirty="0" smtClean="0">
                <a:solidFill>
                  <a:schemeClr val="accent2"/>
                </a:solidFill>
              </a:rPr>
              <a:t>: maximiser sa rémunération, sa réputation, son pouvoir</a:t>
            </a:r>
            <a:r>
              <a:rPr lang="fr-FR" dirty="0" smtClean="0"/>
              <a:t>.</a:t>
            </a:r>
          </a:p>
          <a:p>
            <a:pPr marL="0" indent="0">
              <a:buNone/>
            </a:pPr>
            <a:r>
              <a:rPr lang="fr-FR" u="sng" dirty="0" smtClean="0"/>
              <a:t>Divergence d’horizon temporel </a:t>
            </a:r>
            <a:r>
              <a:rPr lang="fr-FR" dirty="0" smtClean="0"/>
              <a:t>: horizon temporel des dirigeant finissant à la fin de leur mandat alors que ceux des actionnaires continue. </a:t>
            </a:r>
          </a:p>
          <a:p>
            <a:pPr marL="0" indent="0" algn="ctr">
              <a:buNone/>
            </a:pPr>
            <a:r>
              <a:rPr lang="fr-FR" b="1" dirty="0" smtClean="0"/>
              <a:t>L’exemple de la rémunération variable et de l’investissement en R&amp;D. </a:t>
            </a:r>
          </a:p>
          <a:p>
            <a:pPr lvl="1">
              <a:buFontTx/>
              <a:buChar char="-"/>
            </a:pPr>
            <a:endParaRPr lang="fr-FR" dirty="0" smtClean="0"/>
          </a:p>
          <a:p>
            <a:pPr lvl="1">
              <a:buFontTx/>
              <a:buChar char="-"/>
            </a:pPr>
            <a:endParaRPr lang="fr-FR" dirty="0" smtClean="0"/>
          </a:p>
          <a:p>
            <a:pPr marL="457200" lvl="1" indent="0">
              <a:buNone/>
            </a:pP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6363" y="1042411"/>
            <a:ext cx="406400" cy="406400"/>
          </a:xfrm>
          <a:prstGeom prst="rect">
            <a:avLst/>
          </a:prstGeom>
        </p:spPr>
      </p:pic>
      <p:sp>
        <p:nvSpPr>
          <p:cNvPr id="5" name="Rectangle 4"/>
          <p:cNvSpPr/>
          <p:nvPr/>
        </p:nvSpPr>
        <p:spPr>
          <a:xfrm>
            <a:off x="1237673" y="2172854"/>
            <a:ext cx="3537527" cy="727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Propriétaire </a:t>
            </a:r>
          </a:p>
          <a:p>
            <a:pPr algn="ctr"/>
            <a:r>
              <a:rPr lang="fr-FR" dirty="0" smtClean="0"/>
              <a:t>(Actionnaire)</a:t>
            </a:r>
            <a:endParaRPr lang="fr-FR" dirty="0"/>
          </a:p>
        </p:txBody>
      </p:sp>
      <p:sp>
        <p:nvSpPr>
          <p:cNvPr id="6" name="Rectangle 5"/>
          <p:cNvSpPr/>
          <p:nvPr/>
        </p:nvSpPr>
        <p:spPr>
          <a:xfrm>
            <a:off x="7172036" y="2172854"/>
            <a:ext cx="3537527" cy="72736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Gérant </a:t>
            </a:r>
          </a:p>
          <a:p>
            <a:pPr algn="ctr"/>
            <a:r>
              <a:rPr lang="fr-FR" dirty="0" smtClean="0"/>
              <a:t>(Le dirigeant)</a:t>
            </a:r>
            <a:endParaRPr lang="fr-FR" dirty="0"/>
          </a:p>
        </p:txBody>
      </p:sp>
      <p:sp>
        <p:nvSpPr>
          <p:cNvPr id="7" name="Rectangle 6"/>
          <p:cNvSpPr/>
          <p:nvPr/>
        </p:nvSpPr>
        <p:spPr>
          <a:xfrm>
            <a:off x="609600" y="5918199"/>
            <a:ext cx="4793672" cy="819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Investir dans des projets rentables de long terme = Augmentation de la valeur de l’entreprise</a:t>
            </a:r>
            <a:endParaRPr lang="fr-FR" dirty="0"/>
          </a:p>
        </p:txBody>
      </p:sp>
      <p:sp>
        <p:nvSpPr>
          <p:cNvPr id="8" name="Rectangle 7"/>
          <p:cNvSpPr/>
          <p:nvPr/>
        </p:nvSpPr>
        <p:spPr>
          <a:xfrm>
            <a:off x="6601690" y="5918199"/>
            <a:ext cx="4678218" cy="81972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Ne pas investir = Augmentation du résultat </a:t>
            </a:r>
          </a:p>
          <a:p>
            <a:pPr algn="ctr"/>
            <a:r>
              <a:rPr lang="fr-FR" dirty="0"/>
              <a:t>d</a:t>
            </a:r>
            <a:r>
              <a:rPr lang="fr-FR" dirty="0" smtClean="0"/>
              <a:t>éclenchant un bonus (rémunération variable)</a:t>
            </a:r>
            <a:endParaRPr lang="fr-FR" dirty="0"/>
          </a:p>
        </p:txBody>
      </p:sp>
    </p:spTree>
    <p:extLst>
      <p:ext uri="{BB962C8B-B14F-4D97-AF65-F5344CB8AC3E}">
        <p14:creationId xmlns:p14="http://schemas.microsoft.com/office/powerpoint/2010/main" val="1545403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0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235527" y="1100010"/>
            <a:ext cx="11794836" cy="189959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err="1" smtClean="0">
                <a:solidFill>
                  <a:srgbClr val="FF0000"/>
                </a:solidFill>
              </a:rPr>
              <a:t>Théorie</a:t>
            </a:r>
            <a:r>
              <a:rPr lang="en-US" sz="1800" dirty="0" smtClean="0">
                <a:solidFill>
                  <a:srgbClr val="FF0000"/>
                </a:solidFill>
              </a:rPr>
              <a:t> </a:t>
            </a:r>
            <a:r>
              <a:rPr lang="en-US" sz="1800" dirty="0" err="1" smtClean="0">
                <a:solidFill>
                  <a:srgbClr val="FF0000"/>
                </a:solidFill>
              </a:rPr>
              <a:t>Agence</a:t>
            </a:r>
            <a:r>
              <a:rPr lang="en-US" sz="1800" dirty="0" smtClean="0">
                <a:solidFill>
                  <a:srgbClr val="FF0000"/>
                </a:solidFill>
              </a:rPr>
              <a:t> (Jensen et </a:t>
            </a:r>
            <a:r>
              <a:rPr lang="en-US" sz="1800" dirty="0" err="1" smtClean="0">
                <a:solidFill>
                  <a:srgbClr val="FF0000"/>
                </a:solidFill>
              </a:rPr>
              <a:t>Meckling</a:t>
            </a:r>
            <a:r>
              <a:rPr lang="en-US" sz="1800" dirty="0" smtClean="0">
                <a:solidFill>
                  <a:srgbClr val="FF0000"/>
                </a:solidFill>
              </a:rPr>
              <a:t>, 1976) </a:t>
            </a:r>
          </a:p>
          <a:p>
            <a:pPr marL="0" indent="0">
              <a:buNone/>
            </a:pPr>
            <a:r>
              <a:rPr lang="fr-FR" sz="1800" b="1" dirty="0" smtClean="0"/>
              <a:t>Relation </a:t>
            </a:r>
            <a:r>
              <a:rPr lang="fr-FR" sz="1800" b="1" dirty="0"/>
              <a:t>d’agence </a:t>
            </a:r>
            <a:r>
              <a:rPr lang="fr-FR" sz="1800" dirty="0"/>
              <a:t>: contrat par lequel une ou plusieurs personnes (le principal ici les actionnaires) engagent une autre personne (l’agent : le dirigeant) pour exécuter en son nom une tâche quelconque qui implique une délégation d’un certain pouvoir (celui de gérer l’entreprise). </a:t>
            </a:r>
          </a:p>
          <a:p>
            <a:pPr marL="0" indent="0">
              <a:buNone/>
            </a:pPr>
            <a:endParaRPr lang="en-US" sz="1800" dirty="0" smtClean="0"/>
          </a:p>
          <a:p>
            <a:pPr lvl="2"/>
            <a:endParaRPr lang="en-US" sz="1400" dirty="0" smtClean="0"/>
          </a:p>
          <a:p>
            <a:pPr>
              <a:buFont typeface="Arial" panose="020B0604020202020204" pitchFamily="34" charset="0"/>
              <a:buNone/>
            </a:pPr>
            <a:endParaRPr lang="en-US" sz="1800" dirty="0" smtClean="0"/>
          </a:p>
          <a:p>
            <a:endParaRPr lang="en-US" sz="1800" dirty="0" smtClean="0"/>
          </a:p>
          <a:p>
            <a:endParaRPr lang="en-US" sz="1800" dirty="0"/>
          </a:p>
        </p:txBody>
      </p:sp>
      <p:sp>
        <p:nvSpPr>
          <p:cNvPr id="3" name="Espace réservé du contenu 3"/>
          <p:cNvSpPr txBox="1">
            <a:spLocks/>
          </p:cNvSpPr>
          <p:nvPr/>
        </p:nvSpPr>
        <p:spPr>
          <a:xfrm>
            <a:off x="1817572" y="2411828"/>
            <a:ext cx="2131012" cy="688722"/>
          </a:xfrm>
          <a:prstGeom prst="rect">
            <a:avLst/>
          </a:prstGeom>
          <a:scene3d>
            <a:camera prst="orthographicFront"/>
            <a:lightRig rig="threePt" dir="t"/>
          </a:scene3d>
          <a:sp3d>
            <a:bevelT prst="relaxedInset"/>
          </a:sp3d>
        </p:spPr>
        <p:style>
          <a:lnRef idx="3">
            <a:schemeClr val="lt1"/>
          </a:lnRef>
          <a:fillRef idx="1">
            <a:schemeClr val="accent5"/>
          </a:fillRef>
          <a:effectRef idx="1">
            <a:schemeClr val="accent5"/>
          </a:effectRef>
          <a:fontRef idx="minor">
            <a:schemeClr val="lt1"/>
          </a:fontRef>
        </p:style>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fr-FR" sz="1800" dirty="0" smtClean="0"/>
              <a:t>Actionnaires</a:t>
            </a:r>
          </a:p>
          <a:p>
            <a:pPr marL="0" indent="0" algn="ctr">
              <a:buFont typeface="Arial" panose="020B0604020202020204" pitchFamily="34" charset="0"/>
              <a:buNone/>
            </a:pPr>
            <a:r>
              <a:rPr lang="fr-FR" sz="1800" dirty="0" smtClean="0"/>
              <a:t>(Principal)</a:t>
            </a:r>
            <a:endParaRPr lang="fr-FR" sz="1800" dirty="0"/>
          </a:p>
        </p:txBody>
      </p:sp>
      <p:sp>
        <p:nvSpPr>
          <p:cNvPr id="4" name="Espace réservé du contenu 3"/>
          <p:cNvSpPr txBox="1">
            <a:spLocks/>
          </p:cNvSpPr>
          <p:nvPr/>
        </p:nvSpPr>
        <p:spPr>
          <a:xfrm>
            <a:off x="7909024" y="2378961"/>
            <a:ext cx="2020094" cy="768634"/>
          </a:xfrm>
          <a:prstGeom prst="rect">
            <a:avLst/>
          </a:prstGeom>
          <a:scene3d>
            <a:camera prst="orthographicFront"/>
            <a:lightRig rig="threePt" dir="t"/>
          </a:scene3d>
          <a:sp3d>
            <a:bevelT prst="relaxedInset"/>
          </a:sp3d>
        </p:spPr>
        <p:style>
          <a:lnRef idx="3">
            <a:schemeClr val="lt1"/>
          </a:lnRef>
          <a:fillRef idx="1">
            <a:schemeClr val="accent5"/>
          </a:fillRef>
          <a:effectRef idx="1">
            <a:schemeClr val="accent5"/>
          </a:effectRef>
          <a:fontRef idx="minor">
            <a:schemeClr val="lt1"/>
          </a:fontRef>
        </p:style>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fr-FR" sz="1800" dirty="0" smtClean="0"/>
              <a:t> Dirigeants</a:t>
            </a:r>
          </a:p>
          <a:p>
            <a:pPr marL="0" indent="0" algn="ctr">
              <a:buFont typeface="Arial" panose="020B0604020202020204" pitchFamily="34" charset="0"/>
              <a:buNone/>
            </a:pPr>
            <a:r>
              <a:rPr lang="fr-FR" sz="1800" dirty="0" smtClean="0"/>
              <a:t>(L’agent)</a:t>
            </a:r>
            <a:endParaRPr lang="fr-FR" sz="1800" dirty="0"/>
          </a:p>
        </p:txBody>
      </p:sp>
      <p:cxnSp>
        <p:nvCxnSpPr>
          <p:cNvPr id="5" name="Connecteur droit avec flèche 4"/>
          <p:cNvCxnSpPr/>
          <p:nvPr/>
        </p:nvCxnSpPr>
        <p:spPr>
          <a:xfrm>
            <a:off x="3948584" y="2627852"/>
            <a:ext cx="39604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ZoneTexte 5"/>
          <p:cNvSpPr txBox="1"/>
          <p:nvPr/>
        </p:nvSpPr>
        <p:spPr>
          <a:xfrm>
            <a:off x="4056596" y="2731218"/>
            <a:ext cx="3744416" cy="369332"/>
          </a:xfrm>
          <a:prstGeom prst="rect">
            <a:avLst/>
          </a:prstGeom>
          <a:noFill/>
        </p:spPr>
        <p:txBody>
          <a:bodyPr wrap="square" rtlCol="0">
            <a:spAutoFit/>
          </a:bodyPr>
          <a:lstStyle/>
          <a:p>
            <a:pPr algn="ctr"/>
            <a:r>
              <a:rPr lang="fr-FR" dirty="0" smtClean="0"/>
              <a:t>Délégation de pouvoir décisionnel</a:t>
            </a:r>
            <a:endParaRPr lang="fr-FR" dirty="0"/>
          </a:p>
        </p:txBody>
      </p:sp>
      <p:sp>
        <p:nvSpPr>
          <p:cNvPr id="7" name="ZoneTexte 6"/>
          <p:cNvSpPr txBox="1"/>
          <p:nvPr/>
        </p:nvSpPr>
        <p:spPr>
          <a:xfrm>
            <a:off x="4452640" y="3312798"/>
            <a:ext cx="288032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fr-FR" b="1" dirty="0" smtClean="0"/>
              <a:t>Asymétrie d’informations</a:t>
            </a:r>
            <a:endParaRPr lang="fr-FR" b="1" dirty="0"/>
          </a:p>
        </p:txBody>
      </p:sp>
      <p:sp>
        <p:nvSpPr>
          <p:cNvPr id="8" name="ZoneTexte 7"/>
          <p:cNvSpPr txBox="1"/>
          <p:nvPr/>
        </p:nvSpPr>
        <p:spPr>
          <a:xfrm>
            <a:off x="4512363" y="4932108"/>
            <a:ext cx="288032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fr-FR" b="1" dirty="0" smtClean="0"/>
              <a:t>Aléa moral</a:t>
            </a:r>
            <a:endParaRPr lang="fr-FR" b="1" dirty="0"/>
          </a:p>
        </p:txBody>
      </p:sp>
      <p:sp>
        <p:nvSpPr>
          <p:cNvPr id="9" name="ZoneTexte 8"/>
          <p:cNvSpPr txBox="1"/>
          <p:nvPr/>
        </p:nvSpPr>
        <p:spPr>
          <a:xfrm>
            <a:off x="1552043" y="4140020"/>
            <a:ext cx="4376761" cy="615553"/>
          </a:xfrm>
          <a:prstGeom prst="rect">
            <a:avLst/>
          </a:prstGeom>
          <a:ln>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700" dirty="0" smtClean="0">
                <a:sym typeface="Wingdings" panose="05000000000000000000" pitchFamily="2" charset="2"/>
              </a:rPr>
              <a:t>Ne sait pas quels projets de R&amp;D sont les plus rentables</a:t>
            </a:r>
            <a:endParaRPr lang="fr-FR" sz="1700" dirty="0"/>
          </a:p>
        </p:txBody>
      </p:sp>
      <p:sp>
        <p:nvSpPr>
          <p:cNvPr id="10" name="ZoneTexte 9"/>
          <p:cNvSpPr txBox="1"/>
          <p:nvPr/>
        </p:nvSpPr>
        <p:spPr>
          <a:xfrm>
            <a:off x="5917877" y="4142059"/>
            <a:ext cx="4376761" cy="615553"/>
          </a:xfrm>
          <a:prstGeom prst="rect">
            <a:avLst/>
          </a:prstGeom>
          <a:ln>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700" dirty="0" smtClean="0"/>
              <a:t>Sait quels projets de R&amp;D sont les plus rentables</a:t>
            </a:r>
            <a:endParaRPr lang="fr-FR" sz="1700" b="1" dirty="0"/>
          </a:p>
        </p:txBody>
      </p:sp>
      <p:sp>
        <p:nvSpPr>
          <p:cNvPr id="11" name="ZoneTexte 10"/>
          <p:cNvSpPr txBox="1"/>
          <p:nvPr/>
        </p:nvSpPr>
        <p:spPr>
          <a:xfrm>
            <a:off x="5990701" y="5724196"/>
            <a:ext cx="4376761" cy="615553"/>
          </a:xfrm>
          <a:prstGeom prst="rect">
            <a:avLst/>
          </a:prstGeom>
          <a:ln>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700" dirty="0" smtClean="0"/>
              <a:t>Maximiser son bonus</a:t>
            </a:r>
          </a:p>
          <a:p>
            <a:pPr algn="ctr"/>
            <a:r>
              <a:rPr lang="fr-FR" sz="1700" dirty="0" smtClean="0"/>
              <a:t>= ne pas investir en R&amp;D</a:t>
            </a:r>
            <a:endParaRPr lang="fr-FR" sz="1700" b="1" dirty="0"/>
          </a:p>
        </p:txBody>
      </p:sp>
      <p:sp>
        <p:nvSpPr>
          <p:cNvPr id="12" name="ZoneTexte 11"/>
          <p:cNvSpPr txBox="1"/>
          <p:nvPr/>
        </p:nvSpPr>
        <p:spPr>
          <a:xfrm>
            <a:off x="1817572" y="3682130"/>
            <a:ext cx="8111546" cy="369332"/>
          </a:xfrm>
          <a:prstGeom prst="rect">
            <a:avLst/>
          </a:prstGeom>
          <a:noFill/>
        </p:spPr>
        <p:txBody>
          <a:bodyPr wrap="square" rtlCol="0">
            <a:spAutoFit/>
          </a:bodyPr>
          <a:lstStyle/>
          <a:p>
            <a:pPr algn="ctr"/>
            <a:r>
              <a:rPr lang="fr-FR" i="1" dirty="0" smtClean="0"/>
              <a:t>Le principal possède moins d’informations que le l’agent</a:t>
            </a:r>
            <a:endParaRPr lang="fr-FR" i="1" dirty="0"/>
          </a:p>
        </p:txBody>
      </p:sp>
      <p:sp>
        <p:nvSpPr>
          <p:cNvPr id="13" name="ZoneTexte 12"/>
          <p:cNvSpPr txBox="1"/>
          <p:nvPr/>
        </p:nvSpPr>
        <p:spPr>
          <a:xfrm>
            <a:off x="1934928" y="5292148"/>
            <a:ext cx="8111546" cy="369332"/>
          </a:xfrm>
          <a:prstGeom prst="rect">
            <a:avLst/>
          </a:prstGeom>
          <a:noFill/>
        </p:spPr>
        <p:txBody>
          <a:bodyPr wrap="square" rtlCol="0">
            <a:spAutoFit/>
          </a:bodyPr>
          <a:lstStyle/>
          <a:p>
            <a:pPr algn="ctr"/>
            <a:r>
              <a:rPr lang="fr-FR" i="1" dirty="0" smtClean="0"/>
              <a:t>L’agent n’agit pas dans l’intérêt du principal</a:t>
            </a:r>
            <a:endParaRPr lang="fr-FR" i="1" dirty="0"/>
          </a:p>
        </p:txBody>
      </p:sp>
      <p:sp>
        <p:nvSpPr>
          <p:cNvPr id="14" name="Titre 1"/>
          <p:cNvSpPr txBox="1">
            <a:spLocks/>
          </p:cNvSpPr>
          <p:nvPr/>
        </p:nvSpPr>
        <p:spPr>
          <a:xfrm>
            <a:off x="875145" y="43358"/>
            <a:ext cx="10515600" cy="1325563"/>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1.2. La théorie de l’agence (Jensen et </a:t>
            </a:r>
            <a:r>
              <a:rPr lang="fr-FR" dirty="0" err="1" smtClean="0"/>
              <a:t>Meckling</a:t>
            </a:r>
            <a:r>
              <a:rPr lang="fr-FR" dirty="0" smtClean="0"/>
              <a:t>, 1976) comme cadre de la gouvernance actionnariale</a:t>
            </a:r>
            <a:endParaRPr lang="fr-FR" dirty="0"/>
          </a:p>
        </p:txBody>
      </p:sp>
      <p:pic>
        <p:nvPicPr>
          <p:cNvPr id="1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1062" y="693610"/>
            <a:ext cx="406400" cy="406400"/>
          </a:xfrm>
          <a:prstGeom prst="rect">
            <a:avLst/>
          </a:prstGeom>
        </p:spPr>
      </p:pic>
    </p:spTree>
    <p:extLst>
      <p:ext uri="{BB962C8B-B14F-4D97-AF65-F5344CB8AC3E}">
        <p14:creationId xmlns:p14="http://schemas.microsoft.com/office/powerpoint/2010/main" val="163582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64215" fill="hold"/>
                                        <p:tgtEl>
                                          <p:spTgt spid="15"/>
                                        </p:tgtEl>
                                      </p:cBhvr>
                                    </p:cmd>
                                  </p:childTnLst>
                                </p:cTn>
                              </p:par>
                            </p:childTnLst>
                          </p:cTn>
                        </p:par>
                      </p:childTnLst>
                    </p:cTn>
                  </p:par>
                </p:childTnLst>
              </p:cTn>
              <p:nextCondLst>
                <p:cond evt="onClick" delay="0">
                  <p:tgtEl>
                    <p:spTgt spid="15"/>
                  </p:tgtEl>
                </p:cond>
              </p:nextCondLst>
            </p:seq>
            <p:audio>
              <p:cMediaNode vol="100000">
                <p:cTn id="16" fill="hold" display="0">
                  <p:stCondLst>
                    <p:cond delay="indefinite"/>
                  </p:stCondLst>
                  <p:endCondLst>
                    <p:cond evt="onStopAudio" delay="0">
                      <p:tgtEl>
                        <p:sldTgt/>
                      </p:tgtEl>
                    </p:cond>
                  </p:endCondLst>
                </p:cTn>
                <p:tgtEl>
                  <p:spTgt spid="15"/>
                </p:tgtEl>
              </p:cMediaNode>
            </p:audio>
          </p:childTnLst>
        </p:cTn>
      </p:par>
    </p:tnLst>
    <p:bldLst>
      <p:bldP spid="8" grpId="0" animBg="1"/>
      <p:bldP spid="11"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1.2. La théorie de l’agence (Jensen et </a:t>
            </a:r>
            <a:r>
              <a:rPr lang="fr-FR" dirty="0" err="1" smtClean="0"/>
              <a:t>Meckling</a:t>
            </a:r>
            <a:r>
              <a:rPr lang="fr-FR" dirty="0" smtClean="0"/>
              <a:t>) comme cadre de la gouvernance actionnariale</a:t>
            </a:r>
            <a:endParaRPr lang="fr-FR" dirty="0"/>
          </a:p>
        </p:txBody>
      </p:sp>
      <p:sp>
        <p:nvSpPr>
          <p:cNvPr id="3" name="Espace réservé du contenu 2"/>
          <p:cNvSpPr>
            <a:spLocks noGrp="1"/>
          </p:cNvSpPr>
          <p:nvPr>
            <p:ph idx="1"/>
          </p:nvPr>
        </p:nvSpPr>
        <p:spPr>
          <a:xfrm>
            <a:off x="838200" y="1825625"/>
            <a:ext cx="10515600" cy="4704484"/>
          </a:xfrm>
        </p:spPr>
        <p:txBody>
          <a:bodyPr>
            <a:normAutofit fontScale="40000" lnSpcReduction="20000"/>
          </a:bodyPr>
          <a:lstStyle/>
          <a:p>
            <a:pPr marL="0" indent="0" algn="just">
              <a:buNone/>
            </a:pPr>
            <a:r>
              <a:rPr lang="fr-FR" sz="4000" b="1" dirty="0" smtClean="0"/>
              <a:t>Relation d’agence </a:t>
            </a:r>
            <a:r>
              <a:rPr lang="fr-FR" sz="4000" dirty="0" smtClean="0"/>
              <a:t>: contrat par lequel une ou plusieurs personnes (le principal ici les actionnaires) engagent une autre personne (l’agent : le dirigeant) pour exécuter en son nom une tâche quelconque qui implique une délégation d’un certain pouvoir (celui de gérer l’entreprise). </a:t>
            </a:r>
          </a:p>
          <a:p>
            <a:pPr marL="0" indent="0" algn="just">
              <a:buNone/>
            </a:pPr>
            <a:endParaRPr lang="fr-FR" sz="1300" dirty="0"/>
          </a:p>
          <a:p>
            <a:pPr marL="0" indent="0" algn="just">
              <a:buNone/>
            </a:pPr>
            <a:r>
              <a:rPr lang="fr-FR" sz="4000" b="1" dirty="0" smtClean="0"/>
              <a:t>Deux caractéristiques </a:t>
            </a:r>
          </a:p>
          <a:p>
            <a:pPr algn="just">
              <a:buFontTx/>
              <a:buChar char="-"/>
            </a:pPr>
            <a:r>
              <a:rPr lang="fr-FR" sz="4000" u="sng" dirty="0" smtClean="0"/>
              <a:t>Asymétrie d’information </a:t>
            </a:r>
            <a:r>
              <a:rPr lang="fr-FR" sz="4000" dirty="0" smtClean="0"/>
              <a:t>: le dirigeant travaillant dans l’entreprises peut posséder des informations privilégiées. </a:t>
            </a:r>
          </a:p>
          <a:p>
            <a:pPr algn="just">
              <a:buFontTx/>
              <a:buChar char="-"/>
            </a:pPr>
            <a:r>
              <a:rPr lang="fr-FR" sz="4000" u="sng" dirty="0" smtClean="0"/>
              <a:t>Divergence d’intérêts</a:t>
            </a:r>
            <a:r>
              <a:rPr lang="fr-FR" sz="4000" dirty="0"/>
              <a:t> </a:t>
            </a:r>
            <a:r>
              <a:rPr lang="fr-FR" sz="4000" dirty="0" smtClean="0"/>
              <a:t>( et aléa moral)</a:t>
            </a:r>
          </a:p>
          <a:p>
            <a:pPr marL="0" indent="0" algn="just">
              <a:buNone/>
            </a:pPr>
            <a:endParaRPr lang="fr-FR" sz="1300" dirty="0"/>
          </a:p>
          <a:p>
            <a:pPr marL="0" indent="0" algn="just">
              <a:buNone/>
            </a:pPr>
            <a:r>
              <a:rPr lang="fr-FR" sz="4000" b="1" dirty="0" smtClean="0"/>
              <a:t>Dans le cadre de cette relation, </a:t>
            </a:r>
            <a:r>
              <a:rPr lang="fr-FR" sz="4000" dirty="0" smtClean="0"/>
              <a:t>il peut exister deux problèmes : </a:t>
            </a:r>
          </a:p>
          <a:p>
            <a:pPr algn="just">
              <a:buFontTx/>
              <a:buChar char="-"/>
            </a:pPr>
            <a:r>
              <a:rPr lang="fr-FR" sz="4000" u="sng" dirty="0" smtClean="0"/>
              <a:t>Anti-</a:t>
            </a:r>
            <a:r>
              <a:rPr lang="fr-FR" sz="4000" u="sng" dirty="0" err="1" smtClean="0"/>
              <a:t>selection</a:t>
            </a:r>
            <a:r>
              <a:rPr lang="fr-FR" sz="4000" dirty="0" smtClean="0"/>
              <a:t> : embauche du dirigeant basé sur des informations parcellaires et/ou incomplètes. Par exemple, le dirigeant qui se vend peut mentir ou omettre certaines informations que n’ont pas les actionnaires. (L’exemple de la voiture d’occasion. Le vendeur détient une information sur un vice caché qu’il peut ne pas diffuser aux acquéreurs potentiels afin d’augmenter la valeur perçue du véhicule).</a:t>
            </a:r>
          </a:p>
          <a:p>
            <a:pPr algn="just">
              <a:buFontTx/>
              <a:buChar char="-"/>
            </a:pPr>
            <a:r>
              <a:rPr lang="fr-FR" sz="4000" u="sng" dirty="0" smtClean="0"/>
              <a:t>Aléa Moral </a:t>
            </a:r>
            <a:r>
              <a:rPr lang="fr-FR" sz="4000" dirty="0" smtClean="0"/>
              <a:t>: Le dirigeant agit dans ses propres intérêts (rémunération, conserver son emploi, améliorer sa réputation, se rendre indispensable) qui peuvent être contraire aux intérêts des dirigeants. </a:t>
            </a:r>
          </a:p>
          <a:p>
            <a:pPr marL="0" indent="0" algn="just">
              <a:buNone/>
            </a:pPr>
            <a:r>
              <a:rPr lang="fr-FR" sz="4000" b="1" dirty="0" smtClean="0"/>
              <a:t>Les coûts d’agence</a:t>
            </a:r>
          </a:p>
          <a:p>
            <a:pPr algn="just">
              <a:buFontTx/>
              <a:buChar char="-"/>
            </a:pPr>
            <a:r>
              <a:rPr lang="fr-FR" sz="4000" u="sng" dirty="0" smtClean="0"/>
              <a:t>Coûts de contrôle </a:t>
            </a:r>
            <a:r>
              <a:rPr lang="fr-FR" sz="4000" dirty="0" smtClean="0"/>
              <a:t>: coûts supportés par les actionnaires pour contrôler les actions du dirigeant (e.g. conseil d’administration). </a:t>
            </a:r>
          </a:p>
          <a:p>
            <a:pPr algn="just">
              <a:buFontTx/>
              <a:buChar char="-"/>
            </a:pPr>
            <a:r>
              <a:rPr lang="fr-FR" sz="4000" u="sng" dirty="0" smtClean="0"/>
              <a:t>Coûts de dédouanement </a:t>
            </a:r>
            <a:r>
              <a:rPr lang="fr-FR" sz="4000" dirty="0" smtClean="0"/>
              <a:t>: coûts engagés par le dirigeant pour justifier ses décisions / améliorer sa réputation perçue par les actionnaires (communication financière).</a:t>
            </a:r>
            <a:endParaRPr lang="fr-FR" sz="3000" dirty="0"/>
          </a:p>
          <a:p>
            <a:pPr algn="just">
              <a:buFontTx/>
              <a:buChar char="-"/>
            </a:pPr>
            <a:endParaRPr lang="fr-FR" dirty="0" smtClean="0"/>
          </a:p>
          <a:p>
            <a:pPr marL="0" indent="0">
              <a:buNone/>
            </a:pPr>
            <a:endParaRPr lang="fr-FR" dirty="0" smtClean="0"/>
          </a:p>
          <a:p>
            <a:pPr marL="0" indent="0">
              <a:buNone/>
            </a:pP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5782" y="898236"/>
            <a:ext cx="406400" cy="406400"/>
          </a:xfrm>
          <a:prstGeom prst="rect">
            <a:avLst/>
          </a:prstGeom>
        </p:spPr>
      </p:pic>
    </p:spTree>
    <p:extLst>
      <p:ext uri="{BB962C8B-B14F-4D97-AF65-F5344CB8AC3E}">
        <p14:creationId xmlns:p14="http://schemas.microsoft.com/office/powerpoint/2010/main" val="3063813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2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2</a:t>
            </a:r>
            <a:r>
              <a:rPr lang="fr-FR" dirty="0" smtClean="0"/>
              <a:t>. De la théorie de l’agence à la gouvernance actionnariale</a:t>
            </a:r>
            <a:endParaRPr lang="fr-FR" dirty="0"/>
          </a:p>
        </p:txBody>
      </p:sp>
      <p:sp>
        <p:nvSpPr>
          <p:cNvPr id="3" name="Espace réservé du contenu 2"/>
          <p:cNvSpPr>
            <a:spLocks noGrp="1"/>
          </p:cNvSpPr>
          <p:nvPr>
            <p:ph idx="1"/>
          </p:nvPr>
        </p:nvSpPr>
        <p:spPr/>
        <p:txBody>
          <a:bodyPr>
            <a:normAutofit fontScale="70000" lnSpcReduction="20000"/>
          </a:bodyPr>
          <a:lstStyle/>
          <a:p>
            <a:pPr marL="0" indent="0" algn="just">
              <a:buNone/>
            </a:pPr>
            <a:r>
              <a:rPr lang="fr-FR" sz="2600" b="1" dirty="0" smtClean="0"/>
              <a:t>Objectifs des coûts agence </a:t>
            </a:r>
            <a:r>
              <a:rPr lang="fr-FR" sz="2600" dirty="0" smtClean="0"/>
              <a:t>: </a:t>
            </a:r>
          </a:p>
          <a:p>
            <a:pPr algn="just">
              <a:buFontTx/>
              <a:buChar char="-"/>
            </a:pPr>
            <a:r>
              <a:rPr lang="fr-FR" sz="2000" dirty="0" smtClean="0"/>
              <a:t>soit réduire l’asymétrie d’information </a:t>
            </a:r>
          </a:p>
          <a:p>
            <a:pPr algn="just">
              <a:buFontTx/>
              <a:buChar char="-"/>
            </a:pPr>
            <a:r>
              <a:rPr lang="fr-FR" sz="2000" dirty="0" smtClean="0"/>
              <a:t>soit aligner l’intérêt des dirigeants sur ceux des actionnaires. </a:t>
            </a:r>
          </a:p>
          <a:p>
            <a:pPr algn="just">
              <a:buFontTx/>
              <a:buChar char="-"/>
            </a:pPr>
            <a:endParaRPr lang="fr-FR" sz="100" dirty="0"/>
          </a:p>
          <a:p>
            <a:pPr marL="0" indent="0" algn="just">
              <a:buNone/>
            </a:pPr>
            <a:r>
              <a:rPr lang="fr-FR" sz="2600" b="1" dirty="0" smtClean="0"/>
              <a:t>Définition de la gouvernance </a:t>
            </a:r>
            <a:r>
              <a:rPr lang="fr-FR" sz="2000" dirty="0" smtClean="0"/>
              <a:t>: l'ensemble des relations entre la direction d'une entreprise, son conseil d'administration, ses actionnaires et les autres parties prenantes (OCDE). </a:t>
            </a:r>
          </a:p>
          <a:p>
            <a:pPr marL="0" indent="0" algn="just">
              <a:buNone/>
            </a:pPr>
            <a:r>
              <a:rPr lang="fr-FR" sz="2600" b="1" dirty="0"/>
              <a:t>Définition de la </a:t>
            </a:r>
            <a:r>
              <a:rPr lang="fr-FR" sz="2600" b="1" dirty="0" smtClean="0"/>
              <a:t>gouvernance actionnariale </a:t>
            </a:r>
            <a:r>
              <a:rPr lang="fr-FR" sz="2000" dirty="0"/>
              <a:t>: </a:t>
            </a:r>
            <a:r>
              <a:rPr lang="fr-FR" sz="2000" dirty="0" smtClean="0"/>
              <a:t>Ensemble de mécanismes visant à s’assurer que les dirigeants agissent dans l’intérêt des actionnaires. </a:t>
            </a:r>
            <a:endParaRPr lang="fr-FR" sz="2000" dirty="0"/>
          </a:p>
          <a:p>
            <a:pPr marL="0" indent="0" algn="just">
              <a:buNone/>
            </a:pPr>
            <a:r>
              <a:rPr lang="fr-FR" sz="2600" b="1" dirty="0" smtClean="0"/>
              <a:t>Gouvernance </a:t>
            </a:r>
            <a:r>
              <a:rPr lang="fr-FR" sz="2600" b="1" u="sng" dirty="0" smtClean="0"/>
              <a:t>issue de la loi </a:t>
            </a:r>
            <a:r>
              <a:rPr lang="fr-FR" sz="2000" dirty="0" smtClean="0"/>
              <a:t>: </a:t>
            </a:r>
          </a:p>
          <a:p>
            <a:pPr algn="just">
              <a:buFontTx/>
              <a:buChar char="-"/>
            </a:pPr>
            <a:r>
              <a:rPr lang="fr-FR" sz="2000" u="sng" dirty="0" smtClean="0"/>
              <a:t>Le code de commerce </a:t>
            </a:r>
            <a:r>
              <a:rPr lang="fr-FR" sz="2000" dirty="0" smtClean="0"/>
              <a:t>impose un contrôle des comptes par des commissaires aux comptes indépendants.</a:t>
            </a:r>
          </a:p>
          <a:p>
            <a:pPr algn="just">
              <a:buFontTx/>
              <a:buChar char="-"/>
            </a:pPr>
            <a:r>
              <a:rPr lang="fr-FR" sz="2000" u="sng" dirty="0" smtClean="0"/>
              <a:t>Code de commerce </a:t>
            </a:r>
            <a:r>
              <a:rPr lang="fr-FR" sz="2000" dirty="0" smtClean="0"/>
              <a:t>: impose l’existence de conseil (administration ou surveillance) et comités (stratégique, d’audit, rémunération) nommé par les actionnaires pour contrôler la politique du dirigeant (la rémunération des salariés, la manière dont l’entreprise est auditée etc…).</a:t>
            </a:r>
          </a:p>
          <a:p>
            <a:pPr algn="just">
              <a:buFontTx/>
              <a:buChar char="-"/>
            </a:pPr>
            <a:r>
              <a:rPr lang="fr-FR" sz="2000" u="sng" dirty="0" smtClean="0"/>
              <a:t>Nouvelle régulation économique (NRE 2001</a:t>
            </a:r>
            <a:r>
              <a:rPr lang="fr-FR" sz="2000" dirty="0" smtClean="0"/>
              <a:t>) : séparation de fonction PDG ; nombre de mandats, communication financière.</a:t>
            </a:r>
          </a:p>
          <a:p>
            <a:pPr algn="just">
              <a:buFontTx/>
              <a:buChar char="-"/>
            </a:pPr>
            <a:r>
              <a:rPr lang="fr-FR" sz="2000" u="sng" dirty="0" smtClean="0"/>
              <a:t>Loi de sécurité financière (LSF 2003</a:t>
            </a:r>
            <a:r>
              <a:rPr lang="fr-FR" sz="2000" dirty="0" smtClean="0"/>
              <a:t>) : création de l’AMF, HCCC et ANC, séparation des fonctions audit et conseil.</a:t>
            </a:r>
          </a:p>
          <a:p>
            <a:pPr algn="just">
              <a:buFontTx/>
              <a:buChar char="-"/>
            </a:pPr>
            <a:r>
              <a:rPr lang="fr-FR" sz="2000" u="sng" dirty="0" smtClean="0"/>
              <a:t>Loi PACTE </a:t>
            </a:r>
            <a:r>
              <a:rPr lang="fr-FR" sz="2000" dirty="0" smtClean="0"/>
              <a:t>: Nouvelles normes(seuils) imposant le contrôle des comptes de SA et associations.</a:t>
            </a:r>
          </a:p>
          <a:p>
            <a:pPr algn="just">
              <a:buFontTx/>
              <a:buChar char="-"/>
            </a:pPr>
            <a:r>
              <a:rPr lang="fr-FR" sz="2000" u="sng" dirty="0" smtClean="0"/>
              <a:t>Aux États-Unis </a:t>
            </a:r>
            <a:r>
              <a:rPr lang="fr-FR" sz="2000" dirty="0" smtClean="0"/>
              <a:t>: Loi SOX (en 2001) qui impose une nouvelle règlementation suite au scandale ENRON / </a:t>
            </a:r>
            <a:r>
              <a:rPr lang="fr-FR" sz="2000" dirty="0" err="1" smtClean="0"/>
              <a:t>Wordlcom</a:t>
            </a:r>
            <a:r>
              <a:rPr lang="fr-FR" sz="2000" dirty="0" smtClean="0"/>
              <a:t> (faillite de deux très grosses entreprises suite à une défaillance des auditeurs dans la détection de fraudes comptables).</a:t>
            </a:r>
          </a:p>
          <a:p>
            <a:pPr marL="0" indent="0" algn="just">
              <a:buNone/>
            </a:pP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38691" y="1554957"/>
            <a:ext cx="406400" cy="406400"/>
          </a:xfrm>
          <a:prstGeom prst="rect">
            <a:avLst/>
          </a:prstGeom>
        </p:spPr>
      </p:pic>
    </p:spTree>
    <p:extLst>
      <p:ext uri="{BB962C8B-B14F-4D97-AF65-F5344CB8AC3E}">
        <p14:creationId xmlns:p14="http://schemas.microsoft.com/office/powerpoint/2010/main" val="177592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47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2000" b="1" u="sng" dirty="0" smtClean="0"/>
              <a:t>Gouvernance </a:t>
            </a:r>
            <a:r>
              <a:rPr lang="fr-FR" sz="2000" u="sng" dirty="0" smtClean="0"/>
              <a:t>issue de décision volontaire </a:t>
            </a:r>
            <a:r>
              <a:rPr lang="fr-FR" sz="2000" dirty="0" smtClean="0"/>
              <a:t>:</a:t>
            </a:r>
          </a:p>
          <a:p>
            <a:pPr algn="just">
              <a:buFontTx/>
              <a:buChar char="-"/>
            </a:pPr>
            <a:r>
              <a:rPr lang="fr-FR" sz="2000" dirty="0" smtClean="0"/>
              <a:t>La rémunération des dirigeants </a:t>
            </a:r>
          </a:p>
          <a:p>
            <a:pPr marL="457200" lvl="1" indent="0" algn="just">
              <a:buNone/>
            </a:pPr>
            <a:r>
              <a:rPr lang="fr-FR" sz="1600" dirty="0" smtClean="0"/>
              <a:t>-&gt; </a:t>
            </a:r>
            <a:r>
              <a:rPr lang="fr-FR" sz="1600" u="sng" dirty="0" smtClean="0"/>
              <a:t>Stock options</a:t>
            </a:r>
            <a:r>
              <a:rPr lang="fr-FR" sz="1600" dirty="0" smtClean="0"/>
              <a:t> : possibilité pour le dirigeant d’acheter à long terme des actions à un prix déterminé. (Incitation à l’accroissement de la valeur long terme des actions sur les marchés). </a:t>
            </a:r>
          </a:p>
          <a:p>
            <a:pPr marL="457200" lvl="1" indent="0" algn="just">
              <a:buNone/>
            </a:pPr>
            <a:r>
              <a:rPr lang="fr-FR" sz="1600" dirty="0" smtClean="0"/>
              <a:t>-&gt; </a:t>
            </a:r>
            <a:r>
              <a:rPr lang="fr-FR" sz="1600" u="sng" dirty="0" smtClean="0"/>
              <a:t>Rémunération variable basée sur des performances</a:t>
            </a:r>
            <a:r>
              <a:rPr lang="fr-FR" sz="1600" dirty="0" smtClean="0"/>
              <a:t> : Déclenchement de « bonus » lorsque certains objectifs quantitatifs / qualitatifs sont remplis.  </a:t>
            </a:r>
          </a:p>
          <a:p>
            <a:pPr marL="0" indent="0" algn="just">
              <a:buFont typeface="Arial" panose="020B0604020202020204" pitchFamily="34" charset="0"/>
              <a:buNone/>
            </a:pPr>
            <a:endParaRPr lang="fr-FR" dirty="0" smtClean="0"/>
          </a:p>
          <a:p>
            <a:pPr algn="just">
              <a:buFontTx/>
              <a:buChar char="-"/>
            </a:pPr>
            <a:r>
              <a:rPr lang="fr-FR" dirty="0" smtClean="0"/>
              <a:t>Autres  : </a:t>
            </a:r>
          </a:p>
          <a:p>
            <a:pPr marL="0" indent="0" algn="just">
              <a:buNone/>
            </a:pPr>
            <a:r>
              <a:rPr lang="fr-FR" dirty="0" smtClean="0"/>
              <a:t>	-&gt; Nomination d’un troisième CAC</a:t>
            </a:r>
          </a:p>
          <a:p>
            <a:pPr marL="0" indent="0" algn="just">
              <a:buNone/>
            </a:pPr>
            <a:r>
              <a:rPr lang="fr-FR" dirty="0"/>
              <a:t>	</a:t>
            </a:r>
            <a:r>
              <a:rPr lang="fr-FR" dirty="0" smtClean="0"/>
              <a:t>-&gt; Obligation de reporting trimestriel</a:t>
            </a:r>
          </a:p>
          <a:p>
            <a:pPr marL="0" indent="0" algn="just">
              <a:buNone/>
            </a:pPr>
            <a:r>
              <a:rPr lang="fr-FR" dirty="0"/>
              <a:t>	</a:t>
            </a:r>
            <a:r>
              <a:rPr lang="fr-FR" dirty="0" smtClean="0"/>
              <a:t>-&gt; …</a:t>
            </a:r>
          </a:p>
          <a:p>
            <a:pPr algn="just">
              <a:buFontTx/>
              <a:buChar char="-"/>
            </a:pPr>
            <a:endParaRPr lang="fr-FR" dirty="0"/>
          </a:p>
        </p:txBody>
      </p:sp>
      <p:sp>
        <p:nvSpPr>
          <p:cNvPr id="3" name="Titr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2</a:t>
            </a:r>
            <a:r>
              <a:rPr lang="fr-FR" dirty="0" smtClean="0"/>
              <a:t>. De la théorie de l’agence à la gouvernance actionnariale</a:t>
            </a: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5237" y="1148557"/>
            <a:ext cx="406400" cy="406400"/>
          </a:xfrm>
          <a:prstGeom prst="rect">
            <a:avLst/>
          </a:prstGeom>
        </p:spPr>
      </p:pic>
      <p:pic>
        <p:nvPicPr>
          <p:cNvPr id="6"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512291" y="4204854"/>
            <a:ext cx="406400" cy="406400"/>
          </a:xfrm>
          <a:prstGeom prst="rect">
            <a:avLst/>
          </a:prstGeom>
        </p:spPr>
      </p:pic>
    </p:spTree>
    <p:extLst>
      <p:ext uri="{BB962C8B-B14F-4D97-AF65-F5344CB8AC3E}">
        <p14:creationId xmlns:p14="http://schemas.microsoft.com/office/powerpoint/2010/main" val="2244237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7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59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t>2</a:t>
            </a:r>
            <a:r>
              <a:rPr lang="fr-FR" u="sng" dirty="0" smtClean="0"/>
              <a:t>. Limites de la théorie de l’agence et de la gouvernance actionnariale</a:t>
            </a:r>
            <a:endParaRPr lang="fr-FR" u="sng" dirty="0"/>
          </a:p>
        </p:txBody>
      </p:sp>
      <p:sp>
        <p:nvSpPr>
          <p:cNvPr id="3" name="Espace réservé du contenu 2"/>
          <p:cNvSpPr>
            <a:spLocks noGrp="1"/>
          </p:cNvSpPr>
          <p:nvPr>
            <p:ph idx="1"/>
          </p:nvPr>
        </p:nvSpPr>
        <p:spPr/>
        <p:txBody>
          <a:bodyPr>
            <a:normAutofit lnSpcReduction="10000"/>
          </a:bodyPr>
          <a:lstStyle/>
          <a:p>
            <a:pPr marL="0" indent="0">
              <a:buNone/>
            </a:pPr>
            <a:r>
              <a:rPr lang="fr-FR" b="1" dirty="0" smtClean="0"/>
              <a:t>Adaptée à des grandes entreprises cotées avec un actionnariat dilué (cf. marchés financiers anglo</a:t>
            </a:r>
            <a:r>
              <a:rPr lang="fr-FR" b="1" dirty="0"/>
              <a:t>-</a:t>
            </a:r>
            <a:r>
              <a:rPr lang="fr-FR" b="1" dirty="0" smtClean="0"/>
              <a:t>saxons). </a:t>
            </a:r>
          </a:p>
          <a:p>
            <a:pPr>
              <a:buFont typeface="Symbol" panose="05050102010706020507" pitchFamily="18" charset="2"/>
              <a:buChar char="Þ"/>
            </a:pPr>
            <a:r>
              <a:rPr lang="fr-FR" dirty="0" smtClean="0"/>
              <a:t> Quid des associations, des structures coopératives ? </a:t>
            </a:r>
          </a:p>
          <a:p>
            <a:pPr>
              <a:buFont typeface="Symbol" panose="05050102010706020507" pitchFamily="18" charset="2"/>
              <a:buChar char="Þ"/>
            </a:pPr>
            <a:r>
              <a:rPr lang="fr-FR" dirty="0"/>
              <a:t> </a:t>
            </a:r>
            <a:r>
              <a:rPr lang="fr-FR" dirty="0" smtClean="0"/>
              <a:t>Pas adaptée aux entreprises avec un propriétaire unique. </a:t>
            </a:r>
          </a:p>
          <a:p>
            <a:pPr marL="0" indent="0">
              <a:buNone/>
            </a:pPr>
            <a:endParaRPr lang="fr-FR" dirty="0"/>
          </a:p>
          <a:p>
            <a:pPr marL="0" indent="0">
              <a:buNone/>
            </a:pPr>
            <a:r>
              <a:rPr lang="fr-FR" b="1" dirty="0" smtClean="0"/>
              <a:t>Prise en compte uniquement des intérêts des dirigeants et des actionnaires </a:t>
            </a:r>
          </a:p>
          <a:p>
            <a:pPr>
              <a:buFont typeface="Symbol" panose="05050102010706020507" pitchFamily="18" charset="2"/>
              <a:buChar char="Þ"/>
            </a:pPr>
            <a:r>
              <a:rPr lang="fr-FR" dirty="0" smtClean="0"/>
              <a:t> Quid des intérêts des autres parties prenantes de l’entreprises ? </a:t>
            </a:r>
          </a:p>
          <a:p>
            <a:pPr>
              <a:buFont typeface="Symbol" panose="05050102010706020507" pitchFamily="18" charset="2"/>
              <a:buChar char="Þ"/>
            </a:pPr>
            <a:r>
              <a:rPr lang="fr-FR" dirty="0"/>
              <a:t> </a:t>
            </a:r>
            <a:r>
              <a:rPr lang="fr-FR" dirty="0" smtClean="0"/>
              <a:t>Vision « cynique » des acteurs qui ne cherchent qu’à maximiser leur rémunération/valeur. </a:t>
            </a:r>
          </a:p>
          <a:p>
            <a:pPr>
              <a:buFont typeface="Symbol" panose="05050102010706020507" pitchFamily="18" charset="2"/>
              <a:buChar char="Þ"/>
            </a:pPr>
            <a:endParaRPr lang="fr-FR" dirty="0"/>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57163" y="925946"/>
            <a:ext cx="406400" cy="406400"/>
          </a:xfrm>
          <a:prstGeom prst="rect">
            <a:avLst/>
          </a:prstGeom>
        </p:spPr>
      </p:pic>
    </p:spTree>
    <p:extLst>
      <p:ext uri="{BB962C8B-B14F-4D97-AF65-F5344CB8AC3E}">
        <p14:creationId xmlns:p14="http://schemas.microsoft.com/office/powerpoint/2010/main" val="4069951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u="sng" dirty="0" smtClean="0"/>
              <a:t>2. Prolongement de la théorie de l’agence : les entreprises à mission</a:t>
            </a:r>
            <a:endParaRPr lang="fr-FR" u="sng" dirty="0"/>
          </a:p>
        </p:txBody>
      </p:sp>
      <p:sp>
        <p:nvSpPr>
          <p:cNvPr id="3" name="Espace réservé du contenu 2"/>
          <p:cNvSpPr txBox="1">
            <a:spLocks/>
          </p:cNvSpPr>
          <p:nvPr/>
        </p:nvSpPr>
        <p:spPr>
          <a:xfrm>
            <a:off x="838200" y="1825625"/>
            <a:ext cx="10515600" cy="489844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smtClean="0"/>
              <a:t>Institué par la loi PACTE (800 en 2022).</a:t>
            </a:r>
          </a:p>
          <a:p>
            <a:pPr marL="0" indent="0">
              <a:buFont typeface="Arial" panose="020B0604020202020204" pitchFamily="34" charset="0"/>
              <a:buNone/>
            </a:pPr>
            <a:r>
              <a:rPr lang="fr-FR" b="1" u="sng" dirty="0" err="1" smtClean="0"/>
              <a:t>Déf</a:t>
            </a:r>
            <a:r>
              <a:rPr lang="fr-FR" b="1" dirty="0" smtClean="0"/>
              <a:t> : </a:t>
            </a:r>
            <a:r>
              <a:rPr lang="fr-FR" sz="2600" dirty="0" smtClean="0"/>
              <a:t>Entreprise dont l’objectif n’est pas uniquement la maximisation de la valeur actionnariale. Ajout dans les statut d’une mission sociale / sociétale / environnementale. Inscrit dans les statuts des sociétés</a:t>
            </a:r>
          </a:p>
          <a:p>
            <a:pPr marL="0" indent="0">
              <a:buNone/>
            </a:pPr>
            <a:r>
              <a:rPr lang="fr-FR" b="1" u="sng" dirty="0" smtClean="0"/>
              <a:t>Ex</a:t>
            </a:r>
            <a:r>
              <a:rPr lang="fr-FR" b="1" dirty="0" smtClean="0"/>
              <a:t> </a:t>
            </a:r>
            <a:r>
              <a:rPr lang="fr-FR" b="1" dirty="0"/>
              <a:t>: </a:t>
            </a:r>
            <a:r>
              <a:rPr lang="fr-FR" b="1" dirty="0" smtClean="0"/>
              <a:t>	</a:t>
            </a:r>
            <a:r>
              <a:rPr lang="fr-FR" sz="2000" dirty="0" smtClean="0"/>
              <a:t>Danone « apporter une nourriture saine au plus grand nombre »</a:t>
            </a:r>
          </a:p>
          <a:p>
            <a:pPr marL="0" indent="0">
              <a:buNone/>
            </a:pPr>
            <a:r>
              <a:rPr lang="fr-FR" sz="2000" dirty="0" smtClean="0"/>
              <a:t>	Yves Rocher : « Reconnecter les gens à la nature »</a:t>
            </a:r>
          </a:p>
          <a:p>
            <a:pPr marL="0" indent="0">
              <a:buNone/>
            </a:pPr>
            <a:r>
              <a:rPr lang="fr-FR" sz="2000" dirty="0" smtClean="0"/>
              <a:t>	</a:t>
            </a:r>
            <a:r>
              <a:rPr lang="fr-FR" sz="2000" dirty="0" err="1" smtClean="0"/>
              <a:t>Camif</a:t>
            </a:r>
            <a:r>
              <a:rPr lang="fr-FR" sz="2000" dirty="0" smtClean="0"/>
              <a:t> : « Proposer des produits pour la maison au bénéfice de l’homme er </a:t>
            </a:r>
            <a:r>
              <a:rPr lang="fr-FR" sz="2000" dirty="0" err="1" smtClean="0"/>
              <a:t>dela</a:t>
            </a:r>
            <a:r>
              <a:rPr lang="fr-FR" sz="2000" dirty="0" smtClean="0"/>
              <a:t> planète »</a:t>
            </a:r>
            <a:r>
              <a:rPr lang="fr-FR" dirty="0" smtClean="0"/>
              <a:t>	</a:t>
            </a:r>
          </a:p>
          <a:p>
            <a:pPr marL="0" indent="0">
              <a:buNone/>
            </a:pPr>
            <a:r>
              <a:rPr lang="fr-FR" b="1" u="sng" dirty="0" smtClean="0"/>
              <a:t>Gouvernance</a:t>
            </a:r>
            <a:r>
              <a:rPr lang="fr-FR" b="1" dirty="0" smtClean="0"/>
              <a:t> :</a:t>
            </a:r>
          </a:p>
          <a:p>
            <a:pPr>
              <a:buFontTx/>
              <a:buChar char="-"/>
            </a:pPr>
            <a:r>
              <a:rPr lang="fr-FR" sz="2600" dirty="0" smtClean="0"/>
              <a:t>Comité de mission : Organe chargé de vérifier l’exécution de la mission (composé d’au moins un salarié et des parties prenantes influencées par la mission)</a:t>
            </a:r>
          </a:p>
          <a:p>
            <a:pPr>
              <a:buFontTx/>
              <a:buChar char="-"/>
            </a:pPr>
            <a:r>
              <a:rPr lang="fr-FR" sz="2600" dirty="0" smtClean="0"/>
              <a:t>Organisme tiers indépendant : Equivalent d’un commissaire au comptes (Organe externe indépendant) vérifiant l’exécution de la mission.</a:t>
            </a:r>
            <a:endParaRPr lang="fr-FR" sz="2600" dirty="0"/>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02618" y="1148557"/>
            <a:ext cx="406400" cy="406400"/>
          </a:xfrm>
          <a:prstGeom prst="rect">
            <a:avLst/>
          </a:prstGeom>
        </p:spPr>
      </p:pic>
    </p:spTree>
    <p:extLst>
      <p:ext uri="{BB962C8B-B14F-4D97-AF65-F5344CB8AC3E}">
        <p14:creationId xmlns:p14="http://schemas.microsoft.com/office/powerpoint/2010/main" val="3430331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u="sng" dirty="0" smtClean="0"/>
              <a:t>3. Les parties prenantes</a:t>
            </a:r>
            <a:endParaRPr lang="fr-FR" u="sng" dirty="0"/>
          </a:p>
        </p:txBody>
      </p:sp>
      <p:sp>
        <p:nvSpPr>
          <p:cNvPr id="3" name="Espace réservé du contenu 2"/>
          <p:cNvSpPr txBox="1">
            <a:spLocks/>
          </p:cNvSpPr>
          <p:nvPr/>
        </p:nvSpPr>
        <p:spPr>
          <a:xfrm>
            <a:off x="838200" y="1825625"/>
            <a:ext cx="460201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2400" b="1" dirty="0" smtClean="0"/>
              <a:t>Définition</a:t>
            </a:r>
            <a:r>
              <a:rPr lang="fr-FR" sz="2400" dirty="0" smtClean="0"/>
              <a:t> : </a:t>
            </a:r>
            <a:r>
              <a:rPr lang="fr-FR" sz="2000" dirty="0" smtClean="0"/>
              <a:t>Individus ou groupes d’individus qui peut affecter ou être affectée par l’entreprise (et la réalisation des objectifs de cette dernière). </a:t>
            </a:r>
          </a:p>
          <a:p>
            <a:pPr marL="0" indent="0">
              <a:buFont typeface="Arial" panose="020B0604020202020204" pitchFamily="34" charset="0"/>
              <a:buNone/>
            </a:pPr>
            <a:endParaRPr lang="fr-FR" sz="2000" dirty="0"/>
          </a:p>
          <a:p>
            <a:pPr marL="0" indent="0">
              <a:buFont typeface="Arial" panose="020B0604020202020204" pitchFamily="34" charset="0"/>
              <a:buNone/>
            </a:pPr>
            <a:endParaRPr lang="fr-FR" sz="2000" dirty="0" smtClean="0"/>
          </a:p>
          <a:p>
            <a:pPr marL="0" indent="0">
              <a:buFont typeface="Arial" panose="020B0604020202020204" pitchFamily="34" charset="0"/>
              <a:buNone/>
            </a:pPr>
            <a:endParaRPr lang="fr-FR" sz="2000" dirty="0" smtClean="0"/>
          </a:p>
          <a:p>
            <a:pPr marL="0" indent="0">
              <a:buFont typeface="Arial" panose="020B0604020202020204" pitchFamily="34" charset="0"/>
              <a:buNone/>
            </a:pPr>
            <a:endParaRPr lang="fr-FR" sz="2000" dirty="0"/>
          </a:p>
          <a:p>
            <a:pPr marL="0" indent="0">
              <a:buFont typeface="Arial" panose="020B0604020202020204" pitchFamily="34" charset="0"/>
              <a:buNone/>
            </a:pPr>
            <a:endParaRPr lang="fr-FR" sz="2000" dirty="0" smtClean="0"/>
          </a:p>
          <a:p>
            <a:pPr marL="0" indent="0">
              <a:buFont typeface="Arial" panose="020B0604020202020204" pitchFamily="34" charset="0"/>
              <a:buNone/>
            </a:pPr>
            <a:endParaRPr lang="fr-FR" sz="2000" dirty="0"/>
          </a:p>
          <a:p>
            <a:pPr marL="0" indent="0">
              <a:buFont typeface="Arial" panose="020B0604020202020204" pitchFamily="34" charset="0"/>
              <a:buNone/>
            </a:pPr>
            <a:r>
              <a:rPr lang="fr-FR" sz="2000" dirty="0" smtClean="0"/>
              <a:t>(Image de melchior.fr)</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573" y="1412851"/>
            <a:ext cx="5579553" cy="5164330"/>
          </a:xfrm>
          <a:prstGeom prst="rect">
            <a:avLst/>
          </a:prstGeom>
        </p:spPr>
      </p:pic>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8800" y="621506"/>
            <a:ext cx="406400" cy="406400"/>
          </a:xfrm>
          <a:prstGeom prst="rect">
            <a:avLst/>
          </a:prstGeom>
        </p:spPr>
      </p:pic>
    </p:spTree>
    <p:extLst>
      <p:ext uri="{BB962C8B-B14F-4D97-AF65-F5344CB8AC3E}">
        <p14:creationId xmlns:p14="http://schemas.microsoft.com/office/powerpoint/2010/main" val="4023899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2460</TotalTime>
  <Words>1407</Words>
  <Application>Microsoft Office PowerPoint</Application>
  <PresentationFormat>Grand écran</PresentationFormat>
  <Paragraphs>199</Paragraphs>
  <Slides>19</Slides>
  <Notes>0</Notes>
  <HiddenSlides>0</HiddenSlides>
  <MMClips>20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Arial</vt:lpstr>
      <vt:lpstr>Calibri</vt:lpstr>
      <vt:lpstr>Calibri Light</vt:lpstr>
      <vt:lpstr>Symbol</vt:lpstr>
      <vt:lpstr>Wingdings</vt:lpstr>
      <vt:lpstr>Thème Office</vt:lpstr>
      <vt:lpstr>Gouvernance et parties prenantes</vt:lpstr>
      <vt:lpstr>1.1 Les bases de la gouvernance :  Berle et Means (1932) </vt:lpstr>
      <vt:lpstr>Présentation PowerPoint</vt:lpstr>
      <vt:lpstr>1.2. La théorie de l’agence (Jensen et Meckling) comme cadre de la gouvernance actionnariale</vt:lpstr>
      <vt:lpstr>2. De la théorie de l’agence à la gouvernance actionnariale</vt:lpstr>
      <vt:lpstr>Présentation PowerPoint</vt:lpstr>
      <vt:lpstr>2. Limites de la théorie de l’agence et de la gouvernance actionnariale</vt:lpstr>
      <vt:lpstr>Présentation PowerPoint</vt:lpstr>
      <vt:lpstr>Présentation PowerPoint</vt:lpstr>
      <vt:lpstr>3. Les parties prenantes</vt:lpstr>
      <vt:lpstr>3.1. Parties prenantes (primaires)</vt:lpstr>
      <vt:lpstr>3.1. Parties prenantes (primaires)</vt:lpstr>
      <vt:lpstr>3.1. Parties prenantes (primaires)</vt:lpstr>
      <vt:lpstr>3.1. Parties prenantes (primaires)</vt:lpstr>
      <vt:lpstr>3.1. Parties prenantes (primaires)</vt:lpstr>
      <vt:lpstr>3.2. Les parties prenantes (secondaires)</vt:lpstr>
      <vt:lpstr>3.3. Les parties prenantes des autres entités</vt:lpstr>
      <vt:lpstr>Conclusion : Typologie des gouvernance</vt:lpstr>
      <vt:lpstr>Présentation PowerPoint</vt:lpstr>
    </vt:vector>
  </TitlesOfParts>
  <Company>Universite de Montpellier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Gouvernance et partie prenante</dc:title>
  <dc:creator>n.a.</dc:creator>
  <cp:lastModifiedBy>n.a.</cp:lastModifiedBy>
  <cp:revision>46</cp:revision>
  <cp:lastPrinted>2020-06-03T16:03:03Z</cp:lastPrinted>
  <dcterms:created xsi:type="dcterms:W3CDTF">2020-05-25T13:14:11Z</dcterms:created>
  <dcterms:modified xsi:type="dcterms:W3CDTF">2023-01-04T15:57:42Z</dcterms:modified>
</cp:coreProperties>
</file>