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9D4D-DB5F-4D65-8E48-292B1FCDF288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84B83-83DB-4AE9-8097-D67BFAE2DD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9D4D-DB5F-4D65-8E48-292B1FCDF288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84B83-83DB-4AE9-8097-D67BFAE2DD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9D4D-DB5F-4D65-8E48-292B1FCDF288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84B83-83DB-4AE9-8097-D67BFAE2DD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9D4D-DB5F-4D65-8E48-292B1FCDF288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84B83-83DB-4AE9-8097-D67BFAE2DD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9D4D-DB5F-4D65-8E48-292B1FCDF288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84B83-83DB-4AE9-8097-D67BFAE2DD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9D4D-DB5F-4D65-8E48-292B1FCDF288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84B83-83DB-4AE9-8097-D67BFAE2DD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9D4D-DB5F-4D65-8E48-292B1FCDF288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84B83-83DB-4AE9-8097-D67BFAE2DD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9D4D-DB5F-4D65-8E48-292B1FCDF288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84B83-83DB-4AE9-8097-D67BFAE2DD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9D4D-DB5F-4D65-8E48-292B1FCDF288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84B83-83DB-4AE9-8097-D67BFAE2DD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9D4D-DB5F-4D65-8E48-292B1FCDF288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84B83-83DB-4AE9-8097-D67BFAE2DD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69D4D-DB5F-4D65-8E48-292B1FCDF288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84B83-83DB-4AE9-8097-D67BFAE2DD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69D4D-DB5F-4D65-8E48-292B1FCDF288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84B83-83DB-4AE9-8097-D67BFAE2DD0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72400" cy="147002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fr-FR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resource</a:t>
            </a:r>
            <a:r>
              <a:rPr lang="fr-F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curse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2143116"/>
            <a:ext cx="7343804" cy="4214842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The </a:t>
            </a:r>
            <a:r>
              <a:rPr lang="en-US" b="1" dirty="0"/>
              <a:t>resource curse</a:t>
            </a:r>
            <a:r>
              <a:rPr lang="en-US" dirty="0"/>
              <a:t>, also known as the </a:t>
            </a:r>
            <a:r>
              <a:rPr lang="en-US" b="1" dirty="0">
                <a:solidFill>
                  <a:srgbClr val="C00000"/>
                </a:solidFill>
              </a:rPr>
              <a:t>paradox of plenty</a:t>
            </a:r>
            <a:r>
              <a:rPr lang="en-US" dirty="0"/>
              <a:t>, refers to the paradox that countries and regions with an abundance of natural resources, </a:t>
            </a:r>
            <a:r>
              <a:rPr lang="en-US" dirty="0" smtClean="0"/>
              <a:t>tend </a:t>
            </a:r>
            <a:r>
              <a:rPr lang="en-US" dirty="0"/>
              <a:t>to have </a:t>
            </a:r>
            <a:r>
              <a:rPr lang="en-US" dirty="0">
                <a:solidFill>
                  <a:srgbClr val="C00000"/>
                </a:solidFill>
              </a:rPr>
              <a:t>less economic growth</a:t>
            </a:r>
            <a:r>
              <a:rPr lang="en-US" dirty="0"/>
              <a:t> and </a:t>
            </a:r>
            <a:r>
              <a:rPr lang="en-US" dirty="0">
                <a:solidFill>
                  <a:srgbClr val="C00000"/>
                </a:solidFill>
              </a:rPr>
              <a:t>worse development outcomes </a:t>
            </a:r>
            <a:r>
              <a:rPr lang="en-US" dirty="0"/>
              <a:t>than countries with fewer natural resources. </a:t>
            </a:r>
          </a:p>
          <a:p>
            <a:pPr algn="just"/>
            <a:r>
              <a:rPr lang="en-US" b="1" dirty="0"/>
              <a:t> 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Negative 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effects and causes</a:t>
            </a: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	The </a:t>
            </a:r>
            <a:r>
              <a:rPr lang="en-US" dirty="0"/>
              <a:t>ambitions of the people and the government </a:t>
            </a:r>
            <a:r>
              <a:rPr lang="en-US" dirty="0" smtClean="0"/>
              <a:t>conflict.</a:t>
            </a:r>
          </a:p>
          <a:p>
            <a:pPr algn="just"/>
            <a:r>
              <a:rPr lang="en-US" dirty="0"/>
              <a:t>	</a:t>
            </a:r>
            <a:r>
              <a:rPr lang="en-US" dirty="0" smtClean="0"/>
              <a:t>This is due </a:t>
            </a:r>
            <a:r>
              <a:rPr lang="en-US" dirty="0"/>
              <a:t>to the large amount of resources and money </a:t>
            </a:r>
            <a:r>
              <a:rPr lang="en-US" dirty="0" smtClean="0"/>
              <a:t>the government </a:t>
            </a:r>
            <a:r>
              <a:rPr lang="en-US" dirty="0"/>
              <a:t>amass </a:t>
            </a:r>
            <a:r>
              <a:rPr lang="en-US" dirty="0">
                <a:solidFill>
                  <a:srgbClr val="C00000"/>
                </a:solidFill>
              </a:rPr>
              <a:t>for their own luxuries </a:t>
            </a:r>
            <a:r>
              <a:rPr lang="en-US" dirty="0"/>
              <a:t>rather than for the people. </a:t>
            </a:r>
            <a:endParaRPr lang="en-US" dirty="0" smtClean="0"/>
          </a:p>
          <a:p>
            <a:pPr algn="just"/>
            <a:r>
              <a:rPr lang="en-US" dirty="0" smtClean="0"/>
              <a:t>	Thus </a:t>
            </a:r>
            <a:r>
              <a:rPr lang="en-US" dirty="0"/>
              <a:t>natural resources serve as a curse for the people, who then have </a:t>
            </a:r>
            <a:r>
              <a:rPr lang="en-US" dirty="0">
                <a:solidFill>
                  <a:srgbClr val="C00000"/>
                </a:solidFill>
              </a:rPr>
              <a:t>a lower relative standard of living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Excessive 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borrowing</a:t>
            </a: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Since </a:t>
            </a:r>
            <a:r>
              <a:rPr lang="en-US" dirty="0"/>
              <a:t>governments expect more income in the future, they start accumulating </a:t>
            </a:r>
            <a:r>
              <a:rPr lang="en-US" dirty="0" smtClean="0"/>
              <a:t>debt. In </a:t>
            </a:r>
            <a:r>
              <a:rPr lang="en-US" dirty="0"/>
              <a:t>addition, the country's natural resources act as collateral leading to more credit. </a:t>
            </a:r>
          </a:p>
          <a:p>
            <a:pPr algn="just"/>
            <a:r>
              <a:rPr lang="en-US" dirty="0"/>
              <a:t>However, if the natural resources' prices begin to fall, and if the real exchange rate falls, a government would have less money with which to </a:t>
            </a:r>
            <a:r>
              <a:rPr lang="en-US" dirty="0" smtClean="0"/>
              <a:t>pay.</a:t>
            </a:r>
          </a:p>
          <a:p>
            <a:pPr algn="just"/>
            <a:r>
              <a:rPr lang="en-US" dirty="0" smtClean="0"/>
              <a:t>For </a:t>
            </a:r>
            <a:r>
              <a:rPr lang="en-US" dirty="0"/>
              <a:t>example, many oil-rich countries </a:t>
            </a:r>
            <a:r>
              <a:rPr lang="en-US" dirty="0" smtClean="0"/>
              <a:t>like</a:t>
            </a:r>
            <a:r>
              <a:rPr lang="en-US" dirty="0"/>
              <a:t> </a:t>
            </a:r>
            <a:r>
              <a:rPr lang="en-US" dirty="0" smtClean="0"/>
              <a:t>Ni-</a:t>
            </a:r>
            <a:r>
              <a:rPr lang="en-US" dirty="0" err="1" smtClean="0"/>
              <a:t>geria</a:t>
            </a:r>
            <a:r>
              <a:rPr lang="en-US" dirty="0"/>
              <a:t> and Venezuela saw rapid expansions of their debt burdens during the 1970s oil boom; however, when oil prices fell in the 1980s, bankers stopped lending to them and many of them </a:t>
            </a:r>
            <a:r>
              <a:rPr lang="en-US" dirty="0" smtClean="0"/>
              <a:t>made </a:t>
            </a:r>
            <a:r>
              <a:rPr lang="en-US" dirty="0"/>
              <a:t>their debts grow even more.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Corruption</a:t>
            </a: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In resource-rich countries, </a:t>
            </a:r>
            <a:r>
              <a:rPr lang="en-US" dirty="0" smtClean="0"/>
              <a:t>many </a:t>
            </a:r>
            <a:r>
              <a:rPr lang="en-US" dirty="0"/>
              <a:t>extractive operations are illegal and encouraged by corrupt multi-national corporations in collusion with national governments. </a:t>
            </a:r>
            <a:endParaRPr lang="en-US" dirty="0" smtClean="0"/>
          </a:p>
          <a:p>
            <a:r>
              <a:rPr lang="en-US" dirty="0" smtClean="0"/>
              <a:t>Objections </a:t>
            </a:r>
            <a:r>
              <a:rPr lang="en-US" dirty="0"/>
              <a:t>made by indigenous inhabitants are usually ignored. </a:t>
            </a:r>
          </a:p>
          <a:p>
            <a:r>
              <a:rPr lang="en-US" dirty="0" smtClean="0"/>
              <a:t>“</a:t>
            </a:r>
            <a:r>
              <a:rPr lang="en-US" i="1" dirty="0" smtClean="0"/>
              <a:t>Too </a:t>
            </a:r>
            <a:r>
              <a:rPr lang="en-US" i="1" dirty="0"/>
              <a:t>often, oil money that should go to a nation’s poor ends up in the pockets of the rich, or it may be squandered on grand palaces and massive showcase projects instead of being invested </a:t>
            </a:r>
            <a:r>
              <a:rPr lang="en-US" i="1" dirty="0" smtClean="0"/>
              <a:t>productively</a:t>
            </a:r>
            <a:r>
              <a:rPr lang="en-US" sz="2600" i="1" dirty="0" smtClean="0"/>
              <a:t>”</a:t>
            </a:r>
            <a:r>
              <a:rPr lang="en-US" sz="2600" dirty="0" smtClean="0"/>
              <a:t>.(US Senate foreign relations committee)</a:t>
            </a:r>
            <a:endParaRPr lang="en-US" dirty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Human Resources</a:t>
            </a: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Another </a:t>
            </a:r>
            <a:r>
              <a:rPr lang="en-US" dirty="0"/>
              <a:t>possible effect of the resource curse is the </a:t>
            </a:r>
            <a:r>
              <a:rPr lang="en-US" dirty="0">
                <a:solidFill>
                  <a:srgbClr val="C00000"/>
                </a:solidFill>
              </a:rPr>
              <a:t>crowding out of human capital</a:t>
            </a:r>
            <a:r>
              <a:rPr lang="en-US" dirty="0"/>
              <a:t>; countries that rely on natural resource exports may tend to neglect education because they see no immediate need for it. </a:t>
            </a:r>
          </a:p>
          <a:p>
            <a:pPr algn="just"/>
            <a:r>
              <a:rPr lang="en-US" dirty="0" smtClean="0"/>
              <a:t>On the reverse, resource-poor </a:t>
            </a:r>
            <a:r>
              <a:rPr lang="en-US" dirty="0"/>
              <a:t>economies like Singapore, Taiwan or South Korea, by contrast, spent enormous efforts on education, and this contributed in part to their economic success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C00000"/>
                </a:solidFill>
              </a:rPr>
              <a:t>East </a:t>
            </a:r>
            <a:r>
              <a:rPr lang="en-US" dirty="0">
                <a:solidFill>
                  <a:srgbClr val="C00000"/>
                </a:solidFill>
              </a:rPr>
              <a:t>Asian Tigers</a:t>
            </a:r>
            <a:r>
              <a:rPr lang="en-US" dirty="0"/>
              <a:t>).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159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The resource curse</vt:lpstr>
      <vt:lpstr> Negative effects and causes </vt:lpstr>
      <vt:lpstr>  Excessive borrowing  </vt:lpstr>
      <vt:lpstr>  Corruption  </vt:lpstr>
      <vt:lpstr>  Human Resources 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resource curse</dc:title>
  <dc:creator>John Dough</dc:creator>
  <cp:lastModifiedBy>John Dough</cp:lastModifiedBy>
  <cp:revision>4</cp:revision>
  <dcterms:created xsi:type="dcterms:W3CDTF">2014-10-16T10:00:52Z</dcterms:created>
  <dcterms:modified xsi:type="dcterms:W3CDTF">2014-10-16T10:26:42Z</dcterms:modified>
</cp:coreProperties>
</file>