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97" r:id="rId2"/>
    <p:sldMasterId id="2147483734" r:id="rId3"/>
    <p:sldMasterId id="2147483722" r:id="rId4"/>
    <p:sldMasterId id="2147483746" r:id="rId5"/>
  </p:sldMasterIdLst>
  <p:notesMasterIdLst>
    <p:notesMasterId r:id="rId36"/>
  </p:notesMasterIdLst>
  <p:handoutMasterIdLst>
    <p:handoutMasterId r:id="rId37"/>
  </p:handoutMasterIdLst>
  <p:sldIdLst>
    <p:sldId id="895" r:id="rId6"/>
    <p:sldId id="862" r:id="rId7"/>
    <p:sldId id="863" r:id="rId8"/>
    <p:sldId id="864" r:id="rId9"/>
    <p:sldId id="908" r:id="rId10"/>
    <p:sldId id="909" r:id="rId11"/>
    <p:sldId id="896" r:id="rId12"/>
    <p:sldId id="870" r:id="rId13"/>
    <p:sldId id="894" r:id="rId14"/>
    <p:sldId id="902" r:id="rId15"/>
    <p:sldId id="903" r:id="rId16"/>
    <p:sldId id="866" r:id="rId17"/>
    <p:sldId id="867" r:id="rId18"/>
    <p:sldId id="889" r:id="rId19"/>
    <p:sldId id="910" r:id="rId20"/>
    <p:sldId id="914" r:id="rId21"/>
    <p:sldId id="912" r:id="rId22"/>
    <p:sldId id="915" r:id="rId23"/>
    <p:sldId id="904" r:id="rId24"/>
    <p:sldId id="905" r:id="rId25"/>
    <p:sldId id="868" r:id="rId26"/>
    <p:sldId id="890" r:id="rId27"/>
    <p:sldId id="873" r:id="rId28"/>
    <p:sldId id="906" r:id="rId29"/>
    <p:sldId id="907" r:id="rId30"/>
    <p:sldId id="875" r:id="rId31"/>
    <p:sldId id="892" r:id="rId32"/>
    <p:sldId id="882" r:id="rId33"/>
    <p:sldId id="884" r:id="rId34"/>
    <p:sldId id="913" r:id="rId35"/>
  </p:sldIdLst>
  <p:sldSz cx="9145588"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60" userDrawn="1">
          <p15:clr>
            <a:srgbClr val="A4A3A4"/>
          </p15:clr>
        </p15:guide>
        <p15:guide id="3"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coise pierrot" initials="fp" lastIdx="1" clrIdx="0">
    <p:extLst/>
  </p:cmAuthor>
  <p:cmAuthor id="2" name="dsi" initials="d" lastIdx="3" clrIdx="1"/>
  <p:cmAuthor id="3" name="Françoise" initials="F"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2430"/>
    <a:srgbClr val="2E1450"/>
    <a:srgbClr val="6A2316"/>
    <a:srgbClr val="2F1E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01" autoAdjust="0"/>
    <p:restoredTop sz="94018" autoAdjust="0"/>
  </p:normalViewPr>
  <p:slideViewPr>
    <p:cSldViewPr>
      <p:cViewPr varScale="1">
        <p:scale>
          <a:sx n="71" d="100"/>
          <a:sy n="71" d="100"/>
        </p:scale>
        <p:origin x="980" y="40"/>
      </p:cViewPr>
      <p:guideLst>
        <p:guide orient="horz" pos="2160"/>
        <p:guide pos="2881"/>
      </p:guideLst>
    </p:cSldViewPr>
  </p:slideViewPr>
  <p:notesTextViewPr>
    <p:cViewPr>
      <p:scale>
        <a:sx n="3" d="2"/>
        <a:sy n="3" d="2"/>
      </p:scale>
      <p:origin x="0" y="0"/>
    </p:cViewPr>
  </p:notesTextViewPr>
  <p:notesViewPr>
    <p:cSldViewPr>
      <p:cViewPr varScale="1">
        <p:scale>
          <a:sx n="51" d="100"/>
          <a:sy n="51" d="100"/>
        </p:scale>
        <p:origin x="-2982" y="-108"/>
      </p:cViewPr>
      <p:guideLst>
        <p:guide orient="horz" pos="3126"/>
        <p:guide pos="2160"/>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commentAuthors" Target="commentAuthors.xml"/><Relationship Id="rId158"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6301" cy="496653"/>
          </a:xfrm>
          <a:prstGeom prst="rect">
            <a:avLst/>
          </a:prstGeom>
        </p:spPr>
        <p:txBody>
          <a:bodyPr vert="horz" lIns="92974" tIns="46487" rIns="92974" bIns="46487" rtlCol="0"/>
          <a:lstStyle>
            <a:lvl1pPr algn="l">
              <a:defRPr sz="1200"/>
            </a:lvl1pPr>
          </a:lstStyle>
          <a:p>
            <a:endParaRPr lang="fr-FR"/>
          </a:p>
        </p:txBody>
      </p:sp>
      <p:sp>
        <p:nvSpPr>
          <p:cNvPr id="3" name="Espace réservé de la date 2"/>
          <p:cNvSpPr>
            <a:spLocks noGrp="1"/>
          </p:cNvSpPr>
          <p:nvPr>
            <p:ph type="dt" sz="quarter" idx="1"/>
          </p:nvPr>
        </p:nvSpPr>
        <p:spPr>
          <a:xfrm>
            <a:off x="3849772" y="1"/>
            <a:ext cx="2946301" cy="496653"/>
          </a:xfrm>
          <a:prstGeom prst="rect">
            <a:avLst/>
          </a:prstGeom>
        </p:spPr>
        <p:txBody>
          <a:bodyPr vert="horz" lIns="92974" tIns="46487" rIns="92974" bIns="46487" rtlCol="0"/>
          <a:lstStyle>
            <a:lvl1pPr algn="r">
              <a:defRPr sz="1200"/>
            </a:lvl1pPr>
          </a:lstStyle>
          <a:p>
            <a:fld id="{EE9F1377-9FF0-4A8B-BDE0-DA2305A9F1B4}" type="datetimeFigureOut">
              <a:rPr lang="fr-FR" smtClean="0"/>
              <a:t>15/02/2021</a:t>
            </a:fld>
            <a:endParaRPr lang="fr-FR"/>
          </a:p>
        </p:txBody>
      </p:sp>
      <p:sp>
        <p:nvSpPr>
          <p:cNvPr id="4" name="Espace réservé du pied de page 3"/>
          <p:cNvSpPr>
            <a:spLocks noGrp="1"/>
          </p:cNvSpPr>
          <p:nvPr>
            <p:ph type="ftr" sz="quarter" idx="2"/>
          </p:nvPr>
        </p:nvSpPr>
        <p:spPr>
          <a:xfrm>
            <a:off x="2" y="9429960"/>
            <a:ext cx="2946301" cy="496653"/>
          </a:xfrm>
          <a:prstGeom prst="rect">
            <a:avLst/>
          </a:prstGeom>
        </p:spPr>
        <p:txBody>
          <a:bodyPr vert="horz" lIns="92974" tIns="46487" rIns="92974" bIns="46487"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772" y="9429960"/>
            <a:ext cx="2946301" cy="496653"/>
          </a:xfrm>
          <a:prstGeom prst="rect">
            <a:avLst/>
          </a:prstGeom>
        </p:spPr>
        <p:txBody>
          <a:bodyPr vert="horz" lIns="92974" tIns="46487" rIns="92974" bIns="46487" rtlCol="0" anchor="b"/>
          <a:lstStyle>
            <a:lvl1pPr algn="r">
              <a:defRPr sz="1200"/>
            </a:lvl1pPr>
          </a:lstStyle>
          <a:p>
            <a:fld id="{342CA758-1768-4631-883F-EDBE8FD00A76}" type="slidenum">
              <a:rPr lang="fr-FR" smtClean="0"/>
              <a:t>‹N°›</a:t>
            </a:fld>
            <a:endParaRPr lang="fr-FR"/>
          </a:p>
        </p:txBody>
      </p:sp>
    </p:spTree>
    <p:extLst>
      <p:ext uri="{BB962C8B-B14F-4D97-AF65-F5344CB8AC3E}">
        <p14:creationId xmlns:p14="http://schemas.microsoft.com/office/powerpoint/2010/main" val="1412594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 y="5"/>
            <a:ext cx="2945659" cy="496411"/>
          </a:xfrm>
          <a:prstGeom prst="rect">
            <a:avLst/>
          </a:prstGeom>
        </p:spPr>
        <p:txBody>
          <a:bodyPr vert="horz" lIns="96014" tIns="48006" rIns="96014" bIns="48006" rtlCol="0"/>
          <a:lstStyle>
            <a:lvl1pPr algn="l">
              <a:defRPr sz="1200"/>
            </a:lvl1pPr>
          </a:lstStyle>
          <a:p>
            <a:endParaRPr lang="fr-FR" dirty="0"/>
          </a:p>
        </p:txBody>
      </p:sp>
      <p:sp>
        <p:nvSpPr>
          <p:cNvPr id="3" name="Espace réservé de la date 2"/>
          <p:cNvSpPr>
            <a:spLocks noGrp="1"/>
          </p:cNvSpPr>
          <p:nvPr>
            <p:ph type="dt" idx="1"/>
          </p:nvPr>
        </p:nvSpPr>
        <p:spPr>
          <a:xfrm>
            <a:off x="3850446" y="5"/>
            <a:ext cx="2945659" cy="496411"/>
          </a:xfrm>
          <a:prstGeom prst="rect">
            <a:avLst/>
          </a:prstGeom>
        </p:spPr>
        <p:txBody>
          <a:bodyPr vert="horz" lIns="96014" tIns="48006" rIns="96014" bIns="48006" rtlCol="0"/>
          <a:lstStyle>
            <a:lvl1pPr algn="r">
              <a:defRPr sz="1200"/>
            </a:lvl1pPr>
          </a:lstStyle>
          <a:p>
            <a:fld id="{76799C2B-A992-40E9-B32A-05B5B13CD0D1}" type="datetimeFigureOut">
              <a:rPr lang="fr-FR" smtClean="0"/>
              <a:t>15/02/2021</a:t>
            </a:fld>
            <a:endParaRPr lang="fr-FR" dirty="0"/>
          </a:p>
        </p:txBody>
      </p:sp>
      <p:sp>
        <p:nvSpPr>
          <p:cNvPr id="4" name="Espace réservé de l'image des diapositives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6014" tIns="48006" rIns="96014" bIns="48006" rtlCol="0" anchor="ctr"/>
          <a:lstStyle/>
          <a:p>
            <a:endParaRPr lang="fr-FR" dirty="0"/>
          </a:p>
        </p:txBody>
      </p:sp>
      <p:sp>
        <p:nvSpPr>
          <p:cNvPr id="5" name="Espace réservé des commentaires 4"/>
          <p:cNvSpPr>
            <a:spLocks noGrp="1"/>
          </p:cNvSpPr>
          <p:nvPr>
            <p:ph type="body" sz="quarter" idx="3"/>
          </p:nvPr>
        </p:nvSpPr>
        <p:spPr>
          <a:xfrm>
            <a:off x="679768" y="4715910"/>
            <a:ext cx="5438140" cy="4467701"/>
          </a:xfrm>
          <a:prstGeom prst="rect">
            <a:avLst/>
          </a:prstGeom>
        </p:spPr>
        <p:txBody>
          <a:bodyPr vert="horz" lIns="96014" tIns="48006" rIns="96014" bIns="48006"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3" y="9430096"/>
            <a:ext cx="2945659" cy="496411"/>
          </a:xfrm>
          <a:prstGeom prst="rect">
            <a:avLst/>
          </a:prstGeom>
        </p:spPr>
        <p:txBody>
          <a:bodyPr vert="horz" lIns="96014" tIns="48006" rIns="96014" bIns="48006"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6" y="9430096"/>
            <a:ext cx="2945659" cy="496411"/>
          </a:xfrm>
          <a:prstGeom prst="rect">
            <a:avLst/>
          </a:prstGeom>
        </p:spPr>
        <p:txBody>
          <a:bodyPr vert="horz" lIns="96014" tIns="48006" rIns="96014" bIns="48006" rtlCol="0" anchor="b"/>
          <a:lstStyle>
            <a:lvl1pPr algn="r">
              <a:defRPr sz="1200"/>
            </a:lvl1pPr>
          </a:lstStyle>
          <a:p>
            <a:fld id="{FE199A10-8C59-429D-A410-C3D6B52F1F76}" type="slidenum">
              <a:rPr lang="fr-FR" smtClean="0"/>
              <a:t>‹N°›</a:t>
            </a:fld>
            <a:endParaRPr lang="fr-FR" dirty="0"/>
          </a:p>
        </p:txBody>
      </p:sp>
    </p:spTree>
    <p:extLst>
      <p:ext uri="{BB962C8B-B14F-4D97-AF65-F5344CB8AC3E}">
        <p14:creationId xmlns:p14="http://schemas.microsoft.com/office/powerpoint/2010/main" val="45758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Suivant le processus comptable (cf. 1ère Partie) les charges sont enregistrées, dans les comptes, au fur et à mesure de la réception des documents comptables (</a:t>
            </a:r>
            <a:r>
              <a:rPr lang="fr-FR" b="1" dirty="0"/>
              <a:t>comptabilité d’engagement</a:t>
            </a:r>
            <a:r>
              <a:rPr lang="fr-FR" dirty="0"/>
              <a:t>).  Mais parmi celles-ci, certaines ne concernent pas l’exercice en cours; elles ont été “</a:t>
            </a:r>
            <a:r>
              <a:rPr lang="fr-FR" b="1" dirty="0"/>
              <a:t>constatées d’avance</a:t>
            </a:r>
            <a:r>
              <a:rPr lang="fr-FR" dirty="0"/>
              <a:t>”. D’autres au contraire, afférentes à l’exercice, n’ont pas encore été passées en comptabilité, faute de pièces justificatives. On parle alors de “</a:t>
            </a:r>
            <a:r>
              <a:rPr lang="fr-FR" b="1" dirty="0"/>
              <a:t>charges à payer</a:t>
            </a:r>
            <a:r>
              <a:rPr lang="fr-FR" dirty="0"/>
              <a:t> ”.</a:t>
            </a:r>
          </a:p>
          <a:p>
            <a:r>
              <a:rPr lang="fr-FR" dirty="0"/>
              <a:t>Par ailleurs, des charges enregistrées durant la période, peuvent faire l’objet de Régularisation car elles ne concernent que pour partie, l’exercice qui se clôture. Ce sont les “</a:t>
            </a:r>
            <a:r>
              <a:rPr lang="fr-FR" b="1" dirty="0"/>
              <a:t>charges à répartir sur plusieurs exercices</a:t>
            </a:r>
            <a:r>
              <a:rPr lang="fr-FR" dirty="0"/>
              <a:t>”. D’autres enfin, doivent être reclassées pour une meilleure analyse du résultat. </a:t>
            </a:r>
            <a:r>
              <a:rPr lang="fr-FR" sz="1100" dirty="0"/>
              <a:t>Certaines charges comptabilisées ou payées durant l’exercice qui s’achève, ne concernent pas cette période mais la période comptable suivante. En conséquence, le compte de charge concerné doit, au moment de l’inventaire, être corrigé afin qu’il ne reste débiteur que des événements relatifs à la période clôturée. </a:t>
            </a:r>
          </a:p>
          <a:p>
            <a:r>
              <a:rPr lang="fr-FR" sz="1100" dirty="0"/>
              <a:t>Pour cela, le compte de charge va être crédité pour son montant hors taxes déductibles par le débit d’un compte de régularisation qui s’intitule 486 “</a:t>
            </a:r>
            <a:r>
              <a:rPr lang="fr-FR" sz="1100" i="1" dirty="0"/>
              <a:t>Charges constatées d’avance</a:t>
            </a:r>
            <a:r>
              <a:rPr lang="fr-FR" sz="1100" dirty="0"/>
              <a:t>”. Ce compte de régularisation peut éventuellement être subdivisé dans l’ordre des charges de la Classe 6 ; ex : 486-60 “</a:t>
            </a:r>
            <a:r>
              <a:rPr lang="fr-FR" sz="1100" i="1" dirty="0"/>
              <a:t>Achats comptabilisés d’avance</a:t>
            </a:r>
            <a:r>
              <a:rPr lang="fr-FR" sz="1100" dirty="0"/>
              <a:t>” ; 486-64 “</a:t>
            </a:r>
            <a:r>
              <a:rPr lang="fr-FR" sz="1100" i="1" dirty="0"/>
              <a:t>Charges de personnel constatées d’avance  “</a:t>
            </a:r>
            <a:r>
              <a:rPr lang="fr-FR" sz="1100" dirty="0"/>
              <a:t>, etc. </a:t>
            </a:r>
          </a:p>
          <a:p>
            <a:endParaRPr lang="fr-FR" dirty="0"/>
          </a:p>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a:t>
            </a:fld>
            <a:endParaRPr lang="fr-FR" dirty="0"/>
          </a:p>
        </p:txBody>
      </p:sp>
    </p:spTree>
    <p:extLst>
      <p:ext uri="{BB962C8B-B14F-4D97-AF65-F5344CB8AC3E}">
        <p14:creationId xmlns:p14="http://schemas.microsoft.com/office/powerpoint/2010/main" val="52693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21</a:t>
            </a:fld>
            <a:endParaRPr lang="fr-FR" dirty="0"/>
          </a:p>
        </p:txBody>
      </p:sp>
    </p:spTree>
    <p:extLst>
      <p:ext uri="{BB962C8B-B14F-4D97-AF65-F5344CB8AC3E}">
        <p14:creationId xmlns:p14="http://schemas.microsoft.com/office/powerpoint/2010/main" val="2283484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23</a:t>
            </a:fld>
            <a:endParaRPr lang="fr-FR" dirty="0"/>
          </a:p>
        </p:txBody>
      </p:sp>
    </p:spTree>
    <p:extLst>
      <p:ext uri="{BB962C8B-B14F-4D97-AF65-F5344CB8AC3E}">
        <p14:creationId xmlns:p14="http://schemas.microsoft.com/office/powerpoint/2010/main" val="844871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24</a:t>
            </a:fld>
            <a:endParaRPr lang="fr-FR" dirty="0"/>
          </a:p>
        </p:txBody>
      </p:sp>
    </p:spTree>
    <p:extLst>
      <p:ext uri="{BB962C8B-B14F-4D97-AF65-F5344CB8AC3E}">
        <p14:creationId xmlns:p14="http://schemas.microsoft.com/office/powerpoint/2010/main" val="2816735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000" i="0" u="none" dirty="0" smtClean="0"/>
              <a:t>Raisonnement</a:t>
            </a:r>
            <a:r>
              <a:rPr lang="fr-FR" sz="1000" i="0" u="none" baseline="0" dirty="0" smtClean="0"/>
              <a:t> sur un prêt total de 150 000</a:t>
            </a:r>
            <a:r>
              <a:rPr lang="fr-FR" sz="1000" i="0" u="none" dirty="0" smtClean="0"/>
              <a:t>€ </a:t>
            </a:r>
          </a:p>
          <a:p>
            <a:r>
              <a:rPr lang="fr-FR" sz="1000" i="0" u="none" dirty="0" smtClean="0"/>
              <a:t>Accordé sur 5 ans soit sur 20 trimestres, soit 150 000/20 =</a:t>
            </a:r>
            <a:r>
              <a:rPr lang="fr-FR" sz="1000" i="0" u="none" baseline="0" dirty="0" smtClean="0"/>
              <a:t> 7500 </a:t>
            </a:r>
            <a:r>
              <a:rPr lang="fr-FR" sz="1000" i="0" u="none" dirty="0" smtClean="0"/>
              <a:t>€ par trimestre</a:t>
            </a:r>
          </a:p>
          <a:p>
            <a:r>
              <a:rPr lang="fr-FR" sz="1000" i="0" u="none" dirty="0" smtClean="0"/>
              <a:t>La 1</a:t>
            </a:r>
            <a:r>
              <a:rPr lang="fr-FR" sz="1000" i="0" u="none" baseline="30000" dirty="0" smtClean="0"/>
              <a:t>ère</a:t>
            </a:r>
            <a:r>
              <a:rPr lang="fr-FR" sz="1000" i="0" u="none" dirty="0" smtClean="0"/>
              <a:t> échéance inclut 2% d’intérêts sur les 150 000 € restant dus soit 3000</a:t>
            </a:r>
            <a:r>
              <a:rPr lang="fr-FR" sz="1000" i="0" u="none" baseline="0" dirty="0" smtClean="0"/>
              <a:t> </a:t>
            </a:r>
            <a:r>
              <a:rPr lang="fr-FR" sz="1000" i="0" u="none" dirty="0" smtClean="0"/>
              <a:t>€ d’intérêts</a:t>
            </a:r>
            <a:endParaRPr lang="fr-FR" sz="1000" i="0" u="none"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26</a:t>
            </a:fld>
            <a:endParaRPr lang="fr-FR" dirty="0"/>
          </a:p>
        </p:txBody>
      </p:sp>
    </p:spTree>
    <p:extLst>
      <p:ext uri="{BB962C8B-B14F-4D97-AF65-F5344CB8AC3E}">
        <p14:creationId xmlns:p14="http://schemas.microsoft.com/office/powerpoint/2010/main" val="39084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838670">
              <a:defRPr/>
            </a:pPr>
            <a:r>
              <a:rPr lang="fr-FR" sz="1100" dirty="0"/>
              <a:t>Les rabais, remises et ristournes constituent également des charges à payer ou des produits à recevoir, mais d’un caractère un peu particulier, c’est la raison pour laquelle ils sont traités séparément. Nous envisagerons tout d’abord les RRR à accorder, puis les RRR à obtenir.</a:t>
            </a:r>
          </a:p>
          <a:p>
            <a:pPr defTabSz="838670">
              <a:defRPr/>
            </a:pPr>
            <a:r>
              <a:rPr lang="fr-FR" sz="1100" dirty="0"/>
              <a:t>RRR à accorder = diminution de produit, diminution de la TVA collectée (compte de </a:t>
            </a:r>
            <a:r>
              <a:rPr lang="fr-FR" sz="1100" dirty="0" err="1"/>
              <a:t>régul</a:t>
            </a:r>
            <a:r>
              <a:rPr lang="fr-FR" sz="1100" dirty="0"/>
              <a:t>) diminution de la créance client (compte de </a:t>
            </a:r>
            <a:r>
              <a:rPr lang="fr-FR" sz="1100" dirty="0" err="1"/>
              <a:t>régul</a:t>
            </a:r>
            <a:r>
              <a:rPr lang="fr-FR" sz="1100" dirty="0"/>
              <a:t>).</a:t>
            </a:r>
          </a:p>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28</a:t>
            </a:fld>
            <a:endParaRPr lang="fr-FR" dirty="0"/>
          </a:p>
        </p:txBody>
      </p:sp>
    </p:spTree>
    <p:extLst>
      <p:ext uri="{BB962C8B-B14F-4D97-AF65-F5344CB8AC3E}">
        <p14:creationId xmlns:p14="http://schemas.microsoft.com/office/powerpoint/2010/main" val="2191114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29</a:t>
            </a:fld>
            <a:endParaRPr lang="fr-FR" dirty="0"/>
          </a:p>
        </p:txBody>
      </p:sp>
    </p:spTree>
    <p:extLst>
      <p:ext uri="{BB962C8B-B14F-4D97-AF65-F5344CB8AC3E}">
        <p14:creationId xmlns:p14="http://schemas.microsoft.com/office/powerpoint/2010/main" val="4116647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30</a:t>
            </a:fld>
            <a:endParaRPr lang="fr-FR" dirty="0"/>
          </a:p>
        </p:txBody>
      </p:sp>
    </p:spTree>
    <p:extLst>
      <p:ext uri="{BB962C8B-B14F-4D97-AF65-F5344CB8AC3E}">
        <p14:creationId xmlns:p14="http://schemas.microsoft.com/office/powerpoint/2010/main" val="1746947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3</a:t>
            </a:fld>
            <a:endParaRPr lang="fr-FR" dirty="0"/>
          </a:p>
        </p:txBody>
      </p:sp>
    </p:spTree>
    <p:extLst>
      <p:ext uri="{BB962C8B-B14F-4D97-AF65-F5344CB8AC3E}">
        <p14:creationId xmlns:p14="http://schemas.microsoft.com/office/powerpoint/2010/main" val="2694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4</a:t>
            </a:fld>
            <a:endParaRPr lang="fr-FR" dirty="0"/>
          </a:p>
        </p:txBody>
      </p:sp>
    </p:spTree>
    <p:extLst>
      <p:ext uri="{BB962C8B-B14F-4D97-AF65-F5344CB8AC3E}">
        <p14:creationId xmlns:p14="http://schemas.microsoft.com/office/powerpoint/2010/main" val="3428440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6</a:t>
            </a:fld>
            <a:endParaRPr lang="fr-FR" dirty="0"/>
          </a:p>
        </p:txBody>
      </p:sp>
    </p:spTree>
    <p:extLst>
      <p:ext uri="{BB962C8B-B14F-4D97-AF65-F5344CB8AC3E}">
        <p14:creationId xmlns:p14="http://schemas.microsoft.com/office/powerpoint/2010/main" val="3239844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8</a:t>
            </a:fld>
            <a:endParaRPr lang="fr-FR" dirty="0"/>
          </a:p>
        </p:txBody>
      </p:sp>
    </p:spTree>
    <p:extLst>
      <p:ext uri="{BB962C8B-B14F-4D97-AF65-F5344CB8AC3E}">
        <p14:creationId xmlns:p14="http://schemas.microsoft.com/office/powerpoint/2010/main" val="1705294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10</a:t>
            </a:fld>
            <a:endParaRPr lang="fr-FR" dirty="0"/>
          </a:p>
        </p:txBody>
      </p:sp>
    </p:spTree>
    <p:extLst>
      <p:ext uri="{BB962C8B-B14F-4D97-AF65-F5344CB8AC3E}">
        <p14:creationId xmlns:p14="http://schemas.microsoft.com/office/powerpoint/2010/main" val="2455792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100" dirty="0"/>
              <a:t>Le compte de charge concerné est débité de la charge par le crédit d’un compte dit</a:t>
            </a:r>
            <a:r>
              <a:rPr lang="fr-FR" sz="1100" b="1" dirty="0"/>
              <a:t> de rattachement</a:t>
            </a:r>
            <a:r>
              <a:rPr lang="fr-FR" sz="1100" dirty="0"/>
              <a:t> dont la terminologie générique s’intitule “</a:t>
            </a:r>
            <a:r>
              <a:rPr lang="fr-FR" sz="1100" b="1" dirty="0"/>
              <a:t>charges à payer</a:t>
            </a:r>
            <a:r>
              <a:rPr lang="fr-FR" sz="1100" dirty="0"/>
              <a:t>” ou “</a:t>
            </a:r>
            <a:r>
              <a:rPr lang="fr-FR" sz="1100" b="1" dirty="0"/>
              <a:t>dettes provisionnées</a:t>
            </a:r>
            <a:r>
              <a:rPr lang="fr-FR" sz="1100" dirty="0"/>
              <a:t>”. Ce compte est ouvert dans le compte du tiers concerné. Il porte le </a:t>
            </a:r>
            <a:r>
              <a:rPr lang="fr-FR" sz="1100" b="1" dirty="0"/>
              <a:t>chiffre 8</a:t>
            </a:r>
            <a:r>
              <a:rPr lang="fr-FR" sz="1100" dirty="0"/>
              <a:t> en troisième ou quatrième position. </a:t>
            </a:r>
          </a:p>
          <a:p>
            <a:r>
              <a:rPr lang="fr-FR" sz="1100" dirty="0"/>
              <a:t>Ainsi, pour des achats non encore enregistrés dont le montant est dû au fournisseur qui ne nous a pas fait parvenir sa facture : le compte 60 “Achats” sera débité par le crédit, non pas du compte 401 “Fournisseur” mais du </a:t>
            </a:r>
            <a:r>
              <a:rPr lang="fr-FR" sz="1100" dirty="0" err="1"/>
              <a:t>sous-compte</a:t>
            </a:r>
            <a:r>
              <a:rPr lang="fr-FR" sz="1100" dirty="0"/>
              <a:t> rattaché qui est le compte </a:t>
            </a:r>
            <a:r>
              <a:rPr lang="fr-FR" sz="1100" b="1" dirty="0"/>
              <a:t>408 </a:t>
            </a:r>
            <a:r>
              <a:rPr lang="fr-FR" sz="1100" dirty="0"/>
              <a:t>“Fournisseurs- factures non parvenues”; pour des dettes d’impôts, c’est le compte </a:t>
            </a:r>
            <a:r>
              <a:rPr lang="fr-FR" sz="1100" b="1" dirty="0"/>
              <a:t>448</a:t>
            </a:r>
            <a:r>
              <a:rPr lang="fr-FR" sz="1100" dirty="0"/>
              <a:t> « État- charges à payer » qui fonctionnera, pour les dettes de personnel, le compte </a:t>
            </a:r>
            <a:r>
              <a:rPr lang="fr-FR" sz="1100" b="1" dirty="0"/>
              <a:t>428</a:t>
            </a:r>
            <a:r>
              <a:rPr lang="fr-FR" sz="1100" dirty="0"/>
              <a:t>, pour les dettes de Sécurité Sociale, </a:t>
            </a:r>
            <a:r>
              <a:rPr lang="fr-FR" sz="1100" b="1" dirty="0"/>
              <a:t>438</a:t>
            </a:r>
            <a:r>
              <a:rPr lang="fr-FR" sz="1100" dirty="0"/>
              <a:t>, etc.</a:t>
            </a:r>
          </a:p>
          <a:p>
            <a:r>
              <a:rPr lang="fr-FR" sz="1100" dirty="0"/>
              <a:t>« le compte 408 “Fournisseurs- factures non parvenues” est crédité, à la clôture de la période comptable, du montant, t</a:t>
            </a:r>
            <a:r>
              <a:rPr lang="fr-FR" sz="1100" u="sng" dirty="0"/>
              <a:t>axes comprises,</a:t>
            </a:r>
            <a:r>
              <a:rPr lang="fr-FR" sz="1100" dirty="0"/>
              <a:t> des factures imputables à la période close mais non encore parvenues, dont le montant est </a:t>
            </a:r>
            <a:r>
              <a:rPr lang="fr-FR" sz="1100" b="1" u="sng" dirty="0"/>
              <a:t>suffisamment connu et évaluable</a:t>
            </a:r>
            <a:r>
              <a:rPr lang="fr-FR" sz="1100" u="sng" dirty="0"/>
              <a:t>,</a:t>
            </a:r>
            <a:r>
              <a:rPr lang="fr-FR" sz="1100" dirty="0"/>
              <a:t> par le débit des comptes concernés des classes 4 et 6. </a:t>
            </a:r>
          </a:p>
          <a:p>
            <a:r>
              <a:rPr lang="fr-FR" sz="1100" dirty="0"/>
              <a:t>A l’ouverture de la période suivante, ces écritures sont contre-passées. </a:t>
            </a:r>
          </a:p>
          <a:p>
            <a:r>
              <a:rPr lang="fr-FR" sz="1100" dirty="0"/>
              <a:t>				Les entités peuvent également débiter directement le compte 408 par le crédit du compte 401 à réception de la facture, les ajustements nécessaires étant enregistrés aux comptes concernés ».</a:t>
            </a:r>
          </a:p>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12</a:t>
            </a:fld>
            <a:endParaRPr lang="fr-FR" dirty="0"/>
          </a:p>
        </p:txBody>
      </p:sp>
    </p:spTree>
    <p:extLst>
      <p:ext uri="{BB962C8B-B14F-4D97-AF65-F5344CB8AC3E}">
        <p14:creationId xmlns:p14="http://schemas.microsoft.com/office/powerpoint/2010/main" val="2990429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100" dirty="0"/>
              <a:t>- Les </a:t>
            </a:r>
            <a:r>
              <a:rPr lang="fr-FR" sz="1100" b="1" dirty="0"/>
              <a:t>factures non parvenues</a:t>
            </a:r>
            <a:r>
              <a:rPr lang="fr-FR" sz="1100" dirty="0"/>
              <a:t> relatives aux opérations d’achats, alors qu’il y a déjà eu livraison des éléments concernés (marchandises, électricité, etc..) ou relatives à des prestations concernant les charges externes enregistrées dans les comptes 61 et 62.</a:t>
            </a:r>
          </a:p>
          <a:p>
            <a:r>
              <a:rPr lang="fr-FR" sz="1100" dirty="0"/>
              <a:t>- Les </a:t>
            </a:r>
            <a:r>
              <a:rPr lang="fr-FR" sz="1100" b="1" dirty="0"/>
              <a:t>intérêts courus et non échus</a:t>
            </a:r>
            <a:r>
              <a:rPr lang="fr-FR" sz="1100" dirty="0"/>
              <a:t> sur “Emprunts et autres dettes”. Ainsi, lorsque des emprunts sont remboursés à terme échu avec les intérêts, les intérêts courus pendant la période séparant le dernier règlement de la clôture de l’exercice, seront enregistrés dans un compte 168-8 “</a:t>
            </a:r>
            <a:r>
              <a:rPr lang="fr-FR" sz="1100" i="1" dirty="0"/>
              <a:t>Intérêts courus sur emprunts  </a:t>
            </a:r>
            <a:r>
              <a:rPr lang="fr-FR" sz="1100" dirty="0"/>
              <a:t>” (PCG 441/16).</a:t>
            </a:r>
          </a:p>
          <a:p>
            <a:r>
              <a:rPr lang="fr-FR" sz="1100" dirty="0"/>
              <a:t>-En matière de charges de personnel, les compléments de rémunération non encore individualisés ou non chiffrés avec exactitude ou les droits acquis par le personnel à la clôture de l’exercice au titre des </a:t>
            </a:r>
            <a:r>
              <a:rPr lang="fr-FR" sz="1100" b="1" dirty="0"/>
              <a:t>congés payés</a:t>
            </a:r>
            <a:r>
              <a:rPr lang="fr-FR" sz="1100" dirty="0"/>
              <a:t> pour la période 1er juin / 31 décembre.</a:t>
            </a:r>
          </a:p>
          <a:p>
            <a:r>
              <a:rPr lang="fr-FR" sz="1100" dirty="0"/>
              <a:t>- Les </a:t>
            </a:r>
            <a:r>
              <a:rPr lang="fr-FR" sz="1100" b="1" dirty="0"/>
              <a:t>loyers courus et non échus sur dettes ;</a:t>
            </a:r>
            <a:endParaRPr lang="fr-FR" sz="1100" dirty="0"/>
          </a:p>
          <a:p>
            <a:r>
              <a:rPr lang="fr-FR" sz="1100" dirty="0"/>
              <a:t>- Les </a:t>
            </a:r>
            <a:r>
              <a:rPr lang="fr-FR" sz="1100" b="1" dirty="0"/>
              <a:t>rabais, remises et ristournes à accorder</a:t>
            </a:r>
            <a:r>
              <a:rPr lang="fr-FR" sz="1100" dirty="0"/>
              <a:t> aux clients en fonction de nos conventions commerciales et pour lesquelles nous n’avons pas encore établi les factures d’avoir (Compte 4198 - </a:t>
            </a:r>
            <a:r>
              <a:rPr lang="fr-FR" sz="1100" i="1" dirty="0"/>
              <a:t>Clients RRR à accorder)</a:t>
            </a:r>
            <a:r>
              <a:rPr lang="fr-FR" sz="1100" dirty="0"/>
              <a:t>.</a:t>
            </a:r>
          </a:p>
          <a:p>
            <a:r>
              <a:rPr lang="fr-FR" sz="1100" dirty="0"/>
              <a:t> </a:t>
            </a:r>
          </a:p>
          <a:p>
            <a:r>
              <a:rPr lang="fr-FR" sz="1100" b="1" dirty="0"/>
              <a:t>TVA et charges à payer</a:t>
            </a:r>
            <a:endParaRPr lang="fr-FR" sz="1100" dirty="0"/>
          </a:p>
          <a:p>
            <a:r>
              <a:rPr lang="fr-FR" sz="1100" dirty="0"/>
              <a:t>Les comptes de charges à payer, plus particulièrement concernant les comptes 60, 61 et 62, doivent être enregistrés pour leur montant T.T.C. dans la mesure où ces comptes figurent au bilan dans le poste “Fournisseurs et comptes rattachés” et que les postes “Fournisseurs” sont enregistrés pour le montant de la dette, TVA comprise (cf. PCG 444-40). </a:t>
            </a:r>
          </a:p>
          <a:p>
            <a:r>
              <a:rPr lang="fr-FR" sz="1100" dirty="0"/>
              <a:t> </a:t>
            </a:r>
          </a:p>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13</a:t>
            </a:fld>
            <a:endParaRPr lang="fr-FR" dirty="0"/>
          </a:p>
        </p:txBody>
      </p:sp>
    </p:spTree>
    <p:extLst>
      <p:ext uri="{BB962C8B-B14F-4D97-AF65-F5344CB8AC3E}">
        <p14:creationId xmlns:p14="http://schemas.microsoft.com/office/powerpoint/2010/main" val="1933469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19</a:t>
            </a:fld>
            <a:endParaRPr lang="fr-FR" dirty="0"/>
          </a:p>
        </p:txBody>
      </p:sp>
    </p:spTree>
    <p:extLst>
      <p:ext uri="{BB962C8B-B14F-4D97-AF65-F5344CB8AC3E}">
        <p14:creationId xmlns:p14="http://schemas.microsoft.com/office/powerpoint/2010/main" val="112717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2.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0" y="-8709"/>
            <a:ext cx="9145588" cy="629397"/>
          </a:xfrm>
          <a:solidFill>
            <a:srgbClr val="FFFF00"/>
          </a:solidFill>
        </p:spPr>
        <p:txBody>
          <a:bodyPr>
            <a:normAutofit/>
          </a:bodyPr>
          <a:lstStyle>
            <a:lvl1pPr algn="l">
              <a:defRPr sz="3600">
                <a:solidFill>
                  <a:srgbClr val="0070C0"/>
                </a:solidFill>
              </a:defRPr>
            </a:lvl1pPr>
          </a:lstStyle>
          <a:p>
            <a:r>
              <a:rPr lang="fr-FR" dirty="0"/>
              <a:t>Cliquez pour modifier le style du titre</a:t>
            </a:r>
          </a:p>
        </p:txBody>
      </p:sp>
      <p:sp>
        <p:nvSpPr>
          <p:cNvPr id="3" name="Espace réservé du contenu 2"/>
          <p:cNvSpPr>
            <a:spLocks noGrp="1"/>
          </p:cNvSpPr>
          <p:nvPr>
            <p:ph idx="1"/>
          </p:nvPr>
        </p:nvSpPr>
        <p:spPr>
          <a:xfrm>
            <a:off x="457280" y="1052741"/>
            <a:ext cx="8231029" cy="5073427"/>
          </a:xfrm>
        </p:spPr>
        <p:txBody>
          <a:bodyPr>
            <a:normAutofit/>
          </a:bodyPr>
          <a:lstStyle>
            <a:lvl1pPr marL="457200" indent="-457200">
              <a:buClr>
                <a:srgbClr val="0070C0"/>
              </a:buClr>
              <a:buFontTx/>
              <a:buBlip>
                <a:blip r:embed="rId2"/>
              </a:buBlip>
              <a:defRPr sz="2800"/>
            </a:lvl1pPr>
            <a:lvl2pPr marL="800100" indent="-342900">
              <a:buClr>
                <a:srgbClr val="002060"/>
              </a:buClr>
              <a:buSzPct val="90000"/>
              <a:buFontTx/>
              <a:buBlip>
                <a:blip r:embed="rId3"/>
              </a:buBlip>
              <a:defRPr sz="2400"/>
            </a:lvl2pPr>
            <a:lvl3pPr marL="1257300" indent="-342900">
              <a:buClr>
                <a:schemeClr val="tx2"/>
              </a:buClr>
              <a:buSzPct val="73000"/>
              <a:buFontTx/>
              <a:buBlip>
                <a:blip r:embed="rId4"/>
              </a:buBlip>
              <a:defRPr sz="2000"/>
            </a:lvl3pPr>
            <a:lvl4pPr marL="1657350" indent="-285750">
              <a:buFontTx/>
              <a:buBlip>
                <a:blip r:embed="rId5"/>
              </a:buBlip>
              <a:defRPr sz="1800"/>
            </a:lvl4pPr>
            <a:lvl5pPr marL="2114550" indent="-285750">
              <a:buFontTx/>
              <a:buBlip>
                <a:blip r:embed="rId6"/>
              </a:buBlip>
              <a:defRPr sz="18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a:xfrm>
            <a:off x="3497966" y="6356356"/>
            <a:ext cx="2133971" cy="365125"/>
          </a:xfrm>
        </p:spPr>
        <p:txBody>
          <a:bodyPr/>
          <a:lstStyle>
            <a:lvl1pPr algn="ctr">
              <a:defRPr sz="2000"/>
            </a:lvl1p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61840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02" y="4800600"/>
            <a:ext cx="5487353"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02"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02"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036627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38761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30551" y="274644"/>
            <a:ext cx="2057757"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79" y="274644"/>
            <a:ext cx="6058952"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54020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0" y="-8709"/>
            <a:ext cx="9145588" cy="629397"/>
          </a:xfrm>
          <a:solidFill>
            <a:srgbClr val="FFFF00"/>
          </a:solidFill>
        </p:spPr>
        <p:txBody>
          <a:bodyPr>
            <a:normAutofit/>
          </a:bodyPr>
          <a:lstStyle>
            <a:lvl1pPr algn="l">
              <a:defRPr sz="3600">
                <a:solidFill>
                  <a:srgbClr val="0070C0"/>
                </a:solidFill>
              </a:defRPr>
            </a:lvl1pPr>
          </a:lstStyle>
          <a:p>
            <a:r>
              <a:rPr lang="fr-FR" dirty="0"/>
              <a:t>Cliquez pour modifier le style du titre</a:t>
            </a:r>
          </a:p>
        </p:txBody>
      </p:sp>
      <p:sp>
        <p:nvSpPr>
          <p:cNvPr id="3" name="Espace réservé du contenu 2"/>
          <p:cNvSpPr>
            <a:spLocks noGrp="1"/>
          </p:cNvSpPr>
          <p:nvPr>
            <p:ph idx="1"/>
          </p:nvPr>
        </p:nvSpPr>
        <p:spPr>
          <a:xfrm>
            <a:off x="457280" y="1052739"/>
            <a:ext cx="8231029" cy="5073427"/>
          </a:xfrm>
        </p:spPr>
        <p:txBody>
          <a:bodyPr>
            <a:normAutofit/>
          </a:bodyPr>
          <a:lstStyle>
            <a:lvl1pPr marL="457200" indent="-457200">
              <a:buClr>
                <a:srgbClr val="0070C0"/>
              </a:buClr>
              <a:buFontTx/>
              <a:buBlip>
                <a:blip r:embed="rId2"/>
              </a:buBlip>
              <a:defRPr sz="2800"/>
            </a:lvl1pPr>
            <a:lvl2pPr marL="800100" indent="-342900">
              <a:buClr>
                <a:srgbClr val="002060"/>
              </a:buClr>
              <a:buSzPct val="90000"/>
              <a:buFontTx/>
              <a:buBlip>
                <a:blip r:embed="rId3"/>
              </a:buBlip>
              <a:defRPr sz="2400"/>
            </a:lvl2pPr>
            <a:lvl3pPr marL="1257300" indent="-342900">
              <a:buClr>
                <a:schemeClr val="tx2"/>
              </a:buClr>
              <a:buSzPct val="73000"/>
              <a:buFontTx/>
              <a:buBlip>
                <a:blip r:embed="rId4"/>
              </a:buBlip>
              <a:defRPr sz="2000"/>
            </a:lvl3pPr>
            <a:lvl4pPr marL="1657350" indent="-285750">
              <a:buFontTx/>
              <a:buBlip>
                <a:blip r:embed="rId5"/>
              </a:buBlip>
              <a:defRPr sz="1800"/>
            </a:lvl4pPr>
            <a:lvl5pPr marL="2114550" indent="-285750">
              <a:buFontTx/>
              <a:buBlip>
                <a:blip r:embed="rId6"/>
              </a:buBlip>
              <a:defRPr sz="18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a:xfrm>
            <a:off x="3497966" y="6356352"/>
            <a:ext cx="2133971" cy="365125"/>
          </a:xfrm>
        </p:spPr>
        <p:txBody>
          <a:bodyPr/>
          <a:lstStyle>
            <a:lvl1pPr algn="ctr">
              <a:defRPr sz="2000"/>
            </a:lvl1p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032153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919" y="2130427"/>
            <a:ext cx="7773750" cy="1470025"/>
          </a:xfrm>
        </p:spPr>
        <p:txBody>
          <a:bodyPr/>
          <a:lstStyle/>
          <a:p>
            <a:r>
              <a:rPr lang="fr-FR"/>
              <a:t>Modifiez le style du titre</a:t>
            </a:r>
          </a:p>
        </p:txBody>
      </p:sp>
      <p:sp>
        <p:nvSpPr>
          <p:cNvPr id="3" name="Sous-titr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3509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62689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835" y="4406902"/>
            <a:ext cx="777375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835"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924599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79" y="1600202"/>
            <a:ext cx="40583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29954" y="1600202"/>
            <a:ext cx="40583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365053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80" y="1535113"/>
            <a:ext cx="404049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80" y="2174875"/>
            <a:ext cx="404049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435" y="1535113"/>
            <a:ext cx="404287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435" y="2174875"/>
            <a:ext cx="40428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49850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134380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919" y="2130431"/>
            <a:ext cx="7773750" cy="1470025"/>
          </a:xfrm>
        </p:spPr>
        <p:txBody>
          <a:bodyPr/>
          <a:lstStyle/>
          <a:p>
            <a:r>
              <a:rPr lang="fr-FR"/>
              <a:t>Modifiez le style du titre</a:t>
            </a:r>
          </a:p>
        </p:txBody>
      </p:sp>
      <p:sp>
        <p:nvSpPr>
          <p:cNvPr id="3" name="Sous-titr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27600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14201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79" y="273050"/>
            <a:ext cx="300923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6069" y="273052"/>
            <a:ext cx="511224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79" y="1435102"/>
            <a:ext cx="300923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865597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02" y="4800600"/>
            <a:ext cx="5487353"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02"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02"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216107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859866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30551" y="274640"/>
            <a:ext cx="2057757"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79" y="274640"/>
            <a:ext cx="6058952"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291701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9588"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143000" y="3602038"/>
            <a:ext cx="6859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7803308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40358085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8287"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623888" y="4589463"/>
            <a:ext cx="788828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1977536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28650" y="1825625"/>
            <a:ext cx="386715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825625"/>
            <a:ext cx="3868738"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14269385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8287" cy="1325563"/>
          </a:xfrm>
        </p:spPr>
        <p:txBody>
          <a:bodyPr/>
          <a:lstStyle/>
          <a:p>
            <a:r>
              <a:rPr lang="fr-FR"/>
              <a:t>Modifiez le style du titre</a:t>
            </a: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30738" y="1681163"/>
            <a:ext cx="388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30738" y="2505075"/>
            <a:ext cx="388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227942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521420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31267793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15071692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3887788" y="987425"/>
            <a:ext cx="463073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4010793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3887788" y="987425"/>
            <a:ext cx="463073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11604046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27834469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5263" y="365125"/>
            <a:ext cx="1971675"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28650" y="365125"/>
            <a:ext cx="5764213"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C2B8BC-1E2F-4362-BC49-CE86632E6E58}" type="slidenum">
              <a:rPr lang="fr-FR" smtClean="0"/>
              <a:t>‹N°›</a:t>
            </a:fld>
            <a:endParaRPr lang="fr-FR"/>
          </a:p>
        </p:txBody>
      </p:sp>
    </p:spTree>
    <p:extLst>
      <p:ext uri="{BB962C8B-B14F-4D97-AF65-F5344CB8AC3E}">
        <p14:creationId xmlns:p14="http://schemas.microsoft.com/office/powerpoint/2010/main" val="21604061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9588"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143000" y="3602038"/>
            <a:ext cx="6859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411990602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26583417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8287"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623888" y="4589463"/>
            <a:ext cx="788828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28419110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28650" y="1825625"/>
            <a:ext cx="386715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825625"/>
            <a:ext cx="3868738"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322244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835" y="4406906"/>
            <a:ext cx="777375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835"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8308704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8287" cy="1325563"/>
          </a:xfrm>
        </p:spPr>
        <p:txBody>
          <a:bodyPr/>
          <a:lstStyle/>
          <a:p>
            <a:r>
              <a:rPr lang="fr-FR"/>
              <a:t>Modifiez le style du titre</a:t>
            </a: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30738" y="1681163"/>
            <a:ext cx="388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30738" y="2505075"/>
            <a:ext cx="388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1775627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5687305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13661514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3887788" y="987425"/>
            <a:ext cx="463073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19844186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3887788" y="987425"/>
            <a:ext cx="463073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41599114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18369628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5263" y="365125"/>
            <a:ext cx="1971675"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28650" y="365125"/>
            <a:ext cx="5764213"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384569F-AB0A-4B0B-8C15-140EC2D710A2}" type="slidenum">
              <a:rPr lang="fr-FR" smtClean="0"/>
              <a:t>‹N°›</a:t>
            </a:fld>
            <a:endParaRPr lang="fr-FR"/>
          </a:p>
        </p:txBody>
      </p:sp>
    </p:spTree>
    <p:extLst>
      <p:ext uri="{BB962C8B-B14F-4D97-AF65-F5344CB8AC3E}">
        <p14:creationId xmlns:p14="http://schemas.microsoft.com/office/powerpoint/2010/main" val="31611157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1905001"/>
            <a:ext cx="754511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685919" y="4572000"/>
            <a:ext cx="6462882"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7E6E6"/>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874688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107" y="-21453"/>
            <a:ext cx="7621323" cy="570133"/>
          </a:xfrm>
        </p:spPr>
        <p:txBody>
          <a:bodyPr/>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25108" y="692696"/>
            <a:ext cx="8364110" cy="5472608"/>
          </a:xfrm>
        </p:spPr>
        <p:txBody>
          <a:bodyPr/>
          <a:lstStyle>
            <a:lvl1pPr marL="571500" indent="-457200">
              <a:buClr>
                <a:srgbClr val="C00000"/>
              </a:buClr>
              <a:buFont typeface="+mj-lt"/>
              <a:buAutoNum type="alphaUcPeriod"/>
              <a:defRPr/>
            </a:lvl1pPr>
            <a:lvl2pPr>
              <a:buClr>
                <a:srgbClr val="2E1450"/>
              </a:buClr>
              <a:defRPr/>
            </a:lvl2pPr>
            <a:lvl3pPr>
              <a:buClr>
                <a:srgbClr val="C00000"/>
              </a:buClr>
              <a:defRPr/>
            </a:lvl3pPr>
            <a:lvl4pPr>
              <a:buClr>
                <a:srgbClr val="2E1450"/>
              </a:buClr>
              <a:defRPr/>
            </a:lvl4pPr>
            <a:lvl5pPr>
              <a:buClr>
                <a:srgbClr val="C00000"/>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Slide Number Placeholder 5"/>
          <p:cNvSpPr>
            <a:spLocks noGrp="1"/>
          </p:cNvSpPr>
          <p:nvPr>
            <p:ph type="sldNum" sz="quarter" idx="12"/>
          </p:nvPr>
        </p:nvSpPr>
        <p:spPr>
          <a:xfrm>
            <a:off x="8497706" y="76518"/>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317864894"/>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439" y="5486400"/>
            <a:ext cx="7661017"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722439" y="3852863"/>
            <a:ext cx="6136753"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7E6E6"/>
              </a:solidFill>
              <a:effectLst/>
              <a:uLnTx/>
              <a:uFillTx/>
              <a:latin typeface="Calibri"/>
              <a:ea typeface="+mn-ea"/>
              <a:cs typeface="+mn-cs"/>
            </a:endParaRPr>
          </a:p>
        </p:txBody>
      </p:sp>
      <p:sp>
        <p:nvSpPr>
          <p:cNvPr id="6" name="Slide Number Placeholder 5"/>
          <p:cNvSpPr>
            <a:spLocks noGrp="1"/>
          </p:cNvSpPr>
          <p:nvPr>
            <p:ph type="sldNum" sz="quarter" idx="12"/>
          </p:nvPr>
        </p:nvSpPr>
        <p:spPr>
          <a:xfrm>
            <a:off x="8497706" y="44624"/>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391660"/>
            <a:ext cx="1550800" cy="483499"/>
          </a:xfrm>
          <a:prstGeom prst="rect">
            <a:avLst/>
          </a:prstGeom>
        </p:spPr>
      </p:pic>
    </p:spTree>
    <p:extLst>
      <p:ext uri="{BB962C8B-B14F-4D97-AF65-F5344CB8AC3E}">
        <p14:creationId xmlns:p14="http://schemas.microsoft.com/office/powerpoint/2010/main" val="6793939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79" y="1600206"/>
            <a:ext cx="40583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29954" y="1600206"/>
            <a:ext cx="40583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5922219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80" y="1536192"/>
            <a:ext cx="3658235"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20368" y="1536192"/>
            <a:ext cx="3658235"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a:xfrm>
            <a:off x="8497706" y="76518"/>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17378262"/>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80" y="1535113"/>
            <a:ext cx="3658235"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80" y="2174875"/>
            <a:ext cx="365823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20368" y="1535113"/>
            <a:ext cx="3658235"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420368" y="2174875"/>
            <a:ext cx="365823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a:xfrm>
            <a:off x="8497706" y="76518"/>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63834577"/>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6" name="Slide Number Placeholder 6"/>
          <p:cNvSpPr txBox="1">
            <a:spLocks/>
          </p:cNvSpPr>
          <p:nvPr userDrawn="1"/>
        </p:nvSpPr>
        <p:spPr>
          <a:xfrm>
            <a:off x="8497706" y="76518"/>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0" name="Espace réservé de la date 9"/>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Espace réservé du pied de page 10"/>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7E6E6"/>
              </a:solidFill>
              <a:effectLst/>
              <a:uLnTx/>
              <a:uFillTx/>
              <a:latin typeface="Calibri"/>
              <a:ea typeface="+mn-ea"/>
              <a:cs typeface="+mn-cs"/>
            </a:endParaRPr>
          </a:p>
        </p:txBody>
      </p:sp>
      <p:sp>
        <p:nvSpPr>
          <p:cNvPr id="12" name="Espace réservé du numéro de diapositive 1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67289957"/>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a:xfrm>
            <a:off x="8566086" y="0"/>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058436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54" y="5495544"/>
            <a:ext cx="777375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304852" y="6096000"/>
            <a:ext cx="777375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9" name="Content Placeholder 8"/>
          <p:cNvSpPr>
            <a:spLocks noGrp="1"/>
          </p:cNvSpPr>
          <p:nvPr>
            <p:ph sz="quarter" idx="13"/>
          </p:nvPr>
        </p:nvSpPr>
        <p:spPr>
          <a:xfrm>
            <a:off x="304853" y="381000"/>
            <a:ext cx="777375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Slide Number Placeholder 6"/>
          <p:cNvSpPr txBox="1">
            <a:spLocks/>
          </p:cNvSpPr>
          <p:nvPr userDrawn="1"/>
        </p:nvSpPr>
        <p:spPr>
          <a:xfrm>
            <a:off x="8497706" y="76518"/>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253075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804" y="5495278"/>
            <a:ext cx="777375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0" y="0"/>
            <a:ext cx="8459669"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301804" y="6096000"/>
            <a:ext cx="777375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0" name="Footer Placeholder 9"/>
          <p:cNvSpPr>
            <a:spLocks noGrp="1"/>
          </p:cNvSpPr>
          <p:nvPr>
            <p:ph type="ftr"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Slide Number Placeholder 6"/>
          <p:cNvSpPr txBox="1">
            <a:spLocks/>
          </p:cNvSpPr>
          <p:nvPr userDrawn="1"/>
        </p:nvSpPr>
        <p:spPr>
          <a:xfrm>
            <a:off x="8497706" y="76518"/>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9840134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7" name="Slide Number Placeholder 6"/>
          <p:cNvSpPr txBox="1">
            <a:spLocks/>
          </p:cNvSpPr>
          <p:nvPr userDrawn="1"/>
        </p:nvSpPr>
        <p:spPr>
          <a:xfrm>
            <a:off x="8497706" y="76518"/>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1346910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0551" y="274639"/>
            <a:ext cx="1752904"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457280" y="274639"/>
            <a:ext cx="6020845"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a:xfrm>
            <a:off x="8497706" y="76519"/>
            <a:ext cx="548735" cy="39624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63807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82" y="1535113"/>
            <a:ext cx="404049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82" y="2174875"/>
            <a:ext cx="404049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435" y="1535113"/>
            <a:ext cx="404287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435" y="2174875"/>
            <a:ext cx="40428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0230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07722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4036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79" y="273050"/>
            <a:ext cx="300923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6071" y="273056"/>
            <a:ext cx="511224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79" y="1435103"/>
            <a:ext cx="300923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50877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7.pn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image" Target="../media/image8.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80" y="1600206"/>
            <a:ext cx="8231029"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79" y="6356356"/>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solidFill>
                <a:prstClr val="black">
                  <a:tint val="75000"/>
                </a:prstClr>
              </a:solidFill>
            </a:endParaRPr>
          </a:p>
        </p:txBody>
      </p:sp>
      <p:sp>
        <p:nvSpPr>
          <p:cNvPr id="5" name="Espace réservé du pied de page 4"/>
          <p:cNvSpPr>
            <a:spLocks noGrp="1"/>
          </p:cNvSpPr>
          <p:nvPr>
            <p:ph type="ftr" sz="quarter" idx="3"/>
          </p:nvPr>
        </p:nvSpPr>
        <p:spPr>
          <a:xfrm>
            <a:off x="3124743" y="6356356"/>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4338" y="6356356"/>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026034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80" y="1600202"/>
            <a:ext cx="8231029"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79" y="6356352"/>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solidFill>
                <a:prstClr val="black">
                  <a:tint val="75000"/>
                </a:prstClr>
              </a:solidFill>
            </a:endParaRPr>
          </a:p>
        </p:txBody>
      </p:sp>
      <p:sp>
        <p:nvSpPr>
          <p:cNvPr id="5" name="Espace réservé du pied de page 4"/>
          <p:cNvSpPr>
            <a:spLocks noGrp="1"/>
          </p:cNvSpPr>
          <p:nvPr>
            <p:ph type="ftr" sz="quarter" idx="3"/>
          </p:nvPr>
        </p:nvSpPr>
        <p:spPr>
          <a:xfrm>
            <a:off x="3124743" y="6356352"/>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4338" y="6356352"/>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40D1E-6526-4FEF-8A53-7673D3447782}"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5205253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5"/>
            <a:ext cx="7888288"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28650" y="1825625"/>
            <a:ext cx="7888288"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3028950" y="6356350"/>
            <a:ext cx="30876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9538"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C2B8BC-1E2F-4362-BC49-CE86632E6E58}" type="slidenum">
              <a:rPr lang="fr-FR" smtClean="0"/>
              <a:t>‹N°›</a:t>
            </a:fld>
            <a:endParaRPr lang="fr-FR"/>
          </a:p>
        </p:txBody>
      </p:sp>
    </p:spTree>
    <p:extLst>
      <p:ext uri="{BB962C8B-B14F-4D97-AF65-F5344CB8AC3E}">
        <p14:creationId xmlns:p14="http://schemas.microsoft.com/office/powerpoint/2010/main" val="750881816"/>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5"/>
            <a:ext cx="7888288"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28650" y="1825625"/>
            <a:ext cx="7888288"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3028950" y="6356350"/>
            <a:ext cx="30876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459538"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84569F-AB0A-4B0B-8C15-140EC2D710A2}" type="slidenum">
              <a:rPr lang="fr-FR" smtClean="0"/>
              <a:t>‹N°›</a:t>
            </a:fld>
            <a:endParaRPr lang="fr-FR"/>
          </a:p>
        </p:txBody>
      </p:sp>
    </p:spTree>
    <p:extLst>
      <p:ext uri="{BB962C8B-B14F-4D97-AF65-F5344CB8AC3E}">
        <p14:creationId xmlns:p14="http://schemas.microsoft.com/office/powerpoint/2010/main" val="254401500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80" y="274638"/>
            <a:ext cx="7621323" cy="1143000"/>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457280" y="1600200"/>
            <a:ext cx="7621323" cy="4800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8459669" y="0"/>
            <a:ext cx="68591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4"/>
          </p:nvPr>
        </p:nvSpPr>
        <p:spPr>
          <a:xfrm>
            <a:off x="8447857" y="181804"/>
            <a:ext cx="548735"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rot="16200000">
            <a:off x="7588434" y="4048728"/>
            <a:ext cx="2367281" cy="365824"/>
          </a:xfrm>
          <a:prstGeom prst="rect">
            <a:avLst/>
          </a:prstGeom>
        </p:spPr>
        <p:txBody>
          <a:bodyPr vert="horz" lIns="91440" tIns="45720" rIns="91440" bIns="45720" rtlCol="0" anchor="ctr"/>
          <a:lstStyle>
            <a:lvl1pPr algn="r">
              <a:defRPr sz="1200">
                <a:solidFill>
                  <a:schemeClr val="bg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7E6E6"/>
              </a:solidFill>
              <a:effectLst/>
              <a:uLnTx/>
              <a:uFillTx/>
              <a:latin typeface="Calibri"/>
              <a:ea typeface="+mn-ea"/>
              <a:cs typeface="+mn-cs"/>
            </a:endParaRPr>
          </a:p>
        </p:txBody>
      </p:sp>
      <p:sp>
        <p:nvSpPr>
          <p:cNvPr id="4" name="Date Placeholder 3"/>
          <p:cNvSpPr>
            <a:spLocks noGrp="1"/>
          </p:cNvSpPr>
          <p:nvPr>
            <p:ph type="dt" sz="half" idx="2"/>
          </p:nvPr>
        </p:nvSpPr>
        <p:spPr>
          <a:xfrm rot="16200000">
            <a:off x="7552875" y="1645888"/>
            <a:ext cx="2438399" cy="365824"/>
          </a:xfrm>
          <a:prstGeom prst="rect">
            <a:avLst/>
          </a:prstGeom>
        </p:spPr>
        <p:txBody>
          <a:bodyPr vert="horz" lIns="91440" tIns="45720" rIns="91440" bIns="45720" rtlCol="0" anchor="ctr"/>
          <a:lstStyle>
            <a:lvl1pPr algn="l">
              <a:defRPr sz="1200">
                <a:solidFill>
                  <a:schemeClr val="bg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10" name="Imag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0467" y="6351282"/>
            <a:ext cx="1550800" cy="483499"/>
          </a:xfrm>
          <a:prstGeom prst="rect">
            <a:avLst/>
          </a:prstGeom>
        </p:spPr>
      </p:pic>
      <p:pic>
        <p:nvPicPr>
          <p:cNvPr id="11" name="Image 10">
            <a:extLst>
              <a:ext uri="{FF2B5EF4-FFF2-40B4-BE49-F238E27FC236}">
                <a16:creationId xmlns:a16="http://schemas.microsoft.com/office/drawing/2014/main" id="{B579055C-A5F0-4827-8D19-A5C956D668A3}"/>
              </a:ext>
            </a:extLst>
          </p:cNvPr>
          <p:cNvPicPr>
            <a:picLocks noChangeAspect="1"/>
          </p:cNvPicPr>
          <p:nvPr userDrawn="1"/>
        </p:nvPicPr>
        <p:blipFill>
          <a:blip r:embed="rId14"/>
          <a:stretch>
            <a:fillRect/>
          </a:stretch>
        </p:blipFill>
        <p:spPr>
          <a:xfrm>
            <a:off x="7816047" y="6237313"/>
            <a:ext cx="1329541" cy="631638"/>
          </a:xfrm>
          <a:prstGeom prst="rect">
            <a:avLst/>
          </a:prstGeom>
        </p:spPr>
      </p:pic>
    </p:spTree>
    <p:extLst>
      <p:ext uri="{BB962C8B-B14F-4D97-AF65-F5344CB8AC3E}">
        <p14:creationId xmlns:p14="http://schemas.microsoft.com/office/powerpoint/2010/main" val="3296632501"/>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Titre 2"/>
          <p:cNvSpPr txBox="1">
            <a:spLocks/>
          </p:cNvSpPr>
          <p:nvPr/>
        </p:nvSpPr>
        <p:spPr>
          <a:xfrm>
            <a:off x="25107" y="-21453"/>
            <a:ext cx="7621323" cy="3162421"/>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dirty="0" smtClean="0"/>
              <a:t>Chapitre 3  Régularisation des comptes de gestion</a:t>
            </a:r>
          </a:p>
          <a:p>
            <a:endParaRPr lang="fr-FR" sz="2800" dirty="0">
              <a:solidFill>
                <a:srgbClr val="C00000"/>
              </a:solidFill>
            </a:endParaRPr>
          </a:p>
          <a:p>
            <a:pPr marL="514350" indent="-514350">
              <a:buAutoNum type="arabicPeriod"/>
            </a:pPr>
            <a:r>
              <a:rPr lang="fr-FR" sz="2800" b="1" u="sng" dirty="0" smtClean="0">
                <a:solidFill>
                  <a:srgbClr val="C00000"/>
                </a:solidFill>
              </a:rPr>
              <a:t>Charges constatées d’avances </a:t>
            </a:r>
          </a:p>
          <a:p>
            <a:pPr marL="514350" indent="-514350">
              <a:buFontTx/>
              <a:buAutoNum type="arabicPeriod"/>
            </a:pPr>
            <a:r>
              <a:rPr lang="fr-FR" sz="2800" b="1" u="sng" dirty="0" smtClean="0">
                <a:solidFill>
                  <a:srgbClr val="C00000"/>
                </a:solidFill>
              </a:rPr>
              <a:t>Produits constatés </a:t>
            </a:r>
            <a:r>
              <a:rPr lang="fr-FR" sz="2800" b="1" u="sng" dirty="0">
                <a:solidFill>
                  <a:srgbClr val="C00000"/>
                </a:solidFill>
              </a:rPr>
              <a:t>d’avances </a:t>
            </a:r>
            <a:endParaRPr lang="fr-FR" sz="2800" b="1" u="sng" dirty="0" smtClean="0">
              <a:solidFill>
                <a:srgbClr val="C00000"/>
              </a:solidFill>
            </a:endParaRPr>
          </a:p>
          <a:p>
            <a:pPr marL="514350" indent="-514350">
              <a:buFontTx/>
              <a:buAutoNum type="arabicPeriod"/>
            </a:pPr>
            <a:r>
              <a:rPr lang="fr-FR" sz="2800" b="1" u="sng" dirty="0" smtClean="0">
                <a:solidFill>
                  <a:srgbClr val="C00000"/>
                </a:solidFill>
              </a:rPr>
              <a:t>Charges à répartir </a:t>
            </a:r>
          </a:p>
          <a:p>
            <a:pPr marL="514350" indent="-514350">
              <a:buFontTx/>
              <a:buAutoNum type="arabicPeriod"/>
            </a:pPr>
            <a:r>
              <a:rPr lang="fr-FR" sz="2800" b="1" u="sng" dirty="0" smtClean="0">
                <a:solidFill>
                  <a:srgbClr val="C00000"/>
                </a:solidFill>
              </a:rPr>
              <a:t>Produits à recevoir</a:t>
            </a:r>
            <a:endParaRPr lang="fr-FR" sz="2800" b="1" u="sng" dirty="0">
              <a:solidFill>
                <a:srgbClr val="C00000"/>
              </a:solidFill>
            </a:endParaRPr>
          </a:p>
          <a:p>
            <a:pPr marL="514350" indent="-514350">
              <a:buFontTx/>
              <a:buAutoNum type="arabicPeriod"/>
            </a:pPr>
            <a:endParaRPr lang="fr-FR" sz="2800" b="1" u="sng" dirty="0">
              <a:solidFill>
                <a:srgbClr val="C00000"/>
              </a:solidFill>
            </a:endParaRPr>
          </a:p>
          <a:p>
            <a:pPr marL="514350" indent="-514350">
              <a:buAutoNum type="arabicPeriod"/>
            </a:pPr>
            <a:endParaRPr lang="fr-FR" sz="2800" b="1" u="sng" dirty="0">
              <a:solidFill>
                <a:srgbClr val="C00000"/>
              </a:solidFill>
            </a:endParaRPr>
          </a:p>
          <a:p>
            <a:endParaRPr lang="fr-FR" sz="2800" dirty="0">
              <a:solidFill>
                <a:srgbClr val="C00000"/>
              </a:solidFill>
            </a:endParaRPr>
          </a:p>
        </p:txBody>
      </p:sp>
      <p:sp>
        <p:nvSpPr>
          <p:cNvPr id="5" name="Espace réservé du contenu 3"/>
          <p:cNvSpPr txBox="1">
            <a:spLocks/>
          </p:cNvSpPr>
          <p:nvPr/>
        </p:nvSpPr>
        <p:spPr>
          <a:xfrm>
            <a:off x="252314" y="3140968"/>
            <a:ext cx="8461226" cy="6120680"/>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lgn="just">
              <a:buNone/>
            </a:pPr>
            <a:endParaRPr lang="fr-FR" sz="2000" b="1" dirty="0" smtClean="0"/>
          </a:p>
          <a:p>
            <a:pPr marL="114300" indent="0" algn="just">
              <a:buNone/>
            </a:pPr>
            <a:r>
              <a:rPr lang="fr-FR" sz="2000" b="1" dirty="0" smtClean="0"/>
              <a:t>Définition CCA et PCA : </a:t>
            </a:r>
          </a:p>
          <a:p>
            <a:pPr marL="114300" indent="0" algn="just">
              <a:buNone/>
            </a:pPr>
            <a:r>
              <a:rPr lang="fr-FR" sz="2000" dirty="0" smtClean="0"/>
              <a:t>-&gt; Elément comptabilisé en N, mais rattachable à l’exercice N+1.</a:t>
            </a:r>
          </a:p>
          <a:p>
            <a:pPr marL="114300" indent="0" algn="just">
              <a:buNone/>
            </a:pPr>
            <a:endParaRPr lang="fr-FR" sz="2000" b="1" dirty="0" smtClean="0"/>
          </a:p>
          <a:p>
            <a:pPr marL="114300" indent="0" algn="just">
              <a:buNone/>
            </a:pPr>
            <a:r>
              <a:rPr lang="fr-FR" sz="2000" b="1" dirty="0" smtClean="0"/>
              <a:t>Définition charges et produits à répartir : </a:t>
            </a:r>
            <a:endParaRPr lang="fr-FR" sz="2000" b="1" dirty="0"/>
          </a:p>
          <a:p>
            <a:pPr marL="114300" indent="0" algn="just">
              <a:buNone/>
            </a:pPr>
            <a:r>
              <a:rPr lang="fr-FR" sz="2000" dirty="0"/>
              <a:t>-&gt; Elément </a:t>
            </a:r>
            <a:r>
              <a:rPr lang="fr-FR" sz="2000" dirty="0" smtClean="0"/>
              <a:t>non-comptabilisé </a:t>
            </a:r>
            <a:r>
              <a:rPr lang="fr-FR" sz="2000" dirty="0"/>
              <a:t>en N, mais rattachable à </a:t>
            </a:r>
            <a:r>
              <a:rPr lang="fr-FR" sz="2000" dirty="0" smtClean="0"/>
              <a:t>cet exercice.</a:t>
            </a:r>
            <a:endParaRPr lang="fr-FR" sz="2000" dirty="0"/>
          </a:p>
          <a:p>
            <a:pPr marL="182880" lvl="1" indent="0">
              <a:buFont typeface="Arial" pitchFamily="34" charset="0"/>
              <a:buNone/>
            </a:pPr>
            <a:endParaRPr lang="fr-FR" sz="1600" dirty="0" smtClean="0"/>
          </a:p>
          <a:p>
            <a:pPr marL="182880" lvl="1" indent="0">
              <a:buFont typeface="Arial" pitchFamily="34" charset="0"/>
              <a:buNone/>
            </a:pPr>
            <a:r>
              <a:rPr lang="fr-FR" sz="2400" dirty="0" smtClean="0">
                <a:solidFill>
                  <a:srgbClr val="FF0000"/>
                </a:solidFill>
              </a:rPr>
              <a:t>	</a:t>
            </a:r>
            <a:r>
              <a:rPr lang="fr-FR" sz="2400" dirty="0" smtClean="0">
                <a:solidFill>
                  <a:srgbClr val="FF0000"/>
                </a:solidFill>
                <a:sym typeface="Wingdings" panose="05000000000000000000" pitchFamily="2" charset="2"/>
              </a:rPr>
              <a:t> Principe comptable d’indépendance des exercices</a:t>
            </a:r>
            <a:endParaRPr lang="fr-FR" sz="2400" dirty="0">
              <a:solidFill>
                <a:srgbClr val="FF0000"/>
              </a:solidFill>
            </a:endParaRPr>
          </a:p>
        </p:txBody>
      </p:sp>
    </p:spTree>
    <p:extLst>
      <p:ext uri="{BB962C8B-B14F-4D97-AF65-F5344CB8AC3E}">
        <p14:creationId xmlns:p14="http://schemas.microsoft.com/office/powerpoint/2010/main" val="154488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25107" y="548680"/>
            <a:ext cx="8508127" cy="5976664"/>
          </a:xfrm>
        </p:spPr>
        <p:txBody>
          <a:bodyPr>
            <a:normAutofit/>
          </a:bodyPr>
          <a:lstStyle/>
          <a:p>
            <a:r>
              <a:rPr lang="fr-FR" sz="1800" u="sng" dirty="0"/>
              <a:t>Exemple  </a:t>
            </a:r>
            <a:r>
              <a:rPr lang="fr-FR" sz="1800" i="1" u="sng" dirty="0"/>
              <a:t>Facture envoyée sans la marchandise</a:t>
            </a:r>
            <a:endParaRPr lang="fr-FR" sz="1800" u="sng" dirty="0"/>
          </a:p>
          <a:p>
            <a:pPr marL="0" indent="0">
              <a:buNone/>
            </a:pPr>
            <a:r>
              <a:rPr lang="fr-FR" sz="1800" i="1" dirty="0"/>
              <a:t>Une entreprise perçoit le 01/04/N, la redevance annuelle pour concession de brevet d’un montant de 30 000 €HT. Cette redevance concerne 9 mois de N et 3 mois de N+1.</a:t>
            </a:r>
          </a:p>
          <a:p>
            <a:pPr marL="0" indent="0" algn="just">
              <a:buNone/>
            </a:pPr>
            <a:endParaRPr lang="fr-FR" sz="1800" u="sng" dirty="0" smtClean="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Enregistrement de la facture</a:t>
            </a: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Annulation du produit sur </a:t>
            </a:r>
            <a:r>
              <a:rPr lang="fr-FR" sz="1800" u="sng" dirty="0" smtClean="0">
                <a:solidFill>
                  <a:srgbClr val="C00000"/>
                </a:solidFill>
              </a:rPr>
              <a:t>N</a:t>
            </a: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510509" y="107355"/>
            <a:ext cx="611188" cy="441325"/>
          </a:xfrm>
        </p:spPr>
        <p:txBody>
          <a:bodyPr/>
          <a:lstStyle/>
          <a:p>
            <a:fld id="{25D6219C-5D67-46FE-AB3F-D592616FA5B1}" type="slidenum">
              <a:rPr lang="fr-FR" smtClean="0">
                <a:solidFill>
                  <a:prstClr val="black">
                    <a:tint val="75000"/>
                  </a:prstClr>
                </a:solidFill>
              </a:rPr>
              <a:pPr/>
              <a:t>10</a:t>
            </a:fld>
            <a:endParaRPr lang="fr-FR" dirty="0">
              <a:solidFill>
                <a:prstClr val="black">
                  <a:tint val="75000"/>
                </a:prstClr>
              </a:solidFill>
            </a:endParaRPr>
          </a:p>
        </p:txBody>
      </p:sp>
      <p:graphicFrame>
        <p:nvGraphicFramePr>
          <p:cNvPr id="6" name="Espace réservé du contenu 4"/>
          <p:cNvGraphicFramePr>
            <a:graphicFrameLocks/>
          </p:cNvGraphicFramePr>
          <p:nvPr>
            <p:extLst/>
          </p:nvPr>
        </p:nvGraphicFramePr>
        <p:xfrm>
          <a:off x="7765" y="2564904"/>
          <a:ext cx="8474218" cy="1402080"/>
        </p:xfrm>
        <a:graphic>
          <a:graphicData uri="http://schemas.openxmlformats.org/drawingml/2006/table">
            <a:tbl>
              <a:tblPr>
                <a:tableStyleId>{5C22544A-7EE6-4342-B048-85BDC9FD1C3A}</a:tableStyleId>
              </a:tblPr>
              <a:tblGrid>
                <a:gridCol w="1080119">
                  <a:extLst>
                    <a:ext uri="{9D8B030D-6E8A-4147-A177-3AD203B41FA5}">
                      <a16:colId xmlns:a16="http://schemas.microsoft.com/office/drawing/2014/main" val="20000"/>
                    </a:ext>
                  </a:extLst>
                </a:gridCol>
                <a:gridCol w="4062741">
                  <a:extLst>
                    <a:ext uri="{9D8B030D-6E8A-4147-A177-3AD203B41FA5}">
                      <a16:colId xmlns:a16="http://schemas.microsoft.com/office/drawing/2014/main" val="20001"/>
                    </a:ext>
                  </a:extLst>
                </a:gridCol>
                <a:gridCol w="1615075">
                  <a:extLst>
                    <a:ext uri="{9D8B030D-6E8A-4147-A177-3AD203B41FA5}">
                      <a16:colId xmlns:a16="http://schemas.microsoft.com/office/drawing/2014/main" val="20002"/>
                    </a:ext>
                  </a:extLst>
                </a:gridCol>
                <a:gridCol w="1716283">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4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nvPr>
        </p:nvGraphicFramePr>
        <p:xfrm>
          <a:off x="0" y="4437112"/>
          <a:ext cx="8496443" cy="1402080"/>
        </p:xfrm>
        <a:graphic>
          <a:graphicData uri="http://schemas.openxmlformats.org/drawingml/2006/table">
            <a:tbl>
              <a:tblPr>
                <a:tableStyleId>{5C22544A-7EE6-4342-B048-85BDC9FD1C3A}</a:tableStyleId>
              </a:tblPr>
              <a:tblGrid>
                <a:gridCol w="983060">
                  <a:extLst>
                    <a:ext uri="{9D8B030D-6E8A-4147-A177-3AD203B41FA5}">
                      <a16:colId xmlns:a16="http://schemas.microsoft.com/office/drawing/2014/main" val="20000"/>
                    </a:ext>
                  </a:extLst>
                </a:gridCol>
                <a:gridCol w="4173288">
                  <a:extLst>
                    <a:ext uri="{9D8B030D-6E8A-4147-A177-3AD203B41FA5}">
                      <a16:colId xmlns:a16="http://schemas.microsoft.com/office/drawing/2014/main" val="20001"/>
                    </a:ext>
                  </a:extLst>
                </a:gridCol>
                <a:gridCol w="1619311">
                  <a:extLst>
                    <a:ext uri="{9D8B030D-6E8A-4147-A177-3AD203B41FA5}">
                      <a16:colId xmlns:a16="http://schemas.microsoft.com/office/drawing/2014/main" val="20002"/>
                    </a:ext>
                  </a:extLst>
                </a:gridCol>
                <a:gridCol w="1720784">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2400" b="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4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215582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contenu 3"/>
          <p:cNvSpPr txBox="1">
            <a:spLocks/>
          </p:cNvSpPr>
          <p:nvPr/>
        </p:nvSpPr>
        <p:spPr>
          <a:xfrm>
            <a:off x="0" y="54868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lgn="just">
              <a:buFont typeface="Arial" pitchFamily="34" charset="0"/>
              <a:buNone/>
            </a:pPr>
            <a:r>
              <a:rPr lang="fr-FR" sz="1800" u="sng" dirty="0" smtClean="0">
                <a:solidFill>
                  <a:srgbClr val="C00000"/>
                </a:solidFill>
              </a:rPr>
              <a:t>Transfert du produit sur N+1 par la contre-passation</a:t>
            </a: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114300" indent="0" algn="just">
              <a:buNone/>
            </a:pPr>
            <a:endParaRPr lang="fr-FR" sz="1800" u="sng" dirty="0" smtClean="0"/>
          </a:p>
        </p:txBody>
      </p:sp>
      <p:graphicFrame>
        <p:nvGraphicFramePr>
          <p:cNvPr id="4" name="Espace réservé du contenu 4"/>
          <p:cNvGraphicFramePr>
            <a:graphicFrameLocks/>
          </p:cNvGraphicFramePr>
          <p:nvPr>
            <p:extLst/>
          </p:nvPr>
        </p:nvGraphicFramePr>
        <p:xfrm>
          <a:off x="25107" y="1054390"/>
          <a:ext cx="8364111" cy="1121664"/>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121664">
                <a:tc>
                  <a:txBody>
                    <a:bodyPr/>
                    <a:lstStyle/>
                    <a:p>
                      <a:pPr marR="383540" algn="ctr">
                        <a:lnSpc>
                          <a:spcPct val="115000"/>
                        </a:lnSpc>
                        <a:spcAft>
                          <a:spcPts val="0"/>
                        </a:spcAft>
                      </a:pPr>
                      <a:endParaRPr lang="fr-FR" sz="1400" b="1" dirty="0">
                        <a:solidFill>
                          <a:schemeClr val="tx1"/>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6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graphicFrame>
        <p:nvGraphicFramePr>
          <p:cNvPr id="6" name="Tableau 5"/>
          <p:cNvGraphicFramePr>
            <a:graphicFrameLocks noGrp="1"/>
          </p:cNvGraphicFramePr>
          <p:nvPr>
            <p:extLst/>
          </p:nvPr>
        </p:nvGraphicFramePr>
        <p:xfrm>
          <a:off x="900386" y="3473032"/>
          <a:ext cx="2736304" cy="1529328"/>
        </p:xfrm>
        <a:graphic>
          <a:graphicData uri="http://schemas.openxmlformats.org/drawingml/2006/table">
            <a:tbl>
              <a:tblPr firstRow="1" bandRow="1">
                <a:tableStyleId>{073A0DAA-6AF3-43AB-8588-CEC1D06C72B9}</a:tableStyleId>
              </a:tblPr>
              <a:tblGrid>
                <a:gridCol w="1368152">
                  <a:extLst>
                    <a:ext uri="{9D8B030D-6E8A-4147-A177-3AD203B41FA5}">
                      <a16:colId xmlns:a16="http://schemas.microsoft.com/office/drawing/2014/main" val="2279631297"/>
                    </a:ext>
                  </a:extLst>
                </a:gridCol>
                <a:gridCol w="1368152">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smtClean="0"/>
                    </a:p>
                  </a:txBody>
                  <a:tcPr/>
                </a:tc>
                <a:extLst>
                  <a:ext uri="{0D108BD9-81ED-4DB2-BD59-A6C34878D82A}">
                    <a16:rowId xmlns:a16="http://schemas.microsoft.com/office/drawing/2014/main" val="3938114906"/>
                  </a:ext>
                </a:extLst>
              </a:tr>
            </a:tbl>
          </a:graphicData>
        </a:graphic>
      </p:graphicFrame>
      <p:graphicFrame>
        <p:nvGraphicFramePr>
          <p:cNvPr id="7" name="Tableau 6"/>
          <p:cNvGraphicFramePr>
            <a:graphicFrameLocks noGrp="1"/>
          </p:cNvGraphicFramePr>
          <p:nvPr>
            <p:extLst/>
          </p:nvPr>
        </p:nvGraphicFramePr>
        <p:xfrm>
          <a:off x="5148858" y="3473032"/>
          <a:ext cx="2497572" cy="152932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algn="r"/>
                      <a:endParaRPr lang="fr-FR" dirty="0"/>
                    </a:p>
                  </a:txBody>
                  <a:tcPr/>
                </a:tc>
                <a:extLst>
                  <a:ext uri="{0D108BD9-81ED-4DB2-BD59-A6C34878D82A}">
                    <a16:rowId xmlns:a16="http://schemas.microsoft.com/office/drawing/2014/main" val="805458555"/>
                  </a:ext>
                </a:extLst>
              </a:tr>
            </a:tbl>
          </a:graphicData>
        </a:graphic>
      </p:graphicFrame>
      <p:sp>
        <p:nvSpPr>
          <p:cNvPr id="8" name="Rectangle 7"/>
          <p:cNvSpPr/>
          <p:nvPr/>
        </p:nvSpPr>
        <p:spPr>
          <a:xfrm>
            <a:off x="54149" y="2594264"/>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707 ventes de M/ses » sur N et N+1</a:t>
            </a:r>
            <a:endParaRPr lang="fr-FR" b="1" dirty="0">
              <a:solidFill>
                <a:schemeClr val="accent2"/>
              </a:solidFill>
            </a:endParaRPr>
          </a:p>
        </p:txBody>
      </p:sp>
      <p:sp>
        <p:nvSpPr>
          <p:cNvPr id="10" name="ZoneTexte 9"/>
          <p:cNvSpPr txBox="1"/>
          <p:nvPr/>
        </p:nvSpPr>
        <p:spPr>
          <a:xfrm>
            <a:off x="900386" y="5661248"/>
            <a:ext cx="6746044" cy="923330"/>
          </a:xfrm>
          <a:prstGeom prst="rect">
            <a:avLst/>
          </a:prstGeom>
          <a:noFill/>
          <a:ln>
            <a:solidFill>
              <a:srgbClr val="FF0000"/>
            </a:solidFill>
          </a:ln>
        </p:spPr>
        <p:txBody>
          <a:bodyPr wrap="square" rtlCol="0">
            <a:spAutoFit/>
          </a:bodyPr>
          <a:lstStyle/>
          <a:p>
            <a:endParaRPr lang="fr-FR" dirty="0" smtClean="0"/>
          </a:p>
          <a:p>
            <a:endParaRPr lang="fr-FR" dirty="0"/>
          </a:p>
          <a:p>
            <a:endParaRPr lang="fr-FR" dirty="0"/>
          </a:p>
        </p:txBody>
      </p:sp>
    </p:spTree>
    <p:extLst>
      <p:ext uri="{BB962C8B-B14F-4D97-AF65-F5344CB8AC3E}">
        <p14:creationId xmlns:p14="http://schemas.microsoft.com/office/powerpoint/2010/main" val="134509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389218" cy="5976664"/>
          </a:xfrm>
        </p:spPr>
        <p:txBody>
          <a:bodyPr>
            <a:normAutofit/>
          </a:bodyPr>
          <a:lstStyle/>
          <a:p>
            <a:pPr marL="0" indent="0">
              <a:buNone/>
            </a:pPr>
            <a:r>
              <a:rPr lang="fr-FR" sz="2000" b="1" u="sng" dirty="0" smtClean="0">
                <a:solidFill>
                  <a:srgbClr val="CE2430"/>
                </a:solidFill>
              </a:rPr>
              <a:t>3. Les </a:t>
            </a:r>
            <a:r>
              <a:rPr lang="fr-FR" sz="2000" b="1" u="sng" dirty="0">
                <a:solidFill>
                  <a:srgbClr val="CE2430"/>
                </a:solidFill>
              </a:rPr>
              <a:t>charges à payer</a:t>
            </a:r>
          </a:p>
          <a:p>
            <a:pPr marL="457200" indent="-342900">
              <a:buFont typeface="Arial" panose="020B0604020202020204" pitchFamily="34" charset="0"/>
              <a:buChar char="•"/>
            </a:pPr>
            <a:r>
              <a:rPr lang="fr-FR" sz="2000" b="1" dirty="0" smtClean="0"/>
              <a:t>Définition</a:t>
            </a:r>
            <a:r>
              <a:rPr lang="fr-FR" sz="2000" dirty="0" smtClean="0"/>
              <a:t> : Charges </a:t>
            </a:r>
            <a:r>
              <a:rPr lang="fr-FR" sz="2000" dirty="0"/>
              <a:t>consommées au cours de l’exercice mais non facturées avant la fin de l’exercice</a:t>
            </a:r>
          </a:p>
          <a:p>
            <a:pPr marL="457200" indent="-342900">
              <a:buFont typeface="Arial" panose="020B0604020202020204" pitchFamily="34" charset="0"/>
              <a:buChar char="•"/>
            </a:pPr>
            <a:r>
              <a:rPr lang="fr-FR" sz="2000" b="1" dirty="0" smtClean="0">
                <a:solidFill>
                  <a:srgbClr val="C00000"/>
                </a:solidFill>
              </a:rPr>
              <a:t>Principe (indépendance des exercices)</a:t>
            </a:r>
            <a:endParaRPr lang="fr-FR" sz="2000" b="1" dirty="0">
              <a:solidFill>
                <a:srgbClr val="C00000"/>
              </a:solidFill>
            </a:endParaRPr>
          </a:p>
          <a:p>
            <a:pPr lvl="1"/>
            <a:r>
              <a:rPr lang="fr-FR" sz="1800" dirty="0"/>
              <a:t>Rattachement de la charge à l’exercice avant réception de la facture</a:t>
            </a:r>
          </a:p>
          <a:p>
            <a:pPr lvl="1"/>
            <a:r>
              <a:rPr lang="fr-FR" sz="1800" dirty="0"/>
              <a:t>Utilisation de comptes de régularisation pour la TVA déductible et la dette</a:t>
            </a:r>
          </a:p>
          <a:p>
            <a:pPr lvl="2"/>
            <a:r>
              <a:rPr lang="fr-FR" sz="1600" dirty="0"/>
              <a:t>44586 TVA sur facture non encore parvenue (débit)</a:t>
            </a:r>
          </a:p>
          <a:p>
            <a:pPr lvl="2"/>
            <a:r>
              <a:rPr lang="fr-FR" sz="1600" dirty="0"/>
              <a:t>408 </a:t>
            </a:r>
            <a:r>
              <a:rPr lang="fr-FR" sz="1600" dirty="0" smtClean="0"/>
              <a:t>« Fournisseur – facture non parvenue »</a:t>
            </a:r>
          </a:p>
          <a:p>
            <a:pPr lvl="2"/>
            <a:r>
              <a:rPr lang="fr-FR" sz="1600" dirty="0" smtClean="0"/>
              <a:t>428 « </a:t>
            </a:r>
            <a:r>
              <a:rPr lang="fr-FR" sz="1600" dirty="0"/>
              <a:t>Personnel </a:t>
            </a:r>
            <a:r>
              <a:rPr lang="fr-FR" sz="1600" dirty="0" smtClean="0"/>
              <a:t>– charges à payer »</a:t>
            </a:r>
          </a:p>
          <a:p>
            <a:pPr lvl="2"/>
            <a:r>
              <a:rPr lang="fr-FR" sz="1600" dirty="0" smtClean="0"/>
              <a:t>438 « Organismes sociaux – charges à payer »</a:t>
            </a:r>
          </a:p>
          <a:p>
            <a:pPr lvl="2"/>
            <a:r>
              <a:rPr lang="fr-FR" sz="1600" dirty="0" smtClean="0"/>
              <a:t>448 « Etat – charges à payer » - 4686 « Charges à payer »</a:t>
            </a:r>
            <a:endParaRPr lang="fr-FR" sz="1800" u="sng" dirty="0">
              <a:solidFill>
                <a:srgbClr val="C00000"/>
              </a:solidFill>
            </a:endParaRPr>
          </a:p>
          <a:p>
            <a:endParaRPr lang="fr-FR" sz="1800" u="sng" dirty="0">
              <a:solidFill>
                <a:srgbClr val="C00000"/>
              </a:solidFill>
            </a:endParaRPr>
          </a:p>
          <a:p>
            <a:endParaRPr lang="fr-FR" sz="1800" u="sng" dirty="0">
              <a:solidFill>
                <a:srgbClr val="C00000"/>
              </a:solidFill>
            </a:endParaRPr>
          </a:p>
        </p:txBody>
      </p:sp>
      <p:sp>
        <p:nvSpPr>
          <p:cNvPr id="2" name="Espace réservé du numéro de diapositive 1"/>
          <p:cNvSpPr>
            <a:spLocks noGrp="1"/>
          </p:cNvSpPr>
          <p:nvPr>
            <p:ph type="sldNum" sz="quarter" idx="4294967295"/>
          </p:nvPr>
        </p:nvSpPr>
        <p:spPr>
          <a:xfrm>
            <a:off x="8480057" y="107355"/>
            <a:ext cx="611188" cy="441325"/>
          </a:xfrm>
        </p:spPr>
        <p:txBody>
          <a:bodyPr/>
          <a:lstStyle/>
          <a:p>
            <a:fld id="{25D6219C-5D67-46FE-AB3F-D592616FA5B1}" type="slidenum">
              <a:rPr lang="fr-FR" smtClean="0">
                <a:solidFill>
                  <a:prstClr val="black">
                    <a:tint val="75000"/>
                  </a:prstClr>
                </a:solidFill>
              </a:rPr>
              <a:pPr/>
              <a:t>12</a:t>
            </a:fld>
            <a:endParaRPr lang="fr-FR" dirty="0">
              <a:solidFill>
                <a:prstClr val="black">
                  <a:tint val="75000"/>
                </a:prstClr>
              </a:solidFill>
            </a:endParaRPr>
          </a:p>
        </p:txBody>
      </p:sp>
      <p:sp>
        <p:nvSpPr>
          <p:cNvPr id="7"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cxnSp>
        <p:nvCxnSpPr>
          <p:cNvPr id="8" name="Connecteur droit avec flèche 7"/>
          <p:cNvCxnSpPr/>
          <p:nvPr/>
        </p:nvCxnSpPr>
        <p:spPr>
          <a:xfrm>
            <a:off x="468338" y="4869160"/>
            <a:ext cx="7848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Connecteur droit 8"/>
          <p:cNvCxnSpPr/>
          <p:nvPr/>
        </p:nvCxnSpPr>
        <p:spPr>
          <a:xfrm>
            <a:off x="7096494" y="4617588"/>
            <a:ext cx="0" cy="576064"/>
          </a:xfrm>
          <a:prstGeom prst="line">
            <a:avLst/>
          </a:prstGeom>
        </p:spPr>
        <p:style>
          <a:lnRef idx="1">
            <a:schemeClr val="dk1"/>
          </a:lnRef>
          <a:fillRef idx="0">
            <a:schemeClr val="dk1"/>
          </a:fillRef>
          <a:effectRef idx="0">
            <a:schemeClr val="dk1"/>
          </a:effectRef>
          <a:fontRef idx="minor">
            <a:schemeClr val="tx1"/>
          </a:fontRef>
        </p:style>
      </p:cxnSp>
      <p:sp>
        <p:nvSpPr>
          <p:cNvPr id="10" name="ZoneTexte 9"/>
          <p:cNvSpPr txBox="1"/>
          <p:nvPr/>
        </p:nvSpPr>
        <p:spPr>
          <a:xfrm>
            <a:off x="2221899" y="4329791"/>
            <a:ext cx="1026565" cy="369332"/>
          </a:xfrm>
          <a:prstGeom prst="rect">
            <a:avLst/>
          </a:prstGeom>
          <a:noFill/>
          <a:ln>
            <a:solidFill>
              <a:schemeClr val="tx1"/>
            </a:solidFill>
            <a:prstDash val="dash"/>
          </a:ln>
        </p:spPr>
        <p:txBody>
          <a:bodyPr wrap="square" rtlCol="0">
            <a:spAutoFit/>
          </a:bodyPr>
          <a:lstStyle/>
          <a:p>
            <a:r>
              <a:rPr lang="fr-FR" dirty="0" smtClean="0"/>
              <a:t>31/12/N</a:t>
            </a:r>
            <a:endParaRPr lang="fr-FR" dirty="0"/>
          </a:p>
        </p:txBody>
      </p:sp>
      <p:sp>
        <p:nvSpPr>
          <p:cNvPr id="11" name="ZoneTexte 10"/>
          <p:cNvSpPr txBox="1"/>
          <p:nvPr/>
        </p:nvSpPr>
        <p:spPr>
          <a:xfrm>
            <a:off x="6012954" y="5301664"/>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Arrivée facture</a:t>
            </a:r>
          </a:p>
          <a:p>
            <a:pPr algn="ctr"/>
            <a:r>
              <a:rPr lang="fr-FR" dirty="0" smtClean="0"/>
              <a:t>6xx + 44566 / 401</a:t>
            </a:r>
            <a:endParaRPr lang="fr-FR" dirty="0"/>
          </a:p>
        </p:txBody>
      </p:sp>
      <p:sp>
        <p:nvSpPr>
          <p:cNvPr id="12" name="ZoneTexte 11"/>
          <p:cNvSpPr txBox="1"/>
          <p:nvPr/>
        </p:nvSpPr>
        <p:spPr>
          <a:xfrm>
            <a:off x="1207702" y="5342491"/>
            <a:ext cx="3060626"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Constat charge imputable à N</a:t>
            </a:r>
          </a:p>
          <a:p>
            <a:pPr algn="ctr"/>
            <a:r>
              <a:rPr lang="fr-FR" dirty="0" smtClean="0">
                <a:solidFill>
                  <a:schemeClr val="tx1"/>
                </a:solidFill>
              </a:rPr>
              <a:t>6xx + 44568 / 4x8</a:t>
            </a:r>
            <a:endParaRPr lang="fr-FR" dirty="0">
              <a:solidFill>
                <a:srgbClr val="CE2430"/>
              </a:solidFill>
            </a:endParaRPr>
          </a:p>
        </p:txBody>
      </p:sp>
      <p:cxnSp>
        <p:nvCxnSpPr>
          <p:cNvPr id="13" name="Connecteur droit 12"/>
          <p:cNvCxnSpPr/>
          <p:nvPr/>
        </p:nvCxnSpPr>
        <p:spPr>
          <a:xfrm>
            <a:off x="2628578" y="4647800"/>
            <a:ext cx="0" cy="576064"/>
          </a:xfrm>
          <a:prstGeom prst="line">
            <a:avLst/>
          </a:prstGeom>
        </p:spPr>
        <p:style>
          <a:lnRef idx="1">
            <a:schemeClr val="dk1"/>
          </a:lnRef>
          <a:fillRef idx="0">
            <a:schemeClr val="dk1"/>
          </a:fillRef>
          <a:effectRef idx="0">
            <a:schemeClr val="dk1"/>
          </a:effectRef>
          <a:fontRef idx="minor">
            <a:schemeClr val="tx1"/>
          </a:fontRef>
        </p:style>
      </p:cxnSp>
      <p:sp>
        <p:nvSpPr>
          <p:cNvPr id="14" name="ZoneTexte 13"/>
          <p:cNvSpPr txBox="1"/>
          <p:nvPr/>
        </p:nvSpPr>
        <p:spPr>
          <a:xfrm>
            <a:off x="6363120" y="4261156"/>
            <a:ext cx="1466748" cy="369332"/>
          </a:xfrm>
          <a:prstGeom prst="rect">
            <a:avLst/>
          </a:prstGeom>
          <a:noFill/>
          <a:ln>
            <a:solidFill>
              <a:schemeClr val="tx1"/>
            </a:solidFill>
            <a:prstDash val="dash"/>
          </a:ln>
        </p:spPr>
        <p:txBody>
          <a:bodyPr wrap="square" rtlCol="0">
            <a:spAutoFit/>
          </a:bodyPr>
          <a:lstStyle/>
          <a:p>
            <a:r>
              <a:rPr lang="fr-FR" dirty="0" smtClean="0"/>
              <a:t>Courant N+1</a:t>
            </a:r>
            <a:endParaRPr lang="fr-FR" dirty="0"/>
          </a:p>
        </p:txBody>
      </p:sp>
      <p:cxnSp>
        <p:nvCxnSpPr>
          <p:cNvPr id="15" name="Connecteur droit 14"/>
          <p:cNvCxnSpPr/>
          <p:nvPr/>
        </p:nvCxnSpPr>
        <p:spPr>
          <a:xfrm>
            <a:off x="4125229" y="4698073"/>
            <a:ext cx="0" cy="1467231"/>
          </a:xfrm>
          <a:prstGeom prst="line">
            <a:avLst/>
          </a:prstGeom>
        </p:spPr>
        <p:style>
          <a:lnRef idx="1">
            <a:schemeClr val="dk1"/>
          </a:lnRef>
          <a:fillRef idx="0">
            <a:schemeClr val="dk1"/>
          </a:fillRef>
          <a:effectRef idx="0">
            <a:schemeClr val="dk1"/>
          </a:effectRef>
          <a:fontRef idx="minor">
            <a:schemeClr val="tx1"/>
          </a:fontRef>
        </p:style>
      </p:cxnSp>
      <p:sp>
        <p:nvSpPr>
          <p:cNvPr id="16" name="ZoneTexte 15"/>
          <p:cNvSpPr txBox="1"/>
          <p:nvPr/>
        </p:nvSpPr>
        <p:spPr>
          <a:xfrm>
            <a:off x="3494203" y="4328741"/>
            <a:ext cx="1262052" cy="369332"/>
          </a:xfrm>
          <a:prstGeom prst="rect">
            <a:avLst/>
          </a:prstGeom>
          <a:noFill/>
          <a:ln>
            <a:solidFill>
              <a:schemeClr val="tx1"/>
            </a:solidFill>
            <a:prstDash val="dash"/>
          </a:ln>
        </p:spPr>
        <p:txBody>
          <a:bodyPr wrap="square" rtlCol="0">
            <a:spAutoFit/>
          </a:bodyPr>
          <a:lstStyle/>
          <a:p>
            <a:r>
              <a:rPr lang="fr-FR" dirty="0" smtClean="0"/>
              <a:t>01/01/N+1</a:t>
            </a:r>
            <a:endParaRPr lang="fr-FR" dirty="0"/>
          </a:p>
        </p:txBody>
      </p:sp>
      <p:sp>
        <p:nvSpPr>
          <p:cNvPr id="17" name="ZoneTexte 16"/>
          <p:cNvSpPr txBox="1"/>
          <p:nvPr/>
        </p:nvSpPr>
        <p:spPr>
          <a:xfrm>
            <a:off x="3111069" y="6202178"/>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Contre passation</a:t>
            </a:r>
          </a:p>
          <a:p>
            <a:pPr algn="ctr"/>
            <a:r>
              <a:rPr lang="fr-FR" dirty="0" smtClean="0">
                <a:solidFill>
                  <a:schemeClr val="tx1"/>
                </a:solidFill>
              </a:rPr>
              <a:t>4x8 / 6XX + 44568</a:t>
            </a:r>
            <a:endParaRPr lang="fr-FR" u="sng" dirty="0">
              <a:solidFill>
                <a:schemeClr val="tx1"/>
              </a:solidFill>
            </a:endParaRPr>
          </a:p>
        </p:txBody>
      </p:sp>
    </p:spTree>
    <p:extLst>
      <p:ext uri="{BB962C8B-B14F-4D97-AF65-F5344CB8AC3E}">
        <p14:creationId xmlns:p14="http://schemas.microsoft.com/office/powerpoint/2010/main" val="3136673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461226" cy="6309320"/>
          </a:xfrm>
        </p:spPr>
        <p:txBody>
          <a:bodyPr>
            <a:normAutofit/>
          </a:bodyPr>
          <a:lstStyle/>
          <a:p>
            <a:r>
              <a:rPr lang="fr-FR" sz="1800" u="sng" dirty="0"/>
              <a:t>Exemple  </a:t>
            </a:r>
            <a:r>
              <a:rPr lang="fr-FR" sz="1800" i="1" u="sng" dirty="0"/>
              <a:t>Marchandises reçues sans la facture</a:t>
            </a:r>
            <a:endParaRPr lang="fr-FR" sz="1800" u="sng" dirty="0"/>
          </a:p>
          <a:p>
            <a:pPr marL="0" indent="0" algn="just">
              <a:buNone/>
            </a:pPr>
            <a:r>
              <a:rPr lang="fr-FR" sz="1800" i="1" dirty="0"/>
              <a:t>Réception de </a:t>
            </a:r>
            <a:r>
              <a:rPr lang="fr-FR" sz="1800" i="1" dirty="0" smtClean="0"/>
              <a:t>2 000 </a:t>
            </a:r>
            <a:r>
              <a:rPr lang="fr-FR" sz="1800" i="1" dirty="0"/>
              <a:t>€HT de marchandises le 10/12/15. Entrées en stock sur </a:t>
            </a:r>
            <a:r>
              <a:rPr lang="fr-FR" sz="1800" i="1" dirty="0" smtClean="0"/>
              <a:t>N, </a:t>
            </a:r>
            <a:r>
              <a:rPr lang="fr-FR" sz="1800" i="1" dirty="0"/>
              <a:t>donc enregistrement de la charge, mais facture non arrivée.</a:t>
            </a:r>
            <a:endParaRPr lang="fr-FR" sz="1800" dirty="0"/>
          </a:p>
          <a:p>
            <a:pPr marL="0" indent="0" algn="just">
              <a:buNone/>
            </a:pPr>
            <a:endParaRPr lang="fr-FR" sz="1800" u="sng" dirty="0" smtClean="0">
              <a:solidFill>
                <a:srgbClr val="C00000"/>
              </a:solidFill>
            </a:endParaRPr>
          </a:p>
          <a:p>
            <a:pPr marL="0" indent="0" algn="just">
              <a:buNone/>
            </a:pPr>
            <a:r>
              <a:rPr lang="fr-FR" sz="1800" u="sng" dirty="0" smtClean="0">
                <a:solidFill>
                  <a:srgbClr val="C00000"/>
                </a:solidFill>
              </a:rPr>
              <a:t>Enregistrement </a:t>
            </a:r>
            <a:r>
              <a:rPr lang="fr-FR" sz="1800" u="sng" dirty="0">
                <a:solidFill>
                  <a:srgbClr val="C00000"/>
                </a:solidFill>
              </a:rPr>
              <a:t>de la charge sur </a:t>
            </a:r>
            <a:r>
              <a:rPr lang="fr-FR" sz="1800" u="sng" dirty="0" smtClean="0">
                <a:solidFill>
                  <a:srgbClr val="C00000"/>
                </a:solidFill>
              </a:rPr>
              <a:t>N</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smtClean="0">
                <a:solidFill>
                  <a:srgbClr val="C00000"/>
                </a:solidFill>
              </a:rPr>
              <a:t>Contre-passation </a:t>
            </a:r>
            <a:r>
              <a:rPr lang="fr-FR" sz="1800" u="sng" dirty="0">
                <a:solidFill>
                  <a:srgbClr val="C00000"/>
                </a:solidFill>
              </a:rPr>
              <a:t>au </a:t>
            </a:r>
            <a:r>
              <a:rPr lang="fr-FR" sz="1800" u="sng" dirty="0" smtClean="0">
                <a:solidFill>
                  <a:srgbClr val="C00000"/>
                </a:solidFill>
              </a:rPr>
              <a:t>01/01/N+1</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algn="just"/>
            <a:endParaRPr lang="fr-FR" sz="1800" dirty="0"/>
          </a:p>
          <a:p>
            <a:pPr algn="just"/>
            <a:endParaRPr lang="fr-FR" sz="1800" dirty="0"/>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463245" y="107355"/>
            <a:ext cx="611188" cy="441325"/>
          </a:xfrm>
        </p:spPr>
        <p:txBody>
          <a:body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669985409"/>
              </p:ext>
            </p:extLst>
          </p:nvPr>
        </p:nvGraphicFramePr>
        <p:xfrm>
          <a:off x="108298" y="2204864"/>
          <a:ext cx="8304589" cy="1402080"/>
        </p:xfrm>
        <a:graphic>
          <a:graphicData uri="http://schemas.openxmlformats.org/drawingml/2006/table">
            <a:tbl>
              <a:tblPr>
                <a:tableStyleId>{5C22544A-7EE6-4342-B048-85BDC9FD1C3A}</a:tableStyleId>
              </a:tblPr>
              <a:tblGrid>
                <a:gridCol w="1038092">
                  <a:extLst>
                    <a:ext uri="{9D8B030D-6E8A-4147-A177-3AD203B41FA5}">
                      <a16:colId xmlns:a16="http://schemas.microsoft.com/office/drawing/2014/main" val="20000"/>
                    </a:ext>
                  </a:extLst>
                </a:gridCol>
                <a:gridCol w="4530192">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080121">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latin typeface="+mn-lt"/>
                        </a:rPr>
                        <a:t>607</a:t>
                      </a:r>
                    </a:p>
                    <a:p>
                      <a:pPr marR="383540" algn="ctr">
                        <a:lnSpc>
                          <a:spcPct val="115000"/>
                        </a:lnSpc>
                        <a:spcAft>
                          <a:spcPts val="0"/>
                        </a:spcAft>
                      </a:pPr>
                      <a:r>
                        <a:rPr lang="fr-FR" sz="1600" b="0" dirty="0">
                          <a:solidFill>
                            <a:schemeClr val="dk1"/>
                          </a:solidFill>
                          <a:effectLst/>
                          <a:latin typeface="+mn-lt"/>
                        </a:rPr>
                        <a:t>44586</a:t>
                      </a:r>
                      <a:endParaRPr lang="fr-FR" sz="1600" b="1" dirty="0">
                        <a:solidFill>
                          <a:schemeClr val="tx1"/>
                        </a:solidFill>
                        <a:effectLst/>
                        <a:latin typeface="+mn-lt"/>
                      </a:endParaRPr>
                    </a:p>
                    <a:p>
                      <a:pPr marR="383540" algn="ctr">
                        <a:lnSpc>
                          <a:spcPct val="115000"/>
                        </a:lnSpc>
                        <a:spcAft>
                          <a:spcPts val="0"/>
                        </a:spcAft>
                      </a:pPr>
                      <a:r>
                        <a:rPr lang="fr-FR" sz="1600" b="0" dirty="0">
                          <a:solidFill>
                            <a:schemeClr val="tx1"/>
                          </a:solidFill>
                          <a:effectLst/>
                          <a:latin typeface="+mn-lt"/>
                          <a:ea typeface="Times New Roman"/>
                        </a:rPr>
                        <a:t>4081</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Achat de marchandises</a:t>
                      </a:r>
                    </a:p>
                    <a:p>
                      <a:pPr marR="383540">
                        <a:lnSpc>
                          <a:spcPct val="115000"/>
                        </a:lnSpc>
                        <a:spcAft>
                          <a:spcPts val="0"/>
                        </a:spcAft>
                      </a:pPr>
                      <a:r>
                        <a:rPr lang="fr-FR" sz="1600" dirty="0">
                          <a:effectLst/>
                        </a:rPr>
                        <a:t>TVA sur</a:t>
                      </a:r>
                      <a:r>
                        <a:rPr lang="fr-FR" sz="1600" baseline="0" dirty="0">
                          <a:effectLst/>
                        </a:rPr>
                        <a:t> facture non parvenue</a:t>
                      </a:r>
                      <a:endParaRPr lang="fr-FR" sz="1600" dirty="0">
                        <a:effectLst/>
                      </a:endParaRPr>
                    </a:p>
                    <a:p>
                      <a:pPr marR="383540">
                        <a:lnSpc>
                          <a:spcPct val="115000"/>
                        </a:lnSpc>
                        <a:spcAft>
                          <a:spcPts val="0"/>
                        </a:spcAft>
                      </a:pPr>
                      <a:r>
                        <a:rPr lang="fr-FR" sz="1600" dirty="0">
                          <a:effectLst/>
                        </a:rPr>
                        <a:t>              Fournisseur-facture non parvenue</a:t>
                      </a:r>
                    </a:p>
                    <a:p>
                      <a:pPr marR="383540" algn="ctr">
                        <a:lnSpc>
                          <a:spcPct val="115000"/>
                        </a:lnSpc>
                        <a:spcAft>
                          <a:spcPts val="0"/>
                        </a:spcAft>
                      </a:pPr>
                      <a:r>
                        <a:rPr lang="fr-FR" sz="1600" i="1" dirty="0">
                          <a:effectLst/>
                          <a:latin typeface="Times New Roman"/>
                          <a:ea typeface="Times New Roman"/>
                        </a:rPr>
                        <a:t>(Enregistrement de la charge)</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r">
                        <a:lnSpc>
                          <a:spcPct val="115000"/>
                        </a:lnSpc>
                        <a:spcAft>
                          <a:spcPts val="0"/>
                        </a:spcAft>
                      </a:pPr>
                      <a:r>
                        <a:rPr lang="fr-FR" sz="1400" dirty="0">
                          <a:effectLst/>
                        </a:rPr>
                        <a:t> 2 000</a:t>
                      </a:r>
                      <a:endParaRPr lang="fr-FR" sz="1400" baseline="0" dirty="0">
                        <a:effectLst/>
                      </a:endParaRPr>
                    </a:p>
                    <a:p>
                      <a:pPr marR="383540" algn="r">
                        <a:lnSpc>
                          <a:spcPct val="115000"/>
                        </a:lnSpc>
                        <a:spcAft>
                          <a:spcPts val="0"/>
                        </a:spcAft>
                      </a:pPr>
                      <a:r>
                        <a:rPr kumimoji="0" lang="fr-FR" sz="1400" kern="1200" baseline="0" dirty="0">
                          <a:solidFill>
                            <a:schemeClr val="dk1"/>
                          </a:solidFill>
                          <a:effectLst/>
                          <a:latin typeface="+mn-lt"/>
                          <a:ea typeface="+mn-ea"/>
                          <a:cs typeface="+mn-cs"/>
                        </a:rPr>
                        <a:t>     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endParaRPr lang="fr-FR" sz="1400" dirty="0">
                        <a:effectLst/>
                      </a:endParaRPr>
                    </a:p>
                    <a:p>
                      <a:pPr marR="383540" algn="r">
                        <a:lnSpc>
                          <a:spcPct val="115000"/>
                        </a:lnSpc>
                        <a:spcAft>
                          <a:spcPts val="0"/>
                        </a:spcAft>
                      </a:pPr>
                      <a:r>
                        <a:rPr lang="fr-FR" sz="1400" dirty="0">
                          <a:effectLst/>
                        </a:rPr>
                        <a:t>2 400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3203356988"/>
              </p:ext>
            </p:extLst>
          </p:nvPr>
        </p:nvGraphicFramePr>
        <p:xfrm>
          <a:off x="30531" y="4149080"/>
          <a:ext cx="8406683" cy="1402080"/>
        </p:xfrm>
        <a:graphic>
          <a:graphicData uri="http://schemas.openxmlformats.org/drawingml/2006/table">
            <a:tbl>
              <a:tblPr>
                <a:tableStyleId>{5C22544A-7EE6-4342-B048-85BDC9FD1C3A}</a:tableStyleId>
              </a:tblPr>
              <a:tblGrid>
                <a:gridCol w="1061867">
                  <a:extLst>
                    <a:ext uri="{9D8B030D-6E8A-4147-A177-3AD203B41FA5}">
                      <a16:colId xmlns:a16="http://schemas.microsoft.com/office/drawing/2014/main" val="20000"/>
                    </a:ext>
                  </a:extLst>
                </a:gridCol>
                <a:gridCol w="4641344">
                  <a:extLst>
                    <a:ext uri="{9D8B030D-6E8A-4147-A177-3AD203B41FA5}">
                      <a16:colId xmlns:a16="http://schemas.microsoft.com/office/drawing/2014/main" val="20001"/>
                    </a:ext>
                  </a:extLst>
                </a:gridCol>
                <a:gridCol w="1636312">
                  <a:extLst>
                    <a:ext uri="{9D8B030D-6E8A-4147-A177-3AD203B41FA5}">
                      <a16:colId xmlns:a16="http://schemas.microsoft.com/office/drawing/2014/main" val="20002"/>
                    </a:ext>
                  </a:extLst>
                </a:gridCol>
                <a:gridCol w="1067160">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600" b="0" dirty="0">
                        <a:solidFill>
                          <a:schemeClr val="tx1"/>
                        </a:solidFill>
                        <a:effectLst/>
                        <a:latin typeface="Times New Roman"/>
                        <a:ea typeface="Times New Roman"/>
                      </a:endParaRPr>
                    </a:p>
                    <a:p>
                      <a:pPr marR="383540" algn="ctr">
                        <a:lnSpc>
                          <a:spcPct val="115000"/>
                        </a:lnSpc>
                        <a:spcAft>
                          <a:spcPts val="0"/>
                        </a:spcAft>
                      </a:pPr>
                      <a:r>
                        <a:rPr lang="fr-FR" sz="1600" b="0" dirty="0">
                          <a:solidFill>
                            <a:schemeClr val="tx1"/>
                          </a:solidFill>
                          <a:effectLst/>
                          <a:latin typeface="+mn-lt"/>
                          <a:ea typeface="Times New Roman"/>
                        </a:rPr>
                        <a:t>4081</a:t>
                      </a:r>
                    </a:p>
                    <a:p>
                      <a:pPr marR="383540" algn="ctr">
                        <a:lnSpc>
                          <a:spcPct val="115000"/>
                        </a:lnSpc>
                        <a:spcAft>
                          <a:spcPts val="0"/>
                        </a:spcAft>
                      </a:pPr>
                      <a:r>
                        <a:rPr lang="fr-FR" sz="1600" b="0" dirty="0">
                          <a:solidFill>
                            <a:schemeClr val="tx1"/>
                          </a:solidFill>
                          <a:effectLst/>
                          <a:latin typeface="+mn-lt"/>
                          <a:ea typeface="Times New Roman"/>
                        </a:rPr>
                        <a:t>607</a:t>
                      </a:r>
                    </a:p>
                    <a:p>
                      <a:pPr marR="383540" algn="ctr">
                        <a:lnSpc>
                          <a:spcPct val="115000"/>
                        </a:lnSpc>
                        <a:spcAft>
                          <a:spcPts val="0"/>
                        </a:spcAft>
                      </a:pPr>
                      <a:r>
                        <a:rPr lang="fr-FR" sz="1600" b="0" dirty="0">
                          <a:solidFill>
                            <a:schemeClr val="tx1"/>
                          </a:solidFill>
                          <a:effectLst/>
                          <a:latin typeface="+mn-lt"/>
                          <a:ea typeface="Times New Roman"/>
                        </a:rPr>
                        <a:t>44586</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400" b="1" i="0" dirty="0" smtClean="0">
                          <a:effectLst/>
                        </a:rPr>
                        <a:t>01/01/N+1</a:t>
                      </a:r>
                      <a:endParaRPr lang="fr-FR" sz="1400" b="1" i="0" dirty="0">
                        <a:effectLst/>
                      </a:endParaRPr>
                    </a:p>
                    <a:p>
                      <a:pPr marR="383540" algn="l">
                        <a:lnSpc>
                          <a:spcPct val="115000"/>
                        </a:lnSpc>
                        <a:spcAft>
                          <a:spcPts val="0"/>
                        </a:spcAft>
                      </a:pPr>
                      <a:r>
                        <a:rPr lang="fr-FR" sz="1400" i="0" dirty="0">
                          <a:effectLst/>
                        </a:rPr>
                        <a:t>Fournisseur-facture non parvenue</a:t>
                      </a:r>
                    </a:p>
                    <a:p>
                      <a:pPr marR="383540" algn="l">
                        <a:lnSpc>
                          <a:spcPct val="115000"/>
                        </a:lnSpc>
                        <a:spcAft>
                          <a:spcPts val="0"/>
                        </a:spcAft>
                      </a:pPr>
                      <a:r>
                        <a:rPr lang="fr-FR" sz="1400" i="0" dirty="0">
                          <a:effectLst/>
                        </a:rPr>
                        <a:t>                                   Achats de marchandises</a:t>
                      </a:r>
                    </a:p>
                    <a:p>
                      <a:pPr marR="383540" algn="l">
                        <a:lnSpc>
                          <a:spcPct val="115000"/>
                        </a:lnSpc>
                        <a:spcAft>
                          <a:spcPts val="0"/>
                        </a:spcAft>
                      </a:pPr>
                      <a:r>
                        <a:rPr lang="fr-FR" sz="1400" i="0" dirty="0">
                          <a:effectLst/>
                        </a:rPr>
                        <a:t>                           TVA</a:t>
                      </a:r>
                      <a:r>
                        <a:rPr lang="fr-FR" sz="1400" i="0" baseline="0" dirty="0">
                          <a:effectLst/>
                        </a:rPr>
                        <a:t> sur facture non parvenue</a:t>
                      </a:r>
                    </a:p>
                    <a:p>
                      <a:pPr marR="383540" algn="ctr">
                        <a:lnSpc>
                          <a:spcPct val="115000"/>
                        </a:lnSpc>
                        <a:spcAft>
                          <a:spcPts val="0"/>
                        </a:spcAft>
                      </a:pPr>
                      <a:r>
                        <a:rPr lang="fr-FR" sz="1400" i="1" baseline="0" dirty="0">
                          <a:effectLst/>
                        </a:rPr>
                        <a:t>(neutralisation de la charge sur </a:t>
                      </a:r>
                      <a:r>
                        <a:rPr lang="fr-FR" sz="1400" i="1" baseline="0" dirty="0" smtClean="0">
                          <a:effectLst/>
                        </a:rPr>
                        <a:t>N+1)</a:t>
                      </a:r>
                      <a:endParaRPr lang="fr-FR" sz="140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400" kern="1200" baseline="0" dirty="0">
                        <a:solidFill>
                          <a:schemeClr val="dk1"/>
                        </a:solidFill>
                        <a:effectLst/>
                        <a:latin typeface="+mn-lt"/>
                        <a:ea typeface="+mn-ea"/>
                        <a:cs typeface="+mn-cs"/>
                      </a:endParaRPr>
                    </a:p>
                    <a:p>
                      <a:pPr marR="383540" algn="r">
                        <a:lnSpc>
                          <a:spcPct val="115000"/>
                        </a:lnSpc>
                        <a:spcAft>
                          <a:spcPts val="0"/>
                        </a:spcAft>
                      </a:pPr>
                      <a:r>
                        <a:rPr kumimoji="0" lang="fr-FR" sz="1400" kern="1200" baseline="0" dirty="0">
                          <a:solidFill>
                            <a:schemeClr val="dk1"/>
                          </a:solidFill>
                          <a:effectLst/>
                          <a:latin typeface="+mn-lt"/>
                          <a:ea typeface="+mn-ea"/>
                          <a:cs typeface="+mn-cs"/>
                        </a:rPr>
                        <a:t>2 400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r">
                        <a:lnSpc>
                          <a:spcPct val="115000"/>
                        </a:lnSpc>
                        <a:spcAft>
                          <a:spcPts val="0"/>
                        </a:spcAft>
                      </a:pPr>
                      <a:r>
                        <a:rPr lang="fr-FR" sz="1400" dirty="0">
                          <a:effectLst/>
                        </a:rPr>
                        <a:t>2 000</a:t>
                      </a:r>
                    </a:p>
                    <a:p>
                      <a:pPr marR="383540" algn="r">
                        <a:lnSpc>
                          <a:spcPct val="115000"/>
                        </a:lnSpc>
                        <a:spcAft>
                          <a:spcPts val="0"/>
                        </a:spcAft>
                      </a:pPr>
                      <a:r>
                        <a:rPr lang="fr-FR" sz="1400" dirty="0">
                          <a:effectLst/>
                        </a:rPr>
                        <a:t>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3190809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1286265692"/>
              </p:ext>
            </p:extLst>
          </p:nvPr>
        </p:nvGraphicFramePr>
        <p:xfrm>
          <a:off x="108298" y="1340768"/>
          <a:ext cx="8304589" cy="1402080"/>
        </p:xfrm>
        <a:graphic>
          <a:graphicData uri="http://schemas.openxmlformats.org/drawingml/2006/table">
            <a:tbl>
              <a:tblPr>
                <a:tableStyleId>{5C22544A-7EE6-4342-B048-85BDC9FD1C3A}</a:tableStyleId>
              </a:tblPr>
              <a:tblGrid>
                <a:gridCol w="1038092">
                  <a:extLst>
                    <a:ext uri="{9D8B030D-6E8A-4147-A177-3AD203B41FA5}">
                      <a16:colId xmlns:a16="http://schemas.microsoft.com/office/drawing/2014/main" val="20000"/>
                    </a:ext>
                  </a:extLst>
                </a:gridCol>
                <a:gridCol w="4530192">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080121">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latin typeface="+mn-lt"/>
                        </a:rPr>
                        <a:t>607</a:t>
                      </a:r>
                    </a:p>
                    <a:p>
                      <a:pPr marR="383540" algn="ctr">
                        <a:lnSpc>
                          <a:spcPct val="115000"/>
                        </a:lnSpc>
                        <a:spcAft>
                          <a:spcPts val="0"/>
                        </a:spcAft>
                      </a:pPr>
                      <a:r>
                        <a:rPr lang="fr-FR" sz="1600" b="0" dirty="0" smtClean="0">
                          <a:solidFill>
                            <a:schemeClr val="dk1"/>
                          </a:solidFill>
                          <a:effectLst/>
                          <a:latin typeface="+mn-lt"/>
                        </a:rPr>
                        <a:t>44566</a:t>
                      </a:r>
                      <a:endParaRPr lang="fr-FR" sz="1600" b="1" dirty="0">
                        <a:solidFill>
                          <a:schemeClr val="tx1"/>
                        </a:solidFill>
                        <a:effectLst/>
                        <a:latin typeface="+mn-lt"/>
                      </a:endParaRPr>
                    </a:p>
                    <a:p>
                      <a:pPr marR="383540" algn="ctr">
                        <a:lnSpc>
                          <a:spcPct val="115000"/>
                        </a:lnSpc>
                        <a:spcAft>
                          <a:spcPts val="0"/>
                        </a:spcAft>
                      </a:pPr>
                      <a:r>
                        <a:rPr lang="fr-FR" sz="1600" b="0" dirty="0" smtClean="0">
                          <a:solidFill>
                            <a:schemeClr val="tx1"/>
                          </a:solidFill>
                          <a:effectLst/>
                          <a:latin typeface="+mn-lt"/>
                          <a:ea typeface="Times New Roman"/>
                        </a:rPr>
                        <a:t>401</a:t>
                      </a: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Réception</a:t>
                      </a:r>
                      <a:r>
                        <a:rPr lang="fr-FR" sz="1600" b="1" baseline="0" dirty="0" smtClean="0">
                          <a:effectLst/>
                        </a:rPr>
                        <a:t> facture</a:t>
                      </a:r>
                      <a:endParaRPr lang="fr-FR" sz="1600" b="1" dirty="0">
                        <a:effectLst/>
                      </a:endParaRPr>
                    </a:p>
                    <a:p>
                      <a:pPr marR="383540">
                        <a:lnSpc>
                          <a:spcPct val="115000"/>
                        </a:lnSpc>
                        <a:spcAft>
                          <a:spcPts val="0"/>
                        </a:spcAft>
                      </a:pPr>
                      <a:r>
                        <a:rPr lang="fr-FR" sz="1600" dirty="0">
                          <a:effectLst/>
                        </a:rPr>
                        <a:t>Achat de marchandises</a:t>
                      </a:r>
                    </a:p>
                    <a:p>
                      <a:pPr marR="383540">
                        <a:lnSpc>
                          <a:spcPct val="115000"/>
                        </a:lnSpc>
                        <a:spcAft>
                          <a:spcPts val="0"/>
                        </a:spcAft>
                      </a:pPr>
                      <a:r>
                        <a:rPr lang="fr-FR" sz="1600" dirty="0">
                          <a:effectLst/>
                        </a:rPr>
                        <a:t>TVA </a:t>
                      </a:r>
                      <a:r>
                        <a:rPr lang="fr-FR" sz="1600" dirty="0" smtClean="0">
                          <a:effectLst/>
                        </a:rPr>
                        <a:t>déductible</a:t>
                      </a:r>
                      <a:r>
                        <a:rPr lang="fr-FR" sz="1600" baseline="0" dirty="0" smtClean="0">
                          <a:effectLst/>
                        </a:rPr>
                        <a:t> sur ABS</a:t>
                      </a:r>
                      <a:endParaRPr lang="fr-FR" sz="1600" dirty="0">
                        <a:effectLst/>
                      </a:endParaRPr>
                    </a:p>
                    <a:p>
                      <a:pPr marR="383540">
                        <a:lnSpc>
                          <a:spcPct val="115000"/>
                        </a:lnSpc>
                        <a:spcAft>
                          <a:spcPts val="0"/>
                        </a:spcAft>
                      </a:pPr>
                      <a:r>
                        <a:rPr lang="fr-FR" sz="1600" dirty="0">
                          <a:effectLst/>
                        </a:rPr>
                        <a:t>              </a:t>
                      </a:r>
                      <a:r>
                        <a:rPr lang="fr-FR" sz="1600" dirty="0" smtClean="0">
                          <a:effectLst/>
                        </a:rPr>
                        <a:t>Fournisseur</a:t>
                      </a:r>
                      <a:endParaRPr lang="fr-FR" sz="1600" dirty="0">
                        <a:effectLst/>
                      </a:endParaRPr>
                    </a:p>
                    <a:p>
                      <a:pPr marR="383540" algn="ctr">
                        <a:lnSpc>
                          <a:spcPct val="115000"/>
                        </a:lnSpc>
                        <a:spcAft>
                          <a:spcPts val="0"/>
                        </a:spcAft>
                      </a:pPr>
                      <a:r>
                        <a:rPr lang="fr-FR" sz="1600" i="1" dirty="0">
                          <a:effectLst/>
                          <a:latin typeface="Times New Roman"/>
                          <a:ea typeface="Times New Roman"/>
                        </a:rPr>
                        <a:t>(Enregistrement de la </a:t>
                      </a:r>
                      <a:r>
                        <a:rPr lang="fr-FR" sz="1600" i="1" dirty="0" smtClean="0">
                          <a:effectLst/>
                          <a:latin typeface="Times New Roman"/>
                          <a:ea typeface="Times New Roman"/>
                        </a:rPr>
                        <a:t>facture)</a:t>
                      </a:r>
                      <a:r>
                        <a:rPr lang="fr-FR" sz="1600" i="1" baseline="0" dirty="0" smtClean="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r">
                        <a:lnSpc>
                          <a:spcPct val="115000"/>
                        </a:lnSpc>
                        <a:spcAft>
                          <a:spcPts val="0"/>
                        </a:spcAft>
                      </a:pPr>
                      <a:r>
                        <a:rPr lang="fr-FR" sz="1400" dirty="0">
                          <a:effectLst/>
                        </a:rPr>
                        <a:t> 2 000</a:t>
                      </a:r>
                      <a:endParaRPr lang="fr-FR" sz="1400" baseline="0" dirty="0">
                        <a:effectLst/>
                      </a:endParaRPr>
                    </a:p>
                    <a:p>
                      <a:pPr marR="383540" algn="r">
                        <a:lnSpc>
                          <a:spcPct val="115000"/>
                        </a:lnSpc>
                        <a:spcAft>
                          <a:spcPts val="0"/>
                        </a:spcAft>
                      </a:pPr>
                      <a:r>
                        <a:rPr kumimoji="0" lang="fr-FR" sz="1400" kern="1200" baseline="0" dirty="0">
                          <a:solidFill>
                            <a:schemeClr val="dk1"/>
                          </a:solidFill>
                          <a:effectLst/>
                          <a:latin typeface="+mn-lt"/>
                          <a:ea typeface="+mn-ea"/>
                          <a:cs typeface="+mn-cs"/>
                        </a:rPr>
                        <a:t>     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endParaRPr lang="fr-FR" sz="1400" dirty="0">
                        <a:effectLst/>
                      </a:endParaRPr>
                    </a:p>
                    <a:p>
                      <a:pPr marR="383540" algn="r">
                        <a:lnSpc>
                          <a:spcPct val="115000"/>
                        </a:lnSpc>
                        <a:spcAft>
                          <a:spcPts val="0"/>
                        </a:spcAft>
                      </a:pPr>
                      <a:r>
                        <a:rPr lang="fr-FR" sz="1400" dirty="0">
                          <a:effectLst/>
                        </a:rPr>
                        <a:t>2 400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Rectangle 6"/>
          <p:cNvSpPr/>
          <p:nvPr/>
        </p:nvSpPr>
        <p:spPr>
          <a:xfrm>
            <a:off x="108298" y="790822"/>
            <a:ext cx="8280920" cy="369332"/>
          </a:xfrm>
          <a:prstGeom prst="rect">
            <a:avLst/>
          </a:prstGeom>
        </p:spPr>
        <p:txBody>
          <a:bodyPr wrap="square">
            <a:spAutoFit/>
          </a:bodyPr>
          <a:lstStyle/>
          <a:p>
            <a:pPr marL="114300" indent="0" algn="just">
              <a:buNone/>
            </a:pPr>
            <a:r>
              <a:rPr lang="fr-FR" b="1" dirty="0">
                <a:solidFill>
                  <a:schemeClr val="accent2"/>
                </a:solidFill>
              </a:rPr>
              <a:t>Dernière étape = enregistrement de la facture dès réception</a:t>
            </a:r>
          </a:p>
        </p:txBody>
      </p:sp>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
        <p:nvSpPr>
          <p:cNvPr id="9" name="Rectangle 8"/>
          <p:cNvSpPr/>
          <p:nvPr/>
        </p:nvSpPr>
        <p:spPr>
          <a:xfrm>
            <a:off x="108298" y="2996952"/>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607 Achat de Marchandise » sur N et N+1</a:t>
            </a:r>
            <a:endParaRPr lang="fr-FR" b="1" dirty="0">
              <a:solidFill>
                <a:schemeClr val="accent2"/>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1505966470"/>
              </p:ext>
            </p:extLst>
          </p:nvPr>
        </p:nvGraphicFramePr>
        <p:xfrm>
          <a:off x="900386" y="3473032"/>
          <a:ext cx="2448272" cy="1803648"/>
        </p:xfrm>
        <a:graphic>
          <a:graphicData uri="http://schemas.openxmlformats.org/drawingml/2006/table">
            <a:tbl>
              <a:tblPr firstRow="1" bandRow="1">
                <a:tableStyleId>{073A0DAA-6AF3-43AB-8588-CEC1D06C72B9}</a:tableStyleId>
              </a:tblPr>
              <a:tblGrid>
                <a:gridCol w="1224136">
                  <a:extLst>
                    <a:ext uri="{9D8B030D-6E8A-4147-A177-3AD203B41FA5}">
                      <a16:colId xmlns:a16="http://schemas.microsoft.com/office/drawing/2014/main" val="2279631297"/>
                    </a:ext>
                  </a:extLst>
                </a:gridCol>
                <a:gridCol w="1224136">
                  <a:extLst>
                    <a:ext uri="{9D8B030D-6E8A-4147-A177-3AD203B41FA5}">
                      <a16:colId xmlns:a16="http://schemas.microsoft.com/office/drawing/2014/main" val="2305970374"/>
                    </a:ext>
                  </a:extLst>
                </a:gridCol>
              </a:tblGrid>
              <a:tr h="432048">
                <a:tc gridSpan="2">
                  <a:txBody>
                    <a:bodyPr/>
                    <a:lstStyle/>
                    <a:p>
                      <a:r>
                        <a:rPr lang="fr-FR" dirty="0" smtClean="0"/>
                        <a:t>607 Achat M/ses (N)</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r>
                        <a:rPr lang="fr-FR" dirty="0" smtClean="0"/>
                        <a:t>2.000</a:t>
                      </a:r>
                    </a:p>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r"/>
                      <a:endParaRPr lang="fr-F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fr-FR" dirty="0" smtClean="0"/>
                        <a:t>SD : 2.000</a:t>
                      </a:r>
                      <a:endParaRPr lang="fr-FR" dirty="0"/>
                    </a:p>
                  </a:txBody>
                  <a:tcPr/>
                </a:tc>
                <a:extLst>
                  <a:ext uri="{0D108BD9-81ED-4DB2-BD59-A6C34878D82A}">
                    <a16:rowId xmlns:a16="http://schemas.microsoft.com/office/drawing/2014/main" val="3938114906"/>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1773524826"/>
              </p:ext>
            </p:extLst>
          </p:nvPr>
        </p:nvGraphicFramePr>
        <p:xfrm>
          <a:off x="5148858" y="3473032"/>
          <a:ext cx="2497572" cy="180364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r>
                        <a:rPr lang="fr-FR" dirty="0" smtClean="0"/>
                        <a:t>607 Achat M/ses (N+1)</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r>
                        <a:rPr lang="fr-FR" dirty="0" smtClean="0"/>
                        <a:t>2.000</a:t>
                      </a:r>
                      <a:endParaRPr lang="fr-FR" dirty="0"/>
                    </a:p>
                  </a:txBody>
                  <a:tcPr/>
                </a:tc>
                <a:tc>
                  <a:txBody>
                    <a:bodyPr/>
                    <a:lstStyle/>
                    <a:p>
                      <a:pPr algn="ctr"/>
                      <a:r>
                        <a:rPr lang="fr-FR" dirty="0" smtClean="0"/>
                        <a:t>2.000</a:t>
                      </a:r>
                      <a:endParaRPr lang="fr-FR" dirty="0"/>
                    </a:p>
                  </a:txBody>
                  <a:tcPr/>
                </a:tc>
                <a:extLst>
                  <a:ext uri="{0D108BD9-81ED-4DB2-BD59-A6C34878D82A}">
                    <a16:rowId xmlns:a16="http://schemas.microsoft.com/office/drawing/2014/main" val="4236778860"/>
                  </a:ext>
                </a:extLst>
              </a:tr>
              <a:tr h="138296">
                <a:tc>
                  <a:txBody>
                    <a:bodyPr/>
                    <a:lstStyle/>
                    <a:p>
                      <a:pPr algn="ctr"/>
                      <a:r>
                        <a:rPr lang="fr-FR" dirty="0" smtClean="0"/>
                        <a:t>-</a:t>
                      </a:r>
                      <a:endParaRPr lang="fr-FR" dirty="0"/>
                    </a:p>
                  </a:txBody>
                  <a:tcPr/>
                </a:tc>
                <a:tc>
                  <a:txBody>
                    <a:bodyPr/>
                    <a:lstStyle/>
                    <a:p>
                      <a:pPr algn="ctr"/>
                      <a:r>
                        <a:rPr lang="fr-FR" dirty="0" smtClean="0"/>
                        <a:t>-</a:t>
                      </a:r>
                      <a:endParaRPr lang="fr-FR" dirty="0"/>
                    </a:p>
                  </a:txBody>
                  <a:tcPr/>
                </a:tc>
                <a:extLst>
                  <a:ext uri="{0D108BD9-81ED-4DB2-BD59-A6C34878D82A}">
                    <a16:rowId xmlns:a16="http://schemas.microsoft.com/office/drawing/2014/main" val="805458555"/>
                  </a:ext>
                </a:extLst>
              </a:tr>
            </a:tbl>
          </a:graphicData>
        </a:graphic>
      </p:graphicFrame>
      <p:sp>
        <p:nvSpPr>
          <p:cNvPr id="11" name="ZoneTexte 10"/>
          <p:cNvSpPr txBox="1"/>
          <p:nvPr/>
        </p:nvSpPr>
        <p:spPr>
          <a:xfrm>
            <a:off x="972394" y="5572493"/>
            <a:ext cx="6746044" cy="646331"/>
          </a:xfrm>
          <a:prstGeom prst="rect">
            <a:avLst/>
          </a:prstGeom>
          <a:noFill/>
          <a:ln>
            <a:solidFill>
              <a:srgbClr val="FF0000"/>
            </a:solidFill>
          </a:ln>
        </p:spPr>
        <p:txBody>
          <a:bodyPr wrap="square" rtlCol="0">
            <a:spAutoFit/>
          </a:bodyPr>
          <a:lstStyle/>
          <a:p>
            <a:r>
              <a:rPr lang="fr-FR" b="1" dirty="0" smtClean="0"/>
              <a:t>Conclusion</a:t>
            </a:r>
            <a:r>
              <a:rPr lang="fr-FR" dirty="0" smtClean="0"/>
              <a:t> : Charge est rattachée à l’exercice N (31/12). La contrepassation annule la charge à venir en N+1. </a:t>
            </a:r>
            <a:endParaRPr lang="fr-FR" dirty="0"/>
          </a:p>
        </p:txBody>
      </p:sp>
    </p:spTree>
    <p:extLst>
      <p:ext uri="{BB962C8B-B14F-4D97-AF65-F5344CB8AC3E}">
        <p14:creationId xmlns:p14="http://schemas.microsoft.com/office/powerpoint/2010/main" val="2937904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contenu 3"/>
          <p:cNvSpPr txBox="1">
            <a:spLocks/>
          </p:cNvSpPr>
          <p:nvPr/>
        </p:nvSpPr>
        <p:spPr>
          <a:xfrm>
            <a:off x="0" y="54868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r>
              <a:rPr lang="fr-FR" sz="2000" b="1" u="sng" dirty="0" smtClean="0">
                <a:solidFill>
                  <a:srgbClr val="CE2430"/>
                </a:solidFill>
              </a:rPr>
              <a:t>3. Les charges à payer</a:t>
            </a:r>
          </a:p>
          <a:p>
            <a:pPr marL="457200" indent="-342900"/>
            <a:r>
              <a:rPr lang="fr-FR" sz="2000" b="1" dirty="0" smtClean="0"/>
              <a:t>Le cas des intérêts d’emprunts</a:t>
            </a:r>
            <a:r>
              <a:rPr lang="fr-FR" sz="2000" dirty="0" smtClean="0"/>
              <a:t> </a:t>
            </a:r>
          </a:p>
          <a:p>
            <a:pPr marL="754380" lvl="1" indent="-342900">
              <a:buAutoNum type="arabicParenR"/>
            </a:pPr>
            <a:r>
              <a:rPr lang="fr-FR" sz="1800" dirty="0" smtClean="0"/>
              <a:t>Faire le tableau de remboursement d’emprunt</a:t>
            </a:r>
          </a:p>
          <a:p>
            <a:pPr marL="114300" indent="0" algn="just">
              <a:buNone/>
            </a:pPr>
            <a:r>
              <a:rPr lang="fr-FR" sz="2000" dirty="0" smtClean="0"/>
              <a:t>Emprunt le 01/06/N-1 de 10 000 €  au taux de 5 % remboursable sur 3 années ; </a:t>
            </a:r>
            <a:r>
              <a:rPr lang="fr-FR" sz="2000" dirty="0"/>
              <a:t>remboursement par anuité constante. </a:t>
            </a:r>
            <a:endParaRPr lang="fr-FR" sz="2000" dirty="0" smtClean="0"/>
          </a:p>
          <a:p>
            <a:pPr marL="411480" lvl="1" indent="0" algn="just">
              <a:buNone/>
            </a:pPr>
            <a:r>
              <a:rPr lang="fr-FR" sz="1800" dirty="0"/>
              <a:t>	</a:t>
            </a:r>
            <a:r>
              <a:rPr lang="fr-FR" sz="1800" u="sng" dirty="0" smtClean="0"/>
              <a:t>1.1. Calcul de l’annuité</a:t>
            </a:r>
            <a:r>
              <a:rPr lang="fr-FR" sz="1800" dirty="0" smtClean="0"/>
              <a:t> : A = C * i / (1- (1+i)</a:t>
            </a:r>
            <a:r>
              <a:rPr lang="fr-FR" sz="1800" baseline="30000" dirty="0" smtClean="0"/>
              <a:t>-n</a:t>
            </a:r>
            <a:r>
              <a:rPr lang="fr-FR" sz="1800" dirty="0" smtClean="0"/>
              <a:t>) (/!\ aux parenthèses)</a:t>
            </a:r>
          </a:p>
          <a:p>
            <a:pPr marL="411480" lvl="1" indent="0" algn="just">
              <a:buNone/>
            </a:pPr>
            <a:endParaRPr lang="fr-FR" sz="1800" dirty="0"/>
          </a:p>
          <a:p>
            <a:pPr marL="411480" lvl="1" indent="0" algn="just">
              <a:buNone/>
            </a:pPr>
            <a:endParaRPr lang="fr-FR" sz="1800" u="sng" dirty="0" smtClean="0"/>
          </a:p>
          <a:p>
            <a:pPr marL="411480" lvl="1" indent="0" algn="just">
              <a:buNone/>
            </a:pPr>
            <a:r>
              <a:rPr lang="fr-FR" sz="1800" dirty="0"/>
              <a:t>	</a:t>
            </a:r>
            <a:r>
              <a:rPr lang="fr-FR" sz="1800" u="sng" dirty="0" smtClean="0"/>
              <a:t>1.2. Tableau de remboursement </a:t>
            </a:r>
            <a:r>
              <a:rPr lang="fr-FR" sz="1800" dirty="0" smtClean="0"/>
              <a:t>:</a:t>
            </a:r>
            <a:endParaRPr lang="fr-FR" sz="1800" dirty="0"/>
          </a:p>
          <a:p>
            <a:pPr marL="411480" lvl="1" indent="0" algn="just">
              <a:buNone/>
            </a:pPr>
            <a:endParaRPr lang="fr-FR" sz="1800" dirty="0" smtClean="0"/>
          </a:p>
          <a:p>
            <a:pPr marL="114300" indent="0">
              <a:buNone/>
            </a:pPr>
            <a:endParaRPr lang="fr-FR" sz="2000" u="sng" dirty="0">
              <a:solidFill>
                <a:srgbClr val="C00000"/>
              </a:solidFill>
            </a:endParaRPr>
          </a:p>
        </p:txBody>
      </p:sp>
      <p:sp>
        <p:nvSpPr>
          <p:cNvPr id="4"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sp>
        <p:nvSpPr>
          <p:cNvPr id="6" name="ZoneTexte 5"/>
          <p:cNvSpPr txBox="1"/>
          <p:nvPr/>
        </p:nvSpPr>
        <p:spPr>
          <a:xfrm>
            <a:off x="199493" y="2780928"/>
            <a:ext cx="864096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 A = 10 000 * 0,05 / (1 – (1,05</a:t>
            </a:r>
            <a:r>
              <a:rPr lang="fr-FR" dirty="0"/>
              <a:t> </a:t>
            </a:r>
            <a:r>
              <a:rPr lang="fr-FR" dirty="0" smtClean="0"/>
              <a:t>)</a:t>
            </a:r>
            <a:r>
              <a:rPr lang="fr-FR" baseline="30000" dirty="0" smtClean="0"/>
              <a:t>-3</a:t>
            </a:r>
            <a:r>
              <a:rPr lang="fr-FR" dirty="0" smtClean="0"/>
              <a:t>) = 3 672,1 </a:t>
            </a:r>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2055979722"/>
              </p:ext>
            </p:extLst>
          </p:nvPr>
        </p:nvGraphicFramePr>
        <p:xfrm>
          <a:off x="199492" y="3789040"/>
          <a:ext cx="8640960" cy="2021840"/>
        </p:xfrm>
        <a:graphic>
          <a:graphicData uri="http://schemas.openxmlformats.org/drawingml/2006/table">
            <a:tbl>
              <a:tblPr firstRow="1" bandRow="1">
                <a:tableStyleId>{5C22544A-7EE6-4342-B048-85BDC9FD1C3A}</a:tableStyleId>
              </a:tblPr>
              <a:tblGrid>
                <a:gridCol w="1204950">
                  <a:extLst>
                    <a:ext uri="{9D8B030D-6E8A-4147-A177-3AD203B41FA5}">
                      <a16:colId xmlns:a16="http://schemas.microsoft.com/office/drawing/2014/main" val="793642928"/>
                    </a:ext>
                  </a:extLst>
                </a:gridCol>
                <a:gridCol w="1152128">
                  <a:extLst>
                    <a:ext uri="{9D8B030D-6E8A-4147-A177-3AD203B41FA5}">
                      <a16:colId xmlns:a16="http://schemas.microsoft.com/office/drawing/2014/main" val="1943281332"/>
                    </a:ext>
                  </a:extLst>
                </a:gridCol>
                <a:gridCol w="1296144">
                  <a:extLst>
                    <a:ext uri="{9D8B030D-6E8A-4147-A177-3AD203B41FA5}">
                      <a16:colId xmlns:a16="http://schemas.microsoft.com/office/drawing/2014/main" val="687835063"/>
                    </a:ext>
                  </a:extLst>
                </a:gridCol>
                <a:gridCol w="1152128">
                  <a:extLst>
                    <a:ext uri="{9D8B030D-6E8A-4147-A177-3AD203B41FA5}">
                      <a16:colId xmlns:a16="http://schemas.microsoft.com/office/drawing/2014/main" val="2480828628"/>
                    </a:ext>
                  </a:extLst>
                </a:gridCol>
                <a:gridCol w="3835610">
                  <a:extLst>
                    <a:ext uri="{9D8B030D-6E8A-4147-A177-3AD203B41FA5}">
                      <a16:colId xmlns:a16="http://schemas.microsoft.com/office/drawing/2014/main" val="3952881643"/>
                    </a:ext>
                  </a:extLst>
                </a:gridCol>
              </a:tblGrid>
              <a:tr h="370840">
                <a:tc>
                  <a:txBody>
                    <a:bodyPr/>
                    <a:lstStyle/>
                    <a:p>
                      <a:pPr algn="ctr"/>
                      <a:r>
                        <a:rPr lang="fr-FR" dirty="0" smtClean="0"/>
                        <a:t>Période</a:t>
                      </a:r>
                      <a:endParaRPr lang="fr-FR" dirty="0"/>
                    </a:p>
                  </a:txBody>
                  <a:tcPr anchor="ctr"/>
                </a:tc>
                <a:tc>
                  <a:txBody>
                    <a:bodyPr/>
                    <a:lstStyle/>
                    <a:p>
                      <a:pPr algn="ctr"/>
                      <a:r>
                        <a:rPr lang="fr-FR" dirty="0" smtClean="0"/>
                        <a:t>Capital restant</a:t>
                      </a:r>
                      <a:r>
                        <a:rPr lang="fr-FR" baseline="0" dirty="0" smtClean="0"/>
                        <a:t> dû</a:t>
                      </a:r>
                      <a:endParaRPr lang="fr-FR" dirty="0"/>
                    </a:p>
                  </a:txBody>
                  <a:tcPr anchor="ctr"/>
                </a:tc>
                <a:tc>
                  <a:txBody>
                    <a:bodyPr/>
                    <a:lstStyle/>
                    <a:p>
                      <a:pPr algn="ctr"/>
                      <a:r>
                        <a:rPr lang="fr-FR" dirty="0" smtClean="0"/>
                        <a:t>Intérêts</a:t>
                      </a:r>
                    </a:p>
                  </a:txBody>
                  <a:tcPr anchor="ctr"/>
                </a:tc>
                <a:tc>
                  <a:txBody>
                    <a:bodyPr/>
                    <a:lstStyle/>
                    <a:p>
                      <a:pPr algn="ctr"/>
                      <a:r>
                        <a:rPr lang="fr-FR" dirty="0" err="1" smtClean="0"/>
                        <a:t>Rbt</a:t>
                      </a:r>
                      <a:r>
                        <a:rPr lang="fr-FR" dirty="0" smtClean="0"/>
                        <a:t> capital </a:t>
                      </a:r>
                      <a:endParaRPr lang="fr-FR" dirty="0"/>
                    </a:p>
                  </a:txBody>
                  <a:tcPr anchor="ctr"/>
                </a:tc>
                <a:tc>
                  <a:txBody>
                    <a:bodyPr/>
                    <a:lstStyle/>
                    <a:p>
                      <a:pPr algn="ctr"/>
                      <a:r>
                        <a:rPr lang="fr-FR" dirty="0" smtClean="0"/>
                        <a:t>Capital restant dû </a:t>
                      </a:r>
                      <a:endParaRPr lang="fr-FR" dirty="0"/>
                    </a:p>
                  </a:txBody>
                  <a:tcPr anchor="ctr"/>
                </a:tc>
                <a:extLst>
                  <a:ext uri="{0D108BD9-81ED-4DB2-BD59-A6C34878D82A}">
                    <a16:rowId xmlns:a16="http://schemas.microsoft.com/office/drawing/2014/main" val="423604526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Période 1</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(début de période)</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 i</a:t>
                      </a:r>
                      <a:r>
                        <a:rPr lang="fr-FR" baseline="0" dirty="0" smtClean="0"/>
                        <a:t> * capital restant dû</a:t>
                      </a:r>
                      <a:endParaRPr lang="fr-F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 annuité - intérêts</a:t>
                      </a:r>
                      <a:endParaRPr lang="fr-FR" dirty="0"/>
                    </a:p>
                  </a:txBody>
                  <a:tcPr/>
                </a:tc>
                <a:tc>
                  <a:txBody>
                    <a:bodyPr/>
                    <a:lstStyle/>
                    <a:p>
                      <a:r>
                        <a:rPr lang="fr-FR" dirty="0" smtClean="0"/>
                        <a:t>(en fin de période)</a:t>
                      </a:r>
                      <a:r>
                        <a:rPr lang="fr-FR" baseline="0" dirty="0" smtClean="0"/>
                        <a:t> = capital restant dû en début – </a:t>
                      </a:r>
                      <a:r>
                        <a:rPr lang="fr-FR" baseline="0" dirty="0" err="1" smtClean="0"/>
                        <a:t>rbt</a:t>
                      </a:r>
                      <a:r>
                        <a:rPr lang="fr-FR" baseline="0" dirty="0" smtClean="0"/>
                        <a:t> capital</a:t>
                      </a:r>
                      <a:endParaRPr lang="fr-FR" dirty="0"/>
                    </a:p>
                  </a:txBody>
                  <a:tcPr/>
                </a:tc>
                <a:extLst>
                  <a:ext uri="{0D108BD9-81ED-4DB2-BD59-A6C34878D82A}">
                    <a16:rowId xmlns:a16="http://schemas.microsoft.com/office/drawing/2014/main" val="1159237767"/>
                  </a:ext>
                </a:extLst>
              </a:tr>
              <a:tr h="370840">
                <a:tc>
                  <a:txBody>
                    <a:bodyPr/>
                    <a:lstStyle/>
                    <a:p>
                      <a:r>
                        <a:rPr lang="fr-FR" dirty="0" smtClean="0"/>
                        <a:t>Période</a:t>
                      </a:r>
                      <a:r>
                        <a:rPr lang="fr-FR" baseline="0" dirty="0" smtClean="0"/>
                        <a:t> 2</a:t>
                      </a:r>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134931421"/>
                  </a:ext>
                </a:extLst>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439293829"/>
                  </a:ext>
                </a:extLst>
              </a:tr>
            </a:tbl>
          </a:graphicData>
        </a:graphic>
      </p:graphicFrame>
      <p:sp>
        <p:nvSpPr>
          <p:cNvPr id="8" name="Flèche courbée vers la gauche 7"/>
          <p:cNvSpPr/>
          <p:nvPr/>
        </p:nvSpPr>
        <p:spPr>
          <a:xfrm rot="5151588">
            <a:off x="3135606" y="2693329"/>
            <a:ext cx="678162" cy="569055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814973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numéro de diapositive 1"/>
          <p:cNvSpPr txBox="1">
            <a:spLocks/>
          </p:cNvSpPr>
          <p:nvPr/>
        </p:nvSpPr>
        <p:spPr>
          <a:xfrm>
            <a:off x="8566086" y="0"/>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5D6219C-5D67-46FE-AB3F-D592616FA5B1}" type="slidenum">
              <a:rPr lang="fr-FR" smtClean="0">
                <a:solidFill>
                  <a:prstClr val="black">
                    <a:tint val="75000"/>
                  </a:prstClr>
                </a:solidFill>
                <a:latin typeface="Calibri"/>
              </a:rPr>
              <a:pPr>
                <a:defRPr/>
              </a:pPr>
              <a:t>16</a:t>
            </a:fld>
            <a:endParaRPr lang="fr-FR" dirty="0">
              <a:solidFill>
                <a:prstClr val="black">
                  <a:tint val="75000"/>
                </a:prstClr>
              </a:solidFill>
              <a:latin typeface="Calibri"/>
            </a:endParaRPr>
          </a:p>
        </p:txBody>
      </p:sp>
      <p:sp>
        <p:nvSpPr>
          <p:cNvPr id="4" name="Espace réservé du contenu 3"/>
          <p:cNvSpPr txBox="1">
            <a:spLocks/>
          </p:cNvSpPr>
          <p:nvPr/>
        </p:nvSpPr>
        <p:spPr>
          <a:xfrm>
            <a:off x="0" y="54868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r>
              <a:rPr lang="fr-FR" sz="2000" b="1" u="sng" dirty="0" smtClean="0">
                <a:solidFill>
                  <a:srgbClr val="CE2430"/>
                </a:solidFill>
              </a:rPr>
              <a:t>3. Les charges à payer</a:t>
            </a:r>
          </a:p>
          <a:p>
            <a:pPr marL="457200" indent="-342900"/>
            <a:r>
              <a:rPr lang="fr-FR" sz="2000" b="1" dirty="0" smtClean="0"/>
              <a:t>Le cas des intérêts d’emprunts</a:t>
            </a:r>
            <a:r>
              <a:rPr lang="fr-FR" sz="2000" dirty="0" smtClean="0"/>
              <a:t> </a:t>
            </a:r>
          </a:p>
          <a:p>
            <a:pPr marL="754380" lvl="1" indent="-342900">
              <a:buAutoNum type="arabicParenR"/>
            </a:pPr>
            <a:r>
              <a:rPr lang="fr-FR" sz="1800" dirty="0" smtClean="0"/>
              <a:t>Faire le tableau de remboursement d’emprunt</a:t>
            </a:r>
          </a:p>
          <a:p>
            <a:pPr marL="114300" indent="0" algn="just">
              <a:buNone/>
            </a:pPr>
            <a:r>
              <a:rPr lang="fr-FR" sz="2000" dirty="0" smtClean="0"/>
              <a:t>Emprunt le 01/06/N-1 de 10 000 €  au taux de 5 % remboursable sur 3 années ; remboursement par anuité constante. </a:t>
            </a:r>
          </a:p>
          <a:p>
            <a:pPr marL="411480" lvl="1" indent="0" algn="just">
              <a:buNone/>
            </a:pPr>
            <a:r>
              <a:rPr lang="fr-FR" sz="1800" dirty="0"/>
              <a:t>	</a:t>
            </a:r>
            <a:r>
              <a:rPr lang="fr-FR" sz="1800" u="sng" dirty="0" smtClean="0"/>
              <a:t>1.1. Calcul de l’annuité</a:t>
            </a:r>
            <a:r>
              <a:rPr lang="fr-FR" sz="1800" dirty="0" smtClean="0"/>
              <a:t> : A = C * i / (1- (1+i)</a:t>
            </a:r>
            <a:r>
              <a:rPr lang="fr-FR" sz="1800" baseline="30000" dirty="0" smtClean="0"/>
              <a:t>-n</a:t>
            </a:r>
            <a:r>
              <a:rPr lang="fr-FR" sz="1800" dirty="0" smtClean="0"/>
              <a:t>) (/!\ aux parenthèses)</a:t>
            </a:r>
          </a:p>
          <a:p>
            <a:pPr marL="411480" lvl="1" indent="0" algn="just">
              <a:buNone/>
            </a:pPr>
            <a:endParaRPr lang="fr-FR" sz="1800" dirty="0"/>
          </a:p>
          <a:p>
            <a:pPr marL="411480" lvl="1" indent="0" algn="just">
              <a:buNone/>
            </a:pPr>
            <a:endParaRPr lang="fr-FR" sz="1800" u="sng" dirty="0" smtClean="0"/>
          </a:p>
          <a:p>
            <a:pPr marL="411480" lvl="1" indent="0" algn="just">
              <a:buNone/>
            </a:pPr>
            <a:r>
              <a:rPr lang="fr-FR" sz="1800" dirty="0"/>
              <a:t>	</a:t>
            </a:r>
            <a:r>
              <a:rPr lang="fr-FR" sz="1800" u="sng" dirty="0" smtClean="0"/>
              <a:t>1.2. Tableau de remboursement </a:t>
            </a:r>
            <a:r>
              <a:rPr lang="fr-FR" sz="1800" dirty="0" smtClean="0"/>
              <a:t>:</a:t>
            </a:r>
            <a:endParaRPr lang="fr-FR" sz="1800" dirty="0"/>
          </a:p>
          <a:p>
            <a:pPr marL="411480" lvl="1" indent="0" algn="just">
              <a:buNone/>
            </a:pPr>
            <a:endParaRPr lang="fr-FR" sz="1800" dirty="0" smtClean="0"/>
          </a:p>
          <a:p>
            <a:pPr marL="114300" indent="0">
              <a:buNone/>
            </a:pPr>
            <a:endParaRPr lang="fr-FR" sz="2000" u="sng" dirty="0">
              <a:solidFill>
                <a:srgbClr val="C00000"/>
              </a:solidFill>
            </a:endParaRPr>
          </a:p>
        </p:txBody>
      </p:sp>
      <p:sp>
        <p:nvSpPr>
          <p:cNvPr id="5"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sp>
        <p:nvSpPr>
          <p:cNvPr id="6" name="ZoneTexte 5"/>
          <p:cNvSpPr txBox="1"/>
          <p:nvPr/>
        </p:nvSpPr>
        <p:spPr>
          <a:xfrm>
            <a:off x="199493" y="2780928"/>
            <a:ext cx="864096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 A = 10 000 * 0,05 / (1 – (1,05</a:t>
            </a:r>
            <a:r>
              <a:rPr lang="fr-FR" dirty="0"/>
              <a:t> </a:t>
            </a:r>
            <a:r>
              <a:rPr lang="fr-FR" dirty="0" smtClean="0"/>
              <a:t>)</a:t>
            </a:r>
            <a:r>
              <a:rPr lang="fr-FR" baseline="30000" dirty="0" smtClean="0"/>
              <a:t>-3</a:t>
            </a:r>
            <a:r>
              <a:rPr lang="fr-FR" dirty="0" smtClean="0"/>
              <a:t>) = 3 672,1 </a:t>
            </a:r>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2322047038"/>
              </p:ext>
            </p:extLst>
          </p:nvPr>
        </p:nvGraphicFramePr>
        <p:xfrm>
          <a:off x="199492" y="3789040"/>
          <a:ext cx="8640960" cy="2560320"/>
        </p:xfrm>
        <a:graphic>
          <a:graphicData uri="http://schemas.openxmlformats.org/drawingml/2006/table">
            <a:tbl>
              <a:tblPr firstRow="1" bandRow="1">
                <a:tableStyleId>{5C22544A-7EE6-4342-B048-85BDC9FD1C3A}</a:tableStyleId>
              </a:tblPr>
              <a:tblGrid>
                <a:gridCol w="1204950">
                  <a:extLst>
                    <a:ext uri="{9D8B030D-6E8A-4147-A177-3AD203B41FA5}">
                      <a16:colId xmlns:a16="http://schemas.microsoft.com/office/drawing/2014/main" val="793642928"/>
                    </a:ext>
                  </a:extLst>
                </a:gridCol>
                <a:gridCol w="1152128">
                  <a:extLst>
                    <a:ext uri="{9D8B030D-6E8A-4147-A177-3AD203B41FA5}">
                      <a16:colId xmlns:a16="http://schemas.microsoft.com/office/drawing/2014/main" val="1943281332"/>
                    </a:ext>
                  </a:extLst>
                </a:gridCol>
                <a:gridCol w="1296144">
                  <a:extLst>
                    <a:ext uri="{9D8B030D-6E8A-4147-A177-3AD203B41FA5}">
                      <a16:colId xmlns:a16="http://schemas.microsoft.com/office/drawing/2014/main" val="687835063"/>
                    </a:ext>
                  </a:extLst>
                </a:gridCol>
                <a:gridCol w="1152128">
                  <a:extLst>
                    <a:ext uri="{9D8B030D-6E8A-4147-A177-3AD203B41FA5}">
                      <a16:colId xmlns:a16="http://schemas.microsoft.com/office/drawing/2014/main" val="2480828628"/>
                    </a:ext>
                  </a:extLst>
                </a:gridCol>
                <a:gridCol w="3835610">
                  <a:extLst>
                    <a:ext uri="{9D8B030D-6E8A-4147-A177-3AD203B41FA5}">
                      <a16:colId xmlns:a16="http://schemas.microsoft.com/office/drawing/2014/main" val="3952881643"/>
                    </a:ext>
                  </a:extLst>
                </a:gridCol>
              </a:tblGrid>
              <a:tr h="370840">
                <a:tc>
                  <a:txBody>
                    <a:bodyPr/>
                    <a:lstStyle/>
                    <a:p>
                      <a:pPr algn="ctr"/>
                      <a:r>
                        <a:rPr lang="fr-FR" dirty="0" smtClean="0"/>
                        <a:t>Période</a:t>
                      </a:r>
                      <a:endParaRPr lang="fr-FR" dirty="0"/>
                    </a:p>
                  </a:txBody>
                  <a:tcPr anchor="ctr"/>
                </a:tc>
                <a:tc>
                  <a:txBody>
                    <a:bodyPr/>
                    <a:lstStyle/>
                    <a:p>
                      <a:pPr algn="ctr"/>
                      <a:r>
                        <a:rPr lang="fr-FR" dirty="0" smtClean="0"/>
                        <a:t>Capital restant</a:t>
                      </a:r>
                      <a:r>
                        <a:rPr lang="fr-FR" baseline="0" dirty="0" smtClean="0"/>
                        <a:t> dû</a:t>
                      </a:r>
                      <a:endParaRPr lang="fr-FR" dirty="0"/>
                    </a:p>
                  </a:txBody>
                  <a:tcPr anchor="ctr"/>
                </a:tc>
                <a:tc>
                  <a:txBody>
                    <a:bodyPr/>
                    <a:lstStyle/>
                    <a:p>
                      <a:pPr algn="ctr"/>
                      <a:r>
                        <a:rPr lang="fr-FR" dirty="0" smtClean="0"/>
                        <a:t>Intérêts</a:t>
                      </a:r>
                    </a:p>
                  </a:txBody>
                  <a:tcPr anchor="ctr"/>
                </a:tc>
                <a:tc>
                  <a:txBody>
                    <a:bodyPr/>
                    <a:lstStyle/>
                    <a:p>
                      <a:pPr algn="ctr"/>
                      <a:r>
                        <a:rPr lang="fr-FR" dirty="0" err="1" smtClean="0"/>
                        <a:t>Rbt</a:t>
                      </a:r>
                      <a:r>
                        <a:rPr lang="fr-FR" dirty="0" smtClean="0"/>
                        <a:t> capital </a:t>
                      </a:r>
                      <a:endParaRPr lang="fr-FR" dirty="0"/>
                    </a:p>
                  </a:txBody>
                  <a:tcPr anchor="ctr"/>
                </a:tc>
                <a:tc>
                  <a:txBody>
                    <a:bodyPr/>
                    <a:lstStyle/>
                    <a:p>
                      <a:pPr algn="ctr"/>
                      <a:r>
                        <a:rPr lang="fr-FR" dirty="0" smtClean="0"/>
                        <a:t>Capital restant dû </a:t>
                      </a:r>
                      <a:endParaRPr lang="fr-FR" dirty="0"/>
                    </a:p>
                  </a:txBody>
                  <a:tcPr anchor="ctr"/>
                </a:tc>
                <a:extLst>
                  <a:ext uri="{0D108BD9-81ED-4DB2-BD59-A6C34878D82A}">
                    <a16:rowId xmlns:a16="http://schemas.microsoft.com/office/drawing/2014/main" val="423604526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01/06/n-1</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10 000</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500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3 172,1</a:t>
                      </a:r>
                      <a:endParaRPr lang="fr-FR" dirty="0"/>
                    </a:p>
                  </a:txBody>
                  <a:tcPr/>
                </a:tc>
                <a:tc>
                  <a:txBody>
                    <a:bodyPr/>
                    <a:lstStyle/>
                    <a:p>
                      <a:pPr algn="ctr"/>
                      <a:endParaRPr lang="fr-FR" dirty="0" smtClean="0"/>
                    </a:p>
                    <a:p>
                      <a:pPr algn="ctr"/>
                      <a:r>
                        <a:rPr lang="fr-FR" dirty="0" smtClean="0"/>
                        <a:t>6 827,9</a:t>
                      </a:r>
                      <a:endParaRPr lang="fr-FR" dirty="0"/>
                    </a:p>
                  </a:txBody>
                  <a:tcPr/>
                </a:tc>
                <a:extLst>
                  <a:ext uri="{0D108BD9-81ED-4DB2-BD59-A6C34878D82A}">
                    <a16:rowId xmlns:a16="http://schemas.microsoft.com/office/drawing/2014/main" val="115923776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01/06/N+1</a:t>
                      </a:r>
                    </a:p>
                  </a:txBody>
                  <a:tcPr/>
                </a:tc>
                <a:tc>
                  <a:txBody>
                    <a:bodyPr/>
                    <a:lstStyle/>
                    <a:p>
                      <a:pPr algn="ctr"/>
                      <a:r>
                        <a:rPr lang="fr-FR" dirty="0" smtClean="0"/>
                        <a:t>6 827,9</a:t>
                      </a:r>
                      <a:endParaRPr lang="fr-FR" dirty="0"/>
                    </a:p>
                  </a:txBody>
                  <a:tcPr/>
                </a:tc>
                <a:tc>
                  <a:txBody>
                    <a:bodyPr/>
                    <a:lstStyle/>
                    <a:p>
                      <a:pPr algn="ctr"/>
                      <a:endParaRPr lang="fr-FR" dirty="0" smtClean="0"/>
                    </a:p>
                    <a:p>
                      <a:pPr algn="ctr"/>
                      <a:r>
                        <a:rPr lang="fr-FR" dirty="0" smtClean="0">
                          <a:solidFill>
                            <a:srgbClr val="FF0000"/>
                          </a:solidFill>
                        </a:rPr>
                        <a:t>341,4</a:t>
                      </a:r>
                      <a:endParaRPr lang="fr-FR" dirty="0">
                        <a:solidFill>
                          <a:srgbClr val="FF0000"/>
                        </a:solidFill>
                      </a:endParaRPr>
                    </a:p>
                  </a:txBody>
                  <a:tcPr/>
                </a:tc>
                <a:tc>
                  <a:txBody>
                    <a:bodyPr/>
                    <a:lstStyle/>
                    <a:p>
                      <a:pPr algn="ctr"/>
                      <a:endParaRPr lang="fr-FR" dirty="0" smtClean="0"/>
                    </a:p>
                    <a:p>
                      <a:pPr algn="ctr"/>
                      <a:r>
                        <a:rPr lang="fr-FR" dirty="0" smtClean="0"/>
                        <a:t>3330,7</a:t>
                      </a:r>
                      <a:endParaRPr lang="fr-FR" dirty="0"/>
                    </a:p>
                  </a:txBody>
                  <a:tcPr/>
                </a:tc>
                <a:tc>
                  <a:txBody>
                    <a:bodyPr/>
                    <a:lstStyle/>
                    <a:p>
                      <a:pPr algn="ctr"/>
                      <a:endParaRPr lang="fr-FR" dirty="0" smtClean="0"/>
                    </a:p>
                    <a:p>
                      <a:pPr algn="ctr"/>
                      <a:r>
                        <a:rPr lang="fr-FR" dirty="0" smtClean="0"/>
                        <a:t>3 497,2</a:t>
                      </a:r>
                      <a:endParaRPr lang="fr-FR" dirty="0"/>
                    </a:p>
                  </a:txBody>
                  <a:tcPr/>
                </a:tc>
                <a:extLst>
                  <a:ext uri="{0D108BD9-81ED-4DB2-BD59-A6C34878D82A}">
                    <a16:rowId xmlns:a16="http://schemas.microsoft.com/office/drawing/2014/main" val="2134931421"/>
                  </a:ext>
                </a:extLst>
              </a:tr>
              <a:tr h="370840">
                <a:tc>
                  <a:txBody>
                    <a:bodyPr/>
                    <a:lstStyle/>
                    <a:p>
                      <a:r>
                        <a:rPr lang="fr-FR" dirty="0" smtClean="0"/>
                        <a:t>01/06/N+1</a:t>
                      </a:r>
                    </a:p>
                    <a:p>
                      <a:r>
                        <a:rPr lang="fr-FR" dirty="0" smtClean="0"/>
                        <a:t>01/06/N+2</a:t>
                      </a:r>
                      <a:endParaRPr lang="fr-FR" dirty="0"/>
                    </a:p>
                  </a:txBody>
                  <a:tcPr/>
                </a:tc>
                <a:tc>
                  <a:txBody>
                    <a:bodyPr/>
                    <a:lstStyle/>
                    <a:p>
                      <a:pPr algn="ctr"/>
                      <a:r>
                        <a:rPr lang="fr-FR" dirty="0" smtClean="0"/>
                        <a:t>3 497,2</a:t>
                      </a:r>
                      <a:endParaRPr lang="fr-FR" dirty="0"/>
                    </a:p>
                  </a:txBody>
                  <a:tcPr/>
                </a:tc>
                <a:tc>
                  <a:txBody>
                    <a:bodyPr/>
                    <a:lstStyle/>
                    <a:p>
                      <a:pPr algn="ctr"/>
                      <a:endParaRPr lang="fr-FR" dirty="0" smtClean="0"/>
                    </a:p>
                    <a:p>
                      <a:pPr algn="ctr"/>
                      <a:r>
                        <a:rPr lang="fr-FR" dirty="0" smtClean="0"/>
                        <a:t>174,9</a:t>
                      </a:r>
                      <a:endParaRPr lang="fr-FR" dirty="0"/>
                    </a:p>
                  </a:txBody>
                  <a:tcPr/>
                </a:tc>
                <a:tc>
                  <a:txBody>
                    <a:bodyPr/>
                    <a:lstStyle/>
                    <a:p>
                      <a:pPr algn="ctr"/>
                      <a:endParaRPr lang="fr-FR" dirty="0" smtClean="0"/>
                    </a:p>
                    <a:p>
                      <a:pPr algn="ctr"/>
                      <a:r>
                        <a:rPr lang="fr-FR" dirty="0" smtClean="0"/>
                        <a:t>3 497,2</a:t>
                      </a:r>
                      <a:endParaRPr lang="fr-FR" dirty="0"/>
                    </a:p>
                  </a:txBody>
                  <a:tcPr/>
                </a:tc>
                <a:tc>
                  <a:txBody>
                    <a:bodyPr/>
                    <a:lstStyle/>
                    <a:p>
                      <a:pPr algn="ctr"/>
                      <a:endParaRPr lang="fr-FR" dirty="0" smtClean="0"/>
                    </a:p>
                    <a:p>
                      <a:pPr algn="ctr"/>
                      <a:r>
                        <a:rPr lang="fr-FR" dirty="0" smtClean="0"/>
                        <a:t>0</a:t>
                      </a:r>
                      <a:endParaRPr lang="fr-FR" dirty="0"/>
                    </a:p>
                  </a:txBody>
                  <a:tcPr/>
                </a:tc>
                <a:extLst>
                  <a:ext uri="{0D108BD9-81ED-4DB2-BD59-A6C34878D82A}">
                    <a16:rowId xmlns:a16="http://schemas.microsoft.com/office/drawing/2014/main" val="1439293829"/>
                  </a:ext>
                </a:extLst>
              </a:tr>
            </a:tbl>
          </a:graphicData>
        </a:graphic>
      </p:graphicFrame>
    </p:spTree>
    <p:extLst>
      <p:ext uri="{BB962C8B-B14F-4D97-AF65-F5344CB8AC3E}">
        <p14:creationId xmlns:p14="http://schemas.microsoft.com/office/powerpoint/2010/main" val="150704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graphicFrame>
        <p:nvGraphicFramePr>
          <p:cNvPr id="3" name="Tableau 2"/>
          <p:cNvGraphicFramePr>
            <a:graphicFrameLocks noGrp="1"/>
          </p:cNvGraphicFramePr>
          <p:nvPr>
            <p:extLst>
              <p:ext uri="{D42A27DB-BD31-4B8C-83A1-F6EECF244321}">
                <p14:modId xmlns:p14="http://schemas.microsoft.com/office/powerpoint/2010/main" val="1212297173"/>
              </p:ext>
            </p:extLst>
          </p:nvPr>
        </p:nvGraphicFramePr>
        <p:xfrm>
          <a:off x="175248" y="437698"/>
          <a:ext cx="8640960" cy="2021840"/>
        </p:xfrm>
        <a:graphic>
          <a:graphicData uri="http://schemas.openxmlformats.org/drawingml/2006/table">
            <a:tbl>
              <a:tblPr firstRow="1" bandRow="1">
                <a:tableStyleId>{5C22544A-7EE6-4342-B048-85BDC9FD1C3A}</a:tableStyleId>
              </a:tblPr>
              <a:tblGrid>
                <a:gridCol w="1204950">
                  <a:extLst>
                    <a:ext uri="{9D8B030D-6E8A-4147-A177-3AD203B41FA5}">
                      <a16:colId xmlns:a16="http://schemas.microsoft.com/office/drawing/2014/main" val="793642928"/>
                    </a:ext>
                  </a:extLst>
                </a:gridCol>
                <a:gridCol w="1152128">
                  <a:extLst>
                    <a:ext uri="{9D8B030D-6E8A-4147-A177-3AD203B41FA5}">
                      <a16:colId xmlns:a16="http://schemas.microsoft.com/office/drawing/2014/main" val="1943281332"/>
                    </a:ext>
                  </a:extLst>
                </a:gridCol>
                <a:gridCol w="1296144">
                  <a:extLst>
                    <a:ext uri="{9D8B030D-6E8A-4147-A177-3AD203B41FA5}">
                      <a16:colId xmlns:a16="http://schemas.microsoft.com/office/drawing/2014/main" val="687835063"/>
                    </a:ext>
                  </a:extLst>
                </a:gridCol>
                <a:gridCol w="1152128">
                  <a:extLst>
                    <a:ext uri="{9D8B030D-6E8A-4147-A177-3AD203B41FA5}">
                      <a16:colId xmlns:a16="http://schemas.microsoft.com/office/drawing/2014/main" val="2480828628"/>
                    </a:ext>
                  </a:extLst>
                </a:gridCol>
                <a:gridCol w="3835610">
                  <a:extLst>
                    <a:ext uri="{9D8B030D-6E8A-4147-A177-3AD203B41FA5}">
                      <a16:colId xmlns:a16="http://schemas.microsoft.com/office/drawing/2014/main" val="3952881643"/>
                    </a:ext>
                  </a:extLst>
                </a:gridCol>
              </a:tblGrid>
              <a:tr h="370840">
                <a:tc>
                  <a:txBody>
                    <a:bodyPr/>
                    <a:lstStyle/>
                    <a:p>
                      <a:pPr algn="ctr"/>
                      <a:r>
                        <a:rPr lang="fr-FR" dirty="0" smtClean="0"/>
                        <a:t>Période</a:t>
                      </a:r>
                      <a:endParaRPr lang="fr-FR" dirty="0"/>
                    </a:p>
                  </a:txBody>
                  <a:tcPr anchor="ctr"/>
                </a:tc>
                <a:tc>
                  <a:txBody>
                    <a:bodyPr/>
                    <a:lstStyle/>
                    <a:p>
                      <a:pPr algn="ctr"/>
                      <a:r>
                        <a:rPr lang="fr-FR" dirty="0" smtClean="0"/>
                        <a:t>Capital restant</a:t>
                      </a:r>
                      <a:r>
                        <a:rPr lang="fr-FR" baseline="0" dirty="0" smtClean="0"/>
                        <a:t> dû</a:t>
                      </a:r>
                      <a:endParaRPr lang="fr-FR" dirty="0"/>
                    </a:p>
                  </a:txBody>
                  <a:tcPr anchor="ctr"/>
                </a:tc>
                <a:tc>
                  <a:txBody>
                    <a:bodyPr/>
                    <a:lstStyle/>
                    <a:p>
                      <a:pPr algn="ctr"/>
                      <a:r>
                        <a:rPr lang="fr-FR" dirty="0" smtClean="0"/>
                        <a:t>Intérêts</a:t>
                      </a:r>
                    </a:p>
                  </a:txBody>
                  <a:tcPr anchor="ctr"/>
                </a:tc>
                <a:tc>
                  <a:txBody>
                    <a:bodyPr/>
                    <a:lstStyle/>
                    <a:p>
                      <a:pPr algn="ctr"/>
                      <a:r>
                        <a:rPr lang="fr-FR" dirty="0" err="1" smtClean="0"/>
                        <a:t>Rbt</a:t>
                      </a:r>
                      <a:r>
                        <a:rPr lang="fr-FR" dirty="0" smtClean="0"/>
                        <a:t> capital </a:t>
                      </a:r>
                      <a:endParaRPr lang="fr-FR" dirty="0"/>
                    </a:p>
                  </a:txBody>
                  <a:tcPr anchor="ctr"/>
                </a:tc>
                <a:tc>
                  <a:txBody>
                    <a:bodyPr/>
                    <a:lstStyle/>
                    <a:p>
                      <a:pPr algn="ctr"/>
                      <a:r>
                        <a:rPr lang="fr-FR" dirty="0" smtClean="0"/>
                        <a:t>Capital restant dû </a:t>
                      </a:r>
                      <a:endParaRPr lang="fr-FR" dirty="0"/>
                    </a:p>
                  </a:txBody>
                  <a:tcPr anchor="ctr"/>
                </a:tc>
                <a:extLst>
                  <a:ext uri="{0D108BD9-81ED-4DB2-BD59-A6C34878D82A}">
                    <a16:rowId xmlns:a16="http://schemas.microsoft.com/office/drawing/2014/main" val="423604526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tc>
                <a:tc>
                  <a:txBody>
                    <a:bodyPr/>
                    <a:lstStyle/>
                    <a:p>
                      <a:pPr algn="ctr"/>
                      <a:endParaRPr lang="fr-FR" dirty="0"/>
                    </a:p>
                  </a:txBody>
                  <a:tcPr/>
                </a:tc>
                <a:extLst>
                  <a:ext uri="{0D108BD9-81ED-4DB2-BD59-A6C34878D82A}">
                    <a16:rowId xmlns:a16="http://schemas.microsoft.com/office/drawing/2014/main" val="115923776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01/06/N+1</a:t>
                      </a:r>
                    </a:p>
                  </a:txBody>
                  <a:tcPr/>
                </a:tc>
                <a:tc>
                  <a:txBody>
                    <a:bodyPr/>
                    <a:lstStyle/>
                    <a:p>
                      <a:pPr algn="ctr"/>
                      <a:r>
                        <a:rPr lang="fr-FR" dirty="0" smtClean="0"/>
                        <a:t>6 827,9</a:t>
                      </a:r>
                      <a:endParaRPr lang="fr-FR" dirty="0"/>
                    </a:p>
                  </a:txBody>
                  <a:tcPr/>
                </a:tc>
                <a:tc>
                  <a:txBody>
                    <a:bodyPr/>
                    <a:lstStyle/>
                    <a:p>
                      <a:pPr algn="ctr"/>
                      <a:endParaRPr lang="fr-FR" dirty="0" smtClean="0"/>
                    </a:p>
                    <a:p>
                      <a:pPr algn="ctr"/>
                      <a:r>
                        <a:rPr lang="fr-FR" dirty="0" smtClean="0"/>
                        <a:t>341,4</a:t>
                      </a:r>
                      <a:endParaRPr lang="fr-FR" dirty="0"/>
                    </a:p>
                  </a:txBody>
                  <a:tcPr/>
                </a:tc>
                <a:tc>
                  <a:txBody>
                    <a:bodyPr/>
                    <a:lstStyle/>
                    <a:p>
                      <a:pPr algn="ctr"/>
                      <a:endParaRPr lang="fr-FR" dirty="0" smtClean="0"/>
                    </a:p>
                    <a:p>
                      <a:pPr algn="ctr"/>
                      <a:r>
                        <a:rPr lang="fr-FR" dirty="0" smtClean="0"/>
                        <a:t>3330,7</a:t>
                      </a:r>
                      <a:endParaRPr lang="fr-FR" dirty="0"/>
                    </a:p>
                  </a:txBody>
                  <a:tcPr/>
                </a:tc>
                <a:tc>
                  <a:txBody>
                    <a:bodyPr/>
                    <a:lstStyle/>
                    <a:p>
                      <a:pPr algn="ctr"/>
                      <a:endParaRPr lang="fr-FR" dirty="0" smtClean="0"/>
                    </a:p>
                    <a:p>
                      <a:pPr algn="ctr"/>
                      <a:r>
                        <a:rPr lang="fr-FR" dirty="0" smtClean="0"/>
                        <a:t>3 497,2</a:t>
                      </a:r>
                      <a:endParaRPr lang="fr-FR" dirty="0"/>
                    </a:p>
                  </a:txBody>
                  <a:tcPr/>
                </a:tc>
                <a:extLst>
                  <a:ext uri="{0D108BD9-81ED-4DB2-BD59-A6C34878D82A}">
                    <a16:rowId xmlns:a16="http://schemas.microsoft.com/office/drawing/2014/main" val="2134931421"/>
                  </a:ext>
                </a:extLst>
              </a:tr>
              <a:tr h="370840">
                <a:tc>
                  <a:txBody>
                    <a:bodyPr/>
                    <a:lstStyle/>
                    <a:p>
                      <a:r>
                        <a:rPr lang="fr-FR" dirty="0" smtClean="0"/>
                        <a:t>…</a:t>
                      </a:r>
                      <a:endParaRPr lang="fr-FR" dirty="0"/>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1439293829"/>
                  </a:ext>
                </a:extLst>
              </a:tr>
            </a:tbl>
          </a:graphicData>
        </a:graphic>
      </p:graphicFrame>
      <p:sp>
        <p:nvSpPr>
          <p:cNvPr id="4" name="Espace réservé du contenu 3"/>
          <p:cNvSpPr txBox="1">
            <a:spLocks/>
          </p:cNvSpPr>
          <p:nvPr/>
        </p:nvSpPr>
        <p:spPr>
          <a:xfrm>
            <a:off x="0" y="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r>
              <a:rPr lang="fr-FR" sz="2000" b="1" u="sng" dirty="0" smtClean="0">
                <a:solidFill>
                  <a:srgbClr val="CE2430"/>
                </a:solidFill>
              </a:rPr>
              <a:t>3. Les charges à payer</a:t>
            </a:r>
          </a:p>
          <a:p>
            <a:pPr marL="411480" lvl="1" indent="0" algn="just">
              <a:buNone/>
            </a:pPr>
            <a:endParaRPr lang="fr-FR" sz="1800" dirty="0" smtClean="0"/>
          </a:p>
          <a:p>
            <a:pPr marL="114300" indent="0">
              <a:buNone/>
            </a:pPr>
            <a:endParaRPr lang="fr-FR" sz="2000" u="sng" dirty="0">
              <a:solidFill>
                <a:srgbClr val="C00000"/>
              </a:solidFill>
            </a:endParaRPr>
          </a:p>
        </p:txBody>
      </p:sp>
      <p:cxnSp>
        <p:nvCxnSpPr>
          <p:cNvPr id="6" name="Connecteur droit 5"/>
          <p:cNvCxnSpPr/>
          <p:nvPr/>
        </p:nvCxnSpPr>
        <p:spPr>
          <a:xfrm>
            <a:off x="324322" y="3094416"/>
            <a:ext cx="8516131" cy="0"/>
          </a:xfrm>
          <a:prstGeom prst="line">
            <a:avLst/>
          </a:prstGeom>
        </p:spPr>
        <p:style>
          <a:lnRef idx="2">
            <a:schemeClr val="dk1"/>
          </a:lnRef>
          <a:fillRef idx="0">
            <a:schemeClr val="dk1"/>
          </a:fillRef>
          <a:effectRef idx="1">
            <a:schemeClr val="dk1"/>
          </a:effectRef>
          <a:fontRef idx="minor">
            <a:schemeClr val="tx1"/>
          </a:fontRef>
        </p:style>
      </p:cxnSp>
      <p:cxnSp>
        <p:nvCxnSpPr>
          <p:cNvPr id="11" name="Connecteur droit 10"/>
          <p:cNvCxnSpPr/>
          <p:nvPr/>
        </p:nvCxnSpPr>
        <p:spPr>
          <a:xfrm>
            <a:off x="540346" y="2878392"/>
            <a:ext cx="0" cy="432048"/>
          </a:xfrm>
          <a:prstGeom prst="line">
            <a:avLst/>
          </a:prstGeom>
        </p:spPr>
        <p:style>
          <a:lnRef idx="2">
            <a:schemeClr val="dk1"/>
          </a:lnRef>
          <a:fillRef idx="0">
            <a:schemeClr val="dk1"/>
          </a:fillRef>
          <a:effectRef idx="1">
            <a:schemeClr val="dk1"/>
          </a:effectRef>
          <a:fontRef idx="minor">
            <a:schemeClr val="tx1"/>
          </a:fontRef>
        </p:style>
      </p:cxnSp>
      <p:sp>
        <p:nvSpPr>
          <p:cNvPr id="12" name="ZoneTexte 11"/>
          <p:cNvSpPr txBox="1"/>
          <p:nvPr/>
        </p:nvSpPr>
        <p:spPr>
          <a:xfrm>
            <a:off x="4281" y="2492896"/>
            <a:ext cx="1285756" cy="369332"/>
          </a:xfrm>
          <a:prstGeom prst="rect">
            <a:avLst/>
          </a:prstGeom>
          <a:noFill/>
        </p:spPr>
        <p:txBody>
          <a:bodyPr wrap="square" rtlCol="0">
            <a:spAutoFit/>
          </a:bodyPr>
          <a:lstStyle/>
          <a:p>
            <a:r>
              <a:rPr lang="fr-FR" dirty="0" smtClean="0"/>
              <a:t>01/06/N</a:t>
            </a:r>
            <a:endParaRPr lang="fr-FR" dirty="0"/>
          </a:p>
        </p:txBody>
      </p:sp>
      <p:sp>
        <p:nvSpPr>
          <p:cNvPr id="13" name="ZoneTexte 12"/>
          <p:cNvSpPr txBox="1"/>
          <p:nvPr/>
        </p:nvSpPr>
        <p:spPr>
          <a:xfrm>
            <a:off x="7170276" y="2567892"/>
            <a:ext cx="1285756" cy="369332"/>
          </a:xfrm>
          <a:prstGeom prst="rect">
            <a:avLst/>
          </a:prstGeom>
          <a:noFill/>
        </p:spPr>
        <p:txBody>
          <a:bodyPr wrap="square" rtlCol="0">
            <a:spAutoFit/>
          </a:bodyPr>
          <a:lstStyle/>
          <a:p>
            <a:r>
              <a:rPr lang="fr-FR" dirty="0" smtClean="0"/>
              <a:t>01/06/N+1</a:t>
            </a:r>
            <a:endParaRPr lang="fr-FR" dirty="0"/>
          </a:p>
        </p:txBody>
      </p:sp>
      <p:cxnSp>
        <p:nvCxnSpPr>
          <p:cNvPr id="14" name="Connecteur droit 13"/>
          <p:cNvCxnSpPr/>
          <p:nvPr/>
        </p:nvCxnSpPr>
        <p:spPr>
          <a:xfrm>
            <a:off x="7813154" y="2890007"/>
            <a:ext cx="0" cy="432048"/>
          </a:xfrm>
          <a:prstGeom prst="line">
            <a:avLst/>
          </a:prstGeom>
        </p:spPr>
        <p:style>
          <a:lnRef idx="2">
            <a:schemeClr val="dk1"/>
          </a:lnRef>
          <a:fillRef idx="0">
            <a:schemeClr val="dk1"/>
          </a:fillRef>
          <a:effectRef idx="1">
            <a:schemeClr val="dk1"/>
          </a:effectRef>
          <a:fontRef idx="minor">
            <a:schemeClr val="tx1"/>
          </a:fontRef>
        </p:style>
      </p:cxnSp>
      <p:sp>
        <p:nvSpPr>
          <p:cNvPr id="15" name="Flèche courbée vers le haut 14"/>
          <p:cNvSpPr/>
          <p:nvPr/>
        </p:nvSpPr>
        <p:spPr>
          <a:xfrm>
            <a:off x="540346" y="3166424"/>
            <a:ext cx="7416824" cy="57606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ZoneTexte 15"/>
          <p:cNvSpPr txBox="1"/>
          <p:nvPr/>
        </p:nvSpPr>
        <p:spPr>
          <a:xfrm>
            <a:off x="2485135" y="3159849"/>
            <a:ext cx="6444429" cy="369332"/>
          </a:xfrm>
          <a:prstGeom prst="rect">
            <a:avLst/>
          </a:prstGeom>
          <a:noFill/>
        </p:spPr>
        <p:txBody>
          <a:bodyPr wrap="square" rtlCol="0">
            <a:spAutoFit/>
          </a:bodyPr>
          <a:lstStyle/>
          <a:p>
            <a:pPr algn="ctr"/>
            <a:r>
              <a:rPr lang="fr-FR" dirty="0" smtClean="0">
                <a:solidFill>
                  <a:srgbClr val="0070C0"/>
                </a:solidFill>
              </a:rPr>
              <a:t>Intérêts dus sur une année = 341,1</a:t>
            </a:r>
            <a:endParaRPr lang="fr-FR" dirty="0">
              <a:solidFill>
                <a:srgbClr val="0070C0"/>
              </a:solidFill>
            </a:endParaRPr>
          </a:p>
        </p:txBody>
      </p:sp>
      <p:sp>
        <p:nvSpPr>
          <p:cNvPr id="17" name="ZoneTexte 16"/>
          <p:cNvSpPr txBox="1"/>
          <p:nvPr/>
        </p:nvSpPr>
        <p:spPr>
          <a:xfrm>
            <a:off x="2680850" y="2556659"/>
            <a:ext cx="1285756" cy="369332"/>
          </a:xfrm>
          <a:prstGeom prst="rect">
            <a:avLst/>
          </a:prstGeom>
          <a:noFill/>
        </p:spPr>
        <p:txBody>
          <a:bodyPr wrap="square" rtlCol="0">
            <a:spAutoFit/>
          </a:bodyPr>
          <a:lstStyle/>
          <a:p>
            <a:r>
              <a:rPr lang="fr-FR" dirty="0" smtClean="0"/>
              <a:t>31/12/N</a:t>
            </a:r>
            <a:endParaRPr lang="fr-FR" dirty="0"/>
          </a:p>
        </p:txBody>
      </p:sp>
      <p:cxnSp>
        <p:nvCxnSpPr>
          <p:cNvPr id="18" name="Connecteur droit 17"/>
          <p:cNvCxnSpPr/>
          <p:nvPr/>
        </p:nvCxnSpPr>
        <p:spPr>
          <a:xfrm>
            <a:off x="3323728" y="2878774"/>
            <a:ext cx="0" cy="432048"/>
          </a:xfrm>
          <a:prstGeom prst="line">
            <a:avLst/>
          </a:prstGeom>
        </p:spPr>
        <p:style>
          <a:lnRef idx="2">
            <a:schemeClr val="dk1"/>
          </a:lnRef>
          <a:fillRef idx="0">
            <a:schemeClr val="dk1"/>
          </a:fillRef>
          <a:effectRef idx="1">
            <a:schemeClr val="dk1"/>
          </a:effectRef>
          <a:fontRef idx="minor">
            <a:schemeClr val="tx1"/>
          </a:fontRef>
        </p:style>
      </p:cxnSp>
      <p:sp>
        <p:nvSpPr>
          <p:cNvPr id="19" name="Flèche courbée vers le haut 18"/>
          <p:cNvSpPr/>
          <p:nvPr/>
        </p:nvSpPr>
        <p:spPr>
          <a:xfrm>
            <a:off x="442673" y="3473469"/>
            <a:ext cx="3050001" cy="576064"/>
          </a:xfrm>
          <a:prstGeom prst="curvedUp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fr-FR">
              <a:solidFill>
                <a:schemeClr val="tx1"/>
              </a:solidFill>
            </a:endParaRPr>
          </a:p>
        </p:txBody>
      </p:sp>
      <p:sp>
        <p:nvSpPr>
          <p:cNvPr id="20" name="ZoneTexte 19"/>
          <p:cNvSpPr txBox="1"/>
          <p:nvPr/>
        </p:nvSpPr>
        <p:spPr>
          <a:xfrm>
            <a:off x="-135853" y="4022818"/>
            <a:ext cx="4102459" cy="923330"/>
          </a:xfrm>
          <a:prstGeom prst="rect">
            <a:avLst/>
          </a:prstGeom>
          <a:noFill/>
        </p:spPr>
        <p:txBody>
          <a:bodyPr wrap="square" rtlCol="0">
            <a:spAutoFit/>
          </a:bodyPr>
          <a:lstStyle/>
          <a:p>
            <a:pPr algn="ctr"/>
            <a:r>
              <a:rPr lang="fr-FR" dirty="0" smtClean="0">
                <a:solidFill>
                  <a:schemeClr val="accent2">
                    <a:lumMod val="75000"/>
                  </a:schemeClr>
                </a:solidFill>
              </a:rPr>
              <a:t>Intérêts dus sur l’année N = 341,1 * 7/12</a:t>
            </a:r>
          </a:p>
          <a:p>
            <a:pPr algn="ctr"/>
            <a:r>
              <a:rPr lang="fr-FR" dirty="0" smtClean="0">
                <a:solidFill>
                  <a:schemeClr val="accent2">
                    <a:lumMod val="75000"/>
                  </a:schemeClr>
                </a:solidFill>
              </a:rPr>
              <a:t>= 199</a:t>
            </a:r>
            <a:endParaRPr lang="fr-FR" dirty="0">
              <a:solidFill>
                <a:schemeClr val="accent2">
                  <a:lumMod val="75000"/>
                </a:schemeClr>
              </a:solidFill>
            </a:endParaRPr>
          </a:p>
          <a:p>
            <a:pPr algn="ctr"/>
            <a:r>
              <a:rPr lang="fr-FR" dirty="0" smtClean="0">
                <a:solidFill>
                  <a:schemeClr val="accent2">
                    <a:lumMod val="75000"/>
                  </a:schemeClr>
                </a:solidFill>
              </a:rPr>
              <a:t>=&gt; Intérêts cours non-échus </a:t>
            </a:r>
            <a:endParaRPr lang="fr-FR" dirty="0">
              <a:solidFill>
                <a:schemeClr val="accent2">
                  <a:lumMod val="75000"/>
                </a:schemeClr>
              </a:solidFill>
            </a:endParaRPr>
          </a:p>
        </p:txBody>
      </p:sp>
      <p:graphicFrame>
        <p:nvGraphicFramePr>
          <p:cNvPr id="21" name="Espace réservé du contenu 4"/>
          <p:cNvGraphicFramePr>
            <a:graphicFrameLocks/>
          </p:cNvGraphicFramePr>
          <p:nvPr>
            <p:extLst>
              <p:ext uri="{D42A27DB-BD31-4B8C-83A1-F6EECF244321}">
                <p14:modId xmlns:p14="http://schemas.microsoft.com/office/powerpoint/2010/main" val="4133628968"/>
              </p:ext>
            </p:extLst>
          </p:nvPr>
        </p:nvGraphicFramePr>
        <p:xfrm>
          <a:off x="3850717" y="4017506"/>
          <a:ext cx="5294871" cy="2857004"/>
        </p:xfrm>
        <a:graphic>
          <a:graphicData uri="http://schemas.openxmlformats.org/drawingml/2006/table">
            <a:tbl>
              <a:tblPr>
                <a:tableStyleId>{5C22544A-7EE6-4342-B048-85BDC9FD1C3A}</a:tableStyleId>
              </a:tblPr>
              <a:tblGrid>
                <a:gridCol w="1091510">
                  <a:extLst>
                    <a:ext uri="{9D8B030D-6E8A-4147-A177-3AD203B41FA5}">
                      <a16:colId xmlns:a16="http://schemas.microsoft.com/office/drawing/2014/main" val="20000"/>
                    </a:ext>
                  </a:extLst>
                </a:gridCol>
                <a:gridCol w="2328483">
                  <a:extLst>
                    <a:ext uri="{9D8B030D-6E8A-4147-A177-3AD203B41FA5}">
                      <a16:colId xmlns:a16="http://schemas.microsoft.com/office/drawing/2014/main" val="20001"/>
                    </a:ext>
                  </a:extLst>
                </a:gridCol>
                <a:gridCol w="976461">
                  <a:extLst>
                    <a:ext uri="{9D8B030D-6E8A-4147-A177-3AD203B41FA5}">
                      <a16:colId xmlns:a16="http://schemas.microsoft.com/office/drawing/2014/main" val="1942614451"/>
                    </a:ext>
                  </a:extLst>
                </a:gridCol>
                <a:gridCol w="898417">
                  <a:extLst>
                    <a:ext uri="{9D8B030D-6E8A-4147-A177-3AD203B41FA5}">
                      <a16:colId xmlns:a16="http://schemas.microsoft.com/office/drawing/2014/main" val="3734819787"/>
                    </a:ext>
                  </a:extLst>
                </a:gridCol>
              </a:tblGrid>
              <a:tr h="86767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latin typeface="+mn-lt"/>
                        </a:rPr>
                        <a:t>661</a:t>
                      </a:r>
                    </a:p>
                    <a:p>
                      <a:pPr marR="383540" algn="ctr">
                        <a:lnSpc>
                          <a:spcPct val="115000"/>
                        </a:lnSpc>
                        <a:spcAft>
                          <a:spcPts val="0"/>
                        </a:spcAft>
                      </a:pPr>
                      <a:r>
                        <a:rPr lang="fr-FR" sz="1600" b="0" dirty="0">
                          <a:solidFill>
                            <a:schemeClr val="tx1"/>
                          </a:solidFill>
                          <a:effectLst/>
                          <a:latin typeface="+mn-lt"/>
                          <a:ea typeface="Times New Roman"/>
                        </a:rPr>
                        <a:t>1688</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Charges d’intérêt</a:t>
                      </a:r>
                    </a:p>
                    <a:p>
                      <a:pPr marR="383540">
                        <a:lnSpc>
                          <a:spcPct val="115000"/>
                        </a:lnSpc>
                        <a:spcAft>
                          <a:spcPts val="0"/>
                        </a:spcAft>
                      </a:pPr>
                      <a:r>
                        <a:rPr lang="fr-FR" sz="1600" dirty="0">
                          <a:effectLst/>
                        </a:rPr>
                        <a:t>  </a:t>
                      </a:r>
                      <a:r>
                        <a:rPr lang="fr-FR" sz="1600" dirty="0" smtClean="0">
                          <a:effectLst/>
                        </a:rPr>
                        <a:t>  </a:t>
                      </a:r>
                      <a:r>
                        <a:rPr lang="fr-FR" sz="1600" dirty="0">
                          <a:effectLst/>
                        </a:rPr>
                        <a:t>Intérêts </a:t>
                      </a:r>
                      <a:r>
                        <a:rPr lang="fr-FR" sz="1600" dirty="0" smtClean="0">
                          <a:effectLst/>
                        </a:rPr>
                        <a:t>courus</a:t>
                      </a: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1600" dirty="0" smtClean="0">
                        <a:effectLst/>
                      </a:endParaRPr>
                    </a:p>
                    <a:p>
                      <a:pPr marR="383540">
                        <a:lnSpc>
                          <a:spcPct val="115000"/>
                        </a:lnSpc>
                        <a:spcAft>
                          <a:spcPts val="0"/>
                        </a:spcAft>
                      </a:pPr>
                      <a:r>
                        <a:rPr lang="fr-FR" sz="1600" dirty="0" smtClean="0">
                          <a:solidFill>
                            <a:srgbClr val="C00000"/>
                          </a:solidFill>
                          <a:effectLst/>
                        </a:rPr>
                        <a:t>199</a:t>
                      </a:r>
                      <a:endParaRPr lang="fr-FR" sz="1600" dirty="0">
                        <a:solidFill>
                          <a:srgbClr val="C00000"/>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endParaRPr lang="fr-FR" sz="1600" dirty="0" smtClean="0">
                        <a:effectLst/>
                      </a:endParaRPr>
                    </a:p>
                    <a:p>
                      <a:pPr marR="383540">
                        <a:lnSpc>
                          <a:spcPct val="115000"/>
                        </a:lnSpc>
                        <a:spcAft>
                          <a:spcPts val="0"/>
                        </a:spcAft>
                      </a:pPr>
                      <a:endParaRPr lang="fr-FR" sz="1600" dirty="0" smtClean="0">
                        <a:effectLst/>
                      </a:endParaRPr>
                    </a:p>
                    <a:p>
                      <a:pPr marL="0" marR="383540" indent="0" algn="l" defTabSz="914400" rtl="0" eaLnBrk="1" fontAlgn="auto" latinLnBrk="0" hangingPunct="1">
                        <a:lnSpc>
                          <a:spcPct val="115000"/>
                        </a:lnSpc>
                        <a:spcBef>
                          <a:spcPts val="0"/>
                        </a:spcBef>
                        <a:spcAft>
                          <a:spcPts val="0"/>
                        </a:spcAft>
                        <a:buClrTx/>
                        <a:buSzTx/>
                        <a:buFontTx/>
                        <a:buNone/>
                        <a:tabLst/>
                        <a:defRPr/>
                      </a:pPr>
                      <a:r>
                        <a:rPr lang="fr-FR" sz="1600" dirty="0" smtClean="0">
                          <a:effectLst/>
                        </a:rPr>
                        <a:t>199</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67670">
                <a:tc>
                  <a:txBody>
                    <a:bodyPr/>
                    <a:lstStyle/>
                    <a:p>
                      <a:pPr marR="383540" algn="ctr">
                        <a:lnSpc>
                          <a:spcPct val="115000"/>
                        </a:lnSpc>
                        <a:spcAft>
                          <a:spcPts val="0"/>
                        </a:spcAft>
                      </a:pPr>
                      <a:endParaRPr lang="fr-FR" sz="1600" b="0" dirty="0" smtClean="0">
                        <a:solidFill>
                          <a:schemeClr val="tx1"/>
                        </a:solidFill>
                        <a:effectLst/>
                        <a:latin typeface="+mn-lt"/>
                        <a:ea typeface="Times New Roman"/>
                      </a:endParaRPr>
                    </a:p>
                    <a:p>
                      <a:pPr marR="383540" algn="ctr">
                        <a:lnSpc>
                          <a:spcPct val="115000"/>
                        </a:lnSpc>
                        <a:spcAft>
                          <a:spcPts val="0"/>
                        </a:spcAft>
                      </a:pPr>
                      <a:r>
                        <a:rPr lang="fr-FR" sz="1600" b="0" dirty="0" smtClean="0">
                          <a:solidFill>
                            <a:schemeClr val="tx1"/>
                          </a:solidFill>
                          <a:effectLst/>
                          <a:latin typeface="+mn-lt"/>
                          <a:ea typeface="Times New Roman"/>
                        </a:rPr>
                        <a:t>1688</a:t>
                      </a:r>
                    </a:p>
                    <a:p>
                      <a:pPr marR="383540" algn="ctr">
                        <a:lnSpc>
                          <a:spcPct val="115000"/>
                        </a:lnSpc>
                        <a:spcAft>
                          <a:spcPts val="0"/>
                        </a:spcAft>
                      </a:pPr>
                      <a:r>
                        <a:rPr lang="fr-FR" sz="1600" b="0" dirty="0" smtClean="0">
                          <a:solidFill>
                            <a:schemeClr val="tx1"/>
                          </a:solidFill>
                          <a:effectLst/>
                          <a:latin typeface="+mn-lt"/>
                          <a:ea typeface="Times New Roman"/>
                        </a:rPr>
                        <a:t>661</a:t>
                      </a: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dirty="0" smtClean="0">
                          <a:effectLst/>
                        </a:rPr>
                        <a:t> </a:t>
                      </a:r>
                      <a:r>
                        <a:rPr lang="fr-FR" sz="1600" b="1" dirty="0" smtClean="0">
                          <a:effectLst/>
                        </a:rPr>
                        <a:t>01/01/N+1</a:t>
                      </a:r>
                    </a:p>
                    <a:p>
                      <a:pPr marR="383540" algn="l">
                        <a:lnSpc>
                          <a:spcPct val="115000"/>
                        </a:lnSpc>
                        <a:spcAft>
                          <a:spcPts val="0"/>
                        </a:spcAft>
                      </a:pPr>
                      <a:r>
                        <a:rPr lang="fr-FR" sz="1600" b="0" dirty="0" smtClean="0">
                          <a:effectLst/>
                        </a:rPr>
                        <a:t>Intérêts</a:t>
                      </a:r>
                      <a:r>
                        <a:rPr lang="fr-FR" sz="1600" b="0" baseline="0" dirty="0" smtClean="0">
                          <a:effectLst/>
                        </a:rPr>
                        <a:t> courus </a:t>
                      </a:r>
                    </a:p>
                    <a:p>
                      <a:pPr marR="383540" algn="l">
                        <a:lnSpc>
                          <a:spcPct val="115000"/>
                        </a:lnSpc>
                        <a:spcAft>
                          <a:spcPts val="0"/>
                        </a:spcAft>
                      </a:pPr>
                      <a:r>
                        <a:rPr lang="fr-FR" sz="1600" b="0" baseline="0" dirty="0" smtClean="0">
                          <a:effectLst/>
                        </a:rPr>
                        <a:t>     Charges d’intérêts</a:t>
                      </a:r>
                      <a:endParaRPr lang="fr-FR" sz="1600" b="0" dirty="0" smtClean="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b="0" dirty="0" smtClean="0">
                        <a:effectLst/>
                      </a:endParaRPr>
                    </a:p>
                    <a:p>
                      <a:pPr marL="0" marR="383540" indent="0" algn="ctr" defTabSz="914400" rtl="0" eaLnBrk="1" fontAlgn="auto" latinLnBrk="0" hangingPunct="1">
                        <a:lnSpc>
                          <a:spcPct val="115000"/>
                        </a:lnSpc>
                        <a:spcBef>
                          <a:spcPts val="0"/>
                        </a:spcBef>
                        <a:spcAft>
                          <a:spcPts val="0"/>
                        </a:spcAft>
                        <a:buClrTx/>
                        <a:buSzTx/>
                        <a:buFontTx/>
                        <a:buNone/>
                        <a:tabLst/>
                        <a:defRPr/>
                      </a:pPr>
                      <a:r>
                        <a:rPr lang="fr-FR" sz="1600" dirty="0" smtClean="0">
                          <a:effectLst/>
                        </a:rPr>
                        <a:t>199</a:t>
                      </a:r>
                    </a:p>
                    <a:p>
                      <a:pPr marR="383540" algn="ctr">
                        <a:lnSpc>
                          <a:spcPct val="115000"/>
                        </a:lnSpc>
                        <a:spcAft>
                          <a:spcPts val="0"/>
                        </a:spcAft>
                      </a:pPr>
                      <a:endParaRPr lang="fr-FR" sz="1600" b="0" dirty="0" smtClean="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b="0" dirty="0" smtClean="0">
                        <a:effectLst/>
                      </a:endParaRPr>
                    </a:p>
                    <a:p>
                      <a:pPr marR="383540" algn="ctr">
                        <a:lnSpc>
                          <a:spcPct val="115000"/>
                        </a:lnSpc>
                        <a:spcAft>
                          <a:spcPts val="0"/>
                        </a:spcAft>
                      </a:pPr>
                      <a:endParaRPr lang="fr-FR" sz="1600" b="0" dirty="0" smtClean="0">
                        <a:effectLst/>
                      </a:endParaRPr>
                    </a:p>
                    <a:p>
                      <a:pPr marL="0" marR="383540" indent="0" algn="ctr" defTabSz="914400" rtl="0" eaLnBrk="1" fontAlgn="auto" latinLnBrk="0" hangingPunct="1">
                        <a:lnSpc>
                          <a:spcPct val="115000"/>
                        </a:lnSpc>
                        <a:spcBef>
                          <a:spcPts val="0"/>
                        </a:spcBef>
                        <a:spcAft>
                          <a:spcPts val="0"/>
                        </a:spcAft>
                        <a:buClrTx/>
                        <a:buSzTx/>
                        <a:buFontTx/>
                        <a:buNone/>
                        <a:tabLst/>
                        <a:defRPr/>
                      </a:pPr>
                      <a:r>
                        <a:rPr lang="fr-FR" sz="1600" dirty="0" smtClean="0">
                          <a:solidFill>
                            <a:srgbClr val="00B050"/>
                          </a:solidFill>
                          <a:effectLst/>
                        </a:rPr>
                        <a:t>199</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1314236"/>
                  </a:ext>
                </a:extLst>
              </a:tr>
              <a:tr h="1024071">
                <a:tc>
                  <a:txBody>
                    <a:bodyPr/>
                    <a:lstStyle/>
                    <a:p>
                      <a:pPr marR="383540" algn="ctr">
                        <a:lnSpc>
                          <a:spcPct val="115000"/>
                        </a:lnSpc>
                        <a:spcAft>
                          <a:spcPts val="0"/>
                        </a:spcAft>
                      </a:pPr>
                      <a:endParaRPr lang="fr-FR" sz="1600" b="0" dirty="0" smtClean="0">
                        <a:solidFill>
                          <a:schemeClr val="tx1"/>
                        </a:solidFill>
                        <a:effectLst/>
                        <a:latin typeface="+mn-lt"/>
                        <a:ea typeface="Times New Roman"/>
                      </a:endParaRPr>
                    </a:p>
                    <a:p>
                      <a:pPr marR="383540" algn="ctr">
                        <a:lnSpc>
                          <a:spcPct val="115000"/>
                        </a:lnSpc>
                        <a:spcAft>
                          <a:spcPts val="0"/>
                        </a:spcAft>
                      </a:pPr>
                      <a:r>
                        <a:rPr lang="fr-FR" sz="1600" b="0" dirty="0" smtClean="0">
                          <a:solidFill>
                            <a:schemeClr val="tx1"/>
                          </a:solidFill>
                          <a:effectLst/>
                          <a:latin typeface="+mn-lt"/>
                          <a:ea typeface="Times New Roman"/>
                        </a:rPr>
                        <a:t>661</a:t>
                      </a:r>
                    </a:p>
                    <a:p>
                      <a:pPr marR="383540" algn="ctr">
                        <a:lnSpc>
                          <a:spcPct val="115000"/>
                        </a:lnSpc>
                        <a:spcAft>
                          <a:spcPts val="0"/>
                        </a:spcAft>
                      </a:pPr>
                      <a:r>
                        <a:rPr lang="fr-FR" sz="1600" b="0" dirty="0" smtClean="0">
                          <a:solidFill>
                            <a:schemeClr val="tx1"/>
                          </a:solidFill>
                          <a:effectLst/>
                          <a:latin typeface="+mn-lt"/>
                          <a:ea typeface="Times New Roman"/>
                        </a:rPr>
                        <a:t>164</a:t>
                      </a:r>
                    </a:p>
                    <a:p>
                      <a:pPr marR="383540" algn="ctr">
                        <a:lnSpc>
                          <a:spcPct val="115000"/>
                        </a:lnSpc>
                        <a:spcAft>
                          <a:spcPts val="0"/>
                        </a:spcAft>
                      </a:pPr>
                      <a:r>
                        <a:rPr lang="fr-FR" sz="1600" b="0" dirty="0" smtClean="0">
                          <a:solidFill>
                            <a:schemeClr val="tx1"/>
                          </a:solidFill>
                          <a:effectLst/>
                          <a:latin typeface="+mn-lt"/>
                          <a:ea typeface="Times New Roman"/>
                        </a:rPr>
                        <a:t>512</a:t>
                      </a: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01/06/N+1</a:t>
                      </a:r>
                    </a:p>
                    <a:p>
                      <a:pPr marR="383540" algn="l">
                        <a:lnSpc>
                          <a:spcPct val="115000"/>
                        </a:lnSpc>
                        <a:spcAft>
                          <a:spcPts val="0"/>
                        </a:spcAft>
                      </a:pPr>
                      <a:r>
                        <a:rPr lang="fr-FR" sz="1600" b="0" dirty="0" smtClean="0">
                          <a:effectLst/>
                        </a:rPr>
                        <a:t>Charges d’intérêts</a:t>
                      </a:r>
                    </a:p>
                    <a:p>
                      <a:pPr marR="383540" algn="l">
                        <a:lnSpc>
                          <a:spcPct val="115000"/>
                        </a:lnSpc>
                        <a:spcAft>
                          <a:spcPts val="0"/>
                        </a:spcAft>
                      </a:pPr>
                      <a:r>
                        <a:rPr lang="fr-FR" sz="1600" b="0" dirty="0" smtClean="0">
                          <a:effectLst/>
                        </a:rPr>
                        <a:t>Emprunt </a:t>
                      </a:r>
                    </a:p>
                    <a:p>
                      <a:pPr marR="383540" algn="l">
                        <a:lnSpc>
                          <a:spcPct val="115000"/>
                        </a:lnSpc>
                        <a:spcAft>
                          <a:spcPts val="0"/>
                        </a:spcAft>
                      </a:pPr>
                      <a:r>
                        <a:rPr lang="fr-FR" sz="1600" b="0" dirty="0" smtClean="0">
                          <a:effectLst/>
                        </a:rPr>
                        <a:t>      Banque</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b="0" dirty="0" smtClean="0">
                        <a:effectLst/>
                      </a:endParaRPr>
                    </a:p>
                    <a:p>
                      <a:pPr marL="0" marR="383540" indent="0" algn="ctr" defTabSz="914400" rtl="0" eaLnBrk="1" fontAlgn="auto" latinLnBrk="0" hangingPunct="1">
                        <a:lnSpc>
                          <a:spcPct val="115000"/>
                        </a:lnSpc>
                        <a:spcBef>
                          <a:spcPts val="0"/>
                        </a:spcBef>
                        <a:spcAft>
                          <a:spcPts val="0"/>
                        </a:spcAft>
                        <a:buClrTx/>
                        <a:buSzTx/>
                        <a:buFontTx/>
                        <a:buNone/>
                        <a:tabLst/>
                        <a:defRPr/>
                      </a:pPr>
                      <a:r>
                        <a:rPr lang="fr-FR" sz="1600" dirty="0" smtClean="0">
                          <a:effectLst/>
                        </a:rPr>
                        <a:t>341</a:t>
                      </a:r>
                    </a:p>
                    <a:p>
                      <a:pPr marL="0" marR="383540" indent="0" algn="ctr" defTabSz="914400" rtl="0" eaLnBrk="1" fontAlgn="auto" latinLnBrk="0" hangingPunct="1">
                        <a:lnSpc>
                          <a:spcPct val="115000"/>
                        </a:lnSpc>
                        <a:spcBef>
                          <a:spcPts val="0"/>
                        </a:spcBef>
                        <a:spcAft>
                          <a:spcPts val="0"/>
                        </a:spcAft>
                        <a:buClrTx/>
                        <a:buSzTx/>
                        <a:buFontTx/>
                        <a:buNone/>
                        <a:tabLst/>
                        <a:defRPr/>
                      </a:pPr>
                      <a:r>
                        <a:rPr lang="fr-FR" sz="1600" dirty="0" smtClean="0">
                          <a:effectLst/>
                        </a:rPr>
                        <a:t>3330</a:t>
                      </a:r>
                    </a:p>
                    <a:p>
                      <a:pPr marR="383540" algn="ctr">
                        <a:lnSpc>
                          <a:spcPct val="115000"/>
                        </a:lnSpc>
                        <a:spcAft>
                          <a:spcPts val="0"/>
                        </a:spcAft>
                      </a:pPr>
                      <a:endParaRPr lang="fr-FR" sz="1600" b="0" dirty="0" smtClean="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600" b="0" dirty="0" smtClean="0">
                        <a:effectLst/>
                      </a:endParaRPr>
                    </a:p>
                    <a:p>
                      <a:pPr marR="383540" algn="ctr">
                        <a:lnSpc>
                          <a:spcPct val="115000"/>
                        </a:lnSpc>
                        <a:spcAft>
                          <a:spcPts val="0"/>
                        </a:spcAft>
                      </a:pPr>
                      <a:endParaRPr lang="fr-FR" sz="1600" b="0" dirty="0" smtClean="0">
                        <a:effectLst/>
                      </a:endParaRPr>
                    </a:p>
                    <a:p>
                      <a:pPr marR="383540" algn="ctr">
                        <a:lnSpc>
                          <a:spcPct val="115000"/>
                        </a:lnSpc>
                        <a:spcAft>
                          <a:spcPts val="0"/>
                        </a:spcAft>
                      </a:pPr>
                      <a:endParaRPr lang="fr-FR" sz="1600" b="0" dirty="0" smtClean="0">
                        <a:effectLst/>
                      </a:endParaRPr>
                    </a:p>
                    <a:p>
                      <a:pPr marR="383540" algn="ctr">
                        <a:lnSpc>
                          <a:spcPct val="115000"/>
                        </a:lnSpc>
                        <a:spcAft>
                          <a:spcPts val="0"/>
                        </a:spcAft>
                      </a:pPr>
                      <a:r>
                        <a:rPr lang="fr-FR" sz="1600" b="0" dirty="0" smtClean="0">
                          <a:effectLst/>
                        </a:rPr>
                        <a:t>3497</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711024"/>
                  </a:ext>
                </a:extLst>
              </a:tr>
            </a:tbl>
          </a:graphicData>
        </a:graphic>
      </p:graphicFrame>
      <p:sp>
        <p:nvSpPr>
          <p:cNvPr id="22" name="ZoneTexte 21"/>
          <p:cNvSpPr txBox="1"/>
          <p:nvPr/>
        </p:nvSpPr>
        <p:spPr>
          <a:xfrm>
            <a:off x="175248" y="5445224"/>
            <a:ext cx="3533450" cy="646331"/>
          </a:xfrm>
          <a:prstGeom prst="rect">
            <a:avLst/>
          </a:prstGeom>
          <a:noFill/>
        </p:spPr>
        <p:txBody>
          <a:bodyPr wrap="square" rtlCol="0">
            <a:spAutoFit/>
          </a:bodyPr>
          <a:lstStyle/>
          <a:p>
            <a:r>
              <a:rPr lang="fr-FR" dirty="0" smtClean="0"/>
              <a:t>Charges d’intérêts en N = </a:t>
            </a:r>
            <a:r>
              <a:rPr lang="fr-FR" dirty="0" smtClean="0">
                <a:solidFill>
                  <a:srgbClr val="C00000"/>
                </a:solidFill>
              </a:rPr>
              <a:t>199</a:t>
            </a:r>
          </a:p>
          <a:p>
            <a:r>
              <a:rPr lang="fr-FR" dirty="0" smtClean="0"/>
              <a:t>Charges d’intérêts N+1 = </a:t>
            </a:r>
            <a:r>
              <a:rPr lang="fr-FR" dirty="0" smtClean="0">
                <a:solidFill>
                  <a:srgbClr val="00B050"/>
                </a:solidFill>
              </a:rPr>
              <a:t>- 199</a:t>
            </a:r>
            <a:r>
              <a:rPr lang="fr-FR" dirty="0" smtClean="0"/>
              <a:t>+341</a:t>
            </a:r>
            <a:endParaRPr lang="fr-FR" dirty="0"/>
          </a:p>
        </p:txBody>
      </p:sp>
    </p:spTree>
    <p:extLst>
      <p:ext uri="{BB962C8B-B14F-4D97-AF65-F5344CB8AC3E}">
        <p14:creationId xmlns:p14="http://schemas.microsoft.com/office/powerpoint/2010/main" val="96881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animBg="1"/>
      <p:bldP spid="16" grpId="0"/>
      <p:bldP spid="17" grpId="0"/>
      <p:bldP spid="19" grpId="0" animBg="1"/>
      <p:bldP spid="20"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numéro de diapositive 1"/>
          <p:cNvSpPr txBox="1">
            <a:spLocks/>
          </p:cNvSpPr>
          <p:nvPr/>
        </p:nvSpPr>
        <p:spPr>
          <a:xfrm>
            <a:off x="8566086" y="0"/>
            <a:ext cx="548735"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5D6219C-5D67-46FE-AB3F-D592616FA5B1}" type="slidenum">
              <a:rPr lang="fr-FR" smtClean="0">
                <a:solidFill>
                  <a:prstClr val="black">
                    <a:tint val="75000"/>
                  </a:prstClr>
                </a:solidFill>
                <a:latin typeface="Calibri"/>
              </a:rPr>
              <a:pPr>
                <a:defRPr/>
              </a:pPr>
              <a:t>18</a:t>
            </a:fld>
            <a:endParaRPr lang="fr-FR" dirty="0">
              <a:solidFill>
                <a:prstClr val="black">
                  <a:tint val="75000"/>
                </a:prstClr>
              </a:solidFill>
              <a:latin typeface="Calibri"/>
            </a:endParaRPr>
          </a:p>
        </p:txBody>
      </p:sp>
      <p:sp>
        <p:nvSpPr>
          <p:cNvPr id="4" name="Espace réservé du contenu 3"/>
          <p:cNvSpPr txBox="1">
            <a:spLocks/>
          </p:cNvSpPr>
          <p:nvPr/>
        </p:nvSpPr>
        <p:spPr>
          <a:xfrm>
            <a:off x="0" y="54868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r>
              <a:rPr lang="fr-FR" sz="2000" b="1" u="sng" dirty="0" smtClean="0">
                <a:solidFill>
                  <a:srgbClr val="CE2430"/>
                </a:solidFill>
              </a:rPr>
              <a:t>3. Les charges à </a:t>
            </a:r>
            <a:r>
              <a:rPr lang="fr-FR" sz="2000" b="1" u="sng" dirty="0" smtClean="0">
                <a:solidFill>
                  <a:srgbClr val="CE2430"/>
                </a:solidFill>
              </a:rPr>
              <a:t>payer</a:t>
            </a:r>
          </a:p>
          <a:p>
            <a:pPr marL="0" indent="0">
              <a:buFont typeface="Arial" pitchFamily="34" charset="0"/>
              <a:buNone/>
            </a:pPr>
            <a:r>
              <a:rPr lang="fr-FR" sz="2000" u="sng" dirty="0" smtClean="0"/>
              <a:t>Exemple  </a:t>
            </a:r>
            <a:r>
              <a:rPr lang="fr-FR" sz="2000" i="1" u="sng" dirty="0"/>
              <a:t>Cas des intérêts courus sur emprunt</a:t>
            </a:r>
            <a:endParaRPr lang="fr-FR" sz="2000" u="sng" dirty="0"/>
          </a:p>
          <a:p>
            <a:pPr marL="0" indent="0" algn="just">
              <a:buNone/>
            </a:pPr>
            <a:r>
              <a:rPr lang="fr-FR" sz="2000" i="1" dirty="0"/>
              <a:t>L’échéance de remboursement d’un emprunt intervient le 30/06/N de chaque année. Montant 6 200 € (5000 de capital et 1200 d’intérêts). Au 31/12/N, six mois d’intérêts sont dus sur N.</a:t>
            </a:r>
            <a:endParaRPr lang="fr-FR" sz="2000" dirty="0"/>
          </a:p>
          <a:p>
            <a:pPr marL="411480" lvl="1" indent="0" algn="just">
              <a:buNone/>
            </a:pPr>
            <a:r>
              <a:rPr lang="fr-FR" sz="1800" dirty="0"/>
              <a:t>	</a:t>
            </a:r>
            <a:r>
              <a:rPr lang="fr-FR" sz="1800" u="sng" dirty="0" smtClean="0"/>
              <a:t>1.1. Calcul de l’annuité</a:t>
            </a:r>
            <a:r>
              <a:rPr lang="fr-FR" sz="1800" dirty="0" smtClean="0"/>
              <a:t> : A = C * i / (1- (1+i)</a:t>
            </a:r>
            <a:r>
              <a:rPr lang="fr-FR" sz="1800" baseline="30000" dirty="0" smtClean="0"/>
              <a:t>-n</a:t>
            </a:r>
            <a:r>
              <a:rPr lang="fr-FR" sz="1800" dirty="0" smtClean="0"/>
              <a:t>) (/!\ aux parenthèses)</a:t>
            </a:r>
          </a:p>
          <a:p>
            <a:pPr marL="411480" lvl="1" indent="0" algn="just">
              <a:buNone/>
            </a:pPr>
            <a:endParaRPr lang="fr-FR" sz="1800" dirty="0"/>
          </a:p>
          <a:p>
            <a:pPr marL="411480" lvl="1" indent="0" algn="just">
              <a:buNone/>
            </a:pPr>
            <a:endParaRPr lang="fr-FR" sz="1800" u="sng" dirty="0" smtClean="0"/>
          </a:p>
          <a:p>
            <a:pPr marL="411480" lvl="1" indent="0" algn="just">
              <a:buNone/>
            </a:pPr>
            <a:r>
              <a:rPr lang="fr-FR" sz="1800" dirty="0"/>
              <a:t>	</a:t>
            </a:r>
            <a:r>
              <a:rPr lang="fr-FR" sz="1800" u="sng" dirty="0" smtClean="0"/>
              <a:t>1.2. Tableau de remboursement </a:t>
            </a:r>
            <a:r>
              <a:rPr lang="fr-FR" sz="1800" dirty="0" smtClean="0"/>
              <a:t>:</a:t>
            </a:r>
            <a:endParaRPr lang="fr-FR" sz="1800" dirty="0"/>
          </a:p>
          <a:p>
            <a:pPr marL="411480" lvl="1" indent="0" algn="just">
              <a:buNone/>
            </a:pPr>
            <a:endParaRPr lang="fr-FR" sz="1800" dirty="0" smtClean="0"/>
          </a:p>
          <a:p>
            <a:pPr marL="114300" indent="0">
              <a:buNone/>
            </a:pPr>
            <a:endParaRPr lang="fr-FR" sz="2000" u="sng" dirty="0">
              <a:solidFill>
                <a:srgbClr val="C00000"/>
              </a:solidFill>
            </a:endParaRPr>
          </a:p>
        </p:txBody>
      </p:sp>
      <p:sp>
        <p:nvSpPr>
          <p:cNvPr id="5"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sp>
        <p:nvSpPr>
          <p:cNvPr id="6" name="ZoneTexte 5"/>
          <p:cNvSpPr txBox="1"/>
          <p:nvPr/>
        </p:nvSpPr>
        <p:spPr>
          <a:xfrm>
            <a:off x="199493" y="2780928"/>
            <a:ext cx="864096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 A </a:t>
            </a:r>
            <a:r>
              <a:rPr lang="fr-FR" dirty="0" smtClean="0"/>
              <a:t>=</a:t>
            </a:r>
            <a:endParaRPr lang="fr-FR" dirty="0"/>
          </a:p>
        </p:txBody>
      </p:sp>
      <p:graphicFrame>
        <p:nvGraphicFramePr>
          <p:cNvPr id="7" name="Tableau 6"/>
          <p:cNvGraphicFramePr>
            <a:graphicFrameLocks noGrp="1"/>
          </p:cNvGraphicFramePr>
          <p:nvPr>
            <p:extLst/>
          </p:nvPr>
        </p:nvGraphicFramePr>
        <p:xfrm>
          <a:off x="199492" y="3789040"/>
          <a:ext cx="8640960" cy="2560320"/>
        </p:xfrm>
        <a:graphic>
          <a:graphicData uri="http://schemas.openxmlformats.org/drawingml/2006/table">
            <a:tbl>
              <a:tblPr firstRow="1" bandRow="1">
                <a:tableStyleId>{5C22544A-7EE6-4342-B048-85BDC9FD1C3A}</a:tableStyleId>
              </a:tblPr>
              <a:tblGrid>
                <a:gridCol w="1204950">
                  <a:extLst>
                    <a:ext uri="{9D8B030D-6E8A-4147-A177-3AD203B41FA5}">
                      <a16:colId xmlns:a16="http://schemas.microsoft.com/office/drawing/2014/main" val="793642928"/>
                    </a:ext>
                  </a:extLst>
                </a:gridCol>
                <a:gridCol w="1152128">
                  <a:extLst>
                    <a:ext uri="{9D8B030D-6E8A-4147-A177-3AD203B41FA5}">
                      <a16:colId xmlns:a16="http://schemas.microsoft.com/office/drawing/2014/main" val="1943281332"/>
                    </a:ext>
                  </a:extLst>
                </a:gridCol>
                <a:gridCol w="1296144">
                  <a:extLst>
                    <a:ext uri="{9D8B030D-6E8A-4147-A177-3AD203B41FA5}">
                      <a16:colId xmlns:a16="http://schemas.microsoft.com/office/drawing/2014/main" val="687835063"/>
                    </a:ext>
                  </a:extLst>
                </a:gridCol>
                <a:gridCol w="1152128">
                  <a:extLst>
                    <a:ext uri="{9D8B030D-6E8A-4147-A177-3AD203B41FA5}">
                      <a16:colId xmlns:a16="http://schemas.microsoft.com/office/drawing/2014/main" val="2480828628"/>
                    </a:ext>
                  </a:extLst>
                </a:gridCol>
                <a:gridCol w="3835610">
                  <a:extLst>
                    <a:ext uri="{9D8B030D-6E8A-4147-A177-3AD203B41FA5}">
                      <a16:colId xmlns:a16="http://schemas.microsoft.com/office/drawing/2014/main" val="3952881643"/>
                    </a:ext>
                  </a:extLst>
                </a:gridCol>
              </a:tblGrid>
              <a:tr h="370840">
                <a:tc>
                  <a:txBody>
                    <a:bodyPr/>
                    <a:lstStyle/>
                    <a:p>
                      <a:pPr algn="ctr"/>
                      <a:r>
                        <a:rPr lang="fr-FR" dirty="0" smtClean="0"/>
                        <a:t>Période</a:t>
                      </a:r>
                      <a:endParaRPr lang="fr-FR" dirty="0"/>
                    </a:p>
                  </a:txBody>
                  <a:tcPr anchor="ctr"/>
                </a:tc>
                <a:tc>
                  <a:txBody>
                    <a:bodyPr/>
                    <a:lstStyle/>
                    <a:p>
                      <a:pPr algn="ctr"/>
                      <a:r>
                        <a:rPr lang="fr-FR" dirty="0" smtClean="0"/>
                        <a:t>Capital restant</a:t>
                      </a:r>
                      <a:r>
                        <a:rPr lang="fr-FR" baseline="0" dirty="0" smtClean="0"/>
                        <a:t> dû</a:t>
                      </a:r>
                      <a:endParaRPr lang="fr-FR" dirty="0"/>
                    </a:p>
                  </a:txBody>
                  <a:tcPr anchor="ctr"/>
                </a:tc>
                <a:tc>
                  <a:txBody>
                    <a:bodyPr/>
                    <a:lstStyle/>
                    <a:p>
                      <a:pPr algn="ctr"/>
                      <a:r>
                        <a:rPr lang="fr-FR" dirty="0" smtClean="0"/>
                        <a:t>Intérêts</a:t>
                      </a:r>
                    </a:p>
                  </a:txBody>
                  <a:tcPr anchor="ctr"/>
                </a:tc>
                <a:tc>
                  <a:txBody>
                    <a:bodyPr/>
                    <a:lstStyle/>
                    <a:p>
                      <a:pPr algn="ctr"/>
                      <a:r>
                        <a:rPr lang="fr-FR" dirty="0" err="1" smtClean="0"/>
                        <a:t>Rbt</a:t>
                      </a:r>
                      <a:r>
                        <a:rPr lang="fr-FR" dirty="0" smtClean="0"/>
                        <a:t> capital </a:t>
                      </a:r>
                      <a:endParaRPr lang="fr-FR" dirty="0"/>
                    </a:p>
                  </a:txBody>
                  <a:tcPr anchor="ctr"/>
                </a:tc>
                <a:tc>
                  <a:txBody>
                    <a:bodyPr/>
                    <a:lstStyle/>
                    <a:p>
                      <a:pPr algn="ctr"/>
                      <a:r>
                        <a:rPr lang="fr-FR" dirty="0" smtClean="0"/>
                        <a:t>Capital restant dû </a:t>
                      </a:r>
                      <a:endParaRPr lang="fr-FR" dirty="0"/>
                    </a:p>
                  </a:txBody>
                  <a:tcPr anchor="ctr"/>
                </a:tc>
                <a:extLst>
                  <a:ext uri="{0D108BD9-81ED-4DB2-BD59-A6C34878D82A}">
                    <a16:rowId xmlns:a16="http://schemas.microsoft.com/office/drawing/2014/main" val="423604526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01/06/n-1</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tc>
                <a:tc>
                  <a:txBody>
                    <a:bodyPr/>
                    <a:lstStyle/>
                    <a:p>
                      <a:pPr algn="ctr"/>
                      <a:endParaRPr lang="fr-FR" dirty="0"/>
                    </a:p>
                  </a:txBody>
                  <a:tcPr/>
                </a:tc>
                <a:extLst>
                  <a:ext uri="{0D108BD9-81ED-4DB2-BD59-A6C34878D82A}">
                    <a16:rowId xmlns:a16="http://schemas.microsoft.com/office/drawing/2014/main" val="115923776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01/06/N+1</a:t>
                      </a:r>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134931421"/>
                  </a:ext>
                </a:extLst>
              </a:tr>
              <a:tr h="370840">
                <a:tc>
                  <a:txBody>
                    <a:bodyPr/>
                    <a:lstStyle/>
                    <a:p>
                      <a:r>
                        <a:rPr lang="fr-FR" dirty="0" smtClean="0"/>
                        <a:t>01/06/N+1</a:t>
                      </a:r>
                    </a:p>
                    <a:p>
                      <a:r>
                        <a:rPr lang="fr-FR" dirty="0" smtClean="0"/>
                        <a:t>01/06/N+2</a:t>
                      </a:r>
                      <a:endParaRPr lang="fr-FR" dirty="0"/>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1439293829"/>
                  </a:ext>
                </a:extLst>
              </a:tr>
            </a:tbl>
          </a:graphicData>
        </a:graphic>
      </p:graphicFrame>
    </p:spTree>
    <p:extLst>
      <p:ext uri="{BB962C8B-B14F-4D97-AF65-F5344CB8AC3E}">
        <p14:creationId xmlns:p14="http://schemas.microsoft.com/office/powerpoint/2010/main" val="259447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389218" cy="5976664"/>
          </a:xfrm>
        </p:spPr>
        <p:txBody>
          <a:bodyPr>
            <a:normAutofit/>
          </a:bodyPr>
          <a:lstStyle/>
          <a:p>
            <a:pPr>
              <a:buFont typeface="+mj-lt"/>
              <a:buAutoNum type="alphaUcPeriod" startAt="2"/>
            </a:pPr>
            <a:r>
              <a:rPr lang="fr-FR" sz="1800" u="sng" dirty="0"/>
              <a:t>Exemple  </a:t>
            </a:r>
            <a:r>
              <a:rPr lang="fr-FR" sz="1800" i="1" u="sng" dirty="0"/>
              <a:t>Cas des intérêts courus sur emprunt</a:t>
            </a:r>
            <a:endParaRPr lang="fr-FR" sz="1800" u="sng" dirty="0"/>
          </a:p>
          <a:p>
            <a:pPr marL="0" indent="0" algn="just">
              <a:buNone/>
            </a:pPr>
            <a:r>
              <a:rPr lang="fr-FR" sz="1800" i="1" dirty="0"/>
              <a:t>L’échéance de remboursement d’un emprunt intervient le </a:t>
            </a:r>
            <a:r>
              <a:rPr lang="fr-FR" sz="1800" i="1" dirty="0" smtClean="0"/>
              <a:t>30/06/N </a:t>
            </a:r>
            <a:r>
              <a:rPr lang="fr-FR" sz="1800" i="1" dirty="0"/>
              <a:t>de chaque année. Montant </a:t>
            </a:r>
            <a:r>
              <a:rPr lang="fr-FR" sz="1800" i="1" dirty="0" smtClean="0"/>
              <a:t>6 200 </a:t>
            </a:r>
            <a:r>
              <a:rPr lang="fr-FR" sz="1800" i="1" dirty="0"/>
              <a:t>€ (5000 de capital et 1200 d’intérêts). Au </a:t>
            </a:r>
            <a:r>
              <a:rPr lang="fr-FR" sz="1800" i="1" dirty="0" smtClean="0"/>
              <a:t>31/12/N, six </a:t>
            </a:r>
            <a:r>
              <a:rPr lang="fr-FR" sz="1800" i="1" dirty="0"/>
              <a:t>mois d’intérêts sont dus sur </a:t>
            </a:r>
            <a:r>
              <a:rPr lang="fr-FR" sz="1800" i="1" dirty="0" smtClean="0"/>
              <a:t>N.</a:t>
            </a:r>
            <a:endParaRPr lang="fr-FR" sz="1800" dirty="0"/>
          </a:p>
          <a:p>
            <a:pPr marL="0" indent="0" algn="just">
              <a:buNone/>
            </a:pPr>
            <a:endParaRPr lang="fr-FR" sz="1800" u="sng" dirty="0">
              <a:solidFill>
                <a:srgbClr val="C00000"/>
              </a:solidFill>
            </a:endParaRPr>
          </a:p>
          <a:p>
            <a:pPr marL="0" indent="0" algn="just">
              <a:buNone/>
            </a:pPr>
            <a:r>
              <a:rPr lang="fr-FR" sz="1800" u="sng" dirty="0">
                <a:solidFill>
                  <a:srgbClr val="C00000"/>
                </a:solidFill>
              </a:rPr>
              <a:t>Enregistrement de la charge sur </a:t>
            </a:r>
            <a:r>
              <a:rPr lang="fr-FR" sz="1800" u="sng" dirty="0" smtClean="0">
                <a:solidFill>
                  <a:srgbClr val="C00000"/>
                </a:solidFill>
              </a:rPr>
              <a:t>N</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Contre-passation au </a:t>
            </a:r>
            <a:r>
              <a:rPr lang="fr-FR" sz="1800" u="sng" dirty="0" smtClean="0">
                <a:solidFill>
                  <a:srgbClr val="C00000"/>
                </a:solidFill>
              </a:rPr>
              <a:t>01/01/N+1</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464015" y="107355"/>
            <a:ext cx="611188" cy="441325"/>
          </a:xfrm>
        </p:spPr>
        <p:txBody>
          <a:bodyPr/>
          <a:lstStyle/>
          <a:p>
            <a:fld id="{25D6219C-5D67-46FE-AB3F-D592616FA5B1}" type="slidenum">
              <a:rPr lang="fr-FR" smtClean="0">
                <a:solidFill>
                  <a:prstClr val="black">
                    <a:tint val="75000"/>
                  </a:prstClr>
                </a:solidFill>
              </a:rPr>
              <a:pPr/>
              <a:t>19</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3436206590"/>
              </p:ext>
            </p:extLst>
          </p:nvPr>
        </p:nvGraphicFramePr>
        <p:xfrm>
          <a:off x="25107" y="2593348"/>
          <a:ext cx="8364111" cy="1307593"/>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307593">
                <a:tc>
                  <a:txBody>
                    <a:bodyPr/>
                    <a:lstStyle/>
                    <a:p>
                      <a:pPr marR="383540" algn="ctr">
                        <a:lnSpc>
                          <a:spcPct val="115000"/>
                        </a:lnSpc>
                        <a:spcAft>
                          <a:spcPts val="0"/>
                        </a:spcAft>
                      </a:pP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lang="fr-FR" sz="1600" baseline="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4237307050"/>
              </p:ext>
            </p:extLst>
          </p:nvPr>
        </p:nvGraphicFramePr>
        <p:xfrm>
          <a:off x="0" y="4653136"/>
          <a:ext cx="8389219" cy="981456"/>
        </p:xfrm>
        <a:graphic>
          <a:graphicData uri="http://schemas.openxmlformats.org/drawingml/2006/table">
            <a:tbl>
              <a:tblPr>
                <a:tableStyleId>{5C22544A-7EE6-4342-B048-85BDC9FD1C3A}</a:tableStyleId>
              </a:tblPr>
              <a:tblGrid>
                <a:gridCol w="1035163">
                  <a:extLst>
                    <a:ext uri="{9D8B030D-6E8A-4147-A177-3AD203B41FA5}">
                      <a16:colId xmlns:a16="http://schemas.microsoft.com/office/drawing/2014/main" val="20000"/>
                    </a:ext>
                  </a:extLst>
                </a:gridCol>
                <a:gridCol w="4084790">
                  <a:extLst>
                    <a:ext uri="{9D8B030D-6E8A-4147-A177-3AD203B41FA5}">
                      <a16:colId xmlns:a16="http://schemas.microsoft.com/office/drawing/2014/main" val="20001"/>
                    </a:ext>
                  </a:extLst>
                </a:gridCol>
                <a:gridCol w="1584972">
                  <a:extLst>
                    <a:ext uri="{9D8B030D-6E8A-4147-A177-3AD203B41FA5}">
                      <a16:colId xmlns:a16="http://schemas.microsoft.com/office/drawing/2014/main" val="20002"/>
                    </a:ext>
                  </a:extLst>
                </a:gridCol>
                <a:gridCol w="1684294">
                  <a:extLst>
                    <a:ext uri="{9D8B030D-6E8A-4147-A177-3AD203B41FA5}">
                      <a16:colId xmlns:a16="http://schemas.microsoft.com/office/drawing/2014/main" val="20003"/>
                    </a:ext>
                  </a:extLst>
                </a:gridCol>
              </a:tblGrid>
              <a:tr h="981456">
                <a:tc>
                  <a:txBody>
                    <a:bodyPr/>
                    <a:lstStyle/>
                    <a:p>
                      <a:pPr marR="383540" algn="ctr">
                        <a:lnSpc>
                          <a:spcPct val="115000"/>
                        </a:lnSpc>
                        <a:spcAft>
                          <a:spcPts val="0"/>
                        </a:spcAft>
                      </a:pP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b="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kumimoji="0" lang="fr-FR" sz="16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1165838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461226" cy="6120680"/>
          </a:xfrm>
        </p:spPr>
        <p:txBody>
          <a:bodyPr>
            <a:normAutofit/>
          </a:bodyPr>
          <a:lstStyle/>
          <a:p>
            <a:pPr marL="457200" indent="-457200">
              <a:buSzPct val="100000"/>
              <a:buFont typeface="+mj-lt"/>
              <a:buAutoNum type="arabicPeriod"/>
            </a:pPr>
            <a:r>
              <a:rPr lang="fr-FR" sz="2000" b="1" u="sng" dirty="0" smtClean="0">
                <a:solidFill>
                  <a:srgbClr val="C00000"/>
                </a:solidFill>
              </a:rPr>
              <a:t>Les </a:t>
            </a:r>
            <a:r>
              <a:rPr lang="fr-FR" sz="2000" b="1" u="sng" dirty="0">
                <a:solidFill>
                  <a:srgbClr val="C00000"/>
                </a:solidFill>
              </a:rPr>
              <a:t>charges constatées d’avance</a:t>
            </a:r>
          </a:p>
          <a:p>
            <a:pPr marL="457200" indent="-342900" algn="just">
              <a:buFont typeface="Arial" panose="020B0604020202020204" pitchFamily="34" charset="0"/>
              <a:buChar char="•"/>
            </a:pPr>
            <a:r>
              <a:rPr lang="fr-FR" sz="2000" b="1" dirty="0" smtClean="0"/>
              <a:t>Définition</a:t>
            </a:r>
            <a:r>
              <a:rPr lang="fr-FR" sz="2000" dirty="0" smtClean="0"/>
              <a:t> : Charges </a:t>
            </a:r>
            <a:r>
              <a:rPr lang="fr-FR" sz="2000" dirty="0"/>
              <a:t>enregistrées en N dont tout ou</a:t>
            </a:r>
            <a:r>
              <a:rPr lang="fr-FR" sz="2000" dirty="0">
                <a:solidFill>
                  <a:schemeClr val="tx1"/>
                </a:solidFill>
              </a:rPr>
              <a:t> partie concerne l’exercice </a:t>
            </a:r>
            <a:r>
              <a:rPr lang="fr-FR" sz="2000" dirty="0" smtClean="0">
                <a:solidFill>
                  <a:schemeClr val="tx1"/>
                </a:solidFill>
              </a:rPr>
              <a:t>N+1.</a:t>
            </a:r>
          </a:p>
          <a:p>
            <a:pPr marL="457200" indent="-342900" algn="just">
              <a:buFont typeface="Arial" panose="020B0604020202020204" pitchFamily="34" charset="0"/>
              <a:buChar char="•"/>
            </a:pPr>
            <a:r>
              <a:rPr lang="fr-FR" sz="2000" b="1" dirty="0" smtClean="0"/>
              <a:t>Principe</a:t>
            </a:r>
            <a:r>
              <a:rPr lang="fr-FR" sz="2000" dirty="0" smtClean="0"/>
              <a:t> : 	</a:t>
            </a:r>
            <a:r>
              <a:rPr lang="fr-FR" sz="1800" dirty="0" smtClean="0"/>
              <a:t>- </a:t>
            </a:r>
            <a:r>
              <a:rPr lang="fr-FR" sz="1800" u="sng" dirty="0" smtClean="0"/>
              <a:t>Courant N</a:t>
            </a:r>
            <a:r>
              <a:rPr lang="fr-FR" sz="1800" dirty="0" smtClean="0"/>
              <a:t> : Comptabilisation d’une charge (liée à une facture)</a:t>
            </a:r>
          </a:p>
          <a:p>
            <a:pPr marL="548640" lvl="2" indent="0" algn="just">
              <a:buNone/>
            </a:pPr>
            <a:r>
              <a:rPr lang="fr-FR" dirty="0" smtClean="0"/>
              <a:t>		- </a:t>
            </a:r>
            <a:r>
              <a:rPr lang="fr-FR" u="sng" dirty="0" smtClean="0"/>
              <a:t>31/12/N</a:t>
            </a:r>
            <a:r>
              <a:rPr lang="fr-FR" dirty="0" smtClean="0"/>
              <a:t> : Annulation en N de la </a:t>
            </a:r>
            <a:r>
              <a:rPr lang="fr-FR" dirty="0"/>
              <a:t>partie de charges imputables à </a:t>
            </a:r>
            <a:r>
              <a:rPr lang="fr-FR" dirty="0" smtClean="0"/>
              <a:t>N+1</a:t>
            </a:r>
          </a:p>
          <a:p>
            <a:pPr marL="548640" lvl="2" indent="0" algn="just">
              <a:buNone/>
            </a:pPr>
            <a:r>
              <a:rPr lang="fr-FR" sz="1400" dirty="0" smtClean="0"/>
              <a:t>		- </a:t>
            </a:r>
            <a:r>
              <a:rPr lang="fr-FR" u="sng" dirty="0" smtClean="0"/>
              <a:t>01/01/N+1</a:t>
            </a:r>
            <a:r>
              <a:rPr lang="fr-FR" dirty="0" smtClean="0"/>
              <a:t> : Contrepassation pour imputer la charge en N+1</a:t>
            </a:r>
            <a:endParaRPr lang="fr-FR" dirty="0"/>
          </a:p>
        </p:txBody>
      </p:sp>
      <p:sp>
        <p:nvSpPr>
          <p:cNvPr id="2" name="Espace réservé du numéro de diapositive 1"/>
          <p:cNvSpPr>
            <a:spLocks noGrp="1"/>
          </p:cNvSpPr>
          <p:nvPr>
            <p:ph type="sldNum" sz="quarter" idx="4294967295"/>
          </p:nvPr>
        </p:nvSpPr>
        <p:spPr>
          <a:xfrm>
            <a:off x="8486333" y="120734"/>
            <a:ext cx="611188" cy="441325"/>
          </a:xfrm>
        </p:spPr>
        <p:txBody>
          <a:bodyPr/>
          <a:lstStyle/>
          <a:p>
            <a:fld id="{25D6219C-5D67-46FE-AB3F-D592616FA5B1}" type="slidenum">
              <a:rPr lang="fr-FR" smtClean="0">
                <a:solidFill>
                  <a:prstClr val="black">
                    <a:tint val="75000"/>
                  </a:prstClr>
                </a:solidFill>
              </a:rPr>
              <a:pPr/>
              <a:t>2</a:t>
            </a:fld>
            <a:endParaRPr lang="fr-FR" dirty="0">
              <a:solidFill>
                <a:prstClr val="black">
                  <a:tint val="75000"/>
                </a:prstClr>
              </a:solidFill>
            </a:endParaRPr>
          </a:p>
        </p:txBody>
      </p:sp>
      <p:sp>
        <p:nvSpPr>
          <p:cNvPr id="6"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cxnSp>
        <p:nvCxnSpPr>
          <p:cNvPr id="5" name="Connecteur droit avec flèche 4"/>
          <p:cNvCxnSpPr/>
          <p:nvPr/>
        </p:nvCxnSpPr>
        <p:spPr>
          <a:xfrm>
            <a:off x="324322" y="3573016"/>
            <a:ext cx="7848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Connecteur droit 7"/>
          <p:cNvCxnSpPr/>
          <p:nvPr/>
        </p:nvCxnSpPr>
        <p:spPr>
          <a:xfrm>
            <a:off x="1257006" y="3320988"/>
            <a:ext cx="0" cy="576064"/>
          </a:xfrm>
          <a:prstGeom prst="line">
            <a:avLst/>
          </a:prstGeom>
        </p:spPr>
        <p:style>
          <a:lnRef idx="1">
            <a:schemeClr val="dk1"/>
          </a:lnRef>
          <a:fillRef idx="0">
            <a:schemeClr val="dk1"/>
          </a:fillRef>
          <a:effectRef idx="0">
            <a:schemeClr val="dk1"/>
          </a:effectRef>
          <a:fontRef idx="minor">
            <a:schemeClr val="tx1"/>
          </a:fontRef>
        </p:style>
      </p:cxnSp>
      <p:sp>
        <p:nvSpPr>
          <p:cNvPr id="9" name="ZoneTexte 8"/>
          <p:cNvSpPr txBox="1"/>
          <p:nvPr/>
        </p:nvSpPr>
        <p:spPr>
          <a:xfrm>
            <a:off x="2825337" y="2982324"/>
            <a:ext cx="1026565" cy="369332"/>
          </a:xfrm>
          <a:prstGeom prst="rect">
            <a:avLst/>
          </a:prstGeom>
          <a:noFill/>
          <a:ln>
            <a:solidFill>
              <a:schemeClr val="tx1"/>
            </a:solidFill>
            <a:prstDash val="dash"/>
          </a:ln>
        </p:spPr>
        <p:txBody>
          <a:bodyPr wrap="square" rtlCol="0">
            <a:spAutoFit/>
          </a:bodyPr>
          <a:lstStyle/>
          <a:p>
            <a:r>
              <a:rPr lang="fr-FR" dirty="0" smtClean="0"/>
              <a:t>31/12/N</a:t>
            </a:r>
            <a:endParaRPr lang="fr-FR" dirty="0"/>
          </a:p>
        </p:txBody>
      </p:sp>
      <p:sp>
        <p:nvSpPr>
          <p:cNvPr id="10" name="ZoneTexte 9"/>
          <p:cNvSpPr txBox="1"/>
          <p:nvPr/>
        </p:nvSpPr>
        <p:spPr>
          <a:xfrm>
            <a:off x="173466" y="4005064"/>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u="sng" dirty="0" smtClean="0"/>
              <a:t>Constatation charge</a:t>
            </a:r>
          </a:p>
          <a:p>
            <a:pPr algn="ctr"/>
            <a:r>
              <a:rPr lang="fr-FR" dirty="0" smtClean="0"/>
              <a:t>6xx + 44566 / 401</a:t>
            </a:r>
            <a:endParaRPr lang="fr-FR" dirty="0"/>
          </a:p>
        </p:txBody>
      </p:sp>
      <p:sp>
        <p:nvSpPr>
          <p:cNvPr id="11" name="ZoneTexte 10"/>
          <p:cNvSpPr txBox="1"/>
          <p:nvPr/>
        </p:nvSpPr>
        <p:spPr>
          <a:xfrm>
            <a:off x="2514012" y="4005520"/>
            <a:ext cx="216708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Annulation charge imputable à N+1</a:t>
            </a:r>
          </a:p>
          <a:p>
            <a:pPr algn="ctr"/>
            <a:r>
              <a:rPr lang="fr-FR" u="sng" dirty="0" smtClean="0">
                <a:solidFill>
                  <a:srgbClr val="C00000"/>
                </a:solidFill>
              </a:rPr>
              <a:t>486</a:t>
            </a:r>
            <a:r>
              <a:rPr lang="fr-FR" dirty="0" smtClean="0"/>
              <a:t> / 6xx</a:t>
            </a:r>
            <a:endParaRPr lang="fr-FR" dirty="0"/>
          </a:p>
        </p:txBody>
      </p:sp>
      <p:cxnSp>
        <p:nvCxnSpPr>
          <p:cNvPr id="12" name="Connecteur droit 11"/>
          <p:cNvCxnSpPr/>
          <p:nvPr/>
        </p:nvCxnSpPr>
        <p:spPr>
          <a:xfrm>
            <a:off x="3420666" y="3351656"/>
            <a:ext cx="0" cy="576064"/>
          </a:xfrm>
          <a:prstGeom prst="line">
            <a:avLst/>
          </a:prstGeom>
        </p:spPr>
        <p:style>
          <a:lnRef idx="1">
            <a:schemeClr val="dk1"/>
          </a:lnRef>
          <a:fillRef idx="0">
            <a:schemeClr val="dk1"/>
          </a:fillRef>
          <a:effectRef idx="0">
            <a:schemeClr val="dk1"/>
          </a:effectRef>
          <a:fontRef idx="minor">
            <a:schemeClr val="tx1"/>
          </a:fontRef>
        </p:style>
      </p:cxnSp>
      <p:sp>
        <p:nvSpPr>
          <p:cNvPr id="13" name="ZoneTexte 12"/>
          <p:cNvSpPr txBox="1"/>
          <p:nvPr/>
        </p:nvSpPr>
        <p:spPr>
          <a:xfrm>
            <a:off x="665098" y="2985972"/>
            <a:ext cx="1296144" cy="369332"/>
          </a:xfrm>
          <a:prstGeom prst="rect">
            <a:avLst/>
          </a:prstGeom>
          <a:noFill/>
          <a:ln>
            <a:solidFill>
              <a:schemeClr val="tx1"/>
            </a:solidFill>
            <a:prstDash val="dash"/>
          </a:ln>
        </p:spPr>
        <p:txBody>
          <a:bodyPr wrap="square" rtlCol="0">
            <a:spAutoFit/>
          </a:bodyPr>
          <a:lstStyle/>
          <a:p>
            <a:r>
              <a:rPr lang="fr-FR" dirty="0" smtClean="0"/>
              <a:t>Courant N</a:t>
            </a:r>
            <a:endParaRPr lang="fr-FR" dirty="0"/>
          </a:p>
        </p:txBody>
      </p:sp>
      <p:cxnSp>
        <p:nvCxnSpPr>
          <p:cNvPr id="14" name="Connecteur droit 13"/>
          <p:cNvCxnSpPr/>
          <p:nvPr/>
        </p:nvCxnSpPr>
        <p:spPr>
          <a:xfrm>
            <a:off x="4356770" y="3320988"/>
            <a:ext cx="0" cy="1980220"/>
          </a:xfrm>
          <a:prstGeom prst="line">
            <a:avLst/>
          </a:prstGeom>
        </p:spPr>
        <p:style>
          <a:lnRef idx="1">
            <a:schemeClr val="dk1"/>
          </a:lnRef>
          <a:fillRef idx="0">
            <a:schemeClr val="dk1"/>
          </a:fillRef>
          <a:effectRef idx="0">
            <a:schemeClr val="dk1"/>
          </a:effectRef>
          <a:fontRef idx="minor">
            <a:schemeClr val="tx1"/>
          </a:fontRef>
        </p:style>
      </p:cxnSp>
      <p:sp>
        <p:nvSpPr>
          <p:cNvPr id="16" name="ZoneTexte 15"/>
          <p:cNvSpPr txBox="1"/>
          <p:nvPr/>
        </p:nvSpPr>
        <p:spPr>
          <a:xfrm>
            <a:off x="3851901" y="2982324"/>
            <a:ext cx="1262052" cy="369332"/>
          </a:xfrm>
          <a:prstGeom prst="rect">
            <a:avLst/>
          </a:prstGeom>
          <a:noFill/>
          <a:ln>
            <a:solidFill>
              <a:schemeClr val="tx1"/>
            </a:solidFill>
            <a:prstDash val="dash"/>
          </a:ln>
        </p:spPr>
        <p:txBody>
          <a:bodyPr wrap="square" rtlCol="0">
            <a:spAutoFit/>
          </a:bodyPr>
          <a:lstStyle/>
          <a:p>
            <a:r>
              <a:rPr lang="fr-FR" dirty="0" smtClean="0"/>
              <a:t>01/01/N+1</a:t>
            </a:r>
            <a:endParaRPr lang="fr-FR" dirty="0"/>
          </a:p>
        </p:txBody>
      </p:sp>
      <p:sp>
        <p:nvSpPr>
          <p:cNvPr id="17" name="ZoneTexte 16"/>
          <p:cNvSpPr txBox="1"/>
          <p:nvPr/>
        </p:nvSpPr>
        <p:spPr>
          <a:xfrm>
            <a:off x="3273230" y="5338599"/>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Contre passation</a:t>
            </a:r>
          </a:p>
          <a:p>
            <a:pPr algn="ctr"/>
            <a:r>
              <a:rPr lang="fr-FR" dirty="0" smtClean="0"/>
              <a:t>6xx / </a:t>
            </a:r>
            <a:r>
              <a:rPr lang="fr-FR" u="sng" dirty="0" smtClean="0">
                <a:solidFill>
                  <a:srgbClr val="C00000"/>
                </a:solidFill>
              </a:rPr>
              <a:t>486</a:t>
            </a:r>
            <a:endParaRPr lang="fr-FR" u="sng" dirty="0">
              <a:solidFill>
                <a:srgbClr val="C00000"/>
              </a:solidFill>
            </a:endParaRPr>
          </a:p>
        </p:txBody>
      </p:sp>
      <p:sp>
        <p:nvSpPr>
          <p:cNvPr id="3" name="ZoneTexte 2"/>
          <p:cNvSpPr txBox="1"/>
          <p:nvPr/>
        </p:nvSpPr>
        <p:spPr>
          <a:xfrm>
            <a:off x="1541953" y="6131885"/>
            <a:ext cx="5881948" cy="646331"/>
          </a:xfrm>
          <a:prstGeom prst="rect">
            <a:avLst/>
          </a:prstGeom>
          <a:noFill/>
          <a:ln>
            <a:solidFill>
              <a:srgbClr val="C00000"/>
            </a:solidFill>
            <a:prstDash val="dash"/>
          </a:ln>
        </p:spPr>
        <p:txBody>
          <a:bodyPr wrap="square" rtlCol="0">
            <a:spAutoFit/>
          </a:bodyPr>
          <a:lstStyle/>
          <a:p>
            <a:pPr algn="ctr"/>
            <a:r>
              <a:rPr lang="fr-FR" u="sng" dirty="0" smtClean="0">
                <a:solidFill>
                  <a:srgbClr val="FF0000"/>
                </a:solidFill>
              </a:rPr>
              <a:t>486</a:t>
            </a:r>
            <a:r>
              <a:rPr lang="fr-FR" dirty="0" smtClean="0">
                <a:solidFill>
                  <a:srgbClr val="FF0000"/>
                </a:solidFill>
              </a:rPr>
              <a:t> : 	Charges constatées d’avances </a:t>
            </a:r>
          </a:p>
          <a:p>
            <a:pPr algn="ctr"/>
            <a:r>
              <a:rPr lang="fr-FR" dirty="0">
                <a:solidFill>
                  <a:srgbClr val="FF0000"/>
                </a:solidFill>
              </a:rPr>
              <a:t> </a:t>
            </a:r>
            <a:r>
              <a:rPr lang="fr-FR" dirty="0" smtClean="0">
                <a:solidFill>
                  <a:srgbClr val="FF0000"/>
                </a:solidFill>
              </a:rPr>
              <a:t>  	Se retrouve en bas de l’actif (bilan)</a:t>
            </a:r>
            <a:endParaRPr lang="fr-FR" dirty="0">
              <a:solidFill>
                <a:srgbClr val="FF0000"/>
              </a:solidFill>
            </a:endParaRPr>
          </a:p>
        </p:txBody>
      </p:sp>
    </p:spTree>
    <p:extLst>
      <p:ext uri="{BB962C8B-B14F-4D97-AF65-F5344CB8AC3E}">
        <p14:creationId xmlns:p14="http://schemas.microsoft.com/office/powerpoint/2010/main" val="3984759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08" y="692696"/>
            <a:ext cx="8364110" cy="576064"/>
          </a:xfrm>
        </p:spPr>
        <p:txBody>
          <a:bodyPr/>
          <a:lstStyle/>
          <a:p>
            <a:pPr marL="114300" indent="0">
              <a:buNone/>
            </a:pPr>
            <a:r>
              <a:rPr lang="fr-FR" sz="1800" b="1" dirty="0">
                <a:solidFill>
                  <a:schemeClr val="accent2"/>
                </a:solidFill>
              </a:rPr>
              <a:t>Dernière étape = enregistrement de la charge au </a:t>
            </a:r>
            <a:r>
              <a:rPr lang="fr-FR" sz="1800" b="1" dirty="0" smtClean="0">
                <a:solidFill>
                  <a:schemeClr val="accent2"/>
                </a:solidFill>
              </a:rPr>
              <a:t>30/06/N+1</a:t>
            </a:r>
            <a:endParaRPr lang="fr-FR" sz="1800" b="1" dirty="0">
              <a:solidFill>
                <a:schemeClr val="accent2"/>
              </a:solidFill>
            </a:endParaRPr>
          </a:p>
          <a:p>
            <a:pPr marL="114300" indent="0">
              <a:buNone/>
            </a:pPr>
            <a:endParaRPr lang="fr-FR" dirty="0"/>
          </a:p>
        </p:txBody>
      </p:sp>
      <p:sp>
        <p:nvSpPr>
          <p:cNvPr id="4" name="Espace réservé du numéro de diapositive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aphicFrame>
        <p:nvGraphicFramePr>
          <p:cNvPr id="5" name="Espace réservé du contenu 4"/>
          <p:cNvGraphicFramePr>
            <a:graphicFrameLocks/>
          </p:cNvGraphicFramePr>
          <p:nvPr>
            <p:extLst>
              <p:ext uri="{D42A27DB-BD31-4B8C-83A1-F6EECF244321}">
                <p14:modId xmlns:p14="http://schemas.microsoft.com/office/powerpoint/2010/main" val="3338855197"/>
              </p:ext>
            </p:extLst>
          </p:nvPr>
        </p:nvGraphicFramePr>
        <p:xfrm>
          <a:off x="0" y="1268760"/>
          <a:ext cx="8364111" cy="1307593"/>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307593">
                <a:tc>
                  <a:txBody>
                    <a:bodyPr/>
                    <a:lstStyle/>
                    <a:p>
                      <a:pPr marR="383540" algn="ctr">
                        <a:lnSpc>
                          <a:spcPct val="115000"/>
                        </a:lnSpc>
                        <a:spcAft>
                          <a:spcPts val="0"/>
                        </a:spcAft>
                      </a:pPr>
                      <a:endParaRPr lang="fr-FR" sz="14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lang="fr-FR" sz="1400" baseline="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
        <p:nvSpPr>
          <p:cNvPr id="7" name="Rectangle 6"/>
          <p:cNvSpPr/>
          <p:nvPr/>
        </p:nvSpPr>
        <p:spPr>
          <a:xfrm>
            <a:off x="108298" y="2996952"/>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661 charges d’intérêts » sur N et N+1</a:t>
            </a:r>
            <a:endParaRPr lang="fr-FR" b="1" dirty="0">
              <a:solidFill>
                <a:schemeClr val="accent2"/>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4088718325"/>
              </p:ext>
            </p:extLst>
          </p:nvPr>
        </p:nvGraphicFramePr>
        <p:xfrm>
          <a:off x="900386" y="3473032"/>
          <a:ext cx="2736304" cy="1529328"/>
        </p:xfrm>
        <a:graphic>
          <a:graphicData uri="http://schemas.openxmlformats.org/drawingml/2006/table">
            <a:tbl>
              <a:tblPr firstRow="1" bandRow="1">
                <a:tableStyleId>{073A0DAA-6AF3-43AB-8588-CEC1D06C72B9}</a:tableStyleId>
              </a:tblPr>
              <a:tblGrid>
                <a:gridCol w="1368152">
                  <a:extLst>
                    <a:ext uri="{9D8B030D-6E8A-4147-A177-3AD203B41FA5}">
                      <a16:colId xmlns:a16="http://schemas.microsoft.com/office/drawing/2014/main" val="2279631297"/>
                    </a:ext>
                  </a:extLst>
                </a:gridCol>
                <a:gridCol w="1368152">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r"/>
                      <a:endParaRPr lang="fr-F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fr-FR" dirty="0" smtClean="0"/>
                    </a:p>
                  </a:txBody>
                  <a:tcPr/>
                </a:tc>
                <a:extLst>
                  <a:ext uri="{0D108BD9-81ED-4DB2-BD59-A6C34878D82A}">
                    <a16:rowId xmlns:a16="http://schemas.microsoft.com/office/drawing/2014/main" val="3938114906"/>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755052453"/>
              </p:ext>
            </p:extLst>
          </p:nvPr>
        </p:nvGraphicFramePr>
        <p:xfrm>
          <a:off x="5148858" y="3473032"/>
          <a:ext cx="2497572" cy="152932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algn="r"/>
                      <a:endParaRPr lang="fr-FR" dirty="0"/>
                    </a:p>
                  </a:txBody>
                  <a:tcPr/>
                </a:tc>
                <a:extLst>
                  <a:ext uri="{0D108BD9-81ED-4DB2-BD59-A6C34878D82A}">
                    <a16:rowId xmlns:a16="http://schemas.microsoft.com/office/drawing/2014/main" val="805458555"/>
                  </a:ext>
                </a:extLst>
              </a:tr>
            </a:tbl>
          </a:graphicData>
        </a:graphic>
      </p:graphicFrame>
      <p:sp>
        <p:nvSpPr>
          <p:cNvPr id="10" name="ZoneTexte 9"/>
          <p:cNvSpPr txBox="1"/>
          <p:nvPr/>
        </p:nvSpPr>
        <p:spPr>
          <a:xfrm>
            <a:off x="972394" y="5572493"/>
            <a:ext cx="6746044" cy="646331"/>
          </a:xfrm>
          <a:prstGeom prst="rect">
            <a:avLst/>
          </a:prstGeom>
          <a:noFill/>
          <a:ln>
            <a:solidFill>
              <a:srgbClr val="FF0000"/>
            </a:solidFill>
          </a:ln>
        </p:spPr>
        <p:txBody>
          <a:bodyPr wrap="square" rtlCol="0">
            <a:spAutoFit/>
          </a:bodyPr>
          <a:lstStyle/>
          <a:p>
            <a:endParaRPr lang="fr-FR" b="1" dirty="0"/>
          </a:p>
          <a:p>
            <a:endParaRPr lang="fr-FR" b="1" dirty="0" smtClean="0"/>
          </a:p>
        </p:txBody>
      </p:sp>
    </p:spTree>
    <p:extLst>
      <p:ext uri="{BB962C8B-B14F-4D97-AF65-F5344CB8AC3E}">
        <p14:creationId xmlns:p14="http://schemas.microsoft.com/office/powerpoint/2010/main" val="216767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389218" cy="5976664"/>
          </a:xfrm>
        </p:spPr>
        <p:txBody>
          <a:bodyPr>
            <a:normAutofit/>
          </a:bodyPr>
          <a:lstStyle/>
          <a:p>
            <a:pPr>
              <a:buFont typeface="+mj-lt"/>
              <a:buAutoNum type="alphaUcPeriod" startAt="2"/>
            </a:pPr>
            <a:r>
              <a:rPr lang="fr-FR" sz="1800" u="sng" dirty="0"/>
              <a:t>Exemple  </a:t>
            </a:r>
            <a:r>
              <a:rPr lang="fr-FR" sz="1800" i="1" u="sng" dirty="0"/>
              <a:t>Cas des intérêts courus sur emprunt</a:t>
            </a:r>
            <a:endParaRPr lang="fr-FR" sz="1800" u="sng" dirty="0"/>
          </a:p>
          <a:p>
            <a:pPr marL="0" indent="0" algn="just">
              <a:buNone/>
            </a:pPr>
            <a:r>
              <a:rPr lang="fr-FR" sz="1800" i="1" dirty="0"/>
              <a:t>L’échéance de remboursement d’un emprunt intervient le </a:t>
            </a:r>
            <a:r>
              <a:rPr lang="fr-FR" sz="1800" i="1" dirty="0" smtClean="0"/>
              <a:t>30/06/N </a:t>
            </a:r>
            <a:r>
              <a:rPr lang="fr-FR" sz="1800" i="1" dirty="0"/>
              <a:t>de chaque année. Montant </a:t>
            </a:r>
            <a:r>
              <a:rPr lang="fr-FR" sz="1800" i="1" dirty="0" smtClean="0"/>
              <a:t>6 200 </a:t>
            </a:r>
            <a:r>
              <a:rPr lang="fr-FR" sz="1800" i="1" dirty="0"/>
              <a:t>€ (5000 de capital et 1200 d’intérêts). Au </a:t>
            </a:r>
            <a:r>
              <a:rPr lang="fr-FR" sz="1800" i="1" dirty="0" smtClean="0"/>
              <a:t>31/12/N, six </a:t>
            </a:r>
            <a:r>
              <a:rPr lang="fr-FR" sz="1800" i="1" dirty="0"/>
              <a:t>mois d’intérêts sont dus sur </a:t>
            </a:r>
            <a:r>
              <a:rPr lang="fr-FR" sz="1800" i="1" dirty="0" smtClean="0"/>
              <a:t>N.</a:t>
            </a:r>
            <a:endParaRPr lang="fr-FR" sz="1800" dirty="0"/>
          </a:p>
          <a:p>
            <a:pPr marL="0" indent="0" algn="just">
              <a:buNone/>
            </a:pPr>
            <a:endParaRPr lang="fr-FR" sz="1800" u="sng" dirty="0">
              <a:solidFill>
                <a:srgbClr val="C00000"/>
              </a:solidFill>
            </a:endParaRPr>
          </a:p>
          <a:p>
            <a:pPr marL="0" indent="0" algn="just">
              <a:buNone/>
            </a:pPr>
            <a:r>
              <a:rPr lang="fr-FR" sz="1800" u="sng" dirty="0">
                <a:solidFill>
                  <a:srgbClr val="C00000"/>
                </a:solidFill>
              </a:rPr>
              <a:t>Enregistrement de la charge sur </a:t>
            </a:r>
            <a:r>
              <a:rPr lang="fr-FR" sz="1800" u="sng" dirty="0" smtClean="0">
                <a:solidFill>
                  <a:srgbClr val="C00000"/>
                </a:solidFill>
              </a:rPr>
              <a:t>N</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Contre-passation au </a:t>
            </a:r>
            <a:r>
              <a:rPr lang="fr-FR" sz="1800" u="sng" dirty="0" smtClean="0">
                <a:solidFill>
                  <a:srgbClr val="C00000"/>
                </a:solidFill>
              </a:rPr>
              <a:t>01/01/N+1</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464015" y="107355"/>
            <a:ext cx="611188" cy="441325"/>
          </a:xfrm>
        </p:spPr>
        <p:txBody>
          <a:bodyPr/>
          <a:lstStyle/>
          <a:p>
            <a:fld id="{25D6219C-5D67-46FE-AB3F-D592616FA5B1}" type="slidenum">
              <a:rPr lang="fr-FR" smtClean="0">
                <a:solidFill>
                  <a:prstClr val="black">
                    <a:tint val="75000"/>
                  </a:prstClr>
                </a:solidFill>
              </a:rPr>
              <a:pPr/>
              <a:t>21</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4218248024"/>
              </p:ext>
            </p:extLst>
          </p:nvPr>
        </p:nvGraphicFramePr>
        <p:xfrm>
          <a:off x="25107" y="2593348"/>
          <a:ext cx="8364111" cy="1307593"/>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307593">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latin typeface="+mn-lt"/>
                        </a:rPr>
                        <a:t>661</a:t>
                      </a:r>
                    </a:p>
                    <a:p>
                      <a:pPr marR="383540" algn="ctr">
                        <a:lnSpc>
                          <a:spcPct val="115000"/>
                        </a:lnSpc>
                        <a:spcAft>
                          <a:spcPts val="0"/>
                        </a:spcAft>
                      </a:pPr>
                      <a:r>
                        <a:rPr lang="fr-FR" sz="1600" b="0" dirty="0">
                          <a:solidFill>
                            <a:schemeClr val="tx1"/>
                          </a:solidFill>
                          <a:effectLst/>
                          <a:latin typeface="+mn-lt"/>
                          <a:ea typeface="Times New Roman"/>
                        </a:rPr>
                        <a:t>1688</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Charges d’intérêt</a:t>
                      </a:r>
                    </a:p>
                    <a:p>
                      <a:pPr marR="383540">
                        <a:lnSpc>
                          <a:spcPct val="115000"/>
                        </a:lnSpc>
                        <a:spcAft>
                          <a:spcPts val="0"/>
                        </a:spcAft>
                      </a:pPr>
                      <a:r>
                        <a:rPr lang="fr-FR" sz="1600" dirty="0">
                          <a:effectLst/>
                        </a:rPr>
                        <a:t>                Intérêts courus</a:t>
                      </a:r>
                    </a:p>
                    <a:p>
                      <a:pPr marR="383540" algn="ctr">
                        <a:lnSpc>
                          <a:spcPct val="115000"/>
                        </a:lnSpc>
                        <a:spcAft>
                          <a:spcPts val="0"/>
                        </a:spcAft>
                      </a:pPr>
                      <a:r>
                        <a:rPr lang="fr-FR" sz="1600" i="1" dirty="0">
                          <a:effectLst/>
                          <a:latin typeface="Times New Roman"/>
                          <a:ea typeface="Times New Roman"/>
                        </a:rPr>
                        <a:t>(Enregistrement de la charge)</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600" dirty="0">
                          <a:effectLst/>
                        </a:rPr>
                        <a:t>   </a:t>
                      </a:r>
                    </a:p>
                    <a:p>
                      <a:pPr marR="383540" algn="r">
                        <a:lnSpc>
                          <a:spcPct val="115000"/>
                        </a:lnSpc>
                        <a:spcAft>
                          <a:spcPts val="0"/>
                        </a:spcAft>
                      </a:pPr>
                      <a:r>
                        <a:rPr lang="fr-FR" sz="1600" dirty="0">
                          <a:effectLst/>
                        </a:rPr>
                        <a:t> 600</a:t>
                      </a:r>
                      <a:endParaRPr lang="fr-FR" sz="1600" baseline="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p>
                      <a:pPr marR="383540" algn="r">
                        <a:lnSpc>
                          <a:spcPct val="115000"/>
                        </a:lnSpc>
                        <a:spcAft>
                          <a:spcPts val="0"/>
                        </a:spcAft>
                      </a:pPr>
                      <a:endParaRPr lang="fr-FR" sz="1600" dirty="0">
                        <a:effectLst/>
                      </a:endParaRPr>
                    </a:p>
                    <a:p>
                      <a:pPr marR="383540" algn="r">
                        <a:lnSpc>
                          <a:spcPct val="115000"/>
                        </a:lnSpc>
                        <a:spcAft>
                          <a:spcPts val="0"/>
                        </a:spcAft>
                      </a:pPr>
                      <a:r>
                        <a:rPr lang="fr-FR" sz="1600" dirty="0" smtClean="0">
                          <a:effectLst/>
                        </a:rPr>
                        <a:t>600</a:t>
                      </a: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505391056"/>
              </p:ext>
            </p:extLst>
          </p:nvPr>
        </p:nvGraphicFramePr>
        <p:xfrm>
          <a:off x="0" y="4653136"/>
          <a:ext cx="8389219" cy="981456"/>
        </p:xfrm>
        <a:graphic>
          <a:graphicData uri="http://schemas.openxmlformats.org/drawingml/2006/table">
            <a:tbl>
              <a:tblPr>
                <a:tableStyleId>{5C22544A-7EE6-4342-B048-85BDC9FD1C3A}</a:tableStyleId>
              </a:tblPr>
              <a:tblGrid>
                <a:gridCol w="1035163">
                  <a:extLst>
                    <a:ext uri="{9D8B030D-6E8A-4147-A177-3AD203B41FA5}">
                      <a16:colId xmlns:a16="http://schemas.microsoft.com/office/drawing/2014/main" val="20000"/>
                    </a:ext>
                  </a:extLst>
                </a:gridCol>
                <a:gridCol w="4084790">
                  <a:extLst>
                    <a:ext uri="{9D8B030D-6E8A-4147-A177-3AD203B41FA5}">
                      <a16:colId xmlns:a16="http://schemas.microsoft.com/office/drawing/2014/main" val="20001"/>
                    </a:ext>
                  </a:extLst>
                </a:gridCol>
                <a:gridCol w="1584972">
                  <a:extLst>
                    <a:ext uri="{9D8B030D-6E8A-4147-A177-3AD203B41FA5}">
                      <a16:colId xmlns:a16="http://schemas.microsoft.com/office/drawing/2014/main" val="20002"/>
                    </a:ext>
                  </a:extLst>
                </a:gridCol>
                <a:gridCol w="1684294">
                  <a:extLst>
                    <a:ext uri="{9D8B030D-6E8A-4147-A177-3AD203B41FA5}">
                      <a16:colId xmlns:a16="http://schemas.microsoft.com/office/drawing/2014/main" val="20003"/>
                    </a:ext>
                  </a:extLst>
                </a:gridCol>
              </a:tblGrid>
              <a:tr h="981456">
                <a:tc>
                  <a:txBody>
                    <a:bodyPr/>
                    <a:lstStyle/>
                    <a:p>
                      <a:pPr marR="383540" algn="ctr">
                        <a:lnSpc>
                          <a:spcPct val="115000"/>
                        </a:lnSpc>
                        <a:spcAft>
                          <a:spcPts val="0"/>
                        </a:spcAft>
                      </a:pPr>
                      <a:endParaRPr lang="fr-FR" sz="1600" b="0" dirty="0">
                        <a:solidFill>
                          <a:schemeClr val="tx1"/>
                        </a:solidFill>
                        <a:effectLst/>
                        <a:latin typeface="+mn-lt"/>
                        <a:ea typeface="Times New Roman"/>
                      </a:endParaRPr>
                    </a:p>
                    <a:p>
                      <a:pPr marR="383540" algn="ctr">
                        <a:lnSpc>
                          <a:spcPct val="115000"/>
                        </a:lnSpc>
                        <a:spcAft>
                          <a:spcPts val="0"/>
                        </a:spcAft>
                      </a:pPr>
                      <a:r>
                        <a:rPr lang="fr-FR" sz="1600" b="0" dirty="0">
                          <a:solidFill>
                            <a:schemeClr val="tx1"/>
                          </a:solidFill>
                          <a:effectLst/>
                          <a:latin typeface="+mn-lt"/>
                          <a:ea typeface="Times New Roman"/>
                        </a:rPr>
                        <a:t>1688</a:t>
                      </a:r>
                    </a:p>
                    <a:p>
                      <a:pPr marR="383540" algn="ctr">
                        <a:lnSpc>
                          <a:spcPct val="115000"/>
                        </a:lnSpc>
                        <a:spcAft>
                          <a:spcPts val="0"/>
                        </a:spcAft>
                      </a:pPr>
                      <a:r>
                        <a:rPr lang="fr-FR" sz="1600" b="0" dirty="0">
                          <a:solidFill>
                            <a:schemeClr val="tx1"/>
                          </a:solidFill>
                          <a:effectLst/>
                          <a:latin typeface="+mn-lt"/>
                          <a:ea typeface="Times New Roman"/>
                        </a:rPr>
                        <a:t>661</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400" b="1" i="0" dirty="0" smtClean="0">
                          <a:effectLst/>
                        </a:rPr>
                        <a:t>01/01/N+1</a:t>
                      </a:r>
                      <a:endParaRPr lang="fr-FR" sz="1400" b="1" i="0" dirty="0">
                        <a:effectLst/>
                      </a:endParaRPr>
                    </a:p>
                    <a:p>
                      <a:pPr marR="383540" algn="l">
                        <a:lnSpc>
                          <a:spcPct val="115000"/>
                        </a:lnSpc>
                        <a:spcAft>
                          <a:spcPts val="0"/>
                        </a:spcAft>
                      </a:pPr>
                      <a:r>
                        <a:rPr lang="fr-FR" sz="1400" b="0" i="0" dirty="0">
                          <a:effectLst/>
                        </a:rPr>
                        <a:t>Intérêts courus</a:t>
                      </a:r>
                    </a:p>
                    <a:p>
                      <a:pPr marR="383540" algn="l">
                        <a:lnSpc>
                          <a:spcPct val="115000"/>
                        </a:lnSpc>
                        <a:spcAft>
                          <a:spcPts val="0"/>
                        </a:spcAft>
                      </a:pPr>
                      <a:r>
                        <a:rPr lang="fr-FR" sz="1400" b="0" i="0" dirty="0">
                          <a:effectLst/>
                        </a:rPr>
                        <a:t>                 </a:t>
                      </a:r>
                      <a:r>
                        <a:rPr lang="fr-FR" sz="1400" b="0" i="0" dirty="0" smtClean="0">
                          <a:effectLst/>
                        </a:rPr>
                        <a:t>Charge </a:t>
                      </a:r>
                      <a:r>
                        <a:rPr lang="fr-FR" sz="1400" b="0" i="0" dirty="0">
                          <a:effectLst/>
                        </a:rPr>
                        <a:t>d’intérêt</a:t>
                      </a:r>
                    </a:p>
                    <a:p>
                      <a:pPr marR="383540" algn="ctr">
                        <a:lnSpc>
                          <a:spcPct val="115000"/>
                        </a:lnSpc>
                        <a:spcAft>
                          <a:spcPts val="0"/>
                        </a:spcAft>
                      </a:pPr>
                      <a:r>
                        <a:rPr lang="fr-FR" sz="1400" b="0" i="1" dirty="0">
                          <a:effectLst/>
                        </a:rPr>
                        <a:t>(neutralisation de la charge sur </a:t>
                      </a:r>
                      <a:r>
                        <a:rPr lang="fr-FR" sz="1400" b="0" i="1" dirty="0" smtClean="0">
                          <a:effectLst/>
                        </a:rPr>
                        <a:t>N+1)</a:t>
                      </a:r>
                      <a:endParaRPr lang="fr-FR" sz="1400" b="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kumimoji="0" lang="fr-FR" sz="1600" kern="1200" baseline="0" dirty="0">
                        <a:solidFill>
                          <a:schemeClr val="dk1"/>
                        </a:solidFill>
                        <a:effectLst/>
                        <a:latin typeface="+mn-lt"/>
                        <a:ea typeface="+mn-ea"/>
                        <a:cs typeface="+mn-cs"/>
                      </a:endParaRPr>
                    </a:p>
                    <a:p>
                      <a:pPr marR="383540" algn="r">
                        <a:lnSpc>
                          <a:spcPct val="115000"/>
                        </a:lnSpc>
                        <a:spcAft>
                          <a:spcPts val="0"/>
                        </a:spcAft>
                      </a:pPr>
                      <a:r>
                        <a:rPr kumimoji="0" lang="fr-FR" sz="1600" kern="1200" baseline="0" dirty="0">
                          <a:solidFill>
                            <a:schemeClr val="dk1"/>
                          </a:solidFill>
                          <a:effectLst/>
                          <a:latin typeface="+mn-lt"/>
                          <a:ea typeface="+mn-ea"/>
                          <a:cs typeface="+mn-cs"/>
                        </a:rPr>
                        <a:t>600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p>
                      <a:pPr marR="383540" algn="r">
                        <a:lnSpc>
                          <a:spcPct val="115000"/>
                        </a:lnSpc>
                        <a:spcAft>
                          <a:spcPts val="0"/>
                        </a:spcAft>
                      </a:pPr>
                      <a:endParaRPr lang="fr-FR" sz="1600" dirty="0">
                        <a:effectLst/>
                      </a:endParaRPr>
                    </a:p>
                    <a:p>
                      <a:pPr marR="383540" algn="r">
                        <a:lnSpc>
                          <a:spcPct val="115000"/>
                        </a:lnSpc>
                        <a:spcAft>
                          <a:spcPts val="0"/>
                        </a:spcAft>
                      </a:pPr>
                      <a:r>
                        <a:rPr lang="fr-FR" sz="1600" dirty="0">
                          <a:effectLst/>
                        </a:rPr>
                        <a:t>600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321426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08" y="692696"/>
            <a:ext cx="8364110" cy="576064"/>
          </a:xfrm>
        </p:spPr>
        <p:txBody>
          <a:bodyPr/>
          <a:lstStyle/>
          <a:p>
            <a:pPr marL="114300" indent="0">
              <a:buNone/>
            </a:pPr>
            <a:r>
              <a:rPr lang="fr-FR" sz="1800" b="1" dirty="0">
                <a:solidFill>
                  <a:schemeClr val="accent2"/>
                </a:solidFill>
              </a:rPr>
              <a:t>Dernière étape = enregistrement de la charge au </a:t>
            </a:r>
            <a:r>
              <a:rPr lang="fr-FR" sz="1800" b="1" dirty="0" smtClean="0">
                <a:solidFill>
                  <a:schemeClr val="accent2"/>
                </a:solidFill>
              </a:rPr>
              <a:t>30/06/N+1</a:t>
            </a:r>
            <a:endParaRPr lang="fr-FR" sz="1800" b="1" dirty="0">
              <a:solidFill>
                <a:schemeClr val="accent2"/>
              </a:solidFill>
            </a:endParaRPr>
          </a:p>
          <a:p>
            <a:pPr marL="114300" indent="0">
              <a:buNone/>
            </a:pPr>
            <a:endParaRPr lang="fr-FR" dirty="0"/>
          </a:p>
        </p:txBody>
      </p:sp>
      <p:sp>
        <p:nvSpPr>
          <p:cNvPr id="4" name="Espace réservé du numéro de diapositive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aphicFrame>
        <p:nvGraphicFramePr>
          <p:cNvPr id="5" name="Espace réservé du contenu 4"/>
          <p:cNvGraphicFramePr>
            <a:graphicFrameLocks/>
          </p:cNvGraphicFramePr>
          <p:nvPr>
            <p:extLst>
              <p:ext uri="{D42A27DB-BD31-4B8C-83A1-F6EECF244321}">
                <p14:modId xmlns:p14="http://schemas.microsoft.com/office/powerpoint/2010/main" val="1759237159"/>
              </p:ext>
            </p:extLst>
          </p:nvPr>
        </p:nvGraphicFramePr>
        <p:xfrm>
          <a:off x="0" y="1268760"/>
          <a:ext cx="8364111" cy="1307593"/>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307593">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400" b="0" dirty="0" smtClean="0">
                          <a:solidFill>
                            <a:schemeClr val="dk1"/>
                          </a:solidFill>
                          <a:effectLst/>
                          <a:latin typeface="+mn-lt"/>
                        </a:rPr>
                        <a:t>164</a:t>
                      </a:r>
                    </a:p>
                    <a:p>
                      <a:pPr marR="383540" algn="ctr">
                        <a:lnSpc>
                          <a:spcPct val="115000"/>
                        </a:lnSpc>
                        <a:spcAft>
                          <a:spcPts val="0"/>
                        </a:spcAft>
                      </a:pPr>
                      <a:r>
                        <a:rPr lang="fr-FR" sz="1400" b="0" dirty="0" smtClean="0">
                          <a:solidFill>
                            <a:schemeClr val="dk1"/>
                          </a:solidFill>
                          <a:effectLst/>
                          <a:latin typeface="+mn-lt"/>
                        </a:rPr>
                        <a:t>661</a:t>
                      </a:r>
                      <a:endParaRPr lang="fr-FR" sz="1400" b="0" dirty="0">
                        <a:solidFill>
                          <a:schemeClr val="dk1"/>
                        </a:solidFill>
                        <a:effectLst/>
                        <a:latin typeface="+mn-lt"/>
                      </a:endParaRPr>
                    </a:p>
                    <a:p>
                      <a:pPr marR="383540" algn="ctr">
                        <a:lnSpc>
                          <a:spcPct val="115000"/>
                        </a:lnSpc>
                        <a:spcAft>
                          <a:spcPts val="0"/>
                        </a:spcAft>
                      </a:pPr>
                      <a:r>
                        <a:rPr lang="fr-FR" sz="1400" b="0" dirty="0" smtClean="0">
                          <a:solidFill>
                            <a:schemeClr val="tx1"/>
                          </a:solidFill>
                          <a:effectLst/>
                          <a:latin typeface="+mn-lt"/>
                          <a:ea typeface="Times New Roman"/>
                        </a:rPr>
                        <a:t>512</a:t>
                      </a:r>
                      <a:endParaRPr lang="fr-FR" sz="14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400" b="1" dirty="0" smtClean="0">
                          <a:effectLst/>
                        </a:rPr>
                        <a:t>30/06/16</a:t>
                      </a:r>
                      <a:endParaRPr lang="fr-FR" sz="1400" b="1" dirty="0">
                        <a:effectLst/>
                      </a:endParaRPr>
                    </a:p>
                    <a:p>
                      <a:pPr marR="383540">
                        <a:lnSpc>
                          <a:spcPct val="115000"/>
                        </a:lnSpc>
                        <a:spcAft>
                          <a:spcPts val="0"/>
                        </a:spcAft>
                      </a:pPr>
                      <a:r>
                        <a:rPr lang="fr-FR" sz="1400" dirty="0" smtClean="0">
                          <a:effectLst/>
                        </a:rPr>
                        <a:t>Emprunt</a:t>
                      </a:r>
                    </a:p>
                    <a:p>
                      <a:pPr marR="383540">
                        <a:lnSpc>
                          <a:spcPct val="115000"/>
                        </a:lnSpc>
                        <a:spcAft>
                          <a:spcPts val="0"/>
                        </a:spcAft>
                      </a:pPr>
                      <a:r>
                        <a:rPr lang="fr-FR" sz="1400" dirty="0" smtClean="0">
                          <a:effectLst/>
                        </a:rPr>
                        <a:t>Charges </a:t>
                      </a:r>
                      <a:r>
                        <a:rPr lang="fr-FR" sz="1400" dirty="0">
                          <a:effectLst/>
                        </a:rPr>
                        <a:t>d’intérêt</a:t>
                      </a:r>
                    </a:p>
                    <a:p>
                      <a:pPr marR="383540">
                        <a:lnSpc>
                          <a:spcPct val="115000"/>
                        </a:lnSpc>
                        <a:spcAft>
                          <a:spcPts val="0"/>
                        </a:spcAft>
                      </a:pPr>
                      <a:r>
                        <a:rPr lang="fr-FR" sz="1400" dirty="0">
                          <a:effectLst/>
                        </a:rPr>
                        <a:t>                </a:t>
                      </a:r>
                      <a:r>
                        <a:rPr lang="fr-FR" sz="1400" dirty="0" smtClean="0">
                          <a:effectLst/>
                        </a:rPr>
                        <a:t>Banque</a:t>
                      </a:r>
                      <a:endParaRPr lang="fr-FR" sz="1400" dirty="0">
                        <a:effectLst/>
                      </a:endParaRPr>
                    </a:p>
                    <a:p>
                      <a:pPr marR="383540" algn="ctr">
                        <a:lnSpc>
                          <a:spcPct val="115000"/>
                        </a:lnSpc>
                        <a:spcAft>
                          <a:spcPts val="0"/>
                        </a:spcAft>
                      </a:pPr>
                      <a:r>
                        <a:rPr lang="fr-FR" sz="1400" i="1" dirty="0">
                          <a:effectLst/>
                          <a:latin typeface="Times New Roman"/>
                          <a:ea typeface="Times New Roman"/>
                        </a:rPr>
                        <a:t>(Enregistrement de </a:t>
                      </a:r>
                      <a:r>
                        <a:rPr lang="fr-FR" sz="1400" i="1" dirty="0" smtClean="0">
                          <a:effectLst/>
                          <a:latin typeface="Times New Roman"/>
                          <a:ea typeface="Times New Roman"/>
                        </a:rPr>
                        <a:t>l’échéance d’emprunt)</a:t>
                      </a:r>
                      <a:r>
                        <a:rPr lang="fr-FR" sz="1400" i="1" baseline="0" dirty="0" smtClean="0">
                          <a:effectLst/>
                          <a:latin typeface="Times New Roman"/>
                          <a:ea typeface="Times New Roman"/>
                        </a:rPr>
                        <a:t> </a:t>
                      </a:r>
                      <a:endParaRPr lang="fr-FR" sz="1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r">
                        <a:lnSpc>
                          <a:spcPct val="115000"/>
                        </a:lnSpc>
                        <a:spcAft>
                          <a:spcPts val="0"/>
                        </a:spcAft>
                      </a:pPr>
                      <a:r>
                        <a:rPr lang="fr-FR" sz="1400" dirty="0" smtClean="0">
                          <a:effectLst/>
                        </a:rPr>
                        <a:t>5000</a:t>
                      </a:r>
                    </a:p>
                    <a:p>
                      <a:pPr marR="383540" algn="r">
                        <a:lnSpc>
                          <a:spcPct val="115000"/>
                        </a:lnSpc>
                        <a:spcAft>
                          <a:spcPts val="0"/>
                        </a:spcAft>
                      </a:pPr>
                      <a:r>
                        <a:rPr lang="fr-FR" sz="1400" dirty="0" smtClean="0">
                          <a:effectLst/>
                        </a:rPr>
                        <a:t>1200</a:t>
                      </a:r>
                      <a:endParaRPr lang="fr-FR" sz="1400" baseline="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endParaRPr lang="fr-FR" sz="1400" dirty="0">
                        <a:effectLst/>
                      </a:endParaRPr>
                    </a:p>
                    <a:p>
                      <a:pPr marR="383540" algn="r">
                        <a:lnSpc>
                          <a:spcPct val="115000"/>
                        </a:lnSpc>
                        <a:spcAft>
                          <a:spcPts val="0"/>
                        </a:spcAft>
                      </a:pPr>
                      <a:r>
                        <a:rPr lang="fr-FR" sz="1400" dirty="0" smtClean="0">
                          <a:effectLst/>
                        </a:rPr>
                        <a:t>6200</a:t>
                      </a: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
        <p:nvSpPr>
          <p:cNvPr id="7" name="Rectangle 6"/>
          <p:cNvSpPr/>
          <p:nvPr/>
        </p:nvSpPr>
        <p:spPr>
          <a:xfrm>
            <a:off x="108298" y="2996952"/>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661 charges d’intérêts » sur N et N+1</a:t>
            </a:r>
            <a:endParaRPr lang="fr-FR" b="1" dirty="0">
              <a:solidFill>
                <a:schemeClr val="accent2"/>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1627648984"/>
              </p:ext>
            </p:extLst>
          </p:nvPr>
        </p:nvGraphicFramePr>
        <p:xfrm>
          <a:off x="900386" y="3473032"/>
          <a:ext cx="2736304" cy="1803648"/>
        </p:xfrm>
        <a:graphic>
          <a:graphicData uri="http://schemas.openxmlformats.org/drawingml/2006/table">
            <a:tbl>
              <a:tblPr firstRow="1" bandRow="1">
                <a:tableStyleId>{073A0DAA-6AF3-43AB-8588-CEC1D06C72B9}</a:tableStyleId>
              </a:tblPr>
              <a:tblGrid>
                <a:gridCol w="1368152">
                  <a:extLst>
                    <a:ext uri="{9D8B030D-6E8A-4147-A177-3AD203B41FA5}">
                      <a16:colId xmlns:a16="http://schemas.microsoft.com/office/drawing/2014/main" val="2279631297"/>
                    </a:ext>
                  </a:extLst>
                </a:gridCol>
                <a:gridCol w="1368152">
                  <a:extLst>
                    <a:ext uri="{9D8B030D-6E8A-4147-A177-3AD203B41FA5}">
                      <a16:colId xmlns:a16="http://schemas.microsoft.com/office/drawing/2014/main" val="2305970374"/>
                    </a:ext>
                  </a:extLst>
                </a:gridCol>
              </a:tblGrid>
              <a:tr h="432048">
                <a:tc gridSpan="2">
                  <a:txBody>
                    <a:bodyPr/>
                    <a:lstStyle/>
                    <a:p>
                      <a:r>
                        <a:rPr lang="fr-FR" dirty="0" smtClean="0"/>
                        <a:t>661 </a:t>
                      </a:r>
                      <a:r>
                        <a:rPr lang="fr-FR" dirty="0" err="1" smtClean="0"/>
                        <a:t>Chg</a:t>
                      </a:r>
                      <a:r>
                        <a:rPr lang="fr-FR" dirty="0" smtClean="0"/>
                        <a:t> d’intérêts</a:t>
                      </a:r>
                      <a:r>
                        <a:rPr lang="fr-FR" baseline="0" dirty="0" smtClean="0"/>
                        <a:t> </a:t>
                      </a:r>
                      <a:r>
                        <a:rPr lang="fr-FR" dirty="0" smtClean="0"/>
                        <a:t>(N)</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r>
                        <a:rPr lang="fr-FR" dirty="0" smtClean="0"/>
                        <a:t>600</a:t>
                      </a:r>
                    </a:p>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r"/>
                      <a:endParaRPr lang="fr-F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fr-FR" dirty="0" smtClean="0"/>
                        <a:t>SD : 600</a:t>
                      </a:r>
                    </a:p>
                  </a:txBody>
                  <a:tcPr/>
                </a:tc>
                <a:extLst>
                  <a:ext uri="{0D108BD9-81ED-4DB2-BD59-A6C34878D82A}">
                    <a16:rowId xmlns:a16="http://schemas.microsoft.com/office/drawing/2014/main" val="3938114906"/>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2528559191"/>
              </p:ext>
            </p:extLst>
          </p:nvPr>
        </p:nvGraphicFramePr>
        <p:xfrm>
          <a:off x="5148858" y="3473032"/>
          <a:ext cx="2497572" cy="180364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r>
                        <a:rPr lang="fr-FR" dirty="0" smtClean="0"/>
                        <a:t>661 </a:t>
                      </a:r>
                      <a:r>
                        <a:rPr lang="fr-FR" dirty="0" err="1" smtClean="0"/>
                        <a:t>Chg</a:t>
                      </a:r>
                      <a:r>
                        <a:rPr lang="fr-FR" dirty="0" smtClean="0"/>
                        <a:t> d’intérêts</a:t>
                      </a:r>
                      <a:r>
                        <a:rPr lang="fr-FR" baseline="0" dirty="0" smtClean="0"/>
                        <a:t> </a:t>
                      </a:r>
                      <a:r>
                        <a:rPr lang="fr-FR" dirty="0" smtClean="0"/>
                        <a:t>(N+1)</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r>
                        <a:rPr lang="fr-FR" dirty="0" smtClean="0"/>
                        <a:t>1.200</a:t>
                      </a:r>
                      <a:endParaRPr lang="fr-FR" dirty="0"/>
                    </a:p>
                  </a:txBody>
                  <a:tcPr/>
                </a:tc>
                <a:tc>
                  <a:txBody>
                    <a:bodyPr/>
                    <a:lstStyle/>
                    <a:p>
                      <a:pPr algn="ctr"/>
                      <a:r>
                        <a:rPr lang="fr-FR" dirty="0" smtClean="0"/>
                        <a:t>600</a:t>
                      </a:r>
                      <a:endParaRPr lang="fr-FR" dirty="0"/>
                    </a:p>
                  </a:txBody>
                  <a:tcPr/>
                </a:tc>
                <a:extLst>
                  <a:ext uri="{0D108BD9-81ED-4DB2-BD59-A6C34878D82A}">
                    <a16:rowId xmlns:a16="http://schemas.microsoft.com/office/drawing/2014/main" val="4236778860"/>
                  </a:ext>
                </a:extLst>
              </a:tr>
              <a:tr h="138296">
                <a:tc>
                  <a:txBody>
                    <a:bodyPr/>
                    <a:lstStyle/>
                    <a:p>
                      <a:pPr algn="ctr"/>
                      <a:r>
                        <a:rPr lang="fr-FR" dirty="0" smtClean="0"/>
                        <a:t>-</a:t>
                      </a:r>
                      <a:endParaRPr lang="fr-FR" dirty="0"/>
                    </a:p>
                  </a:txBody>
                  <a:tcPr/>
                </a:tc>
                <a:tc>
                  <a:txBody>
                    <a:bodyPr/>
                    <a:lstStyle/>
                    <a:p>
                      <a:pPr algn="r"/>
                      <a:r>
                        <a:rPr lang="fr-FR" dirty="0" smtClean="0"/>
                        <a:t>SD : 600</a:t>
                      </a:r>
                      <a:endParaRPr lang="fr-FR" dirty="0"/>
                    </a:p>
                  </a:txBody>
                  <a:tcPr/>
                </a:tc>
                <a:extLst>
                  <a:ext uri="{0D108BD9-81ED-4DB2-BD59-A6C34878D82A}">
                    <a16:rowId xmlns:a16="http://schemas.microsoft.com/office/drawing/2014/main" val="805458555"/>
                  </a:ext>
                </a:extLst>
              </a:tr>
            </a:tbl>
          </a:graphicData>
        </a:graphic>
      </p:graphicFrame>
      <p:sp>
        <p:nvSpPr>
          <p:cNvPr id="10" name="ZoneTexte 9"/>
          <p:cNvSpPr txBox="1"/>
          <p:nvPr/>
        </p:nvSpPr>
        <p:spPr>
          <a:xfrm>
            <a:off x="972394" y="5572493"/>
            <a:ext cx="6746044" cy="923330"/>
          </a:xfrm>
          <a:prstGeom prst="rect">
            <a:avLst/>
          </a:prstGeom>
          <a:noFill/>
          <a:ln>
            <a:solidFill>
              <a:srgbClr val="FF0000"/>
            </a:solidFill>
          </a:ln>
        </p:spPr>
        <p:txBody>
          <a:bodyPr wrap="square" rtlCol="0">
            <a:spAutoFit/>
          </a:bodyPr>
          <a:lstStyle/>
          <a:p>
            <a:r>
              <a:rPr lang="fr-FR" b="1" dirty="0" smtClean="0"/>
              <a:t>Conclusion</a:t>
            </a:r>
            <a:r>
              <a:rPr lang="fr-FR" dirty="0" smtClean="0"/>
              <a:t> : </a:t>
            </a:r>
          </a:p>
          <a:p>
            <a:pPr marL="285750" indent="-285750">
              <a:buFontTx/>
              <a:buChar char="-"/>
            </a:pPr>
            <a:r>
              <a:rPr lang="fr-FR" dirty="0" smtClean="0"/>
              <a:t>Charge imputable à N (01/07 au 31/12/N) = 6/12 * 1200</a:t>
            </a:r>
          </a:p>
          <a:p>
            <a:pPr marL="285750" indent="-285750">
              <a:buFontTx/>
              <a:buChar char="-"/>
            </a:pPr>
            <a:r>
              <a:rPr lang="fr-FR" dirty="0" smtClean="0"/>
              <a:t>Charge </a:t>
            </a:r>
            <a:r>
              <a:rPr lang="fr-FR" dirty="0"/>
              <a:t>imputable à </a:t>
            </a:r>
            <a:r>
              <a:rPr lang="fr-FR" dirty="0" smtClean="0"/>
              <a:t>N+1 </a:t>
            </a:r>
            <a:r>
              <a:rPr lang="fr-FR" dirty="0"/>
              <a:t>(</a:t>
            </a:r>
            <a:r>
              <a:rPr lang="fr-FR" dirty="0" smtClean="0"/>
              <a:t>01/01/N+1 </a:t>
            </a:r>
            <a:r>
              <a:rPr lang="fr-FR" dirty="0"/>
              <a:t>au </a:t>
            </a:r>
            <a:r>
              <a:rPr lang="fr-FR" dirty="0" smtClean="0"/>
              <a:t>01/06/N+1) </a:t>
            </a:r>
            <a:r>
              <a:rPr lang="fr-FR" dirty="0"/>
              <a:t>= 6/12 * 1200</a:t>
            </a:r>
          </a:p>
        </p:txBody>
      </p:sp>
    </p:spTree>
    <p:extLst>
      <p:ext uri="{BB962C8B-B14F-4D97-AF65-F5344CB8AC3E}">
        <p14:creationId xmlns:p14="http://schemas.microsoft.com/office/powerpoint/2010/main" val="407272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25107" y="692696"/>
            <a:ext cx="8436119" cy="5619973"/>
          </a:xfrm>
        </p:spPr>
        <p:txBody>
          <a:bodyPr>
            <a:normAutofit/>
          </a:bodyPr>
          <a:lstStyle/>
          <a:p>
            <a:pPr marL="0" indent="0">
              <a:buSzPct val="100000"/>
              <a:buNone/>
            </a:pPr>
            <a:r>
              <a:rPr lang="fr-FR" sz="2000" b="1" u="sng" dirty="0" smtClean="0">
                <a:solidFill>
                  <a:srgbClr val="CE2430"/>
                </a:solidFill>
              </a:rPr>
              <a:t>4. Les </a:t>
            </a:r>
            <a:r>
              <a:rPr lang="fr-FR" sz="2000" b="1" u="sng" dirty="0">
                <a:solidFill>
                  <a:srgbClr val="CE2430"/>
                </a:solidFill>
              </a:rPr>
              <a:t>produits à recevoir</a:t>
            </a:r>
          </a:p>
          <a:p>
            <a:pPr marL="114300" indent="0">
              <a:buNone/>
            </a:pPr>
            <a:r>
              <a:rPr lang="fr-FR" sz="2000" b="1" dirty="0" smtClean="0"/>
              <a:t>Définition</a:t>
            </a:r>
            <a:r>
              <a:rPr lang="fr-FR" sz="2000" dirty="0" smtClean="0"/>
              <a:t> : Produits </a:t>
            </a:r>
            <a:r>
              <a:rPr lang="fr-FR" sz="2000" dirty="0"/>
              <a:t>concernant N pour tout ou </a:t>
            </a:r>
            <a:r>
              <a:rPr lang="fr-FR" sz="2000" dirty="0" smtClean="0"/>
              <a:t>partie, </a:t>
            </a:r>
            <a:r>
              <a:rPr lang="fr-FR" sz="2000" dirty="0"/>
              <a:t>mais qui ne seront facturés qu’en N+1</a:t>
            </a:r>
            <a:endParaRPr lang="fr-FR" sz="2000" dirty="0">
              <a:solidFill>
                <a:schemeClr val="tx1"/>
              </a:solidFill>
            </a:endParaRPr>
          </a:p>
          <a:p>
            <a:pPr>
              <a:buFont typeface="Arial" panose="020B0604020202020204" pitchFamily="34" charset="0"/>
              <a:buChar char="•"/>
            </a:pPr>
            <a:r>
              <a:rPr lang="fr-FR" sz="2000" b="1" dirty="0">
                <a:solidFill>
                  <a:srgbClr val="C00000"/>
                </a:solidFill>
              </a:rPr>
              <a:t>Régularisation </a:t>
            </a:r>
          </a:p>
          <a:p>
            <a:pPr lvl="1"/>
            <a:r>
              <a:rPr lang="fr-FR" sz="1800" dirty="0"/>
              <a:t>Enregistrement du produit sur N</a:t>
            </a:r>
          </a:p>
          <a:p>
            <a:pPr lvl="1"/>
            <a:r>
              <a:rPr lang="fr-FR" sz="1800" dirty="0"/>
              <a:t>Utilisation d’un compte de régularisation pour la TVA collectée </a:t>
            </a:r>
          </a:p>
          <a:p>
            <a:pPr lvl="2"/>
            <a:r>
              <a:rPr lang="fr-FR" sz="1600" dirty="0"/>
              <a:t>Crédit du compte 44587  « TVA sur facture à établir »</a:t>
            </a:r>
          </a:p>
          <a:p>
            <a:pPr lvl="1"/>
            <a:r>
              <a:rPr lang="fr-FR" sz="1800" dirty="0"/>
              <a:t>Utilisation d’un compte de régularisation pour la créance </a:t>
            </a:r>
          </a:p>
          <a:p>
            <a:pPr lvl="2"/>
            <a:r>
              <a:rPr lang="fr-FR" sz="1600" dirty="0"/>
              <a:t>Débit du compte 418 « Clients – produits non encore facturés </a:t>
            </a:r>
            <a:r>
              <a:rPr lang="fr-FR" sz="1600" dirty="0" smtClean="0"/>
              <a:t>» (ou 428, 438, 448, 458, 468)</a:t>
            </a:r>
            <a:endParaRPr lang="fr-FR" sz="1600" dirty="0"/>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461226" y="42950"/>
            <a:ext cx="611188" cy="441325"/>
          </a:xfrm>
        </p:spPr>
        <p:txBody>
          <a:bodyPr/>
          <a:lstStyle/>
          <a:p>
            <a:fld id="{25D6219C-5D67-46FE-AB3F-D592616FA5B1}" type="slidenum">
              <a:rPr lang="fr-FR" smtClean="0">
                <a:solidFill>
                  <a:prstClr val="black">
                    <a:tint val="75000"/>
                  </a:prstClr>
                </a:solidFill>
              </a:rPr>
              <a:pPr/>
              <a:t>23</a:t>
            </a:fld>
            <a:endParaRPr lang="fr-FR" dirty="0">
              <a:solidFill>
                <a:prstClr val="black">
                  <a:tint val="75000"/>
                </a:prstClr>
              </a:solidFill>
            </a:endParaRPr>
          </a:p>
        </p:txBody>
      </p:sp>
      <p:sp>
        <p:nvSpPr>
          <p:cNvPr id="6"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cxnSp>
        <p:nvCxnSpPr>
          <p:cNvPr id="5" name="Connecteur droit avec flèche 4"/>
          <p:cNvCxnSpPr/>
          <p:nvPr/>
        </p:nvCxnSpPr>
        <p:spPr>
          <a:xfrm>
            <a:off x="468338" y="4869160"/>
            <a:ext cx="7848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a:off x="7096494" y="4617588"/>
            <a:ext cx="0" cy="576064"/>
          </a:xfrm>
          <a:prstGeom prst="line">
            <a:avLst/>
          </a:prstGeom>
        </p:spPr>
        <p:style>
          <a:lnRef idx="1">
            <a:schemeClr val="dk1"/>
          </a:lnRef>
          <a:fillRef idx="0">
            <a:schemeClr val="dk1"/>
          </a:fillRef>
          <a:effectRef idx="0">
            <a:schemeClr val="dk1"/>
          </a:effectRef>
          <a:fontRef idx="minor">
            <a:schemeClr val="tx1"/>
          </a:fontRef>
        </p:style>
      </p:cxnSp>
      <p:sp>
        <p:nvSpPr>
          <p:cNvPr id="8" name="ZoneTexte 7"/>
          <p:cNvSpPr txBox="1"/>
          <p:nvPr/>
        </p:nvSpPr>
        <p:spPr>
          <a:xfrm>
            <a:off x="2221899" y="4329791"/>
            <a:ext cx="1026565" cy="369332"/>
          </a:xfrm>
          <a:prstGeom prst="rect">
            <a:avLst/>
          </a:prstGeom>
          <a:noFill/>
          <a:ln>
            <a:solidFill>
              <a:schemeClr val="tx1"/>
            </a:solidFill>
            <a:prstDash val="dash"/>
          </a:ln>
        </p:spPr>
        <p:txBody>
          <a:bodyPr wrap="square" rtlCol="0">
            <a:spAutoFit/>
          </a:bodyPr>
          <a:lstStyle/>
          <a:p>
            <a:r>
              <a:rPr lang="fr-FR" dirty="0" smtClean="0"/>
              <a:t>31/12/N</a:t>
            </a:r>
            <a:endParaRPr lang="fr-FR" dirty="0"/>
          </a:p>
        </p:txBody>
      </p:sp>
      <p:sp>
        <p:nvSpPr>
          <p:cNvPr id="9" name="ZoneTexte 8"/>
          <p:cNvSpPr txBox="1"/>
          <p:nvPr/>
        </p:nvSpPr>
        <p:spPr>
          <a:xfrm>
            <a:off x="6012954" y="5301664"/>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u="sng" dirty="0" smtClean="0"/>
              <a:t>Arrivée facture</a:t>
            </a:r>
          </a:p>
          <a:p>
            <a:pPr algn="ctr"/>
            <a:r>
              <a:rPr lang="fr-FR" dirty="0" smtClean="0"/>
              <a:t>411 / 7xx + 44571</a:t>
            </a:r>
            <a:endParaRPr lang="fr-FR" dirty="0"/>
          </a:p>
        </p:txBody>
      </p:sp>
      <p:sp>
        <p:nvSpPr>
          <p:cNvPr id="10" name="ZoneTexte 9"/>
          <p:cNvSpPr txBox="1"/>
          <p:nvPr/>
        </p:nvSpPr>
        <p:spPr>
          <a:xfrm>
            <a:off x="1207702" y="5342491"/>
            <a:ext cx="3060626"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Constat produit imputable à N</a:t>
            </a:r>
          </a:p>
          <a:p>
            <a:pPr algn="ctr"/>
            <a:r>
              <a:rPr lang="fr-FR" dirty="0" smtClean="0">
                <a:solidFill>
                  <a:schemeClr val="tx1"/>
                </a:solidFill>
              </a:rPr>
              <a:t>4x8 / 7xx + 44587</a:t>
            </a:r>
            <a:endParaRPr lang="fr-FR" dirty="0">
              <a:solidFill>
                <a:srgbClr val="CE2430"/>
              </a:solidFill>
            </a:endParaRPr>
          </a:p>
        </p:txBody>
      </p:sp>
      <p:cxnSp>
        <p:nvCxnSpPr>
          <p:cNvPr id="11" name="Connecteur droit 10"/>
          <p:cNvCxnSpPr/>
          <p:nvPr/>
        </p:nvCxnSpPr>
        <p:spPr>
          <a:xfrm>
            <a:off x="2628578" y="4647800"/>
            <a:ext cx="0" cy="576064"/>
          </a:xfrm>
          <a:prstGeom prst="line">
            <a:avLst/>
          </a:prstGeom>
        </p:spPr>
        <p:style>
          <a:lnRef idx="1">
            <a:schemeClr val="dk1"/>
          </a:lnRef>
          <a:fillRef idx="0">
            <a:schemeClr val="dk1"/>
          </a:fillRef>
          <a:effectRef idx="0">
            <a:schemeClr val="dk1"/>
          </a:effectRef>
          <a:fontRef idx="minor">
            <a:schemeClr val="tx1"/>
          </a:fontRef>
        </p:style>
      </p:cxnSp>
      <p:sp>
        <p:nvSpPr>
          <p:cNvPr id="12" name="ZoneTexte 11"/>
          <p:cNvSpPr txBox="1"/>
          <p:nvPr/>
        </p:nvSpPr>
        <p:spPr>
          <a:xfrm>
            <a:off x="6363120" y="4261156"/>
            <a:ext cx="1466748" cy="369332"/>
          </a:xfrm>
          <a:prstGeom prst="rect">
            <a:avLst/>
          </a:prstGeom>
          <a:noFill/>
          <a:ln>
            <a:solidFill>
              <a:schemeClr val="tx1"/>
            </a:solidFill>
            <a:prstDash val="dash"/>
          </a:ln>
        </p:spPr>
        <p:txBody>
          <a:bodyPr wrap="square" rtlCol="0">
            <a:spAutoFit/>
          </a:bodyPr>
          <a:lstStyle/>
          <a:p>
            <a:r>
              <a:rPr lang="fr-FR" dirty="0" smtClean="0"/>
              <a:t>Courant N+1</a:t>
            </a:r>
            <a:endParaRPr lang="fr-FR" dirty="0"/>
          </a:p>
        </p:txBody>
      </p:sp>
      <p:cxnSp>
        <p:nvCxnSpPr>
          <p:cNvPr id="13" name="Connecteur droit 12"/>
          <p:cNvCxnSpPr/>
          <p:nvPr/>
        </p:nvCxnSpPr>
        <p:spPr>
          <a:xfrm>
            <a:off x="4125229" y="4698073"/>
            <a:ext cx="0" cy="1467231"/>
          </a:xfrm>
          <a:prstGeom prst="line">
            <a:avLst/>
          </a:prstGeom>
        </p:spPr>
        <p:style>
          <a:lnRef idx="1">
            <a:schemeClr val="dk1"/>
          </a:lnRef>
          <a:fillRef idx="0">
            <a:schemeClr val="dk1"/>
          </a:fillRef>
          <a:effectRef idx="0">
            <a:schemeClr val="dk1"/>
          </a:effectRef>
          <a:fontRef idx="minor">
            <a:schemeClr val="tx1"/>
          </a:fontRef>
        </p:style>
      </p:cxnSp>
      <p:sp>
        <p:nvSpPr>
          <p:cNvPr id="14" name="ZoneTexte 13"/>
          <p:cNvSpPr txBox="1"/>
          <p:nvPr/>
        </p:nvSpPr>
        <p:spPr>
          <a:xfrm>
            <a:off x="3494203" y="4328741"/>
            <a:ext cx="1262052" cy="369332"/>
          </a:xfrm>
          <a:prstGeom prst="rect">
            <a:avLst/>
          </a:prstGeom>
          <a:noFill/>
          <a:ln>
            <a:solidFill>
              <a:schemeClr val="tx1"/>
            </a:solidFill>
            <a:prstDash val="dash"/>
          </a:ln>
        </p:spPr>
        <p:txBody>
          <a:bodyPr wrap="square" rtlCol="0">
            <a:spAutoFit/>
          </a:bodyPr>
          <a:lstStyle/>
          <a:p>
            <a:r>
              <a:rPr lang="fr-FR" dirty="0" smtClean="0"/>
              <a:t>01/01/N+1</a:t>
            </a:r>
            <a:endParaRPr lang="fr-FR" dirty="0"/>
          </a:p>
        </p:txBody>
      </p:sp>
      <p:sp>
        <p:nvSpPr>
          <p:cNvPr id="15" name="ZoneTexte 14"/>
          <p:cNvSpPr txBox="1"/>
          <p:nvPr/>
        </p:nvSpPr>
        <p:spPr>
          <a:xfrm>
            <a:off x="3111069" y="6202178"/>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Contre passation</a:t>
            </a:r>
          </a:p>
          <a:p>
            <a:pPr algn="ctr"/>
            <a:r>
              <a:rPr lang="fr-FR" dirty="0" smtClean="0">
                <a:solidFill>
                  <a:schemeClr val="tx1"/>
                </a:solidFill>
              </a:rPr>
              <a:t>7xx + 44587 / 4x8</a:t>
            </a:r>
            <a:endParaRPr lang="fr-FR" u="sng" dirty="0">
              <a:solidFill>
                <a:schemeClr val="tx1"/>
              </a:solidFill>
            </a:endParaRPr>
          </a:p>
        </p:txBody>
      </p:sp>
    </p:spTree>
    <p:extLst>
      <p:ext uri="{BB962C8B-B14F-4D97-AF65-F5344CB8AC3E}">
        <p14:creationId xmlns:p14="http://schemas.microsoft.com/office/powerpoint/2010/main" val="32361945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25107" y="548680"/>
            <a:ext cx="8436119" cy="5976664"/>
          </a:xfrm>
        </p:spPr>
        <p:txBody>
          <a:bodyPr>
            <a:normAutofit/>
          </a:bodyPr>
          <a:lstStyle/>
          <a:p>
            <a:r>
              <a:rPr lang="fr-FR" sz="1800" u="sng" dirty="0"/>
              <a:t>Exemple  </a:t>
            </a:r>
            <a:r>
              <a:rPr lang="fr-FR" sz="1800" i="1" u="sng" dirty="0"/>
              <a:t>Marchandises livrées sans facture</a:t>
            </a:r>
            <a:endParaRPr lang="fr-FR" sz="1800" u="sng" dirty="0"/>
          </a:p>
          <a:p>
            <a:pPr marL="0" indent="0" algn="just">
              <a:buNone/>
            </a:pPr>
            <a:r>
              <a:rPr lang="fr-FR" sz="1800" i="1" dirty="0"/>
              <a:t>Une entreprise livre le </a:t>
            </a:r>
            <a:r>
              <a:rPr lang="fr-FR" sz="1800" i="1" dirty="0" smtClean="0"/>
              <a:t>26/12/N </a:t>
            </a:r>
            <a:r>
              <a:rPr lang="fr-FR" sz="1800" i="1" dirty="0"/>
              <a:t>pour 9 000 € TTC de marchandises. La facture ne sera adressée au client que début janvier </a:t>
            </a:r>
            <a:r>
              <a:rPr lang="fr-FR" sz="1800" i="1" dirty="0" smtClean="0"/>
              <a:t>N+1. </a:t>
            </a:r>
            <a:r>
              <a:rPr lang="fr-FR" sz="1800" i="1" dirty="0"/>
              <a:t>Les marchandises ayant quitté le stock, la vente doit être enregistrée.	 </a:t>
            </a:r>
            <a:endParaRPr lang="fr-FR" sz="1800" dirty="0"/>
          </a:p>
          <a:p>
            <a:pPr marL="0" indent="0" algn="just">
              <a:buNone/>
            </a:pPr>
            <a:endParaRPr lang="fr-FR" sz="1800" u="sng" dirty="0" smtClean="0">
              <a:solidFill>
                <a:srgbClr val="C00000"/>
              </a:solidFill>
            </a:endParaRPr>
          </a:p>
          <a:p>
            <a:pPr marL="0" indent="0" algn="just">
              <a:buNone/>
            </a:pPr>
            <a:r>
              <a:rPr lang="fr-FR" sz="1800" u="sng" dirty="0" smtClean="0">
                <a:solidFill>
                  <a:srgbClr val="C00000"/>
                </a:solidFill>
              </a:rPr>
              <a:t>Enregistrement </a:t>
            </a:r>
            <a:r>
              <a:rPr lang="fr-FR" sz="1800" u="sng" dirty="0">
                <a:solidFill>
                  <a:srgbClr val="C00000"/>
                </a:solidFill>
              </a:rPr>
              <a:t>de la vente</a:t>
            </a: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smtClean="0">
                <a:solidFill>
                  <a:srgbClr val="C00000"/>
                </a:solidFill>
              </a:rPr>
              <a:t>Contre-passation </a:t>
            </a:r>
            <a:r>
              <a:rPr lang="fr-FR" sz="1800" u="sng" dirty="0">
                <a:solidFill>
                  <a:srgbClr val="C00000"/>
                </a:solidFill>
              </a:rPr>
              <a:t>au </a:t>
            </a:r>
            <a:r>
              <a:rPr lang="fr-FR" sz="1800" u="sng" dirty="0" smtClean="0">
                <a:solidFill>
                  <a:srgbClr val="C00000"/>
                </a:solidFill>
              </a:rPr>
              <a:t>01/01/N+1</a:t>
            </a: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501038" y="121915"/>
            <a:ext cx="611188" cy="441325"/>
          </a:xfrm>
        </p:spPr>
        <p:txBody>
          <a:bodyPr/>
          <a:lstStyle/>
          <a:p>
            <a:fld id="{25D6219C-5D67-46FE-AB3F-D592616FA5B1}" type="slidenum">
              <a:rPr lang="fr-FR" smtClean="0">
                <a:solidFill>
                  <a:prstClr val="black">
                    <a:tint val="75000"/>
                  </a:prstClr>
                </a:solidFill>
              </a:rPr>
              <a:pPr/>
              <a:t>24</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1520928373"/>
              </p:ext>
            </p:extLst>
          </p:nvPr>
        </p:nvGraphicFramePr>
        <p:xfrm>
          <a:off x="50214" y="2492896"/>
          <a:ext cx="8436119" cy="1402080"/>
        </p:xfrm>
        <a:graphic>
          <a:graphicData uri="http://schemas.openxmlformats.org/drawingml/2006/table">
            <a:tbl>
              <a:tblPr>
                <a:tableStyleId>{5C22544A-7EE6-4342-B048-85BDC9FD1C3A}</a:tableStyleId>
              </a:tblPr>
              <a:tblGrid>
                <a:gridCol w="1163311">
                  <a:extLst>
                    <a:ext uri="{9D8B030D-6E8A-4147-A177-3AD203B41FA5}">
                      <a16:colId xmlns:a16="http://schemas.microsoft.com/office/drawing/2014/main" val="20000"/>
                    </a:ext>
                  </a:extLst>
                </a:gridCol>
                <a:gridCol w="3956427">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6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849331262"/>
              </p:ext>
            </p:extLst>
          </p:nvPr>
        </p:nvGraphicFramePr>
        <p:xfrm>
          <a:off x="12553" y="4515922"/>
          <a:ext cx="8461226" cy="1361350"/>
        </p:xfrm>
        <a:graphic>
          <a:graphicData uri="http://schemas.openxmlformats.org/drawingml/2006/table">
            <a:tbl>
              <a:tblPr>
                <a:tableStyleId>{5C22544A-7EE6-4342-B048-85BDC9FD1C3A}</a:tableStyleId>
              </a:tblPr>
              <a:tblGrid>
                <a:gridCol w="1031849">
                  <a:extLst>
                    <a:ext uri="{9D8B030D-6E8A-4147-A177-3AD203B41FA5}">
                      <a16:colId xmlns:a16="http://schemas.microsoft.com/office/drawing/2014/main" val="20000"/>
                    </a:ext>
                  </a:extLst>
                </a:gridCol>
                <a:gridCol w="4103126">
                  <a:extLst>
                    <a:ext uri="{9D8B030D-6E8A-4147-A177-3AD203B41FA5}">
                      <a16:colId xmlns:a16="http://schemas.microsoft.com/office/drawing/2014/main" val="20001"/>
                    </a:ext>
                  </a:extLst>
                </a:gridCol>
                <a:gridCol w="1612599">
                  <a:extLst>
                    <a:ext uri="{9D8B030D-6E8A-4147-A177-3AD203B41FA5}">
                      <a16:colId xmlns:a16="http://schemas.microsoft.com/office/drawing/2014/main" val="20002"/>
                    </a:ext>
                  </a:extLst>
                </a:gridCol>
                <a:gridCol w="1713652">
                  <a:extLst>
                    <a:ext uri="{9D8B030D-6E8A-4147-A177-3AD203B41FA5}">
                      <a16:colId xmlns:a16="http://schemas.microsoft.com/office/drawing/2014/main" val="20003"/>
                    </a:ext>
                  </a:extLst>
                </a:gridCol>
              </a:tblGrid>
              <a:tr h="1361350">
                <a:tc>
                  <a:txBody>
                    <a:bodyPr/>
                    <a:lstStyle/>
                    <a:p>
                      <a:pPr marR="383540" algn="ctr">
                        <a:lnSpc>
                          <a:spcPct val="115000"/>
                        </a:lnSpc>
                        <a:spcAft>
                          <a:spcPts val="0"/>
                        </a:spcAft>
                      </a:pPr>
                      <a:endParaRPr lang="fr-FR" sz="1400" b="1" dirty="0">
                        <a:solidFill>
                          <a:schemeClr val="tx1"/>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140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4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667198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08" y="692696"/>
            <a:ext cx="8364110" cy="576064"/>
          </a:xfrm>
        </p:spPr>
        <p:txBody>
          <a:bodyPr/>
          <a:lstStyle/>
          <a:p>
            <a:pPr marL="114300" indent="0">
              <a:buNone/>
            </a:pPr>
            <a:r>
              <a:rPr lang="fr-FR" sz="1800" b="1" dirty="0">
                <a:solidFill>
                  <a:schemeClr val="accent2"/>
                </a:solidFill>
              </a:rPr>
              <a:t>Dernière étape = enregistrement de la facture lors de l’envoi</a:t>
            </a:r>
          </a:p>
          <a:p>
            <a:pPr marL="114300" indent="0">
              <a:buNone/>
            </a:pPr>
            <a:endParaRPr lang="fr-FR" dirty="0"/>
          </a:p>
        </p:txBody>
      </p:sp>
      <p:sp>
        <p:nvSpPr>
          <p:cNvPr id="4" name="Espace réservé du numéro de diapositive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aphicFrame>
        <p:nvGraphicFramePr>
          <p:cNvPr id="5" name="Espace réservé du contenu 4"/>
          <p:cNvGraphicFramePr>
            <a:graphicFrameLocks/>
          </p:cNvGraphicFramePr>
          <p:nvPr>
            <p:extLst>
              <p:ext uri="{D42A27DB-BD31-4B8C-83A1-F6EECF244321}">
                <p14:modId xmlns:p14="http://schemas.microsoft.com/office/powerpoint/2010/main" val="3789386034"/>
              </p:ext>
            </p:extLst>
          </p:nvPr>
        </p:nvGraphicFramePr>
        <p:xfrm>
          <a:off x="35153" y="1268760"/>
          <a:ext cx="8436119" cy="1402080"/>
        </p:xfrm>
        <a:graphic>
          <a:graphicData uri="http://schemas.openxmlformats.org/drawingml/2006/table">
            <a:tbl>
              <a:tblPr>
                <a:tableStyleId>{5C22544A-7EE6-4342-B048-85BDC9FD1C3A}</a:tableStyleId>
              </a:tblPr>
              <a:tblGrid>
                <a:gridCol w="1163311">
                  <a:extLst>
                    <a:ext uri="{9D8B030D-6E8A-4147-A177-3AD203B41FA5}">
                      <a16:colId xmlns:a16="http://schemas.microsoft.com/office/drawing/2014/main" val="20000"/>
                    </a:ext>
                  </a:extLst>
                </a:gridCol>
                <a:gridCol w="3956427">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600" b="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endParaRPr kumimoji="0" lang="fr-FR" sz="1600" kern="1200" baseline="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6"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
        <p:nvSpPr>
          <p:cNvPr id="7" name="Rectangle 6"/>
          <p:cNvSpPr/>
          <p:nvPr/>
        </p:nvSpPr>
        <p:spPr>
          <a:xfrm>
            <a:off x="108298" y="2996952"/>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707 vente de marchandises » sur N et N+1</a:t>
            </a:r>
            <a:endParaRPr lang="fr-FR" b="1" dirty="0">
              <a:solidFill>
                <a:schemeClr val="accent2"/>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930742642"/>
              </p:ext>
            </p:extLst>
          </p:nvPr>
        </p:nvGraphicFramePr>
        <p:xfrm>
          <a:off x="900386" y="3473032"/>
          <a:ext cx="2880320" cy="1803648"/>
        </p:xfrm>
        <a:graphic>
          <a:graphicData uri="http://schemas.openxmlformats.org/drawingml/2006/table">
            <a:tbl>
              <a:tblPr firstRow="1" bandRow="1">
                <a:tableStyleId>{073A0DAA-6AF3-43AB-8588-CEC1D06C72B9}</a:tableStyleId>
              </a:tblPr>
              <a:tblGrid>
                <a:gridCol w="1440160">
                  <a:extLst>
                    <a:ext uri="{9D8B030D-6E8A-4147-A177-3AD203B41FA5}">
                      <a16:colId xmlns:a16="http://schemas.microsoft.com/office/drawing/2014/main" val="2279631297"/>
                    </a:ext>
                  </a:extLst>
                </a:gridCol>
                <a:gridCol w="1440160">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fr-FR" dirty="0" smtClean="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fr-FR" dirty="0" smtClean="0"/>
                    </a:p>
                  </a:txBody>
                  <a:tcPr/>
                </a:tc>
                <a:extLst>
                  <a:ext uri="{0D108BD9-81ED-4DB2-BD59-A6C34878D82A}">
                    <a16:rowId xmlns:a16="http://schemas.microsoft.com/office/drawing/2014/main" val="3938114906"/>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331664705"/>
              </p:ext>
            </p:extLst>
          </p:nvPr>
        </p:nvGraphicFramePr>
        <p:xfrm>
          <a:off x="5148858" y="3473032"/>
          <a:ext cx="2808312" cy="1803648"/>
        </p:xfrm>
        <a:graphic>
          <a:graphicData uri="http://schemas.openxmlformats.org/drawingml/2006/table">
            <a:tbl>
              <a:tblPr firstRow="1" bandRow="1">
                <a:tableStyleId>{073A0DAA-6AF3-43AB-8588-CEC1D06C72B9}</a:tableStyleId>
              </a:tblPr>
              <a:tblGrid>
                <a:gridCol w="1404156">
                  <a:extLst>
                    <a:ext uri="{9D8B030D-6E8A-4147-A177-3AD203B41FA5}">
                      <a16:colId xmlns:a16="http://schemas.microsoft.com/office/drawing/2014/main" val="2279631297"/>
                    </a:ext>
                  </a:extLst>
                </a:gridCol>
                <a:gridCol w="1404156">
                  <a:extLst>
                    <a:ext uri="{9D8B030D-6E8A-4147-A177-3AD203B41FA5}">
                      <a16:colId xmlns:a16="http://schemas.microsoft.com/office/drawing/2014/main" val="2305970374"/>
                    </a:ext>
                  </a:extLst>
                </a:gridCol>
              </a:tblGrid>
              <a:tr h="432048">
                <a:tc gridSpan="2">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endParaRPr lang="fr-FR" dirty="0"/>
                    </a:p>
                  </a:txBody>
                  <a:tcPr/>
                </a:tc>
                <a:tc>
                  <a:txBody>
                    <a:bodyPr/>
                    <a:lstStyle/>
                    <a:p>
                      <a:pPr algn="ct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endParaRPr lang="fr-FR" dirty="0" smtClean="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algn="r"/>
                      <a:endParaRPr lang="fr-FR" dirty="0"/>
                    </a:p>
                  </a:txBody>
                  <a:tcPr/>
                </a:tc>
                <a:extLst>
                  <a:ext uri="{0D108BD9-81ED-4DB2-BD59-A6C34878D82A}">
                    <a16:rowId xmlns:a16="http://schemas.microsoft.com/office/drawing/2014/main" val="805458555"/>
                  </a:ext>
                </a:extLst>
              </a:tr>
            </a:tbl>
          </a:graphicData>
        </a:graphic>
      </p:graphicFrame>
      <p:sp>
        <p:nvSpPr>
          <p:cNvPr id="10" name="ZoneTexte 9"/>
          <p:cNvSpPr txBox="1"/>
          <p:nvPr/>
        </p:nvSpPr>
        <p:spPr>
          <a:xfrm>
            <a:off x="972394" y="5572493"/>
            <a:ext cx="6746044" cy="923330"/>
          </a:xfrm>
          <a:prstGeom prst="rect">
            <a:avLst/>
          </a:prstGeom>
          <a:noFill/>
          <a:ln>
            <a:solidFill>
              <a:srgbClr val="FF0000"/>
            </a:solidFill>
          </a:ln>
        </p:spPr>
        <p:txBody>
          <a:bodyPr wrap="square" rtlCol="0">
            <a:spAutoFit/>
          </a:bodyPr>
          <a:lstStyle/>
          <a:p>
            <a:endParaRPr lang="fr-FR" dirty="0" smtClean="0"/>
          </a:p>
          <a:p>
            <a:endParaRPr lang="fr-FR" dirty="0"/>
          </a:p>
          <a:p>
            <a:endParaRPr lang="fr-FR" dirty="0"/>
          </a:p>
        </p:txBody>
      </p:sp>
    </p:spTree>
    <p:extLst>
      <p:ext uri="{BB962C8B-B14F-4D97-AF65-F5344CB8AC3E}">
        <p14:creationId xmlns:p14="http://schemas.microsoft.com/office/powerpoint/2010/main" val="208175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461226" cy="5976664"/>
          </a:xfrm>
        </p:spPr>
        <p:txBody>
          <a:bodyPr>
            <a:normAutofit/>
          </a:bodyPr>
          <a:lstStyle/>
          <a:p>
            <a:pPr marL="342900" indent="-342900" algn="just">
              <a:buFont typeface="+mj-lt"/>
              <a:buAutoNum type="alphaUcPeriod" startAt="2"/>
            </a:pPr>
            <a:r>
              <a:rPr lang="fr-FR" sz="1800" u="sng" dirty="0"/>
              <a:t>Exemple </a:t>
            </a:r>
            <a:r>
              <a:rPr lang="fr-FR" sz="1800" i="1" u="sng" dirty="0"/>
              <a:t>Produits s’étalant sur deux exercices</a:t>
            </a:r>
          </a:p>
          <a:p>
            <a:pPr marL="0" indent="0" algn="just">
              <a:buNone/>
            </a:pPr>
            <a:r>
              <a:rPr lang="fr-FR" sz="1800" i="1" dirty="0"/>
              <a:t>Une entreprise a accordé un prêt à une filiale. Les échéances trimestrielles comptent 7500 </a:t>
            </a:r>
            <a:r>
              <a:rPr lang="fr-FR" sz="1800" i="1" dirty="0" smtClean="0"/>
              <a:t>€ de capital et 3 </a:t>
            </a:r>
            <a:r>
              <a:rPr lang="fr-FR" sz="1800" i="1" dirty="0"/>
              <a:t>000 € d’intérêts. La prochaine échéance réglée en février </a:t>
            </a:r>
            <a:r>
              <a:rPr lang="fr-FR" sz="1800" i="1" dirty="0" smtClean="0"/>
              <a:t>N+1 </a:t>
            </a:r>
            <a:r>
              <a:rPr lang="fr-FR" sz="1800" i="1" dirty="0"/>
              <a:t>concerne les mois de déc.15,  janv. et fév. 16</a:t>
            </a:r>
            <a:r>
              <a:rPr lang="fr-FR" sz="1800" i="1" dirty="0" smtClean="0"/>
              <a:t>.</a:t>
            </a:r>
            <a:endParaRPr lang="fr-FR" sz="1800" i="1" dirty="0"/>
          </a:p>
          <a:p>
            <a:pPr marL="0" indent="0" algn="just">
              <a:buNone/>
            </a:pPr>
            <a:r>
              <a:rPr lang="fr-FR" sz="1800" i="1" dirty="0"/>
              <a:t>Fin décembre </a:t>
            </a:r>
            <a:r>
              <a:rPr lang="fr-FR" sz="1800" i="1" dirty="0" smtClean="0"/>
              <a:t>N </a:t>
            </a:r>
            <a:r>
              <a:rPr lang="fr-FR" sz="1800" i="1" dirty="0"/>
              <a:t>on constate 1 mois d’intérêts courus pour décembre </a:t>
            </a:r>
            <a:r>
              <a:rPr lang="fr-FR" sz="1800" i="1" dirty="0" smtClean="0"/>
              <a:t>N</a:t>
            </a:r>
            <a:endParaRPr lang="fr-FR" sz="1800" i="1" dirty="0"/>
          </a:p>
          <a:p>
            <a:pPr marL="0" indent="0" algn="just">
              <a:buNone/>
            </a:pPr>
            <a:endParaRPr lang="fr-FR" sz="1800" u="sng" dirty="0" smtClean="0">
              <a:solidFill>
                <a:srgbClr val="C00000"/>
              </a:solidFill>
            </a:endParaRPr>
          </a:p>
          <a:p>
            <a:pPr marL="0" indent="0" algn="just">
              <a:buNone/>
            </a:pPr>
            <a:r>
              <a:rPr lang="fr-FR" sz="1800" u="sng" dirty="0" smtClean="0">
                <a:solidFill>
                  <a:srgbClr val="C00000"/>
                </a:solidFill>
              </a:rPr>
              <a:t>Constatation </a:t>
            </a:r>
            <a:r>
              <a:rPr lang="fr-FR" sz="1800" u="sng" dirty="0">
                <a:solidFill>
                  <a:srgbClr val="C00000"/>
                </a:solidFill>
              </a:rPr>
              <a:t>du produit sur </a:t>
            </a:r>
            <a:r>
              <a:rPr lang="fr-FR" sz="1800" u="sng" dirty="0" smtClean="0">
                <a:solidFill>
                  <a:srgbClr val="C00000"/>
                </a:solidFill>
              </a:rPr>
              <a:t>N </a:t>
            </a:r>
            <a:r>
              <a:rPr lang="fr-FR" sz="1800" u="sng" dirty="0">
                <a:solidFill>
                  <a:srgbClr val="C00000"/>
                </a:solidFill>
              </a:rPr>
              <a:t>(1/3)</a:t>
            </a: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smtClean="0">
                <a:solidFill>
                  <a:srgbClr val="C00000"/>
                </a:solidFill>
              </a:rPr>
              <a:t>Contre-passation </a:t>
            </a:r>
            <a:r>
              <a:rPr lang="fr-FR" sz="1800" u="sng" dirty="0">
                <a:solidFill>
                  <a:srgbClr val="C00000"/>
                </a:solidFill>
              </a:rPr>
              <a:t>au </a:t>
            </a:r>
            <a:r>
              <a:rPr lang="fr-FR" sz="1800" u="sng" dirty="0" smtClean="0">
                <a:solidFill>
                  <a:srgbClr val="C00000"/>
                </a:solidFill>
              </a:rPr>
              <a:t>01/01/N+1</a:t>
            </a: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4212754" y="6416675"/>
            <a:ext cx="611188" cy="441325"/>
          </a:xfrm>
        </p:spPr>
        <p:txBody>
          <a:bodyPr/>
          <a:lstStyle/>
          <a:p>
            <a:fld id="{25D6219C-5D67-46FE-AB3F-D592616FA5B1}" type="slidenum">
              <a:rPr lang="fr-FR" smtClean="0">
                <a:solidFill>
                  <a:prstClr val="black">
                    <a:tint val="75000"/>
                  </a:prstClr>
                </a:solidFill>
              </a:rPr>
              <a:pPr/>
              <a:t>26</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724906125"/>
              </p:ext>
            </p:extLst>
          </p:nvPr>
        </p:nvGraphicFramePr>
        <p:xfrm>
          <a:off x="0" y="2924944"/>
          <a:ext cx="8436119" cy="1121664"/>
        </p:xfrm>
        <a:graphic>
          <a:graphicData uri="http://schemas.openxmlformats.org/drawingml/2006/table">
            <a:tbl>
              <a:tblPr>
                <a:tableStyleId>{5C22544A-7EE6-4342-B048-85BDC9FD1C3A}</a:tableStyleId>
              </a:tblPr>
              <a:tblGrid>
                <a:gridCol w="976080">
                  <a:extLst>
                    <a:ext uri="{9D8B030D-6E8A-4147-A177-3AD203B41FA5}">
                      <a16:colId xmlns:a16="http://schemas.microsoft.com/office/drawing/2014/main" val="20000"/>
                    </a:ext>
                  </a:extLst>
                </a:gridCol>
                <a:gridCol w="4143658">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1121664">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rPr>
                        <a:t>2768</a:t>
                      </a:r>
                    </a:p>
                    <a:p>
                      <a:pPr marR="383540" algn="ctr">
                        <a:lnSpc>
                          <a:spcPct val="115000"/>
                        </a:lnSpc>
                        <a:spcAft>
                          <a:spcPts val="0"/>
                        </a:spcAft>
                      </a:pPr>
                      <a:r>
                        <a:rPr lang="fr-FR" sz="1600" b="0" dirty="0">
                          <a:solidFill>
                            <a:schemeClr val="dk1"/>
                          </a:solidFill>
                          <a:effectLst/>
                        </a:rPr>
                        <a:t>7626</a:t>
                      </a:r>
                      <a:endParaRPr lang="fr-FR" sz="1600" b="1" dirty="0">
                        <a:solidFill>
                          <a:schemeClr val="tx1"/>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Intérêts courus</a:t>
                      </a:r>
                    </a:p>
                    <a:p>
                      <a:pPr marR="383540">
                        <a:lnSpc>
                          <a:spcPct val="115000"/>
                        </a:lnSpc>
                        <a:spcAft>
                          <a:spcPts val="0"/>
                        </a:spcAft>
                      </a:pPr>
                      <a:r>
                        <a:rPr lang="fr-FR" sz="1600" dirty="0">
                          <a:effectLst/>
                        </a:rPr>
                        <a:t>               Revenus des prêts</a:t>
                      </a:r>
                    </a:p>
                    <a:p>
                      <a:pPr marR="383540" algn="ctr">
                        <a:lnSpc>
                          <a:spcPct val="115000"/>
                        </a:lnSpc>
                        <a:spcAft>
                          <a:spcPts val="0"/>
                        </a:spcAft>
                      </a:pPr>
                      <a:r>
                        <a:rPr lang="fr-FR" sz="1600" i="1" dirty="0">
                          <a:effectLst/>
                          <a:latin typeface="Times New Roman"/>
                          <a:ea typeface="Times New Roman"/>
                        </a:rPr>
                        <a:t>(Intérêts</a:t>
                      </a:r>
                      <a:r>
                        <a:rPr lang="fr-FR" sz="1600" i="1" baseline="0" dirty="0">
                          <a:effectLst/>
                          <a:latin typeface="Times New Roman"/>
                          <a:ea typeface="Times New Roman"/>
                        </a:rPr>
                        <a:t> courus prêt décembre </a:t>
                      </a:r>
                      <a:r>
                        <a:rPr lang="fr-FR" sz="1600" i="1" baseline="0" dirty="0" smtClean="0">
                          <a:effectLst/>
                          <a:latin typeface="Times New Roman"/>
                          <a:ea typeface="Times New Roman"/>
                        </a:rPr>
                        <a:t>N</a:t>
                      </a:r>
                      <a:r>
                        <a:rPr lang="fr-FR" sz="1600" i="1" dirty="0" smtClean="0">
                          <a:effectLst/>
                          <a:latin typeface="Times New Roman"/>
                          <a:ea typeface="Times New Roman"/>
                        </a:rPr>
                        <a:t>)</a:t>
                      </a:r>
                      <a:r>
                        <a:rPr lang="fr-FR" sz="1600" i="1" baseline="0" dirty="0" smtClean="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600" dirty="0">
                          <a:effectLst/>
                        </a:rPr>
                        <a:t>   </a:t>
                      </a:r>
                    </a:p>
                    <a:p>
                      <a:pPr marR="383540" algn="r">
                        <a:lnSpc>
                          <a:spcPct val="115000"/>
                        </a:lnSpc>
                        <a:spcAft>
                          <a:spcPts val="0"/>
                        </a:spcAft>
                      </a:pPr>
                      <a:r>
                        <a:rPr lang="fr-FR" sz="1600" baseline="0" dirty="0">
                          <a:effectLst/>
                        </a:rPr>
                        <a:t> 1 000</a:t>
                      </a:r>
                    </a:p>
                    <a:p>
                      <a:pPr marR="383540" algn="l">
                        <a:lnSpc>
                          <a:spcPct val="115000"/>
                        </a:lnSpc>
                        <a:spcAft>
                          <a:spcPts val="0"/>
                        </a:spcAft>
                      </a:pPr>
                      <a:r>
                        <a:rPr kumimoji="0" lang="fr-FR" sz="16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p>
                      <a:pPr marR="383540" algn="l">
                        <a:lnSpc>
                          <a:spcPct val="115000"/>
                        </a:lnSpc>
                        <a:spcAft>
                          <a:spcPts val="0"/>
                        </a:spcAft>
                      </a:pPr>
                      <a:endParaRPr lang="fr-FR" sz="1600" dirty="0">
                        <a:effectLst/>
                      </a:endParaRPr>
                    </a:p>
                    <a:p>
                      <a:pPr marR="383540" algn="r">
                        <a:lnSpc>
                          <a:spcPct val="115000"/>
                        </a:lnSpc>
                        <a:spcAft>
                          <a:spcPts val="0"/>
                        </a:spcAft>
                      </a:pPr>
                      <a:r>
                        <a:rPr lang="fr-FR" sz="1600" dirty="0">
                          <a:effectLst/>
                        </a:rPr>
                        <a:t>1 000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1874471680"/>
              </p:ext>
            </p:extLst>
          </p:nvPr>
        </p:nvGraphicFramePr>
        <p:xfrm>
          <a:off x="0" y="4581128"/>
          <a:ext cx="8436119" cy="1196752"/>
        </p:xfrm>
        <a:graphic>
          <a:graphicData uri="http://schemas.openxmlformats.org/drawingml/2006/table">
            <a:tbl>
              <a:tblPr>
                <a:tableStyleId>{5C22544A-7EE6-4342-B048-85BDC9FD1C3A}</a:tableStyleId>
              </a:tblPr>
              <a:tblGrid>
                <a:gridCol w="976080">
                  <a:extLst>
                    <a:ext uri="{9D8B030D-6E8A-4147-A177-3AD203B41FA5}">
                      <a16:colId xmlns:a16="http://schemas.microsoft.com/office/drawing/2014/main" val="20000"/>
                    </a:ext>
                  </a:extLst>
                </a:gridCol>
                <a:gridCol w="4143658">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1196752">
                <a:tc>
                  <a:txBody>
                    <a:bodyPr/>
                    <a:lstStyle/>
                    <a:p>
                      <a:endParaRPr lang="fr-FR" sz="1600" dirty="0"/>
                    </a:p>
                    <a:p>
                      <a:r>
                        <a:rPr lang="fr-FR" sz="1600" dirty="0"/>
                        <a:t>7626</a:t>
                      </a:r>
                    </a:p>
                    <a:p>
                      <a:r>
                        <a:rPr lang="fr-FR" sz="1600" dirty="0"/>
                        <a:t>2768</a:t>
                      </a:r>
                    </a:p>
                    <a:p>
                      <a:endParaRPr lang="fr-FR" sz="1600" dirty="0"/>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dirty="0" smtClean="0"/>
                        <a:t>01/01/N+1</a:t>
                      </a:r>
                      <a:endParaRPr lang="fr-FR" sz="1600" b="1" dirty="0"/>
                    </a:p>
                    <a:p>
                      <a:pPr algn="l"/>
                      <a:r>
                        <a:rPr lang="fr-FR" sz="1600" b="0" dirty="0"/>
                        <a:t>Revenus de prêt</a:t>
                      </a:r>
                    </a:p>
                    <a:p>
                      <a:pPr algn="l"/>
                      <a:r>
                        <a:rPr lang="fr-FR" sz="1600" b="0" dirty="0"/>
                        <a:t>                  Intérêts courus</a:t>
                      </a:r>
                    </a:p>
                    <a:p>
                      <a:pPr algn="ctr"/>
                      <a:r>
                        <a:rPr lang="fr-FR" sz="1600" b="0" i="1" dirty="0"/>
                        <a:t>(neutralisation</a:t>
                      </a:r>
                      <a:r>
                        <a:rPr lang="fr-FR" sz="1600" b="0" i="1" baseline="0" dirty="0"/>
                        <a:t> du produit sur </a:t>
                      </a:r>
                      <a:r>
                        <a:rPr lang="fr-FR" sz="1600" b="0" i="1" baseline="0" dirty="0" smtClean="0"/>
                        <a:t>N+1)</a:t>
                      </a:r>
                      <a:endParaRPr lang="fr-FR" sz="1600" b="1" dirty="0"/>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sz="1600" dirty="0"/>
                    </a:p>
                    <a:p>
                      <a:pPr algn="ctr"/>
                      <a:r>
                        <a:rPr lang="fr-FR" sz="1600" dirty="0"/>
                        <a:t>1 000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sz="1600" dirty="0"/>
                    </a:p>
                    <a:p>
                      <a:pPr algn="ctr"/>
                      <a:endParaRPr lang="fr-FR" sz="1600" dirty="0"/>
                    </a:p>
                    <a:p>
                      <a:pPr algn="ctr"/>
                      <a:r>
                        <a:rPr lang="fr-FR" sz="1600" dirty="0"/>
                        <a:t>1 000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314559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25108" y="692696"/>
            <a:ext cx="8364110" cy="576064"/>
          </a:xfrm>
        </p:spPr>
        <p:txBody>
          <a:bodyPr/>
          <a:lstStyle/>
          <a:p>
            <a:pPr marL="114300" indent="0">
              <a:buNone/>
            </a:pPr>
            <a:r>
              <a:rPr lang="fr-FR" sz="1800" b="1" dirty="0">
                <a:solidFill>
                  <a:schemeClr val="accent2"/>
                </a:solidFill>
              </a:rPr>
              <a:t>Dernière étape = enregistrement de l’échéance en février </a:t>
            </a:r>
            <a:r>
              <a:rPr lang="fr-FR" sz="1800" b="1" dirty="0" smtClean="0">
                <a:solidFill>
                  <a:schemeClr val="accent2"/>
                </a:solidFill>
              </a:rPr>
              <a:t>N+1</a:t>
            </a:r>
            <a:endParaRPr lang="fr-FR" sz="1800" b="1" dirty="0">
              <a:solidFill>
                <a:schemeClr val="accent2"/>
              </a:solidFill>
            </a:endParaRPr>
          </a:p>
          <a:p>
            <a:pPr marL="114300" indent="0">
              <a:buNone/>
            </a:pPr>
            <a:endParaRPr lang="fr-FR" dirty="0"/>
          </a:p>
        </p:txBody>
      </p:sp>
      <p:sp>
        <p:nvSpPr>
          <p:cNvPr id="4" name="Espace réservé du numéro de diapositive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E2D2B3B-882E-40F3-A32F-6DD516915044}"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aphicFrame>
        <p:nvGraphicFramePr>
          <p:cNvPr id="5" name="Espace réservé du contenu 4"/>
          <p:cNvGraphicFramePr>
            <a:graphicFrameLocks/>
          </p:cNvGraphicFramePr>
          <p:nvPr>
            <p:extLst>
              <p:ext uri="{D42A27DB-BD31-4B8C-83A1-F6EECF244321}">
                <p14:modId xmlns:p14="http://schemas.microsoft.com/office/powerpoint/2010/main" val="1064551502"/>
              </p:ext>
            </p:extLst>
          </p:nvPr>
        </p:nvGraphicFramePr>
        <p:xfrm>
          <a:off x="0" y="1268760"/>
          <a:ext cx="8436119" cy="1402080"/>
        </p:xfrm>
        <a:graphic>
          <a:graphicData uri="http://schemas.openxmlformats.org/drawingml/2006/table">
            <a:tbl>
              <a:tblPr>
                <a:tableStyleId>{5C22544A-7EE6-4342-B048-85BDC9FD1C3A}</a:tableStyleId>
              </a:tblPr>
              <a:tblGrid>
                <a:gridCol w="976080">
                  <a:extLst>
                    <a:ext uri="{9D8B030D-6E8A-4147-A177-3AD203B41FA5}">
                      <a16:colId xmlns:a16="http://schemas.microsoft.com/office/drawing/2014/main" val="20000"/>
                    </a:ext>
                  </a:extLst>
                </a:gridCol>
                <a:gridCol w="4143658">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1121664">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smtClean="0">
                          <a:solidFill>
                            <a:schemeClr val="dk1"/>
                          </a:solidFill>
                          <a:effectLst/>
                        </a:rPr>
                        <a:t>512</a:t>
                      </a:r>
                      <a:endParaRPr lang="fr-FR" sz="1600" b="0" dirty="0">
                        <a:solidFill>
                          <a:schemeClr val="dk1"/>
                        </a:solidFill>
                        <a:effectLst/>
                      </a:endParaRPr>
                    </a:p>
                    <a:p>
                      <a:pPr marR="383540" algn="ctr">
                        <a:lnSpc>
                          <a:spcPct val="115000"/>
                        </a:lnSpc>
                        <a:spcAft>
                          <a:spcPts val="0"/>
                        </a:spcAft>
                      </a:pPr>
                      <a:r>
                        <a:rPr lang="fr-FR" sz="1600" b="0" dirty="0" smtClean="0">
                          <a:solidFill>
                            <a:schemeClr val="dk1"/>
                          </a:solidFill>
                          <a:effectLst/>
                        </a:rPr>
                        <a:t>7626</a:t>
                      </a:r>
                    </a:p>
                    <a:p>
                      <a:pPr marR="383540" algn="ctr">
                        <a:lnSpc>
                          <a:spcPct val="115000"/>
                        </a:lnSpc>
                        <a:spcAft>
                          <a:spcPts val="0"/>
                        </a:spcAft>
                      </a:pPr>
                      <a:r>
                        <a:rPr lang="fr-FR" sz="1600" b="0" dirty="0" smtClean="0">
                          <a:solidFill>
                            <a:schemeClr val="dk1"/>
                          </a:solidFill>
                          <a:effectLst/>
                        </a:rPr>
                        <a:t>274</a:t>
                      </a:r>
                      <a:endParaRPr lang="fr-FR" sz="1600" b="1" dirty="0">
                        <a:solidFill>
                          <a:schemeClr val="tx1"/>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02/16</a:t>
                      </a:r>
                      <a:endParaRPr lang="fr-FR" sz="1600" b="1" dirty="0">
                        <a:effectLst/>
                      </a:endParaRPr>
                    </a:p>
                    <a:p>
                      <a:pPr marR="383540">
                        <a:lnSpc>
                          <a:spcPct val="115000"/>
                        </a:lnSpc>
                        <a:spcAft>
                          <a:spcPts val="0"/>
                        </a:spcAft>
                      </a:pPr>
                      <a:r>
                        <a:rPr lang="fr-FR" sz="1600" dirty="0" smtClean="0">
                          <a:effectLst/>
                        </a:rPr>
                        <a:t>Banque</a:t>
                      </a:r>
                      <a:endParaRPr lang="fr-FR" sz="1600" dirty="0">
                        <a:effectLst/>
                      </a:endParaRPr>
                    </a:p>
                    <a:p>
                      <a:pPr marR="383540">
                        <a:lnSpc>
                          <a:spcPct val="115000"/>
                        </a:lnSpc>
                        <a:spcAft>
                          <a:spcPts val="0"/>
                        </a:spcAft>
                      </a:pPr>
                      <a:r>
                        <a:rPr lang="fr-FR" sz="1600" dirty="0">
                          <a:effectLst/>
                        </a:rPr>
                        <a:t>               Revenus des </a:t>
                      </a:r>
                      <a:r>
                        <a:rPr lang="fr-FR" sz="1600" dirty="0" smtClean="0">
                          <a:effectLst/>
                        </a:rPr>
                        <a:t>prêts</a:t>
                      </a:r>
                    </a:p>
                    <a:p>
                      <a:pPr marR="383540">
                        <a:lnSpc>
                          <a:spcPct val="115000"/>
                        </a:lnSpc>
                        <a:spcAft>
                          <a:spcPts val="0"/>
                        </a:spcAft>
                      </a:pPr>
                      <a:r>
                        <a:rPr lang="fr-FR" sz="1600" i="1" baseline="0" dirty="0" smtClean="0">
                          <a:effectLst/>
                          <a:latin typeface="Times New Roman"/>
                          <a:ea typeface="Times New Roman"/>
                        </a:rPr>
                        <a:t>              </a:t>
                      </a:r>
                      <a:r>
                        <a:rPr lang="fr-FR" sz="1600" i="0" baseline="0" dirty="0" smtClean="0">
                          <a:effectLst/>
                          <a:latin typeface="Times New Roman"/>
                          <a:ea typeface="Times New Roman"/>
                        </a:rPr>
                        <a:t>Prêt</a:t>
                      </a:r>
                      <a:endParaRPr lang="fr-FR" sz="1600" i="0" dirty="0" smtClean="0">
                        <a:effectLst/>
                        <a:latin typeface="Times New Roman"/>
                        <a:ea typeface="Times New Roman"/>
                      </a:endParaRPr>
                    </a:p>
                    <a:p>
                      <a:pPr marR="383540" algn="ctr">
                        <a:lnSpc>
                          <a:spcPct val="115000"/>
                        </a:lnSpc>
                        <a:spcAft>
                          <a:spcPts val="0"/>
                        </a:spcAft>
                      </a:pPr>
                      <a:r>
                        <a:rPr lang="fr-FR" sz="1600" i="1" dirty="0" smtClean="0">
                          <a:effectLst/>
                          <a:latin typeface="Times New Roman"/>
                          <a:ea typeface="Times New Roman"/>
                        </a:rPr>
                        <a:t>(Enregistrement</a:t>
                      </a:r>
                      <a:r>
                        <a:rPr lang="fr-FR" sz="1600" i="1" baseline="0" dirty="0" smtClean="0">
                          <a:effectLst/>
                          <a:latin typeface="Times New Roman"/>
                          <a:ea typeface="Times New Roman"/>
                        </a:rPr>
                        <a:t> échéance du prêt</a:t>
                      </a:r>
                      <a:r>
                        <a:rPr lang="fr-FR" sz="1600" i="1" dirty="0" smtClean="0">
                          <a:effectLst/>
                          <a:latin typeface="Times New Roman"/>
                          <a:ea typeface="Times New Roman"/>
                        </a:rPr>
                        <a:t>)</a:t>
                      </a:r>
                      <a:r>
                        <a:rPr lang="fr-FR" sz="1600" i="1" baseline="0" dirty="0" smtClean="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600" dirty="0">
                          <a:effectLst/>
                        </a:rPr>
                        <a:t>   </a:t>
                      </a:r>
                    </a:p>
                    <a:p>
                      <a:pPr marR="383540" algn="r">
                        <a:lnSpc>
                          <a:spcPct val="115000"/>
                        </a:lnSpc>
                        <a:spcAft>
                          <a:spcPts val="0"/>
                        </a:spcAft>
                      </a:pPr>
                      <a:r>
                        <a:rPr lang="fr-FR" sz="1600" baseline="0" dirty="0">
                          <a:effectLst/>
                        </a:rPr>
                        <a:t> </a:t>
                      </a:r>
                      <a:r>
                        <a:rPr lang="fr-FR" sz="1600" baseline="0" dirty="0" smtClean="0">
                          <a:effectLst/>
                        </a:rPr>
                        <a:t>10 </a:t>
                      </a:r>
                      <a:r>
                        <a:rPr lang="fr-FR" sz="1600" baseline="0" dirty="0">
                          <a:effectLst/>
                        </a:rPr>
                        <a:t>5</a:t>
                      </a:r>
                      <a:r>
                        <a:rPr lang="fr-FR" sz="1600" baseline="0" dirty="0" smtClean="0">
                          <a:effectLst/>
                        </a:rPr>
                        <a:t>00</a:t>
                      </a:r>
                      <a:endParaRPr lang="fr-FR" sz="1600" baseline="0" dirty="0">
                        <a:effectLst/>
                      </a:endParaRPr>
                    </a:p>
                    <a:p>
                      <a:pPr marR="383540" algn="l">
                        <a:lnSpc>
                          <a:spcPct val="115000"/>
                        </a:lnSpc>
                        <a:spcAft>
                          <a:spcPts val="0"/>
                        </a:spcAft>
                      </a:pPr>
                      <a:r>
                        <a:rPr kumimoji="0" lang="fr-FR" sz="16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p>
                      <a:pPr marR="383540" algn="l">
                        <a:lnSpc>
                          <a:spcPct val="115000"/>
                        </a:lnSpc>
                        <a:spcAft>
                          <a:spcPts val="0"/>
                        </a:spcAft>
                      </a:pPr>
                      <a:endParaRPr lang="fr-FR" sz="1600" dirty="0">
                        <a:effectLst/>
                      </a:endParaRPr>
                    </a:p>
                    <a:p>
                      <a:pPr marR="383540" algn="r">
                        <a:lnSpc>
                          <a:spcPct val="115000"/>
                        </a:lnSpc>
                        <a:spcAft>
                          <a:spcPts val="0"/>
                        </a:spcAft>
                      </a:pPr>
                      <a:r>
                        <a:rPr lang="fr-FR" sz="1600" dirty="0">
                          <a:effectLst/>
                        </a:rPr>
                        <a:t>3</a:t>
                      </a:r>
                      <a:r>
                        <a:rPr lang="fr-FR" sz="1600" dirty="0" smtClean="0">
                          <a:effectLst/>
                        </a:rPr>
                        <a:t> 000</a:t>
                      </a:r>
                    </a:p>
                    <a:p>
                      <a:pPr marR="383540" algn="r">
                        <a:lnSpc>
                          <a:spcPct val="115000"/>
                        </a:lnSpc>
                        <a:spcAft>
                          <a:spcPts val="0"/>
                        </a:spcAft>
                      </a:pPr>
                      <a:r>
                        <a:rPr lang="fr-FR" sz="1600" baseline="0" dirty="0" smtClean="0">
                          <a:effectLst/>
                        </a:rPr>
                        <a:t>7500</a:t>
                      </a: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79264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180306" y="1340768"/>
            <a:ext cx="8280920" cy="4971901"/>
          </a:xfrm>
        </p:spPr>
        <p:txBody>
          <a:bodyPr>
            <a:normAutofit/>
          </a:bodyPr>
          <a:lstStyle/>
          <a:p>
            <a:pPr marL="457200" indent="-457200">
              <a:buFont typeface="+mj-lt"/>
              <a:buAutoNum type="alphaUcPeriod" startAt="4"/>
            </a:pPr>
            <a:r>
              <a:rPr lang="fr-FR" sz="2400" u="sng" dirty="0">
                <a:solidFill>
                  <a:srgbClr val="C00000"/>
                </a:solidFill>
              </a:rPr>
              <a:t>Impact sur les états financiers</a:t>
            </a:r>
          </a:p>
          <a:p>
            <a:endParaRPr lang="fr-FR" sz="2000" u="sng" dirty="0">
              <a:solidFill>
                <a:schemeClr val="tx1"/>
              </a:solidFill>
            </a:endParaRPr>
          </a:p>
          <a:p>
            <a:pPr marL="114300" indent="0">
              <a:buNone/>
            </a:pPr>
            <a:r>
              <a:rPr lang="fr-FR" sz="2000" b="1" dirty="0" smtClean="0"/>
              <a:t>Charges et produits </a:t>
            </a:r>
            <a:r>
              <a:rPr lang="fr-FR" sz="2000" b="1" dirty="0"/>
              <a:t>dans le compte de résultat</a:t>
            </a:r>
          </a:p>
          <a:p>
            <a:pPr lvl="1"/>
            <a:r>
              <a:rPr lang="fr-FR" sz="1800" dirty="0">
                <a:solidFill>
                  <a:schemeClr val="tx1"/>
                </a:solidFill>
              </a:rPr>
              <a:t>Charges à payer et produits à recevoir </a:t>
            </a:r>
            <a:r>
              <a:rPr lang="fr-FR" sz="1800" dirty="0" smtClean="0">
                <a:solidFill>
                  <a:schemeClr val="tx1"/>
                </a:solidFill>
              </a:rPr>
              <a:t>(Compta de la charge /produit en …. et neutralisation sur ….)</a:t>
            </a:r>
            <a:endParaRPr lang="fr-FR" sz="1800" dirty="0">
              <a:solidFill>
                <a:schemeClr val="tx1"/>
              </a:solidFill>
            </a:endParaRPr>
          </a:p>
          <a:p>
            <a:pPr lvl="1"/>
            <a:r>
              <a:rPr lang="fr-FR" sz="1800" dirty="0">
                <a:solidFill>
                  <a:schemeClr val="tx1"/>
                </a:solidFill>
              </a:rPr>
              <a:t>Charges et produits constatés d’avance </a:t>
            </a:r>
            <a:r>
              <a:rPr lang="fr-FR" sz="1800" dirty="0"/>
              <a:t>(Compta de la charge /produit en …. et neutralisation sur ….)</a:t>
            </a:r>
          </a:p>
          <a:p>
            <a:pPr lvl="1"/>
            <a:endParaRPr lang="fr-FR" sz="1800" dirty="0">
              <a:solidFill>
                <a:schemeClr val="tx1"/>
              </a:solidFill>
            </a:endParaRPr>
          </a:p>
          <a:p>
            <a:pPr marL="114300" indent="0">
              <a:buNone/>
            </a:pPr>
            <a:r>
              <a:rPr lang="fr-FR" sz="2000" b="1" dirty="0" smtClean="0"/>
              <a:t>Bilan</a:t>
            </a:r>
            <a:r>
              <a:rPr lang="fr-FR" sz="2000" dirty="0" smtClean="0"/>
              <a:t> (dettes et créances à venir)</a:t>
            </a:r>
            <a:endParaRPr lang="fr-FR" sz="2000" dirty="0"/>
          </a:p>
          <a:p>
            <a:pPr lvl="1"/>
            <a:r>
              <a:rPr lang="fr-FR" sz="1800" dirty="0">
                <a:solidFill>
                  <a:schemeClr val="tx1"/>
                </a:solidFill>
              </a:rPr>
              <a:t>486 CCA (poste sous les « disponibilités »)</a:t>
            </a:r>
          </a:p>
          <a:p>
            <a:pPr lvl="1"/>
            <a:r>
              <a:rPr lang="fr-FR" sz="1800" dirty="0">
                <a:solidFill>
                  <a:schemeClr val="tx1"/>
                </a:solidFill>
              </a:rPr>
              <a:t>487 PCA (poste sous « autres dettes </a:t>
            </a:r>
            <a:r>
              <a:rPr lang="fr-FR" sz="1800" dirty="0" smtClean="0">
                <a:solidFill>
                  <a:schemeClr val="tx1"/>
                </a:solidFill>
              </a:rPr>
              <a:t>»)</a:t>
            </a:r>
            <a:endParaRPr lang="fr-FR" sz="1800" dirty="0">
              <a:solidFill>
                <a:schemeClr val="tx1"/>
              </a:solidFill>
            </a:endParaRPr>
          </a:p>
          <a:p>
            <a:endParaRPr lang="fr-FR" sz="2000" dirty="0">
              <a:solidFill>
                <a:schemeClr val="tx1"/>
              </a:solidFill>
            </a:endParaRPr>
          </a:p>
          <a:p>
            <a:endParaRPr lang="fr-FR" sz="2000" dirty="0">
              <a:solidFill>
                <a:schemeClr val="tx1"/>
              </a:solidFill>
            </a:endParaRPr>
          </a:p>
        </p:txBody>
      </p:sp>
      <p:sp>
        <p:nvSpPr>
          <p:cNvPr id="2" name="Espace réservé du numéro de diapositive 1"/>
          <p:cNvSpPr>
            <a:spLocks noGrp="1"/>
          </p:cNvSpPr>
          <p:nvPr>
            <p:ph type="sldNum" sz="quarter" idx="4294967295"/>
          </p:nvPr>
        </p:nvSpPr>
        <p:spPr>
          <a:xfrm>
            <a:off x="4428778" y="6414647"/>
            <a:ext cx="611188" cy="441325"/>
          </a:xfrm>
        </p:spPr>
        <p:txBody>
          <a:bodyPr/>
          <a:lstStyle/>
          <a:p>
            <a:fld id="{25D6219C-5D67-46FE-AB3F-D592616FA5B1}" type="slidenum">
              <a:rPr lang="fr-FR" smtClean="0">
                <a:solidFill>
                  <a:prstClr val="black">
                    <a:tint val="75000"/>
                  </a:prstClr>
                </a:solidFill>
              </a:rPr>
              <a:pPr/>
              <a:t>28</a:t>
            </a:fld>
            <a:endParaRPr lang="fr-FR" dirty="0">
              <a:solidFill>
                <a:prstClr val="black">
                  <a:tint val="75000"/>
                </a:prstClr>
              </a:solidFill>
            </a:endParaRPr>
          </a:p>
        </p:txBody>
      </p:sp>
      <p:sp>
        <p:nvSpPr>
          <p:cNvPr id="7"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40428778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08298" y="764704"/>
            <a:ext cx="8208912" cy="5517232"/>
          </a:xfrm>
        </p:spPr>
        <p:txBody>
          <a:bodyPr>
            <a:normAutofit/>
          </a:bodyPr>
          <a:lstStyle/>
          <a:p>
            <a:pPr marL="0" indent="0" algn="just">
              <a:buNone/>
            </a:pPr>
            <a:r>
              <a:rPr lang="fr-FR" sz="1800" dirty="0"/>
              <a:t>La société ISIS spécialisée dans la réalisation de reproductions d’œuvres de l’Egypte ancienne, vous fournit les informations suivantes afin que vous procédiez aux Régularisation nécessaires dans le cadre des travaux d’inventaire. TVA 20 %</a:t>
            </a:r>
          </a:p>
          <a:p>
            <a:pPr marL="0" indent="0" algn="just">
              <a:buNone/>
            </a:pPr>
            <a:endParaRPr lang="fr-FR" sz="1800" dirty="0"/>
          </a:p>
          <a:p>
            <a:pPr marL="342900" indent="-342900" algn="just">
              <a:buFont typeface="+mj-lt"/>
              <a:buAutoNum type="arabicPeriod"/>
            </a:pPr>
            <a:r>
              <a:rPr lang="fr-FR" sz="1600" dirty="0"/>
              <a:t>Des marchandises </a:t>
            </a:r>
            <a:r>
              <a:rPr lang="fr-FR" sz="1600" dirty="0" smtClean="0"/>
              <a:t>sont parties chez le </a:t>
            </a:r>
            <a:r>
              <a:rPr lang="fr-FR" sz="1600" dirty="0"/>
              <a:t>client Djamel en décembre N. La facture </a:t>
            </a:r>
            <a:r>
              <a:rPr lang="fr-FR" sz="1600" dirty="0" smtClean="0"/>
              <a:t>ne </a:t>
            </a:r>
            <a:r>
              <a:rPr lang="fr-FR" sz="1600" dirty="0"/>
              <a:t>sera établie qu’en janvier N+1. Montant 1200 € HT.</a:t>
            </a:r>
          </a:p>
          <a:p>
            <a:pPr marL="342900" indent="-342900" algn="just">
              <a:buFont typeface="+mj-lt"/>
              <a:buAutoNum type="arabicPeriod"/>
            </a:pPr>
            <a:r>
              <a:rPr lang="fr-FR" sz="1600" dirty="0"/>
              <a:t>Une expédition de marchandises du fournisseur Sériel a été réceptionnée le 27/12/N. La facture n’est toujours pas reçue au 31/12/N. Montant 25 000 € HT.</a:t>
            </a:r>
          </a:p>
          <a:p>
            <a:pPr marL="342900" indent="-342900" algn="just">
              <a:buFont typeface="+mj-lt"/>
              <a:buAutoNum type="arabicPeriod"/>
            </a:pPr>
            <a:r>
              <a:rPr lang="fr-FR" sz="1600" dirty="0"/>
              <a:t>La prime annuelle d’assurance incendie a été payée le 01/09/N pour un montant total de 8000 €.</a:t>
            </a:r>
          </a:p>
          <a:p>
            <a:pPr marL="342900" indent="-342900" algn="just">
              <a:buFont typeface="+mj-lt"/>
              <a:buAutoNum type="arabicPeriod"/>
            </a:pPr>
            <a:r>
              <a:rPr lang="fr-FR" sz="1600" dirty="0"/>
              <a:t>Au 31/12/N la consommation d’électricité de novembre et décembre est estimée à 3000 € HT, la facture ne sera reçue que fin janvier N+1. </a:t>
            </a:r>
            <a:endParaRPr lang="fr-FR" sz="1600" dirty="0" smtClean="0"/>
          </a:p>
          <a:p>
            <a:pPr marL="342900" indent="-342900" algn="just">
              <a:buFont typeface="+mj-lt"/>
              <a:buAutoNum type="arabicPeriod"/>
            </a:pPr>
            <a:r>
              <a:rPr lang="fr-FR" sz="1600" dirty="0" smtClean="0"/>
              <a:t>On </a:t>
            </a:r>
            <a:r>
              <a:rPr lang="fr-FR" sz="1600" dirty="0"/>
              <a:t>compte 2200 € HT de fournitures administratives non consommées sur l’exercice.</a:t>
            </a:r>
          </a:p>
          <a:p>
            <a:pPr marL="342900" indent="-342900" algn="just">
              <a:buFont typeface="+mj-lt"/>
              <a:buAutoNum type="arabicPeriod"/>
            </a:pPr>
            <a:r>
              <a:rPr lang="fr-FR" sz="1600" dirty="0"/>
              <a:t>Le 01/10/N-2, l’entreprise a contracté un emprunt de 220 000 € au taux annuel de 6.5 %, remboursable en 8 ans par </a:t>
            </a:r>
            <a:r>
              <a:rPr lang="fr-FR" sz="1600" dirty="0" smtClean="0"/>
              <a:t>annuité constante. </a:t>
            </a:r>
            <a:r>
              <a:rPr lang="fr-FR" sz="1600" dirty="0"/>
              <a:t>Première échéance réglée au 01/10/N-1.</a:t>
            </a:r>
          </a:p>
          <a:p>
            <a:pPr marL="342900" indent="-342900" algn="just">
              <a:buFont typeface="+mj-lt"/>
              <a:buAutoNum type="arabicPeriod"/>
            </a:pPr>
            <a:r>
              <a:rPr lang="fr-FR" sz="1600" dirty="0"/>
              <a:t>Le montant de la taxe d’apprentissage à verser au Trésor au titre de l’année N est estimé à </a:t>
            </a:r>
          </a:p>
          <a:p>
            <a:pPr marL="0" indent="0" algn="just">
              <a:buNone/>
            </a:pPr>
            <a:r>
              <a:rPr lang="fr-FR" sz="1600" dirty="0"/>
              <a:t>       2 800 €</a:t>
            </a:r>
            <a:r>
              <a:rPr lang="fr-FR" sz="1600" dirty="0" smtClean="0"/>
              <a:t>.</a:t>
            </a:r>
          </a:p>
          <a:p>
            <a:pPr marL="0" indent="0" algn="just">
              <a:buNone/>
            </a:pPr>
            <a:r>
              <a:rPr lang="fr-FR" sz="1800" b="1" dirty="0" smtClean="0"/>
              <a:t>=&gt; Etablir les écritures au 31/12/N</a:t>
            </a:r>
            <a:endParaRPr lang="fr-FR" sz="1800" b="1"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29</a:t>
            </a:fld>
            <a:endParaRPr lang="en-US" dirty="0"/>
          </a:p>
        </p:txBody>
      </p:sp>
      <p:sp>
        <p:nvSpPr>
          <p:cNvPr id="7"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154563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8461226" cy="5976664"/>
          </a:xfrm>
        </p:spPr>
        <p:txBody>
          <a:bodyPr>
            <a:normAutofit/>
          </a:bodyPr>
          <a:lstStyle/>
          <a:p>
            <a:r>
              <a:rPr lang="fr-FR" sz="1800" u="sng" dirty="0"/>
              <a:t>Exemple  </a:t>
            </a:r>
            <a:r>
              <a:rPr lang="fr-FR" sz="1800" i="1" u="sng" dirty="0"/>
              <a:t>Comptabilisation de la facture (marchandises non reçues)</a:t>
            </a:r>
            <a:endParaRPr lang="fr-FR" sz="1800" u="sng" dirty="0"/>
          </a:p>
          <a:p>
            <a:pPr marL="0" indent="0" algn="just">
              <a:buNone/>
            </a:pPr>
            <a:r>
              <a:rPr lang="fr-FR" sz="1800" i="1" dirty="0"/>
              <a:t>Réception le 22 décembre </a:t>
            </a:r>
            <a:r>
              <a:rPr lang="fr-FR" sz="1800" i="1" dirty="0" smtClean="0"/>
              <a:t>N </a:t>
            </a:r>
            <a:r>
              <a:rPr lang="fr-FR" sz="1800" i="1" dirty="0"/>
              <a:t>d’une facture pour achat de marchandises d’un montant de </a:t>
            </a:r>
            <a:r>
              <a:rPr lang="fr-FR" sz="1800" i="1" dirty="0" smtClean="0"/>
              <a:t>1200 </a:t>
            </a:r>
            <a:r>
              <a:rPr lang="fr-FR" sz="1800" i="1" dirty="0"/>
              <a:t>€ TTC </a:t>
            </a:r>
            <a:r>
              <a:rPr lang="fr-FR" sz="1800" i="1" dirty="0" smtClean="0"/>
              <a:t>facture Rx702</a:t>
            </a:r>
            <a:r>
              <a:rPr lang="fr-FR" sz="1800" i="1" dirty="0"/>
              <a:t>. Enregistrement dans le journal. Marchandises non arrivées le </a:t>
            </a:r>
            <a:r>
              <a:rPr lang="fr-FR" sz="1800" i="1" dirty="0" smtClean="0"/>
              <a:t>31/12/N, </a:t>
            </a:r>
            <a:r>
              <a:rPr lang="fr-FR" sz="1800" i="1" dirty="0"/>
              <a:t>livraison promise pour janvier </a:t>
            </a:r>
            <a:r>
              <a:rPr lang="fr-FR" sz="1800" i="1" dirty="0" smtClean="0"/>
              <a:t>N+1.</a:t>
            </a:r>
            <a:endParaRPr lang="fr-FR" sz="1800" dirty="0"/>
          </a:p>
          <a:p>
            <a:pPr marL="0" indent="0" algn="just">
              <a:buNone/>
            </a:pPr>
            <a:r>
              <a:rPr lang="fr-FR" sz="1800" u="sng" dirty="0">
                <a:solidFill>
                  <a:srgbClr val="C00000"/>
                </a:solidFill>
              </a:rPr>
              <a:t>Enregistrement de la facture</a:t>
            </a: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Annulation </a:t>
            </a:r>
            <a:r>
              <a:rPr lang="fr-FR" sz="1800" u="sng" dirty="0" smtClean="0">
                <a:solidFill>
                  <a:srgbClr val="C00000"/>
                </a:solidFill>
              </a:rPr>
              <a:t>sur N de la </a:t>
            </a:r>
            <a:r>
              <a:rPr lang="fr-FR" sz="1800" u="sng" dirty="0">
                <a:solidFill>
                  <a:srgbClr val="C00000"/>
                </a:solidFill>
              </a:rPr>
              <a:t>charge </a:t>
            </a:r>
            <a:r>
              <a:rPr lang="fr-FR" sz="1800" u="sng" dirty="0" smtClean="0">
                <a:solidFill>
                  <a:srgbClr val="C00000"/>
                </a:solidFill>
              </a:rPr>
              <a:t>qui concerne N+1</a:t>
            </a: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4212754" y="6416675"/>
            <a:ext cx="611188" cy="441325"/>
          </a:xfrm>
        </p:spPr>
        <p:txBody>
          <a:bodyPr/>
          <a:lstStyle/>
          <a:p>
            <a:fld id="{25D6219C-5D67-46FE-AB3F-D592616FA5B1}" type="slidenum">
              <a:rPr lang="fr-FR" smtClean="0">
                <a:solidFill>
                  <a:prstClr val="black">
                    <a:tint val="75000"/>
                  </a:prstClr>
                </a:solidFill>
              </a:rPr>
              <a:pPr/>
              <a:t>3</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1421724075"/>
              </p:ext>
            </p:extLst>
          </p:nvPr>
        </p:nvGraphicFramePr>
        <p:xfrm>
          <a:off x="72294" y="2276872"/>
          <a:ext cx="8280920" cy="1402080"/>
        </p:xfrm>
        <a:graphic>
          <a:graphicData uri="http://schemas.openxmlformats.org/drawingml/2006/table">
            <a:tbl>
              <a:tblPr>
                <a:tableStyleId>{5C22544A-7EE6-4342-B048-85BDC9FD1C3A}</a:tableStyleId>
              </a:tblPr>
              <a:tblGrid>
                <a:gridCol w="1044116">
                  <a:extLst>
                    <a:ext uri="{9D8B030D-6E8A-4147-A177-3AD203B41FA5}">
                      <a16:colId xmlns:a16="http://schemas.microsoft.com/office/drawing/2014/main" val="20000"/>
                    </a:ext>
                  </a:extLst>
                </a:gridCol>
                <a:gridCol w="4824536">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044116">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rPr>
                        <a:t>607</a:t>
                      </a:r>
                    </a:p>
                    <a:p>
                      <a:pPr marR="383540" algn="ctr">
                        <a:lnSpc>
                          <a:spcPct val="115000"/>
                        </a:lnSpc>
                        <a:spcAft>
                          <a:spcPts val="0"/>
                        </a:spcAft>
                      </a:pPr>
                      <a:r>
                        <a:rPr lang="fr-FR" sz="1600" b="0" dirty="0">
                          <a:solidFill>
                            <a:schemeClr val="dk1"/>
                          </a:solidFill>
                          <a:effectLst/>
                        </a:rPr>
                        <a:t>44566</a:t>
                      </a:r>
                      <a:endParaRPr lang="fr-FR" sz="1600" b="1" dirty="0">
                        <a:solidFill>
                          <a:schemeClr val="tx1"/>
                        </a:solidFill>
                        <a:effectLst/>
                      </a:endParaRPr>
                    </a:p>
                    <a:p>
                      <a:pPr marR="383540" algn="ctr">
                        <a:lnSpc>
                          <a:spcPct val="115000"/>
                        </a:lnSpc>
                        <a:spcAft>
                          <a:spcPts val="0"/>
                        </a:spcAft>
                      </a:pPr>
                      <a:r>
                        <a:rPr lang="fr-FR" sz="1600" b="0" dirty="0">
                          <a:solidFill>
                            <a:schemeClr val="tx1"/>
                          </a:solidFill>
                          <a:effectLst/>
                          <a:latin typeface="+mn-lt"/>
                          <a:ea typeface="Times New Roman"/>
                        </a:rPr>
                        <a:t>401</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a:effectLst/>
                        </a:rPr>
                        <a:t>22/12/15</a:t>
                      </a:r>
                    </a:p>
                    <a:p>
                      <a:pPr marR="383540">
                        <a:lnSpc>
                          <a:spcPct val="115000"/>
                        </a:lnSpc>
                        <a:spcAft>
                          <a:spcPts val="0"/>
                        </a:spcAft>
                      </a:pPr>
                      <a:r>
                        <a:rPr lang="fr-FR" sz="1600" dirty="0">
                          <a:effectLst/>
                        </a:rPr>
                        <a:t>Achat de marchandises</a:t>
                      </a:r>
                    </a:p>
                    <a:p>
                      <a:pPr marR="383540">
                        <a:lnSpc>
                          <a:spcPct val="115000"/>
                        </a:lnSpc>
                        <a:spcAft>
                          <a:spcPts val="0"/>
                        </a:spcAft>
                      </a:pPr>
                      <a:r>
                        <a:rPr lang="fr-FR" sz="1600" dirty="0">
                          <a:effectLst/>
                        </a:rPr>
                        <a:t>TVA déductible/ABS</a:t>
                      </a:r>
                    </a:p>
                    <a:p>
                      <a:pPr marR="383540">
                        <a:lnSpc>
                          <a:spcPct val="115000"/>
                        </a:lnSpc>
                        <a:spcAft>
                          <a:spcPts val="0"/>
                        </a:spcAft>
                      </a:pPr>
                      <a:r>
                        <a:rPr lang="fr-FR" sz="1600" dirty="0">
                          <a:effectLst/>
                        </a:rPr>
                        <a:t>                       Fournisseur</a:t>
                      </a:r>
                    </a:p>
                    <a:p>
                      <a:pPr marR="383540" algn="ctr">
                        <a:lnSpc>
                          <a:spcPct val="115000"/>
                        </a:lnSpc>
                        <a:spcAft>
                          <a:spcPts val="0"/>
                        </a:spcAft>
                      </a:pPr>
                      <a:r>
                        <a:rPr lang="fr-FR" sz="1600" i="1" dirty="0" smtClean="0">
                          <a:effectLst/>
                          <a:latin typeface="Times New Roman"/>
                          <a:ea typeface="Times New Roman"/>
                        </a:rPr>
                        <a:t>(Achat</a:t>
                      </a:r>
                      <a:r>
                        <a:rPr lang="fr-FR" sz="1600" i="1" baseline="0" dirty="0" smtClean="0">
                          <a:effectLst/>
                          <a:latin typeface="Times New Roman"/>
                          <a:ea typeface="Times New Roman"/>
                        </a:rPr>
                        <a:t> Marchandises – facture Rx702</a:t>
                      </a:r>
                      <a:r>
                        <a:rPr lang="fr-FR" sz="1600" i="1" dirty="0" smtClean="0">
                          <a:effectLst/>
                          <a:latin typeface="Times New Roman"/>
                          <a:ea typeface="Times New Roman"/>
                        </a:rPr>
                        <a:t>)</a:t>
                      </a:r>
                      <a:r>
                        <a:rPr lang="fr-FR" sz="1600" i="1" baseline="0" dirty="0" smtClean="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l">
                        <a:lnSpc>
                          <a:spcPct val="115000"/>
                        </a:lnSpc>
                        <a:spcAft>
                          <a:spcPts val="0"/>
                        </a:spcAft>
                      </a:pPr>
                      <a:r>
                        <a:rPr lang="fr-FR" sz="1400" dirty="0">
                          <a:effectLst/>
                        </a:rPr>
                        <a:t>   1</a:t>
                      </a:r>
                      <a:r>
                        <a:rPr lang="fr-FR" sz="1400" baseline="0" dirty="0">
                          <a:effectLst/>
                        </a:rPr>
                        <a:t> 000</a:t>
                      </a:r>
                    </a:p>
                    <a:p>
                      <a:pPr marR="383540" algn="l">
                        <a:lnSpc>
                          <a:spcPct val="115000"/>
                        </a:lnSpc>
                        <a:spcAft>
                          <a:spcPts val="0"/>
                        </a:spcAft>
                      </a:pPr>
                      <a:r>
                        <a:rPr kumimoji="0" lang="fr-FR" sz="1400" kern="1200" baseline="0" dirty="0">
                          <a:solidFill>
                            <a:schemeClr val="dk1"/>
                          </a:solidFill>
                          <a:effectLst/>
                          <a:latin typeface="+mn-lt"/>
                          <a:ea typeface="+mn-ea"/>
                          <a:cs typeface="+mn-cs"/>
                        </a:rPr>
                        <a:t>      200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endParaRPr lang="fr-FR" sz="1400" dirty="0">
                        <a:effectLst/>
                      </a:endParaRPr>
                    </a:p>
                    <a:p>
                      <a:pPr marR="383540" algn="l">
                        <a:lnSpc>
                          <a:spcPct val="115000"/>
                        </a:lnSpc>
                        <a:spcAft>
                          <a:spcPts val="0"/>
                        </a:spcAft>
                      </a:pPr>
                      <a:r>
                        <a:rPr lang="fr-FR" sz="1400" dirty="0">
                          <a:effectLst/>
                        </a:rPr>
                        <a:t>1 200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1045662941"/>
              </p:ext>
            </p:extLst>
          </p:nvPr>
        </p:nvGraphicFramePr>
        <p:xfrm>
          <a:off x="108298" y="4293096"/>
          <a:ext cx="8208912" cy="1402080"/>
        </p:xfrm>
        <a:graphic>
          <a:graphicData uri="http://schemas.openxmlformats.org/drawingml/2006/table">
            <a:tbl>
              <a:tblPr>
                <a:tableStyleId>{5C22544A-7EE6-4342-B048-85BDC9FD1C3A}</a:tableStyleId>
              </a:tblPr>
              <a:tblGrid>
                <a:gridCol w="949792">
                  <a:extLst>
                    <a:ext uri="{9D8B030D-6E8A-4147-A177-3AD203B41FA5}">
                      <a16:colId xmlns:a16="http://schemas.microsoft.com/office/drawing/2014/main" val="20000"/>
                    </a:ext>
                  </a:extLst>
                </a:gridCol>
                <a:gridCol w="4882856">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400" b="0" dirty="0">
                          <a:solidFill>
                            <a:schemeClr val="dk1"/>
                          </a:solidFill>
                          <a:effectLst/>
                        </a:rPr>
                        <a:t>486</a:t>
                      </a:r>
                    </a:p>
                    <a:p>
                      <a:pPr marR="383540" algn="ctr">
                        <a:lnSpc>
                          <a:spcPct val="115000"/>
                        </a:lnSpc>
                        <a:spcAft>
                          <a:spcPts val="0"/>
                        </a:spcAft>
                      </a:pPr>
                      <a:r>
                        <a:rPr lang="fr-FR" sz="1400" b="0" dirty="0">
                          <a:solidFill>
                            <a:schemeClr val="dk1"/>
                          </a:solidFill>
                          <a:effectLst/>
                        </a:rPr>
                        <a:t>607</a:t>
                      </a:r>
                    </a:p>
                    <a:p>
                      <a:pPr marR="383540" algn="ctr">
                        <a:lnSpc>
                          <a:spcPct val="115000"/>
                        </a:lnSpc>
                        <a:spcAft>
                          <a:spcPts val="0"/>
                        </a:spcAft>
                      </a:pPr>
                      <a:endParaRPr lang="fr-FR" sz="1400" b="1" dirty="0">
                        <a:solidFill>
                          <a:schemeClr val="tx1"/>
                        </a:solidFill>
                        <a:effectLst/>
                      </a:endParaRPr>
                    </a:p>
                    <a:p>
                      <a:pPr marR="383540" algn="ctr">
                        <a:lnSpc>
                          <a:spcPct val="115000"/>
                        </a:lnSpc>
                        <a:spcAft>
                          <a:spcPts val="0"/>
                        </a:spcAft>
                      </a:pPr>
                      <a:endParaRPr lang="fr-FR" sz="2400" b="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Charges constatées d’avance</a:t>
                      </a:r>
                    </a:p>
                    <a:p>
                      <a:pPr marR="383540">
                        <a:lnSpc>
                          <a:spcPct val="115000"/>
                        </a:lnSpc>
                        <a:spcAft>
                          <a:spcPts val="0"/>
                        </a:spcAft>
                      </a:pPr>
                      <a:r>
                        <a:rPr lang="fr-FR" sz="1600" dirty="0">
                          <a:effectLst/>
                        </a:rPr>
                        <a:t>                        Achat de marchandises</a:t>
                      </a:r>
                    </a:p>
                    <a:p>
                      <a:pPr marR="383540" algn="ctr">
                        <a:lnSpc>
                          <a:spcPct val="115000"/>
                        </a:lnSpc>
                        <a:spcAft>
                          <a:spcPts val="0"/>
                        </a:spcAft>
                      </a:pPr>
                      <a:r>
                        <a:rPr lang="fr-FR" sz="1400" i="1" dirty="0" smtClean="0">
                          <a:effectLst/>
                          <a:latin typeface="Times New Roman"/>
                          <a:ea typeface="Times New Roman"/>
                        </a:rPr>
                        <a:t>(</a:t>
                      </a:r>
                      <a:r>
                        <a:rPr lang="fr-FR" sz="1400" i="1" baseline="0" dirty="0" smtClean="0">
                          <a:effectLst/>
                          <a:latin typeface="Times New Roman"/>
                          <a:ea typeface="Times New Roman"/>
                        </a:rPr>
                        <a:t>Marchandises non encore parvenu–facture Rx702</a:t>
                      </a:r>
                      <a:r>
                        <a:rPr lang="fr-FR" sz="1400" i="1" dirty="0" smtClean="0">
                          <a:effectLst/>
                          <a:latin typeface="Times New Roman"/>
                          <a:ea typeface="Times New Roman"/>
                        </a:rPr>
                        <a:t>)</a:t>
                      </a:r>
                      <a:r>
                        <a:rPr lang="fr-FR" sz="1400" i="1" baseline="0" dirty="0" smtClean="0">
                          <a:effectLst/>
                          <a:latin typeface="Times New Roman"/>
                          <a:ea typeface="Times New Roman"/>
                        </a:rPr>
                        <a:t> </a:t>
                      </a:r>
                      <a:endParaRPr lang="fr-FR" sz="20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l">
                        <a:lnSpc>
                          <a:spcPct val="115000"/>
                        </a:lnSpc>
                        <a:spcAft>
                          <a:spcPts val="0"/>
                        </a:spcAft>
                      </a:pPr>
                      <a:r>
                        <a:rPr lang="fr-FR" sz="1600" baseline="0" dirty="0">
                          <a:effectLst/>
                        </a:rPr>
                        <a:t>  </a:t>
                      </a:r>
                      <a:r>
                        <a:rPr lang="fr-FR" sz="1600" dirty="0">
                          <a:effectLst/>
                        </a:rPr>
                        <a:t>1</a:t>
                      </a:r>
                      <a:r>
                        <a:rPr lang="fr-FR" sz="1600" baseline="0" dirty="0">
                          <a:effectLst/>
                        </a:rPr>
                        <a:t> 000</a:t>
                      </a:r>
                    </a:p>
                    <a:p>
                      <a:pPr marR="383540" algn="l">
                        <a:lnSpc>
                          <a:spcPct val="115000"/>
                        </a:lnSpc>
                        <a:spcAft>
                          <a:spcPts val="0"/>
                        </a:spcAft>
                      </a:pPr>
                      <a:r>
                        <a:rPr kumimoji="0" lang="fr-FR" sz="14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600" dirty="0">
                          <a:effectLst/>
                        </a:rPr>
                        <a:t>1 000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362823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endParaRPr lang="fr-FR" dirty="0"/>
          </a:p>
        </p:txBody>
      </p:sp>
      <p:graphicFrame>
        <p:nvGraphicFramePr>
          <p:cNvPr id="6" name="Espace réservé du contenu 5"/>
          <p:cNvGraphicFramePr>
            <a:graphicFrameLocks noGrp="1"/>
          </p:cNvGraphicFramePr>
          <p:nvPr>
            <p:ph sz="quarter" idx="1"/>
            <p:extLst/>
          </p:nvPr>
        </p:nvGraphicFramePr>
        <p:xfrm>
          <a:off x="-11171" y="-214150"/>
          <a:ext cx="9145590" cy="7063041"/>
        </p:xfrm>
        <a:graphic>
          <a:graphicData uri="http://schemas.openxmlformats.org/drawingml/2006/table">
            <a:tbl>
              <a:tblPr/>
              <a:tblGrid>
                <a:gridCol w="1106321">
                  <a:extLst>
                    <a:ext uri="{9D8B030D-6E8A-4147-A177-3AD203B41FA5}">
                      <a16:colId xmlns:a16="http://schemas.microsoft.com/office/drawing/2014/main" val="20000"/>
                    </a:ext>
                  </a:extLst>
                </a:gridCol>
                <a:gridCol w="1106321">
                  <a:extLst>
                    <a:ext uri="{9D8B030D-6E8A-4147-A177-3AD203B41FA5}">
                      <a16:colId xmlns:a16="http://schemas.microsoft.com/office/drawing/2014/main" val="20001"/>
                    </a:ext>
                  </a:extLst>
                </a:gridCol>
                <a:gridCol w="1106321">
                  <a:extLst>
                    <a:ext uri="{9D8B030D-6E8A-4147-A177-3AD203B41FA5}">
                      <a16:colId xmlns:a16="http://schemas.microsoft.com/office/drawing/2014/main" val="20002"/>
                    </a:ext>
                  </a:extLst>
                </a:gridCol>
                <a:gridCol w="1106321">
                  <a:extLst>
                    <a:ext uri="{9D8B030D-6E8A-4147-A177-3AD203B41FA5}">
                      <a16:colId xmlns:a16="http://schemas.microsoft.com/office/drawing/2014/main" val="20003"/>
                    </a:ext>
                  </a:extLst>
                </a:gridCol>
                <a:gridCol w="1106321">
                  <a:extLst>
                    <a:ext uri="{9D8B030D-6E8A-4147-A177-3AD203B41FA5}">
                      <a16:colId xmlns:a16="http://schemas.microsoft.com/office/drawing/2014/main" val="20004"/>
                    </a:ext>
                  </a:extLst>
                </a:gridCol>
                <a:gridCol w="1106321">
                  <a:extLst>
                    <a:ext uri="{9D8B030D-6E8A-4147-A177-3AD203B41FA5}">
                      <a16:colId xmlns:a16="http://schemas.microsoft.com/office/drawing/2014/main" val="20005"/>
                    </a:ext>
                  </a:extLst>
                </a:gridCol>
                <a:gridCol w="1253832">
                  <a:extLst>
                    <a:ext uri="{9D8B030D-6E8A-4147-A177-3AD203B41FA5}">
                      <a16:colId xmlns:a16="http://schemas.microsoft.com/office/drawing/2014/main" val="20006"/>
                    </a:ext>
                  </a:extLst>
                </a:gridCol>
                <a:gridCol w="1253832">
                  <a:extLst>
                    <a:ext uri="{9D8B030D-6E8A-4147-A177-3AD203B41FA5}">
                      <a16:colId xmlns:a16="http://schemas.microsoft.com/office/drawing/2014/main" val="20007"/>
                    </a:ext>
                  </a:extLst>
                </a:gridCol>
              </a:tblGrid>
              <a:tr h="222688">
                <a:tc>
                  <a:txBody>
                    <a:bodyPr/>
                    <a:lstStyle/>
                    <a:p>
                      <a:pPr algn="ctr" fontAlgn="b"/>
                      <a:r>
                        <a:rPr lang="fr-FR" sz="1400" b="0" i="0" u="none" strike="noStrike" dirty="0">
                          <a:solidFill>
                            <a:srgbClr val="000000"/>
                          </a:solidFill>
                          <a:effectLst/>
                          <a:latin typeface="Calibri"/>
                        </a:rPr>
                        <a:t>N° compte</a:t>
                      </a: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gridSpan="5">
                  <a:txBody>
                    <a:bodyPr/>
                    <a:lstStyle/>
                    <a:p>
                      <a:pPr algn="ctr" fontAlgn="b"/>
                      <a:r>
                        <a:rPr lang="fr-FR" sz="1400" b="1" i="0" u="none" strike="noStrike">
                          <a:solidFill>
                            <a:srgbClr val="000000"/>
                          </a:solidFill>
                          <a:effectLst/>
                          <a:latin typeface="Calibri"/>
                        </a:rPr>
                        <a:t>Intitulé du compte</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b"/>
                      <a:r>
                        <a:rPr lang="fr-FR" sz="1400" b="1" i="0" u="none" strike="noStrike">
                          <a:solidFill>
                            <a:srgbClr val="000000"/>
                          </a:solidFill>
                          <a:effectLst/>
                          <a:latin typeface="Calibri"/>
                        </a:rPr>
                        <a:t>débit</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fr-FR" sz="1400" b="1" i="0" u="none" strike="noStrike">
                          <a:solidFill>
                            <a:srgbClr val="000000"/>
                          </a:solidFill>
                          <a:effectLst/>
                          <a:latin typeface="Calibri"/>
                        </a:rPr>
                        <a:t>crédit</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222688">
                <a:tc>
                  <a:txBody>
                    <a:bodyPr/>
                    <a:lstStyle/>
                    <a:p>
                      <a:pPr algn="l" fontAlgn="b"/>
                      <a:r>
                        <a:rPr lang="fr-FR" sz="1400" b="0" i="0" u="none" strike="noStrike" dirty="0">
                          <a:solidFill>
                            <a:srgbClr val="000000"/>
                          </a:solidFill>
                          <a:effectLst/>
                          <a:latin typeface="Calibri"/>
                        </a:rPr>
                        <a:t> </a:t>
                      </a: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fr-FR" sz="1400" b="0" i="0" u="none" strike="noStrike">
                          <a:solidFill>
                            <a:srgbClr val="000000"/>
                          </a:solidFill>
                          <a:effectLst/>
                          <a:latin typeface="Calibri"/>
                        </a:rPr>
                        <a:t> </a:t>
                      </a:r>
                    </a:p>
                  </a:txBody>
                  <a:tcPr marL="6809" marR="6809" marT="6809"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r>
                        <a:rPr lang="fr-FR" sz="1400" b="0" i="0" u="none" strike="noStrike">
                          <a:solidFill>
                            <a:srgbClr val="000000"/>
                          </a:solidFill>
                          <a:effectLst/>
                          <a:latin typeface="Calibri"/>
                        </a:rPr>
                        <a:t>31-déc</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fr-FR" sz="1400" b="0" i="0" u="none" strike="noStrike">
                          <a:solidFill>
                            <a:srgbClr val="000000"/>
                          </a:solidFill>
                          <a:effectLst/>
                          <a:latin typeface="Calibri"/>
                        </a:rPr>
                        <a:t> </a:t>
                      </a: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fr-FR" sz="1400" b="0" i="0" u="none" strike="noStrike">
                          <a:solidFill>
                            <a:srgbClr val="000000"/>
                          </a:solidFill>
                          <a:effectLst/>
                          <a:latin typeface="Calibri"/>
                        </a:rPr>
                        <a:t> </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fr-FR" sz="1400" b="0" i="0" u="none" strike="noStrike">
                          <a:solidFill>
                            <a:srgbClr val="000000"/>
                          </a:solidFill>
                          <a:effectLst/>
                          <a:latin typeface="Calibri"/>
                        </a:rPr>
                        <a:t> </a:t>
                      </a: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212566">
                <a:tc>
                  <a:txBody>
                    <a:bodyPr/>
                    <a:lstStyle/>
                    <a:p>
                      <a:pPr algn="r" fontAlgn="b"/>
                      <a:endParaRPr lang="fr-FR" sz="1400" b="0" i="0" u="none" strike="noStrike" dirty="0">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02"/>
                  </a:ext>
                </a:extLst>
              </a:tr>
              <a:tr h="202443">
                <a:tc>
                  <a:txBody>
                    <a:bodyPr/>
                    <a:lstStyle/>
                    <a:p>
                      <a:pPr algn="r"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03"/>
                  </a:ext>
                </a:extLst>
              </a:tr>
              <a:tr h="202443">
                <a:tc>
                  <a:txBody>
                    <a:bodyPr/>
                    <a:lstStyle/>
                    <a:p>
                      <a:pPr algn="r" fontAlgn="b"/>
                      <a:endParaRPr lang="fr-FR" sz="1400" b="0" i="0" u="none" strike="noStrike" dirty="0">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04"/>
                  </a:ext>
                </a:extLst>
              </a:tr>
              <a:tr h="212566">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gridSpan="5">
                  <a:txBody>
                    <a:bodyPr/>
                    <a:lstStyle/>
                    <a:p>
                      <a:pPr algn="ctr" fontAlgn="b"/>
                      <a:endParaRPr lang="fr-FR" sz="1400" b="0" i="1"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5"/>
                  </a:ext>
                </a:extLst>
              </a:tr>
              <a:tr h="222688">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6"/>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07"/>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08"/>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09"/>
                  </a:ext>
                </a:extLst>
              </a:tr>
              <a:tr h="212566">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gridSpan="5">
                  <a:txBody>
                    <a:bodyPr/>
                    <a:lstStyle/>
                    <a:p>
                      <a:pPr algn="ctr" fontAlgn="b"/>
                      <a:endParaRPr lang="fr-FR" sz="1400" b="0" i="1"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0"/>
                  </a:ext>
                </a:extLst>
              </a:tr>
              <a:tr h="222688">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11"/>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12"/>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13"/>
                  </a:ext>
                </a:extLst>
              </a:tr>
              <a:tr h="202443">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gridSpan="5">
                  <a:txBody>
                    <a:bodyPr/>
                    <a:lstStyle/>
                    <a:p>
                      <a:pPr algn="ctr" fontAlgn="b"/>
                      <a:endParaRPr lang="fr-FR" sz="1400" b="0" i="1"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4"/>
                  </a:ext>
                </a:extLst>
              </a:tr>
              <a:tr h="212566">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15"/>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16"/>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17"/>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18"/>
                  </a:ext>
                </a:extLst>
              </a:tr>
              <a:tr h="212566">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ctr" fontAlgn="b"/>
                      <a:endParaRPr lang="fr-FR" sz="1400" b="0" i="1"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19"/>
                  </a:ext>
                </a:extLst>
              </a:tr>
              <a:tr h="222688">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20"/>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21"/>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22"/>
                  </a:ext>
                </a:extLst>
              </a:tr>
              <a:tr h="202443">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ctr" fontAlgn="b"/>
                      <a:endParaRPr lang="fr-FR" sz="1400" b="0" i="1"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23"/>
                  </a:ext>
                </a:extLst>
              </a:tr>
              <a:tr h="222688">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24"/>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25"/>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26"/>
                  </a:ext>
                </a:extLst>
              </a:tr>
              <a:tr h="202443">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ctr" fontAlgn="b"/>
                      <a:endParaRPr lang="fr-FR" sz="1400" b="0" i="1"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27"/>
                  </a:ext>
                </a:extLst>
              </a:tr>
              <a:tr h="212566">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a:noFill/>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28"/>
                  </a:ext>
                </a:extLst>
              </a:tr>
              <a:tr h="222688">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29"/>
                  </a:ext>
                </a:extLst>
              </a:tr>
              <a:tr h="212566">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gridSpan="5">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r"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l"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30"/>
                  </a:ext>
                </a:extLst>
              </a:tr>
              <a:tr h="202443">
                <a:tc>
                  <a:txBody>
                    <a:bodyPr/>
                    <a:lstStyle/>
                    <a:p>
                      <a:pPr algn="r" fontAlgn="b"/>
                      <a:endParaRPr lang="fr-FR" sz="1400" b="0" i="0" u="none" strike="noStrike">
                        <a:solidFill>
                          <a:srgbClr val="000000"/>
                        </a:solidFill>
                        <a:effectLst/>
                        <a:latin typeface="Calibri"/>
                      </a:endParaRPr>
                    </a:p>
                  </a:txBody>
                  <a:tcPr marL="6809" marR="6809" marT="6809" marB="0" anchor="b">
                    <a:lnL>
                      <a:noFill/>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gridSpan="5">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400" b="0" i="0" u="none" strike="noStrike">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tc>
                  <a:txBody>
                    <a:bodyPr/>
                    <a:lstStyle/>
                    <a:p>
                      <a:pPr algn="r" fontAlgn="b"/>
                      <a:endParaRPr lang="fr-FR" sz="1400" b="0" i="0" u="none" strike="noStrike" dirty="0">
                        <a:solidFill>
                          <a:srgbClr val="000000"/>
                        </a:solidFill>
                        <a:effectLst/>
                        <a:latin typeface="Calibri"/>
                      </a:endParaRPr>
                    </a:p>
                  </a:txBody>
                  <a:tcPr marL="6809" marR="6809" marT="6809"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chemeClr val="accent1">
                        <a:lumMod val="40000"/>
                        <a:lumOff val="60000"/>
                      </a:schemeClr>
                    </a:solidFill>
                  </a:tcPr>
                </a:tc>
                <a:extLst>
                  <a:ext uri="{0D108BD9-81ED-4DB2-BD59-A6C34878D82A}">
                    <a16:rowId xmlns:a16="http://schemas.microsoft.com/office/drawing/2014/main" val="10031"/>
                  </a:ext>
                </a:extLst>
              </a:tr>
            </a:tbl>
          </a:graphicData>
        </a:graphic>
      </p:graphicFrame>
    </p:spTree>
    <p:extLst>
      <p:ext uri="{BB962C8B-B14F-4D97-AF65-F5344CB8AC3E}">
        <p14:creationId xmlns:p14="http://schemas.microsoft.com/office/powerpoint/2010/main" val="877870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9037290" cy="5976664"/>
          </a:xfrm>
        </p:spPr>
        <p:txBody>
          <a:bodyPr>
            <a:normAutofit/>
          </a:bodyPr>
          <a:lstStyle/>
          <a:p>
            <a:pPr marL="0" indent="0" algn="just">
              <a:buNone/>
            </a:pPr>
            <a:r>
              <a:rPr lang="fr-FR" sz="1800" u="sng" dirty="0">
                <a:solidFill>
                  <a:srgbClr val="C00000"/>
                </a:solidFill>
              </a:rPr>
              <a:t>Imputation de la charge sur l’exercice </a:t>
            </a:r>
            <a:r>
              <a:rPr lang="fr-FR" sz="1800" u="sng" dirty="0" smtClean="0">
                <a:solidFill>
                  <a:srgbClr val="C00000"/>
                </a:solidFill>
              </a:rPr>
              <a:t>N+1</a:t>
            </a: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algn="just"/>
            <a:endParaRPr lang="fr-FR" sz="1800" u="sng" dirty="0"/>
          </a:p>
          <a:p>
            <a:pPr algn="just">
              <a:buFont typeface="+mj-lt"/>
              <a:buAutoNum type="alphaUcPeriod" startAt="2"/>
            </a:pPr>
            <a:endParaRPr lang="fr-FR" sz="1800" u="sng" dirty="0"/>
          </a:p>
        </p:txBody>
      </p:sp>
      <p:sp>
        <p:nvSpPr>
          <p:cNvPr id="2" name="Espace réservé du numéro de diapositive 1"/>
          <p:cNvSpPr>
            <a:spLocks noGrp="1"/>
          </p:cNvSpPr>
          <p:nvPr>
            <p:ph type="sldNum" sz="quarter" idx="4294967295"/>
          </p:nvPr>
        </p:nvSpPr>
        <p:spPr>
          <a:xfrm>
            <a:off x="8522535" y="90677"/>
            <a:ext cx="611188" cy="441325"/>
          </a:xfrm>
        </p:spPr>
        <p:txBody>
          <a:bodyPr/>
          <a:lstStyle/>
          <a:p>
            <a:fld id="{25D6219C-5D67-46FE-AB3F-D592616FA5B1}" type="slidenum">
              <a:rPr lang="fr-FR" smtClean="0">
                <a:solidFill>
                  <a:prstClr val="black">
                    <a:tint val="75000"/>
                  </a:prstClr>
                </a:solidFill>
              </a:rPr>
              <a:pPr/>
              <a:t>4</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1009357681"/>
              </p:ext>
            </p:extLst>
          </p:nvPr>
        </p:nvGraphicFramePr>
        <p:xfrm>
          <a:off x="25107" y="1118813"/>
          <a:ext cx="8436119" cy="1402080"/>
        </p:xfrm>
        <a:graphic>
          <a:graphicData uri="http://schemas.openxmlformats.org/drawingml/2006/table">
            <a:tbl>
              <a:tblPr>
                <a:tableStyleId>{5C22544A-7EE6-4342-B048-85BDC9FD1C3A}</a:tableStyleId>
              </a:tblPr>
              <a:tblGrid>
                <a:gridCol w="976080">
                  <a:extLst>
                    <a:ext uri="{9D8B030D-6E8A-4147-A177-3AD203B41FA5}">
                      <a16:colId xmlns:a16="http://schemas.microsoft.com/office/drawing/2014/main" val="20000"/>
                    </a:ext>
                  </a:extLst>
                </a:gridCol>
                <a:gridCol w="4143658">
                  <a:extLst>
                    <a:ext uri="{9D8B030D-6E8A-4147-A177-3AD203B41FA5}">
                      <a16:colId xmlns:a16="http://schemas.microsoft.com/office/drawing/2014/main" val="20001"/>
                    </a:ext>
                  </a:extLst>
                </a:gridCol>
                <a:gridCol w="1607814">
                  <a:extLst>
                    <a:ext uri="{9D8B030D-6E8A-4147-A177-3AD203B41FA5}">
                      <a16:colId xmlns:a16="http://schemas.microsoft.com/office/drawing/2014/main" val="20002"/>
                    </a:ext>
                  </a:extLst>
                </a:gridCol>
                <a:gridCol w="1708567">
                  <a:extLst>
                    <a:ext uri="{9D8B030D-6E8A-4147-A177-3AD203B41FA5}">
                      <a16:colId xmlns:a16="http://schemas.microsoft.com/office/drawing/2014/main" val="20003"/>
                    </a:ext>
                  </a:extLst>
                </a:gridCol>
              </a:tblGrid>
              <a:tr h="981456">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400" b="0" dirty="0">
                          <a:solidFill>
                            <a:schemeClr val="dk1"/>
                          </a:solidFill>
                          <a:effectLst/>
                        </a:rPr>
                        <a:t>607</a:t>
                      </a:r>
                    </a:p>
                    <a:p>
                      <a:pPr marR="383540" algn="ctr">
                        <a:lnSpc>
                          <a:spcPct val="115000"/>
                        </a:lnSpc>
                        <a:spcAft>
                          <a:spcPts val="0"/>
                        </a:spcAft>
                      </a:pPr>
                      <a:r>
                        <a:rPr lang="fr-FR" sz="1400" b="0" dirty="0">
                          <a:solidFill>
                            <a:schemeClr val="dk1"/>
                          </a:solidFill>
                          <a:effectLst/>
                        </a:rPr>
                        <a:t>486</a:t>
                      </a:r>
                      <a:endParaRPr lang="fr-FR" sz="2400" b="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01/01/N+1</a:t>
                      </a:r>
                      <a:endParaRPr lang="fr-FR" sz="1600" b="1" dirty="0">
                        <a:effectLst/>
                      </a:endParaRPr>
                    </a:p>
                    <a:p>
                      <a:pPr marR="383540">
                        <a:lnSpc>
                          <a:spcPct val="115000"/>
                        </a:lnSpc>
                        <a:spcAft>
                          <a:spcPts val="0"/>
                        </a:spcAft>
                      </a:pPr>
                      <a:r>
                        <a:rPr lang="fr-FR" sz="1600" dirty="0">
                          <a:effectLst/>
                        </a:rPr>
                        <a:t>Achat de marchandises</a:t>
                      </a:r>
                    </a:p>
                    <a:p>
                      <a:pPr marR="383540">
                        <a:lnSpc>
                          <a:spcPct val="115000"/>
                        </a:lnSpc>
                        <a:spcAft>
                          <a:spcPts val="0"/>
                        </a:spcAft>
                      </a:pPr>
                      <a:r>
                        <a:rPr lang="fr-FR" sz="1600" dirty="0">
                          <a:effectLst/>
                        </a:rPr>
                        <a:t>                         Charges</a:t>
                      </a:r>
                      <a:r>
                        <a:rPr lang="fr-FR" sz="1600" baseline="0" dirty="0">
                          <a:effectLst/>
                        </a:rPr>
                        <a:t> constatées </a:t>
                      </a:r>
                      <a:r>
                        <a:rPr lang="fr-FR" sz="1600" baseline="0" dirty="0" smtClean="0">
                          <a:effectLst/>
                        </a:rPr>
                        <a:t>d’avance</a:t>
                      </a:r>
                    </a:p>
                    <a:p>
                      <a:pPr marL="0" marR="383540" indent="0" algn="l" defTabSz="914400" rtl="0" eaLnBrk="1" fontAlgn="auto" latinLnBrk="0" hangingPunct="1">
                        <a:lnSpc>
                          <a:spcPct val="115000"/>
                        </a:lnSpc>
                        <a:spcBef>
                          <a:spcPts val="0"/>
                        </a:spcBef>
                        <a:spcAft>
                          <a:spcPts val="0"/>
                        </a:spcAft>
                        <a:buClrTx/>
                        <a:buSzTx/>
                        <a:buFontTx/>
                        <a:buNone/>
                        <a:tabLst/>
                        <a:defRPr/>
                      </a:pPr>
                      <a:r>
                        <a:rPr lang="fr-FR" sz="1600" i="1" dirty="0" smtClean="0">
                          <a:effectLst/>
                          <a:latin typeface="Times New Roman"/>
                          <a:ea typeface="Times New Roman"/>
                        </a:rPr>
                        <a:t>(</a:t>
                      </a:r>
                      <a:r>
                        <a:rPr lang="fr-FR" sz="1600" i="1" baseline="0" dirty="0" smtClean="0">
                          <a:effectLst/>
                          <a:latin typeface="Times New Roman"/>
                          <a:ea typeface="Times New Roman"/>
                        </a:rPr>
                        <a:t>Contrepassation CCA –facture Rx702</a:t>
                      </a:r>
                      <a:r>
                        <a:rPr lang="fr-FR" sz="1600" i="1" dirty="0" smtClean="0">
                          <a:effectLst/>
                          <a:latin typeface="Times New Roman"/>
                          <a:ea typeface="Times New Roman"/>
                        </a:rPr>
                        <a:t>)</a:t>
                      </a:r>
                      <a:r>
                        <a:rPr lang="fr-FR" sz="1600" i="1" baseline="0" dirty="0" smtClean="0">
                          <a:effectLst/>
                          <a:latin typeface="Times New Roman"/>
                          <a:ea typeface="Times New Roman"/>
                        </a:rPr>
                        <a:t> </a:t>
                      </a:r>
                      <a:endParaRPr lang="fr-FR" sz="2400" i="1" dirty="0" smtClean="0">
                        <a:effectLst/>
                        <a:latin typeface="Times New Roman"/>
                        <a:ea typeface="Times New Roman"/>
                      </a:endParaRPr>
                    </a:p>
                    <a:p>
                      <a:pPr marR="383540">
                        <a:lnSpc>
                          <a:spcPct val="115000"/>
                        </a:lnSpc>
                        <a:spcAft>
                          <a:spcPts val="0"/>
                        </a:spcAft>
                      </a:pPr>
                      <a:endParaRPr lang="fr-FR" sz="16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l">
                        <a:lnSpc>
                          <a:spcPct val="115000"/>
                        </a:lnSpc>
                        <a:spcAft>
                          <a:spcPts val="0"/>
                        </a:spcAft>
                      </a:pPr>
                      <a:r>
                        <a:rPr lang="fr-FR" sz="1400" dirty="0">
                          <a:effectLst/>
                        </a:rPr>
                        <a:t>1</a:t>
                      </a:r>
                      <a:r>
                        <a:rPr lang="fr-FR" sz="1400" baseline="0" dirty="0">
                          <a:effectLst/>
                        </a:rPr>
                        <a:t> 000</a:t>
                      </a:r>
                    </a:p>
                    <a:p>
                      <a:pPr marR="383540" algn="l">
                        <a:lnSpc>
                          <a:spcPct val="115000"/>
                        </a:lnSpc>
                        <a:spcAft>
                          <a:spcPts val="0"/>
                        </a:spcAft>
                      </a:pPr>
                      <a:r>
                        <a:rPr kumimoji="0" lang="fr-FR" sz="14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400" dirty="0">
                          <a:effectLst/>
                        </a:rPr>
                        <a:t>1 000</a:t>
                      </a:r>
                    </a:p>
                    <a:p>
                      <a:pPr marR="383540" algn="l">
                        <a:lnSpc>
                          <a:spcPct val="115000"/>
                        </a:lnSpc>
                        <a:spcAft>
                          <a:spcPts val="0"/>
                        </a:spcAft>
                      </a:pP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2866259779"/>
              </p:ext>
            </p:extLst>
          </p:nvPr>
        </p:nvGraphicFramePr>
        <p:xfrm>
          <a:off x="900386" y="3573016"/>
          <a:ext cx="2736304" cy="1803648"/>
        </p:xfrm>
        <a:graphic>
          <a:graphicData uri="http://schemas.openxmlformats.org/drawingml/2006/table">
            <a:tbl>
              <a:tblPr firstRow="1" bandRow="1">
                <a:tableStyleId>{073A0DAA-6AF3-43AB-8588-CEC1D06C72B9}</a:tableStyleId>
              </a:tblPr>
              <a:tblGrid>
                <a:gridCol w="1368152">
                  <a:extLst>
                    <a:ext uri="{9D8B030D-6E8A-4147-A177-3AD203B41FA5}">
                      <a16:colId xmlns:a16="http://schemas.microsoft.com/office/drawing/2014/main" val="2279631297"/>
                    </a:ext>
                  </a:extLst>
                </a:gridCol>
                <a:gridCol w="1368152">
                  <a:extLst>
                    <a:ext uri="{9D8B030D-6E8A-4147-A177-3AD203B41FA5}">
                      <a16:colId xmlns:a16="http://schemas.microsoft.com/office/drawing/2014/main" val="2305970374"/>
                    </a:ext>
                  </a:extLst>
                </a:gridCol>
              </a:tblGrid>
              <a:tr h="432048">
                <a:tc gridSpan="2">
                  <a:txBody>
                    <a:bodyPr/>
                    <a:lstStyle/>
                    <a:p>
                      <a:pPr algn="ctr"/>
                      <a:r>
                        <a:rPr lang="fr-FR" dirty="0" smtClean="0"/>
                        <a:t>607 Achat M/ses N</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r>
                        <a:rPr lang="fr-FR" dirty="0" smtClean="0"/>
                        <a:t>1 000</a:t>
                      </a:r>
                    </a:p>
                    <a:p>
                      <a:pPr algn="ctr"/>
                      <a:endParaRPr lang="fr-FR" dirty="0"/>
                    </a:p>
                  </a:txBody>
                  <a:tcPr/>
                </a:tc>
                <a:tc>
                  <a:txBody>
                    <a:bodyPr/>
                    <a:lstStyle/>
                    <a:p>
                      <a:pPr algn="ctr"/>
                      <a:endParaRPr lang="fr-FR" dirty="0" smtClean="0"/>
                    </a:p>
                    <a:p>
                      <a:pPr algn="ctr"/>
                      <a:r>
                        <a:rPr lang="fr-FR" dirty="0" smtClean="0"/>
                        <a:t>1 000</a:t>
                      </a:r>
                      <a:endParaRPr lang="fr-FR" dirty="0"/>
                    </a:p>
                  </a:txBody>
                  <a:tcPr/>
                </a:tc>
                <a:extLst>
                  <a:ext uri="{0D108BD9-81ED-4DB2-BD59-A6C34878D82A}">
                    <a16:rowId xmlns:a16="http://schemas.microsoft.com/office/drawing/2014/main" val="4236778860"/>
                  </a:ext>
                </a:extLst>
              </a:tr>
              <a:tr h="138296">
                <a:tc>
                  <a:txBody>
                    <a:bodyPr/>
                    <a:lstStyle/>
                    <a:p>
                      <a:pPr algn="ctr"/>
                      <a:r>
                        <a:rPr lang="fr-FR" dirty="0" smtClean="0"/>
                        <a:t>-</a:t>
                      </a:r>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smtClean="0"/>
                        <a:t>-</a:t>
                      </a:r>
                    </a:p>
                  </a:txBody>
                  <a:tcPr/>
                </a:tc>
                <a:extLst>
                  <a:ext uri="{0D108BD9-81ED-4DB2-BD59-A6C34878D82A}">
                    <a16:rowId xmlns:a16="http://schemas.microsoft.com/office/drawing/2014/main" val="3938114906"/>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1981095295"/>
              </p:ext>
            </p:extLst>
          </p:nvPr>
        </p:nvGraphicFramePr>
        <p:xfrm>
          <a:off x="5148858" y="3573016"/>
          <a:ext cx="2497572" cy="180364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r>
                        <a:rPr lang="fr-FR" dirty="0" smtClean="0"/>
                        <a:t>607 Achat M/ses N+1</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r>
                        <a:rPr lang="fr-FR" dirty="0" smtClean="0"/>
                        <a:t>1 000</a:t>
                      </a:r>
                    </a:p>
                    <a:p>
                      <a:pPr algn="ctr"/>
                      <a:endParaRPr lang="fr-FR" dirty="0" smtClean="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algn="r"/>
                      <a:r>
                        <a:rPr lang="fr-FR" dirty="0" smtClean="0"/>
                        <a:t>SD : 1 000</a:t>
                      </a:r>
                      <a:endParaRPr lang="fr-FR" dirty="0"/>
                    </a:p>
                  </a:txBody>
                  <a:tcPr/>
                </a:tc>
                <a:extLst>
                  <a:ext uri="{0D108BD9-81ED-4DB2-BD59-A6C34878D82A}">
                    <a16:rowId xmlns:a16="http://schemas.microsoft.com/office/drawing/2014/main" val="805458555"/>
                  </a:ext>
                </a:extLst>
              </a:tr>
            </a:tbl>
          </a:graphicData>
        </a:graphic>
      </p:graphicFrame>
      <p:sp>
        <p:nvSpPr>
          <p:cNvPr id="3" name="ZoneTexte 2"/>
          <p:cNvSpPr txBox="1"/>
          <p:nvPr/>
        </p:nvSpPr>
        <p:spPr>
          <a:xfrm>
            <a:off x="900386" y="5661248"/>
            <a:ext cx="6746044" cy="646331"/>
          </a:xfrm>
          <a:prstGeom prst="rect">
            <a:avLst/>
          </a:prstGeom>
          <a:noFill/>
          <a:ln>
            <a:solidFill>
              <a:srgbClr val="FF0000"/>
            </a:solidFill>
          </a:ln>
        </p:spPr>
        <p:txBody>
          <a:bodyPr wrap="square" rtlCol="0">
            <a:spAutoFit/>
          </a:bodyPr>
          <a:lstStyle/>
          <a:p>
            <a:r>
              <a:rPr lang="fr-FR" b="1" dirty="0" smtClean="0"/>
              <a:t>Conclusion</a:t>
            </a:r>
            <a:r>
              <a:rPr lang="fr-FR" dirty="0" smtClean="0"/>
              <a:t> : Charge rattachée à l’exercice N+1 (c.à.d. exercice au cours duquel les marchandises sont reçues. </a:t>
            </a:r>
            <a:endParaRPr lang="fr-FR" dirty="0"/>
          </a:p>
        </p:txBody>
      </p:sp>
    </p:spTree>
    <p:extLst>
      <p:ext uri="{BB962C8B-B14F-4D97-AF65-F5344CB8AC3E}">
        <p14:creationId xmlns:p14="http://schemas.microsoft.com/office/powerpoint/2010/main" val="402763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contenu 3"/>
          <p:cNvSpPr txBox="1">
            <a:spLocks/>
          </p:cNvSpPr>
          <p:nvPr/>
        </p:nvSpPr>
        <p:spPr>
          <a:xfrm>
            <a:off x="0" y="548680"/>
            <a:ext cx="8461226"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fr-FR" sz="1800" u="sng" dirty="0" smtClean="0"/>
              <a:t>Exemple  </a:t>
            </a:r>
            <a:r>
              <a:rPr lang="fr-FR" sz="1800" i="1" u="sng" dirty="0" smtClean="0"/>
              <a:t>Comptabilisation de la facture (marchandises non reçues)</a:t>
            </a:r>
            <a:endParaRPr lang="fr-FR" sz="1800" u="sng" dirty="0" smtClean="0"/>
          </a:p>
          <a:p>
            <a:pPr marL="114300" indent="0" algn="just">
              <a:buNone/>
            </a:pPr>
            <a:r>
              <a:rPr lang="fr-FR" sz="1800" i="1" dirty="0"/>
              <a:t>Réception le 01/12/N de la facture de loyer trimestriel (Déc. Janv. Fév.) 6 000 €HT</a:t>
            </a:r>
          </a:p>
          <a:p>
            <a:pPr marL="0" indent="0" algn="just">
              <a:buFont typeface="Arial" pitchFamily="34" charset="0"/>
              <a:buNone/>
            </a:pPr>
            <a:r>
              <a:rPr lang="fr-FR" sz="1800" u="sng" dirty="0" smtClean="0">
                <a:solidFill>
                  <a:srgbClr val="C00000"/>
                </a:solidFill>
              </a:rPr>
              <a:t>Enregistrement de la facture</a:t>
            </a: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r>
              <a:rPr lang="fr-FR" sz="1800" u="sng" dirty="0" smtClean="0">
                <a:solidFill>
                  <a:srgbClr val="C00000"/>
                </a:solidFill>
              </a:rPr>
              <a:t>Annulation sur N de la charge qui concerne N+1</a:t>
            </a:r>
          </a:p>
          <a:p>
            <a:pPr marL="0" indent="0" algn="just">
              <a:buFont typeface="Arial" pitchFamily="34" charset="0"/>
              <a:buNone/>
            </a:pPr>
            <a:endParaRPr lang="fr-FR" sz="1800" u="sng" dirty="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None/>
            </a:pPr>
            <a:r>
              <a:rPr lang="fr-FR" sz="1800" u="sng" dirty="0" smtClean="0">
                <a:solidFill>
                  <a:srgbClr val="C00000"/>
                </a:solidFill>
              </a:rPr>
              <a:t>imputation </a:t>
            </a:r>
            <a:r>
              <a:rPr lang="fr-FR" sz="1800" u="sng" dirty="0">
                <a:solidFill>
                  <a:srgbClr val="C00000"/>
                </a:solidFill>
              </a:rPr>
              <a:t>de la charge sur </a:t>
            </a:r>
            <a:r>
              <a:rPr lang="fr-FR" sz="1800" u="sng" dirty="0" smtClean="0">
                <a:solidFill>
                  <a:srgbClr val="C00000"/>
                </a:solidFill>
              </a:rPr>
              <a:t>N+1</a:t>
            </a:r>
            <a:endParaRPr lang="fr-FR" sz="1800" u="sng" dirty="0">
              <a:solidFill>
                <a:srgbClr val="C00000"/>
              </a:solidFill>
            </a:endParaRPr>
          </a:p>
          <a:p>
            <a:pPr marL="0" indent="0" algn="just">
              <a:buFont typeface="Arial" pitchFamily="34" charset="0"/>
              <a:buNone/>
            </a:pPr>
            <a:endParaRPr lang="fr-FR" sz="1800" u="sng" dirty="0" smtClean="0">
              <a:solidFill>
                <a:srgbClr val="C00000"/>
              </a:solidFill>
            </a:endParaRPr>
          </a:p>
          <a:p>
            <a:endParaRPr lang="fr-FR" sz="2000" u="sng" dirty="0"/>
          </a:p>
        </p:txBody>
      </p:sp>
      <p:sp>
        <p:nvSpPr>
          <p:cNvPr id="4" name="Espace réservé du numéro de diapositive 1"/>
          <p:cNvSpPr txBox="1">
            <a:spLocks/>
          </p:cNvSpPr>
          <p:nvPr/>
        </p:nvSpPr>
        <p:spPr>
          <a:xfrm>
            <a:off x="4212754" y="6416675"/>
            <a:ext cx="611188" cy="441325"/>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5</a:t>
            </a:fld>
            <a:endParaRPr lang="fr-FR" dirty="0">
              <a:solidFill>
                <a:prstClr val="black">
                  <a:tint val="75000"/>
                </a:prstClr>
              </a:solidFill>
            </a:endParaRPr>
          </a:p>
        </p:txBody>
      </p:sp>
      <p:sp>
        <p:nvSpPr>
          <p:cNvPr id="7"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3958006184"/>
              </p:ext>
            </p:extLst>
          </p:nvPr>
        </p:nvGraphicFramePr>
        <p:xfrm>
          <a:off x="108298" y="1574746"/>
          <a:ext cx="8208912" cy="1304609"/>
        </p:xfrm>
        <a:graphic>
          <a:graphicData uri="http://schemas.openxmlformats.org/drawingml/2006/table">
            <a:tbl>
              <a:tblPr firstRow="1" firstCol="1" bandRow="1">
                <a:tableStyleId>{5940675A-B579-460E-94D1-54222C63F5DA}</a:tableStyleId>
              </a:tblPr>
              <a:tblGrid>
                <a:gridCol w="766358">
                  <a:extLst>
                    <a:ext uri="{9D8B030D-6E8A-4147-A177-3AD203B41FA5}">
                      <a16:colId xmlns:a16="http://schemas.microsoft.com/office/drawing/2014/main" val="1191239566"/>
                    </a:ext>
                  </a:extLst>
                </a:gridCol>
                <a:gridCol w="961834">
                  <a:extLst>
                    <a:ext uri="{9D8B030D-6E8A-4147-A177-3AD203B41FA5}">
                      <a16:colId xmlns:a16="http://schemas.microsoft.com/office/drawing/2014/main" val="1852237113"/>
                    </a:ext>
                  </a:extLst>
                </a:gridCol>
                <a:gridCol w="936104">
                  <a:extLst>
                    <a:ext uri="{9D8B030D-6E8A-4147-A177-3AD203B41FA5}">
                      <a16:colId xmlns:a16="http://schemas.microsoft.com/office/drawing/2014/main" val="1791440442"/>
                    </a:ext>
                  </a:extLst>
                </a:gridCol>
                <a:gridCol w="3498276">
                  <a:extLst>
                    <a:ext uri="{9D8B030D-6E8A-4147-A177-3AD203B41FA5}">
                      <a16:colId xmlns:a16="http://schemas.microsoft.com/office/drawing/2014/main" val="4042215103"/>
                    </a:ext>
                  </a:extLst>
                </a:gridCol>
                <a:gridCol w="1023623">
                  <a:extLst>
                    <a:ext uri="{9D8B030D-6E8A-4147-A177-3AD203B41FA5}">
                      <a16:colId xmlns:a16="http://schemas.microsoft.com/office/drawing/2014/main" val="1965409423"/>
                    </a:ext>
                  </a:extLst>
                </a:gridCol>
                <a:gridCol w="1022717">
                  <a:extLst>
                    <a:ext uri="{9D8B030D-6E8A-4147-A177-3AD203B41FA5}">
                      <a16:colId xmlns:a16="http://schemas.microsoft.com/office/drawing/2014/main" val="2782162142"/>
                    </a:ext>
                  </a:extLst>
                </a:gridCol>
              </a:tblGrid>
              <a:tr h="0">
                <a:tc gridSpan="6">
                  <a:txBody>
                    <a:bodyPr/>
                    <a:lstStyle/>
                    <a:p>
                      <a:pPr algn="ctr">
                        <a:lnSpc>
                          <a:spcPct val="107000"/>
                        </a:lnSpc>
                        <a:spcAft>
                          <a:spcPts val="0"/>
                        </a:spcAft>
                      </a:pPr>
                      <a:r>
                        <a:rPr lang="fr-FR" sz="1600" dirty="0" smtClean="0">
                          <a:effectLst/>
                        </a:rPr>
                        <a:t>01/12/N</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566378414"/>
                  </a:ext>
                </a:extLst>
              </a:tr>
              <a:tr h="0">
                <a:tc>
                  <a:txBody>
                    <a:bodyPr/>
                    <a:lstStyle/>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3677204"/>
                  </a:ext>
                </a:extLst>
              </a:tr>
              <a:tr h="0">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6868728"/>
                  </a:ext>
                </a:extLst>
              </a:tr>
              <a:tr h="85090">
                <a:tc gridSpan="6">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33067728"/>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524084902"/>
              </p:ext>
            </p:extLst>
          </p:nvPr>
        </p:nvGraphicFramePr>
        <p:xfrm>
          <a:off x="108298" y="3284984"/>
          <a:ext cx="8208912" cy="1043688"/>
        </p:xfrm>
        <a:graphic>
          <a:graphicData uri="http://schemas.openxmlformats.org/drawingml/2006/table">
            <a:tbl>
              <a:tblPr firstRow="1" firstCol="1" bandRow="1">
                <a:tableStyleId>{5940675A-B579-460E-94D1-54222C63F5DA}</a:tableStyleId>
              </a:tblPr>
              <a:tblGrid>
                <a:gridCol w="766358">
                  <a:extLst>
                    <a:ext uri="{9D8B030D-6E8A-4147-A177-3AD203B41FA5}">
                      <a16:colId xmlns:a16="http://schemas.microsoft.com/office/drawing/2014/main" val="1191239566"/>
                    </a:ext>
                  </a:extLst>
                </a:gridCol>
                <a:gridCol w="961834">
                  <a:extLst>
                    <a:ext uri="{9D8B030D-6E8A-4147-A177-3AD203B41FA5}">
                      <a16:colId xmlns:a16="http://schemas.microsoft.com/office/drawing/2014/main" val="1852237113"/>
                    </a:ext>
                  </a:extLst>
                </a:gridCol>
                <a:gridCol w="936104">
                  <a:extLst>
                    <a:ext uri="{9D8B030D-6E8A-4147-A177-3AD203B41FA5}">
                      <a16:colId xmlns:a16="http://schemas.microsoft.com/office/drawing/2014/main" val="1791440442"/>
                    </a:ext>
                  </a:extLst>
                </a:gridCol>
                <a:gridCol w="3498276">
                  <a:extLst>
                    <a:ext uri="{9D8B030D-6E8A-4147-A177-3AD203B41FA5}">
                      <a16:colId xmlns:a16="http://schemas.microsoft.com/office/drawing/2014/main" val="4042215103"/>
                    </a:ext>
                  </a:extLst>
                </a:gridCol>
                <a:gridCol w="1023623">
                  <a:extLst>
                    <a:ext uri="{9D8B030D-6E8A-4147-A177-3AD203B41FA5}">
                      <a16:colId xmlns:a16="http://schemas.microsoft.com/office/drawing/2014/main" val="1965409423"/>
                    </a:ext>
                  </a:extLst>
                </a:gridCol>
                <a:gridCol w="1022717">
                  <a:extLst>
                    <a:ext uri="{9D8B030D-6E8A-4147-A177-3AD203B41FA5}">
                      <a16:colId xmlns:a16="http://schemas.microsoft.com/office/drawing/2014/main" val="2782162142"/>
                    </a:ext>
                  </a:extLst>
                </a:gridCol>
              </a:tblGrid>
              <a:tr h="0">
                <a:tc gridSpan="6">
                  <a:txBody>
                    <a:bodyPr/>
                    <a:lstStyle/>
                    <a:p>
                      <a:pPr algn="ctr">
                        <a:lnSpc>
                          <a:spcPct val="107000"/>
                        </a:lnSpc>
                        <a:spcAft>
                          <a:spcPts val="0"/>
                        </a:spcAft>
                      </a:pPr>
                      <a:r>
                        <a:rPr lang="fr-FR" sz="1600" dirty="0" smtClean="0">
                          <a:effectLst/>
                        </a:rPr>
                        <a:t>31/12/N</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566378414"/>
                  </a:ext>
                </a:extLst>
              </a:tr>
              <a:tr h="0">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3677204"/>
                  </a:ext>
                </a:extLst>
              </a:tr>
              <a:tr h="0">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6868728"/>
                  </a:ext>
                </a:extLst>
              </a:tr>
              <a:tr h="85090">
                <a:tc gridSpan="6">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33067728"/>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3825325885"/>
              </p:ext>
            </p:extLst>
          </p:nvPr>
        </p:nvGraphicFramePr>
        <p:xfrm>
          <a:off x="126157" y="5024167"/>
          <a:ext cx="8208912" cy="1043688"/>
        </p:xfrm>
        <a:graphic>
          <a:graphicData uri="http://schemas.openxmlformats.org/drawingml/2006/table">
            <a:tbl>
              <a:tblPr firstRow="1" firstCol="1" bandRow="1">
                <a:tableStyleId>{5940675A-B579-460E-94D1-54222C63F5DA}</a:tableStyleId>
              </a:tblPr>
              <a:tblGrid>
                <a:gridCol w="766358">
                  <a:extLst>
                    <a:ext uri="{9D8B030D-6E8A-4147-A177-3AD203B41FA5}">
                      <a16:colId xmlns:a16="http://schemas.microsoft.com/office/drawing/2014/main" val="1191239566"/>
                    </a:ext>
                  </a:extLst>
                </a:gridCol>
                <a:gridCol w="961834">
                  <a:extLst>
                    <a:ext uri="{9D8B030D-6E8A-4147-A177-3AD203B41FA5}">
                      <a16:colId xmlns:a16="http://schemas.microsoft.com/office/drawing/2014/main" val="1852237113"/>
                    </a:ext>
                  </a:extLst>
                </a:gridCol>
                <a:gridCol w="936104">
                  <a:extLst>
                    <a:ext uri="{9D8B030D-6E8A-4147-A177-3AD203B41FA5}">
                      <a16:colId xmlns:a16="http://schemas.microsoft.com/office/drawing/2014/main" val="1791440442"/>
                    </a:ext>
                  </a:extLst>
                </a:gridCol>
                <a:gridCol w="3498276">
                  <a:extLst>
                    <a:ext uri="{9D8B030D-6E8A-4147-A177-3AD203B41FA5}">
                      <a16:colId xmlns:a16="http://schemas.microsoft.com/office/drawing/2014/main" val="4042215103"/>
                    </a:ext>
                  </a:extLst>
                </a:gridCol>
                <a:gridCol w="1023623">
                  <a:extLst>
                    <a:ext uri="{9D8B030D-6E8A-4147-A177-3AD203B41FA5}">
                      <a16:colId xmlns:a16="http://schemas.microsoft.com/office/drawing/2014/main" val="1965409423"/>
                    </a:ext>
                  </a:extLst>
                </a:gridCol>
                <a:gridCol w="1022717">
                  <a:extLst>
                    <a:ext uri="{9D8B030D-6E8A-4147-A177-3AD203B41FA5}">
                      <a16:colId xmlns:a16="http://schemas.microsoft.com/office/drawing/2014/main" val="2782162142"/>
                    </a:ext>
                  </a:extLst>
                </a:gridCol>
              </a:tblGrid>
              <a:tr h="0">
                <a:tc gridSpan="6">
                  <a:txBody>
                    <a:bodyPr/>
                    <a:lstStyle/>
                    <a:p>
                      <a:pPr algn="ctr">
                        <a:lnSpc>
                          <a:spcPct val="107000"/>
                        </a:lnSpc>
                        <a:spcAft>
                          <a:spcPts val="0"/>
                        </a:spcAft>
                      </a:pPr>
                      <a:r>
                        <a:rPr lang="fr-FR" sz="1600" dirty="0" smtClean="0">
                          <a:effectLst/>
                        </a:rPr>
                        <a:t>31/12/N</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566378414"/>
                  </a:ext>
                </a:extLst>
              </a:tr>
              <a:tr h="0">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3677204"/>
                  </a:ext>
                </a:extLst>
              </a:tr>
              <a:tr h="0">
                <a:tc>
                  <a:txBody>
                    <a:bodyPr/>
                    <a:lstStyle/>
                    <a:p>
                      <a:pPr>
                        <a:lnSpc>
                          <a:spcPct val="107000"/>
                        </a:lnSpc>
                        <a:spcAft>
                          <a:spcPts val="0"/>
                        </a:spcAft>
                      </a:pPr>
                      <a:endParaRPr lang="fr-F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6868728"/>
                  </a:ext>
                </a:extLst>
              </a:tr>
              <a:tr h="85090">
                <a:tc gridSpan="6">
                  <a:txBody>
                    <a:bodyPr/>
                    <a:lstStyle/>
                    <a:p>
                      <a:pPr algn="ct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33067728"/>
                  </a:ext>
                </a:extLst>
              </a:tr>
            </a:tbl>
          </a:graphicData>
        </a:graphic>
      </p:graphicFrame>
    </p:spTree>
    <p:extLst>
      <p:ext uri="{BB962C8B-B14F-4D97-AF65-F5344CB8AC3E}">
        <p14:creationId xmlns:p14="http://schemas.microsoft.com/office/powerpoint/2010/main" val="382236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0" y="548680"/>
            <a:ext cx="9037290" cy="5976664"/>
          </a:xfrm>
        </p:spPr>
        <p:txBody>
          <a:bodyPr>
            <a:normAutofit/>
          </a:bodyPr>
          <a:lstStyle/>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algn="just"/>
            <a:endParaRPr lang="fr-FR" sz="1800" u="sng" dirty="0"/>
          </a:p>
          <a:p>
            <a:pPr algn="just">
              <a:buFont typeface="+mj-lt"/>
              <a:buAutoNum type="alphaUcPeriod" startAt="2"/>
            </a:pPr>
            <a:endParaRPr lang="fr-FR" sz="1800" u="sng" dirty="0"/>
          </a:p>
        </p:txBody>
      </p:sp>
      <p:sp>
        <p:nvSpPr>
          <p:cNvPr id="2" name="Espace réservé du numéro de diapositive 1"/>
          <p:cNvSpPr>
            <a:spLocks noGrp="1"/>
          </p:cNvSpPr>
          <p:nvPr>
            <p:ph type="sldNum" sz="quarter" idx="4294967295"/>
          </p:nvPr>
        </p:nvSpPr>
        <p:spPr>
          <a:xfrm>
            <a:off x="8522535" y="90677"/>
            <a:ext cx="611188" cy="441325"/>
          </a:xfrm>
        </p:spPr>
        <p:txBody>
          <a:bodyPr/>
          <a:lstStyle/>
          <a:p>
            <a:fld id="{25D6219C-5D67-46FE-AB3F-D592616FA5B1}" type="slidenum">
              <a:rPr lang="fr-FR" smtClean="0">
                <a:solidFill>
                  <a:prstClr val="black">
                    <a:tint val="75000"/>
                  </a:prstClr>
                </a:solidFill>
              </a:rPr>
              <a:pPr/>
              <a:t>6</a:t>
            </a:fld>
            <a:endParaRPr lang="fr-FR" dirty="0">
              <a:solidFill>
                <a:prstClr val="black">
                  <a:tint val="75000"/>
                </a:prstClr>
              </a:solidFill>
            </a:endParaRPr>
          </a:p>
        </p:txBody>
      </p:sp>
      <p:sp>
        <p:nvSpPr>
          <p:cNvPr id="9"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2182877232"/>
              </p:ext>
            </p:extLst>
          </p:nvPr>
        </p:nvGraphicFramePr>
        <p:xfrm>
          <a:off x="540346" y="1988840"/>
          <a:ext cx="3096344" cy="1803648"/>
        </p:xfrm>
        <a:graphic>
          <a:graphicData uri="http://schemas.openxmlformats.org/drawingml/2006/table">
            <a:tbl>
              <a:tblPr firstRow="1" bandRow="1">
                <a:tableStyleId>{073A0DAA-6AF3-43AB-8588-CEC1D06C72B9}</a:tableStyleId>
              </a:tblPr>
              <a:tblGrid>
                <a:gridCol w="1548172">
                  <a:extLst>
                    <a:ext uri="{9D8B030D-6E8A-4147-A177-3AD203B41FA5}">
                      <a16:colId xmlns:a16="http://schemas.microsoft.com/office/drawing/2014/main" val="2279631297"/>
                    </a:ext>
                  </a:extLst>
                </a:gridCol>
                <a:gridCol w="1548172">
                  <a:extLst>
                    <a:ext uri="{9D8B030D-6E8A-4147-A177-3AD203B41FA5}">
                      <a16:colId xmlns:a16="http://schemas.microsoft.com/office/drawing/2014/main" val="2305970374"/>
                    </a:ext>
                  </a:extLst>
                </a:gridCol>
              </a:tblGrid>
              <a:tr h="432048">
                <a:tc gridSpan="2">
                  <a:txBody>
                    <a:bodyPr/>
                    <a:lstStyle/>
                    <a:p>
                      <a:pPr algn="ctr"/>
                      <a:r>
                        <a:rPr lang="fr-FR" dirty="0" smtClean="0"/>
                        <a:t>613 Location en N</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a:p>
                    <a:p>
                      <a:pPr algn="ctr"/>
                      <a:endParaRPr lang="fr-FR" dirty="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smtClean="0"/>
                    </a:p>
                  </a:txBody>
                  <a:tcPr/>
                </a:tc>
                <a:extLst>
                  <a:ext uri="{0D108BD9-81ED-4DB2-BD59-A6C34878D82A}">
                    <a16:rowId xmlns:a16="http://schemas.microsoft.com/office/drawing/2014/main" val="3938114906"/>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972189174"/>
              </p:ext>
            </p:extLst>
          </p:nvPr>
        </p:nvGraphicFramePr>
        <p:xfrm>
          <a:off x="4284762" y="1988840"/>
          <a:ext cx="3361668" cy="1803648"/>
        </p:xfrm>
        <a:graphic>
          <a:graphicData uri="http://schemas.openxmlformats.org/drawingml/2006/table">
            <a:tbl>
              <a:tblPr firstRow="1" bandRow="1">
                <a:tableStyleId>{073A0DAA-6AF3-43AB-8588-CEC1D06C72B9}</a:tableStyleId>
              </a:tblPr>
              <a:tblGrid>
                <a:gridCol w="1680834">
                  <a:extLst>
                    <a:ext uri="{9D8B030D-6E8A-4147-A177-3AD203B41FA5}">
                      <a16:colId xmlns:a16="http://schemas.microsoft.com/office/drawing/2014/main" val="2279631297"/>
                    </a:ext>
                  </a:extLst>
                </a:gridCol>
                <a:gridCol w="1680834">
                  <a:extLst>
                    <a:ext uri="{9D8B030D-6E8A-4147-A177-3AD203B41FA5}">
                      <a16:colId xmlns:a16="http://schemas.microsoft.com/office/drawing/2014/main" val="2305970374"/>
                    </a:ext>
                  </a:extLst>
                </a:gridCol>
              </a:tblGrid>
              <a:tr h="432048">
                <a:tc gridSpan="2">
                  <a:txBody>
                    <a:bodyPr/>
                    <a:lstStyle/>
                    <a:p>
                      <a:pPr algn="ctr"/>
                      <a:r>
                        <a:rPr lang="fr-FR" dirty="0" smtClean="0"/>
                        <a:t>613 Location en N+1</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endParaRPr lang="fr-FR" dirty="0" smtClean="0"/>
                    </a:p>
                  </a:txBody>
                  <a:tcPr/>
                </a:tc>
                <a:tc>
                  <a:txBody>
                    <a:bodyPr/>
                    <a:lstStyle/>
                    <a:p>
                      <a:pPr algn="ctr"/>
                      <a:endParaRPr lang="fr-FR" dirty="0"/>
                    </a:p>
                  </a:txBody>
                  <a:tcPr/>
                </a:tc>
                <a:extLst>
                  <a:ext uri="{0D108BD9-81ED-4DB2-BD59-A6C34878D82A}">
                    <a16:rowId xmlns:a16="http://schemas.microsoft.com/office/drawing/2014/main" val="4236778860"/>
                  </a:ext>
                </a:extLst>
              </a:tr>
              <a:tr h="138296">
                <a:tc>
                  <a:txBody>
                    <a:bodyPr/>
                    <a:lstStyle/>
                    <a:p>
                      <a:pPr algn="ctr"/>
                      <a:endParaRPr lang="fr-FR" dirty="0"/>
                    </a:p>
                  </a:txBody>
                  <a:tcPr/>
                </a:tc>
                <a:tc>
                  <a:txBody>
                    <a:bodyPr/>
                    <a:lstStyle/>
                    <a:p>
                      <a:pPr algn="r"/>
                      <a:endParaRPr lang="fr-FR" dirty="0"/>
                    </a:p>
                  </a:txBody>
                  <a:tcPr/>
                </a:tc>
                <a:extLst>
                  <a:ext uri="{0D108BD9-81ED-4DB2-BD59-A6C34878D82A}">
                    <a16:rowId xmlns:a16="http://schemas.microsoft.com/office/drawing/2014/main" val="805458555"/>
                  </a:ext>
                </a:extLst>
              </a:tr>
            </a:tbl>
          </a:graphicData>
        </a:graphic>
      </p:graphicFrame>
    </p:spTree>
    <p:extLst>
      <p:ext uri="{BB962C8B-B14F-4D97-AF65-F5344CB8AC3E}">
        <p14:creationId xmlns:p14="http://schemas.microsoft.com/office/powerpoint/2010/main" val="171669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contenu 3"/>
          <p:cNvSpPr txBox="1">
            <a:spLocks/>
          </p:cNvSpPr>
          <p:nvPr/>
        </p:nvSpPr>
        <p:spPr>
          <a:xfrm>
            <a:off x="0" y="548680"/>
            <a:ext cx="8461226" cy="6120680"/>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SzPct val="100000"/>
              <a:buNone/>
            </a:pPr>
            <a:r>
              <a:rPr lang="fr-FR" sz="2000" b="1" u="sng" dirty="0" smtClean="0">
                <a:solidFill>
                  <a:srgbClr val="C00000"/>
                </a:solidFill>
              </a:rPr>
              <a:t>2. Les produits constatés d’avance</a:t>
            </a:r>
          </a:p>
          <a:p>
            <a:pPr marL="457200" indent="-342900" algn="just"/>
            <a:r>
              <a:rPr lang="fr-FR" sz="2000" b="1" dirty="0" smtClean="0"/>
              <a:t>Définition</a:t>
            </a:r>
            <a:r>
              <a:rPr lang="fr-FR" sz="2000" dirty="0" smtClean="0"/>
              <a:t> : Produits enregistrés en N dont tout ou partie concerne l’exercice N+1.</a:t>
            </a:r>
          </a:p>
          <a:p>
            <a:pPr marL="457200" indent="-342900" algn="just"/>
            <a:r>
              <a:rPr lang="fr-FR" sz="2000" b="1" dirty="0" smtClean="0"/>
              <a:t>Principe</a:t>
            </a:r>
            <a:r>
              <a:rPr lang="fr-FR" sz="2000" dirty="0" smtClean="0"/>
              <a:t> : </a:t>
            </a:r>
            <a:r>
              <a:rPr lang="fr-FR" sz="1800" dirty="0" smtClean="0"/>
              <a:t>Extraire de l’exercice N la partie de produits imputables à N+1 pour la transférer sur l’exercice N+1.</a:t>
            </a:r>
          </a:p>
          <a:p>
            <a:pPr marL="411480" lvl="1" indent="0" algn="just">
              <a:buNone/>
            </a:pPr>
            <a:r>
              <a:rPr lang="fr-FR" sz="1600" dirty="0" smtClean="0">
                <a:sym typeface="Wingdings" panose="05000000000000000000" pitchFamily="2" charset="2"/>
              </a:rPr>
              <a:t> Principe d’indépendance des exercices</a:t>
            </a:r>
            <a:endParaRPr lang="fr-FR" sz="1600" dirty="0"/>
          </a:p>
        </p:txBody>
      </p:sp>
      <p:sp>
        <p:nvSpPr>
          <p:cNvPr id="4" name="Espace réservé du numéro de diapositive 1"/>
          <p:cNvSpPr txBox="1">
            <a:spLocks/>
          </p:cNvSpPr>
          <p:nvPr/>
        </p:nvSpPr>
        <p:spPr>
          <a:xfrm>
            <a:off x="8486333" y="120734"/>
            <a:ext cx="611188" cy="441325"/>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7</a:t>
            </a:fld>
            <a:endParaRPr lang="fr-FR" dirty="0">
              <a:solidFill>
                <a:prstClr val="black">
                  <a:tint val="75000"/>
                </a:prstClr>
              </a:solidFill>
            </a:endParaRPr>
          </a:p>
        </p:txBody>
      </p:sp>
      <p:sp>
        <p:nvSpPr>
          <p:cNvPr id="5"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cxnSp>
        <p:nvCxnSpPr>
          <p:cNvPr id="6" name="Connecteur droit avec flèche 5"/>
          <p:cNvCxnSpPr/>
          <p:nvPr/>
        </p:nvCxnSpPr>
        <p:spPr>
          <a:xfrm>
            <a:off x="324322" y="3573016"/>
            <a:ext cx="7848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6"/>
          <p:cNvCxnSpPr/>
          <p:nvPr/>
        </p:nvCxnSpPr>
        <p:spPr>
          <a:xfrm>
            <a:off x="1257006" y="3320988"/>
            <a:ext cx="0" cy="576064"/>
          </a:xfrm>
          <a:prstGeom prst="line">
            <a:avLst/>
          </a:prstGeom>
        </p:spPr>
        <p:style>
          <a:lnRef idx="1">
            <a:schemeClr val="dk1"/>
          </a:lnRef>
          <a:fillRef idx="0">
            <a:schemeClr val="dk1"/>
          </a:fillRef>
          <a:effectRef idx="0">
            <a:schemeClr val="dk1"/>
          </a:effectRef>
          <a:fontRef idx="minor">
            <a:schemeClr val="tx1"/>
          </a:fontRef>
        </p:style>
      </p:cxnSp>
      <p:sp>
        <p:nvSpPr>
          <p:cNvPr id="8" name="ZoneTexte 7"/>
          <p:cNvSpPr txBox="1"/>
          <p:nvPr/>
        </p:nvSpPr>
        <p:spPr>
          <a:xfrm>
            <a:off x="2825337" y="2982324"/>
            <a:ext cx="1026565" cy="369332"/>
          </a:xfrm>
          <a:prstGeom prst="rect">
            <a:avLst/>
          </a:prstGeom>
          <a:noFill/>
          <a:ln>
            <a:solidFill>
              <a:schemeClr val="tx1"/>
            </a:solidFill>
            <a:prstDash val="dash"/>
          </a:ln>
        </p:spPr>
        <p:txBody>
          <a:bodyPr wrap="square" rtlCol="0">
            <a:spAutoFit/>
          </a:bodyPr>
          <a:lstStyle/>
          <a:p>
            <a:r>
              <a:rPr lang="fr-FR" dirty="0" smtClean="0"/>
              <a:t>31/12/N</a:t>
            </a:r>
            <a:endParaRPr lang="fr-FR" dirty="0"/>
          </a:p>
        </p:txBody>
      </p:sp>
      <p:sp>
        <p:nvSpPr>
          <p:cNvPr id="9" name="ZoneTexte 8"/>
          <p:cNvSpPr txBox="1"/>
          <p:nvPr/>
        </p:nvSpPr>
        <p:spPr>
          <a:xfrm>
            <a:off x="173466" y="4005064"/>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u="sng" dirty="0" smtClean="0"/>
              <a:t>Constatation produit</a:t>
            </a:r>
          </a:p>
          <a:p>
            <a:pPr algn="ctr"/>
            <a:r>
              <a:rPr lang="fr-FR" dirty="0" smtClean="0"/>
              <a:t>411 / 7xx + 44571</a:t>
            </a:r>
            <a:endParaRPr lang="fr-FR" dirty="0"/>
          </a:p>
        </p:txBody>
      </p:sp>
      <p:sp>
        <p:nvSpPr>
          <p:cNvPr id="10" name="ZoneTexte 9"/>
          <p:cNvSpPr txBox="1"/>
          <p:nvPr/>
        </p:nvSpPr>
        <p:spPr>
          <a:xfrm>
            <a:off x="2514012" y="4005520"/>
            <a:ext cx="216708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Annulation produit imputable à N+1</a:t>
            </a:r>
          </a:p>
          <a:p>
            <a:pPr algn="ctr"/>
            <a:r>
              <a:rPr lang="fr-FR" dirty="0" smtClean="0">
                <a:solidFill>
                  <a:schemeClr val="tx1"/>
                </a:solidFill>
              </a:rPr>
              <a:t>7xx / </a:t>
            </a:r>
            <a:r>
              <a:rPr lang="fr-FR" dirty="0" smtClean="0">
                <a:solidFill>
                  <a:srgbClr val="CE2430"/>
                </a:solidFill>
              </a:rPr>
              <a:t>487</a:t>
            </a:r>
            <a:endParaRPr lang="fr-FR" dirty="0">
              <a:solidFill>
                <a:srgbClr val="CE2430"/>
              </a:solidFill>
            </a:endParaRPr>
          </a:p>
        </p:txBody>
      </p:sp>
      <p:cxnSp>
        <p:nvCxnSpPr>
          <p:cNvPr id="11" name="Connecteur droit 10"/>
          <p:cNvCxnSpPr/>
          <p:nvPr/>
        </p:nvCxnSpPr>
        <p:spPr>
          <a:xfrm>
            <a:off x="3420666" y="3351656"/>
            <a:ext cx="0" cy="576064"/>
          </a:xfrm>
          <a:prstGeom prst="line">
            <a:avLst/>
          </a:prstGeom>
        </p:spPr>
        <p:style>
          <a:lnRef idx="1">
            <a:schemeClr val="dk1"/>
          </a:lnRef>
          <a:fillRef idx="0">
            <a:schemeClr val="dk1"/>
          </a:fillRef>
          <a:effectRef idx="0">
            <a:schemeClr val="dk1"/>
          </a:effectRef>
          <a:fontRef idx="minor">
            <a:schemeClr val="tx1"/>
          </a:fontRef>
        </p:style>
      </p:cxnSp>
      <p:sp>
        <p:nvSpPr>
          <p:cNvPr id="12" name="ZoneTexte 11"/>
          <p:cNvSpPr txBox="1"/>
          <p:nvPr/>
        </p:nvSpPr>
        <p:spPr>
          <a:xfrm>
            <a:off x="665098" y="2985972"/>
            <a:ext cx="1296144" cy="369332"/>
          </a:xfrm>
          <a:prstGeom prst="rect">
            <a:avLst/>
          </a:prstGeom>
          <a:noFill/>
          <a:ln>
            <a:solidFill>
              <a:schemeClr val="tx1"/>
            </a:solidFill>
            <a:prstDash val="dash"/>
          </a:ln>
        </p:spPr>
        <p:txBody>
          <a:bodyPr wrap="square" rtlCol="0">
            <a:spAutoFit/>
          </a:bodyPr>
          <a:lstStyle/>
          <a:p>
            <a:r>
              <a:rPr lang="fr-FR" dirty="0" smtClean="0"/>
              <a:t>Courant N</a:t>
            </a:r>
            <a:endParaRPr lang="fr-FR" dirty="0"/>
          </a:p>
        </p:txBody>
      </p:sp>
      <p:cxnSp>
        <p:nvCxnSpPr>
          <p:cNvPr id="13" name="Connecteur droit 12"/>
          <p:cNvCxnSpPr/>
          <p:nvPr/>
        </p:nvCxnSpPr>
        <p:spPr>
          <a:xfrm>
            <a:off x="4356770" y="3320988"/>
            <a:ext cx="0" cy="1980220"/>
          </a:xfrm>
          <a:prstGeom prst="line">
            <a:avLst/>
          </a:prstGeom>
        </p:spPr>
        <p:style>
          <a:lnRef idx="1">
            <a:schemeClr val="dk1"/>
          </a:lnRef>
          <a:fillRef idx="0">
            <a:schemeClr val="dk1"/>
          </a:fillRef>
          <a:effectRef idx="0">
            <a:schemeClr val="dk1"/>
          </a:effectRef>
          <a:fontRef idx="minor">
            <a:schemeClr val="tx1"/>
          </a:fontRef>
        </p:style>
      </p:cxnSp>
      <p:sp>
        <p:nvSpPr>
          <p:cNvPr id="14" name="ZoneTexte 13"/>
          <p:cNvSpPr txBox="1"/>
          <p:nvPr/>
        </p:nvSpPr>
        <p:spPr>
          <a:xfrm>
            <a:off x="3851901" y="2982324"/>
            <a:ext cx="1262052" cy="369332"/>
          </a:xfrm>
          <a:prstGeom prst="rect">
            <a:avLst/>
          </a:prstGeom>
          <a:noFill/>
          <a:ln>
            <a:solidFill>
              <a:schemeClr val="tx1"/>
            </a:solidFill>
            <a:prstDash val="dash"/>
          </a:ln>
        </p:spPr>
        <p:txBody>
          <a:bodyPr wrap="square" rtlCol="0">
            <a:spAutoFit/>
          </a:bodyPr>
          <a:lstStyle/>
          <a:p>
            <a:r>
              <a:rPr lang="fr-FR" dirty="0" smtClean="0"/>
              <a:t>01/01/N+1</a:t>
            </a:r>
            <a:endParaRPr lang="fr-FR" dirty="0"/>
          </a:p>
        </p:txBody>
      </p:sp>
      <p:sp>
        <p:nvSpPr>
          <p:cNvPr id="15" name="ZoneTexte 14"/>
          <p:cNvSpPr txBox="1"/>
          <p:nvPr/>
        </p:nvSpPr>
        <p:spPr>
          <a:xfrm>
            <a:off x="3273230" y="5338599"/>
            <a:ext cx="2167080"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u="sng" dirty="0" smtClean="0"/>
              <a:t>Contre passation</a:t>
            </a:r>
          </a:p>
          <a:p>
            <a:pPr algn="ctr"/>
            <a:r>
              <a:rPr lang="fr-FR" dirty="0" smtClean="0">
                <a:solidFill>
                  <a:srgbClr val="C00000"/>
                </a:solidFill>
              </a:rPr>
              <a:t>487</a:t>
            </a:r>
            <a:r>
              <a:rPr lang="fr-FR" dirty="0" smtClean="0"/>
              <a:t> / 7xx</a:t>
            </a:r>
            <a:endParaRPr lang="fr-FR" u="sng" dirty="0">
              <a:solidFill>
                <a:srgbClr val="C00000"/>
              </a:solidFill>
            </a:endParaRPr>
          </a:p>
        </p:txBody>
      </p:sp>
      <p:sp>
        <p:nvSpPr>
          <p:cNvPr id="16" name="ZoneTexte 15"/>
          <p:cNvSpPr txBox="1"/>
          <p:nvPr/>
        </p:nvSpPr>
        <p:spPr>
          <a:xfrm>
            <a:off x="1541953" y="6131885"/>
            <a:ext cx="5881948" cy="646331"/>
          </a:xfrm>
          <a:prstGeom prst="rect">
            <a:avLst/>
          </a:prstGeom>
          <a:noFill/>
          <a:ln>
            <a:solidFill>
              <a:srgbClr val="C00000"/>
            </a:solidFill>
            <a:prstDash val="dash"/>
          </a:ln>
        </p:spPr>
        <p:txBody>
          <a:bodyPr wrap="square" rtlCol="0">
            <a:spAutoFit/>
          </a:bodyPr>
          <a:lstStyle/>
          <a:p>
            <a:pPr algn="ctr"/>
            <a:r>
              <a:rPr lang="fr-FR" u="sng" dirty="0" smtClean="0">
                <a:solidFill>
                  <a:srgbClr val="FF0000"/>
                </a:solidFill>
              </a:rPr>
              <a:t>487</a:t>
            </a:r>
            <a:r>
              <a:rPr lang="fr-FR" dirty="0" smtClean="0">
                <a:solidFill>
                  <a:srgbClr val="FF0000"/>
                </a:solidFill>
              </a:rPr>
              <a:t> : 	Produits constatés d’avances </a:t>
            </a:r>
          </a:p>
          <a:p>
            <a:pPr algn="ctr"/>
            <a:r>
              <a:rPr lang="fr-FR" dirty="0">
                <a:solidFill>
                  <a:srgbClr val="FF0000"/>
                </a:solidFill>
              </a:rPr>
              <a:t> </a:t>
            </a:r>
            <a:r>
              <a:rPr lang="fr-FR" dirty="0" smtClean="0">
                <a:solidFill>
                  <a:srgbClr val="FF0000"/>
                </a:solidFill>
              </a:rPr>
              <a:t>  	Se retrouve en bas du passif (bilan)</a:t>
            </a:r>
            <a:endParaRPr lang="fr-FR" dirty="0">
              <a:solidFill>
                <a:srgbClr val="FF0000"/>
              </a:solidFill>
            </a:endParaRPr>
          </a:p>
        </p:txBody>
      </p:sp>
    </p:spTree>
    <p:extLst>
      <p:ext uri="{BB962C8B-B14F-4D97-AF65-F5344CB8AC3E}">
        <p14:creationId xmlns:p14="http://schemas.microsoft.com/office/powerpoint/2010/main" val="376739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25107" y="548680"/>
            <a:ext cx="8508127" cy="5976664"/>
          </a:xfrm>
        </p:spPr>
        <p:txBody>
          <a:bodyPr>
            <a:normAutofit/>
          </a:bodyPr>
          <a:lstStyle/>
          <a:p>
            <a:r>
              <a:rPr lang="fr-FR" sz="1800" u="sng" dirty="0"/>
              <a:t>Exemple  </a:t>
            </a:r>
            <a:r>
              <a:rPr lang="fr-FR" sz="1800" i="1" u="sng" dirty="0"/>
              <a:t>Facture envoyée sans la marchandise</a:t>
            </a:r>
            <a:endParaRPr lang="fr-FR" sz="1800" u="sng" dirty="0"/>
          </a:p>
          <a:p>
            <a:pPr marL="0" indent="0" algn="just">
              <a:buNone/>
            </a:pPr>
            <a:r>
              <a:rPr lang="fr-FR" sz="1800" i="1" dirty="0"/>
              <a:t>Une société envoie le </a:t>
            </a:r>
            <a:r>
              <a:rPr lang="fr-FR" sz="1800" i="1" dirty="0" smtClean="0"/>
              <a:t>21/12/N </a:t>
            </a:r>
            <a:r>
              <a:rPr lang="fr-FR" sz="1800" i="1" dirty="0"/>
              <a:t>une facture de vente de </a:t>
            </a:r>
            <a:r>
              <a:rPr lang="fr-FR" sz="1800" i="1" dirty="0" smtClean="0"/>
              <a:t>marchandises (Z778) </a:t>
            </a:r>
            <a:r>
              <a:rPr lang="fr-FR" sz="1800" i="1" dirty="0"/>
              <a:t>pour  9 600 € TTC. Le </a:t>
            </a:r>
            <a:r>
              <a:rPr lang="fr-FR" sz="1800" i="1" dirty="0" smtClean="0"/>
              <a:t>31/12/N </a:t>
            </a:r>
            <a:r>
              <a:rPr lang="fr-FR" sz="1800" i="1" dirty="0"/>
              <a:t>les marchandises ne sont toujours pas expédiées et la livraison est programmée pour le </a:t>
            </a:r>
            <a:r>
              <a:rPr lang="fr-FR" sz="1800" i="1" dirty="0" smtClean="0"/>
              <a:t>05/01/N+1.</a:t>
            </a:r>
            <a:endParaRPr lang="fr-FR" sz="1800" dirty="0"/>
          </a:p>
          <a:p>
            <a:pPr marL="0" indent="0" algn="just">
              <a:buNone/>
            </a:pPr>
            <a:endParaRPr lang="fr-FR" sz="1800" u="sng" dirty="0">
              <a:solidFill>
                <a:srgbClr val="C00000"/>
              </a:solidFill>
            </a:endParaRPr>
          </a:p>
          <a:p>
            <a:pPr marL="0" indent="0" algn="just">
              <a:buNone/>
            </a:pPr>
            <a:r>
              <a:rPr lang="fr-FR" sz="1800" u="sng" dirty="0">
                <a:solidFill>
                  <a:srgbClr val="C00000"/>
                </a:solidFill>
              </a:rPr>
              <a:t>Enregistrement de la facture</a:t>
            </a: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endParaRPr lang="fr-FR" sz="1800" u="sng" dirty="0">
              <a:solidFill>
                <a:srgbClr val="C00000"/>
              </a:solidFill>
            </a:endParaRPr>
          </a:p>
          <a:p>
            <a:pPr marL="0" indent="0" algn="just">
              <a:buNone/>
            </a:pPr>
            <a:r>
              <a:rPr lang="fr-FR" sz="1800" u="sng" dirty="0">
                <a:solidFill>
                  <a:srgbClr val="C00000"/>
                </a:solidFill>
              </a:rPr>
              <a:t>Annulation du produit sur </a:t>
            </a:r>
            <a:r>
              <a:rPr lang="fr-FR" sz="1800" u="sng" dirty="0" smtClean="0">
                <a:solidFill>
                  <a:srgbClr val="C00000"/>
                </a:solidFill>
              </a:rPr>
              <a:t>N</a:t>
            </a:r>
            <a:endParaRPr lang="fr-FR" sz="1800" u="sng" dirty="0">
              <a:solidFill>
                <a:srgbClr val="C00000"/>
              </a:solidFill>
            </a:endParaRPr>
          </a:p>
          <a:p>
            <a:endParaRPr lang="fr-FR" sz="2000" u="sng" dirty="0">
              <a:solidFill>
                <a:schemeClr val="tx1"/>
              </a:solidFill>
            </a:endParaRPr>
          </a:p>
        </p:txBody>
      </p:sp>
      <p:sp>
        <p:nvSpPr>
          <p:cNvPr id="2" name="Espace réservé du numéro de diapositive 1"/>
          <p:cNvSpPr>
            <a:spLocks noGrp="1"/>
          </p:cNvSpPr>
          <p:nvPr>
            <p:ph type="sldNum" sz="quarter" idx="4294967295"/>
          </p:nvPr>
        </p:nvSpPr>
        <p:spPr>
          <a:xfrm>
            <a:off x="8510509" y="107355"/>
            <a:ext cx="611188" cy="441325"/>
          </a:xfrm>
        </p:spPr>
        <p:txBody>
          <a:bodyPr/>
          <a:lstStyle/>
          <a:p>
            <a:fld id="{25D6219C-5D67-46FE-AB3F-D592616FA5B1}" type="slidenum">
              <a:rPr lang="fr-FR" smtClean="0">
                <a:solidFill>
                  <a:prstClr val="black">
                    <a:tint val="75000"/>
                  </a:prstClr>
                </a:solidFill>
              </a:rPr>
              <a:pPr/>
              <a:t>8</a:t>
            </a:fld>
            <a:endParaRPr lang="fr-FR" dirty="0">
              <a:solidFill>
                <a:prstClr val="black">
                  <a:tint val="75000"/>
                </a:prstClr>
              </a:solidFill>
            </a:endParaRPr>
          </a:p>
        </p:txBody>
      </p:sp>
      <p:graphicFrame>
        <p:nvGraphicFramePr>
          <p:cNvPr id="6" name="Espace réservé du contenu 4"/>
          <p:cNvGraphicFramePr>
            <a:graphicFrameLocks/>
          </p:cNvGraphicFramePr>
          <p:nvPr>
            <p:extLst>
              <p:ext uri="{D42A27DB-BD31-4B8C-83A1-F6EECF244321}">
                <p14:modId xmlns:p14="http://schemas.microsoft.com/office/powerpoint/2010/main" val="1552501814"/>
              </p:ext>
            </p:extLst>
          </p:nvPr>
        </p:nvGraphicFramePr>
        <p:xfrm>
          <a:off x="7765" y="2564904"/>
          <a:ext cx="8474218" cy="1402080"/>
        </p:xfrm>
        <a:graphic>
          <a:graphicData uri="http://schemas.openxmlformats.org/drawingml/2006/table">
            <a:tbl>
              <a:tblPr>
                <a:tableStyleId>{5C22544A-7EE6-4342-B048-85BDC9FD1C3A}</a:tableStyleId>
              </a:tblPr>
              <a:tblGrid>
                <a:gridCol w="1080119">
                  <a:extLst>
                    <a:ext uri="{9D8B030D-6E8A-4147-A177-3AD203B41FA5}">
                      <a16:colId xmlns:a16="http://schemas.microsoft.com/office/drawing/2014/main" val="20000"/>
                    </a:ext>
                  </a:extLst>
                </a:gridCol>
                <a:gridCol w="4062741">
                  <a:extLst>
                    <a:ext uri="{9D8B030D-6E8A-4147-A177-3AD203B41FA5}">
                      <a16:colId xmlns:a16="http://schemas.microsoft.com/office/drawing/2014/main" val="20001"/>
                    </a:ext>
                  </a:extLst>
                </a:gridCol>
                <a:gridCol w="1615075">
                  <a:extLst>
                    <a:ext uri="{9D8B030D-6E8A-4147-A177-3AD203B41FA5}">
                      <a16:colId xmlns:a16="http://schemas.microsoft.com/office/drawing/2014/main" val="20002"/>
                    </a:ext>
                  </a:extLst>
                </a:gridCol>
                <a:gridCol w="1716283">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600" b="0" dirty="0">
                          <a:solidFill>
                            <a:schemeClr val="dk1"/>
                          </a:solidFill>
                          <a:effectLst/>
                          <a:latin typeface="+mn-lt"/>
                        </a:rPr>
                        <a:t>411</a:t>
                      </a:r>
                    </a:p>
                    <a:p>
                      <a:pPr marR="383540" algn="ctr">
                        <a:lnSpc>
                          <a:spcPct val="115000"/>
                        </a:lnSpc>
                        <a:spcAft>
                          <a:spcPts val="0"/>
                        </a:spcAft>
                      </a:pPr>
                      <a:r>
                        <a:rPr lang="fr-FR" sz="1600" b="0" dirty="0">
                          <a:solidFill>
                            <a:schemeClr val="dk1"/>
                          </a:solidFill>
                          <a:effectLst/>
                          <a:latin typeface="+mn-lt"/>
                        </a:rPr>
                        <a:t>707</a:t>
                      </a:r>
                      <a:endParaRPr lang="fr-FR" sz="1600" b="1" dirty="0">
                        <a:solidFill>
                          <a:schemeClr val="tx1"/>
                        </a:solidFill>
                        <a:effectLst/>
                        <a:latin typeface="+mn-lt"/>
                      </a:endParaRPr>
                    </a:p>
                    <a:p>
                      <a:pPr marR="383540" algn="ctr">
                        <a:lnSpc>
                          <a:spcPct val="115000"/>
                        </a:lnSpc>
                        <a:spcAft>
                          <a:spcPts val="0"/>
                        </a:spcAft>
                      </a:pPr>
                      <a:r>
                        <a:rPr lang="fr-FR" sz="1600" b="0" dirty="0">
                          <a:solidFill>
                            <a:schemeClr val="tx1"/>
                          </a:solidFill>
                          <a:effectLst/>
                          <a:latin typeface="+mn-lt"/>
                          <a:ea typeface="Times New Roman"/>
                        </a:rPr>
                        <a:t>44571</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a:effectLst/>
                        </a:rPr>
                        <a:t>21/12/15</a:t>
                      </a:r>
                    </a:p>
                    <a:p>
                      <a:pPr marR="383540">
                        <a:lnSpc>
                          <a:spcPct val="115000"/>
                        </a:lnSpc>
                        <a:spcAft>
                          <a:spcPts val="0"/>
                        </a:spcAft>
                      </a:pPr>
                      <a:r>
                        <a:rPr lang="fr-FR" sz="1600" dirty="0">
                          <a:effectLst/>
                        </a:rPr>
                        <a:t>Clients</a:t>
                      </a:r>
                    </a:p>
                    <a:p>
                      <a:pPr marR="383540">
                        <a:lnSpc>
                          <a:spcPct val="115000"/>
                        </a:lnSpc>
                        <a:spcAft>
                          <a:spcPts val="0"/>
                        </a:spcAft>
                      </a:pPr>
                      <a:r>
                        <a:rPr lang="fr-FR" sz="1600" dirty="0">
                          <a:effectLst/>
                        </a:rPr>
                        <a:t>               Vente de marchandises</a:t>
                      </a:r>
                    </a:p>
                    <a:p>
                      <a:pPr marR="383540">
                        <a:lnSpc>
                          <a:spcPct val="115000"/>
                        </a:lnSpc>
                        <a:spcAft>
                          <a:spcPts val="0"/>
                        </a:spcAft>
                      </a:pPr>
                      <a:r>
                        <a:rPr lang="fr-FR" sz="1600" dirty="0">
                          <a:effectLst/>
                        </a:rPr>
                        <a:t>                TVA collectée</a:t>
                      </a:r>
                    </a:p>
                    <a:p>
                      <a:pPr marR="383540" algn="ctr">
                        <a:lnSpc>
                          <a:spcPct val="115000"/>
                        </a:lnSpc>
                        <a:spcAft>
                          <a:spcPts val="0"/>
                        </a:spcAft>
                      </a:pPr>
                      <a:r>
                        <a:rPr lang="fr-FR" sz="1600" i="1" dirty="0">
                          <a:effectLst/>
                          <a:latin typeface="Times New Roman"/>
                          <a:ea typeface="Times New Roman"/>
                        </a:rPr>
                        <a:t>(Enregistrement de la facture)</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r">
                        <a:lnSpc>
                          <a:spcPct val="115000"/>
                        </a:lnSpc>
                        <a:spcAft>
                          <a:spcPts val="0"/>
                        </a:spcAft>
                      </a:pPr>
                      <a:r>
                        <a:rPr lang="fr-FR" sz="1400" baseline="0" dirty="0">
                          <a:effectLst/>
                        </a:rPr>
                        <a:t> 9 600</a:t>
                      </a:r>
                    </a:p>
                    <a:p>
                      <a:pPr marR="383540" algn="l">
                        <a:lnSpc>
                          <a:spcPct val="115000"/>
                        </a:lnSpc>
                        <a:spcAft>
                          <a:spcPts val="0"/>
                        </a:spcAft>
                      </a:pPr>
                      <a:r>
                        <a:rPr kumimoji="0" lang="fr-FR" sz="14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l">
                        <a:lnSpc>
                          <a:spcPct val="115000"/>
                        </a:lnSpc>
                        <a:spcAft>
                          <a:spcPts val="0"/>
                        </a:spcAft>
                      </a:pPr>
                      <a:endParaRPr lang="fr-FR" sz="1400" dirty="0">
                        <a:effectLst/>
                      </a:endParaRPr>
                    </a:p>
                    <a:p>
                      <a:pPr marR="383540" algn="r">
                        <a:lnSpc>
                          <a:spcPct val="115000"/>
                        </a:lnSpc>
                        <a:spcAft>
                          <a:spcPts val="0"/>
                        </a:spcAft>
                      </a:pPr>
                      <a:r>
                        <a:rPr lang="fr-FR" sz="1400" dirty="0">
                          <a:effectLst/>
                        </a:rPr>
                        <a:t>8 000</a:t>
                      </a:r>
                    </a:p>
                    <a:p>
                      <a:pPr marR="383540" algn="r">
                        <a:lnSpc>
                          <a:spcPct val="115000"/>
                        </a:lnSpc>
                        <a:spcAft>
                          <a:spcPts val="0"/>
                        </a:spcAft>
                      </a:pPr>
                      <a:r>
                        <a:rPr lang="fr-FR" sz="1400" dirty="0">
                          <a:effectLst/>
                        </a:rPr>
                        <a:t>1 600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4217343099"/>
              </p:ext>
            </p:extLst>
          </p:nvPr>
        </p:nvGraphicFramePr>
        <p:xfrm>
          <a:off x="0" y="4437112"/>
          <a:ext cx="8496443" cy="1402080"/>
        </p:xfrm>
        <a:graphic>
          <a:graphicData uri="http://schemas.openxmlformats.org/drawingml/2006/table">
            <a:tbl>
              <a:tblPr>
                <a:tableStyleId>{5C22544A-7EE6-4342-B048-85BDC9FD1C3A}</a:tableStyleId>
              </a:tblPr>
              <a:tblGrid>
                <a:gridCol w="983060">
                  <a:extLst>
                    <a:ext uri="{9D8B030D-6E8A-4147-A177-3AD203B41FA5}">
                      <a16:colId xmlns:a16="http://schemas.microsoft.com/office/drawing/2014/main" val="20000"/>
                    </a:ext>
                  </a:extLst>
                </a:gridCol>
                <a:gridCol w="4173288">
                  <a:extLst>
                    <a:ext uri="{9D8B030D-6E8A-4147-A177-3AD203B41FA5}">
                      <a16:colId xmlns:a16="http://schemas.microsoft.com/office/drawing/2014/main" val="20001"/>
                    </a:ext>
                  </a:extLst>
                </a:gridCol>
                <a:gridCol w="1619311">
                  <a:extLst>
                    <a:ext uri="{9D8B030D-6E8A-4147-A177-3AD203B41FA5}">
                      <a16:colId xmlns:a16="http://schemas.microsoft.com/office/drawing/2014/main" val="20002"/>
                    </a:ext>
                  </a:extLst>
                </a:gridCol>
                <a:gridCol w="1720784">
                  <a:extLst>
                    <a:ext uri="{9D8B030D-6E8A-4147-A177-3AD203B41FA5}">
                      <a16:colId xmlns:a16="http://schemas.microsoft.com/office/drawing/2014/main" val="20003"/>
                    </a:ext>
                  </a:extLst>
                </a:gridCol>
              </a:tblGrid>
              <a:tr h="1402080">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400" b="0" dirty="0">
                          <a:solidFill>
                            <a:schemeClr val="dk1"/>
                          </a:solidFill>
                          <a:effectLst/>
                        </a:rPr>
                        <a:t>707</a:t>
                      </a:r>
                    </a:p>
                    <a:p>
                      <a:pPr marR="383540" algn="ctr">
                        <a:lnSpc>
                          <a:spcPct val="115000"/>
                        </a:lnSpc>
                        <a:spcAft>
                          <a:spcPts val="0"/>
                        </a:spcAft>
                      </a:pPr>
                      <a:r>
                        <a:rPr lang="fr-FR" sz="1400" b="0" dirty="0">
                          <a:solidFill>
                            <a:schemeClr val="dk1"/>
                          </a:solidFill>
                          <a:effectLst/>
                        </a:rPr>
                        <a:t>487</a:t>
                      </a:r>
                    </a:p>
                    <a:p>
                      <a:pPr marR="383540" algn="ctr">
                        <a:lnSpc>
                          <a:spcPct val="115000"/>
                        </a:lnSpc>
                        <a:spcAft>
                          <a:spcPts val="0"/>
                        </a:spcAft>
                      </a:pPr>
                      <a:endParaRPr lang="fr-FR" sz="1400" b="1" dirty="0">
                        <a:solidFill>
                          <a:schemeClr val="tx1"/>
                        </a:solidFill>
                        <a:effectLst/>
                      </a:endParaRPr>
                    </a:p>
                    <a:p>
                      <a:pPr marR="383540" algn="ctr">
                        <a:lnSpc>
                          <a:spcPct val="115000"/>
                        </a:lnSpc>
                        <a:spcAft>
                          <a:spcPts val="0"/>
                        </a:spcAft>
                      </a:pPr>
                      <a:endParaRPr lang="fr-FR" sz="2400" b="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31/12/N</a:t>
                      </a:r>
                      <a:endParaRPr lang="fr-FR" sz="1600" b="1" dirty="0">
                        <a:effectLst/>
                      </a:endParaRPr>
                    </a:p>
                    <a:p>
                      <a:pPr marR="383540">
                        <a:lnSpc>
                          <a:spcPct val="115000"/>
                        </a:lnSpc>
                        <a:spcAft>
                          <a:spcPts val="0"/>
                        </a:spcAft>
                      </a:pPr>
                      <a:r>
                        <a:rPr lang="fr-FR" sz="1600" dirty="0">
                          <a:effectLst/>
                        </a:rPr>
                        <a:t>Vente de marchandises</a:t>
                      </a:r>
                    </a:p>
                    <a:p>
                      <a:pPr marR="383540">
                        <a:lnSpc>
                          <a:spcPct val="115000"/>
                        </a:lnSpc>
                        <a:spcAft>
                          <a:spcPts val="0"/>
                        </a:spcAft>
                      </a:pPr>
                      <a:r>
                        <a:rPr lang="fr-FR" sz="1600" dirty="0">
                          <a:effectLst/>
                        </a:rPr>
                        <a:t>                        Produits</a:t>
                      </a:r>
                      <a:r>
                        <a:rPr lang="fr-FR" sz="1600" baseline="0" dirty="0">
                          <a:effectLst/>
                        </a:rPr>
                        <a:t> constatés d’avance</a:t>
                      </a:r>
                      <a:endParaRPr lang="fr-FR" sz="1600" dirty="0">
                        <a:effectLst/>
                      </a:endParaRPr>
                    </a:p>
                    <a:p>
                      <a:pPr marR="383540" algn="ctr">
                        <a:lnSpc>
                          <a:spcPct val="115000"/>
                        </a:lnSpc>
                        <a:spcAft>
                          <a:spcPts val="0"/>
                        </a:spcAft>
                      </a:pPr>
                      <a:r>
                        <a:rPr lang="fr-FR" sz="1400" i="1" dirty="0">
                          <a:effectLst/>
                        </a:rPr>
                        <a:t>(neutralisation du produit sur l’exercice </a:t>
                      </a:r>
                      <a:r>
                        <a:rPr lang="fr-FR" sz="1400" i="1" dirty="0" smtClean="0">
                          <a:effectLst/>
                        </a:rPr>
                        <a:t>N)</a:t>
                      </a:r>
                      <a:endParaRPr lang="fr-FR" sz="1400" i="1"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a:t>
                      </a:r>
                    </a:p>
                    <a:p>
                      <a:pPr marR="383540" algn="r">
                        <a:lnSpc>
                          <a:spcPct val="115000"/>
                        </a:lnSpc>
                        <a:spcAft>
                          <a:spcPts val="0"/>
                        </a:spcAft>
                      </a:pPr>
                      <a:r>
                        <a:rPr lang="fr-FR" sz="1600" baseline="0" dirty="0">
                          <a:effectLst/>
                        </a:rPr>
                        <a:t>8 000</a:t>
                      </a:r>
                    </a:p>
                    <a:p>
                      <a:pPr marR="383540" algn="l">
                        <a:lnSpc>
                          <a:spcPct val="115000"/>
                        </a:lnSpc>
                        <a:spcAft>
                          <a:spcPts val="0"/>
                        </a:spcAft>
                      </a:pPr>
                      <a:r>
                        <a:rPr kumimoji="0" lang="fr-FR" sz="14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r">
                        <a:lnSpc>
                          <a:spcPct val="115000"/>
                        </a:lnSpc>
                        <a:spcAft>
                          <a:spcPts val="0"/>
                        </a:spcAft>
                      </a:pPr>
                      <a:r>
                        <a:rPr lang="fr-FR" sz="1600" dirty="0">
                          <a:effectLst/>
                        </a:rPr>
                        <a:t>8 000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 name="Titre 2"/>
          <p:cNvSpPr>
            <a:spLocks noGrp="1"/>
          </p:cNvSpPr>
          <p:nvPr>
            <p:ph type="title"/>
          </p:nvPr>
        </p:nvSpPr>
        <p:spPr/>
        <p:txBody>
          <a:bodyPr>
            <a:normAutofit/>
          </a:bodyPr>
          <a:lstStyle/>
          <a:p>
            <a:r>
              <a:rPr lang="fr-FR" sz="2800" dirty="0" smtClean="0"/>
              <a:t>Chapitre 3  Régularisation des comptes de gestion</a:t>
            </a:r>
            <a:endParaRPr lang="fr-FR" sz="2800" dirty="0">
              <a:solidFill>
                <a:srgbClr val="C00000"/>
              </a:solidFill>
            </a:endParaRPr>
          </a:p>
        </p:txBody>
      </p:sp>
    </p:spTree>
    <p:extLst>
      <p:ext uri="{BB962C8B-B14F-4D97-AF65-F5344CB8AC3E}">
        <p14:creationId xmlns:p14="http://schemas.microsoft.com/office/powerpoint/2010/main" val="1042404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Espace réservé du contenu 3"/>
          <p:cNvSpPr txBox="1">
            <a:spLocks/>
          </p:cNvSpPr>
          <p:nvPr/>
        </p:nvSpPr>
        <p:spPr>
          <a:xfrm>
            <a:off x="0" y="548680"/>
            <a:ext cx="8389218" cy="597666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lgn="just">
              <a:buFont typeface="Arial" pitchFamily="34" charset="0"/>
              <a:buNone/>
            </a:pPr>
            <a:r>
              <a:rPr lang="fr-FR" sz="1800" u="sng" dirty="0" smtClean="0">
                <a:solidFill>
                  <a:srgbClr val="C00000"/>
                </a:solidFill>
              </a:rPr>
              <a:t>Transfert du produit sur N+1 par la contre-passation</a:t>
            </a: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0" indent="0" algn="just">
              <a:buFont typeface="Arial" pitchFamily="34" charset="0"/>
              <a:buNone/>
            </a:pPr>
            <a:endParaRPr lang="fr-FR" sz="1800" u="sng" dirty="0" smtClean="0">
              <a:solidFill>
                <a:srgbClr val="C00000"/>
              </a:solidFill>
            </a:endParaRPr>
          </a:p>
          <a:p>
            <a:pPr marL="114300" indent="0" algn="just">
              <a:buNone/>
            </a:pPr>
            <a:endParaRPr lang="fr-FR" sz="1800" u="sng" dirty="0" smtClean="0"/>
          </a:p>
        </p:txBody>
      </p:sp>
      <p:graphicFrame>
        <p:nvGraphicFramePr>
          <p:cNvPr id="4" name="Espace réservé du contenu 4"/>
          <p:cNvGraphicFramePr>
            <a:graphicFrameLocks/>
          </p:cNvGraphicFramePr>
          <p:nvPr>
            <p:extLst>
              <p:ext uri="{D42A27DB-BD31-4B8C-83A1-F6EECF244321}">
                <p14:modId xmlns:p14="http://schemas.microsoft.com/office/powerpoint/2010/main" val="847280835"/>
              </p:ext>
            </p:extLst>
          </p:nvPr>
        </p:nvGraphicFramePr>
        <p:xfrm>
          <a:off x="25107" y="1054390"/>
          <a:ext cx="8364111" cy="1121664"/>
        </p:xfrm>
        <a:graphic>
          <a:graphicData uri="http://schemas.openxmlformats.org/drawingml/2006/table">
            <a:tbl>
              <a:tblPr>
                <a:tableStyleId>{5C22544A-7EE6-4342-B048-85BDC9FD1C3A}</a:tableStyleId>
              </a:tblPr>
              <a:tblGrid>
                <a:gridCol w="967749">
                  <a:extLst>
                    <a:ext uri="{9D8B030D-6E8A-4147-A177-3AD203B41FA5}">
                      <a16:colId xmlns:a16="http://schemas.microsoft.com/office/drawing/2014/main" val="20000"/>
                    </a:ext>
                  </a:extLst>
                </a:gridCol>
                <a:gridCol w="4108289">
                  <a:extLst>
                    <a:ext uri="{9D8B030D-6E8A-4147-A177-3AD203B41FA5}">
                      <a16:colId xmlns:a16="http://schemas.microsoft.com/office/drawing/2014/main" val="20001"/>
                    </a:ext>
                  </a:extLst>
                </a:gridCol>
                <a:gridCol w="1594090">
                  <a:extLst>
                    <a:ext uri="{9D8B030D-6E8A-4147-A177-3AD203B41FA5}">
                      <a16:colId xmlns:a16="http://schemas.microsoft.com/office/drawing/2014/main" val="20002"/>
                    </a:ext>
                  </a:extLst>
                </a:gridCol>
                <a:gridCol w="1693983">
                  <a:extLst>
                    <a:ext uri="{9D8B030D-6E8A-4147-A177-3AD203B41FA5}">
                      <a16:colId xmlns:a16="http://schemas.microsoft.com/office/drawing/2014/main" val="20003"/>
                    </a:ext>
                  </a:extLst>
                </a:gridCol>
              </a:tblGrid>
              <a:tr h="1121664">
                <a:tc>
                  <a:txBody>
                    <a:bodyPr/>
                    <a:lstStyle/>
                    <a:p>
                      <a:pPr marR="383540" algn="ctr">
                        <a:lnSpc>
                          <a:spcPct val="115000"/>
                        </a:lnSpc>
                        <a:spcAft>
                          <a:spcPts val="0"/>
                        </a:spcAft>
                      </a:pPr>
                      <a:endParaRPr lang="fr-FR" sz="1400" b="0" dirty="0">
                        <a:solidFill>
                          <a:schemeClr val="dk1"/>
                        </a:solidFill>
                        <a:effectLst/>
                      </a:endParaRPr>
                    </a:p>
                    <a:p>
                      <a:pPr marR="383540" algn="ctr">
                        <a:lnSpc>
                          <a:spcPct val="115000"/>
                        </a:lnSpc>
                        <a:spcAft>
                          <a:spcPts val="0"/>
                        </a:spcAft>
                      </a:pPr>
                      <a:r>
                        <a:rPr lang="fr-FR" sz="1400" b="0" dirty="0">
                          <a:solidFill>
                            <a:schemeClr val="dk1"/>
                          </a:solidFill>
                          <a:effectLst/>
                        </a:rPr>
                        <a:t>487</a:t>
                      </a:r>
                    </a:p>
                    <a:p>
                      <a:pPr marR="383540" algn="ctr">
                        <a:lnSpc>
                          <a:spcPct val="115000"/>
                        </a:lnSpc>
                        <a:spcAft>
                          <a:spcPts val="0"/>
                        </a:spcAft>
                      </a:pPr>
                      <a:r>
                        <a:rPr lang="fr-FR" sz="1400" b="0" dirty="0">
                          <a:solidFill>
                            <a:schemeClr val="dk1"/>
                          </a:solidFill>
                          <a:effectLst/>
                        </a:rPr>
                        <a:t>707</a:t>
                      </a:r>
                      <a:endParaRPr lang="fr-FR" sz="1400" b="1" dirty="0">
                        <a:solidFill>
                          <a:schemeClr val="tx1"/>
                        </a:solidFill>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ctr">
                        <a:lnSpc>
                          <a:spcPct val="115000"/>
                        </a:lnSpc>
                        <a:spcAft>
                          <a:spcPts val="0"/>
                        </a:spcAft>
                      </a:pPr>
                      <a:r>
                        <a:rPr lang="fr-FR" sz="1600" b="1" dirty="0" smtClean="0">
                          <a:effectLst/>
                        </a:rPr>
                        <a:t>01/01/N+1</a:t>
                      </a:r>
                      <a:endParaRPr lang="fr-FR" sz="1600" b="1" dirty="0">
                        <a:effectLst/>
                      </a:endParaRPr>
                    </a:p>
                    <a:p>
                      <a:pPr marR="383540">
                        <a:lnSpc>
                          <a:spcPct val="115000"/>
                        </a:lnSpc>
                        <a:spcAft>
                          <a:spcPts val="0"/>
                        </a:spcAft>
                      </a:pPr>
                      <a:r>
                        <a:rPr lang="fr-FR" sz="1600" dirty="0">
                          <a:effectLst/>
                        </a:rPr>
                        <a:t>Produits</a:t>
                      </a:r>
                      <a:r>
                        <a:rPr lang="fr-FR" sz="1600" baseline="0" dirty="0">
                          <a:effectLst/>
                        </a:rPr>
                        <a:t> constatés d’avance</a:t>
                      </a:r>
                      <a:endParaRPr lang="fr-FR" sz="1600" dirty="0">
                        <a:effectLst/>
                      </a:endParaRPr>
                    </a:p>
                    <a:p>
                      <a:pPr marR="383540">
                        <a:lnSpc>
                          <a:spcPct val="115000"/>
                        </a:lnSpc>
                        <a:spcAft>
                          <a:spcPts val="0"/>
                        </a:spcAft>
                      </a:pPr>
                      <a:r>
                        <a:rPr lang="fr-FR" sz="1600" dirty="0">
                          <a:effectLst/>
                        </a:rPr>
                        <a:t>               Vente de marchandises</a:t>
                      </a:r>
                    </a:p>
                    <a:p>
                      <a:pPr marR="383540" algn="ctr">
                        <a:lnSpc>
                          <a:spcPct val="115000"/>
                        </a:lnSpc>
                        <a:spcAft>
                          <a:spcPts val="0"/>
                        </a:spcAft>
                      </a:pPr>
                      <a:r>
                        <a:rPr lang="fr-FR" sz="1600" i="1" dirty="0">
                          <a:effectLst/>
                          <a:latin typeface="Times New Roman"/>
                          <a:ea typeface="Times New Roman"/>
                        </a:rPr>
                        <a:t>(transfert du produit sur </a:t>
                      </a:r>
                      <a:r>
                        <a:rPr lang="fr-FR" sz="1600" i="1" dirty="0" smtClean="0">
                          <a:effectLst/>
                          <a:latin typeface="Times New Roman"/>
                          <a:ea typeface="Times New Roman"/>
                        </a:rPr>
                        <a:t>N+1)</a:t>
                      </a:r>
                      <a:r>
                        <a:rPr lang="fr-FR" sz="1600" i="1" baseline="0" dirty="0" smtClean="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600" dirty="0">
                          <a:effectLst/>
                        </a:rPr>
                        <a:t>   </a:t>
                      </a:r>
                    </a:p>
                    <a:p>
                      <a:pPr marR="383540" algn="r">
                        <a:lnSpc>
                          <a:spcPct val="115000"/>
                        </a:lnSpc>
                        <a:spcAft>
                          <a:spcPts val="0"/>
                        </a:spcAft>
                      </a:pPr>
                      <a:r>
                        <a:rPr lang="fr-FR" sz="1600" baseline="0" dirty="0">
                          <a:effectLst/>
                        </a:rPr>
                        <a:t> 8 000</a:t>
                      </a:r>
                    </a:p>
                    <a:p>
                      <a:pPr marR="383540" algn="l">
                        <a:lnSpc>
                          <a:spcPct val="115000"/>
                        </a:lnSpc>
                        <a:spcAft>
                          <a:spcPts val="0"/>
                        </a:spcAft>
                      </a:pPr>
                      <a:r>
                        <a:rPr kumimoji="0" lang="fr-FR" sz="1600" kern="1200" baseline="0" dirty="0">
                          <a:solidFill>
                            <a:schemeClr val="dk1"/>
                          </a:solidFill>
                          <a:effectLst/>
                          <a:latin typeface="+mn-lt"/>
                          <a:ea typeface="+mn-ea"/>
                          <a:cs typeface="+mn-cs"/>
                        </a:rPr>
                        <a:t>      </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600" dirty="0">
                        <a:effectLst/>
                      </a:endParaRPr>
                    </a:p>
                    <a:p>
                      <a:pPr marR="383540" algn="l">
                        <a:lnSpc>
                          <a:spcPct val="115000"/>
                        </a:lnSpc>
                        <a:spcAft>
                          <a:spcPts val="0"/>
                        </a:spcAft>
                      </a:pPr>
                      <a:endParaRPr lang="fr-FR" sz="1600" dirty="0">
                        <a:effectLst/>
                      </a:endParaRPr>
                    </a:p>
                    <a:p>
                      <a:pPr marR="383540" algn="r">
                        <a:lnSpc>
                          <a:spcPct val="115000"/>
                        </a:lnSpc>
                        <a:spcAft>
                          <a:spcPts val="0"/>
                        </a:spcAft>
                      </a:pPr>
                      <a:r>
                        <a:rPr lang="fr-FR" sz="1600" dirty="0">
                          <a:effectLst/>
                        </a:rPr>
                        <a:t>8 000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smtClean="0"/>
              <a:t>Chapitre 3  Régularisation des comptes de gestion</a:t>
            </a:r>
            <a:endParaRPr lang="fr-FR" sz="2800" dirty="0">
              <a:solidFill>
                <a:srgbClr val="C00000"/>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893945300"/>
              </p:ext>
            </p:extLst>
          </p:nvPr>
        </p:nvGraphicFramePr>
        <p:xfrm>
          <a:off x="900386" y="3473032"/>
          <a:ext cx="2736304" cy="1803648"/>
        </p:xfrm>
        <a:graphic>
          <a:graphicData uri="http://schemas.openxmlformats.org/drawingml/2006/table">
            <a:tbl>
              <a:tblPr firstRow="1" bandRow="1">
                <a:tableStyleId>{073A0DAA-6AF3-43AB-8588-CEC1D06C72B9}</a:tableStyleId>
              </a:tblPr>
              <a:tblGrid>
                <a:gridCol w="1368152">
                  <a:extLst>
                    <a:ext uri="{9D8B030D-6E8A-4147-A177-3AD203B41FA5}">
                      <a16:colId xmlns:a16="http://schemas.microsoft.com/office/drawing/2014/main" val="2279631297"/>
                    </a:ext>
                  </a:extLst>
                </a:gridCol>
                <a:gridCol w="1368152">
                  <a:extLst>
                    <a:ext uri="{9D8B030D-6E8A-4147-A177-3AD203B41FA5}">
                      <a16:colId xmlns:a16="http://schemas.microsoft.com/office/drawing/2014/main" val="2305970374"/>
                    </a:ext>
                  </a:extLst>
                </a:gridCol>
              </a:tblGrid>
              <a:tr h="432048">
                <a:tc gridSpan="2">
                  <a:txBody>
                    <a:bodyPr/>
                    <a:lstStyle/>
                    <a:p>
                      <a:r>
                        <a:rPr lang="fr-FR" dirty="0" smtClean="0"/>
                        <a:t>707 Ventes M/ses</a:t>
                      </a:r>
                      <a:r>
                        <a:rPr lang="fr-FR" baseline="0" dirty="0" smtClean="0"/>
                        <a:t> </a:t>
                      </a:r>
                      <a:r>
                        <a:rPr lang="fr-FR" dirty="0" smtClean="0"/>
                        <a:t>(N)</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p>
                      <a:pPr algn="ctr"/>
                      <a:r>
                        <a:rPr lang="fr-FR" dirty="0" smtClean="0"/>
                        <a:t>8.000</a:t>
                      </a:r>
                      <a:endParaRPr lang="fr-FR" dirty="0"/>
                    </a:p>
                  </a:txBody>
                  <a:tcPr/>
                </a:tc>
                <a:tc>
                  <a:txBody>
                    <a:bodyPr/>
                    <a:lstStyle/>
                    <a:p>
                      <a:pPr algn="ctr"/>
                      <a:r>
                        <a:rPr lang="fr-FR" dirty="0" smtClean="0"/>
                        <a:t>8.000</a:t>
                      </a:r>
                    </a:p>
                    <a:p>
                      <a:pPr algn="ctr"/>
                      <a:endParaRPr lang="fr-FR" dirty="0"/>
                    </a:p>
                  </a:txBody>
                  <a:tcPr/>
                </a:tc>
                <a:extLst>
                  <a:ext uri="{0D108BD9-81ED-4DB2-BD59-A6C34878D82A}">
                    <a16:rowId xmlns:a16="http://schemas.microsoft.com/office/drawing/2014/main" val="4236778860"/>
                  </a:ext>
                </a:extLst>
              </a:tr>
              <a:tr h="138296">
                <a:tc>
                  <a:txBody>
                    <a:bodyPr/>
                    <a:lstStyle/>
                    <a:p>
                      <a:pPr algn="ctr"/>
                      <a:r>
                        <a:rPr lang="fr-FR" dirty="0" smtClean="0"/>
                        <a:t>-</a:t>
                      </a:r>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smtClean="0"/>
                        <a:t>-</a:t>
                      </a:r>
                    </a:p>
                  </a:txBody>
                  <a:tcPr/>
                </a:tc>
                <a:extLst>
                  <a:ext uri="{0D108BD9-81ED-4DB2-BD59-A6C34878D82A}">
                    <a16:rowId xmlns:a16="http://schemas.microsoft.com/office/drawing/2014/main" val="3938114906"/>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117181318"/>
              </p:ext>
            </p:extLst>
          </p:nvPr>
        </p:nvGraphicFramePr>
        <p:xfrm>
          <a:off x="5148858" y="3473032"/>
          <a:ext cx="2497572" cy="1529328"/>
        </p:xfrm>
        <a:graphic>
          <a:graphicData uri="http://schemas.openxmlformats.org/drawingml/2006/table">
            <a:tbl>
              <a:tblPr firstRow="1" bandRow="1">
                <a:tableStyleId>{073A0DAA-6AF3-43AB-8588-CEC1D06C72B9}</a:tableStyleId>
              </a:tblPr>
              <a:tblGrid>
                <a:gridCol w="1248786">
                  <a:extLst>
                    <a:ext uri="{9D8B030D-6E8A-4147-A177-3AD203B41FA5}">
                      <a16:colId xmlns:a16="http://schemas.microsoft.com/office/drawing/2014/main" val="2279631297"/>
                    </a:ext>
                  </a:extLst>
                </a:gridCol>
                <a:gridCol w="1248786">
                  <a:extLst>
                    <a:ext uri="{9D8B030D-6E8A-4147-A177-3AD203B41FA5}">
                      <a16:colId xmlns:a16="http://schemas.microsoft.com/office/drawing/2014/main" val="2305970374"/>
                    </a:ext>
                  </a:extLst>
                </a:gridCol>
              </a:tblGrid>
              <a:tr h="432048">
                <a:tc gridSpan="2">
                  <a:txBody>
                    <a:bodyPr/>
                    <a:lstStyle/>
                    <a:p>
                      <a:r>
                        <a:rPr lang="fr-FR" dirty="0" smtClean="0"/>
                        <a:t>707 Ventes M/ses</a:t>
                      </a:r>
                      <a:r>
                        <a:rPr lang="fr-FR" baseline="0" dirty="0" smtClean="0"/>
                        <a:t> </a:t>
                      </a:r>
                      <a:r>
                        <a:rPr lang="fr-FR" dirty="0" smtClean="0"/>
                        <a:t>(N+1)</a:t>
                      </a:r>
                      <a:endParaRPr lang="fr-FR" dirty="0"/>
                    </a:p>
                  </a:txBody>
                  <a:tcPr/>
                </a:tc>
                <a:tc hMerge="1">
                  <a:txBody>
                    <a:bodyPr/>
                    <a:lstStyle/>
                    <a:p>
                      <a:endParaRPr lang="fr-FR" dirty="0"/>
                    </a:p>
                  </a:txBody>
                  <a:tcPr/>
                </a:tc>
                <a:extLst>
                  <a:ext uri="{0D108BD9-81ED-4DB2-BD59-A6C34878D82A}">
                    <a16:rowId xmlns:a16="http://schemas.microsoft.com/office/drawing/2014/main" val="3669844797"/>
                  </a:ext>
                </a:extLst>
              </a:tr>
              <a:tr h="264029">
                <a:tc>
                  <a:txBody>
                    <a:bodyPr/>
                    <a:lstStyle/>
                    <a:p>
                      <a:pPr algn="ctr"/>
                      <a:r>
                        <a:rPr lang="fr-FR" dirty="0" smtClean="0"/>
                        <a:t>Débit</a:t>
                      </a:r>
                      <a:endParaRPr lang="fr-FR" dirty="0"/>
                    </a:p>
                  </a:txBody>
                  <a:tcPr/>
                </a:tc>
                <a:tc>
                  <a:txBody>
                    <a:bodyPr/>
                    <a:lstStyle/>
                    <a:p>
                      <a:pPr algn="ctr"/>
                      <a:r>
                        <a:rPr lang="fr-FR" dirty="0" smtClean="0"/>
                        <a:t>Crédit</a:t>
                      </a:r>
                      <a:endParaRPr lang="fr-FR" dirty="0"/>
                    </a:p>
                  </a:txBody>
                  <a:tcPr/>
                </a:tc>
                <a:extLst>
                  <a:ext uri="{0D108BD9-81ED-4DB2-BD59-A6C34878D82A}">
                    <a16:rowId xmlns:a16="http://schemas.microsoft.com/office/drawing/2014/main" val="2543707541"/>
                  </a:ext>
                </a:extLst>
              </a:tr>
              <a:tr h="138296">
                <a:tc>
                  <a:txBody>
                    <a:bodyPr/>
                    <a:lstStyle/>
                    <a:p>
                      <a:pPr algn="ctr"/>
                      <a:endParaRPr lang="fr-FR" dirty="0" smtClean="0"/>
                    </a:p>
                  </a:txBody>
                  <a:tcPr/>
                </a:tc>
                <a:tc>
                  <a:txBody>
                    <a:bodyPr/>
                    <a:lstStyle/>
                    <a:p>
                      <a:pPr algn="ctr"/>
                      <a:r>
                        <a:rPr lang="fr-FR" dirty="0" smtClean="0"/>
                        <a:t>8.000</a:t>
                      </a:r>
                      <a:endParaRPr lang="fr-FR" dirty="0"/>
                    </a:p>
                  </a:txBody>
                  <a:tcPr/>
                </a:tc>
                <a:extLst>
                  <a:ext uri="{0D108BD9-81ED-4DB2-BD59-A6C34878D82A}">
                    <a16:rowId xmlns:a16="http://schemas.microsoft.com/office/drawing/2014/main" val="4236778860"/>
                  </a:ext>
                </a:extLst>
              </a:tr>
              <a:tr h="138296">
                <a:tc>
                  <a:txBody>
                    <a:bodyPr/>
                    <a:lstStyle/>
                    <a:p>
                      <a:pPr algn="ctr"/>
                      <a:r>
                        <a:rPr lang="fr-FR" dirty="0" smtClean="0"/>
                        <a:t>SC</a:t>
                      </a:r>
                      <a:r>
                        <a:rPr lang="fr-FR" baseline="0" dirty="0" smtClean="0"/>
                        <a:t> : 8.000</a:t>
                      </a:r>
                      <a:endParaRPr lang="fr-FR" dirty="0"/>
                    </a:p>
                  </a:txBody>
                  <a:tcPr/>
                </a:tc>
                <a:tc>
                  <a:txBody>
                    <a:bodyPr/>
                    <a:lstStyle/>
                    <a:p>
                      <a:pPr algn="r"/>
                      <a:endParaRPr lang="fr-FR" dirty="0"/>
                    </a:p>
                  </a:txBody>
                  <a:tcPr/>
                </a:tc>
                <a:extLst>
                  <a:ext uri="{0D108BD9-81ED-4DB2-BD59-A6C34878D82A}">
                    <a16:rowId xmlns:a16="http://schemas.microsoft.com/office/drawing/2014/main" val="805458555"/>
                  </a:ext>
                </a:extLst>
              </a:tr>
            </a:tbl>
          </a:graphicData>
        </a:graphic>
      </p:graphicFrame>
      <p:sp>
        <p:nvSpPr>
          <p:cNvPr id="8" name="Rectangle 7"/>
          <p:cNvSpPr/>
          <p:nvPr/>
        </p:nvSpPr>
        <p:spPr>
          <a:xfrm>
            <a:off x="54149" y="2594264"/>
            <a:ext cx="8280920" cy="369332"/>
          </a:xfrm>
          <a:prstGeom prst="rect">
            <a:avLst/>
          </a:prstGeom>
        </p:spPr>
        <p:txBody>
          <a:bodyPr wrap="square">
            <a:spAutoFit/>
          </a:bodyPr>
          <a:lstStyle/>
          <a:p>
            <a:pPr marL="114300" indent="0" algn="just">
              <a:buNone/>
            </a:pPr>
            <a:r>
              <a:rPr lang="fr-FR" b="1" dirty="0" smtClean="0">
                <a:solidFill>
                  <a:schemeClr val="accent2"/>
                </a:solidFill>
              </a:rPr>
              <a:t>Comptes en T du compte « 707 ventes de M/ses » sur N et N+1</a:t>
            </a:r>
            <a:endParaRPr lang="fr-FR" b="1" dirty="0">
              <a:solidFill>
                <a:schemeClr val="accent2"/>
              </a:solidFill>
            </a:endParaRPr>
          </a:p>
        </p:txBody>
      </p:sp>
      <p:sp>
        <p:nvSpPr>
          <p:cNvPr id="9" name="ZoneTexte 8"/>
          <p:cNvSpPr txBox="1"/>
          <p:nvPr/>
        </p:nvSpPr>
        <p:spPr>
          <a:xfrm>
            <a:off x="972394" y="5572493"/>
            <a:ext cx="6746044" cy="646331"/>
          </a:xfrm>
          <a:prstGeom prst="rect">
            <a:avLst/>
          </a:prstGeom>
          <a:noFill/>
          <a:ln>
            <a:solidFill>
              <a:srgbClr val="FF0000"/>
            </a:solidFill>
          </a:ln>
        </p:spPr>
        <p:txBody>
          <a:bodyPr wrap="square" rtlCol="0">
            <a:spAutoFit/>
          </a:bodyPr>
          <a:lstStyle/>
          <a:p>
            <a:r>
              <a:rPr lang="fr-FR" b="1" dirty="0" smtClean="0"/>
              <a:t>Conclusion</a:t>
            </a:r>
            <a:r>
              <a:rPr lang="fr-FR" dirty="0" smtClean="0"/>
              <a:t> : Produit rattaché à l’exercice N+1 (c.à.d. lorsque les marchandises sont livrées) </a:t>
            </a:r>
            <a:endParaRPr lang="fr-FR" dirty="0"/>
          </a:p>
        </p:txBody>
      </p:sp>
    </p:spTree>
    <p:extLst>
      <p:ext uri="{BB962C8B-B14F-4D97-AF65-F5344CB8AC3E}">
        <p14:creationId xmlns:p14="http://schemas.microsoft.com/office/powerpoint/2010/main" val="203835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theme1.xml><?xml version="1.0" encoding="utf-8"?>
<a:theme xmlns:a="http://schemas.openxmlformats.org/drawingml/2006/main" name="1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ontiguït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11625</TotalTime>
  <Words>2999</Words>
  <Application>Microsoft Office PowerPoint</Application>
  <PresentationFormat>Personnalisé</PresentationFormat>
  <Paragraphs>762</Paragraphs>
  <Slides>30</Slides>
  <Notes>16</Notes>
  <HiddenSlides>0</HiddenSlides>
  <MMClips>0</MMClips>
  <ScaleCrop>false</ScaleCrop>
  <HeadingPairs>
    <vt:vector size="6" baseType="variant">
      <vt:variant>
        <vt:lpstr>Polices utilisées</vt:lpstr>
      </vt:variant>
      <vt:variant>
        <vt:i4>6</vt:i4>
      </vt:variant>
      <vt:variant>
        <vt:lpstr>Thème</vt:lpstr>
      </vt:variant>
      <vt:variant>
        <vt:i4>5</vt:i4>
      </vt:variant>
      <vt:variant>
        <vt:lpstr>Titres des diapositives</vt:lpstr>
      </vt:variant>
      <vt:variant>
        <vt:i4>30</vt:i4>
      </vt:variant>
    </vt:vector>
  </HeadingPairs>
  <TitlesOfParts>
    <vt:vector size="41" baseType="lpstr">
      <vt:lpstr>Arial</vt:lpstr>
      <vt:lpstr>Calibri</vt:lpstr>
      <vt:lpstr>Calibri Light</vt:lpstr>
      <vt:lpstr>Cambria</vt:lpstr>
      <vt:lpstr>Times New Roman</vt:lpstr>
      <vt:lpstr>Wingdings</vt:lpstr>
      <vt:lpstr>1_Conception personnalisée</vt:lpstr>
      <vt:lpstr>2_Conception personnalisée</vt:lpstr>
      <vt:lpstr>3_Conception personnalisée</vt:lpstr>
      <vt:lpstr>Conception personnalisée</vt:lpstr>
      <vt:lpstr>1_Contiguïté</vt:lpstr>
      <vt:lpstr>Présentation PowerPoint</vt:lpstr>
      <vt:lpstr>Chapitre 3  Régularisation des comptes de gestion</vt:lpstr>
      <vt:lpstr>Chapitre 3  Régularisation des comptes de gestion</vt:lpstr>
      <vt:lpstr>Chapitre 3  Régularisation des comptes de gestion</vt:lpstr>
      <vt:lpstr>Présentation PowerPoint</vt:lpstr>
      <vt:lpstr>Chapitre 3  Régularisation des comptes de gestion</vt:lpstr>
      <vt:lpstr>Présentation PowerPoint</vt:lpstr>
      <vt:lpstr>Chapitre 3  Régularisation des comptes de gestion</vt:lpstr>
      <vt:lpstr>Présentation PowerPoint</vt:lpstr>
      <vt:lpstr>Chapitre 3  Régularisation des comptes de gestion</vt:lpstr>
      <vt:lpstr>Présentation PowerPoint</vt:lpstr>
      <vt:lpstr>Chapitre 3  Régularisation des comptes de gestion</vt:lpstr>
      <vt:lpstr>Chapitre 3  Régularisation des comptes de gestion</vt:lpstr>
      <vt:lpstr>Chapitre 3  Régularisation des comptes de gestion</vt:lpstr>
      <vt:lpstr>Présentation PowerPoint</vt:lpstr>
      <vt:lpstr>Présentation PowerPoint</vt:lpstr>
      <vt:lpstr>Présentation PowerPoint</vt:lpstr>
      <vt:lpstr>Présentation PowerPoint</vt:lpstr>
      <vt:lpstr>Chapitre 3  Régularisation des comptes de gestion</vt:lpstr>
      <vt:lpstr>Chapitre 3  Régularisation des comptes de gestion</vt:lpstr>
      <vt:lpstr>Chapitre 3  Régularisation des comptes de gestion</vt:lpstr>
      <vt:lpstr>Chapitre 3  Régularisation des comptes de gestion</vt:lpstr>
      <vt:lpstr>Chapitre 3  Régularisation des comptes de gestion</vt:lpstr>
      <vt:lpstr>Chapitre 3  Régularisation des comptes de gestion</vt:lpstr>
      <vt:lpstr>Chapitre 3  Régularisation des comptes de gestion</vt:lpstr>
      <vt:lpstr>Chapitre 3  Régularisation des comptes de gestion</vt:lpstr>
      <vt:lpstr>Présentation PowerPoint</vt:lpstr>
      <vt:lpstr>Chapitre 3  Régularisation des comptes de gestion</vt:lpstr>
      <vt:lpstr>Chapitre 3  Régularisation des comptes de gestion</vt:lpstr>
      <vt:lpstr>Présentation PowerPoint</vt:lpstr>
    </vt:vector>
  </TitlesOfParts>
  <Company>Dell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Management Undergraduate studies 3rd year</dc:title>
  <dc:creator>Preferred Customer</dc:creator>
  <cp:lastModifiedBy>n.a.</cp:lastModifiedBy>
  <cp:revision>926</cp:revision>
  <cp:lastPrinted>2021-02-08T10:43:18Z</cp:lastPrinted>
  <dcterms:created xsi:type="dcterms:W3CDTF">2014-09-04T16:13:06Z</dcterms:created>
  <dcterms:modified xsi:type="dcterms:W3CDTF">2021-02-15T14:18:33Z</dcterms:modified>
</cp:coreProperties>
</file>